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sldIdLst>
    <p:sldId id="257" r:id="rId2"/>
    <p:sldId id="300" r:id="rId3"/>
    <p:sldId id="301" r:id="rId4"/>
    <p:sldId id="302" r:id="rId5"/>
    <p:sldId id="303" r:id="rId6"/>
    <p:sldId id="305" r:id="rId7"/>
    <p:sldId id="308" r:id="rId8"/>
    <p:sldId id="304" r:id="rId9"/>
    <p:sldId id="313" r:id="rId10"/>
    <p:sldId id="309" r:id="rId11"/>
    <p:sldId id="310" r:id="rId12"/>
    <p:sldId id="311" r:id="rId13"/>
    <p:sldId id="312" r:id="rId14"/>
    <p:sldId id="314" r:id="rId15"/>
    <p:sldId id="315" r:id="rId16"/>
    <p:sldId id="316" r:id="rId17"/>
    <p:sldId id="318" r:id="rId18"/>
    <p:sldId id="319" r:id="rId19"/>
    <p:sldId id="320" r:id="rId20"/>
    <p:sldId id="321" r:id="rId21"/>
    <p:sldId id="317" r:id="rId22"/>
    <p:sldId id="403" r:id="rId23"/>
    <p:sldId id="323" r:id="rId24"/>
    <p:sldId id="324" r:id="rId25"/>
    <p:sldId id="325" r:id="rId26"/>
    <p:sldId id="327" r:id="rId27"/>
    <p:sldId id="328" r:id="rId28"/>
    <p:sldId id="326" r:id="rId29"/>
    <p:sldId id="332" r:id="rId30"/>
    <p:sldId id="333" r:id="rId31"/>
    <p:sldId id="334" r:id="rId32"/>
    <p:sldId id="335" r:id="rId33"/>
    <p:sldId id="337" r:id="rId34"/>
    <p:sldId id="342" r:id="rId35"/>
    <p:sldId id="343" r:id="rId36"/>
    <p:sldId id="344" r:id="rId37"/>
    <p:sldId id="345" r:id="rId38"/>
    <p:sldId id="416" r:id="rId39"/>
    <p:sldId id="346" r:id="rId40"/>
    <p:sldId id="409" r:id="rId41"/>
    <p:sldId id="410" r:id="rId42"/>
    <p:sldId id="411" r:id="rId43"/>
    <p:sldId id="412" r:id="rId44"/>
    <p:sldId id="413" r:id="rId45"/>
    <p:sldId id="348" r:id="rId46"/>
    <p:sldId id="349" r:id="rId47"/>
    <p:sldId id="351" r:id="rId48"/>
    <p:sldId id="353" r:id="rId49"/>
    <p:sldId id="350" r:id="rId50"/>
    <p:sldId id="356" r:id="rId51"/>
    <p:sldId id="357" r:id="rId52"/>
    <p:sldId id="358" r:id="rId53"/>
    <p:sldId id="359" r:id="rId54"/>
    <p:sldId id="360" r:id="rId55"/>
    <p:sldId id="361" r:id="rId56"/>
    <p:sldId id="362" r:id="rId57"/>
    <p:sldId id="363" r:id="rId58"/>
    <p:sldId id="364" r:id="rId59"/>
    <p:sldId id="365" r:id="rId60"/>
    <p:sldId id="369" r:id="rId61"/>
    <p:sldId id="424" r:id="rId62"/>
    <p:sldId id="425" r:id="rId63"/>
    <p:sldId id="426" r:id="rId64"/>
    <p:sldId id="414" r:id="rId65"/>
    <p:sldId id="370" r:id="rId66"/>
    <p:sldId id="371" r:id="rId67"/>
    <p:sldId id="372" r:id="rId68"/>
    <p:sldId id="373" r:id="rId69"/>
    <p:sldId id="374" r:id="rId70"/>
    <p:sldId id="376" r:id="rId71"/>
    <p:sldId id="377" r:id="rId72"/>
    <p:sldId id="378" r:id="rId73"/>
    <p:sldId id="379" r:id="rId74"/>
    <p:sldId id="380" r:id="rId75"/>
    <p:sldId id="383" r:id="rId76"/>
    <p:sldId id="384" r:id="rId77"/>
    <p:sldId id="385" r:id="rId78"/>
    <p:sldId id="387" r:id="rId79"/>
    <p:sldId id="388" r:id="rId80"/>
    <p:sldId id="389" r:id="rId81"/>
    <p:sldId id="390" r:id="rId82"/>
    <p:sldId id="391" r:id="rId83"/>
    <p:sldId id="392" r:id="rId84"/>
    <p:sldId id="393" r:id="rId85"/>
    <p:sldId id="394" r:id="rId86"/>
    <p:sldId id="395" r:id="rId87"/>
    <p:sldId id="396" r:id="rId88"/>
    <p:sldId id="398" r:id="rId89"/>
    <p:sldId id="259" r:id="rId90"/>
    <p:sldId id="258" r:id="rId91"/>
    <p:sldId id="260" r:id="rId92"/>
    <p:sldId id="329" r:id="rId93"/>
    <p:sldId id="420" r:id="rId94"/>
    <p:sldId id="421" r:id="rId95"/>
    <p:sldId id="261" r:id="rId96"/>
    <p:sldId id="331" r:id="rId97"/>
    <p:sldId id="262" r:id="rId98"/>
    <p:sldId id="263" r:id="rId99"/>
    <p:sldId id="422" r:id="rId100"/>
    <p:sldId id="423" r:id="rId101"/>
    <p:sldId id="266" r:id="rId102"/>
    <p:sldId id="330" r:id="rId10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97"/>
  </p:normalViewPr>
  <p:slideViewPr>
    <p:cSldViewPr snapToGrid="0" snapToObjects="1">
      <p:cViewPr varScale="1">
        <p:scale>
          <a:sx n="90" d="100"/>
          <a:sy n="90"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818F7-0B5C-0F46-92B5-A39E70EC7E00}" type="datetimeFigureOut">
              <a:rPr lang="fi-FI" smtClean="0"/>
              <a:t>17.12.2019</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9097B-0DAD-B641-BBFB-CBCB97F3BB6D}" type="slidenum">
              <a:rPr lang="fi-FI" smtClean="0"/>
              <a:t>‹#›</a:t>
            </a:fld>
            <a:endParaRPr lang="fi-FI"/>
          </a:p>
        </p:txBody>
      </p:sp>
    </p:spTree>
    <p:extLst>
      <p:ext uri="{BB962C8B-B14F-4D97-AF65-F5344CB8AC3E}">
        <p14:creationId xmlns:p14="http://schemas.microsoft.com/office/powerpoint/2010/main" val="407381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ndex.php?title=Costume_Society&amp;action=edit&amp;redlink=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ki/Pari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lnSpc>
                <a:spcPct val="90000"/>
              </a:lnSpc>
            </a:pPr>
            <a:r>
              <a:rPr lang="en-US" sz="1200">
                <a:latin typeface="Arial" charset="0"/>
                <a:cs typeface="Arial" charset="0"/>
              </a:rPr>
              <a:t>The typical accessory of the day is a one-inch black velvet ribbon worn around the neck. </a:t>
            </a:r>
          </a:p>
          <a:p>
            <a:pPr eaLnBrk="1" hangingPunct="1">
              <a:lnSpc>
                <a:spcPct val="90000"/>
              </a:lnSpc>
            </a:pPr>
            <a:r>
              <a:rPr lang="en-US" sz="1200">
                <a:latin typeface="Arial" charset="0"/>
                <a:cs typeface="Arial" charset="0"/>
              </a:rPr>
              <a:t>At the end of the 1860s all of the fabric that used to encompass the hoop is all drawn to the back.</a:t>
            </a:r>
            <a:endParaRPr lang="en-US" sz="1200">
              <a:solidFill>
                <a:srgbClr val="000000"/>
              </a:solidFill>
              <a:latin typeface="Arial" charset="0"/>
              <a:cs typeface="Arial" charset="0"/>
            </a:endParaRPr>
          </a:p>
          <a:p>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2</a:t>
            </a:fld>
            <a:endParaRPr lang="fi-FI"/>
          </a:p>
        </p:txBody>
      </p:sp>
    </p:spTree>
    <p:extLst>
      <p:ext uri="{BB962C8B-B14F-4D97-AF65-F5344CB8AC3E}">
        <p14:creationId xmlns:p14="http://schemas.microsoft.com/office/powerpoint/2010/main" val="15154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a:solidFill>
                  <a:schemeClr val="tx1"/>
                </a:solidFill>
                <a:latin typeface="+mn-lt"/>
                <a:ea typeface="+mn-ea"/>
                <a:cs typeface="+mn-cs"/>
              </a:rPr>
              <a:t>n 1884 Liberty </a:t>
            </a:r>
            <a:r>
              <a:rPr lang="fi-FI" sz="1200" kern="1200" err="1">
                <a:solidFill>
                  <a:schemeClr val="tx1"/>
                </a:solidFill>
                <a:latin typeface="+mn-lt"/>
                <a:ea typeface="+mn-ea"/>
                <a:cs typeface="+mn-cs"/>
              </a:rPr>
              <a:t>introduced</a:t>
            </a:r>
            <a:r>
              <a:rPr lang="fi-FI" sz="1200" kern="1200">
                <a:solidFill>
                  <a:schemeClr val="tx1"/>
                </a:solidFill>
                <a:latin typeface="+mn-lt"/>
                <a:ea typeface="+mn-ea"/>
                <a:cs typeface="+mn-cs"/>
              </a:rPr>
              <a:t> the </a:t>
            </a:r>
            <a:r>
              <a:rPr lang="fi-FI" sz="1200" kern="1200" err="1">
                <a:solidFill>
                  <a:schemeClr val="tx1"/>
                </a:solidFill>
                <a:latin typeface="+mn-lt"/>
                <a:ea typeface="+mn-ea"/>
                <a:cs typeface="+mn-cs"/>
              </a:rPr>
              <a:t>costume</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department</a:t>
            </a:r>
            <a:r>
              <a:rPr lang="fi-FI" sz="1200" kern="1200">
                <a:solidFill>
                  <a:schemeClr val="tx1"/>
                </a:solidFill>
                <a:latin typeface="+mn-lt"/>
                <a:ea typeface="+mn-ea"/>
                <a:cs typeface="+mn-cs"/>
              </a:rPr>
              <a:t> into the </a:t>
            </a:r>
            <a:r>
              <a:rPr lang="fi-FI" sz="1200" kern="1200" err="1">
                <a:solidFill>
                  <a:schemeClr val="tx1"/>
                </a:solidFill>
                <a:latin typeface="+mn-lt"/>
                <a:ea typeface="+mn-ea"/>
                <a:cs typeface="+mn-cs"/>
              </a:rPr>
              <a:t>Regent</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Street</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store</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directed</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by</a:t>
            </a:r>
            <a:r>
              <a:rPr lang="fi-FI" sz="1200" kern="1200">
                <a:solidFill>
                  <a:schemeClr val="tx1"/>
                </a:solidFill>
                <a:latin typeface="+mn-lt"/>
                <a:ea typeface="+mn-ea"/>
                <a:cs typeface="+mn-cs"/>
              </a:rPr>
              <a:t> </a:t>
            </a:r>
            <a:r>
              <a:rPr lang="fi-FI" sz="1200" kern="1200">
                <a:solidFill>
                  <a:schemeClr val="tx1"/>
                </a:solidFill>
                <a:latin typeface="+mn-lt"/>
                <a:ea typeface="+mn-ea"/>
                <a:cs typeface="+mn-cs"/>
                <a:hlinkClick r:id="" action="ppaction://noaction"/>
              </a:rPr>
              <a:t>Edward William Godwin (1833–86). </a:t>
            </a:r>
          </a:p>
          <a:p>
            <a:r>
              <a:rPr lang="fi-FI" sz="1200" kern="1200">
                <a:solidFill>
                  <a:schemeClr val="tx1"/>
                </a:solidFill>
                <a:latin typeface="+mn-lt"/>
                <a:ea typeface="+mn-ea"/>
                <a:cs typeface="+mn-cs"/>
                <a:hlinkClick r:id="" action="ppaction://noaction"/>
              </a:rPr>
              <a:t>Godwin was a distinguished architect.</a:t>
            </a:r>
          </a:p>
          <a:p>
            <a:r>
              <a:rPr lang="fi-FI" sz="1200" kern="1200">
                <a:solidFill>
                  <a:schemeClr val="tx1"/>
                </a:solidFill>
                <a:latin typeface="+mn-lt"/>
                <a:ea typeface="+mn-ea"/>
                <a:cs typeface="+mn-cs"/>
                <a:hlinkClick r:id="" action="ppaction://noaction"/>
              </a:rPr>
              <a:t> He was a founding member of the </a:t>
            </a:r>
            <a:r>
              <a:rPr lang="fi-FI" sz="1200" kern="1200">
                <a:solidFill>
                  <a:schemeClr val="tx1"/>
                </a:solidFill>
                <a:latin typeface="+mn-lt"/>
                <a:ea typeface="+mn-ea"/>
                <a:cs typeface="+mn-cs"/>
                <a:hlinkClick r:id="rId3"/>
              </a:rPr>
              <a:t>Costume Society in 1882. He and Arthur Liberty created in-house apparel to challenge the fashions of </a:t>
            </a:r>
            <a:r>
              <a:rPr lang="fi-FI" sz="1200" kern="1200">
                <a:solidFill>
                  <a:schemeClr val="tx1"/>
                </a:solidFill>
                <a:latin typeface="+mn-lt"/>
                <a:ea typeface="+mn-ea"/>
                <a:cs typeface="+mn-cs"/>
                <a:hlinkClick r:id="rId4"/>
              </a:rPr>
              <a:t>Paris.</a:t>
            </a:r>
            <a:endParaRPr lang="fi-FI" sz="1200" kern="1200">
              <a:solidFill>
                <a:schemeClr val="tx1"/>
              </a:solidFill>
              <a:latin typeface="+mn-lt"/>
              <a:ea typeface="+mn-ea"/>
              <a:cs typeface="+mn-cs"/>
            </a:endParaRPr>
          </a:p>
          <a:p>
            <a:endParaRPr lang="fi-FI" sz="1200" kern="1200">
              <a:solidFill>
                <a:schemeClr val="tx1"/>
              </a:solidFill>
              <a:latin typeface="+mn-lt"/>
              <a:ea typeface="+mn-ea"/>
              <a:cs typeface="+mn-cs"/>
            </a:endParaRPr>
          </a:p>
          <a:p>
            <a:r>
              <a:rPr lang="fi-FI" sz="1200" kern="1200">
                <a:solidFill>
                  <a:schemeClr val="tx1"/>
                </a:solidFill>
                <a:latin typeface="+mn-lt"/>
                <a:ea typeface="+mn-ea"/>
                <a:cs typeface="+mn-cs"/>
              </a:rPr>
              <a:t>n </a:t>
            </a:r>
            <a:r>
              <a:rPr lang="fi-FI" sz="1200" kern="1200" err="1">
                <a:solidFill>
                  <a:schemeClr val="tx1"/>
                </a:solidFill>
                <a:latin typeface="+mn-lt"/>
                <a:ea typeface="+mn-ea"/>
                <a:cs typeface="+mn-cs"/>
              </a:rPr>
              <a:t>November</a:t>
            </a:r>
            <a:r>
              <a:rPr lang="fi-FI" sz="1200" kern="1200">
                <a:solidFill>
                  <a:schemeClr val="tx1"/>
                </a:solidFill>
                <a:latin typeface="+mn-lt"/>
                <a:ea typeface="+mn-ea"/>
                <a:cs typeface="+mn-cs"/>
              </a:rPr>
              <a:t> 1885, Liberty </a:t>
            </a:r>
            <a:r>
              <a:rPr lang="fi-FI" sz="1200" kern="1200" err="1">
                <a:solidFill>
                  <a:schemeClr val="tx1"/>
                </a:solidFill>
                <a:latin typeface="+mn-lt"/>
                <a:ea typeface="+mn-ea"/>
                <a:cs typeface="+mn-cs"/>
              </a:rPr>
              <a:t>brought</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forty-two</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villagers</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from</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India</a:t>
            </a:r>
            <a:r>
              <a:rPr lang="fi-FI" sz="1200" kern="1200">
                <a:solidFill>
                  <a:schemeClr val="tx1"/>
                </a:solidFill>
                <a:latin typeface="+mn-lt"/>
                <a:ea typeface="+mn-ea"/>
                <a:cs typeface="+mn-cs"/>
              </a:rPr>
              <a:t> to </a:t>
            </a:r>
            <a:r>
              <a:rPr lang="fi-FI" sz="1200" kern="1200" err="1">
                <a:solidFill>
                  <a:schemeClr val="tx1"/>
                </a:solidFill>
                <a:latin typeface="+mn-lt"/>
                <a:ea typeface="+mn-ea"/>
                <a:cs typeface="+mn-cs"/>
              </a:rPr>
              <a:t>stage</a:t>
            </a:r>
            <a:r>
              <a:rPr lang="fi-FI" sz="1200" kern="1200">
                <a:solidFill>
                  <a:schemeClr val="tx1"/>
                </a:solidFill>
                <a:latin typeface="+mn-lt"/>
                <a:ea typeface="+mn-ea"/>
                <a:cs typeface="+mn-cs"/>
              </a:rPr>
              <a:t> a </a:t>
            </a:r>
            <a:r>
              <a:rPr lang="fi-FI" sz="1200" kern="1200" err="1">
                <a:solidFill>
                  <a:schemeClr val="tx1"/>
                </a:solidFill>
                <a:latin typeface="+mn-lt"/>
                <a:ea typeface="+mn-ea"/>
                <a:cs typeface="+mn-cs"/>
              </a:rPr>
              <a:t>living</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village</a:t>
            </a:r>
            <a:r>
              <a:rPr lang="fi-FI" sz="1200" kern="1200">
                <a:solidFill>
                  <a:schemeClr val="tx1"/>
                </a:solidFill>
                <a:latin typeface="+mn-lt"/>
                <a:ea typeface="+mn-ea"/>
                <a:cs typeface="+mn-cs"/>
              </a:rPr>
              <a:t> of Indian </a:t>
            </a:r>
            <a:r>
              <a:rPr lang="fi-FI" sz="1200" kern="1200" err="1">
                <a:solidFill>
                  <a:schemeClr val="tx1"/>
                </a:solidFill>
                <a:latin typeface="+mn-lt"/>
                <a:ea typeface="+mn-ea"/>
                <a:cs typeface="+mn-cs"/>
              </a:rPr>
              <a:t>artisans</a:t>
            </a:r>
            <a:r>
              <a:rPr lang="fi-FI" sz="1200" kern="1200">
                <a:solidFill>
                  <a:schemeClr val="tx1"/>
                </a:solidFill>
                <a:latin typeface="+mn-lt"/>
                <a:ea typeface="+mn-ea"/>
                <a:cs typeface="+mn-cs"/>
              </a:rPr>
              <a:t>.</a:t>
            </a:r>
          </a:p>
          <a:p>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Liberty's</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specialized</a:t>
            </a:r>
            <a:r>
              <a:rPr lang="fi-FI" sz="1200" kern="1200">
                <a:solidFill>
                  <a:schemeClr val="tx1"/>
                </a:solidFill>
                <a:latin typeface="+mn-lt"/>
                <a:ea typeface="+mn-ea"/>
                <a:cs typeface="+mn-cs"/>
              </a:rPr>
              <a:t> in </a:t>
            </a:r>
            <a:r>
              <a:rPr lang="fi-FI" sz="1200" kern="1200" err="1">
                <a:solidFill>
                  <a:schemeClr val="tx1"/>
                </a:solidFill>
                <a:latin typeface="+mn-lt"/>
                <a:ea typeface="+mn-ea"/>
                <a:cs typeface="+mn-cs"/>
              </a:rPr>
              <a:t>Oriental</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goods</a:t>
            </a:r>
            <a:r>
              <a:rPr lang="fi-FI" sz="1200" kern="1200">
                <a:solidFill>
                  <a:schemeClr val="tx1"/>
                </a:solidFill>
                <a:latin typeface="+mn-lt"/>
                <a:ea typeface="+mn-ea"/>
                <a:cs typeface="+mn-cs"/>
              </a:rPr>
              <a:t>, in </a:t>
            </a:r>
            <a:r>
              <a:rPr lang="fi-FI" sz="1200" kern="1200" err="1">
                <a:solidFill>
                  <a:schemeClr val="tx1"/>
                </a:solidFill>
                <a:latin typeface="+mn-lt"/>
                <a:ea typeface="+mn-ea"/>
                <a:cs typeface="+mn-cs"/>
              </a:rPr>
              <a:t>particular</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imported</a:t>
            </a:r>
            <a:r>
              <a:rPr lang="fi-FI" sz="1200" kern="1200">
                <a:solidFill>
                  <a:schemeClr val="tx1"/>
                </a:solidFill>
                <a:latin typeface="+mn-lt"/>
                <a:ea typeface="+mn-ea"/>
                <a:cs typeface="+mn-cs"/>
              </a:rPr>
              <a:t> Indian </a:t>
            </a:r>
            <a:r>
              <a:rPr lang="fi-FI" sz="1200" kern="1200" err="1">
                <a:solidFill>
                  <a:schemeClr val="tx1"/>
                </a:solidFill>
                <a:latin typeface="+mn-lt"/>
                <a:ea typeface="+mn-ea"/>
                <a:cs typeface="+mn-cs"/>
              </a:rPr>
              <a:t>silks</a:t>
            </a:r>
            <a:r>
              <a:rPr lang="fi-FI" sz="1200" kern="1200">
                <a:solidFill>
                  <a:schemeClr val="tx1"/>
                </a:solidFill>
                <a:latin typeface="+mn-lt"/>
                <a:ea typeface="+mn-ea"/>
                <a:cs typeface="+mn-cs"/>
              </a:rPr>
              <a:t>,</a:t>
            </a:r>
          </a:p>
          <a:p>
            <a:r>
              <a:rPr lang="fi-FI" sz="1200" kern="1200">
                <a:solidFill>
                  <a:schemeClr val="tx1"/>
                </a:solidFill>
                <a:latin typeface="+mn-lt"/>
                <a:ea typeface="+mn-ea"/>
                <a:cs typeface="+mn-cs"/>
              </a:rPr>
              <a:t> and the </a:t>
            </a:r>
            <a:r>
              <a:rPr lang="fi-FI" sz="1200" kern="1200" err="1">
                <a:solidFill>
                  <a:schemeClr val="tx1"/>
                </a:solidFill>
                <a:latin typeface="+mn-lt"/>
                <a:ea typeface="+mn-ea"/>
                <a:cs typeface="+mn-cs"/>
              </a:rPr>
              <a:t>aim</a:t>
            </a:r>
            <a:r>
              <a:rPr lang="fi-FI" sz="1200" kern="1200">
                <a:solidFill>
                  <a:schemeClr val="tx1"/>
                </a:solidFill>
                <a:latin typeface="+mn-lt"/>
                <a:ea typeface="+mn-ea"/>
                <a:cs typeface="+mn-cs"/>
              </a:rPr>
              <a:t> of the </a:t>
            </a:r>
            <a:r>
              <a:rPr lang="fi-FI" sz="1200" kern="1200" err="1">
                <a:solidFill>
                  <a:schemeClr val="tx1"/>
                </a:solidFill>
                <a:latin typeface="+mn-lt"/>
                <a:ea typeface="+mn-ea"/>
                <a:cs typeface="+mn-cs"/>
              </a:rPr>
              <a:t>display</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was</a:t>
            </a:r>
            <a:r>
              <a:rPr lang="fi-FI" sz="1200" kern="1200">
                <a:solidFill>
                  <a:schemeClr val="tx1"/>
                </a:solidFill>
                <a:latin typeface="+mn-lt"/>
                <a:ea typeface="+mn-ea"/>
                <a:cs typeface="+mn-cs"/>
              </a:rPr>
              <a:t> to </a:t>
            </a:r>
            <a:r>
              <a:rPr lang="fi-FI" sz="1200" kern="1200" err="1">
                <a:solidFill>
                  <a:schemeClr val="tx1"/>
                </a:solidFill>
                <a:latin typeface="+mn-lt"/>
                <a:ea typeface="+mn-ea"/>
                <a:cs typeface="+mn-cs"/>
              </a:rPr>
              <a:t>generate</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both</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publicity</a:t>
            </a:r>
            <a:r>
              <a:rPr lang="fi-FI" sz="1200" kern="1200">
                <a:solidFill>
                  <a:schemeClr val="tx1"/>
                </a:solidFill>
                <a:latin typeface="+mn-lt"/>
                <a:ea typeface="+mn-ea"/>
                <a:cs typeface="+mn-cs"/>
              </a:rPr>
              <a:t> and </a:t>
            </a:r>
            <a:r>
              <a:rPr lang="fi-FI" sz="1200" kern="1200" err="1">
                <a:solidFill>
                  <a:schemeClr val="tx1"/>
                </a:solidFill>
                <a:latin typeface="+mn-lt"/>
                <a:ea typeface="+mn-ea"/>
                <a:cs typeface="+mn-cs"/>
              </a:rPr>
              <a:t>sales</a:t>
            </a:r>
            <a:r>
              <a:rPr lang="fi-FI" sz="1200" kern="1200">
                <a:solidFill>
                  <a:schemeClr val="tx1"/>
                </a:solidFill>
                <a:latin typeface="+mn-lt"/>
                <a:ea typeface="+mn-ea"/>
                <a:cs typeface="+mn-cs"/>
              </a:rPr>
              <a:t> for the </a:t>
            </a:r>
            <a:r>
              <a:rPr lang="fi-FI" sz="1200" kern="1200" err="1">
                <a:solidFill>
                  <a:schemeClr val="tx1"/>
                </a:solidFill>
                <a:latin typeface="+mn-lt"/>
                <a:ea typeface="+mn-ea"/>
                <a:cs typeface="+mn-cs"/>
              </a:rPr>
              <a:t>store</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However</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it</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was</a:t>
            </a:r>
            <a:r>
              <a:rPr lang="fi-FI" sz="1200" kern="1200">
                <a:solidFill>
                  <a:schemeClr val="tx1"/>
                </a:solidFill>
                <a:latin typeface="+mn-lt"/>
                <a:ea typeface="+mn-ea"/>
                <a:cs typeface="+mn-cs"/>
              </a:rPr>
              <a:t> a </a:t>
            </a:r>
            <a:r>
              <a:rPr lang="fi-FI" sz="1200" kern="1200" err="1">
                <a:solidFill>
                  <a:schemeClr val="tx1"/>
                </a:solidFill>
                <a:latin typeface="+mn-lt"/>
                <a:ea typeface="+mn-ea"/>
                <a:cs typeface="+mn-cs"/>
              </a:rPr>
              <a:t>disaster</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commercially</a:t>
            </a:r>
            <a:r>
              <a:rPr lang="fi-FI" sz="1200" kern="1200">
                <a:solidFill>
                  <a:schemeClr val="tx1"/>
                </a:solidFill>
                <a:latin typeface="+mn-lt"/>
                <a:ea typeface="+mn-ea"/>
                <a:cs typeface="+mn-cs"/>
              </a:rPr>
              <a:t> and </a:t>
            </a:r>
            <a:r>
              <a:rPr lang="fi-FI" sz="1200" kern="1200" err="1">
                <a:solidFill>
                  <a:schemeClr val="tx1"/>
                </a:solidFill>
                <a:latin typeface="+mn-lt"/>
                <a:ea typeface="+mn-ea"/>
                <a:cs typeface="+mn-cs"/>
              </a:rPr>
              <a:t>publicly</a:t>
            </a:r>
            <a:r>
              <a:rPr lang="fi-FI" sz="1200" kern="1200">
                <a:solidFill>
                  <a:schemeClr val="tx1"/>
                </a:solidFill>
                <a:latin typeface="+mn-lt"/>
                <a:ea typeface="+mn-ea"/>
                <a:cs typeface="+mn-cs"/>
              </a:rPr>
              <a:t>, with </a:t>
            </a:r>
            <a:r>
              <a:rPr lang="fi-FI" sz="1200" kern="1200" err="1">
                <a:solidFill>
                  <a:schemeClr val="tx1"/>
                </a:solidFill>
                <a:latin typeface="+mn-lt"/>
                <a:ea typeface="+mn-ea"/>
                <a:cs typeface="+mn-cs"/>
              </a:rPr>
              <a:t>concern</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about</a:t>
            </a:r>
            <a:r>
              <a:rPr lang="fi-FI" sz="1200" kern="1200">
                <a:solidFill>
                  <a:schemeClr val="tx1"/>
                </a:solidFill>
                <a:latin typeface="+mn-lt"/>
                <a:ea typeface="+mn-ea"/>
                <a:cs typeface="+mn-cs"/>
              </a:rPr>
              <a:t> the </a:t>
            </a:r>
            <a:r>
              <a:rPr lang="fi-FI" sz="1200" kern="1200" err="1">
                <a:solidFill>
                  <a:schemeClr val="tx1"/>
                </a:solidFill>
                <a:latin typeface="+mn-lt"/>
                <a:ea typeface="+mn-ea"/>
                <a:cs typeface="+mn-cs"/>
              </a:rPr>
              <a:t>way</a:t>
            </a:r>
            <a:r>
              <a:rPr lang="fi-FI" sz="1200" kern="1200">
                <a:solidFill>
                  <a:schemeClr val="tx1"/>
                </a:solidFill>
                <a:latin typeface="+mn-lt"/>
                <a:ea typeface="+mn-ea"/>
                <a:cs typeface="+mn-cs"/>
              </a:rPr>
              <a:t> the </a:t>
            </a:r>
            <a:r>
              <a:rPr lang="fi-FI" sz="1200" kern="1200" err="1">
                <a:solidFill>
                  <a:schemeClr val="tx1"/>
                </a:solidFill>
                <a:latin typeface="+mn-lt"/>
                <a:ea typeface="+mn-ea"/>
                <a:cs typeface="+mn-cs"/>
              </a:rPr>
              <a:t>villagers</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were</a:t>
            </a:r>
            <a:r>
              <a:rPr lang="fi-FI" sz="1200" kern="1200">
                <a:solidFill>
                  <a:schemeClr val="tx1"/>
                </a:solidFill>
                <a:latin typeface="+mn-lt"/>
                <a:ea typeface="+mn-ea"/>
                <a:cs typeface="+mn-cs"/>
              </a:rPr>
              <a:t> </a:t>
            </a:r>
            <a:r>
              <a:rPr lang="fi-FI" sz="1200" kern="1200" err="1">
                <a:solidFill>
                  <a:schemeClr val="tx1"/>
                </a:solidFill>
                <a:latin typeface="+mn-lt"/>
                <a:ea typeface="+mn-ea"/>
                <a:cs typeface="+mn-cs"/>
              </a:rPr>
              <a:t>put</a:t>
            </a:r>
            <a:r>
              <a:rPr lang="fi-FI" sz="1200" kern="1200">
                <a:solidFill>
                  <a:schemeClr val="tx1"/>
                </a:solidFill>
                <a:latin typeface="+mn-lt"/>
                <a:ea typeface="+mn-ea"/>
                <a:cs typeface="+mn-cs"/>
              </a:rPr>
              <a:t> on </a:t>
            </a:r>
            <a:r>
              <a:rPr lang="fi-FI" sz="1200" kern="1200" err="1">
                <a:solidFill>
                  <a:schemeClr val="tx1"/>
                </a:solidFill>
                <a:latin typeface="+mn-lt"/>
                <a:ea typeface="+mn-ea"/>
                <a:cs typeface="+mn-cs"/>
              </a:rPr>
              <a:t>display</a:t>
            </a:r>
            <a:r>
              <a:rPr lang="fi-FI" sz="1200" kern="1200">
                <a:solidFill>
                  <a:schemeClr val="tx1"/>
                </a:solidFill>
                <a:latin typeface="+mn-lt"/>
                <a:ea typeface="+mn-ea"/>
                <a:cs typeface="+mn-cs"/>
              </a:rPr>
              <a:t>.</a:t>
            </a:r>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10</a:t>
            </a:fld>
            <a:endParaRPr lang="fi-FI"/>
          </a:p>
        </p:txBody>
      </p:sp>
    </p:spTree>
    <p:extLst>
      <p:ext uri="{BB962C8B-B14F-4D97-AF65-F5344CB8AC3E}">
        <p14:creationId xmlns:p14="http://schemas.microsoft.com/office/powerpoint/2010/main" val="332438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latin typeface="Arial"/>
                <a:ea typeface="ＭＳ Ｐゴシック" charset="0"/>
                <a:cs typeface="Arial"/>
              </a:rPr>
              <a:t>Lapels widen to balance the sleeves and the skirt widens at the hem to do so as well. </a:t>
            </a:r>
          </a:p>
          <a:p>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34</a:t>
            </a:fld>
            <a:endParaRPr lang="fi-FI"/>
          </a:p>
        </p:txBody>
      </p:sp>
    </p:spTree>
    <p:extLst>
      <p:ext uri="{BB962C8B-B14F-4D97-AF65-F5344CB8AC3E}">
        <p14:creationId xmlns:p14="http://schemas.microsoft.com/office/powerpoint/2010/main" val="88322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Made his fortune, returns to Prague. Paints murals for Theatre, Town Hall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Spends last years painting 20 panels about Slav History.</a:t>
            </a:r>
          </a:p>
          <a:p>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39</a:t>
            </a:fld>
            <a:endParaRPr lang="fi-FI"/>
          </a:p>
        </p:txBody>
      </p:sp>
    </p:spTree>
    <p:extLst>
      <p:ext uri="{BB962C8B-B14F-4D97-AF65-F5344CB8AC3E}">
        <p14:creationId xmlns:p14="http://schemas.microsoft.com/office/powerpoint/2010/main" val="419726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ＭＳ Ｐゴシック" charset="0"/>
                <a:cs typeface="Arial"/>
              </a:rPr>
              <a:t>The Gown is made of  tulle embroidered with sequins</a:t>
            </a:r>
          </a:p>
          <a:p>
            <a:endParaRPr lang="fi-FI" dirty="0"/>
          </a:p>
        </p:txBody>
      </p:sp>
      <p:sp>
        <p:nvSpPr>
          <p:cNvPr id="4" name="Dian numeron paikkamerkki 3"/>
          <p:cNvSpPr>
            <a:spLocks noGrp="1"/>
          </p:cNvSpPr>
          <p:nvPr>
            <p:ph type="sldNum" sz="quarter" idx="10"/>
          </p:nvPr>
        </p:nvSpPr>
        <p:spPr/>
        <p:txBody>
          <a:bodyPr/>
          <a:lstStyle/>
          <a:p>
            <a:fld id="{FDB2D6E4-5C14-5A44-A434-18D4FB897381}" type="slidenum">
              <a:rPr lang="fi-FI" smtClean="0"/>
              <a:t>56</a:t>
            </a:fld>
            <a:endParaRPr lang="fi-FI"/>
          </a:p>
        </p:txBody>
      </p:sp>
    </p:spTree>
    <p:extLst>
      <p:ext uri="{BB962C8B-B14F-4D97-AF65-F5344CB8AC3E}">
        <p14:creationId xmlns:p14="http://schemas.microsoft.com/office/powerpoint/2010/main" val="236395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latin typeface="Times New Roman" charset="0"/>
                <a:ea typeface="ＭＳ Ｐゴシック" charset="0"/>
                <a:cs typeface="ＭＳ Ｐゴシック" charset="0"/>
              </a:rPr>
              <a:t>The sisters began working with antique laces and ribbons to enhance blouses and lingerie. </a:t>
            </a:r>
          </a:p>
          <a:p>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70</a:t>
            </a:fld>
            <a:endParaRPr lang="fi-FI"/>
          </a:p>
        </p:txBody>
      </p:sp>
    </p:spTree>
    <p:extLst>
      <p:ext uri="{BB962C8B-B14F-4D97-AF65-F5344CB8AC3E}">
        <p14:creationId xmlns:p14="http://schemas.microsoft.com/office/powerpoint/2010/main" val="283625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defRPr/>
            </a:pPr>
            <a:r>
              <a:rPr lang="en-US" sz="1200">
                <a:latin typeface="Arial" charset="0"/>
                <a:ea typeface="ＭＳ Ｐゴシック" charset="0"/>
                <a:cs typeface="ＭＳ Ｐゴシック" charset="0"/>
              </a:rPr>
              <a:t>France &amp; Russia are allies against Germany.  </a:t>
            </a:r>
          </a:p>
          <a:p>
            <a:pPr eaLnBrk="1" hangingPunct="1">
              <a:defRPr/>
            </a:pPr>
            <a:r>
              <a:rPr lang="en-US" sz="1200">
                <a:latin typeface="Arial" charset="0"/>
                <a:ea typeface="ＭＳ Ｐゴシック" charset="0"/>
                <a:cs typeface="ＭＳ Ｐゴシック" charset="0"/>
              </a:rPr>
              <a:t>Upper class Russians still speak French.</a:t>
            </a:r>
          </a:p>
          <a:p>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71</a:t>
            </a:fld>
            <a:endParaRPr lang="fi-FI"/>
          </a:p>
        </p:txBody>
      </p:sp>
    </p:spTree>
    <p:extLst>
      <p:ext uri="{BB962C8B-B14F-4D97-AF65-F5344CB8AC3E}">
        <p14:creationId xmlns:p14="http://schemas.microsoft.com/office/powerpoint/2010/main" val="373846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r>
              <a:rPr lang="en-US"/>
              <a:t>Image of </a:t>
            </a:r>
          </a:p>
          <a:p>
            <a:pPr eaLnBrk="1" hangingPunct="1"/>
            <a:r>
              <a:rPr lang="en-US"/>
              <a:t>Nijinsky 1910</a:t>
            </a:r>
          </a:p>
          <a:p>
            <a:pPr eaLnBrk="1" hangingPunct="1"/>
            <a:r>
              <a:rPr lang="en-US"/>
              <a:t>and a sketch</a:t>
            </a:r>
          </a:p>
          <a:p>
            <a:pPr eaLnBrk="1" hangingPunct="1"/>
            <a:r>
              <a:rPr lang="en-US"/>
              <a:t>for</a:t>
            </a:r>
          </a:p>
          <a:p>
            <a:pPr eaLnBrk="1" hangingPunct="1"/>
            <a:r>
              <a:rPr lang="en-US"/>
              <a:t>La </a:t>
            </a:r>
            <a:r>
              <a:rPr lang="en-US" err="1"/>
              <a:t>Bayadere</a:t>
            </a:r>
            <a:endParaRPr lang="en-US"/>
          </a:p>
          <a:p>
            <a:pPr eaLnBrk="1" hangingPunct="1"/>
            <a:r>
              <a:rPr lang="en-US"/>
              <a:t>from 1911.</a:t>
            </a:r>
          </a:p>
          <a:p>
            <a:pPr eaLnBrk="1" hangingPunct="1"/>
            <a:r>
              <a:rPr lang="en-US"/>
              <a:t>A new free and emotional form of expression.</a:t>
            </a:r>
          </a:p>
          <a:p>
            <a:endParaRPr lang="fi-FI"/>
          </a:p>
        </p:txBody>
      </p:sp>
      <p:sp>
        <p:nvSpPr>
          <p:cNvPr id="4" name="Dian numeron paikkamerkki 3"/>
          <p:cNvSpPr>
            <a:spLocks noGrp="1"/>
          </p:cNvSpPr>
          <p:nvPr>
            <p:ph type="sldNum" sz="quarter" idx="10"/>
          </p:nvPr>
        </p:nvSpPr>
        <p:spPr/>
        <p:txBody>
          <a:bodyPr/>
          <a:lstStyle/>
          <a:p>
            <a:fld id="{098C3BEB-845E-644A-BFD2-EDD9DA6CD59E}" type="slidenum">
              <a:rPr lang="fi-FI" smtClean="0"/>
              <a:t>72</a:t>
            </a:fld>
            <a:endParaRPr lang="fi-FI"/>
          </a:p>
        </p:txBody>
      </p:sp>
    </p:spTree>
    <p:extLst>
      <p:ext uri="{BB962C8B-B14F-4D97-AF65-F5344CB8AC3E}">
        <p14:creationId xmlns:p14="http://schemas.microsoft.com/office/powerpoint/2010/main" val="69698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French</a:t>
            </a:r>
            <a:r>
              <a:rPr lang="fi-FI" dirty="0"/>
              <a:t> </a:t>
            </a:r>
            <a:r>
              <a:rPr lang="fi-FI" dirty="0" err="1"/>
              <a:t>couture</a:t>
            </a:r>
            <a:r>
              <a:rPr lang="fi-FI" dirty="0"/>
              <a:t> </a:t>
            </a:r>
            <a:r>
              <a:rPr lang="fi-FI" dirty="0" err="1"/>
              <a:t>designers</a:t>
            </a:r>
            <a:r>
              <a:rPr lang="fi-FI" baseline="0" dirty="0"/>
              <a:t> 1920 - 1947</a:t>
            </a:r>
            <a:endParaRPr lang="fi-FI" dirty="0"/>
          </a:p>
        </p:txBody>
      </p:sp>
      <p:sp>
        <p:nvSpPr>
          <p:cNvPr id="4" name="Dian numeron paikkamerkki 3"/>
          <p:cNvSpPr>
            <a:spLocks noGrp="1"/>
          </p:cNvSpPr>
          <p:nvPr>
            <p:ph type="sldNum" sz="quarter" idx="10"/>
          </p:nvPr>
        </p:nvSpPr>
        <p:spPr/>
        <p:txBody>
          <a:bodyPr/>
          <a:lstStyle/>
          <a:p>
            <a:fld id="{BC3B8F0E-C2F4-CF42-B222-4B9D7B003471}" type="slidenum">
              <a:rPr lang="fi-FI" smtClean="0"/>
              <a:t>94</a:t>
            </a:fld>
            <a:endParaRPr lang="fi-FI"/>
          </a:p>
        </p:txBody>
      </p:sp>
    </p:spTree>
    <p:extLst>
      <p:ext uri="{BB962C8B-B14F-4D97-AF65-F5344CB8AC3E}">
        <p14:creationId xmlns:p14="http://schemas.microsoft.com/office/powerpoint/2010/main" val="53234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7B7ACF-B2BA-7C4A-AE87-1F696678D0C4}"/>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BD6E00C-C366-DC4A-80EC-D667C7644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9E70B01-563B-A04D-8B0F-43B15CEB91BF}"/>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5" name="Alatunnisteen paikkamerkki 4">
            <a:extLst>
              <a:ext uri="{FF2B5EF4-FFF2-40B4-BE49-F238E27FC236}">
                <a16:creationId xmlns:a16="http://schemas.microsoft.com/office/drawing/2014/main" id="{5217069F-A74A-FA47-A5DF-8381EFFF384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D4338BC-0992-3B4F-A10E-8CD7E70A0355}"/>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316709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A9574B-6E57-0A42-9255-0D87F8F6647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4F0B5D6-23C1-D448-ABA1-AD1E3EC6644E}"/>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707F736-2889-8047-BD41-3C5626A19950}"/>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5" name="Alatunnisteen paikkamerkki 4">
            <a:extLst>
              <a:ext uri="{FF2B5EF4-FFF2-40B4-BE49-F238E27FC236}">
                <a16:creationId xmlns:a16="http://schemas.microsoft.com/office/drawing/2014/main" id="{A2CC2C6B-6419-1E47-BB7D-E2A0BB213F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4A22117-5A0D-FA42-B38A-E0307A4BB2F4}"/>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996973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086A0D2-320D-D649-8A2C-AEAE0AE1D55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BEA9A16-FF86-6C47-89B7-9C74363308D8}"/>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8E8B3D5-5823-3147-A43E-148DFE87387B}"/>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5" name="Alatunnisteen paikkamerkki 4">
            <a:extLst>
              <a:ext uri="{FF2B5EF4-FFF2-40B4-BE49-F238E27FC236}">
                <a16:creationId xmlns:a16="http://schemas.microsoft.com/office/drawing/2014/main" id="{3FBB07A6-E99D-334D-9A93-C575A7AD521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E2CA667-C745-5244-9F55-15E7123067C0}"/>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414198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59200" y="609600"/>
            <a:ext cx="8128000" cy="1143000"/>
          </a:xfrm>
        </p:spPr>
        <p:txBody>
          <a:bodyPr/>
          <a:lstStyle/>
          <a:p>
            <a:r>
              <a:rPr lang="en-US"/>
              <a:t>Click to edit Master title style</a:t>
            </a:r>
          </a:p>
        </p:txBody>
      </p:sp>
      <p:sp>
        <p:nvSpPr>
          <p:cNvPr id="3" name="Text Placeholder 2"/>
          <p:cNvSpPr>
            <a:spLocks noGrp="1"/>
          </p:cNvSpPr>
          <p:nvPr>
            <p:ph type="body" sz="half" idx="1"/>
          </p:nvPr>
        </p:nvSpPr>
        <p:spPr>
          <a:xfrm>
            <a:off x="37592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248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äivämäärän paikkamerkki 3"/>
          <p:cNvSpPr>
            <a:spLocks noGrp="1"/>
          </p:cNvSpPr>
          <p:nvPr>
            <p:ph type="dt" sz="half" idx="10"/>
          </p:nvPr>
        </p:nvSpPr>
        <p:spPr/>
        <p:txBody>
          <a:bodyPr/>
          <a:lstStyle>
            <a:lvl1pPr>
              <a:defRPr/>
            </a:lvl1pPr>
          </a:lstStyle>
          <a:p>
            <a:pPr>
              <a:defRPr/>
            </a:pPr>
            <a:fld id="{AE8F2846-B155-C647-98CB-5832EBE38F10}" type="datetime1">
              <a:rPr lang="fi-FI" smtClean="0"/>
              <a:t>17.12.2019</a:t>
            </a:fld>
            <a:endParaRPr lang="en-US"/>
          </a:p>
        </p:txBody>
      </p:sp>
      <p:sp>
        <p:nvSpPr>
          <p:cNvPr id="6" name="Alatunnisteen paikkamerkki 4"/>
          <p:cNvSpPr>
            <a:spLocks noGrp="1"/>
          </p:cNvSpPr>
          <p:nvPr>
            <p:ph type="ftr" sz="quarter" idx="11"/>
          </p:nvPr>
        </p:nvSpPr>
        <p:spPr/>
        <p:txBody>
          <a:bodyPr/>
          <a:lstStyle>
            <a:lvl1pPr>
              <a:defRPr/>
            </a:lvl1pPr>
          </a:lstStyle>
          <a:p>
            <a:pPr>
              <a:defRPr/>
            </a:pPr>
            <a:endParaRPr lang="en-US"/>
          </a:p>
        </p:txBody>
      </p:sp>
      <p:sp>
        <p:nvSpPr>
          <p:cNvPr id="7" name="Dian numeron paikkamerkki 5"/>
          <p:cNvSpPr>
            <a:spLocks noGrp="1"/>
          </p:cNvSpPr>
          <p:nvPr>
            <p:ph type="sldNum" sz="quarter" idx="12"/>
          </p:nvPr>
        </p:nvSpPr>
        <p:spPr/>
        <p:txBody>
          <a:bodyPr/>
          <a:lstStyle>
            <a:lvl1pPr>
              <a:defRPr/>
            </a:lvl1pPr>
          </a:lstStyle>
          <a:p>
            <a:pPr>
              <a:defRPr/>
            </a:pPr>
            <a:fld id="{4D3F2908-6F4B-6C48-8F47-E7F48FFA2C80}" type="slidenum">
              <a:rPr lang="en-US"/>
              <a:pPr>
                <a:defRPr/>
              </a:pPr>
              <a:t>‹#›</a:t>
            </a:fld>
            <a:endParaRPr lang="en-US"/>
          </a:p>
        </p:txBody>
      </p:sp>
    </p:spTree>
    <p:extLst>
      <p:ext uri="{BB962C8B-B14F-4D97-AF65-F5344CB8AC3E}">
        <p14:creationId xmlns:p14="http://schemas.microsoft.com/office/powerpoint/2010/main" val="2026511906"/>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E220BC-CE30-D44F-8672-7A5949A9A26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C457518-B290-1A46-A152-80553A790C5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701F1C7-65C5-934E-9B91-417DC19989AB}"/>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5" name="Alatunnisteen paikkamerkki 4">
            <a:extLst>
              <a:ext uri="{FF2B5EF4-FFF2-40B4-BE49-F238E27FC236}">
                <a16:creationId xmlns:a16="http://schemas.microsoft.com/office/drawing/2014/main" id="{33C004E0-D7E7-7444-A132-677641EE08F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1B2493C-24A7-7B42-B2F7-C074EFEF0D7E}"/>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355561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11013D-3553-BB42-91C8-883C865A73E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45D9C306-E7A3-E749-9929-7082255AA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5592654C-5056-934B-93DB-6E194EF94B73}"/>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5" name="Alatunnisteen paikkamerkki 4">
            <a:extLst>
              <a:ext uri="{FF2B5EF4-FFF2-40B4-BE49-F238E27FC236}">
                <a16:creationId xmlns:a16="http://schemas.microsoft.com/office/drawing/2014/main" id="{CED12F44-4DCE-0E46-B500-D29F3550479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18657F1-D678-774F-B394-4DCF85733C44}"/>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336066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219C1B-9187-6A47-AF0C-ABA53073EE4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E59A648-C44A-A545-A078-1F2E69807B7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C75162D-8368-864F-812B-81ABEF92FFD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E29E607-ADA9-B94E-BA85-94C1334DE220}"/>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6" name="Alatunnisteen paikkamerkki 5">
            <a:extLst>
              <a:ext uri="{FF2B5EF4-FFF2-40B4-BE49-F238E27FC236}">
                <a16:creationId xmlns:a16="http://schemas.microsoft.com/office/drawing/2014/main" id="{29495E05-9221-024B-8C41-9FE1B5618A2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1886E9C-3FF1-CD40-BDD3-6B348DBF10DD}"/>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147246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04ACE1-6585-7143-9C1F-07DBBDEA751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9A36271E-0DB9-C74E-851D-9D4BFB33A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D0E6EDF2-2682-7342-873E-FABFF11B8542}"/>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8C8FDEC-2B43-5345-BB92-5EA7D0D6E4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43F3F55-4C99-374F-A7FD-9AE04570762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CA5BC575-9740-794F-8FAF-7B40B4826F02}"/>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8" name="Alatunnisteen paikkamerkki 7">
            <a:extLst>
              <a:ext uri="{FF2B5EF4-FFF2-40B4-BE49-F238E27FC236}">
                <a16:creationId xmlns:a16="http://schemas.microsoft.com/office/drawing/2014/main" id="{F7B5D011-6C76-6542-A671-E4C3E3D914B1}"/>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D59E14D-6E03-6641-BC06-539DCF5E2444}"/>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424317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EAF888-FA11-6148-AD6C-375976E8DD7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6B4E5BA-7E94-A148-9F49-04903A98FC65}"/>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4" name="Alatunnisteen paikkamerkki 3">
            <a:extLst>
              <a:ext uri="{FF2B5EF4-FFF2-40B4-BE49-F238E27FC236}">
                <a16:creationId xmlns:a16="http://schemas.microsoft.com/office/drawing/2014/main" id="{C0CD8387-DE2C-9343-AB0A-72FC32EE263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7647AAD-733C-1348-9711-BFC840295C30}"/>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382561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91C00A4-8955-664F-AC75-DF4EE1987D24}"/>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3" name="Alatunnisteen paikkamerkki 2">
            <a:extLst>
              <a:ext uri="{FF2B5EF4-FFF2-40B4-BE49-F238E27FC236}">
                <a16:creationId xmlns:a16="http://schemas.microsoft.com/office/drawing/2014/main" id="{C18CB45C-8168-244B-996C-8EFE5702F223}"/>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83490CC-C966-F143-B0D4-4A7678FB8E5A}"/>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251161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6AB741-805A-F742-92F9-512E5630A33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DED2056-84EE-B04F-B84A-4B33A5AFF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23C1D4E-3839-714B-94CF-5727FF9C3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A226E2C-1FB8-8941-A311-B9DBD96DF224}"/>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6" name="Alatunnisteen paikkamerkki 5">
            <a:extLst>
              <a:ext uri="{FF2B5EF4-FFF2-40B4-BE49-F238E27FC236}">
                <a16:creationId xmlns:a16="http://schemas.microsoft.com/office/drawing/2014/main" id="{E0A55BC7-BAE0-D949-B014-910D860F4B6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F2896F4-C05E-5E48-894D-EDF5951A4F7D}"/>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228037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20BBDE-7F95-1C47-AF8A-24B26DD0ECA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936F8BF-CA62-1C43-B813-14533385E9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E857CDE-BEC1-6C46-BF8A-0721EBFE3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4A4116B-96AE-E642-9BC5-D60EF0B8CC33}"/>
              </a:ext>
            </a:extLst>
          </p:cNvPr>
          <p:cNvSpPr>
            <a:spLocks noGrp="1"/>
          </p:cNvSpPr>
          <p:nvPr>
            <p:ph type="dt" sz="half" idx="10"/>
          </p:nvPr>
        </p:nvSpPr>
        <p:spPr/>
        <p:txBody>
          <a:bodyPr/>
          <a:lstStyle/>
          <a:p>
            <a:fld id="{74D02BBA-67E2-6244-89FE-4FEA940C2DDF}" type="datetimeFigureOut">
              <a:rPr lang="fi-FI" smtClean="0"/>
              <a:t>17.12.2019</a:t>
            </a:fld>
            <a:endParaRPr lang="fi-FI"/>
          </a:p>
        </p:txBody>
      </p:sp>
      <p:sp>
        <p:nvSpPr>
          <p:cNvPr id="6" name="Alatunnisteen paikkamerkki 5">
            <a:extLst>
              <a:ext uri="{FF2B5EF4-FFF2-40B4-BE49-F238E27FC236}">
                <a16:creationId xmlns:a16="http://schemas.microsoft.com/office/drawing/2014/main" id="{C35880EC-2C56-FC4C-A50F-67A725C988D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B915BA1-75B0-C74A-8944-1CBB4AB25F6A}"/>
              </a:ext>
            </a:extLst>
          </p:cNvPr>
          <p:cNvSpPr>
            <a:spLocks noGrp="1"/>
          </p:cNvSpPr>
          <p:nvPr>
            <p:ph type="sldNum" sz="quarter" idx="12"/>
          </p:nvPr>
        </p:nvSpPr>
        <p:spPr/>
        <p:txBody>
          <a:bodyPr/>
          <a:lstStyle/>
          <a:p>
            <a:fld id="{5638157C-916B-4741-8DF4-9812F005C7A8}" type="slidenum">
              <a:rPr lang="fi-FI" smtClean="0"/>
              <a:t>‹#›</a:t>
            </a:fld>
            <a:endParaRPr lang="fi-FI"/>
          </a:p>
        </p:txBody>
      </p:sp>
    </p:spTree>
    <p:extLst>
      <p:ext uri="{BB962C8B-B14F-4D97-AF65-F5344CB8AC3E}">
        <p14:creationId xmlns:p14="http://schemas.microsoft.com/office/powerpoint/2010/main" val="145158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CF411C5-9496-A74A-BC35-432CE5C80A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ED14D460-9A02-164B-AEEF-7617057EA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20739B3-797E-CF4F-B14A-E39497CE11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02BBA-67E2-6244-89FE-4FEA940C2DDF}" type="datetimeFigureOut">
              <a:rPr lang="fi-FI" smtClean="0"/>
              <a:t>17.12.2019</a:t>
            </a:fld>
            <a:endParaRPr lang="fi-FI"/>
          </a:p>
        </p:txBody>
      </p:sp>
      <p:sp>
        <p:nvSpPr>
          <p:cNvPr id="5" name="Alatunnisteen paikkamerkki 4">
            <a:extLst>
              <a:ext uri="{FF2B5EF4-FFF2-40B4-BE49-F238E27FC236}">
                <a16:creationId xmlns:a16="http://schemas.microsoft.com/office/drawing/2014/main" id="{FDC16F32-6D9B-1D42-A3E7-2E0E19F5B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905714E-AD46-2847-8C9F-3819ABFB9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8157C-916B-4741-8DF4-9812F005C7A8}" type="slidenum">
              <a:rPr lang="fi-FI" smtClean="0"/>
              <a:t>‹#›</a:t>
            </a:fld>
            <a:endParaRPr lang="fi-FI"/>
          </a:p>
        </p:txBody>
      </p:sp>
    </p:spTree>
    <p:extLst>
      <p:ext uri="{BB962C8B-B14F-4D97-AF65-F5344CB8AC3E}">
        <p14:creationId xmlns:p14="http://schemas.microsoft.com/office/powerpoint/2010/main" val="2953431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err="1"/>
              <a:t>Lingerie</a:t>
            </a:r>
            <a:r>
              <a:rPr lang="fi-FI" dirty="0"/>
              <a:t> look, X-</a:t>
            </a:r>
            <a:r>
              <a:rPr lang="fi-FI" dirty="0" err="1"/>
              <a:t>silhouette</a:t>
            </a:r>
            <a:r>
              <a:rPr lang="fi-FI" dirty="0"/>
              <a:t>, </a:t>
            </a:r>
            <a:br>
              <a:rPr lang="fi-FI" dirty="0"/>
            </a:br>
            <a:r>
              <a:rPr lang="fi-FI" dirty="0" err="1"/>
              <a:t>Turn</a:t>
            </a:r>
            <a:r>
              <a:rPr lang="fi-FI" dirty="0"/>
              <a:t> of </a:t>
            </a:r>
            <a:r>
              <a:rPr lang="fi-FI" dirty="0" err="1"/>
              <a:t>the</a:t>
            </a:r>
            <a:r>
              <a:rPr lang="fi-FI" dirty="0"/>
              <a:t> </a:t>
            </a:r>
            <a:r>
              <a:rPr lang="fi-FI" dirty="0" err="1"/>
              <a:t>Century</a:t>
            </a:r>
            <a:endParaRPr lang="fi-FI" dirty="0"/>
          </a:p>
        </p:txBody>
      </p:sp>
      <p:sp>
        <p:nvSpPr>
          <p:cNvPr id="3" name="Alaotsikko 2"/>
          <p:cNvSpPr>
            <a:spLocks noGrp="1"/>
          </p:cNvSpPr>
          <p:nvPr>
            <p:ph type="subTitle" idx="1"/>
          </p:nvPr>
        </p:nvSpPr>
        <p:spPr/>
        <p:txBody>
          <a:bodyPr/>
          <a:lstStyle/>
          <a:p>
            <a:r>
              <a:rPr lang="fi-FI" dirty="0" err="1"/>
              <a:t>Period</a:t>
            </a:r>
            <a:r>
              <a:rPr lang="fi-FI" dirty="0"/>
              <a:t> </a:t>
            </a:r>
            <a:r>
              <a:rPr lang="fi-FI" dirty="0" err="1"/>
              <a:t>costume</a:t>
            </a:r>
            <a:r>
              <a:rPr lang="fi-FI" dirty="0"/>
              <a:t> &amp; Style </a:t>
            </a:r>
          </a:p>
          <a:p>
            <a:r>
              <a:rPr lang="fi-FI" dirty="0" err="1"/>
              <a:t>Lecture</a:t>
            </a:r>
            <a:r>
              <a:rPr lang="fi-FI" dirty="0"/>
              <a:t> 9 / 19.12.2019 </a:t>
            </a:r>
          </a:p>
        </p:txBody>
      </p:sp>
    </p:spTree>
    <p:extLst>
      <p:ext uri="{BB962C8B-B14F-4D97-AF65-F5344CB8AC3E}">
        <p14:creationId xmlns:p14="http://schemas.microsoft.com/office/powerpoint/2010/main" val="46352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784708" y="0"/>
            <a:ext cx="6096000" cy="1143000"/>
          </a:xfrm>
        </p:spPr>
        <p:txBody>
          <a:bodyPr/>
          <a:lstStyle/>
          <a:p>
            <a:pPr eaLnBrk="1" hangingPunct="1"/>
            <a:endParaRPr lang="en-US" sz="3200" dirty="0">
              <a:latin typeface="Arial" charset="0"/>
            </a:endParaRPr>
          </a:p>
        </p:txBody>
      </p:sp>
      <p:sp>
        <p:nvSpPr>
          <p:cNvPr id="47106" name="Text Placeholder 2"/>
          <p:cNvSpPr>
            <a:spLocks noGrp="1"/>
          </p:cNvSpPr>
          <p:nvPr>
            <p:ph type="body" sz="half" idx="1"/>
          </p:nvPr>
        </p:nvSpPr>
        <p:spPr>
          <a:xfrm>
            <a:off x="662610" y="1066800"/>
            <a:ext cx="4842194" cy="4114800"/>
          </a:xfrm>
        </p:spPr>
        <p:txBody>
          <a:bodyPr/>
          <a:lstStyle/>
          <a:p>
            <a:pPr eaLnBrk="1" hangingPunct="1">
              <a:lnSpc>
                <a:spcPct val="80000"/>
              </a:lnSpc>
            </a:pPr>
            <a:r>
              <a:rPr lang="en-US" sz="2400" dirty="0"/>
              <a:t>1875, Liberty of London opens a dress fabric store for imported Japanese cotton + décor</a:t>
            </a:r>
          </a:p>
          <a:p>
            <a:pPr marL="0" indent="0">
              <a:lnSpc>
                <a:spcPct val="80000"/>
              </a:lnSpc>
              <a:buNone/>
            </a:pPr>
            <a:endParaRPr lang="en-US" sz="2400" dirty="0"/>
          </a:p>
          <a:p>
            <a:pPr eaLnBrk="1" hangingPunct="1">
              <a:lnSpc>
                <a:spcPct val="80000"/>
              </a:lnSpc>
            </a:pPr>
            <a:r>
              <a:rPr lang="en-US" sz="2400" dirty="0"/>
              <a:t>Cotton becomes the fashionable fabric for the seaside since it is not ruined by sea salt</a:t>
            </a:r>
          </a:p>
          <a:p>
            <a:pPr marL="0" indent="0" eaLnBrk="1" hangingPunct="1">
              <a:lnSpc>
                <a:spcPct val="80000"/>
              </a:lnSpc>
              <a:buNone/>
            </a:pPr>
            <a:endParaRPr lang="en-US" sz="2400" dirty="0"/>
          </a:p>
          <a:p>
            <a:pPr eaLnBrk="1" hangingPunct="1">
              <a:lnSpc>
                <a:spcPct val="80000"/>
              </a:lnSpc>
            </a:pPr>
            <a:r>
              <a:rPr lang="en-US" sz="2400" dirty="0"/>
              <a:t>Washable material</a:t>
            </a:r>
          </a:p>
          <a:p>
            <a:pPr eaLnBrk="1" hangingPunct="1"/>
            <a:endParaRPr lang="en-US" dirty="0">
              <a:latin typeface="Arial" charset="0"/>
            </a:endParaRPr>
          </a:p>
        </p:txBody>
      </p:sp>
      <p:pic>
        <p:nvPicPr>
          <p:cNvPr id="47107" name="Content Placeholder 6" descr="1888 add Lierty art fabrics.jpg"/>
          <p:cNvPicPr>
            <a:picLocks noGrp="1" noChangeAspect="1"/>
          </p:cNvPicPr>
          <p:nvPr>
            <p:ph sz="half" idx="2"/>
          </p:nvPr>
        </p:nvPicPr>
        <p:blipFill>
          <a:blip r:embed="rId3">
            <a:extLst>
              <a:ext uri="{28A0092B-C50C-407E-A947-70E740481C1C}">
                <a14:useLocalDpi xmlns:a14="http://schemas.microsoft.com/office/drawing/2010/main" val="0"/>
              </a:ext>
            </a:extLst>
          </a:blip>
          <a:srcRect l="-8131" r="-8131"/>
          <a:stretch>
            <a:fillRect/>
          </a:stretch>
        </p:blipFill>
        <p:spPr>
          <a:xfrm>
            <a:off x="5791200" y="228601"/>
            <a:ext cx="4648200" cy="6435725"/>
          </a:xfrm>
        </p:spPr>
      </p:pic>
    </p:spTree>
    <p:extLst>
      <p:ext uri="{BB962C8B-B14F-4D97-AF65-F5344CB8AC3E}">
        <p14:creationId xmlns:p14="http://schemas.microsoft.com/office/powerpoint/2010/main" val="620557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838200" y="1825625"/>
            <a:ext cx="5361122" cy="4351338"/>
          </a:xfrm>
        </p:spPr>
        <p:txBody>
          <a:bodyPr/>
          <a:lstStyle/>
          <a:p>
            <a:r>
              <a:rPr lang="fi-FI" dirty="0"/>
              <a:t>Paul </a:t>
            </a:r>
            <a:r>
              <a:rPr lang="fi-FI" dirty="0" err="1"/>
              <a:t>Poiret’s</a:t>
            </a:r>
            <a:r>
              <a:rPr lang="fi-FI" dirty="0"/>
              <a:t> design 1926</a:t>
            </a:r>
          </a:p>
          <a:p>
            <a:r>
              <a:rPr lang="fi-FI" dirty="0" err="1"/>
              <a:t>Shoking</a:t>
            </a:r>
            <a:r>
              <a:rPr lang="fi-FI" dirty="0"/>
              <a:t> </a:t>
            </a:r>
            <a:r>
              <a:rPr lang="fi-FI" dirty="0" err="1"/>
              <a:t>Harem</a:t>
            </a:r>
            <a:r>
              <a:rPr lang="fi-FI" dirty="0"/>
              <a:t> </a:t>
            </a:r>
            <a:r>
              <a:rPr lang="fi-FI" dirty="0" err="1"/>
              <a:t>trousers</a:t>
            </a:r>
            <a:r>
              <a:rPr lang="fi-FI" dirty="0"/>
              <a:t> and open </a:t>
            </a:r>
            <a:r>
              <a:rPr lang="fi-FI" dirty="0" err="1"/>
              <a:t>backless</a:t>
            </a:r>
            <a:r>
              <a:rPr lang="fi-FI" dirty="0"/>
              <a:t> </a:t>
            </a:r>
            <a:r>
              <a:rPr lang="fi-FI" dirty="0" err="1"/>
              <a:t>halterneck</a:t>
            </a:r>
            <a:r>
              <a:rPr lang="fi-FI" dirty="0"/>
              <a:t> </a:t>
            </a:r>
            <a:r>
              <a:rPr lang="fi-FI" dirty="0" err="1"/>
              <a:t>gown</a:t>
            </a:r>
            <a:r>
              <a:rPr lang="fi-FI" dirty="0"/>
              <a:t>, </a:t>
            </a:r>
            <a:r>
              <a:rPr lang="fi-FI" dirty="0" err="1"/>
              <a:t>popular</a:t>
            </a:r>
            <a:r>
              <a:rPr lang="fi-FI" dirty="0"/>
              <a:t> in </a:t>
            </a:r>
            <a:r>
              <a:rPr lang="fi-FI" dirty="0" err="1"/>
              <a:t>the</a:t>
            </a:r>
            <a:r>
              <a:rPr lang="fi-FI" dirty="0"/>
              <a:t> 30s</a:t>
            </a:r>
          </a:p>
        </p:txBody>
      </p:sp>
      <p:pic>
        <p:nvPicPr>
          <p:cNvPr id="4" name="Kuva 3"/>
          <p:cNvPicPr>
            <a:picLocks noChangeAspect="1"/>
          </p:cNvPicPr>
          <p:nvPr/>
        </p:nvPicPr>
        <p:blipFill>
          <a:blip r:embed="rId2"/>
          <a:stretch>
            <a:fillRect/>
          </a:stretch>
        </p:blipFill>
        <p:spPr>
          <a:xfrm>
            <a:off x="6488995" y="0"/>
            <a:ext cx="4204463" cy="6858000"/>
          </a:xfrm>
          <a:prstGeom prst="rect">
            <a:avLst/>
          </a:prstGeom>
        </p:spPr>
      </p:pic>
    </p:spTree>
    <p:extLst>
      <p:ext uri="{BB962C8B-B14F-4D97-AF65-F5344CB8AC3E}">
        <p14:creationId xmlns:p14="http://schemas.microsoft.com/office/powerpoint/2010/main" val="6902100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6515"/>
          <a:stretch/>
        </p:blipFill>
        <p:spPr>
          <a:xfrm>
            <a:off x="5301183" y="274639"/>
            <a:ext cx="5112299" cy="6290567"/>
          </a:xfrm>
        </p:spPr>
      </p:pic>
      <p:sp>
        <p:nvSpPr>
          <p:cNvPr id="5" name="Tekstiruutu 4"/>
          <p:cNvSpPr txBox="1"/>
          <p:nvPr/>
        </p:nvSpPr>
        <p:spPr>
          <a:xfrm>
            <a:off x="938151" y="1946468"/>
            <a:ext cx="4363031" cy="1938992"/>
          </a:xfrm>
          <a:prstGeom prst="rect">
            <a:avLst/>
          </a:prstGeom>
          <a:noFill/>
        </p:spPr>
        <p:txBody>
          <a:bodyPr wrap="square" rtlCol="0">
            <a:spAutoFit/>
          </a:bodyPr>
          <a:lstStyle/>
          <a:p>
            <a:r>
              <a:rPr lang="fi-FI" sz="2400" dirty="0"/>
              <a:t>1927 - </a:t>
            </a:r>
            <a:r>
              <a:rPr lang="fi-FI" sz="2400" dirty="0" err="1"/>
              <a:t>First</a:t>
            </a:r>
            <a:r>
              <a:rPr lang="fi-FI" sz="2400" dirty="0"/>
              <a:t> </a:t>
            </a:r>
            <a:r>
              <a:rPr lang="fi-FI" sz="2400" dirty="0" err="1"/>
              <a:t>bias</a:t>
            </a:r>
            <a:r>
              <a:rPr lang="fi-FI" sz="2400" dirty="0"/>
              <a:t> </a:t>
            </a:r>
            <a:r>
              <a:rPr lang="fi-FI" sz="2400" dirty="0" err="1"/>
              <a:t>cut</a:t>
            </a:r>
            <a:r>
              <a:rPr lang="fi-FI" sz="2400" dirty="0"/>
              <a:t> </a:t>
            </a:r>
            <a:r>
              <a:rPr lang="fi-FI" sz="2400" dirty="0" err="1"/>
              <a:t>dresses</a:t>
            </a:r>
            <a:r>
              <a:rPr lang="fi-FI" sz="2400" dirty="0"/>
              <a:t> </a:t>
            </a:r>
            <a:r>
              <a:rPr lang="fi-FI" sz="2400" dirty="0" err="1"/>
              <a:t>appear</a:t>
            </a:r>
            <a:r>
              <a:rPr lang="fi-FI" sz="2400" dirty="0"/>
              <a:t> </a:t>
            </a:r>
          </a:p>
          <a:p>
            <a:endParaRPr lang="fi-FI" sz="2400" dirty="0"/>
          </a:p>
          <a:p>
            <a:r>
              <a:rPr lang="fi-FI" sz="2400" dirty="0"/>
              <a:t>Madeleine </a:t>
            </a:r>
            <a:r>
              <a:rPr lang="fi-FI" sz="2400" dirty="0" err="1"/>
              <a:t>Vionnet</a:t>
            </a:r>
            <a:r>
              <a:rPr lang="fi-FI" sz="2400" dirty="0"/>
              <a:t> is the </a:t>
            </a:r>
            <a:r>
              <a:rPr lang="fi-FI" sz="2400" dirty="0" err="1"/>
              <a:t>leader</a:t>
            </a:r>
            <a:r>
              <a:rPr lang="fi-FI" sz="2400" dirty="0"/>
              <a:t> of the </a:t>
            </a:r>
            <a:r>
              <a:rPr lang="fi-FI" sz="2400" dirty="0" err="1"/>
              <a:t>bias</a:t>
            </a:r>
            <a:r>
              <a:rPr lang="fi-FI" sz="2400" dirty="0"/>
              <a:t> </a:t>
            </a:r>
            <a:r>
              <a:rPr lang="fi-FI" sz="2400" dirty="0" err="1"/>
              <a:t>cut</a:t>
            </a:r>
            <a:r>
              <a:rPr lang="fi-FI" sz="2400" dirty="0"/>
              <a:t> </a:t>
            </a:r>
            <a:r>
              <a:rPr lang="fi-FI" sz="2400" dirty="0" err="1"/>
              <a:t>dresses</a:t>
            </a:r>
            <a:r>
              <a:rPr lang="fi-FI" sz="2400" dirty="0"/>
              <a:t> </a:t>
            </a:r>
          </a:p>
        </p:txBody>
      </p:sp>
    </p:spTree>
    <p:extLst>
      <p:ext uri="{BB962C8B-B14F-4D97-AF65-F5344CB8AC3E}">
        <p14:creationId xmlns:p14="http://schemas.microsoft.com/office/powerpoint/2010/main" val="2395293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838200" y="1825625"/>
            <a:ext cx="4470070" cy="4351338"/>
          </a:xfrm>
        </p:spPr>
        <p:txBody>
          <a:bodyPr/>
          <a:lstStyle/>
          <a:p>
            <a:r>
              <a:rPr lang="fi-FI" dirty="0" err="1"/>
              <a:t>Vionnet’s</a:t>
            </a:r>
            <a:r>
              <a:rPr lang="fi-FI" dirty="0"/>
              <a:t> </a:t>
            </a:r>
            <a:r>
              <a:rPr lang="fi-FI" dirty="0" err="1"/>
              <a:t>bias</a:t>
            </a:r>
            <a:r>
              <a:rPr lang="fi-FI" dirty="0"/>
              <a:t> </a:t>
            </a:r>
            <a:r>
              <a:rPr lang="fi-FI" dirty="0" err="1"/>
              <a:t>cut</a:t>
            </a:r>
            <a:r>
              <a:rPr lang="fi-FI" dirty="0"/>
              <a:t> </a:t>
            </a:r>
            <a:r>
              <a:rPr lang="fi-FI" dirty="0" err="1"/>
              <a:t>dresses</a:t>
            </a:r>
            <a:r>
              <a:rPr lang="fi-FI" dirty="0"/>
              <a:t> </a:t>
            </a:r>
          </a:p>
          <a:p>
            <a:r>
              <a:rPr lang="fi-FI" dirty="0"/>
              <a:t>Style </a:t>
            </a:r>
            <a:r>
              <a:rPr lang="fi-FI" dirty="0" err="1"/>
              <a:t>lead</a:t>
            </a:r>
            <a:r>
              <a:rPr lang="fi-FI" dirty="0"/>
              <a:t> to 1930’s </a:t>
            </a:r>
            <a:r>
              <a:rPr lang="fi-FI" dirty="0" err="1"/>
              <a:t>women’s</a:t>
            </a:r>
            <a:r>
              <a:rPr lang="fi-FI" dirty="0"/>
              <a:t> main </a:t>
            </a:r>
            <a:r>
              <a:rPr lang="fi-FI" dirty="0" err="1"/>
              <a:t>fashion</a:t>
            </a:r>
            <a:r>
              <a:rPr lang="fi-FI" dirty="0"/>
              <a:t> </a:t>
            </a:r>
            <a:r>
              <a:rPr lang="fi-FI" dirty="0" err="1"/>
              <a:t>style</a:t>
            </a:r>
            <a:r>
              <a:rPr lang="fi-FI" dirty="0"/>
              <a:t> </a:t>
            </a:r>
          </a:p>
        </p:txBody>
      </p:sp>
      <p:pic>
        <p:nvPicPr>
          <p:cNvPr id="4" name="Kuva 3"/>
          <p:cNvPicPr>
            <a:picLocks noChangeAspect="1"/>
          </p:cNvPicPr>
          <p:nvPr/>
        </p:nvPicPr>
        <p:blipFill>
          <a:blip r:embed="rId2"/>
          <a:stretch>
            <a:fillRect/>
          </a:stretch>
        </p:blipFill>
        <p:spPr>
          <a:xfrm>
            <a:off x="5565701" y="0"/>
            <a:ext cx="5881979" cy="6858000"/>
          </a:xfrm>
          <a:prstGeom prst="rect">
            <a:avLst/>
          </a:prstGeom>
        </p:spPr>
      </p:pic>
    </p:spTree>
    <p:extLst>
      <p:ext uri="{BB962C8B-B14F-4D97-AF65-F5344CB8AC3E}">
        <p14:creationId xmlns:p14="http://schemas.microsoft.com/office/powerpoint/2010/main" val="357753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1524000" y="0"/>
            <a:ext cx="8915400" cy="685800"/>
          </a:xfrm>
        </p:spPr>
        <p:txBody>
          <a:bodyPr/>
          <a:lstStyle/>
          <a:p>
            <a:pPr eaLnBrk="1" hangingPunct="1"/>
            <a:r>
              <a:rPr lang="en-US" sz="3600">
                <a:latin typeface="Arial" charset="0"/>
              </a:rPr>
              <a:t>Fabric Industry-Japanese Imports</a:t>
            </a:r>
          </a:p>
        </p:txBody>
      </p:sp>
      <p:sp>
        <p:nvSpPr>
          <p:cNvPr id="50178" name="Rectangle 3"/>
          <p:cNvSpPr>
            <a:spLocks noGrp="1" noChangeArrowheads="1"/>
          </p:cNvSpPr>
          <p:nvPr>
            <p:ph type="body" sz="half" idx="1"/>
          </p:nvPr>
        </p:nvSpPr>
        <p:spPr>
          <a:xfrm>
            <a:off x="145773" y="1219200"/>
            <a:ext cx="6665843" cy="5410200"/>
          </a:xfrm>
        </p:spPr>
        <p:txBody>
          <a:bodyPr>
            <a:normAutofit lnSpcReduction="10000"/>
          </a:bodyPr>
          <a:lstStyle/>
          <a:p>
            <a:pPr eaLnBrk="1" hangingPunct="1">
              <a:lnSpc>
                <a:spcPct val="90000"/>
              </a:lnSpc>
              <a:buFont typeface="Wingdings" charset="0"/>
              <a:buNone/>
            </a:pPr>
            <a:endParaRPr lang="en-US" sz="2600" dirty="0">
              <a:latin typeface="Arial" charset="0"/>
            </a:endParaRPr>
          </a:p>
          <a:p>
            <a:pPr eaLnBrk="1" hangingPunct="1">
              <a:lnSpc>
                <a:spcPct val="80000"/>
              </a:lnSpc>
            </a:pPr>
            <a:r>
              <a:rPr lang="en-US" sz="2600" dirty="0">
                <a:latin typeface="Arial" charset="0"/>
              </a:rPr>
              <a:t>1870</a:t>
            </a:r>
            <a:r>
              <a:rPr lang="ja-JP" altLang="en-US" sz="2600" dirty="0">
                <a:latin typeface="Arial" charset="0"/>
              </a:rPr>
              <a:t>’</a:t>
            </a:r>
            <a:r>
              <a:rPr lang="en-US" altLang="ja-JP" sz="2600" dirty="0">
                <a:latin typeface="Arial" charset="0"/>
              </a:rPr>
              <a:t>s - Japan mechanizes silk production </a:t>
            </a:r>
          </a:p>
          <a:p>
            <a:pPr lvl="1" eaLnBrk="1" hangingPunct="1">
              <a:lnSpc>
                <a:spcPct val="90000"/>
              </a:lnSpc>
            </a:pPr>
            <a:r>
              <a:rPr lang="en-US" sz="2600" dirty="0">
                <a:latin typeface="Arial" charset="0"/>
              </a:rPr>
              <a:t>Weave is finer and superior strength. </a:t>
            </a:r>
          </a:p>
          <a:p>
            <a:pPr eaLnBrk="1" hangingPunct="1">
              <a:lnSpc>
                <a:spcPct val="80000"/>
              </a:lnSpc>
            </a:pPr>
            <a:r>
              <a:rPr lang="en-US" sz="2600" dirty="0">
                <a:latin typeface="Arial" charset="0"/>
              </a:rPr>
              <a:t>1st non-western country to adopt industrial weaving techniques with cotton - printed with woodblock prints like India.</a:t>
            </a:r>
          </a:p>
          <a:p>
            <a:pPr eaLnBrk="1" hangingPunct="1">
              <a:lnSpc>
                <a:spcPct val="80000"/>
              </a:lnSpc>
            </a:pPr>
            <a:endParaRPr lang="en-US" sz="2600" dirty="0">
              <a:latin typeface="Arial" charset="0"/>
            </a:endParaRPr>
          </a:p>
          <a:p>
            <a:pPr eaLnBrk="1" hangingPunct="1">
              <a:lnSpc>
                <a:spcPct val="90000"/>
              </a:lnSpc>
            </a:pPr>
            <a:r>
              <a:rPr lang="en-US" sz="2600" dirty="0">
                <a:latin typeface="Arial" charset="0"/>
              </a:rPr>
              <a:t>Left Gown is embroidered, right is a satin print from 1885</a:t>
            </a:r>
          </a:p>
          <a:p>
            <a:pPr eaLnBrk="1" hangingPunct="1">
              <a:lnSpc>
                <a:spcPct val="90000"/>
              </a:lnSpc>
            </a:pPr>
            <a:endParaRPr lang="en-US" sz="2000" dirty="0">
              <a:latin typeface="Arial" charset="0"/>
            </a:endParaRPr>
          </a:p>
          <a:p>
            <a:pPr eaLnBrk="1" hangingPunct="1">
              <a:lnSpc>
                <a:spcPct val="90000"/>
              </a:lnSpc>
            </a:pPr>
            <a:endParaRPr lang="en-US" sz="2000" dirty="0">
              <a:latin typeface="Arial" charset="0"/>
            </a:endParaRPr>
          </a:p>
          <a:p>
            <a:pPr eaLnBrk="1" hangingPunct="1">
              <a:lnSpc>
                <a:spcPct val="90000"/>
              </a:lnSpc>
            </a:pPr>
            <a:endParaRPr lang="en-US" sz="2000" dirty="0">
              <a:latin typeface="Arial" charset="0"/>
            </a:endParaRPr>
          </a:p>
          <a:p>
            <a:pPr eaLnBrk="1" hangingPunct="1">
              <a:lnSpc>
                <a:spcPct val="90000"/>
              </a:lnSpc>
            </a:pPr>
            <a:endParaRPr lang="en-US" sz="2000" dirty="0">
              <a:latin typeface="Arial" charset="0"/>
            </a:endParaRPr>
          </a:p>
          <a:p>
            <a:pPr marL="0" indent="0" eaLnBrk="1" hangingPunct="1">
              <a:lnSpc>
                <a:spcPct val="90000"/>
              </a:lnSpc>
              <a:buNone/>
            </a:pPr>
            <a:r>
              <a:rPr lang="en-US" sz="2000" dirty="0">
                <a:latin typeface="Arial" charset="0"/>
              </a:rPr>
              <a:t>Kyoto Costume Institute, Japan</a:t>
            </a:r>
          </a:p>
        </p:txBody>
      </p:sp>
      <p:pic>
        <p:nvPicPr>
          <p:cNvPr id="50179" name="Picture 7" descr="1886 plain weave embroidered 1885 cotton satin print polonnais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00461" y="685800"/>
            <a:ext cx="4610100" cy="6019800"/>
          </a:xfrm>
        </p:spPr>
      </p:pic>
    </p:spTree>
    <p:extLst>
      <p:ext uri="{BB962C8B-B14F-4D97-AF65-F5344CB8AC3E}">
        <p14:creationId xmlns:p14="http://schemas.microsoft.com/office/powerpoint/2010/main" val="235140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225287" y="0"/>
            <a:ext cx="4495800" cy="1143000"/>
          </a:xfrm>
        </p:spPr>
        <p:txBody>
          <a:bodyPr/>
          <a:lstStyle/>
          <a:p>
            <a:pPr eaLnBrk="1" hangingPunct="1"/>
            <a:r>
              <a:rPr lang="en-US" sz="4000">
                <a:latin typeface="Arial" charset="0"/>
              </a:rPr>
              <a:t>Walking Dress</a:t>
            </a:r>
          </a:p>
        </p:txBody>
      </p:sp>
      <p:sp>
        <p:nvSpPr>
          <p:cNvPr id="51202" name="Rectangle 3"/>
          <p:cNvSpPr>
            <a:spLocks noGrp="1" noChangeArrowheads="1"/>
          </p:cNvSpPr>
          <p:nvPr>
            <p:ph type="body" sz="half" idx="1"/>
          </p:nvPr>
        </p:nvSpPr>
        <p:spPr>
          <a:xfrm>
            <a:off x="225287" y="1295400"/>
            <a:ext cx="5489713" cy="4114800"/>
          </a:xfrm>
        </p:spPr>
        <p:txBody>
          <a:bodyPr/>
          <a:lstStyle/>
          <a:p>
            <a:pPr eaLnBrk="1" hangingPunct="1"/>
            <a:r>
              <a:rPr lang="en-US" sz="2400" dirty="0">
                <a:latin typeface="Arial" charset="0"/>
              </a:rPr>
              <a:t>Navy silk satin and silk faille walking dress from 1884</a:t>
            </a: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marL="0" indent="0" eaLnBrk="1" hangingPunct="1">
              <a:buNone/>
            </a:pPr>
            <a:r>
              <a:rPr lang="en-US" sz="2000" dirty="0">
                <a:latin typeface="Arial" charset="0"/>
              </a:rPr>
              <a:t>Kyoto Costume Institute, Japan</a:t>
            </a:r>
          </a:p>
        </p:txBody>
      </p:sp>
      <p:pic>
        <p:nvPicPr>
          <p:cNvPr id="51203" name="Picture 5" descr="1884 Navy silk satin &amp; silk faille moire walking dres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58063" y="-185531"/>
            <a:ext cx="4260850" cy="7315200"/>
          </a:xfrm>
        </p:spPr>
      </p:pic>
    </p:spTree>
    <p:extLst>
      <p:ext uri="{BB962C8B-B14F-4D97-AF65-F5344CB8AC3E}">
        <p14:creationId xmlns:p14="http://schemas.microsoft.com/office/powerpoint/2010/main" val="1925418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524000" y="0"/>
            <a:ext cx="4419600" cy="1143000"/>
          </a:xfrm>
        </p:spPr>
        <p:txBody>
          <a:bodyPr/>
          <a:lstStyle/>
          <a:p>
            <a:pPr eaLnBrk="1" hangingPunct="1"/>
            <a:r>
              <a:rPr lang="en-US" sz="3200">
                <a:latin typeface="Arial" charset="0"/>
              </a:rPr>
              <a:t>Formal Tea Gown </a:t>
            </a:r>
            <a:br>
              <a:rPr lang="en-US" sz="3200">
                <a:latin typeface="Arial" charset="0"/>
              </a:rPr>
            </a:br>
            <a:r>
              <a:rPr lang="en-US" sz="3200">
                <a:latin typeface="Arial" charset="0"/>
              </a:rPr>
              <a:t>from 1885</a:t>
            </a:r>
          </a:p>
        </p:txBody>
      </p:sp>
      <p:sp>
        <p:nvSpPr>
          <p:cNvPr id="52226" name="Text Placeholder 2"/>
          <p:cNvSpPr>
            <a:spLocks noGrp="1"/>
          </p:cNvSpPr>
          <p:nvPr>
            <p:ph type="body" sz="half" idx="1"/>
          </p:nvPr>
        </p:nvSpPr>
        <p:spPr>
          <a:xfrm>
            <a:off x="1676400" y="1524000"/>
            <a:ext cx="4343400" cy="4419600"/>
          </a:xfrm>
        </p:spPr>
        <p:txBody>
          <a:bodyPr>
            <a:normAutofit lnSpcReduction="10000"/>
          </a:bodyPr>
          <a:lstStyle/>
          <a:p>
            <a:pPr eaLnBrk="1" hangingPunct="1"/>
            <a:r>
              <a:rPr lang="en-US" sz="2400">
                <a:latin typeface="Arial" charset="0"/>
              </a:rPr>
              <a:t>Intimate teas can become very formal in England.</a:t>
            </a:r>
          </a:p>
          <a:p>
            <a:pPr eaLnBrk="1" hangingPunct="1"/>
            <a:endParaRPr lang="en-US" sz="2400">
              <a:latin typeface="Arial" charset="0"/>
            </a:endParaRPr>
          </a:p>
          <a:p>
            <a:pPr eaLnBrk="1" hangingPunct="1"/>
            <a:endParaRPr lang="en-US" sz="2400">
              <a:latin typeface="Arial" charset="0"/>
            </a:endParaRPr>
          </a:p>
          <a:p>
            <a:pPr marL="0" indent="0">
              <a:buNone/>
            </a:pPr>
            <a:endParaRPr lang="en-US" sz="2400">
              <a:latin typeface="Arial" charset="0"/>
            </a:endParaRPr>
          </a:p>
          <a:p>
            <a:pPr marL="0" indent="0">
              <a:buNone/>
            </a:pPr>
            <a:endParaRPr lang="en-US" sz="2400">
              <a:latin typeface="Arial" charset="0"/>
            </a:endParaRPr>
          </a:p>
          <a:p>
            <a:pPr marL="0" indent="0">
              <a:buNone/>
            </a:pPr>
            <a:endParaRPr lang="en-US" sz="2400">
              <a:latin typeface="Arial" charset="0"/>
            </a:endParaRPr>
          </a:p>
          <a:p>
            <a:pPr marL="0" indent="0">
              <a:buNone/>
            </a:pPr>
            <a:endParaRPr lang="en-US" sz="2400">
              <a:latin typeface="Arial" charset="0"/>
            </a:endParaRPr>
          </a:p>
          <a:p>
            <a:pPr marL="0" indent="0">
              <a:buNone/>
            </a:pPr>
            <a:endParaRPr lang="en-US" sz="2400">
              <a:latin typeface="Arial" charset="0"/>
            </a:endParaRPr>
          </a:p>
          <a:p>
            <a:pPr marL="0" indent="0">
              <a:buNone/>
            </a:pPr>
            <a:r>
              <a:rPr lang="en-US" sz="2400">
                <a:latin typeface="Arial" charset="0"/>
              </a:rPr>
              <a:t>Victoria and Albert Museum, London</a:t>
            </a:r>
          </a:p>
        </p:txBody>
      </p:sp>
      <p:pic>
        <p:nvPicPr>
          <p:cNvPr id="52227" name="Content Placeholder 6" descr="BU_1885_formal tea gown#2_V&amp;A_c.jpg"/>
          <p:cNvPicPr>
            <a:picLocks noGrp="1" noChangeAspect="1"/>
          </p:cNvPicPr>
          <p:nvPr>
            <p:ph sz="half" idx="2"/>
          </p:nvPr>
        </p:nvPicPr>
        <p:blipFill>
          <a:blip r:embed="rId2">
            <a:extLst>
              <a:ext uri="{28A0092B-C50C-407E-A947-70E740481C1C}">
                <a14:useLocalDpi xmlns:a14="http://schemas.microsoft.com/office/drawing/2010/main" val="0"/>
              </a:ext>
            </a:extLst>
          </a:blip>
          <a:srcRect l="-850" b="-2240"/>
          <a:stretch>
            <a:fillRect/>
          </a:stretch>
        </p:blipFill>
        <p:spPr>
          <a:xfrm rot="16200000">
            <a:off x="4953000" y="1219200"/>
            <a:ext cx="6858000" cy="4572000"/>
          </a:xfrm>
        </p:spPr>
      </p:pic>
    </p:spTree>
    <p:extLst>
      <p:ext uri="{BB962C8B-B14F-4D97-AF65-F5344CB8AC3E}">
        <p14:creationId xmlns:p14="http://schemas.microsoft.com/office/powerpoint/2010/main" val="37759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450574" y="291548"/>
            <a:ext cx="4724400" cy="1143000"/>
          </a:xfrm>
        </p:spPr>
        <p:txBody>
          <a:bodyPr rtlCol="0">
            <a:normAutofit fontScale="90000"/>
          </a:bodyPr>
          <a:lstStyle/>
          <a:p>
            <a:pPr>
              <a:defRPr/>
            </a:pPr>
            <a:br>
              <a:rPr lang="en-US" altLang="ja-JP" dirty="0">
                <a:latin typeface="Arial" charset="0"/>
                <a:ea typeface="+mj-ea"/>
                <a:cs typeface="+mj-cs"/>
              </a:rPr>
            </a:br>
            <a:r>
              <a:rPr lang="en-US" altLang="ja-JP" dirty="0">
                <a:latin typeface="Arial" charset="0"/>
                <a:ea typeface="+mj-ea"/>
                <a:cs typeface="+mj-cs"/>
              </a:rPr>
              <a:t>Day Dress 1885</a:t>
            </a:r>
            <a:endParaRPr lang="en-US" dirty="0">
              <a:latin typeface="Arial" charset="0"/>
              <a:ea typeface="+mj-ea"/>
              <a:cs typeface="+mj-cs"/>
            </a:endParaRPr>
          </a:p>
        </p:txBody>
      </p:sp>
      <p:sp>
        <p:nvSpPr>
          <p:cNvPr id="53250" name="Rectangle 3"/>
          <p:cNvSpPr>
            <a:spLocks noGrp="1" noChangeArrowheads="1"/>
          </p:cNvSpPr>
          <p:nvPr>
            <p:ph type="body" sz="half" idx="1"/>
          </p:nvPr>
        </p:nvSpPr>
        <p:spPr>
          <a:xfrm>
            <a:off x="1524000" y="2057400"/>
            <a:ext cx="4038600" cy="4634719"/>
          </a:xfrm>
        </p:spPr>
        <p:txBody>
          <a:bodyPr>
            <a:normAutofit/>
          </a:bodyPr>
          <a:lstStyle/>
          <a:p>
            <a:pPr eaLnBrk="1" hangingPunct="1"/>
            <a:r>
              <a:rPr lang="en-US" sz="2400" dirty="0">
                <a:latin typeface="Arial" charset="0"/>
              </a:rPr>
              <a:t>Made of Indian Cotton</a:t>
            </a: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000" dirty="0">
              <a:latin typeface="Arial" charset="0"/>
            </a:endParaRPr>
          </a:p>
          <a:p>
            <a:pPr marL="0" indent="0">
              <a:buNone/>
            </a:pPr>
            <a:r>
              <a:rPr lang="en-US" sz="2000" dirty="0">
                <a:latin typeface="Arial" charset="0"/>
              </a:rPr>
              <a:t>Kyoto Costume Institute, Japan</a:t>
            </a:r>
          </a:p>
        </p:txBody>
      </p:sp>
      <p:pic>
        <p:nvPicPr>
          <p:cNvPr id="53251" name="Picture 5" descr="1885 &quot;LaForcade&quot; day dress red cotton-indian flora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9800" y="0"/>
            <a:ext cx="4006850" cy="6858000"/>
          </a:xfrm>
        </p:spPr>
      </p:pic>
    </p:spTree>
    <p:extLst>
      <p:ext uri="{BB962C8B-B14F-4D97-AF65-F5344CB8AC3E}">
        <p14:creationId xmlns:p14="http://schemas.microsoft.com/office/powerpoint/2010/main" val="1654339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sz="half" idx="1"/>
          </p:nvPr>
        </p:nvSpPr>
        <p:spPr>
          <a:xfrm>
            <a:off x="596348" y="1371600"/>
            <a:ext cx="6533322" cy="4953000"/>
          </a:xfrm>
        </p:spPr>
        <p:txBody>
          <a:bodyPr>
            <a:normAutofit/>
          </a:bodyPr>
          <a:lstStyle/>
          <a:p>
            <a:pPr eaLnBrk="1" hangingPunct="1"/>
            <a:r>
              <a:rPr lang="en-US" sz="2400" dirty="0">
                <a:latin typeface="Arial" charset="0"/>
              </a:rPr>
              <a:t>1885 Shape of the New Bustle with all of the fullness settled higher in the back.</a:t>
            </a:r>
          </a:p>
          <a:p>
            <a:pPr eaLnBrk="1" hangingPunct="1"/>
            <a:r>
              <a:rPr lang="en-US" sz="2400" dirty="0">
                <a:latin typeface="Arial" charset="0"/>
              </a:rPr>
              <a:t>Way before it</a:t>
            </a:r>
            <a:r>
              <a:rPr lang="ja-JP" altLang="en-US" sz="2400" dirty="0">
                <a:latin typeface="Arial" charset="0"/>
              </a:rPr>
              <a:t>’</a:t>
            </a:r>
            <a:r>
              <a:rPr lang="en-US" altLang="ja-JP" sz="2400" dirty="0">
                <a:latin typeface="Arial" charset="0"/>
              </a:rPr>
              <a:t>s time, this silhouette not common for another 10 years</a:t>
            </a:r>
          </a:p>
          <a:p>
            <a:pPr eaLnBrk="1" hangingPunct="1"/>
            <a:r>
              <a:rPr lang="en-US" sz="2400" dirty="0">
                <a:latin typeface="Arial" charset="0"/>
              </a:rPr>
              <a:t>This heavy weight and position is even worse for the back.</a:t>
            </a:r>
          </a:p>
          <a:p>
            <a:pPr marL="0" indent="0">
              <a:buNone/>
            </a:pPr>
            <a:endParaRPr lang="en-US" sz="2400" dirty="0">
              <a:latin typeface="Arial" charset="0"/>
            </a:endParaRPr>
          </a:p>
          <a:p>
            <a:pPr marL="0" indent="0">
              <a:buNone/>
            </a:pPr>
            <a:endParaRPr lang="en-US" sz="2400" dirty="0">
              <a:latin typeface="Arial" charset="0"/>
            </a:endParaRPr>
          </a:p>
          <a:p>
            <a:pPr marL="0" indent="0">
              <a:buNone/>
            </a:pPr>
            <a:endParaRPr lang="en-US" sz="2400" dirty="0">
              <a:latin typeface="Arial" charset="0"/>
            </a:endParaRPr>
          </a:p>
          <a:p>
            <a:pPr marL="0" indent="0">
              <a:buNone/>
            </a:pPr>
            <a:r>
              <a:rPr lang="en-US" sz="2000" dirty="0">
                <a:latin typeface="Arial" charset="0"/>
              </a:rPr>
              <a:t>Kyoto Costume Institute, Japan</a:t>
            </a:r>
          </a:p>
        </p:txBody>
      </p:sp>
      <p:pic>
        <p:nvPicPr>
          <p:cNvPr id="54275" name="Picture 4" descr="1875-9 &quot;Rodrigues reception dress bust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16687" y="228600"/>
            <a:ext cx="4292600" cy="6400800"/>
          </a:xfrm>
        </p:spPr>
      </p:pic>
      <p:sp>
        <p:nvSpPr>
          <p:cNvPr id="61442" name="Rectangle 2"/>
          <p:cNvSpPr>
            <a:spLocks noGrp="1" noChangeArrowheads="1"/>
          </p:cNvSpPr>
          <p:nvPr>
            <p:ph type="title"/>
          </p:nvPr>
        </p:nvSpPr>
        <p:spPr>
          <a:xfrm>
            <a:off x="395995" y="231913"/>
            <a:ext cx="9366992" cy="762000"/>
          </a:xfrm>
        </p:spPr>
        <p:txBody>
          <a:bodyPr rtlCol="0">
            <a:noAutofit/>
          </a:bodyPr>
          <a:lstStyle/>
          <a:p>
            <a:pPr>
              <a:defRPr/>
            </a:pPr>
            <a:r>
              <a:rPr lang="en-US" sz="3600">
                <a:latin typeface="Arial" charset="0"/>
              </a:rPr>
              <a:t>The Rodrigues Reception Dress</a:t>
            </a:r>
          </a:p>
        </p:txBody>
      </p:sp>
    </p:spTree>
    <p:extLst>
      <p:ext uri="{BB962C8B-B14F-4D97-AF65-F5344CB8AC3E}">
        <p14:creationId xmlns:p14="http://schemas.microsoft.com/office/powerpoint/2010/main" val="242292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463826" y="228600"/>
            <a:ext cx="5098774" cy="1143000"/>
          </a:xfrm>
        </p:spPr>
        <p:txBody>
          <a:bodyPr rtlCol="0">
            <a:normAutofit/>
          </a:bodyPr>
          <a:lstStyle/>
          <a:p>
            <a:pPr>
              <a:defRPr/>
            </a:pPr>
            <a:r>
              <a:rPr lang="en-US" dirty="0">
                <a:ea typeface="+mj-ea"/>
                <a:cs typeface="+mj-cs"/>
              </a:rPr>
              <a:t>The Apron Bustle</a:t>
            </a:r>
          </a:p>
        </p:txBody>
      </p:sp>
      <p:sp>
        <p:nvSpPr>
          <p:cNvPr id="56322" name="Rectangle 3"/>
          <p:cNvSpPr>
            <a:spLocks noGrp="1" noChangeArrowheads="1"/>
          </p:cNvSpPr>
          <p:nvPr>
            <p:ph type="body" sz="half" idx="1"/>
          </p:nvPr>
        </p:nvSpPr>
        <p:spPr>
          <a:xfrm>
            <a:off x="463826" y="1676400"/>
            <a:ext cx="5327374" cy="4648200"/>
          </a:xfrm>
        </p:spPr>
        <p:txBody>
          <a:bodyPr/>
          <a:lstStyle/>
          <a:p>
            <a:pPr eaLnBrk="1" hangingPunct="1">
              <a:lnSpc>
                <a:spcPct val="90000"/>
              </a:lnSpc>
              <a:buFont typeface="Wingdings" charset="0"/>
              <a:buNone/>
            </a:pPr>
            <a:r>
              <a:rPr lang="en-US" dirty="0">
                <a:cs typeface="Arial" charset="0"/>
              </a:rPr>
              <a:t>Two promenade dresses from the 1880s using the latest fashion for the </a:t>
            </a:r>
            <a:r>
              <a:rPr lang="ja-JP" altLang="en-US" dirty="0">
                <a:cs typeface="Arial" charset="0"/>
              </a:rPr>
              <a:t>“</a:t>
            </a:r>
            <a:r>
              <a:rPr lang="en-US" altLang="ja-JP" dirty="0">
                <a:cs typeface="Arial" charset="0"/>
              </a:rPr>
              <a:t>apron bustle</a:t>
            </a:r>
            <a:r>
              <a:rPr lang="ja-JP" altLang="en-US" dirty="0">
                <a:cs typeface="Arial" charset="0"/>
              </a:rPr>
              <a:t>”</a:t>
            </a:r>
            <a:r>
              <a:rPr lang="en-US" altLang="ja-JP" dirty="0">
                <a:cs typeface="Arial" charset="0"/>
              </a:rPr>
              <a:t> </a:t>
            </a:r>
          </a:p>
          <a:p>
            <a:pPr eaLnBrk="1" hangingPunct="1">
              <a:lnSpc>
                <a:spcPct val="90000"/>
              </a:lnSpc>
              <a:buFont typeface="Wingdings" charset="0"/>
              <a:buNone/>
            </a:pPr>
            <a:r>
              <a:rPr lang="en-US" altLang="ja-JP" dirty="0">
                <a:cs typeface="Arial" charset="0"/>
              </a:rPr>
              <a:t>An extra flounce was added to the dress that balanced some of the weight of the bustle in the back</a:t>
            </a:r>
          </a:p>
          <a:p>
            <a:pPr marL="0" indent="0">
              <a:buNone/>
            </a:pPr>
            <a:endParaRPr lang="en-US" dirty="0">
              <a:latin typeface="Arial" charset="0"/>
              <a:cs typeface="Arial" charset="0"/>
            </a:endParaRPr>
          </a:p>
          <a:p>
            <a:pPr marL="0" indent="0">
              <a:buNone/>
            </a:pPr>
            <a:endParaRPr lang="en-US" sz="2400" dirty="0">
              <a:latin typeface="Arial" charset="0"/>
              <a:cs typeface="Arial" charset="0"/>
            </a:endParaRPr>
          </a:p>
        </p:txBody>
      </p:sp>
      <p:pic>
        <p:nvPicPr>
          <p:cNvPr id="56323" name="Picture 5" descr="D 2Promenade dresses Apron bustle 1880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16600" y="228601"/>
            <a:ext cx="4851400" cy="6397625"/>
          </a:xfrm>
        </p:spPr>
      </p:pic>
    </p:spTree>
    <p:extLst>
      <p:ext uri="{BB962C8B-B14F-4D97-AF65-F5344CB8AC3E}">
        <p14:creationId xmlns:p14="http://schemas.microsoft.com/office/powerpoint/2010/main" val="1837614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sz="half" idx="1"/>
          </p:nvPr>
        </p:nvSpPr>
        <p:spPr>
          <a:xfrm>
            <a:off x="675861" y="1219200"/>
            <a:ext cx="4810539" cy="4114800"/>
          </a:xfrm>
        </p:spPr>
        <p:txBody>
          <a:bodyPr/>
          <a:lstStyle/>
          <a:p>
            <a:pPr eaLnBrk="1" hangingPunct="1">
              <a:defRPr/>
            </a:pPr>
            <a:r>
              <a:rPr lang="en-US" sz="2400" dirty="0">
                <a:latin typeface="Arial"/>
                <a:cs typeface="Arial"/>
              </a:rPr>
              <a:t>Decorative boots for dress wear, Italy and France, 1875-1885</a:t>
            </a:r>
          </a:p>
          <a:p>
            <a:pPr marL="0" indent="0">
              <a:buNone/>
              <a:defRPr/>
            </a:pPr>
            <a:r>
              <a:rPr lang="en-US" sz="2400" dirty="0">
                <a:latin typeface="Arial"/>
                <a:cs typeface="Arial"/>
              </a:rPr>
              <a:t>Skirts are shorter – boots become more decorated</a:t>
            </a:r>
          </a:p>
          <a:p>
            <a:pPr eaLnBrk="1" hangingPunct="1">
              <a:defRPr/>
            </a:pPr>
            <a:endParaRPr lang="en-US" sz="2400" dirty="0">
              <a:latin typeface="Arial" charset="0"/>
            </a:endParaRPr>
          </a:p>
        </p:txBody>
      </p:sp>
      <p:pic>
        <p:nvPicPr>
          <p:cNvPr id="57347" name="Picture 5" descr="D Decorative Boots 1875-8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1201" y="152400"/>
            <a:ext cx="4511675" cy="6400800"/>
          </a:xfrm>
        </p:spPr>
      </p:pic>
      <p:sp>
        <p:nvSpPr>
          <p:cNvPr id="2" name="Otsikko 1"/>
          <p:cNvSpPr>
            <a:spLocks noGrp="1"/>
          </p:cNvSpPr>
          <p:nvPr>
            <p:ph type="title"/>
          </p:nvPr>
        </p:nvSpPr>
        <p:spPr/>
        <p:txBody>
          <a:bodyPr/>
          <a:lstStyle/>
          <a:p>
            <a:endParaRPr lang="fi-FI"/>
          </a:p>
        </p:txBody>
      </p:sp>
    </p:spTree>
    <p:extLst>
      <p:ext uri="{BB962C8B-B14F-4D97-AF65-F5344CB8AC3E}">
        <p14:creationId xmlns:p14="http://schemas.microsoft.com/office/powerpoint/2010/main" val="191875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sz="half" idx="1"/>
          </p:nvPr>
        </p:nvSpPr>
        <p:spPr>
          <a:xfrm>
            <a:off x="1676399" y="1066800"/>
            <a:ext cx="5214731" cy="4876800"/>
          </a:xfrm>
        </p:spPr>
        <p:txBody>
          <a:bodyPr>
            <a:normAutofit/>
          </a:bodyPr>
          <a:lstStyle/>
          <a:p>
            <a:pPr eaLnBrk="1" hangingPunct="1"/>
            <a:endParaRPr lang="en-US" sz="2400" dirty="0">
              <a:latin typeface="Lucida Grande" charset="0"/>
            </a:endParaRPr>
          </a:p>
          <a:p>
            <a:pPr marL="0" indent="0" eaLnBrk="1" hangingPunct="1">
              <a:buNone/>
            </a:pPr>
            <a:r>
              <a:rPr lang="en-US" sz="2400" dirty="0">
                <a:latin typeface="Arial" charset="0"/>
                <a:cs typeface="Arial" charset="0"/>
              </a:rPr>
              <a:t>Mother and daughter in promenade dresses, 1885</a:t>
            </a:r>
          </a:p>
        </p:txBody>
      </p:sp>
      <p:pic>
        <p:nvPicPr>
          <p:cNvPr id="58371" name="Picture 5" descr="D Mother &amp; Daughter Promenae 188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209183" y="0"/>
            <a:ext cx="4290806" cy="6882496"/>
          </a:xfrm>
        </p:spPr>
      </p:pic>
      <p:sp>
        <p:nvSpPr>
          <p:cNvPr id="2" name="Otsikko 1"/>
          <p:cNvSpPr>
            <a:spLocks noGrp="1"/>
          </p:cNvSpPr>
          <p:nvPr>
            <p:ph type="title"/>
          </p:nvPr>
        </p:nvSpPr>
        <p:spPr/>
        <p:txBody>
          <a:bodyPr/>
          <a:lstStyle/>
          <a:p>
            <a:endParaRPr lang="fi-FI"/>
          </a:p>
        </p:txBody>
      </p:sp>
    </p:spTree>
    <p:extLst>
      <p:ext uri="{BB962C8B-B14F-4D97-AF65-F5344CB8AC3E}">
        <p14:creationId xmlns:p14="http://schemas.microsoft.com/office/powerpoint/2010/main" val="194626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1676400" y="304800"/>
            <a:ext cx="4114800" cy="1143000"/>
          </a:xfrm>
        </p:spPr>
        <p:txBody>
          <a:bodyPr/>
          <a:lstStyle/>
          <a:p>
            <a:pPr eaLnBrk="1" hangingPunct="1"/>
            <a:r>
              <a:rPr lang="en-US" sz="4000" dirty="0"/>
              <a:t>Underwear, 1885</a:t>
            </a:r>
          </a:p>
        </p:txBody>
      </p:sp>
      <p:sp>
        <p:nvSpPr>
          <p:cNvPr id="66562" name="Rectangle 3"/>
          <p:cNvSpPr>
            <a:spLocks noGrp="1" noChangeArrowheads="1"/>
          </p:cNvSpPr>
          <p:nvPr>
            <p:ph type="body" sz="half" idx="1"/>
          </p:nvPr>
        </p:nvSpPr>
        <p:spPr>
          <a:xfrm>
            <a:off x="1524000" y="1828800"/>
            <a:ext cx="4191000" cy="4800600"/>
          </a:xfrm>
        </p:spPr>
        <p:txBody>
          <a:bodyPr/>
          <a:lstStyle/>
          <a:p>
            <a:pPr eaLnBrk="1" hangingPunct="1">
              <a:defRPr/>
            </a:pPr>
            <a:r>
              <a:rPr lang="en-US" sz="2400" dirty="0">
                <a:cs typeface="Arial"/>
              </a:rPr>
              <a:t>Smaller bustle </a:t>
            </a:r>
          </a:p>
          <a:p>
            <a:pPr eaLnBrk="1" hangingPunct="1">
              <a:defRPr/>
            </a:pPr>
            <a:r>
              <a:rPr lang="en-US" sz="2400" dirty="0">
                <a:cs typeface="Arial"/>
              </a:rPr>
              <a:t>Corset is still stiff with heavy boning and long at the front</a:t>
            </a:r>
          </a:p>
          <a:p>
            <a:pPr marL="0" indent="0">
              <a:buNone/>
              <a:defRPr/>
            </a:pPr>
            <a:endParaRPr lang="en-US" sz="2400" dirty="0">
              <a:cs typeface="Arial"/>
            </a:endParaRPr>
          </a:p>
          <a:p>
            <a:pPr marL="0" indent="0">
              <a:buNone/>
              <a:defRPr/>
            </a:pPr>
            <a:endParaRPr lang="en-US" sz="2400" dirty="0">
              <a:cs typeface="Arial"/>
            </a:endParaRPr>
          </a:p>
          <a:p>
            <a:pPr marL="0" indent="0">
              <a:buNone/>
              <a:defRPr/>
            </a:pPr>
            <a:endParaRPr lang="en-US" sz="2400" dirty="0">
              <a:cs typeface="Arial"/>
            </a:endParaRPr>
          </a:p>
          <a:p>
            <a:pPr marL="0" indent="0">
              <a:buNone/>
              <a:defRPr/>
            </a:pPr>
            <a:endParaRPr lang="en-US" sz="2400" dirty="0">
              <a:cs typeface="Arial"/>
            </a:endParaRPr>
          </a:p>
          <a:p>
            <a:pPr marL="0" indent="0">
              <a:buNone/>
              <a:defRPr/>
            </a:pPr>
            <a:r>
              <a:rPr lang="en-US" sz="2000" dirty="0">
                <a:cs typeface="Arial"/>
              </a:rPr>
              <a:t>Victoria and Albert Museum, London</a:t>
            </a:r>
          </a:p>
          <a:p>
            <a:pPr eaLnBrk="1" hangingPunct="1">
              <a:defRPr/>
            </a:pPr>
            <a:endParaRPr lang="en-US" sz="2400" dirty="0">
              <a:latin typeface="Arial" charset="0"/>
            </a:endParaRPr>
          </a:p>
        </p:txBody>
      </p:sp>
      <p:pic>
        <p:nvPicPr>
          <p:cNvPr id="61443" name="Picture 5" descr="D bustle V&amp;A 188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78500" y="0"/>
            <a:ext cx="4889500" cy="7010400"/>
          </a:xfrm>
        </p:spPr>
      </p:pic>
    </p:spTree>
    <p:extLst>
      <p:ext uri="{BB962C8B-B14F-4D97-AF65-F5344CB8AC3E}">
        <p14:creationId xmlns:p14="http://schemas.microsoft.com/office/powerpoint/2010/main" val="371160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845589" y="374374"/>
            <a:ext cx="6096000" cy="1066800"/>
          </a:xfrm>
        </p:spPr>
        <p:txBody>
          <a:bodyPr rtlCol="0">
            <a:normAutofit/>
          </a:bodyPr>
          <a:lstStyle/>
          <a:p>
            <a:pPr>
              <a:defRPr/>
            </a:pPr>
            <a:r>
              <a:rPr lang="en-US" dirty="0">
                <a:ea typeface="+mj-ea"/>
                <a:cs typeface="+mj-cs"/>
              </a:rPr>
              <a:t>The Lingerie Look, 1870's</a:t>
            </a:r>
          </a:p>
        </p:txBody>
      </p:sp>
      <p:sp>
        <p:nvSpPr>
          <p:cNvPr id="39938" name="Rectangle 3"/>
          <p:cNvSpPr>
            <a:spLocks noGrp="1" noChangeArrowheads="1"/>
          </p:cNvSpPr>
          <p:nvPr>
            <p:ph type="body" sz="half" idx="1"/>
          </p:nvPr>
        </p:nvSpPr>
        <p:spPr>
          <a:xfrm>
            <a:off x="5845590" y="1441174"/>
            <a:ext cx="5193472" cy="4656626"/>
          </a:xfrm>
        </p:spPr>
        <p:txBody>
          <a:bodyPr>
            <a:normAutofit/>
          </a:bodyPr>
          <a:lstStyle/>
          <a:p>
            <a:pPr eaLnBrk="1" hangingPunct="1">
              <a:lnSpc>
                <a:spcPct val="90000"/>
              </a:lnSpc>
            </a:pPr>
            <a:endParaRPr lang="en-US" dirty="0"/>
          </a:p>
          <a:p>
            <a:pPr eaLnBrk="1" hangingPunct="1">
              <a:lnSpc>
                <a:spcPct val="90000"/>
              </a:lnSpc>
            </a:pPr>
            <a:r>
              <a:rPr lang="en-US" dirty="0">
                <a:cs typeface="Arial" charset="0"/>
              </a:rPr>
              <a:t>A Detail from the painting </a:t>
            </a:r>
            <a:r>
              <a:rPr lang="ja-JP" altLang="en-US" dirty="0">
                <a:cs typeface="Arial" charset="0"/>
              </a:rPr>
              <a:t>“</a:t>
            </a:r>
            <a:r>
              <a:rPr lang="en-US" altLang="ja-JP" dirty="0">
                <a:cs typeface="Arial" charset="0"/>
              </a:rPr>
              <a:t>Too Early</a:t>
            </a:r>
            <a:r>
              <a:rPr lang="ja-JP" altLang="en-US" dirty="0">
                <a:cs typeface="Arial" charset="0"/>
              </a:rPr>
              <a:t>”</a:t>
            </a:r>
            <a:r>
              <a:rPr lang="en-US" altLang="ja-JP" dirty="0">
                <a:cs typeface="Arial" charset="0"/>
              </a:rPr>
              <a:t> by James </a:t>
            </a:r>
            <a:r>
              <a:rPr lang="en-US" altLang="ja-JP" dirty="0" err="1">
                <a:cs typeface="Arial" charset="0"/>
              </a:rPr>
              <a:t>Tissot</a:t>
            </a:r>
            <a:r>
              <a:rPr lang="en-US" altLang="ja-JP" dirty="0">
                <a:cs typeface="Arial" charset="0"/>
              </a:rPr>
              <a:t> in 1873, depicts the softer China silk and silk tulle day and evening gowns of the time</a:t>
            </a:r>
          </a:p>
          <a:p>
            <a:pPr marL="0" indent="0">
              <a:buNone/>
            </a:pPr>
            <a:endParaRPr lang="en-US" altLang="ja-JP" dirty="0">
              <a:cs typeface="Arial" charset="0"/>
            </a:endParaRPr>
          </a:p>
          <a:p>
            <a:pPr eaLnBrk="1" hangingPunct="1">
              <a:lnSpc>
                <a:spcPct val="90000"/>
              </a:lnSpc>
            </a:pPr>
            <a:r>
              <a:rPr lang="en-US" dirty="0">
                <a:cs typeface="Arial" charset="0"/>
              </a:rPr>
              <a:t>Called </a:t>
            </a:r>
            <a:r>
              <a:rPr lang="ja-JP" altLang="en-US" dirty="0">
                <a:cs typeface="Arial" charset="0"/>
              </a:rPr>
              <a:t>“</a:t>
            </a:r>
            <a:r>
              <a:rPr lang="en-US" altLang="ja-JP" dirty="0">
                <a:cs typeface="Arial" charset="0"/>
              </a:rPr>
              <a:t>The Lingerie Look,</a:t>
            </a:r>
            <a:r>
              <a:rPr lang="ja-JP" altLang="en-US" dirty="0">
                <a:cs typeface="Arial" charset="0"/>
              </a:rPr>
              <a:t>”</a:t>
            </a:r>
            <a:r>
              <a:rPr lang="en-US" altLang="ja-JP" dirty="0">
                <a:cs typeface="Arial" charset="0"/>
              </a:rPr>
              <a:t> it embodies all things feminine with ruffles </a:t>
            </a:r>
          </a:p>
          <a:p>
            <a:pPr eaLnBrk="1" hangingPunct="1">
              <a:lnSpc>
                <a:spcPct val="90000"/>
              </a:lnSpc>
            </a:pPr>
            <a:endParaRPr lang="en-US" sz="2000" dirty="0">
              <a:latin typeface="Arial" charset="0"/>
              <a:cs typeface="Arial" charset="0"/>
            </a:endParaRPr>
          </a:p>
        </p:txBody>
      </p:sp>
      <p:pic>
        <p:nvPicPr>
          <p:cNvPr id="39939" name="Picture 5" descr="C Softer China Silk Gown detail &quot;Too Early&quot; 187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6591" y="-289917"/>
            <a:ext cx="4837044" cy="7147917"/>
          </a:xfrm>
        </p:spPr>
      </p:pic>
    </p:spTree>
    <p:extLst>
      <p:ext uri="{BB962C8B-B14F-4D97-AF65-F5344CB8AC3E}">
        <p14:creationId xmlns:p14="http://schemas.microsoft.com/office/powerpoint/2010/main" val="105676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Otsikko 1"/>
          <p:cNvSpPr>
            <a:spLocks noGrp="1"/>
          </p:cNvSpPr>
          <p:nvPr>
            <p:ph type="title"/>
          </p:nvPr>
        </p:nvSpPr>
        <p:spPr/>
        <p:txBody>
          <a:bodyPr/>
          <a:lstStyle/>
          <a:p>
            <a:endParaRPr lang="fi-FI">
              <a:latin typeface="Calibri" charset="0"/>
            </a:endParaRPr>
          </a:p>
        </p:txBody>
      </p:sp>
      <p:sp>
        <p:nvSpPr>
          <p:cNvPr id="62466" name="Tekstin paikkamerkki 2"/>
          <p:cNvSpPr>
            <a:spLocks noGrp="1"/>
          </p:cNvSpPr>
          <p:nvPr>
            <p:ph type="body" sz="half" idx="1"/>
          </p:nvPr>
        </p:nvSpPr>
        <p:spPr/>
        <p:txBody>
          <a:bodyPr/>
          <a:lstStyle/>
          <a:p>
            <a:endParaRPr lang="fi-FI">
              <a:latin typeface="Calibri" charset="0"/>
            </a:endParaRPr>
          </a:p>
        </p:txBody>
      </p:sp>
      <p:pic>
        <p:nvPicPr>
          <p:cNvPr id="62470" name="Kuva 6" descr="IMG_00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25537" y="896937"/>
            <a:ext cx="7086600" cy="529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isällön paikkamerkki 1"/>
          <p:cNvSpPr>
            <a:spLocks noGrp="1"/>
          </p:cNvSpPr>
          <p:nvPr>
            <p:ph sz="half" idx="2"/>
          </p:nvPr>
        </p:nvSpPr>
        <p:spPr/>
        <p:txBody>
          <a:bodyPr/>
          <a:lstStyle/>
          <a:p>
            <a:endParaRPr lang="fi-FI"/>
          </a:p>
        </p:txBody>
      </p:sp>
    </p:spTree>
    <p:extLst>
      <p:ext uri="{BB962C8B-B14F-4D97-AF65-F5344CB8AC3E}">
        <p14:creationId xmlns:p14="http://schemas.microsoft.com/office/powerpoint/2010/main" val="2745622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sz="half" idx="1"/>
          </p:nvPr>
        </p:nvSpPr>
        <p:spPr>
          <a:xfrm>
            <a:off x="318052" y="304800"/>
            <a:ext cx="4837044" cy="4114800"/>
          </a:xfrm>
        </p:spPr>
        <p:txBody>
          <a:bodyPr/>
          <a:lstStyle/>
          <a:p>
            <a:pPr marL="0" indent="0" eaLnBrk="1" hangingPunct="1">
              <a:buNone/>
            </a:pPr>
            <a:r>
              <a:rPr lang="en-US" dirty="0"/>
              <a:t>Count Montesquieu, 1885</a:t>
            </a:r>
          </a:p>
          <a:p>
            <a:pPr eaLnBrk="1" hangingPunct="1"/>
            <a:endParaRPr lang="en-US" sz="2400" dirty="0">
              <a:latin typeface="Lucida Grande" charset="0"/>
            </a:endParaRPr>
          </a:p>
          <a:p>
            <a:pPr eaLnBrk="1" hangingPunct="1"/>
            <a:endParaRPr lang="en-US" sz="2400" dirty="0">
              <a:latin typeface="Arial" charset="0"/>
            </a:endParaRPr>
          </a:p>
        </p:txBody>
      </p:sp>
      <p:pic>
        <p:nvPicPr>
          <p:cNvPr id="55300" name="Picture 6" descr="D Count Robert Montesquieu-Boldini 18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1" y="0"/>
            <a:ext cx="5102225"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280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400879" y="-1"/>
            <a:ext cx="6096000" cy="1143000"/>
          </a:xfrm>
        </p:spPr>
        <p:txBody>
          <a:bodyPr/>
          <a:lstStyle/>
          <a:p>
            <a:pPr eaLnBrk="1" hangingPunct="1"/>
            <a:r>
              <a:rPr lang="en-US" sz="3200" dirty="0"/>
              <a:t>Men</a:t>
            </a:r>
            <a:r>
              <a:rPr lang="ja-JP" altLang="en-US" sz="3200" dirty="0"/>
              <a:t>’</a:t>
            </a:r>
            <a:r>
              <a:rPr lang="en-US" altLang="ja-JP" sz="3200" dirty="0"/>
              <a:t>s Formal Wear, 1888</a:t>
            </a:r>
            <a:endParaRPr lang="en-US" sz="3200" dirty="0"/>
          </a:p>
        </p:txBody>
      </p:sp>
      <p:sp>
        <p:nvSpPr>
          <p:cNvPr id="70658" name="Rectangle 3"/>
          <p:cNvSpPr>
            <a:spLocks noGrp="1" noChangeArrowheads="1"/>
          </p:cNvSpPr>
          <p:nvPr>
            <p:ph type="body" sz="half" idx="1"/>
          </p:nvPr>
        </p:nvSpPr>
        <p:spPr>
          <a:xfrm>
            <a:off x="479503" y="1373372"/>
            <a:ext cx="6179716" cy="4114800"/>
          </a:xfrm>
        </p:spPr>
        <p:txBody>
          <a:bodyPr>
            <a:normAutofit/>
          </a:bodyPr>
          <a:lstStyle/>
          <a:p>
            <a:pPr eaLnBrk="1" hangingPunct="1">
              <a:lnSpc>
                <a:spcPct val="90000"/>
              </a:lnSpc>
              <a:buFont typeface="Wingdings" charset="0"/>
              <a:buNone/>
            </a:pPr>
            <a:r>
              <a:rPr lang="en-US" dirty="0"/>
              <a:t>Popularized by the Crown Prince Edward who loved to party</a:t>
            </a:r>
          </a:p>
          <a:p>
            <a:pPr eaLnBrk="1" hangingPunct="1">
              <a:lnSpc>
                <a:spcPct val="90000"/>
              </a:lnSpc>
              <a:buFont typeface="Wingdings" charset="0"/>
              <a:buNone/>
            </a:pPr>
            <a:endParaRPr lang="en-US" dirty="0"/>
          </a:p>
          <a:p>
            <a:pPr eaLnBrk="1" hangingPunct="1">
              <a:lnSpc>
                <a:spcPct val="90000"/>
              </a:lnSpc>
            </a:pPr>
            <a:r>
              <a:rPr lang="en-US" dirty="0"/>
              <a:t>This portrait by John Singer Sargent of a man in evening formal wear. The elegant top hat and tailcoat would look practically the same at the turn of the Millennium in 2000.</a:t>
            </a:r>
          </a:p>
          <a:p>
            <a:pPr eaLnBrk="1" hangingPunct="1">
              <a:lnSpc>
                <a:spcPct val="90000"/>
              </a:lnSpc>
            </a:pPr>
            <a:endParaRPr lang="en-US" sz="2000" dirty="0">
              <a:latin typeface="Arial" charset="0"/>
            </a:endParaRPr>
          </a:p>
        </p:txBody>
      </p:sp>
      <p:pic>
        <p:nvPicPr>
          <p:cNvPr id="70659" name="Picture 5" descr="E Formal Wear 1888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21557" y="-1"/>
            <a:ext cx="3488634" cy="6861547"/>
          </a:xfrm>
        </p:spPr>
      </p:pic>
    </p:spTree>
    <p:extLst>
      <p:ext uri="{BB962C8B-B14F-4D97-AF65-F5344CB8AC3E}">
        <p14:creationId xmlns:p14="http://schemas.microsoft.com/office/powerpoint/2010/main" val="18670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627" y="86139"/>
            <a:ext cx="4454769" cy="1143000"/>
          </a:xfrm>
        </p:spPr>
        <p:txBody>
          <a:bodyPr/>
          <a:lstStyle/>
          <a:p>
            <a:pPr>
              <a:defRPr/>
            </a:pPr>
            <a:r>
              <a:rPr lang="en-US"/>
              <a:t>1891 Dinner Dress</a:t>
            </a:r>
          </a:p>
        </p:txBody>
      </p:sp>
      <p:pic>
        <p:nvPicPr>
          <p:cNvPr id="23554" name="Content Placeholder 5" descr="tc1891dinnerdress140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888" r="-3837"/>
          <a:stretch/>
        </p:blipFill>
        <p:spPr>
          <a:xfrm>
            <a:off x="5910471" y="76199"/>
            <a:ext cx="4483992" cy="6924593"/>
          </a:xfrm>
        </p:spPr>
      </p:pic>
    </p:spTree>
    <p:extLst>
      <p:ext uri="{BB962C8B-B14F-4D97-AF65-F5344CB8AC3E}">
        <p14:creationId xmlns:p14="http://schemas.microsoft.com/office/powerpoint/2010/main" val="48989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50" y="168621"/>
            <a:ext cx="8229600" cy="1143000"/>
          </a:xfrm>
        </p:spPr>
        <p:txBody>
          <a:bodyPr/>
          <a:lstStyle/>
          <a:p>
            <a:pPr>
              <a:defRPr/>
            </a:pPr>
            <a:r>
              <a:rPr lang="en-US"/>
              <a:t>1891 Skating Coat</a:t>
            </a:r>
          </a:p>
        </p:txBody>
      </p:sp>
      <p:pic>
        <p:nvPicPr>
          <p:cNvPr id="24578" name="Content Placeholder 5" descr="tc1891skatingcoat141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791" r="-2966"/>
          <a:stretch/>
        </p:blipFill>
        <p:spPr>
          <a:xfrm>
            <a:off x="6174154" y="1"/>
            <a:ext cx="4493846" cy="6759555"/>
          </a:xfrm>
        </p:spPr>
      </p:pic>
    </p:spTree>
    <p:extLst>
      <p:ext uri="{BB962C8B-B14F-4D97-AF65-F5344CB8AC3E}">
        <p14:creationId xmlns:p14="http://schemas.microsoft.com/office/powerpoint/2010/main" val="98377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384" y="422068"/>
            <a:ext cx="4747846" cy="1143000"/>
          </a:xfrm>
        </p:spPr>
        <p:txBody>
          <a:bodyPr>
            <a:normAutofit fontScale="90000"/>
          </a:bodyPr>
          <a:lstStyle/>
          <a:p>
            <a:pPr>
              <a:defRPr/>
            </a:pPr>
            <a:r>
              <a:rPr lang="en-US"/>
              <a:t>1892 Reception Gown</a:t>
            </a:r>
          </a:p>
        </p:txBody>
      </p:sp>
      <p:pic>
        <p:nvPicPr>
          <p:cNvPr id="25602" name="Content Placeholder 5" descr="tc1894receptiongown144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4637" t="-3522" r="-184480" b="3522"/>
          <a:stretch/>
        </p:blipFill>
        <p:spPr>
          <a:xfrm>
            <a:off x="5429277" y="-145774"/>
            <a:ext cx="12735027" cy="7003774"/>
          </a:xfrm>
        </p:spPr>
      </p:pic>
    </p:spTree>
    <p:extLst>
      <p:ext uri="{BB962C8B-B14F-4D97-AF65-F5344CB8AC3E}">
        <p14:creationId xmlns:p14="http://schemas.microsoft.com/office/powerpoint/2010/main" val="336472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274638"/>
            <a:ext cx="5385707" cy="1143000"/>
          </a:xfrm>
        </p:spPr>
        <p:txBody>
          <a:bodyPr>
            <a:normAutofit/>
          </a:bodyPr>
          <a:lstStyle/>
          <a:p>
            <a:pPr>
              <a:defRPr/>
            </a:pPr>
            <a:r>
              <a:rPr lang="en-US"/>
              <a:t>1894 Afternoon Dress</a:t>
            </a:r>
          </a:p>
        </p:txBody>
      </p:sp>
      <p:pic>
        <p:nvPicPr>
          <p:cNvPr id="27650" name="Content Placeholder 5" descr="tc1894afternoondress142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261" r="-4454"/>
          <a:stretch/>
        </p:blipFill>
        <p:spPr>
          <a:xfrm>
            <a:off x="5531479" y="16253"/>
            <a:ext cx="4725703" cy="6841747"/>
          </a:xfrm>
        </p:spPr>
      </p:pic>
    </p:spTree>
    <p:extLst>
      <p:ext uri="{BB962C8B-B14F-4D97-AF65-F5344CB8AC3E}">
        <p14:creationId xmlns:p14="http://schemas.microsoft.com/office/powerpoint/2010/main" val="1433341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5846"/>
            <a:ext cx="4806462" cy="1143000"/>
          </a:xfrm>
        </p:spPr>
        <p:txBody>
          <a:bodyPr>
            <a:normAutofit fontScale="90000"/>
          </a:bodyPr>
          <a:lstStyle/>
          <a:p>
            <a:pPr>
              <a:defRPr/>
            </a:pPr>
            <a:r>
              <a:rPr lang="en-US"/>
              <a:t>1895 Afternoon Dress</a:t>
            </a:r>
          </a:p>
        </p:txBody>
      </p:sp>
      <p:pic>
        <p:nvPicPr>
          <p:cNvPr id="28674" name="Content Placeholder 5" descr="tc1895afternoondress145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635" r="-102166"/>
          <a:stretch/>
        </p:blipFill>
        <p:spPr>
          <a:xfrm>
            <a:off x="6330462" y="175847"/>
            <a:ext cx="8029466" cy="6467231"/>
          </a:xfrm>
        </p:spPr>
      </p:pic>
    </p:spTree>
    <p:extLst>
      <p:ext uri="{BB962C8B-B14F-4D97-AF65-F5344CB8AC3E}">
        <p14:creationId xmlns:p14="http://schemas.microsoft.com/office/powerpoint/2010/main" val="1888172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8"/>
            <a:ext cx="4187071" cy="1143000"/>
          </a:xfrm>
        </p:spPr>
        <p:txBody>
          <a:bodyPr>
            <a:normAutofit fontScale="90000"/>
          </a:bodyPr>
          <a:lstStyle/>
          <a:p>
            <a:pPr>
              <a:defRPr/>
            </a:pPr>
            <a:r>
              <a:rPr lang="en-US"/>
              <a:t>1894 Evening Dress</a:t>
            </a:r>
          </a:p>
        </p:txBody>
      </p:sp>
      <p:pic>
        <p:nvPicPr>
          <p:cNvPr id="26626" name="Content Placeholder 5" descr="tc1894Eveningdress143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247" r="903"/>
          <a:stretch/>
        </p:blipFill>
        <p:spPr>
          <a:xfrm>
            <a:off x="5999338" y="0"/>
            <a:ext cx="4589149" cy="6891195"/>
          </a:xfrm>
        </p:spPr>
      </p:pic>
    </p:spTree>
    <p:extLst>
      <p:ext uri="{BB962C8B-B14F-4D97-AF65-F5344CB8AC3E}">
        <p14:creationId xmlns:p14="http://schemas.microsoft.com/office/powerpoint/2010/main" val="1092307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656669" y="381000"/>
            <a:ext cx="6277531" cy="762000"/>
          </a:xfrm>
        </p:spPr>
        <p:txBody>
          <a:bodyPr>
            <a:normAutofit fontScale="90000"/>
          </a:bodyPr>
          <a:lstStyle/>
          <a:p>
            <a:pPr eaLnBrk="1" hangingPunct="1"/>
            <a:r>
              <a:rPr lang="en-US" dirty="0">
                <a:latin typeface="Lucida Grande" charset="0"/>
              </a:rPr>
              <a:t>Madame X Portrait</a:t>
            </a:r>
            <a:br>
              <a:rPr lang="en-US" dirty="0">
                <a:latin typeface="Lucida Grande" charset="0"/>
              </a:rPr>
            </a:br>
            <a:r>
              <a:rPr lang="en-US" dirty="0">
                <a:latin typeface="Lucida Grande" charset="0"/>
              </a:rPr>
              <a:t>1890</a:t>
            </a:r>
          </a:p>
        </p:txBody>
      </p:sp>
      <p:sp>
        <p:nvSpPr>
          <p:cNvPr id="75778" name="Rectangle 3"/>
          <p:cNvSpPr>
            <a:spLocks noGrp="1" noChangeArrowheads="1"/>
          </p:cNvSpPr>
          <p:nvPr>
            <p:ph type="body" sz="half" idx="1"/>
          </p:nvPr>
        </p:nvSpPr>
        <p:spPr>
          <a:xfrm>
            <a:off x="345688" y="1676400"/>
            <a:ext cx="6277531" cy="4114800"/>
          </a:xfrm>
        </p:spPr>
        <p:txBody>
          <a:bodyPr/>
          <a:lstStyle/>
          <a:p>
            <a:pPr eaLnBrk="1" hangingPunct="1">
              <a:lnSpc>
                <a:spcPct val="90000"/>
              </a:lnSpc>
              <a:buFont typeface="Wingdings" charset="0"/>
              <a:buNone/>
            </a:pPr>
            <a:r>
              <a:rPr lang="en-US" sz="2400" dirty="0">
                <a:latin typeface="Arial"/>
                <a:cs typeface="Arial"/>
              </a:rPr>
              <a:t>This plunging neckline and strapless evening gown was the most daring silhouette of its day and would not be repeated until 60 years later in the 1950s.</a:t>
            </a:r>
            <a:endParaRPr lang="en-US" sz="2400" dirty="0">
              <a:solidFill>
                <a:srgbClr val="000000"/>
              </a:solidFill>
              <a:latin typeface="Arial"/>
              <a:cs typeface="Arial"/>
            </a:endParaRPr>
          </a:p>
          <a:p>
            <a:pPr eaLnBrk="1" hangingPunct="1">
              <a:lnSpc>
                <a:spcPct val="90000"/>
              </a:lnSpc>
            </a:pPr>
            <a:endParaRPr lang="en-US" sz="2000" dirty="0">
              <a:latin typeface="Arial" charset="0"/>
            </a:endParaRPr>
          </a:p>
        </p:txBody>
      </p:sp>
      <p:pic>
        <p:nvPicPr>
          <p:cNvPr id="75779" name="Picture 5" descr="Madame X by Sargent 189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13576" y="228600"/>
            <a:ext cx="3730625" cy="6324600"/>
          </a:xfrm>
        </p:spPr>
      </p:pic>
    </p:spTree>
    <p:extLst>
      <p:ext uri="{BB962C8B-B14F-4D97-AF65-F5344CB8AC3E}">
        <p14:creationId xmlns:p14="http://schemas.microsoft.com/office/powerpoint/2010/main" val="249950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503583" y="26504"/>
            <a:ext cx="6096000" cy="1143000"/>
          </a:xfrm>
        </p:spPr>
        <p:txBody>
          <a:bodyPr/>
          <a:lstStyle/>
          <a:p>
            <a:pPr eaLnBrk="1" hangingPunct="1"/>
            <a:r>
              <a:rPr lang="en-US" dirty="0"/>
              <a:t>Lingerie Look</a:t>
            </a:r>
          </a:p>
        </p:txBody>
      </p:sp>
      <p:sp>
        <p:nvSpPr>
          <p:cNvPr id="40962" name="Rectangle 3"/>
          <p:cNvSpPr>
            <a:spLocks noGrp="1" noChangeArrowheads="1"/>
          </p:cNvSpPr>
          <p:nvPr>
            <p:ph type="body" sz="half" idx="1"/>
          </p:nvPr>
        </p:nvSpPr>
        <p:spPr>
          <a:xfrm>
            <a:off x="331305" y="1285461"/>
            <a:ext cx="4833833" cy="4114800"/>
          </a:xfrm>
        </p:spPr>
        <p:txBody>
          <a:bodyPr>
            <a:normAutofit/>
          </a:bodyPr>
          <a:lstStyle/>
          <a:p>
            <a:pPr eaLnBrk="1" hangingPunct="1"/>
            <a:r>
              <a:rPr lang="en-US" sz="2400" dirty="0"/>
              <a:t>This slim look is created from white linen organdy to create the dress and the bustle of ruffles.</a:t>
            </a:r>
          </a:p>
          <a:p>
            <a:pPr eaLnBrk="1" hangingPunct="1"/>
            <a:r>
              <a:rPr lang="en-US" sz="2400" dirty="0"/>
              <a:t>Organdy wrinkles easily, so this is as stand up gown.</a:t>
            </a:r>
          </a:p>
          <a:p>
            <a:pPr eaLnBrk="1" hangingPunct="1"/>
            <a:r>
              <a:rPr lang="en-US" sz="2400" dirty="0"/>
              <a:t>Apron front conceals wrinkles.</a:t>
            </a:r>
          </a:p>
        </p:txBody>
      </p:sp>
      <p:pic>
        <p:nvPicPr>
          <p:cNvPr id="40963" name="Picture 5" descr="1880 wht linen organdy lingerie dress bust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62777" y="-1"/>
            <a:ext cx="3683588" cy="6868045"/>
          </a:xfrm>
        </p:spPr>
      </p:pic>
    </p:spTree>
    <p:extLst>
      <p:ext uri="{BB962C8B-B14F-4D97-AF65-F5344CB8AC3E}">
        <p14:creationId xmlns:p14="http://schemas.microsoft.com/office/powerpoint/2010/main" val="1353570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1524000" y="0"/>
            <a:ext cx="4495800" cy="1143000"/>
          </a:xfrm>
        </p:spPr>
        <p:txBody>
          <a:bodyPr>
            <a:normAutofit/>
          </a:bodyPr>
          <a:lstStyle/>
          <a:p>
            <a:pPr eaLnBrk="1" hangingPunct="1"/>
            <a:r>
              <a:rPr lang="en-US" sz="3600">
                <a:latin typeface="Arial" charset="0"/>
              </a:rPr>
              <a:t>Boldini, Garden Portrait 1892</a:t>
            </a:r>
          </a:p>
        </p:txBody>
      </p:sp>
      <p:sp>
        <p:nvSpPr>
          <p:cNvPr id="72706" name="Rectangle 3"/>
          <p:cNvSpPr>
            <a:spLocks noGrp="1" noChangeArrowheads="1"/>
          </p:cNvSpPr>
          <p:nvPr>
            <p:ph type="body" sz="half" idx="1"/>
          </p:nvPr>
        </p:nvSpPr>
        <p:spPr>
          <a:xfrm>
            <a:off x="334537" y="1447800"/>
            <a:ext cx="5456663" cy="4114800"/>
          </a:xfrm>
        </p:spPr>
        <p:txBody>
          <a:bodyPr/>
          <a:lstStyle/>
          <a:p>
            <a:pPr eaLnBrk="1" hangingPunct="1">
              <a:lnSpc>
                <a:spcPct val="90000"/>
              </a:lnSpc>
            </a:pPr>
            <a:r>
              <a:rPr lang="en-US" sz="2400" dirty="0">
                <a:latin typeface="Arial"/>
                <a:cs typeface="Arial"/>
              </a:rPr>
              <a:t>Gradually the bodice (waist) is gathered over the bosom on top of the fitted shape. Black velvet waistband emphasizes waist, black ribbon shows off the long neck.</a:t>
            </a:r>
            <a:endParaRPr lang="en-US" sz="2400" dirty="0">
              <a:solidFill>
                <a:srgbClr val="000000"/>
              </a:solidFill>
              <a:latin typeface="Arial"/>
              <a:cs typeface="Arial"/>
            </a:endParaRPr>
          </a:p>
          <a:p>
            <a:pPr eaLnBrk="1" hangingPunct="1">
              <a:lnSpc>
                <a:spcPct val="90000"/>
              </a:lnSpc>
            </a:pPr>
            <a:endParaRPr lang="en-US" sz="2000" dirty="0">
              <a:latin typeface="Arial" charset="0"/>
            </a:endParaRPr>
          </a:p>
        </p:txBody>
      </p:sp>
      <p:pic>
        <p:nvPicPr>
          <p:cNvPr id="72707" name="Picture 4" descr="D Mother in Garden with kid 189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07100" y="0"/>
            <a:ext cx="4584700" cy="6858000"/>
          </a:xfrm>
        </p:spPr>
      </p:pic>
    </p:spTree>
    <p:extLst>
      <p:ext uri="{BB962C8B-B14F-4D97-AF65-F5344CB8AC3E}">
        <p14:creationId xmlns:p14="http://schemas.microsoft.com/office/powerpoint/2010/main" val="107987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0" y="0"/>
            <a:ext cx="4876800" cy="1143000"/>
          </a:xfrm>
        </p:spPr>
        <p:txBody>
          <a:bodyPr>
            <a:normAutofit fontScale="90000"/>
          </a:bodyPr>
          <a:lstStyle/>
          <a:p>
            <a:pPr eaLnBrk="1" hangingPunct="1"/>
            <a:r>
              <a:rPr lang="en-US">
                <a:latin typeface="Lucida Grande" charset="0"/>
              </a:rPr>
              <a:t>Portrait of Lady Volpicelli, 1894</a:t>
            </a:r>
          </a:p>
        </p:txBody>
      </p:sp>
      <p:sp>
        <p:nvSpPr>
          <p:cNvPr id="73730" name="Rectangle 3"/>
          <p:cNvSpPr>
            <a:spLocks noGrp="1" noChangeArrowheads="1"/>
          </p:cNvSpPr>
          <p:nvPr>
            <p:ph type="body" sz="half" idx="1"/>
          </p:nvPr>
        </p:nvSpPr>
        <p:spPr>
          <a:xfrm>
            <a:off x="1524000" y="1371600"/>
            <a:ext cx="4648200" cy="4114800"/>
          </a:xfrm>
        </p:spPr>
        <p:txBody>
          <a:bodyPr/>
          <a:lstStyle/>
          <a:p>
            <a:pPr eaLnBrk="1" hangingPunct="1">
              <a:lnSpc>
                <a:spcPct val="90000"/>
              </a:lnSpc>
            </a:pPr>
            <a:endParaRPr lang="en-US" sz="2000" dirty="0">
              <a:latin typeface="Lucida Grande" charset="0"/>
            </a:endParaRPr>
          </a:p>
          <a:p>
            <a:pPr eaLnBrk="1" hangingPunct="1">
              <a:lnSpc>
                <a:spcPct val="90000"/>
              </a:lnSpc>
            </a:pPr>
            <a:endParaRPr lang="en-US" sz="2000" dirty="0">
              <a:latin typeface="Lucida Grande" charset="0"/>
            </a:endParaRPr>
          </a:p>
          <a:p>
            <a:pPr eaLnBrk="1" hangingPunct="1">
              <a:lnSpc>
                <a:spcPct val="90000"/>
              </a:lnSpc>
              <a:buFont typeface="Wingdings" charset="0"/>
              <a:buNone/>
            </a:pPr>
            <a:endParaRPr lang="en-US" sz="2000" dirty="0">
              <a:latin typeface="Lucida Grande" charset="0"/>
            </a:endParaRPr>
          </a:p>
          <a:p>
            <a:pPr eaLnBrk="1" hangingPunct="1">
              <a:lnSpc>
                <a:spcPct val="90000"/>
              </a:lnSpc>
            </a:pPr>
            <a:r>
              <a:rPr lang="en-US" sz="2400" dirty="0">
                <a:latin typeface="Arial"/>
                <a:cs typeface="Arial"/>
              </a:rPr>
              <a:t>As the 1890's begin sleeves are fitted into a high armhole with the long torso of the 80's. </a:t>
            </a:r>
          </a:p>
          <a:p>
            <a:pPr eaLnBrk="1" hangingPunct="1">
              <a:lnSpc>
                <a:spcPct val="90000"/>
              </a:lnSpc>
            </a:pPr>
            <a:endParaRPr lang="en-US" sz="2400" dirty="0">
              <a:latin typeface="Arial"/>
              <a:cs typeface="Arial"/>
            </a:endParaRPr>
          </a:p>
          <a:p>
            <a:pPr eaLnBrk="1" hangingPunct="1">
              <a:lnSpc>
                <a:spcPct val="90000"/>
              </a:lnSpc>
            </a:pPr>
            <a:r>
              <a:rPr lang="en-US" sz="2400" dirty="0">
                <a:latin typeface="Arial"/>
                <a:cs typeface="Arial"/>
              </a:rPr>
              <a:t>A new development, the soft draping of the lace collar ends at the waist</a:t>
            </a:r>
            <a:endParaRPr lang="en-US" sz="2400" dirty="0">
              <a:solidFill>
                <a:srgbClr val="000000"/>
              </a:solidFill>
              <a:latin typeface="Arial"/>
              <a:cs typeface="Arial"/>
            </a:endParaRPr>
          </a:p>
          <a:p>
            <a:pPr marL="0" indent="0">
              <a:buNone/>
            </a:pPr>
            <a:endParaRPr lang="en-US" sz="2400" dirty="0">
              <a:latin typeface="Arial"/>
              <a:cs typeface="Arial"/>
            </a:endParaRPr>
          </a:p>
          <a:p>
            <a:pPr eaLnBrk="1" hangingPunct="1">
              <a:lnSpc>
                <a:spcPct val="90000"/>
              </a:lnSpc>
            </a:pPr>
            <a:endParaRPr lang="en-US" sz="2400" dirty="0">
              <a:latin typeface="Arial"/>
              <a:cs typeface="Arial"/>
            </a:endParaRPr>
          </a:p>
        </p:txBody>
      </p:sp>
      <p:pic>
        <p:nvPicPr>
          <p:cNvPr id="73731" name="Picture 5" descr="D Lady Volpicelli by Boldini 189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228600"/>
            <a:ext cx="3810000" cy="6096000"/>
          </a:xfrm>
        </p:spPr>
      </p:pic>
    </p:spTree>
    <p:extLst>
      <p:ext uri="{BB962C8B-B14F-4D97-AF65-F5344CB8AC3E}">
        <p14:creationId xmlns:p14="http://schemas.microsoft.com/office/powerpoint/2010/main" val="2274317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sz="half" idx="1"/>
          </p:nvPr>
        </p:nvSpPr>
        <p:spPr>
          <a:xfrm>
            <a:off x="185529" y="533400"/>
            <a:ext cx="7232960" cy="5105400"/>
          </a:xfrm>
        </p:spPr>
        <p:txBody>
          <a:bodyPr/>
          <a:lstStyle/>
          <a:p>
            <a:pPr eaLnBrk="1" hangingPunct="1">
              <a:lnSpc>
                <a:spcPct val="90000"/>
              </a:lnSpc>
              <a:buFont typeface="Wingdings" charset="0"/>
              <a:buNone/>
            </a:pPr>
            <a:endParaRPr lang="en-US" dirty="0"/>
          </a:p>
          <a:p>
            <a:pPr lvl="1" eaLnBrk="1" hangingPunct="1">
              <a:lnSpc>
                <a:spcPct val="90000"/>
              </a:lnSpc>
            </a:pPr>
            <a:endParaRPr lang="en-US" sz="2800" dirty="0"/>
          </a:p>
          <a:p>
            <a:pPr eaLnBrk="1" hangingPunct="1">
              <a:lnSpc>
                <a:spcPct val="90000"/>
              </a:lnSpc>
            </a:pPr>
            <a:r>
              <a:rPr lang="en-US" dirty="0">
                <a:cs typeface="Arial" charset="0"/>
              </a:rPr>
              <a:t>Evening Gown worn by wife of the rich American Industrialist, Potter Palmer of Chicago.</a:t>
            </a:r>
            <a:br>
              <a:rPr lang="en-US" dirty="0">
                <a:cs typeface="Arial" charset="0"/>
              </a:rPr>
            </a:br>
            <a:endParaRPr lang="en-US" dirty="0">
              <a:cs typeface="Arial" charset="0"/>
            </a:endParaRPr>
          </a:p>
          <a:p>
            <a:pPr marL="0" indent="0">
              <a:buNone/>
            </a:pPr>
            <a:r>
              <a:rPr lang="en-US" dirty="0">
                <a:cs typeface="Arial" charset="0"/>
              </a:rPr>
              <a:t>Charles Worth design</a:t>
            </a:r>
          </a:p>
          <a:p>
            <a:pPr marL="0" indent="0">
              <a:buNone/>
            </a:pPr>
            <a:r>
              <a:rPr lang="en-US" dirty="0">
                <a:cs typeface="Arial" charset="0"/>
              </a:rPr>
              <a:t>Elegant and lean lines of 1890s, Art Nouveau</a:t>
            </a:r>
          </a:p>
          <a:p>
            <a:pPr eaLnBrk="1" hangingPunct="1">
              <a:lnSpc>
                <a:spcPct val="90000"/>
              </a:lnSpc>
            </a:pPr>
            <a:endParaRPr lang="en-US" sz="1400" dirty="0">
              <a:latin typeface="Lucida Grande" charset="0"/>
            </a:endParaRPr>
          </a:p>
          <a:p>
            <a:pPr eaLnBrk="1" hangingPunct="1">
              <a:lnSpc>
                <a:spcPct val="90000"/>
              </a:lnSpc>
            </a:pPr>
            <a:endParaRPr lang="en-US" sz="1800" dirty="0">
              <a:latin typeface="Lucida Grande" charset="0"/>
            </a:endParaRPr>
          </a:p>
          <a:p>
            <a:pPr eaLnBrk="1" hangingPunct="1">
              <a:lnSpc>
                <a:spcPct val="80000"/>
              </a:lnSpc>
            </a:pPr>
            <a:endParaRPr lang="en-US" sz="1400" dirty="0">
              <a:latin typeface="Arial" charset="0"/>
            </a:endParaRPr>
          </a:p>
          <a:p>
            <a:pPr eaLnBrk="1" hangingPunct="1">
              <a:lnSpc>
                <a:spcPct val="90000"/>
              </a:lnSpc>
              <a:buFont typeface="Wingdings" charset="0"/>
              <a:buNone/>
            </a:pPr>
            <a:endParaRPr lang="en-US" sz="1800" dirty="0">
              <a:latin typeface="Arial" charset="0"/>
            </a:endParaRPr>
          </a:p>
          <a:p>
            <a:pPr eaLnBrk="1" hangingPunct="1">
              <a:lnSpc>
                <a:spcPct val="90000"/>
              </a:lnSpc>
            </a:pPr>
            <a:endParaRPr lang="en-US" sz="2000" dirty="0">
              <a:latin typeface="Arial" charset="0"/>
            </a:endParaRPr>
          </a:p>
          <a:p>
            <a:pPr eaLnBrk="1" hangingPunct="1">
              <a:lnSpc>
                <a:spcPct val="90000"/>
              </a:lnSpc>
              <a:buFont typeface="Wingdings" charset="0"/>
              <a:buNone/>
            </a:pPr>
            <a:endParaRPr lang="en-US" sz="2000" dirty="0">
              <a:latin typeface="Arial" charset="0"/>
            </a:endParaRPr>
          </a:p>
          <a:p>
            <a:pPr eaLnBrk="1" hangingPunct="1">
              <a:lnSpc>
                <a:spcPct val="90000"/>
              </a:lnSpc>
            </a:pPr>
            <a:endParaRPr lang="en-US" sz="2000" dirty="0">
              <a:latin typeface="Arial" charset="0"/>
            </a:endParaRPr>
          </a:p>
        </p:txBody>
      </p:sp>
      <p:pic>
        <p:nvPicPr>
          <p:cNvPr id="76803" name="Picture 5" descr="E Mrs Potter Palmer in Worth 188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18489" y="-43462"/>
            <a:ext cx="4773511" cy="6901462"/>
          </a:xfrm>
        </p:spPr>
      </p:pic>
    </p:spTree>
    <p:extLst>
      <p:ext uri="{BB962C8B-B14F-4D97-AF65-F5344CB8AC3E}">
        <p14:creationId xmlns:p14="http://schemas.microsoft.com/office/powerpoint/2010/main" val="2600804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sz="half" idx="1"/>
          </p:nvPr>
        </p:nvSpPr>
        <p:spPr>
          <a:xfrm>
            <a:off x="1524000" y="94790"/>
            <a:ext cx="8839200" cy="2514600"/>
          </a:xfrm>
        </p:spPr>
        <p:txBody>
          <a:bodyPr>
            <a:noAutofit/>
          </a:bodyPr>
          <a:lstStyle/>
          <a:p>
            <a:pPr eaLnBrk="1" hangingPunct="1">
              <a:lnSpc>
                <a:spcPct val="90000"/>
              </a:lnSpc>
            </a:pPr>
            <a:r>
              <a:rPr lang="en-US" sz="2400">
                <a:latin typeface="Arial"/>
                <a:cs typeface="Arial"/>
              </a:rPr>
              <a:t>Portrait of a mother and daughter, 1895, with softer washable vacation clothing.</a:t>
            </a:r>
          </a:p>
          <a:p>
            <a:pPr eaLnBrk="1" hangingPunct="1">
              <a:lnSpc>
                <a:spcPct val="90000"/>
              </a:lnSpc>
            </a:pPr>
            <a:r>
              <a:rPr lang="en-US" sz="2400">
                <a:latin typeface="Arial"/>
                <a:cs typeface="Arial"/>
              </a:rPr>
              <a:t>corsets were severely loosened if not taken off </a:t>
            </a:r>
          </a:p>
          <a:p>
            <a:pPr eaLnBrk="1" hangingPunct="1">
              <a:lnSpc>
                <a:spcPct val="90000"/>
              </a:lnSpc>
            </a:pPr>
            <a:r>
              <a:rPr lang="en-US" sz="2400">
                <a:latin typeface="Arial"/>
                <a:cs typeface="Arial"/>
              </a:rPr>
              <a:t>For many women, it was dangerous to remove the corsets since they had been wearing them their whole lives and had no muscle structure to support the lower back without it</a:t>
            </a:r>
            <a:endParaRPr lang="en-US" sz="2400">
              <a:solidFill>
                <a:srgbClr val="000000"/>
              </a:solidFill>
              <a:latin typeface="Lucida Grande" charset="0"/>
            </a:endParaRPr>
          </a:p>
          <a:p>
            <a:pPr eaLnBrk="1" hangingPunct="1">
              <a:lnSpc>
                <a:spcPct val="90000"/>
              </a:lnSpc>
            </a:pPr>
            <a:endParaRPr lang="en-US" sz="2400">
              <a:latin typeface="Arial" charset="0"/>
            </a:endParaRPr>
          </a:p>
          <a:p>
            <a:pPr eaLnBrk="1" hangingPunct="1">
              <a:lnSpc>
                <a:spcPct val="90000"/>
              </a:lnSpc>
              <a:buFont typeface="Wingdings" charset="0"/>
              <a:buNone/>
            </a:pPr>
            <a:endParaRPr lang="en-US" sz="2400">
              <a:latin typeface="Arial" charset="0"/>
            </a:endParaRPr>
          </a:p>
          <a:p>
            <a:pPr eaLnBrk="1" hangingPunct="1">
              <a:lnSpc>
                <a:spcPct val="90000"/>
              </a:lnSpc>
            </a:pPr>
            <a:endParaRPr lang="en-US" sz="2400">
              <a:latin typeface="Arial" charset="0"/>
            </a:endParaRPr>
          </a:p>
        </p:txBody>
      </p:sp>
      <p:pic>
        <p:nvPicPr>
          <p:cNvPr id="79875" name="Picture 4" descr="E Vacation wear washable Sargeant? 1895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654145" y="2441931"/>
            <a:ext cx="6578910" cy="4416069"/>
          </a:xfrm>
        </p:spPr>
      </p:pic>
    </p:spTree>
    <p:extLst>
      <p:ext uri="{BB962C8B-B14F-4D97-AF65-F5344CB8AC3E}">
        <p14:creationId xmlns:p14="http://schemas.microsoft.com/office/powerpoint/2010/main" val="3880541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267629" y="1444851"/>
            <a:ext cx="5675971" cy="5867400"/>
          </a:xfrm>
        </p:spPr>
        <p:txBody>
          <a:bodyPr>
            <a:normAutofit/>
          </a:bodyPr>
          <a:lstStyle/>
          <a:p>
            <a:r>
              <a:rPr lang="en-US" sz="2200" dirty="0">
                <a:latin typeface="Arial"/>
                <a:ea typeface="ＭＳ Ｐゴシック" charset="0"/>
                <a:cs typeface="Arial"/>
              </a:rPr>
              <a:t>Satins are popular- emphasize the clean silhouette. In 1895, there is a short revival of the gigot sleeves from the 1830’s</a:t>
            </a:r>
          </a:p>
          <a:p>
            <a:pPr marL="0" indent="0">
              <a:buNone/>
            </a:pPr>
            <a:endParaRPr lang="en-US" sz="2200" dirty="0">
              <a:latin typeface="Arial"/>
              <a:ea typeface="ＭＳ Ｐゴシック" charset="0"/>
              <a:cs typeface="Arial"/>
            </a:endParaRPr>
          </a:p>
          <a:p>
            <a:r>
              <a:rPr lang="en-US" sz="2200" dirty="0">
                <a:latin typeface="Arial"/>
                <a:ea typeface="ＭＳ Ｐゴシック" charset="0"/>
                <a:cs typeface="Arial"/>
              </a:rPr>
              <a:t>Hats extend the width to match with the shoulders and the hem of the skirt</a:t>
            </a:r>
          </a:p>
          <a:p>
            <a:endParaRPr lang="en-US" sz="2000" dirty="0">
              <a:latin typeface="Times New Roman" charset="0"/>
              <a:ea typeface="ＭＳ Ｐゴシック" charset="0"/>
              <a:cs typeface="ＭＳ Ｐゴシック" charset="0"/>
            </a:endParaRPr>
          </a:p>
        </p:txBody>
      </p:sp>
      <p:pic>
        <p:nvPicPr>
          <p:cNvPr id="18435"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81700" y="111512"/>
            <a:ext cx="5236690" cy="667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83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4337050" cy="2057400"/>
          </a:xfrm>
        </p:spPr>
        <p:txBody>
          <a:bodyPr>
            <a:normAutofit/>
          </a:bodyPr>
          <a:lstStyle/>
          <a:p>
            <a:pPr>
              <a:defRPr/>
            </a:pPr>
            <a:r>
              <a:rPr lang="en-US" err="1">
                <a:latin typeface="Arial" charset="0"/>
                <a:ea typeface="ＭＳ Ｐゴシック" charset="0"/>
                <a:cs typeface="ＭＳ Ｐゴシック" charset="0"/>
              </a:rPr>
              <a:t>Marthine</a:t>
            </a:r>
            <a:r>
              <a:rPr lang="en-US">
                <a:latin typeface="Arial" charset="0"/>
                <a:ea typeface="ＭＳ Ｐゴシック" charset="0"/>
                <a:cs typeface="ＭＳ Ｐゴシック" charset="0"/>
              </a:rPr>
              <a:t> </a:t>
            </a:r>
            <a:r>
              <a:rPr lang="en-US" err="1">
                <a:latin typeface="Arial" charset="0"/>
                <a:ea typeface="ＭＳ Ｐゴシック" charset="0"/>
                <a:cs typeface="ＭＳ Ｐゴシック" charset="0"/>
              </a:rPr>
              <a:t>C.Hjort</a:t>
            </a:r>
            <a:r>
              <a:rPr lang="en-US">
                <a:latin typeface="Arial" charset="0"/>
                <a:ea typeface="ＭＳ Ｐゴシック" charset="0"/>
                <a:cs typeface="ＭＳ Ｐゴシック" charset="0"/>
              </a:rPr>
              <a:t> 1895</a:t>
            </a:r>
          </a:p>
        </p:txBody>
      </p:sp>
      <p:pic>
        <p:nvPicPr>
          <p:cNvPr id="19458" name="Content Placeholder 5" descr="TC_Marthine C Hjort_4475c.jpg"/>
          <p:cNvPicPr>
            <a:picLocks noGrp="1" noChangeAspect="1"/>
          </p:cNvPicPr>
          <p:nvPr>
            <p:ph idx="1"/>
          </p:nvPr>
        </p:nvPicPr>
        <p:blipFill>
          <a:blip r:embed="rId2" cstate="screen">
            <a:extLst>
              <a:ext uri="{28A0092B-C50C-407E-A947-70E740481C1C}">
                <a14:useLocalDpi xmlns:a14="http://schemas.microsoft.com/office/drawing/2010/main"/>
              </a:ext>
            </a:extLst>
          </a:blip>
          <a:srcRect l="-456" r="-85437"/>
          <a:stretch>
            <a:fillRect/>
          </a:stretch>
        </p:blipFill>
        <p:spPr>
          <a:xfrm>
            <a:off x="5861050" y="76200"/>
            <a:ext cx="8693150" cy="6705600"/>
          </a:xfrm>
        </p:spPr>
      </p:pic>
      <p:sp>
        <p:nvSpPr>
          <p:cNvPr id="19459" name="TextBox 6"/>
          <p:cNvSpPr txBox="1">
            <a:spLocks noChangeArrowheads="1"/>
          </p:cNvSpPr>
          <p:nvPr/>
        </p:nvSpPr>
        <p:spPr bwMode="auto">
          <a:xfrm>
            <a:off x="211873" y="2362201"/>
            <a:ext cx="5749239"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This is a slightly more realistic version of what was actually worn. </a:t>
            </a:r>
          </a:p>
          <a:p>
            <a:pPr eaLnBrk="1" hangingPunct="1"/>
            <a:r>
              <a:rPr lang="en-US" dirty="0">
                <a:latin typeface="Arial"/>
                <a:cs typeface="Arial"/>
              </a:rPr>
              <a:t>Cutwork was a popular form for those who had access to fine hand </a:t>
            </a:r>
          </a:p>
          <a:p>
            <a:pPr eaLnBrk="1" hangingPunct="1"/>
            <a:r>
              <a:rPr lang="en-US" dirty="0">
                <a:latin typeface="Arial"/>
                <a:cs typeface="Arial"/>
              </a:rPr>
              <a:t>seamstresses</a:t>
            </a:r>
          </a:p>
          <a:p>
            <a:pPr eaLnBrk="1" hangingPunct="1"/>
            <a:endParaRPr lang="en-US" dirty="0">
              <a:latin typeface="Arial"/>
              <a:cs typeface="Arial"/>
            </a:endParaRPr>
          </a:p>
          <a:p>
            <a:pPr eaLnBrk="1" hangingPunct="1"/>
            <a:endParaRPr lang="en-US" dirty="0">
              <a:latin typeface="Arial"/>
              <a:cs typeface="Arial"/>
            </a:endParaRPr>
          </a:p>
          <a:p>
            <a:pPr eaLnBrk="1" hangingPunct="1"/>
            <a:endParaRPr lang="en-US" dirty="0">
              <a:latin typeface="Arial"/>
              <a:cs typeface="Arial"/>
            </a:endParaRPr>
          </a:p>
          <a:p>
            <a:pPr eaLnBrk="1" hangingPunct="1"/>
            <a:endParaRPr lang="en-US" dirty="0">
              <a:latin typeface="Arial"/>
              <a:cs typeface="Arial"/>
            </a:endParaRPr>
          </a:p>
          <a:p>
            <a:pPr eaLnBrk="1" hangingPunct="1"/>
            <a:r>
              <a:rPr lang="en-US" dirty="0">
                <a:latin typeface="Arial"/>
                <a:cs typeface="Arial"/>
              </a:rPr>
              <a:t>National Museum, Oslo</a:t>
            </a:r>
          </a:p>
        </p:txBody>
      </p:sp>
    </p:spTree>
    <p:extLst>
      <p:ext uri="{BB962C8B-B14F-4D97-AF65-F5344CB8AC3E}">
        <p14:creationId xmlns:p14="http://schemas.microsoft.com/office/powerpoint/2010/main" val="1235486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88" y="1371600"/>
            <a:ext cx="4912112" cy="3124200"/>
          </a:xfrm>
        </p:spPr>
        <p:txBody>
          <a:bodyPr>
            <a:normAutofit/>
          </a:bodyPr>
          <a:lstStyle/>
          <a:p>
            <a:pPr>
              <a:defRPr/>
            </a:pPr>
            <a:r>
              <a:rPr lang="en-US" sz="3200" dirty="0">
                <a:latin typeface="Arial" charset="0"/>
                <a:ea typeface="ＭＳ Ｐゴシック" charset="0"/>
                <a:cs typeface="ＭＳ Ｐゴシック" charset="0"/>
              </a:rPr>
              <a:t>1895 Countess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Karolina with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her children</a:t>
            </a:r>
            <a:br>
              <a:rPr lang="en-US" sz="3200" dirty="0">
                <a:latin typeface="Arial" charset="0"/>
                <a:ea typeface="ＭＳ Ｐゴシック" charset="0"/>
                <a:cs typeface="ＭＳ Ｐゴシック" charset="0"/>
              </a:rPr>
            </a:b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Children</a:t>
            </a:r>
            <a:r>
              <a:rPr lang="ja-JP" altLang="en-US" sz="3200">
                <a:latin typeface="Arial" charset="0"/>
                <a:ea typeface="ＭＳ Ｐゴシック" charset="0"/>
                <a:cs typeface="ＭＳ Ｐゴシック" charset="0"/>
              </a:rPr>
              <a:t>’</a:t>
            </a:r>
            <a:r>
              <a:rPr lang="en-US" sz="3200" dirty="0">
                <a:latin typeface="Arial" charset="0"/>
                <a:ea typeface="ＭＳ Ｐゴシック" charset="0"/>
                <a:cs typeface="ＭＳ Ｐゴシック" charset="0"/>
              </a:rPr>
              <a:t>s clothes</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stay soft comfortable</a:t>
            </a:r>
          </a:p>
        </p:txBody>
      </p:sp>
      <p:pic>
        <p:nvPicPr>
          <p:cNvPr id="20482" name="Content Placeholder 5" descr="tc1895Countesskarolina60c.jpg"/>
          <p:cNvPicPr>
            <a:picLocks noGrp="1" noChangeAspect="1"/>
          </p:cNvPicPr>
          <p:nvPr>
            <p:ph idx="1"/>
          </p:nvPr>
        </p:nvPicPr>
        <p:blipFill>
          <a:blip r:embed="rId2" cstate="screen">
            <a:extLst>
              <a:ext uri="{28A0092B-C50C-407E-A947-70E740481C1C}">
                <a14:useLocalDpi xmlns:a14="http://schemas.microsoft.com/office/drawing/2010/main"/>
              </a:ext>
            </a:extLst>
          </a:blip>
          <a:srcRect t="-1135" r="-68176"/>
          <a:stretch>
            <a:fillRect/>
          </a:stretch>
        </p:blipFill>
        <p:spPr>
          <a:xfrm>
            <a:off x="5257801" y="0"/>
            <a:ext cx="9009063" cy="6781800"/>
          </a:xfrm>
        </p:spPr>
      </p:pic>
    </p:spTree>
    <p:extLst>
      <p:ext uri="{BB962C8B-B14F-4D97-AF65-F5344CB8AC3E}">
        <p14:creationId xmlns:p14="http://schemas.microsoft.com/office/powerpoint/2010/main" val="1222128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56988"/>
            <a:ext cx="4419600" cy="1149526"/>
          </a:xfrm>
        </p:spPr>
        <p:txBody>
          <a:bodyPr>
            <a:normAutofit fontScale="90000"/>
          </a:bodyPr>
          <a:lstStyle/>
          <a:p>
            <a:pPr>
              <a:defRPr/>
            </a:pPr>
            <a:r>
              <a:rPr lang="en-US" sz="3200">
                <a:latin typeface="Arial" charset="0"/>
                <a:ea typeface="ＭＳ Ｐゴシック" charset="0"/>
                <a:cs typeface="ＭＳ Ｐゴシック" charset="0"/>
              </a:rPr>
              <a:t>Mrs. Carl Meyer and her Children, 1896 </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sp>
        <p:nvSpPr>
          <p:cNvPr id="21506" name="Content Placeholder 2"/>
          <p:cNvSpPr>
            <a:spLocks noGrp="1"/>
          </p:cNvSpPr>
          <p:nvPr>
            <p:ph idx="1"/>
          </p:nvPr>
        </p:nvSpPr>
        <p:spPr>
          <a:xfrm>
            <a:off x="267629" y="1828800"/>
            <a:ext cx="5828371" cy="5257800"/>
          </a:xfrm>
        </p:spPr>
        <p:txBody>
          <a:bodyPr>
            <a:normAutofit/>
          </a:bodyPr>
          <a:lstStyle/>
          <a:p>
            <a:r>
              <a:rPr lang="en-US" sz="2400" dirty="0">
                <a:latin typeface="Arial"/>
                <a:ea typeface="ＭＳ Ｐゴシック" charset="0"/>
                <a:cs typeface="Arial"/>
              </a:rPr>
              <a:t>The new low neckline is  in fashion for evening wear: </a:t>
            </a:r>
          </a:p>
          <a:p>
            <a:pPr marL="0" indent="0">
              <a:buNone/>
            </a:pPr>
            <a:r>
              <a:rPr lang="en-US" sz="2400" dirty="0">
                <a:latin typeface="Arial"/>
                <a:ea typeface="ＭＳ Ｐゴシック" charset="0"/>
                <a:cs typeface="Arial"/>
              </a:rPr>
              <a:t>The low wide neck opening is enhanced with white tulle and lace for horizontal emphasis.</a:t>
            </a:r>
          </a:p>
          <a:p>
            <a:pPr marL="0" indent="0">
              <a:buNone/>
            </a:pPr>
            <a:endParaRPr lang="en-US" sz="2400" dirty="0">
              <a:latin typeface="Arial"/>
              <a:ea typeface="ＭＳ Ｐゴシック" charset="0"/>
              <a:cs typeface="Arial"/>
            </a:endParaRPr>
          </a:p>
          <a:p>
            <a:r>
              <a:rPr lang="en-US" sz="2400" dirty="0">
                <a:latin typeface="Arial"/>
                <a:ea typeface="ＭＳ Ｐゴシック" charset="0"/>
                <a:cs typeface="Arial"/>
              </a:rPr>
              <a:t> The skirt is </a:t>
            </a:r>
            <a:r>
              <a:rPr lang="en-US" sz="2400" u="sng" dirty="0">
                <a:latin typeface="Arial"/>
                <a:ea typeface="ＭＳ Ｐゴシック" charset="0"/>
                <a:cs typeface="Arial"/>
              </a:rPr>
              <a:t>gored for fullness</a:t>
            </a:r>
            <a:r>
              <a:rPr lang="en-US" sz="2400" dirty="0">
                <a:latin typeface="Arial"/>
                <a:ea typeface="ＭＳ Ｐゴシック" charset="0"/>
                <a:cs typeface="Arial"/>
              </a:rPr>
              <a:t>. The crisp pale satin is an elegant choice for evening wear</a:t>
            </a:r>
          </a:p>
          <a:p>
            <a:pPr marL="0" indent="0">
              <a:buNone/>
            </a:pPr>
            <a:endParaRPr lang="en-US" dirty="0">
              <a:latin typeface="Arial"/>
              <a:ea typeface="ＭＳ Ｐゴシック" charset="0"/>
              <a:cs typeface="Arial"/>
            </a:endParaRPr>
          </a:p>
        </p:txBody>
      </p:sp>
      <p:pic>
        <p:nvPicPr>
          <p:cNvPr id="2150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6000" y="120650"/>
            <a:ext cx="4495800" cy="666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261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8804116" y="1825625"/>
            <a:ext cx="3215606" cy="4351338"/>
          </a:xfrm>
        </p:spPr>
        <p:txBody>
          <a:bodyPr/>
          <a:lstStyle/>
          <a:p>
            <a:r>
              <a:rPr lang="fi-FI" dirty="0" err="1"/>
              <a:t>Men’s</a:t>
            </a:r>
            <a:r>
              <a:rPr lang="fi-FI" dirty="0"/>
              <a:t> </a:t>
            </a:r>
            <a:r>
              <a:rPr lang="fi-FI" dirty="0" err="1"/>
              <a:t>styles</a:t>
            </a:r>
            <a:r>
              <a:rPr lang="fi-FI"/>
              <a:t> 1899</a:t>
            </a:r>
          </a:p>
        </p:txBody>
      </p:sp>
      <p:pic>
        <p:nvPicPr>
          <p:cNvPr id="4" name="Kuva 3"/>
          <p:cNvPicPr>
            <a:picLocks noChangeAspect="1"/>
          </p:cNvPicPr>
          <p:nvPr/>
        </p:nvPicPr>
        <p:blipFill>
          <a:blip r:embed="rId2"/>
          <a:stretch>
            <a:fillRect/>
          </a:stretch>
        </p:blipFill>
        <p:spPr>
          <a:xfrm>
            <a:off x="260369" y="0"/>
            <a:ext cx="8543748" cy="6858000"/>
          </a:xfrm>
          <a:prstGeom prst="rect">
            <a:avLst/>
          </a:prstGeom>
        </p:spPr>
      </p:pic>
    </p:spTree>
    <p:extLst>
      <p:ext uri="{BB962C8B-B14F-4D97-AF65-F5344CB8AC3E}">
        <p14:creationId xmlns:p14="http://schemas.microsoft.com/office/powerpoint/2010/main" val="3636346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4812428" cy="609600"/>
          </a:xfrm>
        </p:spPr>
        <p:txBody>
          <a:bodyPr>
            <a:noAutofit/>
          </a:bodyPr>
          <a:lstStyle/>
          <a:p>
            <a:pPr>
              <a:defRPr/>
            </a:pPr>
            <a:r>
              <a:rPr lang="en-US" sz="2800" dirty="0"/>
              <a:t>1895 commercial print </a:t>
            </a:r>
            <a:br>
              <a:rPr lang="en-US" sz="2800" dirty="0"/>
            </a:br>
            <a:r>
              <a:rPr lang="en-US" sz="2800" dirty="0"/>
              <a:t>by Alphonse </a:t>
            </a:r>
            <a:r>
              <a:rPr lang="en-US" sz="2800" dirty="0" err="1"/>
              <a:t>Mucha</a:t>
            </a:r>
            <a:endParaRPr lang="en-US" sz="2800" dirty="0"/>
          </a:p>
        </p:txBody>
      </p:sp>
      <p:pic>
        <p:nvPicPr>
          <p:cNvPr id="29698" name="Content Placeholder 5" descr="tc1897lacetrimmdress170c.jpg"/>
          <p:cNvPicPr>
            <a:picLocks noGrp="1" noChangeAspect="1"/>
          </p:cNvPicPr>
          <p:nvPr>
            <p:ph idx="1"/>
          </p:nvPr>
        </p:nvPicPr>
        <p:blipFill>
          <a:blip r:embed="rId3" cstate="screen">
            <a:extLst>
              <a:ext uri="{28A0092B-C50C-407E-A947-70E740481C1C}">
                <a14:useLocalDpi xmlns:a14="http://schemas.microsoft.com/office/drawing/2010/main"/>
              </a:ext>
            </a:extLst>
          </a:blip>
          <a:srcRect l="-1483" t="-1094" r="-903" b="-166"/>
          <a:stretch>
            <a:fillRect/>
          </a:stretch>
        </p:blipFill>
        <p:spPr>
          <a:xfrm>
            <a:off x="6336428" y="76200"/>
            <a:ext cx="4186238" cy="6586538"/>
          </a:xfrm>
        </p:spPr>
      </p:pic>
      <p:sp>
        <p:nvSpPr>
          <p:cNvPr id="29701" name="TextBox 6"/>
          <p:cNvSpPr txBox="1">
            <a:spLocks noChangeArrowheads="1"/>
          </p:cNvSpPr>
          <p:nvPr/>
        </p:nvSpPr>
        <p:spPr bwMode="auto">
          <a:xfrm>
            <a:off x="234176" y="1516176"/>
            <a:ext cx="610225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Moravian scenic artist from Brno – moves to Vienna to work as a scenic artist. </a:t>
            </a:r>
          </a:p>
          <a:p>
            <a:pPr eaLnBrk="1" hangingPunct="1"/>
            <a:r>
              <a:rPr lang="en-US" dirty="0">
                <a:latin typeface="Arial"/>
                <a:cs typeface="Arial"/>
              </a:rPr>
              <a:t>Moves Munich then Paris to study art. </a:t>
            </a:r>
          </a:p>
          <a:p>
            <a:pPr eaLnBrk="1" hangingPunct="1"/>
            <a:r>
              <a:rPr lang="en-US" dirty="0">
                <a:latin typeface="Arial"/>
                <a:cs typeface="Arial"/>
              </a:rPr>
              <a:t>First poster in 1894</a:t>
            </a:r>
          </a:p>
          <a:p>
            <a:pPr eaLnBrk="1" hangingPunct="1"/>
            <a:r>
              <a:rPr lang="en-US" dirty="0">
                <a:latin typeface="Arial"/>
                <a:cs typeface="Arial"/>
              </a:rPr>
              <a:t>Sarah Bernhardt = huge hit</a:t>
            </a:r>
          </a:p>
          <a:p>
            <a:pPr eaLnBrk="1" hangingPunct="1"/>
            <a:endParaRPr lang="en-US" dirty="0">
              <a:latin typeface="Arial"/>
              <a:cs typeface="Arial"/>
            </a:endParaRPr>
          </a:p>
          <a:p>
            <a:pPr eaLnBrk="1" hangingPunct="1"/>
            <a:r>
              <a:rPr lang="en-US" dirty="0">
                <a:latin typeface="Arial"/>
                <a:cs typeface="Arial"/>
              </a:rPr>
              <a:t>Leader in Art Nouveau </a:t>
            </a:r>
          </a:p>
        </p:txBody>
      </p:sp>
    </p:spTree>
    <p:extLst>
      <p:ext uri="{BB962C8B-B14F-4D97-AF65-F5344CB8AC3E}">
        <p14:creationId xmlns:p14="http://schemas.microsoft.com/office/powerpoint/2010/main" val="87639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752600" y="1219200"/>
            <a:ext cx="4724400" cy="4114800"/>
          </a:xfrm>
        </p:spPr>
        <p:txBody>
          <a:bodyPr/>
          <a:lstStyle/>
          <a:p>
            <a:pPr eaLnBrk="1" hangingPunct="1"/>
            <a:r>
              <a:rPr lang="en-US" sz="2400" dirty="0"/>
              <a:t>Detail from the </a:t>
            </a:r>
            <a:r>
              <a:rPr lang="en-US" sz="2400" dirty="0" err="1"/>
              <a:t>Tissot</a:t>
            </a:r>
            <a:r>
              <a:rPr lang="en-US" sz="2400" dirty="0"/>
              <a:t> painting titled, </a:t>
            </a:r>
            <a:r>
              <a:rPr lang="ja-JP" altLang="en-US" sz="2400" dirty="0"/>
              <a:t>“</a:t>
            </a:r>
            <a:r>
              <a:rPr lang="en-US" altLang="ja-JP" sz="2400" dirty="0"/>
              <a:t>The Ball</a:t>
            </a:r>
            <a:r>
              <a:rPr lang="ja-JP" altLang="en-US" sz="2400" dirty="0"/>
              <a:t>”</a:t>
            </a:r>
            <a:r>
              <a:rPr lang="fi-FI" altLang="ja-JP" sz="2400" dirty="0"/>
              <a:t>, 1878</a:t>
            </a:r>
            <a:endParaRPr lang="en-US" altLang="ja-JP" sz="2400" dirty="0"/>
          </a:p>
          <a:p>
            <a:pPr eaLnBrk="1" hangingPunct="1"/>
            <a:r>
              <a:rPr lang="en-US" sz="2400" dirty="0"/>
              <a:t>Showing the extent of the ruffling on the Mermaid gowns.</a:t>
            </a:r>
          </a:p>
        </p:txBody>
      </p:sp>
      <p:pic>
        <p:nvPicPr>
          <p:cNvPr id="41987" name="Picture 5" descr="C Detail from &quot;The Ball&quot; Tissot 187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77000" y="-304800"/>
            <a:ext cx="4521200" cy="7315200"/>
          </a:xfrm>
        </p:spPr>
      </p:pic>
    </p:spTree>
    <p:extLst>
      <p:ext uri="{BB962C8B-B14F-4D97-AF65-F5344CB8AC3E}">
        <p14:creationId xmlns:p14="http://schemas.microsoft.com/office/powerpoint/2010/main" val="3453588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err="1"/>
              <a:t>Turn</a:t>
            </a:r>
            <a:r>
              <a:rPr lang="fi-FI" dirty="0"/>
              <a:t> of </a:t>
            </a:r>
            <a:r>
              <a:rPr lang="fi-FI" dirty="0" err="1"/>
              <a:t>the</a:t>
            </a:r>
            <a:r>
              <a:rPr lang="fi-FI" dirty="0"/>
              <a:t> </a:t>
            </a:r>
            <a:r>
              <a:rPr lang="fi-FI" dirty="0" err="1"/>
              <a:t>Century</a:t>
            </a:r>
            <a:r>
              <a:rPr lang="fi-FI" dirty="0"/>
              <a:t> </a:t>
            </a:r>
          </a:p>
        </p:txBody>
      </p:sp>
    </p:spTree>
    <p:extLst>
      <p:ext uri="{BB962C8B-B14F-4D97-AF65-F5344CB8AC3E}">
        <p14:creationId xmlns:p14="http://schemas.microsoft.com/office/powerpoint/2010/main" val="3368321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524000" y="1745596"/>
            <a:ext cx="4191000" cy="838200"/>
          </a:xfrm>
        </p:spPr>
        <p:txBody>
          <a:bodyPr>
            <a:normAutofit fontScale="90000"/>
          </a:bodyPr>
          <a:lstStyle/>
          <a:p>
            <a:pPr eaLnBrk="1" hangingPunct="1"/>
            <a:r>
              <a:rPr lang="en-US" sz="3200" dirty="0">
                <a:latin typeface="Arial" charset="0"/>
              </a:rPr>
              <a:t>The extreme corset</a:t>
            </a:r>
            <a:br>
              <a:rPr lang="en-US" sz="3200" dirty="0">
                <a:latin typeface="Arial" charset="0"/>
              </a:rPr>
            </a:br>
            <a:r>
              <a:rPr lang="en-US" sz="3200" dirty="0">
                <a:latin typeface="Arial" charset="0"/>
              </a:rPr>
              <a:t>- Turn of the century</a:t>
            </a:r>
          </a:p>
        </p:txBody>
      </p:sp>
      <p:pic>
        <p:nvPicPr>
          <p:cNvPr id="80899" name="Content Placeholder 6" descr="corset extreme.jpg"/>
          <p:cNvPicPr>
            <a:picLocks noGrp="1" noChangeAspect="1"/>
          </p:cNvPicPr>
          <p:nvPr>
            <p:ph sz="half" idx="2"/>
          </p:nvPr>
        </p:nvPicPr>
        <p:blipFill>
          <a:blip r:embed="rId2">
            <a:extLst>
              <a:ext uri="{28A0092B-C50C-407E-A947-70E740481C1C}">
                <a14:useLocalDpi xmlns:a14="http://schemas.microsoft.com/office/drawing/2010/main" val="0"/>
              </a:ext>
            </a:extLst>
          </a:blip>
          <a:srcRect l="-3441" r="-3441"/>
          <a:stretch>
            <a:fillRect/>
          </a:stretch>
        </p:blipFill>
        <p:spPr>
          <a:xfrm>
            <a:off x="5715000" y="315914"/>
            <a:ext cx="4495800" cy="6226175"/>
          </a:xfrm>
        </p:spPr>
      </p:pic>
    </p:spTree>
    <p:extLst>
      <p:ext uri="{BB962C8B-B14F-4D97-AF65-F5344CB8AC3E}">
        <p14:creationId xmlns:p14="http://schemas.microsoft.com/office/powerpoint/2010/main" val="262018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4038600" cy="1295400"/>
          </a:xfrm>
        </p:spPr>
        <p:txBody>
          <a:bodyPr/>
          <a:lstStyle/>
          <a:p>
            <a:pPr>
              <a:defRPr/>
            </a:pPr>
            <a:r>
              <a:rPr lang="en-US">
                <a:latin typeface="Arial" charset="0"/>
                <a:ea typeface="ＭＳ Ｐゴシック" charset="0"/>
                <a:cs typeface="ＭＳ Ｐゴシック" charset="0"/>
              </a:rPr>
              <a:t>Floral Corset</a:t>
            </a:r>
          </a:p>
        </p:txBody>
      </p:sp>
      <p:pic>
        <p:nvPicPr>
          <p:cNvPr id="36866" name="Content Placeholder 5" descr="TC_floralcorset_75c.jpg"/>
          <p:cNvPicPr>
            <a:picLocks noGrp="1" noChangeAspect="1"/>
          </p:cNvPicPr>
          <p:nvPr>
            <p:ph idx="1"/>
          </p:nvPr>
        </p:nvPicPr>
        <p:blipFill>
          <a:blip r:embed="rId2" cstate="screen">
            <a:extLst>
              <a:ext uri="{28A0092B-C50C-407E-A947-70E740481C1C}">
                <a14:useLocalDpi xmlns:a14="http://schemas.microsoft.com/office/drawing/2010/main"/>
              </a:ext>
            </a:extLst>
          </a:blip>
          <a:srcRect l="-336" r="-83459"/>
          <a:stretch>
            <a:fillRect/>
          </a:stretch>
        </p:blipFill>
        <p:spPr>
          <a:xfrm>
            <a:off x="5867401" y="76200"/>
            <a:ext cx="8721725" cy="6705600"/>
          </a:xfrm>
        </p:spPr>
      </p:pic>
    </p:spTree>
    <p:extLst>
      <p:ext uri="{BB962C8B-B14F-4D97-AF65-F5344CB8AC3E}">
        <p14:creationId xmlns:p14="http://schemas.microsoft.com/office/powerpoint/2010/main" val="12848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ontent Placeholder 2"/>
          <p:cNvSpPr>
            <a:spLocks noGrp="1"/>
          </p:cNvSpPr>
          <p:nvPr>
            <p:ph idx="1"/>
          </p:nvPr>
        </p:nvSpPr>
        <p:spPr>
          <a:xfrm>
            <a:off x="7010400" y="0"/>
            <a:ext cx="3657600" cy="6553200"/>
          </a:xfrm>
        </p:spPr>
        <p:txBody>
          <a:bodyPr/>
          <a:lstStyle/>
          <a:p>
            <a:pPr marL="0" indent="0">
              <a:buNone/>
            </a:pPr>
            <a:r>
              <a:rPr lang="en-US">
                <a:latin typeface="Arial"/>
                <a:ea typeface="ＭＳ Ｐゴシック" charset="0"/>
                <a:cs typeface="Arial"/>
              </a:rPr>
              <a:t>Photo of Actress Anna Held, 1900</a:t>
            </a:r>
          </a:p>
        </p:txBody>
      </p:sp>
      <p:pic>
        <p:nvPicPr>
          <p:cNvPr id="3789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80138" y="0"/>
            <a:ext cx="5610235" cy="695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Box 4"/>
          <p:cNvSpPr txBox="1">
            <a:spLocks noChangeArrowheads="1"/>
          </p:cNvSpPr>
          <p:nvPr/>
        </p:nvSpPr>
        <p:spPr bwMode="auto">
          <a:xfrm>
            <a:off x="6590372" y="1752600"/>
            <a:ext cx="5124549"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Notice that she cannot</a:t>
            </a:r>
          </a:p>
          <a:p>
            <a:pPr eaLnBrk="1" hangingPunct="1"/>
            <a:r>
              <a:rPr lang="en-US" dirty="0">
                <a:latin typeface="Arial"/>
                <a:cs typeface="Arial"/>
              </a:rPr>
              <a:t>actually sit, due to the corset.  </a:t>
            </a:r>
            <a:br>
              <a:rPr lang="en-US" dirty="0">
                <a:latin typeface="Arial"/>
                <a:cs typeface="Arial"/>
              </a:rPr>
            </a:br>
            <a:r>
              <a:rPr lang="en-US" dirty="0">
                <a:latin typeface="Arial"/>
                <a:cs typeface="Arial"/>
              </a:rPr>
              <a:t>She needs to find a very peculiar pose to sit and hold for the photo.  </a:t>
            </a:r>
          </a:p>
          <a:p>
            <a:pPr eaLnBrk="1" hangingPunct="1"/>
            <a:br>
              <a:rPr lang="en-US" dirty="0">
                <a:latin typeface="Arial"/>
                <a:cs typeface="Arial"/>
              </a:rPr>
            </a:br>
            <a:r>
              <a:rPr lang="en-US" dirty="0">
                <a:latin typeface="Arial"/>
                <a:cs typeface="Arial"/>
              </a:rPr>
              <a:t>She was known for her </a:t>
            </a:r>
          </a:p>
          <a:p>
            <a:pPr eaLnBrk="1" hangingPunct="1"/>
            <a:r>
              <a:rPr lang="ja-JP" altLang="en-US" dirty="0">
                <a:latin typeface="Arial"/>
                <a:cs typeface="Arial"/>
              </a:rPr>
              <a:t>“</a:t>
            </a:r>
            <a:r>
              <a:rPr lang="en-US" altLang="ja-JP" dirty="0">
                <a:latin typeface="Arial"/>
                <a:cs typeface="Arial"/>
              </a:rPr>
              <a:t>Hourglass Shape,</a:t>
            </a:r>
            <a:r>
              <a:rPr lang="ja-JP" altLang="en-US" dirty="0">
                <a:latin typeface="Arial"/>
                <a:cs typeface="Arial"/>
              </a:rPr>
              <a:t>”</a:t>
            </a:r>
            <a:r>
              <a:rPr lang="en-US" altLang="ja-JP" dirty="0">
                <a:latin typeface="Arial"/>
                <a:cs typeface="Arial"/>
              </a:rPr>
              <a:t>a</a:t>
            </a:r>
            <a:r>
              <a:rPr lang="en-US" dirty="0">
                <a:latin typeface="Arial"/>
                <a:cs typeface="Arial"/>
              </a:rPr>
              <a:t>nd her 18</a:t>
            </a:r>
            <a:r>
              <a:rPr lang="ja-JP" altLang="en-US" dirty="0">
                <a:latin typeface="Arial"/>
                <a:cs typeface="Arial"/>
              </a:rPr>
              <a:t>”</a:t>
            </a:r>
            <a:r>
              <a:rPr lang="en-US" altLang="ja-JP" dirty="0">
                <a:latin typeface="Arial"/>
                <a:cs typeface="Arial"/>
              </a:rPr>
              <a:t> waist.</a:t>
            </a:r>
          </a:p>
          <a:p>
            <a:pPr eaLnBrk="1" hangingPunct="1"/>
            <a:endParaRPr lang="en-US" dirty="0">
              <a:latin typeface="Arial"/>
              <a:cs typeface="Arial"/>
            </a:endParaRPr>
          </a:p>
        </p:txBody>
      </p:sp>
    </p:spTree>
    <p:extLst>
      <p:ext uri="{BB962C8B-B14F-4D97-AF65-F5344CB8AC3E}">
        <p14:creationId xmlns:p14="http://schemas.microsoft.com/office/powerpoint/2010/main" val="1913593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226" y="-228600"/>
            <a:ext cx="4041775" cy="1447800"/>
          </a:xfrm>
        </p:spPr>
        <p:txBody>
          <a:bodyPr/>
          <a:lstStyle/>
          <a:p>
            <a:pPr>
              <a:defRPr/>
            </a:pPr>
            <a:r>
              <a:rPr lang="en-US" sz="3200">
                <a:latin typeface="Arial" charset="0"/>
                <a:ea typeface="ＭＳ Ｐゴシック" charset="0"/>
                <a:cs typeface="ＭＳ Ｐゴシック" charset="0"/>
              </a:rPr>
              <a:t>Burlesque Stars</a:t>
            </a:r>
          </a:p>
        </p:txBody>
      </p:sp>
      <p:pic>
        <p:nvPicPr>
          <p:cNvPr id="32770" name="Content Placeholder 5" descr="TC_New York Burlesque actress_4352c.jpg"/>
          <p:cNvPicPr>
            <a:picLocks noGrp="1" noChangeAspect="1"/>
          </p:cNvPicPr>
          <p:nvPr>
            <p:ph idx="1"/>
          </p:nvPr>
        </p:nvPicPr>
        <p:blipFill>
          <a:blip r:embed="rId2" cstate="screen">
            <a:extLst>
              <a:ext uri="{28A0092B-C50C-407E-A947-70E740481C1C}">
                <a14:useLocalDpi xmlns:a14="http://schemas.microsoft.com/office/drawing/2010/main"/>
              </a:ext>
            </a:extLst>
          </a:blip>
          <a:srcRect l="-2776" r="-349"/>
          <a:stretch>
            <a:fillRect/>
          </a:stretch>
        </p:blipFill>
        <p:spPr>
          <a:xfrm>
            <a:off x="5994622" y="0"/>
            <a:ext cx="4952778" cy="6858000"/>
          </a:xfrm>
        </p:spPr>
      </p:pic>
      <p:sp>
        <p:nvSpPr>
          <p:cNvPr id="32771" name="TextBox 6"/>
          <p:cNvSpPr txBox="1">
            <a:spLocks noChangeArrowheads="1"/>
          </p:cNvSpPr>
          <p:nvPr/>
        </p:nvSpPr>
        <p:spPr bwMode="auto">
          <a:xfrm>
            <a:off x="357810" y="1786461"/>
            <a:ext cx="5887416" cy="3354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dirty="0">
                <a:latin typeface="Arial"/>
                <a:cs typeface="Arial"/>
              </a:rPr>
              <a:t>Very popular entertainment. </a:t>
            </a:r>
          </a:p>
          <a:p>
            <a:pPr eaLnBrk="1" hangingPunct="1"/>
            <a:endParaRPr lang="en-US" dirty="0">
              <a:latin typeface="Arial"/>
              <a:cs typeface="Arial"/>
            </a:endParaRPr>
          </a:p>
          <a:p>
            <a:pPr eaLnBrk="1" hangingPunct="1"/>
            <a:r>
              <a:rPr lang="en-US" dirty="0">
                <a:latin typeface="Arial"/>
                <a:cs typeface="Arial"/>
              </a:rPr>
              <a:t>These burlesque queens who looks relatively conservative to us, were scandalous in their day. </a:t>
            </a:r>
          </a:p>
          <a:p>
            <a:pPr eaLnBrk="1" hangingPunct="1"/>
            <a:endParaRPr lang="en-US" dirty="0">
              <a:latin typeface="Arial"/>
              <a:cs typeface="Arial"/>
            </a:endParaRPr>
          </a:p>
          <a:p>
            <a:pPr eaLnBrk="1" hangingPunct="1"/>
            <a:endParaRPr lang="en-US" dirty="0">
              <a:latin typeface="Arial"/>
              <a:cs typeface="Arial"/>
            </a:endParaRPr>
          </a:p>
          <a:p>
            <a:pPr eaLnBrk="1" hangingPunct="1"/>
            <a:endParaRPr lang="en-US" dirty="0">
              <a:latin typeface="Arial"/>
              <a:cs typeface="Arial"/>
            </a:endParaRPr>
          </a:p>
          <a:p>
            <a:pPr eaLnBrk="1" hangingPunct="1"/>
            <a:r>
              <a:rPr lang="en-US" sz="2000" dirty="0">
                <a:latin typeface="Arial"/>
                <a:cs typeface="Arial"/>
              </a:rPr>
              <a:t>Museum of the City of New York.</a:t>
            </a:r>
          </a:p>
        </p:txBody>
      </p:sp>
    </p:spTree>
    <p:extLst>
      <p:ext uri="{BB962C8B-B14F-4D97-AF65-F5344CB8AC3E}">
        <p14:creationId xmlns:p14="http://schemas.microsoft.com/office/powerpoint/2010/main" val="832884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9862" y="121857"/>
            <a:ext cx="4528139" cy="1752600"/>
          </a:xfrm>
        </p:spPr>
        <p:txBody>
          <a:bodyPr/>
          <a:lstStyle/>
          <a:p>
            <a:pPr>
              <a:defRPr/>
            </a:pPr>
            <a:r>
              <a:rPr lang="en-US">
                <a:latin typeface="Arial" charset="0"/>
                <a:ea typeface="ＭＳ Ｐゴシック" charset="0"/>
                <a:cs typeface="ＭＳ Ｐゴシック" charset="0"/>
              </a:rPr>
              <a:t>Reform Dress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1902</a:t>
            </a:r>
          </a:p>
        </p:txBody>
      </p:sp>
      <p:sp>
        <p:nvSpPr>
          <p:cNvPr id="39938" name="Content Placeholder 2"/>
          <p:cNvSpPr>
            <a:spLocks noGrp="1"/>
          </p:cNvSpPr>
          <p:nvPr>
            <p:ph idx="1"/>
          </p:nvPr>
        </p:nvSpPr>
        <p:spPr>
          <a:xfrm>
            <a:off x="6354808" y="1855499"/>
            <a:ext cx="5476636" cy="5486400"/>
          </a:xfrm>
        </p:spPr>
        <p:txBody>
          <a:bodyPr/>
          <a:lstStyle/>
          <a:p>
            <a:r>
              <a:rPr lang="en-US" sz="2400" dirty="0">
                <a:latin typeface="Arial"/>
                <a:ea typeface="ＭＳ Ｐゴシック" charset="0"/>
                <a:cs typeface="Arial"/>
              </a:rPr>
              <a:t>An actress Eugenia Spiro is a leader in the movement for reform dress, suffrage, and women</a:t>
            </a:r>
            <a:r>
              <a:rPr lang="ja-JP" altLang="en-US" sz="2400">
                <a:latin typeface="Arial"/>
                <a:ea typeface="ＭＳ Ｐゴシック" charset="0"/>
                <a:cs typeface="Arial"/>
              </a:rPr>
              <a:t>’</a:t>
            </a:r>
            <a:r>
              <a:rPr lang="en-US" altLang="ja-JP" sz="2400" dirty="0">
                <a:latin typeface="Arial"/>
                <a:ea typeface="ＭＳ Ｐゴシック" charset="0"/>
                <a:cs typeface="Arial"/>
              </a:rPr>
              <a:t>s abortion issues.</a:t>
            </a:r>
          </a:p>
          <a:p>
            <a:pPr marL="0" indent="0">
              <a:buNone/>
            </a:pPr>
            <a:endParaRPr lang="en-US" sz="2400" dirty="0">
              <a:latin typeface="Arial"/>
              <a:ea typeface="ＭＳ Ｐゴシック" charset="0"/>
              <a:cs typeface="Arial"/>
            </a:endParaRPr>
          </a:p>
          <a:p>
            <a:r>
              <a:rPr lang="en-US" sz="2400" dirty="0">
                <a:latin typeface="Arial"/>
                <a:ea typeface="ＭＳ Ｐゴシック" charset="0"/>
                <a:cs typeface="Arial"/>
              </a:rPr>
              <a:t>Reform dress embraces the princess line and adds flare at the hem.</a:t>
            </a:r>
          </a:p>
        </p:txBody>
      </p:sp>
      <p:pic>
        <p:nvPicPr>
          <p:cNvPr id="3993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3876" y="121857"/>
            <a:ext cx="5061550" cy="6631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149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atin typeface="Arial" charset="0"/>
                <a:ea typeface="ＭＳ Ｐゴシック" charset="0"/>
                <a:cs typeface="ＭＳ Ｐゴシック" charset="0"/>
              </a:rPr>
              <a:t>1902 Smith College Basketball</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team in bloomers.</a:t>
            </a:r>
          </a:p>
        </p:txBody>
      </p:sp>
      <p:pic>
        <p:nvPicPr>
          <p:cNvPr id="40962" name="Content Placeholder 6" descr="1902 Smith College Basket ball team in Bloomers.jpg"/>
          <p:cNvPicPr>
            <a:picLocks noGrp="1" noChangeAspect="1"/>
          </p:cNvPicPr>
          <p:nvPr>
            <p:ph idx="1"/>
          </p:nvPr>
        </p:nvPicPr>
        <p:blipFill>
          <a:blip r:embed="rId2" cstate="screen">
            <a:extLst>
              <a:ext uri="{28A0092B-C50C-407E-A947-70E740481C1C}">
                <a14:useLocalDpi xmlns:a14="http://schemas.microsoft.com/office/drawing/2010/main"/>
              </a:ext>
            </a:extLst>
          </a:blip>
          <a:srcRect l="-4778" r="-4778"/>
          <a:stretch>
            <a:fillRect/>
          </a:stretch>
        </p:blipFill>
        <p:spPr/>
      </p:pic>
    </p:spTree>
    <p:extLst>
      <p:ext uri="{BB962C8B-B14F-4D97-AF65-F5344CB8AC3E}">
        <p14:creationId xmlns:p14="http://schemas.microsoft.com/office/powerpoint/2010/main" val="3548450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4724400" cy="1676400"/>
          </a:xfrm>
        </p:spPr>
        <p:txBody>
          <a:bodyPr/>
          <a:lstStyle/>
          <a:p>
            <a:pPr>
              <a:defRPr/>
            </a:pPr>
            <a:r>
              <a:rPr lang="en-US" sz="3200">
                <a:latin typeface="Arial"/>
                <a:ea typeface="ＭＳ Ｐゴシック" charset="0"/>
                <a:cs typeface="Arial"/>
              </a:rPr>
              <a:t>Charles Dana Gibson creates </a:t>
            </a:r>
            <a:br>
              <a:rPr lang="en-US" sz="3200">
                <a:latin typeface="Arial"/>
                <a:ea typeface="ＭＳ Ｐゴシック" charset="0"/>
                <a:cs typeface="Arial"/>
              </a:rPr>
            </a:br>
            <a:r>
              <a:rPr lang="ja-JP" altLang="en-US" sz="3200">
                <a:latin typeface="Arial"/>
                <a:ea typeface="ＭＳ Ｐゴシック" charset="0"/>
                <a:cs typeface="Arial"/>
              </a:rPr>
              <a:t>“</a:t>
            </a:r>
            <a:r>
              <a:rPr lang="en-US" sz="3200">
                <a:latin typeface="Arial"/>
                <a:ea typeface="ＭＳ Ｐゴシック" charset="0"/>
                <a:cs typeface="Arial"/>
              </a:rPr>
              <a:t>The Gibson Girl</a:t>
            </a:r>
            <a:r>
              <a:rPr lang="ja-JP" altLang="en-US" sz="3200">
                <a:latin typeface="Arial"/>
                <a:ea typeface="ＭＳ Ｐゴシック" charset="0"/>
                <a:cs typeface="Arial"/>
              </a:rPr>
              <a:t>”</a:t>
            </a:r>
            <a:r>
              <a:rPr lang="en-US" sz="3200">
                <a:latin typeface="Arial"/>
                <a:ea typeface="ＭＳ Ｐゴシック" charset="0"/>
                <a:cs typeface="Arial"/>
              </a:rPr>
              <a:t> 1898</a:t>
            </a:r>
          </a:p>
        </p:txBody>
      </p:sp>
      <p:sp>
        <p:nvSpPr>
          <p:cNvPr id="49154" name="Content Placeholder 2"/>
          <p:cNvSpPr>
            <a:spLocks noGrp="1"/>
          </p:cNvSpPr>
          <p:nvPr>
            <p:ph idx="1"/>
          </p:nvPr>
        </p:nvSpPr>
        <p:spPr>
          <a:xfrm>
            <a:off x="122663" y="2681903"/>
            <a:ext cx="6049537" cy="5029200"/>
          </a:xfrm>
        </p:spPr>
        <p:txBody>
          <a:bodyPr>
            <a:normAutofit/>
          </a:bodyPr>
          <a:lstStyle/>
          <a:p>
            <a:r>
              <a:rPr lang="en-US" sz="2400" dirty="0">
                <a:latin typeface="Arial"/>
                <a:ea typeface="ＭＳ Ｐゴシック" charset="0"/>
                <a:cs typeface="Arial"/>
              </a:rPr>
              <a:t>The Gibson Girl expressed all that was good about the clean American Middle Class Girl.  She went to work and wore washable waists (substitute to corsets)</a:t>
            </a:r>
          </a:p>
          <a:p>
            <a:r>
              <a:rPr lang="en-US" sz="2400" dirty="0">
                <a:latin typeface="Arial"/>
                <a:ea typeface="ＭＳ Ｐゴシック" charset="0"/>
                <a:cs typeface="Arial"/>
              </a:rPr>
              <a:t>She has the perfect hourglass silhouette.</a:t>
            </a:r>
          </a:p>
        </p:txBody>
      </p:sp>
      <p:pic>
        <p:nvPicPr>
          <p:cNvPr id="4915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48400" y="1"/>
            <a:ext cx="427355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818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350" y="228600"/>
            <a:ext cx="3733800" cy="5715000"/>
          </a:xfrm>
        </p:spPr>
        <p:txBody>
          <a:bodyPr/>
          <a:lstStyle/>
          <a:p>
            <a:pPr>
              <a:defRPr/>
            </a:pPr>
            <a:r>
              <a:rPr lang="en-US" dirty="0">
                <a:latin typeface="Arial"/>
                <a:cs typeface="Arial"/>
              </a:rPr>
              <a:t>1898</a:t>
            </a:r>
            <a:br>
              <a:rPr lang="en-US" dirty="0">
                <a:latin typeface="Arial"/>
                <a:cs typeface="Arial"/>
              </a:rPr>
            </a:br>
            <a:r>
              <a:rPr lang="en-US" sz="2800" dirty="0">
                <a:latin typeface="Arial"/>
                <a:cs typeface="Arial"/>
              </a:rPr>
              <a:t>John Singer Sargent</a:t>
            </a:r>
            <a:br>
              <a:rPr lang="en-US" sz="2800" dirty="0">
                <a:latin typeface="Arial"/>
                <a:cs typeface="Arial"/>
              </a:rPr>
            </a:br>
            <a:r>
              <a:rPr lang="en-US" sz="2800" dirty="0">
                <a:latin typeface="Arial"/>
                <a:cs typeface="Arial"/>
              </a:rPr>
              <a:t>Dorothy &amp; Francesca</a:t>
            </a:r>
            <a:br>
              <a:rPr lang="en-US" sz="2800" dirty="0">
                <a:latin typeface="Arial"/>
                <a:cs typeface="Arial"/>
              </a:rPr>
            </a:br>
            <a:br>
              <a:rPr lang="en-US" sz="2800" dirty="0">
                <a:latin typeface="Arial"/>
                <a:cs typeface="Arial"/>
              </a:rPr>
            </a:br>
            <a:r>
              <a:rPr lang="en-US" sz="2800" dirty="0">
                <a:latin typeface="Arial"/>
                <a:cs typeface="Arial"/>
              </a:rPr>
              <a:t>Children in washable</a:t>
            </a:r>
            <a:br>
              <a:rPr lang="en-US" sz="2800" dirty="0">
                <a:latin typeface="Arial"/>
                <a:cs typeface="Arial"/>
              </a:rPr>
            </a:br>
            <a:r>
              <a:rPr lang="en-US" sz="2800" dirty="0">
                <a:latin typeface="Arial"/>
                <a:cs typeface="Arial"/>
              </a:rPr>
              <a:t>more comfortable </a:t>
            </a:r>
            <a:br>
              <a:rPr lang="en-US" sz="2800" dirty="0">
                <a:latin typeface="Arial"/>
                <a:cs typeface="Arial"/>
              </a:rPr>
            </a:br>
            <a:r>
              <a:rPr lang="en-US" sz="2800" dirty="0">
                <a:latin typeface="Arial"/>
                <a:cs typeface="Arial"/>
              </a:rPr>
              <a:t>clothing.</a:t>
            </a:r>
          </a:p>
        </p:txBody>
      </p:sp>
      <p:pic>
        <p:nvPicPr>
          <p:cNvPr id="52226" name="Content Placeholder 5" descr="tc1898dorothyandfranchesca88c.jpg"/>
          <p:cNvPicPr>
            <a:picLocks noGrp="1" noChangeAspect="1"/>
          </p:cNvPicPr>
          <p:nvPr>
            <p:ph idx="1"/>
          </p:nvPr>
        </p:nvPicPr>
        <p:blipFill>
          <a:blip r:embed="rId2" cstate="screen">
            <a:extLst>
              <a:ext uri="{28A0092B-C50C-407E-A947-70E740481C1C}">
                <a14:useLocalDpi xmlns:a14="http://schemas.microsoft.com/office/drawing/2010/main"/>
              </a:ext>
            </a:extLst>
          </a:blip>
          <a:srcRect l="-2838" t="-1096" r="-111"/>
          <a:stretch>
            <a:fillRect/>
          </a:stretch>
        </p:blipFill>
        <p:spPr>
          <a:xfrm>
            <a:off x="6019800" y="76200"/>
            <a:ext cx="3879850" cy="6756400"/>
          </a:xfrm>
        </p:spPr>
      </p:pic>
    </p:spTree>
    <p:extLst>
      <p:ext uri="{BB962C8B-B14F-4D97-AF65-F5344CB8AC3E}">
        <p14:creationId xmlns:p14="http://schemas.microsoft.com/office/powerpoint/2010/main" val="1218032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093" y="0"/>
            <a:ext cx="5038492" cy="6705600"/>
          </a:xfrm>
        </p:spPr>
        <p:txBody>
          <a:bodyPr/>
          <a:lstStyle/>
          <a:p>
            <a:pPr>
              <a:defRPr/>
            </a:pPr>
            <a:r>
              <a:rPr lang="en-US" sz="2800" dirty="0">
                <a:latin typeface="Arial" charset="0"/>
                <a:ea typeface="ＭＳ Ｐゴシック" charset="0"/>
                <a:cs typeface="ＭＳ Ｐゴシック" charset="0"/>
              </a:rPr>
              <a:t>Portrait of </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Hans Jaeger, 1898</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National Museum,</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Oslo Norway</a:t>
            </a:r>
            <a:br>
              <a:rPr lang="en-US" sz="2800" dirty="0">
                <a:latin typeface="Arial" charset="0"/>
                <a:ea typeface="ＭＳ Ｐゴシック" charset="0"/>
                <a:cs typeface="ＭＳ Ｐゴシック" charset="0"/>
              </a:rPr>
            </a:b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The look is almost</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contemporary with</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a fedora hat, </a:t>
            </a:r>
            <a:br>
              <a:rPr lang="en-US" sz="2800" dirty="0">
                <a:latin typeface="Arial" charset="0"/>
                <a:ea typeface="ＭＳ Ｐゴシック" charset="0"/>
                <a:cs typeface="ＭＳ Ｐゴシック" charset="0"/>
              </a:rPr>
            </a:br>
            <a:r>
              <a:rPr lang="en-US" sz="2800" dirty="0" err="1">
                <a:latin typeface="Arial" charset="0"/>
                <a:ea typeface="ＭＳ Ｐゴシック" charset="0"/>
                <a:cs typeface="ＭＳ Ｐゴシック" charset="0"/>
              </a:rPr>
              <a:t>pinz</a:t>
            </a:r>
            <a:r>
              <a:rPr lang="en-US" sz="2800" dirty="0">
                <a:latin typeface="Arial" charset="0"/>
                <a:ea typeface="ＭＳ Ｐゴシック" charset="0"/>
                <a:cs typeface="ＭＳ Ｐゴシック" charset="0"/>
              </a:rPr>
              <a:t> </a:t>
            </a:r>
            <a:r>
              <a:rPr lang="en-US" sz="2800" dirty="0" err="1">
                <a:latin typeface="Arial" charset="0"/>
                <a:ea typeface="ＭＳ Ｐゴシック" charset="0"/>
                <a:cs typeface="ＭＳ Ｐゴシック" charset="0"/>
              </a:rPr>
              <a:t>nez</a:t>
            </a:r>
            <a:r>
              <a:rPr lang="en-US" sz="2800" dirty="0">
                <a:latin typeface="Arial" charset="0"/>
                <a:ea typeface="ＭＳ Ｐゴシック" charset="0"/>
                <a:cs typeface="ＭＳ Ｐゴシック" charset="0"/>
              </a:rPr>
              <a:t> that look</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like glasses and </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an overcoat buttoned up.</a:t>
            </a:r>
          </a:p>
        </p:txBody>
      </p:sp>
      <p:pic>
        <p:nvPicPr>
          <p:cNvPr id="41988" name="Content Placeholder 7" descr="TC_Portrait of Hans Jaeger_4486c.jpg"/>
          <p:cNvPicPr>
            <a:picLocks noGrp="1" noChangeAspect="1"/>
          </p:cNvPicPr>
          <p:nvPr>
            <p:ph idx="1"/>
          </p:nvPr>
        </p:nvPicPr>
        <p:blipFill>
          <a:blip r:embed="rId2" cstate="screen">
            <a:extLst>
              <a:ext uri="{28A0092B-C50C-407E-A947-70E740481C1C}">
                <a14:useLocalDpi xmlns:a14="http://schemas.microsoft.com/office/drawing/2010/main"/>
              </a:ext>
            </a:extLst>
          </a:blip>
          <a:srcRect l="-734" r="-73457"/>
          <a:stretch>
            <a:fillRect/>
          </a:stretch>
        </p:blipFill>
        <p:spPr>
          <a:xfrm>
            <a:off x="5181600" y="-381000"/>
            <a:ext cx="9950450" cy="7467600"/>
          </a:xfrm>
        </p:spPr>
      </p:pic>
    </p:spTree>
    <p:extLst>
      <p:ext uri="{BB962C8B-B14F-4D97-AF65-F5344CB8AC3E}">
        <p14:creationId xmlns:p14="http://schemas.microsoft.com/office/powerpoint/2010/main" val="3172047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1027"/>
          <p:cNvSpPr>
            <a:spLocks noGrp="1" noChangeArrowheads="1"/>
          </p:cNvSpPr>
          <p:nvPr>
            <p:ph type="body" sz="half" idx="1"/>
          </p:nvPr>
        </p:nvSpPr>
        <p:spPr>
          <a:xfrm>
            <a:off x="1524000" y="246452"/>
            <a:ext cx="4648200" cy="5239948"/>
          </a:xfrm>
        </p:spPr>
        <p:txBody>
          <a:bodyPr rtlCol="0">
            <a:normAutofit/>
          </a:bodyPr>
          <a:lstStyle/>
          <a:p>
            <a:pPr>
              <a:defRPr/>
            </a:pPr>
            <a:r>
              <a:rPr lang="en-US" dirty="0">
                <a:cs typeface="Arial"/>
              </a:rPr>
              <a:t>1879, soon much of the fabric drops away leaving the </a:t>
            </a:r>
            <a:r>
              <a:rPr lang="ja-JP" altLang="en-US" dirty="0">
                <a:cs typeface="Arial"/>
              </a:rPr>
              <a:t>“</a:t>
            </a:r>
            <a:r>
              <a:rPr lang="en-US" altLang="ja-JP" dirty="0">
                <a:cs typeface="Arial"/>
              </a:rPr>
              <a:t>Mermaid</a:t>
            </a:r>
            <a:r>
              <a:rPr lang="ja-JP" altLang="en-US" dirty="0">
                <a:cs typeface="Arial"/>
              </a:rPr>
              <a:t>”</a:t>
            </a:r>
            <a:r>
              <a:rPr lang="en-US" altLang="ja-JP" dirty="0">
                <a:cs typeface="Arial"/>
              </a:rPr>
              <a:t> silhouette of the early 1880s. </a:t>
            </a:r>
          </a:p>
          <a:p>
            <a:pPr marL="0" indent="0">
              <a:buNone/>
              <a:defRPr/>
            </a:pPr>
            <a:endParaRPr lang="en-US" altLang="ja-JP" dirty="0">
              <a:cs typeface="Arial"/>
            </a:endParaRPr>
          </a:p>
          <a:p>
            <a:pPr>
              <a:defRPr/>
            </a:pPr>
            <a:r>
              <a:rPr lang="en-US" dirty="0">
                <a:cs typeface="Arial"/>
              </a:rPr>
              <a:t>The corset is elongated, making sitting difficult and the train is diminished as these become promenade dresses.</a:t>
            </a:r>
            <a:endParaRPr lang="en-US" dirty="0">
              <a:solidFill>
                <a:srgbClr val="000000"/>
              </a:solidFill>
              <a:cs typeface="Arial"/>
            </a:endParaRPr>
          </a:p>
          <a:p>
            <a:pPr>
              <a:defRPr/>
            </a:pPr>
            <a:endParaRPr lang="en-US" sz="2400" dirty="0">
              <a:latin typeface="Arial" charset="0"/>
            </a:endParaRPr>
          </a:p>
        </p:txBody>
      </p:sp>
      <p:pic>
        <p:nvPicPr>
          <p:cNvPr id="46083" name="Picture 1030" descr="CC Mermaid silhouette 187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11279" y="-1"/>
            <a:ext cx="4873556" cy="6721589"/>
          </a:xfrm>
        </p:spPr>
      </p:pic>
    </p:spTree>
    <p:extLst>
      <p:ext uri="{BB962C8B-B14F-4D97-AF65-F5344CB8AC3E}">
        <p14:creationId xmlns:p14="http://schemas.microsoft.com/office/powerpoint/2010/main" val="920348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1524000" y="429846"/>
            <a:ext cx="9144000" cy="1143000"/>
          </a:xfrm>
        </p:spPr>
        <p:txBody>
          <a:bodyPr>
            <a:normAutofit fontScale="90000"/>
          </a:bodyPr>
          <a:lstStyle/>
          <a:p>
            <a:pPr>
              <a:defRPr/>
            </a:pPr>
            <a:r>
              <a:rPr lang="en-US" sz="3200">
                <a:latin typeface="Arial" charset="0"/>
                <a:ea typeface="ＭＳ Ｐゴシック" charset="0"/>
                <a:cs typeface="ＭＳ Ｐゴシック" charset="0"/>
              </a:rPr>
              <a:t>Victoria dies after nearly 70 years on the throne</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1902 - </a:t>
            </a:r>
            <a:r>
              <a:rPr lang="en-US" sz="3200">
                <a:latin typeface="Arial"/>
                <a:ea typeface="ＭＳ Ｐゴシック" charset="0"/>
                <a:cs typeface="Arial"/>
              </a:rPr>
              <a:t>A new age of optimism</a:t>
            </a:r>
            <a:br>
              <a:rPr lang="en-US" sz="3200">
                <a:latin typeface="Arial"/>
                <a:ea typeface="ＭＳ Ｐゴシック" charset="0"/>
                <a:cs typeface="Arial"/>
              </a:rPr>
            </a:br>
            <a:endParaRPr lang="en-US" sz="3200">
              <a:latin typeface="Arial"/>
              <a:ea typeface="ＭＳ Ｐゴシック" charset="0"/>
              <a:cs typeface="Arial"/>
            </a:endParaRPr>
          </a:p>
        </p:txBody>
      </p:sp>
      <p:sp>
        <p:nvSpPr>
          <p:cNvPr id="55298" name="Rectangle 5"/>
          <p:cNvSpPr>
            <a:spLocks noGrp="1" noChangeArrowheads="1"/>
          </p:cNvSpPr>
          <p:nvPr>
            <p:ph type="body" idx="1"/>
          </p:nvPr>
        </p:nvSpPr>
        <p:spPr>
          <a:xfrm>
            <a:off x="5362179" y="661941"/>
            <a:ext cx="8305800" cy="1371600"/>
          </a:xfrm>
        </p:spPr>
        <p:txBody>
          <a:bodyPr>
            <a:normAutofit/>
          </a:bodyPr>
          <a:lstStyle/>
          <a:p>
            <a:pPr eaLnBrk="1" hangingPunct="1">
              <a:buFont typeface="Wingdings" charset="0"/>
              <a:buNone/>
            </a:pPr>
            <a:r>
              <a:rPr lang="en-US">
                <a:latin typeface="Times New Roman" charset="0"/>
                <a:ea typeface="ＭＳ Ｐゴシック" charset="0"/>
                <a:cs typeface="ＭＳ Ｐゴシック" charset="0"/>
              </a:rPr>
              <a:t>              </a:t>
            </a:r>
          </a:p>
        </p:txBody>
      </p:sp>
      <p:pic>
        <p:nvPicPr>
          <p:cNvPr id="55299" name="Picture 3" descr="TC_1895,Psyche's wedding,by Edward Burne-Jones (1833-1898) Royal Museum of Fine Arts, Brussels, Belgium_4434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2600" y="1572846"/>
            <a:ext cx="8534400"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435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4495800" cy="1600200"/>
          </a:xfrm>
        </p:spPr>
        <p:txBody>
          <a:bodyPr>
            <a:normAutofit fontScale="90000"/>
          </a:bodyPr>
          <a:lstStyle/>
          <a:p>
            <a:pPr>
              <a:defRPr/>
            </a:pPr>
            <a:r>
              <a:rPr lang="en-US">
                <a:latin typeface="Arial" charset="0"/>
                <a:ea typeface="ＭＳ Ｐゴシック" charset="0"/>
                <a:cs typeface="ＭＳ Ｐゴシック" charset="0"/>
              </a:rPr>
              <a:t>The new American Working Woman</a:t>
            </a:r>
          </a:p>
        </p:txBody>
      </p:sp>
      <p:sp>
        <p:nvSpPr>
          <p:cNvPr id="56322" name="Content Placeholder 2"/>
          <p:cNvSpPr>
            <a:spLocks noGrp="1"/>
          </p:cNvSpPr>
          <p:nvPr>
            <p:ph idx="1"/>
          </p:nvPr>
        </p:nvSpPr>
        <p:spPr>
          <a:xfrm>
            <a:off x="289932" y="1981200"/>
            <a:ext cx="6110868" cy="5029200"/>
          </a:xfrm>
        </p:spPr>
        <p:txBody>
          <a:bodyPr>
            <a:normAutofit/>
          </a:bodyPr>
          <a:lstStyle/>
          <a:p>
            <a:r>
              <a:rPr lang="en-US" sz="2400" dirty="0">
                <a:latin typeface="Arial"/>
                <a:ea typeface="ＭＳ Ｐゴシック" charset="0"/>
                <a:cs typeface="Arial"/>
              </a:rPr>
              <a:t>1902 the enormously popular Man Tailored suit was worn to work</a:t>
            </a:r>
          </a:p>
          <a:p>
            <a:r>
              <a:rPr lang="en-US" sz="2400" dirty="0">
                <a:latin typeface="Arial"/>
                <a:ea typeface="ＭＳ Ｐゴシック" charset="0"/>
                <a:cs typeface="Arial"/>
              </a:rPr>
              <a:t>Most often made of linen that it was washable</a:t>
            </a:r>
          </a:p>
          <a:p>
            <a:r>
              <a:rPr lang="en-US" sz="2400" dirty="0">
                <a:latin typeface="Arial"/>
                <a:ea typeface="ＭＳ Ｐゴシック" charset="0"/>
                <a:cs typeface="Arial"/>
              </a:rPr>
              <a:t>The hat is a </a:t>
            </a:r>
            <a:r>
              <a:rPr lang="ja-JP" altLang="en-US" sz="2400">
                <a:latin typeface="Arial"/>
                <a:ea typeface="ＭＳ Ｐゴシック" charset="0"/>
                <a:cs typeface="Arial"/>
              </a:rPr>
              <a:t>“</a:t>
            </a:r>
            <a:r>
              <a:rPr lang="en-US" altLang="ja-JP" sz="2400" dirty="0">
                <a:latin typeface="Arial"/>
                <a:ea typeface="ＭＳ Ｐゴシック" charset="0"/>
                <a:cs typeface="Arial"/>
              </a:rPr>
              <a:t>Skimmer,</a:t>
            </a:r>
            <a:r>
              <a:rPr lang="ja-JP" altLang="en-US" sz="2400">
                <a:latin typeface="Arial"/>
                <a:ea typeface="ＭＳ Ｐゴシック" charset="0"/>
                <a:cs typeface="Arial"/>
              </a:rPr>
              <a:t>”</a:t>
            </a:r>
            <a:r>
              <a:rPr lang="en-US" altLang="ja-JP" sz="2400" dirty="0">
                <a:latin typeface="Arial"/>
                <a:ea typeface="ＭＳ Ｐゴシック" charset="0"/>
                <a:cs typeface="Arial"/>
              </a:rPr>
              <a:t> a female version of the Boater Hat</a:t>
            </a:r>
          </a:p>
          <a:p>
            <a:r>
              <a:rPr lang="en-US" sz="2400" dirty="0">
                <a:latin typeface="Arial"/>
                <a:ea typeface="ＭＳ Ｐゴシック" charset="0"/>
                <a:cs typeface="Arial"/>
              </a:rPr>
              <a:t>The new professional woman part of the work force in a man</a:t>
            </a:r>
            <a:r>
              <a:rPr lang="ja-JP" altLang="en-US" sz="2400">
                <a:latin typeface="Arial"/>
                <a:ea typeface="ＭＳ Ｐゴシック" charset="0"/>
                <a:cs typeface="Arial"/>
              </a:rPr>
              <a:t>’</a:t>
            </a:r>
            <a:r>
              <a:rPr lang="en-US" altLang="ja-JP" sz="2400" dirty="0">
                <a:latin typeface="Arial"/>
                <a:ea typeface="ＭＳ Ｐゴシック" charset="0"/>
                <a:cs typeface="Arial"/>
              </a:rPr>
              <a:t>s world</a:t>
            </a:r>
            <a:endParaRPr lang="en-US" sz="2400" dirty="0">
              <a:latin typeface="Arial"/>
              <a:ea typeface="ＭＳ Ｐゴシック" charset="0"/>
              <a:cs typeface="Arial"/>
            </a:endParaRPr>
          </a:p>
        </p:txBody>
      </p:sp>
      <p:pic>
        <p:nvPicPr>
          <p:cNvPr id="5632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77000" y="152400"/>
            <a:ext cx="3856038"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084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4495800" cy="1828800"/>
          </a:xfrm>
        </p:spPr>
        <p:txBody>
          <a:bodyPr/>
          <a:lstStyle/>
          <a:p>
            <a:pPr>
              <a:defRPr/>
            </a:pPr>
            <a:r>
              <a:rPr lang="en-US">
                <a:latin typeface="Arial" charset="0"/>
                <a:ea typeface="ＭＳ Ｐゴシック" charset="0"/>
                <a:cs typeface="ＭＳ Ｐゴシック" charset="0"/>
              </a:rPr>
              <a:t>The Working Woman</a:t>
            </a:r>
          </a:p>
        </p:txBody>
      </p:sp>
      <p:sp>
        <p:nvSpPr>
          <p:cNvPr id="57346" name="Content Placeholder 2"/>
          <p:cNvSpPr>
            <a:spLocks noGrp="1"/>
          </p:cNvSpPr>
          <p:nvPr>
            <p:ph idx="1"/>
          </p:nvPr>
        </p:nvSpPr>
        <p:spPr>
          <a:xfrm>
            <a:off x="200314" y="1752600"/>
            <a:ext cx="6847264" cy="5105400"/>
          </a:xfrm>
        </p:spPr>
        <p:txBody>
          <a:bodyPr>
            <a:normAutofit/>
          </a:bodyPr>
          <a:lstStyle/>
          <a:p>
            <a:r>
              <a:rPr lang="en-US" sz="2400" dirty="0">
                <a:latin typeface="Arial"/>
                <a:ea typeface="ＭＳ Ｐゴシック" charset="0"/>
                <a:cs typeface="Arial"/>
              </a:rPr>
              <a:t>The winter version of the ‘man tailored suit </a:t>
            </a:r>
          </a:p>
          <a:p>
            <a:r>
              <a:rPr lang="en-US" sz="2400" dirty="0">
                <a:latin typeface="Arial"/>
                <a:ea typeface="ＭＳ Ｐゴシック" charset="0"/>
                <a:cs typeface="Arial"/>
              </a:rPr>
              <a:t>This outfit is from the turn of the century </a:t>
            </a:r>
          </a:p>
          <a:p>
            <a:r>
              <a:rPr lang="en-US" sz="2400" dirty="0">
                <a:latin typeface="Arial"/>
                <a:ea typeface="ＭＳ Ｐゴシック" charset="0"/>
                <a:cs typeface="Arial"/>
              </a:rPr>
              <a:t>The wool suit is worn with washable waist and petticoats.  Often there is a </a:t>
            </a:r>
            <a:r>
              <a:rPr lang="ja-JP" altLang="en-US" sz="2400">
                <a:latin typeface="Arial"/>
                <a:ea typeface="ＭＳ Ｐゴシック" charset="0"/>
                <a:cs typeface="Arial"/>
              </a:rPr>
              <a:t>“</a:t>
            </a:r>
            <a:r>
              <a:rPr lang="en-US" altLang="ja-JP" sz="2400" dirty="0">
                <a:latin typeface="Arial"/>
                <a:ea typeface="ＭＳ Ｐゴシック" charset="0"/>
                <a:cs typeface="Arial"/>
              </a:rPr>
              <a:t>dust ruffle</a:t>
            </a:r>
            <a:r>
              <a:rPr lang="ja-JP" altLang="en-US" sz="2400">
                <a:latin typeface="Arial"/>
                <a:ea typeface="ＭＳ Ｐゴシック" charset="0"/>
                <a:cs typeface="Arial"/>
              </a:rPr>
              <a:t>”</a:t>
            </a:r>
            <a:r>
              <a:rPr lang="en-US" altLang="ja-JP" sz="2400" dirty="0">
                <a:latin typeface="Arial"/>
                <a:ea typeface="ＭＳ Ｐゴシック" charset="0"/>
                <a:cs typeface="Arial"/>
              </a:rPr>
              <a:t> on the skirt that can be removed for cleaning and sewn back on, or exchanged for another piece.</a:t>
            </a:r>
            <a:endParaRPr lang="en-US" sz="2400" dirty="0">
              <a:latin typeface="Arial"/>
              <a:ea typeface="ＭＳ Ｐゴシック" charset="0"/>
              <a:cs typeface="Arial"/>
            </a:endParaRPr>
          </a:p>
        </p:txBody>
      </p:sp>
      <p:pic>
        <p:nvPicPr>
          <p:cNvPr id="57347"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70956" y="141266"/>
            <a:ext cx="3903121" cy="671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orakulmio 2"/>
          <p:cNvSpPr/>
          <p:nvPr/>
        </p:nvSpPr>
        <p:spPr>
          <a:xfrm>
            <a:off x="3612774" y="6281200"/>
            <a:ext cx="3434804" cy="369332"/>
          </a:xfrm>
          <a:prstGeom prst="rect">
            <a:avLst/>
          </a:prstGeom>
        </p:spPr>
        <p:txBody>
          <a:bodyPr wrap="none">
            <a:spAutoFit/>
          </a:bodyPr>
          <a:lstStyle/>
          <a:p>
            <a:r>
              <a:rPr lang="en-US">
                <a:latin typeface="Arial"/>
                <a:ea typeface="ＭＳ Ｐゴシック" charset="0"/>
                <a:cs typeface="Arial"/>
              </a:rPr>
              <a:t> Smithsonian, Washington, D.C.</a:t>
            </a:r>
          </a:p>
        </p:txBody>
      </p:sp>
    </p:spTree>
    <p:extLst>
      <p:ext uri="{BB962C8B-B14F-4D97-AF65-F5344CB8AC3E}">
        <p14:creationId xmlns:p14="http://schemas.microsoft.com/office/powerpoint/2010/main" val="3902480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40" y="432045"/>
            <a:ext cx="5879886" cy="1143000"/>
          </a:xfrm>
        </p:spPr>
        <p:txBody>
          <a:bodyPr>
            <a:normAutofit fontScale="90000"/>
          </a:bodyPr>
          <a:lstStyle/>
          <a:p>
            <a:pPr>
              <a:defRPr/>
            </a:pPr>
            <a:r>
              <a:rPr lang="en-US" dirty="0">
                <a:latin typeface="Arial" charset="0"/>
                <a:ea typeface="Arial" charset="0"/>
                <a:cs typeface="Arial" charset="0"/>
              </a:rPr>
              <a:t>Promenade outfit, 1905</a:t>
            </a:r>
            <a:br>
              <a:rPr lang="en-US" dirty="0"/>
            </a:br>
            <a:endParaRPr lang="en-US" dirty="0"/>
          </a:p>
        </p:txBody>
      </p:sp>
      <p:pic>
        <p:nvPicPr>
          <p:cNvPr id="58370" name="Content Placeholder 5" descr="tc1905tailormadecostume149c.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7547" r="-100548"/>
          <a:stretch/>
        </p:blipFill>
        <p:spPr>
          <a:xfrm>
            <a:off x="349395" y="26258"/>
            <a:ext cx="8052143" cy="6407516"/>
          </a:xfrm>
        </p:spPr>
      </p:pic>
      <p:sp>
        <p:nvSpPr>
          <p:cNvPr id="3" name="Suorakulmio 2"/>
          <p:cNvSpPr/>
          <p:nvPr/>
        </p:nvSpPr>
        <p:spPr>
          <a:xfrm>
            <a:off x="5888734" y="6233719"/>
            <a:ext cx="2512804" cy="400110"/>
          </a:xfrm>
          <a:prstGeom prst="rect">
            <a:avLst/>
          </a:prstGeom>
        </p:spPr>
        <p:txBody>
          <a:bodyPr wrap="square">
            <a:spAutoFit/>
          </a:bodyPr>
          <a:lstStyle/>
          <a:p>
            <a:r>
              <a:rPr lang="en-US" sz="2000"/>
              <a:t>Brooklyn Museum</a:t>
            </a:r>
            <a:endParaRPr lang="fi-FI" sz="2000"/>
          </a:p>
        </p:txBody>
      </p:sp>
    </p:spTree>
    <p:extLst>
      <p:ext uri="{BB962C8B-B14F-4D97-AF65-F5344CB8AC3E}">
        <p14:creationId xmlns:p14="http://schemas.microsoft.com/office/powerpoint/2010/main" val="1643693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331304" y="596540"/>
            <a:ext cx="5307496" cy="5678506"/>
          </a:xfrm>
        </p:spPr>
        <p:txBody>
          <a:bodyPr>
            <a:normAutofit/>
          </a:bodyPr>
          <a:lstStyle/>
          <a:p>
            <a:r>
              <a:rPr lang="en-US" sz="2400">
                <a:latin typeface="Arial"/>
                <a:ea typeface="ＭＳ Ｐゴシック" charset="0"/>
                <a:cs typeface="Arial"/>
              </a:rPr>
              <a:t>The heel begins to rise again and reaches 3</a:t>
            </a:r>
            <a:r>
              <a:rPr lang="ja-JP" altLang="en-US" sz="2400" dirty="0">
                <a:latin typeface="Arial"/>
                <a:ea typeface="ＭＳ Ｐゴシック" charset="0"/>
                <a:cs typeface="Arial"/>
              </a:rPr>
              <a:t>”</a:t>
            </a:r>
            <a:r>
              <a:rPr lang="en-US" altLang="ja-JP" sz="2400" dirty="0">
                <a:latin typeface="Arial"/>
                <a:ea typeface="ＭＳ Ｐゴシック" charset="0"/>
                <a:cs typeface="Arial"/>
              </a:rPr>
              <a:t> by the turn of the century.</a:t>
            </a:r>
          </a:p>
          <a:p>
            <a:r>
              <a:rPr lang="en-US" sz="2400" dirty="0">
                <a:latin typeface="Arial"/>
                <a:ea typeface="ＭＳ Ｐゴシック" charset="0"/>
                <a:cs typeface="Arial"/>
              </a:rPr>
              <a:t>Here are two dress boots meant to be worn to formal events.  </a:t>
            </a:r>
          </a:p>
          <a:p>
            <a:r>
              <a:rPr lang="en-US" sz="2400" dirty="0">
                <a:latin typeface="Arial"/>
                <a:ea typeface="ＭＳ Ｐゴシック" charset="0"/>
                <a:cs typeface="Arial"/>
              </a:rPr>
              <a:t>The laced front with the skin exposed was quite common.</a:t>
            </a:r>
          </a:p>
          <a:p>
            <a:r>
              <a:rPr lang="en-US" sz="2400" dirty="0">
                <a:latin typeface="Arial"/>
                <a:ea typeface="ＭＳ Ｐゴシック" charset="0"/>
                <a:cs typeface="Arial"/>
              </a:rPr>
              <a:t>The high buttoned shoe replicated the look of the spat and was enormously popular.</a:t>
            </a:r>
          </a:p>
        </p:txBody>
      </p:sp>
      <p:pic>
        <p:nvPicPr>
          <p:cNvPr id="59395"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3414" y="-152400"/>
            <a:ext cx="495458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409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1901</a:t>
            </a:r>
          </a:p>
        </p:txBody>
      </p:sp>
      <p:sp>
        <p:nvSpPr>
          <p:cNvPr id="60420" name="Rectangle 5"/>
          <p:cNvSpPr>
            <a:spLocks noGrp="1" noChangeArrowheads="1"/>
          </p:cNvSpPr>
          <p:nvPr>
            <p:ph type="body" idx="1"/>
          </p:nvPr>
        </p:nvSpPr>
        <p:spPr>
          <a:xfrm>
            <a:off x="412595" y="1600201"/>
            <a:ext cx="10941205" cy="4525963"/>
          </a:xfrm>
        </p:spPr>
        <p:txBody>
          <a:bodyPr/>
          <a:lstStyle/>
          <a:p>
            <a:pPr algn="ctr" eaLnBrk="1" hangingPunct="1">
              <a:buFont typeface="Wingdings" charset="0"/>
              <a:buNone/>
            </a:pPr>
            <a:r>
              <a:rPr lang="en-US" dirty="0">
                <a:latin typeface="Arial"/>
                <a:ea typeface="ＭＳ Ｐゴシック" charset="0"/>
                <a:cs typeface="Arial"/>
              </a:rPr>
              <a:t>International Ladies Garment Workers was founded</a:t>
            </a:r>
          </a:p>
          <a:p>
            <a:pPr eaLnBrk="1" hangingPunct="1">
              <a:buFont typeface="Wingdings" charset="0"/>
              <a:buNone/>
            </a:pPr>
            <a:endParaRPr lang="en-US" dirty="0">
              <a:latin typeface="Arial"/>
              <a:ea typeface="ＭＳ Ｐゴシック" charset="0"/>
              <a:cs typeface="Arial"/>
            </a:endParaRPr>
          </a:p>
          <a:p>
            <a:pPr algn="ctr" eaLnBrk="1" hangingPunct="1">
              <a:buFont typeface="Wingdings" charset="0"/>
              <a:buNone/>
            </a:pPr>
            <a:r>
              <a:rPr lang="en-US" dirty="0">
                <a:latin typeface="Arial"/>
                <a:ea typeface="ＭＳ Ｐゴシック" charset="0"/>
                <a:cs typeface="Arial"/>
              </a:rPr>
              <a:t>Very influential in promoting rights for women workers in factories and for piece workers on home sewing machines</a:t>
            </a:r>
          </a:p>
        </p:txBody>
      </p:sp>
    </p:spTree>
    <p:extLst>
      <p:ext uri="{BB962C8B-B14F-4D97-AF65-F5344CB8AC3E}">
        <p14:creationId xmlns:p14="http://schemas.microsoft.com/office/powerpoint/2010/main" val="3100250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4498975" cy="1219200"/>
          </a:xfrm>
        </p:spPr>
        <p:txBody>
          <a:bodyPr>
            <a:normAutofit fontScale="90000"/>
          </a:bodyPr>
          <a:lstStyle/>
          <a:p>
            <a:pPr>
              <a:defRPr/>
            </a:pPr>
            <a:br>
              <a:rPr lang="en-US" sz="3200" b="1">
                <a:latin typeface="Arial" charset="0"/>
                <a:ea typeface="ＭＳ Ｐゴシック" charset="0"/>
                <a:cs typeface="ＭＳ Ｐゴシック" charset="0"/>
              </a:rPr>
            </a:br>
            <a:r>
              <a:rPr lang="en-US" sz="3200" b="1">
                <a:latin typeface="Arial" charset="0"/>
                <a:ea typeface="ＭＳ Ｐゴシック" charset="0"/>
                <a:cs typeface="ＭＳ Ｐゴシック" charset="0"/>
              </a:rPr>
              <a:t>French Evening Dress</a:t>
            </a:r>
            <a:br>
              <a:rPr lang="en-US" sz="3200" b="1">
                <a:latin typeface="Arial" charset="0"/>
                <a:ea typeface="ＭＳ Ｐゴシック" charset="0"/>
                <a:cs typeface="ＭＳ Ｐゴシック" charset="0"/>
              </a:rPr>
            </a:br>
            <a:r>
              <a:rPr lang="en-US" sz="3200" b="1">
                <a:latin typeface="Arial" charset="0"/>
                <a:ea typeface="ＭＳ Ｐゴシック" charset="0"/>
                <a:cs typeface="ＭＳ Ｐゴシック" charset="0"/>
              </a:rPr>
              <a:t>1901 AD</a:t>
            </a:r>
            <a:br>
              <a:rPr lang="en-US" b="1">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sp>
        <p:nvSpPr>
          <p:cNvPr id="61442" name="Content Placeholder 2"/>
          <p:cNvSpPr>
            <a:spLocks noGrp="1"/>
          </p:cNvSpPr>
          <p:nvPr>
            <p:ph idx="1"/>
          </p:nvPr>
        </p:nvSpPr>
        <p:spPr>
          <a:xfrm>
            <a:off x="357809" y="1295400"/>
            <a:ext cx="5661991" cy="5257800"/>
          </a:xfrm>
        </p:spPr>
        <p:txBody>
          <a:bodyPr/>
          <a:lstStyle/>
          <a:p>
            <a:r>
              <a:rPr lang="en-US" sz="2400" dirty="0">
                <a:latin typeface="Arial"/>
                <a:ea typeface="ＭＳ Ｐゴシック" charset="0"/>
                <a:cs typeface="Arial"/>
              </a:rPr>
              <a:t>New square neckline, especially for evening wear</a:t>
            </a:r>
          </a:p>
          <a:p>
            <a:r>
              <a:rPr lang="en-US" sz="2400" dirty="0">
                <a:latin typeface="Arial"/>
                <a:ea typeface="ＭＳ Ｐゴシック" charset="0"/>
                <a:cs typeface="Arial"/>
              </a:rPr>
              <a:t>Elbow length sleeves</a:t>
            </a:r>
          </a:p>
          <a:p>
            <a:r>
              <a:rPr lang="en-US" sz="2400" dirty="0">
                <a:latin typeface="Arial"/>
                <a:ea typeface="ＭＳ Ｐゴシック" charset="0"/>
                <a:cs typeface="Arial"/>
              </a:rPr>
              <a:t>Evening gloves and pearl choker to accessorize.</a:t>
            </a:r>
          </a:p>
        </p:txBody>
      </p:sp>
      <p:pic>
        <p:nvPicPr>
          <p:cNvPr id="6144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08700" y="74614"/>
            <a:ext cx="4483100" cy="670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629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267629" y="500645"/>
            <a:ext cx="6285571" cy="5257800"/>
          </a:xfrm>
        </p:spPr>
        <p:txBody>
          <a:bodyPr/>
          <a:lstStyle/>
          <a:p>
            <a:r>
              <a:rPr lang="en-US" sz="2400" dirty="0">
                <a:latin typeface="Arial"/>
                <a:ea typeface="ＭＳ Ｐゴシック" charset="0"/>
                <a:cs typeface="Arial"/>
              </a:rPr>
              <a:t>Picking up on another style from the past, the new lingerie dress is in fashion.  </a:t>
            </a:r>
          </a:p>
          <a:p>
            <a:r>
              <a:rPr lang="en-US" sz="2400" dirty="0">
                <a:latin typeface="Arial"/>
                <a:ea typeface="ＭＳ Ｐゴシック" charset="0"/>
                <a:cs typeface="Arial"/>
              </a:rPr>
              <a:t>It is made of fine white cotton with inserts of lace. Flounces are added to the skirt width below the knee.</a:t>
            </a:r>
          </a:p>
          <a:p>
            <a:r>
              <a:rPr lang="en-US" sz="2400" dirty="0">
                <a:latin typeface="Arial"/>
                <a:ea typeface="ＭＳ Ｐゴシック" charset="0"/>
                <a:cs typeface="Arial"/>
              </a:rPr>
              <a:t>This Picture Frame hat pulls focus to the face.</a:t>
            </a:r>
          </a:p>
        </p:txBody>
      </p:sp>
      <p:pic>
        <p:nvPicPr>
          <p:cNvPr id="6553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29400" y="84138"/>
            <a:ext cx="3962400" cy="677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499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4114800" cy="1143000"/>
          </a:xfrm>
        </p:spPr>
        <p:txBody>
          <a:bodyPr/>
          <a:lstStyle/>
          <a:p>
            <a:pPr>
              <a:defRPr/>
            </a:pPr>
            <a:r>
              <a:rPr lang="en-US" sz="3200">
                <a:latin typeface="Arial" charset="0"/>
                <a:ea typeface="ＭＳ Ｐゴシック" charset="0"/>
                <a:cs typeface="ＭＳ Ｐゴシック" charset="0"/>
              </a:rPr>
              <a:t>Fashion plate 1900 </a:t>
            </a:r>
          </a:p>
        </p:txBody>
      </p:sp>
      <p:sp>
        <p:nvSpPr>
          <p:cNvPr id="66562" name="Content Placeholder 2"/>
          <p:cNvSpPr>
            <a:spLocks noGrp="1"/>
          </p:cNvSpPr>
          <p:nvPr>
            <p:ph idx="1"/>
          </p:nvPr>
        </p:nvSpPr>
        <p:spPr>
          <a:xfrm>
            <a:off x="122663" y="838200"/>
            <a:ext cx="5744737" cy="5181600"/>
          </a:xfrm>
        </p:spPr>
        <p:txBody>
          <a:bodyPr>
            <a:normAutofit/>
          </a:bodyPr>
          <a:lstStyle/>
          <a:p>
            <a:r>
              <a:rPr lang="en-US" sz="2400" dirty="0">
                <a:latin typeface="Arial"/>
                <a:ea typeface="ＭＳ Ｐゴシック" charset="0"/>
                <a:cs typeface="Arial"/>
              </a:rPr>
              <a:t>The long sleeved evening gown. </a:t>
            </a:r>
          </a:p>
          <a:p>
            <a:r>
              <a:rPr lang="en-US" sz="2400" dirty="0">
                <a:latin typeface="Arial"/>
                <a:ea typeface="ＭＳ Ｐゴシック" charset="0"/>
                <a:cs typeface="Arial"/>
              </a:rPr>
              <a:t>The neck is lower than ever </a:t>
            </a:r>
          </a:p>
          <a:p>
            <a:r>
              <a:rPr lang="en-US" sz="2400" dirty="0">
                <a:latin typeface="Arial"/>
                <a:ea typeface="ＭＳ Ｐゴシック" charset="0"/>
                <a:cs typeface="Arial"/>
              </a:rPr>
              <a:t>The ropes of pearls accentuate the long neck, so fashionable of the period.</a:t>
            </a:r>
          </a:p>
          <a:p>
            <a:r>
              <a:rPr lang="en-US" sz="2400" dirty="0">
                <a:latin typeface="Arial"/>
                <a:ea typeface="ＭＳ Ｐゴシック" charset="0"/>
                <a:cs typeface="Arial"/>
              </a:rPr>
              <a:t>The gored skirt turns into a trumpet skirt that flares out at the hem with a train.</a:t>
            </a:r>
          </a:p>
          <a:p>
            <a:r>
              <a:rPr lang="en-US" sz="2400" dirty="0">
                <a:latin typeface="Arial"/>
                <a:ea typeface="ＭＳ Ｐゴシック" charset="0"/>
                <a:cs typeface="Arial"/>
              </a:rPr>
              <a:t>The Gibson teapot hairdo is still in fashion.</a:t>
            </a:r>
          </a:p>
        </p:txBody>
      </p:sp>
      <p:pic>
        <p:nvPicPr>
          <p:cNvPr id="6656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67400" y="0"/>
            <a:ext cx="5189383" cy="6798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97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677" y="-1725164"/>
            <a:ext cx="3505200" cy="6096000"/>
          </a:xfrm>
        </p:spPr>
        <p:txBody>
          <a:bodyPr/>
          <a:lstStyle/>
          <a:p>
            <a:pPr>
              <a:defRPr/>
            </a:pPr>
            <a:r>
              <a:rPr lang="en-US"/>
              <a:t>1900</a:t>
            </a:r>
            <a:br>
              <a:rPr lang="en-US"/>
            </a:br>
            <a:r>
              <a:rPr lang="en-US"/>
              <a:t>Dinner Dress</a:t>
            </a:r>
          </a:p>
        </p:txBody>
      </p:sp>
      <p:pic>
        <p:nvPicPr>
          <p:cNvPr id="67586" name="Content Placeholder 5" descr="tc1900dinnerdress146c.jpg"/>
          <p:cNvPicPr>
            <a:picLocks noGrp="1" noChangeAspect="1"/>
          </p:cNvPicPr>
          <p:nvPr>
            <p:ph idx="1"/>
          </p:nvPr>
        </p:nvPicPr>
        <p:blipFill>
          <a:blip r:embed="rId2" cstate="screen">
            <a:extLst>
              <a:ext uri="{28A0092B-C50C-407E-A947-70E740481C1C}">
                <a14:useLocalDpi xmlns:a14="http://schemas.microsoft.com/office/drawing/2010/main"/>
              </a:ext>
            </a:extLst>
          </a:blip>
          <a:srcRect r="-162"/>
          <a:stretch>
            <a:fillRect/>
          </a:stretch>
        </p:blipFill>
        <p:spPr>
          <a:xfrm>
            <a:off x="6096000" y="-95250"/>
            <a:ext cx="4546600" cy="6953250"/>
          </a:xfrm>
        </p:spPr>
      </p:pic>
    </p:spTree>
    <p:extLst>
      <p:ext uri="{BB962C8B-B14F-4D97-AF65-F5344CB8AC3E}">
        <p14:creationId xmlns:p14="http://schemas.microsoft.com/office/powerpoint/2010/main" val="967438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1524000" y="0"/>
            <a:ext cx="9144000" cy="1143000"/>
          </a:xfrm>
        </p:spPr>
        <p:txBody>
          <a:bodyPr>
            <a:normAutofit/>
          </a:bodyPr>
          <a:lstStyle/>
          <a:p>
            <a:pPr eaLnBrk="1" hangingPunct="1"/>
            <a:r>
              <a:rPr lang="en-US" dirty="0"/>
              <a:t>Seaside Attire, South of France 1885</a:t>
            </a:r>
          </a:p>
        </p:txBody>
      </p:sp>
      <p:sp>
        <p:nvSpPr>
          <p:cNvPr id="60418" name="Rectangle 3"/>
          <p:cNvSpPr>
            <a:spLocks noGrp="1" noChangeArrowheads="1"/>
          </p:cNvSpPr>
          <p:nvPr>
            <p:ph type="body" sz="half" idx="1"/>
          </p:nvPr>
        </p:nvSpPr>
        <p:spPr>
          <a:xfrm>
            <a:off x="198783" y="1148057"/>
            <a:ext cx="11993217" cy="1834856"/>
          </a:xfrm>
        </p:spPr>
        <p:txBody>
          <a:bodyPr>
            <a:normAutofit/>
          </a:bodyPr>
          <a:lstStyle/>
          <a:p>
            <a:pPr eaLnBrk="1" hangingPunct="1">
              <a:lnSpc>
                <a:spcPct val="90000"/>
              </a:lnSpc>
            </a:pPr>
            <a:r>
              <a:rPr lang="en-US" dirty="0">
                <a:cs typeface="Arial"/>
              </a:rPr>
              <a:t>The rise of the middle class means that there is a population of people to take weekend trips and month long vacations by the seaside</a:t>
            </a:r>
          </a:p>
          <a:p>
            <a:pPr eaLnBrk="1" hangingPunct="1">
              <a:lnSpc>
                <a:spcPct val="90000"/>
              </a:lnSpc>
            </a:pPr>
            <a:r>
              <a:rPr lang="en-US" dirty="0">
                <a:cs typeface="Arial"/>
              </a:rPr>
              <a:t>Man in T-shirt and worn with a very popular </a:t>
            </a:r>
            <a:r>
              <a:rPr lang="ja-JP" altLang="en-US" dirty="0">
                <a:cs typeface="Arial"/>
              </a:rPr>
              <a:t>“</a:t>
            </a:r>
            <a:r>
              <a:rPr lang="en-US" altLang="ja-JP" dirty="0">
                <a:cs typeface="Arial"/>
              </a:rPr>
              <a:t>boater hat</a:t>
            </a:r>
            <a:r>
              <a:rPr lang="ja-JP" altLang="en-US" dirty="0">
                <a:cs typeface="Arial"/>
              </a:rPr>
              <a:t>”</a:t>
            </a:r>
            <a:r>
              <a:rPr lang="en-US" altLang="ja-JP" dirty="0">
                <a:cs typeface="Arial"/>
              </a:rPr>
              <a:t> or </a:t>
            </a:r>
            <a:r>
              <a:rPr lang="ja-JP" altLang="en-US" dirty="0">
                <a:cs typeface="Arial"/>
              </a:rPr>
              <a:t>“</a:t>
            </a:r>
            <a:r>
              <a:rPr lang="en-US" altLang="ja-JP" dirty="0">
                <a:cs typeface="Arial"/>
              </a:rPr>
              <a:t>skimmer</a:t>
            </a:r>
            <a:r>
              <a:rPr lang="ja-JP" altLang="en-US" dirty="0">
                <a:cs typeface="Arial"/>
              </a:rPr>
              <a:t>”</a:t>
            </a:r>
            <a:endParaRPr lang="en-US" altLang="ja-JP" dirty="0">
              <a:cs typeface="Arial"/>
            </a:endParaRPr>
          </a:p>
          <a:p>
            <a:pPr eaLnBrk="1" hangingPunct="1">
              <a:lnSpc>
                <a:spcPct val="90000"/>
              </a:lnSpc>
            </a:pPr>
            <a:endParaRPr lang="en-US" sz="3400" dirty="0">
              <a:latin typeface="Arial" charset="0"/>
            </a:endParaRPr>
          </a:p>
        </p:txBody>
      </p:sp>
      <p:pic>
        <p:nvPicPr>
          <p:cNvPr id="60419" name="Picture 5" descr="D South of France Leisure 188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13921" y="2604405"/>
            <a:ext cx="6105939" cy="4253595"/>
          </a:xfrm>
        </p:spPr>
      </p:pic>
    </p:spTree>
    <p:extLst>
      <p:ext uri="{BB962C8B-B14F-4D97-AF65-F5344CB8AC3E}">
        <p14:creationId xmlns:p14="http://schemas.microsoft.com/office/powerpoint/2010/main" val="46460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9525"/>
            <a:ext cx="5910471" cy="6410325"/>
          </a:xfrm>
        </p:spPr>
        <p:txBody>
          <a:bodyPr/>
          <a:lstStyle/>
          <a:p>
            <a:pPr>
              <a:defRPr/>
            </a:pPr>
            <a:r>
              <a:rPr lang="en-US" dirty="0"/>
              <a:t>1902 Lord </a:t>
            </a:r>
            <a:r>
              <a:rPr lang="en-US" dirty="0" err="1"/>
              <a:t>Dribblesdale</a:t>
            </a:r>
            <a:br>
              <a:rPr lang="en-US" dirty="0"/>
            </a:br>
            <a:r>
              <a:rPr lang="en-US" sz="3200" dirty="0"/>
              <a:t>Formal riding attire.</a:t>
            </a:r>
            <a:br>
              <a:rPr lang="en-US" sz="3200" dirty="0"/>
            </a:br>
            <a:r>
              <a:rPr lang="en-US" sz="3200" dirty="0"/>
              <a:t>Top hat, vest, </a:t>
            </a:r>
            <a:r>
              <a:rPr lang="en-US" sz="3200" dirty="0" err="1"/>
              <a:t>jodphurs</a:t>
            </a:r>
            <a:r>
              <a:rPr lang="en-US" sz="3200" dirty="0"/>
              <a:t>, boots</a:t>
            </a:r>
            <a:br>
              <a:rPr lang="en-US" sz="3200" dirty="0"/>
            </a:br>
            <a:r>
              <a:rPr lang="en-US" sz="3200" dirty="0"/>
              <a:t>and overcoat</a:t>
            </a:r>
          </a:p>
        </p:txBody>
      </p:sp>
      <p:pic>
        <p:nvPicPr>
          <p:cNvPr id="70658" name="Content Placeholder 5" descr="tc1902lordribblesdale24c.jpg"/>
          <p:cNvPicPr>
            <a:picLocks noGrp="1" noChangeAspect="1"/>
          </p:cNvPicPr>
          <p:nvPr>
            <p:ph idx="1"/>
          </p:nvPr>
        </p:nvPicPr>
        <p:blipFill>
          <a:blip r:embed="rId2" cstate="screen">
            <a:extLst>
              <a:ext uri="{28A0092B-C50C-407E-A947-70E740481C1C}">
                <a14:useLocalDpi xmlns:a14="http://schemas.microsoft.com/office/drawing/2010/main"/>
              </a:ext>
            </a:extLst>
          </a:blip>
          <a:srcRect b="-938"/>
          <a:stretch>
            <a:fillRect/>
          </a:stretch>
        </p:blipFill>
        <p:spPr>
          <a:xfrm>
            <a:off x="6400800" y="147638"/>
            <a:ext cx="3405188" cy="6634162"/>
          </a:xfrm>
        </p:spPr>
      </p:pic>
    </p:spTree>
    <p:extLst>
      <p:ext uri="{BB962C8B-B14F-4D97-AF65-F5344CB8AC3E}">
        <p14:creationId xmlns:p14="http://schemas.microsoft.com/office/powerpoint/2010/main" val="3570910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Placeholder 2"/>
          <p:cNvSpPr>
            <a:spLocks noGrp="1"/>
          </p:cNvSpPr>
          <p:nvPr>
            <p:ph type="body" sz="half" idx="1"/>
          </p:nvPr>
        </p:nvSpPr>
        <p:spPr>
          <a:xfrm>
            <a:off x="1676400" y="1"/>
            <a:ext cx="8991600" cy="2085362"/>
          </a:xfrm>
        </p:spPr>
        <p:txBody>
          <a:bodyPr>
            <a:normAutofit/>
          </a:bodyPr>
          <a:lstStyle/>
          <a:p>
            <a:pPr eaLnBrk="1" hangingPunct="1">
              <a:lnSpc>
                <a:spcPct val="80000"/>
              </a:lnSpc>
            </a:pPr>
            <a:r>
              <a:rPr lang="en-US">
                <a:latin typeface="Arial" charset="0"/>
                <a:ea typeface="ＭＳ Ｐゴシック" charset="0"/>
                <a:cs typeface="ＭＳ Ｐゴシック" charset="0"/>
              </a:rPr>
              <a:t>“</a:t>
            </a:r>
            <a:r>
              <a:rPr lang="en-US" altLang="ja-JP" sz="2600">
                <a:latin typeface="Arial"/>
                <a:ea typeface="ＭＳ Ｐゴシック" charset="0"/>
                <a:cs typeface="Arial"/>
              </a:rPr>
              <a:t>The suit</a:t>
            </a:r>
            <a:r>
              <a:rPr lang="en-US" sz="2600">
                <a:latin typeface="Arial"/>
                <a:ea typeface="ＭＳ Ｐゴシック" charset="0"/>
                <a:cs typeface="Arial"/>
              </a:rPr>
              <a:t>”</a:t>
            </a:r>
            <a:r>
              <a:rPr lang="en-US" altLang="ja-JP" sz="2600">
                <a:latin typeface="Arial"/>
                <a:ea typeface="ＭＳ Ｐゴシック" charset="0"/>
                <a:cs typeface="Arial"/>
              </a:rPr>
              <a:t> new look 1900 onwards</a:t>
            </a:r>
          </a:p>
          <a:p>
            <a:pPr eaLnBrk="1" hangingPunct="1">
              <a:lnSpc>
                <a:spcPct val="80000"/>
              </a:lnSpc>
            </a:pPr>
            <a:r>
              <a:rPr lang="en-US" sz="2600">
                <a:latin typeface="Arial"/>
                <a:ea typeface="ＭＳ Ｐゴシック" charset="0"/>
                <a:cs typeface="Arial"/>
              </a:rPr>
              <a:t>Focus on quality of cloth, tailoring, fit</a:t>
            </a:r>
          </a:p>
          <a:p>
            <a:pPr eaLnBrk="1" hangingPunct="1">
              <a:lnSpc>
                <a:spcPct val="80000"/>
              </a:lnSpc>
            </a:pPr>
            <a:r>
              <a:rPr lang="en-US" sz="2600">
                <a:latin typeface="Arial"/>
                <a:ea typeface="ＭＳ Ｐゴシック" charset="0"/>
                <a:cs typeface="Arial"/>
              </a:rPr>
              <a:t>1900 - 1910 shorter boxier jacket, 4 buttons, narrow trousers, no cuff, no crease</a:t>
            </a:r>
          </a:p>
          <a:p>
            <a:pPr eaLnBrk="1" hangingPunct="1">
              <a:lnSpc>
                <a:spcPct val="80000"/>
              </a:lnSpc>
            </a:pPr>
            <a:r>
              <a:rPr lang="en-US" sz="2600">
                <a:latin typeface="Arial"/>
                <a:ea typeface="ＭＳ Ｐゴシック" charset="0"/>
                <a:cs typeface="Arial"/>
              </a:rPr>
              <a:t> Shirts with detachable collars.</a:t>
            </a:r>
          </a:p>
          <a:p>
            <a:endParaRPr lang="en-US">
              <a:latin typeface="Arial" charset="0"/>
              <a:ea typeface="ＭＳ Ｐゴシック" charset="0"/>
              <a:cs typeface="ＭＳ Ｐゴシック" charset="0"/>
            </a:endParaRPr>
          </a:p>
        </p:txBody>
      </p:sp>
      <p:pic>
        <p:nvPicPr>
          <p:cNvPr id="2" name="Content Placeholder 1" descr="BW 1924 Leyendecker Arrow shirt ad, USA.jpg"/>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t="-4594" b="-1560"/>
          <a:stretch/>
        </p:blipFill>
        <p:spPr>
          <a:xfrm>
            <a:off x="2443423" y="1905001"/>
            <a:ext cx="7444854" cy="4974166"/>
          </a:xfrm>
        </p:spPr>
      </p:pic>
    </p:spTree>
    <p:extLst>
      <p:ext uri="{BB962C8B-B14F-4D97-AF65-F5344CB8AC3E}">
        <p14:creationId xmlns:p14="http://schemas.microsoft.com/office/powerpoint/2010/main" val="346561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p:txBody>
          <a:bodyPr/>
          <a:lstStyle/>
          <a:p>
            <a:r>
              <a:rPr lang="fi-FI" dirty="0" err="1"/>
              <a:t>Men</a:t>
            </a:r>
            <a:r>
              <a:rPr lang="fi-FI" dirty="0"/>
              <a:t> 1909</a:t>
            </a:r>
          </a:p>
          <a:p>
            <a:r>
              <a:rPr lang="fi-FI" dirty="0" err="1"/>
              <a:t>Tail</a:t>
            </a:r>
            <a:r>
              <a:rPr lang="fi-FI" dirty="0"/>
              <a:t> </a:t>
            </a:r>
            <a:r>
              <a:rPr lang="fi-FI" dirty="0" err="1"/>
              <a:t>coat</a:t>
            </a:r>
            <a:r>
              <a:rPr lang="fi-FI" dirty="0"/>
              <a:t> and white tie as </a:t>
            </a:r>
            <a:r>
              <a:rPr lang="fi-FI" dirty="0" err="1"/>
              <a:t>formal</a:t>
            </a:r>
            <a:r>
              <a:rPr lang="fi-FI" dirty="0"/>
              <a:t> </a:t>
            </a:r>
            <a:r>
              <a:rPr lang="fi-FI" dirty="0" err="1"/>
              <a:t>wear</a:t>
            </a:r>
            <a:endParaRPr lang="fi-FI" dirty="0"/>
          </a:p>
          <a:p>
            <a:r>
              <a:rPr lang="fi-FI" dirty="0" err="1"/>
              <a:t>Tuxedo</a:t>
            </a:r>
            <a:r>
              <a:rPr lang="fi-FI" dirty="0"/>
              <a:t> (smokki in </a:t>
            </a:r>
            <a:r>
              <a:rPr lang="fi-FI" dirty="0" err="1"/>
              <a:t>finnish</a:t>
            </a:r>
            <a:r>
              <a:rPr lang="fi-FI" dirty="0"/>
              <a:t>) </a:t>
            </a:r>
            <a:r>
              <a:rPr lang="fi-FI" dirty="0" err="1"/>
              <a:t>became</a:t>
            </a:r>
            <a:r>
              <a:rPr lang="fi-FI" dirty="0"/>
              <a:t> </a:t>
            </a:r>
            <a:r>
              <a:rPr lang="fi-FI" dirty="0" err="1"/>
              <a:t>popular</a:t>
            </a:r>
            <a:r>
              <a:rPr lang="fi-FI" dirty="0"/>
              <a:t> </a:t>
            </a:r>
            <a:r>
              <a:rPr lang="fi-FI" dirty="0" err="1"/>
              <a:t>style</a:t>
            </a:r>
            <a:r>
              <a:rPr lang="fi-FI" dirty="0"/>
              <a:t> for </a:t>
            </a:r>
            <a:r>
              <a:rPr lang="fi-FI" dirty="0" err="1"/>
              <a:t>formal</a:t>
            </a:r>
            <a:r>
              <a:rPr lang="fi-FI" dirty="0"/>
              <a:t> </a:t>
            </a:r>
            <a:r>
              <a:rPr lang="fi-FI" dirty="0" err="1"/>
              <a:t>evening</a:t>
            </a:r>
            <a:r>
              <a:rPr lang="fi-FI" dirty="0"/>
              <a:t> </a:t>
            </a:r>
            <a:r>
              <a:rPr lang="fi-FI" dirty="0" err="1"/>
              <a:t>wear</a:t>
            </a:r>
            <a:endParaRPr lang="fi-FI" dirty="0"/>
          </a:p>
        </p:txBody>
      </p:sp>
      <p:pic>
        <p:nvPicPr>
          <p:cNvPr id="5" name="Kuva 4"/>
          <p:cNvPicPr>
            <a:picLocks noChangeAspect="1"/>
          </p:cNvPicPr>
          <p:nvPr/>
        </p:nvPicPr>
        <p:blipFill>
          <a:blip r:embed="rId2"/>
          <a:stretch>
            <a:fillRect/>
          </a:stretch>
        </p:blipFill>
        <p:spPr>
          <a:xfrm>
            <a:off x="1915166" y="0"/>
            <a:ext cx="4889597" cy="6858000"/>
          </a:xfrm>
          <a:prstGeom prst="rect">
            <a:avLst/>
          </a:prstGeom>
        </p:spPr>
      </p:pic>
    </p:spTree>
    <p:extLst>
      <p:ext uri="{BB962C8B-B14F-4D97-AF65-F5344CB8AC3E}">
        <p14:creationId xmlns:p14="http://schemas.microsoft.com/office/powerpoint/2010/main" val="1140962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a:xfrm>
            <a:off x="6612835" y="1981200"/>
            <a:ext cx="5274365" cy="4114800"/>
          </a:xfrm>
        </p:spPr>
        <p:txBody>
          <a:bodyPr/>
          <a:lstStyle/>
          <a:p>
            <a:r>
              <a:rPr lang="fi-FI" dirty="0" err="1"/>
              <a:t>Men’s</a:t>
            </a:r>
            <a:r>
              <a:rPr lang="fi-FI" dirty="0"/>
              <a:t>  </a:t>
            </a:r>
            <a:r>
              <a:rPr lang="fi-FI" dirty="0" err="1"/>
              <a:t>three</a:t>
            </a:r>
            <a:r>
              <a:rPr lang="fi-FI" dirty="0"/>
              <a:t> </a:t>
            </a:r>
            <a:r>
              <a:rPr lang="fi-FI" dirty="0" err="1"/>
              <a:t>piece</a:t>
            </a:r>
            <a:r>
              <a:rPr lang="fi-FI" dirty="0"/>
              <a:t> suit and </a:t>
            </a:r>
            <a:r>
              <a:rPr lang="fi-FI" dirty="0" err="1"/>
              <a:t>overcoats</a:t>
            </a:r>
            <a:endParaRPr lang="fi-FI" dirty="0"/>
          </a:p>
          <a:p>
            <a:r>
              <a:rPr lang="fi-FI" dirty="0" err="1"/>
              <a:t>Notice</a:t>
            </a:r>
            <a:r>
              <a:rPr lang="fi-FI" dirty="0"/>
              <a:t> </a:t>
            </a:r>
            <a:r>
              <a:rPr lang="fi-FI" dirty="0" err="1"/>
              <a:t>trousers</a:t>
            </a:r>
            <a:r>
              <a:rPr lang="fi-FI" dirty="0"/>
              <a:t> </a:t>
            </a:r>
            <a:r>
              <a:rPr lang="fi-FI" dirty="0" err="1"/>
              <a:t>turn-up</a:t>
            </a:r>
            <a:r>
              <a:rPr lang="fi-FI" dirty="0"/>
              <a:t> </a:t>
            </a:r>
            <a:r>
              <a:rPr lang="fi-FI" dirty="0" err="1"/>
              <a:t>hems</a:t>
            </a:r>
            <a:r>
              <a:rPr lang="fi-FI" dirty="0"/>
              <a:t> and </a:t>
            </a:r>
            <a:r>
              <a:rPr lang="fi-FI" dirty="0" err="1"/>
              <a:t>creases</a:t>
            </a:r>
            <a:r>
              <a:rPr lang="fi-FI" dirty="0"/>
              <a:t> </a:t>
            </a:r>
          </a:p>
        </p:txBody>
      </p:sp>
      <p:pic>
        <p:nvPicPr>
          <p:cNvPr id="5" name="Kuva 4"/>
          <p:cNvPicPr>
            <a:picLocks noChangeAspect="1"/>
          </p:cNvPicPr>
          <p:nvPr/>
        </p:nvPicPr>
        <p:blipFill>
          <a:blip r:embed="rId2"/>
          <a:stretch>
            <a:fillRect/>
          </a:stretch>
        </p:blipFill>
        <p:spPr>
          <a:xfrm>
            <a:off x="544524" y="0"/>
            <a:ext cx="5775578" cy="6858000"/>
          </a:xfrm>
          <a:prstGeom prst="rect">
            <a:avLst/>
          </a:prstGeom>
        </p:spPr>
      </p:pic>
    </p:spTree>
    <p:extLst>
      <p:ext uri="{BB962C8B-B14F-4D97-AF65-F5344CB8AC3E}">
        <p14:creationId xmlns:p14="http://schemas.microsoft.com/office/powerpoint/2010/main" val="1183952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1524000" y="152400"/>
            <a:ext cx="6096000" cy="1143000"/>
          </a:xfrm>
        </p:spPr>
        <p:txBody>
          <a:bodyPr>
            <a:normAutofit fontScale="90000"/>
          </a:bodyPr>
          <a:lstStyle/>
          <a:p>
            <a:pPr eaLnBrk="1" hangingPunct="1"/>
            <a:r>
              <a:rPr lang="en-US">
                <a:latin typeface="Arial" charset="0"/>
                <a:ea typeface="ＭＳ Ｐゴシック" charset="0"/>
                <a:cs typeface="ＭＳ Ｐゴシック" charset="0"/>
              </a:rPr>
              <a:t>A New age of</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Athleticism</a:t>
            </a:r>
          </a:p>
        </p:txBody>
      </p:sp>
      <p:sp>
        <p:nvSpPr>
          <p:cNvPr id="22530" name="Rectangle 3"/>
          <p:cNvSpPr>
            <a:spLocks noGrp="1" noChangeArrowheads="1"/>
          </p:cNvSpPr>
          <p:nvPr>
            <p:ph type="body" sz="half" idx="1"/>
          </p:nvPr>
        </p:nvSpPr>
        <p:spPr>
          <a:xfrm>
            <a:off x="122664" y="1447800"/>
            <a:ext cx="6500556" cy="5029200"/>
          </a:xfrm>
        </p:spPr>
        <p:txBody>
          <a:bodyPr>
            <a:normAutofit/>
          </a:bodyPr>
          <a:lstStyle/>
          <a:p>
            <a:pPr eaLnBrk="1" hangingPunct="1">
              <a:lnSpc>
                <a:spcPct val="90000"/>
              </a:lnSpc>
            </a:pPr>
            <a:r>
              <a:rPr lang="en-US" sz="2400" dirty="0">
                <a:latin typeface="Arial" charset="0"/>
                <a:ea typeface="ＭＳ Ｐゴシック" charset="0"/>
                <a:cs typeface="ＭＳ Ｐゴシック" charset="0"/>
              </a:rPr>
              <a:t>1912 Hunting outfit </a:t>
            </a:r>
          </a:p>
          <a:p>
            <a:pPr eaLnBrk="1" hangingPunct="1">
              <a:lnSpc>
                <a:spcPct val="90000"/>
              </a:lnSpc>
            </a:pPr>
            <a:r>
              <a:rPr lang="en-US" sz="2400" dirty="0">
                <a:latin typeface="Arial" charset="0"/>
                <a:ea typeface="ＭＳ Ｐゴシック" charset="0"/>
                <a:cs typeface="ＭＳ Ｐゴシック" charset="0"/>
              </a:rPr>
              <a:t>Plaid is in fashion for hunting and sports, this is a woolen plaid suit.</a:t>
            </a:r>
          </a:p>
          <a:p>
            <a:pPr eaLnBrk="1" hangingPunct="1">
              <a:lnSpc>
                <a:spcPct val="90000"/>
              </a:lnSpc>
            </a:pPr>
            <a:r>
              <a:rPr lang="en-US" sz="2400" dirty="0">
                <a:latin typeface="Arial" charset="0"/>
                <a:ea typeface="ＭＳ Ｐゴシック" charset="0"/>
                <a:cs typeface="ＭＳ Ｐゴシック" charset="0"/>
              </a:rPr>
              <a:t>The jacket is slim with a back pleat for movement.</a:t>
            </a:r>
          </a:p>
          <a:p>
            <a:pPr eaLnBrk="1" hangingPunct="1">
              <a:lnSpc>
                <a:spcPct val="90000"/>
              </a:lnSpc>
            </a:pPr>
            <a:r>
              <a:rPr lang="en-US" sz="2400" dirty="0">
                <a:latin typeface="Arial" charset="0"/>
                <a:ea typeface="ＭＳ Ｐゴシック" charset="0"/>
                <a:cs typeface="ＭＳ Ｐゴシック" charset="0"/>
              </a:rPr>
              <a:t>A split is added in the skirt to facilitate movement.</a:t>
            </a:r>
          </a:p>
          <a:p>
            <a:pPr eaLnBrk="1" hangingPunct="1">
              <a:lnSpc>
                <a:spcPct val="90000"/>
              </a:lnSpc>
            </a:pPr>
            <a:r>
              <a:rPr lang="en-US" sz="2400" dirty="0">
                <a:latin typeface="Arial" charset="0"/>
                <a:ea typeface="ＭＳ Ｐゴシック" charset="0"/>
                <a:cs typeface="ＭＳ Ｐゴシック" charset="0"/>
              </a:rPr>
              <a:t>She wears knee high spats to protect her legs.</a:t>
            </a:r>
          </a:p>
        </p:txBody>
      </p:sp>
      <p:pic>
        <p:nvPicPr>
          <p:cNvPr id="22531" name="Picture 5" descr="EM 1912 Hunting costume of Wool, Pari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388575">
            <a:off x="5388020" y="1405002"/>
            <a:ext cx="6667500" cy="3870325"/>
          </a:xfrm>
        </p:spPr>
      </p:pic>
    </p:spTree>
    <p:extLst>
      <p:ext uri="{BB962C8B-B14F-4D97-AF65-F5344CB8AC3E}">
        <p14:creationId xmlns:p14="http://schemas.microsoft.com/office/powerpoint/2010/main" val="1313132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1857" y="344207"/>
            <a:ext cx="8229600" cy="1143000"/>
          </a:xfrm>
        </p:spPr>
        <p:txBody>
          <a:bodyPr>
            <a:normAutofit fontScale="90000"/>
          </a:bodyPr>
          <a:lstStyle/>
          <a:p>
            <a:pPr>
              <a:defRPr/>
            </a:pPr>
            <a:r>
              <a:rPr lang="en-US" dirty="0"/>
              <a:t>1906 Hiking outfit</a:t>
            </a:r>
            <a:br>
              <a:rPr lang="en-US" dirty="0"/>
            </a:br>
            <a:r>
              <a:rPr lang="en-US" dirty="0"/>
              <a:t> - Athleticism</a:t>
            </a:r>
          </a:p>
        </p:txBody>
      </p:sp>
      <p:pic>
        <p:nvPicPr>
          <p:cNvPr id="74754" name="Content Placeholder 5" descr="tc1906hiking12c.jpg"/>
          <p:cNvPicPr>
            <a:picLocks noGrp="1" noChangeAspect="1"/>
          </p:cNvPicPr>
          <p:nvPr>
            <p:ph idx="1"/>
          </p:nvPr>
        </p:nvPicPr>
        <p:blipFill>
          <a:blip r:embed="rId2" cstate="screen">
            <a:extLst>
              <a:ext uri="{28A0092B-C50C-407E-A947-70E740481C1C}">
                <a14:useLocalDpi xmlns:a14="http://schemas.microsoft.com/office/drawing/2010/main"/>
              </a:ext>
            </a:extLst>
          </a:blip>
          <a:srcRect l="-85567" r="-85567"/>
          <a:stretch>
            <a:fillRect/>
          </a:stretch>
        </p:blipFill>
        <p:spPr>
          <a:xfrm>
            <a:off x="-3494920" y="-93116"/>
            <a:ext cx="12612415" cy="6936342"/>
          </a:xfrm>
        </p:spPr>
      </p:pic>
    </p:spTree>
    <p:extLst>
      <p:ext uri="{BB962C8B-B14F-4D97-AF65-F5344CB8AC3E}">
        <p14:creationId xmlns:p14="http://schemas.microsoft.com/office/powerpoint/2010/main" val="1142358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62" y="0"/>
            <a:ext cx="4581940" cy="4953000"/>
          </a:xfrm>
        </p:spPr>
        <p:txBody>
          <a:bodyPr/>
          <a:lstStyle/>
          <a:p>
            <a:pPr>
              <a:defRPr/>
            </a:pPr>
            <a:r>
              <a:rPr lang="en-US" dirty="0"/>
              <a:t>1909 </a:t>
            </a:r>
            <a:br>
              <a:rPr lang="en-US" dirty="0"/>
            </a:br>
            <a:r>
              <a:rPr lang="en-US" sz="3200" dirty="0"/>
              <a:t>Margaret Strong</a:t>
            </a:r>
            <a:br>
              <a:rPr lang="en-US" sz="3200" dirty="0"/>
            </a:br>
            <a:br>
              <a:rPr lang="en-US" sz="3200" dirty="0"/>
            </a:br>
            <a:r>
              <a:rPr lang="en-US" sz="3200" dirty="0"/>
              <a:t>Natural look.</a:t>
            </a:r>
            <a:br>
              <a:rPr lang="en-US" sz="3200" dirty="0"/>
            </a:br>
            <a:r>
              <a:rPr lang="en-US" sz="3200" dirty="0"/>
              <a:t>Seaside is fashionable.</a:t>
            </a:r>
            <a:br>
              <a:rPr lang="en-US" sz="3200" dirty="0"/>
            </a:br>
            <a:r>
              <a:rPr lang="en-US" sz="3200" dirty="0"/>
              <a:t>Washable clothing.</a:t>
            </a:r>
          </a:p>
        </p:txBody>
      </p:sp>
      <p:pic>
        <p:nvPicPr>
          <p:cNvPr id="77826" name="Content Placeholder 5" descr="tc1909margretstrong27c.jpg"/>
          <p:cNvPicPr>
            <a:picLocks noGrp="1" noChangeAspect="1"/>
          </p:cNvPicPr>
          <p:nvPr>
            <p:ph idx="1"/>
          </p:nvPr>
        </p:nvPicPr>
        <p:blipFill>
          <a:blip r:embed="rId2" cstate="screen">
            <a:extLst>
              <a:ext uri="{28A0092B-C50C-407E-A947-70E740481C1C}">
                <a14:useLocalDpi xmlns:a14="http://schemas.microsoft.com/office/drawing/2010/main"/>
              </a:ext>
            </a:extLst>
          </a:blip>
          <a:srcRect l="-108" t="-1140"/>
          <a:stretch>
            <a:fillRect/>
          </a:stretch>
        </p:blipFill>
        <p:spPr>
          <a:xfrm>
            <a:off x="4876800" y="23814"/>
            <a:ext cx="5392738" cy="6465887"/>
          </a:xfrm>
        </p:spPr>
      </p:pic>
    </p:spTree>
    <p:extLst>
      <p:ext uri="{BB962C8B-B14F-4D97-AF65-F5344CB8AC3E}">
        <p14:creationId xmlns:p14="http://schemas.microsoft.com/office/powerpoint/2010/main" val="3653595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1910, Woman playing the piano</a:t>
            </a:r>
          </a:p>
        </p:txBody>
      </p:sp>
      <p:pic>
        <p:nvPicPr>
          <p:cNvPr id="79874" name="Content Placeholder 5" descr="tc1910womanplayingpiano91c.jpg"/>
          <p:cNvPicPr>
            <a:picLocks noGrp="1" noChangeAspect="1"/>
          </p:cNvPicPr>
          <p:nvPr>
            <p:ph idx="1"/>
          </p:nvPr>
        </p:nvPicPr>
        <p:blipFill>
          <a:blip r:embed="rId2" cstate="screen">
            <a:extLst>
              <a:ext uri="{28A0092B-C50C-407E-A947-70E740481C1C}">
                <a14:useLocalDpi xmlns:a14="http://schemas.microsoft.com/office/drawing/2010/main"/>
              </a:ext>
            </a:extLst>
          </a:blip>
          <a:srcRect l="-18759" r="-18759"/>
          <a:stretch>
            <a:fillRect/>
          </a:stretch>
        </p:blipFill>
        <p:spPr>
          <a:xfrm>
            <a:off x="2206625" y="1981200"/>
            <a:ext cx="7772400" cy="4267200"/>
          </a:xfrm>
        </p:spPr>
      </p:pic>
    </p:spTree>
    <p:extLst>
      <p:ext uri="{BB962C8B-B14F-4D97-AF65-F5344CB8AC3E}">
        <p14:creationId xmlns:p14="http://schemas.microsoft.com/office/powerpoint/2010/main" val="2596446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14" y="653795"/>
            <a:ext cx="8229600" cy="1143000"/>
          </a:xfrm>
        </p:spPr>
        <p:txBody>
          <a:bodyPr/>
          <a:lstStyle/>
          <a:p>
            <a:pPr>
              <a:defRPr/>
            </a:pPr>
            <a:r>
              <a:rPr lang="en-US"/>
              <a:t>1914 Evening Gown</a:t>
            </a:r>
          </a:p>
        </p:txBody>
      </p:sp>
      <p:pic>
        <p:nvPicPr>
          <p:cNvPr id="80898" name="Content Placeholder 5" descr="tc1914Eveninggown151c.jpg"/>
          <p:cNvPicPr>
            <a:picLocks noGrp="1" noChangeAspect="1"/>
          </p:cNvPicPr>
          <p:nvPr>
            <p:ph idx="1"/>
          </p:nvPr>
        </p:nvPicPr>
        <p:blipFill>
          <a:blip r:embed="rId2" cstate="screen">
            <a:extLst>
              <a:ext uri="{28A0092B-C50C-407E-A947-70E740481C1C}">
                <a14:useLocalDpi xmlns:a14="http://schemas.microsoft.com/office/drawing/2010/main"/>
              </a:ext>
            </a:extLst>
          </a:blip>
          <a:srcRect l="-93315" r="-93315"/>
          <a:stretch>
            <a:fillRect/>
          </a:stretch>
        </p:blipFill>
        <p:spPr>
          <a:xfrm>
            <a:off x="2819660" y="212970"/>
            <a:ext cx="11585344" cy="6371493"/>
          </a:xfrm>
        </p:spPr>
      </p:pic>
    </p:spTree>
    <p:extLst>
      <p:ext uri="{BB962C8B-B14F-4D97-AF65-F5344CB8AC3E}">
        <p14:creationId xmlns:p14="http://schemas.microsoft.com/office/powerpoint/2010/main" val="14120148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35981" y="-152400"/>
            <a:ext cx="5134596" cy="1752600"/>
          </a:xfrm>
        </p:spPr>
        <p:txBody>
          <a:bodyPr/>
          <a:lstStyle/>
          <a:p>
            <a:pPr eaLnBrk="1" hangingPunct="1">
              <a:defRPr/>
            </a:pPr>
            <a:r>
              <a:rPr lang="en-US" sz="3200" dirty="0">
                <a:latin typeface="Arial" charset="0"/>
                <a:ea typeface="ＭＳ Ｐゴシック" charset="0"/>
                <a:cs typeface="ＭＳ Ｐゴシック" charset="0"/>
              </a:rPr>
              <a:t>1909 </a:t>
            </a:r>
            <a:r>
              <a:rPr lang="en-US" sz="3200" dirty="0" err="1">
                <a:latin typeface="Arial" charset="0"/>
                <a:ea typeface="ＭＳ Ｐゴシック" charset="0"/>
                <a:cs typeface="ＭＳ Ｐゴシック" charset="0"/>
              </a:rPr>
              <a:t>Fortuny</a:t>
            </a:r>
            <a:r>
              <a:rPr lang="en-US" sz="3200" dirty="0">
                <a:latin typeface="Arial" charset="0"/>
                <a:ea typeface="ＭＳ Ｐゴシック" charset="0"/>
                <a:cs typeface="ＭＳ Ｐゴシック" charset="0"/>
              </a:rPr>
              <a:t> unveils the Delphos Gown</a:t>
            </a:r>
          </a:p>
        </p:txBody>
      </p:sp>
      <p:sp>
        <p:nvSpPr>
          <p:cNvPr id="83970" name="Rectangle 3"/>
          <p:cNvSpPr>
            <a:spLocks noGrp="1" noChangeArrowheads="1"/>
          </p:cNvSpPr>
          <p:nvPr>
            <p:ph type="body" idx="1"/>
          </p:nvPr>
        </p:nvSpPr>
        <p:spPr>
          <a:xfrm>
            <a:off x="800100" y="1447800"/>
            <a:ext cx="4876800" cy="533400"/>
          </a:xfrm>
        </p:spPr>
        <p:txBody>
          <a:bodyPr>
            <a:normAutofit fontScale="55000" lnSpcReduction="20000"/>
          </a:bodyPr>
          <a:lstStyle/>
          <a:p>
            <a:pPr eaLnBrk="1" hangingPunct="1">
              <a:buFont typeface="Wingdings" charset="0"/>
              <a:buNone/>
            </a:pPr>
            <a:r>
              <a:rPr lang="en-US" sz="2400">
                <a:latin typeface="Times New Roman" charset="0"/>
                <a:ea typeface="ＭＳ Ｐゴシック" charset="0"/>
                <a:cs typeface="ＭＳ Ｐゴシック" charset="0"/>
              </a:rPr>
              <a:t>Gown below from 1920</a:t>
            </a:r>
          </a:p>
          <a:p>
            <a:pPr eaLnBrk="1" hangingPunct="1">
              <a:buFont typeface="Wingdings" charset="0"/>
              <a:buNone/>
            </a:pPr>
            <a:r>
              <a:rPr lang="en-US" sz="2400">
                <a:latin typeface="Times New Roman" charset="0"/>
                <a:ea typeface="ＭＳ Ｐゴシック" charset="0"/>
                <a:cs typeface="ＭＳ Ｐゴシック" charset="0"/>
              </a:rPr>
              <a:t>Retains his influence until 1949</a:t>
            </a:r>
          </a:p>
        </p:txBody>
      </p:sp>
      <p:pic>
        <p:nvPicPr>
          <p:cNvPr id="8397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30964" y="152400"/>
            <a:ext cx="3932237"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2" name="Picture 7" descr="EM1920 Fortuny Delphos gown Venice hand printed wool faille dre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071" y="2117571"/>
            <a:ext cx="2971800" cy="435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0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sz="half" idx="1"/>
          </p:nvPr>
        </p:nvSpPr>
        <p:spPr>
          <a:xfrm>
            <a:off x="371061" y="1066800"/>
            <a:ext cx="5343939" cy="5181600"/>
          </a:xfrm>
        </p:spPr>
        <p:txBody>
          <a:bodyPr rtlCol="0">
            <a:normAutofit/>
          </a:bodyPr>
          <a:lstStyle/>
          <a:p>
            <a:pPr>
              <a:defRPr/>
            </a:pPr>
            <a:r>
              <a:rPr lang="en-US" sz="2400" dirty="0">
                <a:cs typeface="Arial"/>
              </a:rPr>
              <a:t>Woman with a Parasol-Madame Monet and Her Son, by Claude</a:t>
            </a:r>
            <a:r>
              <a:rPr lang="en-US" sz="2400" dirty="0">
                <a:solidFill>
                  <a:srgbClr val="000000"/>
                </a:solidFill>
                <a:cs typeface="Arial"/>
              </a:rPr>
              <a:t> </a:t>
            </a:r>
            <a:r>
              <a:rPr lang="en-US" sz="2400" dirty="0">
                <a:cs typeface="Arial"/>
              </a:rPr>
              <a:t>Monet 1875</a:t>
            </a:r>
          </a:p>
          <a:p>
            <a:pPr>
              <a:defRPr/>
            </a:pPr>
            <a:r>
              <a:rPr lang="en-US" sz="2400" dirty="0">
                <a:cs typeface="Arial"/>
              </a:rPr>
              <a:t>Artists go to the countryside to paint</a:t>
            </a:r>
          </a:p>
          <a:p>
            <a:pPr>
              <a:defRPr/>
            </a:pPr>
            <a:r>
              <a:rPr lang="en-US" sz="2400" dirty="0">
                <a:cs typeface="Arial"/>
              </a:rPr>
              <a:t>Windsor &amp; Newton invent oil paint and water colors in tubes.</a:t>
            </a:r>
          </a:p>
          <a:p>
            <a:pPr>
              <a:defRPr/>
            </a:pPr>
            <a:endParaRPr lang="en-US" sz="2400" dirty="0">
              <a:latin typeface="Arial"/>
              <a:cs typeface="Arial"/>
            </a:endParaRPr>
          </a:p>
        </p:txBody>
      </p:sp>
      <p:pic>
        <p:nvPicPr>
          <p:cNvPr id="45060" name="Picture 6" descr="C Woman with Parasol Monet 18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304" y="125896"/>
            <a:ext cx="5165035" cy="649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817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3962400" cy="685800"/>
          </a:xfrm>
        </p:spPr>
        <p:txBody>
          <a:bodyPr/>
          <a:lstStyle/>
          <a:p>
            <a:pPr>
              <a:defRPr/>
            </a:pPr>
            <a:endParaRPr lang="en-US" sz="3200">
              <a:latin typeface="Arial" charset="0"/>
              <a:ea typeface="ＭＳ Ｐゴシック" charset="0"/>
              <a:cs typeface="ＭＳ Ｐゴシック" charset="0"/>
            </a:endParaRPr>
          </a:p>
        </p:txBody>
      </p:sp>
      <p:sp>
        <p:nvSpPr>
          <p:cNvPr id="88066" name="Content Placeholder 2"/>
          <p:cNvSpPr>
            <a:spLocks noGrp="1"/>
          </p:cNvSpPr>
          <p:nvPr>
            <p:ph idx="1"/>
          </p:nvPr>
        </p:nvSpPr>
        <p:spPr>
          <a:xfrm>
            <a:off x="569843" y="685800"/>
            <a:ext cx="5602357" cy="5943600"/>
          </a:xfrm>
        </p:spPr>
        <p:txBody>
          <a:bodyPr>
            <a:noAutofit/>
          </a:bodyPr>
          <a:lstStyle/>
          <a:p>
            <a:r>
              <a:rPr lang="en-US" sz="2400" b="1" dirty="0" err="1">
                <a:ea typeface="ＭＳ Ｐゴシック" charset="0"/>
                <a:cs typeface="ＭＳ Ｐゴシック" charset="0"/>
              </a:rPr>
              <a:t>Callot</a:t>
            </a:r>
            <a:r>
              <a:rPr lang="en-US" sz="2400" b="1" dirty="0">
                <a:ea typeface="ＭＳ Ｐゴシック" charset="0"/>
                <a:cs typeface="ＭＳ Ｐゴシック" charset="0"/>
              </a:rPr>
              <a:t> </a:t>
            </a:r>
            <a:r>
              <a:rPr lang="en-US" sz="2400" b="1" dirty="0" err="1">
                <a:ea typeface="ＭＳ Ｐゴシック" charset="0"/>
                <a:cs typeface="ＭＳ Ｐゴシック" charset="0"/>
              </a:rPr>
              <a:t>Soeurs</a:t>
            </a:r>
            <a:r>
              <a:rPr lang="en-US" sz="2400" dirty="0">
                <a:ea typeface="ＭＳ Ｐゴシック" charset="0"/>
                <a:cs typeface="ＭＳ Ｐゴシック" charset="0"/>
              </a:rPr>
              <a:t> was a fashion design house opened in 1895 in Paris, France.</a:t>
            </a:r>
          </a:p>
          <a:p>
            <a:r>
              <a:rPr lang="en-US" sz="2400" dirty="0">
                <a:ea typeface="ＭＳ Ｐゴシック" charset="0"/>
                <a:cs typeface="ＭＳ Ｐゴシック" charset="0"/>
              </a:rPr>
              <a:t> It was operated by the four </a:t>
            </a:r>
            <a:r>
              <a:rPr lang="en-US" sz="2400" dirty="0" err="1">
                <a:ea typeface="ＭＳ Ｐゴシック" charset="0"/>
                <a:cs typeface="ＭＳ Ｐゴシック" charset="0"/>
              </a:rPr>
              <a:t>Callot</a:t>
            </a:r>
            <a:r>
              <a:rPr lang="en-US" sz="2400" dirty="0">
                <a:ea typeface="ＭＳ Ｐゴシック" charset="0"/>
                <a:cs typeface="ＭＳ Ｐゴシック" charset="0"/>
              </a:rPr>
              <a:t> sisters. The eldest sister, Marie, was trained in dressmaking and they were all taught by their mother, a </a:t>
            </a:r>
            <a:r>
              <a:rPr lang="en-US" sz="2400" dirty="0" err="1">
                <a:ea typeface="ＭＳ Ｐゴシック" charset="0"/>
                <a:cs typeface="ＭＳ Ｐゴシック" charset="0"/>
              </a:rPr>
              <a:t>lacemaker</a:t>
            </a:r>
            <a:r>
              <a:rPr lang="en-US" sz="2400" dirty="0">
                <a:ea typeface="ＭＳ Ｐゴシック" charset="0"/>
                <a:cs typeface="ＭＳ Ｐゴシック" charset="0"/>
              </a:rPr>
              <a:t>. </a:t>
            </a:r>
          </a:p>
          <a:p>
            <a:pPr marL="0" indent="0">
              <a:buNone/>
            </a:pPr>
            <a:endParaRPr lang="en-US" sz="2400" dirty="0">
              <a:ea typeface="ＭＳ Ｐゴシック" charset="0"/>
              <a:cs typeface="ＭＳ Ｐゴシック" charset="0"/>
            </a:endParaRPr>
          </a:p>
          <a:p>
            <a:r>
              <a:rPr lang="en-US" sz="2400" dirty="0">
                <a:ea typeface="ＭＳ Ｐゴシック" charset="0"/>
                <a:cs typeface="ＭＳ Ｐゴシック" charset="0"/>
              </a:rPr>
              <a:t>Gown to the right by Madeleine </a:t>
            </a:r>
            <a:r>
              <a:rPr lang="en-US" sz="2400" dirty="0" err="1">
                <a:ea typeface="ＭＳ Ｐゴシック" charset="0"/>
                <a:cs typeface="ＭＳ Ｐゴシック" charset="0"/>
              </a:rPr>
              <a:t>Vionnet</a:t>
            </a:r>
            <a:r>
              <a:rPr lang="en-US" sz="2400" dirty="0">
                <a:ea typeface="ＭＳ Ｐゴシック" charset="0"/>
                <a:cs typeface="ＭＳ Ｐゴシック" charset="0"/>
              </a:rPr>
              <a:t> in 1908 makes the look of lingerie come out of the boudoir.</a:t>
            </a:r>
          </a:p>
        </p:txBody>
      </p:sp>
      <p:pic>
        <p:nvPicPr>
          <p:cNvPr id="88067" name="Picture 5" descr="BW 1912 design by Vionnet for Callot Soeurs on actess, Paris.jpg"/>
          <p:cNvPicPr>
            <a:picLocks noChangeAspect="1"/>
          </p:cNvPicPr>
          <p:nvPr/>
        </p:nvPicPr>
        <p:blipFill>
          <a:blip r:embed="rId3" cstate="screen">
            <a:lum contrast="14000"/>
            <a:extLst>
              <a:ext uri="{28A0092B-C50C-407E-A947-70E740481C1C}">
                <a14:useLocalDpi xmlns:a14="http://schemas.microsoft.com/office/drawing/2010/main"/>
              </a:ext>
            </a:extLst>
          </a:blip>
          <a:srcRect/>
          <a:stretch>
            <a:fillRect/>
          </a:stretch>
        </p:blipFill>
        <p:spPr bwMode="auto">
          <a:xfrm rot="5400000">
            <a:off x="5125244" y="1199357"/>
            <a:ext cx="651351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717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524000" y="1"/>
            <a:ext cx="9144000" cy="796925"/>
          </a:xfrm>
        </p:spPr>
        <p:txBody>
          <a:bodyPr/>
          <a:lstStyle/>
          <a:p>
            <a:pPr eaLnBrk="1" hangingPunct="1"/>
            <a:r>
              <a:rPr lang="en-US" sz="3600">
                <a:latin typeface="Arial" charset="0"/>
                <a:ea typeface="ＭＳ Ｐゴシック" charset="0"/>
                <a:cs typeface="ＭＳ Ｐゴシック" charset="0"/>
              </a:rPr>
              <a:t>The Ballets </a:t>
            </a:r>
            <a:r>
              <a:rPr lang="en-US" sz="3600" err="1">
                <a:latin typeface="Arial" charset="0"/>
                <a:ea typeface="ＭＳ Ｐゴシック" charset="0"/>
                <a:cs typeface="ＭＳ Ｐゴシック" charset="0"/>
              </a:rPr>
              <a:t>Russes</a:t>
            </a:r>
            <a:r>
              <a:rPr lang="en-US" sz="3600">
                <a:latin typeface="Arial" charset="0"/>
                <a:ea typeface="ＭＳ Ｐゴシック" charset="0"/>
                <a:cs typeface="ＭＳ Ｐゴシック" charset="0"/>
              </a:rPr>
              <a:t> is a sensation in Paris</a:t>
            </a:r>
          </a:p>
        </p:txBody>
      </p:sp>
      <p:sp>
        <p:nvSpPr>
          <p:cNvPr id="19459" name="Content Placeholder 2"/>
          <p:cNvSpPr>
            <a:spLocks noGrp="1"/>
          </p:cNvSpPr>
          <p:nvPr>
            <p:ph idx="1"/>
          </p:nvPr>
        </p:nvSpPr>
        <p:spPr>
          <a:xfrm>
            <a:off x="214313" y="1143000"/>
            <a:ext cx="6034087" cy="5486400"/>
          </a:xfrm>
        </p:spPr>
        <p:txBody>
          <a:bodyPr>
            <a:noAutofit/>
          </a:bodyPr>
          <a:lstStyle/>
          <a:p>
            <a:pPr eaLnBrk="1" hangingPunct="1">
              <a:defRPr/>
            </a:pPr>
            <a:r>
              <a:rPr lang="en-US" sz="2400" dirty="0">
                <a:latin typeface="Arial" charset="0"/>
                <a:ea typeface="ＭＳ Ｐゴシック" charset="0"/>
                <a:cs typeface="ＭＳ Ｐゴシック" charset="0"/>
              </a:rPr>
              <a:t>Sergei </a:t>
            </a:r>
            <a:r>
              <a:rPr lang="en-US" sz="2400" dirty="0" err="1">
                <a:latin typeface="Arial" charset="0"/>
                <a:ea typeface="ＭＳ Ｐゴシック" charset="0"/>
                <a:cs typeface="ＭＳ Ｐゴシック" charset="0"/>
              </a:rPr>
              <a:t>Diaghelev</a:t>
            </a:r>
            <a:r>
              <a:rPr lang="en-US" sz="2400" dirty="0">
                <a:latin typeface="Arial" charset="0"/>
                <a:ea typeface="ＭＳ Ｐゴシック" charset="0"/>
                <a:cs typeface="ＭＳ Ｐゴシック" charset="0"/>
              </a:rPr>
              <a:t> producer </a:t>
            </a:r>
          </a:p>
          <a:p>
            <a:pPr eaLnBrk="1" hangingPunct="1">
              <a:defRPr/>
            </a:pPr>
            <a:r>
              <a:rPr lang="en-US" sz="2400" dirty="0">
                <a:latin typeface="Arial" charset="0"/>
                <a:ea typeface="ＭＳ Ｐゴシック" charset="0"/>
                <a:cs typeface="ＭＳ Ｐゴシック" charset="0"/>
              </a:rPr>
              <a:t>Russian Dancers from Saint Petersburg.  </a:t>
            </a:r>
          </a:p>
          <a:p>
            <a:pPr eaLnBrk="1" hangingPunct="1">
              <a:defRPr/>
            </a:pPr>
            <a:r>
              <a:rPr lang="en-US" sz="2400" dirty="0">
                <a:latin typeface="Arial" charset="0"/>
                <a:ea typeface="ＭＳ Ｐゴシック" charset="0"/>
                <a:cs typeface="ＭＳ Ｐゴシック" charset="0"/>
              </a:rPr>
              <a:t>Many Russians go to Paris prior the Russian Revolution in 1917.  </a:t>
            </a:r>
          </a:p>
          <a:p>
            <a:pPr eaLnBrk="1" hangingPunct="1">
              <a:defRPr/>
            </a:pPr>
            <a:r>
              <a:rPr lang="en-US" sz="2400" dirty="0">
                <a:latin typeface="Arial" charset="0"/>
                <a:ea typeface="ＭＳ Ｐゴシック" charset="0"/>
                <a:cs typeface="ＭＳ Ｐゴシック" charset="0"/>
              </a:rPr>
              <a:t>Designers Alexandre </a:t>
            </a:r>
            <a:r>
              <a:rPr lang="en-US" sz="2400" dirty="0" err="1">
                <a:latin typeface="Arial" charset="0"/>
                <a:ea typeface="ＭＳ Ｐゴシック" charset="0"/>
                <a:cs typeface="ＭＳ Ｐゴシック" charset="0"/>
              </a:rPr>
              <a:t>Benois</a:t>
            </a:r>
            <a:r>
              <a:rPr lang="en-US" sz="2400" dirty="0">
                <a:latin typeface="Arial" charset="0"/>
                <a:ea typeface="ＭＳ Ｐゴシック" charset="0"/>
                <a:cs typeface="ＭＳ Ｐゴシック" charset="0"/>
              </a:rPr>
              <a:t> (scenery) &amp; Leon Bakst influence fashion in color and form. </a:t>
            </a:r>
          </a:p>
          <a:p>
            <a:pPr eaLnBrk="1" hangingPunct="1">
              <a:defRPr/>
            </a:pPr>
            <a:r>
              <a:rPr lang="en-US" sz="2400" dirty="0">
                <a:latin typeface="Arial" charset="0"/>
                <a:ea typeface="ＭＳ Ｐゴシック" charset="0"/>
                <a:cs typeface="ＭＳ Ｐゴシック" charset="0"/>
              </a:rPr>
              <a:t>Michel Fokine was the first star choreographer.</a:t>
            </a:r>
          </a:p>
          <a:p>
            <a:pPr marL="0" indent="0">
              <a:buNone/>
              <a:defRPr/>
            </a:pPr>
            <a:r>
              <a:rPr lang="en-US" sz="2400" dirty="0">
                <a:latin typeface="Arial" charset="0"/>
                <a:ea typeface="ＭＳ Ｐゴシック" charset="0"/>
                <a:cs typeface="ＭＳ Ｐゴシック" charset="0"/>
              </a:rPr>
              <a:t>      </a:t>
            </a:r>
          </a:p>
        </p:txBody>
      </p:sp>
      <p:pic>
        <p:nvPicPr>
          <p:cNvPr id="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5675" y="720725"/>
            <a:ext cx="4330700" cy="590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orakulmio 2"/>
          <p:cNvSpPr/>
          <p:nvPr/>
        </p:nvSpPr>
        <p:spPr>
          <a:xfrm>
            <a:off x="2969851" y="5983069"/>
            <a:ext cx="4572000" cy="646331"/>
          </a:xfrm>
          <a:prstGeom prst="rect">
            <a:avLst/>
          </a:prstGeom>
        </p:spPr>
        <p:txBody>
          <a:bodyPr>
            <a:spAutoFit/>
          </a:bodyPr>
          <a:lstStyle/>
          <a:p>
            <a:pPr>
              <a:defRPr/>
            </a:pPr>
            <a:r>
              <a:rPr lang="en-US" dirty="0">
                <a:latin typeface="Arial" charset="0"/>
                <a:ea typeface="ＭＳ Ｐゴシック" charset="0"/>
                <a:cs typeface="ＭＳ Ｐゴシック" charset="0"/>
              </a:rPr>
              <a:t>Sketch by Bakst for the principle female  </a:t>
            </a:r>
          </a:p>
          <a:p>
            <a:pPr>
              <a:defRPr/>
            </a:pPr>
            <a:r>
              <a:rPr lang="en-US" dirty="0">
                <a:latin typeface="Arial" charset="0"/>
                <a:ea typeface="ＭＳ Ｐゴシック" charset="0"/>
                <a:cs typeface="ＭＳ Ｐゴシック" charset="0"/>
              </a:rPr>
              <a:t>      dancer in </a:t>
            </a:r>
            <a:r>
              <a:rPr lang="en-US" i="1" dirty="0">
                <a:latin typeface="Arial" charset="0"/>
                <a:ea typeface="ＭＳ Ｐゴシック" charset="0"/>
                <a:cs typeface="ＭＳ Ｐゴシック" charset="0"/>
              </a:rPr>
              <a:t>Firebird, </a:t>
            </a:r>
            <a:r>
              <a:rPr lang="en-US" dirty="0">
                <a:latin typeface="Arial" charset="0"/>
                <a:ea typeface="ＭＳ Ｐゴシック" charset="0"/>
                <a:cs typeface="ＭＳ Ｐゴシック" charset="0"/>
              </a:rPr>
              <a:t> Paris in 1910.</a:t>
            </a:r>
          </a:p>
        </p:txBody>
      </p:sp>
    </p:spTree>
    <p:extLst>
      <p:ext uri="{BB962C8B-B14F-4D97-AF65-F5344CB8AC3E}">
        <p14:creationId xmlns:p14="http://schemas.microsoft.com/office/powerpoint/2010/main" val="346365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0"/>
            <a:ext cx="4953000" cy="1371600"/>
          </a:xfrm>
        </p:spPr>
        <p:txBody>
          <a:bodyPr>
            <a:normAutofit fontScale="90000"/>
          </a:bodyPr>
          <a:lstStyle/>
          <a:p>
            <a:pPr>
              <a:defRPr/>
            </a:pPr>
            <a:r>
              <a:rPr lang="en-US" sz="3200">
                <a:latin typeface="Arial" charset="0"/>
                <a:ea typeface="ＭＳ Ｐゴシック" charset="0"/>
                <a:cs typeface="ＭＳ Ｐゴシック" charset="0"/>
              </a:rPr>
              <a:t>Leon Bakst Costume Design for the Ballet </a:t>
            </a:r>
            <a:r>
              <a:rPr lang="en-US" sz="3200" err="1">
                <a:latin typeface="Arial" charset="0"/>
                <a:ea typeface="ＭＳ Ｐゴシック" charset="0"/>
                <a:cs typeface="ＭＳ Ｐゴシック" charset="0"/>
              </a:rPr>
              <a:t>Russes</a:t>
            </a:r>
            <a:endParaRPr lang="en-US" sz="3200">
              <a:latin typeface="Arial" charset="0"/>
              <a:ea typeface="ＭＳ Ｐゴシック" charset="0"/>
              <a:cs typeface="ＭＳ Ｐゴシック" charset="0"/>
            </a:endParaRPr>
          </a:p>
        </p:txBody>
      </p:sp>
      <p:pic>
        <p:nvPicPr>
          <p:cNvPr id="89090" name="Content Placeholder 5" descr="em1910vaslavnjinski120c.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100388" y="2590800"/>
            <a:ext cx="2743200" cy="4114800"/>
          </a:xfrm>
        </p:spPr>
      </p:pic>
      <p:pic>
        <p:nvPicPr>
          <p:cNvPr id="89091" name="Picture 6" descr="em1911Bayadere180c.jpg"/>
          <p:cNvPicPr>
            <a:picLocks noChangeAspect="1"/>
          </p:cNvPicPr>
          <p:nvPr/>
        </p:nvPicPr>
        <p:blipFill>
          <a:blip r:embed="rId4" cstate="screen">
            <a:lum bright="16000" contrast="10000"/>
            <a:extLst>
              <a:ext uri="{28A0092B-C50C-407E-A947-70E740481C1C}">
                <a14:useLocalDpi xmlns:a14="http://schemas.microsoft.com/office/drawing/2010/main"/>
              </a:ext>
            </a:extLst>
          </a:blip>
          <a:srcRect/>
          <a:stretch>
            <a:fillRect/>
          </a:stretch>
        </p:blipFill>
        <p:spPr bwMode="auto">
          <a:xfrm>
            <a:off x="6553200" y="304800"/>
            <a:ext cx="394493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878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752600" y="0"/>
            <a:ext cx="3962400" cy="1752600"/>
          </a:xfrm>
        </p:spPr>
        <p:txBody>
          <a:bodyPr/>
          <a:lstStyle/>
          <a:p>
            <a:pPr eaLnBrk="1" hangingPunct="1"/>
            <a:r>
              <a:rPr lang="en-US" sz="3200">
                <a:latin typeface="Arial" charset="0"/>
                <a:ea typeface="ＭＳ Ｐゴシック" charset="0"/>
                <a:cs typeface="ＭＳ Ｐゴシック" charset="0"/>
              </a:rPr>
              <a:t>1913</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Leon Bakst and the Ballets </a:t>
            </a:r>
            <a:r>
              <a:rPr lang="en-US" sz="3200" err="1">
                <a:latin typeface="Arial" charset="0"/>
                <a:ea typeface="ＭＳ Ｐゴシック" charset="0"/>
                <a:cs typeface="ＭＳ Ｐゴシック" charset="0"/>
              </a:rPr>
              <a:t>Russes</a:t>
            </a:r>
            <a:endParaRPr lang="en-US" sz="3200">
              <a:latin typeface="Arial" charset="0"/>
              <a:ea typeface="ＭＳ Ｐゴシック" charset="0"/>
              <a:cs typeface="ＭＳ Ｐゴシック" charset="0"/>
            </a:endParaRPr>
          </a:p>
        </p:txBody>
      </p:sp>
      <p:sp>
        <p:nvSpPr>
          <p:cNvPr id="25602" name="Text Placeholder 2"/>
          <p:cNvSpPr>
            <a:spLocks noGrp="1"/>
          </p:cNvSpPr>
          <p:nvPr>
            <p:ph type="body" sz="half" idx="1"/>
          </p:nvPr>
        </p:nvSpPr>
        <p:spPr>
          <a:xfrm>
            <a:off x="1524000" y="2112431"/>
            <a:ext cx="3886200" cy="4953000"/>
          </a:xfrm>
        </p:spPr>
        <p:txBody>
          <a:bodyPr>
            <a:normAutofit/>
          </a:bodyPr>
          <a:lstStyle/>
          <a:p>
            <a:pPr eaLnBrk="1" hangingPunct="1"/>
            <a:r>
              <a:rPr lang="en-US" sz="2400">
                <a:latin typeface="Arial" charset="0"/>
                <a:ea typeface="ＭＳ Ｐゴシック" charset="0"/>
                <a:cs typeface="ＭＳ Ｐゴシック" charset="0"/>
              </a:rPr>
              <a:t>Design by Bakst for Anna </a:t>
            </a:r>
            <a:r>
              <a:rPr lang="en-US" sz="2400" err="1">
                <a:latin typeface="Arial" charset="0"/>
                <a:ea typeface="ＭＳ Ｐゴシック" charset="0"/>
                <a:cs typeface="ＭＳ Ｐゴシック" charset="0"/>
              </a:rPr>
              <a:t>Pavlova</a:t>
            </a:r>
            <a:r>
              <a:rPr lang="en-US" sz="2400">
                <a:latin typeface="Arial" charset="0"/>
                <a:ea typeface="ＭＳ Ｐゴシック" charset="0"/>
                <a:cs typeface="ＭＳ Ｐゴシック" charset="0"/>
              </a:rPr>
              <a:t> that inspired the Fashion world with color and new shapes. The harem pants were particularly sensational.</a:t>
            </a:r>
          </a:p>
          <a:p>
            <a:pPr marL="0" indent="0">
              <a:buNone/>
            </a:pPr>
            <a:endParaRPr lang="en-US" sz="2400">
              <a:latin typeface="Arial" charset="0"/>
              <a:ea typeface="ＭＳ Ｐゴシック" charset="0"/>
              <a:cs typeface="ＭＳ Ｐゴシック" charset="0"/>
            </a:endParaRPr>
          </a:p>
        </p:txBody>
      </p:sp>
      <p:pic>
        <p:nvPicPr>
          <p:cNvPr id="25603" name="Picture 6" descr="EM 1913costumeannapavlova127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86400" y="160338"/>
            <a:ext cx="4960938" cy="654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96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828800" y="228600"/>
            <a:ext cx="6096000" cy="1143000"/>
          </a:xfrm>
        </p:spPr>
        <p:txBody>
          <a:bodyPr/>
          <a:lstStyle/>
          <a:p>
            <a:pPr eaLnBrk="1" hangingPunct="1"/>
            <a:r>
              <a:rPr lang="en-US">
                <a:latin typeface="Arial" charset="0"/>
                <a:ea typeface="ＭＳ Ｐゴシック" charset="0"/>
                <a:cs typeface="ＭＳ Ｐゴシック" charset="0"/>
              </a:rPr>
              <a:t>Cubists</a:t>
            </a:r>
          </a:p>
        </p:txBody>
      </p:sp>
      <p:sp>
        <p:nvSpPr>
          <p:cNvPr id="20482" name="Text Placeholder 2"/>
          <p:cNvSpPr>
            <a:spLocks noGrp="1"/>
          </p:cNvSpPr>
          <p:nvPr>
            <p:ph type="body" sz="half" idx="1"/>
          </p:nvPr>
        </p:nvSpPr>
        <p:spPr>
          <a:xfrm>
            <a:off x="1676400" y="1676400"/>
            <a:ext cx="4267200" cy="4648200"/>
          </a:xfrm>
        </p:spPr>
        <p:txBody>
          <a:bodyPr/>
          <a:lstStyle/>
          <a:p>
            <a:pPr eaLnBrk="1" hangingPunct="1"/>
            <a:r>
              <a:rPr lang="en-US" dirty="0">
                <a:latin typeface="Arial" charset="0"/>
                <a:ea typeface="ＭＳ Ｐゴシック" charset="0"/>
                <a:cs typeface="ＭＳ Ｐゴシック" charset="0"/>
              </a:rPr>
              <a:t>1911 Cubist movement “Salon des </a:t>
            </a:r>
            <a:r>
              <a:rPr lang="en-US" dirty="0" err="1">
                <a:latin typeface="Arial" charset="0"/>
                <a:ea typeface="ＭＳ Ｐゴシック" charset="0"/>
                <a:cs typeface="ＭＳ Ｐゴシック" charset="0"/>
              </a:rPr>
              <a:t>Independants</a:t>
            </a:r>
            <a:r>
              <a:rPr lang="en-US" dirty="0">
                <a:latin typeface="Arial" charset="0"/>
                <a:ea typeface="ＭＳ Ｐゴシック" charset="0"/>
                <a:cs typeface="ＭＳ Ｐゴシック" charset="0"/>
              </a:rPr>
              <a:t>”</a:t>
            </a:r>
            <a:endParaRPr lang="en-US" altLang="ja-JP"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1910 Pablo Picasso                     </a:t>
            </a:r>
          </a:p>
          <a:p>
            <a:pPr eaLnBrk="1" hangingPunct="1"/>
            <a:r>
              <a:rPr lang="en-US" sz="2400" dirty="0">
                <a:latin typeface="Arial" charset="0"/>
                <a:ea typeface="ＭＳ Ｐゴシック" charset="0"/>
                <a:cs typeface="ＭＳ Ｐゴシック" charset="0"/>
              </a:rPr>
              <a:t>“The Guitarist”</a:t>
            </a:r>
            <a:endParaRPr lang="en-US" altLang="ja-JP"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The beginnings of Art Deco</a:t>
            </a:r>
          </a:p>
        </p:txBody>
      </p:sp>
      <p:pic>
        <p:nvPicPr>
          <p:cNvPr id="2048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102350" y="430214"/>
            <a:ext cx="4260850" cy="589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054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4495800" cy="1905000"/>
          </a:xfrm>
        </p:spPr>
        <p:txBody>
          <a:bodyPr rtlCol="0">
            <a:normAutofit fontScale="90000"/>
          </a:bodyPr>
          <a:lstStyle/>
          <a:p>
            <a:pPr>
              <a:defRPr/>
            </a:pPr>
            <a:r>
              <a:rPr lang="en-US" sz="2800">
                <a:latin typeface="Arial" charset="0"/>
              </a:rPr>
              <a:t>1912 Paul </a:t>
            </a:r>
            <a:r>
              <a:rPr lang="en-US" sz="2800" err="1">
                <a:latin typeface="Arial" charset="0"/>
              </a:rPr>
              <a:t>Poiret</a:t>
            </a:r>
            <a:r>
              <a:rPr lang="en-US" sz="2800">
                <a:latin typeface="Arial" charset="0"/>
              </a:rPr>
              <a:t> </a:t>
            </a:r>
            <a:br>
              <a:rPr lang="en-US" sz="2800">
                <a:latin typeface="Arial" charset="0"/>
              </a:rPr>
            </a:br>
            <a:r>
              <a:rPr lang="en-US" sz="2800">
                <a:latin typeface="Arial" charset="0"/>
              </a:rPr>
              <a:t>Fashion modeled by</a:t>
            </a:r>
            <a:br>
              <a:rPr lang="en-US" sz="2800">
                <a:latin typeface="Arial" charset="0"/>
              </a:rPr>
            </a:br>
            <a:r>
              <a:rPr lang="en-US" sz="2800">
                <a:latin typeface="Arial" charset="0"/>
              </a:rPr>
              <a:t>his wife. She was his </a:t>
            </a:r>
            <a:br>
              <a:rPr lang="en-US" sz="2800">
                <a:latin typeface="Arial" charset="0"/>
              </a:rPr>
            </a:br>
            <a:r>
              <a:rPr lang="en-US" sz="2800">
                <a:latin typeface="Arial" charset="0"/>
              </a:rPr>
              <a:t>favorite mannequin and was very petit.</a:t>
            </a:r>
          </a:p>
        </p:txBody>
      </p:sp>
      <p:pic>
        <p:nvPicPr>
          <p:cNvPr id="76802" name="Content Placeholder 5" descr="EM 1912 Photo of Poiret wife &amp; child, Paris.jpg"/>
          <p:cNvPicPr>
            <a:picLocks noGrp="1" noChangeAspect="1"/>
          </p:cNvPicPr>
          <p:nvPr>
            <p:ph idx="1"/>
          </p:nvPr>
        </p:nvPicPr>
        <p:blipFill>
          <a:blip r:embed="rId2" cstate="screen">
            <a:extLst>
              <a:ext uri="{28A0092B-C50C-407E-A947-70E740481C1C}">
                <a14:useLocalDpi xmlns:a14="http://schemas.microsoft.com/office/drawing/2010/main"/>
              </a:ext>
            </a:extLst>
          </a:blip>
          <a:srcRect t="-30057" b="-30057"/>
          <a:stretch>
            <a:fillRect/>
          </a:stretch>
        </p:blipFill>
        <p:spPr>
          <a:xfrm rot="5400000">
            <a:off x="1524000" y="2095500"/>
            <a:ext cx="4495800" cy="4876800"/>
          </a:xfrm>
        </p:spPr>
      </p:pic>
      <p:pic>
        <p:nvPicPr>
          <p:cNvPr id="76803"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67275" y="1143000"/>
            <a:ext cx="68770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872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5" descr="EM 1913 LePape illus of Sorbet by Poiret in Gazette du Bon Ton, Pari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400000">
            <a:off x="5390941" y="948150"/>
            <a:ext cx="6691108" cy="4976191"/>
          </a:xfrm>
        </p:spPr>
      </p:pic>
      <p:sp>
        <p:nvSpPr>
          <p:cNvPr id="27650" name="Rectangle 3"/>
          <p:cNvSpPr>
            <a:spLocks noGrp="1" noChangeArrowheads="1"/>
          </p:cNvSpPr>
          <p:nvPr>
            <p:ph type="body" sz="half" idx="1"/>
          </p:nvPr>
        </p:nvSpPr>
        <p:spPr>
          <a:xfrm>
            <a:off x="384314" y="1219200"/>
            <a:ext cx="6238906" cy="5638800"/>
          </a:xfrm>
        </p:spPr>
        <p:txBody>
          <a:bodyPr/>
          <a:lstStyle/>
          <a:p>
            <a:pPr eaLnBrk="1" hangingPunct="1"/>
            <a:r>
              <a:rPr lang="en-US" sz="2400" dirty="0">
                <a:latin typeface="Arial" charset="0"/>
                <a:ea typeface="ＭＳ Ｐゴシック" charset="0"/>
                <a:cs typeface="ＭＳ Ｐゴシック" charset="0"/>
              </a:rPr>
              <a:t>1913 Illustration by Georges LePape showing a version of </a:t>
            </a:r>
            <a:r>
              <a:rPr lang="en-US" sz="2400" dirty="0" err="1">
                <a:latin typeface="Arial" charset="0"/>
                <a:ea typeface="ＭＳ Ｐゴシック" charset="0"/>
                <a:cs typeface="ＭＳ Ｐゴシック" charset="0"/>
              </a:rPr>
              <a:t>Poiret</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Lampshade dress called </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Le Sorbet.”</a:t>
            </a:r>
            <a:endParaRPr lang="en-US"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Illustration from The Gazette du Bon Ton </a:t>
            </a:r>
          </a:p>
        </p:txBody>
      </p:sp>
    </p:spTree>
    <p:extLst>
      <p:ext uri="{BB962C8B-B14F-4D97-AF65-F5344CB8AC3E}">
        <p14:creationId xmlns:p14="http://schemas.microsoft.com/office/powerpoint/2010/main" val="243706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0"/>
            <a:ext cx="4800600" cy="1143000"/>
          </a:xfrm>
        </p:spPr>
        <p:txBody>
          <a:bodyPr/>
          <a:lstStyle/>
          <a:p>
            <a:pPr eaLnBrk="1" hangingPunct="1"/>
            <a:r>
              <a:rPr lang="en-US" sz="3600">
                <a:latin typeface="Arial" charset="0"/>
                <a:ea typeface="ＭＳ Ｐゴシック" charset="0"/>
                <a:cs typeface="ＭＳ Ｐゴシック" charset="0"/>
              </a:rPr>
              <a:t>The train disappears</a:t>
            </a:r>
          </a:p>
        </p:txBody>
      </p:sp>
      <p:sp>
        <p:nvSpPr>
          <p:cNvPr id="23555" name="Rectangle 3"/>
          <p:cNvSpPr>
            <a:spLocks noGrp="1" noChangeArrowheads="1"/>
          </p:cNvSpPr>
          <p:nvPr>
            <p:ph type="body" sz="half" idx="1"/>
          </p:nvPr>
        </p:nvSpPr>
        <p:spPr>
          <a:xfrm>
            <a:off x="278296" y="1303500"/>
            <a:ext cx="6046304" cy="4578964"/>
          </a:xfrm>
        </p:spPr>
        <p:txBody>
          <a:bodyPr>
            <a:normAutofit/>
          </a:bodyPr>
          <a:lstStyle/>
          <a:p>
            <a:pPr eaLnBrk="1" hangingPunct="1"/>
            <a:r>
              <a:rPr lang="en-US" sz="2400" dirty="0">
                <a:latin typeface="Arial" charset="0"/>
                <a:ea typeface="ＭＳ Ｐゴシック" charset="0"/>
                <a:cs typeface="ＭＳ Ｐゴシック" charset="0"/>
              </a:rPr>
              <a:t>1912 Paul </a:t>
            </a:r>
            <a:r>
              <a:rPr lang="en-US" sz="2400" dirty="0" err="1">
                <a:latin typeface="Arial" charset="0"/>
                <a:ea typeface="ＭＳ Ｐゴシック" charset="0"/>
                <a:cs typeface="ＭＳ Ｐゴシック" charset="0"/>
              </a:rPr>
              <a:t>Meras</a:t>
            </a:r>
            <a:r>
              <a:rPr lang="en-US" sz="2400" dirty="0">
                <a:latin typeface="Arial" charset="0"/>
                <a:ea typeface="ＭＳ Ｐゴシック" charset="0"/>
                <a:cs typeface="ＭＳ Ｐゴシック" charset="0"/>
              </a:rPr>
              <a:t> design from </a:t>
            </a:r>
          </a:p>
          <a:p>
            <a:pPr marL="0" indent="0">
              <a:buNone/>
            </a:pPr>
            <a:r>
              <a:rPr lang="en-US" sz="2400" dirty="0">
                <a:latin typeface="Arial" charset="0"/>
                <a:ea typeface="ＭＳ Ｐゴシック" charset="0"/>
                <a:cs typeface="ＭＳ Ｐゴシック" charset="0"/>
              </a:rPr>
              <a:t>The Life of The Tailor magazine.</a:t>
            </a:r>
          </a:p>
          <a:p>
            <a:pPr eaLnBrk="1" hangingPunct="1"/>
            <a:r>
              <a:rPr lang="en-US" sz="2400" dirty="0" err="1">
                <a:latin typeface="Arial" charset="0"/>
                <a:ea typeface="ＭＳ Ｐゴシック" charset="0"/>
                <a:cs typeface="ＭＳ Ｐゴシック" charset="0"/>
              </a:rPr>
              <a:t>Poiret</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new slim line, no corseted and high-</a:t>
            </a:r>
            <a:r>
              <a:rPr lang="en-US" altLang="ja-JP" sz="2400" dirty="0" err="1">
                <a:latin typeface="Arial" charset="0"/>
                <a:ea typeface="ＭＳ Ｐゴシック" charset="0"/>
                <a:cs typeface="ＭＳ Ｐゴシック" charset="0"/>
              </a:rPr>
              <a:t>waisted</a:t>
            </a:r>
            <a:r>
              <a:rPr lang="en-US" altLang="ja-JP" sz="2400" dirty="0">
                <a:latin typeface="Arial" charset="0"/>
                <a:ea typeface="ＭＳ Ｐゴシック" charset="0"/>
                <a:cs typeface="ＭＳ Ｐゴシック" charset="0"/>
              </a:rPr>
              <a:t> look takes off.  </a:t>
            </a:r>
          </a:p>
          <a:p>
            <a:pPr eaLnBrk="1" hangingPunct="1"/>
            <a:r>
              <a:rPr lang="en-US" altLang="ja-JP" sz="2400" dirty="0">
                <a:latin typeface="Arial" charset="0"/>
                <a:ea typeface="ＭＳ Ｐゴシック" charset="0"/>
                <a:cs typeface="ＭＳ Ｐゴシック" charset="0"/>
              </a:rPr>
              <a:t>The skirt is off the ground, so she can go walking. Women take to the streets in slim lines and large hats.</a:t>
            </a:r>
          </a:p>
          <a:p>
            <a:pPr eaLnBrk="1" hangingPunct="1"/>
            <a:r>
              <a:rPr lang="en-US" sz="2400" dirty="0">
                <a:latin typeface="Arial" charset="0"/>
                <a:ea typeface="ＭＳ Ｐゴシック" charset="0"/>
                <a:cs typeface="ＭＳ Ｐゴシック" charset="0"/>
              </a:rPr>
              <a:t>Shopping becomes popular</a:t>
            </a:r>
          </a:p>
          <a:p>
            <a:pPr eaLnBrk="1" hangingPunct="1"/>
            <a:endParaRPr lang="en-US" sz="2400" dirty="0">
              <a:latin typeface="Arial" charset="0"/>
              <a:ea typeface="ＭＳ Ｐゴシック" charset="0"/>
              <a:cs typeface="ＭＳ Ｐゴシック" charset="0"/>
            </a:endParaRPr>
          </a:p>
        </p:txBody>
      </p:sp>
      <p:pic>
        <p:nvPicPr>
          <p:cNvPr id="23556" name="Picture 4" descr="EM 1912 Paul Meras design for &quot;High liFe of the Tailor, London?"/>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324600" y="0"/>
            <a:ext cx="4267200" cy="6827838"/>
          </a:xfrm>
        </p:spPr>
      </p:pic>
    </p:spTree>
    <p:extLst>
      <p:ext uri="{BB962C8B-B14F-4D97-AF65-F5344CB8AC3E}">
        <p14:creationId xmlns:p14="http://schemas.microsoft.com/office/powerpoint/2010/main" val="3761757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a:spLocks noGrp="1" noChangeArrowheads="1"/>
          </p:cNvSpPr>
          <p:nvPr>
            <p:ph type="body" sz="half" idx="1"/>
          </p:nvPr>
        </p:nvSpPr>
        <p:spPr>
          <a:xfrm>
            <a:off x="1524001" y="2318387"/>
            <a:ext cx="4259263" cy="5029200"/>
          </a:xfrm>
        </p:spPr>
        <p:txBody>
          <a:bodyPr/>
          <a:lstStyle/>
          <a:p>
            <a:pPr marL="0" indent="0">
              <a:buNone/>
            </a:pPr>
            <a:r>
              <a:rPr lang="en-US" sz="2400">
                <a:latin typeface="Arial" charset="0"/>
                <a:ea typeface="ＭＳ Ｐゴシック" charset="0"/>
                <a:cs typeface="ＭＳ Ｐゴシック" charset="0"/>
              </a:rPr>
              <a:t>1913 Mail order company </a:t>
            </a:r>
            <a:r>
              <a:rPr lang="en-US" sz="2400" err="1">
                <a:latin typeface="Arial" charset="0"/>
                <a:ea typeface="ＭＳ Ｐゴシック" charset="0"/>
                <a:cs typeface="ＭＳ Ｐゴシック" charset="0"/>
              </a:rPr>
              <a:t>Bellas</a:t>
            </a:r>
            <a:r>
              <a:rPr lang="en-US" sz="2400">
                <a:latin typeface="Arial" charset="0"/>
                <a:ea typeface="ＭＳ Ｐゴシック" charset="0"/>
                <a:cs typeface="ＭＳ Ｐゴシック" charset="0"/>
              </a:rPr>
              <a:t> Hess out of New York</a:t>
            </a:r>
          </a:p>
          <a:p>
            <a:pPr marL="0" indent="0">
              <a:buNone/>
            </a:pPr>
            <a:endParaRPr lang="en-US" sz="2400">
              <a:latin typeface="Arial" charset="0"/>
              <a:ea typeface="ＭＳ Ｐゴシック" charset="0"/>
              <a:cs typeface="ＭＳ Ｐゴシック" charset="0"/>
            </a:endParaRPr>
          </a:p>
        </p:txBody>
      </p:sp>
      <p:pic>
        <p:nvPicPr>
          <p:cNvPr id="28676" name="Picture 9" descr="EM 1913 Night Clothes Mailorder, Bellas Hess Co, NYC"/>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400000">
            <a:off x="4648201" y="1066801"/>
            <a:ext cx="7002463" cy="4732337"/>
          </a:xfrm>
        </p:spPr>
      </p:pic>
      <p:sp>
        <p:nvSpPr>
          <p:cNvPr id="2" name="Otsikko 1"/>
          <p:cNvSpPr>
            <a:spLocks noGrp="1"/>
          </p:cNvSpPr>
          <p:nvPr>
            <p:ph type="title"/>
          </p:nvPr>
        </p:nvSpPr>
        <p:spPr/>
        <p:txBody>
          <a:bodyPr/>
          <a:lstStyle/>
          <a:p>
            <a:endParaRPr lang="fi-FI"/>
          </a:p>
        </p:txBody>
      </p:sp>
    </p:spTree>
    <p:extLst>
      <p:ext uri="{BB962C8B-B14F-4D97-AF65-F5344CB8AC3E}">
        <p14:creationId xmlns:p14="http://schemas.microsoft.com/office/powerpoint/2010/main" val="104310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6"/>
          <p:cNvSpPr>
            <a:spLocks noGrp="1" noChangeArrowheads="1"/>
          </p:cNvSpPr>
          <p:nvPr>
            <p:ph type="title"/>
          </p:nvPr>
        </p:nvSpPr>
        <p:spPr>
          <a:xfrm>
            <a:off x="1524000" y="152400"/>
            <a:ext cx="6096000" cy="1143000"/>
          </a:xfrm>
        </p:spPr>
        <p:txBody>
          <a:bodyPr>
            <a:normAutofit/>
          </a:bodyPr>
          <a:lstStyle/>
          <a:p>
            <a:pPr eaLnBrk="1" hangingPunct="1"/>
            <a:r>
              <a:rPr lang="en-US" sz="3600" dirty="0">
                <a:latin typeface="Arial" charset="0"/>
                <a:ea typeface="ＭＳ Ｐゴシック" charset="0"/>
                <a:cs typeface="ＭＳ Ｐゴシック" charset="0"/>
              </a:rPr>
              <a:t>1913, Sleek Silhouette</a:t>
            </a:r>
          </a:p>
        </p:txBody>
      </p:sp>
      <p:sp>
        <p:nvSpPr>
          <p:cNvPr id="29698" name="Rectangle 7"/>
          <p:cNvSpPr>
            <a:spLocks noGrp="1" noChangeArrowheads="1"/>
          </p:cNvSpPr>
          <p:nvPr>
            <p:ph type="body" sz="half" idx="1"/>
          </p:nvPr>
        </p:nvSpPr>
        <p:spPr>
          <a:xfrm>
            <a:off x="-1" y="1524000"/>
            <a:ext cx="7527235" cy="5029200"/>
          </a:xfrm>
        </p:spPr>
        <p:txBody>
          <a:bodyPr>
            <a:noAutofit/>
          </a:bodyPr>
          <a:lstStyle/>
          <a:p>
            <a:pPr eaLnBrk="1" hangingPunct="1"/>
            <a:r>
              <a:rPr lang="en-US" sz="2400" dirty="0">
                <a:latin typeface="Arial" charset="0"/>
                <a:ea typeface="ＭＳ Ｐゴシック" charset="0"/>
                <a:cs typeface="ＭＳ Ｐゴシック" charset="0"/>
              </a:rPr>
              <a:t>White satin embroidered blouse with the new sleeve cut with a softer armhole and a longer graceful length meant to be worn outside of the skirt.</a:t>
            </a:r>
          </a:p>
          <a:p>
            <a:pPr eaLnBrk="1" hangingPunct="1"/>
            <a:r>
              <a:rPr lang="en-US" sz="2400" dirty="0">
                <a:latin typeface="Arial" charset="0"/>
                <a:ea typeface="ＭＳ Ｐゴシック" charset="0"/>
                <a:cs typeface="ＭＳ Ｐゴシック" charset="0"/>
              </a:rPr>
              <a:t>Draped hobble skirt </a:t>
            </a:r>
          </a:p>
          <a:p>
            <a:pPr eaLnBrk="1" hangingPunct="1"/>
            <a:r>
              <a:rPr lang="en-US" sz="2400" dirty="0">
                <a:latin typeface="Arial" charset="0"/>
                <a:ea typeface="ＭＳ Ｐゴシック" charset="0"/>
                <a:cs typeface="ＭＳ Ｐゴシック" charset="0"/>
              </a:rPr>
              <a:t>New delicate pumps come into fashion as ankles are exposed.</a:t>
            </a:r>
          </a:p>
          <a:p>
            <a:pPr eaLnBrk="1" hangingPunct="1"/>
            <a:r>
              <a:rPr lang="en-US" sz="2400" dirty="0">
                <a:latin typeface="Arial" charset="0"/>
                <a:ea typeface="ＭＳ Ｐゴシック" charset="0"/>
                <a:cs typeface="ＭＳ Ｐゴシック" charset="0"/>
              </a:rPr>
              <a:t>Fashion plate from </a:t>
            </a:r>
            <a:r>
              <a:rPr lang="en-US" sz="2400" i="1" dirty="0">
                <a:latin typeface="Arial" charset="0"/>
                <a:ea typeface="ＭＳ Ｐゴシック" charset="0"/>
                <a:cs typeface="ＭＳ Ｐゴシック" charset="0"/>
              </a:rPr>
              <a:t>Les Costumes </a:t>
            </a:r>
            <a:r>
              <a:rPr lang="en-US" sz="2400" i="1" dirty="0" err="1">
                <a:latin typeface="Arial" charset="0"/>
                <a:ea typeface="ＭＳ Ｐゴシック" charset="0"/>
                <a:cs typeface="ＭＳ Ｐゴシック" charset="0"/>
              </a:rPr>
              <a:t>Parisiennes</a:t>
            </a:r>
            <a:r>
              <a:rPr lang="en-US" sz="2400" i="1" dirty="0">
                <a:latin typeface="Arial" charset="0"/>
                <a:ea typeface="ＭＳ Ｐゴシック" charset="0"/>
                <a:cs typeface="ＭＳ Ｐゴシック" charset="0"/>
              </a:rPr>
              <a:t>.</a:t>
            </a:r>
          </a:p>
          <a:p>
            <a:pPr eaLnBrk="1" hangingPunct="1"/>
            <a:endParaRPr lang="en-US" sz="2400" i="1"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Jeanne </a:t>
            </a:r>
            <a:r>
              <a:rPr lang="en-US" sz="2400" dirty="0" err="1">
                <a:latin typeface="Arial" charset="0"/>
                <a:ea typeface="ＭＳ Ｐゴシック" charset="0"/>
                <a:cs typeface="ＭＳ Ｐゴシック" charset="0"/>
              </a:rPr>
              <a:t>Lanvin</a:t>
            </a:r>
            <a:r>
              <a:rPr lang="en-US" sz="2400" dirty="0">
                <a:latin typeface="Arial" charset="0"/>
                <a:ea typeface="ＭＳ Ｐゴシック" charset="0"/>
                <a:cs typeface="ＭＳ Ｐゴシック" charset="0"/>
              </a:rPr>
              <a:t> is the only notable woman designer at this time </a:t>
            </a:r>
          </a:p>
        </p:txBody>
      </p:sp>
      <p:pic>
        <p:nvPicPr>
          <p:cNvPr id="29699" name="Picture 9" descr="EM 1913 white satin embroidered blouse, draped silk skirt, Pari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384287">
            <a:off x="6513548" y="1394932"/>
            <a:ext cx="6861175" cy="4046537"/>
          </a:xfrm>
        </p:spPr>
      </p:pic>
    </p:spTree>
    <p:extLst>
      <p:ext uri="{BB962C8B-B14F-4D97-AF65-F5344CB8AC3E}">
        <p14:creationId xmlns:p14="http://schemas.microsoft.com/office/powerpoint/2010/main" val="160423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sz="half" idx="1"/>
          </p:nvPr>
        </p:nvSpPr>
        <p:spPr>
          <a:xfrm>
            <a:off x="371061" y="1524000"/>
            <a:ext cx="5572539" cy="5181601"/>
          </a:xfrm>
        </p:spPr>
        <p:txBody>
          <a:bodyPr>
            <a:noAutofit/>
          </a:bodyPr>
          <a:lstStyle/>
          <a:p>
            <a:pPr marL="0" indent="0">
              <a:buNone/>
            </a:pPr>
            <a:r>
              <a:rPr lang="en-US" sz="2400" dirty="0">
                <a:cs typeface="Arial"/>
              </a:rPr>
              <a:t>Lingerie gowns were worn loosely and stripes become popular for outwear and not just for contemporary t-shirts.</a:t>
            </a:r>
          </a:p>
          <a:p>
            <a:pPr eaLnBrk="1" hangingPunct="1">
              <a:lnSpc>
                <a:spcPct val="90000"/>
              </a:lnSpc>
            </a:pPr>
            <a:endParaRPr lang="en-US" sz="2400" dirty="0">
              <a:cs typeface="Arial"/>
            </a:endParaRPr>
          </a:p>
          <a:p>
            <a:pPr eaLnBrk="1" hangingPunct="1">
              <a:lnSpc>
                <a:spcPct val="90000"/>
              </a:lnSpc>
            </a:pPr>
            <a:r>
              <a:rPr lang="en-US" sz="2400" dirty="0">
                <a:cs typeface="Arial"/>
              </a:rPr>
              <a:t>The man is wearing the new knit shirts that are not so far from our contemporary ones</a:t>
            </a:r>
          </a:p>
          <a:p>
            <a:pPr marL="0" indent="0">
              <a:buNone/>
            </a:pPr>
            <a:r>
              <a:rPr lang="en-US" sz="2000" dirty="0">
                <a:cs typeface="Arial"/>
              </a:rPr>
              <a:t>1885</a:t>
            </a:r>
            <a:endParaRPr lang="en-US" sz="2400" dirty="0">
              <a:solidFill>
                <a:srgbClr val="000000"/>
              </a:solidFill>
              <a:latin typeface="Arial"/>
              <a:cs typeface="Arial"/>
            </a:endParaRPr>
          </a:p>
        </p:txBody>
      </p:sp>
      <p:pic>
        <p:nvPicPr>
          <p:cNvPr id="59395" name="Picture 5" descr="D Seaside in S France Manet 188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9800" y="152400"/>
            <a:ext cx="4313238" cy="6553200"/>
          </a:xfrm>
        </p:spPr>
      </p:pic>
    </p:spTree>
    <p:extLst>
      <p:ext uri="{BB962C8B-B14F-4D97-AF65-F5344CB8AC3E}">
        <p14:creationId xmlns:p14="http://schemas.microsoft.com/office/powerpoint/2010/main" val="317712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371060" y="257176"/>
            <a:ext cx="9037983" cy="914400"/>
          </a:xfrm>
        </p:spPr>
        <p:txBody>
          <a:bodyPr>
            <a:normAutofit/>
          </a:bodyPr>
          <a:lstStyle/>
          <a:p>
            <a:pPr eaLnBrk="1" hangingPunct="1"/>
            <a:r>
              <a:rPr lang="en-US" sz="3200">
                <a:latin typeface="Arial" charset="0"/>
                <a:ea typeface="ＭＳ Ｐゴシック" charset="0"/>
                <a:cs typeface="ＭＳ Ｐゴシック" charset="0"/>
              </a:rPr>
              <a:t>Accessories gain a great deal of importance</a:t>
            </a:r>
          </a:p>
        </p:txBody>
      </p:sp>
      <p:sp>
        <p:nvSpPr>
          <p:cNvPr id="30722" name="Rectangle 3"/>
          <p:cNvSpPr>
            <a:spLocks noGrp="1" noChangeArrowheads="1"/>
          </p:cNvSpPr>
          <p:nvPr>
            <p:ph type="body" sz="half" idx="1"/>
          </p:nvPr>
        </p:nvSpPr>
        <p:spPr>
          <a:xfrm>
            <a:off x="255449" y="1761299"/>
            <a:ext cx="3965713" cy="5181600"/>
          </a:xfrm>
        </p:spPr>
        <p:txBody>
          <a:bodyPr/>
          <a:lstStyle/>
          <a:p>
            <a:pPr eaLnBrk="1" hangingPunct="1"/>
            <a:r>
              <a:rPr lang="en-US" sz="2400">
                <a:latin typeface="Arial" charset="0"/>
                <a:ea typeface="ＭＳ Ｐゴシック" charset="0"/>
                <a:cs typeface="ＭＳ Ｐゴシック" charset="0"/>
              </a:rPr>
              <a:t>1913 Illustration by </a:t>
            </a:r>
            <a:r>
              <a:rPr lang="en-US" sz="2400" dirty="0" err="1">
                <a:latin typeface="Arial" charset="0"/>
                <a:ea typeface="ＭＳ Ｐゴシック" charset="0"/>
                <a:cs typeface="ＭＳ Ｐゴシック" charset="0"/>
              </a:rPr>
              <a:t>Strimpl</a:t>
            </a:r>
            <a:r>
              <a:rPr lang="en-US" sz="2400" dirty="0">
                <a:latin typeface="Arial" charset="0"/>
                <a:ea typeface="ＭＳ Ｐゴシック" charset="0"/>
                <a:cs typeface="ＭＳ Ｐゴシック" charset="0"/>
              </a:rPr>
              <a:t> done for the </a:t>
            </a:r>
            <a:r>
              <a:rPr lang="en-US" sz="2400" i="1" dirty="0">
                <a:latin typeface="Arial" charset="0"/>
                <a:ea typeface="ＭＳ Ｐゴシック" charset="0"/>
                <a:cs typeface="ＭＳ Ｐゴシック" charset="0"/>
              </a:rPr>
              <a:t>Gazette du Bon Ton,</a:t>
            </a:r>
            <a:r>
              <a:rPr lang="en-US" sz="2400" dirty="0">
                <a:latin typeface="Arial" charset="0"/>
                <a:ea typeface="ＭＳ Ｐゴシック" charset="0"/>
                <a:cs typeface="ＭＳ Ｐゴシック" charset="0"/>
              </a:rPr>
              <a:t> showing a wide variety of fur accessories.</a:t>
            </a:r>
          </a:p>
          <a:p>
            <a:pPr eaLnBrk="1" hangingPunct="1"/>
            <a:r>
              <a:rPr lang="en-US" sz="2400" dirty="0">
                <a:latin typeface="Arial" charset="0"/>
                <a:ea typeface="ＭＳ Ｐゴシック" charset="0"/>
                <a:cs typeface="ＭＳ Ｐゴシック" charset="0"/>
              </a:rPr>
              <a:t>The use of fur is also inspired by the Ballets </a:t>
            </a:r>
            <a:r>
              <a:rPr lang="en-US" sz="2400" dirty="0" err="1">
                <a:latin typeface="Arial" charset="0"/>
                <a:ea typeface="ＭＳ Ｐゴシック" charset="0"/>
                <a:cs typeface="ＭＳ Ｐゴシック" charset="0"/>
              </a:rPr>
              <a:t>Russes</a:t>
            </a:r>
            <a:endParaRPr lang="en-US" sz="2400" dirty="0">
              <a:latin typeface="Arial" charset="0"/>
              <a:ea typeface="ＭＳ Ｐゴシック" charset="0"/>
              <a:cs typeface="ＭＳ Ｐゴシック" charset="0"/>
            </a:endParaRPr>
          </a:p>
        </p:txBody>
      </p:sp>
      <p:pic>
        <p:nvPicPr>
          <p:cNvPr id="30723" name="Picture 5" descr="EM 1913 Strimpl illus"/>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221162" y="1171576"/>
            <a:ext cx="6446838" cy="5686425"/>
          </a:xfrm>
        </p:spPr>
      </p:pic>
    </p:spTree>
    <p:extLst>
      <p:ext uri="{BB962C8B-B14F-4D97-AF65-F5344CB8AC3E}">
        <p14:creationId xmlns:p14="http://schemas.microsoft.com/office/powerpoint/2010/main" val="1925442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a:xfrm>
            <a:off x="238539" y="152400"/>
            <a:ext cx="6009861" cy="1143000"/>
          </a:xfrm>
        </p:spPr>
        <p:txBody>
          <a:bodyPr>
            <a:normAutofit/>
          </a:bodyPr>
          <a:lstStyle/>
          <a:p>
            <a:pPr eaLnBrk="1" hangingPunct="1"/>
            <a:r>
              <a:rPr lang="en-US" sz="3600">
                <a:latin typeface="Arial" charset="0"/>
                <a:ea typeface="ＭＳ Ｐゴシック" charset="0"/>
                <a:cs typeface="ＭＳ Ｐゴシック" charset="0"/>
              </a:rPr>
              <a:t>Evening Dresses stay slim</a:t>
            </a:r>
          </a:p>
        </p:txBody>
      </p:sp>
      <p:sp>
        <p:nvSpPr>
          <p:cNvPr id="31747" name="Rectangle 7"/>
          <p:cNvSpPr>
            <a:spLocks noGrp="1" noChangeArrowheads="1"/>
          </p:cNvSpPr>
          <p:nvPr>
            <p:ph type="body" sz="half" idx="1"/>
          </p:nvPr>
        </p:nvSpPr>
        <p:spPr>
          <a:xfrm>
            <a:off x="583096" y="1447800"/>
            <a:ext cx="5131904" cy="5029200"/>
          </a:xfrm>
        </p:spPr>
        <p:txBody>
          <a:bodyPr/>
          <a:lstStyle/>
          <a:p>
            <a:pPr eaLnBrk="1" hangingPunct="1"/>
            <a:r>
              <a:rPr lang="en-US" sz="2400" dirty="0">
                <a:latin typeface="Arial" charset="0"/>
                <a:ea typeface="ＭＳ Ｐゴシック" charset="0"/>
                <a:cs typeface="ＭＳ Ｐゴシック" charset="0"/>
              </a:rPr>
              <a:t>Even when the day dresses are growing bulkier with kimono inspired sleeves, the evening dresses stay slim.</a:t>
            </a:r>
          </a:p>
          <a:p>
            <a:pPr eaLnBrk="1" hangingPunct="1"/>
            <a:endParaRPr lang="en-US" sz="2400" dirty="0">
              <a:latin typeface="Arial" charset="0"/>
              <a:ea typeface="ＭＳ Ｐゴシック" charset="0"/>
              <a:cs typeface="ＭＳ Ｐゴシック" charset="0"/>
            </a:endParaRPr>
          </a:p>
          <a:p>
            <a:pPr eaLnBrk="1" hangingPunct="1"/>
            <a:r>
              <a:rPr lang="en-US" sz="2400" dirty="0">
                <a:latin typeface="Arial" charset="0"/>
                <a:ea typeface="ＭＳ Ｐゴシック" charset="0"/>
                <a:cs typeface="ＭＳ Ｐゴシック" charset="0"/>
              </a:rPr>
              <a:t>This illustration by Georges </a:t>
            </a:r>
            <a:r>
              <a:rPr lang="en-US" sz="2400" dirty="0" err="1">
                <a:latin typeface="Arial" charset="0"/>
                <a:ea typeface="ＭＳ Ｐゴシック" charset="0"/>
                <a:cs typeface="ＭＳ Ｐゴシック" charset="0"/>
              </a:rPr>
              <a:t>Barbier</a:t>
            </a:r>
            <a:r>
              <a:rPr lang="en-US" sz="2400" dirty="0">
                <a:latin typeface="Arial" charset="0"/>
                <a:ea typeface="ＭＳ Ｐゴシック" charset="0"/>
                <a:cs typeface="ＭＳ Ｐゴシック" charset="0"/>
              </a:rPr>
              <a:t> in 1914 shows an evening gown with roses.  </a:t>
            </a:r>
          </a:p>
          <a:p>
            <a:pPr eaLnBrk="1" hangingPunct="1"/>
            <a:r>
              <a:rPr lang="en-US" sz="2400" dirty="0">
                <a:latin typeface="Arial" charset="0"/>
                <a:ea typeface="ＭＳ Ｐゴシック" charset="0"/>
                <a:cs typeface="ＭＳ Ｐゴシック" charset="0"/>
              </a:rPr>
              <a:t>A new kimono jacket delicate for the evening made of translucent chiffon</a:t>
            </a:r>
            <a:r>
              <a:rPr lang="en-US" sz="2000" dirty="0">
                <a:latin typeface="Arial" charset="0"/>
                <a:ea typeface="ＭＳ Ｐゴシック" charset="0"/>
                <a:cs typeface="ＭＳ Ｐゴシック" charset="0"/>
              </a:rPr>
              <a:t>.</a:t>
            </a:r>
          </a:p>
          <a:p>
            <a:pPr eaLnBrk="1" hangingPunct="1"/>
            <a:endParaRPr lang="en-US" sz="2000" dirty="0">
              <a:latin typeface="Arial" charset="0"/>
              <a:ea typeface="ＭＳ Ｐゴシック" charset="0"/>
              <a:cs typeface="ＭＳ Ｐゴシック" charset="0"/>
            </a:endParaRPr>
          </a:p>
          <a:p>
            <a:pPr eaLnBrk="1" hangingPunct="1">
              <a:lnSpc>
                <a:spcPct val="90000"/>
              </a:lnSpc>
            </a:pPr>
            <a:endParaRPr lang="en-US" sz="1800" dirty="0">
              <a:latin typeface="Arial" charset="0"/>
              <a:ea typeface="ＭＳ Ｐゴシック" charset="0"/>
              <a:cs typeface="ＭＳ Ｐゴシック" charset="0"/>
            </a:endParaRPr>
          </a:p>
        </p:txBody>
      </p:sp>
      <p:pic>
        <p:nvPicPr>
          <p:cNvPr id="31748" name="Picture 9" descr="EM 1914 Barbier Illustration Eve dress w roses stay trim when day is fuller,Sheer chiffon kimono is pop this year, Pari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363036">
            <a:off x="6479935" y="1176579"/>
            <a:ext cx="6362700" cy="4360863"/>
          </a:xfrm>
        </p:spPr>
      </p:pic>
    </p:spTree>
    <p:extLst>
      <p:ext uri="{BB962C8B-B14F-4D97-AF65-F5344CB8AC3E}">
        <p14:creationId xmlns:p14="http://schemas.microsoft.com/office/powerpoint/2010/main" val="124901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6"/>
          <p:cNvSpPr>
            <a:spLocks noGrp="1" noChangeArrowheads="1"/>
          </p:cNvSpPr>
          <p:nvPr>
            <p:ph type="title"/>
          </p:nvPr>
        </p:nvSpPr>
        <p:spPr>
          <a:xfrm>
            <a:off x="1524000" y="152400"/>
            <a:ext cx="6096000" cy="1143000"/>
          </a:xfrm>
        </p:spPr>
        <p:txBody>
          <a:bodyPr/>
          <a:lstStyle/>
          <a:p>
            <a:pPr eaLnBrk="1" hangingPunct="1"/>
            <a:r>
              <a:rPr lang="en-US" sz="3600">
                <a:latin typeface="Arial" charset="0"/>
                <a:ea typeface="ＭＳ Ｐゴシック" charset="0"/>
                <a:cs typeface="ＭＳ Ｐゴシック" charset="0"/>
              </a:rPr>
              <a:t>The suit 1914</a:t>
            </a:r>
          </a:p>
        </p:txBody>
      </p:sp>
      <p:sp>
        <p:nvSpPr>
          <p:cNvPr id="32770" name="Rectangle 7"/>
          <p:cNvSpPr>
            <a:spLocks noGrp="1" noChangeArrowheads="1"/>
          </p:cNvSpPr>
          <p:nvPr>
            <p:ph type="body" sz="half" idx="1"/>
          </p:nvPr>
        </p:nvSpPr>
        <p:spPr>
          <a:xfrm>
            <a:off x="344557" y="1219200"/>
            <a:ext cx="5903843" cy="5334000"/>
          </a:xfrm>
        </p:spPr>
        <p:txBody>
          <a:bodyPr/>
          <a:lstStyle/>
          <a:p>
            <a:pPr eaLnBrk="1" hangingPunct="1">
              <a:lnSpc>
                <a:spcPct val="90000"/>
              </a:lnSpc>
            </a:pPr>
            <a:r>
              <a:rPr lang="en-US" sz="2000" dirty="0">
                <a:latin typeface="Arial" charset="0"/>
                <a:ea typeface="ＭＳ Ｐゴシック" charset="0"/>
                <a:cs typeface="ＭＳ Ｐゴシック" charset="0"/>
              </a:rPr>
              <a:t>Walking suit, short cropped jacket.</a:t>
            </a:r>
          </a:p>
          <a:p>
            <a:pPr eaLnBrk="1" hangingPunct="1">
              <a:lnSpc>
                <a:spcPct val="90000"/>
              </a:lnSpc>
            </a:pPr>
            <a:r>
              <a:rPr lang="en-US" sz="2000" dirty="0">
                <a:latin typeface="Arial" charset="0"/>
                <a:ea typeface="ＭＳ Ｐゴシック" charset="0"/>
                <a:cs typeface="ＭＳ Ｐゴシック" charset="0"/>
              </a:rPr>
              <a:t>Skirt is bone straight with slit front for walking ease.</a:t>
            </a:r>
          </a:p>
          <a:p>
            <a:pPr eaLnBrk="1" hangingPunct="1">
              <a:lnSpc>
                <a:spcPct val="90000"/>
              </a:lnSpc>
            </a:pPr>
            <a:r>
              <a:rPr lang="en-US" sz="2000" dirty="0">
                <a:latin typeface="Arial" charset="0"/>
                <a:ea typeface="ＭＳ Ｐゴシック" charset="0"/>
                <a:cs typeface="ＭＳ Ｐゴシック" charset="0"/>
              </a:rPr>
              <a:t>Spats are worn with boots</a:t>
            </a:r>
          </a:p>
          <a:p>
            <a:pPr eaLnBrk="1" hangingPunct="1">
              <a:lnSpc>
                <a:spcPct val="90000"/>
              </a:lnSpc>
            </a:pPr>
            <a:r>
              <a:rPr lang="en-US" sz="2000" dirty="0">
                <a:latin typeface="Arial" charset="0"/>
                <a:ea typeface="ＭＳ Ｐゴシック" charset="0"/>
                <a:cs typeface="ＭＳ Ｐゴシック" charset="0"/>
              </a:rPr>
              <a:t>Gentleman has similar silhouette with high waist, above knee coat and spats showing beneath shorter trousers.</a:t>
            </a:r>
          </a:p>
          <a:p>
            <a:pPr eaLnBrk="1" hangingPunct="1">
              <a:lnSpc>
                <a:spcPct val="90000"/>
              </a:lnSpc>
            </a:pPr>
            <a:r>
              <a:rPr lang="en-US" sz="2000" dirty="0">
                <a:latin typeface="Arial" charset="0"/>
                <a:ea typeface="ＭＳ Ｐゴシック" charset="0"/>
                <a:cs typeface="ＭＳ Ｐゴシック" charset="0"/>
              </a:rPr>
              <a:t>Georges </a:t>
            </a:r>
            <a:r>
              <a:rPr lang="en-US" sz="2000" dirty="0" err="1">
                <a:latin typeface="Arial" charset="0"/>
                <a:ea typeface="ＭＳ Ｐゴシック" charset="0"/>
                <a:cs typeface="ＭＳ Ｐゴシック" charset="0"/>
              </a:rPr>
              <a:t>Barbier</a:t>
            </a:r>
            <a:r>
              <a:rPr lang="en-US" sz="2000" dirty="0">
                <a:latin typeface="Arial" charset="0"/>
                <a:ea typeface="ＭＳ Ｐゴシック" charset="0"/>
                <a:cs typeface="ＭＳ Ｐゴシック" charset="0"/>
              </a:rPr>
              <a:t> Illustration done for </a:t>
            </a:r>
            <a:r>
              <a:rPr lang="en-US" sz="2000" i="1" dirty="0">
                <a:latin typeface="Arial" charset="0"/>
                <a:ea typeface="ＭＳ Ｐゴシック" charset="0"/>
                <a:cs typeface="ＭＳ Ｐゴシック" charset="0"/>
              </a:rPr>
              <a:t>Costumes </a:t>
            </a:r>
            <a:r>
              <a:rPr lang="en-US" sz="2000" i="1" dirty="0" err="1">
                <a:latin typeface="Arial" charset="0"/>
                <a:ea typeface="ＭＳ Ｐゴシック" charset="0"/>
                <a:cs typeface="ＭＳ Ｐゴシック" charset="0"/>
              </a:rPr>
              <a:t>Parisiennes</a:t>
            </a:r>
            <a:endParaRPr lang="en-US" sz="2000" dirty="0">
              <a:latin typeface="Arial" charset="0"/>
              <a:ea typeface="ＭＳ Ｐゴシック" charset="0"/>
              <a:cs typeface="ＭＳ Ｐゴシック" charset="0"/>
            </a:endParaRPr>
          </a:p>
        </p:txBody>
      </p:sp>
      <p:pic>
        <p:nvPicPr>
          <p:cNvPr id="32771" name="Picture 9" descr="EM 1914 Georges Barbier illus tailored suit of green ratine and blk velour, collar of taffeta strawberry,Costumes Parisiennes"/>
          <p:cNvPicPr>
            <a:picLocks noGrp="1" noChangeArrowheads="1"/>
          </p:cNvPicPr>
          <p:nvPr>
            <p:ph sz="half" idx="2"/>
          </p:nvPr>
        </p:nvPicPr>
        <p:blipFill rotWithShape="1">
          <a:blip r:embed="rId2" cstate="print">
            <a:lum bright="-30000" contrast="6000"/>
            <a:extLst>
              <a:ext uri="{28A0092B-C50C-407E-A947-70E740481C1C}">
                <a14:useLocalDpi xmlns:a14="http://schemas.microsoft.com/office/drawing/2010/main"/>
              </a:ext>
            </a:extLst>
          </a:blip>
          <a:srcRect/>
          <a:stretch/>
        </p:blipFill>
        <p:spPr>
          <a:xfrm rot="5400000">
            <a:off x="5541432" y="1121832"/>
            <a:ext cx="7006168" cy="4466168"/>
          </a:xfrm>
        </p:spPr>
      </p:pic>
    </p:spTree>
    <p:extLst>
      <p:ext uri="{BB962C8B-B14F-4D97-AF65-F5344CB8AC3E}">
        <p14:creationId xmlns:p14="http://schemas.microsoft.com/office/powerpoint/2010/main" val="2884851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5774" y="152400"/>
            <a:ext cx="7474226" cy="1295400"/>
          </a:xfrm>
        </p:spPr>
        <p:txBody>
          <a:bodyPr/>
          <a:lstStyle/>
          <a:p>
            <a:pPr eaLnBrk="1" hangingPunct="1"/>
            <a:r>
              <a:rPr lang="en-US" sz="3600" dirty="0">
                <a:latin typeface="Arial" charset="0"/>
                <a:ea typeface="ＭＳ Ｐゴシック" charset="0"/>
                <a:cs typeface="ＭＳ Ｐゴシック" charset="0"/>
              </a:rPr>
              <a:t>1914, The outbreak of World War I</a:t>
            </a:r>
          </a:p>
        </p:txBody>
      </p:sp>
      <p:sp>
        <p:nvSpPr>
          <p:cNvPr id="33795" name="Rectangle 3"/>
          <p:cNvSpPr>
            <a:spLocks noGrp="1" noChangeArrowheads="1"/>
          </p:cNvSpPr>
          <p:nvPr>
            <p:ph type="body" sz="half" idx="1"/>
          </p:nvPr>
        </p:nvSpPr>
        <p:spPr>
          <a:xfrm>
            <a:off x="278297" y="1676400"/>
            <a:ext cx="6944138" cy="4114800"/>
          </a:xfrm>
        </p:spPr>
        <p:txBody>
          <a:bodyPr>
            <a:normAutofit/>
          </a:bodyPr>
          <a:lstStyle/>
          <a:p>
            <a:pPr eaLnBrk="1" hangingPunct="1">
              <a:lnSpc>
                <a:spcPct val="90000"/>
              </a:lnSpc>
            </a:pPr>
            <a:endParaRPr lang="en-US" sz="2400" b="1" dirty="0">
              <a:latin typeface="Helvetica" charset="0"/>
              <a:ea typeface="ＭＳ Ｐゴシック" charset="0"/>
              <a:cs typeface="ＭＳ Ｐゴシック" charset="0"/>
            </a:endParaRPr>
          </a:p>
          <a:p>
            <a:pPr eaLnBrk="1" hangingPunct="1">
              <a:lnSpc>
                <a:spcPct val="90000"/>
              </a:lnSpc>
            </a:pPr>
            <a:r>
              <a:rPr lang="en-US" sz="2400" dirty="0">
                <a:latin typeface="Helvetica" charset="0"/>
                <a:ea typeface="ＭＳ Ｐゴシック" charset="0"/>
                <a:cs typeface="ＭＳ Ｐゴシック" charset="0"/>
              </a:rPr>
              <a:t>Illustrator </a:t>
            </a:r>
            <a:r>
              <a:rPr lang="en-US" sz="2400" dirty="0" err="1">
                <a:latin typeface="Helvetica" charset="0"/>
                <a:ea typeface="ＭＳ Ｐゴシック" charset="0"/>
                <a:cs typeface="ＭＳ Ｐゴシック" charset="0"/>
              </a:rPr>
              <a:t>Ettiene</a:t>
            </a:r>
            <a:r>
              <a:rPr lang="en-US" sz="2400" dirty="0">
                <a:latin typeface="Helvetica" charset="0"/>
                <a:ea typeface="ＭＳ Ｐゴシック" charset="0"/>
                <a:cs typeface="ＭＳ Ｐゴシック" charset="0"/>
              </a:rPr>
              <a:t> </a:t>
            </a:r>
            <a:r>
              <a:rPr lang="en-US" sz="2400" dirty="0" err="1">
                <a:latin typeface="Helvetica" charset="0"/>
                <a:ea typeface="ＭＳ Ｐゴシック" charset="0"/>
                <a:cs typeface="ＭＳ Ｐゴシック" charset="0"/>
              </a:rPr>
              <a:t>Drian</a:t>
            </a:r>
            <a:r>
              <a:rPr lang="en-US" sz="2400" dirty="0">
                <a:latin typeface="Helvetica" charset="0"/>
                <a:ea typeface="ＭＳ Ｐゴシック" charset="0"/>
                <a:cs typeface="ＭＳ Ｐゴシック" charset="0"/>
              </a:rPr>
              <a:t> used the patriotic colors of the Marseillaise in the wake of the war</a:t>
            </a:r>
          </a:p>
          <a:p>
            <a:pPr eaLnBrk="1" hangingPunct="1">
              <a:lnSpc>
                <a:spcPct val="90000"/>
              </a:lnSpc>
              <a:buFont typeface="Wingdings" charset="0"/>
              <a:buNone/>
            </a:pPr>
            <a:endParaRPr lang="en-US" sz="2400" dirty="0">
              <a:latin typeface="Helvetica" charset="0"/>
              <a:ea typeface="ＭＳ Ｐゴシック" charset="0"/>
              <a:cs typeface="ＭＳ Ｐゴシック" charset="0"/>
            </a:endParaRPr>
          </a:p>
          <a:p>
            <a:pPr eaLnBrk="1" hangingPunct="1">
              <a:lnSpc>
                <a:spcPct val="90000"/>
              </a:lnSpc>
              <a:buFont typeface="Wingdings" charset="0"/>
              <a:buNone/>
            </a:pPr>
            <a:r>
              <a:rPr lang="en-US" sz="2400" dirty="0">
                <a:latin typeface="Helvetica" charset="0"/>
                <a:ea typeface="ＭＳ Ｐゴシック" charset="0"/>
                <a:cs typeface="ＭＳ Ｐゴシック" charset="0"/>
              </a:rPr>
              <a:t>This illustration is from the </a:t>
            </a:r>
            <a:r>
              <a:rPr lang="en-US" sz="2400" i="1" dirty="0">
                <a:latin typeface="Helvetica" charset="0"/>
                <a:ea typeface="ＭＳ Ｐゴシック" charset="0"/>
                <a:cs typeface="ＭＳ Ｐゴシック" charset="0"/>
              </a:rPr>
              <a:t>Gazette du Bon Ton</a:t>
            </a:r>
            <a:r>
              <a:rPr lang="en-US" sz="2400" dirty="0">
                <a:latin typeface="Helvetica" charset="0"/>
                <a:ea typeface="ＭＳ Ｐゴシック" charset="0"/>
                <a:cs typeface="ＭＳ Ｐゴシック" charset="0"/>
              </a:rPr>
              <a:t> </a:t>
            </a:r>
          </a:p>
          <a:p>
            <a:pPr eaLnBrk="1" hangingPunct="1">
              <a:lnSpc>
                <a:spcPct val="90000"/>
              </a:lnSpc>
              <a:buFont typeface="Wingdings" charset="0"/>
              <a:buNone/>
            </a:pPr>
            <a:r>
              <a:rPr lang="en-US" sz="2400" dirty="0">
                <a:latin typeface="Helvetica" charset="0"/>
                <a:ea typeface="ＭＳ Ｐゴシック" charset="0"/>
                <a:cs typeface="ＭＳ Ｐゴシック" charset="0"/>
              </a:rPr>
              <a:t>Suddenly in 1915, the impractical hobble skirt is gone &amp; skirts are fuller and hats are simpler.</a:t>
            </a:r>
          </a:p>
          <a:p>
            <a:pPr marL="0" indent="0" eaLnBrk="1" hangingPunct="1">
              <a:lnSpc>
                <a:spcPct val="90000"/>
              </a:lnSpc>
              <a:buNone/>
            </a:pPr>
            <a:endParaRPr lang="en-US" sz="1600" dirty="0">
              <a:latin typeface="Arial" charset="0"/>
              <a:ea typeface="ＭＳ Ｐゴシック" charset="0"/>
              <a:cs typeface="ＭＳ Ｐゴシック" charset="0"/>
            </a:endParaRPr>
          </a:p>
        </p:txBody>
      </p:sp>
      <p:pic>
        <p:nvPicPr>
          <p:cNvPr id="33796" name="Picture 4" descr="EM 1915 Gazette du Bon Ton des of Etienne Drian uses nat'l colors patriotism early ron,fron,fron,Pari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400000">
            <a:off x="6870700" y="749300"/>
            <a:ext cx="6057900" cy="4559300"/>
          </a:xfrm>
        </p:spPr>
      </p:pic>
    </p:spTree>
    <p:extLst>
      <p:ext uri="{BB962C8B-B14F-4D97-AF65-F5344CB8AC3E}">
        <p14:creationId xmlns:p14="http://schemas.microsoft.com/office/powerpoint/2010/main" val="1579623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228600"/>
            <a:ext cx="6096000" cy="1143000"/>
          </a:xfrm>
        </p:spPr>
        <p:txBody>
          <a:bodyPr/>
          <a:lstStyle/>
          <a:p>
            <a:pPr eaLnBrk="1" hangingPunct="1"/>
            <a:r>
              <a:rPr lang="en-US" sz="3600" dirty="0">
                <a:latin typeface="Arial" charset="0"/>
                <a:ea typeface="ＭＳ Ｐゴシック" charset="0"/>
                <a:cs typeface="ＭＳ Ｐゴシック" charset="0"/>
              </a:rPr>
              <a:t>Winter Coats, 1916</a:t>
            </a:r>
          </a:p>
        </p:txBody>
      </p:sp>
      <p:sp>
        <p:nvSpPr>
          <p:cNvPr id="34819" name="Rectangle 3"/>
          <p:cNvSpPr>
            <a:spLocks noGrp="1" noChangeArrowheads="1"/>
          </p:cNvSpPr>
          <p:nvPr>
            <p:ph type="body" sz="half" idx="1"/>
          </p:nvPr>
        </p:nvSpPr>
        <p:spPr>
          <a:xfrm>
            <a:off x="371061" y="1295400"/>
            <a:ext cx="5420139" cy="4876800"/>
          </a:xfrm>
        </p:spPr>
        <p:txBody>
          <a:bodyPr/>
          <a:lstStyle/>
          <a:p>
            <a:pPr eaLnBrk="1" hangingPunct="1"/>
            <a:r>
              <a:rPr lang="en-US" sz="2400" dirty="0">
                <a:latin typeface="Arial" charset="0"/>
                <a:ea typeface="ＭＳ Ｐゴシック" charset="0"/>
                <a:cs typeface="ＭＳ Ｐゴシック" charset="0"/>
              </a:rPr>
              <a:t>Georges </a:t>
            </a:r>
            <a:r>
              <a:rPr lang="en-US" sz="2400" dirty="0" err="1">
                <a:latin typeface="Arial" charset="0"/>
                <a:ea typeface="ＭＳ Ｐゴシック" charset="0"/>
                <a:cs typeface="ＭＳ Ｐゴシック" charset="0"/>
              </a:rPr>
              <a:t>Barbier</a:t>
            </a:r>
            <a:r>
              <a:rPr lang="en-US" sz="2400" dirty="0">
                <a:latin typeface="Arial" charset="0"/>
                <a:ea typeface="ＭＳ Ｐゴシック" charset="0"/>
                <a:cs typeface="ＭＳ Ｐゴシック" charset="0"/>
              </a:rPr>
              <a:t> illustration of coats in the Russian Style influenced by the Ballets </a:t>
            </a:r>
            <a:r>
              <a:rPr lang="en-US" sz="2400" dirty="0" err="1">
                <a:latin typeface="Arial" charset="0"/>
                <a:ea typeface="ＭＳ Ｐゴシック" charset="0"/>
                <a:cs typeface="ＭＳ Ｐゴシック" charset="0"/>
              </a:rPr>
              <a:t>Russes</a:t>
            </a:r>
            <a:r>
              <a:rPr lang="en-US" sz="2400" dirty="0">
                <a:latin typeface="Arial" charset="0"/>
                <a:ea typeface="ＭＳ Ｐゴシック" charset="0"/>
                <a:cs typeface="ＭＳ Ｐゴシック" charset="0"/>
              </a:rPr>
              <a:t> from just before the war</a:t>
            </a:r>
          </a:p>
          <a:p>
            <a:pPr eaLnBrk="1" hangingPunct="1"/>
            <a:r>
              <a:rPr lang="en-US" sz="2400" dirty="0">
                <a:latin typeface="Arial" charset="0"/>
                <a:ea typeface="ＭＳ Ｐゴシック" charset="0"/>
                <a:cs typeface="ＭＳ Ｐゴシック" charset="0"/>
              </a:rPr>
              <a:t>French and Russians are allies against the Germans</a:t>
            </a:r>
          </a:p>
        </p:txBody>
      </p:sp>
      <p:pic>
        <p:nvPicPr>
          <p:cNvPr id="34820" name="Picture 5" descr="EM 1916 Georges Barbier Illus Winter Coats Russian style Ballet Russe + Allies against Germans Paris"/>
          <p:cNvPicPr>
            <a:picLocks noGrp="1" noChangeAspect="1" noChangeArrowheads="1"/>
          </p:cNvPicPr>
          <p:nvPr>
            <p:ph sz="half" idx="2"/>
          </p:nvPr>
        </p:nvPicPr>
        <p:blipFill>
          <a:blip r:embed="rId2" cstate="screen">
            <a:lum contrast="18000"/>
            <a:extLst>
              <a:ext uri="{28A0092B-C50C-407E-A947-70E740481C1C}">
                <a14:useLocalDpi xmlns:a14="http://schemas.microsoft.com/office/drawing/2010/main"/>
              </a:ext>
            </a:extLst>
          </a:blip>
          <a:srcRect/>
          <a:stretch>
            <a:fillRect/>
          </a:stretch>
        </p:blipFill>
        <p:spPr>
          <a:xfrm rot="5400000">
            <a:off x="4937919" y="1204119"/>
            <a:ext cx="6553200" cy="4449762"/>
          </a:xfrm>
        </p:spPr>
      </p:pic>
    </p:spTree>
    <p:extLst>
      <p:ext uri="{BB962C8B-B14F-4D97-AF65-F5344CB8AC3E}">
        <p14:creationId xmlns:p14="http://schemas.microsoft.com/office/powerpoint/2010/main" val="331980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a:xfrm>
            <a:off x="1524000" y="0"/>
            <a:ext cx="6096000" cy="1143000"/>
          </a:xfrm>
        </p:spPr>
        <p:txBody>
          <a:bodyPr/>
          <a:lstStyle/>
          <a:p>
            <a:pPr eaLnBrk="1" hangingPunct="1"/>
            <a:r>
              <a:rPr lang="en-US">
                <a:latin typeface="Arial" charset="0"/>
                <a:ea typeface="ＭＳ Ｐゴシック" charset="0"/>
                <a:cs typeface="ＭＳ Ｐゴシック" charset="0"/>
              </a:rPr>
              <a:t>Art Nouveau</a:t>
            </a:r>
          </a:p>
        </p:txBody>
      </p:sp>
      <p:sp>
        <p:nvSpPr>
          <p:cNvPr id="40962" name="Rectangle 1027"/>
          <p:cNvSpPr>
            <a:spLocks noGrp="1" noChangeArrowheads="1"/>
          </p:cNvSpPr>
          <p:nvPr>
            <p:ph type="body" sz="half" idx="1"/>
          </p:nvPr>
        </p:nvSpPr>
        <p:spPr>
          <a:xfrm>
            <a:off x="251791" y="1337788"/>
            <a:ext cx="7460974" cy="5257800"/>
          </a:xfrm>
        </p:spPr>
        <p:txBody>
          <a:bodyPr>
            <a:normAutofit/>
          </a:bodyPr>
          <a:lstStyle/>
          <a:p>
            <a:pPr eaLnBrk="1" hangingPunct="1"/>
            <a:r>
              <a:rPr lang="en-US" sz="2400" dirty="0">
                <a:latin typeface="Arial" charset="0"/>
                <a:ea typeface="ＭＳ Ｐゴシック" charset="0"/>
                <a:cs typeface="ＭＳ Ｐゴシック" charset="0"/>
              </a:rPr>
              <a:t>Towards the end of the war in 1917, the movement towards Art Nouveau in clothing re-emerges.</a:t>
            </a:r>
          </a:p>
          <a:p>
            <a:pPr eaLnBrk="1" hangingPunct="1"/>
            <a:r>
              <a:rPr lang="en-US" sz="2400" dirty="0">
                <a:latin typeface="Arial" charset="0"/>
                <a:ea typeface="ＭＳ Ｐゴシック" charset="0"/>
                <a:cs typeface="ＭＳ Ｐゴシック" charset="0"/>
              </a:rPr>
              <a:t>Dressing gown is experimenting with drape and Kimono sleeves</a:t>
            </a:r>
          </a:p>
          <a:p>
            <a:pPr eaLnBrk="1" hangingPunct="1"/>
            <a:endParaRPr lang="en-US" sz="2400" dirty="0">
              <a:latin typeface="Arial" charset="0"/>
              <a:ea typeface="ＭＳ Ｐゴシック" charset="0"/>
              <a:cs typeface="ＭＳ Ｐゴシック" charset="0"/>
            </a:endParaRPr>
          </a:p>
          <a:p>
            <a:pPr marL="0" indent="0">
              <a:buNone/>
            </a:pPr>
            <a:endParaRPr lang="en-US" sz="2400" dirty="0">
              <a:latin typeface="Arial" charset="0"/>
              <a:ea typeface="ＭＳ Ｐゴシック" charset="0"/>
              <a:cs typeface="ＭＳ Ｐゴシック" charset="0"/>
            </a:endParaRPr>
          </a:p>
          <a:p>
            <a:pPr marL="0" indent="0">
              <a:buNone/>
            </a:pPr>
            <a:endParaRPr lang="en-US" sz="2400" dirty="0">
              <a:latin typeface="Arial" charset="0"/>
              <a:ea typeface="ＭＳ Ｐゴシック" charset="0"/>
              <a:cs typeface="ＭＳ Ｐゴシック" charset="0"/>
            </a:endParaRPr>
          </a:p>
          <a:p>
            <a:pPr marL="0" indent="0">
              <a:buNone/>
            </a:pPr>
            <a:endParaRPr lang="en-US" sz="2400" dirty="0">
              <a:latin typeface="Arial" charset="0"/>
              <a:ea typeface="ＭＳ Ｐゴシック" charset="0"/>
              <a:cs typeface="ＭＳ Ｐゴシック" charset="0"/>
            </a:endParaRPr>
          </a:p>
          <a:p>
            <a:pPr marL="0" indent="0">
              <a:buNone/>
            </a:pPr>
            <a:endParaRPr lang="en-US" sz="2400" dirty="0">
              <a:latin typeface="Arial" charset="0"/>
              <a:ea typeface="ＭＳ Ｐゴシック" charset="0"/>
              <a:cs typeface="ＭＳ Ｐゴシック" charset="0"/>
            </a:endParaRPr>
          </a:p>
          <a:p>
            <a:pPr marL="0" indent="0">
              <a:buNone/>
            </a:pPr>
            <a:endParaRPr lang="en-US" sz="2400" dirty="0">
              <a:latin typeface="Arial" charset="0"/>
              <a:ea typeface="ＭＳ Ｐゴシック" charset="0"/>
              <a:cs typeface="ＭＳ Ｐゴシック" charset="0"/>
            </a:endParaRPr>
          </a:p>
          <a:p>
            <a:pPr marL="0" indent="0">
              <a:buNone/>
            </a:pPr>
            <a:r>
              <a:rPr lang="en-US" sz="2000" dirty="0">
                <a:latin typeface="Arial" charset="0"/>
                <a:ea typeface="ＭＳ Ｐゴシック" charset="0"/>
                <a:cs typeface="ＭＳ Ｐゴシック" charset="0"/>
              </a:rPr>
              <a:t>                  Assembly Rooms at  Bath, England</a:t>
            </a:r>
          </a:p>
        </p:txBody>
      </p:sp>
      <p:pic>
        <p:nvPicPr>
          <p:cNvPr id="40963" name="Picture 1029" descr="*EM 1917 Art NOuveau dressing gown"/>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8199502" y="0"/>
            <a:ext cx="3384550" cy="6858000"/>
          </a:xfrm>
        </p:spPr>
      </p:pic>
    </p:spTree>
    <p:extLst>
      <p:ext uri="{BB962C8B-B14F-4D97-AF65-F5344CB8AC3E}">
        <p14:creationId xmlns:p14="http://schemas.microsoft.com/office/powerpoint/2010/main" val="167353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59777" y="152400"/>
            <a:ext cx="6096000" cy="1143000"/>
          </a:xfrm>
        </p:spPr>
        <p:txBody>
          <a:bodyPr>
            <a:normAutofit/>
          </a:bodyPr>
          <a:lstStyle/>
          <a:p>
            <a:pPr eaLnBrk="1" hangingPunct="1"/>
            <a:r>
              <a:rPr lang="en-US" sz="3600" dirty="0">
                <a:latin typeface="Arial" charset="0"/>
                <a:ea typeface="ＭＳ Ｐゴシック" charset="0"/>
                <a:cs typeface="ＭＳ Ｐゴシック" charset="0"/>
              </a:rPr>
              <a:t>American Mail Order</a:t>
            </a:r>
          </a:p>
        </p:txBody>
      </p:sp>
      <p:sp>
        <p:nvSpPr>
          <p:cNvPr id="35843" name="Rectangle 3"/>
          <p:cNvSpPr>
            <a:spLocks noGrp="1" noChangeArrowheads="1"/>
          </p:cNvSpPr>
          <p:nvPr>
            <p:ph type="body" sz="half" idx="1"/>
          </p:nvPr>
        </p:nvSpPr>
        <p:spPr>
          <a:xfrm>
            <a:off x="242888" y="1524000"/>
            <a:ext cx="6634990" cy="4114800"/>
          </a:xfrm>
        </p:spPr>
        <p:txBody>
          <a:bodyPr>
            <a:normAutofit/>
          </a:bodyPr>
          <a:lstStyle/>
          <a:p>
            <a:pPr eaLnBrk="1" hangingPunct="1"/>
            <a:r>
              <a:rPr lang="en-US" sz="2400" dirty="0">
                <a:latin typeface="Arial" charset="0"/>
                <a:ea typeface="ＭＳ Ｐゴシック" charset="0"/>
                <a:cs typeface="ＭＳ Ｐゴシック" charset="0"/>
              </a:rPr>
              <a:t>1916 Mail order catalogue showing furs.</a:t>
            </a:r>
          </a:p>
          <a:p>
            <a:pPr eaLnBrk="1" hangingPunct="1"/>
            <a:r>
              <a:rPr lang="en-US" sz="2400" dirty="0" err="1">
                <a:latin typeface="Arial" charset="0"/>
                <a:ea typeface="ＭＳ Ｐゴシック" charset="0"/>
                <a:cs typeface="ＭＳ Ｐゴシック" charset="0"/>
              </a:rPr>
              <a:t>Bellas</a:t>
            </a:r>
            <a:r>
              <a:rPr lang="en-US" sz="2400" dirty="0">
                <a:latin typeface="Arial" charset="0"/>
                <a:ea typeface="ＭＳ Ｐゴシック" charset="0"/>
                <a:cs typeface="ＭＳ Ｐゴシック" charset="0"/>
              </a:rPr>
              <a:t>-Hess Co., </a:t>
            </a:r>
            <a:r>
              <a:rPr lang="en-US" sz="2400" dirty="0" err="1">
                <a:latin typeface="Arial" charset="0"/>
                <a:ea typeface="ＭＳ Ｐゴシック" charset="0"/>
                <a:cs typeface="ＭＳ Ｐゴシック" charset="0"/>
              </a:rPr>
              <a:t>Inc</a:t>
            </a:r>
            <a:r>
              <a:rPr lang="en-US" sz="2400" dirty="0">
                <a:latin typeface="Arial" charset="0"/>
                <a:ea typeface="ＭＳ Ｐゴシック" charset="0"/>
                <a:cs typeface="ＭＳ Ｐゴシック" charset="0"/>
              </a:rPr>
              <a:t> is large company out of New York City</a:t>
            </a:r>
          </a:p>
          <a:p>
            <a:pPr eaLnBrk="1" hangingPunct="1"/>
            <a:r>
              <a:rPr lang="en-US" sz="2400" dirty="0">
                <a:latin typeface="Arial" charset="0"/>
                <a:ea typeface="ＭＳ Ｐゴシック" charset="0"/>
                <a:cs typeface="ＭＳ Ｐゴシック" charset="0"/>
              </a:rPr>
              <a:t>The jackets and boots are similar, but the skirt is a new fuller garment</a:t>
            </a:r>
          </a:p>
          <a:p>
            <a:pPr eaLnBrk="1" hangingPunct="1"/>
            <a:r>
              <a:rPr lang="en-US" sz="2400" dirty="0">
                <a:latin typeface="Arial" charset="0"/>
                <a:ea typeface="ＭＳ Ｐゴシック" charset="0"/>
                <a:cs typeface="ＭＳ Ｐゴシック" charset="0"/>
              </a:rPr>
              <a:t>Furs are also popular in the USA.</a:t>
            </a:r>
          </a:p>
        </p:txBody>
      </p:sp>
      <p:pic>
        <p:nvPicPr>
          <p:cNvPr id="35844" name="Picture 5" descr="EM 1916 mail order catalogue showing fur accessories,Skirted jacket+boot spat look same, but new look skirts American"/>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400000">
            <a:off x="5945394" y="1177925"/>
            <a:ext cx="6553200" cy="4502150"/>
          </a:xfrm>
        </p:spPr>
      </p:pic>
    </p:spTree>
    <p:extLst>
      <p:ext uri="{BB962C8B-B14F-4D97-AF65-F5344CB8AC3E}">
        <p14:creationId xmlns:p14="http://schemas.microsoft.com/office/powerpoint/2010/main" val="3522750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38539" y="405747"/>
            <a:ext cx="5705061" cy="1143000"/>
          </a:xfrm>
        </p:spPr>
        <p:txBody>
          <a:bodyPr>
            <a:normAutofit/>
          </a:bodyPr>
          <a:lstStyle/>
          <a:p>
            <a:pPr eaLnBrk="1" hangingPunct="1"/>
            <a:r>
              <a:rPr lang="en-US" b="0" dirty="0">
                <a:latin typeface="Arial" charset="0"/>
                <a:ea typeface="ＭＳ Ｐゴシック" charset="0"/>
                <a:cs typeface="ＭＳ Ｐゴシック" charset="0"/>
              </a:rPr>
              <a:t>Perry-Dame Co. </a:t>
            </a:r>
            <a:r>
              <a:rPr lang="en-US" dirty="0">
                <a:latin typeface="Arial" charset="0"/>
                <a:ea typeface="ＭＳ Ｐゴシック" charset="0"/>
                <a:cs typeface="ＭＳ Ｐゴシック" charset="0"/>
              </a:rPr>
              <a:t>NYC</a:t>
            </a:r>
            <a:endParaRPr lang="en-US" b="0" dirty="0">
              <a:latin typeface="Arial" charset="0"/>
              <a:ea typeface="ＭＳ Ｐゴシック" charset="0"/>
              <a:cs typeface="ＭＳ Ｐゴシック" charset="0"/>
            </a:endParaRPr>
          </a:p>
        </p:txBody>
      </p:sp>
      <p:sp>
        <p:nvSpPr>
          <p:cNvPr id="36867" name="Rectangle 3"/>
          <p:cNvSpPr>
            <a:spLocks noGrp="1" noChangeArrowheads="1"/>
          </p:cNvSpPr>
          <p:nvPr>
            <p:ph type="body" sz="half" idx="1"/>
          </p:nvPr>
        </p:nvSpPr>
        <p:spPr>
          <a:xfrm>
            <a:off x="238539" y="1788135"/>
            <a:ext cx="5705061" cy="4079265"/>
          </a:xfrm>
        </p:spPr>
        <p:txBody>
          <a:bodyPr/>
          <a:lstStyle/>
          <a:p>
            <a:pPr eaLnBrk="1" hangingPunct="1"/>
            <a:r>
              <a:rPr lang="en-US" sz="2400" dirty="0">
                <a:latin typeface="Arial" charset="0"/>
                <a:ea typeface="ＭＳ Ｐゴシック" charset="0"/>
                <a:cs typeface="ＭＳ Ｐゴシック" charset="0"/>
              </a:rPr>
              <a:t>They are showing long, very modern looking swing coats with fur trim.</a:t>
            </a:r>
          </a:p>
          <a:p>
            <a:pPr eaLnBrk="1" hangingPunct="1"/>
            <a:r>
              <a:rPr lang="en-US" sz="2400" dirty="0">
                <a:latin typeface="Arial" charset="0"/>
                <a:ea typeface="ＭＳ Ｐゴシック" charset="0"/>
                <a:cs typeface="ＭＳ Ｐゴシック" charset="0"/>
              </a:rPr>
              <a:t>In USA beaver is more popular than fox fur </a:t>
            </a:r>
          </a:p>
          <a:p>
            <a:pPr marL="0" indent="0">
              <a:buNone/>
            </a:pPr>
            <a:r>
              <a:rPr lang="en-US" sz="2400" dirty="0">
                <a:latin typeface="Arial" charset="0"/>
                <a:ea typeface="ＭＳ Ｐゴシック" charset="0"/>
                <a:cs typeface="ＭＳ Ｐゴシック" charset="0"/>
              </a:rPr>
              <a:t>- for the practical American woman who works in the city.</a:t>
            </a:r>
          </a:p>
        </p:txBody>
      </p:sp>
      <p:pic>
        <p:nvPicPr>
          <p:cNvPr id="36868" name="Picture 5" descr="EM 1916 Winter Coats of wool &amp; fur, Perry Dame &amp; Co USA"/>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400000">
            <a:off x="5327212" y="1069882"/>
            <a:ext cx="6858001" cy="4718238"/>
          </a:xfrm>
        </p:spPr>
      </p:pic>
    </p:spTree>
    <p:extLst>
      <p:ext uri="{BB962C8B-B14F-4D97-AF65-F5344CB8AC3E}">
        <p14:creationId xmlns:p14="http://schemas.microsoft.com/office/powerpoint/2010/main" val="9879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0" y="-33322"/>
            <a:ext cx="6533322" cy="1143000"/>
          </a:xfrm>
        </p:spPr>
        <p:txBody>
          <a:bodyPr>
            <a:normAutofit/>
          </a:bodyPr>
          <a:lstStyle/>
          <a:p>
            <a:pPr eaLnBrk="1" hangingPunct="1"/>
            <a:r>
              <a:rPr lang="en-US" sz="3600" dirty="0">
                <a:latin typeface="Arial" charset="0"/>
                <a:ea typeface="ＭＳ Ｐゴシック" charset="0"/>
                <a:cs typeface="ＭＳ Ｐゴシック" charset="0"/>
              </a:rPr>
              <a:t>American Fashion Magazines</a:t>
            </a:r>
          </a:p>
        </p:txBody>
      </p:sp>
      <p:sp>
        <p:nvSpPr>
          <p:cNvPr id="38914" name="Rectangle 3"/>
          <p:cNvSpPr>
            <a:spLocks noGrp="1" noChangeArrowheads="1"/>
          </p:cNvSpPr>
          <p:nvPr>
            <p:ph type="body" sz="half" idx="1"/>
          </p:nvPr>
        </p:nvSpPr>
        <p:spPr>
          <a:xfrm>
            <a:off x="0" y="1371600"/>
            <a:ext cx="6987895" cy="5279116"/>
          </a:xfrm>
        </p:spPr>
        <p:txBody>
          <a:bodyPr>
            <a:normAutofit/>
          </a:bodyPr>
          <a:lstStyle/>
          <a:p>
            <a:pPr eaLnBrk="1" hangingPunct="1">
              <a:buFont typeface="Wingdings" charset="0"/>
              <a:buNone/>
            </a:pPr>
            <a:r>
              <a:rPr lang="en-US" sz="2400" dirty="0">
                <a:latin typeface="Helvetica" charset="0"/>
                <a:ea typeface="ＭＳ Ｐゴシック" charset="0"/>
                <a:cs typeface="ＭＳ Ｐゴシック" charset="0"/>
              </a:rPr>
              <a:t>1917 – The USA enters WWI</a:t>
            </a:r>
          </a:p>
          <a:p>
            <a:pPr eaLnBrk="1" hangingPunct="1">
              <a:buFont typeface="Wingdings" charset="0"/>
              <a:buNone/>
            </a:pPr>
            <a:r>
              <a:rPr lang="en-US" sz="2400" dirty="0">
                <a:latin typeface="Helvetica" charset="0"/>
                <a:ea typeface="ＭＳ Ｐゴシック" charset="0"/>
                <a:cs typeface="ＭＳ Ｐゴシック" charset="0"/>
              </a:rPr>
              <a:t>Russian Revolution overthrows the last Tsar – Nicholas </a:t>
            </a:r>
          </a:p>
          <a:p>
            <a:pPr lvl="2" eaLnBrk="1" hangingPunct="1"/>
            <a:r>
              <a:rPr lang="en-US" sz="2400" dirty="0">
                <a:latin typeface="Helvetica" charset="0"/>
                <a:ea typeface="ＭＳ Ｐゴシック" charset="0"/>
              </a:rPr>
              <a:t>Wife is Alexandra, daughter of Queen Victoria</a:t>
            </a:r>
          </a:p>
          <a:p>
            <a:pPr eaLnBrk="1" hangingPunct="1"/>
            <a:r>
              <a:rPr lang="en-US" sz="2400" dirty="0">
                <a:latin typeface="Helvetica" charset="0"/>
                <a:ea typeface="ＭＳ Ｐゴシック" charset="0"/>
                <a:cs typeface="ＭＳ Ｐゴシック" charset="0"/>
              </a:rPr>
              <a:t>American Fashion Mags take over during War</a:t>
            </a:r>
          </a:p>
          <a:p>
            <a:pPr eaLnBrk="1" hangingPunct="1"/>
            <a:r>
              <a:rPr lang="en-US" sz="2400" dirty="0">
                <a:latin typeface="Helvetica" charset="0"/>
                <a:ea typeface="ＭＳ Ｐゴシック" charset="0"/>
                <a:cs typeface="ＭＳ Ｐゴシック" charset="0"/>
              </a:rPr>
              <a:t>Harper</a:t>
            </a:r>
            <a:r>
              <a:rPr lang="ja-JP" altLang="en-US" sz="2400" dirty="0">
                <a:latin typeface="Helvetica" charset="0"/>
                <a:ea typeface="ＭＳ Ｐゴシック" charset="0"/>
                <a:cs typeface="ＭＳ Ｐゴシック" charset="0"/>
              </a:rPr>
              <a:t>’</a:t>
            </a:r>
            <a:r>
              <a:rPr lang="en-US" altLang="ja-JP" sz="2400" dirty="0">
                <a:latin typeface="Helvetica" charset="0"/>
                <a:ea typeface="ＭＳ Ｐゴシック" charset="0"/>
                <a:cs typeface="ＭＳ Ｐゴシック" charset="0"/>
              </a:rPr>
              <a:t>s Bazaar, Vogue</a:t>
            </a:r>
          </a:p>
          <a:p>
            <a:pPr marL="0" indent="0">
              <a:buNone/>
            </a:pPr>
            <a:endParaRPr lang="en-US" sz="2000" dirty="0">
              <a:latin typeface="Helvetica" charset="0"/>
              <a:ea typeface="ＭＳ Ｐゴシック" charset="0"/>
              <a:cs typeface="ＭＳ Ｐゴシック" charset="0"/>
            </a:endParaRPr>
          </a:p>
          <a:p>
            <a:pPr marL="0" indent="0">
              <a:buNone/>
            </a:pPr>
            <a:endParaRPr lang="en-US" sz="2000" dirty="0">
              <a:latin typeface="Helvetica" charset="0"/>
              <a:ea typeface="ＭＳ Ｐゴシック" charset="0"/>
              <a:cs typeface="ＭＳ Ｐゴシック" charset="0"/>
            </a:endParaRPr>
          </a:p>
          <a:p>
            <a:pPr marL="0" indent="0">
              <a:buNone/>
            </a:pPr>
            <a:endParaRPr lang="en-US" sz="2000" dirty="0">
              <a:latin typeface="Helvetica" charset="0"/>
              <a:ea typeface="ＭＳ Ｐゴシック" charset="0"/>
              <a:cs typeface="ＭＳ Ｐゴシック" charset="0"/>
            </a:endParaRPr>
          </a:p>
          <a:p>
            <a:pPr marL="0" indent="0">
              <a:buNone/>
            </a:pPr>
            <a:endParaRPr lang="en-US" sz="2000" dirty="0">
              <a:latin typeface="Helvetica" charset="0"/>
              <a:ea typeface="ＭＳ Ｐゴシック" charset="0"/>
              <a:cs typeface="ＭＳ Ｐゴシック" charset="0"/>
            </a:endParaRPr>
          </a:p>
          <a:p>
            <a:pPr marL="0" indent="0">
              <a:buNone/>
            </a:pPr>
            <a:r>
              <a:rPr lang="en-US" sz="2000" dirty="0">
                <a:latin typeface="Helvetica" charset="0"/>
                <a:ea typeface="ＭＳ Ｐゴシック" charset="0"/>
                <a:cs typeface="ＭＳ Ｐゴシック" charset="0"/>
              </a:rPr>
              <a:t>Valentine Cross Illustration of raincoats with a loosened waistline</a:t>
            </a:r>
          </a:p>
          <a:p>
            <a:pPr eaLnBrk="1" hangingPunct="1"/>
            <a:endParaRPr lang="en-US" sz="2000" dirty="0">
              <a:latin typeface="Arial" charset="0"/>
              <a:ea typeface="ＭＳ Ｐゴシック" charset="0"/>
              <a:cs typeface="ＭＳ Ｐゴシック" charset="0"/>
            </a:endParaRPr>
          </a:p>
        </p:txBody>
      </p:sp>
      <p:pic>
        <p:nvPicPr>
          <p:cNvPr id="38915" name="Picture 6" descr="EM 1915 Valentine Cross illus of rain coats, NYC?"/>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382003">
            <a:off x="6242392" y="777347"/>
            <a:ext cx="6862143" cy="5335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90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302865" y="375703"/>
            <a:ext cx="4572000" cy="857250"/>
          </a:xfrm>
        </p:spPr>
        <p:txBody>
          <a:bodyPr/>
          <a:lstStyle/>
          <a:p>
            <a:pPr eaLnBrk="1" hangingPunct="1"/>
            <a:r>
              <a:rPr lang="en-US" sz="2700" dirty="0">
                <a:latin typeface="Arial" charset="0"/>
                <a:ea typeface="ＭＳ Ｐゴシック" charset="0"/>
                <a:cs typeface="ＭＳ Ｐゴシック" charset="0"/>
              </a:rPr>
              <a:t>New Silhouette</a:t>
            </a:r>
          </a:p>
        </p:txBody>
      </p:sp>
      <p:sp>
        <p:nvSpPr>
          <p:cNvPr id="41986" name="Rectangle 3"/>
          <p:cNvSpPr>
            <a:spLocks noGrp="1" noChangeArrowheads="1"/>
          </p:cNvSpPr>
          <p:nvPr>
            <p:ph type="body" sz="half" idx="1"/>
          </p:nvPr>
        </p:nvSpPr>
        <p:spPr>
          <a:xfrm>
            <a:off x="166255" y="1929317"/>
            <a:ext cx="6329795" cy="4124355"/>
          </a:xfrm>
        </p:spPr>
        <p:txBody>
          <a:bodyPr>
            <a:noAutofit/>
          </a:bodyPr>
          <a:lstStyle/>
          <a:p>
            <a:pPr eaLnBrk="1" hangingPunct="1">
              <a:lnSpc>
                <a:spcPct val="90000"/>
              </a:lnSpc>
            </a:pPr>
            <a:r>
              <a:rPr lang="en-US" sz="2400" dirty="0">
                <a:latin typeface="Helvetica" charset="0"/>
                <a:ea typeface="ＭＳ Ｐゴシック" charset="0"/>
                <a:cs typeface="ＭＳ Ｐゴシック" charset="0"/>
              </a:rPr>
              <a:t>In 1918 -  End of WWI</a:t>
            </a:r>
          </a:p>
          <a:p>
            <a:pPr eaLnBrk="1" hangingPunct="1">
              <a:lnSpc>
                <a:spcPct val="90000"/>
              </a:lnSpc>
              <a:buFont typeface="Wingdings" charset="0"/>
              <a:buNone/>
            </a:pPr>
            <a:endParaRPr lang="en-US" sz="2400" dirty="0">
              <a:latin typeface="Helvetica" charset="0"/>
              <a:ea typeface="ＭＳ Ｐゴシック" charset="0"/>
              <a:cs typeface="ＭＳ Ｐゴシック" charset="0"/>
            </a:endParaRPr>
          </a:p>
          <a:p>
            <a:pPr eaLnBrk="1" hangingPunct="1">
              <a:lnSpc>
                <a:spcPct val="90000"/>
              </a:lnSpc>
              <a:buFont typeface="Wingdings" charset="0"/>
              <a:buNone/>
            </a:pPr>
            <a:r>
              <a:rPr lang="en-US" sz="2400" dirty="0">
                <a:latin typeface="Helvetica" charset="0"/>
                <a:ea typeface="ＭＳ Ｐゴシック" charset="0"/>
                <a:cs typeface="ＭＳ Ｐゴシック" charset="0"/>
              </a:rPr>
              <a:t>- New Silhouettes developed by Paul </a:t>
            </a:r>
            <a:r>
              <a:rPr lang="en-US" sz="2400" dirty="0" err="1">
                <a:latin typeface="Helvetica" charset="0"/>
                <a:ea typeface="ＭＳ Ｐゴシック" charset="0"/>
                <a:cs typeface="ＭＳ Ｐゴシック" charset="0"/>
              </a:rPr>
              <a:t>Poiret</a:t>
            </a:r>
            <a:r>
              <a:rPr lang="en-US" sz="2400" dirty="0">
                <a:latin typeface="Helvetica" charset="0"/>
                <a:ea typeface="ＭＳ Ｐゴシック" charset="0"/>
                <a:cs typeface="ＭＳ Ｐゴシック" charset="0"/>
              </a:rPr>
              <a:t> in 1912, now finally popular</a:t>
            </a:r>
          </a:p>
          <a:p>
            <a:pPr eaLnBrk="1" hangingPunct="1">
              <a:lnSpc>
                <a:spcPct val="90000"/>
              </a:lnSpc>
              <a:buFont typeface="Wingdings" charset="0"/>
              <a:buNone/>
            </a:pPr>
            <a:endParaRPr lang="en-US" sz="2400" dirty="0">
              <a:latin typeface="Helvetica" charset="0"/>
              <a:ea typeface="ＭＳ Ｐゴシック" charset="0"/>
              <a:cs typeface="ＭＳ Ｐゴシック" charset="0"/>
            </a:endParaRPr>
          </a:p>
          <a:p>
            <a:pPr eaLnBrk="1" hangingPunct="1">
              <a:lnSpc>
                <a:spcPct val="90000"/>
              </a:lnSpc>
              <a:buFont typeface="Wingdings" charset="0"/>
              <a:buNone/>
            </a:pPr>
            <a:r>
              <a:rPr lang="en-US" sz="2400" dirty="0">
                <a:latin typeface="Helvetica" charset="0"/>
                <a:ea typeface="ＭＳ Ｐゴシック" charset="0"/>
                <a:cs typeface="ＭＳ Ｐゴシック" charset="0"/>
              </a:rPr>
              <a:t>- Boat neck, waistline drops to hips </a:t>
            </a:r>
          </a:p>
          <a:p>
            <a:pPr eaLnBrk="1" hangingPunct="1">
              <a:lnSpc>
                <a:spcPct val="90000"/>
              </a:lnSpc>
              <a:buFont typeface="Wingdings" charset="0"/>
              <a:buNone/>
            </a:pPr>
            <a:endParaRPr lang="en-US" sz="2400" dirty="0">
              <a:latin typeface="Helvetica" charset="0"/>
              <a:ea typeface="ＭＳ Ｐゴシック" charset="0"/>
              <a:cs typeface="ＭＳ Ｐゴシック" charset="0"/>
            </a:endParaRPr>
          </a:p>
          <a:p>
            <a:pPr eaLnBrk="1" hangingPunct="1">
              <a:lnSpc>
                <a:spcPct val="90000"/>
              </a:lnSpc>
              <a:buFont typeface="Wingdings" charset="0"/>
              <a:buNone/>
            </a:pPr>
            <a:r>
              <a:rPr lang="en-US" sz="2400" dirty="0">
                <a:latin typeface="Helvetica" charset="0"/>
                <a:ea typeface="ＭＳ Ｐゴシック" charset="0"/>
                <a:cs typeface="ＭＳ Ｐゴシック" charset="0"/>
              </a:rPr>
              <a:t>- The corset is replaced by the brassiere and girdle</a:t>
            </a:r>
          </a:p>
          <a:p>
            <a:pPr eaLnBrk="1" hangingPunct="1">
              <a:lnSpc>
                <a:spcPct val="90000"/>
              </a:lnSpc>
              <a:buFont typeface="Wingdings" charset="0"/>
              <a:buNone/>
            </a:pPr>
            <a:r>
              <a:rPr lang="en-US" sz="2400" dirty="0">
                <a:latin typeface="Helvetica" charset="0"/>
                <a:ea typeface="ＭＳ Ｐゴシック" charset="0"/>
                <a:cs typeface="ＭＳ Ｐゴシック" charset="0"/>
              </a:rPr>
              <a:t>- Alternative underwear is the  </a:t>
            </a:r>
            <a:r>
              <a:rPr lang="ja-JP" altLang="en-US" sz="2400" dirty="0">
                <a:latin typeface="Helvetica" charset="0"/>
                <a:ea typeface="ＭＳ Ｐゴシック" charset="0"/>
                <a:cs typeface="ＭＳ Ｐゴシック" charset="0"/>
              </a:rPr>
              <a:t>“</a:t>
            </a:r>
            <a:r>
              <a:rPr lang="en-US" altLang="ja-JP" sz="2400" dirty="0">
                <a:latin typeface="Helvetica" charset="0"/>
                <a:ea typeface="ＭＳ Ｐゴシック" charset="0"/>
                <a:cs typeface="ＭＳ Ｐゴシック" charset="0"/>
              </a:rPr>
              <a:t>Step-in</a:t>
            </a:r>
            <a:r>
              <a:rPr lang="ja-JP" altLang="en-US" sz="2400" dirty="0">
                <a:latin typeface="Helvetica" charset="0"/>
                <a:ea typeface="ＭＳ Ｐゴシック" charset="0"/>
                <a:cs typeface="ＭＳ Ｐゴシック" charset="0"/>
              </a:rPr>
              <a:t>”</a:t>
            </a:r>
            <a:r>
              <a:rPr lang="en-US" altLang="ja-JP" sz="2400" dirty="0">
                <a:latin typeface="Helvetica" charset="0"/>
                <a:ea typeface="ＭＳ Ｐゴシック" charset="0"/>
                <a:cs typeface="ＭＳ Ｐゴシック" charset="0"/>
              </a:rPr>
              <a:t> Chemise</a:t>
            </a:r>
          </a:p>
        </p:txBody>
      </p:sp>
      <p:pic>
        <p:nvPicPr>
          <p:cNvPr id="3" name="Kuva 2"/>
          <p:cNvPicPr>
            <a:picLocks noChangeAspect="1"/>
          </p:cNvPicPr>
          <p:nvPr/>
        </p:nvPicPr>
        <p:blipFill>
          <a:blip r:embed="rId2"/>
          <a:stretch>
            <a:fillRect/>
          </a:stretch>
        </p:blipFill>
        <p:spPr>
          <a:xfrm>
            <a:off x="6792687" y="265487"/>
            <a:ext cx="4455466" cy="6488543"/>
          </a:xfrm>
          <a:prstGeom prst="rect">
            <a:avLst/>
          </a:prstGeom>
        </p:spPr>
      </p:pic>
    </p:spTree>
    <p:extLst>
      <p:ext uri="{BB962C8B-B14F-4D97-AF65-F5344CB8AC3E}">
        <p14:creationId xmlns:p14="http://schemas.microsoft.com/office/powerpoint/2010/main" val="2885010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524000" y="0"/>
            <a:ext cx="6096000" cy="1143000"/>
          </a:xfrm>
        </p:spPr>
        <p:txBody>
          <a:bodyPr/>
          <a:lstStyle/>
          <a:p>
            <a:pPr eaLnBrk="1" hangingPunct="1"/>
            <a:r>
              <a:rPr lang="en-US">
                <a:latin typeface="Arial" charset="0"/>
              </a:rPr>
              <a:t>Denim</a:t>
            </a:r>
          </a:p>
        </p:txBody>
      </p:sp>
      <p:sp>
        <p:nvSpPr>
          <p:cNvPr id="49154" name="Rectangle 3"/>
          <p:cNvSpPr>
            <a:spLocks noGrp="1" noChangeArrowheads="1"/>
          </p:cNvSpPr>
          <p:nvPr>
            <p:ph type="body" sz="half" idx="1"/>
          </p:nvPr>
        </p:nvSpPr>
        <p:spPr>
          <a:xfrm>
            <a:off x="278296" y="1204297"/>
            <a:ext cx="6202017" cy="4648200"/>
          </a:xfrm>
        </p:spPr>
        <p:txBody>
          <a:bodyPr>
            <a:noAutofit/>
          </a:bodyPr>
          <a:lstStyle/>
          <a:p>
            <a:pPr eaLnBrk="1" hangingPunct="1">
              <a:lnSpc>
                <a:spcPct val="80000"/>
              </a:lnSpc>
            </a:pPr>
            <a:r>
              <a:rPr lang="en-US" sz="2400" dirty="0">
                <a:latin typeface="Arial" charset="0"/>
              </a:rPr>
              <a:t>Denim - de Nimes, popularized by Levi Strauss</a:t>
            </a:r>
          </a:p>
          <a:p>
            <a:pPr lvl="1" eaLnBrk="1" hangingPunct="1">
              <a:lnSpc>
                <a:spcPct val="90000"/>
              </a:lnSpc>
            </a:pPr>
            <a:r>
              <a:rPr lang="en-US" dirty="0">
                <a:latin typeface="Arial" charset="0"/>
              </a:rPr>
              <a:t>Created during Gold Rush</a:t>
            </a:r>
          </a:p>
          <a:p>
            <a:pPr lvl="1" eaLnBrk="1" hangingPunct="1">
              <a:lnSpc>
                <a:spcPct val="90000"/>
              </a:lnSpc>
            </a:pPr>
            <a:r>
              <a:rPr lang="en-US" dirty="0">
                <a:latin typeface="Arial" charset="0"/>
              </a:rPr>
              <a:t>heavy cotton pants woven in a double twill called Jean</a:t>
            </a:r>
          </a:p>
          <a:p>
            <a:pPr lvl="1" eaLnBrk="1" hangingPunct="1">
              <a:lnSpc>
                <a:spcPct val="90000"/>
              </a:lnSpc>
            </a:pPr>
            <a:r>
              <a:rPr lang="en-US" dirty="0">
                <a:latin typeface="Arial" charset="0"/>
              </a:rPr>
              <a:t>Dyed with indigo blue dye </a:t>
            </a:r>
          </a:p>
          <a:p>
            <a:pPr lvl="1" eaLnBrk="1" hangingPunct="1">
              <a:lnSpc>
                <a:spcPct val="90000"/>
              </a:lnSpc>
            </a:pPr>
            <a:r>
              <a:rPr lang="ja-JP" altLang="en-US" dirty="0">
                <a:latin typeface="Arial" charset="0"/>
              </a:rPr>
              <a:t>“</a:t>
            </a:r>
            <a:r>
              <a:rPr lang="en-US" altLang="ja-JP" dirty="0">
                <a:latin typeface="Arial" charset="0"/>
              </a:rPr>
              <a:t>Blue Jeans</a:t>
            </a:r>
            <a:r>
              <a:rPr lang="ja-JP" altLang="en-US" dirty="0">
                <a:latin typeface="Arial" charset="0"/>
              </a:rPr>
              <a:t>”</a:t>
            </a:r>
            <a:endParaRPr lang="en-US" altLang="ja-JP" dirty="0">
              <a:latin typeface="Arial" charset="0"/>
            </a:endParaRPr>
          </a:p>
          <a:p>
            <a:pPr lvl="1" eaLnBrk="1" hangingPunct="1">
              <a:lnSpc>
                <a:spcPct val="90000"/>
              </a:lnSpc>
            </a:pPr>
            <a:endParaRPr lang="en-US" dirty="0">
              <a:latin typeface="Arial" charset="0"/>
            </a:endParaRPr>
          </a:p>
          <a:p>
            <a:pPr marL="457200" lvl="1" indent="0">
              <a:buNone/>
            </a:pPr>
            <a:endParaRPr lang="en-US" dirty="0">
              <a:latin typeface="Arial" charset="0"/>
            </a:endParaRPr>
          </a:p>
          <a:p>
            <a:pPr marL="457200" lvl="1" indent="0">
              <a:buNone/>
            </a:pPr>
            <a:endParaRPr lang="en-US" dirty="0">
              <a:latin typeface="Arial" charset="0"/>
            </a:endParaRPr>
          </a:p>
          <a:p>
            <a:pPr marL="457200" lvl="1" indent="0" algn="r">
              <a:buNone/>
            </a:pPr>
            <a:r>
              <a:rPr lang="en-US" sz="2000" dirty="0">
                <a:latin typeface="Arial" charset="0"/>
              </a:rPr>
              <a:t>Denim Fall Front Trousers, 1830</a:t>
            </a:r>
          </a:p>
          <a:p>
            <a:pPr marL="457200" lvl="1" indent="0" algn="r">
              <a:buNone/>
            </a:pPr>
            <a:r>
              <a:rPr lang="en-US" sz="2000" dirty="0">
                <a:latin typeface="Arial" charset="0"/>
              </a:rPr>
              <a:t>Historic Deerfield, MA</a:t>
            </a:r>
          </a:p>
        </p:txBody>
      </p:sp>
      <p:pic>
        <p:nvPicPr>
          <p:cNvPr id="49155" name="Picture 5" descr="IMG_008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rot="5395885">
            <a:off x="6007376" y="971550"/>
            <a:ext cx="6553200" cy="4914900"/>
          </a:xfrm>
        </p:spPr>
      </p:pic>
    </p:spTree>
    <p:extLst>
      <p:ext uri="{BB962C8B-B14F-4D97-AF65-F5344CB8AC3E}">
        <p14:creationId xmlns:p14="http://schemas.microsoft.com/office/powerpoint/2010/main" val="2776954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1"/>
          </p:nvPr>
        </p:nvSpPr>
        <p:spPr>
          <a:xfrm>
            <a:off x="427512" y="1828800"/>
            <a:ext cx="7172695" cy="3728852"/>
          </a:xfrm>
        </p:spPr>
        <p:txBody>
          <a:bodyPr>
            <a:normAutofit/>
          </a:bodyPr>
          <a:lstStyle/>
          <a:p>
            <a:pPr eaLnBrk="1" hangingPunct="1"/>
            <a:r>
              <a:rPr lang="en-US" dirty="0">
                <a:latin typeface="Arial" charset="0"/>
                <a:ea typeface="ＭＳ Ｐゴシック" charset="0"/>
                <a:cs typeface="ＭＳ Ｐゴシック" charset="0"/>
              </a:rPr>
              <a:t>In 1917, this is described as semi-fitted “tailored” costume.</a:t>
            </a:r>
          </a:p>
          <a:p>
            <a:pPr eaLnBrk="1" hangingPunct="1"/>
            <a:r>
              <a:rPr lang="en-US" dirty="0">
                <a:latin typeface="Arial" charset="0"/>
                <a:ea typeface="ＭＳ Ｐゴシック" charset="0"/>
                <a:cs typeface="ＭＳ Ｐゴシック" charset="0"/>
              </a:rPr>
              <a:t>Cording as emphasis to the side hips</a:t>
            </a:r>
          </a:p>
          <a:p>
            <a:pPr eaLnBrk="1" hangingPunct="1"/>
            <a:r>
              <a:rPr lang="en-US" dirty="0">
                <a:latin typeface="Arial" charset="0"/>
                <a:ea typeface="ＭＳ Ｐゴシック" charset="0"/>
                <a:cs typeface="ＭＳ Ｐゴシック" charset="0"/>
              </a:rPr>
              <a:t>Hats push down on the head</a:t>
            </a:r>
          </a:p>
        </p:txBody>
      </p:sp>
      <p:pic>
        <p:nvPicPr>
          <p:cNvPr id="39940" name="Picture 5" descr="EM 1917 Outdoor Costume semifitted tailored Costume, braided decoration, USA"/>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395660">
            <a:off x="5618868" y="1422039"/>
            <a:ext cx="6781049" cy="3941942"/>
          </a:xfrm>
        </p:spPr>
      </p:pic>
      <p:sp>
        <p:nvSpPr>
          <p:cNvPr id="2" name="Otsikko 1"/>
          <p:cNvSpPr>
            <a:spLocks noGrp="1"/>
          </p:cNvSpPr>
          <p:nvPr>
            <p:ph type="title"/>
          </p:nvPr>
        </p:nvSpPr>
        <p:spPr/>
        <p:txBody>
          <a:bodyPr/>
          <a:lstStyle/>
          <a:p>
            <a:endParaRPr lang="fi-FI"/>
          </a:p>
        </p:txBody>
      </p:sp>
    </p:spTree>
    <p:extLst>
      <p:ext uri="{BB962C8B-B14F-4D97-AF65-F5344CB8AC3E}">
        <p14:creationId xmlns:p14="http://schemas.microsoft.com/office/powerpoint/2010/main" val="3893849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285008" y="800100"/>
            <a:ext cx="3131344" cy="857250"/>
          </a:xfrm>
        </p:spPr>
        <p:txBody>
          <a:bodyPr/>
          <a:lstStyle/>
          <a:p>
            <a:r>
              <a:rPr lang="en-US" sz="2400" err="1">
                <a:latin typeface="Arial" charset="0"/>
                <a:ea typeface="ＭＳ Ｐゴシック" charset="0"/>
                <a:cs typeface="ＭＳ Ｐゴシック" charset="0"/>
              </a:rPr>
              <a:t>Vionnet</a:t>
            </a:r>
            <a:r>
              <a:rPr lang="en-US" sz="2400" dirty="0">
                <a:latin typeface="Arial" charset="0"/>
                <a:ea typeface="ＭＳ Ｐゴシック" charset="0"/>
                <a:cs typeface="ＭＳ Ｐゴシック" charset="0"/>
              </a:rPr>
              <a:t> 1919</a:t>
            </a:r>
          </a:p>
        </p:txBody>
      </p:sp>
      <p:sp>
        <p:nvSpPr>
          <p:cNvPr id="43010" name="Text Placeholder 2"/>
          <p:cNvSpPr>
            <a:spLocks noGrp="1"/>
          </p:cNvSpPr>
          <p:nvPr>
            <p:ph type="body" sz="half" idx="1"/>
          </p:nvPr>
        </p:nvSpPr>
        <p:spPr>
          <a:xfrm>
            <a:off x="285008" y="1657350"/>
            <a:ext cx="5468092" cy="4171950"/>
          </a:xfrm>
        </p:spPr>
        <p:txBody>
          <a:bodyPr>
            <a:normAutofit lnSpcReduction="10000"/>
          </a:bodyPr>
          <a:lstStyle/>
          <a:p>
            <a:pPr eaLnBrk="1" hangingPunct="1">
              <a:lnSpc>
                <a:spcPct val="90000"/>
              </a:lnSpc>
            </a:pPr>
            <a:r>
              <a:rPr lang="en-US" sz="2000" dirty="0">
                <a:latin typeface="Arial" charset="0"/>
                <a:ea typeface="ＭＳ Ｐゴシック" charset="0"/>
                <a:cs typeface="ＭＳ Ｐゴシック" charset="0"/>
              </a:rPr>
              <a:t>Madeleine </a:t>
            </a:r>
            <a:r>
              <a:rPr lang="en-US" sz="2000" dirty="0" err="1">
                <a:latin typeface="Arial" charset="0"/>
                <a:ea typeface="ＭＳ Ｐゴシック" charset="0"/>
                <a:cs typeface="ＭＳ Ｐゴシック" charset="0"/>
              </a:rPr>
              <a:t>Vionnet</a:t>
            </a:r>
            <a:r>
              <a:rPr lang="en-US" sz="2000" dirty="0">
                <a:latin typeface="Arial" charset="0"/>
                <a:ea typeface="ＭＳ Ｐゴシック" charset="0"/>
                <a:cs typeface="ＭＳ Ｐゴシック" charset="0"/>
              </a:rPr>
              <a:t>, who has her own fashion house since 1912, was forced to close during the first World War. </a:t>
            </a:r>
          </a:p>
          <a:p>
            <a:pPr eaLnBrk="1" hangingPunct="1">
              <a:lnSpc>
                <a:spcPct val="90000"/>
              </a:lnSpc>
            </a:pPr>
            <a:endParaRPr lang="en-US" sz="2000" dirty="0">
              <a:latin typeface="Arial" charset="0"/>
              <a:ea typeface="ＭＳ Ｐゴシック" charset="0"/>
              <a:cs typeface="ＭＳ Ｐゴシック" charset="0"/>
            </a:endParaRPr>
          </a:p>
          <a:p>
            <a:pPr eaLnBrk="1" hangingPunct="1">
              <a:lnSpc>
                <a:spcPct val="90000"/>
              </a:lnSpc>
            </a:pPr>
            <a:r>
              <a:rPr lang="en-US" sz="2000" dirty="0">
                <a:latin typeface="Arial" charset="0"/>
                <a:ea typeface="ＭＳ Ｐゴシック" charset="0"/>
                <a:cs typeface="ＭＳ Ｐゴシック" charset="0"/>
              </a:rPr>
              <a:t>She re-opened again after the war and built her business up to over 1000 employees. She works for women</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s rights and for her employees.</a:t>
            </a:r>
          </a:p>
          <a:p>
            <a:pPr lvl="1" eaLnBrk="1" hangingPunct="1">
              <a:lnSpc>
                <a:spcPct val="90000"/>
              </a:lnSpc>
            </a:pPr>
            <a:endParaRPr lang="en-US" sz="2000" b="1" dirty="0">
              <a:latin typeface="Helvetica" charset="0"/>
              <a:ea typeface="ＭＳ Ｐゴシック" charset="0"/>
            </a:endParaRPr>
          </a:p>
          <a:p>
            <a:pPr lvl="1" eaLnBrk="1" hangingPunct="1">
              <a:lnSpc>
                <a:spcPct val="90000"/>
              </a:lnSpc>
            </a:pPr>
            <a:r>
              <a:rPr lang="en-US" sz="2000" dirty="0">
                <a:latin typeface="Helvetica" charset="0"/>
                <a:ea typeface="ＭＳ Ｐゴシック" charset="0"/>
              </a:rPr>
              <a:t>Vacation time</a:t>
            </a:r>
          </a:p>
          <a:p>
            <a:pPr lvl="1" eaLnBrk="1" hangingPunct="1">
              <a:lnSpc>
                <a:spcPct val="90000"/>
              </a:lnSpc>
            </a:pPr>
            <a:r>
              <a:rPr lang="en-US" sz="2000" dirty="0">
                <a:latin typeface="Helvetica" charset="0"/>
                <a:ea typeface="ＭＳ Ｐゴシック" charset="0"/>
              </a:rPr>
              <a:t>Health care</a:t>
            </a:r>
          </a:p>
          <a:p>
            <a:pPr lvl="1" eaLnBrk="1" hangingPunct="1">
              <a:lnSpc>
                <a:spcPct val="90000"/>
              </a:lnSpc>
            </a:pPr>
            <a:r>
              <a:rPr lang="en-US" sz="2000" dirty="0">
                <a:latin typeface="Helvetica" charset="0"/>
                <a:ea typeface="ＭＳ Ｐゴシック" charset="0"/>
              </a:rPr>
              <a:t>Maternity leave</a:t>
            </a:r>
          </a:p>
          <a:p>
            <a:pPr lvl="1" eaLnBrk="1" hangingPunct="1">
              <a:lnSpc>
                <a:spcPct val="90000"/>
              </a:lnSpc>
              <a:buFont typeface="Wingdings" charset="0"/>
              <a:buNone/>
            </a:pPr>
            <a:r>
              <a:rPr lang="en-US" sz="2000" dirty="0">
                <a:latin typeface="Helvetica" charset="0"/>
                <a:ea typeface="ＭＳ Ｐゴシック" charset="0"/>
              </a:rPr>
              <a:t>The Practical Post War Woman</a:t>
            </a:r>
          </a:p>
          <a:p>
            <a:endParaRPr lang="en-US" dirty="0">
              <a:latin typeface="Arial" charset="0"/>
              <a:ea typeface="ＭＳ Ｐゴシック" charset="0"/>
              <a:cs typeface="ＭＳ Ｐゴシック" charset="0"/>
            </a:endParaRPr>
          </a:p>
        </p:txBody>
      </p:sp>
      <p:pic>
        <p:nvPicPr>
          <p:cNvPr id="43011" name="Picture 6" descr="BW 1919 Vionet does the dolman sleeve and great back seams, double strap pumps, Fran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5604462" y="1167296"/>
            <a:ext cx="6127514" cy="4434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2428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a:xfrm>
            <a:off x="685799" y="1981200"/>
            <a:ext cx="4428641" cy="4114800"/>
          </a:xfrm>
        </p:spPr>
        <p:txBody>
          <a:bodyPr/>
          <a:lstStyle/>
          <a:p>
            <a:r>
              <a:rPr lang="fi-FI" dirty="0" err="1"/>
              <a:t>The</a:t>
            </a:r>
            <a:r>
              <a:rPr lang="fi-FI" dirty="0"/>
              <a:t> </a:t>
            </a:r>
            <a:r>
              <a:rPr lang="fi-FI" dirty="0" err="1"/>
              <a:t>patent</a:t>
            </a:r>
            <a:r>
              <a:rPr lang="fi-FI" dirty="0"/>
              <a:t> </a:t>
            </a:r>
            <a:r>
              <a:rPr lang="fi-FI" dirty="0" err="1"/>
              <a:t>which</a:t>
            </a:r>
            <a:r>
              <a:rPr lang="fi-FI" dirty="0"/>
              <a:t> </a:t>
            </a:r>
            <a:r>
              <a:rPr lang="fi-FI" dirty="0" err="1"/>
              <a:t>Fortuny</a:t>
            </a:r>
            <a:r>
              <a:rPr lang="fi-FI" dirty="0"/>
              <a:t> </a:t>
            </a:r>
            <a:r>
              <a:rPr lang="fi-FI" dirty="0" err="1"/>
              <a:t>sent</a:t>
            </a:r>
            <a:r>
              <a:rPr lang="fi-FI" dirty="0"/>
              <a:t> out in 1909 for </a:t>
            </a:r>
            <a:r>
              <a:rPr lang="fi-FI" dirty="0" err="1"/>
              <a:t>his</a:t>
            </a:r>
            <a:r>
              <a:rPr lang="fi-FI" dirty="0"/>
              <a:t> </a:t>
            </a:r>
            <a:r>
              <a:rPr lang="fi-FI" dirty="0" err="1"/>
              <a:t>Delphos</a:t>
            </a:r>
            <a:r>
              <a:rPr lang="fi-FI" dirty="0"/>
              <a:t> </a:t>
            </a:r>
            <a:r>
              <a:rPr lang="fi-FI" dirty="0" err="1"/>
              <a:t>gown</a:t>
            </a:r>
            <a:endParaRPr lang="fi-FI" dirty="0"/>
          </a:p>
        </p:txBody>
      </p:sp>
      <p:sp>
        <p:nvSpPr>
          <p:cNvPr id="4" name="Sisällön paikkamerkki 3"/>
          <p:cNvSpPr>
            <a:spLocks noGrp="1"/>
          </p:cNvSpPr>
          <p:nvPr>
            <p:ph sz="half" idx="2"/>
          </p:nvPr>
        </p:nvSpPr>
        <p:spPr/>
        <p:txBody>
          <a:bodyPr/>
          <a:lstStyle/>
          <a:p>
            <a:endParaRPr lang="fi-FI"/>
          </a:p>
        </p:txBody>
      </p:sp>
      <p:pic>
        <p:nvPicPr>
          <p:cNvPr id="5" name="Kuva 4"/>
          <p:cNvPicPr>
            <a:picLocks noChangeAspect="1"/>
          </p:cNvPicPr>
          <p:nvPr/>
        </p:nvPicPr>
        <p:blipFill>
          <a:blip r:embed="rId2"/>
          <a:stretch>
            <a:fillRect/>
          </a:stretch>
        </p:blipFill>
        <p:spPr>
          <a:xfrm>
            <a:off x="4974956" y="622740"/>
            <a:ext cx="7102744" cy="5181160"/>
          </a:xfrm>
          <a:prstGeom prst="rect">
            <a:avLst/>
          </a:prstGeom>
        </p:spPr>
      </p:pic>
    </p:spTree>
    <p:extLst>
      <p:ext uri="{BB962C8B-B14F-4D97-AF65-F5344CB8AC3E}">
        <p14:creationId xmlns:p14="http://schemas.microsoft.com/office/powerpoint/2010/main" val="106819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a:xfrm>
            <a:off x="5949538" y="1981200"/>
            <a:ext cx="5830784" cy="41148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i-FI" dirty="0"/>
              <a:t>Isadora </a:t>
            </a:r>
            <a:r>
              <a:rPr lang="fi-FI" dirty="0" err="1"/>
              <a:t>Duncan</a:t>
            </a:r>
            <a:r>
              <a:rPr lang="fi-FI" dirty="0"/>
              <a:t> </a:t>
            </a:r>
            <a:r>
              <a:rPr lang="fi-FI" dirty="0" err="1"/>
              <a:t>was</a:t>
            </a:r>
            <a:r>
              <a:rPr lang="fi-FI" dirty="0"/>
              <a:t> </a:t>
            </a:r>
            <a:r>
              <a:rPr lang="fi-FI" dirty="0" err="1"/>
              <a:t>part</a:t>
            </a:r>
            <a:r>
              <a:rPr lang="fi-FI" dirty="0"/>
              <a:t> of </a:t>
            </a:r>
            <a:r>
              <a:rPr lang="fi-FI" dirty="0" err="1"/>
              <a:t>liberating</a:t>
            </a:r>
            <a:r>
              <a:rPr lang="fi-FI" dirty="0"/>
              <a:t> </a:t>
            </a:r>
            <a:r>
              <a:rPr lang="fi-FI" dirty="0" err="1"/>
              <a:t>women</a:t>
            </a:r>
            <a:r>
              <a:rPr lang="fi-FI" dirty="0"/>
              <a:t> </a:t>
            </a:r>
            <a:r>
              <a:rPr lang="fi-FI" dirty="0" err="1"/>
              <a:t>from</a:t>
            </a:r>
            <a:r>
              <a:rPr lang="fi-FI" dirty="0"/>
              <a:t> </a:t>
            </a:r>
            <a:r>
              <a:rPr lang="fi-FI" dirty="0" err="1"/>
              <a:t>the</a:t>
            </a:r>
            <a:r>
              <a:rPr lang="fi-FI" dirty="0"/>
              <a:t> </a:t>
            </a:r>
            <a:r>
              <a:rPr lang="fi-FI" dirty="0" err="1"/>
              <a:t>restrictive</a:t>
            </a:r>
            <a:r>
              <a:rPr lang="fi-FI" dirty="0"/>
              <a:t> </a:t>
            </a:r>
            <a:r>
              <a:rPr lang="fi-FI" dirty="0" err="1"/>
              <a:t>clothing</a:t>
            </a:r>
            <a:endParaRPr lang="fi-FI" dirty="0"/>
          </a:p>
        </p:txBody>
      </p:sp>
      <p:pic>
        <p:nvPicPr>
          <p:cNvPr id="5" name="Kuva 4"/>
          <p:cNvPicPr>
            <a:picLocks noChangeAspect="1"/>
          </p:cNvPicPr>
          <p:nvPr/>
        </p:nvPicPr>
        <p:blipFill>
          <a:blip r:embed="rId2"/>
          <a:stretch>
            <a:fillRect/>
          </a:stretch>
        </p:blipFill>
        <p:spPr>
          <a:xfrm>
            <a:off x="607273" y="0"/>
            <a:ext cx="5133127" cy="6858000"/>
          </a:xfrm>
          <a:prstGeom prst="rect">
            <a:avLst/>
          </a:prstGeom>
        </p:spPr>
      </p:pic>
    </p:spTree>
    <p:extLst>
      <p:ext uri="{BB962C8B-B14F-4D97-AF65-F5344CB8AC3E}">
        <p14:creationId xmlns:p14="http://schemas.microsoft.com/office/powerpoint/2010/main" val="2956480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878" r="3997"/>
          <a:stretch/>
        </p:blipFill>
        <p:spPr>
          <a:xfrm>
            <a:off x="6100974" y="-800426"/>
            <a:ext cx="5421461" cy="8020623"/>
          </a:xfrm>
          <a:prstGeom prst="rect">
            <a:avLst/>
          </a:prstGeom>
          <a:effectLst/>
        </p:spPr>
      </p:pic>
      <p:sp>
        <p:nvSpPr>
          <p:cNvPr id="2" name="Otsikko 1"/>
          <p:cNvSpPr>
            <a:spLocks noGrp="1"/>
          </p:cNvSpPr>
          <p:nvPr>
            <p:ph type="title"/>
          </p:nvPr>
        </p:nvSpPr>
        <p:spPr>
          <a:xfrm>
            <a:off x="648929" y="629266"/>
            <a:ext cx="6586491" cy="1676603"/>
          </a:xfrm>
        </p:spPr>
        <p:txBody>
          <a:bodyPr vert="horz" lIns="91440" tIns="45720" rIns="91440" bIns="45720" rtlCol="0" anchor="ctr">
            <a:normAutofit/>
          </a:bodyPr>
          <a:lstStyle/>
          <a:p>
            <a:endParaRPr lang="en-US"/>
          </a:p>
        </p:txBody>
      </p:sp>
      <p:sp>
        <p:nvSpPr>
          <p:cNvPr id="3" name="Tekstin paikkamerkki 2"/>
          <p:cNvSpPr>
            <a:spLocks noGrp="1"/>
          </p:cNvSpPr>
          <p:nvPr>
            <p:ph type="body" sz="half" idx="1"/>
          </p:nvPr>
        </p:nvSpPr>
        <p:spPr>
          <a:xfrm>
            <a:off x="648930" y="2438400"/>
            <a:ext cx="5452043" cy="3785419"/>
          </a:xfrm>
        </p:spPr>
        <p:txBody>
          <a:bodyPr vert="horz" lIns="91440" tIns="45720" rIns="91440" bIns="45720" rtlCol="0">
            <a:normAutofit/>
          </a:bodyPr>
          <a:lstStyle/>
          <a:p>
            <a:pPr>
              <a:buFont typeface="Arial" panose="020B0604020202020204" pitchFamily="34" charset="0"/>
              <a:buChar char="•"/>
            </a:pPr>
            <a:r>
              <a:rPr lang="fi-FI" sz="2400" dirty="0" err="1"/>
              <a:t>French</a:t>
            </a:r>
            <a:r>
              <a:rPr lang="fi-FI" sz="2400" dirty="0"/>
              <a:t> </a:t>
            </a:r>
            <a:r>
              <a:rPr lang="fi-FI" sz="2400" dirty="0" err="1"/>
              <a:t>couture</a:t>
            </a:r>
            <a:r>
              <a:rPr lang="fi-FI" sz="2400" dirty="0"/>
              <a:t> </a:t>
            </a:r>
            <a:r>
              <a:rPr lang="fi-FI" sz="2400" dirty="0" err="1"/>
              <a:t>designers</a:t>
            </a:r>
            <a:r>
              <a:rPr lang="fi-FI" sz="2400" dirty="0"/>
              <a:t> 1920 - 1947</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500233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24395" y="204786"/>
            <a:ext cx="4251366" cy="2099027"/>
          </a:xfrm>
        </p:spPr>
        <p:txBody>
          <a:bodyPr>
            <a:normAutofit/>
          </a:bodyPr>
          <a:lstStyle/>
          <a:p>
            <a:pPr eaLnBrk="1" hangingPunct="1"/>
            <a:r>
              <a:rPr lang="en-US" sz="2400" b="1" dirty="0">
                <a:latin typeface="Arial"/>
                <a:ea typeface="ＭＳ Ｐゴシック" charset="0"/>
                <a:cs typeface="Arial"/>
              </a:rPr>
              <a:t>1919 – The Bauhaus is </a:t>
            </a:r>
            <a:br>
              <a:rPr lang="en-US" sz="2400" b="1" dirty="0">
                <a:latin typeface="Arial"/>
                <a:ea typeface="ＭＳ Ｐゴシック" charset="0"/>
                <a:cs typeface="Arial"/>
              </a:rPr>
            </a:br>
            <a:r>
              <a:rPr lang="en-US" sz="2400" b="1" dirty="0">
                <a:latin typeface="Arial"/>
                <a:ea typeface="ＭＳ Ｐゴシック" charset="0"/>
                <a:cs typeface="Arial"/>
              </a:rPr>
              <a:t>established in Germany &amp; </a:t>
            </a:r>
            <a:br>
              <a:rPr lang="en-US" sz="2400" b="1" dirty="0">
                <a:latin typeface="Arial"/>
                <a:ea typeface="ＭＳ Ｐゴシック" charset="0"/>
                <a:cs typeface="Arial"/>
              </a:rPr>
            </a:br>
            <a:r>
              <a:rPr lang="en-US" sz="2400" b="1" dirty="0">
                <a:latin typeface="Arial"/>
                <a:ea typeface="ＭＳ Ｐゴシック" charset="0"/>
                <a:cs typeface="Arial"/>
              </a:rPr>
              <a:t>the beginnings of Art Deco</a:t>
            </a:r>
          </a:p>
        </p:txBody>
      </p:sp>
      <p:sp>
        <p:nvSpPr>
          <p:cNvPr id="48131" name="Rectangle 3"/>
          <p:cNvSpPr>
            <a:spLocks noGrp="1" noChangeArrowheads="1"/>
          </p:cNvSpPr>
          <p:nvPr>
            <p:ph type="body" sz="half" idx="1"/>
          </p:nvPr>
        </p:nvSpPr>
        <p:spPr>
          <a:xfrm>
            <a:off x="201881" y="2022881"/>
            <a:ext cx="6542201" cy="3987572"/>
          </a:xfrm>
        </p:spPr>
        <p:txBody>
          <a:bodyPr>
            <a:normAutofit/>
          </a:bodyPr>
          <a:lstStyle/>
          <a:p>
            <a:pPr eaLnBrk="1" hangingPunct="1">
              <a:lnSpc>
                <a:spcPct val="90000"/>
              </a:lnSpc>
              <a:buFont typeface="Wingdings" charset="0"/>
              <a:buNone/>
            </a:pPr>
            <a:r>
              <a:rPr lang="en-US" sz="2400" dirty="0">
                <a:latin typeface="Arial" charset="0"/>
                <a:ea typeface="ＭＳ Ｐゴシック" charset="0"/>
                <a:cs typeface="ＭＳ Ｐゴシック" charset="0"/>
              </a:rPr>
              <a:t>Started much earlier, but delayed by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World War I</a:t>
            </a:r>
          </a:p>
          <a:p>
            <a:pPr eaLnBrk="1" hangingPunct="1">
              <a:lnSpc>
                <a:spcPct val="90000"/>
              </a:lnSpc>
              <a:buFont typeface="Wingdings" charset="0"/>
              <a:buNone/>
            </a:pPr>
            <a:r>
              <a:rPr lang="en-US" sz="2400" dirty="0">
                <a:latin typeface="Helvetica" charset="0"/>
                <a:ea typeface="ＭＳ Ｐゴシック" charset="0"/>
                <a:cs typeface="ＭＳ Ｐゴシック" charset="0"/>
              </a:rPr>
              <a:t>Grows out of the Arts &amp; Crafts Movement. Frank Lloyd Wright in Germany creating Folios in 1910 and is profoundly influenced.</a:t>
            </a:r>
          </a:p>
          <a:p>
            <a:pPr eaLnBrk="1" hangingPunct="1">
              <a:lnSpc>
                <a:spcPct val="90000"/>
              </a:lnSpc>
              <a:buFont typeface="Wingdings" charset="0"/>
              <a:buNone/>
            </a:pPr>
            <a:r>
              <a:rPr lang="en-US" sz="2400" dirty="0">
                <a:latin typeface="Helvetica" charset="0"/>
                <a:ea typeface="ＭＳ Ｐゴシック" charset="0"/>
                <a:cs typeface="ＭＳ Ｐゴシック" charset="0"/>
              </a:rPr>
              <a:t>Geometric style Influenced by Cubist movement. </a:t>
            </a:r>
          </a:p>
          <a:p>
            <a:pPr eaLnBrk="1" hangingPunct="1">
              <a:lnSpc>
                <a:spcPct val="90000"/>
              </a:lnSpc>
              <a:buFont typeface="Wingdings" charset="0"/>
              <a:buNone/>
            </a:pPr>
            <a:endParaRPr lang="en-US" sz="1350" dirty="0">
              <a:latin typeface="Arial" charset="0"/>
              <a:ea typeface="ＭＳ Ｐゴシック" charset="0"/>
              <a:cs typeface="ＭＳ Ｐゴシック" charset="0"/>
            </a:endParaRPr>
          </a:p>
          <a:p>
            <a:pPr eaLnBrk="1" hangingPunct="1">
              <a:lnSpc>
                <a:spcPct val="90000"/>
              </a:lnSpc>
              <a:buFont typeface="Wingdings" charset="0"/>
              <a:buNone/>
            </a:pPr>
            <a:r>
              <a:rPr lang="en-US" sz="1350" dirty="0">
                <a:latin typeface="Arial" charset="0"/>
                <a:ea typeface="ＭＳ Ｐゴシック" charset="0"/>
                <a:cs typeface="ＭＳ Ｐゴシック" charset="0"/>
              </a:rPr>
              <a:t>1919 </a:t>
            </a:r>
            <a:r>
              <a:rPr lang="en-US" sz="1350" dirty="0" err="1">
                <a:latin typeface="Arial" charset="0"/>
                <a:ea typeface="ＭＳ Ｐゴシック" charset="0"/>
                <a:cs typeface="ＭＳ Ｐゴシック" charset="0"/>
              </a:rPr>
              <a:t>Marthe</a:t>
            </a:r>
            <a:r>
              <a:rPr lang="en-US" sz="1350" dirty="0">
                <a:latin typeface="Arial" charset="0"/>
                <a:ea typeface="ＭＳ Ｐゴシック" charset="0"/>
                <a:cs typeface="ＭＳ Ｐゴシック" charset="0"/>
              </a:rPr>
              <a:t> </a:t>
            </a:r>
            <a:r>
              <a:rPr lang="en-US" sz="1350" dirty="0" err="1">
                <a:latin typeface="Arial" charset="0"/>
                <a:ea typeface="ＭＳ Ｐゴシック" charset="0"/>
                <a:cs typeface="ＭＳ Ｐゴシック" charset="0"/>
              </a:rPr>
              <a:t>Romme</a:t>
            </a:r>
            <a:r>
              <a:rPr lang="en-US" sz="1350" dirty="0">
                <a:latin typeface="Arial" charset="0"/>
                <a:ea typeface="ＭＳ Ｐゴシック" charset="0"/>
                <a:cs typeface="ＭＳ Ｐゴシック" charset="0"/>
              </a:rPr>
              <a:t> is inspired by Leon Bakst, the designer from the Ballets </a:t>
            </a:r>
            <a:r>
              <a:rPr lang="en-US" sz="1350" dirty="0" err="1">
                <a:latin typeface="Arial" charset="0"/>
                <a:ea typeface="ＭＳ Ｐゴシック" charset="0"/>
                <a:cs typeface="ＭＳ Ｐゴシック" charset="0"/>
              </a:rPr>
              <a:t>Russes</a:t>
            </a:r>
            <a:r>
              <a:rPr lang="en-US" sz="1350" dirty="0">
                <a:latin typeface="Arial" charset="0"/>
                <a:ea typeface="ＭＳ Ｐゴシック" charset="0"/>
                <a:cs typeface="ＭＳ Ｐゴシック" charset="0"/>
              </a:rPr>
              <a:t> to make these new hip expanded evening gowns.</a:t>
            </a:r>
          </a:p>
          <a:p>
            <a:pPr eaLnBrk="1" hangingPunct="1">
              <a:lnSpc>
                <a:spcPct val="90000"/>
              </a:lnSpc>
            </a:pPr>
            <a:endParaRPr lang="en-US" sz="1500" dirty="0">
              <a:latin typeface="Arial" charset="0"/>
              <a:ea typeface="ＭＳ Ｐゴシック" charset="0"/>
              <a:cs typeface="ＭＳ Ｐゴシック" charset="0"/>
            </a:endParaRPr>
          </a:p>
          <a:p>
            <a:pPr eaLnBrk="1" hangingPunct="1">
              <a:lnSpc>
                <a:spcPct val="90000"/>
              </a:lnSpc>
            </a:pPr>
            <a:endParaRPr lang="en-US" sz="1500" b="1" dirty="0">
              <a:latin typeface="Helvetica" charset="0"/>
              <a:ea typeface="ＭＳ Ｐゴシック" charset="0"/>
              <a:cs typeface="ＭＳ Ｐゴシック" charset="0"/>
            </a:endParaRPr>
          </a:p>
          <a:p>
            <a:pPr eaLnBrk="1" hangingPunct="1">
              <a:lnSpc>
                <a:spcPct val="90000"/>
              </a:lnSpc>
            </a:pPr>
            <a:endParaRPr lang="en-US" sz="1500" dirty="0">
              <a:latin typeface="Arial" charset="0"/>
              <a:ea typeface="ＭＳ Ｐゴシック" charset="0"/>
              <a:cs typeface="ＭＳ Ｐゴシック" charset="0"/>
            </a:endParaRPr>
          </a:p>
          <a:p>
            <a:pPr eaLnBrk="1" hangingPunct="1">
              <a:lnSpc>
                <a:spcPct val="90000"/>
              </a:lnSpc>
            </a:pPr>
            <a:endParaRPr lang="en-US" sz="1500" dirty="0">
              <a:latin typeface="Arial" charset="0"/>
              <a:ea typeface="ＭＳ Ｐゴシック" charset="0"/>
              <a:cs typeface="ＭＳ Ｐゴシック" charset="0"/>
            </a:endParaRPr>
          </a:p>
        </p:txBody>
      </p:sp>
      <p:pic>
        <p:nvPicPr>
          <p:cNvPr id="48132" name="Picture 5" descr="EM 1919 Marthe Romme gouache color rendering for Feuilles D'Art inspired by Leon Bakst designs for Ballet Russe Hip Draped paniers characteristic, Paris"/>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rot="5415411">
            <a:off x="5853767" y="915251"/>
            <a:ext cx="6964714" cy="5153855"/>
          </a:xfrm>
        </p:spPr>
      </p:pic>
    </p:spTree>
    <p:extLst>
      <p:ext uri="{BB962C8B-B14F-4D97-AF65-F5344CB8AC3E}">
        <p14:creationId xmlns:p14="http://schemas.microsoft.com/office/powerpoint/2010/main" val="289261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a:xfrm>
            <a:off x="6994566" y="1981200"/>
            <a:ext cx="4892634" cy="4114800"/>
          </a:xfrm>
        </p:spPr>
        <p:txBody>
          <a:bodyPr/>
          <a:lstStyle/>
          <a:p>
            <a:r>
              <a:rPr lang="en-AU" dirty="0"/>
              <a:t>Loose 20s styles – kimono sleeves, shawl collars, waist drops out, hips shown off, boat necklines</a:t>
            </a:r>
          </a:p>
          <a:p>
            <a:r>
              <a:rPr lang="en-AU" dirty="0"/>
              <a:t>Skirts shortens until mid decade, then gets longer again </a:t>
            </a:r>
          </a:p>
        </p:txBody>
      </p:sp>
      <p:pic>
        <p:nvPicPr>
          <p:cNvPr id="5" name="Kuva 4"/>
          <p:cNvPicPr>
            <a:picLocks noChangeAspect="1"/>
          </p:cNvPicPr>
          <p:nvPr/>
        </p:nvPicPr>
        <p:blipFill>
          <a:blip r:embed="rId2"/>
          <a:stretch>
            <a:fillRect/>
          </a:stretch>
        </p:blipFill>
        <p:spPr>
          <a:xfrm>
            <a:off x="437769" y="0"/>
            <a:ext cx="6439662" cy="6858000"/>
          </a:xfrm>
          <a:prstGeom prst="rect">
            <a:avLst/>
          </a:prstGeom>
        </p:spPr>
      </p:pic>
    </p:spTree>
    <p:extLst>
      <p:ext uri="{BB962C8B-B14F-4D97-AF65-F5344CB8AC3E}">
        <p14:creationId xmlns:p14="http://schemas.microsoft.com/office/powerpoint/2010/main" val="3535183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235" r="-685"/>
          <a:stretch/>
        </p:blipFill>
        <p:spPr>
          <a:xfrm>
            <a:off x="3302000" y="2109064"/>
            <a:ext cx="2936875" cy="4525963"/>
          </a:xfrm>
        </p:spPr>
      </p:pic>
      <p:pic>
        <p:nvPicPr>
          <p:cNvPr id="5" name="Kuva 4"/>
          <p:cNvPicPr>
            <a:picLocks noChangeAspect="1"/>
          </p:cNvPicPr>
          <p:nvPr/>
        </p:nvPicPr>
        <p:blipFill>
          <a:blip r:embed="rId3"/>
          <a:stretch>
            <a:fillRect/>
          </a:stretch>
        </p:blipFill>
        <p:spPr>
          <a:xfrm>
            <a:off x="6461125" y="274638"/>
            <a:ext cx="4017645" cy="6360388"/>
          </a:xfrm>
          <a:prstGeom prst="rect">
            <a:avLst/>
          </a:prstGeom>
        </p:spPr>
      </p:pic>
      <p:sp>
        <p:nvSpPr>
          <p:cNvPr id="6" name="Tekstiruutu 5"/>
          <p:cNvSpPr txBox="1"/>
          <p:nvPr/>
        </p:nvSpPr>
        <p:spPr>
          <a:xfrm>
            <a:off x="570841" y="276144"/>
            <a:ext cx="4397374" cy="1200328"/>
          </a:xfrm>
          <a:prstGeom prst="rect">
            <a:avLst/>
          </a:prstGeom>
          <a:noFill/>
        </p:spPr>
        <p:txBody>
          <a:bodyPr wrap="square" rtlCol="0">
            <a:spAutoFit/>
          </a:bodyPr>
          <a:lstStyle/>
          <a:p>
            <a:r>
              <a:rPr lang="fi-FI" sz="2400" dirty="0">
                <a:latin typeface="Arial"/>
                <a:cs typeface="Arial"/>
              </a:rPr>
              <a:t>1920’s - new </a:t>
            </a:r>
            <a:r>
              <a:rPr lang="fi-FI" sz="2400" dirty="0" err="1">
                <a:latin typeface="Arial"/>
                <a:cs typeface="Arial"/>
              </a:rPr>
              <a:t>softer</a:t>
            </a:r>
            <a:r>
              <a:rPr lang="fi-FI" sz="2400" dirty="0">
                <a:latin typeface="Arial"/>
                <a:cs typeface="Arial"/>
              </a:rPr>
              <a:t> and </a:t>
            </a:r>
            <a:r>
              <a:rPr lang="fi-FI" sz="2400" dirty="0" err="1">
                <a:latin typeface="Arial"/>
                <a:cs typeface="Arial"/>
              </a:rPr>
              <a:t>less</a:t>
            </a:r>
            <a:r>
              <a:rPr lang="fi-FI" sz="2400" dirty="0">
                <a:latin typeface="Arial"/>
                <a:cs typeface="Arial"/>
              </a:rPr>
              <a:t> </a:t>
            </a:r>
            <a:r>
              <a:rPr lang="fi-FI" sz="2400" dirty="0" err="1">
                <a:latin typeface="Arial"/>
                <a:cs typeface="Arial"/>
              </a:rPr>
              <a:t>restrictive</a:t>
            </a:r>
            <a:r>
              <a:rPr lang="fi-FI" sz="2400" dirty="0">
                <a:latin typeface="Arial"/>
                <a:cs typeface="Arial"/>
              </a:rPr>
              <a:t> </a:t>
            </a:r>
            <a:r>
              <a:rPr lang="fi-FI" sz="2400" dirty="0" err="1">
                <a:latin typeface="Arial"/>
                <a:cs typeface="Arial"/>
              </a:rPr>
              <a:t>girdie</a:t>
            </a:r>
            <a:r>
              <a:rPr lang="fi-FI" sz="2400" dirty="0">
                <a:latin typeface="Arial"/>
                <a:cs typeface="Arial"/>
              </a:rPr>
              <a:t> </a:t>
            </a:r>
            <a:r>
              <a:rPr lang="fi-FI" sz="2400" dirty="0" err="1">
                <a:latin typeface="Arial"/>
                <a:cs typeface="Arial"/>
              </a:rPr>
              <a:t>underwear</a:t>
            </a:r>
            <a:r>
              <a:rPr lang="fi-FI" sz="2400" dirty="0">
                <a:latin typeface="Arial"/>
                <a:cs typeface="Arial"/>
              </a:rPr>
              <a:t> for </a:t>
            </a:r>
            <a:r>
              <a:rPr lang="fi-FI" sz="2400" dirty="0" err="1">
                <a:latin typeface="Arial"/>
                <a:cs typeface="Arial"/>
              </a:rPr>
              <a:t>women</a:t>
            </a:r>
            <a:endParaRPr lang="fi-FI" sz="2400" dirty="0">
              <a:latin typeface="Arial"/>
              <a:cs typeface="Arial"/>
            </a:endParaRPr>
          </a:p>
        </p:txBody>
      </p:sp>
    </p:spTree>
    <p:extLst>
      <p:ext uri="{BB962C8B-B14F-4D97-AF65-F5344CB8AC3E}">
        <p14:creationId xmlns:p14="http://schemas.microsoft.com/office/powerpoint/2010/main" val="2432385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972" r="-1329"/>
          <a:stretch/>
        </p:blipFill>
        <p:spPr>
          <a:xfrm>
            <a:off x="1524001" y="126179"/>
            <a:ext cx="4717357" cy="6604213"/>
          </a:xfrm>
        </p:spPr>
      </p:pic>
    </p:spTree>
    <p:extLst>
      <p:ext uri="{BB962C8B-B14F-4D97-AF65-F5344CB8AC3E}">
        <p14:creationId xmlns:p14="http://schemas.microsoft.com/office/powerpoint/2010/main" val="10628356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838200" y="1825625"/>
            <a:ext cx="6430505" cy="4351338"/>
          </a:xfrm>
        </p:spPr>
        <p:txBody>
          <a:bodyPr/>
          <a:lstStyle/>
          <a:p>
            <a:r>
              <a:rPr lang="en-GB" dirty="0"/>
              <a:t>Flapper dresses for 20s women who partied, danced, drank and smoke</a:t>
            </a:r>
          </a:p>
        </p:txBody>
      </p:sp>
      <p:pic>
        <p:nvPicPr>
          <p:cNvPr id="4" name="Kuva 3"/>
          <p:cNvPicPr>
            <a:picLocks noChangeAspect="1"/>
          </p:cNvPicPr>
          <p:nvPr/>
        </p:nvPicPr>
        <p:blipFill>
          <a:blip r:embed="rId2"/>
          <a:stretch>
            <a:fillRect/>
          </a:stretch>
        </p:blipFill>
        <p:spPr>
          <a:xfrm>
            <a:off x="7185687" y="0"/>
            <a:ext cx="4168113" cy="6858000"/>
          </a:xfrm>
          <a:prstGeom prst="rect">
            <a:avLst/>
          </a:prstGeom>
        </p:spPr>
      </p:pic>
    </p:spTree>
    <p:extLst>
      <p:ext uri="{BB962C8B-B14F-4D97-AF65-F5344CB8AC3E}">
        <p14:creationId xmlns:p14="http://schemas.microsoft.com/office/powerpoint/2010/main" val="836066550"/>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2502</TotalTime>
  <Words>3299</Words>
  <Application>Microsoft Macintosh PowerPoint</Application>
  <PresentationFormat>Laajakuva</PresentationFormat>
  <Paragraphs>423</Paragraphs>
  <Slides>102</Slides>
  <Notes>9</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102</vt:i4>
      </vt:variant>
    </vt:vector>
  </HeadingPairs>
  <TitlesOfParts>
    <vt:vector size="110" baseType="lpstr">
      <vt:lpstr>Arial</vt:lpstr>
      <vt:lpstr>Calibri</vt:lpstr>
      <vt:lpstr>Calibri Light</vt:lpstr>
      <vt:lpstr>Helvetica</vt:lpstr>
      <vt:lpstr>Lucida Grande</vt:lpstr>
      <vt:lpstr>Times New Roman</vt:lpstr>
      <vt:lpstr>Wingdings</vt:lpstr>
      <vt:lpstr>Office-teema</vt:lpstr>
      <vt:lpstr>Lingerie look, X-silhouette,  Turn of the Century</vt:lpstr>
      <vt:lpstr>The Lingerie Look, 1870's</vt:lpstr>
      <vt:lpstr>Lingerie Look</vt:lpstr>
      <vt:lpstr>PowerPoint-esitys</vt:lpstr>
      <vt:lpstr>PowerPoint-esitys</vt:lpstr>
      <vt:lpstr>Seaside Attire, South of France 1885</vt:lpstr>
      <vt:lpstr>PowerPoint-esitys</vt:lpstr>
      <vt:lpstr>PowerPoint-esitys</vt:lpstr>
      <vt:lpstr>Denim</vt:lpstr>
      <vt:lpstr>PowerPoint-esitys</vt:lpstr>
      <vt:lpstr>Fabric Industry-Japanese Imports</vt:lpstr>
      <vt:lpstr>Walking Dress</vt:lpstr>
      <vt:lpstr>Formal Tea Gown  from 1885</vt:lpstr>
      <vt:lpstr> Day Dress 1885</vt:lpstr>
      <vt:lpstr>The Rodrigues Reception Dress</vt:lpstr>
      <vt:lpstr>The Apron Bustle</vt:lpstr>
      <vt:lpstr>PowerPoint-esitys</vt:lpstr>
      <vt:lpstr>PowerPoint-esitys</vt:lpstr>
      <vt:lpstr>Underwear, 1885</vt:lpstr>
      <vt:lpstr>PowerPoint-esitys</vt:lpstr>
      <vt:lpstr>PowerPoint-esitys</vt:lpstr>
      <vt:lpstr>Men’s Formal Wear, 1888</vt:lpstr>
      <vt:lpstr>1891 Dinner Dress</vt:lpstr>
      <vt:lpstr>1891 Skating Coat</vt:lpstr>
      <vt:lpstr>1892 Reception Gown</vt:lpstr>
      <vt:lpstr>1894 Afternoon Dress</vt:lpstr>
      <vt:lpstr>1895 Afternoon Dress</vt:lpstr>
      <vt:lpstr>1894 Evening Dress</vt:lpstr>
      <vt:lpstr>Madame X Portrait 1890</vt:lpstr>
      <vt:lpstr>Boldini, Garden Portrait 1892</vt:lpstr>
      <vt:lpstr>Portrait of Lady Volpicelli, 1894</vt:lpstr>
      <vt:lpstr>PowerPoint-esitys</vt:lpstr>
      <vt:lpstr>PowerPoint-esitys</vt:lpstr>
      <vt:lpstr>PowerPoint-esitys</vt:lpstr>
      <vt:lpstr>Marthine C.Hjort 1895</vt:lpstr>
      <vt:lpstr>1895 Countess  Karolina with  her children  Children’s clothes stay soft comfortable</vt:lpstr>
      <vt:lpstr>Mrs. Carl Meyer and her Children, 1896  </vt:lpstr>
      <vt:lpstr>PowerPoint-esitys</vt:lpstr>
      <vt:lpstr>1895 commercial print  by Alphonse Mucha</vt:lpstr>
      <vt:lpstr>Turn of the Century </vt:lpstr>
      <vt:lpstr>The extreme corset - Turn of the century</vt:lpstr>
      <vt:lpstr>Floral Corset</vt:lpstr>
      <vt:lpstr>PowerPoint-esitys</vt:lpstr>
      <vt:lpstr>Burlesque Stars</vt:lpstr>
      <vt:lpstr>Reform Dress  1902</vt:lpstr>
      <vt:lpstr>1902 Smith College Basketball team in bloomers.</vt:lpstr>
      <vt:lpstr>Charles Dana Gibson creates  “The Gibson Girl” 1898</vt:lpstr>
      <vt:lpstr>1898 John Singer Sargent Dorothy &amp; Francesca  Children in washable more comfortable  clothing.</vt:lpstr>
      <vt:lpstr>Portrait of  Hans Jaeger, 1898 National Museum, Oslo Norway  The look is almost contemporary with a fedora hat,  pinz nez that look like glasses and  an overcoat buttoned up.</vt:lpstr>
      <vt:lpstr>Victoria dies after nearly 70 years on the throne 1902 - A new age of optimism </vt:lpstr>
      <vt:lpstr>The new American Working Woman</vt:lpstr>
      <vt:lpstr>The Working Woman</vt:lpstr>
      <vt:lpstr>Promenade outfit, 1905 </vt:lpstr>
      <vt:lpstr>PowerPoint-esitys</vt:lpstr>
      <vt:lpstr>1901</vt:lpstr>
      <vt:lpstr> French Evening Dress 1901 AD </vt:lpstr>
      <vt:lpstr>PowerPoint-esitys</vt:lpstr>
      <vt:lpstr>Fashion plate 1900 </vt:lpstr>
      <vt:lpstr>1900 Dinner Dress</vt:lpstr>
      <vt:lpstr>1902 Lord Dribblesdale Formal riding attire. Top hat, vest, jodphurs, boots and overcoat</vt:lpstr>
      <vt:lpstr>PowerPoint-esitys</vt:lpstr>
      <vt:lpstr>PowerPoint-esitys</vt:lpstr>
      <vt:lpstr>PowerPoint-esitys</vt:lpstr>
      <vt:lpstr>A New age of  Athleticism</vt:lpstr>
      <vt:lpstr>1906 Hiking outfit  - Athleticism</vt:lpstr>
      <vt:lpstr>1909  Margaret Strong  Natural look. Seaside is fashionable. Washable clothing.</vt:lpstr>
      <vt:lpstr>1910, Woman playing the piano</vt:lpstr>
      <vt:lpstr>1914 Evening Gown</vt:lpstr>
      <vt:lpstr>1909 Fortuny unveils the Delphos Gown</vt:lpstr>
      <vt:lpstr>PowerPoint-esitys</vt:lpstr>
      <vt:lpstr>The Ballets Russes is a sensation in Paris</vt:lpstr>
      <vt:lpstr>Leon Bakst Costume Design for the Ballet Russes</vt:lpstr>
      <vt:lpstr>1913 Leon Bakst and the Ballets Russes</vt:lpstr>
      <vt:lpstr>Cubists</vt:lpstr>
      <vt:lpstr>1912 Paul Poiret  Fashion modeled by his wife. She was his  favorite mannequin and was very petit.</vt:lpstr>
      <vt:lpstr>PowerPoint-esitys</vt:lpstr>
      <vt:lpstr>The train disappears</vt:lpstr>
      <vt:lpstr>PowerPoint-esitys</vt:lpstr>
      <vt:lpstr>1913, Sleek Silhouette</vt:lpstr>
      <vt:lpstr>Accessories gain a great deal of importance</vt:lpstr>
      <vt:lpstr>Evening Dresses stay slim</vt:lpstr>
      <vt:lpstr>The suit 1914</vt:lpstr>
      <vt:lpstr>1914, The outbreak of World War I</vt:lpstr>
      <vt:lpstr>Winter Coats, 1916</vt:lpstr>
      <vt:lpstr>Art Nouveau</vt:lpstr>
      <vt:lpstr>American Mail Order</vt:lpstr>
      <vt:lpstr>Perry-Dame Co. NYC</vt:lpstr>
      <vt:lpstr>American Fashion Magazines</vt:lpstr>
      <vt:lpstr>New Silhouette</vt:lpstr>
      <vt:lpstr>PowerPoint-esitys</vt:lpstr>
      <vt:lpstr>Vionnet 1919</vt:lpstr>
      <vt:lpstr>PowerPoint-esitys</vt:lpstr>
      <vt:lpstr>PowerPoint-esitys</vt:lpstr>
      <vt:lpstr>PowerPoint-esitys</vt:lpstr>
      <vt:lpstr>1919 – The Bauhaus is  established in Germany &amp;  the beginnings of Art Deco</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Kalmakurki Maarit</dc:creator>
  <cp:lastModifiedBy>Kalmakurki Maarit</cp:lastModifiedBy>
  <cp:revision>13</cp:revision>
  <dcterms:created xsi:type="dcterms:W3CDTF">2019-12-17T13:25:36Z</dcterms:created>
  <dcterms:modified xsi:type="dcterms:W3CDTF">2019-12-19T07:07:36Z</dcterms:modified>
</cp:coreProperties>
</file>