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 id="2147484794" r:id="rId5"/>
    <p:sldMasterId id="2147484823" r:id="rId6"/>
    <p:sldMasterId id="2147484831" r:id="rId7"/>
    <p:sldMasterId id="2147484849" r:id="rId8"/>
    <p:sldMasterId id="2147484871" r:id="rId9"/>
    <p:sldMasterId id="2147484889" r:id="rId10"/>
    <p:sldMasterId id="2147484898" r:id="rId11"/>
    <p:sldMasterId id="2147485015" r:id="rId12"/>
    <p:sldMasterId id="2147485064" r:id="rId13"/>
    <p:sldMasterId id="2147485161" r:id="rId14"/>
    <p:sldMasterId id="2147485192" r:id="rId15"/>
  </p:sldMasterIdLst>
  <p:notesMasterIdLst>
    <p:notesMasterId r:id="rId40"/>
  </p:notesMasterIdLst>
  <p:handoutMasterIdLst>
    <p:handoutMasterId r:id="rId41"/>
  </p:handoutMasterIdLst>
  <p:sldIdLst>
    <p:sldId id="537" r:id="rId16"/>
    <p:sldId id="608" r:id="rId17"/>
    <p:sldId id="264" r:id="rId18"/>
    <p:sldId id="267" r:id="rId19"/>
    <p:sldId id="262" r:id="rId20"/>
    <p:sldId id="256" r:id="rId21"/>
    <p:sldId id="273" r:id="rId22"/>
    <p:sldId id="283" r:id="rId23"/>
    <p:sldId id="284" r:id="rId24"/>
    <p:sldId id="258" r:id="rId25"/>
    <p:sldId id="277" r:id="rId26"/>
    <p:sldId id="294" r:id="rId27"/>
    <p:sldId id="259" r:id="rId28"/>
    <p:sldId id="295" r:id="rId29"/>
    <p:sldId id="268" r:id="rId30"/>
    <p:sldId id="287" r:id="rId31"/>
    <p:sldId id="288" r:id="rId32"/>
    <p:sldId id="300" r:id="rId33"/>
    <p:sldId id="298" r:id="rId34"/>
    <p:sldId id="607" r:id="rId35"/>
    <p:sldId id="282" r:id="rId36"/>
    <p:sldId id="299" r:id="rId37"/>
    <p:sldId id="296" r:id="rId38"/>
    <p:sldId id="263" r:id="rId39"/>
  </p:sldIdLst>
  <p:sldSz cx="9144000" cy="5715000" type="screen16x10"/>
  <p:notesSz cx="6742113" cy="98742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96" userDrawn="1">
          <p15:clr>
            <a:srgbClr val="A4A3A4"/>
          </p15:clr>
        </p15:guide>
        <p15:guide id="3" pos="295">
          <p15:clr>
            <a:srgbClr val="A4A3A4"/>
          </p15:clr>
        </p15:guide>
        <p15:guide id="4"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8"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B1059D"/>
    <a:srgbClr val="663300"/>
    <a:srgbClr val="99FF33"/>
    <a:srgbClr val="FF0000"/>
    <a:srgbClr val="78BE20"/>
    <a:srgbClr val="92D050"/>
    <a:srgbClr val="6CA62C"/>
    <a:srgbClr val="005EB8"/>
    <a:srgbClr val="4A76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3" autoAdjust="0"/>
    <p:restoredTop sz="94674"/>
  </p:normalViewPr>
  <p:slideViewPr>
    <p:cSldViewPr snapToGrid="0">
      <p:cViewPr varScale="1">
        <p:scale>
          <a:sx n="75" d="100"/>
          <a:sy n="75" d="100"/>
        </p:scale>
        <p:origin x="1092" y="44"/>
      </p:cViewPr>
      <p:guideLst>
        <p:guide orient="horz" pos="1596"/>
        <p:guide pos="295"/>
        <p:guide pos="546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1-15T10:25:10.513" idx="227">
    <p:pos x="10" y="10"/>
    <p:text>Viime vuonna aloittaneista vain 4/29 tarvitsivat backup-apurahaa toiselle vuodelle.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1-15T10:29:26.884" idx="228">
    <p:pos x="10" y="10"/>
    <p:text>Eläkeakuutusta opintovuoden 2021-2022 apurahoille voi hakea vuonna 2021 tai (osittain)takautuvasti vuonna 2022. Huom, että takautuvasti haettu eläkevakuutus eräntyy maksettavaksi heti!</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55F2D-2C40-EB47-A8D0-A4F206B2ECCC}"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B042EF26-55AA-F747-9BB0-8BAEA9CF9B79}">
      <dgm:prSet phldrT="[Text]" custT="1"/>
      <dgm:spPr>
        <a:solidFill>
          <a:schemeClr val="bg1">
            <a:lumMod val="50000"/>
          </a:schemeClr>
        </a:solidFill>
        <a:ln>
          <a:noFill/>
        </a:ln>
      </dgm:spPr>
      <dgm:t>
        <a:bodyPr/>
        <a:lstStyle/>
        <a:p>
          <a:r>
            <a:rPr lang="en-US" sz="1200" dirty="0"/>
            <a:t>doctoral student</a:t>
          </a:r>
        </a:p>
      </dgm:t>
    </dgm:pt>
    <dgm:pt modelId="{38F6C8B2-0EC5-B641-9BC7-4460701A01B3}" type="parTrans" cxnId="{CE420A6D-B4E9-5741-ABAF-56EE91F97DE1}">
      <dgm:prSet/>
      <dgm:spPr/>
      <dgm:t>
        <a:bodyPr/>
        <a:lstStyle/>
        <a:p>
          <a:endParaRPr lang="en-US"/>
        </a:p>
      </dgm:t>
    </dgm:pt>
    <dgm:pt modelId="{802AE637-9E4F-EB48-8178-9B8A864F08DB}" type="sibTrans" cxnId="{CE420A6D-B4E9-5741-ABAF-56EE91F97DE1}">
      <dgm:prSet/>
      <dgm:spPr/>
      <dgm:t>
        <a:bodyPr/>
        <a:lstStyle/>
        <a:p>
          <a:endParaRPr lang="en-US"/>
        </a:p>
      </dgm:t>
    </dgm:pt>
    <dgm:pt modelId="{3AD8027C-C415-3940-A74B-BC4952877DA3}">
      <dgm:prSet phldrT="[Text]" custT="1"/>
      <dgm:spPr/>
      <dgm:t>
        <a:bodyPr/>
        <a:lstStyle/>
        <a:p>
          <a:r>
            <a:rPr lang="en-US" sz="900" dirty="0"/>
            <a:t>Study psychologists</a:t>
          </a:r>
        </a:p>
      </dgm:t>
    </dgm:pt>
    <dgm:pt modelId="{141048E1-DF9E-264E-B5FD-2728911AB4BC}" type="parTrans" cxnId="{1792966D-9C01-9F48-B44F-251CB03BA0BB}">
      <dgm:prSet custT="1"/>
      <dgm:spPr/>
      <dgm:t>
        <a:bodyPr/>
        <a:lstStyle/>
        <a:p>
          <a:endParaRPr lang="en-US" sz="1000"/>
        </a:p>
      </dgm:t>
    </dgm:pt>
    <dgm:pt modelId="{28E7B1BE-2D5C-8543-828D-F8C329831CC2}" type="sibTrans" cxnId="{1792966D-9C01-9F48-B44F-251CB03BA0BB}">
      <dgm:prSet/>
      <dgm:spPr/>
      <dgm:t>
        <a:bodyPr/>
        <a:lstStyle/>
        <a:p>
          <a:endParaRPr lang="en-US"/>
        </a:p>
      </dgm:t>
    </dgm:pt>
    <dgm:pt modelId="{DF0B02ED-2E68-7E44-BB90-0EB73C843C92}">
      <dgm:prSet phldrT="[Text]" custT="1"/>
      <dgm:spPr/>
      <dgm:t>
        <a:bodyPr/>
        <a:lstStyle/>
        <a:p>
          <a:r>
            <a:rPr lang="en-US" sz="900" dirty="0"/>
            <a:t>Occupational / public health care</a:t>
          </a:r>
        </a:p>
      </dgm:t>
    </dgm:pt>
    <dgm:pt modelId="{35748EE8-1519-1145-A80A-CA1B98C9B62B}" type="parTrans" cxnId="{264C7845-00EB-8944-BB4D-E0BD1A0EE661}">
      <dgm:prSet custT="1"/>
      <dgm:spPr/>
      <dgm:t>
        <a:bodyPr/>
        <a:lstStyle/>
        <a:p>
          <a:endParaRPr lang="en-US" sz="1000"/>
        </a:p>
      </dgm:t>
    </dgm:pt>
    <dgm:pt modelId="{B6DD9AAC-7A37-BE4C-8E93-3A6A391A66CC}" type="sibTrans" cxnId="{264C7845-00EB-8944-BB4D-E0BD1A0EE661}">
      <dgm:prSet/>
      <dgm:spPr/>
      <dgm:t>
        <a:bodyPr/>
        <a:lstStyle/>
        <a:p>
          <a:endParaRPr lang="en-US"/>
        </a:p>
      </dgm:t>
    </dgm:pt>
    <dgm:pt modelId="{935C536C-2406-AC41-8DAE-61AC4E9BB6A9}">
      <dgm:prSet phldrT="[Text]" custT="1"/>
      <dgm:spPr/>
      <dgm:t>
        <a:bodyPr/>
        <a:lstStyle/>
        <a:p>
          <a:r>
            <a:rPr lang="en-US" sz="900" dirty="0"/>
            <a:t>Research ethics advisors</a:t>
          </a:r>
        </a:p>
      </dgm:t>
    </dgm:pt>
    <dgm:pt modelId="{2B82655D-E01E-BE48-86C2-723511F9FD8F}" type="parTrans" cxnId="{6720E294-AC39-8C44-9469-7ECAB47BEF12}">
      <dgm:prSet custT="1"/>
      <dgm:spPr/>
      <dgm:t>
        <a:bodyPr/>
        <a:lstStyle/>
        <a:p>
          <a:endParaRPr lang="en-US" sz="1000"/>
        </a:p>
      </dgm:t>
    </dgm:pt>
    <dgm:pt modelId="{5FDDDB91-2642-1541-8E88-C74A20743033}" type="sibTrans" cxnId="{6720E294-AC39-8C44-9469-7ECAB47BEF12}">
      <dgm:prSet/>
      <dgm:spPr/>
      <dgm:t>
        <a:bodyPr/>
        <a:lstStyle/>
        <a:p>
          <a:endParaRPr lang="en-US"/>
        </a:p>
      </dgm:t>
    </dgm:pt>
    <dgm:pt modelId="{168476A7-3D14-0A49-A77B-13CE8923F729}">
      <dgm:prSet phldrT="[Text]" custT="1"/>
      <dgm:spPr/>
      <dgm:t>
        <a:bodyPr/>
        <a:lstStyle/>
        <a:p>
          <a:r>
            <a:rPr lang="en-US" sz="900" dirty="0"/>
            <a:t>Harassment contact persons</a:t>
          </a:r>
        </a:p>
      </dgm:t>
    </dgm:pt>
    <dgm:pt modelId="{38E84B87-7F07-A54C-B136-2072E5610D39}" type="parTrans" cxnId="{80DA22DE-8E91-9C49-906B-94C9A8EFB12D}">
      <dgm:prSet custT="1"/>
      <dgm:spPr/>
      <dgm:t>
        <a:bodyPr/>
        <a:lstStyle/>
        <a:p>
          <a:endParaRPr lang="en-US" sz="1000"/>
        </a:p>
      </dgm:t>
    </dgm:pt>
    <dgm:pt modelId="{D4E05FDF-39AD-B146-A3E9-344D754C5113}" type="sibTrans" cxnId="{80DA22DE-8E91-9C49-906B-94C9A8EFB12D}">
      <dgm:prSet/>
      <dgm:spPr/>
      <dgm:t>
        <a:bodyPr/>
        <a:lstStyle/>
        <a:p>
          <a:endParaRPr lang="en-US"/>
        </a:p>
      </dgm:t>
    </dgm:pt>
    <dgm:pt modelId="{88877B14-4727-5B47-B3A6-E23203766E4C}">
      <dgm:prSet phldrT="[Text]" custT="1"/>
      <dgm:spPr/>
      <dgm:t>
        <a:bodyPr/>
        <a:lstStyle/>
        <a:p>
          <a:r>
            <a:rPr lang="en-US" sz="900" dirty="0"/>
            <a:t>HR</a:t>
          </a:r>
        </a:p>
      </dgm:t>
    </dgm:pt>
    <dgm:pt modelId="{08E1904E-1CB9-924E-967D-F7F534FBE842}" type="parTrans" cxnId="{D938181F-E656-E949-90B7-75A8D30530BB}">
      <dgm:prSet custT="1"/>
      <dgm:spPr/>
      <dgm:t>
        <a:bodyPr/>
        <a:lstStyle/>
        <a:p>
          <a:endParaRPr lang="en-US" sz="1000"/>
        </a:p>
      </dgm:t>
    </dgm:pt>
    <dgm:pt modelId="{0FBDB131-4E30-DE45-9EDC-3531DF92D9F3}" type="sibTrans" cxnId="{D938181F-E656-E949-90B7-75A8D30530BB}">
      <dgm:prSet/>
      <dgm:spPr/>
      <dgm:t>
        <a:bodyPr/>
        <a:lstStyle/>
        <a:p>
          <a:endParaRPr lang="en-US"/>
        </a:p>
      </dgm:t>
    </dgm:pt>
    <dgm:pt modelId="{315A47A2-D809-4B40-8DAB-3B74831747A8}">
      <dgm:prSet phldrT="[Text]" custT="1"/>
      <dgm:spPr/>
      <dgm:t>
        <a:bodyPr/>
        <a:lstStyle/>
        <a:p>
          <a:r>
            <a:rPr lang="en-US" sz="1000" b="1" dirty="0"/>
            <a:t>Ombudsperson</a:t>
          </a:r>
        </a:p>
      </dgm:t>
    </dgm:pt>
    <dgm:pt modelId="{7EFD8209-9EA3-DF4D-844D-3DD9989935AB}" type="parTrans" cxnId="{CC7C1E18-694A-FE4B-9F7B-0833AA8D2507}">
      <dgm:prSet custT="1"/>
      <dgm:spPr/>
      <dgm:t>
        <a:bodyPr/>
        <a:lstStyle/>
        <a:p>
          <a:endParaRPr lang="en-US" sz="1000"/>
        </a:p>
      </dgm:t>
    </dgm:pt>
    <dgm:pt modelId="{2B441AFC-A18B-F449-B896-0DFB592DA8E0}" type="sibTrans" cxnId="{CC7C1E18-694A-FE4B-9F7B-0833AA8D2507}">
      <dgm:prSet/>
      <dgm:spPr/>
      <dgm:t>
        <a:bodyPr/>
        <a:lstStyle/>
        <a:p>
          <a:endParaRPr lang="en-US"/>
        </a:p>
      </dgm:t>
    </dgm:pt>
    <dgm:pt modelId="{798788F3-2FF8-405A-8182-E89A7D7016D4}">
      <dgm:prSet phldr="0" custT="1"/>
      <dgm:spPr/>
      <dgm:t>
        <a:bodyPr/>
        <a:lstStyle/>
        <a:p>
          <a:pPr rtl="0"/>
          <a:r>
            <a:rPr lang="en-US" sz="900" b="0" dirty="0">
              <a:latin typeface="Arial" panose="020B0604020202020204"/>
            </a:rPr>
            <a:t>Doctoral </a:t>
          </a:r>
          <a:r>
            <a:rPr lang="en-US" sz="900" b="0" dirty="0" err="1">
              <a:latin typeface="Arial" panose="020B0604020202020204"/>
            </a:rPr>
            <a:t>programme</a:t>
          </a:r>
          <a:endParaRPr lang="en-US" sz="900" b="0" dirty="0">
            <a:latin typeface="Arial" panose="020B0604020202020204"/>
          </a:endParaRPr>
        </a:p>
      </dgm:t>
    </dgm:pt>
    <dgm:pt modelId="{42C52613-1292-4500-9F23-01A3971FBE82}" type="parTrans" cxnId="{76D9A043-8C62-41BD-9CFC-5D282C74E46C}">
      <dgm:prSet custT="1"/>
      <dgm:spPr/>
      <dgm:t>
        <a:bodyPr/>
        <a:lstStyle/>
        <a:p>
          <a:endParaRPr lang="en-US" sz="1000"/>
        </a:p>
      </dgm:t>
    </dgm:pt>
    <dgm:pt modelId="{314FD4A0-0093-46B2-BD8B-8EAB93A2C85B}" type="sibTrans" cxnId="{76D9A043-8C62-41BD-9CFC-5D282C74E46C}">
      <dgm:prSet/>
      <dgm:spPr/>
      <dgm:t>
        <a:bodyPr/>
        <a:lstStyle/>
        <a:p>
          <a:endParaRPr lang="en-US"/>
        </a:p>
      </dgm:t>
    </dgm:pt>
    <dgm:pt modelId="{9111487C-0032-4ABE-801E-E5301D725764}">
      <dgm:prSet phldr="0" custT="1"/>
      <dgm:spPr/>
      <dgm:t>
        <a:bodyPr/>
        <a:lstStyle/>
        <a:p>
          <a:pPr rtl="0"/>
          <a:r>
            <a:rPr lang="en-US" sz="900" b="0" dirty="0">
              <a:latin typeface="Arial" panose="020B0604020202020204"/>
            </a:rPr>
            <a:t>Supervising professor &amp; thesis advisor</a:t>
          </a:r>
        </a:p>
      </dgm:t>
    </dgm:pt>
    <dgm:pt modelId="{A3D6B0C5-60F9-445D-8B7E-396F1D106F8D}" type="parTrans" cxnId="{B7F91F33-9EDE-4228-922E-FA183918E044}">
      <dgm:prSet custT="1"/>
      <dgm:spPr/>
      <dgm:t>
        <a:bodyPr/>
        <a:lstStyle/>
        <a:p>
          <a:endParaRPr lang="en-US" sz="1000"/>
        </a:p>
      </dgm:t>
    </dgm:pt>
    <dgm:pt modelId="{16058988-5001-49B0-B989-3AAEE6118695}" type="sibTrans" cxnId="{B7F91F33-9EDE-4228-922E-FA183918E044}">
      <dgm:prSet/>
      <dgm:spPr/>
      <dgm:t>
        <a:bodyPr/>
        <a:lstStyle/>
        <a:p>
          <a:endParaRPr lang="en-US"/>
        </a:p>
      </dgm:t>
    </dgm:pt>
    <dgm:pt modelId="{102CB4BF-2027-4E39-AEAA-0A503D842EFB}">
      <dgm:prSet phldrT="[Text]" custT="1"/>
      <dgm:spPr/>
      <dgm:t>
        <a:bodyPr/>
        <a:lstStyle/>
        <a:p>
          <a:r>
            <a:rPr lang="en-US" sz="900" dirty="0"/>
            <a:t>Workplace mediation</a:t>
          </a:r>
        </a:p>
      </dgm:t>
    </dgm:pt>
    <dgm:pt modelId="{EDDF634A-CCA7-47E6-B131-B8A435791BA9}" type="parTrans" cxnId="{600A7828-30AE-40C2-B8B4-22E7E91DD120}">
      <dgm:prSet/>
      <dgm:spPr/>
      <dgm:t>
        <a:bodyPr/>
        <a:lstStyle/>
        <a:p>
          <a:endParaRPr lang="en-US"/>
        </a:p>
      </dgm:t>
    </dgm:pt>
    <dgm:pt modelId="{289CC7CB-3C56-4D13-BF20-2FC4886B7A08}" type="sibTrans" cxnId="{600A7828-30AE-40C2-B8B4-22E7E91DD120}">
      <dgm:prSet/>
      <dgm:spPr/>
      <dgm:t>
        <a:bodyPr/>
        <a:lstStyle/>
        <a:p>
          <a:endParaRPr lang="en-US"/>
        </a:p>
      </dgm:t>
    </dgm:pt>
    <dgm:pt modelId="{A5A18B64-A4DE-2741-9F8A-7B4552EF43AD}" type="pres">
      <dgm:prSet presAssocID="{99C55F2D-2C40-EB47-A8D0-A4F206B2ECCC}" presName="cycle" presStyleCnt="0">
        <dgm:presLayoutVars>
          <dgm:chMax val="1"/>
          <dgm:dir/>
          <dgm:animLvl val="ctr"/>
          <dgm:resizeHandles val="exact"/>
        </dgm:presLayoutVars>
      </dgm:prSet>
      <dgm:spPr/>
    </dgm:pt>
    <dgm:pt modelId="{EEB6C5B2-83DE-5441-93AA-825C7B2820E2}" type="pres">
      <dgm:prSet presAssocID="{B042EF26-55AA-F747-9BB0-8BAEA9CF9B79}" presName="centerShape" presStyleLbl="node0" presStyleIdx="0" presStyleCnt="1" custScaleX="138104" custScaleY="119005"/>
      <dgm:spPr/>
    </dgm:pt>
    <dgm:pt modelId="{F3949CFE-605D-5E42-BA97-60C7B9638F81}" type="pres">
      <dgm:prSet presAssocID="{141048E1-DF9E-264E-B5FD-2728911AB4BC}" presName="Name9" presStyleLbl="parChTrans1D2" presStyleIdx="0" presStyleCnt="9" custScaleX="2000000" custScaleY="119001"/>
      <dgm:spPr/>
    </dgm:pt>
    <dgm:pt modelId="{3CBC8F9C-D5E3-634B-AB22-521106ED4702}" type="pres">
      <dgm:prSet presAssocID="{141048E1-DF9E-264E-B5FD-2728911AB4BC}" presName="connTx" presStyleLbl="parChTrans1D2" presStyleIdx="0" presStyleCnt="9"/>
      <dgm:spPr/>
    </dgm:pt>
    <dgm:pt modelId="{57F172BF-0F7E-7142-B2B0-6C9A7B8FB948}" type="pres">
      <dgm:prSet presAssocID="{3AD8027C-C415-3940-A74B-BC4952877DA3}" presName="node" presStyleLbl="node1" presStyleIdx="0" presStyleCnt="9" custScaleX="138104" custScaleY="119005">
        <dgm:presLayoutVars>
          <dgm:bulletEnabled val="1"/>
        </dgm:presLayoutVars>
      </dgm:prSet>
      <dgm:spPr/>
    </dgm:pt>
    <dgm:pt modelId="{67DA6828-7006-494A-8E9E-F75499AA0141}" type="pres">
      <dgm:prSet presAssocID="{EDDF634A-CCA7-47E6-B131-B8A435791BA9}" presName="Name9" presStyleLbl="parChTrans1D2" presStyleIdx="1" presStyleCnt="9" custScaleX="2000000" custScaleY="119001"/>
      <dgm:spPr/>
    </dgm:pt>
    <dgm:pt modelId="{DD0BED40-4E14-4821-A345-99EC0E7FAE01}" type="pres">
      <dgm:prSet presAssocID="{EDDF634A-CCA7-47E6-B131-B8A435791BA9}" presName="connTx" presStyleLbl="parChTrans1D2" presStyleIdx="1" presStyleCnt="9"/>
      <dgm:spPr/>
    </dgm:pt>
    <dgm:pt modelId="{18C588C3-C917-44BD-8690-8EF34FFBB116}" type="pres">
      <dgm:prSet presAssocID="{102CB4BF-2027-4E39-AEAA-0A503D842EFB}" presName="node" presStyleLbl="node1" presStyleIdx="1" presStyleCnt="9" custScaleX="138104" custScaleY="119005">
        <dgm:presLayoutVars>
          <dgm:bulletEnabled val="1"/>
        </dgm:presLayoutVars>
      </dgm:prSet>
      <dgm:spPr/>
    </dgm:pt>
    <dgm:pt modelId="{979DA5E1-1277-5849-A68D-B17E61FDBBE9}" type="pres">
      <dgm:prSet presAssocID="{35748EE8-1519-1145-A80A-CA1B98C9B62B}" presName="Name9" presStyleLbl="parChTrans1D2" presStyleIdx="2" presStyleCnt="9" custScaleX="2000000" custScaleY="119001"/>
      <dgm:spPr/>
    </dgm:pt>
    <dgm:pt modelId="{2E5D8AD0-1B81-AB4E-B498-83B8CE3E95FF}" type="pres">
      <dgm:prSet presAssocID="{35748EE8-1519-1145-A80A-CA1B98C9B62B}" presName="connTx" presStyleLbl="parChTrans1D2" presStyleIdx="2" presStyleCnt="9"/>
      <dgm:spPr/>
    </dgm:pt>
    <dgm:pt modelId="{49874B3D-EA54-7B49-871B-41AF4D225103}" type="pres">
      <dgm:prSet presAssocID="{DF0B02ED-2E68-7E44-BB90-0EB73C843C92}" presName="node" presStyleLbl="node1" presStyleIdx="2" presStyleCnt="9" custScaleX="138104" custScaleY="119005">
        <dgm:presLayoutVars>
          <dgm:bulletEnabled val="1"/>
        </dgm:presLayoutVars>
      </dgm:prSet>
      <dgm:spPr/>
    </dgm:pt>
    <dgm:pt modelId="{78728AED-38E7-6540-BEB6-D34B0AC42B70}" type="pres">
      <dgm:prSet presAssocID="{2B82655D-E01E-BE48-86C2-723511F9FD8F}" presName="Name9" presStyleLbl="parChTrans1D2" presStyleIdx="3" presStyleCnt="9" custScaleX="2000000" custScaleY="119001"/>
      <dgm:spPr/>
    </dgm:pt>
    <dgm:pt modelId="{FB351ECE-5731-9F44-B41B-FC1D72348329}" type="pres">
      <dgm:prSet presAssocID="{2B82655D-E01E-BE48-86C2-723511F9FD8F}" presName="connTx" presStyleLbl="parChTrans1D2" presStyleIdx="3" presStyleCnt="9"/>
      <dgm:spPr/>
    </dgm:pt>
    <dgm:pt modelId="{757CE1A1-5D77-7144-8D00-1A04C501839C}" type="pres">
      <dgm:prSet presAssocID="{935C536C-2406-AC41-8DAE-61AC4E9BB6A9}" presName="node" presStyleLbl="node1" presStyleIdx="3" presStyleCnt="9" custScaleX="138104" custScaleY="119005">
        <dgm:presLayoutVars>
          <dgm:bulletEnabled val="1"/>
        </dgm:presLayoutVars>
      </dgm:prSet>
      <dgm:spPr/>
    </dgm:pt>
    <dgm:pt modelId="{3A9C786A-F8FC-DB40-9651-E3CA48565024}" type="pres">
      <dgm:prSet presAssocID="{38E84B87-7F07-A54C-B136-2072E5610D39}" presName="Name9" presStyleLbl="parChTrans1D2" presStyleIdx="4" presStyleCnt="9" custScaleX="2000000" custScaleY="119001"/>
      <dgm:spPr/>
    </dgm:pt>
    <dgm:pt modelId="{E33CC67E-0232-6E4F-9910-D7C899D59D27}" type="pres">
      <dgm:prSet presAssocID="{38E84B87-7F07-A54C-B136-2072E5610D39}" presName="connTx" presStyleLbl="parChTrans1D2" presStyleIdx="4" presStyleCnt="9"/>
      <dgm:spPr/>
    </dgm:pt>
    <dgm:pt modelId="{3AC26981-3913-1049-9D30-7C589543440A}" type="pres">
      <dgm:prSet presAssocID="{168476A7-3D14-0A49-A77B-13CE8923F729}" presName="node" presStyleLbl="node1" presStyleIdx="4" presStyleCnt="9" custScaleX="138104" custScaleY="119005">
        <dgm:presLayoutVars>
          <dgm:bulletEnabled val="1"/>
        </dgm:presLayoutVars>
      </dgm:prSet>
      <dgm:spPr/>
    </dgm:pt>
    <dgm:pt modelId="{750A04D5-0EAE-BF49-B5A3-AE6A21F74E0D}" type="pres">
      <dgm:prSet presAssocID="{08E1904E-1CB9-924E-967D-F7F534FBE842}" presName="Name9" presStyleLbl="parChTrans1D2" presStyleIdx="5" presStyleCnt="9" custScaleX="2000000" custScaleY="119001"/>
      <dgm:spPr/>
    </dgm:pt>
    <dgm:pt modelId="{DA203426-DF55-F547-A5D0-3890DF2C646A}" type="pres">
      <dgm:prSet presAssocID="{08E1904E-1CB9-924E-967D-F7F534FBE842}" presName="connTx" presStyleLbl="parChTrans1D2" presStyleIdx="5" presStyleCnt="9"/>
      <dgm:spPr/>
    </dgm:pt>
    <dgm:pt modelId="{7E085A3D-13FB-214E-A62F-177E21691C84}" type="pres">
      <dgm:prSet presAssocID="{88877B14-4727-5B47-B3A6-E23203766E4C}" presName="node" presStyleLbl="node1" presStyleIdx="5" presStyleCnt="9" custScaleX="138104" custScaleY="119005">
        <dgm:presLayoutVars>
          <dgm:bulletEnabled val="1"/>
        </dgm:presLayoutVars>
      </dgm:prSet>
      <dgm:spPr/>
    </dgm:pt>
    <dgm:pt modelId="{BED83C37-2832-40A9-AB96-BDFEE945A274}" type="pres">
      <dgm:prSet presAssocID="{42C52613-1292-4500-9F23-01A3971FBE82}" presName="Name9" presStyleLbl="parChTrans1D2" presStyleIdx="6" presStyleCnt="9" custScaleX="2000000" custScaleY="119001"/>
      <dgm:spPr/>
    </dgm:pt>
    <dgm:pt modelId="{8BF6B3A8-8775-4277-A1EF-D5EB99F0F031}" type="pres">
      <dgm:prSet presAssocID="{42C52613-1292-4500-9F23-01A3971FBE82}" presName="connTx" presStyleLbl="parChTrans1D2" presStyleIdx="6" presStyleCnt="9"/>
      <dgm:spPr/>
    </dgm:pt>
    <dgm:pt modelId="{AFDA1E8E-6564-46D2-B855-D47D27DC18F0}" type="pres">
      <dgm:prSet presAssocID="{798788F3-2FF8-405A-8182-E89A7D7016D4}" presName="node" presStyleLbl="node1" presStyleIdx="6" presStyleCnt="9" custScaleX="138104" custScaleY="119005">
        <dgm:presLayoutVars>
          <dgm:bulletEnabled val="1"/>
        </dgm:presLayoutVars>
      </dgm:prSet>
      <dgm:spPr/>
    </dgm:pt>
    <dgm:pt modelId="{CF64ECF9-E428-46EA-9F82-6092AB4AA646}" type="pres">
      <dgm:prSet presAssocID="{A3D6B0C5-60F9-445D-8B7E-396F1D106F8D}" presName="Name9" presStyleLbl="parChTrans1D2" presStyleIdx="7" presStyleCnt="9" custScaleX="2000000" custScaleY="119001"/>
      <dgm:spPr/>
    </dgm:pt>
    <dgm:pt modelId="{385F1EE4-5146-470C-8718-618B918ABC88}" type="pres">
      <dgm:prSet presAssocID="{A3D6B0C5-60F9-445D-8B7E-396F1D106F8D}" presName="connTx" presStyleLbl="parChTrans1D2" presStyleIdx="7" presStyleCnt="9"/>
      <dgm:spPr/>
    </dgm:pt>
    <dgm:pt modelId="{ACEA711E-F1F7-47D3-938F-BC73505693EA}" type="pres">
      <dgm:prSet presAssocID="{9111487C-0032-4ABE-801E-E5301D725764}" presName="node" presStyleLbl="node1" presStyleIdx="7" presStyleCnt="9" custScaleX="138104" custScaleY="119005">
        <dgm:presLayoutVars>
          <dgm:bulletEnabled val="1"/>
        </dgm:presLayoutVars>
      </dgm:prSet>
      <dgm:spPr/>
    </dgm:pt>
    <dgm:pt modelId="{2C725159-F388-8D48-9072-A8B4F591739E}" type="pres">
      <dgm:prSet presAssocID="{7EFD8209-9EA3-DF4D-844D-3DD9989935AB}" presName="Name9" presStyleLbl="parChTrans1D2" presStyleIdx="8" presStyleCnt="9" custScaleX="2000000" custScaleY="119001"/>
      <dgm:spPr/>
    </dgm:pt>
    <dgm:pt modelId="{52790E10-D5AE-1B41-BE9B-974CC854E46E}" type="pres">
      <dgm:prSet presAssocID="{7EFD8209-9EA3-DF4D-844D-3DD9989935AB}" presName="connTx" presStyleLbl="parChTrans1D2" presStyleIdx="8" presStyleCnt="9"/>
      <dgm:spPr/>
    </dgm:pt>
    <dgm:pt modelId="{8D124A1C-12FE-2548-9C9A-02DB002B4EE6}" type="pres">
      <dgm:prSet presAssocID="{315A47A2-D809-4B40-8DAB-3B74831747A8}" presName="node" presStyleLbl="node1" presStyleIdx="8" presStyleCnt="9" custScaleX="188760" custScaleY="139470" custRadScaleRad="143992" custRadScaleInc="-48129">
        <dgm:presLayoutVars>
          <dgm:bulletEnabled val="1"/>
        </dgm:presLayoutVars>
      </dgm:prSet>
      <dgm:spPr/>
    </dgm:pt>
  </dgm:ptLst>
  <dgm:cxnLst>
    <dgm:cxn modelId="{D1B71809-79C6-4B67-9139-BD69F7EC0DAA}" type="presOf" srcId="{35748EE8-1519-1145-A80A-CA1B98C9B62B}" destId="{2E5D8AD0-1B81-AB4E-B498-83B8CE3E95FF}" srcOrd="1" destOrd="0" presId="urn:microsoft.com/office/officeart/2005/8/layout/radial1"/>
    <dgm:cxn modelId="{59A2D00A-EEC5-4F62-842B-0B264A86FC25}" type="presOf" srcId="{9111487C-0032-4ABE-801E-E5301D725764}" destId="{ACEA711E-F1F7-47D3-938F-BC73505693EA}" srcOrd="0" destOrd="0" presId="urn:microsoft.com/office/officeart/2005/8/layout/radial1"/>
    <dgm:cxn modelId="{37B44710-9B7D-4095-884D-B824F4B58AF5}" type="presOf" srcId="{A3D6B0C5-60F9-445D-8B7E-396F1D106F8D}" destId="{385F1EE4-5146-470C-8718-618B918ABC88}" srcOrd="1" destOrd="0" presId="urn:microsoft.com/office/officeart/2005/8/layout/radial1"/>
    <dgm:cxn modelId="{CC7C1E18-694A-FE4B-9F7B-0833AA8D2507}" srcId="{B042EF26-55AA-F747-9BB0-8BAEA9CF9B79}" destId="{315A47A2-D809-4B40-8DAB-3B74831747A8}" srcOrd="8" destOrd="0" parTransId="{7EFD8209-9EA3-DF4D-844D-3DD9989935AB}" sibTransId="{2B441AFC-A18B-F449-B896-0DFB592DA8E0}"/>
    <dgm:cxn modelId="{D938181F-E656-E949-90B7-75A8D30530BB}" srcId="{B042EF26-55AA-F747-9BB0-8BAEA9CF9B79}" destId="{88877B14-4727-5B47-B3A6-E23203766E4C}" srcOrd="5" destOrd="0" parTransId="{08E1904E-1CB9-924E-967D-F7F534FBE842}" sibTransId="{0FBDB131-4E30-DE45-9EDC-3531DF92D9F3}"/>
    <dgm:cxn modelId="{80A03F25-8691-4CA2-919E-91A8858700FC}" type="presOf" srcId="{2B82655D-E01E-BE48-86C2-723511F9FD8F}" destId="{FB351ECE-5731-9F44-B41B-FC1D72348329}" srcOrd="1" destOrd="0" presId="urn:microsoft.com/office/officeart/2005/8/layout/radial1"/>
    <dgm:cxn modelId="{600A7828-30AE-40C2-B8B4-22E7E91DD120}" srcId="{B042EF26-55AA-F747-9BB0-8BAEA9CF9B79}" destId="{102CB4BF-2027-4E39-AEAA-0A503D842EFB}" srcOrd="1" destOrd="0" parTransId="{EDDF634A-CCA7-47E6-B131-B8A435791BA9}" sibTransId="{289CC7CB-3C56-4D13-BF20-2FC4886B7A08}"/>
    <dgm:cxn modelId="{B7F91F33-9EDE-4228-922E-FA183918E044}" srcId="{B042EF26-55AA-F747-9BB0-8BAEA9CF9B79}" destId="{9111487C-0032-4ABE-801E-E5301D725764}" srcOrd="7" destOrd="0" parTransId="{A3D6B0C5-60F9-445D-8B7E-396F1D106F8D}" sibTransId="{16058988-5001-49B0-B989-3AAEE6118695}"/>
    <dgm:cxn modelId="{56EF2A34-AD24-4361-A832-CE7C14A0633A}" type="presOf" srcId="{141048E1-DF9E-264E-B5FD-2728911AB4BC}" destId="{F3949CFE-605D-5E42-BA97-60C7B9638F81}" srcOrd="0" destOrd="0" presId="urn:microsoft.com/office/officeart/2005/8/layout/radial1"/>
    <dgm:cxn modelId="{24BA2836-05FC-4B25-8B24-2884B9EEE83B}" type="presOf" srcId="{08E1904E-1CB9-924E-967D-F7F534FBE842}" destId="{DA203426-DF55-F547-A5D0-3890DF2C646A}" srcOrd="1" destOrd="0" presId="urn:microsoft.com/office/officeart/2005/8/layout/radial1"/>
    <dgm:cxn modelId="{B89A3E3C-34C7-4F82-9525-3C72AF04848A}" type="presOf" srcId="{38E84B87-7F07-A54C-B136-2072E5610D39}" destId="{E33CC67E-0232-6E4F-9910-D7C899D59D27}" srcOrd="1" destOrd="0" presId="urn:microsoft.com/office/officeart/2005/8/layout/radial1"/>
    <dgm:cxn modelId="{D45F0561-BB3F-437A-AE66-0174A93D83A7}" type="presOf" srcId="{168476A7-3D14-0A49-A77B-13CE8923F729}" destId="{3AC26981-3913-1049-9D30-7C589543440A}" srcOrd="0" destOrd="0" presId="urn:microsoft.com/office/officeart/2005/8/layout/radial1"/>
    <dgm:cxn modelId="{76D9A043-8C62-41BD-9CFC-5D282C74E46C}" srcId="{B042EF26-55AA-F747-9BB0-8BAEA9CF9B79}" destId="{798788F3-2FF8-405A-8182-E89A7D7016D4}" srcOrd="6" destOrd="0" parTransId="{42C52613-1292-4500-9F23-01A3971FBE82}" sibTransId="{314FD4A0-0093-46B2-BD8B-8EAB93A2C85B}"/>
    <dgm:cxn modelId="{264C7845-00EB-8944-BB4D-E0BD1A0EE661}" srcId="{B042EF26-55AA-F747-9BB0-8BAEA9CF9B79}" destId="{DF0B02ED-2E68-7E44-BB90-0EB73C843C92}" srcOrd="2" destOrd="0" parTransId="{35748EE8-1519-1145-A80A-CA1B98C9B62B}" sibTransId="{B6DD9AAC-7A37-BE4C-8E93-3A6A391A66CC}"/>
    <dgm:cxn modelId="{CE420A6D-B4E9-5741-ABAF-56EE91F97DE1}" srcId="{99C55F2D-2C40-EB47-A8D0-A4F206B2ECCC}" destId="{B042EF26-55AA-F747-9BB0-8BAEA9CF9B79}" srcOrd="0" destOrd="0" parTransId="{38F6C8B2-0EC5-B641-9BC7-4460701A01B3}" sibTransId="{802AE637-9E4F-EB48-8178-9B8A864F08DB}"/>
    <dgm:cxn modelId="{1792966D-9C01-9F48-B44F-251CB03BA0BB}" srcId="{B042EF26-55AA-F747-9BB0-8BAEA9CF9B79}" destId="{3AD8027C-C415-3940-A74B-BC4952877DA3}" srcOrd="0" destOrd="0" parTransId="{141048E1-DF9E-264E-B5FD-2728911AB4BC}" sibTransId="{28E7B1BE-2D5C-8543-828D-F8C329831CC2}"/>
    <dgm:cxn modelId="{74014053-B249-42D0-BC97-CB0592D7B2A8}" type="presOf" srcId="{88877B14-4727-5B47-B3A6-E23203766E4C}" destId="{7E085A3D-13FB-214E-A62F-177E21691C84}" srcOrd="0" destOrd="0" presId="urn:microsoft.com/office/officeart/2005/8/layout/radial1"/>
    <dgm:cxn modelId="{DFD1BB55-1CD6-48B3-AD9B-EFC7218A92F7}" type="presOf" srcId="{DF0B02ED-2E68-7E44-BB90-0EB73C843C92}" destId="{49874B3D-EA54-7B49-871B-41AF4D225103}" srcOrd="0" destOrd="0" presId="urn:microsoft.com/office/officeart/2005/8/layout/radial1"/>
    <dgm:cxn modelId="{103E3C56-52B6-40FF-9F6A-11417A27BD64}" type="presOf" srcId="{3AD8027C-C415-3940-A74B-BC4952877DA3}" destId="{57F172BF-0F7E-7142-B2B0-6C9A7B8FB948}" srcOrd="0" destOrd="0" presId="urn:microsoft.com/office/officeart/2005/8/layout/radial1"/>
    <dgm:cxn modelId="{23F9C257-B789-4AF0-A2CE-D1B87275D345}" type="presOf" srcId="{B042EF26-55AA-F747-9BB0-8BAEA9CF9B79}" destId="{EEB6C5B2-83DE-5441-93AA-825C7B2820E2}" srcOrd="0" destOrd="0" presId="urn:microsoft.com/office/officeart/2005/8/layout/radial1"/>
    <dgm:cxn modelId="{57AE1958-DAA4-4C43-8ACD-D9E905E89D8E}" type="presOf" srcId="{42C52613-1292-4500-9F23-01A3971FBE82}" destId="{BED83C37-2832-40A9-AB96-BDFEE945A274}" srcOrd="0" destOrd="0" presId="urn:microsoft.com/office/officeart/2005/8/layout/radial1"/>
    <dgm:cxn modelId="{3D0F6E7B-523E-46EB-9672-4E1638664F6A}" type="presOf" srcId="{35748EE8-1519-1145-A80A-CA1B98C9B62B}" destId="{979DA5E1-1277-5849-A68D-B17E61FDBBE9}" srcOrd="0" destOrd="0" presId="urn:microsoft.com/office/officeart/2005/8/layout/radial1"/>
    <dgm:cxn modelId="{D07EFD7E-67B2-4DB2-A46F-D33426FACE30}" type="presOf" srcId="{EDDF634A-CCA7-47E6-B131-B8A435791BA9}" destId="{67DA6828-7006-494A-8E9E-F75499AA0141}" srcOrd="0" destOrd="0" presId="urn:microsoft.com/office/officeart/2005/8/layout/radial1"/>
    <dgm:cxn modelId="{38DF308A-2E3C-40E2-8AED-01345F0254BE}" type="presOf" srcId="{141048E1-DF9E-264E-B5FD-2728911AB4BC}" destId="{3CBC8F9C-D5E3-634B-AB22-521106ED4702}" srcOrd="1" destOrd="0" presId="urn:microsoft.com/office/officeart/2005/8/layout/radial1"/>
    <dgm:cxn modelId="{53FFC18D-ED10-43EB-93AC-62225498FF78}" type="presOf" srcId="{42C52613-1292-4500-9F23-01A3971FBE82}" destId="{8BF6B3A8-8775-4277-A1EF-D5EB99F0F031}" srcOrd="1" destOrd="0" presId="urn:microsoft.com/office/officeart/2005/8/layout/radial1"/>
    <dgm:cxn modelId="{6720E294-AC39-8C44-9469-7ECAB47BEF12}" srcId="{B042EF26-55AA-F747-9BB0-8BAEA9CF9B79}" destId="{935C536C-2406-AC41-8DAE-61AC4E9BB6A9}" srcOrd="3" destOrd="0" parTransId="{2B82655D-E01E-BE48-86C2-723511F9FD8F}" sibTransId="{5FDDDB91-2642-1541-8E88-C74A20743033}"/>
    <dgm:cxn modelId="{ACE6F299-8244-4D0E-903D-D2D764E4589F}" type="presOf" srcId="{38E84B87-7F07-A54C-B136-2072E5610D39}" destId="{3A9C786A-F8FC-DB40-9651-E3CA48565024}" srcOrd="0" destOrd="0" presId="urn:microsoft.com/office/officeart/2005/8/layout/radial1"/>
    <dgm:cxn modelId="{A58090B0-FAD1-E34C-80E3-F100D6938FB9}" type="presOf" srcId="{99C55F2D-2C40-EB47-A8D0-A4F206B2ECCC}" destId="{A5A18B64-A4DE-2741-9F8A-7B4552EF43AD}" srcOrd="0" destOrd="0" presId="urn:microsoft.com/office/officeart/2005/8/layout/radial1"/>
    <dgm:cxn modelId="{F49551BD-3516-4C05-A56E-169B6162039B}" type="presOf" srcId="{315A47A2-D809-4B40-8DAB-3B74831747A8}" destId="{8D124A1C-12FE-2548-9C9A-02DB002B4EE6}" srcOrd="0" destOrd="0" presId="urn:microsoft.com/office/officeart/2005/8/layout/radial1"/>
    <dgm:cxn modelId="{F86A0CCF-2692-4041-890A-EC8D42D10639}" type="presOf" srcId="{08E1904E-1CB9-924E-967D-F7F534FBE842}" destId="{750A04D5-0EAE-BF49-B5A3-AE6A21F74E0D}" srcOrd="0" destOrd="0" presId="urn:microsoft.com/office/officeart/2005/8/layout/radial1"/>
    <dgm:cxn modelId="{9BCE25CF-0AA0-44F2-B00E-0FE22AFB7EB7}" type="presOf" srcId="{935C536C-2406-AC41-8DAE-61AC4E9BB6A9}" destId="{757CE1A1-5D77-7144-8D00-1A04C501839C}" srcOrd="0" destOrd="0" presId="urn:microsoft.com/office/officeart/2005/8/layout/radial1"/>
    <dgm:cxn modelId="{EB5B3BCF-1C3A-454E-94FD-0BD9A6950FD8}" type="presOf" srcId="{798788F3-2FF8-405A-8182-E89A7D7016D4}" destId="{AFDA1E8E-6564-46D2-B855-D47D27DC18F0}" srcOrd="0" destOrd="0" presId="urn:microsoft.com/office/officeart/2005/8/layout/radial1"/>
    <dgm:cxn modelId="{E6BC6ED2-63DC-4162-AA3E-9E4EDB9433B1}" type="presOf" srcId="{7EFD8209-9EA3-DF4D-844D-3DD9989935AB}" destId="{52790E10-D5AE-1B41-BE9B-974CC854E46E}" srcOrd="1" destOrd="0" presId="urn:microsoft.com/office/officeart/2005/8/layout/radial1"/>
    <dgm:cxn modelId="{1797A2D3-1292-4EC4-B3B9-4D31DD0EC72F}" type="presOf" srcId="{EDDF634A-CCA7-47E6-B131-B8A435791BA9}" destId="{DD0BED40-4E14-4821-A345-99EC0E7FAE01}" srcOrd="1" destOrd="0" presId="urn:microsoft.com/office/officeart/2005/8/layout/radial1"/>
    <dgm:cxn modelId="{80DA22DE-8E91-9C49-906B-94C9A8EFB12D}" srcId="{B042EF26-55AA-F747-9BB0-8BAEA9CF9B79}" destId="{168476A7-3D14-0A49-A77B-13CE8923F729}" srcOrd="4" destOrd="0" parTransId="{38E84B87-7F07-A54C-B136-2072E5610D39}" sibTransId="{D4E05FDF-39AD-B146-A3E9-344D754C5113}"/>
    <dgm:cxn modelId="{31CC7BE0-1E7F-4C52-AF01-B4E9D1675BF4}" type="presOf" srcId="{2B82655D-E01E-BE48-86C2-723511F9FD8F}" destId="{78728AED-38E7-6540-BEB6-D34B0AC42B70}" srcOrd="0" destOrd="0" presId="urn:microsoft.com/office/officeart/2005/8/layout/radial1"/>
    <dgm:cxn modelId="{98E609E3-A772-4CA4-8FF5-09496DC1674A}" type="presOf" srcId="{102CB4BF-2027-4E39-AEAA-0A503D842EFB}" destId="{18C588C3-C917-44BD-8690-8EF34FFBB116}" srcOrd="0" destOrd="0" presId="urn:microsoft.com/office/officeart/2005/8/layout/radial1"/>
    <dgm:cxn modelId="{6540D2F0-88FB-4041-BC1A-A6A6CCBB7AB3}" type="presOf" srcId="{7EFD8209-9EA3-DF4D-844D-3DD9989935AB}" destId="{2C725159-F388-8D48-9072-A8B4F591739E}" srcOrd="0" destOrd="0" presId="urn:microsoft.com/office/officeart/2005/8/layout/radial1"/>
    <dgm:cxn modelId="{EF3DE9FE-1FFF-4EE8-9CE3-25BC9E8FC4D6}" type="presOf" srcId="{A3D6B0C5-60F9-445D-8B7E-396F1D106F8D}" destId="{CF64ECF9-E428-46EA-9F82-6092AB4AA646}" srcOrd="0" destOrd="0" presId="urn:microsoft.com/office/officeart/2005/8/layout/radial1"/>
    <dgm:cxn modelId="{0F2EAADB-6233-4735-9DD1-ADDA9922F3AA}" type="presParOf" srcId="{A5A18B64-A4DE-2741-9F8A-7B4552EF43AD}" destId="{EEB6C5B2-83DE-5441-93AA-825C7B2820E2}" srcOrd="0" destOrd="0" presId="urn:microsoft.com/office/officeart/2005/8/layout/radial1"/>
    <dgm:cxn modelId="{273988A6-6346-466B-8DEB-7065BF60A78E}" type="presParOf" srcId="{A5A18B64-A4DE-2741-9F8A-7B4552EF43AD}" destId="{F3949CFE-605D-5E42-BA97-60C7B9638F81}" srcOrd="1" destOrd="0" presId="urn:microsoft.com/office/officeart/2005/8/layout/radial1"/>
    <dgm:cxn modelId="{104EFE00-15E6-43F8-AE53-D79AAE853C15}" type="presParOf" srcId="{F3949CFE-605D-5E42-BA97-60C7B9638F81}" destId="{3CBC8F9C-D5E3-634B-AB22-521106ED4702}" srcOrd="0" destOrd="0" presId="urn:microsoft.com/office/officeart/2005/8/layout/radial1"/>
    <dgm:cxn modelId="{E15574A7-9CC2-40C2-A4A2-175FE0DB20C3}" type="presParOf" srcId="{A5A18B64-A4DE-2741-9F8A-7B4552EF43AD}" destId="{57F172BF-0F7E-7142-B2B0-6C9A7B8FB948}" srcOrd="2" destOrd="0" presId="urn:microsoft.com/office/officeart/2005/8/layout/radial1"/>
    <dgm:cxn modelId="{AC0378F7-AB32-4496-905C-D14495FC23DF}" type="presParOf" srcId="{A5A18B64-A4DE-2741-9F8A-7B4552EF43AD}" destId="{67DA6828-7006-494A-8E9E-F75499AA0141}" srcOrd="3" destOrd="0" presId="urn:microsoft.com/office/officeart/2005/8/layout/radial1"/>
    <dgm:cxn modelId="{3AA19FCB-01C6-4F08-9803-45D931E15AB1}" type="presParOf" srcId="{67DA6828-7006-494A-8E9E-F75499AA0141}" destId="{DD0BED40-4E14-4821-A345-99EC0E7FAE01}" srcOrd="0" destOrd="0" presId="urn:microsoft.com/office/officeart/2005/8/layout/radial1"/>
    <dgm:cxn modelId="{C6D85EA6-1E51-4EEC-B603-C60C5F18EF68}" type="presParOf" srcId="{A5A18B64-A4DE-2741-9F8A-7B4552EF43AD}" destId="{18C588C3-C917-44BD-8690-8EF34FFBB116}" srcOrd="4" destOrd="0" presId="urn:microsoft.com/office/officeart/2005/8/layout/radial1"/>
    <dgm:cxn modelId="{9B55D5C9-7466-4576-9365-C8515E691FF0}" type="presParOf" srcId="{A5A18B64-A4DE-2741-9F8A-7B4552EF43AD}" destId="{979DA5E1-1277-5849-A68D-B17E61FDBBE9}" srcOrd="5" destOrd="0" presId="urn:microsoft.com/office/officeart/2005/8/layout/radial1"/>
    <dgm:cxn modelId="{ECB23296-77D8-4601-9952-61AB5AB41849}" type="presParOf" srcId="{979DA5E1-1277-5849-A68D-B17E61FDBBE9}" destId="{2E5D8AD0-1B81-AB4E-B498-83B8CE3E95FF}" srcOrd="0" destOrd="0" presId="urn:microsoft.com/office/officeart/2005/8/layout/radial1"/>
    <dgm:cxn modelId="{E051EECA-A0D5-4795-93D5-D35CAA58CA05}" type="presParOf" srcId="{A5A18B64-A4DE-2741-9F8A-7B4552EF43AD}" destId="{49874B3D-EA54-7B49-871B-41AF4D225103}" srcOrd="6" destOrd="0" presId="urn:microsoft.com/office/officeart/2005/8/layout/radial1"/>
    <dgm:cxn modelId="{0553008E-991B-4829-A5C6-0DD9A6631661}" type="presParOf" srcId="{A5A18B64-A4DE-2741-9F8A-7B4552EF43AD}" destId="{78728AED-38E7-6540-BEB6-D34B0AC42B70}" srcOrd="7" destOrd="0" presId="urn:microsoft.com/office/officeart/2005/8/layout/radial1"/>
    <dgm:cxn modelId="{61DFEAE7-01F8-438D-81DA-D16705379C58}" type="presParOf" srcId="{78728AED-38E7-6540-BEB6-D34B0AC42B70}" destId="{FB351ECE-5731-9F44-B41B-FC1D72348329}" srcOrd="0" destOrd="0" presId="urn:microsoft.com/office/officeart/2005/8/layout/radial1"/>
    <dgm:cxn modelId="{A8ED554B-B4C3-47F7-8E6E-63C59C9EB129}" type="presParOf" srcId="{A5A18B64-A4DE-2741-9F8A-7B4552EF43AD}" destId="{757CE1A1-5D77-7144-8D00-1A04C501839C}" srcOrd="8" destOrd="0" presId="urn:microsoft.com/office/officeart/2005/8/layout/radial1"/>
    <dgm:cxn modelId="{CADE5932-48ED-4953-9D60-E7B319998F7B}" type="presParOf" srcId="{A5A18B64-A4DE-2741-9F8A-7B4552EF43AD}" destId="{3A9C786A-F8FC-DB40-9651-E3CA48565024}" srcOrd="9" destOrd="0" presId="urn:microsoft.com/office/officeart/2005/8/layout/radial1"/>
    <dgm:cxn modelId="{6B7B449B-EEB7-4D3C-B415-17FE71537194}" type="presParOf" srcId="{3A9C786A-F8FC-DB40-9651-E3CA48565024}" destId="{E33CC67E-0232-6E4F-9910-D7C899D59D27}" srcOrd="0" destOrd="0" presId="urn:microsoft.com/office/officeart/2005/8/layout/radial1"/>
    <dgm:cxn modelId="{88C79C01-4B52-4DE0-9D24-9D1E51ABB913}" type="presParOf" srcId="{A5A18B64-A4DE-2741-9F8A-7B4552EF43AD}" destId="{3AC26981-3913-1049-9D30-7C589543440A}" srcOrd="10" destOrd="0" presId="urn:microsoft.com/office/officeart/2005/8/layout/radial1"/>
    <dgm:cxn modelId="{A3A489D6-2670-4E2C-BF2E-3342F70CBC74}" type="presParOf" srcId="{A5A18B64-A4DE-2741-9F8A-7B4552EF43AD}" destId="{750A04D5-0EAE-BF49-B5A3-AE6A21F74E0D}" srcOrd="11" destOrd="0" presId="urn:microsoft.com/office/officeart/2005/8/layout/radial1"/>
    <dgm:cxn modelId="{DC370868-0D65-457D-883F-30A210FCB152}" type="presParOf" srcId="{750A04D5-0EAE-BF49-B5A3-AE6A21F74E0D}" destId="{DA203426-DF55-F547-A5D0-3890DF2C646A}" srcOrd="0" destOrd="0" presId="urn:microsoft.com/office/officeart/2005/8/layout/radial1"/>
    <dgm:cxn modelId="{6D193DAC-EB64-464D-86DF-811B43A42405}" type="presParOf" srcId="{A5A18B64-A4DE-2741-9F8A-7B4552EF43AD}" destId="{7E085A3D-13FB-214E-A62F-177E21691C84}" srcOrd="12" destOrd="0" presId="urn:microsoft.com/office/officeart/2005/8/layout/radial1"/>
    <dgm:cxn modelId="{FBC848D9-58A3-46FB-9F33-85BEDF5EB915}" type="presParOf" srcId="{A5A18B64-A4DE-2741-9F8A-7B4552EF43AD}" destId="{BED83C37-2832-40A9-AB96-BDFEE945A274}" srcOrd="13" destOrd="0" presId="urn:microsoft.com/office/officeart/2005/8/layout/radial1"/>
    <dgm:cxn modelId="{BE0F2E3C-970D-477E-881F-02702272CAEF}" type="presParOf" srcId="{BED83C37-2832-40A9-AB96-BDFEE945A274}" destId="{8BF6B3A8-8775-4277-A1EF-D5EB99F0F031}" srcOrd="0" destOrd="0" presId="urn:microsoft.com/office/officeart/2005/8/layout/radial1"/>
    <dgm:cxn modelId="{943BD857-388C-488D-A30B-B6A7E9206BC9}" type="presParOf" srcId="{A5A18B64-A4DE-2741-9F8A-7B4552EF43AD}" destId="{AFDA1E8E-6564-46D2-B855-D47D27DC18F0}" srcOrd="14" destOrd="0" presId="urn:microsoft.com/office/officeart/2005/8/layout/radial1"/>
    <dgm:cxn modelId="{75EEDBA5-149A-40E0-8A7C-C4FD7A396132}" type="presParOf" srcId="{A5A18B64-A4DE-2741-9F8A-7B4552EF43AD}" destId="{CF64ECF9-E428-46EA-9F82-6092AB4AA646}" srcOrd="15" destOrd="0" presId="urn:microsoft.com/office/officeart/2005/8/layout/radial1"/>
    <dgm:cxn modelId="{240A470F-0F99-4E7A-82AE-CA9126A50946}" type="presParOf" srcId="{CF64ECF9-E428-46EA-9F82-6092AB4AA646}" destId="{385F1EE4-5146-470C-8718-618B918ABC88}" srcOrd="0" destOrd="0" presId="urn:microsoft.com/office/officeart/2005/8/layout/radial1"/>
    <dgm:cxn modelId="{F5A93979-60A5-4C8F-8415-2991F0B9E6A6}" type="presParOf" srcId="{A5A18B64-A4DE-2741-9F8A-7B4552EF43AD}" destId="{ACEA711E-F1F7-47D3-938F-BC73505693EA}" srcOrd="16" destOrd="0" presId="urn:microsoft.com/office/officeart/2005/8/layout/radial1"/>
    <dgm:cxn modelId="{6033BB46-E194-45DF-829C-B1B2090CCE25}" type="presParOf" srcId="{A5A18B64-A4DE-2741-9F8A-7B4552EF43AD}" destId="{2C725159-F388-8D48-9072-A8B4F591739E}" srcOrd="17" destOrd="0" presId="urn:microsoft.com/office/officeart/2005/8/layout/radial1"/>
    <dgm:cxn modelId="{BA7160E4-FA6C-4B7D-AEA6-B6E8FEB49D0F}" type="presParOf" srcId="{2C725159-F388-8D48-9072-A8B4F591739E}" destId="{52790E10-D5AE-1B41-BE9B-974CC854E46E}" srcOrd="0" destOrd="0" presId="urn:microsoft.com/office/officeart/2005/8/layout/radial1"/>
    <dgm:cxn modelId="{65B8E616-6A2A-4EE8-8F05-1F3333AF092D}" type="presParOf" srcId="{A5A18B64-A4DE-2741-9F8A-7B4552EF43AD}" destId="{8D124A1C-12FE-2548-9C9A-02DB002B4EE6}"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6C5B2-83DE-5441-93AA-825C7B2820E2}">
      <dsp:nvSpPr>
        <dsp:cNvPr id="0" name=""/>
        <dsp:cNvSpPr/>
      </dsp:nvSpPr>
      <dsp:spPr>
        <a:xfrm>
          <a:off x="2301578" y="1366675"/>
          <a:ext cx="1033301" cy="890401"/>
        </a:xfrm>
        <a:prstGeom prst="ellipse">
          <a:avLst/>
        </a:prstGeom>
        <a:solidFill>
          <a:schemeClr val="bg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doctoral student</a:t>
          </a:r>
        </a:p>
      </dsp:txBody>
      <dsp:txXfrm>
        <a:off x="2452901" y="1497071"/>
        <a:ext cx="730655" cy="629609"/>
      </dsp:txXfrm>
    </dsp:sp>
    <dsp:sp modelId="{F3949CFE-605D-5E42-BA97-60C7B9638F81}">
      <dsp:nvSpPr>
        <dsp:cNvPr id="0" name=""/>
        <dsp:cNvSpPr/>
      </dsp:nvSpPr>
      <dsp:spPr>
        <a:xfrm rot="16200000">
          <a:off x="2551268" y="1087768"/>
          <a:ext cx="533920" cy="23893"/>
        </a:xfrm>
        <a:custGeom>
          <a:avLst/>
          <a:gdLst/>
          <a:ahLst/>
          <a:cxnLst/>
          <a:rect l="0" t="0" r="0" b="0"/>
          <a:pathLst>
            <a:path>
              <a:moveTo>
                <a:pt x="0" y="11946"/>
              </a:moveTo>
              <a:lnTo>
                <a:pt x="533920"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51268" y="1083831"/>
        <a:ext cx="533920" cy="31768"/>
      </dsp:txXfrm>
    </dsp:sp>
    <dsp:sp modelId="{57F172BF-0F7E-7142-B2B0-6C9A7B8FB948}">
      <dsp:nvSpPr>
        <dsp:cNvPr id="0" name=""/>
        <dsp:cNvSpPr/>
      </dsp:nvSpPr>
      <dsp:spPr>
        <a:xfrm>
          <a:off x="2301578" y="-57646"/>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Study psychologists</a:t>
          </a:r>
        </a:p>
      </dsp:txBody>
      <dsp:txXfrm>
        <a:off x="2452901" y="72750"/>
        <a:ext cx="730655" cy="629609"/>
      </dsp:txXfrm>
    </dsp:sp>
    <dsp:sp modelId="{67DA6828-7006-494A-8E9E-F75499AA0141}">
      <dsp:nvSpPr>
        <dsp:cNvPr id="0" name=""/>
        <dsp:cNvSpPr/>
      </dsp:nvSpPr>
      <dsp:spPr>
        <a:xfrm rot="18600000">
          <a:off x="3034790" y="1254382"/>
          <a:ext cx="482413" cy="23893"/>
        </a:xfrm>
        <a:custGeom>
          <a:avLst/>
          <a:gdLst/>
          <a:ahLst/>
          <a:cxnLst/>
          <a:rect l="0" t="0" r="0" b="0"/>
          <a:pathLst>
            <a:path>
              <a:moveTo>
                <a:pt x="0" y="11946"/>
              </a:moveTo>
              <a:lnTo>
                <a:pt x="482413"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4790" y="1251977"/>
        <a:ext cx="482413" cy="28703"/>
      </dsp:txXfrm>
    </dsp:sp>
    <dsp:sp modelId="{18C588C3-C917-44BD-8690-8EF34FFBB116}">
      <dsp:nvSpPr>
        <dsp:cNvPr id="0" name=""/>
        <dsp:cNvSpPr/>
      </dsp:nvSpPr>
      <dsp:spPr>
        <a:xfrm>
          <a:off x="3217114" y="275581"/>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Workplace mediation</a:t>
          </a:r>
        </a:p>
      </dsp:txBody>
      <dsp:txXfrm>
        <a:off x="3368437" y="405977"/>
        <a:ext cx="730655" cy="629609"/>
      </dsp:txXfrm>
    </dsp:sp>
    <dsp:sp modelId="{979DA5E1-1277-5849-A68D-B17E61FDBBE9}">
      <dsp:nvSpPr>
        <dsp:cNvPr id="0" name=""/>
        <dsp:cNvSpPr/>
      </dsp:nvSpPr>
      <dsp:spPr>
        <a:xfrm rot="21000000">
          <a:off x="3321380" y="1676264"/>
          <a:ext cx="396380" cy="23893"/>
        </a:xfrm>
        <a:custGeom>
          <a:avLst/>
          <a:gdLst/>
          <a:ahLst/>
          <a:cxnLst/>
          <a:rect l="0" t="0" r="0" b="0"/>
          <a:pathLst>
            <a:path>
              <a:moveTo>
                <a:pt x="0" y="11946"/>
              </a:moveTo>
              <a:lnTo>
                <a:pt x="396380"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21380" y="1676418"/>
        <a:ext cx="396380" cy="23584"/>
      </dsp:txXfrm>
    </dsp:sp>
    <dsp:sp modelId="{49874B3D-EA54-7B49-871B-41AF4D225103}">
      <dsp:nvSpPr>
        <dsp:cNvPr id="0" name=""/>
        <dsp:cNvSpPr/>
      </dsp:nvSpPr>
      <dsp:spPr>
        <a:xfrm>
          <a:off x="3704261" y="1119344"/>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Occupational / public health care</a:t>
          </a:r>
        </a:p>
      </dsp:txBody>
      <dsp:txXfrm>
        <a:off x="3855584" y="1249740"/>
        <a:ext cx="730655" cy="629609"/>
      </dsp:txXfrm>
    </dsp:sp>
    <dsp:sp modelId="{78728AED-38E7-6540-BEB6-D34B0AC42B70}">
      <dsp:nvSpPr>
        <dsp:cNvPr id="0" name=""/>
        <dsp:cNvSpPr/>
      </dsp:nvSpPr>
      <dsp:spPr>
        <a:xfrm rot="1800000">
          <a:off x="3218433" y="2156010"/>
          <a:ext cx="433089" cy="23893"/>
        </a:xfrm>
        <a:custGeom>
          <a:avLst/>
          <a:gdLst/>
          <a:ahLst/>
          <a:cxnLst/>
          <a:rect l="0" t="0" r="0" b="0"/>
          <a:pathLst>
            <a:path>
              <a:moveTo>
                <a:pt x="0" y="11946"/>
              </a:moveTo>
              <a:lnTo>
                <a:pt x="433089"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18433" y="2155072"/>
        <a:ext cx="433089" cy="25769"/>
      </dsp:txXfrm>
    </dsp:sp>
    <dsp:sp modelId="{757CE1A1-5D77-7144-8D00-1A04C501839C}">
      <dsp:nvSpPr>
        <dsp:cNvPr id="0" name=""/>
        <dsp:cNvSpPr/>
      </dsp:nvSpPr>
      <dsp:spPr>
        <a:xfrm>
          <a:off x="3535077" y="2078836"/>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Research ethics advisors</a:t>
          </a:r>
        </a:p>
      </dsp:txBody>
      <dsp:txXfrm>
        <a:off x="3686400" y="2209232"/>
        <a:ext cx="730655" cy="629609"/>
      </dsp:txXfrm>
    </dsp:sp>
    <dsp:sp modelId="{3A9C786A-F8FC-DB40-9651-E3CA48565024}">
      <dsp:nvSpPr>
        <dsp:cNvPr id="0" name=""/>
        <dsp:cNvSpPr/>
      </dsp:nvSpPr>
      <dsp:spPr>
        <a:xfrm rot="4200000">
          <a:off x="2801701" y="2469142"/>
          <a:ext cx="520201" cy="23893"/>
        </a:xfrm>
        <a:custGeom>
          <a:avLst/>
          <a:gdLst/>
          <a:ahLst/>
          <a:cxnLst/>
          <a:rect l="0" t="0" r="0" b="0"/>
          <a:pathLst>
            <a:path>
              <a:moveTo>
                <a:pt x="0" y="11946"/>
              </a:moveTo>
              <a:lnTo>
                <a:pt x="520201"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01701" y="2465612"/>
        <a:ext cx="520201" cy="30952"/>
      </dsp:txXfrm>
    </dsp:sp>
    <dsp:sp modelId="{3AC26981-3913-1049-9D30-7C589543440A}">
      <dsp:nvSpPr>
        <dsp:cNvPr id="0" name=""/>
        <dsp:cNvSpPr/>
      </dsp:nvSpPr>
      <dsp:spPr>
        <a:xfrm>
          <a:off x="2788725" y="2705100"/>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Harassment contact persons</a:t>
          </a:r>
        </a:p>
      </dsp:txBody>
      <dsp:txXfrm>
        <a:off x="2940048" y="2835496"/>
        <a:ext cx="730655" cy="629609"/>
      </dsp:txXfrm>
    </dsp:sp>
    <dsp:sp modelId="{750A04D5-0EAE-BF49-B5A3-AE6A21F74E0D}">
      <dsp:nvSpPr>
        <dsp:cNvPr id="0" name=""/>
        <dsp:cNvSpPr/>
      </dsp:nvSpPr>
      <dsp:spPr>
        <a:xfrm rot="6600000">
          <a:off x="2314554" y="2469142"/>
          <a:ext cx="520201" cy="23893"/>
        </a:xfrm>
        <a:custGeom>
          <a:avLst/>
          <a:gdLst/>
          <a:ahLst/>
          <a:cxnLst/>
          <a:rect l="0" t="0" r="0" b="0"/>
          <a:pathLst>
            <a:path>
              <a:moveTo>
                <a:pt x="0" y="11946"/>
              </a:moveTo>
              <a:lnTo>
                <a:pt x="520201"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314554" y="2465612"/>
        <a:ext cx="520201" cy="30952"/>
      </dsp:txXfrm>
    </dsp:sp>
    <dsp:sp modelId="{7E085A3D-13FB-214E-A62F-177E21691C84}">
      <dsp:nvSpPr>
        <dsp:cNvPr id="0" name=""/>
        <dsp:cNvSpPr/>
      </dsp:nvSpPr>
      <dsp:spPr>
        <a:xfrm>
          <a:off x="1814431" y="2705100"/>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HR</a:t>
          </a:r>
        </a:p>
      </dsp:txBody>
      <dsp:txXfrm>
        <a:off x="1965754" y="2835496"/>
        <a:ext cx="730655" cy="629609"/>
      </dsp:txXfrm>
    </dsp:sp>
    <dsp:sp modelId="{BED83C37-2832-40A9-AB96-BDFEE945A274}">
      <dsp:nvSpPr>
        <dsp:cNvPr id="0" name=""/>
        <dsp:cNvSpPr/>
      </dsp:nvSpPr>
      <dsp:spPr>
        <a:xfrm rot="9000000">
          <a:off x="1984934" y="2156010"/>
          <a:ext cx="433089" cy="23893"/>
        </a:xfrm>
        <a:custGeom>
          <a:avLst/>
          <a:gdLst/>
          <a:ahLst/>
          <a:cxnLst/>
          <a:rect l="0" t="0" r="0" b="0"/>
          <a:pathLst>
            <a:path>
              <a:moveTo>
                <a:pt x="0" y="11946"/>
              </a:moveTo>
              <a:lnTo>
                <a:pt x="433089"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984934" y="2155072"/>
        <a:ext cx="433089" cy="25769"/>
      </dsp:txXfrm>
    </dsp:sp>
    <dsp:sp modelId="{AFDA1E8E-6564-46D2-B855-D47D27DC18F0}">
      <dsp:nvSpPr>
        <dsp:cNvPr id="0" name=""/>
        <dsp:cNvSpPr/>
      </dsp:nvSpPr>
      <dsp:spPr>
        <a:xfrm>
          <a:off x="1068079" y="2078836"/>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0" kern="1200" dirty="0">
              <a:latin typeface="Arial" panose="020B0604020202020204"/>
            </a:rPr>
            <a:t>Doctoral </a:t>
          </a:r>
          <a:r>
            <a:rPr lang="en-US" sz="900" b="0" kern="1200" dirty="0" err="1">
              <a:latin typeface="Arial" panose="020B0604020202020204"/>
            </a:rPr>
            <a:t>programme</a:t>
          </a:r>
          <a:endParaRPr lang="en-US" sz="900" b="0" kern="1200" dirty="0">
            <a:latin typeface="Arial" panose="020B0604020202020204"/>
          </a:endParaRPr>
        </a:p>
      </dsp:txBody>
      <dsp:txXfrm>
        <a:off x="1219402" y="2209232"/>
        <a:ext cx="730655" cy="629609"/>
      </dsp:txXfrm>
    </dsp:sp>
    <dsp:sp modelId="{CF64ECF9-E428-46EA-9F82-6092AB4AA646}">
      <dsp:nvSpPr>
        <dsp:cNvPr id="0" name=""/>
        <dsp:cNvSpPr/>
      </dsp:nvSpPr>
      <dsp:spPr>
        <a:xfrm rot="11400000">
          <a:off x="1918697" y="1676264"/>
          <a:ext cx="396380" cy="23893"/>
        </a:xfrm>
        <a:custGeom>
          <a:avLst/>
          <a:gdLst/>
          <a:ahLst/>
          <a:cxnLst/>
          <a:rect l="0" t="0" r="0" b="0"/>
          <a:pathLst>
            <a:path>
              <a:moveTo>
                <a:pt x="0" y="11946"/>
              </a:moveTo>
              <a:lnTo>
                <a:pt x="396380"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918697" y="1676418"/>
        <a:ext cx="396380" cy="23584"/>
      </dsp:txXfrm>
    </dsp:sp>
    <dsp:sp modelId="{ACEA711E-F1F7-47D3-938F-BC73505693EA}">
      <dsp:nvSpPr>
        <dsp:cNvPr id="0" name=""/>
        <dsp:cNvSpPr/>
      </dsp:nvSpPr>
      <dsp:spPr>
        <a:xfrm>
          <a:off x="898895" y="1119344"/>
          <a:ext cx="1033301" cy="890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0" kern="1200" dirty="0">
              <a:latin typeface="Arial" panose="020B0604020202020204"/>
            </a:rPr>
            <a:t>Supervising professor &amp; thesis advisor</a:t>
          </a:r>
        </a:p>
      </dsp:txBody>
      <dsp:txXfrm>
        <a:off x="1050218" y="1249740"/>
        <a:ext cx="730655" cy="629609"/>
      </dsp:txXfrm>
    </dsp:sp>
    <dsp:sp modelId="{2C725159-F388-8D48-9072-A8B4F591739E}">
      <dsp:nvSpPr>
        <dsp:cNvPr id="0" name=""/>
        <dsp:cNvSpPr/>
      </dsp:nvSpPr>
      <dsp:spPr>
        <a:xfrm rot="13172796">
          <a:off x="1620035" y="1195271"/>
          <a:ext cx="931797" cy="23893"/>
        </a:xfrm>
        <a:custGeom>
          <a:avLst/>
          <a:gdLst/>
          <a:ahLst/>
          <a:cxnLst/>
          <a:rect l="0" t="0" r="0" b="0"/>
          <a:pathLst>
            <a:path>
              <a:moveTo>
                <a:pt x="0" y="11946"/>
              </a:moveTo>
              <a:lnTo>
                <a:pt x="931797" y="11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620035" y="1179497"/>
        <a:ext cx="931797" cy="55442"/>
      </dsp:txXfrm>
    </dsp:sp>
    <dsp:sp modelId="{8D124A1C-12FE-2548-9C9A-02DB002B4EE6}">
      <dsp:nvSpPr>
        <dsp:cNvPr id="0" name=""/>
        <dsp:cNvSpPr/>
      </dsp:nvSpPr>
      <dsp:spPr>
        <a:xfrm>
          <a:off x="549628" y="0"/>
          <a:ext cx="1412311" cy="1043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Ombudsperson</a:t>
          </a:r>
        </a:p>
      </dsp:txBody>
      <dsp:txXfrm>
        <a:off x="756456" y="152820"/>
        <a:ext cx="998655" cy="73788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18971" y="0"/>
            <a:ext cx="2921582" cy="493713"/>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4/5/2022</a:t>
            </a:fld>
            <a:endParaRPr lang="fi-FI"/>
          </a:p>
        </p:txBody>
      </p:sp>
      <p:sp>
        <p:nvSpPr>
          <p:cNvPr id="4" name="Footer Placeholder 3"/>
          <p:cNvSpPr>
            <a:spLocks noGrp="1"/>
          </p:cNvSpPr>
          <p:nvPr>
            <p:ph type="ftr" sz="quarter" idx="2"/>
          </p:nvPr>
        </p:nvSpPr>
        <p:spPr>
          <a:xfrm>
            <a:off x="0" y="9378824"/>
            <a:ext cx="2921582" cy="493713"/>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18971" y="9378824"/>
            <a:ext cx="2921582" cy="493713"/>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18971" y="0"/>
            <a:ext cx="2921582"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5.4.2022</a:t>
            </a:fld>
            <a:endParaRPr lang="fi-FI"/>
          </a:p>
        </p:txBody>
      </p:sp>
      <p:sp>
        <p:nvSpPr>
          <p:cNvPr id="4" name="Slide Image Placeholder 3"/>
          <p:cNvSpPr>
            <a:spLocks noGrp="1" noRot="1" noChangeAspect="1"/>
          </p:cNvSpPr>
          <p:nvPr>
            <p:ph type="sldImg" idx="2"/>
          </p:nvPr>
        </p:nvSpPr>
        <p:spPr>
          <a:xfrm>
            <a:off x="409575" y="741363"/>
            <a:ext cx="5922963" cy="370205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9378824"/>
            <a:ext cx="2921582" cy="493713"/>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18971" y="9378824"/>
            <a:ext cx="2921582"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This presentation includes slides about Aalto University and the School of Business. Please feel free to pick the slides you find useful for your presentation.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t>The</a:t>
            </a:r>
            <a:r>
              <a:rPr lang="en-US" baseline="0"/>
              <a:t> presentation was last updated on April 1</a:t>
            </a:r>
            <a:r>
              <a:rPr lang="en-US" baseline="30000"/>
              <a:t>st</a:t>
            </a:r>
            <a:r>
              <a:rPr lang="en-US" baseline="0"/>
              <a:t>, 2019. </a:t>
            </a:r>
            <a:endParaRPr lang="en-US"/>
          </a:p>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fi-FI"/>
          </a:p>
        </p:txBody>
      </p:sp>
    </p:spTree>
    <p:extLst>
      <p:ext uri="{BB962C8B-B14F-4D97-AF65-F5344CB8AC3E}">
        <p14:creationId xmlns:p14="http://schemas.microsoft.com/office/powerpoint/2010/main" val="185826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14</a:t>
            </a:fld>
            <a:endParaRPr lang="fi-FI"/>
          </a:p>
        </p:txBody>
      </p:sp>
    </p:spTree>
    <p:extLst>
      <p:ext uri="{BB962C8B-B14F-4D97-AF65-F5344CB8AC3E}">
        <p14:creationId xmlns:p14="http://schemas.microsoft.com/office/powerpoint/2010/main" val="254345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15</a:t>
            </a:fld>
            <a:endParaRPr lang="fi-FI"/>
          </a:p>
        </p:txBody>
      </p:sp>
    </p:spTree>
    <p:extLst>
      <p:ext uri="{BB962C8B-B14F-4D97-AF65-F5344CB8AC3E}">
        <p14:creationId xmlns:p14="http://schemas.microsoft.com/office/powerpoint/2010/main" val="4273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16</a:t>
            </a:fld>
            <a:endParaRPr lang="fi-FI"/>
          </a:p>
        </p:txBody>
      </p:sp>
    </p:spTree>
    <p:extLst>
      <p:ext uri="{BB962C8B-B14F-4D97-AF65-F5344CB8AC3E}">
        <p14:creationId xmlns:p14="http://schemas.microsoft.com/office/powerpoint/2010/main" val="25406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Ombudspersons form a pool of experienced supervisors, and doctoral students can contact any ombudsperson regardless of their school/department. Doctoral students can contact the ombudspersons whenever they need personal support in their thesis work, but they feel unable to discuss with their supervising professor and thesis advisor. Ombudspersons are not meant to act as mediators in conflicts, but they can give support based on own supervising experience and knowledge of academic practices.</a:t>
            </a:r>
          </a:p>
          <a:p>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5</a:t>
            </a:fld>
            <a:endParaRPr lang="en-US"/>
          </a:p>
        </p:txBody>
      </p:sp>
    </p:spTree>
    <p:extLst>
      <p:ext uri="{BB962C8B-B14F-4D97-AF65-F5344CB8AC3E}">
        <p14:creationId xmlns:p14="http://schemas.microsoft.com/office/powerpoint/2010/main" val="15912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7</a:t>
            </a:fld>
            <a:endParaRPr lang="fi-FI"/>
          </a:p>
        </p:txBody>
      </p:sp>
    </p:spTree>
    <p:extLst>
      <p:ext uri="{BB962C8B-B14F-4D97-AF65-F5344CB8AC3E}">
        <p14:creationId xmlns:p14="http://schemas.microsoft.com/office/powerpoint/2010/main" val="154224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ct val="30000"/>
              </a:spcBef>
              <a:spcAft>
                <a:spcPct val="0"/>
              </a:spcAft>
              <a:buClrTx/>
              <a:buSzTx/>
              <a:buFontTx/>
              <a:buAutoNum type="arabicParenR"/>
              <a:tabLst/>
              <a:defRPr/>
            </a:pPr>
            <a:endParaRPr lang="en-US" sz="1800" dirty="0">
              <a:effectLst/>
              <a:latin typeface="Arial" panose="020B0604020202020204" pitchFamily="34" charset="0"/>
            </a:endParaRPr>
          </a:p>
          <a:p>
            <a:pPr marL="342900" marR="0" lvl="0" indent="-342900" algn="l" defTabSz="457200" rtl="0" eaLnBrk="0" fontAlgn="base" latinLnBrk="0" hangingPunct="0">
              <a:lnSpc>
                <a:spcPct val="100000"/>
              </a:lnSpc>
              <a:spcBef>
                <a:spcPct val="30000"/>
              </a:spcBef>
              <a:spcAft>
                <a:spcPct val="0"/>
              </a:spcAft>
              <a:buClrTx/>
              <a:buSzTx/>
              <a:buFontTx/>
              <a:buAutoNum type="arabicParenR"/>
              <a:tabLst/>
              <a:defRPr/>
            </a:pPr>
            <a:endParaRPr lang="en-US" sz="1800" dirty="0">
              <a:effectLst/>
              <a:latin typeface="Segoe UI" panose="020B0502040204020203" pitchFamily="34" charset="0"/>
            </a:endParaRPr>
          </a:p>
          <a:p>
            <a:pPr marL="342900" marR="0" lvl="0" indent="-342900" algn="l" defTabSz="457200" rtl="0" eaLnBrk="0" fontAlgn="base" latinLnBrk="0" hangingPunct="0">
              <a:lnSpc>
                <a:spcPct val="100000"/>
              </a:lnSpc>
              <a:spcBef>
                <a:spcPct val="30000"/>
              </a:spcBef>
              <a:spcAft>
                <a:spcPct val="0"/>
              </a:spcAft>
              <a:buClrTx/>
              <a:buSzTx/>
              <a:buFontTx/>
              <a:buAutoNum type="arabicParenR"/>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8</a:t>
            </a:fld>
            <a:endParaRPr lang="fi-FI"/>
          </a:p>
        </p:txBody>
      </p:sp>
    </p:spTree>
    <p:extLst>
      <p:ext uri="{BB962C8B-B14F-4D97-AF65-F5344CB8AC3E}">
        <p14:creationId xmlns:p14="http://schemas.microsoft.com/office/powerpoint/2010/main" val="92895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9</a:t>
            </a:fld>
            <a:endParaRPr lang="fi-FI"/>
          </a:p>
        </p:txBody>
      </p:sp>
    </p:spTree>
    <p:extLst>
      <p:ext uri="{BB962C8B-B14F-4D97-AF65-F5344CB8AC3E}">
        <p14:creationId xmlns:p14="http://schemas.microsoft.com/office/powerpoint/2010/main" val="9100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10</a:t>
            </a:fld>
            <a:endParaRPr lang="fi-FI"/>
          </a:p>
        </p:txBody>
      </p:sp>
    </p:spTree>
    <p:extLst>
      <p:ext uri="{BB962C8B-B14F-4D97-AF65-F5344CB8AC3E}">
        <p14:creationId xmlns:p14="http://schemas.microsoft.com/office/powerpoint/2010/main" val="315419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11</a:t>
            </a:fld>
            <a:endParaRPr lang="fi-FI"/>
          </a:p>
        </p:txBody>
      </p:sp>
    </p:spTree>
    <p:extLst>
      <p:ext uri="{BB962C8B-B14F-4D97-AF65-F5344CB8AC3E}">
        <p14:creationId xmlns:p14="http://schemas.microsoft.com/office/powerpoint/2010/main" val="69033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12</a:t>
            </a:fld>
            <a:endParaRPr lang="fi-FI"/>
          </a:p>
        </p:txBody>
      </p:sp>
    </p:spTree>
    <p:extLst>
      <p:ext uri="{BB962C8B-B14F-4D97-AF65-F5344CB8AC3E}">
        <p14:creationId xmlns:p14="http://schemas.microsoft.com/office/powerpoint/2010/main" val="222863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13</a:t>
            </a:fld>
            <a:endParaRPr lang="fi-FI"/>
          </a:p>
        </p:txBody>
      </p:sp>
    </p:spTree>
    <p:extLst>
      <p:ext uri="{BB962C8B-B14F-4D97-AF65-F5344CB8AC3E}">
        <p14:creationId xmlns:p14="http://schemas.microsoft.com/office/powerpoint/2010/main" val="221029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pic>
        <p:nvPicPr>
          <p:cNvPr id="3" name="Picture 2" descr="Aalto_BIZ_FI_21_WHITE_3.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00" y="0"/>
            <a:ext cx="1855250" cy="1613394"/>
          </a:xfrm>
          <a:prstGeom prst="rect">
            <a:avLst/>
          </a:prstGeom>
        </p:spPr>
      </p:pic>
      <p:sp>
        <p:nvSpPr>
          <p:cNvPr id="5" name="Title 1"/>
          <p:cNvSpPr>
            <a:spLocks noGrp="1"/>
          </p:cNvSpPr>
          <p:nvPr>
            <p:ph type="ctrTitle"/>
          </p:nvPr>
        </p:nvSpPr>
        <p:spPr>
          <a:xfrm>
            <a:off x="468317"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7" y="1657740"/>
            <a:ext cx="3319477" cy="2694083"/>
          </a:xfrm>
          <a:prstGeom prst="rect">
            <a:avLst/>
          </a:prstGeom>
        </p:spPr>
        <p:txBody>
          <a:bodyPr lIns="0" tIns="0" rIns="0" bIns="0" anchor="t">
            <a:noAutofit/>
          </a:bodyPr>
          <a:lstStyle>
            <a:lvl1pPr algn="l">
              <a:lnSpc>
                <a:spcPct val="80000"/>
              </a:lnSpc>
              <a:defRPr sz="6000" b="1" spc="-200">
                <a:solidFill>
                  <a:srgbClr val="005EB8"/>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7"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1" y="0"/>
            <a:ext cx="1619403" cy="1511503"/>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65113"/>
            <a:ext cx="8207375" cy="996498"/>
          </a:xfrm>
          <a:prstGeom prst="rect">
            <a:avLst/>
          </a:prstGeom>
        </p:spPr>
        <p:txBody>
          <a:bodyPr lIns="0" tIns="0" rIns="0" bIns="0" anchor="t" anchorCtr="0">
            <a:noAutofit/>
          </a:bodyPr>
          <a:lstStyle>
            <a:lvl1pPr algn="l">
              <a:lnSpc>
                <a:spcPct val="85000"/>
              </a:lnSpc>
              <a:defRPr sz="3240" b="1" spc="-90">
                <a:solidFill>
                  <a:schemeClr val="tx2"/>
                </a:solidFill>
              </a:defRPr>
            </a:lvl1pPr>
          </a:lstStyle>
          <a:p>
            <a:r>
              <a:rPr lang="en-US"/>
              <a:t>Click to edit Master title style</a:t>
            </a:r>
          </a:p>
        </p:txBody>
      </p:sp>
      <p:sp>
        <p:nvSpPr>
          <p:cNvPr id="10" name="Content Placeholder 10"/>
          <p:cNvSpPr>
            <a:spLocks noGrp="1"/>
          </p:cNvSpPr>
          <p:nvPr>
            <p:ph sz="quarter" idx="14"/>
          </p:nvPr>
        </p:nvSpPr>
        <p:spPr>
          <a:xfrm>
            <a:off x="468314" y="1261612"/>
            <a:ext cx="8207374" cy="3336083"/>
          </a:xfrm>
          <a:prstGeom prst="rect">
            <a:avLst/>
          </a:prstGeom>
        </p:spPr>
        <p:txBody>
          <a:bodyPr vert="horz" lIns="0" tIns="0" rIns="0" bIns="0"/>
          <a:lstStyle>
            <a:lvl1pPr marL="0" indent="0">
              <a:buNone/>
              <a:defRPr sz="1890" b="1">
                <a:latin typeface="+mj-lt"/>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5"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002" y="4712400"/>
            <a:ext cx="2227147" cy="957600"/>
          </a:xfrm>
          <a:prstGeom prst="rect">
            <a:avLst/>
          </a:prstGeom>
        </p:spPr>
      </p:pic>
    </p:spTree>
    <p:extLst>
      <p:ext uri="{BB962C8B-B14F-4D97-AF65-F5344CB8AC3E}">
        <p14:creationId xmlns:p14="http://schemas.microsoft.com/office/powerpoint/2010/main" val="24336145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240" b="1" spc="-90">
                <a:solidFill>
                  <a:schemeClr val="tx2"/>
                </a:solidFill>
              </a:defRPr>
            </a:lvl1pPr>
          </a:lstStyle>
          <a:p>
            <a:r>
              <a:rPr lang="en-US"/>
              <a:t>Click to edit Master title style</a:t>
            </a:r>
          </a:p>
        </p:txBody>
      </p:sp>
      <p:sp>
        <p:nvSpPr>
          <p:cNvPr id="11" name="Content Placeholder 10"/>
          <p:cNvSpPr>
            <a:spLocks noGrp="1"/>
          </p:cNvSpPr>
          <p:nvPr>
            <p:ph sz="quarter" idx="14"/>
          </p:nvPr>
        </p:nvSpPr>
        <p:spPr>
          <a:xfrm>
            <a:off x="463310" y="1261612"/>
            <a:ext cx="3988079" cy="3336083"/>
          </a:xfrm>
          <a:prstGeom prst="rect">
            <a:avLst/>
          </a:prstGeom>
        </p:spPr>
        <p:txBody>
          <a:bodyPr vert="horz" lIns="0" tIns="0" rIns="0" bIns="0"/>
          <a:lstStyle>
            <a:lvl1pPr marL="0" indent="0">
              <a:buNone/>
              <a:defRPr sz="1890" b="1">
                <a:latin typeface="+mj-lt"/>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0" name="Content Placeholder 10"/>
          <p:cNvSpPr>
            <a:spLocks noGrp="1"/>
          </p:cNvSpPr>
          <p:nvPr>
            <p:ph sz="quarter" idx="18"/>
          </p:nvPr>
        </p:nvSpPr>
        <p:spPr>
          <a:xfrm>
            <a:off x="4687611" y="1261612"/>
            <a:ext cx="3988079" cy="3336083"/>
          </a:xfrm>
          <a:prstGeom prst="rect">
            <a:avLst/>
          </a:prstGeom>
        </p:spPr>
        <p:txBody>
          <a:bodyPr vert="horz" lIns="0" tIns="0" rIns="0" bIns="0"/>
          <a:lstStyle>
            <a:lvl1pPr marL="0" indent="0">
              <a:buNone/>
              <a:defRPr sz="1890" b="1">
                <a:latin typeface="+mj-lt"/>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5"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002" y="4712400"/>
            <a:ext cx="2227147" cy="957600"/>
          </a:xfrm>
          <a:prstGeom prst="rect">
            <a:avLst/>
          </a:prstGeom>
        </p:spPr>
      </p:pic>
    </p:spTree>
    <p:extLst>
      <p:ext uri="{BB962C8B-B14F-4D97-AF65-F5344CB8AC3E}">
        <p14:creationId xmlns:p14="http://schemas.microsoft.com/office/powerpoint/2010/main" val="2618075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21" y="265113"/>
            <a:ext cx="8207375" cy="996498"/>
          </a:xfrm>
          <a:prstGeom prst="rect">
            <a:avLst/>
          </a:prstGeom>
        </p:spPr>
        <p:txBody>
          <a:bodyPr lIns="0" tIns="0" rIns="0" bIns="0" anchor="t" anchorCtr="0">
            <a:noAutofit/>
          </a:bodyPr>
          <a:lstStyle>
            <a:lvl1pPr algn="l">
              <a:lnSpc>
                <a:spcPct val="85000"/>
              </a:lnSpc>
              <a:defRPr sz="3240" b="1" spc="-90">
                <a:solidFill>
                  <a:srgbClr val="0065BD"/>
                </a:solidFill>
              </a:defRPr>
            </a:lvl1pPr>
          </a:lstStyle>
          <a:p>
            <a:r>
              <a:rPr lang="fi-FI"/>
              <a:t>Click to edit Master title style</a:t>
            </a:r>
            <a:endParaRPr lang="en-US"/>
          </a:p>
        </p:txBody>
      </p:sp>
      <p:sp>
        <p:nvSpPr>
          <p:cNvPr id="11" name="Content Placeholder 10"/>
          <p:cNvSpPr>
            <a:spLocks noGrp="1"/>
          </p:cNvSpPr>
          <p:nvPr>
            <p:ph sz="quarter" idx="14"/>
          </p:nvPr>
        </p:nvSpPr>
        <p:spPr>
          <a:xfrm>
            <a:off x="468314" y="1261616"/>
            <a:ext cx="8207374" cy="3336083"/>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solidFill>
                  <a:prstClr val="black">
                    <a:tint val="75000"/>
                  </a:prstClr>
                </a:solidFill>
              </a:rPr>
              <a:pPr>
                <a:defRPr/>
              </a:pPr>
              <a:t>5.4.2022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4160396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21" y="265113"/>
            <a:ext cx="8207375" cy="996498"/>
          </a:xfrm>
          <a:prstGeom prst="rect">
            <a:avLst/>
          </a:prstGeom>
        </p:spPr>
        <p:txBody>
          <a:bodyPr lIns="0" tIns="0" rIns="0" bIns="0" anchor="t" anchorCtr="0">
            <a:noAutofit/>
          </a:bodyPr>
          <a:lstStyle>
            <a:lvl1pPr algn="l">
              <a:lnSpc>
                <a:spcPct val="85000"/>
              </a:lnSpc>
              <a:defRPr sz="3240" b="1" spc="-90">
                <a:solidFill>
                  <a:srgbClr val="0065BD"/>
                </a:solidFill>
              </a:defRPr>
            </a:lvl1pPr>
          </a:lstStyle>
          <a:p>
            <a:r>
              <a:rPr lang="fi-FI"/>
              <a:t>Click to edit Master title style</a:t>
            </a:r>
            <a:endParaRPr lang="en-US"/>
          </a:p>
        </p:txBody>
      </p:sp>
      <p:sp>
        <p:nvSpPr>
          <p:cNvPr id="12" name="Content Placeholder 10"/>
          <p:cNvSpPr>
            <a:spLocks noGrp="1"/>
          </p:cNvSpPr>
          <p:nvPr>
            <p:ph sz="quarter" idx="14"/>
          </p:nvPr>
        </p:nvSpPr>
        <p:spPr>
          <a:xfrm>
            <a:off x="468318" y="1261612"/>
            <a:ext cx="3988079" cy="3336644"/>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87611" y="1261050"/>
            <a:ext cx="3988079" cy="3336644"/>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solidFill>
                  <a:prstClr val="black">
                    <a:tint val="75000"/>
                  </a:prstClr>
                </a:solidFill>
              </a:rPr>
              <a:pPr>
                <a:defRPr/>
              </a:pPr>
              <a:t>5.4.2022</a:t>
            </a:fld>
            <a:endParaRPr lang="fi-FI">
              <a:solidFill>
                <a:prstClr val="black">
                  <a:tint val="75000"/>
                </a:prstClr>
              </a:solidFill>
            </a:endParaRPr>
          </a:p>
        </p:txBody>
      </p:sp>
      <p:sp>
        <p:nvSpPr>
          <p:cNvPr id="8" name="Footer Placeholder 15"/>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468321" y="4873008"/>
            <a:ext cx="8207375"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055876" cy="964597"/>
          </a:xfrm>
          <a:prstGeom prst="rect">
            <a:avLst/>
          </a:prstGeom>
        </p:spPr>
      </p:pic>
    </p:spTree>
    <p:extLst>
      <p:ext uri="{BB962C8B-B14F-4D97-AF65-F5344CB8AC3E}">
        <p14:creationId xmlns:p14="http://schemas.microsoft.com/office/powerpoint/2010/main" val="465465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7195" y="622146"/>
            <a:ext cx="8429625" cy="671154"/>
          </a:xfrm>
          <a:prstGeom prst="rect">
            <a:avLst/>
          </a:prstGeom>
        </p:spPr>
        <p:txBody>
          <a:bodyPr lIns="0" tIns="0" rIns="0" bIns="0"/>
          <a:lstStyle>
            <a:lvl1pPr>
              <a:defRPr sz="2633" b="1" i="0">
                <a:solidFill>
                  <a:srgbClr val="333333"/>
                </a:solidFill>
                <a:latin typeface="NimbusSan"/>
                <a:cs typeface="NimbusSan"/>
              </a:defRPr>
            </a:lvl1pPr>
          </a:lstStyle>
          <a:p>
            <a:endParaRPr/>
          </a:p>
        </p:txBody>
      </p:sp>
      <p:sp>
        <p:nvSpPr>
          <p:cNvPr id="3" name="Holder 3"/>
          <p:cNvSpPr>
            <a:spLocks noGrp="1"/>
          </p:cNvSpPr>
          <p:nvPr>
            <p:ph type="body" idx="1"/>
          </p:nvPr>
        </p:nvSpPr>
        <p:spPr>
          <a:xfrm>
            <a:off x="457200" y="1314450"/>
            <a:ext cx="8229600" cy="377190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181241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värilogo">
    <p:spTree>
      <p:nvGrpSpPr>
        <p:cNvPr id="1" name=""/>
        <p:cNvGrpSpPr/>
        <p:nvPr/>
      </p:nvGrpSpPr>
      <p:grpSpPr>
        <a:xfrm>
          <a:off x="0" y="0"/>
          <a:ext cx="0" cy="0"/>
          <a:chOff x="0" y="0"/>
          <a:chExt cx="0" cy="0"/>
        </a:xfrm>
      </p:grpSpPr>
      <p:sp>
        <p:nvSpPr>
          <p:cNvPr id="2" name="Title 1"/>
          <p:cNvSpPr>
            <a:spLocks noGrp="1"/>
          </p:cNvSpPr>
          <p:nvPr>
            <p:ph type="ctrTitle"/>
          </p:nvPr>
        </p:nvSpPr>
        <p:spPr>
          <a:xfrm>
            <a:off x="468319" y="265117"/>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10" name="Content Placeholder 10"/>
          <p:cNvSpPr>
            <a:spLocks noGrp="1"/>
          </p:cNvSpPr>
          <p:nvPr>
            <p:ph sz="quarter" idx="14" hasCustomPrompt="1"/>
          </p:nvPr>
        </p:nvSpPr>
        <p:spPr>
          <a:xfrm>
            <a:off x="468319" y="1333333"/>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spTree>
    <p:extLst>
      <p:ext uri="{BB962C8B-B14F-4D97-AF65-F5344CB8AC3E}">
        <p14:creationId xmlns:p14="http://schemas.microsoft.com/office/powerpoint/2010/main" val="3180491166"/>
      </p:ext>
    </p:extLst>
  </p:cSld>
  <p:clrMapOvr>
    <a:masterClrMapping/>
  </p:clrMapOvr>
  <p:extLst>
    <p:ext uri="{DCECCB84-F9BA-43D5-87BE-67443E8EF086}">
      <p15:sldGuideLst xmlns:p15="http://schemas.microsoft.com/office/powerpoint/2012/main">
        <p15:guide id="4" orient="horz" pos="3478">
          <p15:clr>
            <a:srgbClr val="FBAE40"/>
          </p15:clr>
        </p15:guide>
        <p15:guide id="5" pos="29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2"/>
            <a:ext cx="2133600" cy="304271"/>
          </a:xfrm>
          <a:prstGeom prst="rect">
            <a:avLst/>
          </a:prstGeom>
        </p:spPr>
        <p:txBody>
          <a:bodyPr/>
          <a:lstStyle/>
          <a:p>
            <a:pPr fontAlgn="base">
              <a:spcBef>
                <a:spcPct val="0"/>
              </a:spcBef>
              <a:spcAft>
                <a:spcPct val="0"/>
              </a:spcAft>
            </a:pPr>
            <a:fld id="{6C2AEF77-1989-1B4F-88C4-8F6AE564688F}" type="datetimeFigureOut">
              <a:rPr lang="en-US" smtClean="0">
                <a:solidFill>
                  <a:prstClr val="black"/>
                </a:solidFill>
                <a:ea typeface="ＭＳ Ｐゴシック" charset="0"/>
              </a:rPr>
              <a:pPr fontAlgn="base">
                <a:spcBef>
                  <a:spcPct val="0"/>
                </a:spcBef>
                <a:spcAft>
                  <a:spcPct val="0"/>
                </a:spcAft>
              </a:pPr>
              <a:t>4/5/2022</a:t>
            </a:fld>
            <a:endParaRPr lang="en-US">
              <a:solidFill>
                <a:prstClr val="black"/>
              </a:solidFill>
              <a:ea typeface="ＭＳ Ｐゴシック" charset="0"/>
            </a:endParaRPr>
          </a:p>
        </p:txBody>
      </p:sp>
      <p:sp>
        <p:nvSpPr>
          <p:cNvPr id="3" name="Footer Placeholder 2"/>
          <p:cNvSpPr>
            <a:spLocks noGrp="1"/>
          </p:cNvSpPr>
          <p:nvPr>
            <p:ph type="ftr" sz="quarter" idx="11"/>
          </p:nvPr>
        </p:nvSpPr>
        <p:spPr>
          <a:xfrm>
            <a:off x="3124201" y="5296962"/>
            <a:ext cx="2895600" cy="304271"/>
          </a:xfrm>
          <a:prstGeom prst="rect">
            <a:avLst/>
          </a:prstGeom>
        </p:spPr>
        <p:txBody>
          <a:bodyPr/>
          <a:lstStyle/>
          <a:p>
            <a:pPr fontAlgn="base">
              <a:spcBef>
                <a:spcPct val="0"/>
              </a:spcBef>
              <a:spcAft>
                <a:spcPct val="0"/>
              </a:spcAft>
            </a:pPr>
            <a:endParaRPr lang="en-US">
              <a:solidFill>
                <a:prstClr val="black"/>
              </a:solidFill>
              <a:ea typeface="ＭＳ Ｐゴシック" charset="0"/>
            </a:endParaRPr>
          </a:p>
        </p:txBody>
      </p:sp>
      <p:sp>
        <p:nvSpPr>
          <p:cNvPr id="4" name="Slide Number Placeholder 3"/>
          <p:cNvSpPr>
            <a:spLocks noGrp="1"/>
          </p:cNvSpPr>
          <p:nvPr>
            <p:ph type="sldNum" sz="quarter" idx="12"/>
          </p:nvPr>
        </p:nvSpPr>
        <p:spPr/>
        <p:txBody>
          <a:bodyPr/>
          <a:lstStyle/>
          <a:p>
            <a:fld id="{8767F644-47C1-1C4A-8099-675197CE1A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2517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valkoinen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7" y="265115"/>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6" name="Content Placeholder 10"/>
          <p:cNvSpPr>
            <a:spLocks noGrp="1"/>
          </p:cNvSpPr>
          <p:nvPr>
            <p:ph sz="quarter" idx="14" hasCustomPrompt="1"/>
          </p:nvPr>
        </p:nvSpPr>
        <p:spPr>
          <a:xfrm>
            <a:off x="468317" y="1333332"/>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83" y="5197796"/>
            <a:ext cx="1429825" cy="324000"/>
          </a:xfrm>
          <a:prstGeom prst="rect">
            <a:avLst/>
          </a:prstGeom>
        </p:spPr>
      </p:pic>
    </p:spTree>
    <p:extLst>
      <p:ext uri="{BB962C8B-B14F-4D97-AF65-F5344CB8AC3E}">
        <p14:creationId xmlns:p14="http://schemas.microsoft.com/office/powerpoint/2010/main" val="2600195678"/>
      </p:ext>
    </p:extLst>
  </p:cSld>
  <p:clrMapOvr>
    <a:masterClrMapping/>
  </p:clrMapOvr>
  <p:extLst>
    <p:ext uri="{DCECCB84-F9BA-43D5-87BE-67443E8EF086}">
      <p15:sldGuideLst xmlns:p15="http://schemas.microsoft.com/office/powerpoint/2012/main">
        <p15:guide id="2" orient="horz" pos="3478">
          <p15:clr>
            <a:srgbClr val="FBAE40"/>
          </p15:clr>
        </p15:guide>
        <p15:guide id="3" pos="29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musta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7" y="265115"/>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6" name="Content Placeholder 10"/>
          <p:cNvSpPr>
            <a:spLocks noGrp="1"/>
          </p:cNvSpPr>
          <p:nvPr>
            <p:ph sz="quarter" idx="14" hasCustomPrompt="1"/>
          </p:nvPr>
        </p:nvSpPr>
        <p:spPr>
          <a:xfrm>
            <a:off x="468317" y="1333332"/>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spTree>
    <p:extLst>
      <p:ext uri="{BB962C8B-B14F-4D97-AF65-F5344CB8AC3E}">
        <p14:creationId xmlns:p14="http://schemas.microsoft.com/office/powerpoint/2010/main" val="1382899381"/>
      </p:ext>
    </p:extLst>
  </p:cSld>
  <p:clrMapOvr>
    <a:masterClrMapping/>
  </p:clrMapOvr>
  <p:extLst>
    <p:ext uri="{DCECCB84-F9BA-43D5-87BE-67443E8EF086}">
      <p15:sldGuideLst xmlns:p15="http://schemas.microsoft.com/office/powerpoint/2012/main">
        <p15:guide id="1" orient="horz" pos="3478">
          <p15:clr>
            <a:srgbClr val="FBAE40"/>
          </p15:clr>
        </p15:guide>
        <p15:guide id="2" pos="29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230" y="2557467"/>
            <a:ext cx="7072852" cy="2160240"/>
          </a:xfrm>
        </p:spPr>
        <p:txBody>
          <a:bodyPr/>
          <a:lstStyle>
            <a:lvl1pPr marL="0" indent="0" algn="l">
              <a:buNone/>
              <a:defRPr sz="3299">
                <a:solidFill>
                  <a:schemeClr val="tx1"/>
                </a:solidFill>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US"/>
              <a:t>Click to add presentation subtitle</a:t>
            </a:r>
          </a:p>
        </p:txBody>
      </p:sp>
      <p:sp>
        <p:nvSpPr>
          <p:cNvPr id="11" name="Title 1"/>
          <p:cNvSpPr>
            <a:spLocks noGrp="1"/>
          </p:cNvSpPr>
          <p:nvPr>
            <p:ph type="title" hasCustomPrompt="1"/>
          </p:nvPr>
        </p:nvSpPr>
        <p:spPr>
          <a:xfrm>
            <a:off x="0" y="637646"/>
            <a:ext cx="6924580" cy="602326"/>
          </a:xfrm>
        </p:spPr>
        <p:txBody>
          <a:bodyPr wrap="none"/>
          <a:lstStyle>
            <a:lvl1pPr>
              <a:defRPr baseline="0"/>
            </a:lvl1pPr>
          </a:lstStyle>
          <a:p>
            <a:r>
              <a:rPr lang="en-US"/>
              <a:t>Click to add presentation title</a:t>
            </a:r>
          </a:p>
        </p:txBody>
      </p:sp>
      <p:sp>
        <p:nvSpPr>
          <p:cNvPr id="2" name="Date Placeholder 1"/>
          <p:cNvSpPr>
            <a:spLocks noGrp="1"/>
          </p:cNvSpPr>
          <p:nvPr>
            <p:ph type="dt" sz="half" idx="10"/>
          </p:nvPr>
        </p:nvSpPr>
        <p:spPr/>
        <p:txBody>
          <a:bodyPr/>
          <a:lstStyle>
            <a:lvl1pPr>
              <a:defRPr>
                <a:noFill/>
              </a:defRPr>
            </a:lvl1pPr>
          </a:lstStyle>
          <a:p>
            <a:fld id="{01842F3B-B4C9-493A-B9D3-4AC4A4576429}" type="datetime1">
              <a:rPr lang="fi-FI" smtClean="0"/>
              <a:pPr/>
              <a:t>5.4.2022</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lvl1pPr>
              <a:defRPr>
                <a:noFill/>
              </a:defRPr>
            </a:lvl1pPr>
          </a:lstStyle>
          <a:p>
            <a:fld id="{FCCA222D-FCF7-48C1-A274-EBDDEF75DC66}" type="slidenum">
              <a:rPr lang="en-US" smtClean="0"/>
              <a:pPr/>
              <a:t>‹#›</a:t>
            </a:fld>
            <a:endParaRPr lang="en-US"/>
          </a:p>
        </p:txBody>
      </p:sp>
    </p:spTree>
    <p:extLst>
      <p:ext uri="{BB962C8B-B14F-4D97-AF65-F5344CB8AC3E}">
        <p14:creationId xmlns:p14="http://schemas.microsoft.com/office/powerpoint/2010/main" val="37566027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sp>
        <p:nvSpPr>
          <p:cNvPr id="6" name="Title 1"/>
          <p:cNvSpPr>
            <a:spLocks noGrp="1"/>
          </p:cNvSpPr>
          <p:nvPr>
            <p:ph type="ctrTitle"/>
          </p:nvPr>
        </p:nvSpPr>
        <p:spPr>
          <a:xfrm>
            <a:off x="468317" y="1657740"/>
            <a:ext cx="3319477" cy="2694083"/>
          </a:xfrm>
          <a:prstGeom prst="rect">
            <a:avLst/>
          </a:prstGeom>
        </p:spPr>
        <p:txBody>
          <a:bodyPr lIns="0" tIns="0" rIns="0" bIns="0" anchor="t">
            <a:noAutofit/>
          </a:bodyPr>
          <a:lstStyle>
            <a:lvl1pPr algn="l">
              <a:lnSpc>
                <a:spcPct val="80000"/>
              </a:lnSpc>
              <a:defRPr sz="6000" b="1" spc="-200">
                <a:solidFill>
                  <a:srgbClr val="EF334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7"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1" y="0"/>
            <a:ext cx="1619403" cy="1511503"/>
          </a:xfrm>
          <a:prstGeom prst="rect">
            <a:avLst/>
          </a:prstGeom>
        </p:spPr>
      </p:pic>
    </p:spTree>
    <p:extLst>
      <p:ext uri="{BB962C8B-B14F-4D97-AF65-F5344CB8AC3E}">
        <p14:creationId xmlns:p14="http://schemas.microsoft.com/office/powerpoint/2010/main" val="1418845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p>
        </p:txBody>
      </p:sp>
      <p:sp>
        <p:nvSpPr>
          <p:cNvPr id="3" name="Content Placeholder 2"/>
          <p:cNvSpPr>
            <a:spLocks noGrp="1"/>
          </p:cNvSpPr>
          <p:nvPr>
            <p:ph idx="1" hasCustomPrompt="1"/>
          </p:nvPr>
        </p:nvSpPr>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A7D48-0B66-474F-9C0F-5006F2A252D0}" type="datetime1">
              <a:rPr lang="fi-FI" smtClean="0"/>
              <a:t>5.4.2022</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9980186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p>
        </p:txBody>
      </p:sp>
      <p:sp>
        <p:nvSpPr>
          <p:cNvPr id="3" name="Content Placeholder 2"/>
          <p:cNvSpPr>
            <a:spLocks noGrp="1"/>
          </p:cNvSpPr>
          <p:nvPr>
            <p:ph sz="half" idx="1" hasCustomPrompt="1"/>
          </p:nvPr>
        </p:nvSpPr>
        <p:spPr>
          <a:xfrm>
            <a:off x="414230" y="2076980"/>
            <a:ext cx="4049786" cy="2820458"/>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79983" y="2076980"/>
            <a:ext cx="4049787" cy="2820458"/>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E39863-867C-462C-B242-4B48A3372A0A}" type="datetime1">
              <a:rPr lang="fi-FI" smtClean="0"/>
              <a:t>5.4.2022</a:t>
            </a:fld>
            <a:endParaRPr lang="en-US"/>
          </a:p>
        </p:txBody>
      </p:sp>
      <p:sp>
        <p:nvSpPr>
          <p:cNvPr id="6" name="Footer Placeholder 5"/>
          <p:cNvSpPr>
            <a:spLocks noGrp="1"/>
          </p:cNvSpPr>
          <p:nvPr>
            <p:ph type="ftr" sz="quarter" idx="11"/>
          </p:nvPr>
        </p:nvSpPr>
        <p:spPr/>
        <p:txBody>
          <a:body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5723292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14230" y="1717146"/>
            <a:ext cx="4049786" cy="359833"/>
          </a:xfrm>
        </p:spPr>
        <p:txBody>
          <a:bodyPr anchor="b"/>
          <a:lstStyle>
            <a:lvl1pPr marL="0" indent="0">
              <a:buNone/>
              <a:defRPr sz="1350" b="0">
                <a:solidFill>
                  <a:schemeClr val="accent2"/>
                </a:solidFill>
              </a:defRPr>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add text</a:t>
            </a:r>
          </a:p>
        </p:txBody>
      </p:sp>
      <p:sp>
        <p:nvSpPr>
          <p:cNvPr id="4" name="Content Placeholder 3"/>
          <p:cNvSpPr>
            <a:spLocks noGrp="1"/>
          </p:cNvSpPr>
          <p:nvPr>
            <p:ph sz="half" idx="2" hasCustomPrompt="1"/>
          </p:nvPr>
        </p:nvSpPr>
        <p:spPr>
          <a:xfrm>
            <a:off x="414230" y="2076980"/>
            <a:ext cx="4049786" cy="282045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79983" y="1717146"/>
            <a:ext cx="4049787" cy="359833"/>
          </a:xfrm>
        </p:spPr>
        <p:txBody>
          <a:bodyPr anchor="b"/>
          <a:lstStyle>
            <a:lvl1pPr marL="0" indent="0">
              <a:buNone/>
              <a:defRPr sz="1350" b="0">
                <a:solidFill>
                  <a:schemeClr val="accent2"/>
                </a:solidFill>
              </a:defRPr>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add text</a:t>
            </a:r>
          </a:p>
        </p:txBody>
      </p:sp>
      <p:sp>
        <p:nvSpPr>
          <p:cNvPr id="6" name="Content Placeholder 5"/>
          <p:cNvSpPr>
            <a:spLocks noGrp="1"/>
          </p:cNvSpPr>
          <p:nvPr>
            <p:ph sz="quarter" idx="4" hasCustomPrompt="1"/>
          </p:nvPr>
        </p:nvSpPr>
        <p:spPr>
          <a:xfrm>
            <a:off x="4679983" y="2076980"/>
            <a:ext cx="4049787" cy="282045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3642A-88CF-42FF-BE37-1FF9B366EF26}" type="datetime1">
              <a:rPr lang="fi-FI" smtClean="0"/>
              <a:t>5.4.2022</a:t>
            </a:fld>
            <a:endParaRPr lang="en-US"/>
          </a:p>
        </p:txBody>
      </p:sp>
      <p:sp>
        <p:nvSpPr>
          <p:cNvPr id="8" name="Footer Placeholder 7"/>
          <p:cNvSpPr>
            <a:spLocks noGrp="1"/>
          </p:cNvSpPr>
          <p:nvPr>
            <p:ph type="ftr" sz="quarter" idx="11"/>
          </p:nvPr>
        </p:nvSpPr>
        <p:spPr/>
        <p:txBody>
          <a:bodyPr/>
          <a:lstStyle/>
          <a:p>
            <a:r>
              <a:rPr lang="en-US"/>
              <a:t>© Aalto University Executive Education</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1" y="637647"/>
            <a:ext cx="8729770" cy="467421"/>
          </a:xfrm>
          <a:solidFill>
            <a:schemeClr val="accent2"/>
          </a:solidFill>
        </p:spPr>
        <p:txBody>
          <a:bodyPr/>
          <a:lstStyle>
            <a:lvl1pPr>
              <a:defRPr sz="2249"/>
            </a:lvl1pPr>
          </a:lstStyle>
          <a:p>
            <a:r>
              <a:rPr lang="en-US"/>
              <a:t>Click to add title</a:t>
            </a:r>
          </a:p>
        </p:txBody>
      </p:sp>
    </p:spTree>
    <p:extLst>
      <p:ext uri="{BB962C8B-B14F-4D97-AF65-F5344CB8AC3E}">
        <p14:creationId xmlns:p14="http://schemas.microsoft.com/office/powerpoint/2010/main" val="24768996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3" name="Content Placeholder 2"/>
          <p:cNvSpPr>
            <a:spLocks noGrp="1"/>
          </p:cNvSpPr>
          <p:nvPr>
            <p:ph idx="1" hasCustomPrompt="1"/>
          </p:nvPr>
        </p:nvSpPr>
        <p:spPr>
          <a:xfrm>
            <a:off x="414230" y="1717147"/>
            <a:ext cx="8315541" cy="318029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BEA42-14DF-4011-9698-26746EA38B54}" type="datetime1">
              <a:rPr lang="fi-FI" smtClean="0"/>
              <a:t>5.4.2022</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15936413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p>
        </p:txBody>
      </p:sp>
      <p:sp>
        <p:nvSpPr>
          <p:cNvPr id="3" name="Date Placeholder 2"/>
          <p:cNvSpPr>
            <a:spLocks noGrp="1"/>
          </p:cNvSpPr>
          <p:nvPr>
            <p:ph type="dt" sz="half" idx="10"/>
          </p:nvPr>
        </p:nvSpPr>
        <p:spPr/>
        <p:txBody>
          <a:bodyPr/>
          <a:lstStyle/>
          <a:p>
            <a:fld id="{22013113-C480-48EA-9148-E42A5BA83B89}" type="datetime1">
              <a:rPr lang="fi-FI" smtClean="0"/>
              <a:t>5.4.2022</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7962479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4464015" cy="57150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p:txBody>
          <a:bodyPr/>
          <a:lstStyle>
            <a:lvl1pPr>
              <a:defRPr/>
            </a:lvl1pPr>
          </a:lstStyle>
          <a:p>
            <a:r>
              <a:rPr lang="en-US"/>
              <a:t>Click to add title</a:t>
            </a:r>
          </a:p>
        </p:txBody>
      </p:sp>
      <p:sp>
        <p:nvSpPr>
          <p:cNvPr id="5" name="Date Placeholder 4"/>
          <p:cNvSpPr>
            <a:spLocks noGrp="1"/>
          </p:cNvSpPr>
          <p:nvPr>
            <p:ph type="dt" sz="half" idx="10"/>
          </p:nvPr>
        </p:nvSpPr>
        <p:spPr/>
        <p:txBody>
          <a:bodyPr/>
          <a:lstStyle>
            <a:lvl1pPr>
              <a:defRPr>
                <a:noFill/>
              </a:defRPr>
            </a:lvl1pPr>
          </a:lstStyle>
          <a:p>
            <a:fld id="{09E2378C-9DB3-4403-BA0D-DE1EAF4EFC8D}" type="datetime1">
              <a:rPr lang="fi-FI" smtClean="0"/>
              <a:t>5.4.2022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4679983" y="2076979"/>
            <a:ext cx="4049787" cy="2820458"/>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007032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and 1/3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3060300" cy="57150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p:txBody>
          <a:bodyPr/>
          <a:lstStyle>
            <a:lvl1pPr>
              <a:defRPr/>
            </a:lvl1pPr>
          </a:lstStyle>
          <a:p>
            <a:r>
              <a:rPr lang="en-US"/>
              <a:t>Click to add title</a:t>
            </a:r>
          </a:p>
        </p:txBody>
      </p:sp>
      <p:sp>
        <p:nvSpPr>
          <p:cNvPr id="5" name="Date Placeholder 4"/>
          <p:cNvSpPr>
            <a:spLocks noGrp="1"/>
          </p:cNvSpPr>
          <p:nvPr>
            <p:ph type="dt" sz="half" idx="10"/>
          </p:nvPr>
        </p:nvSpPr>
        <p:spPr/>
        <p:txBody>
          <a:bodyPr/>
          <a:lstStyle>
            <a:lvl1pPr>
              <a:defRPr>
                <a:noFill/>
              </a:defRPr>
            </a:lvl1pPr>
          </a:lstStyle>
          <a:p>
            <a:fld id="{58BA151E-7AA6-4298-9BC5-47B4ACEB258E}" type="datetime1">
              <a:rPr lang="fi-FI" smtClean="0"/>
              <a:t>5.4.2022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3276193" y="2076979"/>
            <a:ext cx="5453577" cy="2820458"/>
          </a:xfrm>
        </p:spPr>
        <p:txBody>
          <a:bodyPr/>
          <a:lstStyle>
            <a:lvl1pPr marL="0" indent="0">
              <a:buFontTx/>
              <a:buNone/>
              <a:defRPr b="1">
                <a:solidFill>
                  <a:schemeClr val="accent2"/>
                </a:solidFill>
              </a:defRPr>
            </a:lvl1pPr>
            <a:lvl2pPr marL="199972" indent="-199972">
              <a:buFont typeface="Arial" panose="020B0604020202020204" pitchFamily="34" charset="0"/>
              <a:buChar char="•"/>
              <a:defRPr sz="1500"/>
            </a:lvl2pPr>
            <a:lvl3pPr marL="404705" indent="-204733">
              <a:buFont typeface="Arial" panose="020B0604020202020204" pitchFamily="34" charset="0"/>
              <a:buChar char="–"/>
              <a:defRPr sz="1350"/>
            </a:lvl3pPr>
            <a:lvl4pPr marL="604676" indent="-199972">
              <a:buFont typeface="Arial" panose="020B0604020202020204" pitchFamily="34" charset="0"/>
              <a:buChar char="•"/>
              <a:defRPr sz="1200"/>
            </a:lvl4pPr>
            <a:lvl5pPr marL="803458" indent="-198782">
              <a:buFont typeface="Arial" panose="020B0604020202020204" pitchFamily="34" charset="0"/>
              <a:buChar char="–"/>
              <a:defRPr/>
            </a:lvl5pPr>
            <a:lvl6pPr marL="1009381" indent="-205924">
              <a:defRPr/>
            </a:lvl6pPr>
            <a:lvl7pPr marL="1209352" indent="-199972">
              <a:defRPr/>
            </a:lvl7pPr>
            <a:lvl8pPr marL="1408134" indent="-198782">
              <a:defRPr/>
            </a:lvl8pPr>
            <a:lvl9pPr marL="1614057" indent="-205924">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Tree>
    <p:extLst>
      <p:ext uri="{BB962C8B-B14F-4D97-AF65-F5344CB8AC3E}">
        <p14:creationId xmlns:p14="http://schemas.microsoft.com/office/powerpoint/2010/main" val="6711637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4464015" cy="57150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5" name="Date Placeholder 4"/>
          <p:cNvSpPr>
            <a:spLocks noGrp="1"/>
          </p:cNvSpPr>
          <p:nvPr>
            <p:ph type="dt" sz="half" idx="10"/>
          </p:nvPr>
        </p:nvSpPr>
        <p:spPr/>
        <p:txBody>
          <a:bodyPr/>
          <a:lstStyle>
            <a:lvl1pPr>
              <a:defRPr>
                <a:noFill/>
              </a:defRPr>
            </a:lvl1pPr>
          </a:lstStyle>
          <a:p>
            <a:fld id="{7B209091-8568-44B3-818D-1B3E93EF4060}" type="datetime1">
              <a:rPr lang="fi-FI" smtClean="0"/>
              <a:t>5.4.2022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4679983" y="1717146"/>
            <a:ext cx="4049787" cy="318029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2009393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mall Content and 1/3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3060300" cy="57150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5" name="Date Placeholder 4"/>
          <p:cNvSpPr>
            <a:spLocks noGrp="1"/>
          </p:cNvSpPr>
          <p:nvPr>
            <p:ph type="dt" sz="half" idx="10"/>
          </p:nvPr>
        </p:nvSpPr>
        <p:spPr/>
        <p:txBody>
          <a:bodyPr/>
          <a:lstStyle>
            <a:lvl1pPr>
              <a:defRPr>
                <a:noFill/>
              </a:defRPr>
            </a:lvl1pPr>
          </a:lstStyle>
          <a:p>
            <a:fld id="{55C2E6B4-DF04-46DB-993A-C3AE9BC157D6}" type="datetime1">
              <a:rPr lang="fi-FI" smtClean="0"/>
              <a:t>5.4.2022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3276193" y="1717146"/>
            <a:ext cx="5453577" cy="3180292"/>
          </a:xfrm>
        </p:spPr>
        <p:txBody>
          <a:bodyPr/>
          <a:lstStyle>
            <a:lvl1pPr marL="0" indent="0">
              <a:buFontTx/>
              <a:buNone/>
              <a:defRPr b="1">
                <a:solidFill>
                  <a:schemeClr val="accent2"/>
                </a:solidFill>
              </a:defRPr>
            </a:lvl1pPr>
            <a:lvl2pPr marL="199972" indent="-199972">
              <a:buFont typeface="Arial" panose="020B0604020202020204" pitchFamily="34" charset="0"/>
              <a:buChar char="•"/>
              <a:defRPr sz="1500"/>
            </a:lvl2pPr>
            <a:lvl3pPr marL="404705" indent="-204733">
              <a:buFont typeface="Arial" panose="020B0604020202020204" pitchFamily="34" charset="0"/>
              <a:buChar char="–"/>
              <a:defRPr sz="1350"/>
            </a:lvl3pPr>
            <a:lvl4pPr marL="604676" indent="-199972">
              <a:buFont typeface="Arial" panose="020B0604020202020204" pitchFamily="34" charset="0"/>
              <a:buChar char="•"/>
              <a:defRPr sz="1200"/>
            </a:lvl4pPr>
            <a:lvl5pPr marL="803458" indent="-198782">
              <a:buFont typeface="Arial" panose="020B0604020202020204" pitchFamily="34" charset="0"/>
              <a:buChar char="–"/>
              <a:defRPr/>
            </a:lvl5pPr>
            <a:lvl6pPr marL="1009381" indent="-205924">
              <a:defRPr/>
            </a:lvl6pPr>
            <a:lvl7pPr marL="1209352" indent="-199972">
              <a:defRPr/>
            </a:lvl7pPr>
            <a:lvl8pPr marL="1408134" indent="-198782">
              <a:defRPr/>
            </a:lvl8pPr>
            <a:lvl9pPr marL="1614057" indent="-205924">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Tree>
    <p:extLst>
      <p:ext uri="{BB962C8B-B14F-4D97-AF65-F5344CB8AC3E}">
        <p14:creationId xmlns:p14="http://schemas.microsoft.com/office/powerpoint/2010/main" val="34532854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F34CA0-DFE6-49F1-9D9A-3174B5A183AF}" type="datetime1">
              <a:rPr lang="fi-FI" smtClean="0"/>
              <a:t>5.4.2022</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
        <p:nvSpPr>
          <p:cNvPr id="6"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9" name="Picture Placeholder 2"/>
          <p:cNvSpPr>
            <a:spLocks noGrp="1"/>
          </p:cNvSpPr>
          <p:nvPr>
            <p:ph type="pic" idx="13"/>
          </p:nvPr>
        </p:nvSpPr>
        <p:spPr>
          <a:xfrm>
            <a:off x="7109621" y="1717147"/>
            <a:ext cx="2034379" cy="3180363"/>
          </a:xfrm>
          <a:solidFill>
            <a:schemeClr val="bg2">
              <a:lumMod val="20000"/>
              <a:lumOff val="80000"/>
            </a:schemeClr>
          </a:solidFill>
        </p:spPr>
        <p:txBody>
          <a:bodyPr/>
          <a:lstStyle>
            <a:lvl1pPr marL="0" indent="0">
              <a:buNone/>
              <a:defRPr sz="1050"/>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en-US"/>
              <a:t>Click icon to add picture</a:t>
            </a:r>
          </a:p>
        </p:txBody>
      </p:sp>
      <p:sp>
        <p:nvSpPr>
          <p:cNvPr id="13" name="Content Placeholder 12"/>
          <p:cNvSpPr>
            <a:spLocks noGrp="1"/>
          </p:cNvSpPr>
          <p:nvPr>
            <p:ph sz="quarter" idx="14" hasCustomPrompt="1"/>
          </p:nvPr>
        </p:nvSpPr>
        <p:spPr>
          <a:xfrm>
            <a:off x="414230" y="1717146"/>
            <a:ext cx="6479423" cy="318029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5657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sp>
        <p:nvSpPr>
          <p:cNvPr id="6" name="Title 1"/>
          <p:cNvSpPr>
            <a:spLocks noGrp="1"/>
          </p:cNvSpPr>
          <p:nvPr>
            <p:ph type="ctrTitle"/>
          </p:nvPr>
        </p:nvSpPr>
        <p:spPr>
          <a:xfrm>
            <a:off x="468317" y="1633364"/>
            <a:ext cx="3319477" cy="2694083"/>
          </a:xfrm>
          <a:prstGeom prst="rect">
            <a:avLst/>
          </a:prstGeom>
        </p:spPr>
        <p:txBody>
          <a:bodyPr lIns="0" tIns="0" rIns="0" bIns="0" anchor="t">
            <a:noAutofit/>
          </a:bodyPr>
          <a:lstStyle>
            <a:lvl1pPr algn="l">
              <a:lnSpc>
                <a:spcPct val="80000"/>
              </a:lnSpc>
              <a:defRPr sz="6000" b="1" spc="-200">
                <a:solidFill>
                  <a:srgbClr val="FFCD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7" name="Subtitle 2"/>
          <p:cNvSpPr>
            <a:spLocks noGrp="1"/>
          </p:cNvSpPr>
          <p:nvPr>
            <p:ph type="subTitle" idx="1"/>
          </p:nvPr>
        </p:nvSpPr>
        <p:spPr>
          <a:xfrm>
            <a:off x="468317" y="4507364"/>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1" y="0"/>
            <a:ext cx="1619403" cy="1511503"/>
          </a:xfrm>
          <a:prstGeom prst="rect">
            <a:avLst/>
          </a:prstGeom>
        </p:spPr>
      </p:pic>
    </p:spTree>
    <p:extLst>
      <p:ext uri="{BB962C8B-B14F-4D97-AF65-F5344CB8AC3E}">
        <p14:creationId xmlns:p14="http://schemas.microsoft.com/office/powerpoint/2010/main" val="1916562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as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4572000" y="2857500"/>
            <a:ext cx="4572000" cy="2857500"/>
          </a:xfrm>
          <a:solidFill>
            <a:schemeClr val="accent2"/>
          </a:solidFill>
        </p:spPr>
        <p:txBody>
          <a:bodyPr lIns="396000" tIns="360000" rIns="396000" bIns="360000"/>
          <a:lstStyle>
            <a:lvl1pPr marL="0" indent="0">
              <a:buNone/>
              <a:defRPr sz="2099" b="1">
                <a:solidFill>
                  <a:schemeClr val="bg1"/>
                </a:solidFill>
              </a:defRPr>
            </a:lvl1pPr>
            <a:lvl2pPr marL="0" indent="0">
              <a:buNone/>
              <a:defRPr sz="1050">
                <a:solidFill>
                  <a:schemeClr val="bg1"/>
                </a:solidFill>
              </a:defRPr>
            </a:lvl2pPr>
            <a:lvl3pPr marL="199972" indent="-199972">
              <a:defRPr sz="900">
                <a:solidFill>
                  <a:schemeClr val="bg1"/>
                </a:solidFill>
              </a:defRPr>
            </a:lvl3pPr>
            <a:lvl4pPr marL="604676" indent="-199972">
              <a:defRPr>
                <a:solidFill>
                  <a:schemeClr val="bg1"/>
                </a:solidFill>
              </a:defRPr>
            </a:lvl4pPr>
            <a:lvl5pPr marL="803458" indent="-198782">
              <a:defRPr>
                <a:solidFill>
                  <a:schemeClr val="bg1"/>
                </a:solidFill>
              </a:defRPr>
            </a:lvl5pPr>
          </a:lstStyle>
          <a:p>
            <a:pPr lvl="0"/>
            <a:r>
              <a:rPr lang="en-US"/>
              <a:t>Click to add text</a:t>
            </a:r>
          </a:p>
          <a:p>
            <a:pPr lvl="1"/>
            <a:r>
              <a:rPr lang="en-US"/>
              <a:t>Second level</a:t>
            </a:r>
          </a:p>
          <a:p>
            <a:pPr lvl="2"/>
            <a:r>
              <a:rPr lang="en-US"/>
              <a:t>Third level</a:t>
            </a:r>
          </a:p>
        </p:txBody>
      </p:sp>
      <p:sp>
        <p:nvSpPr>
          <p:cNvPr id="13" name="Picture Placeholder 12"/>
          <p:cNvSpPr>
            <a:spLocks noGrp="1"/>
          </p:cNvSpPr>
          <p:nvPr>
            <p:ph type="pic" sz="quarter" idx="15"/>
          </p:nvPr>
        </p:nvSpPr>
        <p:spPr>
          <a:xfrm>
            <a:off x="4572000" y="0"/>
            <a:ext cx="4572000" cy="2857500"/>
          </a:xfrm>
          <a:solidFill>
            <a:schemeClr val="bg2">
              <a:lumMod val="20000"/>
              <a:lumOff val="80000"/>
            </a:schemeClr>
          </a:solidFill>
        </p:spPr>
        <p:txBody>
          <a:bodyPr/>
          <a:lstStyle>
            <a:lvl1pPr marL="0" indent="0">
              <a:buNone/>
              <a:defRPr sz="1050"/>
            </a:lvl1pPr>
          </a:lstStyle>
          <a:p>
            <a:r>
              <a:rPr lang="en-US"/>
              <a:t>Click icon to add picture</a:t>
            </a:r>
            <a:endParaRPr lang="fi-FI"/>
          </a:p>
        </p:txBody>
      </p:sp>
      <p:sp>
        <p:nvSpPr>
          <p:cNvPr id="2" name="Title 1"/>
          <p:cNvSpPr>
            <a:spLocks noGrp="1"/>
          </p:cNvSpPr>
          <p:nvPr>
            <p:ph type="title" hasCustomPrompt="1"/>
          </p:nvPr>
        </p:nvSpPr>
        <p:spPr>
          <a:xfrm>
            <a:off x="0" y="637647"/>
            <a:ext cx="4464013" cy="467421"/>
          </a:xfrm>
        </p:spPr>
        <p:txBody>
          <a:bodyPr/>
          <a:lstStyle>
            <a:lvl1pPr>
              <a:defRPr sz="2249" baseline="0"/>
            </a:lvl1pPr>
          </a:lstStyle>
          <a:p>
            <a:r>
              <a:rPr lang="en-US"/>
              <a:t>Click to add title</a:t>
            </a:r>
          </a:p>
        </p:txBody>
      </p:sp>
      <p:sp>
        <p:nvSpPr>
          <p:cNvPr id="3" name="Content Placeholder 2"/>
          <p:cNvSpPr>
            <a:spLocks noGrp="1"/>
          </p:cNvSpPr>
          <p:nvPr>
            <p:ph idx="1" hasCustomPrompt="1"/>
          </p:nvPr>
        </p:nvSpPr>
        <p:spPr>
          <a:xfrm>
            <a:off x="414229" y="1297782"/>
            <a:ext cx="4049786" cy="1199668"/>
          </a:xfrm>
        </p:spPr>
        <p:txBody>
          <a:bodyPr/>
          <a:lstStyle>
            <a:lvl1pPr>
              <a:defRPr sz="1050" b="1"/>
            </a:lvl1pPr>
            <a:lvl2pPr>
              <a:defRPr sz="900"/>
            </a:lvl2pPr>
            <a:lvl3pPr>
              <a:defRPr sz="825"/>
            </a:lvl3pPr>
            <a:lvl4pPr>
              <a:defRPr sz="787"/>
            </a:lvl4pPr>
            <a:lvl5pPr>
              <a:defRPr sz="787"/>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B3B2B2"/>
                </a:solidFill>
              </a:defRPr>
            </a:lvl1pPr>
          </a:lstStyle>
          <a:p>
            <a:fld id="{96A75C34-7318-4A37-8E40-E990CD51D25B}" type="datetime1">
              <a:rPr lang="fi-FI" smtClean="0"/>
              <a:t>5.4.2022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 Aalto University Executive Education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a:p>
        </p:txBody>
      </p:sp>
      <p:sp>
        <p:nvSpPr>
          <p:cNvPr id="7" name="Content Placeholder 2"/>
          <p:cNvSpPr>
            <a:spLocks noGrp="1"/>
          </p:cNvSpPr>
          <p:nvPr>
            <p:ph idx="13" hasCustomPrompt="1"/>
          </p:nvPr>
        </p:nvSpPr>
        <p:spPr>
          <a:xfrm>
            <a:off x="414230" y="2617467"/>
            <a:ext cx="4049758" cy="2279972"/>
          </a:xfrm>
        </p:spPr>
        <p:txBody>
          <a:bodyPr/>
          <a:lstStyle>
            <a:lvl1pPr marL="199972" indent="-199972">
              <a:buFont typeface="+mj-lt"/>
              <a:buAutoNum type="arabicPeriod"/>
              <a:defRPr sz="1200" b="1">
                <a:solidFill>
                  <a:schemeClr val="accent2"/>
                </a:solidFill>
              </a:defRPr>
            </a:lvl1pPr>
            <a:lvl2pPr marL="0" indent="0">
              <a:buNone/>
              <a:defRPr sz="1050"/>
            </a:lvl2pPr>
            <a:lvl3pPr marL="199972" indent="-199972">
              <a:defRPr sz="900"/>
            </a:lvl3pPr>
            <a:lvl4pPr marL="404705" indent="-204733">
              <a:defRPr sz="825"/>
            </a:lvl4pPr>
            <a:lvl5pPr marL="604676" indent="-199972">
              <a:defRPr sz="825"/>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1885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Sche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4" name="Date Placeholder 3"/>
          <p:cNvSpPr>
            <a:spLocks noGrp="1"/>
          </p:cNvSpPr>
          <p:nvPr>
            <p:ph type="dt" sz="half" idx="10"/>
          </p:nvPr>
        </p:nvSpPr>
        <p:spPr/>
        <p:txBody>
          <a:bodyPr/>
          <a:lstStyle/>
          <a:p>
            <a:fld id="{8AB96361-72FE-4DC3-82B4-C53490B968A6}" type="datetime1">
              <a:rPr lang="fi-FI" smtClean="0"/>
              <a:t>5.4.2022</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9" name="Text Placeholder 8"/>
          <p:cNvSpPr>
            <a:spLocks noGrp="1"/>
          </p:cNvSpPr>
          <p:nvPr>
            <p:ph type="body" sz="quarter" idx="13" hasCustomPrompt="1"/>
          </p:nvPr>
        </p:nvSpPr>
        <p:spPr>
          <a:xfrm>
            <a:off x="252347" y="1297782"/>
            <a:ext cx="1458136" cy="17952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
        <p:nvSpPr>
          <p:cNvPr id="10" name="Text Placeholder 8"/>
          <p:cNvSpPr>
            <a:spLocks noGrp="1"/>
          </p:cNvSpPr>
          <p:nvPr>
            <p:ph type="body" sz="quarter" idx="14" hasCustomPrompt="1"/>
          </p:nvPr>
        </p:nvSpPr>
        <p:spPr>
          <a:xfrm>
            <a:off x="1710483" y="1297782"/>
            <a:ext cx="1403381" cy="17952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11" name="Text Placeholder 8"/>
          <p:cNvSpPr>
            <a:spLocks noGrp="1"/>
          </p:cNvSpPr>
          <p:nvPr>
            <p:ph type="body" sz="quarter" idx="15" hasCustomPrompt="1"/>
          </p:nvPr>
        </p:nvSpPr>
        <p:spPr>
          <a:xfrm>
            <a:off x="3113864" y="1297782"/>
            <a:ext cx="1458136" cy="17952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
        <p:nvSpPr>
          <p:cNvPr id="12" name="Text Placeholder 8"/>
          <p:cNvSpPr>
            <a:spLocks noGrp="1"/>
          </p:cNvSpPr>
          <p:nvPr>
            <p:ph type="body" sz="quarter" idx="16" hasCustomPrompt="1"/>
          </p:nvPr>
        </p:nvSpPr>
        <p:spPr>
          <a:xfrm>
            <a:off x="4572001" y="1297782"/>
            <a:ext cx="1458136" cy="17952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13" name="Text Placeholder 8"/>
          <p:cNvSpPr>
            <a:spLocks noGrp="1"/>
          </p:cNvSpPr>
          <p:nvPr>
            <p:ph type="body" sz="quarter" idx="17" hasCustomPrompt="1"/>
          </p:nvPr>
        </p:nvSpPr>
        <p:spPr>
          <a:xfrm>
            <a:off x="7487081" y="1297782"/>
            <a:ext cx="1404572" cy="17952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14" name="Text Placeholder 8"/>
          <p:cNvSpPr>
            <a:spLocks noGrp="1"/>
          </p:cNvSpPr>
          <p:nvPr>
            <p:ph type="body" sz="quarter" idx="18" hasCustomPrompt="1"/>
          </p:nvPr>
        </p:nvSpPr>
        <p:spPr>
          <a:xfrm>
            <a:off x="6030136" y="1297782"/>
            <a:ext cx="1456946" cy="17952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
        <p:nvSpPr>
          <p:cNvPr id="24" name="Text Placeholder 8"/>
          <p:cNvSpPr>
            <a:spLocks noGrp="1"/>
          </p:cNvSpPr>
          <p:nvPr>
            <p:ph type="body" sz="quarter" idx="19" hasCustomPrompt="1"/>
          </p:nvPr>
        </p:nvSpPr>
        <p:spPr>
          <a:xfrm>
            <a:off x="252347" y="3096948"/>
            <a:ext cx="1458136" cy="17991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
        <p:nvSpPr>
          <p:cNvPr id="25" name="Text Placeholder 8"/>
          <p:cNvSpPr>
            <a:spLocks noGrp="1"/>
          </p:cNvSpPr>
          <p:nvPr>
            <p:ph type="body" sz="quarter" idx="20" hasCustomPrompt="1"/>
          </p:nvPr>
        </p:nvSpPr>
        <p:spPr>
          <a:xfrm>
            <a:off x="1710483" y="3096948"/>
            <a:ext cx="1403381" cy="17991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26" name="Text Placeholder 8"/>
          <p:cNvSpPr>
            <a:spLocks noGrp="1"/>
          </p:cNvSpPr>
          <p:nvPr>
            <p:ph type="body" sz="quarter" idx="21" hasCustomPrompt="1"/>
          </p:nvPr>
        </p:nvSpPr>
        <p:spPr>
          <a:xfrm>
            <a:off x="3113864" y="3096948"/>
            <a:ext cx="1458136" cy="17991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
        <p:nvSpPr>
          <p:cNvPr id="27" name="Text Placeholder 8"/>
          <p:cNvSpPr>
            <a:spLocks noGrp="1"/>
          </p:cNvSpPr>
          <p:nvPr>
            <p:ph type="body" sz="quarter" idx="22" hasCustomPrompt="1"/>
          </p:nvPr>
        </p:nvSpPr>
        <p:spPr>
          <a:xfrm>
            <a:off x="4572001" y="3096948"/>
            <a:ext cx="1458136" cy="17991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28" name="Text Placeholder 8"/>
          <p:cNvSpPr>
            <a:spLocks noGrp="1"/>
          </p:cNvSpPr>
          <p:nvPr>
            <p:ph type="body" sz="quarter" idx="23" hasCustomPrompt="1"/>
          </p:nvPr>
        </p:nvSpPr>
        <p:spPr>
          <a:xfrm>
            <a:off x="7487081" y="3096948"/>
            <a:ext cx="1404572" cy="17991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29" name="Text Placeholder 8"/>
          <p:cNvSpPr>
            <a:spLocks noGrp="1"/>
          </p:cNvSpPr>
          <p:nvPr>
            <p:ph type="body" sz="quarter" idx="24" hasCustomPrompt="1"/>
          </p:nvPr>
        </p:nvSpPr>
        <p:spPr>
          <a:xfrm>
            <a:off x="6030136" y="3096948"/>
            <a:ext cx="1456946" cy="17991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Tree>
    <p:extLst>
      <p:ext uri="{BB962C8B-B14F-4D97-AF65-F5344CB8AC3E}">
        <p14:creationId xmlns:p14="http://schemas.microsoft.com/office/powerpoint/2010/main" val="36552924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Schedule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4" name="Date Placeholder 3"/>
          <p:cNvSpPr>
            <a:spLocks noGrp="1"/>
          </p:cNvSpPr>
          <p:nvPr>
            <p:ph type="dt" sz="half" idx="10"/>
          </p:nvPr>
        </p:nvSpPr>
        <p:spPr/>
        <p:txBody>
          <a:bodyPr/>
          <a:lstStyle/>
          <a:p>
            <a:fld id="{1B1AF8BE-430F-4E6D-A4FE-490725EA64F9}" type="datetime1">
              <a:rPr lang="fi-FI" smtClean="0"/>
              <a:t>5.4.2022</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9" name="Text Placeholder 8"/>
          <p:cNvSpPr>
            <a:spLocks noGrp="1"/>
          </p:cNvSpPr>
          <p:nvPr>
            <p:ph type="body" sz="quarter" idx="13" hasCustomPrompt="1"/>
          </p:nvPr>
        </p:nvSpPr>
        <p:spPr>
          <a:xfrm>
            <a:off x="252347" y="1297782"/>
            <a:ext cx="1458136" cy="17952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
        <p:nvSpPr>
          <p:cNvPr id="10" name="Text Placeholder 8"/>
          <p:cNvSpPr>
            <a:spLocks noGrp="1"/>
          </p:cNvSpPr>
          <p:nvPr>
            <p:ph type="body" sz="quarter" idx="14" hasCustomPrompt="1"/>
          </p:nvPr>
        </p:nvSpPr>
        <p:spPr>
          <a:xfrm>
            <a:off x="1710483" y="1297782"/>
            <a:ext cx="1403381" cy="17952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11" name="Text Placeholder 8"/>
          <p:cNvSpPr>
            <a:spLocks noGrp="1"/>
          </p:cNvSpPr>
          <p:nvPr>
            <p:ph type="body" sz="quarter" idx="15" hasCustomPrompt="1"/>
          </p:nvPr>
        </p:nvSpPr>
        <p:spPr>
          <a:xfrm>
            <a:off x="3113864" y="1297782"/>
            <a:ext cx="1458136" cy="17952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
        <p:nvSpPr>
          <p:cNvPr id="12" name="Text Placeholder 8"/>
          <p:cNvSpPr>
            <a:spLocks noGrp="1"/>
          </p:cNvSpPr>
          <p:nvPr>
            <p:ph type="body" sz="quarter" idx="16" hasCustomPrompt="1"/>
          </p:nvPr>
        </p:nvSpPr>
        <p:spPr>
          <a:xfrm>
            <a:off x="4572001" y="1297782"/>
            <a:ext cx="1458136" cy="17952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13" name="Text Placeholder 8"/>
          <p:cNvSpPr>
            <a:spLocks noGrp="1"/>
          </p:cNvSpPr>
          <p:nvPr>
            <p:ph type="body" sz="quarter" idx="17" hasCustomPrompt="1"/>
          </p:nvPr>
        </p:nvSpPr>
        <p:spPr>
          <a:xfrm>
            <a:off x="7487081" y="1297782"/>
            <a:ext cx="1404572" cy="179527"/>
          </a:xfrm>
          <a:solidFill>
            <a:srgbClr val="999999"/>
          </a:solidFill>
        </p:spPr>
        <p:txBody>
          <a:bodyPr anchor="ctr" anchorCtr="0"/>
          <a:lstStyle>
            <a:lvl1pPr marL="0" indent="0" algn="ctr">
              <a:buFontTx/>
              <a:buNone/>
              <a:defRPr sz="900" b="1">
                <a:solidFill>
                  <a:schemeClr val="bg1"/>
                </a:solidFill>
              </a:defRPr>
            </a:lvl1pPr>
          </a:lstStyle>
          <a:p>
            <a:pPr lvl="0"/>
            <a:r>
              <a:rPr lang="en-US"/>
              <a:t>Month</a:t>
            </a:r>
          </a:p>
        </p:txBody>
      </p:sp>
      <p:sp>
        <p:nvSpPr>
          <p:cNvPr id="14" name="Text Placeholder 8"/>
          <p:cNvSpPr>
            <a:spLocks noGrp="1"/>
          </p:cNvSpPr>
          <p:nvPr>
            <p:ph type="body" sz="quarter" idx="18" hasCustomPrompt="1"/>
          </p:nvPr>
        </p:nvSpPr>
        <p:spPr>
          <a:xfrm>
            <a:off x="6030136" y="1297782"/>
            <a:ext cx="1456946" cy="179527"/>
          </a:xfrm>
          <a:solidFill>
            <a:srgbClr val="CCCCCC"/>
          </a:solidFill>
        </p:spPr>
        <p:txBody>
          <a:bodyPr anchor="ctr" anchorCtr="0"/>
          <a:lstStyle>
            <a:lvl1pPr marL="0" indent="0" algn="ctr">
              <a:buFontTx/>
              <a:buNone/>
              <a:defRPr sz="900" b="1">
                <a:solidFill>
                  <a:srgbClr val="4C4C4C"/>
                </a:solidFill>
              </a:defRPr>
            </a:lvl1pPr>
          </a:lstStyle>
          <a:p>
            <a:pPr lvl="0"/>
            <a:r>
              <a:rPr lang="en-US"/>
              <a:t>Month</a:t>
            </a:r>
          </a:p>
        </p:txBody>
      </p:sp>
    </p:spTree>
    <p:extLst>
      <p:ext uri="{BB962C8B-B14F-4D97-AF65-F5344CB8AC3E}">
        <p14:creationId xmlns:p14="http://schemas.microsoft.com/office/powerpoint/2010/main" val="3013398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4" name="Date Placeholder 3"/>
          <p:cNvSpPr>
            <a:spLocks noGrp="1"/>
          </p:cNvSpPr>
          <p:nvPr>
            <p:ph type="dt" sz="half" idx="10"/>
          </p:nvPr>
        </p:nvSpPr>
        <p:spPr/>
        <p:txBody>
          <a:bodyPr/>
          <a:lstStyle/>
          <a:p>
            <a:fld id="{129BEA42-14DF-4011-9698-26746EA38B54}" type="datetime1">
              <a:rPr lang="fi-FI" smtClean="0"/>
              <a:t>5.4.2022</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16" name="Text Placeholder 11"/>
          <p:cNvSpPr>
            <a:spLocks noGrp="1"/>
          </p:cNvSpPr>
          <p:nvPr>
            <p:ph type="body" sz="quarter" idx="13" hasCustomPrompt="1"/>
          </p:nvPr>
        </p:nvSpPr>
        <p:spPr>
          <a:xfrm>
            <a:off x="522492" y="1717146"/>
            <a:ext cx="1997305" cy="3120761"/>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Text Placeholder 11"/>
          <p:cNvSpPr>
            <a:spLocks noGrp="1"/>
          </p:cNvSpPr>
          <p:nvPr>
            <p:ph type="body" sz="quarter" idx="14" hasCustomPrompt="1"/>
          </p:nvPr>
        </p:nvSpPr>
        <p:spPr>
          <a:xfrm>
            <a:off x="2574696" y="1717146"/>
            <a:ext cx="1997305" cy="3120761"/>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ext Placeholder 11"/>
          <p:cNvSpPr>
            <a:spLocks noGrp="1"/>
          </p:cNvSpPr>
          <p:nvPr>
            <p:ph type="body" sz="quarter" idx="15" hasCustomPrompt="1"/>
          </p:nvPr>
        </p:nvSpPr>
        <p:spPr>
          <a:xfrm>
            <a:off x="4625993" y="1717146"/>
            <a:ext cx="1997305" cy="3120761"/>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fi-FI"/>
          </a:p>
        </p:txBody>
      </p:sp>
      <p:sp>
        <p:nvSpPr>
          <p:cNvPr id="19" name="Text Placeholder 11"/>
          <p:cNvSpPr>
            <a:spLocks noGrp="1"/>
          </p:cNvSpPr>
          <p:nvPr>
            <p:ph type="body" sz="quarter" idx="16" hasCustomPrompt="1"/>
          </p:nvPr>
        </p:nvSpPr>
        <p:spPr>
          <a:xfrm>
            <a:off x="6678196" y="1717146"/>
            <a:ext cx="1997305" cy="3120761"/>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328924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9" name="Freeform 6"/>
          <p:cNvSpPr>
            <a:spLocks noEditPoints="1"/>
          </p:cNvSpPr>
          <p:nvPr userDrawn="1"/>
        </p:nvSpPr>
        <p:spPr bwMode="auto">
          <a:xfrm>
            <a:off x="900447" y="877225"/>
            <a:ext cx="7343106" cy="4330448"/>
          </a:xfrm>
          <a:custGeom>
            <a:avLst/>
            <a:gdLst>
              <a:gd name="T0" fmla="*/ 5457 w 6532"/>
              <a:gd name="T1" fmla="*/ 2143 h 3466"/>
              <a:gd name="T2" fmla="*/ 5174 w 6532"/>
              <a:gd name="T3" fmla="*/ 2900 h 3466"/>
              <a:gd name="T4" fmla="*/ 5719 w 6532"/>
              <a:gd name="T5" fmla="*/ 3005 h 3466"/>
              <a:gd name="T6" fmla="*/ 5580 w 6532"/>
              <a:gd name="T7" fmla="*/ 2474 h 3466"/>
              <a:gd name="T8" fmla="*/ 5149 w 6532"/>
              <a:gd name="T9" fmla="*/ 2615 h 3466"/>
              <a:gd name="T10" fmla="*/ 6127 w 6532"/>
              <a:gd name="T11" fmla="*/ 3171 h 3466"/>
              <a:gd name="T12" fmla="*/ 6271 w 6532"/>
              <a:gd name="T13" fmla="*/ 3002 h 3466"/>
              <a:gd name="T14" fmla="*/ 5156 w 6532"/>
              <a:gd name="T15" fmla="*/ 2268 h 3466"/>
              <a:gd name="T16" fmla="*/ 4931 w 6532"/>
              <a:gd name="T17" fmla="*/ 2174 h 3466"/>
              <a:gd name="T18" fmla="*/ 5219 w 6532"/>
              <a:gd name="T19" fmla="*/ 1897 h 3466"/>
              <a:gd name="T20" fmla="*/ 1676 w 6532"/>
              <a:gd name="T21" fmla="*/ 1643 h 3466"/>
              <a:gd name="T22" fmla="*/ 5516 w 6532"/>
              <a:gd name="T23" fmla="*/ 1301 h 3466"/>
              <a:gd name="T24" fmla="*/ 5655 w 6532"/>
              <a:gd name="T25" fmla="*/ 839 h 3466"/>
              <a:gd name="T26" fmla="*/ 3083 w 6532"/>
              <a:gd name="T27" fmla="*/ 842 h 3466"/>
              <a:gd name="T28" fmla="*/ 2705 w 6532"/>
              <a:gd name="T29" fmla="*/ 478 h 3466"/>
              <a:gd name="T30" fmla="*/ 2383 w 6532"/>
              <a:gd name="T31" fmla="*/ 2356 h 3466"/>
              <a:gd name="T32" fmla="*/ 1925 w 6532"/>
              <a:gd name="T33" fmla="*/ 1878 h 3466"/>
              <a:gd name="T34" fmla="*/ 1375 w 6532"/>
              <a:gd name="T35" fmla="*/ 1671 h 3466"/>
              <a:gd name="T36" fmla="*/ 1593 w 6532"/>
              <a:gd name="T37" fmla="*/ 1514 h 3466"/>
              <a:gd name="T38" fmla="*/ 1838 w 6532"/>
              <a:gd name="T39" fmla="*/ 1020 h 3466"/>
              <a:gd name="T40" fmla="*/ 1936 w 6532"/>
              <a:gd name="T41" fmla="*/ 877 h 3466"/>
              <a:gd name="T42" fmla="*/ 1790 w 6532"/>
              <a:gd name="T43" fmla="*/ 562 h 3466"/>
              <a:gd name="T44" fmla="*/ 1334 w 6532"/>
              <a:gd name="T45" fmla="*/ 617 h 3466"/>
              <a:gd name="T46" fmla="*/ 1472 w 6532"/>
              <a:gd name="T47" fmla="*/ 375 h 3466"/>
              <a:gd name="T48" fmla="*/ 1166 w 6532"/>
              <a:gd name="T49" fmla="*/ 344 h 3466"/>
              <a:gd name="T50" fmla="*/ 671 w 6532"/>
              <a:gd name="T51" fmla="*/ 272 h 3466"/>
              <a:gd name="T52" fmla="*/ 107 w 6532"/>
              <a:gd name="T53" fmla="*/ 380 h 3466"/>
              <a:gd name="T54" fmla="*/ 160 w 6532"/>
              <a:gd name="T55" fmla="*/ 693 h 3466"/>
              <a:gd name="T56" fmla="*/ 467 w 6532"/>
              <a:gd name="T57" fmla="*/ 589 h 3466"/>
              <a:gd name="T58" fmla="*/ 733 w 6532"/>
              <a:gd name="T59" fmla="*/ 828 h 3466"/>
              <a:gd name="T60" fmla="*/ 1013 w 6532"/>
              <a:gd name="T61" fmla="*/ 1495 h 3466"/>
              <a:gd name="T62" fmla="*/ 1427 w 6532"/>
              <a:gd name="T63" fmla="*/ 1791 h 3466"/>
              <a:gd name="T64" fmla="*/ 1681 w 6532"/>
              <a:gd name="T65" fmla="*/ 2415 h 3466"/>
              <a:gd name="T66" fmla="*/ 1706 w 6532"/>
              <a:gd name="T67" fmla="*/ 3322 h 3466"/>
              <a:gd name="T68" fmla="*/ 1836 w 6532"/>
              <a:gd name="T69" fmla="*/ 3450 h 3466"/>
              <a:gd name="T70" fmla="*/ 1998 w 6532"/>
              <a:gd name="T71" fmla="*/ 2861 h 3466"/>
              <a:gd name="T72" fmla="*/ 3210 w 6532"/>
              <a:gd name="T73" fmla="*/ 1064 h 3466"/>
              <a:gd name="T74" fmla="*/ 3459 w 6532"/>
              <a:gd name="T75" fmla="*/ 1211 h 3466"/>
              <a:gd name="T76" fmla="*/ 3626 w 6532"/>
              <a:gd name="T77" fmla="*/ 1370 h 3466"/>
              <a:gd name="T78" fmla="*/ 2824 w 6532"/>
              <a:gd name="T79" fmla="*/ 1477 h 3466"/>
              <a:gd name="T80" fmla="*/ 3231 w 6532"/>
              <a:gd name="T81" fmla="*/ 2006 h 3466"/>
              <a:gd name="T82" fmla="*/ 3617 w 6532"/>
              <a:gd name="T83" fmla="*/ 2815 h 3466"/>
              <a:gd name="T84" fmla="*/ 3937 w 6532"/>
              <a:gd name="T85" fmla="*/ 1836 h 3466"/>
              <a:gd name="T86" fmla="*/ 3941 w 6532"/>
              <a:gd name="T87" fmla="*/ 1781 h 3466"/>
              <a:gd name="T88" fmla="*/ 4194 w 6532"/>
              <a:gd name="T89" fmla="*/ 1523 h 3466"/>
              <a:gd name="T90" fmla="*/ 4700 w 6532"/>
              <a:gd name="T91" fmla="*/ 1613 h 3466"/>
              <a:gd name="T92" fmla="*/ 4982 w 6532"/>
              <a:gd name="T93" fmla="*/ 1900 h 3466"/>
              <a:gd name="T94" fmla="*/ 5263 w 6532"/>
              <a:gd name="T95" fmla="*/ 1326 h 3466"/>
              <a:gd name="T96" fmla="*/ 5442 w 6532"/>
              <a:gd name="T97" fmla="*/ 1098 h 3466"/>
              <a:gd name="T98" fmla="*/ 5788 w 6532"/>
              <a:gd name="T99" fmla="*/ 631 h 3466"/>
              <a:gd name="T100" fmla="*/ 5959 w 6532"/>
              <a:gd name="T101" fmla="*/ 847 h 3466"/>
              <a:gd name="T102" fmla="*/ 6395 w 6532"/>
              <a:gd name="T103" fmla="*/ 431 h 3466"/>
              <a:gd name="T104" fmla="*/ 5970 w 6532"/>
              <a:gd name="T105" fmla="*/ 252 h 3466"/>
              <a:gd name="T106" fmla="*/ 5456 w 6532"/>
              <a:gd name="T107" fmla="*/ 251 h 3466"/>
              <a:gd name="T108" fmla="*/ 5023 w 6532"/>
              <a:gd name="T109" fmla="*/ 173 h 3466"/>
              <a:gd name="T110" fmla="*/ 4575 w 6532"/>
              <a:gd name="T111" fmla="*/ 206 h 3466"/>
              <a:gd name="T112" fmla="*/ 4436 w 6532"/>
              <a:gd name="T113" fmla="*/ 341 h 3466"/>
              <a:gd name="T114" fmla="*/ 4078 w 6532"/>
              <a:gd name="T115" fmla="*/ 343 h 3466"/>
              <a:gd name="T116" fmla="*/ 3819 w 6532"/>
              <a:gd name="T117" fmla="*/ 368 h 3466"/>
              <a:gd name="T118" fmla="*/ 3402 w 6532"/>
              <a:gd name="T119" fmla="*/ 304 h 3466"/>
              <a:gd name="T120" fmla="*/ 3175 w 6532"/>
              <a:gd name="T121" fmla="*/ 652 h 3466"/>
              <a:gd name="T122" fmla="*/ 3496 w 6532"/>
              <a:gd name="T123" fmla="*/ 577 h 3466"/>
              <a:gd name="T124" fmla="*/ 3255 w 6532"/>
              <a:gd name="T125" fmla="*/ 669 h 3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2" h="3466">
                <a:moveTo>
                  <a:pt x="5155" y="2007"/>
                </a:moveTo>
                <a:lnTo>
                  <a:pt x="5152" y="2005"/>
                </a:lnTo>
                <a:lnTo>
                  <a:pt x="5150" y="2005"/>
                </a:lnTo>
                <a:lnTo>
                  <a:pt x="5147" y="2010"/>
                </a:lnTo>
                <a:lnTo>
                  <a:pt x="5141" y="2021"/>
                </a:lnTo>
                <a:lnTo>
                  <a:pt x="5136" y="2031"/>
                </a:lnTo>
                <a:lnTo>
                  <a:pt x="5133" y="2036"/>
                </a:lnTo>
                <a:lnTo>
                  <a:pt x="5132" y="2036"/>
                </a:lnTo>
                <a:lnTo>
                  <a:pt x="5130" y="2037"/>
                </a:lnTo>
                <a:lnTo>
                  <a:pt x="5125" y="2036"/>
                </a:lnTo>
                <a:lnTo>
                  <a:pt x="5121" y="2036"/>
                </a:lnTo>
                <a:lnTo>
                  <a:pt x="5117" y="2036"/>
                </a:lnTo>
                <a:lnTo>
                  <a:pt x="5113" y="2037"/>
                </a:lnTo>
                <a:lnTo>
                  <a:pt x="5110" y="2038"/>
                </a:lnTo>
                <a:lnTo>
                  <a:pt x="5107" y="2039"/>
                </a:lnTo>
                <a:lnTo>
                  <a:pt x="5105" y="2041"/>
                </a:lnTo>
                <a:lnTo>
                  <a:pt x="5102" y="2045"/>
                </a:lnTo>
                <a:lnTo>
                  <a:pt x="5100" y="2050"/>
                </a:lnTo>
                <a:lnTo>
                  <a:pt x="5099" y="2055"/>
                </a:lnTo>
                <a:lnTo>
                  <a:pt x="5098" y="2060"/>
                </a:lnTo>
                <a:lnTo>
                  <a:pt x="5098" y="2065"/>
                </a:lnTo>
                <a:lnTo>
                  <a:pt x="5097" y="2069"/>
                </a:lnTo>
                <a:lnTo>
                  <a:pt x="5083" y="2062"/>
                </a:lnTo>
                <a:lnTo>
                  <a:pt x="5069" y="2055"/>
                </a:lnTo>
                <a:lnTo>
                  <a:pt x="5058" y="2073"/>
                </a:lnTo>
                <a:lnTo>
                  <a:pt x="5055" y="2079"/>
                </a:lnTo>
                <a:lnTo>
                  <a:pt x="5054" y="2081"/>
                </a:lnTo>
                <a:lnTo>
                  <a:pt x="5053" y="2084"/>
                </a:lnTo>
                <a:lnTo>
                  <a:pt x="5053" y="2086"/>
                </a:lnTo>
                <a:lnTo>
                  <a:pt x="5054" y="2089"/>
                </a:lnTo>
                <a:lnTo>
                  <a:pt x="5055" y="2096"/>
                </a:lnTo>
                <a:lnTo>
                  <a:pt x="5060" y="2120"/>
                </a:lnTo>
                <a:lnTo>
                  <a:pt x="5062" y="2121"/>
                </a:lnTo>
                <a:lnTo>
                  <a:pt x="5063" y="2121"/>
                </a:lnTo>
                <a:lnTo>
                  <a:pt x="5063" y="2123"/>
                </a:lnTo>
                <a:lnTo>
                  <a:pt x="5063" y="2124"/>
                </a:lnTo>
                <a:lnTo>
                  <a:pt x="5062" y="2127"/>
                </a:lnTo>
                <a:lnTo>
                  <a:pt x="5060" y="2129"/>
                </a:lnTo>
                <a:lnTo>
                  <a:pt x="5063" y="2128"/>
                </a:lnTo>
                <a:lnTo>
                  <a:pt x="5064" y="2128"/>
                </a:lnTo>
                <a:lnTo>
                  <a:pt x="5067" y="2127"/>
                </a:lnTo>
                <a:lnTo>
                  <a:pt x="5072" y="2123"/>
                </a:lnTo>
                <a:lnTo>
                  <a:pt x="5077" y="2143"/>
                </a:lnTo>
                <a:lnTo>
                  <a:pt x="5083" y="2165"/>
                </a:lnTo>
                <a:lnTo>
                  <a:pt x="5090" y="2166"/>
                </a:lnTo>
                <a:lnTo>
                  <a:pt x="5097" y="2166"/>
                </a:lnTo>
                <a:lnTo>
                  <a:pt x="5103" y="2166"/>
                </a:lnTo>
                <a:lnTo>
                  <a:pt x="5106" y="2166"/>
                </a:lnTo>
                <a:lnTo>
                  <a:pt x="5108" y="2165"/>
                </a:lnTo>
                <a:lnTo>
                  <a:pt x="5111" y="2165"/>
                </a:lnTo>
                <a:lnTo>
                  <a:pt x="5111" y="2174"/>
                </a:lnTo>
                <a:lnTo>
                  <a:pt x="5119" y="2175"/>
                </a:lnTo>
                <a:lnTo>
                  <a:pt x="5125" y="2176"/>
                </a:lnTo>
                <a:lnTo>
                  <a:pt x="5131" y="2171"/>
                </a:lnTo>
                <a:lnTo>
                  <a:pt x="5135" y="2170"/>
                </a:lnTo>
                <a:lnTo>
                  <a:pt x="5143" y="2170"/>
                </a:lnTo>
                <a:lnTo>
                  <a:pt x="5153" y="2171"/>
                </a:lnTo>
                <a:lnTo>
                  <a:pt x="5162" y="2176"/>
                </a:lnTo>
                <a:lnTo>
                  <a:pt x="5160" y="2177"/>
                </a:lnTo>
                <a:lnTo>
                  <a:pt x="5160" y="2178"/>
                </a:lnTo>
                <a:lnTo>
                  <a:pt x="5161" y="2180"/>
                </a:lnTo>
                <a:lnTo>
                  <a:pt x="5164" y="2182"/>
                </a:lnTo>
                <a:lnTo>
                  <a:pt x="5170" y="2178"/>
                </a:lnTo>
                <a:lnTo>
                  <a:pt x="5173" y="2175"/>
                </a:lnTo>
                <a:lnTo>
                  <a:pt x="5176" y="2174"/>
                </a:lnTo>
                <a:lnTo>
                  <a:pt x="5177" y="2174"/>
                </a:lnTo>
                <a:lnTo>
                  <a:pt x="5180" y="2174"/>
                </a:lnTo>
                <a:lnTo>
                  <a:pt x="5182" y="2174"/>
                </a:lnTo>
                <a:lnTo>
                  <a:pt x="5184" y="2174"/>
                </a:lnTo>
                <a:lnTo>
                  <a:pt x="5185" y="2172"/>
                </a:lnTo>
                <a:lnTo>
                  <a:pt x="5186" y="2171"/>
                </a:lnTo>
                <a:lnTo>
                  <a:pt x="5187" y="2167"/>
                </a:lnTo>
                <a:lnTo>
                  <a:pt x="5188" y="2163"/>
                </a:lnTo>
                <a:lnTo>
                  <a:pt x="5190" y="2160"/>
                </a:lnTo>
                <a:lnTo>
                  <a:pt x="5192" y="2156"/>
                </a:lnTo>
                <a:lnTo>
                  <a:pt x="5195" y="2151"/>
                </a:lnTo>
                <a:lnTo>
                  <a:pt x="5200" y="2151"/>
                </a:lnTo>
                <a:lnTo>
                  <a:pt x="5204" y="2151"/>
                </a:lnTo>
                <a:lnTo>
                  <a:pt x="5201" y="2142"/>
                </a:lnTo>
                <a:lnTo>
                  <a:pt x="5198" y="2134"/>
                </a:lnTo>
                <a:lnTo>
                  <a:pt x="5202" y="2131"/>
                </a:lnTo>
                <a:lnTo>
                  <a:pt x="5204" y="2129"/>
                </a:lnTo>
                <a:lnTo>
                  <a:pt x="5209" y="2126"/>
                </a:lnTo>
                <a:lnTo>
                  <a:pt x="5210" y="2120"/>
                </a:lnTo>
                <a:lnTo>
                  <a:pt x="5210" y="2109"/>
                </a:lnTo>
                <a:lnTo>
                  <a:pt x="5209" y="2099"/>
                </a:lnTo>
                <a:lnTo>
                  <a:pt x="5209" y="2092"/>
                </a:lnTo>
                <a:lnTo>
                  <a:pt x="5212" y="2090"/>
                </a:lnTo>
                <a:lnTo>
                  <a:pt x="5215" y="2087"/>
                </a:lnTo>
                <a:lnTo>
                  <a:pt x="5218" y="2085"/>
                </a:lnTo>
                <a:lnTo>
                  <a:pt x="5221" y="2084"/>
                </a:lnTo>
                <a:lnTo>
                  <a:pt x="5223" y="2083"/>
                </a:lnTo>
                <a:lnTo>
                  <a:pt x="5226" y="2084"/>
                </a:lnTo>
                <a:lnTo>
                  <a:pt x="5229" y="2084"/>
                </a:lnTo>
                <a:lnTo>
                  <a:pt x="5232" y="2084"/>
                </a:lnTo>
                <a:lnTo>
                  <a:pt x="5231" y="2083"/>
                </a:lnTo>
                <a:lnTo>
                  <a:pt x="5231" y="2082"/>
                </a:lnTo>
                <a:lnTo>
                  <a:pt x="5231" y="2079"/>
                </a:lnTo>
                <a:lnTo>
                  <a:pt x="5230" y="2077"/>
                </a:lnTo>
                <a:lnTo>
                  <a:pt x="5230" y="2076"/>
                </a:lnTo>
                <a:lnTo>
                  <a:pt x="5229" y="2075"/>
                </a:lnTo>
                <a:lnTo>
                  <a:pt x="5225" y="2073"/>
                </a:lnTo>
                <a:lnTo>
                  <a:pt x="5221" y="2072"/>
                </a:lnTo>
                <a:lnTo>
                  <a:pt x="5219" y="2071"/>
                </a:lnTo>
                <a:lnTo>
                  <a:pt x="5217" y="2070"/>
                </a:lnTo>
                <a:lnTo>
                  <a:pt x="5216" y="2068"/>
                </a:lnTo>
                <a:lnTo>
                  <a:pt x="5215" y="2067"/>
                </a:lnTo>
                <a:lnTo>
                  <a:pt x="5214" y="2064"/>
                </a:lnTo>
                <a:lnTo>
                  <a:pt x="5214" y="2061"/>
                </a:lnTo>
                <a:lnTo>
                  <a:pt x="5214" y="2056"/>
                </a:lnTo>
                <a:lnTo>
                  <a:pt x="5215" y="2050"/>
                </a:lnTo>
                <a:lnTo>
                  <a:pt x="5215" y="2047"/>
                </a:lnTo>
                <a:lnTo>
                  <a:pt x="5215" y="2044"/>
                </a:lnTo>
                <a:lnTo>
                  <a:pt x="5213" y="2041"/>
                </a:lnTo>
                <a:lnTo>
                  <a:pt x="5211" y="2038"/>
                </a:lnTo>
                <a:lnTo>
                  <a:pt x="5208" y="2035"/>
                </a:lnTo>
                <a:lnTo>
                  <a:pt x="5207" y="2033"/>
                </a:lnTo>
                <a:lnTo>
                  <a:pt x="5206" y="2030"/>
                </a:lnTo>
                <a:lnTo>
                  <a:pt x="5207" y="2027"/>
                </a:lnTo>
                <a:lnTo>
                  <a:pt x="5208" y="2024"/>
                </a:lnTo>
                <a:lnTo>
                  <a:pt x="5209" y="2024"/>
                </a:lnTo>
                <a:lnTo>
                  <a:pt x="5210" y="2024"/>
                </a:lnTo>
                <a:lnTo>
                  <a:pt x="5210" y="2023"/>
                </a:lnTo>
                <a:lnTo>
                  <a:pt x="5209" y="2022"/>
                </a:lnTo>
                <a:lnTo>
                  <a:pt x="5209" y="2021"/>
                </a:lnTo>
                <a:lnTo>
                  <a:pt x="5210" y="2021"/>
                </a:lnTo>
                <a:lnTo>
                  <a:pt x="5212" y="2022"/>
                </a:lnTo>
                <a:lnTo>
                  <a:pt x="5209" y="2015"/>
                </a:lnTo>
                <a:lnTo>
                  <a:pt x="5207" y="2010"/>
                </a:lnTo>
                <a:lnTo>
                  <a:pt x="5214" y="2010"/>
                </a:lnTo>
                <a:lnTo>
                  <a:pt x="5218" y="2009"/>
                </a:lnTo>
                <a:lnTo>
                  <a:pt x="5221" y="2008"/>
                </a:lnTo>
                <a:lnTo>
                  <a:pt x="5222" y="2006"/>
                </a:lnTo>
                <a:lnTo>
                  <a:pt x="5223" y="2005"/>
                </a:lnTo>
                <a:lnTo>
                  <a:pt x="5225" y="2002"/>
                </a:lnTo>
                <a:lnTo>
                  <a:pt x="5225" y="2000"/>
                </a:lnTo>
                <a:lnTo>
                  <a:pt x="5225" y="1997"/>
                </a:lnTo>
                <a:lnTo>
                  <a:pt x="5223" y="1993"/>
                </a:lnTo>
                <a:lnTo>
                  <a:pt x="5223" y="1992"/>
                </a:lnTo>
                <a:lnTo>
                  <a:pt x="5223" y="1991"/>
                </a:lnTo>
                <a:lnTo>
                  <a:pt x="5225" y="1991"/>
                </a:lnTo>
                <a:lnTo>
                  <a:pt x="5227" y="1992"/>
                </a:lnTo>
                <a:lnTo>
                  <a:pt x="5229" y="1993"/>
                </a:lnTo>
                <a:lnTo>
                  <a:pt x="5230" y="1994"/>
                </a:lnTo>
                <a:lnTo>
                  <a:pt x="5232" y="1994"/>
                </a:lnTo>
                <a:lnTo>
                  <a:pt x="5237" y="1988"/>
                </a:lnTo>
                <a:lnTo>
                  <a:pt x="5240" y="1988"/>
                </a:lnTo>
                <a:lnTo>
                  <a:pt x="5238" y="1985"/>
                </a:lnTo>
                <a:lnTo>
                  <a:pt x="5236" y="1981"/>
                </a:lnTo>
                <a:lnTo>
                  <a:pt x="5234" y="1977"/>
                </a:lnTo>
                <a:lnTo>
                  <a:pt x="5232" y="1974"/>
                </a:lnTo>
                <a:lnTo>
                  <a:pt x="5228" y="1972"/>
                </a:lnTo>
                <a:lnTo>
                  <a:pt x="5224" y="1971"/>
                </a:lnTo>
                <a:lnTo>
                  <a:pt x="5221" y="1970"/>
                </a:lnTo>
                <a:lnTo>
                  <a:pt x="5219" y="1969"/>
                </a:lnTo>
                <a:lnTo>
                  <a:pt x="5218" y="1968"/>
                </a:lnTo>
                <a:lnTo>
                  <a:pt x="5217" y="1967"/>
                </a:lnTo>
                <a:lnTo>
                  <a:pt x="5217" y="1966"/>
                </a:lnTo>
                <a:lnTo>
                  <a:pt x="5217" y="1964"/>
                </a:lnTo>
                <a:lnTo>
                  <a:pt x="5218" y="1963"/>
                </a:lnTo>
                <a:lnTo>
                  <a:pt x="5221" y="1960"/>
                </a:lnTo>
                <a:lnTo>
                  <a:pt x="5214" y="1954"/>
                </a:lnTo>
                <a:lnTo>
                  <a:pt x="5209" y="1951"/>
                </a:lnTo>
                <a:lnTo>
                  <a:pt x="5207" y="1949"/>
                </a:lnTo>
                <a:lnTo>
                  <a:pt x="5204" y="1948"/>
                </a:lnTo>
                <a:lnTo>
                  <a:pt x="5195" y="1946"/>
                </a:lnTo>
                <a:lnTo>
                  <a:pt x="5195" y="1948"/>
                </a:lnTo>
                <a:lnTo>
                  <a:pt x="5195" y="1951"/>
                </a:lnTo>
                <a:lnTo>
                  <a:pt x="5196" y="1954"/>
                </a:lnTo>
                <a:lnTo>
                  <a:pt x="5195" y="1957"/>
                </a:lnTo>
                <a:lnTo>
                  <a:pt x="5190" y="1960"/>
                </a:lnTo>
                <a:lnTo>
                  <a:pt x="5183" y="1969"/>
                </a:lnTo>
                <a:lnTo>
                  <a:pt x="5179" y="1976"/>
                </a:lnTo>
                <a:lnTo>
                  <a:pt x="5178" y="1980"/>
                </a:lnTo>
                <a:lnTo>
                  <a:pt x="5178" y="1984"/>
                </a:lnTo>
                <a:lnTo>
                  <a:pt x="5178" y="1988"/>
                </a:lnTo>
                <a:lnTo>
                  <a:pt x="5178" y="1994"/>
                </a:lnTo>
                <a:lnTo>
                  <a:pt x="5175" y="1995"/>
                </a:lnTo>
                <a:lnTo>
                  <a:pt x="5171" y="1995"/>
                </a:lnTo>
                <a:lnTo>
                  <a:pt x="5168" y="1995"/>
                </a:lnTo>
                <a:lnTo>
                  <a:pt x="5164" y="1996"/>
                </a:lnTo>
                <a:lnTo>
                  <a:pt x="5164" y="1997"/>
                </a:lnTo>
                <a:lnTo>
                  <a:pt x="5163" y="1998"/>
                </a:lnTo>
                <a:lnTo>
                  <a:pt x="5163" y="2001"/>
                </a:lnTo>
                <a:lnTo>
                  <a:pt x="5162" y="2003"/>
                </a:lnTo>
                <a:lnTo>
                  <a:pt x="5162" y="2005"/>
                </a:lnTo>
                <a:lnTo>
                  <a:pt x="5161" y="2005"/>
                </a:lnTo>
                <a:lnTo>
                  <a:pt x="5160" y="2005"/>
                </a:lnTo>
                <a:lnTo>
                  <a:pt x="5159" y="2005"/>
                </a:lnTo>
                <a:lnTo>
                  <a:pt x="5157" y="2004"/>
                </a:lnTo>
                <a:lnTo>
                  <a:pt x="5157" y="2005"/>
                </a:lnTo>
                <a:lnTo>
                  <a:pt x="5156" y="2005"/>
                </a:lnTo>
                <a:lnTo>
                  <a:pt x="5155" y="2007"/>
                </a:lnTo>
                <a:close/>
                <a:moveTo>
                  <a:pt x="5628" y="2167"/>
                </a:moveTo>
                <a:lnTo>
                  <a:pt x="5627" y="2166"/>
                </a:lnTo>
                <a:lnTo>
                  <a:pt x="5627" y="2164"/>
                </a:lnTo>
                <a:lnTo>
                  <a:pt x="5627" y="2163"/>
                </a:lnTo>
                <a:lnTo>
                  <a:pt x="5626" y="2162"/>
                </a:lnTo>
                <a:lnTo>
                  <a:pt x="5623" y="2162"/>
                </a:lnTo>
                <a:lnTo>
                  <a:pt x="5621" y="2162"/>
                </a:lnTo>
                <a:lnTo>
                  <a:pt x="5616" y="2162"/>
                </a:lnTo>
                <a:lnTo>
                  <a:pt x="5611" y="2163"/>
                </a:lnTo>
                <a:lnTo>
                  <a:pt x="5608" y="2163"/>
                </a:lnTo>
                <a:lnTo>
                  <a:pt x="5606" y="2162"/>
                </a:lnTo>
                <a:lnTo>
                  <a:pt x="5602" y="2161"/>
                </a:lnTo>
                <a:lnTo>
                  <a:pt x="5598" y="2158"/>
                </a:lnTo>
                <a:lnTo>
                  <a:pt x="5590" y="2151"/>
                </a:lnTo>
                <a:lnTo>
                  <a:pt x="5585" y="2148"/>
                </a:lnTo>
                <a:lnTo>
                  <a:pt x="5580" y="2146"/>
                </a:lnTo>
                <a:lnTo>
                  <a:pt x="5575" y="2145"/>
                </a:lnTo>
                <a:lnTo>
                  <a:pt x="5572" y="2145"/>
                </a:lnTo>
                <a:lnTo>
                  <a:pt x="5569" y="2145"/>
                </a:lnTo>
                <a:lnTo>
                  <a:pt x="5568" y="2146"/>
                </a:lnTo>
                <a:lnTo>
                  <a:pt x="5567" y="2147"/>
                </a:lnTo>
                <a:lnTo>
                  <a:pt x="5566" y="2151"/>
                </a:lnTo>
                <a:lnTo>
                  <a:pt x="5565" y="2154"/>
                </a:lnTo>
                <a:lnTo>
                  <a:pt x="5564" y="2157"/>
                </a:lnTo>
                <a:lnTo>
                  <a:pt x="5562" y="2158"/>
                </a:lnTo>
                <a:lnTo>
                  <a:pt x="5560" y="2159"/>
                </a:lnTo>
                <a:lnTo>
                  <a:pt x="5556" y="2159"/>
                </a:lnTo>
                <a:lnTo>
                  <a:pt x="5553" y="2160"/>
                </a:lnTo>
                <a:lnTo>
                  <a:pt x="5551" y="2161"/>
                </a:lnTo>
                <a:lnTo>
                  <a:pt x="5550" y="2162"/>
                </a:lnTo>
                <a:lnTo>
                  <a:pt x="5548" y="2165"/>
                </a:lnTo>
                <a:lnTo>
                  <a:pt x="5547" y="2170"/>
                </a:lnTo>
                <a:lnTo>
                  <a:pt x="5546" y="2174"/>
                </a:lnTo>
                <a:lnTo>
                  <a:pt x="5544" y="2176"/>
                </a:lnTo>
                <a:lnTo>
                  <a:pt x="5542" y="2177"/>
                </a:lnTo>
                <a:lnTo>
                  <a:pt x="5540" y="2178"/>
                </a:lnTo>
                <a:lnTo>
                  <a:pt x="5536" y="2178"/>
                </a:lnTo>
                <a:lnTo>
                  <a:pt x="5532" y="2178"/>
                </a:lnTo>
                <a:lnTo>
                  <a:pt x="5530" y="2178"/>
                </a:lnTo>
                <a:lnTo>
                  <a:pt x="5527" y="2179"/>
                </a:lnTo>
                <a:lnTo>
                  <a:pt x="5525" y="2175"/>
                </a:lnTo>
                <a:lnTo>
                  <a:pt x="5524" y="2171"/>
                </a:lnTo>
                <a:lnTo>
                  <a:pt x="5522" y="2162"/>
                </a:lnTo>
                <a:lnTo>
                  <a:pt x="5518" y="2165"/>
                </a:lnTo>
                <a:lnTo>
                  <a:pt x="5515" y="2166"/>
                </a:lnTo>
                <a:lnTo>
                  <a:pt x="5514" y="2166"/>
                </a:lnTo>
                <a:lnTo>
                  <a:pt x="5513" y="2165"/>
                </a:lnTo>
                <a:lnTo>
                  <a:pt x="5512" y="2161"/>
                </a:lnTo>
                <a:lnTo>
                  <a:pt x="5512" y="2156"/>
                </a:lnTo>
                <a:lnTo>
                  <a:pt x="5512" y="2151"/>
                </a:lnTo>
                <a:lnTo>
                  <a:pt x="5512" y="2146"/>
                </a:lnTo>
                <a:lnTo>
                  <a:pt x="5513" y="2135"/>
                </a:lnTo>
                <a:lnTo>
                  <a:pt x="5513" y="2126"/>
                </a:lnTo>
                <a:lnTo>
                  <a:pt x="5507" y="2123"/>
                </a:lnTo>
                <a:lnTo>
                  <a:pt x="5502" y="2120"/>
                </a:lnTo>
                <a:lnTo>
                  <a:pt x="5497" y="2122"/>
                </a:lnTo>
                <a:lnTo>
                  <a:pt x="5493" y="2123"/>
                </a:lnTo>
                <a:lnTo>
                  <a:pt x="5490" y="2122"/>
                </a:lnTo>
                <a:lnTo>
                  <a:pt x="5486" y="2119"/>
                </a:lnTo>
                <a:lnTo>
                  <a:pt x="5484" y="2118"/>
                </a:lnTo>
                <a:lnTo>
                  <a:pt x="5482" y="2118"/>
                </a:lnTo>
                <a:lnTo>
                  <a:pt x="5479" y="2117"/>
                </a:lnTo>
                <a:lnTo>
                  <a:pt x="5477" y="2117"/>
                </a:lnTo>
                <a:lnTo>
                  <a:pt x="5476" y="2118"/>
                </a:lnTo>
                <a:lnTo>
                  <a:pt x="5475" y="2119"/>
                </a:lnTo>
                <a:lnTo>
                  <a:pt x="5473" y="2122"/>
                </a:lnTo>
                <a:lnTo>
                  <a:pt x="5471" y="2126"/>
                </a:lnTo>
                <a:lnTo>
                  <a:pt x="5468" y="2126"/>
                </a:lnTo>
                <a:lnTo>
                  <a:pt x="5464" y="2126"/>
                </a:lnTo>
                <a:lnTo>
                  <a:pt x="5460" y="2125"/>
                </a:lnTo>
                <a:lnTo>
                  <a:pt x="5458" y="2125"/>
                </a:lnTo>
                <a:lnTo>
                  <a:pt x="5457" y="2126"/>
                </a:lnTo>
                <a:lnTo>
                  <a:pt x="5457" y="2137"/>
                </a:lnTo>
                <a:lnTo>
                  <a:pt x="5457" y="2143"/>
                </a:lnTo>
                <a:lnTo>
                  <a:pt x="5464" y="2142"/>
                </a:lnTo>
                <a:lnTo>
                  <a:pt x="5468" y="2142"/>
                </a:lnTo>
                <a:lnTo>
                  <a:pt x="5470" y="2142"/>
                </a:lnTo>
                <a:lnTo>
                  <a:pt x="5471" y="2143"/>
                </a:lnTo>
                <a:lnTo>
                  <a:pt x="5472" y="2144"/>
                </a:lnTo>
                <a:lnTo>
                  <a:pt x="5473" y="2145"/>
                </a:lnTo>
                <a:lnTo>
                  <a:pt x="5473" y="2147"/>
                </a:lnTo>
                <a:lnTo>
                  <a:pt x="5473" y="2150"/>
                </a:lnTo>
                <a:lnTo>
                  <a:pt x="5474" y="2154"/>
                </a:lnTo>
                <a:lnTo>
                  <a:pt x="5482" y="2154"/>
                </a:lnTo>
                <a:lnTo>
                  <a:pt x="5491" y="2154"/>
                </a:lnTo>
                <a:lnTo>
                  <a:pt x="5498" y="2154"/>
                </a:lnTo>
                <a:lnTo>
                  <a:pt x="5502" y="2154"/>
                </a:lnTo>
                <a:lnTo>
                  <a:pt x="5504" y="2155"/>
                </a:lnTo>
                <a:lnTo>
                  <a:pt x="5504" y="2156"/>
                </a:lnTo>
                <a:lnTo>
                  <a:pt x="5504" y="2157"/>
                </a:lnTo>
                <a:lnTo>
                  <a:pt x="5504" y="2159"/>
                </a:lnTo>
                <a:lnTo>
                  <a:pt x="5503" y="2160"/>
                </a:lnTo>
                <a:lnTo>
                  <a:pt x="5503" y="2161"/>
                </a:lnTo>
                <a:lnTo>
                  <a:pt x="5502" y="2162"/>
                </a:lnTo>
                <a:lnTo>
                  <a:pt x="5487" y="2164"/>
                </a:lnTo>
                <a:lnTo>
                  <a:pt x="5471" y="2165"/>
                </a:lnTo>
                <a:lnTo>
                  <a:pt x="5480" y="2166"/>
                </a:lnTo>
                <a:lnTo>
                  <a:pt x="5487" y="2167"/>
                </a:lnTo>
                <a:lnTo>
                  <a:pt x="5491" y="2168"/>
                </a:lnTo>
                <a:lnTo>
                  <a:pt x="5493" y="2168"/>
                </a:lnTo>
                <a:lnTo>
                  <a:pt x="5493" y="2169"/>
                </a:lnTo>
                <a:lnTo>
                  <a:pt x="5492" y="2169"/>
                </a:lnTo>
                <a:lnTo>
                  <a:pt x="5487" y="2170"/>
                </a:lnTo>
                <a:lnTo>
                  <a:pt x="5480" y="2171"/>
                </a:lnTo>
                <a:lnTo>
                  <a:pt x="5475" y="2170"/>
                </a:lnTo>
                <a:lnTo>
                  <a:pt x="5474" y="2170"/>
                </a:lnTo>
                <a:lnTo>
                  <a:pt x="5475" y="2169"/>
                </a:lnTo>
                <a:lnTo>
                  <a:pt x="5479" y="2168"/>
                </a:lnTo>
                <a:lnTo>
                  <a:pt x="5483" y="2174"/>
                </a:lnTo>
                <a:lnTo>
                  <a:pt x="5486" y="2180"/>
                </a:lnTo>
                <a:lnTo>
                  <a:pt x="5493" y="2190"/>
                </a:lnTo>
                <a:lnTo>
                  <a:pt x="5495" y="2185"/>
                </a:lnTo>
                <a:lnTo>
                  <a:pt x="5497" y="2183"/>
                </a:lnTo>
                <a:lnTo>
                  <a:pt x="5499" y="2182"/>
                </a:lnTo>
                <a:lnTo>
                  <a:pt x="5498" y="2181"/>
                </a:lnTo>
                <a:lnTo>
                  <a:pt x="5500" y="2181"/>
                </a:lnTo>
                <a:lnTo>
                  <a:pt x="5502" y="2181"/>
                </a:lnTo>
                <a:lnTo>
                  <a:pt x="5504" y="2182"/>
                </a:lnTo>
                <a:lnTo>
                  <a:pt x="5505" y="2183"/>
                </a:lnTo>
                <a:lnTo>
                  <a:pt x="5506" y="2184"/>
                </a:lnTo>
                <a:lnTo>
                  <a:pt x="5505" y="2185"/>
                </a:lnTo>
                <a:lnTo>
                  <a:pt x="5508" y="2186"/>
                </a:lnTo>
                <a:lnTo>
                  <a:pt x="5512" y="2187"/>
                </a:lnTo>
                <a:lnTo>
                  <a:pt x="5516" y="2189"/>
                </a:lnTo>
                <a:lnTo>
                  <a:pt x="5519" y="2190"/>
                </a:lnTo>
                <a:lnTo>
                  <a:pt x="5519" y="2191"/>
                </a:lnTo>
                <a:lnTo>
                  <a:pt x="5520" y="2192"/>
                </a:lnTo>
                <a:lnTo>
                  <a:pt x="5520" y="2193"/>
                </a:lnTo>
                <a:lnTo>
                  <a:pt x="5520" y="2196"/>
                </a:lnTo>
                <a:lnTo>
                  <a:pt x="5520" y="2199"/>
                </a:lnTo>
                <a:lnTo>
                  <a:pt x="5520" y="2201"/>
                </a:lnTo>
                <a:lnTo>
                  <a:pt x="5522" y="2202"/>
                </a:lnTo>
                <a:lnTo>
                  <a:pt x="5526" y="2204"/>
                </a:lnTo>
                <a:lnTo>
                  <a:pt x="5531" y="2205"/>
                </a:lnTo>
                <a:lnTo>
                  <a:pt x="5540" y="2206"/>
                </a:lnTo>
                <a:lnTo>
                  <a:pt x="5545" y="2206"/>
                </a:lnTo>
                <a:lnTo>
                  <a:pt x="5550" y="2207"/>
                </a:lnTo>
                <a:lnTo>
                  <a:pt x="5554" y="2208"/>
                </a:lnTo>
                <a:lnTo>
                  <a:pt x="5558" y="2210"/>
                </a:lnTo>
                <a:lnTo>
                  <a:pt x="5559" y="2211"/>
                </a:lnTo>
                <a:lnTo>
                  <a:pt x="5559" y="2212"/>
                </a:lnTo>
                <a:lnTo>
                  <a:pt x="5559" y="2216"/>
                </a:lnTo>
                <a:lnTo>
                  <a:pt x="5560" y="2219"/>
                </a:lnTo>
                <a:lnTo>
                  <a:pt x="5561" y="2221"/>
                </a:lnTo>
                <a:lnTo>
                  <a:pt x="5562" y="2222"/>
                </a:lnTo>
                <a:lnTo>
                  <a:pt x="5563" y="2222"/>
                </a:lnTo>
                <a:lnTo>
                  <a:pt x="5563" y="2221"/>
                </a:lnTo>
                <a:lnTo>
                  <a:pt x="5564" y="2219"/>
                </a:lnTo>
                <a:lnTo>
                  <a:pt x="5565" y="2219"/>
                </a:lnTo>
                <a:lnTo>
                  <a:pt x="5567" y="2219"/>
                </a:lnTo>
                <a:lnTo>
                  <a:pt x="5572" y="2221"/>
                </a:lnTo>
                <a:lnTo>
                  <a:pt x="5577" y="2223"/>
                </a:lnTo>
                <a:lnTo>
                  <a:pt x="5581" y="2224"/>
                </a:lnTo>
                <a:lnTo>
                  <a:pt x="5584" y="2239"/>
                </a:lnTo>
                <a:lnTo>
                  <a:pt x="5589" y="2254"/>
                </a:lnTo>
                <a:lnTo>
                  <a:pt x="5592" y="2269"/>
                </a:lnTo>
                <a:lnTo>
                  <a:pt x="5595" y="2283"/>
                </a:lnTo>
                <a:lnTo>
                  <a:pt x="5592" y="2284"/>
                </a:lnTo>
                <a:lnTo>
                  <a:pt x="5589" y="2283"/>
                </a:lnTo>
                <a:lnTo>
                  <a:pt x="5586" y="2283"/>
                </a:lnTo>
                <a:lnTo>
                  <a:pt x="5583" y="2283"/>
                </a:lnTo>
                <a:lnTo>
                  <a:pt x="5582" y="2284"/>
                </a:lnTo>
                <a:lnTo>
                  <a:pt x="5581" y="2286"/>
                </a:lnTo>
                <a:lnTo>
                  <a:pt x="5578" y="2290"/>
                </a:lnTo>
                <a:lnTo>
                  <a:pt x="5572" y="2297"/>
                </a:lnTo>
                <a:lnTo>
                  <a:pt x="5577" y="2296"/>
                </a:lnTo>
                <a:lnTo>
                  <a:pt x="5581" y="2296"/>
                </a:lnTo>
                <a:lnTo>
                  <a:pt x="5592" y="2295"/>
                </a:lnTo>
                <a:lnTo>
                  <a:pt x="5592" y="2289"/>
                </a:lnTo>
                <a:lnTo>
                  <a:pt x="5598" y="2289"/>
                </a:lnTo>
                <a:lnTo>
                  <a:pt x="5605" y="2290"/>
                </a:lnTo>
                <a:lnTo>
                  <a:pt x="5612" y="2291"/>
                </a:lnTo>
                <a:lnTo>
                  <a:pt x="5617" y="2292"/>
                </a:lnTo>
                <a:lnTo>
                  <a:pt x="5623" y="2304"/>
                </a:lnTo>
                <a:lnTo>
                  <a:pt x="5628" y="2314"/>
                </a:lnTo>
                <a:lnTo>
                  <a:pt x="5643" y="2313"/>
                </a:lnTo>
                <a:lnTo>
                  <a:pt x="5659" y="2312"/>
                </a:lnTo>
                <a:lnTo>
                  <a:pt x="5666" y="2311"/>
                </a:lnTo>
                <a:lnTo>
                  <a:pt x="5669" y="2310"/>
                </a:lnTo>
                <a:lnTo>
                  <a:pt x="5672" y="2309"/>
                </a:lnTo>
                <a:lnTo>
                  <a:pt x="5674" y="2307"/>
                </a:lnTo>
                <a:lnTo>
                  <a:pt x="5676" y="2305"/>
                </a:lnTo>
                <a:lnTo>
                  <a:pt x="5678" y="2303"/>
                </a:lnTo>
                <a:lnTo>
                  <a:pt x="5679" y="2300"/>
                </a:lnTo>
                <a:lnTo>
                  <a:pt x="5679" y="2298"/>
                </a:lnTo>
                <a:lnTo>
                  <a:pt x="5679" y="2297"/>
                </a:lnTo>
                <a:lnTo>
                  <a:pt x="5679" y="2293"/>
                </a:lnTo>
                <a:lnTo>
                  <a:pt x="5679" y="2290"/>
                </a:lnTo>
                <a:lnTo>
                  <a:pt x="5679" y="2288"/>
                </a:lnTo>
                <a:lnTo>
                  <a:pt x="5679" y="2286"/>
                </a:lnTo>
                <a:lnTo>
                  <a:pt x="5691" y="2287"/>
                </a:lnTo>
                <a:lnTo>
                  <a:pt x="5698" y="2288"/>
                </a:lnTo>
                <a:lnTo>
                  <a:pt x="5706" y="2289"/>
                </a:lnTo>
                <a:lnTo>
                  <a:pt x="5713" y="2290"/>
                </a:lnTo>
                <a:lnTo>
                  <a:pt x="5721" y="2293"/>
                </a:lnTo>
                <a:lnTo>
                  <a:pt x="5726" y="2296"/>
                </a:lnTo>
                <a:lnTo>
                  <a:pt x="5729" y="2298"/>
                </a:lnTo>
                <a:lnTo>
                  <a:pt x="5731" y="2300"/>
                </a:lnTo>
                <a:lnTo>
                  <a:pt x="5731" y="2301"/>
                </a:lnTo>
                <a:lnTo>
                  <a:pt x="5732" y="2302"/>
                </a:lnTo>
                <a:lnTo>
                  <a:pt x="5732" y="2304"/>
                </a:lnTo>
                <a:lnTo>
                  <a:pt x="5733" y="2309"/>
                </a:lnTo>
                <a:lnTo>
                  <a:pt x="5734" y="2314"/>
                </a:lnTo>
                <a:lnTo>
                  <a:pt x="5735" y="2316"/>
                </a:lnTo>
                <a:lnTo>
                  <a:pt x="5736" y="2317"/>
                </a:lnTo>
                <a:lnTo>
                  <a:pt x="5737" y="2318"/>
                </a:lnTo>
                <a:lnTo>
                  <a:pt x="5739" y="2318"/>
                </a:lnTo>
                <a:lnTo>
                  <a:pt x="5742" y="2318"/>
                </a:lnTo>
                <a:lnTo>
                  <a:pt x="5745" y="2319"/>
                </a:lnTo>
                <a:lnTo>
                  <a:pt x="5748" y="2320"/>
                </a:lnTo>
                <a:lnTo>
                  <a:pt x="5756" y="2337"/>
                </a:lnTo>
                <a:lnTo>
                  <a:pt x="5761" y="2339"/>
                </a:lnTo>
                <a:lnTo>
                  <a:pt x="5766" y="2341"/>
                </a:lnTo>
                <a:lnTo>
                  <a:pt x="5779" y="2343"/>
                </a:lnTo>
                <a:lnTo>
                  <a:pt x="5792" y="2345"/>
                </a:lnTo>
                <a:lnTo>
                  <a:pt x="5799" y="2347"/>
                </a:lnTo>
                <a:lnTo>
                  <a:pt x="5804" y="2348"/>
                </a:lnTo>
                <a:lnTo>
                  <a:pt x="5804" y="2344"/>
                </a:lnTo>
                <a:lnTo>
                  <a:pt x="5804" y="2340"/>
                </a:lnTo>
                <a:lnTo>
                  <a:pt x="5800" y="2338"/>
                </a:lnTo>
                <a:lnTo>
                  <a:pt x="5798" y="2337"/>
                </a:lnTo>
                <a:lnTo>
                  <a:pt x="5795" y="2336"/>
                </a:lnTo>
                <a:lnTo>
                  <a:pt x="5793" y="2334"/>
                </a:lnTo>
                <a:lnTo>
                  <a:pt x="5795" y="2331"/>
                </a:lnTo>
                <a:lnTo>
                  <a:pt x="5796" y="2330"/>
                </a:lnTo>
                <a:lnTo>
                  <a:pt x="5796" y="2329"/>
                </a:lnTo>
                <a:lnTo>
                  <a:pt x="5795" y="2328"/>
                </a:lnTo>
                <a:lnTo>
                  <a:pt x="5794" y="2327"/>
                </a:lnTo>
                <a:lnTo>
                  <a:pt x="5792" y="2327"/>
                </a:lnTo>
                <a:lnTo>
                  <a:pt x="5789" y="2327"/>
                </a:lnTo>
                <a:lnTo>
                  <a:pt x="5785" y="2327"/>
                </a:lnTo>
                <a:lnTo>
                  <a:pt x="5783" y="2326"/>
                </a:lnTo>
                <a:lnTo>
                  <a:pt x="5781" y="2326"/>
                </a:lnTo>
                <a:lnTo>
                  <a:pt x="5780" y="2324"/>
                </a:lnTo>
                <a:lnTo>
                  <a:pt x="5780" y="2323"/>
                </a:lnTo>
                <a:lnTo>
                  <a:pt x="5780" y="2321"/>
                </a:lnTo>
                <a:lnTo>
                  <a:pt x="5780" y="2319"/>
                </a:lnTo>
                <a:lnTo>
                  <a:pt x="5781" y="2316"/>
                </a:lnTo>
                <a:lnTo>
                  <a:pt x="5781" y="2314"/>
                </a:lnTo>
                <a:lnTo>
                  <a:pt x="5780" y="2314"/>
                </a:lnTo>
                <a:lnTo>
                  <a:pt x="5779" y="2313"/>
                </a:lnTo>
                <a:lnTo>
                  <a:pt x="5776" y="2313"/>
                </a:lnTo>
                <a:lnTo>
                  <a:pt x="5773" y="2313"/>
                </a:lnTo>
                <a:lnTo>
                  <a:pt x="5770" y="2311"/>
                </a:lnTo>
                <a:lnTo>
                  <a:pt x="5769" y="2311"/>
                </a:lnTo>
                <a:lnTo>
                  <a:pt x="5768" y="2310"/>
                </a:lnTo>
                <a:lnTo>
                  <a:pt x="5768" y="2307"/>
                </a:lnTo>
                <a:lnTo>
                  <a:pt x="5767" y="2305"/>
                </a:lnTo>
                <a:lnTo>
                  <a:pt x="5767" y="2302"/>
                </a:lnTo>
                <a:lnTo>
                  <a:pt x="5766" y="2297"/>
                </a:lnTo>
                <a:lnTo>
                  <a:pt x="5766" y="2294"/>
                </a:lnTo>
                <a:lnTo>
                  <a:pt x="5764" y="2292"/>
                </a:lnTo>
                <a:lnTo>
                  <a:pt x="5764" y="2291"/>
                </a:lnTo>
                <a:lnTo>
                  <a:pt x="5762" y="2291"/>
                </a:lnTo>
                <a:lnTo>
                  <a:pt x="5759" y="2290"/>
                </a:lnTo>
                <a:lnTo>
                  <a:pt x="5756" y="2290"/>
                </a:lnTo>
                <a:lnTo>
                  <a:pt x="5753" y="2289"/>
                </a:lnTo>
                <a:lnTo>
                  <a:pt x="5751" y="2287"/>
                </a:lnTo>
                <a:lnTo>
                  <a:pt x="5750" y="2284"/>
                </a:lnTo>
                <a:lnTo>
                  <a:pt x="5749" y="2281"/>
                </a:lnTo>
                <a:lnTo>
                  <a:pt x="5748" y="2277"/>
                </a:lnTo>
                <a:lnTo>
                  <a:pt x="5745" y="2264"/>
                </a:lnTo>
                <a:lnTo>
                  <a:pt x="5751" y="2261"/>
                </a:lnTo>
                <a:lnTo>
                  <a:pt x="5759" y="2258"/>
                </a:lnTo>
                <a:lnTo>
                  <a:pt x="5756" y="2241"/>
                </a:lnTo>
                <a:lnTo>
                  <a:pt x="5754" y="2241"/>
                </a:lnTo>
                <a:lnTo>
                  <a:pt x="5752" y="2241"/>
                </a:lnTo>
                <a:lnTo>
                  <a:pt x="5749" y="2241"/>
                </a:lnTo>
                <a:lnTo>
                  <a:pt x="5745" y="2242"/>
                </a:lnTo>
                <a:lnTo>
                  <a:pt x="5744" y="2242"/>
                </a:lnTo>
                <a:lnTo>
                  <a:pt x="5742" y="2241"/>
                </a:lnTo>
                <a:lnTo>
                  <a:pt x="5741" y="2240"/>
                </a:lnTo>
                <a:lnTo>
                  <a:pt x="5740" y="2239"/>
                </a:lnTo>
                <a:lnTo>
                  <a:pt x="5739" y="2236"/>
                </a:lnTo>
                <a:lnTo>
                  <a:pt x="5738" y="2232"/>
                </a:lnTo>
                <a:lnTo>
                  <a:pt x="5736" y="2230"/>
                </a:lnTo>
                <a:lnTo>
                  <a:pt x="5734" y="2229"/>
                </a:lnTo>
                <a:lnTo>
                  <a:pt x="5732" y="2229"/>
                </a:lnTo>
                <a:lnTo>
                  <a:pt x="5728" y="2229"/>
                </a:lnTo>
                <a:lnTo>
                  <a:pt x="5723" y="2229"/>
                </a:lnTo>
                <a:lnTo>
                  <a:pt x="5721" y="2228"/>
                </a:lnTo>
                <a:lnTo>
                  <a:pt x="5719" y="2227"/>
                </a:lnTo>
                <a:lnTo>
                  <a:pt x="5719" y="2225"/>
                </a:lnTo>
                <a:lnTo>
                  <a:pt x="5719" y="2222"/>
                </a:lnTo>
                <a:lnTo>
                  <a:pt x="5719" y="2218"/>
                </a:lnTo>
                <a:lnTo>
                  <a:pt x="5719" y="2216"/>
                </a:lnTo>
                <a:lnTo>
                  <a:pt x="5713" y="2209"/>
                </a:lnTo>
                <a:lnTo>
                  <a:pt x="5707" y="2202"/>
                </a:lnTo>
                <a:lnTo>
                  <a:pt x="5705" y="2201"/>
                </a:lnTo>
                <a:lnTo>
                  <a:pt x="5703" y="2201"/>
                </a:lnTo>
                <a:lnTo>
                  <a:pt x="5701" y="2202"/>
                </a:lnTo>
                <a:lnTo>
                  <a:pt x="5699" y="2202"/>
                </a:lnTo>
                <a:lnTo>
                  <a:pt x="5697" y="2200"/>
                </a:lnTo>
                <a:lnTo>
                  <a:pt x="5694" y="2196"/>
                </a:lnTo>
                <a:lnTo>
                  <a:pt x="5692" y="2193"/>
                </a:lnTo>
                <a:lnTo>
                  <a:pt x="5690" y="2190"/>
                </a:lnTo>
                <a:lnTo>
                  <a:pt x="5686" y="2188"/>
                </a:lnTo>
                <a:lnTo>
                  <a:pt x="5680" y="2186"/>
                </a:lnTo>
                <a:lnTo>
                  <a:pt x="5668" y="2183"/>
                </a:lnTo>
                <a:lnTo>
                  <a:pt x="5656" y="2180"/>
                </a:lnTo>
                <a:lnTo>
                  <a:pt x="5650" y="2178"/>
                </a:lnTo>
                <a:lnTo>
                  <a:pt x="5645" y="2176"/>
                </a:lnTo>
                <a:lnTo>
                  <a:pt x="5639" y="2173"/>
                </a:lnTo>
                <a:lnTo>
                  <a:pt x="5628" y="2167"/>
                </a:lnTo>
                <a:close/>
                <a:moveTo>
                  <a:pt x="5162" y="2760"/>
                </a:moveTo>
                <a:lnTo>
                  <a:pt x="5162" y="2761"/>
                </a:lnTo>
                <a:lnTo>
                  <a:pt x="5162" y="2763"/>
                </a:lnTo>
                <a:lnTo>
                  <a:pt x="5160" y="2765"/>
                </a:lnTo>
                <a:lnTo>
                  <a:pt x="5159" y="2767"/>
                </a:lnTo>
                <a:lnTo>
                  <a:pt x="5158" y="2767"/>
                </a:lnTo>
                <a:lnTo>
                  <a:pt x="5159" y="2768"/>
                </a:lnTo>
                <a:lnTo>
                  <a:pt x="5161" y="2770"/>
                </a:lnTo>
                <a:lnTo>
                  <a:pt x="5162" y="2772"/>
                </a:lnTo>
                <a:lnTo>
                  <a:pt x="5164" y="2777"/>
                </a:lnTo>
                <a:lnTo>
                  <a:pt x="5165" y="2779"/>
                </a:lnTo>
                <a:lnTo>
                  <a:pt x="5165" y="2781"/>
                </a:lnTo>
                <a:lnTo>
                  <a:pt x="5166" y="2786"/>
                </a:lnTo>
                <a:lnTo>
                  <a:pt x="5166" y="2797"/>
                </a:lnTo>
                <a:lnTo>
                  <a:pt x="5166" y="2803"/>
                </a:lnTo>
                <a:lnTo>
                  <a:pt x="5167" y="2810"/>
                </a:lnTo>
                <a:lnTo>
                  <a:pt x="5173" y="2813"/>
                </a:lnTo>
                <a:lnTo>
                  <a:pt x="5174" y="2816"/>
                </a:lnTo>
                <a:lnTo>
                  <a:pt x="5174" y="2819"/>
                </a:lnTo>
                <a:lnTo>
                  <a:pt x="5175" y="2826"/>
                </a:lnTo>
                <a:lnTo>
                  <a:pt x="5175" y="2833"/>
                </a:lnTo>
                <a:lnTo>
                  <a:pt x="5176" y="2839"/>
                </a:lnTo>
                <a:lnTo>
                  <a:pt x="5178" y="2839"/>
                </a:lnTo>
                <a:lnTo>
                  <a:pt x="5179" y="2844"/>
                </a:lnTo>
                <a:lnTo>
                  <a:pt x="5179" y="2849"/>
                </a:lnTo>
                <a:lnTo>
                  <a:pt x="5179" y="2854"/>
                </a:lnTo>
                <a:lnTo>
                  <a:pt x="5178" y="2860"/>
                </a:lnTo>
                <a:lnTo>
                  <a:pt x="5177" y="2872"/>
                </a:lnTo>
                <a:lnTo>
                  <a:pt x="5176" y="2886"/>
                </a:lnTo>
                <a:lnTo>
                  <a:pt x="5167" y="2886"/>
                </a:lnTo>
                <a:lnTo>
                  <a:pt x="5162" y="2886"/>
                </a:lnTo>
                <a:lnTo>
                  <a:pt x="5164" y="2892"/>
                </a:lnTo>
                <a:lnTo>
                  <a:pt x="5166" y="2895"/>
                </a:lnTo>
                <a:lnTo>
                  <a:pt x="5167" y="2898"/>
                </a:lnTo>
                <a:lnTo>
                  <a:pt x="5169" y="2899"/>
                </a:lnTo>
                <a:lnTo>
                  <a:pt x="5170" y="2899"/>
                </a:lnTo>
                <a:lnTo>
                  <a:pt x="5174" y="2900"/>
                </a:lnTo>
                <a:lnTo>
                  <a:pt x="5178" y="2901"/>
                </a:lnTo>
                <a:lnTo>
                  <a:pt x="5181" y="2903"/>
                </a:lnTo>
                <a:lnTo>
                  <a:pt x="5182" y="2904"/>
                </a:lnTo>
                <a:lnTo>
                  <a:pt x="5182" y="2905"/>
                </a:lnTo>
                <a:lnTo>
                  <a:pt x="5182" y="2908"/>
                </a:lnTo>
                <a:lnTo>
                  <a:pt x="5183" y="2910"/>
                </a:lnTo>
                <a:lnTo>
                  <a:pt x="5183" y="2911"/>
                </a:lnTo>
                <a:lnTo>
                  <a:pt x="5184" y="2912"/>
                </a:lnTo>
                <a:lnTo>
                  <a:pt x="5187" y="2913"/>
                </a:lnTo>
                <a:lnTo>
                  <a:pt x="5189" y="2913"/>
                </a:lnTo>
                <a:lnTo>
                  <a:pt x="5192" y="2913"/>
                </a:lnTo>
                <a:lnTo>
                  <a:pt x="5194" y="2913"/>
                </a:lnTo>
                <a:lnTo>
                  <a:pt x="5197" y="2912"/>
                </a:lnTo>
                <a:lnTo>
                  <a:pt x="5199" y="2912"/>
                </a:lnTo>
                <a:lnTo>
                  <a:pt x="5201" y="2912"/>
                </a:lnTo>
                <a:lnTo>
                  <a:pt x="5209" y="2917"/>
                </a:lnTo>
                <a:lnTo>
                  <a:pt x="5212" y="2917"/>
                </a:lnTo>
                <a:lnTo>
                  <a:pt x="5214" y="2917"/>
                </a:lnTo>
                <a:lnTo>
                  <a:pt x="5218" y="2916"/>
                </a:lnTo>
                <a:lnTo>
                  <a:pt x="5220" y="2915"/>
                </a:lnTo>
                <a:lnTo>
                  <a:pt x="5221" y="2914"/>
                </a:lnTo>
                <a:lnTo>
                  <a:pt x="5224" y="2911"/>
                </a:lnTo>
                <a:lnTo>
                  <a:pt x="5228" y="2904"/>
                </a:lnTo>
                <a:lnTo>
                  <a:pt x="5232" y="2898"/>
                </a:lnTo>
                <a:lnTo>
                  <a:pt x="5234" y="2900"/>
                </a:lnTo>
                <a:lnTo>
                  <a:pt x="5236" y="2903"/>
                </a:lnTo>
                <a:lnTo>
                  <a:pt x="5238" y="2904"/>
                </a:lnTo>
                <a:lnTo>
                  <a:pt x="5239" y="2905"/>
                </a:lnTo>
                <a:lnTo>
                  <a:pt x="5241" y="2906"/>
                </a:lnTo>
                <a:lnTo>
                  <a:pt x="5243" y="2906"/>
                </a:lnTo>
                <a:lnTo>
                  <a:pt x="5244" y="2905"/>
                </a:lnTo>
                <a:lnTo>
                  <a:pt x="5245" y="2904"/>
                </a:lnTo>
                <a:lnTo>
                  <a:pt x="5245" y="2901"/>
                </a:lnTo>
                <a:lnTo>
                  <a:pt x="5244" y="2899"/>
                </a:lnTo>
                <a:lnTo>
                  <a:pt x="5243" y="2894"/>
                </a:lnTo>
                <a:lnTo>
                  <a:pt x="5243" y="2892"/>
                </a:lnTo>
                <a:lnTo>
                  <a:pt x="5244" y="2892"/>
                </a:lnTo>
                <a:lnTo>
                  <a:pt x="5247" y="2893"/>
                </a:lnTo>
                <a:lnTo>
                  <a:pt x="5251" y="2894"/>
                </a:lnTo>
                <a:lnTo>
                  <a:pt x="5253" y="2895"/>
                </a:lnTo>
                <a:lnTo>
                  <a:pt x="5254" y="2895"/>
                </a:lnTo>
                <a:lnTo>
                  <a:pt x="5257" y="2894"/>
                </a:lnTo>
                <a:lnTo>
                  <a:pt x="5261" y="2893"/>
                </a:lnTo>
                <a:lnTo>
                  <a:pt x="5271" y="2890"/>
                </a:lnTo>
                <a:lnTo>
                  <a:pt x="5280" y="2888"/>
                </a:lnTo>
                <a:lnTo>
                  <a:pt x="5285" y="2887"/>
                </a:lnTo>
                <a:lnTo>
                  <a:pt x="5288" y="2886"/>
                </a:lnTo>
                <a:lnTo>
                  <a:pt x="5289" y="2887"/>
                </a:lnTo>
                <a:lnTo>
                  <a:pt x="5290" y="2887"/>
                </a:lnTo>
                <a:lnTo>
                  <a:pt x="5292" y="2889"/>
                </a:lnTo>
                <a:lnTo>
                  <a:pt x="5293" y="2891"/>
                </a:lnTo>
                <a:lnTo>
                  <a:pt x="5294" y="2892"/>
                </a:lnTo>
                <a:lnTo>
                  <a:pt x="5296" y="2891"/>
                </a:lnTo>
                <a:lnTo>
                  <a:pt x="5300" y="2889"/>
                </a:lnTo>
                <a:lnTo>
                  <a:pt x="5305" y="2886"/>
                </a:lnTo>
                <a:lnTo>
                  <a:pt x="5307" y="2886"/>
                </a:lnTo>
                <a:lnTo>
                  <a:pt x="5309" y="2887"/>
                </a:lnTo>
                <a:lnTo>
                  <a:pt x="5312" y="2889"/>
                </a:lnTo>
                <a:lnTo>
                  <a:pt x="5315" y="2890"/>
                </a:lnTo>
                <a:lnTo>
                  <a:pt x="5317" y="2890"/>
                </a:lnTo>
                <a:lnTo>
                  <a:pt x="5319" y="2889"/>
                </a:lnTo>
                <a:lnTo>
                  <a:pt x="5320" y="2889"/>
                </a:lnTo>
                <a:lnTo>
                  <a:pt x="5321" y="2888"/>
                </a:lnTo>
                <a:lnTo>
                  <a:pt x="5322" y="2887"/>
                </a:lnTo>
                <a:lnTo>
                  <a:pt x="5323" y="2886"/>
                </a:lnTo>
                <a:lnTo>
                  <a:pt x="5324" y="2883"/>
                </a:lnTo>
                <a:lnTo>
                  <a:pt x="5325" y="2880"/>
                </a:lnTo>
                <a:lnTo>
                  <a:pt x="5327" y="2874"/>
                </a:lnTo>
                <a:lnTo>
                  <a:pt x="5329" y="2871"/>
                </a:lnTo>
                <a:lnTo>
                  <a:pt x="5330" y="2869"/>
                </a:lnTo>
                <a:lnTo>
                  <a:pt x="5333" y="2868"/>
                </a:lnTo>
                <a:lnTo>
                  <a:pt x="5335" y="2868"/>
                </a:lnTo>
                <a:lnTo>
                  <a:pt x="5336" y="2868"/>
                </a:lnTo>
                <a:lnTo>
                  <a:pt x="5337" y="2868"/>
                </a:lnTo>
                <a:lnTo>
                  <a:pt x="5340" y="2870"/>
                </a:lnTo>
                <a:lnTo>
                  <a:pt x="5342" y="2870"/>
                </a:lnTo>
                <a:lnTo>
                  <a:pt x="5344" y="2869"/>
                </a:lnTo>
                <a:lnTo>
                  <a:pt x="5344" y="2864"/>
                </a:lnTo>
                <a:lnTo>
                  <a:pt x="5345" y="2863"/>
                </a:lnTo>
                <a:lnTo>
                  <a:pt x="5346" y="2862"/>
                </a:lnTo>
                <a:lnTo>
                  <a:pt x="5349" y="2862"/>
                </a:lnTo>
                <a:lnTo>
                  <a:pt x="5353" y="2862"/>
                </a:lnTo>
                <a:lnTo>
                  <a:pt x="5354" y="2862"/>
                </a:lnTo>
                <a:lnTo>
                  <a:pt x="5356" y="2861"/>
                </a:lnTo>
                <a:lnTo>
                  <a:pt x="5356" y="2860"/>
                </a:lnTo>
                <a:lnTo>
                  <a:pt x="5357" y="2857"/>
                </a:lnTo>
                <a:lnTo>
                  <a:pt x="5357" y="2854"/>
                </a:lnTo>
                <a:lnTo>
                  <a:pt x="5358" y="2853"/>
                </a:lnTo>
                <a:lnTo>
                  <a:pt x="5361" y="2853"/>
                </a:lnTo>
                <a:lnTo>
                  <a:pt x="5361" y="2850"/>
                </a:lnTo>
                <a:lnTo>
                  <a:pt x="5363" y="2849"/>
                </a:lnTo>
                <a:lnTo>
                  <a:pt x="5365" y="2850"/>
                </a:lnTo>
                <a:lnTo>
                  <a:pt x="5369" y="2851"/>
                </a:lnTo>
                <a:lnTo>
                  <a:pt x="5373" y="2852"/>
                </a:lnTo>
                <a:lnTo>
                  <a:pt x="5376" y="2853"/>
                </a:lnTo>
                <a:lnTo>
                  <a:pt x="5378" y="2853"/>
                </a:lnTo>
                <a:lnTo>
                  <a:pt x="5382" y="2852"/>
                </a:lnTo>
                <a:lnTo>
                  <a:pt x="5386" y="2851"/>
                </a:lnTo>
                <a:lnTo>
                  <a:pt x="5396" y="2848"/>
                </a:lnTo>
                <a:lnTo>
                  <a:pt x="5419" y="2840"/>
                </a:lnTo>
                <a:lnTo>
                  <a:pt x="5431" y="2837"/>
                </a:lnTo>
                <a:lnTo>
                  <a:pt x="5443" y="2834"/>
                </a:lnTo>
                <a:lnTo>
                  <a:pt x="5454" y="2832"/>
                </a:lnTo>
                <a:lnTo>
                  <a:pt x="5458" y="2832"/>
                </a:lnTo>
                <a:lnTo>
                  <a:pt x="5462" y="2833"/>
                </a:lnTo>
                <a:lnTo>
                  <a:pt x="5465" y="2834"/>
                </a:lnTo>
                <a:lnTo>
                  <a:pt x="5466" y="2836"/>
                </a:lnTo>
                <a:lnTo>
                  <a:pt x="5469" y="2840"/>
                </a:lnTo>
                <a:lnTo>
                  <a:pt x="5471" y="2844"/>
                </a:lnTo>
                <a:lnTo>
                  <a:pt x="5472" y="2846"/>
                </a:lnTo>
                <a:lnTo>
                  <a:pt x="5474" y="2847"/>
                </a:lnTo>
                <a:lnTo>
                  <a:pt x="5477" y="2848"/>
                </a:lnTo>
                <a:lnTo>
                  <a:pt x="5480" y="2847"/>
                </a:lnTo>
                <a:lnTo>
                  <a:pt x="5487" y="2846"/>
                </a:lnTo>
                <a:lnTo>
                  <a:pt x="5494" y="2845"/>
                </a:lnTo>
                <a:lnTo>
                  <a:pt x="5498" y="2846"/>
                </a:lnTo>
                <a:lnTo>
                  <a:pt x="5502" y="2847"/>
                </a:lnTo>
                <a:lnTo>
                  <a:pt x="5502" y="2850"/>
                </a:lnTo>
                <a:lnTo>
                  <a:pt x="5504" y="2852"/>
                </a:lnTo>
                <a:lnTo>
                  <a:pt x="5505" y="2854"/>
                </a:lnTo>
                <a:lnTo>
                  <a:pt x="5504" y="2856"/>
                </a:lnTo>
                <a:lnTo>
                  <a:pt x="5502" y="2858"/>
                </a:lnTo>
                <a:lnTo>
                  <a:pt x="5507" y="2859"/>
                </a:lnTo>
                <a:lnTo>
                  <a:pt x="5511" y="2859"/>
                </a:lnTo>
                <a:lnTo>
                  <a:pt x="5513" y="2860"/>
                </a:lnTo>
                <a:lnTo>
                  <a:pt x="5512" y="2862"/>
                </a:lnTo>
                <a:lnTo>
                  <a:pt x="5510" y="2864"/>
                </a:lnTo>
                <a:lnTo>
                  <a:pt x="5510" y="2865"/>
                </a:lnTo>
                <a:lnTo>
                  <a:pt x="5510" y="2866"/>
                </a:lnTo>
                <a:lnTo>
                  <a:pt x="5510" y="2867"/>
                </a:lnTo>
                <a:lnTo>
                  <a:pt x="5511" y="2867"/>
                </a:lnTo>
                <a:lnTo>
                  <a:pt x="5510" y="2867"/>
                </a:lnTo>
                <a:lnTo>
                  <a:pt x="5507" y="2867"/>
                </a:lnTo>
                <a:lnTo>
                  <a:pt x="5509" y="2869"/>
                </a:lnTo>
                <a:lnTo>
                  <a:pt x="5510" y="2871"/>
                </a:lnTo>
                <a:lnTo>
                  <a:pt x="5511" y="2872"/>
                </a:lnTo>
                <a:lnTo>
                  <a:pt x="5510" y="2872"/>
                </a:lnTo>
                <a:lnTo>
                  <a:pt x="5518" y="2874"/>
                </a:lnTo>
                <a:lnTo>
                  <a:pt x="5524" y="2875"/>
                </a:lnTo>
                <a:lnTo>
                  <a:pt x="5525" y="2883"/>
                </a:lnTo>
                <a:lnTo>
                  <a:pt x="5525" y="2889"/>
                </a:lnTo>
                <a:lnTo>
                  <a:pt x="5526" y="2891"/>
                </a:lnTo>
                <a:lnTo>
                  <a:pt x="5527" y="2895"/>
                </a:lnTo>
                <a:lnTo>
                  <a:pt x="5528" y="2899"/>
                </a:lnTo>
                <a:lnTo>
                  <a:pt x="5530" y="2903"/>
                </a:lnTo>
                <a:lnTo>
                  <a:pt x="5531" y="2903"/>
                </a:lnTo>
                <a:lnTo>
                  <a:pt x="5534" y="2904"/>
                </a:lnTo>
                <a:lnTo>
                  <a:pt x="5538" y="2906"/>
                </a:lnTo>
                <a:lnTo>
                  <a:pt x="5555" y="2884"/>
                </a:lnTo>
                <a:lnTo>
                  <a:pt x="5557" y="2883"/>
                </a:lnTo>
                <a:lnTo>
                  <a:pt x="5560" y="2884"/>
                </a:lnTo>
                <a:lnTo>
                  <a:pt x="5562" y="2884"/>
                </a:lnTo>
                <a:lnTo>
                  <a:pt x="5563" y="2884"/>
                </a:lnTo>
                <a:lnTo>
                  <a:pt x="5564" y="2884"/>
                </a:lnTo>
                <a:lnTo>
                  <a:pt x="5566" y="2881"/>
                </a:lnTo>
                <a:lnTo>
                  <a:pt x="5568" y="2876"/>
                </a:lnTo>
                <a:lnTo>
                  <a:pt x="5570" y="2872"/>
                </a:lnTo>
                <a:lnTo>
                  <a:pt x="5572" y="2869"/>
                </a:lnTo>
                <a:lnTo>
                  <a:pt x="5574" y="2869"/>
                </a:lnTo>
                <a:lnTo>
                  <a:pt x="5576" y="2870"/>
                </a:lnTo>
                <a:lnTo>
                  <a:pt x="5576" y="2871"/>
                </a:lnTo>
                <a:lnTo>
                  <a:pt x="5577" y="2873"/>
                </a:lnTo>
                <a:lnTo>
                  <a:pt x="5576" y="2878"/>
                </a:lnTo>
                <a:lnTo>
                  <a:pt x="5574" y="2883"/>
                </a:lnTo>
                <a:lnTo>
                  <a:pt x="5569" y="2895"/>
                </a:lnTo>
                <a:lnTo>
                  <a:pt x="5567" y="2900"/>
                </a:lnTo>
                <a:lnTo>
                  <a:pt x="5567" y="2902"/>
                </a:lnTo>
                <a:lnTo>
                  <a:pt x="5567" y="2904"/>
                </a:lnTo>
                <a:lnTo>
                  <a:pt x="5568" y="2909"/>
                </a:lnTo>
                <a:lnTo>
                  <a:pt x="5570" y="2912"/>
                </a:lnTo>
                <a:lnTo>
                  <a:pt x="5570" y="2914"/>
                </a:lnTo>
                <a:lnTo>
                  <a:pt x="5569" y="2915"/>
                </a:lnTo>
                <a:lnTo>
                  <a:pt x="5567" y="2916"/>
                </a:lnTo>
                <a:lnTo>
                  <a:pt x="5564" y="2916"/>
                </a:lnTo>
                <a:lnTo>
                  <a:pt x="5561" y="2916"/>
                </a:lnTo>
                <a:lnTo>
                  <a:pt x="5558" y="2917"/>
                </a:lnTo>
                <a:lnTo>
                  <a:pt x="5558" y="2923"/>
                </a:lnTo>
                <a:lnTo>
                  <a:pt x="5560" y="2922"/>
                </a:lnTo>
                <a:lnTo>
                  <a:pt x="5562" y="2921"/>
                </a:lnTo>
                <a:lnTo>
                  <a:pt x="5564" y="2920"/>
                </a:lnTo>
                <a:lnTo>
                  <a:pt x="5571" y="2917"/>
                </a:lnTo>
                <a:lnTo>
                  <a:pt x="5573" y="2916"/>
                </a:lnTo>
                <a:lnTo>
                  <a:pt x="5574" y="2914"/>
                </a:lnTo>
                <a:lnTo>
                  <a:pt x="5574" y="2912"/>
                </a:lnTo>
                <a:lnTo>
                  <a:pt x="5574" y="2909"/>
                </a:lnTo>
                <a:lnTo>
                  <a:pt x="5575" y="2900"/>
                </a:lnTo>
                <a:lnTo>
                  <a:pt x="5579" y="2901"/>
                </a:lnTo>
                <a:lnTo>
                  <a:pt x="5583" y="2900"/>
                </a:lnTo>
                <a:lnTo>
                  <a:pt x="5583" y="2901"/>
                </a:lnTo>
                <a:lnTo>
                  <a:pt x="5583" y="2902"/>
                </a:lnTo>
                <a:lnTo>
                  <a:pt x="5581" y="2904"/>
                </a:lnTo>
                <a:lnTo>
                  <a:pt x="5580" y="2905"/>
                </a:lnTo>
                <a:lnTo>
                  <a:pt x="5580" y="2906"/>
                </a:lnTo>
                <a:lnTo>
                  <a:pt x="5581" y="2906"/>
                </a:lnTo>
                <a:lnTo>
                  <a:pt x="5582" y="2908"/>
                </a:lnTo>
                <a:lnTo>
                  <a:pt x="5584" y="2910"/>
                </a:lnTo>
                <a:lnTo>
                  <a:pt x="5587" y="2916"/>
                </a:lnTo>
                <a:lnTo>
                  <a:pt x="5588" y="2919"/>
                </a:lnTo>
                <a:lnTo>
                  <a:pt x="5589" y="2922"/>
                </a:lnTo>
                <a:lnTo>
                  <a:pt x="5589" y="2926"/>
                </a:lnTo>
                <a:lnTo>
                  <a:pt x="5589" y="2929"/>
                </a:lnTo>
                <a:lnTo>
                  <a:pt x="5586" y="2937"/>
                </a:lnTo>
                <a:lnTo>
                  <a:pt x="5595" y="2935"/>
                </a:lnTo>
                <a:lnTo>
                  <a:pt x="5603" y="2931"/>
                </a:lnTo>
                <a:lnTo>
                  <a:pt x="5607" y="2944"/>
                </a:lnTo>
                <a:lnTo>
                  <a:pt x="5610" y="2957"/>
                </a:lnTo>
                <a:lnTo>
                  <a:pt x="5611" y="2970"/>
                </a:lnTo>
                <a:lnTo>
                  <a:pt x="5612" y="2976"/>
                </a:lnTo>
                <a:lnTo>
                  <a:pt x="5612" y="2982"/>
                </a:lnTo>
                <a:lnTo>
                  <a:pt x="5617" y="2984"/>
                </a:lnTo>
                <a:lnTo>
                  <a:pt x="5620" y="2986"/>
                </a:lnTo>
                <a:lnTo>
                  <a:pt x="5623" y="2988"/>
                </a:lnTo>
                <a:lnTo>
                  <a:pt x="5624" y="2989"/>
                </a:lnTo>
                <a:lnTo>
                  <a:pt x="5624" y="2990"/>
                </a:lnTo>
                <a:lnTo>
                  <a:pt x="5625" y="2993"/>
                </a:lnTo>
                <a:lnTo>
                  <a:pt x="5626" y="2996"/>
                </a:lnTo>
                <a:lnTo>
                  <a:pt x="5627" y="2998"/>
                </a:lnTo>
                <a:lnTo>
                  <a:pt x="5628" y="2999"/>
                </a:lnTo>
                <a:lnTo>
                  <a:pt x="5632" y="3001"/>
                </a:lnTo>
                <a:lnTo>
                  <a:pt x="5637" y="3003"/>
                </a:lnTo>
                <a:lnTo>
                  <a:pt x="5645" y="3007"/>
                </a:lnTo>
                <a:lnTo>
                  <a:pt x="5646" y="3007"/>
                </a:lnTo>
                <a:lnTo>
                  <a:pt x="5646" y="3006"/>
                </a:lnTo>
                <a:lnTo>
                  <a:pt x="5647" y="3003"/>
                </a:lnTo>
                <a:lnTo>
                  <a:pt x="5649" y="3002"/>
                </a:lnTo>
                <a:lnTo>
                  <a:pt x="5650" y="3001"/>
                </a:lnTo>
                <a:lnTo>
                  <a:pt x="5651" y="3002"/>
                </a:lnTo>
                <a:lnTo>
                  <a:pt x="5653" y="3003"/>
                </a:lnTo>
                <a:lnTo>
                  <a:pt x="5655" y="3005"/>
                </a:lnTo>
                <a:lnTo>
                  <a:pt x="5657" y="3008"/>
                </a:lnTo>
                <a:lnTo>
                  <a:pt x="5659" y="3013"/>
                </a:lnTo>
                <a:lnTo>
                  <a:pt x="5661" y="3014"/>
                </a:lnTo>
                <a:lnTo>
                  <a:pt x="5662" y="3016"/>
                </a:lnTo>
                <a:lnTo>
                  <a:pt x="5666" y="3018"/>
                </a:lnTo>
                <a:lnTo>
                  <a:pt x="5670" y="3020"/>
                </a:lnTo>
                <a:lnTo>
                  <a:pt x="5673" y="3021"/>
                </a:lnTo>
                <a:lnTo>
                  <a:pt x="5676" y="3021"/>
                </a:lnTo>
                <a:lnTo>
                  <a:pt x="5679" y="3021"/>
                </a:lnTo>
                <a:lnTo>
                  <a:pt x="5681" y="3020"/>
                </a:lnTo>
                <a:lnTo>
                  <a:pt x="5684" y="3017"/>
                </a:lnTo>
                <a:lnTo>
                  <a:pt x="5686" y="3013"/>
                </a:lnTo>
                <a:lnTo>
                  <a:pt x="5689" y="3010"/>
                </a:lnTo>
                <a:lnTo>
                  <a:pt x="5691" y="3006"/>
                </a:lnTo>
                <a:lnTo>
                  <a:pt x="5692" y="3005"/>
                </a:lnTo>
                <a:lnTo>
                  <a:pt x="5693" y="3005"/>
                </a:lnTo>
                <a:lnTo>
                  <a:pt x="5699" y="3005"/>
                </a:lnTo>
                <a:lnTo>
                  <a:pt x="5697" y="3002"/>
                </a:lnTo>
                <a:lnTo>
                  <a:pt x="5696" y="3000"/>
                </a:lnTo>
                <a:lnTo>
                  <a:pt x="5696" y="2999"/>
                </a:lnTo>
                <a:lnTo>
                  <a:pt x="5698" y="2997"/>
                </a:lnTo>
                <a:lnTo>
                  <a:pt x="5702" y="2995"/>
                </a:lnTo>
                <a:lnTo>
                  <a:pt x="5705" y="2993"/>
                </a:lnTo>
                <a:lnTo>
                  <a:pt x="5707" y="2990"/>
                </a:lnTo>
                <a:lnTo>
                  <a:pt x="5707" y="2992"/>
                </a:lnTo>
                <a:lnTo>
                  <a:pt x="5707" y="2994"/>
                </a:lnTo>
                <a:lnTo>
                  <a:pt x="5707" y="2995"/>
                </a:lnTo>
                <a:lnTo>
                  <a:pt x="5709" y="2997"/>
                </a:lnTo>
                <a:lnTo>
                  <a:pt x="5710" y="2999"/>
                </a:lnTo>
                <a:lnTo>
                  <a:pt x="5705" y="3002"/>
                </a:lnTo>
                <a:lnTo>
                  <a:pt x="5703" y="3004"/>
                </a:lnTo>
                <a:lnTo>
                  <a:pt x="5702" y="3006"/>
                </a:lnTo>
                <a:lnTo>
                  <a:pt x="5702" y="3007"/>
                </a:lnTo>
                <a:lnTo>
                  <a:pt x="5709" y="3005"/>
                </a:lnTo>
                <a:lnTo>
                  <a:pt x="5717" y="3004"/>
                </a:lnTo>
                <a:lnTo>
                  <a:pt x="5719" y="3004"/>
                </a:lnTo>
                <a:lnTo>
                  <a:pt x="5720" y="3004"/>
                </a:lnTo>
                <a:lnTo>
                  <a:pt x="5719" y="3005"/>
                </a:lnTo>
                <a:lnTo>
                  <a:pt x="5718" y="3006"/>
                </a:lnTo>
                <a:lnTo>
                  <a:pt x="5717" y="3008"/>
                </a:lnTo>
                <a:lnTo>
                  <a:pt x="5710" y="3013"/>
                </a:lnTo>
                <a:lnTo>
                  <a:pt x="5714" y="3015"/>
                </a:lnTo>
                <a:lnTo>
                  <a:pt x="5719" y="3017"/>
                </a:lnTo>
                <a:lnTo>
                  <a:pt x="5724" y="3019"/>
                </a:lnTo>
                <a:lnTo>
                  <a:pt x="5728" y="3021"/>
                </a:lnTo>
                <a:lnTo>
                  <a:pt x="5728" y="3022"/>
                </a:lnTo>
                <a:lnTo>
                  <a:pt x="5729" y="3023"/>
                </a:lnTo>
                <a:lnTo>
                  <a:pt x="5729" y="3026"/>
                </a:lnTo>
                <a:lnTo>
                  <a:pt x="5730" y="3028"/>
                </a:lnTo>
                <a:lnTo>
                  <a:pt x="5731" y="3030"/>
                </a:lnTo>
                <a:lnTo>
                  <a:pt x="5731" y="3029"/>
                </a:lnTo>
                <a:lnTo>
                  <a:pt x="5732" y="3028"/>
                </a:lnTo>
                <a:lnTo>
                  <a:pt x="5732" y="3025"/>
                </a:lnTo>
                <a:lnTo>
                  <a:pt x="5733" y="3023"/>
                </a:lnTo>
                <a:lnTo>
                  <a:pt x="5734" y="3021"/>
                </a:lnTo>
                <a:lnTo>
                  <a:pt x="5735" y="3021"/>
                </a:lnTo>
                <a:lnTo>
                  <a:pt x="5737" y="3021"/>
                </a:lnTo>
                <a:lnTo>
                  <a:pt x="5740" y="3022"/>
                </a:lnTo>
                <a:lnTo>
                  <a:pt x="5742" y="3021"/>
                </a:lnTo>
                <a:lnTo>
                  <a:pt x="5745" y="3019"/>
                </a:lnTo>
                <a:lnTo>
                  <a:pt x="5748" y="3016"/>
                </a:lnTo>
                <a:lnTo>
                  <a:pt x="5750" y="3012"/>
                </a:lnTo>
                <a:lnTo>
                  <a:pt x="5752" y="3008"/>
                </a:lnTo>
                <a:lnTo>
                  <a:pt x="5755" y="2999"/>
                </a:lnTo>
                <a:lnTo>
                  <a:pt x="5756" y="2993"/>
                </a:lnTo>
                <a:lnTo>
                  <a:pt x="5766" y="2993"/>
                </a:lnTo>
                <a:lnTo>
                  <a:pt x="5775" y="2994"/>
                </a:lnTo>
                <a:lnTo>
                  <a:pt x="5784" y="2994"/>
                </a:lnTo>
                <a:lnTo>
                  <a:pt x="5787" y="2994"/>
                </a:lnTo>
                <a:lnTo>
                  <a:pt x="5790" y="2993"/>
                </a:lnTo>
                <a:lnTo>
                  <a:pt x="5790" y="2992"/>
                </a:lnTo>
                <a:lnTo>
                  <a:pt x="5791" y="2991"/>
                </a:lnTo>
                <a:lnTo>
                  <a:pt x="5792" y="2989"/>
                </a:lnTo>
                <a:lnTo>
                  <a:pt x="5794" y="2988"/>
                </a:lnTo>
                <a:lnTo>
                  <a:pt x="5795" y="2988"/>
                </a:lnTo>
                <a:lnTo>
                  <a:pt x="5795" y="2984"/>
                </a:lnTo>
                <a:lnTo>
                  <a:pt x="5796" y="2981"/>
                </a:lnTo>
                <a:lnTo>
                  <a:pt x="5798" y="2979"/>
                </a:lnTo>
                <a:lnTo>
                  <a:pt x="5798" y="2976"/>
                </a:lnTo>
                <a:lnTo>
                  <a:pt x="5798" y="2975"/>
                </a:lnTo>
                <a:lnTo>
                  <a:pt x="5796" y="2974"/>
                </a:lnTo>
                <a:lnTo>
                  <a:pt x="5793" y="2972"/>
                </a:lnTo>
                <a:lnTo>
                  <a:pt x="5792" y="2971"/>
                </a:lnTo>
                <a:lnTo>
                  <a:pt x="5791" y="2971"/>
                </a:lnTo>
                <a:lnTo>
                  <a:pt x="5790" y="2970"/>
                </a:lnTo>
                <a:lnTo>
                  <a:pt x="5790" y="2968"/>
                </a:lnTo>
                <a:lnTo>
                  <a:pt x="5790" y="2965"/>
                </a:lnTo>
                <a:lnTo>
                  <a:pt x="5791" y="2964"/>
                </a:lnTo>
                <a:lnTo>
                  <a:pt x="5794" y="2962"/>
                </a:lnTo>
                <a:lnTo>
                  <a:pt x="5798" y="2960"/>
                </a:lnTo>
                <a:lnTo>
                  <a:pt x="5799" y="2957"/>
                </a:lnTo>
                <a:lnTo>
                  <a:pt x="5800" y="2954"/>
                </a:lnTo>
                <a:lnTo>
                  <a:pt x="5800" y="2948"/>
                </a:lnTo>
                <a:lnTo>
                  <a:pt x="5800" y="2941"/>
                </a:lnTo>
                <a:lnTo>
                  <a:pt x="5800" y="2938"/>
                </a:lnTo>
                <a:lnTo>
                  <a:pt x="5801" y="2934"/>
                </a:lnTo>
                <a:lnTo>
                  <a:pt x="5802" y="2931"/>
                </a:lnTo>
                <a:lnTo>
                  <a:pt x="5804" y="2928"/>
                </a:lnTo>
                <a:lnTo>
                  <a:pt x="5808" y="2921"/>
                </a:lnTo>
                <a:lnTo>
                  <a:pt x="5812" y="2913"/>
                </a:lnTo>
                <a:lnTo>
                  <a:pt x="5814" y="2910"/>
                </a:lnTo>
                <a:lnTo>
                  <a:pt x="5815" y="2906"/>
                </a:lnTo>
                <a:lnTo>
                  <a:pt x="5816" y="2902"/>
                </a:lnTo>
                <a:lnTo>
                  <a:pt x="5816" y="2899"/>
                </a:lnTo>
                <a:lnTo>
                  <a:pt x="5815" y="2895"/>
                </a:lnTo>
                <a:lnTo>
                  <a:pt x="5815" y="2892"/>
                </a:lnTo>
                <a:lnTo>
                  <a:pt x="5814" y="2886"/>
                </a:lnTo>
                <a:lnTo>
                  <a:pt x="5814" y="2883"/>
                </a:lnTo>
                <a:lnTo>
                  <a:pt x="5815" y="2881"/>
                </a:lnTo>
                <a:lnTo>
                  <a:pt x="5819" y="2881"/>
                </a:lnTo>
                <a:lnTo>
                  <a:pt x="5824" y="2881"/>
                </a:lnTo>
                <a:lnTo>
                  <a:pt x="5824" y="2879"/>
                </a:lnTo>
                <a:lnTo>
                  <a:pt x="5824" y="2877"/>
                </a:lnTo>
                <a:lnTo>
                  <a:pt x="5823" y="2874"/>
                </a:lnTo>
                <a:lnTo>
                  <a:pt x="5824" y="2872"/>
                </a:lnTo>
                <a:lnTo>
                  <a:pt x="5825" y="2871"/>
                </a:lnTo>
                <a:lnTo>
                  <a:pt x="5827" y="2869"/>
                </a:lnTo>
                <a:lnTo>
                  <a:pt x="5832" y="2866"/>
                </a:lnTo>
                <a:lnTo>
                  <a:pt x="5843" y="2861"/>
                </a:lnTo>
                <a:lnTo>
                  <a:pt x="5843" y="2855"/>
                </a:lnTo>
                <a:lnTo>
                  <a:pt x="5843" y="2856"/>
                </a:lnTo>
                <a:lnTo>
                  <a:pt x="5842" y="2856"/>
                </a:lnTo>
                <a:lnTo>
                  <a:pt x="5842" y="2853"/>
                </a:lnTo>
                <a:lnTo>
                  <a:pt x="5842" y="2850"/>
                </a:lnTo>
                <a:lnTo>
                  <a:pt x="5843" y="2847"/>
                </a:lnTo>
                <a:lnTo>
                  <a:pt x="5849" y="2847"/>
                </a:lnTo>
                <a:lnTo>
                  <a:pt x="5849" y="2844"/>
                </a:lnTo>
                <a:lnTo>
                  <a:pt x="5850" y="2842"/>
                </a:lnTo>
                <a:lnTo>
                  <a:pt x="5852" y="2839"/>
                </a:lnTo>
                <a:lnTo>
                  <a:pt x="5852" y="2836"/>
                </a:lnTo>
                <a:lnTo>
                  <a:pt x="5852" y="2833"/>
                </a:lnTo>
                <a:lnTo>
                  <a:pt x="5852" y="2827"/>
                </a:lnTo>
                <a:lnTo>
                  <a:pt x="5852" y="2822"/>
                </a:lnTo>
                <a:lnTo>
                  <a:pt x="5852" y="2816"/>
                </a:lnTo>
                <a:lnTo>
                  <a:pt x="5852" y="2813"/>
                </a:lnTo>
                <a:lnTo>
                  <a:pt x="5852" y="2810"/>
                </a:lnTo>
                <a:lnTo>
                  <a:pt x="5852" y="2801"/>
                </a:lnTo>
                <a:lnTo>
                  <a:pt x="5851" y="2793"/>
                </a:lnTo>
                <a:lnTo>
                  <a:pt x="5852" y="2785"/>
                </a:lnTo>
                <a:lnTo>
                  <a:pt x="5857" y="2785"/>
                </a:lnTo>
                <a:lnTo>
                  <a:pt x="5859" y="2778"/>
                </a:lnTo>
                <a:lnTo>
                  <a:pt x="5860" y="2774"/>
                </a:lnTo>
                <a:lnTo>
                  <a:pt x="5860" y="2769"/>
                </a:lnTo>
                <a:lnTo>
                  <a:pt x="5859" y="2763"/>
                </a:lnTo>
                <a:lnTo>
                  <a:pt x="5857" y="2757"/>
                </a:lnTo>
                <a:lnTo>
                  <a:pt x="5853" y="2747"/>
                </a:lnTo>
                <a:lnTo>
                  <a:pt x="5850" y="2742"/>
                </a:lnTo>
                <a:lnTo>
                  <a:pt x="5849" y="2737"/>
                </a:lnTo>
                <a:lnTo>
                  <a:pt x="5849" y="2733"/>
                </a:lnTo>
                <a:lnTo>
                  <a:pt x="5849" y="2727"/>
                </a:lnTo>
                <a:lnTo>
                  <a:pt x="5851" y="2715"/>
                </a:lnTo>
                <a:lnTo>
                  <a:pt x="5851" y="2708"/>
                </a:lnTo>
                <a:lnTo>
                  <a:pt x="5852" y="2701"/>
                </a:lnTo>
                <a:lnTo>
                  <a:pt x="5851" y="2698"/>
                </a:lnTo>
                <a:lnTo>
                  <a:pt x="5851" y="2695"/>
                </a:lnTo>
                <a:lnTo>
                  <a:pt x="5850" y="2692"/>
                </a:lnTo>
                <a:lnTo>
                  <a:pt x="5849" y="2689"/>
                </a:lnTo>
                <a:lnTo>
                  <a:pt x="5832" y="2678"/>
                </a:lnTo>
                <a:lnTo>
                  <a:pt x="5832" y="2677"/>
                </a:lnTo>
                <a:lnTo>
                  <a:pt x="5831" y="2676"/>
                </a:lnTo>
                <a:lnTo>
                  <a:pt x="5832" y="2673"/>
                </a:lnTo>
                <a:lnTo>
                  <a:pt x="5832" y="2670"/>
                </a:lnTo>
                <a:lnTo>
                  <a:pt x="5832" y="2667"/>
                </a:lnTo>
                <a:lnTo>
                  <a:pt x="5829" y="2664"/>
                </a:lnTo>
                <a:lnTo>
                  <a:pt x="5823" y="2661"/>
                </a:lnTo>
                <a:lnTo>
                  <a:pt x="5815" y="2656"/>
                </a:lnTo>
                <a:lnTo>
                  <a:pt x="5814" y="2653"/>
                </a:lnTo>
                <a:lnTo>
                  <a:pt x="5813" y="2650"/>
                </a:lnTo>
                <a:lnTo>
                  <a:pt x="5813" y="2646"/>
                </a:lnTo>
                <a:lnTo>
                  <a:pt x="5812" y="2643"/>
                </a:lnTo>
                <a:lnTo>
                  <a:pt x="5812" y="2635"/>
                </a:lnTo>
                <a:lnTo>
                  <a:pt x="5812" y="2628"/>
                </a:lnTo>
                <a:lnTo>
                  <a:pt x="5806" y="2625"/>
                </a:lnTo>
                <a:lnTo>
                  <a:pt x="5801" y="2621"/>
                </a:lnTo>
                <a:lnTo>
                  <a:pt x="5799" y="2620"/>
                </a:lnTo>
                <a:lnTo>
                  <a:pt x="5796" y="2619"/>
                </a:lnTo>
                <a:lnTo>
                  <a:pt x="5793" y="2617"/>
                </a:lnTo>
                <a:lnTo>
                  <a:pt x="5790" y="2616"/>
                </a:lnTo>
                <a:lnTo>
                  <a:pt x="5790" y="2606"/>
                </a:lnTo>
                <a:lnTo>
                  <a:pt x="5790" y="2595"/>
                </a:lnTo>
                <a:lnTo>
                  <a:pt x="5789" y="2591"/>
                </a:lnTo>
                <a:lnTo>
                  <a:pt x="5788" y="2587"/>
                </a:lnTo>
                <a:lnTo>
                  <a:pt x="5787" y="2585"/>
                </a:lnTo>
                <a:lnTo>
                  <a:pt x="5785" y="2584"/>
                </a:lnTo>
                <a:lnTo>
                  <a:pt x="5783" y="2582"/>
                </a:lnTo>
                <a:lnTo>
                  <a:pt x="5781" y="2582"/>
                </a:lnTo>
                <a:lnTo>
                  <a:pt x="5776" y="2582"/>
                </a:lnTo>
                <a:lnTo>
                  <a:pt x="5777" y="2578"/>
                </a:lnTo>
                <a:lnTo>
                  <a:pt x="5779" y="2576"/>
                </a:lnTo>
                <a:lnTo>
                  <a:pt x="5780" y="2574"/>
                </a:lnTo>
                <a:lnTo>
                  <a:pt x="5781" y="2573"/>
                </a:lnTo>
                <a:lnTo>
                  <a:pt x="5781" y="2572"/>
                </a:lnTo>
                <a:lnTo>
                  <a:pt x="5781" y="2571"/>
                </a:lnTo>
                <a:lnTo>
                  <a:pt x="5780" y="2570"/>
                </a:lnTo>
                <a:lnTo>
                  <a:pt x="5779" y="2569"/>
                </a:lnTo>
                <a:lnTo>
                  <a:pt x="5779" y="2568"/>
                </a:lnTo>
                <a:lnTo>
                  <a:pt x="5779" y="2565"/>
                </a:lnTo>
                <a:lnTo>
                  <a:pt x="5774" y="2562"/>
                </a:lnTo>
                <a:lnTo>
                  <a:pt x="5769" y="2559"/>
                </a:lnTo>
                <a:lnTo>
                  <a:pt x="5754" y="2552"/>
                </a:lnTo>
                <a:lnTo>
                  <a:pt x="5747" y="2548"/>
                </a:lnTo>
                <a:lnTo>
                  <a:pt x="5741" y="2545"/>
                </a:lnTo>
                <a:lnTo>
                  <a:pt x="5736" y="2542"/>
                </a:lnTo>
                <a:lnTo>
                  <a:pt x="5734" y="2541"/>
                </a:lnTo>
                <a:lnTo>
                  <a:pt x="5734" y="2539"/>
                </a:lnTo>
                <a:lnTo>
                  <a:pt x="5732" y="2535"/>
                </a:lnTo>
                <a:lnTo>
                  <a:pt x="5731" y="2533"/>
                </a:lnTo>
                <a:lnTo>
                  <a:pt x="5731" y="2530"/>
                </a:lnTo>
                <a:lnTo>
                  <a:pt x="5731" y="2520"/>
                </a:lnTo>
                <a:lnTo>
                  <a:pt x="5732" y="2510"/>
                </a:lnTo>
                <a:lnTo>
                  <a:pt x="5731" y="2505"/>
                </a:lnTo>
                <a:lnTo>
                  <a:pt x="5731" y="2500"/>
                </a:lnTo>
                <a:lnTo>
                  <a:pt x="5730" y="2497"/>
                </a:lnTo>
                <a:lnTo>
                  <a:pt x="5728" y="2494"/>
                </a:lnTo>
                <a:lnTo>
                  <a:pt x="5724" y="2488"/>
                </a:lnTo>
                <a:lnTo>
                  <a:pt x="5719" y="2483"/>
                </a:lnTo>
                <a:lnTo>
                  <a:pt x="5718" y="2480"/>
                </a:lnTo>
                <a:lnTo>
                  <a:pt x="5717" y="2477"/>
                </a:lnTo>
                <a:lnTo>
                  <a:pt x="5716" y="2473"/>
                </a:lnTo>
                <a:lnTo>
                  <a:pt x="5716" y="2469"/>
                </a:lnTo>
                <a:lnTo>
                  <a:pt x="5717" y="2460"/>
                </a:lnTo>
                <a:lnTo>
                  <a:pt x="5718" y="2452"/>
                </a:lnTo>
                <a:lnTo>
                  <a:pt x="5718" y="2448"/>
                </a:lnTo>
                <a:lnTo>
                  <a:pt x="5717" y="2444"/>
                </a:lnTo>
                <a:lnTo>
                  <a:pt x="5707" y="2444"/>
                </a:lnTo>
                <a:lnTo>
                  <a:pt x="5704" y="2438"/>
                </a:lnTo>
                <a:lnTo>
                  <a:pt x="5702" y="2438"/>
                </a:lnTo>
                <a:lnTo>
                  <a:pt x="5702" y="2434"/>
                </a:lnTo>
                <a:lnTo>
                  <a:pt x="5702" y="2430"/>
                </a:lnTo>
                <a:lnTo>
                  <a:pt x="5699" y="2431"/>
                </a:lnTo>
                <a:lnTo>
                  <a:pt x="5698" y="2431"/>
                </a:lnTo>
                <a:lnTo>
                  <a:pt x="5693" y="2432"/>
                </a:lnTo>
                <a:lnTo>
                  <a:pt x="5693" y="2438"/>
                </a:lnTo>
                <a:lnTo>
                  <a:pt x="5691" y="2438"/>
                </a:lnTo>
                <a:lnTo>
                  <a:pt x="5689" y="2438"/>
                </a:lnTo>
                <a:lnTo>
                  <a:pt x="5688" y="2438"/>
                </a:lnTo>
                <a:lnTo>
                  <a:pt x="5688" y="2437"/>
                </a:lnTo>
                <a:lnTo>
                  <a:pt x="5687" y="2435"/>
                </a:lnTo>
                <a:lnTo>
                  <a:pt x="5686" y="2435"/>
                </a:lnTo>
                <a:lnTo>
                  <a:pt x="5685" y="2435"/>
                </a:lnTo>
                <a:lnTo>
                  <a:pt x="5684" y="2422"/>
                </a:lnTo>
                <a:lnTo>
                  <a:pt x="5683" y="2411"/>
                </a:lnTo>
                <a:lnTo>
                  <a:pt x="5681" y="2401"/>
                </a:lnTo>
                <a:lnTo>
                  <a:pt x="5678" y="2392"/>
                </a:lnTo>
                <a:lnTo>
                  <a:pt x="5675" y="2384"/>
                </a:lnTo>
                <a:lnTo>
                  <a:pt x="5671" y="2376"/>
                </a:lnTo>
                <a:lnTo>
                  <a:pt x="5662" y="2359"/>
                </a:lnTo>
                <a:lnTo>
                  <a:pt x="5658" y="2359"/>
                </a:lnTo>
                <a:lnTo>
                  <a:pt x="5654" y="2359"/>
                </a:lnTo>
                <a:lnTo>
                  <a:pt x="5652" y="2375"/>
                </a:lnTo>
                <a:lnTo>
                  <a:pt x="5651" y="2388"/>
                </a:lnTo>
                <a:lnTo>
                  <a:pt x="5650" y="2400"/>
                </a:lnTo>
                <a:lnTo>
                  <a:pt x="5651" y="2413"/>
                </a:lnTo>
                <a:lnTo>
                  <a:pt x="5645" y="2416"/>
                </a:lnTo>
                <a:lnTo>
                  <a:pt x="5645" y="2424"/>
                </a:lnTo>
                <a:lnTo>
                  <a:pt x="5645" y="2431"/>
                </a:lnTo>
                <a:lnTo>
                  <a:pt x="5646" y="2438"/>
                </a:lnTo>
                <a:lnTo>
                  <a:pt x="5646" y="2445"/>
                </a:lnTo>
                <a:lnTo>
                  <a:pt x="5647" y="2452"/>
                </a:lnTo>
                <a:lnTo>
                  <a:pt x="5647" y="2459"/>
                </a:lnTo>
                <a:lnTo>
                  <a:pt x="5647" y="2467"/>
                </a:lnTo>
                <a:lnTo>
                  <a:pt x="5645" y="2475"/>
                </a:lnTo>
                <a:lnTo>
                  <a:pt x="5642" y="2476"/>
                </a:lnTo>
                <a:lnTo>
                  <a:pt x="5641" y="2477"/>
                </a:lnTo>
                <a:lnTo>
                  <a:pt x="5640" y="2477"/>
                </a:lnTo>
                <a:lnTo>
                  <a:pt x="5639" y="2479"/>
                </a:lnTo>
                <a:lnTo>
                  <a:pt x="5639" y="2481"/>
                </a:lnTo>
                <a:lnTo>
                  <a:pt x="5639" y="2484"/>
                </a:lnTo>
                <a:lnTo>
                  <a:pt x="5640" y="2488"/>
                </a:lnTo>
                <a:lnTo>
                  <a:pt x="5640" y="2492"/>
                </a:lnTo>
                <a:lnTo>
                  <a:pt x="5634" y="2497"/>
                </a:lnTo>
                <a:lnTo>
                  <a:pt x="5634" y="2500"/>
                </a:lnTo>
                <a:lnTo>
                  <a:pt x="5634" y="2503"/>
                </a:lnTo>
                <a:lnTo>
                  <a:pt x="5634" y="2506"/>
                </a:lnTo>
                <a:lnTo>
                  <a:pt x="5634" y="2507"/>
                </a:lnTo>
                <a:lnTo>
                  <a:pt x="5634" y="2508"/>
                </a:lnTo>
                <a:lnTo>
                  <a:pt x="5633" y="2509"/>
                </a:lnTo>
                <a:lnTo>
                  <a:pt x="5631" y="2509"/>
                </a:lnTo>
                <a:lnTo>
                  <a:pt x="5630" y="2509"/>
                </a:lnTo>
                <a:lnTo>
                  <a:pt x="5628" y="2511"/>
                </a:lnTo>
                <a:lnTo>
                  <a:pt x="5627" y="2511"/>
                </a:lnTo>
                <a:lnTo>
                  <a:pt x="5625" y="2511"/>
                </a:lnTo>
                <a:lnTo>
                  <a:pt x="5621" y="2511"/>
                </a:lnTo>
                <a:lnTo>
                  <a:pt x="5618" y="2512"/>
                </a:lnTo>
                <a:lnTo>
                  <a:pt x="5616" y="2512"/>
                </a:lnTo>
                <a:lnTo>
                  <a:pt x="5614" y="2511"/>
                </a:lnTo>
                <a:lnTo>
                  <a:pt x="5613" y="2510"/>
                </a:lnTo>
                <a:lnTo>
                  <a:pt x="5611" y="2508"/>
                </a:lnTo>
                <a:lnTo>
                  <a:pt x="5609" y="2503"/>
                </a:lnTo>
                <a:lnTo>
                  <a:pt x="5608" y="2498"/>
                </a:lnTo>
                <a:lnTo>
                  <a:pt x="5607" y="2496"/>
                </a:lnTo>
                <a:lnTo>
                  <a:pt x="5607" y="2495"/>
                </a:lnTo>
                <a:lnTo>
                  <a:pt x="5606" y="2494"/>
                </a:lnTo>
                <a:lnTo>
                  <a:pt x="5604" y="2494"/>
                </a:lnTo>
                <a:lnTo>
                  <a:pt x="5602" y="2494"/>
                </a:lnTo>
                <a:lnTo>
                  <a:pt x="5599" y="2494"/>
                </a:lnTo>
                <a:lnTo>
                  <a:pt x="5597" y="2494"/>
                </a:lnTo>
                <a:lnTo>
                  <a:pt x="5596" y="2494"/>
                </a:lnTo>
                <a:lnTo>
                  <a:pt x="5595" y="2493"/>
                </a:lnTo>
                <a:lnTo>
                  <a:pt x="5592" y="2490"/>
                </a:lnTo>
                <a:lnTo>
                  <a:pt x="5590" y="2487"/>
                </a:lnTo>
                <a:lnTo>
                  <a:pt x="5587" y="2483"/>
                </a:lnTo>
                <a:lnTo>
                  <a:pt x="5585" y="2480"/>
                </a:lnTo>
                <a:lnTo>
                  <a:pt x="5583" y="2477"/>
                </a:lnTo>
                <a:lnTo>
                  <a:pt x="5580" y="2474"/>
                </a:lnTo>
                <a:lnTo>
                  <a:pt x="5578" y="2472"/>
                </a:lnTo>
                <a:lnTo>
                  <a:pt x="5575" y="2470"/>
                </a:lnTo>
                <a:lnTo>
                  <a:pt x="5572" y="2470"/>
                </a:lnTo>
                <a:lnTo>
                  <a:pt x="5567" y="2469"/>
                </a:lnTo>
                <a:lnTo>
                  <a:pt x="5561" y="2468"/>
                </a:lnTo>
                <a:lnTo>
                  <a:pt x="5558" y="2468"/>
                </a:lnTo>
                <a:lnTo>
                  <a:pt x="5555" y="2466"/>
                </a:lnTo>
                <a:lnTo>
                  <a:pt x="5555" y="2461"/>
                </a:lnTo>
                <a:lnTo>
                  <a:pt x="5547" y="2456"/>
                </a:lnTo>
                <a:lnTo>
                  <a:pt x="5543" y="2455"/>
                </a:lnTo>
                <a:lnTo>
                  <a:pt x="5538" y="2452"/>
                </a:lnTo>
                <a:lnTo>
                  <a:pt x="5539" y="2447"/>
                </a:lnTo>
                <a:lnTo>
                  <a:pt x="5539" y="2442"/>
                </a:lnTo>
                <a:lnTo>
                  <a:pt x="5538" y="2432"/>
                </a:lnTo>
                <a:lnTo>
                  <a:pt x="5544" y="2430"/>
                </a:lnTo>
                <a:lnTo>
                  <a:pt x="5545" y="2424"/>
                </a:lnTo>
                <a:lnTo>
                  <a:pt x="5545" y="2419"/>
                </a:lnTo>
                <a:lnTo>
                  <a:pt x="5545" y="2417"/>
                </a:lnTo>
                <a:lnTo>
                  <a:pt x="5544" y="2415"/>
                </a:lnTo>
                <a:lnTo>
                  <a:pt x="5543" y="2414"/>
                </a:lnTo>
                <a:lnTo>
                  <a:pt x="5541" y="2413"/>
                </a:lnTo>
                <a:lnTo>
                  <a:pt x="5545" y="2412"/>
                </a:lnTo>
                <a:lnTo>
                  <a:pt x="5548" y="2412"/>
                </a:lnTo>
                <a:lnTo>
                  <a:pt x="5555" y="2413"/>
                </a:lnTo>
                <a:lnTo>
                  <a:pt x="5555" y="2408"/>
                </a:lnTo>
                <a:lnTo>
                  <a:pt x="5555" y="2404"/>
                </a:lnTo>
                <a:lnTo>
                  <a:pt x="5554" y="2403"/>
                </a:lnTo>
                <a:lnTo>
                  <a:pt x="5553" y="2403"/>
                </a:lnTo>
                <a:lnTo>
                  <a:pt x="5552" y="2402"/>
                </a:lnTo>
                <a:lnTo>
                  <a:pt x="5552" y="2400"/>
                </a:lnTo>
                <a:lnTo>
                  <a:pt x="5552" y="2399"/>
                </a:lnTo>
                <a:lnTo>
                  <a:pt x="5554" y="2398"/>
                </a:lnTo>
                <a:lnTo>
                  <a:pt x="5556" y="2397"/>
                </a:lnTo>
                <a:lnTo>
                  <a:pt x="5559" y="2395"/>
                </a:lnTo>
                <a:lnTo>
                  <a:pt x="5560" y="2394"/>
                </a:lnTo>
                <a:lnTo>
                  <a:pt x="5561" y="2393"/>
                </a:lnTo>
                <a:lnTo>
                  <a:pt x="5561" y="2391"/>
                </a:lnTo>
                <a:lnTo>
                  <a:pt x="5560" y="2388"/>
                </a:lnTo>
                <a:lnTo>
                  <a:pt x="5558" y="2382"/>
                </a:lnTo>
                <a:lnTo>
                  <a:pt x="5555" y="2383"/>
                </a:lnTo>
                <a:lnTo>
                  <a:pt x="5548" y="2386"/>
                </a:lnTo>
                <a:lnTo>
                  <a:pt x="5544" y="2387"/>
                </a:lnTo>
                <a:lnTo>
                  <a:pt x="5541" y="2382"/>
                </a:lnTo>
                <a:lnTo>
                  <a:pt x="5534" y="2382"/>
                </a:lnTo>
                <a:lnTo>
                  <a:pt x="5527" y="2382"/>
                </a:lnTo>
                <a:lnTo>
                  <a:pt x="5520" y="2381"/>
                </a:lnTo>
                <a:lnTo>
                  <a:pt x="5510" y="2379"/>
                </a:lnTo>
                <a:lnTo>
                  <a:pt x="5512" y="2379"/>
                </a:lnTo>
                <a:lnTo>
                  <a:pt x="5509" y="2378"/>
                </a:lnTo>
                <a:lnTo>
                  <a:pt x="5506" y="2378"/>
                </a:lnTo>
                <a:lnTo>
                  <a:pt x="5507" y="2379"/>
                </a:lnTo>
                <a:lnTo>
                  <a:pt x="5504" y="2377"/>
                </a:lnTo>
                <a:lnTo>
                  <a:pt x="5502" y="2375"/>
                </a:lnTo>
                <a:lnTo>
                  <a:pt x="5501" y="2373"/>
                </a:lnTo>
                <a:lnTo>
                  <a:pt x="5499" y="2371"/>
                </a:lnTo>
                <a:lnTo>
                  <a:pt x="5495" y="2373"/>
                </a:lnTo>
                <a:lnTo>
                  <a:pt x="5493" y="2375"/>
                </a:lnTo>
                <a:lnTo>
                  <a:pt x="5493" y="2376"/>
                </a:lnTo>
                <a:lnTo>
                  <a:pt x="5489" y="2375"/>
                </a:lnTo>
                <a:lnTo>
                  <a:pt x="5487" y="2374"/>
                </a:lnTo>
                <a:lnTo>
                  <a:pt x="5488" y="2373"/>
                </a:lnTo>
                <a:lnTo>
                  <a:pt x="5485" y="2372"/>
                </a:lnTo>
                <a:lnTo>
                  <a:pt x="5482" y="2369"/>
                </a:lnTo>
                <a:lnTo>
                  <a:pt x="5479" y="2366"/>
                </a:lnTo>
                <a:lnTo>
                  <a:pt x="5477" y="2365"/>
                </a:lnTo>
                <a:lnTo>
                  <a:pt x="5473" y="2364"/>
                </a:lnTo>
                <a:lnTo>
                  <a:pt x="5470" y="2364"/>
                </a:lnTo>
                <a:lnTo>
                  <a:pt x="5469" y="2364"/>
                </a:lnTo>
                <a:lnTo>
                  <a:pt x="5469" y="2365"/>
                </a:lnTo>
                <a:lnTo>
                  <a:pt x="5469" y="2366"/>
                </a:lnTo>
                <a:lnTo>
                  <a:pt x="5470" y="2368"/>
                </a:lnTo>
                <a:lnTo>
                  <a:pt x="5474" y="2371"/>
                </a:lnTo>
                <a:lnTo>
                  <a:pt x="5485" y="2378"/>
                </a:lnTo>
                <a:lnTo>
                  <a:pt x="5491" y="2382"/>
                </a:lnTo>
                <a:lnTo>
                  <a:pt x="5490" y="2384"/>
                </a:lnTo>
                <a:lnTo>
                  <a:pt x="5490" y="2387"/>
                </a:lnTo>
                <a:lnTo>
                  <a:pt x="5489" y="2388"/>
                </a:lnTo>
                <a:lnTo>
                  <a:pt x="5488" y="2389"/>
                </a:lnTo>
                <a:lnTo>
                  <a:pt x="5487" y="2389"/>
                </a:lnTo>
                <a:lnTo>
                  <a:pt x="5485" y="2387"/>
                </a:lnTo>
                <a:lnTo>
                  <a:pt x="5485" y="2393"/>
                </a:lnTo>
                <a:lnTo>
                  <a:pt x="5482" y="2393"/>
                </a:lnTo>
                <a:lnTo>
                  <a:pt x="5479" y="2392"/>
                </a:lnTo>
                <a:lnTo>
                  <a:pt x="5472" y="2389"/>
                </a:lnTo>
                <a:lnTo>
                  <a:pt x="5464" y="2386"/>
                </a:lnTo>
                <a:lnTo>
                  <a:pt x="5460" y="2385"/>
                </a:lnTo>
                <a:lnTo>
                  <a:pt x="5457" y="2385"/>
                </a:lnTo>
                <a:lnTo>
                  <a:pt x="5456" y="2386"/>
                </a:lnTo>
                <a:lnTo>
                  <a:pt x="5455" y="2389"/>
                </a:lnTo>
                <a:lnTo>
                  <a:pt x="5454" y="2393"/>
                </a:lnTo>
                <a:lnTo>
                  <a:pt x="5453" y="2393"/>
                </a:lnTo>
                <a:lnTo>
                  <a:pt x="5452" y="2393"/>
                </a:lnTo>
                <a:lnTo>
                  <a:pt x="5449" y="2391"/>
                </a:lnTo>
                <a:lnTo>
                  <a:pt x="5446" y="2387"/>
                </a:lnTo>
                <a:lnTo>
                  <a:pt x="5444" y="2395"/>
                </a:lnTo>
                <a:lnTo>
                  <a:pt x="5443" y="2398"/>
                </a:lnTo>
                <a:lnTo>
                  <a:pt x="5442" y="2402"/>
                </a:lnTo>
                <a:lnTo>
                  <a:pt x="5442" y="2405"/>
                </a:lnTo>
                <a:lnTo>
                  <a:pt x="5442" y="2408"/>
                </a:lnTo>
                <a:lnTo>
                  <a:pt x="5443" y="2411"/>
                </a:lnTo>
                <a:lnTo>
                  <a:pt x="5446" y="2413"/>
                </a:lnTo>
                <a:lnTo>
                  <a:pt x="5445" y="2413"/>
                </a:lnTo>
                <a:lnTo>
                  <a:pt x="5443" y="2413"/>
                </a:lnTo>
                <a:lnTo>
                  <a:pt x="5440" y="2413"/>
                </a:lnTo>
                <a:lnTo>
                  <a:pt x="5437" y="2412"/>
                </a:lnTo>
                <a:lnTo>
                  <a:pt x="5436" y="2412"/>
                </a:lnTo>
                <a:lnTo>
                  <a:pt x="5434" y="2413"/>
                </a:lnTo>
                <a:lnTo>
                  <a:pt x="5434" y="2415"/>
                </a:lnTo>
                <a:lnTo>
                  <a:pt x="5434" y="2419"/>
                </a:lnTo>
                <a:lnTo>
                  <a:pt x="5434" y="2427"/>
                </a:lnTo>
                <a:lnTo>
                  <a:pt x="5428" y="2429"/>
                </a:lnTo>
                <a:lnTo>
                  <a:pt x="5426" y="2430"/>
                </a:lnTo>
                <a:lnTo>
                  <a:pt x="5423" y="2432"/>
                </a:lnTo>
                <a:lnTo>
                  <a:pt x="5425" y="2436"/>
                </a:lnTo>
                <a:lnTo>
                  <a:pt x="5427" y="2439"/>
                </a:lnTo>
                <a:lnTo>
                  <a:pt x="5431" y="2444"/>
                </a:lnTo>
                <a:lnTo>
                  <a:pt x="5431" y="2445"/>
                </a:lnTo>
                <a:lnTo>
                  <a:pt x="5431" y="2446"/>
                </a:lnTo>
                <a:lnTo>
                  <a:pt x="5430" y="2446"/>
                </a:lnTo>
                <a:lnTo>
                  <a:pt x="5430" y="2447"/>
                </a:lnTo>
                <a:lnTo>
                  <a:pt x="5426" y="2448"/>
                </a:lnTo>
                <a:lnTo>
                  <a:pt x="5420" y="2449"/>
                </a:lnTo>
                <a:lnTo>
                  <a:pt x="5421" y="2449"/>
                </a:lnTo>
                <a:lnTo>
                  <a:pt x="5419" y="2448"/>
                </a:lnTo>
                <a:lnTo>
                  <a:pt x="5415" y="2446"/>
                </a:lnTo>
                <a:lnTo>
                  <a:pt x="5416" y="2445"/>
                </a:lnTo>
                <a:lnTo>
                  <a:pt x="5415" y="2444"/>
                </a:lnTo>
                <a:lnTo>
                  <a:pt x="5414" y="2444"/>
                </a:lnTo>
                <a:lnTo>
                  <a:pt x="5412" y="2444"/>
                </a:lnTo>
                <a:lnTo>
                  <a:pt x="5406" y="2444"/>
                </a:lnTo>
                <a:lnTo>
                  <a:pt x="5406" y="2446"/>
                </a:lnTo>
                <a:lnTo>
                  <a:pt x="5406" y="2449"/>
                </a:lnTo>
                <a:lnTo>
                  <a:pt x="5406" y="2455"/>
                </a:lnTo>
                <a:lnTo>
                  <a:pt x="5398" y="2458"/>
                </a:lnTo>
                <a:lnTo>
                  <a:pt x="5400" y="2448"/>
                </a:lnTo>
                <a:lnTo>
                  <a:pt x="5401" y="2445"/>
                </a:lnTo>
                <a:lnTo>
                  <a:pt x="5401" y="2442"/>
                </a:lnTo>
                <a:lnTo>
                  <a:pt x="5401" y="2440"/>
                </a:lnTo>
                <a:lnTo>
                  <a:pt x="5400" y="2439"/>
                </a:lnTo>
                <a:lnTo>
                  <a:pt x="5399" y="2436"/>
                </a:lnTo>
                <a:lnTo>
                  <a:pt x="5396" y="2433"/>
                </a:lnTo>
                <a:lnTo>
                  <a:pt x="5392" y="2430"/>
                </a:lnTo>
                <a:lnTo>
                  <a:pt x="5389" y="2421"/>
                </a:lnTo>
                <a:lnTo>
                  <a:pt x="5382" y="2423"/>
                </a:lnTo>
                <a:lnTo>
                  <a:pt x="5377" y="2424"/>
                </a:lnTo>
                <a:lnTo>
                  <a:pt x="5373" y="2424"/>
                </a:lnTo>
                <a:lnTo>
                  <a:pt x="5371" y="2424"/>
                </a:lnTo>
                <a:lnTo>
                  <a:pt x="5370" y="2426"/>
                </a:lnTo>
                <a:lnTo>
                  <a:pt x="5369" y="2428"/>
                </a:lnTo>
                <a:lnTo>
                  <a:pt x="5367" y="2438"/>
                </a:lnTo>
                <a:lnTo>
                  <a:pt x="5365" y="2437"/>
                </a:lnTo>
                <a:lnTo>
                  <a:pt x="5364" y="2435"/>
                </a:lnTo>
                <a:lnTo>
                  <a:pt x="5364" y="2432"/>
                </a:lnTo>
                <a:lnTo>
                  <a:pt x="5358" y="2432"/>
                </a:lnTo>
                <a:lnTo>
                  <a:pt x="5361" y="2438"/>
                </a:lnTo>
                <a:lnTo>
                  <a:pt x="5356" y="2438"/>
                </a:lnTo>
                <a:lnTo>
                  <a:pt x="5358" y="2444"/>
                </a:lnTo>
                <a:lnTo>
                  <a:pt x="5358" y="2448"/>
                </a:lnTo>
                <a:lnTo>
                  <a:pt x="5358" y="2449"/>
                </a:lnTo>
                <a:lnTo>
                  <a:pt x="5356" y="2449"/>
                </a:lnTo>
                <a:lnTo>
                  <a:pt x="5354" y="2449"/>
                </a:lnTo>
                <a:lnTo>
                  <a:pt x="5352" y="2449"/>
                </a:lnTo>
                <a:lnTo>
                  <a:pt x="5350" y="2449"/>
                </a:lnTo>
                <a:lnTo>
                  <a:pt x="5352" y="2453"/>
                </a:lnTo>
                <a:lnTo>
                  <a:pt x="5354" y="2456"/>
                </a:lnTo>
                <a:lnTo>
                  <a:pt x="5353" y="2457"/>
                </a:lnTo>
                <a:lnTo>
                  <a:pt x="5353" y="2458"/>
                </a:lnTo>
                <a:lnTo>
                  <a:pt x="5352" y="2458"/>
                </a:lnTo>
                <a:lnTo>
                  <a:pt x="5351" y="2457"/>
                </a:lnTo>
                <a:lnTo>
                  <a:pt x="5348" y="2455"/>
                </a:lnTo>
                <a:lnTo>
                  <a:pt x="5344" y="2452"/>
                </a:lnTo>
                <a:lnTo>
                  <a:pt x="5344" y="2453"/>
                </a:lnTo>
                <a:lnTo>
                  <a:pt x="5343" y="2454"/>
                </a:lnTo>
                <a:lnTo>
                  <a:pt x="5341" y="2456"/>
                </a:lnTo>
                <a:lnTo>
                  <a:pt x="5340" y="2457"/>
                </a:lnTo>
                <a:lnTo>
                  <a:pt x="5339" y="2458"/>
                </a:lnTo>
                <a:lnTo>
                  <a:pt x="5338" y="2461"/>
                </a:lnTo>
                <a:lnTo>
                  <a:pt x="5338" y="2465"/>
                </a:lnTo>
                <a:lnTo>
                  <a:pt x="5339" y="2469"/>
                </a:lnTo>
                <a:lnTo>
                  <a:pt x="5339" y="2475"/>
                </a:lnTo>
                <a:lnTo>
                  <a:pt x="5336" y="2472"/>
                </a:lnTo>
                <a:lnTo>
                  <a:pt x="5327" y="2468"/>
                </a:lnTo>
                <a:lnTo>
                  <a:pt x="5325" y="2469"/>
                </a:lnTo>
                <a:lnTo>
                  <a:pt x="5323" y="2470"/>
                </a:lnTo>
                <a:lnTo>
                  <a:pt x="5322" y="2472"/>
                </a:lnTo>
                <a:lnTo>
                  <a:pt x="5322" y="2489"/>
                </a:lnTo>
                <a:lnTo>
                  <a:pt x="5325" y="2488"/>
                </a:lnTo>
                <a:lnTo>
                  <a:pt x="5326" y="2489"/>
                </a:lnTo>
                <a:lnTo>
                  <a:pt x="5326" y="2490"/>
                </a:lnTo>
                <a:lnTo>
                  <a:pt x="5325" y="2493"/>
                </a:lnTo>
                <a:lnTo>
                  <a:pt x="5323" y="2498"/>
                </a:lnTo>
                <a:lnTo>
                  <a:pt x="5322" y="2500"/>
                </a:lnTo>
                <a:lnTo>
                  <a:pt x="5318" y="2496"/>
                </a:lnTo>
                <a:lnTo>
                  <a:pt x="5315" y="2493"/>
                </a:lnTo>
                <a:lnTo>
                  <a:pt x="5313" y="2492"/>
                </a:lnTo>
                <a:lnTo>
                  <a:pt x="5311" y="2485"/>
                </a:lnTo>
                <a:lnTo>
                  <a:pt x="5310" y="2482"/>
                </a:lnTo>
                <a:lnTo>
                  <a:pt x="5310" y="2480"/>
                </a:lnTo>
                <a:lnTo>
                  <a:pt x="5310" y="2481"/>
                </a:lnTo>
                <a:lnTo>
                  <a:pt x="5308" y="2483"/>
                </a:lnTo>
                <a:lnTo>
                  <a:pt x="5305" y="2486"/>
                </a:lnTo>
                <a:lnTo>
                  <a:pt x="5299" y="2489"/>
                </a:lnTo>
                <a:lnTo>
                  <a:pt x="5298" y="2498"/>
                </a:lnTo>
                <a:lnTo>
                  <a:pt x="5296" y="2508"/>
                </a:lnTo>
                <a:lnTo>
                  <a:pt x="5296" y="2513"/>
                </a:lnTo>
                <a:lnTo>
                  <a:pt x="5296" y="2516"/>
                </a:lnTo>
                <a:lnTo>
                  <a:pt x="5297" y="2519"/>
                </a:lnTo>
                <a:lnTo>
                  <a:pt x="5298" y="2519"/>
                </a:lnTo>
                <a:lnTo>
                  <a:pt x="5299" y="2520"/>
                </a:lnTo>
                <a:lnTo>
                  <a:pt x="5295" y="2523"/>
                </a:lnTo>
                <a:lnTo>
                  <a:pt x="5290" y="2526"/>
                </a:lnTo>
                <a:lnTo>
                  <a:pt x="5286" y="2530"/>
                </a:lnTo>
                <a:lnTo>
                  <a:pt x="5282" y="2534"/>
                </a:lnTo>
                <a:lnTo>
                  <a:pt x="5282" y="2535"/>
                </a:lnTo>
                <a:lnTo>
                  <a:pt x="5282" y="2536"/>
                </a:lnTo>
                <a:lnTo>
                  <a:pt x="5281" y="2540"/>
                </a:lnTo>
                <a:lnTo>
                  <a:pt x="5281" y="2543"/>
                </a:lnTo>
                <a:lnTo>
                  <a:pt x="5280" y="2544"/>
                </a:lnTo>
                <a:lnTo>
                  <a:pt x="5280" y="2545"/>
                </a:lnTo>
                <a:lnTo>
                  <a:pt x="5276" y="2547"/>
                </a:lnTo>
                <a:lnTo>
                  <a:pt x="5273" y="2549"/>
                </a:lnTo>
                <a:lnTo>
                  <a:pt x="5269" y="2550"/>
                </a:lnTo>
                <a:lnTo>
                  <a:pt x="5265" y="2550"/>
                </a:lnTo>
                <a:lnTo>
                  <a:pt x="5257" y="2551"/>
                </a:lnTo>
                <a:lnTo>
                  <a:pt x="5253" y="2552"/>
                </a:lnTo>
                <a:lnTo>
                  <a:pt x="5249" y="2553"/>
                </a:lnTo>
                <a:lnTo>
                  <a:pt x="5246" y="2559"/>
                </a:lnTo>
                <a:lnTo>
                  <a:pt x="5242" y="2559"/>
                </a:lnTo>
                <a:lnTo>
                  <a:pt x="5241" y="2558"/>
                </a:lnTo>
                <a:lnTo>
                  <a:pt x="5241" y="2557"/>
                </a:lnTo>
                <a:lnTo>
                  <a:pt x="5239" y="2556"/>
                </a:lnTo>
                <a:lnTo>
                  <a:pt x="5237" y="2556"/>
                </a:lnTo>
                <a:lnTo>
                  <a:pt x="5236" y="2557"/>
                </a:lnTo>
                <a:lnTo>
                  <a:pt x="5235" y="2559"/>
                </a:lnTo>
                <a:lnTo>
                  <a:pt x="5233" y="2563"/>
                </a:lnTo>
                <a:lnTo>
                  <a:pt x="5231" y="2568"/>
                </a:lnTo>
                <a:lnTo>
                  <a:pt x="5230" y="2569"/>
                </a:lnTo>
                <a:lnTo>
                  <a:pt x="5229" y="2570"/>
                </a:lnTo>
                <a:lnTo>
                  <a:pt x="5228" y="2571"/>
                </a:lnTo>
                <a:lnTo>
                  <a:pt x="5226" y="2571"/>
                </a:lnTo>
                <a:lnTo>
                  <a:pt x="5223" y="2570"/>
                </a:lnTo>
                <a:lnTo>
                  <a:pt x="5220" y="2570"/>
                </a:lnTo>
                <a:lnTo>
                  <a:pt x="5218" y="2570"/>
                </a:lnTo>
                <a:lnTo>
                  <a:pt x="5215" y="2576"/>
                </a:lnTo>
                <a:lnTo>
                  <a:pt x="5210" y="2576"/>
                </a:lnTo>
                <a:lnTo>
                  <a:pt x="5205" y="2575"/>
                </a:lnTo>
                <a:lnTo>
                  <a:pt x="5201" y="2573"/>
                </a:lnTo>
                <a:lnTo>
                  <a:pt x="5199" y="2573"/>
                </a:lnTo>
                <a:lnTo>
                  <a:pt x="5198" y="2573"/>
                </a:lnTo>
                <a:lnTo>
                  <a:pt x="5197" y="2575"/>
                </a:lnTo>
                <a:lnTo>
                  <a:pt x="5196" y="2577"/>
                </a:lnTo>
                <a:lnTo>
                  <a:pt x="5196" y="2580"/>
                </a:lnTo>
                <a:lnTo>
                  <a:pt x="5195" y="2582"/>
                </a:lnTo>
                <a:lnTo>
                  <a:pt x="5193" y="2582"/>
                </a:lnTo>
                <a:lnTo>
                  <a:pt x="5190" y="2582"/>
                </a:lnTo>
                <a:lnTo>
                  <a:pt x="5187" y="2581"/>
                </a:lnTo>
                <a:lnTo>
                  <a:pt x="5184" y="2582"/>
                </a:lnTo>
                <a:lnTo>
                  <a:pt x="5184" y="2584"/>
                </a:lnTo>
                <a:lnTo>
                  <a:pt x="5180" y="2586"/>
                </a:lnTo>
                <a:lnTo>
                  <a:pt x="5177" y="2589"/>
                </a:lnTo>
                <a:lnTo>
                  <a:pt x="5171" y="2595"/>
                </a:lnTo>
                <a:lnTo>
                  <a:pt x="5165" y="2602"/>
                </a:lnTo>
                <a:lnTo>
                  <a:pt x="5162" y="2605"/>
                </a:lnTo>
                <a:lnTo>
                  <a:pt x="5159" y="2608"/>
                </a:lnTo>
                <a:lnTo>
                  <a:pt x="5150" y="2613"/>
                </a:lnTo>
                <a:lnTo>
                  <a:pt x="5151" y="2614"/>
                </a:lnTo>
                <a:lnTo>
                  <a:pt x="5149" y="2615"/>
                </a:lnTo>
                <a:lnTo>
                  <a:pt x="5145" y="2616"/>
                </a:lnTo>
                <a:lnTo>
                  <a:pt x="5147" y="2608"/>
                </a:lnTo>
                <a:lnTo>
                  <a:pt x="5145" y="2610"/>
                </a:lnTo>
                <a:lnTo>
                  <a:pt x="5143" y="2611"/>
                </a:lnTo>
                <a:lnTo>
                  <a:pt x="5142" y="2611"/>
                </a:lnTo>
                <a:lnTo>
                  <a:pt x="5143" y="2611"/>
                </a:lnTo>
                <a:lnTo>
                  <a:pt x="5143" y="2612"/>
                </a:lnTo>
                <a:lnTo>
                  <a:pt x="5142" y="2615"/>
                </a:lnTo>
                <a:lnTo>
                  <a:pt x="5139" y="2619"/>
                </a:lnTo>
                <a:lnTo>
                  <a:pt x="5139" y="2622"/>
                </a:lnTo>
                <a:lnTo>
                  <a:pt x="5140" y="2625"/>
                </a:lnTo>
                <a:lnTo>
                  <a:pt x="5141" y="2632"/>
                </a:lnTo>
                <a:lnTo>
                  <a:pt x="5143" y="2640"/>
                </a:lnTo>
                <a:lnTo>
                  <a:pt x="5143" y="2643"/>
                </a:lnTo>
                <a:lnTo>
                  <a:pt x="5142" y="2647"/>
                </a:lnTo>
                <a:lnTo>
                  <a:pt x="5141" y="2648"/>
                </a:lnTo>
                <a:lnTo>
                  <a:pt x="5140" y="2649"/>
                </a:lnTo>
                <a:lnTo>
                  <a:pt x="5136" y="2652"/>
                </a:lnTo>
                <a:lnTo>
                  <a:pt x="5133" y="2654"/>
                </a:lnTo>
                <a:lnTo>
                  <a:pt x="5131" y="2655"/>
                </a:lnTo>
                <a:lnTo>
                  <a:pt x="5131" y="2656"/>
                </a:lnTo>
                <a:lnTo>
                  <a:pt x="5131" y="2658"/>
                </a:lnTo>
                <a:lnTo>
                  <a:pt x="5132" y="2662"/>
                </a:lnTo>
                <a:lnTo>
                  <a:pt x="5134" y="2664"/>
                </a:lnTo>
                <a:lnTo>
                  <a:pt x="5135" y="2665"/>
                </a:lnTo>
                <a:lnTo>
                  <a:pt x="5136" y="2664"/>
                </a:lnTo>
                <a:lnTo>
                  <a:pt x="5136" y="2667"/>
                </a:lnTo>
                <a:lnTo>
                  <a:pt x="5139" y="2669"/>
                </a:lnTo>
                <a:lnTo>
                  <a:pt x="5141" y="2671"/>
                </a:lnTo>
                <a:lnTo>
                  <a:pt x="5144" y="2678"/>
                </a:lnTo>
                <a:lnTo>
                  <a:pt x="5146" y="2686"/>
                </a:lnTo>
                <a:lnTo>
                  <a:pt x="5147" y="2692"/>
                </a:lnTo>
                <a:lnTo>
                  <a:pt x="5147" y="2699"/>
                </a:lnTo>
                <a:lnTo>
                  <a:pt x="5147" y="2706"/>
                </a:lnTo>
                <a:lnTo>
                  <a:pt x="5145" y="2705"/>
                </a:lnTo>
                <a:lnTo>
                  <a:pt x="5144" y="2704"/>
                </a:lnTo>
                <a:lnTo>
                  <a:pt x="5139" y="2704"/>
                </a:lnTo>
                <a:lnTo>
                  <a:pt x="5139" y="2699"/>
                </a:lnTo>
                <a:lnTo>
                  <a:pt x="5139" y="2695"/>
                </a:lnTo>
                <a:lnTo>
                  <a:pt x="5138" y="2695"/>
                </a:lnTo>
                <a:lnTo>
                  <a:pt x="5137" y="2695"/>
                </a:lnTo>
                <a:lnTo>
                  <a:pt x="5136" y="2696"/>
                </a:lnTo>
                <a:lnTo>
                  <a:pt x="5136" y="2698"/>
                </a:lnTo>
                <a:lnTo>
                  <a:pt x="5136" y="2704"/>
                </a:lnTo>
                <a:lnTo>
                  <a:pt x="5145" y="2711"/>
                </a:lnTo>
                <a:lnTo>
                  <a:pt x="5147" y="2713"/>
                </a:lnTo>
                <a:lnTo>
                  <a:pt x="5148" y="2715"/>
                </a:lnTo>
                <a:lnTo>
                  <a:pt x="5149" y="2716"/>
                </a:lnTo>
                <a:lnTo>
                  <a:pt x="5149" y="2717"/>
                </a:lnTo>
                <a:lnTo>
                  <a:pt x="5146" y="2717"/>
                </a:lnTo>
                <a:lnTo>
                  <a:pt x="5138" y="2714"/>
                </a:lnTo>
                <a:lnTo>
                  <a:pt x="5133" y="2712"/>
                </a:lnTo>
                <a:lnTo>
                  <a:pt x="5133" y="2718"/>
                </a:lnTo>
                <a:lnTo>
                  <a:pt x="5135" y="2719"/>
                </a:lnTo>
                <a:lnTo>
                  <a:pt x="5137" y="2721"/>
                </a:lnTo>
                <a:lnTo>
                  <a:pt x="5143" y="2725"/>
                </a:lnTo>
                <a:lnTo>
                  <a:pt x="5147" y="2730"/>
                </a:lnTo>
                <a:lnTo>
                  <a:pt x="5149" y="2732"/>
                </a:lnTo>
                <a:lnTo>
                  <a:pt x="5150" y="2734"/>
                </a:lnTo>
                <a:lnTo>
                  <a:pt x="5151" y="2736"/>
                </a:lnTo>
                <a:lnTo>
                  <a:pt x="5151" y="2738"/>
                </a:lnTo>
                <a:lnTo>
                  <a:pt x="5150" y="2743"/>
                </a:lnTo>
                <a:lnTo>
                  <a:pt x="5150" y="2747"/>
                </a:lnTo>
                <a:lnTo>
                  <a:pt x="5150" y="2751"/>
                </a:lnTo>
                <a:lnTo>
                  <a:pt x="5151" y="2752"/>
                </a:lnTo>
                <a:lnTo>
                  <a:pt x="5152" y="2754"/>
                </a:lnTo>
                <a:lnTo>
                  <a:pt x="5156" y="2756"/>
                </a:lnTo>
                <a:lnTo>
                  <a:pt x="5159" y="2758"/>
                </a:lnTo>
                <a:lnTo>
                  <a:pt x="5162" y="2760"/>
                </a:lnTo>
                <a:close/>
                <a:moveTo>
                  <a:pt x="2939" y="755"/>
                </a:moveTo>
                <a:lnTo>
                  <a:pt x="2940" y="753"/>
                </a:lnTo>
                <a:lnTo>
                  <a:pt x="2942" y="751"/>
                </a:lnTo>
                <a:lnTo>
                  <a:pt x="2943" y="748"/>
                </a:lnTo>
                <a:lnTo>
                  <a:pt x="2944" y="746"/>
                </a:lnTo>
                <a:lnTo>
                  <a:pt x="2944" y="743"/>
                </a:lnTo>
                <a:lnTo>
                  <a:pt x="2944" y="741"/>
                </a:lnTo>
                <a:lnTo>
                  <a:pt x="2943" y="740"/>
                </a:lnTo>
                <a:lnTo>
                  <a:pt x="2942" y="739"/>
                </a:lnTo>
                <a:lnTo>
                  <a:pt x="2940" y="738"/>
                </a:lnTo>
                <a:lnTo>
                  <a:pt x="2939" y="738"/>
                </a:lnTo>
                <a:lnTo>
                  <a:pt x="2933" y="746"/>
                </a:lnTo>
                <a:lnTo>
                  <a:pt x="2934" y="745"/>
                </a:lnTo>
                <a:lnTo>
                  <a:pt x="2933" y="745"/>
                </a:lnTo>
                <a:lnTo>
                  <a:pt x="2932" y="744"/>
                </a:lnTo>
                <a:lnTo>
                  <a:pt x="2929" y="744"/>
                </a:lnTo>
                <a:lnTo>
                  <a:pt x="2924" y="743"/>
                </a:lnTo>
                <a:lnTo>
                  <a:pt x="2922" y="743"/>
                </a:lnTo>
                <a:lnTo>
                  <a:pt x="2922" y="748"/>
                </a:lnTo>
                <a:lnTo>
                  <a:pt x="2922" y="752"/>
                </a:lnTo>
                <a:lnTo>
                  <a:pt x="2919" y="753"/>
                </a:lnTo>
                <a:lnTo>
                  <a:pt x="2917" y="754"/>
                </a:lnTo>
                <a:lnTo>
                  <a:pt x="2916" y="754"/>
                </a:lnTo>
                <a:lnTo>
                  <a:pt x="2917" y="754"/>
                </a:lnTo>
                <a:lnTo>
                  <a:pt x="2922" y="755"/>
                </a:lnTo>
                <a:lnTo>
                  <a:pt x="2922" y="760"/>
                </a:lnTo>
                <a:lnTo>
                  <a:pt x="2916" y="760"/>
                </a:lnTo>
                <a:lnTo>
                  <a:pt x="2915" y="761"/>
                </a:lnTo>
                <a:lnTo>
                  <a:pt x="2914" y="763"/>
                </a:lnTo>
                <a:lnTo>
                  <a:pt x="2914" y="765"/>
                </a:lnTo>
                <a:lnTo>
                  <a:pt x="2912" y="767"/>
                </a:lnTo>
                <a:lnTo>
                  <a:pt x="2911" y="770"/>
                </a:lnTo>
                <a:lnTo>
                  <a:pt x="2908" y="771"/>
                </a:lnTo>
                <a:lnTo>
                  <a:pt x="2906" y="772"/>
                </a:lnTo>
                <a:lnTo>
                  <a:pt x="2904" y="772"/>
                </a:lnTo>
                <a:lnTo>
                  <a:pt x="2902" y="772"/>
                </a:lnTo>
                <a:lnTo>
                  <a:pt x="2899" y="772"/>
                </a:lnTo>
                <a:lnTo>
                  <a:pt x="2897" y="769"/>
                </a:lnTo>
                <a:lnTo>
                  <a:pt x="2895" y="767"/>
                </a:lnTo>
                <a:lnTo>
                  <a:pt x="2894" y="766"/>
                </a:lnTo>
                <a:lnTo>
                  <a:pt x="2894" y="768"/>
                </a:lnTo>
                <a:lnTo>
                  <a:pt x="2894" y="771"/>
                </a:lnTo>
                <a:lnTo>
                  <a:pt x="2894" y="777"/>
                </a:lnTo>
                <a:lnTo>
                  <a:pt x="2896" y="776"/>
                </a:lnTo>
                <a:lnTo>
                  <a:pt x="2898" y="777"/>
                </a:lnTo>
                <a:lnTo>
                  <a:pt x="2899" y="778"/>
                </a:lnTo>
                <a:lnTo>
                  <a:pt x="2899" y="779"/>
                </a:lnTo>
                <a:lnTo>
                  <a:pt x="2898" y="783"/>
                </a:lnTo>
                <a:lnTo>
                  <a:pt x="2898" y="784"/>
                </a:lnTo>
                <a:lnTo>
                  <a:pt x="2899" y="785"/>
                </a:lnTo>
                <a:lnTo>
                  <a:pt x="2899" y="786"/>
                </a:lnTo>
                <a:lnTo>
                  <a:pt x="2893" y="785"/>
                </a:lnTo>
                <a:lnTo>
                  <a:pt x="2890" y="785"/>
                </a:lnTo>
                <a:lnTo>
                  <a:pt x="2888" y="786"/>
                </a:lnTo>
                <a:lnTo>
                  <a:pt x="2888" y="788"/>
                </a:lnTo>
                <a:lnTo>
                  <a:pt x="2888" y="789"/>
                </a:lnTo>
                <a:lnTo>
                  <a:pt x="2887" y="790"/>
                </a:lnTo>
                <a:lnTo>
                  <a:pt x="2885" y="791"/>
                </a:lnTo>
                <a:lnTo>
                  <a:pt x="2887" y="795"/>
                </a:lnTo>
                <a:lnTo>
                  <a:pt x="2889" y="798"/>
                </a:lnTo>
                <a:lnTo>
                  <a:pt x="2891" y="800"/>
                </a:lnTo>
                <a:lnTo>
                  <a:pt x="2896" y="800"/>
                </a:lnTo>
                <a:lnTo>
                  <a:pt x="2905" y="800"/>
                </a:lnTo>
                <a:lnTo>
                  <a:pt x="2897" y="816"/>
                </a:lnTo>
                <a:lnTo>
                  <a:pt x="2894" y="824"/>
                </a:lnTo>
                <a:lnTo>
                  <a:pt x="2891" y="833"/>
                </a:lnTo>
                <a:lnTo>
                  <a:pt x="2888" y="834"/>
                </a:lnTo>
                <a:lnTo>
                  <a:pt x="2886" y="833"/>
                </a:lnTo>
                <a:lnTo>
                  <a:pt x="2883" y="833"/>
                </a:lnTo>
                <a:lnTo>
                  <a:pt x="2883" y="834"/>
                </a:lnTo>
                <a:lnTo>
                  <a:pt x="2885" y="839"/>
                </a:lnTo>
                <a:lnTo>
                  <a:pt x="2887" y="843"/>
                </a:lnTo>
                <a:lnTo>
                  <a:pt x="2887" y="844"/>
                </a:lnTo>
                <a:lnTo>
                  <a:pt x="2889" y="844"/>
                </a:lnTo>
                <a:lnTo>
                  <a:pt x="2894" y="845"/>
                </a:lnTo>
                <a:lnTo>
                  <a:pt x="2892" y="848"/>
                </a:lnTo>
                <a:lnTo>
                  <a:pt x="2891" y="849"/>
                </a:lnTo>
                <a:lnTo>
                  <a:pt x="2891" y="850"/>
                </a:lnTo>
                <a:lnTo>
                  <a:pt x="2896" y="850"/>
                </a:lnTo>
                <a:lnTo>
                  <a:pt x="2896" y="847"/>
                </a:lnTo>
                <a:lnTo>
                  <a:pt x="2898" y="848"/>
                </a:lnTo>
                <a:lnTo>
                  <a:pt x="2899" y="847"/>
                </a:lnTo>
                <a:lnTo>
                  <a:pt x="2900" y="846"/>
                </a:lnTo>
                <a:lnTo>
                  <a:pt x="2900" y="845"/>
                </a:lnTo>
                <a:lnTo>
                  <a:pt x="2901" y="844"/>
                </a:lnTo>
                <a:lnTo>
                  <a:pt x="2902" y="844"/>
                </a:lnTo>
                <a:lnTo>
                  <a:pt x="2905" y="845"/>
                </a:lnTo>
                <a:lnTo>
                  <a:pt x="2906" y="846"/>
                </a:lnTo>
                <a:lnTo>
                  <a:pt x="2906" y="849"/>
                </a:lnTo>
                <a:lnTo>
                  <a:pt x="2907" y="850"/>
                </a:lnTo>
                <a:lnTo>
                  <a:pt x="2908" y="851"/>
                </a:lnTo>
                <a:lnTo>
                  <a:pt x="2910" y="851"/>
                </a:lnTo>
                <a:lnTo>
                  <a:pt x="2913" y="850"/>
                </a:lnTo>
                <a:lnTo>
                  <a:pt x="2913" y="847"/>
                </a:lnTo>
                <a:lnTo>
                  <a:pt x="2915" y="846"/>
                </a:lnTo>
                <a:lnTo>
                  <a:pt x="2918" y="843"/>
                </a:lnTo>
                <a:lnTo>
                  <a:pt x="2922" y="839"/>
                </a:lnTo>
                <a:lnTo>
                  <a:pt x="2924" y="839"/>
                </a:lnTo>
                <a:lnTo>
                  <a:pt x="2927" y="839"/>
                </a:lnTo>
                <a:lnTo>
                  <a:pt x="2930" y="840"/>
                </a:lnTo>
                <a:lnTo>
                  <a:pt x="2932" y="839"/>
                </a:lnTo>
                <a:lnTo>
                  <a:pt x="2933" y="839"/>
                </a:lnTo>
                <a:lnTo>
                  <a:pt x="2933" y="835"/>
                </a:lnTo>
                <a:lnTo>
                  <a:pt x="2933" y="831"/>
                </a:lnTo>
                <a:lnTo>
                  <a:pt x="2935" y="830"/>
                </a:lnTo>
                <a:lnTo>
                  <a:pt x="2937" y="830"/>
                </a:lnTo>
                <a:lnTo>
                  <a:pt x="2941" y="831"/>
                </a:lnTo>
                <a:lnTo>
                  <a:pt x="2941" y="825"/>
                </a:lnTo>
                <a:lnTo>
                  <a:pt x="2942" y="825"/>
                </a:lnTo>
                <a:lnTo>
                  <a:pt x="2943" y="826"/>
                </a:lnTo>
                <a:lnTo>
                  <a:pt x="2945" y="827"/>
                </a:lnTo>
                <a:lnTo>
                  <a:pt x="2946" y="828"/>
                </a:lnTo>
                <a:lnTo>
                  <a:pt x="2947" y="829"/>
                </a:lnTo>
                <a:lnTo>
                  <a:pt x="2948" y="829"/>
                </a:lnTo>
                <a:lnTo>
                  <a:pt x="2950" y="828"/>
                </a:lnTo>
                <a:lnTo>
                  <a:pt x="2951" y="827"/>
                </a:lnTo>
                <a:lnTo>
                  <a:pt x="2950" y="826"/>
                </a:lnTo>
                <a:lnTo>
                  <a:pt x="2948" y="825"/>
                </a:lnTo>
                <a:lnTo>
                  <a:pt x="2946" y="824"/>
                </a:lnTo>
                <a:lnTo>
                  <a:pt x="2946" y="823"/>
                </a:lnTo>
                <a:lnTo>
                  <a:pt x="2947" y="822"/>
                </a:lnTo>
                <a:lnTo>
                  <a:pt x="2951" y="819"/>
                </a:lnTo>
                <a:lnTo>
                  <a:pt x="2952" y="818"/>
                </a:lnTo>
                <a:lnTo>
                  <a:pt x="2952" y="816"/>
                </a:lnTo>
                <a:lnTo>
                  <a:pt x="2953" y="814"/>
                </a:lnTo>
                <a:lnTo>
                  <a:pt x="2953" y="813"/>
                </a:lnTo>
                <a:lnTo>
                  <a:pt x="2952" y="809"/>
                </a:lnTo>
                <a:lnTo>
                  <a:pt x="2949" y="803"/>
                </a:lnTo>
                <a:lnTo>
                  <a:pt x="2948" y="800"/>
                </a:lnTo>
                <a:lnTo>
                  <a:pt x="2947" y="797"/>
                </a:lnTo>
                <a:lnTo>
                  <a:pt x="2947" y="794"/>
                </a:lnTo>
                <a:lnTo>
                  <a:pt x="2948" y="790"/>
                </a:lnTo>
                <a:lnTo>
                  <a:pt x="2949" y="785"/>
                </a:lnTo>
                <a:lnTo>
                  <a:pt x="2950" y="780"/>
                </a:lnTo>
                <a:lnTo>
                  <a:pt x="2952" y="778"/>
                </a:lnTo>
                <a:lnTo>
                  <a:pt x="2954" y="776"/>
                </a:lnTo>
                <a:lnTo>
                  <a:pt x="2956" y="773"/>
                </a:lnTo>
                <a:lnTo>
                  <a:pt x="2958" y="772"/>
                </a:lnTo>
                <a:lnTo>
                  <a:pt x="2961" y="771"/>
                </a:lnTo>
                <a:lnTo>
                  <a:pt x="2964" y="772"/>
                </a:lnTo>
                <a:lnTo>
                  <a:pt x="2967" y="772"/>
                </a:lnTo>
                <a:lnTo>
                  <a:pt x="2968" y="772"/>
                </a:lnTo>
                <a:lnTo>
                  <a:pt x="2969" y="772"/>
                </a:lnTo>
                <a:lnTo>
                  <a:pt x="2968" y="769"/>
                </a:lnTo>
                <a:lnTo>
                  <a:pt x="2967" y="769"/>
                </a:lnTo>
                <a:lnTo>
                  <a:pt x="2964" y="769"/>
                </a:lnTo>
                <a:lnTo>
                  <a:pt x="2964" y="763"/>
                </a:lnTo>
                <a:lnTo>
                  <a:pt x="2964" y="757"/>
                </a:lnTo>
                <a:lnTo>
                  <a:pt x="2958" y="757"/>
                </a:lnTo>
                <a:lnTo>
                  <a:pt x="2958" y="756"/>
                </a:lnTo>
                <a:lnTo>
                  <a:pt x="2959" y="754"/>
                </a:lnTo>
                <a:lnTo>
                  <a:pt x="2960" y="752"/>
                </a:lnTo>
                <a:lnTo>
                  <a:pt x="2961" y="750"/>
                </a:lnTo>
                <a:lnTo>
                  <a:pt x="2962" y="748"/>
                </a:lnTo>
                <a:lnTo>
                  <a:pt x="2960" y="747"/>
                </a:lnTo>
                <a:lnTo>
                  <a:pt x="2958" y="746"/>
                </a:lnTo>
                <a:lnTo>
                  <a:pt x="2953" y="746"/>
                </a:lnTo>
                <a:lnTo>
                  <a:pt x="2950" y="747"/>
                </a:lnTo>
                <a:lnTo>
                  <a:pt x="2946" y="750"/>
                </a:lnTo>
                <a:lnTo>
                  <a:pt x="2942" y="753"/>
                </a:lnTo>
                <a:lnTo>
                  <a:pt x="2939" y="755"/>
                </a:lnTo>
                <a:close/>
                <a:moveTo>
                  <a:pt x="6203" y="3069"/>
                </a:moveTo>
                <a:lnTo>
                  <a:pt x="6201" y="3071"/>
                </a:lnTo>
                <a:lnTo>
                  <a:pt x="6199" y="3074"/>
                </a:lnTo>
                <a:lnTo>
                  <a:pt x="6195" y="3078"/>
                </a:lnTo>
                <a:lnTo>
                  <a:pt x="6194" y="3082"/>
                </a:lnTo>
                <a:lnTo>
                  <a:pt x="6195" y="3088"/>
                </a:lnTo>
                <a:lnTo>
                  <a:pt x="6195" y="3093"/>
                </a:lnTo>
                <a:lnTo>
                  <a:pt x="6195" y="3095"/>
                </a:lnTo>
                <a:lnTo>
                  <a:pt x="6195" y="3097"/>
                </a:lnTo>
                <a:lnTo>
                  <a:pt x="6193" y="3099"/>
                </a:lnTo>
                <a:lnTo>
                  <a:pt x="6191" y="3100"/>
                </a:lnTo>
                <a:lnTo>
                  <a:pt x="6188" y="3102"/>
                </a:lnTo>
                <a:lnTo>
                  <a:pt x="6186" y="3103"/>
                </a:lnTo>
                <a:lnTo>
                  <a:pt x="6186" y="3104"/>
                </a:lnTo>
                <a:lnTo>
                  <a:pt x="6186" y="3105"/>
                </a:lnTo>
                <a:lnTo>
                  <a:pt x="6186" y="3107"/>
                </a:lnTo>
                <a:lnTo>
                  <a:pt x="6187" y="3109"/>
                </a:lnTo>
                <a:lnTo>
                  <a:pt x="6186" y="3111"/>
                </a:lnTo>
                <a:lnTo>
                  <a:pt x="6185" y="3112"/>
                </a:lnTo>
                <a:lnTo>
                  <a:pt x="6183" y="3113"/>
                </a:lnTo>
                <a:lnTo>
                  <a:pt x="6182" y="3113"/>
                </a:lnTo>
                <a:lnTo>
                  <a:pt x="6181" y="3114"/>
                </a:lnTo>
                <a:lnTo>
                  <a:pt x="6176" y="3126"/>
                </a:lnTo>
                <a:lnTo>
                  <a:pt x="6171" y="3137"/>
                </a:lnTo>
                <a:lnTo>
                  <a:pt x="6168" y="3142"/>
                </a:lnTo>
                <a:lnTo>
                  <a:pt x="6164" y="3146"/>
                </a:lnTo>
                <a:lnTo>
                  <a:pt x="6160" y="3150"/>
                </a:lnTo>
                <a:lnTo>
                  <a:pt x="6155" y="3154"/>
                </a:lnTo>
                <a:lnTo>
                  <a:pt x="6150" y="3156"/>
                </a:lnTo>
                <a:lnTo>
                  <a:pt x="6143" y="3158"/>
                </a:lnTo>
                <a:lnTo>
                  <a:pt x="6136" y="3160"/>
                </a:lnTo>
                <a:lnTo>
                  <a:pt x="6130" y="3162"/>
                </a:lnTo>
                <a:lnTo>
                  <a:pt x="6129" y="3164"/>
                </a:lnTo>
                <a:lnTo>
                  <a:pt x="6128" y="3166"/>
                </a:lnTo>
                <a:lnTo>
                  <a:pt x="6128" y="3168"/>
                </a:lnTo>
                <a:lnTo>
                  <a:pt x="6128" y="3169"/>
                </a:lnTo>
                <a:lnTo>
                  <a:pt x="6127" y="3171"/>
                </a:lnTo>
                <a:lnTo>
                  <a:pt x="6122" y="3171"/>
                </a:lnTo>
                <a:lnTo>
                  <a:pt x="6122" y="3176"/>
                </a:lnTo>
                <a:lnTo>
                  <a:pt x="6121" y="3177"/>
                </a:lnTo>
                <a:lnTo>
                  <a:pt x="6120" y="3177"/>
                </a:lnTo>
                <a:lnTo>
                  <a:pt x="6117" y="3176"/>
                </a:lnTo>
                <a:lnTo>
                  <a:pt x="6115" y="3176"/>
                </a:lnTo>
                <a:lnTo>
                  <a:pt x="6113" y="3176"/>
                </a:lnTo>
                <a:lnTo>
                  <a:pt x="6112" y="3177"/>
                </a:lnTo>
                <a:lnTo>
                  <a:pt x="6111" y="3178"/>
                </a:lnTo>
                <a:lnTo>
                  <a:pt x="6110" y="3178"/>
                </a:lnTo>
                <a:lnTo>
                  <a:pt x="6108" y="3182"/>
                </a:lnTo>
                <a:lnTo>
                  <a:pt x="6107" y="3186"/>
                </a:lnTo>
                <a:lnTo>
                  <a:pt x="6105" y="3190"/>
                </a:lnTo>
                <a:lnTo>
                  <a:pt x="6099" y="3190"/>
                </a:lnTo>
                <a:lnTo>
                  <a:pt x="6098" y="3199"/>
                </a:lnTo>
                <a:lnTo>
                  <a:pt x="6097" y="3203"/>
                </a:lnTo>
                <a:lnTo>
                  <a:pt x="6096" y="3207"/>
                </a:lnTo>
                <a:lnTo>
                  <a:pt x="6095" y="3207"/>
                </a:lnTo>
                <a:lnTo>
                  <a:pt x="6095" y="3208"/>
                </a:lnTo>
                <a:lnTo>
                  <a:pt x="6094" y="3211"/>
                </a:lnTo>
                <a:lnTo>
                  <a:pt x="6095" y="3215"/>
                </a:lnTo>
                <a:lnTo>
                  <a:pt x="6095" y="3217"/>
                </a:lnTo>
                <a:lnTo>
                  <a:pt x="6096" y="3218"/>
                </a:lnTo>
                <a:lnTo>
                  <a:pt x="6099" y="3220"/>
                </a:lnTo>
                <a:lnTo>
                  <a:pt x="6102" y="3220"/>
                </a:lnTo>
                <a:lnTo>
                  <a:pt x="6107" y="3220"/>
                </a:lnTo>
                <a:lnTo>
                  <a:pt x="6111" y="3218"/>
                </a:lnTo>
                <a:lnTo>
                  <a:pt x="6113" y="3218"/>
                </a:lnTo>
                <a:lnTo>
                  <a:pt x="6116" y="3218"/>
                </a:lnTo>
                <a:lnTo>
                  <a:pt x="6119" y="3227"/>
                </a:lnTo>
                <a:lnTo>
                  <a:pt x="6130" y="3229"/>
                </a:lnTo>
                <a:lnTo>
                  <a:pt x="6135" y="3230"/>
                </a:lnTo>
                <a:lnTo>
                  <a:pt x="6139" y="3230"/>
                </a:lnTo>
                <a:lnTo>
                  <a:pt x="6143" y="3230"/>
                </a:lnTo>
                <a:lnTo>
                  <a:pt x="6147" y="3230"/>
                </a:lnTo>
                <a:lnTo>
                  <a:pt x="6149" y="3229"/>
                </a:lnTo>
                <a:lnTo>
                  <a:pt x="6150" y="3227"/>
                </a:lnTo>
                <a:lnTo>
                  <a:pt x="6155" y="3223"/>
                </a:lnTo>
                <a:lnTo>
                  <a:pt x="6160" y="3217"/>
                </a:lnTo>
                <a:lnTo>
                  <a:pt x="6165" y="3210"/>
                </a:lnTo>
                <a:lnTo>
                  <a:pt x="6173" y="3195"/>
                </a:lnTo>
                <a:lnTo>
                  <a:pt x="6176" y="3189"/>
                </a:lnTo>
                <a:lnTo>
                  <a:pt x="6178" y="3185"/>
                </a:lnTo>
                <a:lnTo>
                  <a:pt x="6178" y="3181"/>
                </a:lnTo>
                <a:lnTo>
                  <a:pt x="6177" y="3177"/>
                </a:lnTo>
                <a:lnTo>
                  <a:pt x="6177" y="3173"/>
                </a:lnTo>
                <a:lnTo>
                  <a:pt x="6177" y="3172"/>
                </a:lnTo>
                <a:lnTo>
                  <a:pt x="6178" y="3171"/>
                </a:lnTo>
                <a:lnTo>
                  <a:pt x="6180" y="3169"/>
                </a:lnTo>
                <a:lnTo>
                  <a:pt x="6183" y="3167"/>
                </a:lnTo>
                <a:lnTo>
                  <a:pt x="6192" y="3164"/>
                </a:lnTo>
                <a:lnTo>
                  <a:pt x="6202" y="3162"/>
                </a:lnTo>
                <a:lnTo>
                  <a:pt x="6209" y="3159"/>
                </a:lnTo>
                <a:lnTo>
                  <a:pt x="6209" y="3155"/>
                </a:lnTo>
                <a:lnTo>
                  <a:pt x="6207" y="3151"/>
                </a:lnTo>
                <a:lnTo>
                  <a:pt x="6206" y="3148"/>
                </a:lnTo>
                <a:lnTo>
                  <a:pt x="6206" y="3146"/>
                </a:lnTo>
                <a:lnTo>
                  <a:pt x="6206" y="3145"/>
                </a:lnTo>
                <a:lnTo>
                  <a:pt x="6221" y="3128"/>
                </a:lnTo>
                <a:lnTo>
                  <a:pt x="6232" y="3116"/>
                </a:lnTo>
                <a:lnTo>
                  <a:pt x="6235" y="3111"/>
                </a:lnTo>
                <a:lnTo>
                  <a:pt x="6237" y="3109"/>
                </a:lnTo>
                <a:lnTo>
                  <a:pt x="6237" y="3104"/>
                </a:lnTo>
                <a:lnTo>
                  <a:pt x="6237" y="3098"/>
                </a:lnTo>
                <a:lnTo>
                  <a:pt x="6237" y="3091"/>
                </a:lnTo>
                <a:lnTo>
                  <a:pt x="6237" y="3083"/>
                </a:lnTo>
                <a:lnTo>
                  <a:pt x="6234" y="3083"/>
                </a:lnTo>
                <a:lnTo>
                  <a:pt x="6234" y="3084"/>
                </a:lnTo>
                <a:lnTo>
                  <a:pt x="6234" y="3085"/>
                </a:lnTo>
                <a:lnTo>
                  <a:pt x="6234" y="3087"/>
                </a:lnTo>
                <a:lnTo>
                  <a:pt x="6234" y="3089"/>
                </a:lnTo>
                <a:lnTo>
                  <a:pt x="6231" y="3087"/>
                </a:lnTo>
                <a:lnTo>
                  <a:pt x="6229" y="3087"/>
                </a:lnTo>
                <a:lnTo>
                  <a:pt x="6228" y="3086"/>
                </a:lnTo>
                <a:lnTo>
                  <a:pt x="6227" y="3083"/>
                </a:lnTo>
                <a:lnTo>
                  <a:pt x="6226" y="3081"/>
                </a:lnTo>
                <a:lnTo>
                  <a:pt x="6223" y="3084"/>
                </a:lnTo>
                <a:lnTo>
                  <a:pt x="6222" y="3087"/>
                </a:lnTo>
                <a:lnTo>
                  <a:pt x="6222" y="3088"/>
                </a:lnTo>
                <a:lnTo>
                  <a:pt x="6223" y="3089"/>
                </a:lnTo>
                <a:lnTo>
                  <a:pt x="6219" y="3089"/>
                </a:lnTo>
                <a:lnTo>
                  <a:pt x="6214" y="3089"/>
                </a:lnTo>
                <a:lnTo>
                  <a:pt x="6213" y="3083"/>
                </a:lnTo>
                <a:lnTo>
                  <a:pt x="6212" y="3077"/>
                </a:lnTo>
                <a:lnTo>
                  <a:pt x="6212" y="3069"/>
                </a:lnTo>
                <a:lnTo>
                  <a:pt x="6207" y="3069"/>
                </a:lnTo>
                <a:lnTo>
                  <a:pt x="6203" y="3069"/>
                </a:lnTo>
                <a:close/>
                <a:moveTo>
                  <a:pt x="5696" y="3066"/>
                </a:moveTo>
                <a:lnTo>
                  <a:pt x="5696" y="3069"/>
                </a:lnTo>
                <a:lnTo>
                  <a:pt x="5695" y="3072"/>
                </a:lnTo>
                <a:lnTo>
                  <a:pt x="5693" y="3075"/>
                </a:lnTo>
                <a:lnTo>
                  <a:pt x="5695" y="3076"/>
                </a:lnTo>
                <a:lnTo>
                  <a:pt x="5696" y="3077"/>
                </a:lnTo>
                <a:lnTo>
                  <a:pt x="5698" y="3080"/>
                </a:lnTo>
                <a:lnTo>
                  <a:pt x="5699" y="3084"/>
                </a:lnTo>
                <a:lnTo>
                  <a:pt x="5701" y="3088"/>
                </a:lnTo>
                <a:lnTo>
                  <a:pt x="5703" y="3097"/>
                </a:lnTo>
                <a:lnTo>
                  <a:pt x="5705" y="3100"/>
                </a:lnTo>
                <a:lnTo>
                  <a:pt x="5706" y="3102"/>
                </a:lnTo>
                <a:lnTo>
                  <a:pt x="5707" y="3103"/>
                </a:lnTo>
                <a:lnTo>
                  <a:pt x="5709" y="3104"/>
                </a:lnTo>
                <a:lnTo>
                  <a:pt x="5711" y="3104"/>
                </a:lnTo>
                <a:lnTo>
                  <a:pt x="5714" y="3105"/>
                </a:lnTo>
                <a:lnTo>
                  <a:pt x="5717" y="3106"/>
                </a:lnTo>
                <a:lnTo>
                  <a:pt x="5713" y="3108"/>
                </a:lnTo>
                <a:lnTo>
                  <a:pt x="5711" y="3110"/>
                </a:lnTo>
                <a:lnTo>
                  <a:pt x="5710" y="3112"/>
                </a:lnTo>
                <a:lnTo>
                  <a:pt x="5710" y="3114"/>
                </a:lnTo>
                <a:lnTo>
                  <a:pt x="5710" y="3118"/>
                </a:lnTo>
                <a:lnTo>
                  <a:pt x="5713" y="3121"/>
                </a:lnTo>
                <a:lnTo>
                  <a:pt x="5720" y="3128"/>
                </a:lnTo>
                <a:lnTo>
                  <a:pt x="5723" y="3131"/>
                </a:lnTo>
                <a:lnTo>
                  <a:pt x="5724" y="3132"/>
                </a:lnTo>
                <a:lnTo>
                  <a:pt x="5725" y="3134"/>
                </a:lnTo>
                <a:lnTo>
                  <a:pt x="5725" y="3140"/>
                </a:lnTo>
                <a:lnTo>
                  <a:pt x="5730" y="3142"/>
                </a:lnTo>
                <a:lnTo>
                  <a:pt x="5733" y="3142"/>
                </a:lnTo>
                <a:lnTo>
                  <a:pt x="5735" y="3142"/>
                </a:lnTo>
                <a:lnTo>
                  <a:pt x="5736" y="3142"/>
                </a:lnTo>
                <a:lnTo>
                  <a:pt x="5738" y="3141"/>
                </a:lnTo>
                <a:lnTo>
                  <a:pt x="5741" y="3139"/>
                </a:lnTo>
                <a:lnTo>
                  <a:pt x="5743" y="3136"/>
                </a:lnTo>
                <a:lnTo>
                  <a:pt x="5744" y="3133"/>
                </a:lnTo>
                <a:lnTo>
                  <a:pt x="5748" y="3126"/>
                </a:lnTo>
                <a:lnTo>
                  <a:pt x="5749" y="3127"/>
                </a:lnTo>
                <a:lnTo>
                  <a:pt x="5751" y="3129"/>
                </a:lnTo>
                <a:lnTo>
                  <a:pt x="5753" y="3131"/>
                </a:lnTo>
                <a:lnTo>
                  <a:pt x="5754" y="3132"/>
                </a:lnTo>
                <a:lnTo>
                  <a:pt x="5755" y="3133"/>
                </a:lnTo>
                <a:lnTo>
                  <a:pt x="5757" y="3132"/>
                </a:lnTo>
                <a:lnTo>
                  <a:pt x="5759" y="3131"/>
                </a:lnTo>
                <a:lnTo>
                  <a:pt x="5759" y="3126"/>
                </a:lnTo>
                <a:lnTo>
                  <a:pt x="5758" y="3125"/>
                </a:lnTo>
                <a:lnTo>
                  <a:pt x="5757" y="3122"/>
                </a:lnTo>
                <a:lnTo>
                  <a:pt x="5756" y="3118"/>
                </a:lnTo>
                <a:lnTo>
                  <a:pt x="5756" y="3114"/>
                </a:lnTo>
                <a:lnTo>
                  <a:pt x="5759" y="3103"/>
                </a:lnTo>
                <a:lnTo>
                  <a:pt x="5764" y="3103"/>
                </a:lnTo>
                <a:lnTo>
                  <a:pt x="5765" y="3099"/>
                </a:lnTo>
                <a:lnTo>
                  <a:pt x="5765" y="3095"/>
                </a:lnTo>
                <a:lnTo>
                  <a:pt x="5765" y="3087"/>
                </a:lnTo>
                <a:lnTo>
                  <a:pt x="5762" y="3072"/>
                </a:lnTo>
                <a:lnTo>
                  <a:pt x="5757" y="3074"/>
                </a:lnTo>
                <a:lnTo>
                  <a:pt x="5752" y="3076"/>
                </a:lnTo>
                <a:lnTo>
                  <a:pt x="5748" y="3077"/>
                </a:lnTo>
                <a:lnTo>
                  <a:pt x="5743" y="3078"/>
                </a:lnTo>
                <a:lnTo>
                  <a:pt x="5740" y="3078"/>
                </a:lnTo>
                <a:lnTo>
                  <a:pt x="5736" y="3078"/>
                </a:lnTo>
                <a:lnTo>
                  <a:pt x="5729" y="3077"/>
                </a:lnTo>
                <a:lnTo>
                  <a:pt x="5722" y="3075"/>
                </a:lnTo>
                <a:lnTo>
                  <a:pt x="5714" y="3073"/>
                </a:lnTo>
                <a:lnTo>
                  <a:pt x="5705" y="3070"/>
                </a:lnTo>
                <a:lnTo>
                  <a:pt x="5696" y="3066"/>
                </a:lnTo>
                <a:close/>
                <a:moveTo>
                  <a:pt x="6209" y="2915"/>
                </a:moveTo>
                <a:lnTo>
                  <a:pt x="6209" y="2916"/>
                </a:lnTo>
                <a:lnTo>
                  <a:pt x="6207" y="2918"/>
                </a:lnTo>
                <a:lnTo>
                  <a:pt x="6206" y="2919"/>
                </a:lnTo>
                <a:lnTo>
                  <a:pt x="6205" y="2920"/>
                </a:lnTo>
                <a:lnTo>
                  <a:pt x="6206" y="2920"/>
                </a:lnTo>
                <a:lnTo>
                  <a:pt x="6210" y="2923"/>
                </a:lnTo>
                <a:lnTo>
                  <a:pt x="6212" y="2926"/>
                </a:lnTo>
                <a:lnTo>
                  <a:pt x="6214" y="2929"/>
                </a:lnTo>
                <a:lnTo>
                  <a:pt x="6216" y="2932"/>
                </a:lnTo>
                <a:lnTo>
                  <a:pt x="6219" y="2940"/>
                </a:lnTo>
                <a:lnTo>
                  <a:pt x="6223" y="2948"/>
                </a:lnTo>
                <a:lnTo>
                  <a:pt x="6226" y="2951"/>
                </a:lnTo>
                <a:lnTo>
                  <a:pt x="6229" y="2955"/>
                </a:lnTo>
                <a:lnTo>
                  <a:pt x="6233" y="2958"/>
                </a:lnTo>
                <a:lnTo>
                  <a:pt x="6234" y="2960"/>
                </a:lnTo>
                <a:lnTo>
                  <a:pt x="6234" y="2962"/>
                </a:lnTo>
                <a:lnTo>
                  <a:pt x="6234" y="2965"/>
                </a:lnTo>
                <a:lnTo>
                  <a:pt x="6240" y="2965"/>
                </a:lnTo>
                <a:lnTo>
                  <a:pt x="6240" y="2968"/>
                </a:lnTo>
                <a:lnTo>
                  <a:pt x="6240" y="2970"/>
                </a:lnTo>
                <a:lnTo>
                  <a:pt x="6240" y="2971"/>
                </a:lnTo>
                <a:lnTo>
                  <a:pt x="6239" y="2972"/>
                </a:lnTo>
                <a:lnTo>
                  <a:pt x="6237" y="2975"/>
                </a:lnTo>
                <a:lnTo>
                  <a:pt x="6237" y="2977"/>
                </a:lnTo>
                <a:lnTo>
                  <a:pt x="6237" y="2979"/>
                </a:lnTo>
                <a:lnTo>
                  <a:pt x="6237" y="2980"/>
                </a:lnTo>
                <a:lnTo>
                  <a:pt x="6238" y="2981"/>
                </a:lnTo>
                <a:lnTo>
                  <a:pt x="6241" y="2983"/>
                </a:lnTo>
                <a:lnTo>
                  <a:pt x="6245" y="2985"/>
                </a:lnTo>
                <a:lnTo>
                  <a:pt x="6246" y="2986"/>
                </a:lnTo>
                <a:lnTo>
                  <a:pt x="6245" y="2988"/>
                </a:lnTo>
                <a:lnTo>
                  <a:pt x="6244" y="2990"/>
                </a:lnTo>
                <a:lnTo>
                  <a:pt x="6243" y="2992"/>
                </a:lnTo>
                <a:lnTo>
                  <a:pt x="6242" y="2993"/>
                </a:lnTo>
                <a:lnTo>
                  <a:pt x="6243" y="2993"/>
                </a:lnTo>
                <a:lnTo>
                  <a:pt x="6244" y="2994"/>
                </a:lnTo>
                <a:lnTo>
                  <a:pt x="6245" y="2996"/>
                </a:lnTo>
                <a:lnTo>
                  <a:pt x="6246" y="3000"/>
                </a:lnTo>
                <a:lnTo>
                  <a:pt x="6246" y="3006"/>
                </a:lnTo>
                <a:lnTo>
                  <a:pt x="6246" y="3012"/>
                </a:lnTo>
                <a:lnTo>
                  <a:pt x="6245" y="3018"/>
                </a:lnTo>
                <a:lnTo>
                  <a:pt x="6243" y="3024"/>
                </a:lnTo>
                <a:lnTo>
                  <a:pt x="6242" y="3029"/>
                </a:lnTo>
                <a:lnTo>
                  <a:pt x="6241" y="3031"/>
                </a:lnTo>
                <a:lnTo>
                  <a:pt x="6240" y="3033"/>
                </a:lnTo>
                <a:lnTo>
                  <a:pt x="6226" y="3041"/>
                </a:lnTo>
                <a:lnTo>
                  <a:pt x="6235" y="3046"/>
                </a:lnTo>
                <a:lnTo>
                  <a:pt x="6240" y="3050"/>
                </a:lnTo>
                <a:lnTo>
                  <a:pt x="6242" y="3051"/>
                </a:lnTo>
                <a:lnTo>
                  <a:pt x="6245" y="3053"/>
                </a:lnTo>
                <a:lnTo>
                  <a:pt x="6249" y="3058"/>
                </a:lnTo>
                <a:lnTo>
                  <a:pt x="6251" y="3060"/>
                </a:lnTo>
                <a:lnTo>
                  <a:pt x="6253" y="3063"/>
                </a:lnTo>
                <a:lnTo>
                  <a:pt x="6254" y="3065"/>
                </a:lnTo>
                <a:lnTo>
                  <a:pt x="6254" y="3068"/>
                </a:lnTo>
                <a:lnTo>
                  <a:pt x="6254" y="3071"/>
                </a:lnTo>
                <a:lnTo>
                  <a:pt x="6254" y="3075"/>
                </a:lnTo>
                <a:lnTo>
                  <a:pt x="6248" y="3081"/>
                </a:lnTo>
                <a:lnTo>
                  <a:pt x="6248" y="3086"/>
                </a:lnTo>
                <a:lnTo>
                  <a:pt x="6248" y="3092"/>
                </a:lnTo>
                <a:lnTo>
                  <a:pt x="6258" y="3094"/>
                </a:lnTo>
                <a:lnTo>
                  <a:pt x="6264" y="3095"/>
                </a:lnTo>
                <a:lnTo>
                  <a:pt x="6266" y="3095"/>
                </a:lnTo>
                <a:lnTo>
                  <a:pt x="6268" y="3094"/>
                </a:lnTo>
                <a:lnTo>
                  <a:pt x="6270" y="3092"/>
                </a:lnTo>
                <a:lnTo>
                  <a:pt x="6272" y="3088"/>
                </a:lnTo>
                <a:lnTo>
                  <a:pt x="6273" y="3083"/>
                </a:lnTo>
                <a:lnTo>
                  <a:pt x="6276" y="3077"/>
                </a:lnTo>
                <a:lnTo>
                  <a:pt x="6279" y="3069"/>
                </a:lnTo>
                <a:lnTo>
                  <a:pt x="6281" y="3067"/>
                </a:lnTo>
                <a:lnTo>
                  <a:pt x="6285" y="3065"/>
                </a:lnTo>
                <a:lnTo>
                  <a:pt x="6287" y="3063"/>
                </a:lnTo>
                <a:lnTo>
                  <a:pt x="6289" y="3061"/>
                </a:lnTo>
                <a:lnTo>
                  <a:pt x="6290" y="3058"/>
                </a:lnTo>
                <a:lnTo>
                  <a:pt x="6290" y="3055"/>
                </a:lnTo>
                <a:lnTo>
                  <a:pt x="6290" y="3052"/>
                </a:lnTo>
                <a:lnTo>
                  <a:pt x="6289" y="3050"/>
                </a:lnTo>
                <a:lnTo>
                  <a:pt x="6288" y="3048"/>
                </a:lnTo>
                <a:lnTo>
                  <a:pt x="6288" y="3047"/>
                </a:lnTo>
                <a:lnTo>
                  <a:pt x="6289" y="3044"/>
                </a:lnTo>
                <a:lnTo>
                  <a:pt x="6292" y="3042"/>
                </a:lnTo>
                <a:lnTo>
                  <a:pt x="6296" y="3041"/>
                </a:lnTo>
                <a:lnTo>
                  <a:pt x="6302" y="3039"/>
                </a:lnTo>
                <a:lnTo>
                  <a:pt x="6307" y="3044"/>
                </a:lnTo>
                <a:lnTo>
                  <a:pt x="6307" y="3040"/>
                </a:lnTo>
                <a:lnTo>
                  <a:pt x="6306" y="3037"/>
                </a:lnTo>
                <a:lnTo>
                  <a:pt x="6305" y="3035"/>
                </a:lnTo>
                <a:lnTo>
                  <a:pt x="6304" y="3034"/>
                </a:lnTo>
                <a:lnTo>
                  <a:pt x="6304" y="3033"/>
                </a:lnTo>
                <a:lnTo>
                  <a:pt x="6305" y="3031"/>
                </a:lnTo>
                <a:lnTo>
                  <a:pt x="6306" y="3029"/>
                </a:lnTo>
                <a:lnTo>
                  <a:pt x="6310" y="3024"/>
                </a:lnTo>
                <a:lnTo>
                  <a:pt x="6314" y="3020"/>
                </a:lnTo>
                <a:lnTo>
                  <a:pt x="6316" y="3016"/>
                </a:lnTo>
                <a:lnTo>
                  <a:pt x="6316" y="3013"/>
                </a:lnTo>
                <a:lnTo>
                  <a:pt x="6316" y="3010"/>
                </a:lnTo>
                <a:lnTo>
                  <a:pt x="6315" y="3007"/>
                </a:lnTo>
                <a:lnTo>
                  <a:pt x="6316" y="3005"/>
                </a:lnTo>
                <a:lnTo>
                  <a:pt x="6313" y="3005"/>
                </a:lnTo>
                <a:lnTo>
                  <a:pt x="6312" y="3005"/>
                </a:lnTo>
                <a:lnTo>
                  <a:pt x="6311" y="3004"/>
                </a:lnTo>
                <a:lnTo>
                  <a:pt x="6310" y="3002"/>
                </a:lnTo>
                <a:lnTo>
                  <a:pt x="6309" y="3002"/>
                </a:lnTo>
                <a:lnTo>
                  <a:pt x="6307" y="3002"/>
                </a:lnTo>
                <a:lnTo>
                  <a:pt x="6305" y="3003"/>
                </a:lnTo>
                <a:lnTo>
                  <a:pt x="6303" y="3006"/>
                </a:lnTo>
                <a:lnTo>
                  <a:pt x="6299" y="3010"/>
                </a:lnTo>
                <a:lnTo>
                  <a:pt x="6295" y="3011"/>
                </a:lnTo>
                <a:lnTo>
                  <a:pt x="6291" y="3011"/>
                </a:lnTo>
                <a:lnTo>
                  <a:pt x="6288" y="3011"/>
                </a:lnTo>
                <a:lnTo>
                  <a:pt x="6284" y="3009"/>
                </a:lnTo>
                <a:lnTo>
                  <a:pt x="6277" y="3005"/>
                </a:lnTo>
                <a:lnTo>
                  <a:pt x="6271" y="3002"/>
                </a:lnTo>
                <a:lnTo>
                  <a:pt x="6271" y="2992"/>
                </a:lnTo>
                <a:lnTo>
                  <a:pt x="6271" y="2982"/>
                </a:lnTo>
                <a:lnTo>
                  <a:pt x="6268" y="2981"/>
                </a:lnTo>
                <a:lnTo>
                  <a:pt x="6266" y="2980"/>
                </a:lnTo>
                <a:lnTo>
                  <a:pt x="6266" y="2979"/>
                </a:lnTo>
                <a:lnTo>
                  <a:pt x="6266" y="2978"/>
                </a:lnTo>
                <a:lnTo>
                  <a:pt x="6267" y="2977"/>
                </a:lnTo>
                <a:lnTo>
                  <a:pt x="6266" y="2975"/>
                </a:lnTo>
                <a:lnTo>
                  <a:pt x="6265" y="2974"/>
                </a:lnTo>
                <a:lnTo>
                  <a:pt x="6261" y="2982"/>
                </a:lnTo>
                <a:lnTo>
                  <a:pt x="6259" y="2984"/>
                </a:lnTo>
                <a:lnTo>
                  <a:pt x="6257" y="2985"/>
                </a:lnTo>
                <a:lnTo>
                  <a:pt x="6254" y="2984"/>
                </a:lnTo>
                <a:lnTo>
                  <a:pt x="6252" y="2983"/>
                </a:lnTo>
                <a:lnTo>
                  <a:pt x="6251" y="2982"/>
                </a:lnTo>
                <a:lnTo>
                  <a:pt x="6250" y="2980"/>
                </a:lnTo>
                <a:lnTo>
                  <a:pt x="6249" y="2978"/>
                </a:lnTo>
                <a:lnTo>
                  <a:pt x="6248" y="2975"/>
                </a:lnTo>
                <a:lnTo>
                  <a:pt x="6248" y="2970"/>
                </a:lnTo>
                <a:lnTo>
                  <a:pt x="6248" y="2956"/>
                </a:lnTo>
                <a:lnTo>
                  <a:pt x="6247" y="2949"/>
                </a:lnTo>
                <a:lnTo>
                  <a:pt x="6246" y="2946"/>
                </a:lnTo>
                <a:lnTo>
                  <a:pt x="6245" y="2943"/>
                </a:lnTo>
                <a:lnTo>
                  <a:pt x="6237" y="2943"/>
                </a:lnTo>
                <a:lnTo>
                  <a:pt x="6237" y="2942"/>
                </a:lnTo>
                <a:lnTo>
                  <a:pt x="6238" y="2940"/>
                </a:lnTo>
                <a:lnTo>
                  <a:pt x="6240" y="2937"/>
                </a:lnTo>
                <a:lnTo>
                  <a:pt x="6233" y="2931"/>
                </a:lnTo>
                <a:lnTo>
                  <a:pt x="6226" y="2926"/>
                </a:lnTo>
                <a:lnTo>
                  <a:pt x="6223" y="2929"/>
                </a:lnTo>
                <a:lnTo>
                  <a:pt x="6222" y="2931"/>
                </a:lnTo>
                <a:lnTo>
                  <a:pt x="6221" y="2931"/>
                </a:lnTo>
                <a:lnTo>
                  <a:pt x="6220" y="2931"/>
                </a:lnTo>
                <a:lnTo>
                  <a:pt x="6218" y="2929"/>
                </a:lnTo>
                <a:lnTo>
                  <a:pt x="6216" y="2926"/>
                </a:lnTo>
                <a:lnTo>
                  <a:pt x="6212" y="2920"/>
                </a:lnTo>
                <a:lnTo>
                  <a:pt x="6214" y="2917"/>
                </a:lnTo>
                <a:lnTo>
                  <a:pt x="6214" y="2916"/>
                </a:lnTo>
                <a:lnTo>
                  <a:pt x="6214" y="2915"/>
                </a:lnTo>
                <a:lnTo>
                  <a:pt x="6209" y="2915"/>
                </a:lnTo>
                <a:close/>
                <a:moveTo>
                  <a:pt x="3957" y="2387"/>
                </a:moveTo>
                <a:lnTo>
                  <a:pt x="3952" y="2404"/>
                </a:lnTo>
                <a:lnTo>
                  <a:pt x="3950" y="2414"/>
                </a:lnTo>
                <a:lnTo>
                  <a:pt x="3948" y="2424"/>
                </a:lnTo>
                <a:lnTo>
                  <a:pt x="3945" y="2424"/>
                </a:lnTo>
                <a:lnTo>
                  <a:pt x="3940" y="2425"/>
                </a:lnTo>
                <a:lnTo>
                  <a:pt x="3936" y="2425"/>
                </a:lnTo>
                <a:lnTo>
                  <a:pt x="3935" y="2426"/>
                </a:lnTo>
                <a:lnTo>
                  <a:pt x="3934" y="2427"/>
                </a:lnTo>
                <a:lnTo>
                  <a:pt x="3934" y="2430"/>
                </a:lnTo>
                <a:lnTo>
                  <a:pt x="3935" y="2429"/>
                </a:lnTo>
                <a:lnTo>
                  <a:pt x="3937" y="2432"/>
                </a:lnTo>
                <a:lnTo>
                  <a:pt x="3938" y="2435"/>
                </a:lnTo>
                <a:lnTo>
                  <a:pt x="3938" y="2437"/>
                </a:lnTo>
                <a:lnTo>
                  <a:pt x="3937" y="2438"/>
                </a:lnTo>
                <a:lnTo>
                  <a:pt x="3931" y="2438"/>
                </a:lnTo>
                <a:lnTo>
                  <a:pt x="3931" y="2440"/>
                </a:lnTo>
                <a:lnTo>
                  <a:pt x="3931" y="2443"/>
                </a:lnTo>
                <a:lnTo>
                  <a:pt x="3930" y="2447"/>
                </a:lnTo>
                <a:lnTo>
                  <a:pt x="3929" y="2452"/>
                </a:lnTo>
                <a:lnTo>
                  <a:pt x="3925" y="2450"/>
                </a:lnTo>
                <a:lnTo>
                  <a:pt x="3925" y="2449"/>
                </a:lnTo>
                <a:lnTo>
                  <a:pt x="3924" y="2448"/>
                </a:lnTo>
                <a:lnTo>
                  <a:pt x="3920" y="2449"/>
                </a:lnTo>
                <a:lnTo>
                  <a:pt x="3921" y="2457"/>
                </a:lnTo>
                <a:lnTo>
                  <a:pt x="3921" y="2461"/>
                </a:lnTo>
                <a:lnTo>
                  <a:pt x="3920" y="2463"/>
                </a:lnTo>
                <a:lnTo>
                  <a:pt x="3919" y="2463"/>
                </a:lnTo>
                <a:lnTo>
                  <a:pt x="3917" y="2462"/>
                </a:lnTo>
                <a:lnTo>
                  <a:pt x="3915" y="2461"/>
                </a:lnTo>
                <a:lnTo>
                  <a:pt x="3913" y="2460"/>
                </a:lnTo>
                <a:lnTo>
                  <a:pt x="3912" y="2461"/>
                </a:lnTo>
                <a:lnTo>
                  <a:pt x="3910" y="2462"/>
                </a:lnTo>
                <a:lnTo>
                  <a:pt x="3909" y="2465"/>
                </a:lnTo>
                <a:lnTo>
                  <a:pt x="3907" y="2468"/>
                </a:lnTo>
                <a:lnTo>
                  <a:pt x="3906" y="2469"/>
                </a:lnTo>
                <a:lnTo>
                  <a:pt x="3904" y="2469"/>
                </a:lnTo>
                <a:lnTo>
                  <a:pt x="3901" y="2469"/>
                </a:lnTo>
                <a:lnTo>
                  <a:pt x="3898" y="2468"/>
                </a:lnTo>
                <a:lnTo>
                  <a:pt x="3895" y="2467"/>
                </a:lnTo>
                <a:lnTo>
                  <a:pt x="3893" y="2466"/>
                </a:lnTo>
                <a:lnTo>
                  <a:pt x="3892" y="2466"/>
                </a:lnTo>
                <a:lnTo>
                  <a:pt x="3892" y="2472"/>
                </a:lnTo>
                <a:lnTo>
                  <a:pt x="3882" y="2477"/>
                </a:lnTo>
                <a:lnTo>
                  <a:pt x="3877" y="2480"/>
                </a:lnTo>
                <a:lnTo>
                  <a:pt x="3872" y="2483"/>
                </a:lnTo>
                <a:lnTo>
                  <a:pt x="3867" y="2486"/>
                </a:lnTo>
                <a:lnTo>
                  <a:pt x="3863" y="2491"/>
                </a:lnTo>
                <a:lnTo>
                  <a:pt x="3860" y="2495"/>
                </a:lnTo>
                <a:lnTo>
                  <a:pt x="3859" y="2497"/>
                </a:lnTo>
                <a:lnTo>
                  <a:pt x="3858" y="2500"/>
                </a:lnTo>
                <a:lnTo>
                  <a:pt x="3858" y="2504"/>
                </a:lnTo>
                <a:lnTo>
                  <a:pt x="3858" y="2508"/>
                </a:lnTo>
                <a:lnTo>
                  <a:pt x="3858" y="2512"/>
                </a:lnTo>
                <a:lnTo>
                  <a:pt x="3859" y="2515"/>
                </a:lnTo>
                <a:lnTo>
                  <a:pt x="3861" y="2523"/>
                </a:lnTo>
                <a:lnTo>
                  <a:pt x="3864" y="2531"/>
                </a:lnTo>
                <a:lnTo>
                  <a:pt x="3867" y="2539"/>
                </a:lnTo>
                <a:lnTo>
                  <a:pt x="3869" y="2546"/>
                </a:lnTo>
                <a:lnTo>
                  <a:pt x="3870" y="2550"/>
                </a:lnTo>
                <a:lnTo>
                  <a:pt x="3870" y="2554"/>
                </a:lnTo>
                <a:lnTo>
                  <a:pt x="3870" y="2562"/>
                </a:lnTo>
                <a:lnTo>
                  <a:pt x="3867" y="2564"/>
                </a:lnTo>
                <a:lnTo>
                  <a:pt x="3862" y="2568"/>
                </a:lnTo>
                <a:lnTo>
                  <a:pt x="3855" y="2573"/>
                </a:lnTo>
                <a:lnTo>
                  <a:pt x="3855" y="2575"/>
                </a:lnTo>
                <a:lnTo>
                  <a:pt x="3855" y="2576"/>
                </a:lnTo>
                <a:lnTo>
                  <a:pt x="3855" y="2580"/>
                </a:lnTo>
                <a:lnTo>
                  <a:pt x="3856" y="2584"/>
                </a:lnTo>
                <a:lnTo>
                  <a:pt x="3855" y="2587"/>
                </a:lnTo>
                <a:lnTo>
                  <a:pt x="3854" y="2588"/>
                </a:lnTo>
                <a:lnTo>
                  <a:pt x="3851" y="2590"/>
                </a:lnTo>
                <a:lnTo>
                  <a:pt x="3849" y="2591"/>
                </a:lnTo>
                <a:lnTo>
                  <a:pt x="3847" y="2593"/>
                </a:lnTo>
                <a:lnTo>
                  <a:pt x="3845" y="2598"/>
                </a:lnTo>
                <a:lnTo>
                  <a:pt x="3844" y="2603"/>
                </a:lnTo>
                <a:lnTo>
                  <a:pt x="3843" y="2607"/>
                </a:lnTo>
                <a:lnTo>
                  <a:pt x="3842" y="2611"/>
                </a:lnTo>
                <a:lnTo>
                  <a:pt x="3842" y="2615"/>
                </a:lnTo>
                <a:lnTo>
                  <a:pt x="3843" y="2619"/>
                </a:lnTo>
                <a:lnTo>
                  <a:pt x="3843" y="2623"/>
                </a:lnTo>
                <a:lnTo>
                  <a:pt x="3844" y="2626"/>
                </a:lnTo>
                <a:lnTo>
                  <a:pt x="3847" y="2633"/>
                </a:lnTo>
                <a:lnTo>
                  <a:pt x="3850" y="2640"/>
                </a:lnTo>
                <a:lnTo>
                  <a:pt x="3855" y="2653"/>
                </a:lnTo>
                <a:lnTo>
                  <a:pt x="3860" y="2667"/>
                </a:lnTo>
                <a:lnTo>
                  <a:pt x="3863" y="2672"/>
                </a:lnTo>
                <a:lnTo>
                  <a:pt x="3865" y="2677"/>
                </a:lnTo>
                <a:lnTo>
                  <a:pt x="3868" y="2681"/>
                </a:lnTo>
                <a:lnTo>
                  <a:pt x="3872" y="2685"/>
                </a:lnTo>
                <a:lnTo>
                  <a:pt x="3875" y="2687"/>
                </a:lnTo>
                <a:lnTo>
                  <a:pt x="3877" y="2689"/>
                </a:lnTo>
                <a:lnTo>
                  <a:pt x="3884" y="2692"/>
                </a:lnTo>
                <a:lnTo>
                  <a:pt x="3888" y="2693"/>
                </a:lnTo>
                <a:lnTo>
                  <a:pt x="3890" y="2693"/>
                </a:lnTo>
                <a:lnTo>
                  <a:pt x="3889" y="2692"/>
                </a:lnTo>
                <a:lnTo>
                  <a:pt x="3897" y="2690"/>
                </a:lnTo>
                <a:lnTo>
                  <a:pt x="3905" y="2687"/>
                </a:lnTo>
                <a:lnTo>
                  <a:pt x="3912" y="2683"/>
                </a:lnTo>
                <a:lnTo>
                  <a:pt x="3915" y="2681"/>
                </a:lnTo>
                <a:lnTo>
                  <a:pt x="3916" y="2680"/>
                </a:lnTo>
                <a:lnTo>
                  <a:pt x="3917" y="2678"/>
                </a:lnTo>
                <a:lnTo>
                  <a:pt x="3919" y="2674"/>
                </a:lnTo>
                <a:lnTo>
                  <a:pt x="3921" y="2670"/>
                </a:lnTo>
                <a:lnTo>
                  <a:pt x="3923" y="2661"/>
                </a:lnTo>
                <a:lnTo>
                  <a:pt x="3924" y="2651"/>
                </a:lnTo>
                <a:lnTo>
                  <a:pt x="3925" y="2646"/>
                </a:lnTo>
                <a:lnTo>
                  <a:pt x="3926" y="2642"/>
                </a:lnTo>
                <a:lnTo>
                  <a:pt x="3928" y="2634"/>
                </a:lnTo>
                <a:lnTo>
                  <a:pt x="3931" y="2627"/>
                </a:lnTo>
                <a:lnTo>
                  <a:pt x="3938" y="2610"/>
                </a:lnTo>
                <a:lnTo>
                  <a:pt x="3941" y="2602"/>
                </a:lnTo>
                <a:lnTo>
                  <a:pt x="3944" y="2592"/>
                </a:lnTo>
                <a:lnTo>
                  <a:pt x="3947" y="2584"/>
                </a:lnTo>
                <a:lnTo>
                  <a:pt x="3948" y="2576"/>
                </a:lnTo>
                <a:lnTo>
                  <a:pt x="3948" y="2573"/>
                </a:lnTo>
                <a:lnTo>
                  <a:pt x="3948" y="2571"/>
                </a:lnTo>
                <a:lnTo>
                  <a:pt x="3947" y="2566"/>
                </a:lnTo>
                <a:lnTo>
                  <a:pt x="3946" y="2562"/>
                </a:lnTo>
                <a:lnTo>
                  <a:pt x="3945" y="2560"/>
                </a:lnTo>
                <a:lnTo>
                  <a:pt x="3945" y="2559"/>
                </a:lnTo>
                <a:lnTo>
                  <a:pt x="3952" y="2548"/>
                </a:lnTo>
                <a:lnTo>
                  <a:pt x="3960" y="2537"/>
                </a:lnTo>
                <a:lnTo>
                  <a:pt x="3963" y="2527"/>
                </a:lnTo>
                <a:lnTo>
                  <a:pt x="3965" y="2520"/>
                </a:lnTo>
                <a:lnTo>
                  <a:pt x="3965" y="2516"/>
                </a:lnTo>
                <a:lnTo>
                  <a:pt x="3964" y="2513"/>
                </a:lnTo>
                <a:lnTo>
                  <a:pt x="3962" y="2508"/>
                </a:lnTo>
                <a:lnTo>
                  <a:pt x="3968" y="2503"/>
                </a:lnTo>
                <a:lnTo>
                  <a:pt x="3968" y="2500"/>
                </a:lnTo>
                <a:lnTo>
                  <a:pt x="3968" y="2498"/>
                </a:lnTo>
                <a:lnTo>
                  <a:pt x="3968" y="2494"/>
                </a:lnTo>
                <a:lnTo>
                  <a:pt x="3969" y="2492"/>
                </a:lnTo>
                <a:lnTo>
                  <a:pt x="3970" y="2491"/>
                </a:lnTo>
                <a:lnTo>
                  <a:pt x="3971" y="2490"/>
                </a:lnTo>
                <a:lnTo>
                  <a:pt x="3974" y="2489"/>
                </a:lnTo>
                <a:lnTo>
                  <a:pt x="3974" y="2483"/>
                </a:lnTo>
                <a:lnTo>
                  <a:pt x="3972" y="2478"/>
                </a:lnTo>
                <a:lnTo>
                  <a:pt x="3970" y="2472"/>
                </a:lnTo>
                <a:lnTo>
                  <a:pt x="3967" y="2466"/>
                </a:lnTo>
                <a:lnTo>
                  <a:pt x="3965" y="2461"/>
                </a:lnTo>
                <a:lnTo>
                  <a:pt x="3967" y="2461"/>
                </a:lnTo>
                <a:lnTo>
                  <a:pt x="3969" y="2461"/>
                </a:lnTo>
                <a:lnTo>
                  <a:pt x="3974" y="2461"/>
                </a:lnTo>
                <a:lnTo>
                  <a:pt x="3973" y="2464"/>
                </a:lnTo>
                <a:lnTo>
                  <a:pt x="3974" y="2469"/>
                </a:lnTo>
                <a:lnTo>
                  <a:pt x="3979" y="2469"/>
                </a:lnTo>
                <a:lnTo>
                  <a:pt x="3979" y="2466"/>
                </a:lnTo>
                <a:lnTo>
                  <a:pt x="3979" y="2463"/>
                </a:lnTo>
                <a:lnTo>
                  <a:pt x="3979" y="2462"/>
                </a:lnTo>
                <a:lnTo>
                  <a:pt x="3979" y="2461"/>
                </a:lnTo>
                <a:lnTo>
                  <a:pt x="3980" y="2461"/>
                </a:lnTo>
                <a:lnTo>
                  <a:pt x="3982" y="2461"/>
                </a:lnTo>
                <a:lnTo>
                  <a:pt x="3981" y="2446"/>
                </a:lnTo>
                <a:lnTo>
                  <a:pt x="3979" y="2430"/>
                </a:lnTo>
                <a:lnTo>
                  <a:pt x="3979" y="2421"/>
                </a:lnTo>
                <a:lnTo>
                  <a:pt x="3977" y="2414"/>
                </a:lnTo>
                <a:lnTo>
                  <a:pt x="3976" y="2407"/>
                </a:lnTo>
                <a:lnTo>
                  <a:pt x="3974" y="2401"/>
                </a:lnTo>
                <a:lnTo>
                  <a:pt x="3973" y="2400"/>
                </a:lnTo>
                <a:lnTo>
                  <a:pt x="3972" y="2399"/>
                </a:lnTo>
                <a:lnTo>
                  <a:pt x="3971" y="2399"/>
                </a:lnTo>
                <a:lnTo>
                  <a:pt x="3970" y="2399"/>
                </a:lnTo>
                <a:lnTo>
                  <a:pt x="3967" y="2401"/>
                </a:lnTo>
                <a:lnTo>
                  <a:pt x="3965" y="2401"/>
                </a:lnTo>
                <a:lnTo>
                  <a:pt x="3961" y="2394"/>
                </a:lnTo>
                <a:lnTo>
                  <a:pt x="3957" y="2387"/>
                </a:lnTo>
                <a:close/>
                <a:moveTo>
                  <a:pt x="5001" y="2227"/>
                </a:moveTo>
                <a:lnTo>
                  <a:pt x="4999" y="2234"/>
                </a:lnTo>
                <a:lnTo>
                  <a:pt x="4996" y="2240"/>
                </a:lnTo>
                <a:lnTo>
                  <a:pt x="4990" y="2252"/>
                </a:lnTo>
                <a:lnTo>
                  <a:pt x="4995" y="2253"/>
                </a:lnTo>
                <a:lnTo>
                  <a:pt x="4999" y="2254"/>
                </a:lnTo>
                <a:lnTo>
                  <a:pt x="5010" y="2255"/>
                </a:lnTo>
                <a:lnTo>
                  <a:pt x="5007" y="2259"/>
                </a:lnTo>
                <a:lnTo>
                  <a:pt x="5006" y="2262"/>
                </a:lnTo>
                <a:lnTo>
                  <a:pt x="5006" y="2263"/>
                </a:lnTo>
                <a:lnTo>
                  <a:pt x="5007" y="2264"/>
                </a:lnTo>
                <a:lnTo>
                  <a:pt x="5011" y="2264"/>
                </a:lnTo>
                <a:lnTo>
                  <a:pt x="5014" y="2264"/>
                </a:lnTo>
                <a:lnTo>
                  <a:pt x="5017" y="2264"/>
                </a:lnTo>
                <a:lnTo>
                  <a:pt x="5020" y="2263"/>
                </a:lnTo>
                <a:lnTo>
                  <a:pt x="5022" y="2262"/>
                </a:lnTo>
                <a:lnTo>
                  <a:pt x="5025" y="2262"/>
                </a:lnTo>
                <a:lnTo>
                  <a:pt x="5028" y="2262"/>
                </a:lnTo>
                <a:lnTo>
                  <a:pt x="5032" y="2264"/>
                </a:lnTo>
                <a:lnTo>
                  <a:pt x="5032" y="2269"/>
                </a:lnTo>
                <a:lnTo>
                  <a:pt x="5037" y="2271"/>
                </a:lnTo>
                <a:lnTo>
                  <a:pt x="5041" y="2272"/>
                </a:lnTo>
                <a:lnTo>
                  <a:pt x="5044" y="2272"/>
                </a:lnTo>
                <a:lnTo>
                  <a:pt x="5048" y="2272"/>
                </a:lnTo>
                <a:lnTo>
                  <a:pt x="5055" y="2271"/>
                </a:lnTo>
                <a:lnTo>
                  <a:pt x="5059" y="2270"/>
                </a:lnTo>
                <a:lnTo>
                  <a:pt x="5063" y="2269"/>
                </a:lnTo>
                <a:lnTo>
                  <a:pt x="5067" y="2269"/>
                </a:lnTo>
                <a:lnTo>
                  <a:pt x="5072" y="2269"/>
                </a:lnTo>
                <a:lnTo>
                  <a:pt x="5074" y="2270"/>
                </a:lnTo>
                <a:lnTo>
                  <a:pt x="5077" y="2271"/>
                </a:lnTo>
                <a:lnTo>
                  <a:pt x="5084" y="2275"/>
                </a:lnTo>
                <a:lnTo>
                  <a:pt x="5091" y="2278"/>
                </a:lnTo>
                <a:lnTo>
                  <a:pt x="5097" y="2280"/>
                </a:lnTo>
                <a:lnTo>
                  <a:pt x="5102" y="2281"/>
                </a:lnTo>
                <a:lnTo>
                  <a:pt x="5107" y="2281"/>
                </a:lnTo>
                <a:lnTo>
                  <a:pt x="5118" y="2281"/>
                </a:lnTo>
                <a:lnTo>
                  <a:pt x="5128" y="2280"/>
                </a:lnTo>
                <a:lnTo>
                  <a:pt x="5133" y="2280"/>
                </a:lnTo>
                <a:lnTo>
                  <a:pt x="5136" y="2280"/>
                </a:lnTo>
                <a:lnTo>
                  <a:pt x="5138" y="2281"/>
                </a:lnTo>
                <a:lnTo>
                  <a:pt x="5139" y="2282"/>
                </a:lnTo>
                <a:lnTo>
                  <a:pt x="5142" y="2286"/>
                </a:lnTo>
                <a:lnTo>
                  <a:pt x="5145" y="2289"/>
                </a:lnTo>
                <a:lnTo>
                  <a:pt x="5146" y="2291"/>
                </a:lnTo>
                <a:lnTo>
                  <a:pt x="5147" y="2292"/>
                </a:lnTo>
                <a:lnTo>
                  <a:pt x="5150" y="2293"/>
                </a:lnTo>
                <a:lnTo>
                  <a:pt x="5152" y="2293"/>
                </a:lnTo>
                <a:lnTo>
                  <a:pt x="5156" y="2293"/>
                </a:lnTo>
                <a:lnTo>
                  <a:pt x="5160" y="2294"/>
                </a:lnTo>
                <a:lnTo>
                  <a:pt x="5164" y="2295"/>
                </a:lnTo>
                <a:lnTo>
                  <a:pt x="5163" y="2292"/>
                </a:lnTo>
                <a:lnTo>
                  <a:pt x="5160" y="2288"/>
                </a:lnTo>
                <a:lnTo>
                  <a:pt x="5156" y="2283"/>
                </a:lnTo>
                <a:lnTo>
                  <a:pt x="5156" y="2280"/>
                </a:lnTo>
                <a:lnTo>
                  <a:pt x="5156" y="2277"/>
                </a:lnTo>
                <a:lnTo>
                  <a:pt x="5158" y="2273"/>
                </a:lnTo>
                <a:lnTo>
                  <a:pt x="5159" y="2269"/>
                </a:lnTo>
                <a:lnTo>
                  <a:pt x="5158" y="2269"/>
                </a:lnTo>
                <a:lnTo>
                  <a:pt x="5156" y="2268"/>
                </a:lnTo>
                <a:lnTo>
                  <a:pt x="5154" y="2266"/>
                </a:lnTo>
                <a:lnTo>
                  <a:pt x="5150" y="2264"/>
                </a:lnTo>
                <a:lnTo>
                  <a:pt x="5128" y="2264"/>
                </a:lnTo>
                <a:lnTo>
                  <a:pt x="5130" y="2258"/>
                </a:lnTo>
                <a:lnTo>
                  <a:pt x="5131" y="2255"/>
                </a:lnTo>
                <a:lnTo>
                  <a:pt x="5131" y="2252"/>
                </a:lnTo>
                <a:lnTo>
                  <a:pt x="5129" y="2249"/>
                </a:lnTo>
                <a:lnTo>
                  <a:pt x="5128" y="2247"/>
                </a:lnTo>
                <a:lnTo>
                  <a:pt x="5128" y="2244"/>
                </a:lnTo>
                <a:lnTo>
                  <a:pt x="5118" y="2243"/>
                </a:lnTo>
                <a:lnTo>
                  <a:pt x="5110" y="2242"/>
                </a:lnTo>
                <a:lnTo>
                  <a:pt x="5103" y="2242"/>
                </a:lnTo>
                <a:lnTo>
                  <a:pt x="5100" y="2242"/>
                </a:lnTo>
                <a:lnTo>
                  <a:pt x="5097" y="2241"/>
                </a:lnTo>
                <a:lnTo>
                  <a:pt x="5096" y="2240"/>
                </a:lnTo>
                <a:lnTo>
                  <a:pt x="5095" y="2238"/>
                </a:lnTo>
                <a:lnTo>
                  <a:pt x="5094" y="2237"/>
                </a:lnTo>
                <a:lnTo>
                  <a:pt x="5093" y="2236"/>
                </a:lnTo>
                <a:lnTo>
                  <a:pt x="5092" y="2236"/>
                </a:lnTo>
                <a:lnTo>
                  <a:pt x="5091" y="2235"/>
                </a:lnTo>
                <a:lnTo>
                  <a:pt x="5086" y="2244"/>
                </a:lnTo>
                <a:lnTo>
                  <a:pt x="5069" y="2244"/>
                </a:lnTo>
                <a:lnTo>
                  <a:pt x="5064" y="2243"/>
                </a:lnTo>
                <a:lnTo>
                  <a:pt x="5060" y="2241"/>
                </a:lnTo>
                <a:lnTo>
                  <a:pt x="5057" y="2238"/>
                </a:lnTo>
                <a:lnTo>
                  <a:pt x="5054" y="2236"/>
                </a:lnTo>
                <a:lnTo>
                  <a:pt x="5047" y="2231"/>
                </a:lnTo>
                <a:lnTo>
                  <a:pt x="5044" y="2228"/>
                </a:lnTo>
                <a:lnTo>
                  <a:pt x="5041" y="2227"/>
                </a:lnTo>
                <a:lnTo>
                  <a:pt x="5038" y="2227"/>
                </a:lnTo>
                <a:lnTo>
                  <a:pt x="5035" y="2227"/>
                </a:lnTo>
                <a:lnTo>
                  <a:pt x="5028" y="2229"/>
                </a:lnTo>
                <a:lnTo>
                  <a:pt x="5018" y="2233"/>
                </a:lnTo>
                <a:lnTo>
                  <a:pt x="5013" y="2232"/>
                </a:lnTo>
                <a:lnTo>
                  <a:pt x="5009" y="2230"/>
                </a:lnTo>
                <a:lnTo>
                  <a:pt x="5005" y="2228"/>
                </a:lnTo>
                <a:lnTo>
                  <a:pt x="5003" y="2228"/>
                </a:lnTo>
                <a:lnTo>
                  <a:pt x="5001" y="2227"/>
                </a:lnTo>
                <a:close/>
                <a:moveTo>
                  <a:pt x="5342" y="2067"/>
                </a:moveTo>
                <a:lnTo>
                  <a:pt x="5339" y="2069"/>
                </a:lnTo>
                <a:lnTo>
                  <a:pt x="5335" y="2075"/>
                </a:lnTo>
                <a:lnTo>
                  <a:pt x="5333" y="2078"/>
                </a:lnTo>
                <a:lnTo>
                  <a:pt x="5330" y="2080"/>
                </a:lnTo>
                <a:lnTo>
                  <a:pt x="5328" y="2082"/>
                </a:lnTo>
                <a:lnTo>
                  <a:pt x="5325" y="2084"/>
                </a:lnTo>
                <a:lnTo>
                  <a:pt x="5319" y="2084"/>
                </a:lnTo>
                <a:lnTo>
                  <a:pt x="5313" y="2085"/>
                </a:lnTo>
                <a:lnTo>
                  <a:pt x="5301" y="2084"/>
                </a:lnTo>
                <a:lnTo>
                  <a:pt x="5280" y="2081"/>
                </a:lnTo>
                <a:lnTo>
                  <a:pt x="5280" y="2075"/>
                </a:lnTo>
                <a:lnTo>
                  <a:pt x="5278" y="2075"/>
                </a:lnTo>
                <a:lnTo>
                  <a:pt x="5275" y="2076"/>
                </a:lnTo>
                <a:lnTo>
                  <a:pt x="5270" y="2079"/>
                </a:lnTo>
                <a:lnTo>
                  <a:pt x="5266" y="2082"/>
                </a:lnTo>
                <a:lnTo>
                  <a:pt x="5263" y="2084"/>
                </a:lnTo>
                <a:lnTo>
                  <a:pt x="5261" y="2084"/>
                </a:lnTo>
                <a:lnTo>
                  <a:pt x="5260" y="2083"/>
                </a:lnTo>
                <a:lnTo>
                  <a:pt x="5260" y="2082"/>
                </a:lnTo>
                <a:lnTo>
                  <a:pt x="5259" y="2080"/>
                </a:lnTo>
                <a:lnTo>
                  <a:pt x="5258" y="2080"/>
                </a:lnTo>
                <a:lnTo>
                  <a:pt x="5257" y="2081"/>
                </a:lnTo>
                <a:lnTo>
                  <a:pt x="5257" y="2086"/>
                </a:lnTo>
                <a:lnTo>
                  <a:pt x="5253" y="2089"/>
                </a:lnTo>
                <a:lnTo>
                  <a:pt x="5249" y="2092"/>
                </a:lnTo>
                <a:lnTo>
                  <a:pt x="5248" y="2096"/>
                </a:lnTo>
                <a:lnTo>
                  <a:pt x="5248" y="2100"/>
                </a:lnTo>
                <a:lnTo>
                  <a:pt x="5248" y="2103"/>
                </a:lnTo>
                <a:lnTo>
                  <a:pt x="5249" y="2106"/>
                </a:lnTo>
                <a:lnTo>
                  <a:pt x="5251" y="2110"/>
                </a:lnTo>
                <a:lnTo>
                  <a:pt x="5252" y="2113"/>
                </a:lnTo>
                <a:lnTo>
                  <a:pt x="5252" y="2115"/>
                </a:lnTo>
                <a:lnTo>
                  <a:pt x="5250" y="2117"/>
                </a:lnTo>
                <a:lnTo>
                  <a:pt x="5247" y="2119"/>
                </a:lnTo>
                <a:lnTo>
                  <a:pt x="5245" y="2121"/>
                </a:lnTo>
                <a:lnTo>
                  <a:pt x="5243" y="2123"/>
                </a:lnTo>
                <a:lnTo>
                  <a:pt x="5243" y="2125"/>
                </a:lnTo>
                <a:lnTo>
                  <a:pt x="5242" y="2128"/>
                </a:lnTo>
                <a:lnTo>
                  <a:pt x="5243" y="2133"/>
                </a:lnTo>
                <a:lnTo>
                  <a:pt x="5243" y="2138"/>
                </a:lnTo>
                <a:lnTo>
                  <a:pt x="5243" y="2143"/>
                </a:lnTo>
                <a:lnTo>
                  <a:pt x="5242" y="2145"/>
                </a:lnTo>
                <a:lnTo>
                  <a:pt x="5241" y="2148"/>
                </a:lnTo>
                <a:lnTo>
                  <a:pt x="5239" y="2154"/>
                </a:lnTo>
                <a:lnTo>
                  <a:pt x="5236" y="2160"/>
                </a:lnTo>
                <a:lnTo>
                  <a:pt x="5235" y="2163"/>
                </a:lnTo>
                <a:lnTo>
                  <a:pt x="5235" y="2165"/>
                </a:lnTo>
                <a:lnTo>
                  <a:pt x="5234" y="2175"/>
                </a:lnTo>
                <a:lnTo>
                  <a:pt x="5234" y="2177"/>
                </a:lnTo>
                <a:lnTo>
                  <a:pt x="5235" y="2177"/>
                </a:lnTo>
                <a:lnTo>
                  <a:pt x="5239" y="2177"/>
                </a:lnTo>
                <a:lnTo>
                  <a:pt x="5240" y="2177"/>
                </a:lnTo>
                <a:lnTo>
                  <a:pt x="5242" y="2177"/>
                </a:lnTo>
                <a:lnTo>
                  <a:pt x="5246" y="2179"/>
                </a:lnTo>
                <a:lnTo>
                  <a:pt x="5243" y="2201"/>
                </a:lnTo>
                <a:lnTo>
                  <a:pt x="5240" y="2224"/>
                </a:lnTo>
                <a:lnTo>
                  <a:pt x="5247" y="2223"/>
                </a:lnTo>
                <a:lnTo>
                  <a:pt x="5252" y="2223"/>
                </a:lnTo>
                <a:lnTo>
                  <a:pt x="5257" y="2222"/>
                </a:lnTo>
                <a:lnTo>
                  <a:pt x="5260" y="2221"/>
                </a:lnTo>
                <a:lnTo>
                  <a:pt x="5262" y="2221"/>
                </a:lnTo>
                <a:lnTo>
                  <a:pt x="5263" y="2220"/>
                </a:lnTo>
                <a:lnTo>
                  <a:pt x="5264" y="2218"/>
                </a:lnTo>
                <a:lnTo>
                  <a:pt x="5265" y="2216"/>
                </a:lnTo>
                <a:lnTo>
                  <a:pt x="5266" y="2211"/>
                </a:lnTo>
                <a:lnTo>
                  <a:pt x="5266" y="2205"/>
                </a:lnTo>
                <a:lnTo>
                  <a:pt x="5260" y="2196"/>
                </a:lnTo>
                <a:lnTo>
                  <a:pt x="5261" y="2193"/>
                </a:lnTo>
                <a:lnTo>
                  <a:pt x="5261" y="2192"/>
                </a:lnTo>
                <a:lnTo>
                  <a:pt x="5262" y="2192"/>
                </a:lnTo>
                <a:lnTo>
                  <a:pt x="5263" y="2193"/>
                </a:lnTo>
                <a:lnTo>
                  <a:pt x="5265" y="2184"/>
                </a:lnTo>
                <a:lnTo>
                  <a:pt x="5266" y="2178"/>
                </a:lnTo>
                <a:lnTo>
                  <a:pt x="5268" y="2174"/>
                </a:lnTo>
                <a:lnTo>
                  <a:pt x="5270" y="2172"/>
                </a:lnTo>
                <a:lnTo>
                  <a:pt x="5271" y="2171"/>
                </a:lnTo>
                <a:lnTo>
                  <a:pt x="5272" y="2171"/>
                </a:lnTo>
                <a:lnTo>
                  <a:pt x="5274" y="2172"/>
                </a:lnTo>
                <a:lnTo>
                  <a:pt x="5276" y="2175"/>
                </a:lnTo>
                <a:lnTo>
                  <a:pt x="5277" y="2178"/>
                </a:lnTo>
                <a:lnTo>
                  <a:pt x="5280" y="2187"/>
                </a:lnTo>
                <a:lnTo>
                  <a:pt x="5283" y="2197"/>
                </a:lnTo>
                <a:lnTo>
                  <a:pt x="5284" y="2206"/>
                </a:lnTo>
                <a:lnTo>
                  <a:pt x="5285" y="2213"/>
                </a:lnTo>
                <a:lnTo>
                  <a:pt x="5288" y="2212"/>
                </a:lnTo>
                <a:lnTo>
                  <a:pt x="5291" y="2213"/>
                </a:lnTo>
                <a:lnTo>
                  <a:pt x="5294" y="2213"/>
                </a:lnTo>
                <a:lnTo>
                  <a:pt x="5295" y="2213"/>
                </a:lnTo>
                <a:lnTo>
                  <a:pt x="5297" y="2213"/>
                </a:lnTo>
                <a:lnTo>
                  <a:pt x="5297" y="2211"/>
                </a:lnTo>
                <a:lnTo>
                  <a:pt x="5297" y="2208"/>
                </a:lnTo>
                <a:lnTo>
                  <a:pt x="5297" y="2202"/>
                </a:lnTo>
                <a:lnTo>
                  <a:pt x="5305" y="2201"/>
                </a:lnTo>
                <a:lnTo>
                  <a:pt x="5308" y="2200"/>
                </a:lnTo>
                <a:lnTo>
                  <a:pt x="5311" y="2199"/>
                </a:lnTo>
                <a:lnTo>
                  <a:pt x="5312" y="2200"/>
                </a:lnTo>
                <a:lnTo>
                  <a:pt x="5313" y="2200"/>
                </a:lnTo>
                <a:lnTo>
                  <a:pt x="5313" y="2199"/>
                </a:lnTo>
                <a:lnTo>
                  <a:pt x="5313" y="2196"/>
                </a:lnTo>
                <a:lnTo>
                  <a:pt x="5310" y="2193"/>
                </a:lnTo>
                <a:lnTo>
                  <a:pt x="5306" y="2191"/>
                </a:lnTo>
                <a:lnTo>
                  <a:pt x="5302" y="2188"/>
                </a:lnTo>
                <a:lnTo>
                  <a:pt x="5300" y="2186"/>
                </a:lnTo>
                <a:lnTo>
                  <a:pt x="5299" y="2185"/>
                </a:lnTo>
                <a:lnTo>
                  <a:pt x="5299" y="2183"/>
                </a:lnTo>
                <a:lnTo>
                  <a:pt x="5299" y="2182"/>
                </a:lnTo>
                <a:lnTo>
                  <a:pt x="5301" y="2179"/>
                </a:lnTo>
                <a:lnTo>
                  <a:pt x="5303" y="2176"/>
                </a:lnTo>
                <a:lnTo>
                  <a:pt x="5303" y="2175"/>
                </a:lnTo>
                <a:lnTo>
                  <a:pt x="5302" y="2174"/>
                </a:lnTo>
                <a:lnTo>
                  <a:pt x="5300" y="2172"/>
                </a:lnTo>
                <a:lnTo>
                  <a:pt x="5296" y="2171"/>
                </a:lnTo>
                <a:lnTo>
                  <a:pt x="5293" y="2170"/>
                </a:lnTo>
                <a:lnTo>
                  <a:pt x="5292" y="2169"/>
                </a:lnTo>
                <a:lnTo>
                  <a:pt x="5291" y="2168"/>
                </a:lnTo>
                <a:lnTo>
                  <a:pt x="5290" y="2166"/>
                </a:lnTo>
                <a:lnTo>
                  <a:pt x="5290" y="2164"/>
                </a:lnTo>
                <a:lnTo>
                  <a:pt x="5289" y="2160"/>
                </a:lnTo>
                <a:lnTo>
                  <a:pt x="5289" y="2157"/>
                </a:lnTo>
                <a:lnTo>
                  <a:pt x="5288" y="2154"/>
                </a:lnTo>
                <a:lnTo>
                  <a:pt x="5277" y="2151"/>
                </a:lnTo>
                <a:lnTo>
                  <a:pt x="5277" y="2145"/>
                </a:lnTo>
                <a:lnTo>
                  <a:pt x="5280" y="2145"/>
                </a:lnTo>
                <a:lnTo>
                  <a:pt x="5284" y="2145"/>
                </a:lnTo>
                <a:lnTo>
                  <a:pt x="5287" y="2146"/>
                </a:lnTo>
                <a:lnTo>
                  <a:pt x="5291" y="2145"/>
                </a:lnTo>
                <a:lnTo>
                  <a:pt x="5293" y="2145"/>
                </a:lnTo>
                <a:lnTo>
                  <a:pt x="5295" y="2143"/>
                </a:lnTo>
                <a:lnTo>
                  <a:pt x="5298" y="2139"/>
                </a:lnTo>
                <a:lnTo>
                  <a:pt x="5301" y="2136"/>
                </a:lnTo>
                <a:lnTo>
                  <a:pt x="5303" y="2135"/>
                </a:lnTo>
                <a:lnTo>
                  <a:pt x="5305" y="2134"/>
                </a:lnTo>
                <a:lnTo>
                  <a:pt x="5305" y="2143"/>
                </a:lnTo>
                <a:lnTo>
                  <a:pt x="5311" y="2140"/>
                </a:lnTo>
                <a:lnTo>
                  <a:pt x="5314" y="2140"/>
                </a:lnTo>
                <a:lnTo>
                  <a:pt x="5316" y="2139"/>
                </a:lnTo>
                <a:lnTo>
                  <a:pt x="5319" y="2140"/>
                </a:lnTo>
                <a:lnTo>
                  <a:pt x="5310" y="2135"/>
                </a:lnTo>
                <a:lnTo>
                  <a:pt x="5308" y="2133"/>
                </a:lnTo>
                <a:lnTo>
                  <a:pt x="5307" y="2133"/>
                </a:lnTo>
                <a:lnTo>
                  <a:pt x="5307" y="2132"/>
                </a:lnTo>
                <a:lnTo>
                  <a:pt x="5308" y="2130"/>
                </a:lnTo>
                <a:lnTo>
                  <a:pt x="5310" y="2128"/>
                </a:lnTo>
                <a:lnTo>
                  <a:pt x="5316" y="2120"/>
                </a:lnTo>
                <a:lnTo>
                  <a:pt x="5306" y="2120"/>
                </a:lnTo>
                <a:lnTo>
                  <a:pt x="5299" y="2119"/>
                </a:lnTo>
                <a:lnTo>
                  <a:pt x="5295" y="2119"/>
                </a:lnTo>
                <a:lnTo>
                  <a:pt x="5291" y="2119"/>
                </a:lnTo>
                <a:lnTo>
                  <a:pt x="5287" y="2119"/>
                </a:lnTo>
                <a:lnTo>
                  <a:pt x="5282" y="2120"/>
                </a:lnTo>
                <a:lnTo>
                  <a:pt x="5281" y="2121"/>
                </a:lnTo>
                <a:lnTo>
                  <a:pt x="5281" y="2122"/>
                </a:lnTo>
                <a:lnTo>
                  <a:pt x="5279" y="2124"/>
                </a:lnTo>
                <a:lnTo>
                  <a:pt x="5278" y="2125"/>
                </a:lnTo>
                <a:lnTo>
                  <a:pt x="5276" y="2126"/>
                </a:lnTo>
                <a:lnTo>
                  <a:pt x="5274" y="2126"/>
                </a:lnTo>
                <a:lnTo>
                  <a:pt x="5271" y="2126"/>
                </a:lnTo>
                <a:lnTo>
                  <a:pt x="5271" y="2120"/>
                </a:lnTo>
                <a:lnTo>
                  <a:pt x="5263" y="2120"/>
                </a:lnTo>
                <a:lnTo>
                  <a:pt x="5264" y="2106"/>
                </a:lnTo>
                <a:lnTo>
                  <a:pt x="5266" y="2095"/>
                </a:lnTo>
                <a:lnTo>
                  <a:pt x="5274" y="2095"/>
                </a:lnTo>
                <a:lnTo>
                  <a:pt x="5284" y="2096"/>
                </a:lnTo>
                <a:lnTo>
                  <a:pt x="5303" y="2098"/>
                </a:lnTo>
                <a:lnTo>
                  <a:pt x="5313" y="2099"/>
                </a:lnTo>
                <a:lnTo>
                  <a:pt x="5321" y="2098"/>
                </a:lnTo>
                <a:lnTo>
                  <a:pt x="5325" y="2098"/>
                </a:lnTo>
                <a:lnTo>
                  <a:pt x="5329" y="2097"/>
                </a:lnTo>
                <a:lnTo>
                  <a:pt x="5333" y="2096"/>
                </a:lnTo>
                <a:lnTo>
                  <a:pt x="5336" y="2095"/>
                </a:lnTo>
                <a:lnTo>
                  <a:pt x="5336" y="2092"/>
                </a:lnTo>
                <a:lnTo>
                  <a:pt x="5340" y="2087"/>
                </a:lnTo>
                <a:lnTo>
                  <a:pt x="5346" y="2077"/>
                </a:lnTo>
                <a:lnTo>
                  <a:pt x="5348" y="2072"/>
                </a:lnTo>
                <a:lnTo>
                  <a:pt x="5349" y="2070"/>
                </a:lnTo>
                <a:lnTo>
                  <a:pt x="5349" y="2068"/>
                </a:lnTo>
                <a:lnTo>
                  <a:pt x="5348" y="2067"/>
                </a:lnTo>
                <a:lnTo>
                  <a:pt x="5347" y="2066"/>
                </a:lnTo>
                <a:lnTo>
                  <a:pt x="5344" y="2066"/>
                </a:lnTo>
                <a:lnTo>
                  <a:pt x="5342" y="2067"/>
                </a:lnTo>
                <a:close/>
                <a:moveTo>
                  <a:pt x="4804" y="1965"/>
                </a:moveTo>
                <a:lnTo>
                  <a:pt x="4804" y="1968"/>
                </a:lnTo>
                <a:lnTo>
                  <a:pt x="4803" y="1971"/>
                </a:lnTo>
                <a:lnTo>
                  <a:pt x="4802" y="1973"/>
                </a:lnTo>
                <a:lnTo>
                  <a:pt x="4801" y="1975"/>
                </a:lnTo>
                <a:lnTo>
                  <a:pt x="4802" y="1979"/>
                </a:lnTo>
                <a:lnTo>
                  <a:pt x="4802" y="1982"/>
                </a:lnTo>
                <a:lnTo>
                  <a:pt x="4803" y="1985"/>
                </a:lnTo>
                <a:lnTo>
                  <a:pt x="4807" y="1990"/>
                </a:lnTo>
                <a:lnTo>
                  <a:pt x="4811" y="1995"/>
                </a:lnTo>
                <a:lnTo>
                  <a:pt x="4816" y="2000"/>
                </a:lnTo>
                <a:lnTo>
                  <a:pt x="4827" y="2008"/>
                </a:lnTo>
                <a:lnTo>
                  <a:pt x="4831" y="2012"/>
                </a:lnTo>
                <a:lnTo>
                  <a:pt x="4835" y="2016"/>
                </a:lnTo>
                <a:lnTo>
                  <a:pt x="4838" y="2020"/>
                </a:lnTo>
                <a:lnTo>
                  <a:pt x="4840" y="2023"/>
                </a:lnTo>
                <a:lnTo>
                  <a:pt x="4844" y="2031"/>
                </a:lnTo>
                <a:lnTo>
                  <a:pt x="4847" y="2039"/>
                </a:lnTo>
                <a:lnTo>
                  <a:pt x="4849" y="2043"/>
                </a:lnTo>
                <a:lnTo>
                  <a:pt x="4852" y="2047"/>
                </a:lnTo>
                <a:lnTo>
                  <a:pt x="4854" y="2048"/>
                </a:lnTo>
                <a:lnTo>
                  <a:pt x="4856" y="2050"/>
                </a:lnTo>
                <a:lnTo>
                  <a:pt x="4862" y="2053"/>
                </a:lnTo>
                <a:lnTo>
                  <a:pt x="4868" y="2056"/>
                </a:lnTo>
                <a:lnTo>
                  <a:pt x="4871" y="2057"/>
                </a:lnTo>
                <a:lnTo>
                  <a:pt x="4872" y="2058"/>
                </a:lnTo>
                <a:lnTo>
                  <a:pt x="4873" y="2062"/>
                </a:lnTo>
                <a:lnTo>
                  <a:pt x="4874" y="2066"/>
                </a:lnTo>
                <a:lnTo>
                  <a:pt x="4874" y="2075"/>
                </a:lnTo>
                <a:lnTo>
                  <a:pt x="4875" y="2084"/>
                </a:lnTo>
                <a:lnTo>
                  <a:pt x="4876" y="2088"/>
                </a:lnTo>
                <a:lnTo>
                  <a:pt x="4877" y="2092"/>
                </a:lnTo>
                <a:lnTo>
                  <a:pt x="4879" y="2095"/>
                </a:lnTo>
                <a:lnTo>
                  <a:pt x="4882" y="2098"/>
                </a:lnTo>
                <a:lnTo>
                  <a:pt x="4888" y="2103"/>
                </a:lnTo>
                <a:lnTo>
                  <a:pt x="4895" y="2109"/>
                </a:lnTo>
                <a:lnTo>
                  <a:pt x="4898" y="2112"/>
                </a:lnTo>
                <a:lnTo>
                  <a:pt x="4900" y="2115"/>
                </a:lnTo>
                <a:lnTo>
                  <a:pt x="4903" y="2120"/>
                </a:lnTo>
                <a:lnTo>
                  <a:pt x="4906" y="2126"/>
                </a:lnTo>
                <a:lnTo>
                  <a:pt x="4910" y="2138"/>
                </a:lnTo>
                <a:lnTo>
                  <a:pt x="4914" y="2150"/>
                </a:lnTo>
                <a:lnTo>
                  <a:pt x="4917" y="2156"/>
                </a:lnTo>
                <a:lnTo>
                  <a:pt x="4920" y="2162"/>
                </a:lnTo>
                <a:lnTo>
                  <a:pt x="4922" y="2165"/>
                </a:lnTo>
                <a:lnTo>
                  <a:pt x="4925" y="2168"/>
                </a:lnTo>
                <a:lnTo>
                  <a:pt x="4929" y="2171"/>
                </a:lnTo>
                <a:lnTo>
                  <a:pt x="4931" y="2174"/>
                </a:lnTo>
                <a:lnTo>
                  <a:pt x="4933" y="2178"/>
                </a:lnTo>
                <a:lnTo>
                  <a:pt x="4934" y="2183"/>
                </a:lnTo>
                <a:lnTo>
                  <a:pt x="4936" y="2192"/>
                </a:lnTo>
                <a:lnTo>
                  <a:pt x="4938" y="2197"/>
                </a:lnTo>
                <a:lnTo>
                  <a:pt x="4939" y="2201"/>
                </a:lnTo>
                <a:lnTo>
                  <a:pt x="4942" y="2204"/>
                </a:lnTo>
                <a:lnTo>
                  <a:pt x="4945" y="2207"/>
                </a:lnTo>
                <a:lnTo>
                  <a:pt x="4947" y="2208"/>
                </a:lnTo>
                <a:lnTo>
                  <a:pt x="4949" y="2209"/>
                </a:lnTo>
                <a:lnTo>
                  <a:pt x="4953" y="2210"/>
                </a:lnTo>
                <a:lnTo>
                  <a:pt x="4958" y="2211"/>
                </a:lnTo>
                <a:lnTo>
                  <a:pt x="4960" y="2212"/>
                </a:lnTo>
                <a:lnTo>
                  <a:pt x="4962" y="2213"/>
                </a:lnTo>
                <a:lnTo>
                  <a:pt x="4962" y="2219"/>
                </a:lnTo>
                <a:lnTo>
                  <a:pt x="4970" y="2224"/>
                </a:lnTo>
                <a:lnTo>
                  <a:pt x="4975" y="2226"/>
                </a:lnTo>
                <a:lnTo>
                  <a:pt x="4977" y="2227"/>
                </a:lnTo>
                <a:lnTo>
                  <a:pt x="4979" y="2227"/>
                </a:lnTo>
                <a:lnTo>
                  <a:pt x="4978" y="2226"/>
                </a:lnTo>
                <a:lnTo>
                  <a:pt x="4977" y="2224"/>
                </a:lnTo>
                <a:lnTo>
                  <a:pt x="4977" y="2222"/>
                </a:lnTo>
                <a:lnTo>
                  <a:pt x="4978" y="2221"/>
                </a:lnTo>
                <a:lnTo>
                  <a:pt x="4979" y="2220"/>
                </a:lnTo>
                <a:lnTo>
                  <a:pt x="4982" y="2219"/>
                </a:lnTo>
                <a:lnTo>
                  <a:pt x="4988" y="2220"/>
                </a:lnTo>
                <a:lnTo>
                  <a:pt x="4994" y="2221"/>
                </a:lnTo>
                <a:lnTo>
                  <a:pt x="4998" y="2221"/>
                </a:lnTo>
                <a:lnTo>
                  <a:pt x="4998" y="2213"/>
                </a:lnTo>
                <a:lnTo>
                  <a:pt x="4998" y="2206"/>
                </a:lnTo>
                <a:lnTo>
                  <a:pt x="4998" y="2203"/>
                </a:lnTo>
                <a:lnTo>
                  <a:pt x="4997" y="2200"/>
                </a:lnTo>
                <a:lnTo>
                  <a:pt x="4995" y="2198"/>
                </a:lnTo>
                <a:lnTo>
                  <a:pt x="4993" y="2196"/>
                </a:lnTo>
                <a:lnTo>
                  <a:pt x="4993" y="2193"/>
                </a:lnTo>
                <a:lnTo>
                  <a:pt x="5001" y="2190"/>
                </a:lnTo>
                <a:lnTo>
                  <a:pt x="5003" y="2181"/>
                </a:lnTo>
                <a:lnTo>
                  <a:pt x="5004" y="2174"/>
                </a:lnTo>
                <a:lnTo>
                  <a:pt x="5000" y="2170"/>
                </a:lnTo>
                <a:lnTo>
                  <a:pt x="4997" y="2167"/>
                </a:lnTo>
                <a:lnTo>
                  <a:pt x="4996" y="2165"/>
                </a:lnTo>
                <a:lnTo>
                  <a:pt x="4995" y="2162"/>
                </a:lnTo>
                <a:lnTo>
                  <a:pt x="4996" y="2159"/>
                </a:lnTo>
                <a:lnTo>
                  <a:pt x="4996" y="2156"/>
                </a:lnTo>
                <a:lnTo>
                  <a:pt x="4996" y="2154"/>
                </a:lnTo>
                <a:lnTo>
                  <a:pt x="4987" y="2155"/>
                </a:lnTo>
                <a:lnTo>
                  <a:pt x="4982" y="2155"/>
                </a:lnTo>
                <a:lnTo>
                  <a:pt x="4980" y="2154"/>
                </a:lnTo>
                <a:lnTo>
                  <a:pt x="4979" y="2154"/>
                </a:lnTo>
                <a:lnTo>
                  <a:pt x="4978" y="2153"/>
                </a:lnTo>
                <a:lnTo>
                  <a:pt x="4977" y="2152"/>
                </a:lnTo>
                <a:lnTo>
                  <a:pt x="4976" y="2148"/>
                </a:lnTo>
                <a:lnTo>
                  <a:pt x="4975" y="2144"/>
                </a:lnTo>
                <a:lnTo>
                  <a:pt x="4975" y="2140"/>
                </a:lnTo>
                <a:lnTo>
                  <a:pt x="4975" y="2132"/>
                </a:lnTo>
                <a:lnTo>
                  <a:pt x="4976" y="2126"/>
                </a:lnTo>
                <a:lnTo>
                  <a:pt x="4965" y="2124"/>
                </a:lnTo>
                <a:lnTo>
                  <a:pt x="4956" y="2123"/>
                </a:lnTo>
                <a:lnTo>
                  <a:pt x="4959" y="2109"/>
                </a:lnTo>
                <a:lnTo>
                  <a:pt x="4958" y="2110"/>
                </a:lnTo>
                <a:lnTo>
                  <a:pt x="4958" y="2111"/>
                </a:lnTo>
                <a:lnTo>
                  <a:pt x="4958" y="2112"/>
                </a:lnTo>
                <a:lnTo>
                  <a:pt x="4959" y="2113"/>
                </a:lnTo>
                <a:lnTo>
                  <a:pt x="4962" y="2115"/>
                </a:lnTo>
                <a:lnTo>
                  <a:pt x="4962" y="2109"/>
                </a:lnTo>
                <a:lnTo>
                  <a:pt x="4962" y="2105"/>
                </a:lnTo>
                <a:lnTo>
                  <a:pt x="4961" y="2100"/>
                </a:lnTo>
                <a:lnTo>
                  <a:pt x="4959" y="2095"/>
                </a:lnTo>
                <a:lnTo>
                  <a:pt x="4957" y="2093"/>
                </a:lnTo>
                <a:lnTo>
                  <a:pt x="4955" y="2092"/>
                </a:lnTo>
                <a:lnTo>
                  <a:pt x="4952" y="2091"/>
                </a:lnTo>
                <a:lnTo>
                  <a:pt x="4951" y="2089"/>
                </a:lnTo>
                <a:lnTo>
                  <a:pt x="4951" y="2084"/>
                </a:lnTo>
                <a:lnTo>
                  <a:pt x="4945" y="2084"/>
                </a:lnTo>
                <a:lnTo>
                  <a:pt x="4945" y="2082"/>
                </a:lnTo>
                <a:lnTo>
                  <a:pt x="4945" y="2081"/>
                </a:lnTo>
                <a:lnTo>
                  <a:pt x="4947" y="2079"/>
                </a:lnTo>
                <a:lnTo>
                  <a:pt x="4948" y="2076"/>
                </a:lnTo>
                <a:lnTo>
                  <a:pt x="4948" y="2075"/>
                </a:lnTo>
                <a:lnTo>
                  <a:pt x="4948" y="2072"/>
                </a:lnTo>
                <a:lnTo>
                  <a:pt x="4941" y="2078"/>
                </a:lnTo>
                <a:lnTo>
                  <a:pt x="4937" y="2081"/>
                </a:lnTo>
                <a:lnTo>
                  <a:pt x="4934" y="2084"/>
                </a:lnTo>
                <a:lnTo>
                  <a:pt x="4933" y="2080"/>
                </a:lnTo>
                <a:lnTo>
                  <a:pt x="4933" y="2075"/>
                </a:lnTo>
                <a:lnTo>
                  <a:pt x="4932" y="2071"/>
                </a:lnTo>
                <a:lnTo>
                  <a:pt x="4931" y="2067"/>
                </a:lnTo>
                <a:lnTo>
                  <a:pt x="4930" y="2066"/>
                </a:lnTo>
                <a:lnTo>
                  <a:pt x="4929" y="2065"/>
                </a:lnTo>
                <a:lnTo>
                  <a:pt x="4925" y="2064"/>
                </a:lnTo>
                <a:lnTo>
                  <a:pt x="4922" y="2063"/>
                </a:lnTo>
                <a:lnTo>
                  <a:pt x="4920" y="2061"/>
                </a:lnTo>
                <a:lnTo>
                  <a:pt x="4918" y="2058"/>
                </a:lnTo>
                <a:lnTo>
                  <a:pt x="4917" y="2054"/>
                </a:lnTo>
                <a:lnTo>
                  <a:pt x="4916" y="2050"/>
                </a:lnTo>
                <a:lnTo>
                  <a:pt x="4915" y="2048"/>
                </a:lnTo>
                <a:lnTo>
                  <a:pt x="4914" y="2047"/>
                </a:lnTo>
                <a:lnTo>
                  <a:pt x="4913" y="2046"/>
                </a:lnTo>
                <a:lnTo>
                  <a:pt x="4912" y="2046"/>
                </a:lnTo>
                <a:lnTo>
                  <a:pt x="4911" y="2047"/>
                </a:lnTo>
                <a:lnTo>
                  <a:pt x="4911" y="2048"/>
                </a:lnTo>
                <a:lnTo>
                  <a:pt x="4911" y="2053"/>
                </a:lnTo>
                <a:lnTo>
                  <a:pt x="4905" y="2049"/>
                </a:lnTo>
                <a:lnTo>
                  <a:pt x="4902" y="2046"/>
                </a:lnTo>
                <a:lnTo>
                  <a:pt x="4900" y="2044"/>
                </a:lnTo>
                <a:lnTo>
                  <a:pt x="4899" y="2043"/>
                </a:lnTo>
                <a:lnTo>
                  <a:pt x="4899" y="2041"/>
                </a:lnTo>
                <a:lnTo>
                  <a:pt x="4900" y="2037"/>
                </a:lnTo>
                <a:lnTo>
                  <a:pt x="4900" y="2034"/>
                </a:lnTo>
                <a:lnTo>
                  <a:pt x="4900" y="2032"/>
                </a:lnTo>
                <a:lnTo>
                  <a:pt x="4900" y="2030"/>
                </a:lnTo>
                <a:lnTo>
                  <a:pt x="4899" y="2030"/>
                </a:lnTo>
                <a:lnTo>
                  <a:pt x="4896" y="2030"/>
                </a:lnTo>
                <a:lnTo>
                  <a:pt x="4892" y="2030"/>
                </a:lnTo>
                <a:lnTo>
                  <a:pt x="4891" y="2026"/>
                </a:lnTo>
                <a:lnTo>
                  <a:pt x="4892" y="2022"/>
                </a:lnTo>
                <a:lnTo>
                  <a:pt x="4884" y="2019"/>
                </a:lnTo>
                <a:lnTo>
                  <a:pt x="4880" y="2018"/>
                </a:lnTo>
                <a:lnTo>
                  <a:pt x="4877" y="2016"/>
                </a:lnTo>
                <a:lnTo>
                  <a:pt x="4877" y="2015"/>
                </a:lnTo>
                <a:lnTo>
                  <a:pt x="4876" y="2014"/>
                </a:lnTo>
                <a:lnTo>
                  <a:pt x="4876" y="2010"/>
                </a:lnTo>
                <a:lnTo>
                  <a:pt x="4876" y="2007"/>
                </a:lnTo>
                <a:lnTo>
                  <a:pt x="4875" y="2005"/>
                </a:lnTo>
                <a:lnTo>
                  <a:pt x="4866" y="1999"/>
                </a:lnTo>
                <a:lnTo>
                  <a:pt x="4858" y="1994"/>
                </a:lnTo>
                <a:lnTo>
                  <a:pt x="4856" y="1990"/>
                </a:lnTo>
                <a:lnTo>
                  <a:pt x="4855" y="1985"/>
                </a:lnTo>
                <a:lnTo>
                  <a:pt x="4854" y="1980"/>
                </a:lnTo>
                <a:lnTo>
                  <a:pt x="4853" y="1978"/>
                </a:lnTo>
                <a:lnTo>
                  <a:pt x="4852" y="1977"/>
                </a:lnTo>
                <a:lnTo>
                  <a:pt x="4849" y="1975"/>
                </a:lnTo>
                <a:lnTo>
                  <a:pt x="4845" y="1975"/>
                </a:lnTo>
                <a:lnTo>
                  <a:pt x="4838" y="1974"/>
                </a:lnTo>
                <a:lnTo>
                  <a:pt x="4829" y="1975"/>
                </a:lnTo>
                <a:lnTo>
                  <a:pt x="4825" y="1975"/>
                </a:lnTo>
                <a:lnTo>
                  <a:pt x="4821" y="1974"/>
                </a:lnTo>
                <a:lnTo>
                  <a:pt x="4820" y="1972"/>
                </a:lnTo>
                <a:lnTo>
                  <a:pt x="4818" y="1970"/>
                </a:lnTo>
                <a:lnTo>
                  <a:pt x="4817" y="1967"/>
                </a:lnTo>
                <a:lnTo>
                  <a:pt x="4816" y="1965"/>
                </a:lnTo>
                <a:lnTo>
                  <a:pt x="4813" y="1965"/>
                </a:lnTo>
                <a:lnTo>
                  <a:pt x="4810" y="1965"/>
                </a:lnTo>
                <a:lnTo>
                  <a:pt x="4807" y="1966"/>
                </a:lnTo>
                <a:lnTo>
                  <a:pt x="4806" y="1966"/>
                </a:lnTo>
                <a:lnTo>
                  <a:pt x="4804" y="1965"/>
                </a:lnTo>
                <a:close/>
                <a:moveTo>
                  <a:pt x="5356" y="1892"/>
                </a:moveTo>
                <a:lnTo>
                  <a:pt x="5355" y="1895"/>
                </a:lnTo>
                <a:lnTo>
                  <a:pt x="5355" y="1899"/>
                </a:lnTo>
                <a:lnTo>
                  <a:pt x="5356" y="1906"/>
                </a:lnTo>
                <a:lnTo>
                  <a:pt x="5353" y="1907"/>
                </a:lnTo>
                <a:lnTo>
                  <a:pt x="5350" y="1906"/>
                </a:lnTo>
                <a:lnTo>
                  <a:pt x="5347" y="1906"/>
                </a:lnTo>
                <a:lnTo>
                  <a:pt x="5346" y="1906"/>
                </a:lnTo>
                <a:lnTo>
                  <a:pt x="5344" y="1906"/>
                </a:lnTo>
                <a:lnTo>
                  <a:pt x="5344" y="1915"/>
                </a:lnTo>
                <a:lnTo>
                  <a:pt x="5339" y="1915"/>
                </a:lnTo>
                <a:lnTo>
                  <a:pt x="5335" y="1915"/>
                </a:lnTo>
                <a:lnTo>
                  <a:pt x="5331" y="1916"/>
                </a:lnTo>
                <a:lnTo>
                  <a:pt x="5325" y="1918"/>
                </a:lnTo>
                <a:lnTo>
                  <a:pt x="5323" y="1918"/>
                </a:lnTo>
                <a:lnTo>
                  <a:pt x="5323" y="1919"/>
                </a:lnTo>
                <a:lnTo>
                  <a:pt x="5325" y="1920"/>
                </a:lnTo>
                <a:lnTo>
                  <a:pt x="5325" y="1921"/>
                </a:lnTo>
                <a:lnTo>
                  <a:pt x="5322" y="1920"/>
                </a:lnTo>
                <a:lnTo>
                  <a:pt x="5322" y="1919"/>
                </a:lnTo>
                <a:lnTo>
                  <a:pt x="5322" y="1917"/>
                </a:lnTo>
                <a:lnTo>
                  <a:pt x="5321" y="1915"/>
                </a:lnTo>
                <a:lnTo>
                  <a:pt x="5320" y="1913"/>
                </a:lnTo>
                <a:lnTo>
                  <a:pt x="5318" y="1912"/>
                </a:lnTo>
                <a:lnTo>
                  <a:pt x="5315" y="1911"/>
                </a:lnTo>
                <a:lnTo>
                  <a:pt x="5313" y="1912"/>
                </a:lnTo>
                <a:lnTo>
                  <a:pt x="5311" y="1912"/>
                </a:lnTo>
                <a:lnTo>
                  <a:pt x="5310" y="1912"/>
                </a:lnTo>
                <a:lnTo>
                  <a:pt x="5309" y="1913"/>
                </a:lnTo>
                <a:lnTo>
                  <a:pt x="5308" y="1915"/>
                </a:lnTo>
                <a:lnTo>
                  <a:pt x="5305" y="1918"/>
                </a:lnTo>
                <a:lnTo>
                  <a:pt x="5303" y="1919"/>
                </a:lnTo>
                <a:lnTo>
                  <a:pt x="5299" y="1920"/>
                </a:lnTo>
                <a:lnTo>
                  <a:pt x="5294" y="1923"/>
                </a:lnTo>
                <a:lnTo>
                  <a:pt x="5293" y="1926"/>
                </a:lnTo>
                <a:lnTo>
                  <a:pt x="5293" y="1930"/>
                </a:lnTo>
                <a:lnTo>
                  <a:pt x="5294" y="1937"/>
                </a:lnTo>
                <a:lnTo>
                  <a:pt x="5291" y="1938"/>
                </a:lnTo>
                <a:lnTo>
                  <a:pt x="5289" y="1939"/>
                </a:lnTo>
                <a:lnTo>
                  <a:pt x="5289" y="1940"/>
                </a:lnTo>
                <a:lnTo>
                  <a:pt x="5289" y="1942"/>
                </a:lnTo>
                <a:lnTo>
                  <a:pt x="5290" y="1944"/>
                </a:lnTo>
                <a:lnTo>
                  <a:pt x="5291" y="1945"/>
                </a:lnTo>
                <a:lnTo>
                  <a:pt x="5292" y="1946"/>
                </a:lnTo>
                <a:lnTo>
                  <a:pt x="5294" y="1946"/>
                </a:lnTo>
                <a:lnTo>
                  <a:pt x="5302" y="1934"/>
                </a:lnTo>
                <a:lnTo>
                  <a:pt x="5301" y="1934"/>
                </a:lnTo>
                <a:lnTo>
                  <a:pt x="5301" y="1933"/>
                </a:lnTo>
                <a:lnTo>
                  <a:pt x="5302" y="1933"/>
                </a:lnTo>
                <a:lnTo>
                  <a:pt x="5304" y="1933"/>
                </a:lnTo>
                <a:lnTo>
                  <a:pt x="5306" y="1933"/>
                </a:lnTo>
                <a:lnTo>
                  <a:pt x="5307" y="1934"/>
                </a:lnTo>
                <a:lnTo>
                  <a:pt x="5307" y="1935"/>
                </a:lnTo>
                <a:lnTo>
                  <a:pt x="5306" y="1936"/>
                </a:lnTo>
                <a:lnTo>
                  <a:pt x="5305" y="1937"/>
                </a:lnTo>
                <a:lnTo>
                  <a:pt x="5313" y="1937"/>
                </a:lnTo>
                <a:lnTo>
                  <a:pt x="5319" y="1937"/>
                </a:lnTo>
                <a:lnTo>
                  <a:pt x="5324" y="1937"/>
                </a:lnTo>
                <a:lnTo>
                  <a:pt x="5330" y="1937"/>
                </a:lnTo>
                <a:lnTo>
                  <a:pt x="5330" y="1943"/>
                </a:lnTo>
                <a:lnTo>
                  <a:pt x="5325" y="1946"/>
                </a:lnTo>
                <a:lnTo>
                  <a:pt x="5326" y="1950"/>
                </a:lnTo>
                <a:lnTo>
                  <a:pt x="5327" y="1953"/>
                </a:lnTo>
                <a:lnTo>
                  <a:pt x="5327" y="1958"/>
                </a:lnTo>
                <a:lnTo>
                  <a:pt x="5328" y="1959"/>
                </a:lnTo>
                <a:lnTo>
                  <a:pt x="5329" y="1961"/>
                </a:lnTo>
                <a:lnTo>
                  <a:pt x="5330" y="1963"/>
                </a:lnTo>
                <a:lnTo>
                  <a:pt x="5333" y="1965"/>
                </a:lnTo>
                <a:lnTo>
                  <a:pt x="5337" y="1968"/>
                </a:lnTo>
                <a:lnTo>
                  <a:pt x="5340" y="1969"/>
                </a:lnTo>
                <a:lnTo>
                  <a:pt x="5350" y="1971"/>
                </a:lnTo>
                <a:lnTo>
                  <a:pt x="5350" y="1979"/>
                </a:lnTo>
                <a:lnTo>
                  <a:pt x="5354" y="1976"/>
                </a:lnTo>
                <a:lnTo>
                  <a:pt x="5355" y="1975"/>
                </a:lnTo>
                <a:lnTo>
                  <a:pt x="5356" y="1975"/>
                </a:lnTo>
                <a:lnTo>
                  <a:pt x="5358" y="1974"/>
                </a:lnTo>
                <a:lnTo>
                  <a:pt x="5357" y="1964"/>
                </a:lnTo>
                <a:lnTo>
                  <a:pt x="5356" y="1954"/>
                </a:lnTo>
                <a:lnTo>
                  <a:pt x="5359" y="1956"/>
                </a:lnTo>
                <a:lnTo>
                  <a:pt x="5361" y="1957"/>
                </a:lnTo>
                <a:lnTo>
                  <a:pt x="5363" y="1958"/>
                </a:lnTo>
                <a:lnTo>
                  <a:pt x="5364" y="1958"/>
                </a:lnTo>
                <a:lnTo>
                  <a:pt x="5364" y="1957"/>
                </a:lnTo>
                <a:lnTo>
                  <a:pt x="5363" y="1956"/>
                </a:lnTo>
                <a:lnTo>
                  <a:pt x="5362" y="1954"/>
                </a:lnTo>
                <a:lnTo>
                  <a:pt x="5359" y="1948"/>
                </a:lnTo>
                <a:lnTo>
                  <a:pt x="5359" y="1945"/>
                </a:lnTo>
                <a:lnTo>
                  <a:pt x="5358" y="1943"/>
                </a:lnTo>
                <a:lnTo>
                  <a:pt x="5364" y="1943"/>
                </a:lnTo>
                <a:lnTo>
                  <a:pt x="5367" y="1937"/>
                </a:lnTo>
                <a:lnTo>
                  <a:pt x="5370" y="1932"/>
                </a:lnTo>
                <a:lnTo>
                  <a:pt x="5371" y="1930"/>
                </a:lnTo>
                <a:lnTo>
                  <a:pt x="5373" y="1928"/>
                </a:lnTo>
                <a:lnTo>
                  <a:pt x="5375" y="1926"/>
                </a:lnTo>
                <a:lnTo>
                  <a:pt x="5376" y="1923"/>
                </a:lnTo>
                <a:lnTo>
                  <a:pt x="5377" y="1921"/>
                </a:lnTo>
                <a:lnTo>
                  <a:pt x="5377" y="1919"/>
                </a:lnTo>
                <a:lnTo>
                  <a:pt x="5375" y="1918"/>
                </a:lnTo>
                <a:lnTo>
                  <a:pt x="5374" y="1917"/>
                </a:lnTo>
                <a:lnTo>
                  <a:pt x="5373" y="1916"/>
                </a:lnTo>
                <a:lnTo>
                  <a:pt x="5371" y="1913"/>
                </a:lnTo>
                <a:lnTo>
                  <a:pt x="5369" y="1910"/>
                </a:lnTo>
                <a:lnTo>
                  <a:pt x="5368" y="1906"/>
                </a:lnTo>
                <a:lnTo>
                  <a:pt x="5367" y="1898"/>
                </a:lnTo>
                <a:lnTo>
                  <a:pt x="5367" y="1892"/>
                </a:lnTo>
                <a:lnTo>
                  <a:pt x="5361" y="1893"/>
                </a:lnTo>
                <a:lnTo>
                  <a:pt x="5358" y="1893"/>
                </a:lnTo>
                <a:lnTo>
                  <a:pt x="5356" y="1892"/>
                </a:lnTo>
                <a:close/>
                <a:moveTo>
                  <a:pt x="5246" y="1847"/>
                </a:moveTo>
                <a:lnTo>
                  <a:pt x="5245" y="1851"/>
                </a:lnTo>
                <a:lnTo>
                  <a:pt x="5246" y="1854"/>
                </a:lnTo>
                <a:lnTo>
                  <a:pt x="5246" y="1856"/>
                </a:lnTo>
                <a:lnTo>
                  <a:pt x="5246" y="1858"/>
                </a:lnTo>
                <a:lnTo>
                  <a:pt x="5240" y="1858"/>
                </a:lnTo>
                <a:lnTo>
                  <a:pt x="5237" y="1868"/>
                </a:lnTo>
                <a:lnTo>
                  <a:pt x="5233" y="1878"/>
                </a:lnTo>
                <a:lnTo>
                  <a:pt x="5231" y="1883"/>
                </a:lnTo>
                <a:lnTo>
                  <a:pt x="5228" y="1888"/>
                </a:lnTo>
                <a:lnTo>
                  <a:pt x="5226" y="1892"/>
                </a:lnTo>
                <a:lnTo>
                  <a:pt x="5223" y="1895"/>
                </a:lnTo>
                <a:lnTo>
                  <a:pt x="5222" y="1896"/>
                </a:lnTo>
                <a:lnTo>
                  <a:pt x="5219" y="1897"/>
                </a:lnTo>
                <a:lnTo>
                  <a:pt x="5215" y="1899"/>
                </a:lnTo>
                <a:lnTo>
                  <a:pt x="5210" y="1901"/>
                </a:lnTo>
                <a:lnTo>
                  <a:pt x="5208" y="1902"/>
                </a:lnTo>
                <a:lnTo>
                  <a:pt x="5207" y="1903"/>
                </a:lnTo>
                <a:lnTo>
                  <a:pt x="5204" y="1908"/>
                </a:lnTo>
                <a:lnTo>
                  <a:pt x="5203" y="1911"/>
                </a:lnTo>
                <a:lnTo>
                  <a:pt x="5204" y="1912"/>
                </a:lnTo>
                <a:lnTo>
                  <a:pt x="5205" y="1912"/>
                </a:lnTo>
                <a:lnTo>
                  <a:pt x="5207" y="1912"/>
                </a:lnTo>
                <a:lnTo>
                  <a:pt x="5218" y="1907"/>
                </a:lnTo>
                <a:lnTo>
                  <a:pt x="5224" y="1904"/>
                </a:lnTo>
                <a:lnTo>
                  <a:pt x="5227" y="1902"/>
                </a:lnTo>
                <a:lnTo>
                  <a:pt x="5229" y="1901"/>
                </a:lnTo>
                <a:lnTo>
                  <a:pt x="5230" y="1899"/>
                </a:lnTo>
                <a:lnTo>
                  <a:pt x="5231" y="1897"/>
                </a:lnTo>
                <a:lnTo>
                  <a:pt x="5232" y="1893"/>
                </a:lnTo>
                <a:lnTo>
                  <a:pt x="5233" y="1888"/>
                </a:lnTo>
                <a:lnTo>
                  <a:pt x="5234" y="1886"/>
                </a:lnTo>
                <a:lnTo>
                  <a:pt x="5235" y="1884"/>
                </a:lnTo>
                <a:lnTo>
                  <a:pt x="5236" y="1882"/>
                </a:lnTo>
                <a:lnTo>
                  <a:pt x="5238" y="1880"/>
                </a:lnTo>
                <a:lnTo>
                  <a:pt x="5244" y="1876"/>
                </a:lnTo>
                <a:lnTo>
                  <a:pt x="5249" y="1872"/>
                </a:lnTo>
                <a:lnTo>
                  <a:pt x="5251" y="1869"/>
                </a:lnTo>
                <a:lnTo>
                  <a:pt x="5252" y="1867"/>
                </a:lnTo>
                <a:lnTo>
                  <a:pt x="5251" y="1863"/>
                </a:lnTo>
                <a:lnTo>
                  <a:pt x="5249" y="1857"/>
                </a:lnTo>
                <a:lnTo>
                  <a:pt x="5247" y="1851"/>
                </a:lnTo>
                <a:lnTo>
                  <a:pt x="5246" y="1847"/>
                </a:lnTo>
                <a:close/>
                <a:moveTo>
                  <a:pt x="5271" y="1678"/>
                </a:moveTo>
                <a:lnTo>
                  <a:pt x="5269" y="1690"/>
                </a:lnTo>
                <a:lnTo>
                  <a:pt x="5269" y="1695"/>
                </a:lnTo>
                <a:lnTo>
                  <a:pt x="5269" y="1700"/>
                </a:lnTo>
                <a:lnTo>
                  <a:pt x="5269" y="1710"/>
                </a:lnTo>
                <a:lnTo>
                  <a:pt x="5268" y="1721"/>
                </a:lnTo>
                <a:lnTo>
                  <a:pt x="5263" y="1723"/>
                </a:lnTo>
                <a:lnTo>
                  <a:pt x="5262" y="1725"/>
                </a:lnTo>
                <a:lnTo>
                  <a:pt x="5262" y="1728"/>
                </a:lnTo>
                <a:lnTo>
                  <a:pt x="5263" y="1732"/>
                </a:lnTo>
                <a:lnTo>
                  <a:pt x="5264" y="1731"/>
                </a:lnTo>
                <a:lnTo>
                  <a:pt x="5265" y="1731"/>
                </a:lnTo>
                <a:lnTo>
                  <a:pt x="5265" y="1732"/>
                </a:lnTo>
                <a:lnTo>
                  <a:pt x="5266" y="1733"/>
                </a:lnTo>
                <a:lnTo>
                  <a:pt x="5266" y="1738"/>
                </a:lnTo>
                <a:lnTo>
                  <a:pt x="5261" y="1738"/>
                </a:lnTo>
                <a:lnTo>
                  <a:pt x="5259" y="1738"/>
                </a:lnTo>
                <a:lnTo>
                  <a:pt x="5260" y="1738"/>
                </a:lnTo>
                <a:lnTo>
                  <a:pt x="5255" y="1736"/>
                </a:lnTo>
                <a:lnTo>
                  <a:pt x="5253" y="1735"/>
                </a:lnTo>
                <a:lnTo>
                  <a:pt x="5254" y="1735"/>
                </a:lnTo>
                <a:lnTo>
                  <a:pt x="5253" y="1736"/>
                </a:lnTo>
                <a:lnTo>
                  <a:pt x="5252" y="1740"/>
                </a:lnTo>
                <a:lnTo>
                  <a:pt x="5252" y="1742"/>
                </a:lnTo>
                <a:lnTo>
                  <a:pt x="5253" y="1744"/>
                </a:lnTo>
                <a:lnTo>
                  <a:pt x="5254" y="1745"/>
                </a:lnTo>
                <a:lnTo>
                  <a:pt x="5256" y="1746"/>
                </a:lnTo>
                <a:lnTo>
                  <a:pt x="5257" y="1746"/>
                </a:lnTo>
                <a:lnTo>
                  <a:pt x="5261" y="1760"/>
                </a:lnTo>
                <a:lnTo>
                  <a:pt x="5263" y="1765"/>
                </a:lnTo>
                <a:lnTo>
                  <a:pt x="5266" y="1771"/>
                </a:lnTo>
                <a:lnTo>
                  <a:pt x="5267" y="1770"/>
                </a:lnTo>
                <a:lnTo>
                  <a:pt x="5267" y="1769"/>
                </a:lnTo>
                <a:lnTo>
                  <a:pt x="5269" y="1767"/>
                </a:lnTo>
                <a:lnTo>
                  <a:pt x="5270" y="1766"/>
                </a:lnTo>
                <a:lnTo>
                  <a:pt x="5272" y="1766"/>
                </a:lnTo>
                <a:lnTo>
                  <a:pt x="5274" y="1766"/>
                </a:lnTo>
                <a:lnTo>
                  <a:pt x="5272" y="1776"/>
                </a:lnTo>
                <a:lnTo>
                  <a:pt x="5271" y="1779"/>
                </a:lnTo>
                <a:lnTo>
                  <a:pt x="5271" y="1782"/>
                </a:lnTo>
                <a:lnTo>
                  <a:pt x="5272" y="1785"/>
                </a:lnTo>
                <a:lnTo>
                  <a:pt x="5273" y="1788"/>
                </a:lnTo>
                <a:lnTo>
                  <a:pt x="5277" y="1797"/>
                </a:lnTo>
                <a:lnTo>
                  <a:pt x="5288" y="1793"/>
                </a:lnTo>
                <a:lnTo>
                  <a:pt x="5291" y="1792"/>
                </a:lnTo>
                <a:lnTo>
                  <a:pt x="5294" y="1792"/>
                </a:lnTo>
                <a:lnTo>
                  <a:pt x="5296" y="1793"/>
                </a:lnTo>
                <a:lnTo>
                  <a:pt x="5299" y="1795"/>
                </a:lnTo>
                <a:lnTo>
                  <a:pt x="5308" y="1802"/>
                </a:lnTo>
                <a:lnTo>
                  <a:pt x="5307" y="1797"/>
                </a:lnTo>
                <a:lnTo>
                  <a:pt x="5305" y="1792"/>
                </a:lnTo>
                <a:lnTo>
                  <a:pt x="5305" y="1790"/>
                </a:lnTo>
                <a:lnTo>
                  <a:pt x="5306" y="1790"/>
                </a:lnTo>
                <a:lnTo>
                  <a:pt x="5308" y="1791"/>
                </a:lnTo>
                <a:lnTo>
                  <a:pt x="5310" y="1793"/>
                </a:lnTo>
                <a:lnTo>
                  <a:pt x="5313" y="1796"/>
                </a:lnTo>
                <a:lnTo>
                  <a:pt x="5317" y="1802"/>
                </a:lnTo>
                <a:lnTo>
                  <a:pt x="5321" y="1808"/>
                </a:lnTo>
                <a:lnTo>
                  <a:pt x="5325" y="1813"/>
                </a:lnTo>
                <a:lnTo>
                  <a:pt x="5326" y="1813"/>
                </a:lnTo>
                <a:lnTo>
                  <a:pt x="5327" y="1814"/>
                </a:lnTo>
                <a:lnTo>
                  <a:pt x="5330" y="1816"/>
                </a:lnTo>
                <a:lnTo>
                  <a:pt x="5331" y="1813"/>
                </a:lnTo>
                <a:lnTo>
                  <a:pt x="5330" y="1811"/>
                </a:lnTo>
                <a:lnTo>
                  <a:pt x="5331" y="1810"/>
                </a:lnTo>
                <a:lnTo>
                  <a:pt x="5333" y="1808"/>
                </a:lnTo>
                <a:lnTo>
                  <a:pt x="5327" y="1795"/>
                </a:lnTo>
                <a:lnTo>
                  <a:pt x="5326" y="1789"/>
                </a:lnTo>
                <a:lnTo>
                  <a:pt x="5325" y="1783"/>
                </a:lnTo>
                <a:lnTo>
                  <a:pt x="5313" y="1785"/>
                </a:lnTo>
                <a:lnTo>
                  <a:pt x="5313" y="1777"/>
                </a:lnTo>
                <a:lnTo>
                  <a:pt x="5306" y="1779"/>
                </a:lnTo>
                <a:lnTo>
                  <a:pt x="5300" y="1780"/>
                </a:lnTo>
                <a:lnTo>
                  <a:pt x="5295" y="1781"/>
                </a:lnTo>
                <a:lnTo>
                  <a:pt x="5288" y="1783"/>
                </a:lnTo>
                <a:lnTo>
                  <a:pt x="5287" y="1775"/>
                </a:lnTo>
                <a:lnTo>
                  <a:pt x="5286" y="1771"/>
                </a:lnTo>
                <a:lnTo>
                  <a:pt x="5286" y="1769"/>
                </a:lnTo>
                <a:lnTo>
                  <a:pt x="5285" y="1768"/>
                </a:lnTo>
                <a:lnTo>
                  <a:pt x="5285" y="1769"/>
                </a:lnTo>
                <a:lnTo>
                  <a:pt x="5284" y="1766"/>
                </a:lnTo>
                <a:lnTo>
                  <a:pt x="5282" y="1760"/>
                </a:lnTo>
                <a:lnTo>
                  <a:pt x="5285" y="1758"/>
                </a:lnTo>
                <a:lnTo>
                  <a:pt x="5286" y="1757"/>
                </a:lnTo>
                <a:lnTo>
                  <a:pt x="5286" y="1755"/>
                </a:lnTo>
                <a:lnTo>
                  <a:pt x="5285" y="1753"/>
                </a:lnTo>
                <a:lnTo>
                  <a:pt x="5283" y="1749"/>
                </a:lnTo>
                <a:lnTo>
                  <a:pt x="5283" y="1747"/>
                </a:lnTo>
                <a:lnTo>
                  <a:pt x="5282" y="1746"/>
                </a:lnTo>
                <a:lnTo>
                  <a:pt x="5285" y="1746"/>
                </a:lnTo>
                <a:lnTo>
                  <a:pt x="5289" y="1738"/>
                </a:lnTo>
                <a:lnTo>
                  <a:pt x="5294" y="1731"/>
                </a:lnTo>
                <a:lnTo>
                  <a:pt x="5299" y="1724"/>
                </a:lnTo>
                <a:lnTo>
                  <a:pt x="5302" y="1721"/>
                </a:lnTo>
                <a:lnTo>
                  <a:pt x="5305" y="1718"/>
                </a:lnTo>
                <a:lnTo>
                  <a:pt x="5305" y="1717"/>
                </a:lnTo>
                <a:lnTo>
                  <a:pt x="5305" y="1715"/>
                </a:lnTo>
                <a:lnTo>
                  <a:pt x="5302" y="1710"/>
                </a:lnTo>
                <a:lnTo>
                  <a:pt x="5297" y="1704"/>
                </a:lnTo>
                <a:lnTo>
                  <a:pt x="5296" y="1696"/>
                </a:lnTo>
                <a:lnTo>
                  <a:pt x="5297" y="1690"/>
                </a:lnTo>
                <a:lnTo>
                  <a:pt x="5298" y="1684"/>
                </a:lnTo>
                <a:lnTo>
                  <a:pt x="5299" y="1678"/>
                </a:lnTo>
                <a:lnTo>
                  <a:pt x="5297" y="1679"/>
                </a:lnTo>
                <a:lnTo>
                  <a:pt x="5296" y="1681"/>
                </a:lnTo>
                <a:lnTo>
                  <a:pt x="5294" y="1684"/>
                </a:lnTo>
                <a:lnTo>
                  <a:pt x="5290" y="1685"/>
                </a:lnTo>
                <a:lnTo>
                  <a:pt x="5287" y="1685"/>
                </a:lnTo>
                <a:lnTo>
                  <a:pt x="5284" y="1684"/>
                </a:lnTo>
                <a:lnTo>
                  <a:pt x="5282" y="1683"/>
                </a:lnTo>
                <a:lnTo>
                  <a:pt x="5277" y="1681"/>
                </a:lnTo>
                <a:lnTo>
                  <a:pt x="5271" y="1678"/>
                </a:lnTo>
                <a:close/>
                <a:moveTo>
                  <a:pt x="1635" y="1673"/>
                </a:moveTo>
                <a:lnTo>
                  <a:pt x="1630" y="1681"/>
                </a:lnTo>
                <a:lnTo>
                  <a:pt x="1635" y="1684"/>
                </a:lnTo>
                <a:lnTo>
                  <a:pt x="1640" y="1685"/>
                </a:lnTo>
                <a:lnTo>
                  <a:pt x="1644" y="1687"/>
                </a:lnTo>
                <a:lnTo>
                  <a:pt x="1649" y="1690"/>
                </a:lnTo>
                <a:lnTo>
                  <a:pt x="1649" y="1692"/>
                </a:lnTo>
                <a:lnTo>
                  <a:pt x="1652" y="1693"/>
                </a:lnTo>
                <a:lnTo>
                  <a:pt x="1655" y="1693"/>
                </a:lnTo>
                <a:lnTo>
                  <a:pt x="1660" y="1692"/>
                </a:lnTo>
                <a:lnTo>
                  <a:pt x="1665" y="1690"/>
                </a:lnTo>
                <a:lnTo>
                  <a:pt x="1669" y="1687"/>
                </a:lnTo>
                <a:lnTo>
                  <a:pt x="1671" y="1685"/>
                </a:lnTo>
                <a:lnTo>
                  <a:pt x="1671" y="1684"/>
                </a:lnTo>
                <a:lnTo>
                  <a:pt x="1671" y="1683"/>
                </a:lnTo>
                <a:lnTo>
                  <a:pt x="1670" y="1682"/>
                </a:lnTo>
                <a:lnTo>
                  <a:pt x="1669" y="1681"/>
                </a:lnTo>
                <a:lnTo>
                  <a:pt x="1663" y="1681"/>
                </a:lnTo>
                <a:lnTo>
                  <a:pt x="1663" y="1676"/>
                </a:lnTo>
                <a:lnTo>
                  <a:pt x="1660" y="1674"/>
                </a:lnTo>
                <a:lnTo>
                  <a:pt x="1657" y="1674"/>
                </a:lnTo>
                <a:lnTo>
                  <a:pt x="1650" y="1673"/>
                </a:lnTo>
                <a:lnTo>
                  <a:pt x="1643" y="1673"/>
                </a:lnTo>
                <a:lnTo>
                  <a:pt x="1639" y="1673"/>
                </a:lnTo>
                <a:lnTo>
                  <a:pt x="1635" y="1673"/>
                </a:lnTo>
                <a:close/>
                <a:moveTo>
                  <a:pt x="5083" y="1647"/>
                </a:moveTo>
                <a:lnTo>
                  <a:pt x="5080" y="1648"/>
                </a:lnTo>
                <a:lnTo>
                  <a:pt x="5075" y="1650"/>
                </a:lnTo>
                <a:lnTo>
                  <a:pt x="5071" y="1653"/>
                </a:lnTo>
                <a:lnTo>
                  <a:pt x="5066" y="1656"/>
                </a:lnTo>
                <a:lnTo>
                  <a:pt x="5056" y="1662"/>
                </a:lnTo>
                <a:lnTo>
                  <a:pt x="5049" y="1667"/>
                </a:lnTo>
                <a:lnTo>
                  <a:pt x="5052" y="1677"/>
                </a:lnTo>
                <a:lnTo>
                  <a:pt x="5054" y="1682"/>
                </a:lnTo>
                <a:lnTo>
                  <a:pt x="5056" y="1686"/>
                </a:lnTo>
                <a:lnTo>
                  <a:pt x="5058" y="1690"/>
                </a:lnTo>
                <a:lnTo>
                  <a:pt x="5060" y="1691"/>
                </a:lnTo>
                <a:lnTo>
                  <a:pt x="5062" y="1692"/>
                </a:lnTo>
                <a:lnTo>
                  <a:pt x="5065" y="1693"/>
                </a:lnTo>
                <a:lnTo>
                  <a:pt x="5067" y="1693"/>
                </a:lnTo>
                <a:lnTo>
                  <a:pt x="5071" y="1693"/>
                </a:lnTo>
                <a:lnTo>
                  <a:pt x="5074" y="1692"/>
                </a:lnTo>
                <a:lnTo>
                  <a:pt x="5077" y="1692"/>
                </a:lnTo>
                <a:lnTo>
                  <a:pt x="5079" y="1691"/>
                </a:lnTo>
                <a:lnTo>
                  <a:pt x="5083" y="1688"/>
                </a:lnTo>
                <a:lnTo>
                  <a:pt x="5086" y="1685"/>
                </a:lnTo>
                <a:lnTo>
                  <a:pt x="5088" y="1680"/>
                </a:lnTo>
                <a:lnTo>
                  <a:pt x="5090" y="1675"/>
                </a:lnTo>
                <a:lnTo>
                  <a:pt x="5091" y="1670"/>
                </a:lnTo>
                <a:lnTo>
                  <a:pt x="5094" y="1659"/>
                </a:lnTo>
                <a:lnTo>
                  <a:pt x="5095" y="1659"/>
                </a:lnTo>
                <a:lnTo>
                  <a:pt x="5096" y="1659"/>
                </a:lnTo>
                <a:lnTo>
                  <a:pt x="5097" y="1659"/>
                </a:lnTo>
                <a:lnTo>
                  <a:pt x="5098" y="1658"/>
                </a:lnTo>
                <a:lnTo>
                  <a:pt x="5100" y="1656"/>
                </a:lnTo>
                <a:lnTo>
                  <a:pt x="5100" y="1654"/>
                </a:lnTo>
                <a:lnTo>
                  <a:pt x="5099" y="1653"/>
                </a:lnTo>
                <a:lnTo>
                  <a:pt x="5098" y="1651"/>
                </a:lnTo>
                <a:lnTo>
                  <a:pt x="5095" y="1649"/>
                </a:lnTo>
                <a:lnTo>
                  <a:pt x="5093" y="1648"/>
                </a:lnTo>
                <a:lnTo>
                  <a:pt x="5090" y="1648"/>
                </a:lnTo>
                <a:lnTo>
                  <a:pt x="5083" y="1647"/>
                </a:lnTo>
                <a:close/>
                <a:moveTo>
                  <a:pt x="1551" y="1566"/>
                </a:moveTo>
                <a:lnTo>
                  <a:pt x="1545" y="1568"/>
                </a:lnTo>
                <a:lnTo>
                  <a:pt x="1542" y="1569"/>
                </a:lnTo>
                <a:lnTo>
                  <a:pt x="1540" y="1571"/>
                </a:lnTo>
                <a:lnTo>
                  <a:pt x="1538" y="1573"/>
                </a:lnTo>
                <a:lnTo>
                  <a:pt x="1536" y="1575"/>
                </a:lnTo>
                <a:lnTo>
                  <a:pt x="1532" y="1579"/>
                </a:lnTo>
                <a:lnTo>
                  <a:pt x="1529" y="1583"/>
                </a:lnTo>
                <a:lnTo>
                  <a:pt x="1526" y="1588"/>
                </a:lnTo>
                <a:lnTo>
                  <a:pt x="1523" y="1597"/>
                </a:lnTo>
                <a:lnTo>
                  <a:pt x="1525" y="1596"/>
                </a:lnTo>
                <a:lnTo>
                  <a:pt x="1526" y="1596"/>
                </a:lnTo>
                <a:lnTo>
                  <a:pt x="1530" y="1596"/>
                </a:lnTo>
                <a:lnTo>
                  <a:pt x="1533" y="1595"/>
                </a:lnTo>
                <a:lnTo>
                  <a:pt x="1535" y="1595"/>
                </a:lnTo>
                <a:lnTo>
                  <a:pt x="1537" y="1594"/>
                </a:lnTo>
                <a:lnTo>
                  <a:pt x="1537" y="1588"/>
                </a:lnTo>
                <a:lnTo>
                  <a:pt x="1542" y="1585"/>
                </a:lnTo>
                <a:lnTo>
                  <a:pt x="1544" y="1583"/>
                </a:lnTo>
                <a:lnTo>
                  <a:pt x="1546" y="1582"/>
                </a:lnTo>
                <a:lnTo>
                  <a:pt x="1554" y="1574"/>
                </a:lnTo>
                <a:lnTo>
                  <a:pt x="1558" y="1575"/>
                </a:lnTo>
                <a:lnTo>
                  <a:pt x="1562" y="1575"/>
                </a:lnTo>
                <a:lnTo>
                  <a:pt x="1566" y="1576"/>
                </a:lnTo>
                <a:lnTo>
                  <a:pt x="1571" y="1577"/>
                </a:lnTo>
                <a:lnTo>
                  <a:pt x="1572" y="1579"/>
                </a:lnTo>
                <a:lnTo>
                  <a:pt x="1573" y="1581"/>
                </a:lnTo>
                <a:lnTo>
                  <a:pt x="1575" y="1584"/>
                </a:lnTo>
                <a:lnTo>
                  <a:pt x="1576" y="1586"/>
                </a:lnTo>
                <a:lnTo>
                  <a:pt x="1579" y="1586"/>
                </a:lnTo>
                <a:lnTo>
                  <a:pt x="1582" y="1586"/>
                </a:lnTo>
                <a:lnTo>
                  <a:pt x="1585" y="1585"/>
                </a:lnTo>
                <a:lnTo>
                  <a:pt x="1587" y="1586"/>
                </a:lnTo>
                <a:lnTo>
                  <a:pt x="1590" y="1591"/>
                </a:lnTo>
                <a:lnTo>
                  <a:pt x="1592" y="1591"/>
                </a:lnTo>
                <a:lnTo>
                  <a:pt x="1595" y="1591"/>
                </a:lnTo>
                <a:lnTo>
                  <a:pt x="1597" y="1591"/>
                </a:lnTo>
                <a:lnTo>
                  <a:pt x="1599" y="1591"/>
                </a:lnTo>
                <a:lnTo>
                  <a:pt x="1601" y="1594"/>
                </a:lnTo>
                <a:lnTo>
                  <a:pt x="1603" y="1598"/>
                </a:lnTo>
                <a:lnTo>
                  <a:pt x="1605" y="1601"/>
                </a:lnTo>
                <a:lnTo>
                  <a:pt x="1607" y="1603"/>
                </a:lnTo>
                <a:lnTo>
                  <a:pt x="1608" y="1604"/>
                </a:lnTo>
                <a:lnTo>
                  <a:pt x="1610" y="1605"/>
                </a:lnTo>
                <a:lnTo>
                  <a:pt x="1615" y="1605"/>
                </a:lnTo>
                <a:lnTo>
                  <a:pt x="1620" y="1605"/>
                </a:lnTo>
                <a:lnTo>
                  <a:pt x="1625" y="1604"/>
                </a:lnTo>
                <a:lnTo>
                  <a:pt x="1628" y="1605"/>
                </a:lnTo>
                <a:lnTo>
                  <a:pt x="1630" y="1605"/>
                </a:lnTo>
                <a:lnTo>
                  <a:pt x="1630" y="1607"/>
                </a:lnTo>
                <a:lnTo>
                  <a:pt x="1630" y="1609"/>
                </a:lnTo>
                <a:lnTo>
                  <a:pt x="1630" y="1612"/>
                </a:lnTo>
                <a:lnTo>
                  <a:pt x="1630" y="1614"/>
                </a:lnTo>
                <a:lnTo>
                  <a:pt x="1631" y="1617"/>
                </a:lnTo>
                <a:lnTo>
                  <a:pt x="1634" y="1620"/>
                </a:lnTo>
                <a:lnTo>
                  <a:pt x="1637" y="1622"/>
                </a:lnTo>
                <a:lnTo>
                  <a:pt x="1640" y="1624"/>
                </a:lnTo>
                <a:lnTo>
                  <a:pt x="1648" y="1628"/>
                </a:lnTo>
                <a:lnTo>
                  <a:pt x="1655" y="1631"/>
                </a:lnTo>
                <a:lnTo>
                  <a:pt x="1653" y="1635"/>
                </a:lnTo>
                <a:lnTo>
                  <a:pt x="1651" y="1639"/>
                </a:lnTo>
                <a:lnTo>
                  <a:pt x="1647" y="1647"/>
                </a:lnTo>
                <a:lnTo>
                  <a:pt x="1661" y="1646"/>
                </a:lnTo>
                <a:lnTo>
                  <a:pt x="1676" y="1643"/>
                </a:lnTo>
                <a:lnTo>
                  <a:pt x="1691" y="1641"/>
                </a:lnTo>
                <a:lnTo>
                  <a:pt x="1706" y="1639"/>
                </a:lnTo>
                <a:lnTo>
                  <a:pt x="1703" y="1628"/>
                </a:lnTo>
                <a:lnTo>
                  <a:pt x="1693" y="1629"/>
                </a:lnTo>
                <a:lnTo>
                  <a:pt x="1687" y="1629"/>
                </a:lnTo>
                <a:lnTo>
                  <a:pt x="1685" y="1628"/>
                </a:lnTo>
                <a:lnTo>
                  <a:pt x="1683" y="1628"/>
                </a:lnTo>
                <a:lnTo>
                  <a:pt x="1680" y="1614"/>
                </a:lnTo>
                <a:lnTo>
                  <a:pt x="1676" y="1613"/>
                </a:lnTo>
                <a:lnTo>
                  <a:pt x="1672" y="1613"/>
                </a:lnTo>
                <a:lnTo>
                  <a:pt x="1663" y="1614"/>
                </a:lnTo>
                <a:lnTo>
                  <a:pt x="1663" y="1611"/>
                </a:lnTo>
                <a:lnTo>
                  <a:pt x="1662" y="1609"/>
                </a:lnTo>
                <a:lnTo>
                  <a:pt x="1662" y="1607"/>
                </a:lnTo>
                <a:lnTo>
                  <a:pt x="1661" y="1605"/>
                </a:lnTo>
                <a:lnTo>
                  <a:pt x="1657" y="1603"/>
                </a:lnTo>
                <a:lnTo>
                  <a:pt x="1653" y="1600"/>
                </a:lnTo>
                <a:lnTo>
                  <a:pt x="1645" y="1595"/>
                </a:lnTo>
                <a:lnTo>
                  <a:pt x="1636" y="1591"/>
                </a:lnTo>
                <a:lnTo>
                  <a:pt x="1631" y="1590"/>
                </a:lnTo>
                <a:lnTo>
                  <a:pt x="1627" y="1588"/>
                </a:lnTo>
                <a:lnTo>
                  <a:pt x="1625" y="1588"/>
                </a:lnTo>
                <a:lnTo>
                  <a:pt x="1623" y="1589"/>
                </a:lnTo>
                <a:lnTo>
                  <a:pt x="1620" y="1589"/>
                </a:lnTo>
                <a:lnTo>
                  <a:pt x="1619" y="1589"/>
                </a:lnTo>
                <a:lnTo>
                  <a:pt x="1618" y="1588"/>
                </a:lnTo>
                <a:lnTo>
                  <a:pt x="1617" y="1587"/>
                </a:lnTo>
                <a:lnTo>
                  <a:pt x="1616" y="1586"/>
                </a:lnTo>
                <a:lnTo>
                  <a:pt x="1614" y="1581"/>
                </a:lnTo>
                <a:lnTo>
                  <a:pt x="1612" y="1577"/>
                </a:lnTo>
                <a:lnTo>
                  <a:pt x="1610" y="1574"/>
                </a:lnTo>
                <a:lnTo>
                  <a:pt x="1606" y="1573"/>
                </a:lnTo>
                <a:lnTo>
                  <a:pt x="1598" y="1572"/>
                </a:lnTo>
                <a:lnTo>
                  <a:pt x="1579" y="1569"/>
                </a:lnTo>
                <a:lnTo>
                  <a:pt x="1560" y="1567"/>
                </a:lnTo>
                <a:lnTo>
                  <a:pt x="1551" y="1566"/>
                </a:lnTo>
                <a:close/>
                <a:moveTo>
                  <a:pt x="5280" y="1524"/>
                </a:moveTo>
                <a:lnTo>
                  <a:pt x="5277" y="1529"/>
                </a:lnTo>
                <a:lnTo>
                  <a:pt x="5274" y="1533"/>
                </a:lnTo>
                <a:lnTo>
                  <a:pt x="5269" y="1543"/>
                </a:lnTo>
                <a:lnTo>
                  <a:pt x="5264" y="1552"/>
                </a:lnTo>
                <a:lnTo>
                  <a:pt x="5262" y="1558"/>
                </a:lnTo>
                <a:lnTo>
                  <a:pt x="5260" y="1563"/>
                </a:lnTo>
                <a:lnTo>
                  <a:pt x="5259" y="1570"/>
                </a:lnTo>
                <a:lnTo>
                  <a:pt x="5258" y="1575"/>
                </a:lnTo>
                <a:lnTo>
                  <a:pt x="5258" y="1579"/>
                </a:lnTo>
                <a:lnTo>
                  <a:pt x="5259" y="1582"/>
                </a:lnTo>
                <a:lnTo>
                  <a:pt x="5260" y="1585"/>
                </a:lnTo>
                <a:lnTo>
                  <a:pt x="5261" y="1589"/>
                </a:lnTo>
                <a:lnTo>
                  <a:pt x="5266" y="1597"/>
                </a:lnTo>
                <a:lnTo>
                  <a:pt x="5271" y="1597"/>
                </a:lnTo>
                <a:lnTo>
                  <a:pt x="5275" y="1588"/>
                </a:lnTo>
                <a:lnTo>
                  <a:pt x="5278" y="1580"/>
                </a:lnTo>
                <a:lnTo>
                  <a:pt x="5281" y="1570"/>
                </a:lnTo>
                <a:lnTo>
                  <a:pt x="5283" y="1561"/>
                </a:lnTo>
                <a:lnTo>
                  <a:pt x="5285" y="1551"/>
                </a:lnTo>
                <a:lnTo>
                  <a:pt x="5287" y="1542"/>
                </a:lnTo>
                <a:lnTo>
                  <a:pt x="5288" y="1524"/>
                </a:lnTo>
                <a:lnTo>
                  <a:pt x="5284" y="1524"/>
                </a:lnTo>
                <a:lnTo>
                  <a:pt x="5280" y="1524"/>
                </a:lnTo>
                <a:close/>
                <a:moveTo>
                  <a:pt x="5448" y="1313"/>
                </a:moveTo>
                <a:lnTo>
                  <a:pt x="5443" y="1324"/>
                </a:lnTo>
                <a:lnTo>
                  <a:pt x="5441" y="1324"/>
                </a:lnTo>
                <a:lnTo>
                  <a:pt x="5440" y="1325"/>
                </a:lnTo>
                <a:lnTo>
                  <a:pt x="5439" y="1324"/>
                </a:lnTo>
                <a:lnTo>
                  <a:pt x="5438" y="1324"/>
                </a:lnTo>
                <a:lnTo>
                  <a:pt x="5436" y="1322"/>
                </a:lnTo>
                <a:lnTo>
                  <a:pt x="5434" y="1321"/>
                </a:lnTo>
                <a:lnTo>
                  <a:pt x="5435" y="1323"/>
                </a:lnTo>
                <a:lnTo>
                  <a:pt x="5434" y="1324"/>
                </a:lnTo>
                <a:lnTo>
                  <a:pt x="5434" y="1326"/>
                </a:lnTo>
                <a:lnTo>
                  <a:pt x="5433" y="1327"/>
                </a:lnTo>
                <a:lnTo>
                  <a:pt x="5431" y="1328"/>
                </a:lnTo>
                <a:lnTo>
                  <a:pt x="5432" y="1330"/>
                </a:lnTo>
                <a:lnTo>
                  <a:pt x="5434" y="1333"/>
                </a:lnTo>
                <a:lnTo>
                  <a:pt x="5436" y="1336"/>
                </a:lnTo>
                <a:lnTo>
                  <a:pt x="5440" y="1344"/>
                </a:lnTo>
                <a:lnTo>
                  <a:pt x="5437" y="1342"/>
                </a:lnTo>
                <a:lnTo>
                  <a:pt x="5436" y="1341"/>
                </a:lnTo>
                <a:lnTo>
                  <a:pt x="5435" y="1342"/>
                </a:lnTo>
                <a:lnTo>
                  <a:pt x="5435" y="1344"/>
                </a:lnTo>
                <a:lnTo>
                  <a:pt x="5436" y="1346"/>
                </a:lnTo>
                <a:lnTo>
                  <a:pt x="5437" y="1349"/>
                </a:lnTo>
                <a:lnTo>
                  <a:pt x="5438" y="1351"/>
                </a:lnTo>
                <a:lnTo>
                  <a:pt x="5440" y="1352"/>
                </a:lnTo>
                <a:lnTo>
                  <a:pt x="5441" y="1352"/>
                </a:lnTo>
                <a:lnTo>
                  <a:pt x="5442" y="1352"/>
                </a:lnTo>
                <a:lnTo>
                  <a:pt x="5443" y="1352"/>
                </a:lnTo>
                <a:lnTo>
                  <a:pt x="5445" y="1351"/>
                </a:lnTo>
                <a:lnTo>
                  <a:pt x="5448" y="1352"/>
                </a:lnTo>
                <a:lnTo>
                  <a:pt x="5448" y="1341"/>
                </a:lnTo>
                <a:lnTo>
                  <a:pt x="5447" y="1341"/>
                </a:lnTo>
                <a:lnTo>
                  <a:pt x="5446" y="1341"/>
                </a:lnTo>
                <a:lnTo>
                  <a:pt x="5445" y="1340"/>
                </a:lnTo>
                <a:lnTo>
                  <a:pt x="5446" y="1339"/>
                </a:lnTo>
                <a:lnTo>
                  <a:pt x="5447" y="1339"/>
                </a:lnTo>
                <a:lnTo>
                  <a:pt x="5448" y="1338"/>
                </a:lnTo>
                <a:lnTo>
                  <a:pt x="5451" y="1338"/>
                </a:lnTo>
                <a:lnTo>
                  <a:pt x="5451" y="1341"/>
                </a:lnTo>
                <a:lnTo>
                  <a:pt x="5451" y="1343"/>
                </a:lnTo>
                <a:lnTo>
                  <a:pt x="5451" y="1344"/>
                </a:lnTo>
                <a:lnTo>
                  <a:pt x="5452" y="1345"/>
                </a:lnTo>
                <a:lnTo>
                  <a:pt x="5454" y="1346"/>
                </a:lnTo>
                <a:lnTo>
                  <a:pt x="5447" y="1355"/>
                </a:lnTo>
                <a:lnTo>
                  <a:pt x="5445" y="1359"/>
                </a:lnTo>
                <a:lnTo>
                  <a:pt x="5444" y="1362"/>
                </a:lnTo>
                <a:lnTo>
                  <a:pt x="5443" y="1369"/>
                </a:lnTo>
                <a:lnTo>
                  <a:pt x="5443" y="1380"/>
                </a:lnTo>
                <a:lnTo>
                  <a:pt x="5445" y="1379"/>
                </a:lnTo>
                <a:lnTo>
                  <a:pt x="5446" y="1378"/>
                </a:lnTo>
                <a:lnTo>
                  <a:pt x="5448" y="1377"/>
                </a:lnTo>
                <a:lnTo>
                  <a:pt x="5450" y="1377"/>
                </a:lnTo>
                <a:lnTo>
                  <a:pt x="5451" y="1377"/>
                </a:lnTo>
                <a:lnTo>
                  <a:pt x="5450" y="1378"/>
                </a:lnTo>
                <a:lnTo>
                  <a:pt x="5449" y="1379"/>
                </a:lnTo>
                <a:lnTo>
                  <a:pt x="5448" y="1380"/>
                </a:lnTo>
                <a:lnTo>
                  <a:pt x="5448" y="1381"/>
                </a:lnTo>
                <a:lnTo>
                  <a:pt x="5449" y="1382"/>
                </a:lnTo>
                <a:lnTo>
                  <a:pt x="5451" y="1384"/>
                </a:lnTo>
                <a:lnTo>
                  <a:pt x="5454" y="1386"/>
                </a:lnTo>
                <a:lnTo>
                  <a:pt x="5456" y="1382"/>
                </a:lnTo>
                <a:lnTo>
                  <a:pt x="5460" y="1378"/>
                </a:lnTo>
                <a:lnTo>
                  <a:pt x="5463" y="1373"/>
                </a:lnTo>
                <a:lnTo>
                  <a:pt x="5464" y="1371"/>
                </a:lnTo>
                <a:lnTo>
                  <a:pt x="5465" y="1369"/>
                </a:lnTo>
                <a:lnTo>
                  <a:pt x="5466" y="1366"/>
                </a:lnTo>
                <a:lnTo>
                  <a:pt x="5466" y="1363"/>
                </a:lnTo>
                <a:lnTo>
                  <a:pt x="5467" y="1357"/>
                </a:lnTo>
                <a:lnTo>
                  <a:pt x="5467" y="1352"/>
                </a:lnTo>
                <a:lnTo>
                  <a:pt x="5467" y="1349"/>
                </a:lnTo>
                <a:lnTo>
                  <a:pt x="5468" y="1346"/>
                </a:lnTo>
                <a:lnTo>
                  <a:pt x="5474" y="1344"/>
                </a:lnTo>
                <a:lnTo>
                  <a:pt x="5474" y="1340"/>
                </a:lnTo>
                <a:lnTo>
                  <a:pt x="5472" y="1338"/>
                </a:lnTo>
                <a:lnTo>
                  <a:pt x="5471" y="1336"/>
                </a:lnTo>
                <a:lnTo>
                  <a:pt x="5471" y="1334"/>
                </a:lnTo>
                <a:lnTo>
                  <a:pt x="5471" y="1332"/>
                </a:lnTo>
                <a:lnTo>
                  <a:pt x="5465" y="1332"/>
                </a:lnTo>
                <a:lnTo>
                  <a:pt x="5466" y="1330"/>
                </a:lnTo>
                <a:lnTo>
                  <a:pt x="5468" y="1328"/>
                </a:lnTo>
                <a:lnTo>
                  <a:pt x="5468" y="1326"/>
                </a:lnTo>
                <a:lnTo>
                  <a:pt x="5469" y="1325"/>
                </a:lnTo>
                <a:lnTo>
                  <a:pt x="5469" y="1323"/>
                </a:lnTo>
                <a:lnTo>
                  <a:pt x="5468" y="1321"/>
                </a:lnTo>
                <a:lnTo>
                  <a:pt x="5464" y="1321"/>
                </a:lnTo>
                <a:lnTo>
                  <a:pt x="5460" y="1321"/>
                </a:lnTo>
                <a:lnTo>
                  <a:pt x="5458" y="1320"/>
                </a:lnTo>
                <a:lnTo>
                  <a:pt x="5457" y="1318"/>
                </a:lnTo>
                <a:lnTo>
                  <a:pt x="5456" y="1315"/>
                </a:lnTo>
                <a:lnTo>
                  <a:pt x="5455" y="1314"/>
                </a:lnTo>
                <a:lnTo>
                  <a:pt x="5454" y="1313"/>
                </a:lnTo>
                <a:lnTo>
                  <a:pt x="5451" y="1313"/>
                </a:lnTo>
                <a:lnTo>
                  <a:pt x="5448" y="1313"/>
                </a:lnTo>
                <a:close/>
                <a:moveTo>
                  <a:pt x="5628" y="1130"/>
                </a:moveTo>
                <a:lnTo>
                  <a:pt x="5628" y="1131"/>
                </a:lnTo>
                <a:lnTo>
                  <a:pt x="5628" y="1132"/>
                </a:lnTo>
                <a:lnTo>
                  <a:pt x="5628" y="1134"/>
                </a:lnTo>
                <a:lnTo>
                  <a:pt x="5629" y="1136"/>
                </a:lnTo>
                <a:lnTo>
                  <a:pt x="5628" y="1138"/>
                </a:lnTo>
                <a:lnTo>
                  <a:pt x="5627" y="1140"/>
                </a:lnTo>
                <a:lnTo>
                  <a:pt x="5625" y="1141"/>
                </a:lnTo>
                <a:lnTo>
                  <a:pt x="5620" y="1144"/>
                </a:lnTo>
                <a:lnTo>
                  <a:pt x="5622" y="1152"/>
                </a:lnTo>
                <a:lnTo>
                  <a:pt x="5623" y="1161"/>
                </a:lnTo>
                <a:lnTo>
                  <a:pt x="5618" y="1163"/>
                </a:lnTo>
                <a:lnTo>
                  <a:pt x="5616" y="1164"/>
                </a:lnTo>
                <a:lnTo>
                  <a:pt x="5614" y="1166"/>
                </a:lnTo>
                <a:lnTo>
                  <a:pt x="5617" y="1167"/>
                </a:lnTo>
                <a:lnTo>
                  <a:pt x="5620" y="1168"/>
                </a:lnTo>
                <a:lnTo>
                  <a:pt x="5622" y="1171"/>
                </a:lnTo>
                <a:lnTo>
                  <a:pt x="5623" y="1172"/>
                </a:lnTo>
                <a:lnTo>
                  <a:pt x="5623" y="1173"/>
                </a:lnTo>
                <a:lnTo>
                  <a:pt x="5623" y="1175"/>
                </a:lnTo>
                <a:lnTo>
                  <a:pt x="5622" y="1177"/>
                </a:lnTo>
                <a:lnTo>
                  <a:pt x="5620" y="1179"/>
                </a:lnTo>
                <a:lnTo>
                  <a:pt x="5618" y="1180"/>
                </a:lnTo>
                <a:lnTo>
                  <a:pt x="5617" y="1180"/>
                </a:lnTo>
                <a:lnTo>
                  <a:pt x="5618" y="1186"/>
                </a:lnTo>
                <a:lnTo>
                  <a:pt x="5617" y="1192"/>
                </a:lnTo>
                <a:lnTo>
                  <a:pt x="5597" y="1220"/>
                </a:lnTo>
                <a:lnTo>
                  <a:pt x="5592" y="1220"/>
                </a:lnTo>
                <a:lnTo>
                  <a:pt x="5591" y="1222"/>
                </a:lnTo>
                <a:lnTo>
                  <a:pt x="5590" y="1224"/>
                </a:lnTo>
                <a:lnTo>
                  <a:pt x="5590" y="1228"/>
                </a:lnTo>
                <a:lnTo>
                  <a:pt x="5590" y="1230"/>
                </a:lnTo>
                <a:lnTo>
                  <a:pt x="5589" y="1231"/>
                </a:lnTo>
                <a:lnTo>
                  <a:pt x="5588" y="1233"/>
                </a:lnTo>
                <a:lnTo>
                  <a:pt x="5586" y="1234"/>
                </a:lnTo>
                <a:lnTo>
                  <a:pt x="5586" y="1237"/>
                </a:lnTo>
                <a:lnTo>
                  <a:pt x="5584" y="1238"/>
                </a:lnTo>
                <a:lnTo>
                  <a:pt x="5583" y="1238"/>
                </a:lnTo>
                <a:lnTo>
                  <a:pt x="5579" y="1238"/>
                </a:lnTo>
                <a:lnTo>
                  <a:pt x="5576" y="1238"/>
                </a:lnTo>
                <a:lnTo>
                  <a:pt x="5572" y="1240"/>
                </a:lnTo>
                <a:lnTo>
                  <a:pt x="5572" y="1245"/>
                </a:lnTo>
                <a:lnTo>
                  <a:pt x="5567" y="1245"/>
                </a:lnTo>
                <a:lnTo>
                  <a:pt x="5561" y="1245"/>
                </a:lnTo>
                <a:lnTo>
                  <a:pt x="5561" y="1243"/>
                </a:lnTo>
                <a:lnTo>
                  <a:pt x="5561" y="1240"/>
                </a:lnTo>
                <a:lnTo>
                  <a:pt x="5561" y="1237"/>
                </a:lnTo>
                <a:lnTo>
                  <a:pt x="5561" y="1234"/>
                </a:lnTo>
                <a:lnTo>
                  <a:pt x="5562" y="1232"/>
                </a:lnTo>
                <a:lnTo>
                  <a:pt x="5565" y="1230"/>
                </a:lnTo>
                <a:lnTo>
                  <a:pt x="5568" y="1228"/>
                </a:lnTo>
                <a:lnTo>
                  <a:pt x="5569" y="1225"/>
                </a:lnTo>
                <a:lnTo>
                  <a:pt x="5566" y="1227"/>
                </a:lnTo>
                <a:lnTo>
                  <a:pt x="5562" y="1229"/>
                </a:lnTo>
                <a:lnTo>
                  <a:pt x="5558" y="1231"/>
                </a:lnTo>
                <a:lnTo>
                  <a:pt x="5556" y="1232"/>
                </a:lnTo>
                <a:lnTo>
                  <a:pt x="5555" y="1234"/>
                </a:lnTo>
                <a:lnTo>
                  <a:pt x="5555" y="1235"/>
                </a:lnTo>
                <a:lnTo>
                  <a:pt x="5555" y="1237"/>
                </a:lnTo>
                <a:lnTo>
                  <a:pt x="5555" y="1241"/>
                </a:lnTo>
                <a:lnTo>
                  <a:pt x="5555" y="1244"/>
                </a:lnTo>
                <a:lnTo>
                  <a:pt x="5555" y="1248"/>
                </a:lnTo>
                <a:lnTo>
                  <a:pt x="5555" y="1250"/>
                </a:lnTo>
                <a:lnTo>
                  <a:pt x="5553" y="1252"/>
                </a:lnTo>
                <a:lnTo>
                  <a:pt x="5550" y="1255"/>
                </a:lnTo>
                <a:lnTo>
                  <a:pt x="5546" y="1259"/>
                </a:lnTo>
                <a:lnTo>
                  <a:pt x="5544" y="1262"/>
                </a:lnTo>
                <a:lnTo>
                  <a:pt x="5544" y="1264"/>
                </a:lnTo>
                <a:lnTo>
                  <a:pt x="5544" y="1266"/>
                </a:lnTo>
                <a:lnTo>
                  <a:pt x="5545" y="1268"/>
                </a:lnTo>
                <a:lnTo>
                  <a:pt x="5547" y="1270"/>
                </a:lnTo>
                <a:lnTo>
                  <a:pt x="5547" y="1271"/>
                </a:lnTo>
                <a:lnTo>
                  <a:pt x="5547" y="1273"/>
                </a:lnTo>
                <a:lnTo>
                  <a:pt x="5547" y="1274"/>
                </a:lnTo>
                <a:lnTo>
                  <a:pt x="5546" y="1275"/>
                </a:lnTo>
                <a:lnTo>
                  <a:pt x="5544" y="1276"/>
                </a:lnTo>
                <a:lnTo>
                  <a:pt x="5543" y="1278"/>
                </a:lnTo>
                <a:lnTo>
                  <a:pt x="5541" y="1282"/>
                </a:lnTo>
                <a:lnTo>
                  <a:pt x="5531" y="1277"/>
                </a:lnTo>
                <a:lnTo>
                  <a:pt x="5527" y="1276"/>
                </a:lnTo>
                <a:lnTo>
                  <a:pt x="5524" y="1275"/>
                </a:lnTo>
                <a:lnTo>
                  <a:pt x="5520" y="1276"/>
                </a:lnTo>
                <a:lnTo>
                  <a:pt x="5518" y="1276"/>
                </a:lnTo>
                <a:lnTo>
                  <a:pt x="5516" y="1277"/>
                </a:lnTo>
                <a:lnTo>
                  <a:pt x="5505" y="1282"/>
                </a:lnTo>
                <a:lnTo>
                  <a:pt x="5505" y="1279"/>
                </a:lnTo>
                <a:lnTo>
                  <a:pt x="5505" y="1277"/>
                </a:lnTo>
                <a:lnTo>
                  <a:pt x="5504" y="1276"/>
                </a:lnTo>
                <a:lnTo>
                  <a:pt x="5502" y="1276"/>
                </a:lnTo>
                <a:lnTo>
                  <a:pt x="5497" y="1278"/>
                </a:lnTo>
                <a:lnTo>
                  <a:pt x="5495" y="1279"/>
                </a:lnTo>
                <a:lnTo>
                  <a:pt x="5493" y="1281"/>
                </a:lnTo>
                <a:lnTo>
                  <a:pt x="5489" y="1285"/>
                </a:lnTo>
                <a:lnTo>
                  <a:pt x="5485" y="1289"/>
                </a:lnTo>
                <a:lnTo>
                  <a:pt x="5477" y="1298"/>
                </a:lnTo>
                <a:lnTo>
                  <a:pt x="5473" y="1301"/>
                </a:lnTo>
                <a:lnTo>
                  <a:pt x="5468" y="1304"/>
                </a:lnTo>
                <a:lnTo>
                  <a:pt x="5466" y="1305"/>
                </a:lnTo>
                <a:lnTo>
                  <a:pt x="5464" y="1305"/>
                </a:lnTo>
                <a:lnTo>
                  <a:pt x="5463" y="1305"/>
                </a:lnTo>
                <a:lnTo>
                  <a:pt x="5462" y="1304"/>
                </a:lnTo>
                <a:lnTo>
                  <a:pt x="5459" y="1302"/>
                </a:lnTo>
                <a:lnTo>
                  <a:pt x="5457" y="1301"/>
                </a:lnTo>
                <a:lnTo>
                  <a:pt x="5457" y="1307"/>
                </a:lnTo>
                <a:lnTo>
                  <a:pt x="5457" y="1313"/>
                </a:lnTo>
                <a:lnTo>
                  <a:pt x="5467" y="1312"/>
                </a:lnTo>
                <a:lnTo>
                  <a:pt x="5474" y="1312"/>
                </a:lnTo>
                <a:lnTo>
                  <a:pt x="5482" y="1313"/>
                </a:lnTo>
                <a:lnTo>
                  <a:pt x="5483" y="1308"/>
                </a:lnTo>
                <a:lnTo>
                  <a:pt x="5484" y="1305"/>
                </a:lnTo>
                <a:lnTo>
                  <a:pt x="5485" y="1304"/>
                </a:lnTo>
                <a:lnTo>
                  <a:pt x="5498" y="1303"/>
                </a:lnTo>
                <a:lnTo>
                  <a:pt x="5508" y="1303"/>
                </a:lnTo>
                <a:lnTo>
                  <a:pt x="5516" y="1301"/>
                </a:lnTo>
                <a:lnTo>
                  <a:pt x="5533" y="1301"/>
                </a:lnTo>
                <a:lnTo>
                  <a:pt x="5532" y="1304"/>
                </a:lnTo>
                <a:lnTo>
                  <a:pt x="5531" y="1305"/>
                </a:lnTo>
                <a:lnTo>
                  <a:pt x="5527" y="1307"/>
                </a:lnTo>
                <a:lnTo>
                  <a:pt x="5528" y="1309"/>
                </a:lnTo>
                <a:lnTo>
                  <a:pt x="5528" y="1313"/>
                </a:lnTo>
                <a:lnTo>
                  <a:pt x="5527" y="1318"/>
                </a:lnTo>
                <a:lnTo>
                  <a:pt x="5530" y="1320"/>
                </a:lnTo>
                <a:lnTo>
                  <a:pt x="5531" y="1321"/>
                </a:lnTo>
                <a:lnTo>
                  <a:pt x="5531" y="1323"/>
                </a:lnTo>
                <a:lnTo>
                  <a:pt x="5533" y="1327"/>
                </a:lnTo>
                <a:lnTo>
                  <a:pt x="5534" y="1326"/>
                </a:lnTo>
                <a:lnTo>
                  <a:pt x="5535" y="1326"/>
                </a:lnTo>
                <a:lnTo>
                  <a:pt x="5538" y="1327"/>
                </a:lnTo>
                <a:lnTo>
                  <a:pt x="5541" y="1327"/>
                </a:lnTo>
                <a:lnTo>
                  <a:pt x="5544" y="1327"/>
                </a:lnTo>
                <a:lnTo>
                  <a:pt x="5545" y="1326"/>
                </a:lnTo>
                <a:lnTo>
                  <a:pt x="5546" y="1325"/>
                </a:lnTo>
                <a:lnTo>
                  <a:pt x="5547" y="1321"/>
                </a:lnTo>
                <a:lnTo>
                  <a:pt x="5548" y="1318"/>
                </a:lnTo>
                <a:lnTo>
                  <a:pt x="5549" y="1317"/>
                </a:lnTo>
                <a:lnTo>
                  <a:pt x="5550" y="1315"/>
                </a:lnTo>
                <a:lnTo>
                  <a:pt x="5552" y="1314"/>
                </a:lnTo>
                <a:lnTo>
                  <a:pt x="5555" y="1313"/>
                </a:lnTo>
                <a:lnTo>
                  <a:pt x="5558" y="1312"/>
                </a:lnTo>
                <a:lnTo>
                  <a:pt x="5561" y="1310"/>
                </a:lnTo>
                <a:lnTo>
                  <a:pt x="5559" y="1304"/>
                </a:lnTo>
                <a:lnTo>
                  <a:pt x="5558" y="1302"/>
                </a:lnTo>
                <a:lnTo>
                  <a:pt x="5558" y="1299"/>
                </a:lnTo>
                <a:lnTo>
                  <a:pt x="5564" y="1299"/>
                </a:lnTo>
                <a:lnTo>
                  <a:pt x="5567" y="1299"/>
                </a:lnTo>
                <a:lnTo>
                  <a:pt x="5570" y="1300"/>
                </a:lnTo>
                <a:lnTo>
                  <a:pt x="5572" y="1301"/>
                </a:lnTo>
                <a:lnTo>
                  <a:pt x="5570" y="1301"/>
                </a:lnTo>
                <a:lnTo>
                  <a:pt x="5569" y="1302"/>
                </a:lnTo>
                <a:lnTo>
                  <a:pt x="5569" y="1303"/>
                </a:lnTo>
                <a:lnTo>
                  <a:pt x="5569" y="1305"/>
                </a:lnTo>
                <a:lnTo>
                  <a:pt x="5569" y="1307"/>
                </a:lnTo>
                <a:lnTo>
                  <a:pt x="5571" y="1307"/>
                </a:lnTo>
                <a:lnTo>
                  <a:pt x="5572" y="1306"/>
                </a:lnTo>
                <a:lnTo>
                  <a:pt x="5573" y="1304"/>
                </a:lnTo>
                <a:lnTo>
                  <a:pt x="5574" y="1302"/>
                </a:lnTo>
                <a:lnTo>
                  <a:pt x="5575" y="1301"/>
                </a:lnTo>
                <a:lnTo>
                  <a:pt x="5578" y="1301"/>
                </a:lnTo>
                <a:lnTo>
                  <a:pt x="5582" y="1302"/>
                </a:lnTo>
                <a:lnTo>
                  <a:pt x="5585" y="1303"/>
                </a:lnTo>
                <a:lnTo>
                  <a:pt x="5589" y="1304"/>
                </a:lnTo>
                <a:lnTo>
                  <a:pt x="5593" y="1298"/>
                </a:lnTo>
                <a:lnTo>
                  <a:pt x="5595" y="1295"/>
                </a:lnTo>
                <a:lnTo>
                  <a:pt x="5597" y="1293"/>
                </a:lnTo>
                <a:lnTo>
                  <a:pt x="5600" y="1298"/>
                </a:lnTo>
                <a:lnTo>
                  <a:pt x="5601" y="1302"/>
                </a:lnTo>
                <a:lnTo>
                  <a:pt x="5601" y="1304"/>
                </a:lnTo>
                <a:lnTo>
                  <a:pt x="5600" y="1304"/>
                </a:lnTo>
                <a:lnTo>
                  <a:pt x="5606" y="1304"/>
                </a:lnTo>
                <a:lnTo>
                  <a:pt x="5607" y="1297"/>
                </a:lnTo>
                <a:lnTo>
                  <a:pt x="5607" y="1294"/>
                </a:lnTo>
                <a:lnTo>
                  <a:pt x="5609" y="1290"/>
                </a:lnTo>
                <a:lnTo>
                  <a:pt x="5617" y="1290"/>
                </a:lnTo>
                <a:lnTo>
                  <a:pt x="5618" y="1288"/>
                </a:lnTo>
                <a:lnTo>
                  <a:pt x="5618" y="1285"/>
                </a:lnTo>
                <a:lnTo>
                  <a:pt x="5618" y="1281"/>
                </a:lnTo>
                <a:lnTo>
                  <a:pt x="5618" y="1277"/>
                </a:lnTo>
                <a:lnTo>
                  <a:pt x="5618" y="1276"/>
                </a:lnTo>
                <a:lnTo>
                  <a:pt x="5619" y="1275"/>
                </a:lnTo>
                <a:lnTo>
                  <a:pt x="5620" y="1273"/>
                </a:lnTo>
                <a:lnTo>
                  <a:pt x="5621" y="1272"/>
                </a:lnTo>
                <a:lnTo>
                  <a:pt x="5622" y="1272"/>
                </a:lnTo>
                <a:lnTo>
                  <a:pt x="5623" y="1273"/>
                </a:lnTo>
                <a:lnTo>
                  <a:pt x="5624" y="1273"/>
                </a:lnTo>
                <a:lnTo>
                  <a:pt x="5625" y="1275"/>
                </a:lnTo>
                <a:lnTo>
                  <a:pt x="5626" y="1276"/>
                </a:lnTo>
                <a:lnTo>
                  <a:pt x="5624" y="1279"/>
                </a:lnTo>
                <a:lnTo>
                  <a:pt x="5620" y="1286"/>
                </a:lnTo>
                <a:lnTo>
                  <a:pt x="5619" y="1290"/>
                </a:lnTo>
                <a:lnTo>
                  <a:pt x="5619" y="1291"/>
                </a:lnTo>
                <a:lnTo>
                  <a:pt x="5619" y="1293"/>
                </a:lnTo>
                <a:lnTo>
                  <a:pt x="5619" y="1294"/>
                </a:lnTo>
                <a:lnTo>
                  <a:pt x="5620" y="1295"/>
                </a:lnTo>
                <a:lnTo>
                  <a:pt x="5621" y="1296"/>
                </a:lnTo>
                <a:lnTo>
                  <a:pt x="5623" y="1296"/>
                </a:lnTo>
                <a:lnTo>
                  <a:pt x="5631" y="1287"/>
                </a:lnTo>
                <a:lnTo>
                  <a:pt x="5635" y="1281"/>
                </a:lnTo>
                <a:lnTo>
                  <a:pt x="5635" y="1278"/>
                </a:lnTo>
                <a:lnTo>
                  <a:pt x="5636" y="1275"/>
                </a:lnTo>
                <a:lnTo>
                  <a:pt x="5635" y="1273"/>
                </a:lnTo>
                <a:lnTo>
                  <a:pt x="5634" y="1271"/>
                </a:lnTo>
                <a:lnTo>
                  <a:pt x="5632" y="1269"/>
                </a:lnTo>
                <a:lnTo>
                  <a:pt x="5628" y="1268"/>
                </a:lnTo>
                <a:lnTo>
                  <a:pt x="5631" y="1266"/>
                </a:lnTo>
                <a:lnTo>
                  <a:pt x="5632" y="1264"/>
                </a:lnTo>
                <a:lnTo>
                  <a:pt x="5632" y="1263"/>
                </a:lnTo>
                <a:lnTo>
                  <a:pt x="5632" y="1261"/>
                </a:lnTo>
                <a:lnTo>
                  <a:pt x="5631" y="1255"/>
                </a:lnTo>
                <a:lnTo>
                  <a:pt x="5631" y="1252"/>
                </a:lnTo>
                <a:lnTo>
                  <a:pt x="5631" y="1250"/>
                </a:lnTo>
                <a:lnTo>
                  <a:pt x="5631" y="1248"/>
                </a:lnTo>
                <a:lnTo>
                  <a:pt x="5637" y="1240"/>
                </a:lnTo>
                <a:lnTo>
                  <a:pt x="5637" y="1235"/>
                </a:lnTo>
                <a:lnTo>
                  <a:pt x="5637" y="1231"/>
                </a:lnTo>
                <a:lnTo>
                  <a:pt x="5637" y="1223"/>
                </a:lnTo>
                <a:lnTo>
                  <a:pt x="5636" y="1214"/>
                </a:lnTo>
                <a:lnTo>
                  <a:pt x="5636" y="1210"/>
                </a:lnTo>
                <a:lnTo>
                  <a:pt x="5637" y="1206"/>
                </a:lnTo>
                <a:lnTo>
                  <a:pt x="5638" y="1204"/>
                </a:lnTo>
                <a:lnTo>
                  <a:pt x="5639" y="1203"/>
                </a:lnTo>
                <a:lnTo>
                  <a:pt x="5642" y="1202"/>
                </a:lnTo>
                <a:lnTo>
                  <a:pt x="5645" y="1202"/>
                </a:lnTo>
                <a:lnTo>
                  <a:pt x="5647" y="1201"/>
                </a:lnTo>
                <a:lnTo>
                  <a:pt x="5648" y="1200"/>
                </a:lnTo>
                <a:lnTo>
                  <a:pt x="5649" y="1199"/>
                </a:lnTo>
                <a:lnTo>
                  <a:pt x="5649" y="1198"/>
                </a:lnTo>
                <a:lnTo>
                  <a:pt x="5647" y="1195"/>
                </a:lnTo>
                <a:lnTo>
                  <a:pt x="5645" y="1193"/>
                </a:lnTo>
                <a:lnTo>
                  <a:pt x="5645" y="1192"/>
                </a:lnTo>
                <a:lnTo>
                  <a:pt x="5651" y="1192"/>
                </a:lnTo>
                <a:lnTo>
                  <a:pt x="5653" y="1185"/>
                </a:lnTo>
                <a:lnTo>
                  <a:pt x="5654" y="1179"/>
                </a:lnTo>
                <a:lnTo>
                  <a:pt x="5655" y="1173"/>
                </a:lnTo>
                <a:lnTo>
                  <a:pt x="5655" y="1168"/>
                </a:lnTo>
                <a:lnTo>
                  <a:pt x="5654" y="1163"/>
                </a:lnTo>
                <a:lnTo>
                  <a:pt x="5653" y="1158"/>
                </a:lnTo>
                <a:lnTo>
                  <a:pt x="5648" y="1147"/>
                </a:lnTo>
                <a:lnTo>
                  <a:pt x="5647" y="1144"/>
                </a:lnTo>
                <a:lnTo>
                  <a:pt x="5647" y="1141"/>
                </a:lnTo>
                <a:lnTo>
                  <a:pt x="5646" y="1137"/>
                </a:lnTo>
                <a:lnTo>
                  <a:pt x="5645" y="1135"/>
                </a:lnTo>
                <a:lnTo>
                  <a:pt x="5628" y="1130"/>
                </a:lnTo>
                <a:close/>
                <a:moveTo>
                  <a:pt x="5651" y="1012"/>
                </a:moveTo>
                <a:lnTo>
                  <a:pt x="5650" y="1012"/>
                </a:lnTo>
                <a:lnTo>
                  <a:pt x="5649" y="1013"/>
                </a:lnTo>
                <a:lnTo>
                  <a:pt x="5648" y="1014"/>
                </a:lnTo>
                <a:lnTo>
                  <a:pt x="5647" y="1015"/>
                </a:lnTo>
                <a:lnTo>
                  <a:pt x="5646" y="1018"/>
                </a:lnTo>
                <a:lnTo>
                  <a:pt x="5645" y="1021"/>
                </a:lnTo>
                <a:lnTo>
                  <a:pt x="5646" y="1024"/>
                </a:lnTo>
                <a:lnTo>
                  <a:pt x="5646" y="1027"/>
                </a:lnTo>
                <a:lnTo>
                  <a:pt x="5647" y="1028"/>
                </a:lnTo>
                <a:lnTo>
                  <a:pt x="5648" y="1028"/>
                </a:lnTo>
                <a:lnTo>
                  <a:pt x="5651" y="1029"/>
                </a:lnTo>
                <a:lnTo>
                  <a:pt x="5651" y="1032"/>
                </a:lnTo>
                <a:lnTo>
                  <a:pt x="5652" y="1037"/>
                </a:lnTo>
                <a:lnTo>
                  <a:pt x="5652" y="1042"/>
                </a:lnTo>
                <a:lnTo>
                  <a:pt x="5652" y="1045"/>
                </a:lnTo>
                <a:lnTo>
                  <a:pt x="5651" y="1048"/>
                </a:lnTo>
                <a:lnTo>
                  <a:pt x="5647" y="1055"/>
                </a:lnTo>
                <a:lnTo>
                  <a:pt x="5644" y="1060"/>
                </a:lnTo>
                <a:lnTo>
                  <a:pt x="5642" y="1062"/>
                </a:lnTo>
                <a:lnTo>
                  <a:pt x="5643" y="1066"/>
                </a:lnTo>
                <a:lnTo>
                  <a:pt x="5644" y="1068"/>
                </a:lnTo>
                <a:lnTo>
                  <a:pt x="5645" y="1070"/>
                </a:lnTo>
                <a:lnTo>
                  <a:pt x="5645" y="1071"/>
                </a:lnTo>
                <a:lnTo>
                  <a:pt x="5645" y="1074"/>
                </a:lnTo>
                <a:lnTo>
                  <a:pt x="5643" y="1074"/>
                </a:lnTo>
                <a:lnTo>
                  <a:pt x="5642" y="1076"/>
                </a:lnTo>
                <a:lnTo>
                  <a:pt x="5641" y="1077"/>
                </a:lnTo>
                <a:lnTo>
                  <a:pt x="5640" y="1079"/>
                </a:lnTo>
                <a:lnTo>
                  <a:pt x="5636" y="1077"/>
                </a:lnTo>
                <a:lnTo>
                  <a:pt x="5634" y="1075"/>
                </a:lnTo>
                <a:lnTo>
                  <a:pt x="5633" y="1074"/>
                </a:lnTo>
                <a:lnTo>
                  <a:pt x="5634" y="1074"/>
                </a:lnTo>
                <a:lnTo>
                  <a:pt x="5627" y="1073"/>
                </a:lnTo>
                <a:lnTo>
                  <a:pt x="5623" y="1074"/>
                </a:lnTo>
                <a:lnTo>
                  <a:pt x="5624" y="1076"/>
                </a:lnTo>
                <a:lnTo>
                  <a:pt x="5624" y="1078"/>
                </a:lnTo>
                <a:lnTo>
                  <a:pt x="5626" y="1082"/>
                </a:lnTo>
                <a:lnTo>
                  <a:pt x="5623" y="1084"/>
                </a:lnTo>
                <a:lnTo>
                  <a:pt x="5620" y="1085"/>
                </a:lnTo>
                <a:lnTo>
                  <a:pt x="5614" y="1088"/>
                </a:lnTo>
                <a:lnTo>
                  <a:pt x="5619" y="1095"/>
                </a:lnTo>
                <a:lnTo>
                  <a:pt x="5622" y="1099"/>
                </a:lnTo>
                <a:lnTo>
                  <a:pt x="5623" y="1102"/>
                </a:lnTo>
                <a:lnTo>
                  <a:pt x="5623" y="1104"/>
                </a:lnTo>
                <a:lnTo>
                  <a:pt x="5623" y="1105"/>
                </a:lnTo>
                <a:lnTo>
                  <a:pt x="5623" y="1107"/>
                </a:lnTo>
                <a:lnTo>
                  <a:pt x="5622" y="1109"/>
                </a:lnTo>
                <a:lnTo>
                  <a:pt x="5621" y="1111"/>
                </a:lnTo>
                <a:lnTo>
                  <a:pt x="5620" y="1113"/>
                </a:lnTo>
                <a:lnTo>
                  <a:pt x="5620" y="1114"/>
                </a:lnTo>
                <a:lnTo>
                  <a:pt x="5621" y="1115"/>
                </a:lnTo>
                <a:lnTo>
                  <a:pt x="5625" y="1114"/>
                </a:lnTo>
                <a:lnTo>
                  <a:pt x="5631" y="1113"/>
                </a:lnTo>
                <a:lnTo>
                  <a:pt x="5640" y="1110"/>
                </a:lnTo>
                <a:lnTo>
                  <a:pt x="5641" y="1110"/>
                </a:lnTo>
                <a:lnTo>
                  <a:pt x="5642" y="1109"/>
                </a:lnTo>
                <a:lnTo>
                  <a:pt x="5642" y="1108"/>
                </a:lnTo>
                <a:lnTo>
                  <a:pt x="5641" y="1106"/>
                </a:lnTo>
                <a:lnTo>
                  <a:pt x="5639" y="1105"/>
                </a:lnTo>
                <a:lnTo>
                  <a:pt x="5633" y="1103"/>
                </a:lnTo>
                <a:lnTo>
                  <a:pt x="5628" y="1102"/>
                </a:lnTo>
                <a:lnTo>
                  <a:pt x="5628" y="1101"/>
                </a:lnTo>
                <a:lnTo>
                  <a:pt x="5628" y="1100"/>
                </a:lnTo>
                <a:lnTo>
                  <a:pt x="5628" y="1097"/>
                </a:lnTo>
                <a:lnTo>
                  <a:pt x="5629" y="1095"/>
                </a:lnTo>
                <a:lnTo>
                  <a:pt x="5628" y="1093"/>
                </a:lnTo>
                <a:lnTo>
                  <a:pt x="5634" y="1092"/>
                </a:lnTo>
                <a:lnTo>
                  <a:pt x="5640" y="1090"/>
                </a:lnTo>
                <a:lnTo>
                  <a:pt x="5643" y="1090"/>
                </a:lnTo>
                <a:lnTo>
                  <a:pt x="5647" y="1089"/>
                </a:lnTo>
                <a:lnTo>
                  <a:pt x="5650" y="1089"/>
                </a:lnTo>
                <a:lnTo>
                  <a:pt x="5654" y="1090"/>
                </a:lnTo>
                <a:lnTo>
                  <a:pt x="5659" y="1102"/>
                </a:lnTo>
                <a:lnTo>
                  <a:pt x="5669" y="1101"/>
                </a:lnTo>
                <a:lnTo>
                  <a:pt x="5674" y="1101"/>
                </a:lnTo>
                <a:lnTo>
                  <a:pt x="5679" y="1102"/>
                </a:lnTo>
                <a:lnTo>
                  <a:pt x="5681" y="1096"/>
                </a:lnTo>
                <a:lnTo>
                  <a:pt x="5682" y="1092"/>
                </a:lnTo>
                <a:lnTo>
                  <a:pt x="5684" y="1088"/>
                </a:lnTo>
                <a:lnTo>
                  <a:pt x="5685" y="1087"/>
                </a:lnTo>
                <a:lnTo>
                  <a:pt x="5687" y="1085"/>
                </a:lnTo>
                <a:lnTo>
                  <a:pt x="5691" y="1083"/>
                </a:lnTo>
                <a:lnTo>
                  <a:pt x="5695" y="1081"/>
                </a:lnTo>
                <a:lnTo>
                  <a:pt x="5702" y="1080"/>
                </a:lnTo>
                <a:lnTo>
                  <a:pt x="5711" y="1078"/>
                </a:lnTo>
                <a:lnTo>
                  <a:pt x="5717" y="1078"/>
                </a:lnTo>
                <a:lnTo>
                  <a:pt x="5722" y="1076"/>
                </a:lnTo>
                <a:lnTo>
                  <a:pt x="5720" y="1073"/>
                </a:lnTo>
                <a:lnTo>
                  <a:pt x="5719" y="1071"/>
                </a:lnTo>
                <a:lnTo>
                  <a:pt x="5713" y="1068"/>
                </a:lnTo>
                <a:lnTo>
                  <a:pt x="5714" y="1065"/>
                </a:lnTo>
                <a:lnTo>
                  <a:pt x="5716" y="1062"/>
                </a:lnTo>
                <a:lnTo>
                  <a:pt x="5717" y="1060"/>
                </a:lnTo>
                <a:lnTo>
                  <a:pt x="5717" y="1057"/>
                </a:lnTo>
                <a:lnTo>
                  <a:pt x="5714" y="1057"/>
                </a:lnTo>
                <a:lnTo>
                  <a:pt x="5713" y="1057"/>
                </a:lnTo>
                <a:lnTo>
                  <a:pt x="5710" y="1059"/>
                </a:lnTo>
                <a:lnTo>
                  <a:pt x="5706" y="1060"/>
                </a:lnTo>
                <a:lnTo>
                  <a:pt x="5704" y="1060"/>
                </a:lnTo>
                <a:lnTo>
                  <a:pt x="5702" y="1059"/>
                </a:lnTo>
                <a:lnTo>
                  <a:pt x="5700" y="1058"/>
                </a:lnTo>
                <a:lnTo>
                  <a:pt x="5700" y="1056"/>
                </a:lnTo>
                <a:lnTo>
                  <a:pt x="5699" y="1054"/>
                </a:lnTo>
                <a:lnTo>
                  <a:pt x="5699" y="1051"/>
                </a:lnTo>
                <a:lnTo>
                  <a:pt x="5692" y="1051"/>
                </a:lnTo>
                <a:lnTo>
                  <a:pt x="5686" y="1051"/>
                </a:lnTo>
                <a:lnTo>
                  <a:pt x="5681" y="1050"/>
                </a:lnTo>
                <a:lnTo>
                  <a:pt x="5679" y="1049"/>
                </a:lnTo>
                <a:lnTo>
                  <a:pt x="5676" y="1048"/>
                </a:lnTo>
                <a:lnTo>
                  <a:pt x="5675" y="1047"/>
                </a:lnTo>
                <a:lnTo>
                  <a:pt x="5673" y="1045"/>
                </a:lnTo>
                <a:lnTo>
                  <a:pt x="5671" y="1039"/>
                </a:lnTo>
                <a:lnTo>
                  <a:pt x="5670" y="1033"/>
                </a:lnTo>
                <a:lnTo>
                  <a:pt x="5668" y="1029"/>
                </a:lnTo>
                <a:lnTo>
                  <a:pt x="5664" y="1024"/>
                </a:lnTo>
                <a:lnTo>
                  <a:pt x="5660" y="1020"/>
                </a:lnTo>
                <a:lnTo>
                  <a:pt x="5655" y="1016"/>
                </a:lnTo>
                <a:lnTo>
                  <a:pt x="5651" y="1012"/>
                </a:lnTo>
                <a:close/>
                <a:moveTo>
                  <a:pt x="5673" y="777"/>
                </a:moveTo>
                <a:lnTo>
                  <a:pt x="5671" y="781"/>
                </a:lnTo>
                <a:lnTo>
                  <a:pt x="5670" y="783"/>
                </a:lnTo>
                <a:lnTo>
                  <a:pt x="5668" y="783"/>
                </a:lnTo>
                <a:lnTo>
                  <a:pt x="5665" y="786"/>
                </a:lnTo>
                <a:lnTo>
                  <a:pt x="5667" y="790"/>
                </a:lnTo>
                <a:lnTo>
                  <a:pt x="5669" y="796"/>
                </a:lnTo>
                <a:lnTo>
                  <a:pt x="5670" y="798"/>
                </a:lnTo>
                <a:lnTo>
                  <a:pt x="5671" y="801"/>
                </a:lnTo>
                <a:lnTo>
                  <a:pt x="5671" y="805"/>
                </a:lnTo>
                <a:lnTo>
                  <a:pt x="5671" y="808"/>
                </a:lnTo>
                <a:lnTo>
                  <a:pt x="5669" y="809"/>
                </a:lnTo>
                <a:lnTo>
                  <a:pt x="5664" y="813"/>
                </a:lnTo>
                <a:lnTo>
                  <a:pt x="5662" y="815"/>
                </a:lnTo>
                <a:lnTo>
                  <a:pt x="5660" y="817"/>
                </a:lnTo>
                <a:lnTo>
                  <a:pt x="5658" y="820"/>
                </a:lnTo>
                <a:lnTo>
                  <a:pt x="5657" y="822"/>
                </a:lnTo>
                <a:lnTo>
                  <a:pt x="5655" y="828"/>
                </a:lnTo>
                <a:lnTo>
                  <a:pt x="5655" y="834"/>
                </a:lnTo>
                <a:lnTo>
                  <a:pt x="5655" y="839"/>
                </a:lnTo>
                <a:lnTo>
                  <a:pt x="5655" y="844"/>
                </a:lnTo>
                <a:lnTo>
                  <a:pt x="5656" y="849"/>
                </a:lnTo>
                <a:lnTo>
                  <a:pt x="5658" y="853"/>
                </a:lnTo>
                <a:lnTo>
                  <a:pt x="5659" y="857"/>
                </a:lnTo>
                <a:lnTo>
                  <a:pt x="5659" y="862"/>
                </a:lnTo>
                <a:lnTo>
                  <a:pt x="5660" y="870"/>
                </a:lnTo>
                <a:lnTo>
                  <a:pt x="5660" y="878"/>
                </a:lnTo>
                <a:lnTo>
                  <a:pt x="5659" y="894"/>
                </a:lnTo>
                <a:lnTo>
                  <a:pt x="5658" y="909"/>
                </a:lnTo>
                <a:lnTo>
                  <a:pt x="5657" y="922"/>
                </a:lnTo>
                <a:lnTo>
                  <a:pt x="5658" y="921"/>
                </a:lnTo>
                <a:lnTo>
                  <a:pt x="5659" y="922"/>
                </a:lnTo>
                <a:lnTo>
                  <a:pt x="5659" y="924"/>
                </a:lnTo>
                <a:lnTo>
                  <a:pt x="5660" y="925"/>
                </a:lnTo>
                <a:lnTo>
                  <a:pt x="5659" y="930"/>
                </a:lnTo>
                <a:lnTo>
                  <a:pt x="5659" y="933"/>
                </a:lnTo>
                <a:lnTo>
                  <a:pt x="5658" y="934"/>
                </a:lnTo>
                <a:lnTo>
                  <a:pt x="5657" y="936"/>
                </a:lnTo>
                <a:lnTo>
                  <a:pt x="5657" y="939"/>
                </a:lnTo>
                <a:lnTo>
                  <a:pt x="5662" y="950"/>
                </a:lnTo>
                <a:lnTo>
                  <a:pt x="5662" y="955"/>
                </a:lnTo>
                <a:lnTo>
                  <a:pt x="5661" y="962"/>
                </a:lnTo>
                <a:lnTo>
                  <a:pt x="5659" y="975"/>
                </a:lnTo>
                <a:lnTo>
                  <a:pt x="5656" y="990"/>
                </a:lnTo>
                <a:lnTo>
                  <a:pt x="5654" y="1003"/>
                </a:lnTo>
                <a:lnTo>
                  <a:pt x="5657" y="997"/>
                </a:lnTo>
                <a:lnTo>
                  <a:pt x="5660" y="992"/>
                </a:lnTo>
                <a:lnTo>
                  <a:pt x="5662" y="989"/>
                </a:lnTo>
                <a:lnTo>
                  <a:pt x="5663" y="989"/>
                </a:lnTo>
                <a:lnTo>
                  <a:pt x="5663" y="988"/>
                </a:lnTo>
                <a:lnTo>
                  <a:pt x="5664" y="988"/>
                </a:lnTo>
                <a:lnTo>
                  <a:pt x="5666" y="989"/>
                </a:lnTo>
                <a:lnTo>
                  <a:pt x="5668" y="991"/>
                </a:lnTo>
                <a:lnTo>
                  <a:pt x="5676" y="998"/>
                </a:lnTo>
                <a:lnTo>
                  <a:pt x="5677" y="999"/>
                </a:lnTo>
                <a:lnTo>
                  <a:pt x="5679" y="1002"/>
                </a:lnTo>
                <a:lnTo>
                  <a:pt x="5682" y="1006"/>
                </a:lnTo>
                <a:lnTo>
                  <a:pt x="5681" y="1002"/>
                </a:lnTo>
                <a:lnTo>
                  <a:pt x="5682" y="999"/>
                </a:lnTo>
                <a:lnTo>
                  <a:pt x="5682" y="996"/>
                </a:lnTo>
                <a:lnTo>
                  <a:pt x="5682" y="992"/>
                </a:lnTo>
                <a:lnTo>
                  <a:pt x="5679" y="987"/>
                </a:lnTo>
                <a:lnTo>
                  <a:pt x="5675" y="980"/>
                </a:lnTo>
                <a:lnTo>
                  <a:pt x="5670" y="973"/>
                </a:lnTo>
                <a:lnTo>
                  <a:pt x="5669" y="970"/>
                </a:lnTo>
                <a:lnTo>
                  <a:pt x="5668" y="967"/>
                </a:lnTo>
                <a:lnTo>
                  <a:pt x="5667" y="960"/>
                </a:lnTo>
                <a:lnTo>
                  <a:pt x="5668" y="954"/>
                </a:lnTo>
                <a:lnTo>
                  <a:pt x="5669" y="947"/>
                </a:lnTo>
                <a:lnTo>
                  <a:pt x="5670" y="941"/>
                </a:lnTo>
                <a:lnTo>
                  <a:pt x="5673" y="929"/>
                </a:lnTo>
                <a:lnTo>
                  <a:pt x="5675" y="923"/>
                </a:lnTo>
                <a:lnTo>
                  <a:pt x="5676" y="916"/>
                </a:lnTo>
                <a:lnTo>
                  <a:pt x="5679" y="915"/>
                </a:lnTo>
                <a:lnTo>
                  <a:pt x="5679" y="913"/>
                </a:lnTo>
                <a:lnTo>
                  <a:pt x="5679" y="910"/>
                </a:lnTo>
                <a:lnTo>
                  <a:pt x="5682" y="911"/>
                </a:lnTo>
                <a:lnTo>
                  <a:pt x="5686" y="910"/>
                </a:lnTo>
                <a:lnTo>
                  <a:pt x="5690" y="910"/>
                </a:lnTo>
                <a:lnTo>
                  <a:pt x="5692" y="910"/>
                </a:lnTo>
                <a:lnTo>
                  <a:pt x="5693" y="910"/>
                </a:lnTo>
                <a:lnTo>
                  <a:pt x="5695" y="912"/>
                </a:lnTo>
                <a:lnTo>
                  <a:pt x="5699" y="915"/>
                </a:lnTo>
                <a:lnTo>
                  <a:pt x="5704" y="922"/>
                </a:lnTo>
                <a:lnTo>
                  <a:pt x="5701" y="915"/>
                </a:lnTo>
                <a:lnTo>
                  <a:pt x="5697" y="906"/>
                </a:lnTo>
                <a:lnTo>
                  <a:pt x="5695" y="902"/>
                </a:lnTo>
                <a:lnTo>
                  <a:pt x="5693" y="898"/>
                </a:lnTo>
                <a:lnTo>
                  <a:pt x="5690" y="895"/>
                </a:lnTo>
                <a:lnTo>
                  <a:pt x="5687" y="893"/>
                </a:lnTo>
                <a:lnTo>
                  <a:pt x="5685" y="893"/>
                </a:lnTo>
                <a:lnTo>
                  <a:pt x="5684" y="889"/>
                </a:lnTo>
                <a:lnTo>
                  <a:pt x="5684" y="882"/>
                </a:lnTo>
                <a:lnTo>
                  <a:pt x="5685" y="864"/>
                </a:lnTo>
                <a:lnTo>
                  <a:pt x="5685" y="848"/>
                </a:lnTo>
                <a:lnTo>
                  <a:pt x="5684" y="843"/>
                </a:lnTo>
                <a:lnTo>
                  <a:pt x="5683" y="840"/>
                </a:lnTo>
                <a:lnTo>
                  <a:pt x="5682" y="839"/>
                </a:lnTo>
                <a:lnTo>
                  <a:pt x="5683" y="836"/>
                </a:lnTo>
                <a:lnTo>
                  <a:pt x="5685" y="833"/>
                </a:lnTo>
                <a:lnTo>
                  <a:pt x="5687" y="829"/>
                </a:lnTo>
                <a:lnTo>
                  <a:pt x="5687" y="827"/>
                </a:lnTo>
                <a:lnTo>
                  <a:pt x="5687" y="825"/>
                </a:lnTo>
                <a:lnTo>
                  <a:pt x="5687" y="823"/>
                </a:lnTo>
                <a:lnTo>
                  <a:pt x="5686" y="821"/>
                </a:lnTo>
                <a:lnTo>
                  <a:pt x="5682" y="815"/>
                </a:lnTo>
                <a:lnTo>
                  <a:pt x="5678" y="810"/>
                </a:lnTo>
                <a:lnTo>
                  <a:pt x="5677" y="807"/>
                </a:lnTo>
                <a:lnTo>
                  <a:pt x="5676" y="805"/>
                </a:lnTo>
                <a:lnTo>
                  <a:pt x="5676" y="803"/>
                </a:lnTo>
                <a:lnTo>
                  <a:pt x="5677" y="801"/>
                </a:lnTo>
                <a:lnTo>
                  <a:pt x="5679" y="797"/>
                </a:lnTo>
                <a:lnTo>
                  <a:pt x="5681" y="793"/>
                </a:lnTo>
                <a:lnTo>
                  <a:pt x="5682" y="788"/>
                </a:lnTo>
                <a:lnTo>
                  <a:pt x="5681" y="787"/>
                </a:lnTo>
                <a:lnTo>
                  <a:pt x="5681" y="786"/>
                </a:lnTo>
                <a:lnTo>
                  <a:pt x="5678" y="783"/>
                </a:lnTo>
                <a:lnTo>
                  <a:pt x="5675" y="780"/>
                </a:lnTo>
                <a:lnTo>
                  <a:pt x="5673" y="777"/>
                </a:lnTo>
                <a:close/>
                <a:moveTo>
                  <a:pt x="2998" y="634"/>
                </a:moveTo>
                <a:lnTo>
                  <a:pt x="2994" y="638"/>
                </a:lnTo>
                <a:lnTo>
                  <a:pt x="2991" y="641"/>
                </a:lnTo>
                <a:lnTo>
                  <a:pt x="2989" y="642"/>
                </a:lnTo>
                <a:lnTo>
                  <a:pt x="2981" y="636"/>
                </a:lnTo>
                <a:lnTo>
                  <a:pt x="2980" y="639"/>
                </a:lnTo>
                <a:lnTo>
                  <a:pt x="2981" y="642"/>
                </a:lnTo>
                <a:lnTo>
                  <a:pt x="2981" y="645"/>
                </a:lnTo>
                <a:lnTo>
                  <a:pt x="2981" y="648"/>
                </a:lnTo>
                <a:lnTo>
                  <a:pt x="2975" y="651"/>
                </a:lnTo>
                <a:lnTo>
                  <a:pt x="2974" y="653"/>
                </a:lnTo>
                <a:lnTo>
                  <a:pt x="2973" y="655"/>
                </a:lnTo>
                <a:lnTo>
                  <a:pt x="2974" y="657"/>
                </a:lnTo>
                <a:lnTo>
                  <a:pt x="2974" y="658"/>
                </a:lnTo>
                <a:lnTo>
                  <a:pt x="2976" y="661"/>
                </a:lnTo>
                <a:lnTo>
                  <a:pt x="2976" y="662"/>
                </a:lnTo>
                <a:lnTo>
                  <a:pt x="2975" y="665"/>
                </a:lnTo>
                <a:lnTo>
                  <a:pt x="2967" y="665"/>
                </a:lnTo>
                <a:lnTo>
                  <a:pt x="2967" y="669"/>
                </a:lnTo>
                <a:lnTo>
                  <a:pt x="2967" y="673"/>
                </a:lnTo>
                <a:lnTo>
                  <a:pt x="2964" y="673"/>
                </a:lnTo>
                <a:lnTo>
                  <a:pt x="2965" y="674"/>
                </a:lnTo>
                <a:lnTo>
                  <a:pt x="2966" y="676"/>
                </a:lnTo>
                <a:lnTo>
                  <a:pt x="2967" y="681"/>
                </a:lnTo>
                <a:lnTo>
                  <a:pt x="2971" y="681"/>
                </a:lnTo>
                <a:lnTo>
                  <a:pt x="2968" y="681"/>
                </a:lnTo>
                <a:lnTo>
                  <a:pt x="2967" y="682"/>
                </a:lnTo>
                <a:lnTo>
                  <a:pt x="2969" y="684"/>
                </a:lnTo>
                <a:lnTo>
                  <a:pt x="2966" y="685"/>
                </a:lnTo>
                <a:lnTo>
                  <a:pt x="2964" y="685"/>
                </a:lnTo>
                <a:lnTo>
                  <a:pt x="2964" y="686"/>
                </a:lnTo>
                <a:lnTo>
                  <a:pt x="2964" y="687"/>
                </a:lnTo>
                <a:lnTo>
                  <a:pt x="2964" y="688"/>
                </a:lnTo>
                <a:lnTo>
                  <a:pt x="2965" y="690"/>
                </a:lnTo>
                <a:lnTo>
                  <a:pt x="2967" y="691"/>
                </a:lnTo>
                <a:lnTo>
                  <a:pt x="2969" y="693"/>
                </a:lnTo>
                <a:lnTo>
                  <a:pt x="2964" y="696"/>
                </a:lnTo>
                <a:lnTo>
                  <a:pt x="2964" y="700"/>
                </a:lnTo>
                <a:lnTo>
                  <a:pt x="2964" y="707"/>
                </a:lnTo>
                <a:lnTo>
                  <a:pt x="2969" y="707"/>
                </a:lnTo>
                <a:lnTo>
                  <a:pt x="2974" y="706"/>
                </a:lnTo>
                <a:lnTo>
                  <a:pt x="2975" y="706"/>
                </a:lnTo>
                <a:lnTo>
                  <a:pt x="2974" y="707"/>
                </a:lnTo>
                <a:lnTo>
                  <a:pt x="2972" y="710"/>
                </a:lnTo>
                <a:lnTo>
                  <a:pt x="2969" y="711"/>
                </a:lnTo>
                <a:lnTo>
                  <a:pt x="2967" y="712"/>
                </a:lnTo>
                <a:lnTo>
                  <a:pt x="2967" y="715"/>
                </a:lnTo>
                <a:lnTo>
                  <a:pt x="2967" y="718"/>
                </a:lnTo>
                <a:lnTo>
                  <a:pt x="2968" y="721"/>
                </a:lnTo>
                <a:lnTo>
                  <a:pt x="2967" y="724"/>
                </a:lnTo>
                <a:lnTo>
                  <a:pt x="2967" y="726"/>
                </a:lnTo>
                <a:lnTo>
                  <a:pt x="2969" y="725"/>
                </a:lnTo>
                <a:lnTo>
                  <a:pt x="2970" y="723"/>
                </a:lnTo>
                <a:lnTo>
                  <a:pt x="2972" y="718"/>
                </a:lnTo>
                <a:lnTo>
                  <a:pt x="2975" y="719"/>
                </a:lnTo>
                <a:lnTo>
                  <a:pt x="2977" y="718"/>
                </a:lnTo>
                <a:lnTo>
                  <a:pt x="2979" y="718"/>
                </a:lnTo>
                <a:lnTo>
                  <a:pt x="2981" y="718"/>
                </a:lnTo>
                <a:lnTo>
                  <a:pt x="2981" y="724"/>
                </a:lnTo>
                <a:lnTo>
                  <a:pt x="2980" y="727"/>
                </a:lnTo>
                <a:lnTo>
                  <a:pt x="2979" y="735"/>
                </a:lnTo>
                <a:lnTo>
                  <a:pt x="2977" y="746"/>
                </a:lnTo>
                <a:lnTo>
                  <a:pt x="2975" y="755"/>
                </a:lnTo>
                <a:lnTo>
                  <a:pt x="2991" y="753"/>
                </a:lnTo>
                <a:lnTo>
                  <a:pt x="3012" y="752"/>
                </a:lnTo>
                <a:lnTo>
                  <a:pt x="3008" y="759"/>
                </a:lnTo>
                <a:lnTo>
                  <a:pt x="3003" y="766"/>
                </a:lnTo>
                <a:lnTo>
                  <a:pt x="3007" y="767"/>
                </a:lnTo>
                <a:lnTo>
                  <a:pt x="3011" y="767"/>
                </a:lnTo>
                <a:lnTo>
                  <a:pt x="3020" y="769"/>
                </a:lnTo>
                <a:lnTo>
                  <a:pt x="3017" y="783"/>
                </a:lnTo>
                <a:lnTo>
                  <a:pt x="3015" y="788"/>
                </a:lnTo>
                <a:lnTo>
                  <a:pt x="3014" y="789"/>
                </a:lnTo>
                <a:lnTo>
                  <a:pt x="3012" y="791"/>
                </a:lnTo>
                <a:lnTo>
                  <a:pt x="3011" y="792"/>
                </a:lnTo>
                <a:lnTo>
                  <a:pt x="3009" y="792"/>
                </a:lnTo>
                <a:lnTo>
                  <a:pt x="3003" y="792"/>
                </a:lnTo>
                <a:lnTo>
                  <a:pt x="2996" y="791"/>
                </a:lnTo>
                <a:lnTo>
                  <a:pt x="2986" y="788"/>
                </a:lnTo>
                <a:lnTo>
                  <a:pt x="2987" y="792"/>
                </a:lnTo>
                <a:lnTo>
                  <a:pt x="2986" y="797"/>
                </a:lnTo>
                <a:lnTo>
                  <a:pt x="2988" y="796"/>
                </a:lnTo>
                <a:lnTo>
                  <a:pt x="2989" y="796"/>
                </a:lnTo>
                <a:lnTo>
                  <a:pt x="2990" y="796"/>
                </a:lnTo>
                <a:lnTo>
                  <a:pt x="2991" y="797"/>
                </a:lnTo>
                <a:lnTo>
                  <a:pt x="2992" y="800"/>
                </a:lnTo>
                <a:lnTo>
                  <a:pt x="2989" y="803"/>
                </a:lnTo>
                <a:lnTo>
                  <a:pt x="2986" y="806"/>
                </a:lnTo>
                <a:lnTo>
                  <a:pt x="2981" y="814"/>
                </a:lnTo>
                <a:lnTo>
                  <a:pt x="2986" y="812"/>
                </a:lnTo>
                <a:lnTo>
                  <a:pt x="2988" y="811"/>
                </a:lnTo>
                <a:lnTo>
                  <a:pt x="2992" y="811"/>
                </a:lnTo>
                <a:lnTo>
                  <a:pt x="2992" y="817"/>
                </a:lnTo>
                <a:lnTo>
                  <a:pt x="2992" y="822"/>
                </a:lnTo>
                <a:lnTo>
                  <a:pt x="2987" y="825"/>
                </a:lnTo>
                <a:lnTo>
                  <a:pt x="2982" y="828"/>
                </a:lnTo>
                <a:lnTo>
                  <a:pt x="2978" y="830"/>
                </a:lnTo>
                <a:lnTo>
                  <a:pt x="2972" y="833"/>
                </a:lnTo>
                <a:lnTo>
                  <a:pt x="2974" y="842"/>
                </a:lnTo>
                <a:lnTo>
                  <a:pt x="2975" y="844"/>
                </a:lnTo>
                <a:lnTo>
                  <a:pt x="2977" y="845"/>
                </a:lnTo>
                <a:lnTo>
                  <a:pt x="2978" y="845"/>
                </a:lnTo>
                <a:lnTo>
                  <a:pt x="2981" y="844"/>
                </a:lnTo>
                <a:lnTo>
                  <a:pt x="2989" y="839"/>
                </a:lnTo>
                <a:lnTo>
                  <a:pt x="2989" y="847"/>
                </a:lnTo>
                <a:lnTo>
                  <a:pt x="2995" y="846"/>
                </a:lnTo>
                <a:lnTo>
                  <a:pt x="2999" y="845"/>
                </a:lnTo>
                <a:lnTo>
                  <a:pt x="3006" y="845"/>
                </a:lnTo>
                <a:lnTo>
                  <a:pt x="3009" y="844"/>
                </a:lnTo>
                <a:lnTo>
                  <a:pt x="3012" y="843"/>
                </a:lnTo>
                <a:lnTo>
                  <a:pt x="3023" y="843"/>
                </a:lnTo>
                <a:lnTo>
                  <a:pt x="3021" y="843"/>
                </a:lnTo>
                <a:lnTo>
                  <a:pt x="3020" y="844"/>
                </a:lnTo>
                <a:lnTo>
                  <a:pt x="3019" y="847"/>
                </a:lnTo>
                <a:lnTo>
                  <a:pt x="3017" y="853"/>
                </a:lnTo>
                <a:lnTo>
                  <a:pt x="2986" y="853"/>
                </a:lnTo>
                <a:lnTo>
                  <a:pt x="2981" y="863"/>
                </a:lnTo>
                <a:lnTo>
                  <a:pt x="2978" y="869"/>
                </a:lnTo>
                <a:lnTo>
                  <a:pt x="2974" y="873"/>
                </a:lnTo>
                <a:lnTo>
                  <a:pt x="2971" y="877"/>
                </a:lnTo>
                <a:lnTo>
                  <a:pt x="2967" y="881"/>
                </a:lnTo>
                <a:lnTo>
                  <a:pt x="2963" y="885"/>
                </a:lnTo>
                <a:lnTo>
                  <a:pt x="2958" y="888"/>
                </a:lnTo>
                <a:lnTo>
                  <a:pt x="2961" y="888"/>
                </a:lnTo>
                <a:lnTo>
                  <a:pt x="2963" y="888"/>
                </a:lnTo>
                <a:lnTo>
                  <a:pt x="2967" y="890"/>
                </a:lnTo>
                <a:lnTo>
                  <a:pt x="2970" y="891"/>
                </a:lnTo>
                <a:lnTo>
                  <a:pt x="2973" y="891"/>
                </a:lnTo>
                <a:lnTo>
                  <a:pt x="2975" y="891"/>
                </a:lnTo>
                <a:lnTo>
                  <a:pt x="2975" y="882"/>
                </a:lnTo>
                <a:lnTo>
                  <a:pt x="2981" y="879"/>
                </a:lnTo>
                <a:lnTo>
                  <a:pt x="2986" y="877"/>
                </a:lnTo>
                <a:lnTo>
                  <a:pt x="2989" y="876"/>
                </a:lnTo>
                <a:lnTo>
                  <a:pt x="2992" y="877"/>
                </a:lnTo>
                <a:lnTo>
                  <a:pt x="2994" y="877"/>
                </a:lnTo>
                <a:lnTo>
                  <a:pt x="2996" y="878"/>
                </a:lnTo>
                <a:lnTo>
                  <a:pt x="2999" y="879"/>
                </a:lnTo>
                <a:lnTo>
                  <a:pt x="3001" y="880"/>
                </a:lnTo>
                <a:lnTo>
                  <a:pt x="3003" y="879"/>
                </a:lnTo>
                <a:lnTo>
                  <a:pt x="3006" y="875"/>
                </a:lnTo>
                <a:lnTo>
                  <a:pt x="3009" y="871"/>
                </a:lnTo>
                <a:lnTo>
                  <a:pt x="3012" y="871"/>
                </a:lnTo>
                <a:lnTo>
                  <a:pt x="3015" y="871"/>
                </a:lnTo>
                <a:lnTo>
                  <a:pt x="3021" y="872"/>
                </a:lnTo>
                <a:lnTo>
                  <a:pt x="3027" y="874"/>
                </a:lnTo>
                <a:lnTo>
                  <a:pt x="3029" y="874"/>
                </a:lnTo>
                <a:lnTo>
                  <a:pt x="3031" y="874"/>
                </a:lnTo>
                <a:lnTo>
                  <a:pt x="3033" y="872"/>
                </a:lnTo>
                <a:lnTo>
                  <a:pt x="3034" y="870"/>
                </a:lnTo>
                <a:lnTo>
                  <a:pt x="3036" y="867"/>
                </a:lnTo>
                <a:lnTo>
                  <a:pt x="3037" y="864"/>
                </a:lnTo>
                <a:lnTo>
                  <a:pt x="3041" y="864"/>
                </a:lnTo>
                <a:lnTo>
                  <a:pt x="3046" y="864"/>
                </a:lnTo>
                <a:lnTo>
                  <a:pt x="3057" y="865"/>
                </a:lnTo>
                <a:lnTo>
                  <a:pt x="3067" y="868"/>
                </a:lnTo>
                <a:lnTo>
                  <a:pt x="3072" y="868"/>
                </a:lnTo>
                <a:lnTo>
                  <a:pt x="3076" y="868"/>
                </a:lnTo>
                <a:lnTo>
                  <a:pt x="3080" y="867"/>
                </a:lnTo>
                <a:lnTo>
                  <a:pt x="3084" y="864"/>
                </a:lnTo>
                <a:lnTo>
                  <a:pt x="3089" y="861"/>
                </a:lnTo>
                <a:lnTo>
                  <a:pt x="3093" y="859"/>
                </a:lnTo>
                <a:lnTo>
                  <a:pt x="3093" y="853"/>
                </a:lnTo>
                <a:lnTo>
                  <a:pt x="3090" y="853"/>
                </a:lnTo>
                <a:lnTo>
                  <a:pt x="3086" y="853"/>
                </a:lnTo>
                <a:lnTo>
                  <a:pt x="3079" y="853"/>
                </a:lnTo>
                <a:lnTo>
                  <a:pt x="3081" y="850"/>
                </a:lnTo>
                <a:lnTo>
                  <a:pt x="3082" y="846"/>
                </a:lnTo>
                <a:lnTo>
                  <a:pt x="3083" y="842"/>
                </a:lnTo>
                <a:lnTo>
                  <a:pt x="3084" y="840"/>
                </a:lnTo>
                <a:lnTo>
                  <a:pt x="3085" y="839"/>
                </a:lnTo>
                <a:lnTo>
                  <a:pt x="3087" y="838"/>
                </a:lnTo>
                <a:lnTo>
                  <a:pt x="3089" y="838"/>
                </a:lnTo>
                <a:lnTo>
                  <a:pt x="3093" y="838"/>
                </a:lnTo>
                <a:lnTo>
                  <a:pt x="3096" y="838"/>
                </a:lnTo>
                <a:lnTo>
                  <a:pt x="3098" y="837"/>
                </a:lnTo>
                <a:lnTo>
                  <a:pt x="3099" y="836"/>
                </a:lnTo>
                <a:lnTo>
                  <a:pt x="3100" y="834"/>
                </a:lnTo>
                <a:lnTo>
                  <a:pt x="3101" y="832"/>
                </a:lnTo>
                <a:lnTo>
                  <a:pt x="3102" y="827"/>
                </a:lnTo>
                <a:lnTo>
                  <a:pt x="3103" y="821"/>
                </a:lnTo>
                <a:lnTo>
                  <a:pt x="3104" y="817"/>
                </a:lnTo>
                <a:lnTo>
                  <a:pt x="3103" y="816"/>
                </a:lnTo>
                <a:lnTo>
                  <a:pt x="3102" y="814"/>
                </a:lnTo>
                <a:lnTo>
                  <a:pt x="3101" y="812"/>
                </a:lnTo>
                <a:lnTo>
                  <a:pt x="3101" y="810"/>
                </a:lnTo>
                <a:lnTo>
                  <a:pt x="3099" y="808"/>
                </a:lnTo>
                <a:lnTo>
                  <a:pt x="3095" y="807"/>
                </a:lnTo>
                <a:lnTo>
                  <a:pt x="3092" y="806"/>
                </a:lnTo>
                <a:lnTo>
                  <a:pt x="3088" y="806"/>
                </a:lnTo>
                <a:lnTo>
                  <a:pt x="3087" y="806"/>
                </a:lnTo>
                <a:lnTo>
                  <a:pt x="3085" y="805"/>
                </a:lnTo>
                <a:lnTo>
                  <a:pt x="3082" y="814"/>
                </a:lnTo>
                <a:lnTo>
                  <a:pt x="3081" y="814"/>
                </a:lnTo>
                <a:lnTo>
                  <a:pt x="3080" y="814"/>
                </a:lnTo>
                <a:lnTo>
                  <a:pt x="3078" y="812"/>
                </a:lnTo>
                <a:lnTo>
                  <a:pt x="3078" y="811"/>
                </a:lnTo>
                <a:lnTo>
                  <a:pt x="3077" y="810"/>
                </a:lnTo>
                <a:lnTo>
                  <a:pt x="3076" y="810"/>
                </a:lnTo>
                <a:lnTo>
                  <a:pt x="3074" y="811"/>
                </a:lnTo>
                <a:lnTo>
                  <a:pt x="3075" y="804"/>
                </a:lnTo>
                <a:lnTo>
                  <a:pt x="3076" y="794"/>
                </a:lnTo>
                <a:lnTo>
                  <a:pt x="3073" y="793"/>
                </a:lnTo>
                <a:lnTo>
                  <a:pt x="3072" y="793"/>
                </a:lnTo>
                <a:lnTo>
                  <a:pt x="3072" y="792"/>
                </a:lnTo>
                <a:lnTo>
                  <a:pt x="3071" y="788"/>
                </a:lnTo>
                <a:lnTo>
                  <a:pt x="3073" y="788"/>
                </a:lnTo>
                <a:lnTo>
                  <a:pt x="3076" y="788"/>
                </a:lnTo>
                <a:lnTo>
                  <a:pt x="3077" y="787"/>
                </a:lnTo>
                <a:lnTo>
                  <a:pt x="3077" y="786"/>
                </a:lnTo>
                <a:lnTo>
                  <a:pt x="3077" y="785"/>
                </a:lnTo>
                <a:lnTo>
                  <a:pt x="3076" y="783"/>
                </a:lnTo>
                <a:lnTo>
                  <a:pt x="3071" y="783"/>
                </a:lnTo>
                <a:lnTo>
                  <a:pt x="3068" y="779"/>
                </a:lnTo>
                <a:lnTo>
                  <a:pt x="3062" y="772"/>
                </a:lnTo>
                <a:lnTo>
                  <a:pt x="3057" y="764"/>
                </a:lnTo>
                <a:lnTo>
                  <a:pt x="3054" y="760"/>
                </a:lnTo>
                <a:lnTo>
                  <a:pt x="3051" y="759"/>
                </a:lnTo>
                <a:lnTo>
                  <a:pt x="3049" y="759"/>
                </a:lnTo>
                <a:lnTo>
                  <a:pt x="3047" y="759"/>
                </a:lnTo>
                <a:lnTo>
                  <a:pt x="3045" y="757"/>
                </a:lnTo>
                <a:lnTo>
                  <a:pt x="3044" y="754"/>
                </a:lnTo>
                <a:lnTo>
                  <a:pt x="3042" y="751"/>
                </a:lnTo>
                <a:lnTo>
                  <a:pt x="3040" y="743"/>
                </a:lnTo>
                <a:lnTo>
                  <a:pt x="3039" y="739"/>
                </a:lnTo>
                <a:lnTo>
                  <a:pt x="3038" y="735"/>
                </a:lnTo>
                <a:lnTo>
                  <a:pt x="3036" y="732"/>
                </a:lnTo>
                <a:lnTo>
                  <a:pt x="3034" y="729"/>
                </a:lnTo>
                <a:lnTo>
                  <a:pt x="3032" y="728"/>
                </a:lnTo>
                <a:lnTo>
                  <a:pt x="3030" y="728"/>
                </a:lnTo>
                <a:lnTo>
                  <a:pt x="3027" y="728"/>
                </a:lnTo>
                <a:lnTo>
                  <a:pt x="3026" y="726"/>
                </a:lnTo>
                <a:lnTo>
                  <a:pt x="3026" y="721"/>
                </a:lnTo>
                <a:lnTo>
                  <a:pt x="3024" y="720"/>
                </a:lnTo>
                <a:lnTo>
                  <a:pt x="3022" y="720"/>
                </a:lnTo>
                <a:lnTo>
                  <a:pt x="3020" y="721"/>
                </a:lnTo>
                <a:lnTo>
                  <a:pt x="3019" y="721"/>
                </a:lnTo>
                <a:lnTo>
                  <a:pt x="3018" y="721"/>
                </a:lnTo>
                <a:lnTo>
                  <a:pt x="3016" y="721"/>
                </a:lnTo>
                <a:lnTo>
                  <a:pt x="3014" y="721"/>
                </a:lnTo>
                <a:lnTo>
                  <a:pt x="3017" y="717"/>
                </a:lnTo>
                <a:lnTo>
                  <a:pt x="3020" y="714"/>
                </a:lnTo>
                <a:lnTo>
                  <a:pt x="3021" y="711"/>
                </a:lnTo>
                <a:lnTo>
                  <a:pt x="3023" y="708"/>
                </a:lnTo>
                <a:lnTo>
                  <a:pt x="3023" y="705"/>
                </a:lnTo>
                <a:lnTo>
                  <a:pt x="3022" y="704"/>
                </a:lnTo>
                <a:lnTo>
                  <a:pt x="3021" y="703"/>
                </a:lnTo>
                <a:lnTo>
                  <a:pt x="3017" y="701"/>
                </a:lnTo>
                <a:lnTo>
                  <a:pt x="3024" y="696"/>
                </a:lnTo>
                <a:lnTo>
                  <a:pt x="3029" y="692"/>
                </a:lnTo>
                <a:lnTo>
                  <a:pt x="3031" y="690"/>
                </a:lnTo>
                <a:lnTo>
                  <a:pt x="3033" y="684"/>
                </a:lnTo>
                <a:lnTo>
                  <a:pt x="3035" y="679"/>
                </a:lnTo>
                <a:lnTo>
                  <a:pt x="3035" y="675"/>
                </a:lnTo>
                <a:lnTo>
                  <a:pt x="3034" y="673"/>
                </a:lnTo>
                <a:lnTo>
                  <a:pt x="3034" y="672"/>
                </a:lnTo>
                <a:lnTo>
                  <a:pt x="3032" y="670"/>
                </a:lnTo>
                <a:lnTo>
                  <a:pt x="3030" y="668"/>
                </a:lnTo>
                <a:lnTo>
                  <a:pt x="3028" y="668"/>
                </a:lnTo>
                <a:lnTo>
                  <a:pt x="3025" y="667"/>
                </a:lnTo>
                <a:lnTo>
                  <a:pt x="3021" y="668"/>
                </a:lnTo>
                <a:lnTo>
                  <a:pt x="3018" y="668"/>
                </a:lnTo>
                <a:lnTo>
                  <a:pt x="3010" y="670"/>
                </a:lnTo>
                <a:lnTo>
                  <a:pt x="3003" y="672"/>
                </a:lnTo>
                <a:lnTo>
                  <a:pt x="3000" y="673"/>
                </a:lnTo>
                <a:lnTo>
                  <a:pt x="2998" y="673"/>
                </a:lnTo>
                <a:lnTo>
                  <a:pt x="2996" y="673"/>
                </a:lnTo>
                <a:lnTo>
                  <a:pt x="2995" y="673"/>
                </a:lnTo>
                <a:lnTo>
                  <a:pt x="2995" y="671"/>
                </a:lnTo>
                <a:lnTo>
                  <a:pt x="2995" y="670"/>
                </a:lnTo>
                <a:lnTo>
                  <a:pt x="2992" y="670"/>
                </a:lnTo>
                <a:lnTo>
                  <a:pt x="2993" y="668"/>
                </a:lnTo>
                <a:lnTo>
                  <a:pt x="2993" y="665"/>
                </a:lnTo>
                <a:lnTo>
                  <a:pt x="2994" y="661"/>
                </a:lnTo>
                <a:lnTo>
                  <a:pt x="2995" y="659"/>
                </a:lnTo>
                <a:lnTo>
                  <a:pt x="2997" y="657"/>
                </a:lnTo>
                <a:lnTo>
                  <a:pt x="2999" y="656"/>
                </a:lnTo>
                <a:lnTo>
                  <a:pt x="3000" y="657"/>
                </a:lnTo>
                <a:lnTo>
                  <a:pt x="3001" y="657"/>
                </a:lnTo>
                <a:lnTo>
                  <a:pt x="3002" y="656"/>
                </a:lnTo>
                <a:lnTo>
                  <a:pt x="3006" y="648"/>
                </a:lnTo>
                <a:lnTo>
                  <a:pt x="3012" y="648"/>
                </a:lnTo>
                <a:lnTo>
                  <a:pt x="3011" y="640"/>
                </a:lnTo>
                <a:lnTo>
                  <a:pt x="3010" y="636"/>
                </a:lnTo>
                <a:lnTo>
                  <a:pt x="3009" y="636"/>
                </a:lnTo>
                <a:lnTo>
                  <a:pt x="3007" y="636"/>
                </a:lnTo>
                <a:lnTo>
                  <a:pt x="3004" y="635"/>
                </a:lnTo>
                <a:lnTo>
                  <a:pt x="3000" y="634"/>
                </a:lnTo>
                <a:lnTo>
                  <a:pt x="2998" y="634"/>
                </a:lnTo>
                <a:close/>
                <a:moveTo>
                  <a:pt x="2773" y="392"/>
                </a:moveTo>
                <a:lnTo>
                  <a:pt x="2773" y="403"/>
                </a:lnTo>
                <a:lnTo>
                  <a:pt x="2767" y="402"/>
                </a:lnTo>
                <a:lnTo>
                  <a:pt x="2763" y="401"/>
                </a:lnTo>
                <a:lnTo>
                  <a:pt x="2760" y="400"/>
                </a:lnTo>
                <a:lnTo>
                  <a:pt x="2756" y="400"/>
                </a:lnTo>
                <a:lnTo>
                  <a:pt x="2756" y="406"/>
                </a:lnTo>
                <a:lnTo>
                  <a:pt x="2749" y="408"/>
                </a:lnTo>
                <a:lnTo>
                  <a:pt x="2744" y="409"/>
                </a:lnTo>
                <a:lnTo>
                  <a:pt x="2744" y="408"/>
                </a:lnTo>
                <a:lnTo>
                  <a:pt x="2743" y="408"/>
                </a:lnTo>
                <a:lnTo>
                  <a:pt x="2742" y="406"/>
                </a:lnTo>
                <a:lnTo>
                  <a:pt x="2739" y="404"/>
                </a:lnTo>
                <a:lnTo>
                  <a:pt x="2736" y="403"/>
                </a:lnTo>
                <a:lnTo>
                  <a:pt x="2738" y="409"/>
                </a:lnTo>
                <a:lnTo>
                  <a:pt x="2739" y="413"/>
                </a:lnTo>
                <a:lnTo>
                  <a:pt x="2739" y="414"/>
                </a:lnTo>
                <a:lnTo>
                  <a:pt x="2735" y="413"/>
                </a:lnTo>
                <a:lnTo>
                  <a:pt x="2732" y="412"/>
                </a:lnTo>
                <a:lnTo>
                  <a:pt x="2731" y="412"/>
                </a:lnTo>
                <a:lnTo>
                  <a:pt x="2730" y="411"/>
                </a:lnTo>
                <a:lnTo>
                  <a:pt x="2729" y="404"/>
                </a:lnTo>
                <a:lnTo>
                  <a:pt x="2728" y="397"/>
                </a:lnTo>
                <a:lnTo>
                  <a:pt x="2726" y="400"/>
                </a:lnTo>
                <a:lnTo>
                  <a:pt x="2725" y="402"/>
                </a:lnTo>
                <a:lnTo>
                  <a:pt x="2724" y="402"/>
                </a:lnTo>
                <a:lnTo>
                  <a:pt x="2725" y="403"/>
                </a:lnTo>
                <a:lnTo>
                  <a:pt x="2723" y="403"/>
                </a:lnTo>
                <a:lnTo>
                  <a:pt x="2721" y="403"/>
                </a:lnTo>
                <a:lnTo>
                  <a:pt x="2718" y="403"/>
                </a:lnTo>
                <a:lnTo>
                  <a:pt x="2716" y="403"/>
                </a:lnTo>
                <a:lnTo>
                  <a:pt x="2716" y="406"/>
                </a:lnTo>
                <a:lnTo>
                  <a:pt x="2714" y="407"/>
                </a:lnTo>
                <a:lnTo>
                  <a:pt x="2714" y="408"/>
                </a:lnTo>
                <a:lnTo>
                  <a:pt x="2714" y="409"/>
                </a:lnTo>
                <a:lnTo>
                  <a:pt x="2714" y="414"/>
                </a:lnTo>
                <a:lnTo>
                  <a:pt x="2708" y="414"/>
                </a:lnTo>
                <a:lnTo>
                  <a:pt x="2707" y="411"/>
                </a:lnTo>
                <a:lnTo>
                  <a:pt x="2706" y="409"/>
                </a:lnTo>
                <a:lnTo>
                  <a:pt x="2706" y="406"/>
                </a:lnTo>
                <a:lnTo>
                  <a:pt x="2705" y="403"/>
                </a:lnTo>
                <a:lnTo>
                  <a:pt x="2699" y="403"/>
                </a:lnTo>
                <a:lnTo>
                  <a:pt x="2700" y="413"/>
                </a:lnTo>
                <a:lnTo>
                  <a:pt x="2700" y="419"/>
                </a:lnTo>
                <a:lnTo>
                  <a:pt x="2700" y="421"/>
                </a:lnTo>
                <a:lnTo>
                  <a:pt x="2699" y="423"/>
                </a:lnTo>
                <a:lnTo>
                  <a:pt x="2688" y="423"/>
                </a:lnTo>
                <a:lnTo>
                  <a:pt x="2689" y="423"/>
                </a:lnTo>
                <a:lnTo>
                  <a:pt x="2689" y="425"/>
                </a:lnTo>
                <a:lnTo>
                  <a:pt x="2689" y="426"/>
                </a:lnTo>
                <a:lnTo>
                  <a:pt x="2687" y="427"/>
                </a:lnTo>
                <a:lnTo>
                  <a:pt x="2684" y="430"/>
                </a:lnTo>
                <a:lnTo>
                  <a:pt x="2683" y="431"/>
                </a:lnTo>
                <a:lnTo>
                  <a:pt x="2681" y="424"/>
                </a:lnTo>
                <a:lnTo>
                  <a:pt x="2680" y="422"/>
                </a:lnTo>
                <a:lnTo>
                  <a:pt x="2680" y="420"/>
                </a:lnTo>
                <a:lnTo>
                  <a:pt x="2681" y="420"/>
                </a:lnTo>
                <a:lnTo>
                  <a:pt x="2681" y="419"/>
                </a:lnTo>
                <a:lnTo>
                  <a:pt x="2683" y="420"/>
                </a:lnTo>
                <a:lnTo>
                  <a:pt x="2682" y="417"/>
                </a:lnTo>
                <a:lnTo>
                  <a:pt x="2682" y="413"/>
                </a:lnTo>
                <a:lnTo>
                  <a:pt x="2683" y="409"/>
                </a:lnTo>
                <a:lnTo>
                  <a:pt x="2677" y="409"/>
                </a:lnTo>
                <a:lnTo>
                  <a:pt x="2674" y="404"/>
                </a:lnTo>
                <a:lnTo>
                  <a:pt x="2671" y="400"/>
                </a:lnTo>
                <a:lnTo>
                  <a:pt x="2668" y="400"/>
                </a:lnTo>
                <a:lnTo>
                  <a:pt x="2660" y="400"/>
                </a:lnTo>
                <a:lnTo>
                  <a:pt x="2662" y="403"/>
                </a:lnTo>
                <a:lnTo>
                  <a:pt x="2667" y="407"/>
                </a:lnTo>
                <a:lnTo>
                  <a:pt x="2668" y="410"/>
                </a:lnTo>
                <a:lnTo>
                  <a:pt x="2669" y="412"/>
                </a:lnTo>
                <a:lnTo>
                  <a:pt x="2669" y="413"/>
                </a:lnTo>
                <a:lnTo>
                  <a:pt x="2668" y="414"/>
                </a:lnTo>
                <a:lnTo>
                  <a:pt x="2667" y="414"/>
                </a:lnTo>
                <a:lnTo>
                  <a:pt x="2666" y="414"/>
                </a:lnTo>
                <a:lnTo>
                  <a:pt x="2657" y="409"/>
                </a:lnTo>
                <a:lnTo>
                  <a:pt x="2655" y="409"/>
                </a:lnTo>
                <a:lnTo>
                  <a:pt x="2651" y="410"/>
                </a:lnTo>
                <a:lnTo>
                  <a:pt x="2649" y="411"/>
                </a:lnTo>
                <a:lnTo>
                  <a:pt x="2648" y="411"/>
                </a:lnTo>
                <a:lnTo>
                  <a:pt x="2649" y="411"/>
                </a:lnTo>
                <a:lnTo>
                  <a:pt x="2647" y="411"/>
                </a:lnTo>
                <a:lnTo>
                  <a:pt x="2646" y="411"/>
                </a:lnTo>
                <a:lnTo>
                  <a:pt x="2646" y="412"/>
                </a:lnTo>
                <a:lnTo>
                  <a:pt x="2647" y="413"/>
                </a:lnTo>
                <a:lnTo>
                  <a:pt x="2649" y="417"/>
                </a:lnTo>
                <a:lnTo>
                  <a:pt x="2648" y="418"/>
                </a:lnTo>
                <a:lnTo>
                  <a:pt x="2647" y="419"/>
                </a:lnTo>
                <a:lnTo>
                  <a:pt x="2644" y="420"/>
                </a:lnTo>
                <a:lnTo>
                  <a:pt x="2640" y="421"/>
                </a:lnTo>
                <a:lnTo>
                  <a:pt x="2639" y="422"/>
                </a:lnTo>
                <a:lnTo>
                  <a:pt x="2638" y="423"/>
                </a:lnTo>
                <a:lnTo>
                  <a:pt x="2637" y="424"/>
                </a:lnTo>
                <a:lnTo>
                  <a:pt x="2634" y="426"/>
                </a:lnTo>
                <a:lnTo>
                  <a:pt x="2629" y="428"/>
                </a:lnTo>
                <a:lnTo>
                  <a:pt x="2636" y="431"/>
                </a:lnTo>
                <a:lnTo>
                  <a:pt x="2640" y="431"/>
                </a:lnTo>
                <a:lnTo>
                  <a:pt x="2643" y="431"/>
                </a:lnTo>
                <a:lnTo>
                  <a:pt x="2646" y="429"/>
                </a:lnTo>
                <a:lnTo>
                  <a:pt x="2651" y="425"/>
                </a:lnTo>
                <a:lnTo>
                  <a:pt x="2656" y="422"/>
                </a:lnTo>
                <a:lnTo>
                  <a:pt x="2658" y="420"/>
                </a:lnTo>
                <a:lnTo>
                  <a:pt x="2660" y="420"/>
                </a:lnTo>
                <a:lnTo>
                  <a:pt x="2665" y="420"/>
                </a:lnTo>
                <a:lnTo>
                  <a:pt x="2666" y="420"/>
                </a:lnTo>
                <a:lnTo>
                  <a:pt x="2666" y="421"/>
                </a:lnTo>
                <a:lnTo>
                  <a:pt x="2665" y="423"/>
                </a:lnTo>
                <a:lnTo>
                  <a:pt x="2663" y="425"/>
                </a:lnTo>
                <a:lnTo>
                  <a:pt x="2661" y="428"/>
                </a:lnTo>
                <a:lnTo>
                  <a:pt x="2661" y="431"/>
                </a:lnTo>
                <a:lnTo>
                  <a:pt x="2661" y="433"/>
                </a:lnTo>
                <a:lnTo>
                  <a:pt x="2663" y="434"/>
                </a:lnTo>
                <a:lnTo>
                  <a:pt x="2665" y="436"/>
                </a:lnTo>
                <a:lnTo>
                  <a:pt x="2669" y="437"/>
                </a:lnTo>
                <a:lnTo>
                  <a:pt x="2664" y="437"/>
                </a:lnTo>
                <a:lnTo>
                  <a:pt x="2660" y="437"/>
                </a:lnTo>
                <a:lnTo>
                  <a:pt x="2652" y="437"/>
                </a:lnTo>
                <a:lnTo>
                  <a:pt x="2649" y="442"/>
                </a:lnTo>
                <a:lnTo>
                  <a:pt x="2645" y="443"/>
                </a:lnTo>
                <a:lnTo>
                  <a:pt x="2641" y="444"/>
                </a:lnTo>
                <a:lnTo>
                  <a:pt x="2635" y="445"/>
                </a:lnTo>
                <a:lnTo>
                  <a:pt x="2638" y="451"/>
                </a:lnTo>
                <a:lnTo>
                  <a:pt x="2642" y="450"/>
                </a:lnTo>
                <a:lnTo>
                  <a:pt x="2649" y="448"/>
                </a:lnTo>
                <a:lnTo>
                  <a:pt x="2652" y="448"/>
                </a:lnTo>
                <a:lnTo>
                  <a:pt x="2656" y="447"/>
                </a:lnTo>
                <a:lnTo>
                  <a:pt x="2659" y="447"/>
                </a:lnTo>
                <a:lnTo>
                  <a:pt x="2663" y="448"/>
                </a:lnTo>
                <a:lnTo>
                  <a:pt x="2665" y="449"/>
                </a:lnTo>
                <a:lnTo>
                  <a:pt x="2666" y="450"/>
                </a:lnTo>
                <a:lnTo>
                  <a:pt x="2670" y="454"/>
                </a:lnTo>
                <a:lnTo>
                  <a:pt x="2674" y="459"/>
                </a:lnTo>
                <a:lnTo>
                  <a:pt x="2677" y="462"/>
                </a:lnTo>
                <a:lnTo>
                  <a:pt x="2667" y="465"/>
                </a:lnTo>
                <a:lnTo>
                  <a:pt x="2657" y="468"/>
                </a:lnTo>
                <a:lnTo>
                  <a:pt x="2660" y="472"/>
                </a:lnTo>
                <a:lnTo>
                  <a:pt x="2663" y="476"/>
                </a:lnTo>
                <a:lnTo>
                  <a:pt x="2668" y="474"/>
                </a:lnTo>
                <a:lnTo>
                  <a:pt x="2671" y="473"/>
                </a:lnTo>
                <a:lnTo>
                  <a:pt x="2674" y="473"/>
                </a:lnTo>
                <a:lnTo>
                  <a:pt x="2677" y="471"/>
                </a:lnTo>
                <a:lnTo>
                  <a:pt x="2681" y="470"/>
                </a:lnTo>
                <a:lnTo>
                  <a:pt x="2685" y="470"/>
                </a:lnTo>
                <a:lnTo>
                  <a:pt x="2689" y="471"/>
                </a:lnTo>
                <a:lnTo>
                  <a:pt x="2694" y="473"/>
                </a:lnTo>
                <a:lnTo>
                  <a:pt x="2705" y="476"/>
                </a:lnTo>
                <a:lnTo>
                  <a:pt x="2705" y="478"/>
                </a:lnTo>
                <a:lnTo>
                  <a:pt x="2705" y="480"/>
                </a:lnTo>
                <a:lnTo>
                  <a:pt x="2705" y="481"/>
                </a:lnTo>
                <a:lnTo>
                  <a:pt x="2705" y="482"/>
                </a:lnTo>
                <a:lnTo>
                  <a:pt x="2704" y="482"/>
                </a:lnTo>
                <a:lnTo>
                  <a:pt x="2702" y="482"/>
                </a:lnTo>
                <a:lnTo>
                  <a:pt x="2700" y="485"/>
                </a:lnTo>
                <a:lnTo>
                  <a:pt x="2700" y="486"/>
                </a:lnTo>
                <a:lnTo>
                  <a:pt x="2699" y="487"/>
                </a:lnTo>
                <a:lnTo>
                  <a:pt x="2739" y="487"/>
                </a:lnTo>
                <a:lnTo>
                  <a:pt x="2743" y="482"/>
                </a:lnTo>
                <a:lnTo>
                  <a:pt x="2744" y="479"/>
                </a:lnTo>
                <a:lnTo>
                  <a:pt x="2744" y="478"/>
                </a:lnTo>
                <a:lnTo>
                  <a:pt x="2742" y="479"/>
                </a:lnTo>
                <a:lnTo>
                  <a:pt x="2739" y="470"/>
                </a:lnTo>
                <a:lnTo>
                  <a:pt x="2743" y="472"/>
                </a:lnTo>
                <a:lnTo>
                  <a:pt x="2747" y="474"/>
                </a:lnTo>
                <a:lnTo>
                  <a:pt x="2751" y="476"/>
                </a:lnTo>
                <a:lnTo>
                  <a:pt x="2753" y="476"/>
                </a:lnTo>
                <a:lnTo>
                  <a:pt x="2756" y="476"/>
                </a:lnTo>
                <a:lnTo>
                  <a:pt x="2757" y="475"/>
                </a:lnTo>
                <a:lnTo>
                  <a:pt x="2759" y="473"/>
                </a:lnTo>
                <a:lnTo>
                  <a:pt x="2762" y="471"/>
                </a:lnTo>
                <a:lnTo>
                  <a:pt x="2764" y="470"/>
                </a:lnTo>
                <a:lnTo>
                  <a:pt x="2765" y="472"/>
                </a:lnTo>
                <a:lnTo>
                  <a:pt x="2767" y="473"/>
                </a:lnTo>
                <a:lnTo>
                  <a:pt x="2768" y="474"/>
                </a:lnTo>
                <a:lnTo>
                  <a:pt x="2770" y="473"/>
                </a:lnTo>
                <a:lnTo>
                  <a:pt x="2771" y="472"/>
                </a:lnTo>
                <a:lnTo>
                  <a:pt x="2773" y="471"/>
                </a:lnTo>
                <a:lnTo>
                  <a:pt x="2776" y="468"/>
                </a:lnTo>
                <a:lnTo>
                  <a:pt x="2780" y="464"/>
                </a:lnTo>
                <a:lnTo>
                  <a:pt x="2782" y="463"/>
                </a:lnTo>
                <a:lnTo>
                  <a:pt x="2784" y="462"/>
                </a:lnTo>
                <a:lnTo>
                  <a:pt x="2786" y="462"/>
                </a:lnTo>
                <a:lnTo>
                  <a:pt x="2788" y="462"/>
                </a:lnTo>
                <a:lnTo>
                  <a:pt x="2790" y="462"/>
                </a:lnTo>
                <a:lnTo>
                  <a:pt x="2791" y="462"/>
                </a:lnTo>
                <a:lnTo>
                  <a:pt x="2792" y="462"/>
                </a:lnTo>
                <a:lnTo>
                  <a:pt x="2795" y="460"/>
                </a:lnTo>
                <a:lnTo>
                  <a:pt x="2798" y="458"/>
                </a:lnTo>
                <a:lnTo>
                  <a:pt x="2803" y="452"/>
                </a:lnTo>
                <a:lnTo>
                  <a:pt x="2808" y="446"/>
                </a:lnTo>
                <a:lnTo>
                  <a:pt x="2812" y="440"/>
                </a:lnTo>
                <a:lnTo>
                  <a:pt x="2810" y="440"/>
                </a:lnTo>
                <a:lnTo>
                  <a:pt x="2810" y="441"/>
                </a:lnTo>
                <a:lnTo>
                  <a:pt x="2810" y="442"/>
                </a:lnTo>
                <a:lnTo>
                  <a:pt x="2811" y="442"/>
                </a:lnTo>
                <a:lnTo>
                  <a:pt x="2815" y="442"/>
                </a:lnTo>
                <a:lnTo>
                  <a:pt x="2815" y="445"/>
                </a:lnTo>
                <a:lnTo>
                  <a:pt x="2816" y="445"/>
                </a:lnTo>
                <a:lnTo>
                  <a:pt x="2817" y="445"/>
                </a:lnTo>
                <a:lnTo>
                  <a:pt x="2819" y="443"/>
                </a:lnTo>
                <a:lnTo>
                  <a:pt x="2820" y="442"/>
                </a:lnTo>
                <a:lnTo>
                  <a:pt x="2818" y="423"/>
                </a:lnTo>
                <a:lnTo>
                  <a:pt x="2814" y="421"/>
                </a:lnTo>
                <a:lnTo>
                  <a:pt x="2810" y="419"/>
                </a:lnTo>
                <a:lnTo>
                  <a:pt x="2806" y="417"/>
                </a:lnTo>
                <a:lnTo>
                  <a:pt x="2805" y="417"/>
                </a:lnTo>
                <a:lnTo>
                  <a:pt x="2804" y="418"/>
                </a:lnTo>
                <a:lnTo>
                  <a:pt x="2802" y="420"/>
                </a:lnTo>
                <a:lnTo>
                  <a:pt x="2800" y="422"/>
                </a:lnTo>
                <a:lnTo>
                  <a:pt x="2799" y="423"/>
                </a:lnTo>
                <a:lnTo>
                  <a:pt x="2798" y="423"/>
                </a:lnTo>
                <a:lnTo>
                  <a:pt x="2797" y="422"/>
                </a:lnTo>
                <a:lnTo>
                  <a:pt x="2797" y="420"/>
                </a:lnTo>
                <a:lnTo>
                  <a:pt x="2797" y="419"/>
                </a:lnTo>
                <a:lnTo>
                  <a:pt x="2798" y="418"/>
                </a:lnTo>
                <a:lnTo>
                  <a:pt x="2801" y="414"/>
                </a:lnTo>
                <a:lnTo>
                  <a:pt x="2802" y="413"/>
                </a:lnTo>
                <a:lnTo>
                  <a:pt x="2802" y="412"/>
                </a:lnTo>
                <a:lnTo>
                  <a:pt x="2799" y="409"/>
                </a:lnTo>
                <a:lnTo>
                  <a:pt x="2795" y="406"/>
                </a:lnTo>
                <a:lnTo>
                  <a:pt x="2799" y="401"/>
                </a:lnTo>
                <a:lnTo>
                  <a:pt x="2802" y="399"/>
                </a:lnTo>
                <a:lnTo>
                  <a:pt x="2804" y="397"/>
                </a:lnTo>
                <a:lnTo>
                  <a:pt x="2805" y="396"/>
                </a:lnTo>
                <a:lnTo>
                  <a:pt x="2802" y="396"/>
                </a:lnTo>
                <a:lnTo>
                  <a:pt x="2792" y="400"/>
                </a:lnTo>
                <a:lnTo>
                  <a:pt x="2794" y="401"/>
                </a:lnTo>
                <a:lnTo>
                  <a:pt x="2794" y="402"/>
                </a:lnTo>
                <a:lnTo>
                  <a:pt x="2793" y="403"/>
                </a:lnTo>
                <a:lnTo>
                  <a:pt x="2789" y="403"/>
                </a:lnTo>
                <a:lnTo>
                  <a:pt x="2787" y="401"/>
                </a:lnTo>
                <a:lnTo>
                  <a:pt x="2786" y="399"/>
                </a:lnTo>
                <a:lnTo>
                  <a:pt x="2784" y="395"/>
                </a:lnTo>
                <a:lnTo>
                  <a:pt x="2782" y="393"/>
                </a:lnTo>
                <a:lnTo>
                  <a:pt x="2780" y="392"/>
                </a:lnTo>
                <a:lnTo>
                  <a:pt x="2777" y="391"/>
                </a:lnTo>
                <a:lnTo>
                  <a:pt x="2773" y="392"/>
                </a:lnTo>
                <a:close/>
                <a:moveTo>
                  <a:pt x="2093" y="2881"/>
                </a:moveTo>
                <a:lnTo>
                  <a:pt x="2099" y="2871"/>
                </a:lnTo>
                <a:lnTo>
                  <a:pt x="2101" y="2867"/>
                </a:lnTo>
                <a:lnTo>
                  <a:pt x="2102" y="2864"/>
                </a:lnTo>
                <a:lnTo>
                  <a:pt x="2103" y="2861"/>
                </a:lnTo>
                <a:lnTo>
                  <a:pt x="2102" y="2859"/>
                </a:lnTo>
                <a:lnTo>
                  <a:pt x="2102" y="2858"/>
                </a:lnTo>
                <a:lnTo>
                  <a:pt x="2101" y="2856"/>
                </a:lnTo>
                <a:lnTo>
                  <a:pt x="2100" y="2855"/>
                </a:lnTo>
                <a:lnTo>
                  <a:pt x="2099" y="2854"/>
                </a:lnTo>
                <a:lnTo>
                  <a:pt x="2099" y="2852"/>
                </a:lnTo>
                <a:lnTo>
                  <a:pt x="2099" y="2850"/>
                </a:lnTo>
                <a:lnTo>
                  <a:pt x="2103" y="2845"/>
                </a:lnTo>
                <a:lnTo>
                  <a:pt x="2112" y="2835"/>
                </a:lnTo>
                <a:lnTo>
                  <a:pt x="2121" y="2824"/>
                </a:lnTo>
                <a:lnTo>
                  <a:pt x="2125" y="2819"/>
                </a:lnTo>
                <a:lnTo>
                  <a:pt x="2125" y="2815"/>
                </a:lnTo>
                <a:lnTo>
                  <a:pt x="2125" y="2812"/>
                </a:lnTo>
                <a:lnTo>
                  <a:pt x="2124" y="2808"/>
                </a:lnTo>
                <a:lnTo>
                  <a:pt x="2124" y="2807"/>
                </a:lnTo>
                <a:lnTo>
                  <a:pt x="2125" y="2805"/>
                </a:lnTo>
                <a:lnTo>
                  <a:pt x="2127" y="2806"/>
                </a:lnTo>
                <a:lnTo>
                  <a:pt x="2130" y="2808"/>
                </a:lnTo>
                <a:lnTo>
                  <a:pt x="2132" y="2810"/>
                </a:lnTo>
                <a:lnTo>
                  <a:pt x="2133" y="2810"/>
                </a:lnTo>
                <a:lnTo>
                  <a:pt x="2135" y="2811"/>
                </a:lnTo>
                <a:lnTo>
                  <a:pt x="2137" y="2810"/>
                </a:lnTo>
                <a:lnTo>
                  <a:pt x="2138" y="2810"/>
                </a:lnTo>
                <a:lnTo>
                  <a:pt x="2138" y="2809"/>
                </a:lnTo>
                <a:lnTo>
                  <a:pt x="2139" y="2808"/>
                </a:lnTo>
                <a:lnTo>
                  <a:pt x="2140" y="2807"/>
                </a:lnTo>
                <a:lnTo>
                  <a:pt x="2142" y="2808"/>
                </a:lnTo>
                <a:lnTo>
                  <a:pt x="2139" y="2816"/>
                </a:lnTo>
                <a:lnTo>
                  <a:pt x="2136" y="2823"/>
                </a:lnTo>
                <a:lnTo>
                  <a:pt x="2130" y="2836"/>
                </a:lnTo>
                <a:lnTo>
                  <a:pt x="2133" y="2833"/>
                </a:lnTo>
                <a:lnTo>
                  <a:pt x="2136" y="2830"/>
                </a:lnTo>
                <a:lnTo>
                  <a:pt x="2139" y="2827"/>
                </a:lnTo>
                <a:lnTo>
                  <a:pt x="2142" y="2824"/>
                </a:lnTo>
                <a:lnTo>
                  <a:pt x="2144" y="2819"/>
                </a:lnTo>
                <a:lnTo>
                  <a:pt x="2145" y="2814"/>
                </a:lnTo>
                <a:lnTo>
                  <a:pt x="2147" y="2804"/>
                </a:lnTo>
                <a:lnTo>
                  <a:pt x="2148" y="2799"/>
                </a:lnTo>
                <a:lnTo>
                  <a:pt x="2149" y="2795"/>
                </a:lnTo>
                <a:lnTo>
                  <a:pt x="2151" y="2790"/>
                </a:lnTo>
                <a:lnTo>
                  <a:pt x="2153" y="2785"/>
                </a:lnTo>
                <a:lnTo>
                  <a:pt x="2155" y="2782"/>
                </a:lnTo>
                <a:lnTo>
                  <a:pt x="2158" y="2779"/>
                </a:lnTo>
                <a:lnTo>
                  <a:pt x="2165" y="2773"/>
                </a:lnTo>
                <a:lnTo>
                  <a:pt x="2171" y="2767"/>
                </a:lnTo>
                <a:lnTo>
                  <a:pt x="2174" y="2763"/>
                </a:lnTo>
                <a:lnTo>
                  <a:pt x="2175" y="2760"/>
                </a:lnTo>
                <a:lnTo>
                  <a:pt x="2176" y="2756"/>
                </a:lnTo>
                <a:lnTo>
                  <a:pt x="2176" y="2753"/>
                </a:lnTo>
                <a:lnTo>
                  <a:pt x="2175" y="2743"/>
                </a:lnTo>
                <a:lnTo>
                  <a:pt x="2172" y="2723"/>
                </a:lnTo>
                <a:lnTo>
                  <a:pt x="2170" y="2713"/>
                </a:lnTo>
                <a:lnTo>
                  <a:pt x="2170" y="2704"/>
                </a:lnTo>
                <a:lnTo>
                  <a:pt x="2170" y="2700"/>
                </a:lnTo>
                <a:lnTo>
                  <a:pt x="2171" y="2697"/>
                </a:lnTo>
                <a:lnTo>
                  <a:pt x="2173" y="2694"/>
                </a:lnTo>
                <a:lnTo>
                  <a:pt x="2175" y="2692"/>
                </a:lnTo>
                <a:lnTo>
                  <a:pt x="2176" y="2692"/>
                </a:lnTo>
                <a:lnTo>
                  <a:pt x="2176" y="2691"/>
                </a:lnTo>
                <a:lnTo>
                  <a:pt x="2174" y="2690"/>
                </a:lnTo>
                <a:lnTo>
                  <a:pt x="2172" y="2689"/>
                </a:lnTo>
                <a:lnTo>
                  <a:pt x="2172" y="2688"/>
                </a:lnTo>
                <a:lnTo>
                  <a:pt x="2172" y="2687"/>
                </a:lnTo>
                <a:lnTo>
                  <a:pt x="2174" y="2685"/>
                </a:lnTo>
                <a:lnTo>
                  <a:pt x="2175" y="2685"/>
                </a:lnTo>
                <a:lnTo>
                  <a:pt x="2177" y="2685"/>
                </a:lnTo>
                <a:lnTo>
                  <a:pt x="2181" y="2685"/>
                </a:lnTo>
                <a:lnTo>
                  <a:pt x="2182" y="2684"/>
                </a:lnTo>
                <a:lnTo>
                  <a:pt x="2184" y="2684"/>
                </a:lnTo>
                <a:lnTo>
                  <a:pt x="2184" y="2678"/>
                </a:lnTo>
                <a:lnTo>
                  <a:pt x="2192" y="2674"/>
                </a:lnTo>
                <a:lnTo>
                  <a:pt x="2202" y="2670"/>
                </a:lnTo>
                <a:lnTo>
                  <a:pt x="2207" y="2667"/>
                </a:lnTo>
                <a:lnTo>
                  <a:pt x="2211" y="2664"/>
                </a:lnTo>
                <a:lnTo>
                  <a:pt x="2215" y="2661"/>
                </a:lnTo>
                <a:lnTo>
                  <a:pt x="2217" y="2658"/>
                </a:lnTo>
                <a:lnTo>
                  <a:pt x="2218" y="2657"/>
                </a:lnTo>
                <a:lnTo>
                  <a:pt x="2218" y="2656"/>
                </a:lnTo>
                <a:lnTo>
                  <a:pt x="2218" y="2654"/>
                </a:lnTo>
                <a:lnTo>
                  <a:pt x="2219" y="2652"/>
                </a:lnTo>
                <a:lnTo>
                  <a:pt x="2219" y="2651"/>
                </a:lnTo>
                <a:lnTo>
                  <a:pt x="2220" y="2650"/>
                </a:lnTo>
                <a:lnTo>
                  <a:pt x="2223" y="2649"/>
                </a:lnTo>
                <a:lnTo>
                  <a:pt x="2226" y="2648"/>
                </a:lnTo>
                <a:lnTo>
                  <a:pt x="2235" y="2647"/>
                </a:lnTo>
                <a:lnTo>
                  <a:pt x="2243" y="2646"/>
                </a:lnTo>
                <a:lnTo>
                  <a:pt x="2246" y="2646"/>
                </a:lnTo>
                <a:lnTo>
                  <a:pt x="2248" y="2644"/>
                </a:lnTo>
                <a:lnTo>
                  <a:pt x="2246" y="2633"/>
                </a:lnTo>
                <a:lnTo>
                  <a:pt x="2248" y="2633"/>
                </a:lnTo>
                <a:lnTo>
                  <a:pt x="2250" y="2633"/>
                </a:lnTo>
                <a:lnTo>
                  <a:pt x="2251" y="2630"/>
                </a:lnTo>
                <a:lnTo>
                  <a:pt x="2265" y="2629"/>
                </a:lnTo>
                <a:lnTo>
                  <a:pt x="2279" y="2628"/>
                </a:lnTo>
                <a:lnTo>
                  <a:pt x="2279" y="2623"/>
                </a:lnTo>
                <a:lnTo>
                  <a:pt x="2279" y="2619"/>
                </a:lnTo>
                <a:lnTo>
                  <a:pt x="2282" y="2620"/>
                </a:lnTo>
                <a:lnTo>
                  <a:pt x="2283" y="2621"/>
                </a:lnTo>
                <a:lnTo>
                  <a:pt x="2285" y="2623"/>
                </a:lnTo>
                <a:lnTo>
                  <a:pt x="2288" y="2624"/>
                </a:lnTo>
                <a:lnTo>
                  <a:pt x="2291" y="2624"/>
                </a:lnTo>
                <a:lnTo>
                  <a:pt x="2295" y="2624"/>
                </a:lnTo>
                <a:lnTo>
                  <a:pt x="2297" y="2623"/>
                </a:lnTo>
                <a:lnTo>
                  <a:pt x="2299" y="2622"/>
                </a:lnTo>
                <a:lnTo>
                  <a:pt x="2299" y="2620"/>
                </a:lnTo>
                <a:lnTo>
                  <a:pt x="2299" y="2618"/>
                </a:lnTo>
                <a:lnTo>
                  <a:pt x="2299" y="2615"/>
                </a:lnTo>
                <a:lnTo>
                  <a:pt x="2299" y="2613"/>
                </a:lnTo>
                <a:lnTo>
                  <a:pt x="2310" y="2608"/>
                </a:lnTo>
                <a:lnTo>
                  <a:pt x="2308" y="2597"/>
                </a:lnTo>
                <a:lnTo>
                  <a:pt x="2307" y="2594"/>
                </a:lnTo>
                <a:lnTo>
                  <a:pt x="2307" y="2591"/>
                </a:lnTo>
                <a:lnTo>
                  <a:pt x="2307" y="2588"/>
                </a:lnTo>
                <a:lnTo>
                  <a:pt x="2308" y="2584"/>
                </a:lnTo>
                <a:lnTo>
                  <a:pt x="2308" y="2582"/>
                </a:lnTo>
                <a:lnTo>
                  <a:pt x="2309" y="2579"/>
                </a:lnTo>
                <a:lnTo>
                  <a:pt x="2313" y="2573"/>
                </a:lnTo>
                <a:lnTo>
                  <a:pt x="2318" y="2567"/>
                </a:lnTo>
                <a:lnTo>
                  <a:pt x="2323" y="2560"/>
                </a:lnTo>
                <a:lnTo>
                  <a:pt x="2333" y="2548"/>
                </a:lnTo>
                <a:lnTo>
                  <a:pt x="2336" y="2543"/>
                </a:lnTo>
                <a:lnTo>
                  <a:pt x="2338" y="2539"/>
                </a:lnTo>
                <a:lnTo>
                  <a:pt x="2339" y="2537"/>
                </a:lnTo>
                <a:lnTo>
                  <a:pt x="2339" y="2534"/>
                </a:lnTo>
                <a:lnTo>
                  <a:pt x="2338" y="2528"/>
                </a:lnTo>
                <a:lnTo>
                  <a:pt x="2338" y="2522"/>
                </a:lnTo>
                <a:lnTo>
                  <a:pt x="2338" y="2519"/>
                </a:lnTo>
                <a:lnTo>
                  <a:pt x="2338" y="2517"/>
                </a:lnTo>
                <a:lnTo>
                  <a:pt x="2339" y="2516"/>
                </a:lnTo>
                <a:lnTo>
                  <a:pt x="2340" y="2515"/>
                </a:lnTo>
                <a:lnTo>
                  <a:pt x="2344" y="2513"/>
                </a:lnTo>
                <a:lnTo>
                  <a:pt x="2348" y="2510"/>
                </a:lnTo>
                <a:lnTo>
                  <a:pt x="2349" y="2509"/>
                </a:lnTo>
                <a:lnTo>
                  <a:pt x="2350" y="2508"/>
                </a:lnTo>
                <a:lnTo>
                  <a:pt x="2349" y="2505"/>
                </a:lnTo>
                <a:lnTo>
                  <a:pt x="2347" y="2500"/>
                </a:lnTo>
                <a:lnTo>
                  <a:pt x="2345" y="2493"/>
                </a:lnTo>
                <a:lnTo>
                  <a:pt x="2344" y="2489"/>
                </a:lnTo>
                <a:lnTo>
                  <a:pt x="2344" y="2486"/>
                </a:lnTo>
                <a:lnTo>
                  <a:pt x="2350" y="2483"/>
                </a:lnTo>
                <a:lnTo>
                  <a:pt x="2349" y="2473"/>
                </a:lnTo>
                <a:lnTo>
                  <a:pt x="2349" y="2468"/>
                </a:lnTo>
                <a:lnTo>
                  <a:pt x="2350" y="2463"/>
                </a:lnTo>
                <a:lnTo>
                  <a:pt x="2353" y="2463"/>
                </a:lnTo>
                <a:lnTo>
                  <a:pt x="2352" y="2452"/>
                </a:lnTo>
                <a:lnTo>
                  <a:pt x="2351" y="2440"/>
                </a:lnTo>
                <a:lnTo>
                  <a:pt x="2350" y="2430"/>
                </a:lnTo>
                <a:lnTo>
                  <a:pt x="2350" y="2421"/>
                </a:lnTo>
                <a:lnTo>
                  <a:pt x="2347" y="2420"/>
                </a:lnTo>
                <a:lnTo>
                  <a:pt x="2345" y="2420"/>
                </a:lnTo>
                <a:lnTo>
                  <a:pt x="2344" y="2420"/>
                </a:lnTo>
                <a:lnTo>
                  <a:pt x="2344" y="2419"/>
                </a:lnTo>
                <a:lnTo>
                  <a:pt x="2344" y="2416"/>
                </a:lnTo>
                <a:lnTo>
                  <a:pt x="2350" y="2416"/>
                </a:lnTo>
                <a:lnTo>
                  <a:pt x="2350" y="2412"/>
                </a:lnTo>
                <a:lnTo>
                  <a:pt x="2350" y="2409"/>
                </a:lnTo>
                <a:lnTo>
                  <a:pt x="2350" y="2405"/>
                </a:lnTo>
                <a:lnTo>
                  <a:pt x="2351" y="2403"/>
                </a:lnTo>
                <a:lnTo>
                  <a:pt x="2352" y="2400"/>
                </a:lnTo>
                <a:lnTo>
                  <a:pt x="2354" y="2397"/>
                </a:lnTo>
                <a:lnTo>
                  <a:pt x="2358" y="2393"/>
                </a:lnTo>
                <a:lnTo>
                  <a:pt x="2358" y="2392"/>
                </a:lnTo>
                <a:lnTo>
                  <a:pt x="2357" y="2390"/>
                </a:lnTo>
                <a:lnTo>
                  <a:pt x="2355" y="2388"/>
                </a:lnTo>
                <a:lnTo>
                  <a:pt x="2355" y="2386"/>
                </a:lnTo>
                <a:lnTo>
                  <a:pt x="2355" y="2385"/>
                </a:lnTo>
                <a:lnTo>
                  <a:pt x="2363" y="2388"/>
                </a:lnTo>
                <a:lnTo>
                  <a:pt x="2369" y="2393"/>
                </a:lnTo>
                <a:lnTo>
                  <a:pt x="2372" y="2387"/>
                </a:lnTo>
                <a:lnTo>
                  <a:pt x="2374" y="2381"/>
                </a:lnTo>
                <a:lnTo>
                  <a:pt x="2378" y="2368"/>
                </a:lnTo>
                <a:lnTo>
                  <a:pt x="2380" y="2362"/>
                </a:lnTo>
                <a:lnTo>
                  <a:pt x="2383" y="2356"/>
                </a:lnTo>
                <a:lnTo>
                  <a:pt x="2386" y="2350"/>
                </a:lnTo>
                <a:lnTo>
                  <a:pt x="2389" y="2345"/>
                </a:lnTo>
                <a:lnTo>
                  <a:pt x="2390" y="2344"/>
                </a:lnTo>
                <a:lnTo>
                  <a:pt x="2392" y="2342"/>
                </a:lnTo>
                <a:lnTo>
                  <a:pt x="2395" y="2339"/>
                </a:lnTo>
                <a:lnTo>
                  <a:pt x="2403" y="2334"/>
                </a:lnTo>
                <a:lnTo>
                  <a:pt x="2411" y="2329"/>
                </a:lnTo>
                <a:lnTo>
                  <a:pt x="2414" y="2326"/>
                </a:lnTo>
                <a:lnTo>
                  <a:pt x="2417" y="2323"/>
                </a:lnTo>
                <a:lnTo>
                  <a:pt x="2421" y="2316"/>
                </a:lnTo>
                <a:lnTo>
                  <a:pt x="2425" y="2308"/>
                </a:lnTo>
                <a:lnTo>
                  <a:pt x="2426" y="2303"/>
                </a:lnTo>
                <a:lnTo>
                  <a:pt x="2428" y="2298"/>
                </a:lnTo>
                <a:lnTo>
                  <a:pt x="2429" y="2293"/>
                </a:lnTo>
                <a:lnTo>
                  <a:pt x="2430" y="2287"/>
                </a:lnTo>
                <a:lnTo>
                  <a:pt x="2432" y="2276"/>
                </a:lnTo>
                <a:lnTo>
                  <a:pt x="2432" y="2271"/>
                </a:lnTo>
                <a:lnTo>
                  <a:pt x="2432" y="2265"/>
                </a:lnTo>
                <a:lnTo>
                  <a:pt x="2432" y="2259"/>
                </a:lnTo>
                <a:lnTo>
                  <a:pt x="2431" y="2254"/>
                </a:lnTo>
                <a:lnTo>
                  <a:pt x="2430" y="2249"/>
                </a:lnTo>
                <a:lnTo>
                  <a:pt x="2428" y="2244"/>
                </a:lnTo>
                <a:lnTo>
                  <a:pt x="2427" y="2242"/>
                </a:lnTo>
                <a:lnTo>
                  <a:pt x="2424" y="2241"/>
                </a:lnTo>
                <a:lnTo>
                  <a:pt x="2422" y="2240"/>
                </a:lnTo>
                <a:lnTo>
                  <a:pt x="2420" y="2238"/>
                </a:lnTo>
                <a:lnTo>
                  <a:pt x="2417" y="2233"/>
                </a:lnTo>
                <a:lnTo>
                  <a:pt x="2415" y="2227"/>
                </a:lnTo>
                <a:lnTo>
                  <a:pt x="2412" y="2216"/>
                </a:lnTo>
                <a:lnTo>
                  <a:pt x="2403" y="2218"/>
                </a:lnTo>
                <a:lnTo>
                  <a:pt x="2399" y="2218"/>
                </a:lnTo>
                <a:lnTo>
                  <a:pt x="2398" y="2219"/>
                </a:lnTo>
                <a:lnTo>
                  <a:pt x="2398" y="2210"/>
                </a:lnTo>
                <a:lnTo>
                  <a:pt x="2395" y="2210"/>
                </a:lnTo>
                <a:lnTo>
                  <a:pt x="2393" y="2210"/>
                </a:lnTo>
                <a:lnTo>
                  <a:pt x="2390" y="2212"/>
                </a:lnTo>
                <a:lnTo>
                  <a:pt x="2387" y="2214"/>
                </a:lnTo>
                <a:lnTo>
                  <a:pt x="2385" y="2214"/>
                </a:lnTo>
                <a:lnTo>
                  <a:pt x="2383" y="2213"/>
                </a:lnTo>
                <a:lnTo>
                  <a:pt x="2376" y="2201"/>
                </a:lnTo>
                <a:lnTo>
                  <a:pt x="2371" y="2193"/>
                </a:lnTo>
                <a:lnTo>
                  <a:pt x="2367" y="2188"/>
                </a:lnTo>
                <a:lnTo>
                  <a:pt x="2360" y="2183"/>
                </a:lnTo>
                <a:lnTo>
                  <a:pt x="2350" y="2177"/>
                </a:lnTo>
                <a:lnTo>
                  <a:pt x="2340" y="2171"/>
                </a:lnTo>
                <a:lnTo>
                  <a:pt x="2333" y="2168"/>
                </a:lnTo>
                <a:lnTo>
                  <a:pt x="2330" y="2168"/>
                </a:lnTo>
                <a:lnTo>
                  <a:pt x="2327" y="2168"/>
                </a:lnTo>
                <a:lnTo>
                  <a:pt x="2320" y="2169"/>
                </a:lnTo>
                <a:lnTo>
                  <a:pt x="2313" y="2170"/>
                </a:lnTo>
                <a:lnTo>
                  <a:pt x="2309" y="2169"/>
                </a:lnTo>
                <a:lnTo>
                  <a:pt x="2305" y="2168"/>
                </a:lnTo>
                <a:lnTo>
                  <a:pt x="2302" y="2162"/>
                </a:lnTo>
                <a:lnTo>
                  <a:pt x="2298" y="2162"/>
                </a:lnTo>
                <a:lnTo>
                  <a:pt x="2295" y="2164"/>
                </a:lnTo>
                <a:lnTo>
                  <a:pt x="2293" y="2165"/>
                </a:lnTo>
                <a:lnTo>
                  <a:pt x="2292" y="2165"/>
                </a:lnTo>
                <a:lnTo>
                  <a:pt x="2291" y="2165"/>
                </a:lnTo>
                <a:lnTo>
                  <a:pt x="2289" y="2164"/>
                </a:lnTo>
                <a:lnTo>
                  <a:pt x="2287" y="2162"/>
                </a:lnTo>
                <a:lnTo>
                  <a:pt x="2285" y="2160"/>
                </a:lnTo>
                <a:lnTo>
                  <a:pt x="2283" y="2158"/>
                </a:lnTo>
                <a:lnTo>
                  <a:pt x="2280" y="2157"/>
                </a:lnTo>
                <a:lnTo>
                  <a:pt x="2277" y="2156"/>
                </a:lnTo>
                <a:lnTo>
                  <a:pt x="2273" y="2156"/>
                </a:lnTo>
                <a:lnTo>
                  <a:pt x="2268" y="2157"/>
                </a:lnTo>
                <a:lnTo>
                  <a:pt x="2267" y="2158"/>
                </a:lnTo>
                <a:lnTo>
                  <a:pt x="2267" y="2162"/>
                </a:lnTo>
                <a:lnTo>
                  <a:pt x="2265" y="2168"/>
                </a:lnTo>
                <a:lnTo>
                  <a:pt x="2261" y="2168"/>
                </a:lnTo>
                <a:lnTo>
                  <a:pt x="2257" y="2168"/>
                </a:lnTo>
                <a:lnTo>
                  <a:pt x="2256" y="2165"/>
                </a:lnTo>
                <a:lnTo>
                  <a:pt x="2256" y="2163"/>
                </a:lnTo>
                <a:lnTo>
                  <a:pt x="2256" y="2161"/>
                </a:lnTo>
                <a:lnTo>
                  <a:pt x="2256" y="2160"/>
                </a:lnTo>
                <a:lnTo>
                  <a:pt x="2255" y="2160"/>
                </a:lnTo>
                <a:lnTo>
                  <a:pt x="2251" y="2157"/>
                </a:lnTo>
                <a:lnTo>
                  <a:pt x="2252" y="2154"/>
                </a:lnTo>
                <a:lnTo>
                  <a:pt x="2254" y="2152"/>
                </a:lnTo>
                <a:lnTo>
                  <a:pt x="2255" y="2149"/>
                </a:lnTo>
                <a:lnTo>
                  <a:pt x="2255" y="2147"/>
                </a:lnTo>
                <a:lnTo>
                  <a:pt x="2254" y="2145"/>
                </a:lnTo>
                <a:lnTo>
                  <a:pt x="2248" y="2145"/>
                </a:lnTo>
                <a:lnTo>
                  <a:pt x="2246" y="2134"/>
                </a:lnTo>
                <a:lnTo>
                  <a:pt x="2241" y="2136"/>
                </a:lnTo>
                <a:lnTo>
                  <a:pt x="2237" y="2137"/>
                </a:lnTo>
                <a:lnTo>
                  <a:pt x="2237" y="2131"/>
                </a:lnTo>
                <a:lnTo>
                  <a:pt x="2229" y="2127"/>
                </a:lnTo>
                <a:lnTo>
                  <a:pt x="2223" y="2124"/>
                </a:lnTo>
                <a:lnTo>
                  <a:pt x="2216" y="2121"/>
                </a:lnTo>
                <a:lnTo>
                  <a:pt x="2209" y="2118"/>
                </a:lnTo>
                <a:lnTo>
                  <a:pt x="2202" y="2117"/>
                </a:lnTo>
                <a:lnTo>
                  <a:pt x="2199" y="2116"/>
                </a:lnTo>
                <a:lnTo>
                  <a:pt x="2195" y="2116"/>
                </a:lnTo>
                <a:lnTo>
                  <a:pt x="2192" y="2116"/>
                </a:lnTo>
                <a:lnTo>
                  <a:pt x="2189" y="2117"/>
                </a:lnTo>
                <a:lnTo>
                  <a:pt x="2187" y="2126"/>
                </a:lnTo>
                <a:lnTo>
                  <a:pt x="2181" y="2126"/>
                </a:lnTo>
                <a:lnTo>
                  <a:pt x="2180" y="2125"/>
                </a:lnTo>
                <a:lnTo>
                  <a:pt x="2179" y="2124"/>
                </a:lnTo>
                <a:lnTo>
                  <a:pt x="2179" y="2122"/>
                </a:lnTo>
                <a:lnTo>
                  <a:pt x="2178" y="2121"/>
                </a:lnTo>
                <a:lnTo>
                  <a:pt x="2179" y="2118"/>
                </a:lnTo>
                <a:lnTo>
                  <a:pt x="2179" y="2115"/>
                </a:lnTo>
                <a:lnTo>
                  <a:pt x="2181" y="2109"/>
                </a:lnTo>
                <a:lnTo>
                  <a:pt x="2181" y="2107"/>
                </a:lnTo>
                <a:lnTo>
                  <a:pt x="2181" y="2106"/>
                </a:lnTo>
                <a:lnTo>
                  <a:pt x="2179" y="2105"/>
                </a:lnTo>
                <a:lnTo>
                  <a:pt x="2177" y="2105"/>
                </a:lnTo>
                <a:lnTo>
                  <a:pt x="2173" y="2106"/>
                </a:lnTo>
                <a:lnTo>
                  <a:pt x="2168" y="2106"/>
                </a:lnTo>
                <a:lnTo>
                  <a:pt x="2166" y="2106"/>
                </a:lnTo>
                <a:lnTo>
                  <a:pt x="2164" y="2106"/>
                </a:lnTo>
                <a:lnTo>
                  <a:pt x="2167" y="2098"/>
                </a:lnTo>
                <a:lnTo>
                  <a:pt x="2164" y="2098"/>
                </a:lnTo>
                <a:lnTo>
                  <a:pt x="2162" y="2098"/>
                </a:lnTo>
                <a:lnTo>
                  <a:pt x="2161" y="2099"/>
                </a:lnTo>
                <a:lnTo>
                  <a:pt x="2159" y="2099"/>
                </a:lnTo>
                <a:lnTo>
                  <a:pt x="2157" y="2101"/>
                </a:lnTo>
                <a:lnTo>
                  <a:pt x="2155" y="2101"/>
                </a:lnTo>
                <a:lnTo>
                  <a:pt x="2153" y="2100"/>
                </a:lnTo>
                <a:lnTo>
                  <a:pt x="2152" y="2100"/>
                </a:lnTo>
                <a:lnTo>
                  <a:pt x="2152" y="2099"/>
                </a:lnTo>
                <a:lnTo>
                  <a:pt x="2151" y="2098"/>
                </a:lnTo>
                <a:lnTo>
                  <a:pt x="2150" y="2097"/>
                </a:lnTo>
                <a:lnTo>
                  <a:pt x="2149" y="2096"/>
                </a:lnTo>
                <a:lnTo>
                  <a:pt x="2148" y="2095"/>
                </a:lnTo>
                <a:lnTo>
                  <a:pt x="2147" y="2095"/>
                </a:lnTo>
                <a:lnTo>
                  <a:pt x="2153" y="2084"/>
                </a:lnTo>
                <a:lnTo>
                  <a:pt x="2154" y="2081"/>
                </a:lnTo>
                <a:lnTo>
                  <a:pt x="2154" y="2079"/>
                </a:lnTo>
                <a:lnTo>
                  <a:pt x="2153" y="2078"/>
                </a:lnTo>
                <a:lnTo>
                  <a:pt x="2150" y="2077"/>
                </a:lnTo>
                <a:lnTo>
                  <a:pt x="2145" y="2075"/>
                </a:lnTo>
                <a:lnTo>
                  <a:pt x="2139" y="2072"/>
                </a:lnTo>
                <a:lnTo>
                  <a:pt x="2145" y="2068"/>
                </a:lnTo>
                <a:lnTo>
                  <a:pt x="2149" y="2066"/>
                </a:lnTo>
                <a:lnTo>
                  <a:pt x="2153" y="2064"/>
                </a:lnTo>
                <a:lnTo>
                  <a:pt x="2152" y="2062"/>
                </a:lnTo>
                <a:lnTo>
                  <a:pt x="2153" y="2060"/>
                </a:lnTo>
                <a:lnTo>
                  <a:pt x="2153" y="2057"/>
                </a:lnTo>
                <a:lnTo>
                  <a:pt x="2153" y="2056"/>
                </a:lnTo>
                <a:lnTo>
                  <a:pt x="2153" y="2055"/>
                </a:lnTo>
                <a:lnTo>
                  <a:pt x="2151" y="2055"/>
                </a:lnTo>
                <a:lnTo>
                  <a:pt x="2147" y="2055"/>
                </a:lnTo>
                <a:lnTo>
                  <a:pt x="2142" y="2055"/>
                </a:lnTo>
                <a:lnTo>
                  <a:pt x="2139" y="2045"/>
                </a:lnTo>
                <a:lnTo>
                  <a:pt x="2138" y="2036"/>
                </a:lnTo>
                <a:lnTo>
                  <a:pt x="2136" y="2026"/>
                </a:lnTo>
                <a:lnTo>
                  <a:pt x="2133" y="2016"/>
                </a:lnTo>
                <a:lnTo>
                  <a:pt x="2131" y="2012"/>
                </a:lnTo>
                <a:lnTo>
                  <a:pt x="2127" y="2005"/>
                </a:lnTo>
                <a:lnTo>
                  <a:pt x="2122" y="2005"/>
                </a:lnTo>
                <a:lnTo>
                  <a:pt x="2122" y="2003"/>
                </a:lnTo>
                <a:lnTo>
                  <a:pt x="2122" y="2000"/>
                </a:lnTo>
                <a:lnTo>
                  <a:pt x="2122" y="1998"/>
                </a:lnTo>
                <a:lnTo>
                  <a:pt x="2122" y="1997"/>
                </a:lnTo>
                <a:lnTo>
                  <a:pt x="2122" y="1996"/>
                </a:lnTo>
                <a:lnTo>
                  <a:pt x="2121" y="1995"/>
                </a:lnTo>
                <a:lnTo>
                  <a:pt x="2119" y="1995"/>
                </a:lnTo>
                <a:lnTo>
                  <a:pt x="2116" y="1993"/>
                </a:lnTo>
                <a:lnTo>
                  <a:pt x="2113" y="1992"/>
                </a:lnTo>
                <a:lnTo>
                  <a:pt x="2111" y="1991"/>
                </a:lnTo>
                <a:lnTo>
                  <a:pt x="2109" y="1989"/>
                </a:lnTo>
                <a:lnTo>
                  <a:pt x="2108" y="1987"/>
                </a:lnTo>
                <a:lnTo>
                  <a:pt x="2107" y="1982"/>
                </a:lnTo>
                <a:lnTo>
                  <a:pt x="2105" y="1977"/>
                </a:lnTo>
                <a:lnTo>
                  <a:pt x="2104" y="1975"/>
                </a:lnTo>
                <a:lnTo>
                  <a:pt x="2102" y="1974"/>
                </a:lnTo>
                <a:lnTo>
                  <a:pt x="2096" y="1971"/>
                </a:lnTo>
                <a:lnTo>
                  <a:pt x="2091" y="1968"/>
                </a:lnTo>
                <a:lnTo>
                  <a:pt x="2088" y="1968"/>
                </a:lnTo>
                <a:lnTo>
                  <a:pt x="2086" y="1967"/>
                </a:lnTo>
                <a:lnTo>
                  <a:pt x="2082" y="1968"/>
                </a:lnTo>
                <a:lnTo>
                  <a:pt x="2078" y="1969"/>
                </a:lnTo>
                <a:lnTo>
                  <a:pt x="2076" y="1969"/>
                </a:lnTo>
                <a:lnTo>
                  <a:pt x="2074" y="1968"/>
                </a:lnTo>
                <a:lnTo>
                  <a:pt x="2074" y="1960"/>
                </a:lnTo>
                <a:lnTo>
                  <a:pt x="2062" y="1959"/>
                </a:lnTo>
                <a:lnTo>
                  <a:pt x="2052" y="1958"/>
                </a:lnTo>
                <a:lnTo>
                  <a:pt x="2041" y="1958"/>
                </a:lnTo>
                <a:lnTo>
                  <a:pt x="2026" y="1957"/>
                </a:lnTo>
                <a:lnTo>
                  <a:pt x="2026" y="1960"/>
                </a:lnTo>
                <a:lnTo>
                  <a:pt x="2026" y="1962"/>
                </a:lnTo>
                <a:lnTo>
                  <a:pt x="2026" y="1963"/>
                </a:lnTo>
                <a:lnTo>
                  <a:pt x="2026" y="1964"/>
                </a:lnTo>
                <a:lnTo>
                  <a:pt x="2025" y="1965"/>
                </a:lnTo>
                <a:lnTo>
                  <a:pt x="2023" y="1965"/>
                </a:lnTo>
                <a:lnTo>
                  <a:pt x="2023" y="1963"/>
                </a:lnTo>
                <a:lnTo>
                  <a:pt x="2022" y="1961"/>
                </a:lnTo>
                <a:lnTo>
                  <a:pt x="2023" y="1956"/>
                </a:lnTo>
                <a:lnTo>
                  <a:pt x="2022" y="1952"/>
                </a:lnTo>
                <a:lnTo>
                  <a:pt x="2022" y="1950"/>
                </a:lnTo>
                <a:lnTo>
                  <a:pt x="2021" y="1949"/>
                </a:lnTo>
                <a:lnTo>
                  <a:pt x="2019" y="1948"/>
                </a:lnTo>
                <a:lnTo>
                  <a:pt x="2017" y="1948"/>
                </a:lnTo>
                <a:lnTo>
                  <a:pt x="2014" y="1949"/>
                </a:lnTo>
                <a:lnTo>
                  <a:pt x="2012" y="1949"/>
                </a:lnTo>
                <a:lnTo>
                  <a:pt x="2009" y="1944"/>
                </a:lnTo>
                <a:lnTo>
                  <a:pt x="2007" y="1940"/>
                </a:lnTo>
                <a:lnTo>
                  <a:pt x="2003" y="1941"/>
                </a:lnTo>
                <a:lnTo>
                  <a:pt x="2001" y="1942"/>
                </a:lnTo>
                <a:lnTo>
                  <a:pt x="1999" y="1943"/>
                </a:lnTo>
                <a:lnTo>
                  <a:pt x="1995" y="1943"/>
                </a:lnTo>
                <a:lnTo>
                  <a:pt x="1996" y="1949"/>
                </a:lnTo>
                <a:lnTo>
                  <a:pt x="1995" y="1954"/>
                </a:lnTo>
                <a:lnTo>
                  <a:pt x="1994" y="1954"/>
                </a:lnTo>
                <a:lnTo>
                  <a:pt x="1992" y="1953"/>
                </a:lnTo>
                <a:lnTo>
                  <a:pt x="1990" y="1953"/>
                </a:lnTo>
                <a:lnTo>
                  <a:pt x="1988" y="1953"/>
                </a:lnTo>
                <a:lnTo>
                  <a:pt x="1987" y="1954"/>
                </a:lnTo>
                <a:lnTo>
                  <a:pt x="1990" y="1946"/>
                </a:lnTo>
                <a:lnTo>
                  <a:pt x="1992" y="1940"/>
                </a:lnTo>
                <a:lnTo>
                  <a:pt x="1993" y="1933"/>
                </a:lnTo>
                <a:lnTo>
                  <a:pt x="1995" y="1923"/>
                </a:lnTo>
                <a:lnTo>
                  <a:pt x="1994" y="1923"/>
                </a:lnTo>
                <a:lnTo>
                  <a:pt x="1993" y="1923"/>
                </a:lnTo>
                <a:lnTo>
                  <a:pt x="1991" y="1923"/>
                </a:lnTo>
                <a:lnTo>
                  <a:pt x="1989" y="1924"/>
                </a:lnTo>
                <a:lnTo>
                  <a:pt x="1987" y="1923"/>
                </a:lnTo>
                <a:lnTo>
                  <a:pt x="1987" y="1918"/>
                </a:lnTo>
                <a:lnTo>
                  <a:pt x="1983" y="1916"/>
                </a:lnTo>
                <a:lnTo>
                  <a:pt x="1980" y="1916"/>
                </a:lnTo>
                <a:lnTo>
                  <a:pt x="1979" y="1915"/>
                </a:lnTo>
                <a:lnTo>
                  <a:pt x="1978" y="1915"/>
                </a:lnTo>
                <a:lnTo>
                  <a:pt x="1977" y="1913"/>
                </a:lnTo>
                <a:lnTo>
                  <a:pt x="1976" y="1910"/>
                </a:lnTo>
                <a:lnTo>
                  <a:pt x="1974" y="1908"/>
                </a:lnTo>
                <a:lnTo>
                  <a:pt x="1973" y="1906"/>
                </a:lnTo>
                <a:lnTo>
                  <a:pt x="1972" y="1906"/>
                </a:lnTo>
                <a:lnTo>
                  <a:pt x="1970" y="1906"/>
                </a:lnTo>
                <a:lnTo>
                  <a:pt x="1965" y="1904"/>
                </a:lnTo>
                <a:lnTo>
                  <a:pt x="1960" y="1904"/>
                </a:lnTo>
                <a:lnTo>
                  <a:pt x="1956" y="1904"/>
                </a:lnTo>
                <a:lnTo>
                  <a:pt x="1951" y="1904"/>
                </a:lnTo>
                <a:lnTo>
                  <a:pt x="1942" y="1905"/>
                </a:lnTo>
                <a:lnTo>
                  <a:pt x="1933" y="1906"/>
                </a:lnTo>
                <a:lnTo>
                  <a:pt x="1925" y="1909"/>
                </a:lnTo>
                <a:lnTo>
                  <a:pt x="1926" y="1908"/>
                </a:lnTo>
                <a:lnTo>
                  <a:pt x="1927" y="1906"/>
                </a:lnTo>
                <a:lnTo>
                  <a:pt x="1928" y="1901"/>
                </a:lnTo>
                <a:lnTo>
                  <a:pt x="1938" y="1901"/>
                </a:lnTo>
                <a:lnTo>
                  <a:pt x="1943" y="1901"/>
                </a:lnTo>
                <a:lnTo>
                  <a:pt x="1947" y="1901"/>
                </a:lnTo>
                <a:lnTo>
                  <a:pt x="1948" y="1896"/>
                </a:lnTo>
                <a:lnTo>
                  <a:pt x="1948" y="1892"/>
                </a:lnTo>
                <a:lnTo>
                  <a:pt x="1949" y="1888"/>
                </a:lnTo>
                <a:lnTo>
                  <a:pt x="1950" y="1884"/>
                </a:lnTo>
                <a:lnTo>
                  <a:pt x="1953" y="1884"/>
                </a:lnTo>
                <a:lnTo>
                  <a:pt x="1954" y="1883"/>
                </a:lnTo>
                <a:lnTo>
                  <a:pt x="1953" y="1883"/>
                </a:lnTo>
                <a:lnTo>
                  <a:pt x="1952" y="1881"/>
                </a:lnTo>
                <a:lnTo>
                  <a:pt x="1947" y="1878"/>
                </a:lnTo>
                <a:lnTo>
                  <a:pt x="1945" y="1878"/>
                </a:lnTo>
                <a:lnTo>
                  <a:pt x="1944" y="1878"/>
                </a:lnTo>
                <a:lnTo>
                  <a:pt x="1942" y="1880"/>
                </a:lnTo>
                <a:lnTo>
                  <a:pt x="1940" y="1881"/>
                </a:lnTo>
                <a:lnTo>
                  <a:pt x="1939" y="1881"/>
                </a:lnTo>
                <a:lnTo>
                  <a:pt x="1936" y="1881"/>
                </a:lnTo>
                <a:lnTo>
                  <a:pt x="1936" y="1875"/>
                </a:lnTo>
                <a:lnTo>
                  <a:pt x="1934" y="1875"/>
                </a:lnTo>
                <a:lnTo>
                  <a:pt x="1932" y="1875"/>
                </a:lnTo>
                <a:lnTo>
                  <a:pt x="1931" y="1876"/>
                </a:lnTo>
                <a:lnTo>
                  <a:pt x="1931" y="1877"/>
                </a:lnTo>
                <a:lnTo>
                  <a:pt x="1929" y="1878"/>
                </a:lnTo>
                <a:lnTo>
                  <a:pt x="1927" y="1879"/>
                </a:lnTo>
                <a:lnTo>
                  <a:pt x="1925" y="1878"/>
                </a:lnTo>
                <a:lnTo>
                  <a:pt x="1925" y="1873"/>
                </a:lnTo>
                <a:lnTo>
                  <a:pt x="1923" y="1873"/>
                </a:lnTo>
                <a:lnTo>
                  <a:pt x="1922" y="1873"/>
                </a:lnTo>
                <a:lnTo>
                  <a:pt x="1921" y="1872"/>
                </a:lnTo>
                <a:lnTo>
                  <a:pt x="1921" y="1870"/>
                </a:lnTo>
                <a:lnTo>
                  <a:pt x="1919" y="1864"/>
                </a:lnTo>
                <a:lnTo>
                  <a:pt x="1926" y="1861"/>
                </a:lnTo>
                <a:lnTo>
                  <a:pt x="1931" y="1858"/>
                </a:lnTo>
                <a:lnTo>
                  <a:pt x="1900" y="1858"/>
                </a:lnTo>
                <a:lnTo>
                  <a:pt x="1903" y="1861"/>
                </a:lnTo>
                <a:lnTo>
                  <a:pt x="1905" y="1863"/>
                </a:lnTo>
                <a:lnTo>
                  <a:pt x="1905" y="1864"/>
                </a:lnTo>
                <a:lnTo>
                  <a:pt x="1902" y="1864"/>
                </a:lnTo>
                <a:lnTo>
                  <a:pt x="1898" y="1862"/>
                </a:lnTo>
                <a:lnTo>
                  <a:pt x="1896" y="1861"/>
                </a:lnTo>
                <a:lnTo>
                  <a:pt x="1894" y="1861"/>
                </a:lnTo>
                <a:lnTo>
                  <a:pt x="1891" y="1866"/>
                </a:lnTo>
                <a:lnTo>
                  <a:pt x="1888" y="1870"/>
                </a:lnTo>
                <a:lnTo>
                  <a:pt x="1884" y="1870"/>
                </a:lnTo>
                <a:lnTo>
                  <a:pt x="1880" y="1870"/>
                </a:lnTo>
                <a:lnTo>
                  <a:pt x="1872" y="1869"/>
                </a:lnTo>
                <a:lnTo>
                  <a:pt x="1857" y="1867"/>
                </a:lnTo>
                <a:lnTo>
                  <a:pt x="1857" y="1861"/>
                </a:lnTo>
                <a:lnTo>
                  <a:pt x="1852" y="1861"/>
                </a:lnTo>
                <a:lnTo>
                  <a:pt x="1847" y="1861"/>
                </a:lnTo>
                <a:lnTo>
                  <a:pt x="1842" y="1862"/>
                </a:lnTo>
                <a:lnTo>
                  <a:pt x="1837" y="1864"/>
                </a:lnTo>
                <a:lnTo>
                  <a:pt x="1827" y="1867"/>
                </a:lnTo>
                <a:lnTo>
                  <a:pt x="1818" y="1870"/>
                </a:lnTo>
                <a:lnTo>
                  <a:pt x="1816" y="1862"/>
                </a:lnTo>
                <a:lnTo>
                  <a:pt x="1815" y="1858"/>
                </a:lnTo>
                <a:lnTo>
                  <a:pt x="1813" y="1854"/>
                </a:lnTo>
                <a:lnTo>
                  <a:pt x="1811" y="1851"/>
                </a:lnTo>
                <a:lnTo>
                  <a:pt x="1808" y="1848"/>
                </a:lnTo>
                <a:lnTo>
                  <a:pt x="1804" y="1846"/>
                </a:lnTo>
                <a:lnTo>
                  <a:pt x="1798" y="1844"/>
                </a:lnTo>
                <a:lnTo>
                  <a:pt x="1796" y="1844"/>
                </a:lnTo>
                <a:lnTo>
                  <a:pt x="1793" y="1845"/>
                </a:lnTo>
                <a:lnTo>
                  <a:pt x="1789" y="1845"/>
                </a:lnTo>
                <a:lnTo>
                  <a:pt x="1787" y="1844"/>
                </a:lnTo>
                <a:lnTo>
                  <a:pt x="1787" y="1840"/>
                </a:lnTo>
                <a:lnTo>
                  <a:pt x="1787" y="1836"/>
                </a:lnTo>
                <a:lnTo>
                  <a:pt x="1783" y="1835"/>
                </a:lnTo>
                <a:lnTo>
                  <a:pt x="1780" y="1834"/>
                </a:lnTo>
                <a:lnTo>
                  <a:pt x="1779" y="1833"/>
                </a:lnTo>
                <a:lnTo>
                  <a:pt x="1779" y="1835"/>
                </a:lnTo>
                <a:lnTo>
                  <a:pt x="1779" y="1837"/>
                </a:lnTo>
                <a:lnTo>
                  <a:pt x="1779" y="1842"/>
                </a:lnTo>
                <a:lnTo>
                  <a:pt x="1781" y="1842"/>
                </a:lnTo>
                <a:lnTo>
                  <a:pt x="1782" y="1843"/>
                </a:lnTo>
                <a:lnTo>
                  <a:pt x="1783" y="1844"/>
                </a:lnTo>
                <a:lnTo>
                  <a:pt x="1784" y="1845"/>
                </a:lnTo>
                <a:lnTo>
                  <a:pt x="1785" y="1848"/>
                </a:lnTo>
                <a:lnTo>
                  <a:pt x="1786" y="1849"/>
                </a:lnTo>
                <a:lnTo>
                  <a:pt x="1787" y="1850"/>
                </a:lnTo>
                <a:lnTo>
                  <a:pt x="1779" y="1852"/>
                </a:lnTo>
                <a:lnTo>
                  <a:pt x="1773" y="1853"/>
                </a:lnTo>
                <a:lnTo>
                  <a:pt x="1766" y="1854"/>
                </a:lnTo>
                <a:lnTo>
                  <a:pt x="1759" y="1856"/>
                </a:lnTo>
                <a:lnTo>
                  <a:pt x="1759" y="1860"/>
                </a:lnTo>
                <a:lnTo>
                  <a:pt x="1759" y="1864"/>
                </a:lnTo>
                <a:lnTo>
                  <a:pt x="1758" y="1868"/>
                </a:lnTo>
                <a:lnTo>
                  <a:pt x="1759" y="1873"/>
                </a:lnTo>
                <a:lnTo>
                  <a:pt x="1762" y="1876"/>
                </a:lnTo>
                <a:lnTo>
                  <a:pt x="1768" y="1885"/>
                </a:lnTo>
                <a:lnTo>
                  <a:pt x="1770" y="1889"/>
                </a:lnTo>
                <a:lnTo>
                  <a:pt x="1771" y="1891"/>
                </a:lnTo>
                <a:lnTo>
                  <a:pt x="1771" y="1893"/>
                </a:lnTo>
                <a:lnTo>
                  <a:pt x="1770" y="1895"/>
                </a:lnTo>
                <a:lnTo>
                  <a:pt x="1769" y="1896"/>
                </a:lnTo>
                <a:lnTo>
                  <a:pt x="1767" y="1897"/>
                </a:lnTo>
                <a:lnTo>
                  <a:pt x="1765" y="1898"/>
                </a:lnTo>
                <a:lnTo>
                  <a:pt x="1761" y="1898"/>
                </a:lnTo>
                <a:lnTo>
                  <a:pt x="1759" y="1898"/>
                </a:lnTo>
                <a:lnTo>
                  <a:pt x="1756" y="1898"/>
                </a:lnTo>
                <a:lnTo>
                  <a:pt x="1755" y="1897"/>
                </a:lnTo>
                <a:lnTo>
                  <a:pt x="1752" y="1895"/>
                </a:lnTo>
                <a:lnTo>
                  <a:pt x="1751" y="1893"/>
                </a:lnTo>
                <a:lnTo>
                  <a:pt x="1750" y="1891"/>
                </a:lnTo>
                <a:lnTo>
                  <a:pt x="1750" y="1889"/>
                </a:lnTo>
                <a:lnTo>
                  <a:pt x="1749" y="1887"/>
                </a:lnTo>
                <a:lnTo>
                  <a:pt x="1749" y="1883"/>
                </a:lnTo>
                <a:lnTo>
                  <a:pt x="1749" y="1878"/>
                </a:lnTo>
                <a:lnTo>
                  <a:pt x="1748" y="1873"/>
                </a:lnTo>
                <a:lnTo>
                  <a:pt x="1753" y="1872"/>
                </a:lnTo>
                <a:lnTo>
                  <a:pt x="1755" y="1871"/>
                </a:lnTo>
                <a:lnTo>
                  <a:pt x="1756" y="1871"/>
                </a:lnTo>
                <a:lnTo>
                  <a:pt x="1756" y="1870"/>
                </a:lnTo>
                <a:lnTo>
                  <a:pt x="1756" y="1867"/>
                </a:lnTo>
                <a:lnTo>
                  <a:pt x="1756" y="1865"/>
                </a:lnTo>
                <a:lnTo>
                  <a:pt x="1756" y="1863"/>
                </a:lnTo>
                <a:lnTo>
                  <a:pt x="1756" y="1861"/>
                </a:lnTo>
                <a:lnTo>
                  <a:pt x="1751" y="1861"/>
                </a:lnTo>
                <a:lnTo>
                  <a:pt x="1753" y="1856"/>
                </a:lnTo>
                <a:lnTo>
                  <a:pt x="1749" y="1854"/>
                </a:lnTo>
                <a:lnTo>
                  <a:pt x="1745" y="1853"/>
                </a:lnTo>
                <a:lnTo>
                  <a:pt x="1745" y="1850"/>
                </a:lnTo>
                <a:lnTo>
                  <a:pt x="1753" y="1844"/>
                </a:lnTo>
                <a:lnTo>
                  <a:pt x="1757" y="1842"/>
                </a:lnTo>
                <a:lnTo>
                  <a:pt x="1762" y="1839"/>
                </a:lnTo>
                <a:lnTo>
                  <a:pt x="1759" y="1834"/>
                </a:lnTo>
                <a:lnTo>
                  <a:pt x="1756" y="1828"/>
                </a:lnTo>
                <a:lnTo>
                  <a:pt x="1750" y="1829"/>
                </a:lnTo>
                <a:lnTo>
                  <a:pt x="1748" y="1829"/>
                </a:lnTo>
                <a:lnTo>
                  <a:pt x="1745" y="1830"/>
                </a:lnTo>
                <a:lnTo>
                  <a:pt x="1745" y="1836"/>
                </a:lnTo>
                <a:lnTo>
                  <a:pt x="1741" y="1839"/>
                </a:lnTo>
                <a:lnTo>
                  <a:pt x="1734" y="1845"/>
                </a:lnTo>
                <a:lnTo>
                  <a:pt x="1722" y="1853"/>
                </a:lnTo>
                <a:lnTo>
                  <a:pt x="1721" y="1853"/>
                </a:lnTo>
                <a:lnTo>
                  <a:pt x="1720" y="1852"/>
                </a:lnTo>
                <a:lnTo>
                  <a:pt x="1717" y="1851"/>
                </a:lnTo>
                <a:lnTo>
                  <a:pt x="1713" y="1850"/>
                </a:lnTo>
                <a:lnTo>
                  <a:pt x="1711" y="1849"/>
                </a:lnTo>
                <a:lnTo>
                  <a:pt x="1708" y="1850"/>
                </a:lnTo>
                <a:lnTo>
                  <a:pt x="1707" y="1851"/>
                </a:lnTo>
                <a:lnTo>
                  <a:pt x="1707" y="1852"/>
                </a:lnTo>
                <a:lnTo>
                  <a:pt x="1706" y="1854"/>
                </a:lnTo>
                <a:lnTo>
                  <a:pt x="1706" y="1858"/>
                </a:lnTo>
                <a:lnTo>
                  <a:pt x="1706" y="1861"/>
                </a:lnTo>
                <a:lnTo>
                  <a:pt x="1704" y="1861"/>
                </a:lnTo>
                <a:lnTo>
                  <a:pt x="1703" y="1860"/>
                </a:lnTo>
                <a:lnTo>
                  <a:pt x="1703" y="1858"/>
                </a:lnTo>
                <a:lnTo>
                  <a:pt x="1698" y="1858"/>
                </a:lnTo>
                <a:lnTo>
                  <a:pt x="1692" y="1858"/>
                </a:lnTo>
                <a:lnTo>
                  <a:pt x="1690" y="1869"/>
                </a:lnTo>
                <a:lnTo>
                  <a:pt x="1689" y="1881"/>
                </a:lnTo>
                <a:lnTo>
                  <a:pt x="1683" y="1881"/>
                </a:lnTo>
                <a:lnTo>
                  <a:pt x="1683" y="1884"/>
                </a:lnTo>
                <a:lnTo>
                  <a:pt x="1683" y="1887"/>
                </a:lnTo>
                <a:lnTo>
                  <a:pt x="1684" y="1890"/>
                </a:lnTo>
                <a:lnTo>
                  <a:pt x="1683" y="1892"/>
                </a:lnTo>
                <a:lnTo>
                  <a:pt x="1679" y="1892"/>
                </a:lnTo>
                <a:lnTo>
                  <a:pt x="1675" y="1892"/>
                </a:lnTo>
                <a:lnTo>
                  <a:pt x="1670" y="1900"/>
                </a:lnTo>
                <a:lnTo>
                  <a:pt x="1666" y="1906"/>
                </a:lnTo>
                <a:lnTo>
                  <a:pt x="1666" y="1909"/>
                </a:lnTo>
                <a:lnTo>
                  <a:pt x="1666" y="1912"/>
                </a:lnTo>
                <a:lnTo>
                  <a:pt x="1667" y="1915"/>
                </a:lnTo>
                <a:lnTo>
                  <a:pt x="1666" y="1918"/>
                </a:lnTo>
                <a:lnTo>
                  <a:pt x="1655" y="1910"/>
                </a:lnTo>
                <a:lnTo>
                  <a:pt x="1648" y="1903"/>
                </a:lnTo>
                <a:lnTo>
                  <a:pt x="1641" y="1897"/>
                </a:lnTo>
                <a:lnTo>
                  <a:pt x="1638" y="1893"/>
                </a:lnTo>
                <a:lnTo>
                  <a:pt x="1635" y="1889"/>
                </a:lnTo>
                <a:lnTo>
                  <a:pt x="1630" y="1881"/>
                </a:lnTo>
                <a:lnTo>
                  <a:pt x="1625" y="1881"/>
                </a:lnTo>
                <a:lnTo>
                  <a:pt x="1620" y="1880"/>
                </a:lnTo>
                <a:lnTo>
                  <a:pt x="1615" y="1878"/>
                </a:lnTo>
                <a:lnTo>
                  <a:pt x="1614" y="1878"/>
                </a:lnTo>
                <a:lnTo>
                  <a:pt x="1613" y="1878"/>
                </a:lnTo>
                <a:lnTo>
                  <a:pt x="1612" y="1882"/>
                </a:lnTo>
                <a:lnTo>
                  <a:pt x="1611" y="1885"/>
                </a:lnTo>
                <a:lnTo>
                  <a:pt x="1610" y="1887"/>
                </a:lnTo>
                <a:lnTo>
                  <a:pt x="1605" y="1888"/>
                </a:lnTo>
                <a:lnTo>
                  <a:pt x="1601" y="1889"/>
                </a:lnTo>
                <a:lnTo>
                  <a:pt x="1594" y="1891"/>
                </a:lnTo>
                <a:lnTo>
                  <a:pt x="1587" y="1892"/>
                </a:lnTo>
                <a:lnTo>
                  <a:pt x="1583" y="1893"/>
                </a:lnTo>
                <a:lnTo>
                  <a:pt x="1579" y="1895"/>
                </a:lnTo>
                <a:lnTo>
                  <a:pt x="1578" y="1893"/>
                </a:lnTo>
                <a:lnTo>
                  <a:pt x="1577" y="1891"/>
                </a:lnTo>
                <a:lnTo>
                  <a:pt x="1576" y="1890"/>
                </a:lnTo>
                <a:lnTo>
                  <a:pt x="1573" y="1889"/>
                </a:lnTo>
                <a:lnTo>
                  <a:pt x="1571" y="1892"/>
                </a:lnTo>
                <a:lnTo>
                  <a:pt x="1569" y="1892"/>
                </a:lnTo>
                <a:lnTo>
                  <a:pt x="1568" y="1893"/>
                </a:lnTo>
                <a:lnTo>
                  <a:pt x="1566" y="1893"/>
                </a:lnTo>
                <a:lnTo>
                  <a:pt x="1565" y="1892"/>
                </a:lnTo>
                <a:lnTo>
                  <a:pt x="1564" y="1891"/>
                </a:lnTo>
                <a:lnTo>
                  <a:pt x="1562" y="1887"/>
                </a:lnTo>
                <a:lnTo>
                  <a:pt x="1558" y="1878"/>
                </a:lnTo>
                <a:lnTo>
                  <a:pt x="1554" y="1867"/>
                </a:lnTo>
                <a:lnTo>
                  <a:pt x="1550" y="1862"/>
                </a:lnTo>
                <a:lnTo>
                  <a:pt x="1545" y="1857"/>
                </a:lnTo>
                <a:lnTo>
                  <a:pt x="1541" y="1852"/>
                </a:lnTo>
                <a:lnTo>
                  <a:pt x="1537" y="1846"/>
                </a:lnTo>
                <a:lnTo>
                  <a:pt x="1534" y="1842"/>
                </a:lnTo>
                <a:lnTo>
                  <a:pt x="1548" y="1754"/>
                </a:lnTo>
                <a:lnTo>
                  <a:pt x="1541" y="1753"/>
                </a:lnTo>
                <a:lnTo>
                  <a:pt x="1534" y="1752"/>
                </a:lnTo>
                <a:lnTo>
                  <a:pt x="1532" y="1749"/>
                </a:lnTo>
                <a:lnTo>
                  <a:pt x="1531" y="1745"/>
                </a:lnTo>
                <a:lnTo>
                  <a:pt x="1528" y="1738"/>
                </a:lnTo>
                <a:lnTo>
                  <a:pt x="1523" y="1736"/>
                </a:lnTo>
                <a:lnTo>
                  <a:pt x="1515" y="1734"/>
                </a:lnTo>
                <a:lnTo>
                  <a:pt x="1508" y="1733"/>
                </a:lnTo>
                <a:lnTo>
                  <a:pt x="1503" y="1732"/>
                </a:lnTo>
                <a:lnTo>
                  <a:pt x="1500" y="1732"/>
                </a:lnTo>
                <a:lnTo>
                  <a:pt x="1497" y="1733"/>
                </a:lnTo>
                <a:lnTo>
                  <a:pt x="1491" y="1736"/>
                </a:lnTo>
                <a:lnTo>
                  <a:pt x="1485" y="1739"/>
                </a:lnTo>
                <a:lnTo>
                  <a:pt x="1482" y="1740"/>
                </a:lnTo>
                <a:lnTo>
                  <a:pt x="1481" y="1740"/>
                </a:lnTo>
                <a:lnTo>
                  <a:pt x="1473" y="1741"/>
                </a:lnTo>
                <a:lnTo>
                  <a:pt x="1466" y="1741"/>
                </a:lnTo>
                <a:lnTo>
                  <a:pt x="1451" y="1740"/>
                </a:lnTo>
                <a:lnTo>
                  <a:pt x="1444" y="1740"/>
                </a:lnTo>
                <a:lnTo>
                  <a:pt x="1448" y="1732"/>
                </a:lnTo>
                <a:lnTo>
                  <a:pt x="1452" y="1720"/>
                </a:lnTo>
                <a:lnTo>
                  <a:pt x="1456" y="1707"/>
                </a:lnTo>
                <a:lnTo>
                  <a:pt x="1457" y="1701"/>
                </a:lnTo>
                <a:lnTo>
                  <a:pt x="1458" y="1695"/>
                </a:lnTo>
                <a:lnTo>
                  <a:pt x="1459" y="1689"/>
                </a:lnTo>
                <a:lnTo>
                  <a:pt x="1458" y="1684"/>
                </a:lnTo>
                <a:lnTo>
                  <a:pt x="1457" y="1683"/>
                </a:lnTo>
                <a:lnTo>
                  <a:pt x="1455" y="1681"/>
                </a:lnTo>
                <a:lnTo>
                  <a:pt x="1454" y="1679"/>
                </a:lnTo>
                <a:lnTo>
                  <a:pt x="1452" y="1676"/>
                </a:lnTo>
                <a:lnTo>
                  <a:pt x="1453" y="1676"/>
                </a:lnTo>
                <a:lnTo>
                  <a:pt x="1454" y="1675"/>
                </a:lnTo>
                <a:lnTo>
                  <a:pt x="1456" y="1673"/>
                </a:lnTo>
                <a:lnTo>
                  <a:pt x="1458" y="1670"/>
                </a:lnTo>
                <a:lnTo>
                  <a:pt x="1458" y="1674"/>
                </a:lnTo>
                <a:lnTo>
                  <a:pt x="1458" y="1678"/>
                </a:lnTo>
                <a:lnTo>
                  <a:pt x="1464" y="1680"/>
                </a:lnTo>
                <a:lnTo>
                  <a:pt x="1467" y="1680"/>
                </a:lnTo>
                <a:lnTo>
                  <a:pt x="1468" y="1680"/>
                </a:lnTo>
                <a:lnTo>
                  <a:pt x="1467" y="1678"/>
                </a:lnTo>
                <a:lnTo>
                  <a:pt x="1466" y="1672"/>
                </a:lnTo>
                <a:lnTo>
                  <a:pt x="1466" y="1667"/>
                </a:lnTo>
                <a:lnTo>
                  <a:pt x="1467" y="1662"/>
                </a:lnTo>
                <a:lnTo>
                  <a:pt x="1469" y="1650"/>
                </a:lnTo>
                <a:lnTo>
                  <a:pt x="1473" y="1631"/>
                </a:lnTo>
                <a:lnTo>
                  <a:pt x="1475" y="1621"/>
                </a:lnTo>
                <a:lnTo>
                  <a:pt x="1476" y="1617"/>
                </a:lnTo>
                <a:lnTo>
                  <a:pt x="1476" y="1613"/>
                </a:lnTo>
                <a:lnTo>
                  <a:pt x="1476" y="1606"/>
                </a:lnTo>
                <a:lnTo>
                  <a:pt x="1476" y="1604"/>
                </a:lnTo>
                <a:lnTo>
                  <a:pt x="1475" y="1602"/>
                </a:lnTo>
                <a:lnTo>
                  <a:pt x="1472" y="1601"/>
                </a:lnTo>
                <a:lnTo>
                  <a:pt x="1469" y="1600"/>
                </a:lnTo>
                <a:lnTo>
                  <a:pt x="1462" y="1600"/>
                </a:lnTo>
                <a:lnTo>
                  <a:pt x="1455" y="1602"/>
                </a:lnTo>
                <a:lnTo>
                  <a:pt x="1447" y="1604"/>
                </a:lnTo>
                <a:lnTo>
                  <a:pt x="1439" y="1608"/>
                </a:lnTo>
                <a:lnTo>
                  <a:pt x="1431" y="1611"/>
                </a:lnTo>
                <a:lnTo>
                  <a:pt x="1419" y="1617"/>
                </a:lnTo>
                <a:lnTo>
                  <a:pt x="1418" y="1620"/>
                </a:lnTo>
                <a:lnTo>
                  <a:pt x="1418" y="1624"/>
                </a:lnTo>
                <a:lnTo>
                  <a:pt x="1418" y="1631"/>
                </a:lnTo>
                <a:lnTo>
                  <a:pt x="1418" y="1634"/>
                </a:lnTo>
                <a:lnTo>
                  <a:pt x="1418" y="1638"/>
                </a:lnTo>
                <a:lnTo>
                  <a:pt x="1417" y="1641"/>
                </a:lnTo>
                <a:lnTo>
                  <a:pt x="1416" y="1645"/>
                </a:lnTo>
                <a:lnTo>
                  <a:pt x="1410" y="1647"/>
                </a:lnTo>
                <a:lnTo>
                  <a:pt x="1410" y="1651"/>
                </a:lnTo>
                <a:lnTo>
                  <a:pt x="1411" y="1655"/>
                </a:lnTo>
                <a:lnTo>
                  <a:pt x="1411" y="1658"/>
                </a:lnTo>
                <a:lnTo>
                  <a:pt x="1411" y="1660"/>
                </a:lnTo>
                <a:lnTo>
                  <a:pt x="1410" y="1662"/>
                </a:lnTo>
                <a:lnTo>
                  <a:pt x="1406" y="1663"/>
                </a:lnTo>
                <a:lnTo>
                  <a:pt x="1403" y="1664"/>
                </a:lnTo>
                <a:lnTo>
                  <a:pt x="1402" y="1664"/>
                </a:lnTo>
                <a:lnTo>
                  <a:pt x="1400" y="1669"/>
                </a:lnTo>
                <a:lnTo>
                  <a:pt x="1399" y="1673"/>
                </a:lnTo>
                <a:lnTo>
                  <a:pt x="1396" y="1673"/>
                </a:lnTo>
                <a:lnTo>
                  <a:pt x="1394" y="1674"/>
                </a:lnTo>
                <a:lnTo>
                  <a:pt x="1393" y="1675"/>
                </a:lnTo>
                <a:lnTo>
                  <a:pt x="1392" y="1676"/>
                </a:lnTo>
                <a:lnTo>
                  <a:pt x="1391" y="1676"/>
                </a:lnTo>
                <a:lnTo>
                  <a:pt x="1391" y="1670"/>
                </a:lnTo>
                <a:lnTo>
                  <a:pt x="1386" y="1670"/>
                </a:lnTo>
                <a:lnTo>
                  <a:pt x="1382" y="1670"/>
                </a:lnTo>
                <a:lnTo>
                  <a:pt x="1379" y="1670"/>
                </a:lnTo>
                <a:lnTo>
                  <a:pt x="1377" y="1670"/>
                </a:lnTo>
                <a:lnTo>
                  <a:pt x="1375" y="1671"/>
                </a:lnTo>
                <a:lnTo>
                  <a:pt x="1374" y="1674"/>
                </a:lnTo>
                <a:lnTo>
                  <a:pt x="1372" y="1677"/>
                </a:lnTo>
                <a:lnTo>
                  <a:pt x="1371" y="1678"/>
                </a:lnTo>
                <a:lnTo>
                  <a:pt x="1367" y="1679"/>
                </a:lnTo>
                <a:lnTo>
                  <a:pt x="1363" y="1680"/>
                </a:lnTo>
                <a:lnTo>
                  <a:pt x="1360" y="1680"/>
                </a:lnTo>
                <a:lnTo>
                  <a:pt x="1358" y="1680"/>
                </a:lnTo>
                <a:lnTo>
                  <a:pt x="1357" y="1681"/>
                </a:lnTo>
                <a:lnTo>
                  <a:pt x="1356" y="1682"/>
                </a:lnTo>
                <a:lnTo>
                  <a:pt x="1356" y="1683"/>
                </a:lnTo>
                <a:lnTo>
                  <a:pt x="1356" y="1686"/>
                </a:lnTo>
                <a:lnTo>
                  <a:pt x="1355" y="1688"/>
                </a:lnTo>
                <a:lnTo>
                  <a:pt x="1355" y="1689"/>
                </a:lnTo>
                <a:lnTo>
                  <a:pt x="1354" y="1690"/>
                </a:lnTo>
                <a:lnTo>
                  <a:pt x="1353" y="1690"/>
                </a:lnTo>
                <a:lnTo>
                  <a:pt x="1350" y="1690"/>
                </a:lnTo>
                <a:lnTo>
                  <a:pt x="1349" y="1690"/>
                </a:lnTo>
                <a:lnTo>
                  <a:pt x="1349" y="1689"/>
                </a:lnTo>
                <a:lnTo>
                  <a:pt x="1351" y="1687"/>
                </a:lnTo>
                <a:lnTo>
                  <a:pt x="1348" y="1687"/>
                </a:lnTo>
                <a:lnTo>
                  <a:pt x="1344" y="1687"/>
                </a:lnTo>
                <a:lnTo>
                  <a:pt x="1341" y="1688"/>
                </a:lnTo>
                <a:lnTo>
                  <a:pt x="1337" y="1690"/>
                </a:lnTo>
                <a:lnTo>
                  <a:pt x="1336" y="1683"/>
                </a:lnTo>
                <a:lnTo>
                  <a:pt x="1335" y="1680"/>
                </a:lnTo>
                <a:lnTo>
                  <a:pt x="1334" y="1678"/>
                </a:lnTo>
                <a:lnTo>
                  <a:pt x="1332" y="1678"/>
                </a:lnTo>
                <a:lnTo>
                  <a:pt x="1330" y="1677"/>
                </a:lnTo>
                <a:lnTo>
                  <a:pt x="1324" y="1677"/>
                </a:lnTo>
                <a:lnTo>
                  <a:pt x="1319" y="1677"/>
                </a:lnTo>
                <a:lnTo>
                  <a:pt x="1317" y="1677"/>
                </a:lnTo>
                <a:lnTo>
                  <a:pt x="1315" y="1676"/>
                </a:lnTo>
                <a:lnTo>
                  <a:pt x="1314" y="1675"/>
                </a:lnTo>
                <a:lnTo>
                  <a:pt x="1313" y="1673"/>
                </a:lnTo>
                <a:lnTo>
                  <a:pt x="1312" y="1669"/>
                </a:lnTo>
                <a:lnTo>
                  <a:pt x="1310" y="1665"/>
                </a:lnTo>
                <a:lnTo>
                  <a:pt x="1309" y="1662"/>
                </a:lnTo>
                <a:lnTo>
                  <a:pt x="1302" y="1650"/>
                </a:lnTo>
                <a:lnTo>
                  <a:pt x="1295" y="1639"/>
                </a:lnTo>
                <a:lnTo>
                  <a:pt x="1289" y="1628"/>
                </a:lnTo>
                <a:lnTo>
                  <a:pt x="1286" y="1621"/>
                </a:lnTo>
                <a:lnTo>
                  <a:pt x="1284" y="1614"/>
                </a:lnTo>
                <a:lnTo>
                  <a:pt x="1281" y="1615"/>
                </a:lnTo>
                <a:lnTo>
                  <a:pt x="1279" y="1616"/>
                </a:lnTo>
                <a:lnTo>
                  <a:pt x="1278" y="1617"/>
                </a:lnTo>
                <a:lnTo>
                  <a:pt x="1279" y="1615"/>
                </a:lnTo>
                <a:lnTo>
                  <a:pt x="1280" y="1613"/>
                </a:lnTo>
                <a:lnTo>
                  <a:pt x="1280" y="1607"/>
                </a:lnTo>
                <a:lnTo>
                  <a:pt x="1280" y="1600"/>
                </a:lnTo>
                <a:lnTo>
                  <a:pt x="1279" y="1598"/>
                </a:lnTo>
                <a:lnTo>
                  <a:pt x="1278" y="1597"/>
                </a:lnTo>
                <a:lnTo>
                  <a:pt x="1284" y="1591"/>
                </a:lnTo>
                <a:lnTo>
                  <a:pt x="1284" y="1588"/>
                </a:lnTo>
                <a:lnTo>
                  <a:pt x="1284" y="1584"/>
                </a:lnTo>
                <a:lnTo>
                  <a:pt x="1282" y="1577"/>
                </a:lnTo>
                <a:lnTo>
                  <a:pt x="1279" y="1571"/>
                </a:lnTo>
                <a:lnTo>
                  <a:pt x="1279" y="1568"/>
                </a:lnTo>
                <a:lnTo>
                  <a:pt x="1278" y="1566"/>
                </a:lnTo>
                <a:lnTo>
                  <a:pt x="1278" y="1561"/>
                </a:lnTo>
                <a:lnTo>
                  <a:pt x="1279" y="1558"/>
                </a:lnTo>
                <a:lnTo>
                  <a:pt x="1280" y="1554"/>
                </a:lnTo>
                <a:lnTo>
                  <a:pt x="1281" y="1552"/>
                </a:lnTo>
                <a:lnTo>
                  <a:pt x="1278" y="1542"/>
                </a:lnTo>
                <a:lnTo>
                  <a:pt x="1276" y="1536"/>
                </a:lnTo>
                <a:lnTo>
                  <a:pt x="1275" y="1534"/>
                </a:lnTo>
                <a:lnTo>
                  <a:pt x="1275" y="1532"/>
                </a:lnTo>
                <a:lnTo>
                  <a:pt x="1276" y="1530"/>
                </a:lnTo>
                <a:lnTo>
                  <a:pt x="1278" y="1528"/>
                </a:lnTo>
                <a:lnTo>
                  <a:pt x="1284" y="1524"/>
                </a:lnTo>
                <a:lnTo>
                  <a:pt x="1289" y="1519"/>
                </a:lnTo>
                <a:lnTo>
                  <a:pt x="1291" y="1517"/>
                </a:lnTo>
                <a:lnTo>
                  <a:pt x="1292" y="1515"/>
                </a:lnTo>
                <a:lnTo>
                  <a:pt x="1292" y="1511"/>
                </a:lnTo>
                <a:lnTo>
                  <a:pt x="1292" y="1507"/>
                </a:lnTo>
                <a:lnTo>
                  <a:pt x="1291" y="1503"/>
                </a:lnTo>
                <a:lnTo>
                  <a:pt x="1289" y="1499"/>
                </a:lnTo>
                <a:lnTo>
                  <a:pt x="1284" y="1491"/>
                </a:lnTo>
                <a:lnTo>
                  <a:pt x="1281" y="1484"/>
                </a:lnTo>
                <a:lnTo>
                  <a:pt x="1282" y="1483"/>
                </a:lnTo>
                <a:lnTo>
                  <a:pt x="1283" y="1481"/>
                </a:lnTo>
                <a:lnTo>
                  <a:pt x="1283" y="1479"/>
                </a:lnTo>
                <a:lnTo>
                  <a:pt x="1283" y="1476"/>
                </a:lnTo>
                <a:lnTo>
                  <a:pt x="1281" y="1467"/>
                </a:lnTo>
                <a:lnTo>
                  <a:pt x="1287" y="1467"/>
                </a:lnTo>
                <a:lnTo>
                  <a:pt x="1287" y="1465"/>
                </a:lnTo>
                <a:lnTo>
                  <a:pt x="1286" y="1462"/>
                </a:lnTo>
                <a:lnTo>
                  <a:pt x="1286" y="1459"/>
                </a:lnTo>
                <a:lnTo>
                  <a:pt x="1286" y="1457"/>
                </a:lnTo>
                <a:lnTo>
                  <a:pt x="1287" y="1456"/>
                </a:lnTo>
                <a:lnTo>
                  <a:pt x="1288" y="1455"/>
                </a:lnTo>
                <a:lnTo>
                  <a:pt x="1290" y="1453"/>
                </a:lnTo>
                <a:lnTo>
                  <a:pt x="1296" y="1452"/>
                </a:lnTo>
                <a:lnTo>
                  <a:pt x="1302" y="1450"/>
                </a:lnTo>
                <a:lnTo>
                  <a:pt x="1304" y="1449"/>
                </a:lnTo>
                <a:lnTo>
                  <a:pt x="1306" y="1448"/>
                </a:lnTo>
                <a:lnTo>
                  <a:pt x="1307" y="1446"/>
                </a:lnTo>
                <a:lnTo>
                  <a:pt x="1307" y="1445"/>
                </a:lnTo>
                <a:lnTo>
                  <a:pt x="1307" y="1442"/>
                </a:lnTo>
                <a:lnTo>
                  <a:pt x="1307" y="1439"/>
                </a:lnTo>
                <a:lnTo>
                  <a:pt x="1308" y="1438"/>
                </a:lnTo>
                <a:lnTo>
                  <a:pt x="1309" y="1436"/>
                </a:lnTo>
                <a:lnTo>
                  <a:pt x="1311" y="1436"/>
                </a:lnTo>
                <a:lnTo>
                  <a:pt x="1313" y="1435"/>
                </a:lnTo>
                <a:lnTo>
                  <a:pt x="1316" y="1435"/>
                </a:lnTo>
                <a:lnTo>
                  <a:pt x="1320" y="1435"/>
                </a:lnTo>
                <a:lnTo>
                  <a:pt x="1322" y="1434"/>
                </a:lnTo>
                <a:lnTo>
                  <a:pt x="1323" y="1434"/>
                </a:lnTo>
                <a:lnTo>
                  <a:pt x="1328" y="1423"/>
                </a:lnTo>
                <a:lnTo>
                  <a:pt x="1332" y="1414"/>
                </a:lnTo>
                <a:lnTo>
                  <a:pt x="1333" y="1414"/>
                </a:lnTo>
                <a:lnTo>
                  <a:pt x="1336" y="1416"/>
                </a:lnTo>
                <a:lnTo>
                  <a:pt x="1339" y="1417"/>
                </a:lnTo>
                <a:lnTo>
                  <a:pt x="1343" y="1417"/>
                </a:lnTo>
                <a:lnTo>
                  <a:pt x="1345" y="1416"/>
                </a:lnTo>
                <a:lnTo>
                  <a:pt x="1348" y="1414"/>
                </a:lnTo>
                <a:lnTo>
                  <a:pt x="1353" y="1409"/>
                </a:lnTo>
                <a:lnTo>
                  <a:pt x="1359" y="1405"/>
                </a:lnTo>
                <a:lnTo>
                  <a:pt x="1361" y="1403"/>
                </a:lnTo>
                <a:lnTo>
                  <a:pt x="1362" y="1403"/>
                </a:lnTo>
                <a:lnTo>
                  <a:pt x="1366" y="1403"/>
                </a:lnTo>
                <a:lnTo>
                  <a:pt x="1371" y="1404"/>
                </a:lnTo>
                <a:lnTo>
                  <a:pt x="1383" y="1407"/>
                </a:lnTo>
                <a:lnTo>
                  <a:pt x="1393" y="1411"/>
                </a:lnTo>
                <a:lnTo>
                  <a:pt x="1397" y="1413"/>
                </a:lnTo>
                <a:lnTo>
                  <a:pt x="1399" y="1414"/>
                </a:lnTo>
                <a:lnTo>
                  <a:pt x="1400" y="1416"/>
                </a:lnTo>
                <a:lnTo>
                  <a:pt x="1400" y="1418"/>
                </a:lnTo>
                <a:lnTo>
                  <a:pt x="1401" y="1421"/>
                </a:lnTo>
                <a:lnTo>
                  <a:pt x="1401" y="1422"/>
                </a:lnTo>
                <a:lnTo>
                  <a:pt x="1402" y="1422"/>
                </a:lnTo>
                <a:lnTo>
                  <a:pt x="1404" y="1423"/>
                </a:lnTo>
                <a:lnTo>
                  <a:pt x="1406" y="1423"/>
                </a:lnTo>
                <a:lnTo>
                  <a:pt x="1409" y="1421"/>
                </a:lnTo>
                <a:lnTo>
                  <a:pt x="1410" y="1421"/>
                </a:lnTo>
                <a:lnTo>
                  <a:pt x="1412" y="1420"/>
                </a:lnTo>
                <a:lnTo>
                  <a:pt x="1414" y="1419"/>
                </a:lnTo>
                <a:lnTo>
                  <a:pt x="1416" y="1420"/>
                </a:lnTo>
                <a:lnTo>
                  <a:pt x="1414" y="1415"/>
                </a:lnTo>
                <a:lnTo>
                  <a:pt x="1413" y="1411"/>
                </a:lnTo>
                <a:lnTo>
                  <a:pt x="1415" y="1410"/>
                </a:lnTo>
                <a:lnTo>
                  <a:pt x="1417" y="1408"/>
                </a:lnTo>
                <a:lnTo>
                  <a:pt x="1420" y="1407"/>
                </a:lnTo>
                <a:lnTo>
                  <a:pt x="1422" y="1406"/>
                </a:lnTo>
                <a:lnTo>
                  <a:pt x="1430" y="1417"/>
                </a:lnTo>
                <a:lnTo>
                  <a:pt x="1433" y="1417"/>
                </a:lnTo>
                <a:lnTo>
                  <a:pt x="1436" y="1417"/>
                </a:lnTo>
                <a:lnTo>
                  <a:pt x="1439" y="1416"/>
                </a:lnTo>
                <a:lnTo>
                  <a:pt x="1440" y="1416"/>
                </a:lnTo>
                <a:lnTo>
                  <a:pt x="1441" y="1417"/>
                </a:lnTo>
                <a:lnTo>
                  <a:pt x="1441" y="1422"/>
                </a:lnTo>
                <a:lnTo>
                  <a:pt x="1443" y="1422"/>
                </a:lnTo>
                <a:lnTo>
                  <a:pt x="1444" y="1422"/>
                </a:lnTo>
                <a:lnTo>
                  <a:pt x="1446" y="1422"/>
                </a:lnTo>
                <a:lnTo>
                  <a:pt x="1447" y="1421"/>
                </a:lnTo>
                <a:lnTo>
                  <a:pt x="1448" y="1420"/>
                </a:lnTo>
                <a:lnTo>
                  <a:pt x="1448" y="1419"/>
                </a:lnTo>
                <a:lnTo>
                  <a:pt x="1448" y="1418"/>
                </a:lnTo>
                <a:lnTo>
                  <a:pt x="1447" y="1417"/>
                </a:lnTo>
                <a:lnTo>
                  <a:pt x="1438" y="1414"/>
                </a:lnTo>
                <a:lnTo>
                  <a:pt x="1438" y="1412"/>
                </a:lnTo>
                <a:lnTo>
                  <a:pt x="1438" y="1411"/>
                </a:lnTo>
                <a:lnTo>
                  <a:pt x="1439" y="1410"/>
                </a:lnTo>
                <a:lnTo>
                  <a:pt x="1440" y="1409"/>
                </a:lnTo>
                <a:lnTo>
                  <a:pt x="1441" y="1408"/>
                </a:lnTo>
                <a:lnTo>
                  <a:pt x="1441" y="1407"/>
                </a:lnTo>
                <a:lnTo>
                  <a:pt x="1442" y="1405"/>
                </a:lnTo>
                <a:lnTo>
                  <a:pt x="1444" y="1403"/>
                </a:lnTo>
                <a:lnTo>
                  <a:pt x="1440" y="1401"/>
                </a:lnTo>
                <a:lnTo>
                  <a:pt x="1436" y="1399"/>
                </a:lnTo>
                <a:lnTo>
                  <a:pt x="1430" y="1397"/>
                </a:lnTo>
                <a:lnTo>
                  <a:pt x="1427" y="1397"/>
                </a:lnTo>
                <a:lnTo>
                  <a:pt x="1424" y="1391"/>
                </a:lnTo>
                <a:lnTo>
                  <a:pt x="1426" y="1391"/>
                </a:lnTo>
                <a:lnTo>
                  <a:pt x="1427" y="1392"/>
                </a:lnTo>
                <a:lnTo>
                  <a:pt x="1430" y="1393"/>
                </a:lnTo>
                <a:lnTo>
                  <a:pt x="1434" y="1395"/>
                </a:lnTo>
                <a:lnTo>
                  <a:pt x="1436" y="1395"/>
                </a:lnTo>
                <a:lnTo>
                  <a:pt x="1438" y="1394"/>
                </a:lnTo>
                <a:lnTo>
                  <a:pt x="1438" y="1389"/>
                </a:lnTo>
                <a:lnTo>
                  <a:pt x="1449" y="1390"/>
                </a:lnTo>
                <a:lnTo>
                  <a:pt x="1461" y="1391"/>
                </a:lnTo>
                <a:lnTo>
                  <a:pt x="1460" y="1391"/>
                </a:lnTo>
                <a:lnTo>
                  <a:pt x="1460" y="1390"/>
                </a:lnTo>
                <a:lnTo>
                  <a:pt x="1460" y="1389"/>
                </a:lnTo>
                <a:lnTo>
                  <a:pt x="1461" y="1388"/>
                </a:lnTo>
                <a:lnTo>
                  <a:pt x="1464" y="1386"/>
                </a:lnTo>
                <a:lnTo>
                  <a:pt x="1465" y="1387"/>
                </a:lnTo>
                <a:lnTo>
                  <a:pt x="1466" y="1389"/>
                </a:lnTo>
                <a:lnTo>
                  <a:pt x="1466" y="1391"/>
                </a:lnTo>
                <a:lnTo>
                  <a:pt x="1467" y="1393"/>
                </a:lnTo>
                <a:lnTo>
                  <a:pt x="1468" y="1393"/>
                </a:lnTo>
                <a:lnTo>
                  <a:pt x="1470" y="1394"/>
                </a:lnTo>
                <a:lnTo>
                  <a:pt x="1472" y="1394"/>
                </a:lnTo>
                <a:lnTo>
                  <a:pt x="1478" y="1386"/>
                </a:lnTo>
                <a:lnTo>
                  <a:pt x="1486" y="1391"/>
                </a:lnTo>
                <a:lnTo>
                  <a:pt x="1487" y="1391"/>
                </a:lnTo>
                <a:lnTo>
                  <a:pt x="1487" y="1390"/>
                </a:lnTo>
                <a:lnTo>
                  <a:pt x="1488" y="1388"/>
                </a:lnTo>
                <a:lnTo>
                  <a:pt x="1490" y="1386"/>
                </a:lnTo>
                <a:lnTo>
                  <a:pt x="1491" y="1386"/>
                </a:lnTo>
                <a:lnTo>
                  <a:pt x="1492" y="1386"/>
                </a:lnTo>
                <a:lnTo>
                  <a:pt x="1493" y="1387"/>
                </a:lnTo>
                <a:lnTo>
                  <a:pt x="1494" y="1388"/>
                </a:lnTo>
                <a:lnTo>
                  <a:pt x="1495" y="1389"/>
                </a:lnTo>
                <a:lnTo>
                  <a:pt x="1495" y="1391"/>
                </a:lnTo>
                <a:lnTo>
                  <a:pt x="1495" y="1394"/>
                </a:lnTo>
                <a:lnTo>
                  <a:pt x="1498" y="1395"/>
                </a:lnTo>
                <a:lnTo>
                  <a:pt x="1501" y="1396"/>
                </a:lnTo>
                <a:lnTo>
                  <a:pt x="1505" y="1396"/>
                </a:lnTo>
                <a:lnTo>
                  <a:pt x="1507" y="1396"/>
                </a:lnTo>
                <a:lnTo>
                  <a:pt x="1509" y="1397"/>
                </a:lnTo>
                <a:lnTo>
                  <a:pt x="1510" y="1398"/>
                </a:lnTo>
                <a:lnTo>
                  <a:pt x="1511" y="1400"/>
                </a:lnTo>
                <a:lnTo>
                  <a:pt x="1511" y="1403"/>
                </a:lnTo>
                <a:lnTo>
                  <a:pt x="1512" y="1406"/>
                </a:lnTo>
                <a:lnTo>
                  <a:pt x="1515" y="1405"/>
                </a:lnTo>
                <a:lnTo>
                  <a:pt x="1518" y="1406"/>
                </a:lnTo>
                <a:lnTo>
                  <a:pt x="1526" y="1408"/>
                </a:lnTo>
                <a:lnTo>
                  <a:pt x="1528" y="1404"/>
                </a:lnTo>
                <a:lnTo>
                  <a:pt x="1531" y="1400"/>
                </a:lnTo>
                <a:lnTo>
                  <a:pt x="1532" y="1400"/>
                </a:lnTo>
                <a:lnTo>
                  <a:pt x="1533" y="1400"/>
                </a:lnTo>
                <a:lnTo>
                  <a:pt x="1535" y="1400"/>
                </a:lnTo>
                <a:lnTo>
                  <a:pt x="1537" y="1400"/>
                </a:lnTo>
                <a:lnTo>
                  <a:pt x="1539" y="1400"/>
                </a:lnTo>
                <a:lnTo>
                  <a:pt x="1540" y="1400"/>
                </a:lnTo>
                <a:lnTo>
                  <a:pt x="1542" y="1407"/>
                </a:lnTo>
                <a:lnTo>
                  <a:pt x="1544" y="1411"/>
                </a:lnTo>
                <a:lnTo>
                  <a:pt x="1545" y="1414"/>
                </a:lnTo>
                <a:lnTo>
                  <a:pt x="1554" y="1417"/>
                </a:lnTo>
                <a:lnTo>
                  <a:pt x="1555" y="1421"/>
                </a:lnTo>
                <a:lnTo>
                  <a:pt x="1555" y="1426"/>
                </a:lnTo>
                <a:lnTo>
                  <a:pt x="1555" y="1431"/>
                </a:lnTo>
                <a:lnTo>
                  <a:pt x="1555" y="1436"/>
                </a:lnTo>
                <a:lnTo>
                  <a:pt x="1554" y="1447"/>
                </a:lnTo>
                <a:lnTo>
                  <a:pt x="1554" y="1456"/>
                </a:lnTo>
                <a:lnTo>
                  <a:pt x="1558" y="1455"/>
                </a:lnTo>
                <a:lnTo>
                  <a:pt x="1560" y="1454"/>
                </a:lnTo>
                <a:lnTo>
                  <a:pt x="1561" y="1453"/>
                </a:lnTo>
                <a:lnTo>
                  <a:pt x="1565" y="1453"/>
                </a:lnTo>
                <a:lnTo>
                  <a:pt x="1564" y="1455"/>
                </a:lnTo>
                <a:lnTo>
                  <a:pt x="1563" y="1457"/>
                </a:lnTo>
                <a:lnTo>
                  <a:pt x="1561" y="1462"/>
                </a:lnTo>
                <a:lnTo>
                  <a:pt x="1559" y="1464"/>
                </a:lnTo>
                <a:lnTo>
                  <a:pt x="1559" y="1467"/>
                </a:lnTo>
                <a:lnTo>
                  <a:pt x="1559" y="1470"/>
                </a:lnTo>
                <a:lnTo>
                  <a:pt x="1559" y="1473"/>
                </a:lnTo>
                <a:lnTo>
                  <a:pt x="1565" y="1476"/>
                </a:lnTo>
                <a:lnTo>
                  <a:pt x="1569" y="1477"/>
                </a:lnTo>
                <a:lnTo>
                  <a:pt x="1571" y="1479"/>
                </a:lnTo>
                <a:lnTo>
                  <a:pt x="1571" y="1480"/>
                </a:lnTo>
                <a:lnTo>
                  <a:pt x="1572" y="1482"/>
                </a:lnTo>
                <a:lnTo>
                  <a:pt x="1572" y="1485"/>
                </a:lnTo>
                <a:lnTo>
                  <a:pt x="1572" y="1489"/>
                </a:lnTo>
                <a:lnTo>
                  <a:pt x="1573" y="1493"/>
                </a:lnTo>
                <a:lnTo>
                  <a:pt x="1575" y="1495"/>
                </a:lnTo>
                <a:lnTo>
                  <a:pt x="1578" y="1497"/>
                </a:lnTo>
                <a:lnTo>
                  <a:pt x="1580" y="1500"/>
                </a:lnTo>
                <a:lnTo>
                  <a:pt x="1582" y="1501"/>
                </a:lnTo>
                <a:lnTo>
                  <a:pt x="1582" y="1503"/>
                </a:lnTo>
                <a:lnTo>
                  <a:pt x="1582" y="1505"/>
                </a:lnTo>
                <a:lnTo>
                  <a:pt x="1581" y="1508"/>
                </a:lnTo>
                <a:lnTo>
                  <a:pt x="1582" y="1510"/>
                </a:lnTo>
                <a:lnTo>
                  <a:pt x="1583" y="1511"/>
                </a:lnTo>
                <a:lnTo>
                  <a:pt x="1585" y="1511"/>
                </a:lnTo>
                <a:lnTo>
                  <a:pt x="1589" y="1513"/>
                </a:lnTo>
                <a:lnTo>
                  <a:pt x="1593" y="1514"/>
                </a:lnTo>
                <a:lnTo>
                  <a:pt x="1596" y="1515"/>
                </a:lnTo>
                <a:lnTo>
                  <a:pt x="1597" y="1509"/>
                </a:lnTo>
                <a:lnTo>
                  <a:pt x="1598" y="1503"/>
                </a:lnTo>
                <a:lnTo>
                  <a:pt x="1599" y="1498"/>
                </a:lnTo>
                <a:lnTo>
                  <a:pt x="1600" y="1492"/>
                </a:lnTo>
                <a:lnTo>
                  <a:pt x="1601" y="1486"/>
                </a:lnTo>
                <a:lnTo>
                  <a:pt x="1602" y="1480"/>
                </a:lnTo>
                <a:lnTo>
                  <a:pt x="1602" y="1474"/>
                </a:lnTo>
                <a:lnTo>
                  <a:pt x="1602" y="1467"/>
                </a:lnTo>
                <a:lnTo>
                  <a:pt x="1598" y="1453"/>
                </a:lnTo>
                <a:lnTo>
                  <a:pt x="1593" y="1436"/>
                </a:lnTo>
                <a:lnTo>
                  <a:pt x="1587" y="1434"/>
                </a:lnTo>
                <a:lnTo>
                  <a:pt x="1587" y="1432"/>
                </a:lnTo>
                <a:lnTo>
                  <a:pt x="1588" y="1431"/>
                </a:lnTo>
                <a:lnTo>
                  <a:pt x="1589" y="1430"/>
                </a:lnTo>
                <a:lnTo>
                  <a:pt x="1590" y="1430"/>
                </a:lnTo>
                <a:lnTo>
                  <a:pt x="1591" y="1429"/>
                </a:lnTo>
                <a:lnTo>
                  <a:pt x="1591" y="1427"/>
                </a:lnTo>
                <a:lnTo>
                  <a:pt x="1590" y="1425"/>
                </a:lnTo>
                <a:lnTo>
                  <a:pt x="1589" y="1423"/>
                </a:lnTo>
                <a:lnTo>
                  <a:pt x="1586" y="1420"/>
                </a:lnTo>
                <a:lnTo>
                  <a:pt x="1583" y="1416"/>
                </a:lnTo>
                <a:lnTo>
                  <a:pt x="1582" y="1414"/>
                </a:lnTo>
                <a:lnTo>
                  <a:pt x="1581" y="1412"/>
                </a:lnTo>
                <a:lnTo>
                  <a:pt x="1581" y="1409"/>
                </a:lnTo>
                <a:lnTo>
                  <a:pt x="1582" y="1404"/>
                </a:lnTo>
                <a:lnTo>
                  <a:pt x="1582" y="1399"/>
                </a:lnTo>
                <a:lnTo>
                  <a:pt x="1582" y="1397"/>
                </a:lnTo>
                <a:lnTo>
                  <a:pt x="1582" y="1394"/>
                </a:lnTo>
                <a:lnTo>
                  <a:pt x="1580" y="1393"/>
                </a:lnTo>
                <a:lnTo>
                  <a:pt x="1576" y="1390"/>
                </a:lnTo>
                <a:lnTo>
                  <a:pt x="1574" y="1388"/>
                </a:lnTo>
                <a:lnTo>
                  <a:pt x="1573" y="1387"/>
                </a:lnTo>
                <a:lnTo>
                  <a:pt x="1574" y="1386"/>
                </a:lnTo>
                <a:lnTo>
                  <a:pt x="1576" y="1386"/>
                </a:lnTo>
                <a:lnTo>
                  <a:pt x="1579" y="1386"/>
                </a:lnTo>
                <a:lnTo>
                  <a:pt x="1578" y="1385"/>
                </a:lnTo>
                <a:lnTo>
                  <a:pt x="1578" y="1384"/>
                </a:lnTo>
                <a:lnTo>
                  <a:pt x="1579" y="1383"/>
                </a:lnTo>
                <a:lnTo>
                  <a:pt x="1584" y="1382"/>
                </a:lnTo>
                <a:lnTo>
                  <a:pt x="1585" y="1381"/>
                </a:lnTo>
                <a:lnTo>
                  <a:pt x="1584" y="1380"/>
                </a:lnTo>
                <a:lnTo>
                  <a:pt x="1582" y="1380"/>
                </a:lnTo>
                <a:lnTo>
                  <a:pt x="1581" y="1380"/>
                </a:lnTo>
                <a:lnTo>
                  <a:pt x="1580" y="1379"/>
                </a:lnTo>
                <a:lnTo>
                  <a:pt x="1580" y="1377"/>
                </a:lnTo>
                <a:lnTo>
                  <a:pt x="1581" y="1375"/>
                </a:lnTo>
                <a:lnTo>
                  <a:pt x="1581" y="1373"/>
                </a:lnTo>
                <a:lnTo>
                  <a:pt x="1583" y="1368"/>
                </a:lnTo>
                <a:lnTo>
                  <a:pt x="1590" y="1355"/>
                </a:lnTo>
                <a:lnTo>
                  <a:pt x="1590" y="1352"/>
                </a:lnTo>
                <a:lnTo>
                  <a:pt x="1590" y="1349"/>
                </a:lnTo>
                <a:lnTo>
                  <a:pt x="1590" y="1346"/>
                </a:lnTo>
                <a:lnTo>
                  <a:pt x="1590" y="1344"/>
                </a:lnTo>
                <a:lnTo>
                  <a:pt x="1592" y="1343"/>
                </a:lnTo>
                <a:lnTo>
                  <a:pt x="1594" y="1343"/>
                </a:lnTo>
                <a:lnTo>
                  <a:pt x="1597" y="1344"/>
                </a:lnTo>
                <a:lnTo>
                  <a:pt x="1599" y="1344"/>
                </a:lnTo>
                <a:lnTo>
                  <a:pt x="1600" y="1343"/>
                </a:lnTo>
                <a:lnTo>
                  <a:pt x="1600" y="1342"/>
                </a:lnTo>
                <a:lnTo>
                  <a:pt x="1600" y="1339"/>
                </a:lnTo>
                <a:lnTo>
                  <a:pt x="1601" y="1337"/>
                </a:lnTo>
                <a:lnTo>
                  <a:pt x="1601" y="1336"/>
                </a:lnTo>
                <a:lnTo>
                  <a:pt x="1602" y="1335"/>
                </a:lnTo>
                <a:lnTo>
                  <a:pt x="1606" y="1333"/>
                </a:lnTo>
                <a:lnTo>
                  <a:pt x="1612" y="1331"/>
                </a:lnTo>
                <a:lnTo>
                  <a:pt x="1618" y="1329"/>
                </a:lnTo>
                <a:lnTo>
                  <a:pt x="1620" y="1328"/>
                </a:lnTo>
                <a:lnTo>
                  <a:pt x="1621" y="1327"/>
                </a:lnTo>
                <a:lnTo>
                  <a:pt x="1622" y="1325"/>
                </a:lnTo>
                <a:lnTo>
                  <a:pt x="1622" y="1324"/>
                </a:lnTo>
                <a:lnTo>
                  <a:pt x="1622" y="1321"/>
                </a:lnTo>
                <a:lnTo>
                  <a:pt x="1622" y="1318"/>
                </a:lnTo>
                <a:lnTo>
                  <a:pt x="1623" y="1317"/>
                </a:lnTo>
                <a:lnTo>
                  <a:pt x="1624" y="1315"/>
                </a:lnTo>
                <a:lnTo>
                  <a:pt x="1629" y="1313"/>
                </a:lnTo>
                <a:lnTo>
                  <a:pt x="1634" y="1313"/>
                </a:lnTo>
                <a:lnTo>
                  <a:pt x="1639" y="1312"/>
                </a:lnTo>
                <a:lnTo>
                  <a:pt x="1641" y="1311"/>
                </a:lnTo>
                <a:lnTo>
                  <a:pt x="1644" y="1310"/>
                </a:lnTo>
                <a:lnTo>
                  <a:pt x="1645" y="1308"/>
                </a:lnTo>
                <a:lnTo>
                  <a:pt x="1646" y="1306"/>
                </a:lnTo>
                <a:lnTo>
                  <a:pt x="1648" y="1302"/>
                </a:lnTo>
                <a:lnTo>
                  <a:pt x="1650" y="1297"/>
                </a:lnTo>
                <a:lnTo>
                  <a:pt x="1652" y="1293"/>
                </a:lnTo>
                <a:lnTo>
                  <a:pt x="1654" y="1292"/>
                </a:lnTo>
                <a:lnTo>
                  <a:pt x="1656" y="1292"/>
                </a:lnTo>
                <a:lnTo>
                  <a:pt x="1661" y="1290"/>
                </a:lnTo>
                <a:lnTo>
                  <a:pt x="1655" y="1279"/>
                </a:lnTo>
                <a:lnTo>
                  <a:pt x="1658" y="1278"/>
                </a:lnTo>
                <a:lnTo>
                  <a:pt x="1661" y="1277"/>
                </a:lnTo>
                <a:lnTo>
                  <a:pt x="1664" y="1277"/>
                </a:lnTo>
                <a:lnTo>
                  <a:pt x="1666" y="1276"/>
                </a:lnTo>
                <a:lnTo>
                  <a:pt x="1663" y="1270"/>
                </a:lnTo>
                <a:lnTo>
                  <a:pt x="1664" y="1270"/>
                </a:lnTo>
                <a:lnTo>
                  <a:pt x="1669" y="1269"/>
                </a:lnTo>
                <a:lnTo>
                  <a:pt x="1677" y="1268"/>
                </a:lnTo>
                <a:lnTo>
                  <a:pt x="1683" y="1268"/>
                </a:lnTo>
                <a:lnTo>
                  <a:pt x="1681" y="1266"/>
                </a:lnTo>
                <a:lnTo>
                  <a:pt x="1680" y="1263"/>
                </a:lnTo>
                <a:lnTo>
                  <a:pt x="1677" y="1259"/>
                </a:lnTo>
                <a:lnTo>
                  <a:pt x="1675" y="1259"/>
                </a:lnTo>
                <a:lnTo>
                  <a:pt x="1672" y="1259"/>
                </a:lnTo>
                <a:lnTo>
                  <a:pt x="1666" y="1259"/>
                </a:lnTo>
                <a:lnTo>
                  <a:pt x="1666" y="1254"/>
                </a:lnTo>
                <a:lnTo>
                  <a:pt x="1672" y="1253"/>
                </a:lnTo>
                <a:lnTo>
                  <a:pt x="1675" y="1252"/>
                </a:lnTo>
                <a:lnTo>
                  <a:pt x="1677" y="1251"/>
                </a:lnTo>
                <a:lnTo>
                  <a:pt x="1677" y="1246"/>
                </a:lnTo>
                <a:lnTo>
                  <a:pt x="1677" y="1240"/>
                </a:lnTo>
                <a:lnTo>
                  <a:pt x="1675" y="1239"/>
                </a:lnTo>
                <a:lnTo>
                  <a:pt x="1672" y="1238"/>
                </a:lnTo>
                <a:lnTo>
                  <a:pt x="1669" y="1238"/>
                </a:lnTo>
                <a:lnTo>
                  <a:pt x="1666" y="1237"/>
                </a:lnTo>
                <a:lnTo>
                  <a:pt x="1665" y="1236"/>
                </a:lnTo>
                <a:lnTo>
                  <a:pt x="1664" y="1235"/>
                </a:lnTo>
                <a:lnTo>
                  <a:pt x="1664" y="1233"/>
                </a:lnTo>
                <a:lnTo>
                  <a:pt x="1663" y="1230"/>
                </a:lnTo>
                <a:lnTo>
                  <a:pt x="1662" y="1229"/>
                </a:lnTo>
                <a:lnTo>
                  <a:pt x="1661" y="1228"/>
                </a:lnTo>
                <a:lnTo>
                  <a:pt x="1666" y="1223"/>
                </a:lnTo>
                <a:lnTo>
                  <a:pt x="1669" y="1219"/>
                </a:lnTo>
                <a:lnTo>
                  <a:pt x="1669" y="1218"/>
                </a:lnTo>
                <a:lnTo>
                  <a:pt x="1669" y="1217"/>
                </a:lnTo>
                <a:lnTo>
                  <a:pt x="1666" y="1216"/>
                </a:lnTo>
                <a:lnTo>
                  <a:pt x="1665" y="1216"/>
                </a:lnTo>
                <a:lnTo>
                  <a:pt x="1665" y="1215"/>
                </a:lnTo>
                <a:lnTo>
                  <a:pt x="1665" y="1213"/>
                </a:lnTo>
                <a:lnTo>
                  <a:pt x="1666" y="1211"/>
                </a:lnTo>
                <a:lnTo>
                  <a:pt x="1666" y="1210"/>
                </a:lnTo>
                <a:lnTo>
                  <a:pt x="1666" y="1209"/>
                </a:lnTo>
                <a:lnTo>
                  <a:pt x="1665" y="1207"/>
                </a:lnTo>
                <a:lnTo>
                  <a:pt x="1664" y="1206"/>
                </a:lnTo>
                <a:lnTo>
                  <a:pt x="1661" y="1205"/>
                </a:lnTo>
                <a:lnTo>
                  <a:pt x="1655" y="1203"/>
                </a:lnTo>
                <a:lnTo>
                  <a:pt x="1656" y="1201"/>
                </a:lnTo>
                <a:lnTo>
                  <a:pt x="1656" y="1200"/>
                </a:lnTo>
                <a:lnTo>
                  <a:pt x="1658" y="1200"/>
                </a:lnTo>
                <a:lnTo>
                  <a:pt x="1661" y="1200"/>
                </a:lnTo>
                <a:lnTo>
                  <a:pt x="1661" y="1199"/>
                </a:lnTo>
                <a:lnTo>
                  <a:pt x="1660" y="1197"/>
                </a:lnTo>
                <a:lnTo>
                  <a:pt x="1659" y="1195"/>
                </a:lnTo>
                <a:lnTo>
                  <a:pt x="1658" y="1193"/>
                </a:lnTo>
                <a:lnTo>
                  <a:pt x="1658" y="1192"/>
                </a:lnTo>
                <a:lnTo>
                  <a:pt x="1660" y="1189"/>
                </a:lnTo>
                <a:lnTo>
                  <a:pt x="1662" y="1186"/>
                </a:lnTo>
                <a:lnTo>
                  <a:pt x="1663" y="1184"/>
                </a:lnTo>
                <a:lnTo>
                  <a:pt x="1664" y="1181"/>
                </a:lnTo>
                <a:lnTo>
                  <a:pt x="1665" y="1175"/>
                </a:lnTo>
                <a:lnTo>
                  <a:pt x="1665" y="1171"/>
                </a:lnTo>
                <a:lnTo>
                  <a:pt x="1666" y="1166"/>
                </a:lnTo>
                <a:lnTo>
                  <a:pt x="1669" y="1166"/>
                </a:lnTo>
                <a:lnTo>
                  <a:pt x="1672" y="1166"/>
                </a:lnTo>
                <a:lnTo>
                  <a:pt x="1677" y="1164"/>
                </a:lnTo>
                <a:lnTo>
                  <a:pt x="1678" y="1165"/>
                </a:lnTo>
                <a:lnTo>
                  <a:pt x="1679" y="1167"/>
                </a:lnTo>
                <a:lnTo>
                  <a:pt x="1680" y="1168"/>
                </a:lnTo>
                <a:lnTo>
                  <a:pt x="1681" y="1169"/>
                </a:lnTo>
                <a:lnTo>
                  <a:pt x="1680" y="1169"/>
                </a:lnTo>
                <a:lnTo>
                  <a:pt x="1678" y="1171"/>
                </a:lnTo>
                <a:lnTo>
                  <a:pt x="1677" y="1172"/>
                </a:lnTo>
                <a:lnTo>
                  <a:pt x="1675" y="1177"/>
                </a:lnTo>
                <a:lnTo>
                  <a:pt x="1673" y="1182"/>
                </a:lnTo>
                <a:lnTo>
                  <a:pt x="1672" y="1187"/>
                </a:lnTo>
                <a:lnTo>
                  <a:pt x="1671" y="1196"/>
                </a:lnTo>
                <a:lnTo>
                  <a:pt x="1670" y="1199"/>
                </a:lnTo>
                <a:lnTo>
                  <a:pt x="1670" y="1200"/>
                </a:lnTo>
                <a:lnTo>
                  <a:pt x="1669" y="1200"/>
                </a:lnTo>
                <a:lnTo>
                  <a:pt x="1671" y="1203"/>
                </a:lnTo>
                <a:lnTo>
                  <a:pt x="1672" y="1205"/>
                </a:lnTo>
                <a:lnTo>
                  <a:pt x="1672" y="1206"/>
                </a:lnTo>
                <a:lnTo>
                  <a:pt x="1673" y="1206"/>
                </a:lnTo>
                <a:lnTo>
                  <a:pt x="1674" y="1205"/>
                </a:lnTo>
                <a:lnTo>
                  <a:pt x="1676" y="1204"/>
                </a:lnTo>
                <a:lnTo>
                  <a:pt x="1679" y="1203"/>
                </a:lnTo>
                <a:lnTo>
                  <a:pt x="1681" y="1203"/>
                </a:lnTo>
                <a:lnTo>
                  <a:pt x="1683" y="1203"/>
                </a:lnTo>
                <a:lnTo>
                  <a:pt x="1683" y="1209"/>
                </a:lnTo>
                <a:lnTo>
                  <a:pt x="1687" y="1208"/>
                </a:lnTo>
                <a:lnTo>
                  <a:pt x="1692" y="1209"/>
                </a:lnTo>
                <a:lnTo>
                  <a:pt x="1694" y="1196"/>
                </a:lnTo>
                <a:lnTo>
                  <a:pt x="1697" y="1180"/>
                </a:lnTo>
                <a:lnTo>
                  <a:pt x="1692" y="1180"/>
                </a:lnTo>
                <a:lnTo>
                  <a:pt x="1690" y="1179"/>
                </a:lnTo>
                <a:lnTo>
                  <a:pt x="1689" y="1179"/>
                </a:lnTo>
                <a:lnTo>
                  <a:pt x="1689" y="1178"/>
                </a:lnTo>
                <a:lnTo>
                  <a:pt x="1689" y="1173"/>
                </a:lnTo>
                <a:lnTo>
                  <a:pt x="1689" y="1169"/>
                </a:lnTo>
                <a:lnTo>
                  <a:pt x="1698" y="1170"/>
                </a:lnTo>
                <a:lnTo>
                  <a:pt x="1704" y="1169"/>
                </a:lnTo>
                <a:lnTo>
                  <a:pt x="1709" y="1168"/>
                </a:lnTo>
                <a:lnTo>
                  <a:pt x="1710" y="1167"/>
                </a:lnTo>
                <a:lnTo>
                  <a:pt x="1711" y="1166"/>
                </a:lnTo>
                <a:lnTo>
                  <a:pt x="1714" y="1163"/>
                </a:lnTo>
                <a:lnTo>
                  <a:pt x="1716" y="1159"/>
                </a:lnTo>
                <a:lnTo>
                  <a:pt x="1718" y="1154"/>
                </a:lnTo>
                <a:lnTo>
                  <a:pt x="1722" y="1147"/>
                </a:lnTo>
                <a:lnTo>
                  <a:pt x="1714" y="1141"/>
                </a:lnTo>
                <a:lnTo>
                  <a:pt x="1714" y="1139"/>
                </a:lnTo>
                <a:lnTo>
                  <a:pt x="1714" y="1137"/>
                </a:lnTo>
                <a:lnTo>
                  <a:pt x="1715" y="1136"/>
                </a:lnTo>
                <a:lnTo>
                  <a:pt x="1717" y="1135"/>
                </a:lnTo>
                <a:lnTo>
                  <a:pt x="1717" y="1134"/>
                </a:lnTo>
                <a:lnTo>
                  <a:pt x="1717" y="1133"/>
                </a:lnTo>
                <a:lnTo>
                  <a:pt x="1725" y="1125"/>
                </a:lnTo>
                <a:lnTo>
                  <a:pt x="1729" y="1121"/>
                </a:lnTo>
                <a:lnTo>
                  <a:pt x="1732" y="1119"/>
                </a:lnTo>
                <a:lnTo>
                  <a:pt x="1734" y="1119"/>
                </a:lnTo>
                <a:lnTo>
                  <a:pt x="1736" y="1118"/>
                </a:lnTo>
                <a:lnTo>
                  <a:pt x="1739" y="1119"/>
                </a:lnTo>
                <a:lnTo>
                  <a:pt x="1742" y="1119"/>
                </a:lnTo>
                <a:lnTo>
                  <a:pt x="1745" y="1119"/>
                </a:lnTo>
                <a:lnTo>
                  <a:pt x="1748" y="1113"/>
                </a:lnTo>
                <a:lnTo>
                  <a:pt x="1751" y="1113"/>
                </a:lnTo>
                <a:lnTo>
                  <a:pt x="1753" y="1113"/>
                </a:lnTo>
                <a:lnTo>
                  <a:pt x="1755" y="1114"/>
                </a:lnTo>
                <a:lnTo>
                  <a:pt x="1758" y="1115"/>
                </a:lnTo>
                <a:lnTo>
                  <a:pt x="1760" y="1116"/>
                </a:lnTo>
                <a:lnTo>
                  <a:pt x="1762" y="1116"/>
                </a:lnTo>
                <a:lnTo>
                  <a:pt x="1763" y="1109"/>
                </a:lnTo>
                <a:lnTo>
                  <a:pt x="1765" y="1102"/>
                </a:lnTo>
                <a:lnTo>
                  <a:pt x="1768" y="1103"/>
                </a:lnTo>
                <a:lnTo>
                  <a:pt x="1769" y="1105"/>
                </a:lnTo>
                <a:lnTo>
                  <a:pt x="1769" y="1107"/>
                </a:lnTo>
                <a:lnTo>
                  <a:pt x="1770" y="1110"/>
                </a:lnTo>
                <a:lnTo>
                  <a:pt x="1775" y="1110"/>
                </a:lnTo>
                <a:lnTo>
                  <a:pt x="1777" y="1109"/>
                </a:lnTo>
                <a:lnTo>
                  <a:pt x="1777" y="1108"/>
                </a:lnTo>
                <a:lnTo>
                  <a:pt x="1776" y="1107"/>
                </a:lnTo>
                <a:lnTo>
                  <a:pt x="1779" y="1106"/>
                </a:lnTo>
                <a:lnTo>
                  <a:pt x="1781" y="1105"/>
                </a:lnTo>
                <a:lnTo>
                  <a:pt x="1784" y="1104"/>
                </a:lnTo>
                <a:lnTo>
                  <a:pt x="1778" y="1100"/>
                </a:lnTo>
                <a:lnTo>
                  <a:pt x="1770" y="1096"/>
                </a:lnTo>
                <a:lnTo>
                  <a:pt x="1772" y="1093"/>
                </a:lnTo>
                <a:lnTo>
                  <a:pt x="1775" y="1091"/>
                </a:lnTo>
                <a:lnTo>
                  <a:pt x="1777" y="1089"/>
                </a:lnTo>
                <a:lnTo>
                  <a:pt x="1779" y="1088"/>
                </a:lnTo>
                <a:lnTo>
                  <a:pt x="1779" y="1085"/>
                </a:lnTo>
                <a:lnTo>
                  <a:pt x="1779" y="1084"/>
                </a:lnTo>
                <a:lnTo>
                  <a:pt x="1779" y="1083"/>
                </a:lnTo>
                <a:lnTo>
                  <a:pt x="1778" y="1083"/>
                </a:lnTo>
                <a:lnTo>
                  <a:pt x="1776" y="1082"/>
                </a:lnTo>
                <a:lnTo>
                  <a:pt x="1776" y="1081"/>
                </a:lnTo>
                <a:lnTo>
                  <a:pt x="1776" y="1079"/>
                </a:lnTo>
                <a:lnTo>
                  <a:pt x="1782" y="1076"/>
                </a:lnTo>
                <a:lnTo>
                  <a:pt x="1783" y="1074"/>
                </a:lnTo>
                <a:lnTo>
                  <a:pt x="1784" y="1072"/>
                </a:lnTo>
                <a:lnTo>
                  <a:pt x="1785" y="1067"/>
                </a:lnTo>
                <a:lnTo>
                  <a:pt x="1786" y="1062"/>
                </a:lnTo>
                <a:lnTo>
                  <a:pt x="1786" y="1059"/>
                </a:lnTo>
                <a:lnTo>
                  <a:pt x="1787" y="1057"/>
                </a:lnTo>
                <a:lnTo>
                  <a:pt x="1797" y="1057"/>
                </a:lnTo>
                <a:lnTo>
                  <a:pt x="1801" y="1056"/>
                </a:lnTo>
                <a:lnTo>
                  <a:pt x="1804" y="1055"/>
                </a:lnTo>
                <a:lnTo>
                  <a:pt x="1807" y="1053"/>
                </a:lnTo>
                <a:lnTo>
                  <a:pt x="1809" y="1050"/>
                </a:lnTo>
                <a:lnTo>
                  <a:pt x="1815" y="1040"/>
                </a:lnTo>
                <a:lnTo>
                  <a:pt x="1815" y="1048"/>
                </a:lnTo>
                <a:lnTo>
                  <a:pt x="1824" y="1043"/>
                </a:lnTo>
                <a:lnTo>
                  <a:pt x="1823" y="1043"/>
                </a:lnTo>
                <a:lnTo>
                  <a:pt x="1824" y="1044"/>
                </a:lnTo>
                <a:lnTo>
                  <a:pt x="1826" y="1046"/>
                </a:lnTo>
                <a:lnTo>
                  <a:pt x="1829" y="1048"/>
                </a:lnTo>
                <a:lnTo>
                  <a:pt x="1843" y="1037"/>
                </a:lnTo>
                <a:lnTo>
                  <a:pt x="1840" y="1029"/>
                </a:lnTo>
                <a:lnTo>
                  <a:pt x="1838" y="1020"/>
                </a:lnTo>
                <a:lnTo>
                  <a:pt x="1840" y="1021"/>
                </a:lnTo>
                <a:lnTo>
                  <a:pt x="1842" y="1023"/>
                </a:lnTo>
                <a:lnTo>
                  <a:pt x="1846" y="1026"/>
                </a:lnTo>
                <a:lnTo>
                  <a:pt x="1849" y="1026"/>
                </a:lnTo>
                <a:lnTo>
                  <a:pt x="1851" y="1026"/>
                </a:lnTo>
                <a:lnTo>
                  <a:pt x="1856" y="1025"/>
                </a:lnTo>
                <a:lnTo>
                  <a:pt x="1860" y="1024"/>
                </a:lnTo>
                <a:lnTo>
                  <a:pt x="1862" y="1023"/>
                </a:lnTo>
                <a:lnTo>
                  <a:pt x="1863" y="1023"/>
                </a:lnTo>
                <a:lnTo>
                  <a:pt x="1861" y="1019"/>
                </a:lnTo>
                <a:lnTo>
                  <a:pt x="1860" y="1016"/>
                </a:lnTo>
                <a:lnTo>
                  <a:pt x="1860" y="1015"/>
                </a:lnTo>
                <a:lnTo>
                  <a:pt x="1860" y="1014"/>
                </a:lnTo>
                <a:lnTo>
                  <a:pt x="1861" y="1014"/>
                </a:lnTo>
                <a:lnTo>
                  <a:pt x="1862" y="1014"/>
                </a:lnTo>
                <a:lnTo>
                  <a:pt x="1864" y="1016"/>
                </a:lnTo>
                <a:lnTo>
                  <a:pt x="1866" y="1020"/>
                </a:lnTo>
                <a:lnTo>
                  <a:pt x="1872" y="1015"/>
                </a:lnTo>
                <a:lnTo>
                  <a:pt x="1877" y="1010"/>
                </a:lnTo>
                <a:lnTo>
                  <a:pt x="1879" y="1007"/>
                </a:lnTo>
                <a:lnTo>
                  <a:pt x="1881" y="1004"/>
                </a:lnTo>
                <a:lnTo>
                  <a:pt x="1886" y="998"/>
                </a:lnTo>
                <a:lnTo>
                  <a:pt x="1886" y="1000"/>
                </a:lnTo>
                <a:lnTo>
                  <a:pt x="1886" y="999"/>
                </a:lnTo>
                <a:lnTo>
                  <a:pt x="1887" y="999"/>
                </a:lnTo>
                <a:lnTo>
                  <a:pt x="1888" y="1000"/>
                </a:lnTo>
                <a:lnTo>
                  <a:pt x="1889" y="1000"/>
                </a:lnTo>
                <a:lnTo>
                  <a:pt x="1891" y="1003"/>
                </a:lnTo>
                <a:lnTo>
                  <a:pt x="1886" y="1003"/>
                </a:lnTo>
                <a:lnTo>
                  <a:pt x="1885" y="1008"/>
                </a:lnTo>
                <a:lnTo>
                  <a:pt x="1885" y="1011"/>
                </a:lnTo>
                <a:lnTo>
                  <a:pt x="1884" y="1013"/>
                </a:lnTo>
                <a:lnTo>
                  <a:pt x="1883" y="1017"/>
                </a:lnTo>
                <a:lnTo>
                  <a:pt x="1894" y="1014"/>
                </a:lnTo>
                <a:lnTo>
                  <a:pt x="1905" y="1012"/>
                </a:lnTo>
                <a:lnTo>
                  <a:pt x="1908" y="1014"/>
                </a:lnTo>
                <a:lnTo>
                  <a:pt x="1909" y="1016"/>
                </a:lnTo>
                <a:lnTo>
                  <a:pt x="1909" y="1017"/>
                </a:lnTo>
                <a:lnTo>
                  <a:pt x="1908" y="1017"/>
                </a:lnTo>
                <a:lnTo>
                  <a:pt x="1905" y="1018"/>
                </a:lnTo>
                <a:lnTo>
                  <a:pt x="1904" y="1020"/>
                </a:lnTo>
                <a:lnTo>
                  <a:pt x="1904" y="1022"/>
                </a:lnTo>
                <a:lnTo>
                  <a:pt x="1902" y="1026"/>
                </a:lnTo>
                <a:lnTo>
                  <a:pt x="1893" y="1023"/>
                </a:lnTo>
                <a:lnTo>
                  <a:pt x="1890" y="1023"/>
                </a:lnTo>
                <a:lnTo>
                  <a:pt x="1888" y="1023"/>
                </a:lnTo>
                <a:lnTo>
                  <a:pt x="1883" y="1025"/>
                </a:lnTo>
                <a:lnTo>
                  <a:pt x="1874" y="1029"/>
                </a:lnTo>
                <a:lnTo>
                  <a:pt x="1874" y="1034"/>
                </a:lnTo>
                <a:lnTo>
                  <a:pt x="1870" y="1034"/>
                </a:lnTo>
                <a:lnTo>
                  <a:pt x="1866" y="1034"/>
                </a:lnTo>
                <a:lnTo>
                  <a:pt x="1863" y="1039"/>
                </a:lnTo>
                <a:lnTo>
                  <a:pt x="1861" y="1042"/>
                </a:lnTo>
                <a:lnTo>
                  <a:pt x="1858" y="1045"/>
                </a:lnTo>
                <a:lnTo>
                  <a:pt x="1857" y="1048"/>
                </a:lnTo>
                <a:lnTo>
                  <a:pt x="1857" y="1050"/>
                </a:lnTo>
                <a:lnTo>
                  <a:pt x="1857" y="1051"/>
                </a:lnTo>
                <a:lnTo>
                  <a:pt x="1858" y="1054"/>
                </a:lnTo>
                <a:lnTo>
                  <a:pt x="1862" y="1057"/>
                </a:lnTo>
                <a:lnTo>
                  <a:pt x="1869" y="1059"/>
                </a:lnTo>
                <a:lnTo>
                  <a:pt x="1872" y="1065"/>
                </a:lnTo>
                <a:lnTo>
                  <a:pt x="1874" y="1065"/>
                </a:lnTo>
                <a:lnTo>
                  <a:pt x="1875" y="1065"/>
                </a:lnTo>
                <a:lnTo>
                  <a:pt x="1876" y="1065"/>
                </a:lnTo>
                <a:lnTo>
                  <a:pt x="1877" y="1064"/>
                </a:lnTo>
                <a:lnTo>
                  <a:pt x="1878" y="1062"/>
                </a:lnTo>
                <a:lnTo>
                  <a:pt x="1879" y="1062"/>
                </a:lnTo>
                <a:lnTo>
                  <a:pt x="1880" y="1062"/>
                </a:lnTo>
                <a:lnTo>
                  <a:pt x="1880" y="1063"/>
                </a:lnTo>
                <a:lnTo>
                  <a:pt x="1880" y="1065"/>
                </a:lnTo>
                <a:lnTo>
                  <a:pt x="1881" y="1067"/>
                </a:lnTo>
                <a:lnTo>
                  <a:pt x="1883" y="1068"/>
                </a:lnTo>
                <a:lnTo>
                  <a:pt x="1894" y="1059"/>
                </a:lnTo>
                <a:lnTo>
                  <a:pt x="1895" y="1058"/>
                </a:lnTo>
                <a:lnTo>
                  <a:pt x="1895" y="1056"/>
                </a:lnTo>
                <a:lnTo>
                  <a:pt x="1895" y="1052"/>
                </a:lnTo>
                <a:lnTo>
                  <a:pt x="1895" y="1048"/>
                </a:lnTo>
                <a:lnTo>
                  <a:pt x="1897" y="1045"/>
                </a:lnTo>
                <a:lnTo>
                  <a:pt x="1900" y="1043"/>
                </a:lnTo>
                <a:lnTo>
                  <a:pt x="1901" y="1042"/>
                </a:lnTo>
                <a:lnTo>
                  <a:pt x="1902" y="1042"/>
                </a:lnTo>
                <a:lnTo>
                  <a:pt x="1903" y="1043"/>
                </a:lnTo>
                <a:lnTo>
                  <a:pt x="1903" y="1044"/>
                </a:lnTo>
                <a:lnTo>
                  <a:pt x="1904" y="1045"/>
                </a:lnTo>
                <a:lnTo>
                  <a:pt x="1906" y="1046"/>
                </a:lnTo>
                <a:lnTo>
                  <a:pt x="1907" y="1046"/>
                </a:lnTo>
                <a:lnTo>
                  <a:pt x="1908" y="1045"/>
                </a:lnTo>
                <a:lnTo>
                  <a:pt x="1909" y="1041"/>
                </a:lnTo>
                <a:lnTo>
                  <a:pt x="1910" y="1038"/>
                </a:lnTo>
                <a:lnTo>
                  <a:pt x="1911" y="1037"/>
                </a:lnTo>
                <a:lnTo>
                  <a:pt x="1912" y="1037"/>
                </a:lnTo>
                <a:lnTo>
                  <a:pt x="1914" y="1036"/>
                </a:lnTo>
                <a:lnTo>
                  <a:pt x="1918" y="1037"/>
                </a:lnTo>
                <a:lnTo>
                  <a:pt x="1921" y="1037"/>
                </a:lnTo>
                <a:lnTo>
                  <a:pt x="1925" y="1037"/>
                </a:lnTo>
                <a:lnTo>
                  <a:pt x="1925" y="1034"/>
                </a:lnTo>
                <a:lnTo>
                  <a:pt x="1935" y="1029"/>
                </a:lnTo>
                <a:lnTo>
                  <a:pt x="1939" y="1026"/>
                </a:lnTo>
                <a:lnTo>
                  <a:pt x="1941" y="1025"/>
                </a:lnTo>
                <a:lnTo>
                  <a:pt x="1942" y="1023"/>
                </a:lnTo>
                <a:lnTo>
                  <a:pt x="1942" y="1017"/>
                </a:lnTo>
                <a:lnTo>
                  <a:pt x="1947" y="1017"/>
                </a:lnTo>
                <a:lnTo>
                  <a:pt x="1946" y="1013"/>
                </a:lnTo>
                <a:lnTo>
                  <a:pt x="1945" y="1010"/>
                </a:lnTo>
                <a:lnTo>
                  <a:pt x="1944" y="1006"/>
                </a:lnTo>
                <a:lnTo>
                  <a:pt x="1942" y="1000"/>
                </a:lnTo>
                <a:lnTo>
                  <a:pt x="1936" y="1005"/>
                </a:lnTo>
                <a:lnTo>
                  <a:pt x="1933" y="1007"/>
                </a:lnTo>
                <a:lnTo>
                  <a:pt x="1930" y="1009"/>
                </a:lnTo>
                <a:lnTo>
                  <a:pt x="1927" y="1010"/>
                </a:lnTo>
                <a:lnTo>
                  <a:pt x="1924" y="1011"/>
                </a:lnTo>
                <a:lnTo>
                  <a:pt x="1922" y="1011"/>
                </a:lnTo>
                <a:lnTo>
                  <a:pt x="1920" y="1010"/>
                </a:lnTo>
                <a:lnTo>
                  <a:pt x="1917" y="1009"/>
                </a:lnTo>
                <a:lnTo>
                  <a:pt x="1911" y="1003"/>
                </a:lnTo>
                <a:lnTo>
                  <a:pt x="1907" y="1003"/>
                </a:lnTo>
                <a:lnTo>
                  <a:pt x="1906" y="1005"/>
                </a:lnTo>
                <a:lnTo>
                  <a:pt x="1905" y="1006"/>
                </a:lnTo>
                <a:lnTo>
                  <a:pt x="1904" y="1006"/>
                </a:lnTo>
                <a:lnTo>
                  <a:pt x="1902" y="1006"/>
                </a:lnTo>
                <a:lnTo>
                  <a:pt x="1903" y="1005"/>
                </a:lnTo>
                <a:lnTo>
                  <a:pt x="1902" y="1003"/>
                </a:lnTo>
                <a:lnTo>
                  <a:pt x="1900" y="1000"/>
                </a:lnTo>
                <a:lnTo>
                  <a:pt x="1905" y="1000"/>
                </a:lnTo>
                <a:lnTo>
                  <a:pt x="1905" y="999"/>
                </a:lnTo>
                <a:lnTo>
                  <a:pt x="1906" y="998"/>
                </a:lnTo>
                <a:lnTo>
                  <a:pt x="1908" y="995"/>
                </a:lnTo>
                <a:lnTo>
                  <a:pt x="1898" y="992"/>
                </a:lnTo>
                <a:lnTo>
                  <a:pt x="1893" y="991"/>
                </a:lnTo>
                <a:lnTo>
                  <a:pt x="1888" y="989"/>
                </a:lnTo>
                <a:lnTo>
                  <a:pt x="1889" y="986"/>
                </a:lnTo>
                <a:lnTo>
                  <a:pt x="1890" y="981"/>
                </a:lnTo>
                <a:lnTo>
                  <a:pt x="1890" y="977"/>
                </a:lnTo>
                <a:lnTo>
                  <a:pt x="1889" y="976"/>
                </a:lnTo>
                <a:lnTo>
                  <a:pt x="1888" y="975"/>
                </a:lnTo>
                <a:lnTo>
                  <a:pt x="1890" y="975"/>
                </a:lnTo>
                <a:lnTo>
                  <a:pt x="1891" y="975"/>
                </a:lnTo>
                <a:lnTo>
                  <a:pt x="1891" y="974"/>
                </a:lnTo>
                <a:lnTo>
                  <a:pt x="1891" y="972"/>
                </a:lnTo>
                <a:lnTo>
                  <a:pt x="1891" y="969"/>
                </a:lnTo>
                <a:lnTo>
                  <a:pt x="1887" y="970"/>
                </a:lnTo>
                <a:lnTo>
                  <a:pt x="1885" y="971"/>
                </a:lnTo>
                <a:lnTo>
                  <a:pt x="1885" y="972"/>
                </a:lnTo>
                <a:lnTo>
                  <a:pt x="1886" y="972"/>
                </a:lnTo>
                <a:lnTo>
                  <a:pt x="1883" y="972"/>
                </a:lnTo>
                <a:lnTo>
                  <a:pt x="1886" y="964"/>
                </a:lnTo>
                <a:lnTo>
                  <a:pt x="1886" y="962"/>
                </a:lnTo>
                <a:lnTo>
                  <a:pt x="1886" y="961"/>
                </a:lnTo>
                <a:lnTo>
                  <a:pt x="1888" y="955"/>
                </a:lnTo>
                <a:lnTo>
                  <a:pt x="1890" y="951"/>
                </a:lnTo>
                <a:lnTo>
                  <a:pt x="1890" y="949"/>
                </a:lnTo>
                <a:lnTo>
                  <a:pt x="1889" y="948"/>
                </a:lnTo>
                <a:lnTo>
                  <a:pt x="1888" y="947"/>
                </a:lnTo>
                <a:lnTo>
                  <a:pt x="1883" y="948"/>
                </a:lnTo>
                <a:lnTo>
                  <a:pt x="1872" y="949"/>
                </a:lnTo>
                <a:lnTo>
                  <a:pt x="1864" y="950"/>
                </a:lnTo>
                <a:lnTo>
                  <a:pt x="1863" y="950"/>
                </a:lnTo>
                <a:lnTo>
                  <a:pt x="1866" y="950"/>
                </a:lnTo>
                <a:lnTo>
                  <a:pt x="1863" y="944"/>
                </a:lnTo>
                <a:lnTo>
                  <a:pt x="1860" y="939"/>
                </a:lnTo>
                <a:lnTo>
                  <a:pt x="1862" y="939"/>
                </a:lnTo>
                <a:lnTo>
                  <a:pt x="1864" y="939"/>
                </a:lnTo>
                <a:lnTo>
                  <a:pt x="1865" y="938"/>
                </a:lnTo>
                <a:lnTo>
                  <a:pt x="1865" y="937"/>
                </a:lnTo>
                <a:lnTo>
                  <a:pt x="1866" y="936"/>
                </a:lnTo>
                <a:lnTo>
                  <a:pt x="1867" y="935"/>
                </a:lnTo>
                <a:lnTo>
                  <a:pt x="1869" y="936"/>
                </a:lnTo>
                <a:lnTo>
                  <a:pt x="1874" y="944"/>
                </a:lnTo>
                <a:lnTo>
                  <a:pt x="1876" y="943"/>
                </a:lnTo>
                <a:lnTo>
                  <a:pt x="1877" y="942"/>
                </a:lnTo>
                <a:lnTo>
                  <a:pt x="1883" y="941"/>
                </a:lnTo>
                <a:lnTo>
                  <a:pt x="1884" y="935"/>
                </a:lnTo>
                <a:lnTo>
                  <a:pt x="1885" y="932"/>
                </a:lnTo>
                <a:lnTo>
                  <a:pt x="1885" y="931"/>
                </a:lnTo>
                <a:lnTo>
                  <a:pt x="1886" y="930"/>
                </a:lnTo>
                <a:lnTo>
                  <a:pt x="1890" y="930"/>
                </a:lnTo>
                <a:lnTo>
                  <a:pt x="1894" y="930"/>
                </a:lnTo>
                <a:lnTo>
                  <a:pt x="1895" y="928"/>
                </a:lnTo>
                <a:lnTo>
                  <a:pt x="1895" y="927"/>
                </a:lnTo>
                <a:lnTo>
                  <a:pt x="1894" y="923"/>
                </a:lnTo>
                <a:lnTo>
                  <a:pt x="1893" y="919"/>
                </a:lnTo>
                <a:lnTo>
                  <a:pt x="1893" y="918"/>
                </a:lnTo>
                <a:lnTo>
                  <a:pt x="1894" y="916"/>
                </a:lnTo>
                <a:lnTo>
                  <a:pt x="1895" y="917"/>
                </a:lnTo>
                <a:lnTo>
                  <a:pt x="1896" y="917"/>
                </a:lnTo>
                <a:lnTo>
                  <a:pt x="1897" y="917"/>
                </a:lnTo>
                <a:lnTo>
                  <a:pt x="1898" y="916"/>
                </a:lnTo>
                <a:lnTo>
                  <a:pt x="1900" y="913"/>
                </a:lnTo>
                <a:lnTo>
                  <a:pt x="1894" y="910"/>
                </a:lnTo>
                <a:lnTo>
                  <a:pt x="1892" y="908"/>
                </a:lnTo>
                <a:lnTo>
                  <a:pt x="1891" y="906"/>
                </a:lnTo>
                <a:lnTo>
                  <a:pt x="1891" y="905"/>
                </a:lnTo>
                <a:lnTo>
                  <a:pt x="1891" y="902"/>
                </a:lnTo>
                <a:lnTo>
                  <a:pt x="1886" y="900"/>
                </a:lnTo>
                <a:lnTo>
                  <a:pt x="1881" y="899"/>
                </a:lnTo>
                <a:lnTo>
                  <a:pt x="1876" y="899"/>
                </a:lnTo>
                <a:lnTo>
                  <a:pt x="1871" y="900"/>
                </a:lnTo>
                <a:lnTo>
                  <a:pt x="1867" y="901"/>
                </a:lnTo>
                <a:lnTo>
                  <a:pt x="1863" y="902"/>
                </a:lnTo>
                <a:lnTo>
                  <a:pt x="1855" y="905"/>
                </a:lnTo>
                <a:lnTo>
                  <a:pt x="1849" y="907"/>
                </a:lnTo>
                <a:lnTo>
                  <a:pt x="1843" y="910"/>
                </a:lnTo>
                <a:lnTo>
                  <a:pt x="1834" y="915"/>
                </a:lnTo>
                <a:lnTo>
                  <a:pt x="1825" y="921"/>
                </a:lnTo>
                <a:lnTo>
                  <a:pt x="1817" y="928"/>
                </a:lnTo>
                <a:lnTo>
                  <a:pt x="1809" y="935"/>
                </a:lnTo>
                <a:lnTo>
                  <a:pt x="1794" y="950"/>
                </a:lnTo>
                <a:lnTo>
                  <a:pt x="1782" y="967"/>
                </a:lnTo>
                <a:lnTo>
                  <a:pt x="1786" y="959"/>
                </a:lnTo>
                <a:lnTo>
                  <a:pt x="1790" y="953"/>
                </a:lnTo>
                <a:lnTo>
                  <a:pt x="1793" y="945"/>
                </a:lnTo>
                <a:lnTo>
                  <a:pt x="1796" y="939"/>
                </a:lnTo>
                <a:lnTo>
                  <a:pt x="1793" y="938"/>
                </a:lnTo>
                <a:lnTo>
                  <a:pt x="1791" y="939"/>
                </a:lnTo>
                <a:lnTo>
                  <a:pt x="1790" y="938"/>
                </a:lnTo>
                <a:lnTo>
                  <a:pt x="1789" y="937"/>
                </a:lnTo>
                <a:lnTo>
                  <a:pt x="1790" y="936"/>
                </a:lnTo>
                <a:lnTo>
                  <a:pt x="1791" y="935"/>
                </a:lnTo>
                <a:lnTo>
                  <a:pt x="1791" y="934"/>
                </a:lnTo>
                <a:lnTo>
                  <a:pt x="1794" y="934"/>
                </a:lnTo>
                <a:lnTo>
                  <a:pt x="1796" y="934"/>
                </a:lnTo>
                <a:lnTo>
                  <a:pt x="1798" y="933"/>
                </a:lnTo>
                <a:lnTo>
                  <a:pt x="1800" y="931"/>
                </a:lnTo>
                <a:lnTo>
                  <a:pt x="1802" y="929"/>
                </a:lnTo>
                <a:lnTo>
                  <a:pt x="1804" y="925"/>
                </a:lnTo>
                <a:lnTo>
                  <a:pt x="1807" y="920"/>
                </a:lnTo>
                <a:lnTo>
                  <a:pt x="1810" y="916"/>
                </a:lnTo>
                <a:lnTo>
                  <a:pt x="1811" y="915"/>
                </a:lnTo>
                <a:lnTo>
                  <a:pt x="1814" y="916"/>
                </a:lnTo>
                <a:lnTo>
                  <a:pt x="1816" y="916"/>
                </a:lnTo>
                <a:lnTo>
                  <a:pt x="1818" y="916"/>
                </a:lnTo>
                <a:lnTo>
                  <a:pt x="1819" y="914"/>
                </a:lnTo>
                <a:lnTo>
                  <a:pt x="1818" y="912"/>
                </a:lnTo>
                <a:lnTo>
                  <a:pt x="1818" y="909"/>
                </a:lnTo>
                <a:lnTo>
                  <a:pt x="1818" y="908"/>
                </a:lnTo>
                <a:lnTo>
                  <a:pt x="1819" y="907"/>
                </a:lnTo>
                <a:lnTo>
                  <a:pt x="1820" y="907"/>
                </a:lnTo>
                <a:lnTo>
                  <a:pt x="1822" y="907"/>
                </a:lnTo>
                <a:lnTo>
                  <a:pt x="1824" y="908"/>
                </a:lnTo>
                <a:lnTo>
                  <a:pt x="1827" y="908"/>
                </a:lnTo>
                <a:lnTo>
                  <a:pt x="1841" y="891"/>
                </a:lnTo>
                <a:lnTo>
                  <a:pt x="1843" y="888"/>
                </a:lnTo>
                <a:lnTo>
                  <a:pt x="1846" y="885"/>
                </a:lnTo>
                <a:lnTo>
                  <a:pt x="1850" y="880"/>
                </a:lnTo>
                <a:lnTo>
                  <a:pt x="1852" y="878"/>
                </a:lnTo>
                <a:lnTo>
                  <a:pt x="1854" y="877"/>
                </a:lnTo>
                <a:lnTo>
                  <a:pt x="1855" y="877"/>
                </a:lnTo>
                <a:lnTo>
                  <a:pt x="1863" y="875"/>
                </a:lnTo>
                <a:lnTo>
                  <a:pt x="1872" y="874"/>
                </a:lnTo>
                <a:lnTo>
                  <a:pt x="1881" y="875"/>
                </a:lnTo>
                <a:lnTo>
                  <a:pt x="1889" y="875"/>
                </a:lnTo>
                <a:lnTo>
                  <a:pt x="1905" y="877"/>
                </a:lnTo>
                <a:lnTo>
                  <a:pt x="1911" y="877"/>
                </a:lnTo>
                <a:lnTo>
                  <a:pt x="1917" y="877"/>
                </a:lnTo>
                <a:lnTo>
                  <a:pt x="1918" y="876"/>
                </a:lnTo>
                <a:lnTo>
                  <a:pt x="1918" y="875"/>
                </a:lnTo>
                <a:lnTo>
                  <a:pt x="1920" y="873"/>
                </a:lnTo>
                <a:lnTo>
                  <a:pt x="1921" y="872"/>
                </a:lnTo>
                <a:lnTo>
                  <a:pt x="1923" y="871"/>
                </a:lnTo>
                <a:lnTo>
                  <a:pt x="1925" y="871"/>
                </a:lnTo>
                <a:lnTo>
                  <a:pt x="1928" y="871"/>
                </a:lnTo>
                <a:lnTo>
                  <a:pt x="1929" y="871"/>
                </a:lnTo>
                <a:lnTo>
                  <a:pt x="1929" y="872"/>
                </a:lnTo>
                <a:lnTo>
                  <a:pt x="1930" y="875"/>
                </a:lnTo>
                <a:lnTo>
                  <a:pt x="1932" y="877"/>
                </a:lnTo>
                <a:lnTo>
                  <a:pt x="1934" y="877"/>
                </a:lnTo>
                <a:lnTo>
                  <a:pt x="1936" y="877"/>
                </a:lnTo>
                <a:lnTo>
                  <a:pt x="1937" y="876"/>
                </a:lnTo>
                <a:lnTo>
                  <a:pt x="1937" y="875"/>
                </a:lnTo>
                <a:lnTo>
                  <a:pt x="1938" y="873"/>
                </a:lnTo>
                <a:lnTo>
                  <a:pt x="1939" y="871"/>
                </a:lnTo>
                <a:lnTo>
                  <a:pt x="1940" y="871"/>
                </a:lnTo>
                <a:lnTo>
                  <a:pt x="1942" y="871"/>
                </a:lnTo>
                <a:lnTo>
                  <a:pt x="1943" y="872"/>
                </a:lnTo>
                <a:lnTo>
                  <a:pt x="1945" y="875"/>
                </a:lnTo>
                <a:lnTo>
                  <a:pt x="1947" y="879"/>
                </a:lnTo>
                <a:lnTo>
                  <a:pt x="1956" y="879"/>
                </a:lnTo>
                <a:lnTo>
                  <a:pt x="1956" y="874"/>
                </a:lnTo>
                <a:lnTo>
                  <a:pt x="1958" y="874"/>
                </a:lnTo>
                <a:lnTo>
                  <a:pt x="1960" y="874"/>
                </a:lnTo>
                <a:lnTo>
                  <a:pt x="1963" y="876"/>
                </a:lnTo>
                <a:lnTo>
                  <a:pt x="1964" y="877"/>
                </a:lnTo>
                <a:lnTo>
                  <a:pt x="1965" y="877"/>
                </a:lnTo>
                <a:lnTo>
                  <a:pt x="1967" y="877"/>
                </a:lnTo>
                <a:lnTo>
                  <a:pt x="1970" y="877"/>
                </a:lnTo>
                <a:lnTo>
                  <a:pt x="1970" y="871"/>
                </a:lnTo>
                <a:lnTo>
                  <a:pt x="1971" y="871"/>
                </a:lnTo>
                <a:lnTo>
                  <a:pt x="1973" y="870"/>
                </a:lnTo>
                <a:lnTo>
                  <a:pt x="1976" y="871"/>
                </a:lnTo>
                <a:lnTo>
                  <a:pt x="1979" y="871"/>
                </a:lnTo>
                <a:lnTo>
                  <a:pt x="1981" y="871"/>
                </a:lnTo>
                <a:lnTo>
                  <a:pt x="1982" y="870"/>
                </a:lnTo>
                <a:lnTo>
                  <a:pt x="1983" y="869"/>
                </a:lnTo>
                <a:lnTo>
                  <a:pt x="1983" y="867"/>
                </a:lnTo>
                <a:lnTo>
                  <a:pt x="1983" y="863"/>
                </a:lnTo>
                <a:lnTo>
                  <a:pt x="1983" y="862"/>
                </a:lnTo>
                <a:lnTo>
                  <a:pt x="1984" y="862"/>
                </a:lnTo>
                <a:lnTo>
                  <a:pt x="1986" y="861"/>
                </a:lnTo>
                <a:lnTo>
                  <a:pt x="1987" y="860"/>
                </a:lnTo>
                <a:lnTo>
                  <a:pt x="1991" y="859"/>
                </a:lnTo>
                <a:lnTo>
                  <a:pt x="1995" y="858"/>
                </a:lnTo>
                <a:lnTo>
                  <a:pt x="1997" y="857"/>
                </a:lnTo>
                <a:lnTo>
                  <a:pt x="1998" y="856"/>
                </a:lnTo>
                <a:lnTo>
                  <a:pt x="1998" y="853"/>
                </a:lnTo>
                <a:lnTo>
                  <a:pt x="1998" y="848"/>
                </a:lnTo>
                <a:lnTo>
                  <a:pt x="1998" y="846"/>
                </a:lnTo>
                <a:lnTo>
                  <a:pt x="1998" y="843"/>
                </a:lnTo>
                <a:lnTo>
                  <a:pt x="1999" y="841"/>
                </a:lnTo>
                <a:lnTo>
                  <a:pt x="2001" y="839"/>
                </a:lnTo>
                <a:lnTo>
                  <a:pt x="2006" y="837"/>
                </a:lnTo>
                <a:lnTo>
                  <a:pt x="2013" y="835"/>
                </a:lnTo>
                <a:lnTo>
                  <a:pt x="2021" y="832"/>
                </a:lnTo>
                <a:lnTo>
                  <a:pt x="2026" y="831"/>
                </a:lnTo>
                <a:lnTo>
                  <a:pt x="2025" y="831"/>
                </a:lnTo>
                <a:lnTo>
                  <a:pt x="2025" y="832"/>
                </a:lnTo>
                <a:lnTo>
                  <a:pt x="2026" y="833"/>
                </a:lnTo>
                <a:lnTo>
                  <a:pt x="2027" y="833"/>
                </a:lnTo>
                <a:lnTo>
                  <a:pt x="2030" y="833"/>
                </a:lnTo>
                <a:lnTo>
                  <a:pt x="2032" y="833"/>
                </a:lnTo>
                <a:lnTo>
                  <a:pt x="2036" y="830"/>
                </a:lnTo>
                <a:lnTo>
                  <a:pt x="2044" y="824"/>
                </a:lnTo>
                <a:lnTo>
                  <a:pt x="2051" y="818"/>
                </a:lnTo>
                <a:lnTo>
                  <a:pt x="2053" y="815"/>
                </a:lnTo>
                <a:lnTo>
                  <a:pt x="2054" y="814"/>
                </a:lnTo>
                <a:lnTo>
                  <a:pt x="2052" y="786"/>
                </a:lnTo>
                <a:lnTo>
                  <a:pt x="2051" y="785"/>
                </a:lnTo>
                <a:lnTo>
                  <a:pt x="2050" y="786"/>
                </a:lnTo>
                <a:lnTo>
                  <a:pt x="2048" y="787"/>
                </a:lnTo>
                <a:lnTo>
                  <a:pt x="2046" y="788"/>
                </a:lnTo>
                <a:lnTo>
                  <a:pt x="2045" y="789"/>
                </a:lnTo>
                <a:lnTo>
                  <a:pt x="2043" y="788"/>
                </a:lnTo>
                <a:lnTo>
                  <a:pt x="2041" y="788"/>
                </a:lnTo>
                <a:lnTo>
                  <a:pt x="2040" y="787"/>
                </a:lnTo>
                <a:lnTo>
                  <a:pt x="2037" y="785"/>
                </a:lnTo>
                <a:lnTo>
                  <a:pt x="2032" y="779"/>
                </a:lnTo>
                <a:lnTo>
                  <a:pt x="2029" y="777"/>
                </a:lnTo>
                <a:lnTo>
                  <a:pt x="2027" y="776"/>
                </a:lnTo>
                <a:lnTo>
                  <a:pt x="2025" y="775"/>
                </a:lnTo>
                <a:lnTo>
                  <a:pt x="2020" y="774"/>
                </a:lnTo>
                <a:lnTo>
                  <a:pt x="2016" y="774"/>
                </a:lnTo>
                <a:lnTo>
                  <a:pt x="2012" y="774"/>
                </a:lnTo>
                <a:lnTo>
                  <a:pt x="2012" y="775"/>
                </a:lnTo>
                <a:lnTo>
                  <a:pt x="2013" y="777"/>
                </a:lnTo>
                <a:lnTo>
                  <a:pt x="2015" y="780"/>
                </a:lnTo>
                <a:lnTo>
                  <a:pt x="2007" y="781"/>
                </a:lnTo>
                <a:lnTo>
                  <a:pt x="2001" y="783"/>
                </a:lnTo>
                <a:lnTo>
                  <a:pt x="1989" y="788"/>
                </a:lnTo>
                <a:lnTo>
                  <a:pt x="1976" y="794"/>
                </a:lnTo>
                <a:lnTo>
                  <a:pt x="1976" y="800"/>
                </a:lnTo>
                <a:lnTo>
                  <a:pt x="1972" y="800"/>
                </a:lnTo>
                <a:lnTo>
                  <a:pt x="1970" y="799"/>
                </a:lnTo>
                <a:lnTo>
                  <a:pt x="1969" y="798"/>
                </a:lnTo>
                <a:lnTo>
                  <a:pt x="1969" y="796"/>
                </a:lnTo>
                <a:lnTo>
                  <a:pt x="1969" y="792"/>
                </a:lnTo>
                <a:lnTo>
                  <a:pt x="1968" y="790"/>
                </a:lnTo>
                <a:lnTo>
                  <a:pt x="1967" y="788"/>
                </a:lnTo>
                <a:lnTo>
                  <a:pt x="1969" y="788"/>
                </a:lnTo>
                <a:lnTo>
                  <a:pt x="1971" y="788"/>
                </a:lnTo>
                <a:lnTo>
                  <a:pt x="1976" y="788"/>
                </a:lnTo>
                <a:lnTo>
                  <a:pt x="1980" y="789"/>
                </a:lnTo>
                <a:lnTo>
                  <a:pt x="1982" y="789"/>
                </a:lnTo>
                <a:lnTo>
                  <a:pt x="1984" y="788"/>
                </a:lnTo>
                <a:lnTo>
                  <a:pt x="1986" y="787"/>
                </a:lnTo>
                <a:lnTo>
                  <a:pt x="1988" y="786"/>
                </a:lnTo>
                <a:lnTo>
                  <a:pt x="1992" y="782"/>
                </a:lnTo>
                <a:lnTo>
                  <a:pt x="1997" y="777"/>
                </a:lnTo>
                <a:lnTo>
                  <a:pt x="2001" y="774"/>
                </a:lnTo>
                <a:lnTo>
                  <a:pt x="2003" y="774"/>
                </a:lnTo>
                <a:lnTo>
                  <a:pt x="2005" y="773"/>
                </a:lnTo>
                <a:lnTo>
                  <a:pt x="2009" y="773"/>
                </a:lnTo>
                <a:lnTo>
                  <a:pt x="2014" y="773"/>
                </a:lnTo>
                <a:lnTo>
                  <a:pt x="2016" y="772"/>
                </a:lnTo>
                <a:lnTo>
                  <a:pt x="2018" y="772"/>
                </a:lnTo>
                <a:lnTo>
                  <a:pt x="2019" y="771"/>
                </a:lnTo>
                <a:lnTo>
                  <a:pt x="2020" y="769"/>
                </a:lnTo>
                <a:lnTo>
                  <a:pt x="2022" y="766"/>
                </a:lnTo>
                <a:lnTo>
                  <a:pt x="2024" y="763"/>
                </a:lnTo>
                <a:lnTo>
                  <a:pt x="2026" y="760"/>
                </a:lnTo>
                <a:lnTo>
                  <a:pt x="2025" y="760"/>
                </a:lnTo>
                <a:lnTo>
                  <a:pt x="2023" y="761"/>
                </a:lnTo>
                <a:lnTo>
                  <a:pt x="2018" y="763"/>
                </a:lnTo>
                <a:lnTo>
                  <a:pt x="2015" y="757"/>
                </a:lnTo>
                <a:lnTo>
                  <a:pt x="2017" y="757"/>
                </a:lnTo>
                <a:lnTo>
                  <a:pt x="2018" y="756"/>
                </a:lnTo>
                <a:lnTo>
                  <a:pt x="2017" y="755"/>
                </a:lnTo>
                <a:lnTo>
                  <a:pt x="2017" y="754"/>
                </a:lnTo>
                <a:lnTo>
                  <a:pt x="2014" y="753"/>
                </a:lnTo>
                <a:lnTo>
                  <a:pt x="2012" y="752"/>
                </a:lnTo>
                <a:lnTo>
                  <a:pt x="2012" y="753"/>
                </a:lnTo>
                <a:lnTo>
                  <a:pt x="2012" y="755"/>
                </a:lnTo>
                <a:lnTo>
                  <a:pt x="2011" y="756"/>
                </a:lnTo>
                <a:lnTo>
                  <a:pt x="2010" y="757"/>
                </a:lnTo>
                <a:lnTo>
                  <a:pt x="2009" y="758"/>
                </a:lnTo>
                <a:lnTo>
                  <a:pt x="2007" y="757"/>
                </a:lnTo>
                <a:lnTo>
                  <a:pt x="2003" y="756"/>
                </a:lnTo>
                <a:lnTo>
                  <a:pt x="2001" y="755"/>
                </a:lnTo>
                <a:lnTo>
                  <a:pt x="2000" y="754"/>
                </a:lnTo>
                <a:lnTo>
                  <a:pt x="2000" y="752"/>
                </a:lnTo>
                <a:lnTo>
                  <a:pt x="2000" y="748"/>
                </a:lnTo>
                <a:lnTo>
                  <a:pt x="1999" y="746"/>
                </a:lnTo>
                <a:lnTo>
                  <a:pt x="1998" y="743"/>
                </a:lnTo>
                <a:lnTo>
                  <a:pt x="1990" y="746"/>
                </a:lnTo>
                <a:lnTo>
                  <a:pt x="1985" y="747"/>
                </a:lnTo>
                <a:lnTo>
                  <a:pt x="1982" y="746"/>
                </a:lnTo>
                <a:lnTo>
                  <a:pt x="1978" y="746"/>
                </a:lnTo>
                <a:lnTo>
                  <a:pt x="1967" y="743"/>
                </a:lnTo>
                <a:lnTo>
                  <a:pt x="1967" y="740"/>
                </a:lnTo>
                <a:lnTo>
                  <a:pt x="1968" y="737"/>
                </a:lnTo>
                <a:lnTo>
                  <a:pt x="1969" y="734"/>
                </a:lnTo>
                <a:lnTo>
                  <a:pt x="1968" y="732"/>
                </a:lnTo>
                <a:lnTo>
                  <a:pt x="1967" y="729"/>
                </a:lnTo>
                <a:lnTo>
                  <a:pt x="1964" y="729"/>
                </a:lnTo>
                <a:lnTo>
                  <a:pt x="1963" y="728"/>
                </a:lnTo>
                <a:lnTo>
                  <a:pt x="1960" y="725"/>
                </a:lnTo>
                <a:lnTo>
                  <a:pt x="1958" y="722"/>
                </a:lnTo>
                <a:lnTo>
                  <a:pt x="1956" y="721"/>
                </a:lnTo>
                <a:lnTo>
                  <a:pt x="1954" y="721"/>
                </a:lnTo>
                <a:lnTo>
                  <a:pt x="1952" y="721"/>
                </a:lnTo>
                <a:lnTo>
                  <a:pt x="1949" y="721"/>
                </a:lnTo>
                <a:lnTo>
                  <a:pt x="1947" y="721"/>
                </a:lnTo>
                <a:lnTo>
                  <a:pt x="1942" y="707"/>
                </a:lnTo>
                <a:lnTo>
                  <a:pt x="1939" y="709"/>
                </a:lnTo>
                <a:lnTo>
                  <a:pt x="1937" y="710"/>
                </a:lnTo>
                <a:lnTo>
                  <a:pt x="1936" y="710"/>
                </a:lnTo>
                <a:lnTo>
                  <a:pt x="1939" y="698"/>
                </a:lnTo>
                <a:lnTo>
                  <a:pt x="1937" y="699"/>
                </a:lnTo>
                <a:lnTo>
                  <a:pt x="1936" y="699"/>
                </a:lnTo>
                <a:lnTo>
                  <a:pt x="1935" y="698"/>
                </a:lnTo>
                <a:lnTo>
                  <a:pt x="1933" y="696"/>
                </a:lnTo>
                <a:lnTo>
                  <a:pt x="1945" y="695"/>
                </a:lnTo>
                <a:lnTo>
                  <a:pt x="1953" y="696"/>
                </a:lnTo>
                <a:lnTo>
                  <a:pt x="1953" y="691"/>
                </a:lnTo>
                <a:lnTo>
                  <a:pt x="1953" y="687"/>
                </a:lnTo>
                <a:lnTo>
                  <a:pt x="1950" y="686"/>
                </a:lnTo>
                <a:lnTo>
                  <a:pt x="1946" y="684"/>
                </a:lnTo>
                <a:lnTo>
                  <a:pt x="1939" y="681"/>
                </a:lnTo>
                <a:lnTo>
                  <a:pt x="1940" y="675"/>
                </a:lnTo>
                <a:lnTo>
                  <a:pt x="1940" y="671"/>
                </a:lnTo>
                <a:lnTo>
                  <a:pt x="1939" y="669"/>
                </a:lnTo>
                <a:lnTo>
                  <a:pt x="1939" y="667"/>
                </a:lnTo>
                <a:lnTo>
                  <a:pt x="1936" y="667"/>
                </a:lnTo>
                <a:lnTo>
                  <a:pt x="1934" y="667"/>
                </a:lnTo>
                <a:lnTo>
                  <a:pt x="1933" y="666"/>
                </a:lnTo>
                <a:lnTo>
                  <a:pt x="1930" y="663"/>
                </a:lnTo>
                <a:lnTo>
                  <a:pt x="1925" y="656"/>
                </a:lnTo>
                <a:lnTo>
                  <a:pt x="1927" y="651"/>
                </a:lnTo>
                <a:lnTo>
                  <a:pt x="1928" y="648"/>
                </a:lnTo>
                <a:lnTo>
                  <a:pt x="1918" y="648"/>
                </a:lnTo>
                <a:lnTo>
                  <a:pt x="1908" y="648"/>
                </a:lnTo>
                <a:lnTo>
                  <a:pt x="1915" y="644"/>
                </a:lnTo>
                <a:lnTo>
                  <a:pt x="1922" y="639"/>
                </a:lnTo>
                <a:lnTo>
                  <a:pt x="1914" y="622"/>
                </a:lnTo>
                <a:lnTo>
                  <a:pt x="1908" y="623"/>
                </a:lnTo>
                <a:lnTo>
                  <a:pt x="1905" y="623"/>
                </a:lnTo>
                <a:lnTo>
                  <a:pt x="1902" y="622"/>
                </a:lnTo>
                <a:lnTo>
                  <a:pt x="1901" y="621"/>
                </a:lnTo>
                <a:lnTo>
                  <a:pt x="1902" y="620"/>
                </a:lnTo>
                <a:lnTo>
                  <a:pt x="1902" y="618"/>
                </a:lnTo>
                <a:lnTo>
                  <a:pt x="1900" y="617"/>
                </a:lnTo>
                <a:lnTo>
                  <a:pt x="1900" y="608"/>
                </a:lnTo>
                <a:lnTo>
                  <a:pt x="1899" y="606"/>
                </a:lnTo>
                <a:lnTo>
                  <a:pt x="1899" y="603"/>
                </a:lnTo>
                <a:lnTo>
                  <a:pt x="1900" y="594"/>
                </a:lnTo>
                <a:lnTo>
                  <a:pt x="1894" y="591"/>
                </a:lnTo>
                <a:lnTo>
                  <a:pt x="1894" y="588"/>
                </a:lnTo>
                <a:lnTo>
                  <a:pt x="1895" y="585"/>
                </a:lnTo>
                <a:lnTo>
                  <a:pt x="1896" y="582"/>
                </a:lnTo>
                <a:lnTo>
                  <a:pt x="1897" y="580"/>
                </a:lnTo>
                <a:lnTo>
                  <a:pt x="1893" y="580"/>
                </a:lnTo>
                <a:lnTo>
                  <a:pt x="1888" y="580"/>
                </a:lnTo>
                <a:lnTo>
                  <a:pt x="1880" y="599"/>
                </a:lnTo>
                <a:lnTo>
                  <a:pt x="1877" y="607"/>
                </a:lnTo>
                <a:lnTo>
                  <a:pt x="1875" y="611"/>
                </a:lnTo>
                <a:lnTo>
                  <a:pt x="1874" y="617"/>
                </a:lnTo>
                <a:lnTo>
                  <a:pt x="1873" y="617"/>
                </a:lnTo>
                <a:lnTo>
                  <a:pt x="1872" y="616"/>
                </a:lnTo>
                <a:lnTo>
                  <a:pt x="1871" y="615"/>
                </a:lnTo>
                <a:lnTo>
                  <a:pt x="1871" y="614"/>
                </a:lnTo>
                <a:lnTo>
                  <a:pt x="1872" y="611"/>
                </a:lnTo>
                <a:lnTo>
                  <a:pt x="1872" y="608"/>
                </a:lnTo>
                <a:lnTo>
                  <a:pt x="1870" y="610"/>
                </a:lnTo>
                <a:lnTo>
                  <a:pt x="1867" y="611"/>
                </a:lnTo>
                <a:lnTo>
                  <a:pt x="1865" y="613"/>
                </a:lnTo>
                <a:lnTo>
                  <a:pt x="1863" y="614"/>
                </a:lnTo>
                <a:lnTo>
                  <a:pt x="1863" y="616"/>
                </a:lnTo>
                <a:lnTo>
                  <a:pt x="1863" y="618"/>
                </a:lnTo>
                <a:lnTo>
                  <a:pt x="1864" y="621"/>
                </a:lnTo>
                <a:lnTo>
                  <a:pt x="1863" y="622"/>
                </a:lnTo>
                <a:lnTo>
                  <a:pt x="1860" y="620"/>
                </a:lnTo>
                <a:lnTo>
                  <a:pt x="1859" y="619"/>
                </a:lnTo>
                <a:lnTo>
                  <a:pt x="1858" y="619"/>
                </a:lnTo>
                <a:lnTo>
                  <a:pt x="1857" y="620"/>
                </a:lnTo>
                <a:lnTo>
                  <a:pt x="1856" y="622"/>
                </a:lnTo>
                <a:lnTo>
                  <a:pt x="1856" y="625"/>
                </a:lnTo>
                <a:lnTo>
                  <a:pt x="1856" y="628"/>
                </a:lnTo>
                <a:lnTo>
                  <a:pt x="1855" y="631"/>
                </a:lnTo>
                <a:lnTo>
                  <a:pt x="1852" y="633"/>
                </a:lnTo>
                <a:lnTo>
                  <a:pt x="1848" y="635"/>
                </a:lnTo>
                <a:lnTo>
                  <a:pt x="1841" y="639"/>
                </a:lnTo>
                <a:lnTo>
                  <a:pt x="1837" y="637"/>
                </a:lnTo>
                <a:lnTo>
                  <a:pt x="1835" y="634"/>
                </a:lnTo>
                <a:lnTo>
                  <a:pt x="1829" y="628"/>
                </a:lnTo>
                <a:lnTo>
                  <a:pt x="1828" y="630"/>
                </a:lnTo>
                <a:lnTo>
                  <a:pt x="1826" y="632"/>
                </a:lnTo>
                <a:lnTo>
                  <a:pt x="1824" y="634"/>
                </a:lnTo>
                <a:lnTo>
                  <a:pt x="1823" y="634"/>
                </a:lnTo>
                <a:lnTo>
                  <a:pt x="1821" y="634"/>
                </a:lnTo>
                <a:lnTo>
                  <a:pt x="1820" y="631"/>
                </a:lnTo>
                <a:lnTo>
                  <a:pt x="1819" y="627"/>
                </a:lnTo>
                <a:lnTo>
                  <a:pt x="1818" y="620"/>
                </a:lnTo>
                <a:lnTo>
                  <a:pt x="1809" y="619"/>
                </a:lnTo>
                <a:lnTo>
                  <a:pt x="1805" y="619"/>
                </a:lnTo>
                <a:lnTo>
                  <a:pt x="1801" y="617"/>
                </a:lnTo>
                <a:lnTo>
                  <a:pt x="1793" y="614"/>
                </a:lnTo>
                <a:lnTo>
                  <a:pt x="1793" y="605"/>
                </a:lnTo>
                <a:lnTo>
                  <a:pt x="1793" y="598"/>
                </a:lnTo>
                <a:lnTo>
                  <a:pt x="1792" y="592"/>
                </a:lnTo>
                <a:lnTo>
                  <a:pt x="1790" y="583"/>
                </a:lnTo>
                <a:lnTo>
                  <a:pt x="1795" y="582"/>
                </a:lnTo>
                <a:lnTo>
                  <a:pt x="1797" y="582"/>
                </a:lnTo>
                <a:lnTo>
                  <a:pt x="1798" y="580"/>
                </a:lnTo>
                <a:lnTo>
                  <a:pt x="1798" y="578"/>
                </a:lnTo>
                <a:lnTo>
                  <a:pt x="1798" y="577"/>
                </a:lnTo>
                <a:lnTo>
                  <a:pt x="1797" y="577"/>
                </a:lnTo>
                <a:lnTo>
                  <a:pt x="1795" y="577"/>
                </a:lnTo>
                <a:lnTo>
                  <a:pt x="1793" y="577"/>
                </a:lnTo>
                <a:lnTo>
                  <a:pt x="1798" y="568"/>
                </a:lnTo>
                <a:lnTo>
                  <a:pt x="1804" y="558"/>
                </a:lnTo>
                <a:lnTo>
                  <a:pt x="1801" y="559"/>
                </a:lnTo>
                <a:lnTo>
                  <a:pt x="1798" y="561"/>
                </a:lnTo>
                <a:lnTo>
                  <a:pt x="1797" y="562"/>
                </a:lnTo>
                <a:lnTo>
                  <a:pt x="1796" y="563"/>
                </a:lnTo>
                <a:lnTo>
                  <a:pt x="1793" y="563"/>
                </a:lnTo>
                <a:lnTo>
                  <a:pt x="1790" y="562"/>
                </a:lnTo>
                <a:lnTo>
                  <a:pt x="1786" y="561"/>
                </a:lnTo>
                <a:lnTo>
                  <a:pt x="1784" y="560"/>
                </a:lnTo>
                <a:lnTo>
                  <a:pt x="1782" y="561"/>
                </a:lnTo>
                <a:lnTo>
                  <a:pt x="1782" y="558"/>
                </a:lnTo>
                <a:lnTo>
                  <a:pt x="1781" y="556"/>
                </a:lnTo>
                <a:lnTo>
                  <a:pt x="1782" y="555"/>
                </a:lnTo>
                <a:lnTo>
                  <a:pt x="1783" y="555"/>
                </a:lnTo>
                <a:lnTo>
                  <a:pt x="1784" y="555"/>
                </a:lnTo>
                <a:lnTo>
                  <a:pt x="1786" y="552"/>
                </a:lnTo>
                <a:lnTo>
                  <a:pt x="1787" y="550"/>
                </a:lnTo>
                <a:lnTo>
                  <a:pt x="1787" y="549"/>
                </a:lnTo>
                <a:lnTo>
                  <a:pt x="1784" y="549"/>
                </a:lnTo>
                <a:lnTo>
                  <a:pt x="1781" y="549"/>
                </a:lnTo>
                <a:lnTo>
                  <a:pt x="1773" y="549"/>
                </a:lnTo>
                <a:lnTo>
                  <a:pt x="1765" y="550"/>
                </a:lnTo>
                <a:lnTo>
                  <a:pt x="1762" y="550"/>
                </a:lnTo>
                <a:lnTo>
                  <a:pt x="1759" y="549"/>
                </a:lnTo>
                <a:lnTo>
                  <a:pt x="1759" y="545"/>
                </a:lnTo>
                <a:lnTo>
                  <a:pt x="1759" y="541"/>
                </a:lnTo>
                <a:lnTo>
                  <a:pt x="1753" y="541"/>
                </a:lnTo>
                <a:lnTo>
                  <a:pt x="1753" y="535"/>
                </a:lnTo>
                <a:lnTo>
                  <a:pt x="1753" y="534"/>
                </a:lnTo>
                <a:lnTo>
                  <a:pt x="1752" y="532"/>
                </a:lnTo>
                <a:lnTo>
                  <a:pt x="1749" y="529"/>
                </a:lnTo>
                <a:lnTo>
                  <a:pt x="1745" y="526"/>
                </a:lnTo>
                <a:lnTo>
                  <a:pt x="1741" y="523"/>
                </a:lnTo>
                <a:lnTo>
                  <a:pt x="1732" y="517"/>
                </a:lnTo>
                <a:lnTo>
                  <a:pt x="1725" y="513"/>
                </a:lnTo>
                <a:lnTo>
                  <a:pt x="1723" y="514"/>
                </a:lnTo>
                <a:lnTo>
                  <a:pt x="1720" y="514"/>
                </a:lnTo>
                <a:lnTo>
                  <a:pt x="1717" y="515"/>
                </a:lnTo>
                <a:lnTo>
                  <a:pt x="1714" y="515"/>
                </a:lnTo>
                <a:lnTo>
                  <a:pt x="1713" y="517"/>
                </a:lnTo>
                <a:lnTo>
                  <a:pt x="1711" y="520"/>
                </a:lnTo>
                <a:lnTo>
                  <a:pt x="1710" y="522"/>
                </a:lnTo>
                <a:lnTo>
                  <a:pt x="1708" y="524"/>
                </a:lnTo>
                <a:lnTo>
                  <a:pt x="1707" y="524"/>
                </a:lnTo>
                <a:lnTo>
                  <a:pt x="1705" y="524"/>
                </a:lnTo>
                <a:lnTo>
                  <a:pt x="1701" y="524"/>
                </a:lnTo>
                <a:lnTo>
                  <a:pt x="1698" y="523"/>
                </a:lnTo>
                <a:lnTo>
                  <a:pt x="1696" y="523"/>
                </a:lnTo>
                <a:lnTo>
                  <a:pt x="1694" y="524"/>
                </a:lnTo>
                <a:lnTo>
                  <a:pt x="1694" y="530"/>
                </a:lnTo>
                <a:lnTo>
                  <a:pt x="1691" y="530"/>
                </a:lnTo>
                <a:lnTo>
                  <a:pt x="1687" y="530"/>
                </a:lnTo>
                <a:lnTo>
                  <a:pt x="1683" y="529"/>
                </a:lnTo>
                <a:lnTo>
                  <a:pt x="1679" y="528"/>
                </a:lnTo>
                <a:lnTo>
                  <a:pt x="1671" y="526"/>
                </a:lnTo>
                <a:lnTo>
                  <a:pt x="1663" y="524"/>
                </a:lnTo>
                <a:lnTo>
                  <a:pt x="1657" y="524"/>
                </a:lnTo>
                <a:lnTo>
                  <a:pt x="1653" y="525"/>
                </a:lnTo>
                <a:lnTo>
                  <a:pt x="1648" y="526"/>
                </a:lnTo>
                <a:lnTo>
                  <a:pt x="1644" y="527"/>
                </a:lnTo>
                <a:lnTo>
                  <a:pt x="1641" y="535"/>
                </a:lnTo>
                <a:lnTo>
                  <a:pt x="1644" y="536"/>
                </a:lnTo>
                <a:lnTo>
                  <a:pt x="1646" y="537"/>
                </a:lnTo>
                <a:lnTo>
                  <a:pt x="1652" y="538"/>
                </a:lnTo>
                <a:lnTo>
                  <a:pt x="1652" y="544"/>
                </a:lnTo>
                <a:lnTo>
                  <a:pt x="1647" y="544"/>
                </a:lnTo>
                <a:lnTo>
                  <a:pt x="1646" y="545"/>
                </a:lnTo>
                <a:lnTo>
                  <a:pt x="1646" y="546"/>
                </a:lnTo>
                <a:lnTo>
                  <a:pt x="1648" y="547"/>
                </a:lnTo>
                <a:lnTo>
                  <a:pt x="1649" y="548"/>
                </a:lnTo>
                <a:lnTo>
                  <a:pt x="1650" y="550"/>
                </a:lnTo>
                <a:lnTo>
                  <a:pt x="1649" y="552"/>
                </a:lnTo>
                <a:lnTo>
                  <a:pt x="1646" y="557"/>
                </a:lnTo>
                <a:lnTo>
                  <a:pt x="1643" y="560"/>
                </a:lnTo>
                <a:lnTo>
                  <a:pt x="1641" y="563"/>
                </a:lnTo>
                <a:lnTo>
                  <a:pt x="1639" y="563"/>
                </a:lnTo>
                <a:lnTo>
                  <a:pt x="1638" y="564"/>
                </a:lnTo>
                <a:lnTo>
                  <a:pt x="1639" y="565"/>
                </a:lnTo>
                <a:lnTo>
                  <a:pt x="1641" y="569"/>
                </a:lnTo>
                <a:lnTo>
                  <a:pt x="1645" y="569"/>
                </a:lnTo>
                <a:lnTo>
                  <a:pt x="1649" y="569"/>
                </a:lnTo>
                <a:lnTo>
                  <a:pt x="1649" y="573"/>
                </a:lnTo>
                <a:lnTo>
                  <a:pt x="1649" y="576"/>
                </a:lnTo>
                <a:lnTo>
                  <a:pt x="1647" y="581"/>
                </a:lnTo>
                <a:lnTo>
                  <a:pt x="1648" y="583"/>
                </a:lnTo>
                <a:lnTo>
                  <a:pt x="1649" y="586"/>
                </a:lnTo>
                <a:lnTo>
                  <a:pt x="1651" y="588"/>
                </a:lnTo>
                <a:lnTo>
                  <a:pt x="1655" y="591"/>
                </a:lnTo>
                <a:lnTo>
                  <a:pt x="1655" y="592"/>
                </a:lnTo>
                <a:lnTo>
                  <a:pt x="1656" y="593"/>
                </a:lnTo>
                <a:lnTo>
                  <a:pt x="1655" y="596"/>
                </a:lnTo>
                <a:lnTo>
                  <a:pt x="1653" y="598"/>
                </a:lnTo>
                <a:lnTo>
                  <a:pt x="1652" y="597"/>
                </a:lnTo>
                <a:lnTo>
                  <a:pt x="1649" y="603"/>
                </a:lnTo>
                <a:lnTo>
                  <a:pt x="1645" y="601"/>
                </a:lnTo>
                <a:lnTo>
                  <a:pt x="1641" y="600"/>
                </a:lnTo>
                <a:lnTo>
                  <a:pt x="1644" y="606"/>
                </a:lnTo>
                <a:lnTo>
                  <a:pt x="1645" y="605"/>
                </a:lnTo>
                <a:lnTo>
                  <a:pt x="1646" y="605"/>
                </a:lnTo>
                <a:lnTo>
                  <a:pt x="1647" y="606"/>
                </a:lnTo>
                <a:lnTo>
                  <a:pt x="1647" y="608"/>
                </a:lnTo>
                <a:lnTo>
                  <a:pt x="1647" y="611"/>
                </a:lnTo>
                <a:lnTo>
                  <a:pt x="1647" y="614"/>
                </a:lnTo>
                <a:lnTo>
                  <a:pt x="1642" y="615"/>
                </a:lnTo>
                <a:lnTo>
                  <a:pt x="1638" y="615"/>
                </a:lnTo>
                <a:lnTo>
                  <a:pt x="1634" y="615"/>
                </a:lnTo>
                <a:lnTo>
                  <a:pt x="1630" y="617"/>
                </a:lnTo>
                <a:lnTo>
                  <a:pt x="1630" y="618"/>
                </a:lnTo>
                <a:lnTo>
                  <a:pt x="1630" y="620"/>
                </a:lnTo>
                <a:lnTo>
                  <a:pt x="1630" y="626"/>
                </a:lnTo>
                <a:lnTo>
                  <a:pt x="1630" y="634"/>
                </a:lnTo>
                <a:lnTo>
                  <a:pt x="1632" y="635"/>
                </a:lnTo>
                <a:lnTo>
                  <a:pt x="1634" y="635"/>
                </a:lnTo>
                <a:lnTo>
                  <a:pt x="1638" y="636"/>
                </a:lnTo>
                <a:lnTo>
                  <a:pt x="1643" y="637"/>
                </a:lnTo>
                <a:lnTo>
                  <a:pt x="1647" y="639"/>
                </a:lnTo>
                <a:lnTo>
                  <a:pt x="1649" y="642"/>
                </a:lnTo>
                <a:lnTo>
                  <a:pt x="1651" y="646"/>
                </a:lnTo>
                <a:lnTo>
                  <a:pt x="1652" y="650"/>
                </a:lnTo>
                <a:lnTo>
                  <a:pt x="1653" y="654"/>
                </a:lnTo>
                <a:lnTo>
                  <a:pt x="1655" y="663"/>
                </a:lnTo>
                <a:lnTo>
                  <a:pt x="1656" y="667"/>
                </a:lnTo>
                <a:lnTo>
                  <a:pt x="1658" y="670"/>
                </a:lnTo>
                <a:lnTo>
                  <a:pt x="1659" y="671"/>
                </a:lnTo>
                <a:lnTo>
                  <a:pt x="1660" y="672"/>
                </a:lnTo>
                <a:lnTo>
                  <a:pt x="1664" y="674"/>
                </a:lnTo>
                <a:lnTo>
                  <a:pt x="1667" y="676"/>
                </a:lnTo>
                <a:lnTo>
                  <a:pt x="1668" y="678"/>
                </a:lnTo>
                <a:lnTo>
                  <a:pt x="1669" y="679"/>
                </a:lnTo>
                <a:lnTo>
                  <a:pt x="1669" y="683"/>
                </a:lnTo>
                <a:lnTo>
                  <a:pt x="1668" y="690"/>
                </a:lnTo>
                <a:lnTo>
                  <a:pt x="1663" y="707"/>
                </a:lnTo>
                <a:lnTo>
                  <a:pt x="1666" y="704"/>
                </a:lnTo>
                <a:lnTo>
                  <a:pt x="1667" y="702"/>
                </a:lnTo>
                <a:lnTo>
                  <a:pt x="1668" y="701"/>
                </a:lnTo>
                <a:lnTo>
                  <a:pt x="1669" y="701"/>
                </a:lnTo>
                <a:lnTo>
                  <a:pt x="1670" y="702"/>
                </a:lnTo>
                <a:lnTo>
                  <a:pt x="1670" y="703"/>
                </a:lnTo>
                <a:lnTo>
                  <a:pt x="1671" y="707"/>
                </a:lnTo>
                <a:lnTo>
                  <a:pt x="1672" y="712"/>
                </a:lnTo>
                <a:lnTo>
                  <a:pt x="1670" y="713"/>
                </a:lnTo>
                <a:lnTo>
                  <a:pt x="1668" y="713"/>
                </a:lnTo>
                <a:lnTo>
                  <a:pt x="1665" y="712"/>
                </a:lnTo>
                <a:lnTo>
                  <a:pt x="1663" y="712"/>
                </a:lnTo>
                <a:lnTo>
                  <a:pt x="1655" y="729"/>
                </a:lnTo>
                <a:lnTo>
                  <a:pt x="1651" y="733"/>
                </a:lnTo>
                <a:lnTo>
                  <a:pt x="1647" y="737"/>
                </a:lnTo>
                <a:lnTo>
                  <a:pt x="1643" y="741"/>
                </a:lnTo>
                <a:lnTo>
                  <a:pt x="1638" y="744"/>
                </a:lnTo>
                <a:lnTo>
                  <a:pt x="1629" y="750"/>
                </a:lnTo>
                <a:lnTo>
                  <a:pt x="1618" y="755"/>
                </a:lnTo>
                <a:lnTo>
                  <a:pt x="1621" y="767"/>
                </a:lnTo>
                <a:lnTo>
                  <a:pt x="1623" y="779"/>
                </a:lnTo>
                <a:lnTo>
                  <a:pt x="1625" y="789"/>
                </a:lnTo>
                <a:lnTo>
                  <a:pt x="1627" y="800"/>
                </a:lnTo>
                <a:lnTo>
                  <a:pt x="1628" y="805"/>
                </a:lnTo>
                <a:lnTo>
                  <a:pt x="1628" y="810"/>
                </a:lnTo>
                <a:lnTo>
                  <a:pt x="1628" y="820"/>
                </a:lnTo>
                <a:lnTo>
                  <a:pt x="1628" y="825"/>
                </a:lnTo>
                <a:lnTo>
                  <a:pt x="1627" y="831"/>
                </a:lnTo>
                <a:lnTo>
                  <a:pt x="1626" y="836"/>
                </a:lnTo>
                <a:lnTo>
                  <a:pt x="1624" y="842"/>
                </a:lnTo>
                <a:lnTo>
                  <a:pt x="1620" y="841"/>
                </a:lnTo>
                <a:lnTo>
                  <a:pt x="1616" y="842"/>
                </a:lnTo>
                <a:lnTo>
                  <a:pt x="1613" y="844"/>
                </a:lnTo>
                <a:lnTo>
                  <a:pt x="1611" y="846"/>
                </a:lnTo>
                <a:lnTo>
                  <a:pt x="1609" y="850"/>
                </a:lnTo>
                <a:lnTo>
                  <a:pt x="1608" y="851"/>
                </a:lnTo>
                <a:lnTo>
                  <a:pt x="1605" y="851"/>
                </a:lnTo>
                <a:lnTo>
                  <a:pt x="1601" y="850"/>
                </a:lnTo>
                <a:lnTo>
                  <a:pt x="1596" y="847"/>
                </a:lnTo>
                <a:lnTo>
                  <a:pt x="1592" y="844"/>
                </a:lnTo>
                <a:lnTo>
                  <a:pt x="1586" y="838"/>
                </a:lnTo>
                <a:lnTo>
                  <a:pt x="1576" y="828"/>
                </a:lnTo>
                <a:lnTo>
                  <a:pt x="1576" y="825"/>
                </a:lnTo>
                <a:lnTo>
                  <a:pt x="1577" y="822"/>
                </a:lnTo>
                <a:lnTo>
                  <a:pt x="1578" y="818"/>
                </a:lnTo>
                <a:lnTo>
                  <a:pt x="1577" y="816"/>
                </a:lnTo>
                <a:lnTo>
                  <a:pt x="1576" y="814"/>
                </a:lnTo>
                <a:lnTo>
                  <a:pt x="1574" y="812"/>
                </a:lnTo>
                <a:lnTo>
                  <a:pt x="1570" y="811"/>
                </a:lnTo>
                <a:lnTo>
                  <a:pt x="1565" y="808"/>
                </a:lnTo>
                <a:lnTo>
                  <a:pt x="1564" y="806"/>
                </a:lnTo>
                <a:lnTo>
                  <a:pt x="1564" y="805"/>
                </a:lnTo>
                <a:lnTo>
                  <a:pt x="1565" y="801"/>
                </a:lnTo>
                <a:lnTo>
                  <a:pt x="1566" y="797"/>
                </a:lnTo>
                <a:lnTo>
                  <a:pt x="1565" y="796"/>
                </a:lnTo>
                <a:lnTo>
                  <a:pt x="1565" y="794"/>
                </a:lnTo>
                <a:lnTo>
                  <a:pt x="1563" y="794"/>
                </a:lnTo>
                <a:lnTo>
                  <a:pt x="1562" y="793"/>
                </a:lnTo>
                <a:lnTo>
                  <a:pt x="1561" y="791"/>
                </a:lnTo>
                <a:lnTo>
                  <a:pt x="1562" y="789"/>
                </a:lnTo>
                <a:lnTo>
                  <a:pt x="1564" y="787"/>
                </a:lnTo>
                <a:lnTo>
                  <a:pt x="1565" y="786"/>
                </a:lnTo>
                <a:lnTo>
                  <a:pt x="1563" y="784"/>
                </a:lnTo>
                <a:lnTo>
                  <a:pt x="1562" y="781"/>
                </a:lnTo>
                <a:lnTo>
                  <a:pt x="1562" y="780"/>
                </a:lnTo>
                <a:lnTo>
                  <a:pt x="1563" y="779"/>
                </a:lnTo>
                <a:lnTo>
                  <a:pt x="1564" y="778"/>
                </a:lnTo>
                <a:lnTo>
                  <a:pt x="1565" y="777"/>
                </a:lnTo>
                <a:lnTo>
                  <a:pt x="1568" y="760"/>
                </a:lnTo>
                <a:lnTo>
                  <a:pt x="1565" y="757"/>
                </a:lnTo>
                <a:lnTo>
                  <a:pt x="1564" y="754"/>
                </a:lnTo>
                <a:lnTo>
                  <a:pt x="1564" y="753"/>
                </a:lnTo>
                <a:lnTo>
                  <a:pt x="1565" y="752"/>
                </a:lnTo>
                <a:lnTo>
                  <a:pt x="1566" y="752"/>
                </a:lnTo>
                <a:lnTo>
                  <a:pt x="1567" y="752"/>
                </a:lnTo>
                <a:lnTo>
                  <a:pt x="1567" y="749"/>
                </a:lnTo>
                <a:lnTo>
                  <a:pt x="1566" y="745"/>
                </a:lnTo>
                <a:lnTo>
                  <a:pt x="1565" y="744"/>
                </a:lnTo>
                <a:lnTo>
                  <a:pt x="1565" y="743"/>
                </a:lnTo>
                <a:lnTo>
                  <a:pt x="1562" y="742"/>
                </a:lnTo>
                <a:lnTo>
                  <a:pt x="1560" y="741"/>
                </a:lnTo>
                <a:lnTo>
                  <a:pt x="1557" y="740"/>
                </a:lnTo>
                <a:lnTo>
                  <a:pt x="1554" y="739"/>
                </a:lnTo>
                <a:lnTo>
                  <a:pt x="1548" y="739"/>
                </a:lnTo>
                <a:lnTo>
                  <a:pt x="1542" y="739"/>
                </a:lnTo>
                <a:lnTo>
                  <a:pt x="1531" y="741"/>
                </a:lnTo>
                <a:lnTo>
                  <a:pt x="1525" y="741"/>
                </a:lnTo>
                <a:lnTo>
                  <a:pt x="1522" y="741"/>
                </a:lnTo>
                <a:lnTo>
                  <a:pt x="1520" y="741"/>
                </a:lnTo>
                <a:lnTo>
                  <a:pt x="1518" y="740"/>
                </a:lnTo>
                <a:lnTo>
                  <a:pt x="1515" y="738"/>
                </a:lnTo>
                <a:lnTo>
                  <a:pt x="1510" y="734"/>
                </a:lnTo>
                <a:lnTo>
                  <a:pt x="1505" y="729"/>
                </a:lnTo>
                <a:lnTo>
                  <a:pt x="1500" y="726"/>
                </a:lnTo>
                <a:lnTo>
                  <a:pt x="1494" y="724"/>
                </a:lnTo>
                <a:lnTo>
                  <a:pt x="1484" y="722"/>
                </a:lnTo>
                <a:lnTo>
                  <a:pt x="1474" y="720"/>
                </a:lnTo>
                <a:lnTo>
                  <a:pt x="1471" y="719"/>
                </a:lnTo>
                <a:lnTo>
                  <a:pt x="1469" y="718"/>
                </a:lnTo>
                <a:lnTo>
                  <a:pt x="1468" y="716"/>
                </a:lnTo>
                <a:lnTo>
                  <a:pt x="1467" y="714"/>
                </a:lnTo>
                <a:lnTo>
                  <a:pt x="1467" y="711"/>
                </a:lnTo>
                <a:lnTo>
                  <a:pt x="1467" y="708"/>
                </a:lnTo>
                <a:lnTo>
                  <a:pt x="1466" y="703"/>
                </a:lnTo>
                <a:lnTo>
                  <a:pt x="1465" y="700"/>
                </a:lnTo>
                <a:lnTo>
                  <a:pt x="1464" y="698"/>
                </a:lnTo>
                <a:lnTo>
                  <a:pt x="1462" y="697"/>
                </a:lnTo>
                <a:lnTo>
                  <a:pt x="1461" y="697"/>
                </a:lnTo>
                <a:lnTo>
                  <a:pt x="1458" y="696"/>
                </a:lnTo>
                <a:lnTo>
                  <a:pt x="1454" y="696"/>
                </a:lnTo>
                <a:lnTo>
                  <a:pt x="1450" y="696"/>
                </a:lnTo>
                <a:lnTo>
                  <a:pt x="1447" y="693"/>
                </a:lnTo>
                <a:lnTo>
                  <a:pt x="1443" y="690"/>
                </a:lnTo>
                <a:lnTo>
                  <a:pt x="1439" y="686"/>
                </a:lnTo>
                <a:lnTo>
                  <a:pt x="1436" y="684"/>
                </a:lnTo>
                <a:lnTo>
                  <a:pt x="1433" y="684"/>
                </a:lnTo>
                <a:lnTo>
                  <a:pt x="1430" y="684"/>
                </a:lnTo>
                <a:lnTo>
                  <a:pt x="1427" y="684"/>
                </a:lnTo>
                <a:lnTo>
                  <a:pt x="1424" y="684"/>
                </a:lnTo>
                <a:lnTo>
                  <a:pt x="1421" y="683"/>
                </a:lnTo>
                <a:lnTo>
                  <a:pt x="1418" y="680"/>
                </a:lnTo>
                <a:lnTo>
                  <a:pt x="1413" y="676"/>
                </a:lnTo>
                <a:lnTo>
                  <a:pt x="1409" y="675"/>
                </a:lnTo>
                <a:lnTo>
                  <a:pt x="1405" y="674"/>
                </a:lnTo>
                <a:lnTo>
                  <a:pt x="1401" y="675"/>
                </a:lnTo>
                <a:lnTo>
                  <a:pt x="1397" y="676"/>
                </a:lnTo>
                <a:lnTo>
                  <a:pt x="1390" y="678"/>
                </a:lnTo>
                <a:lnTo>
                  <a:pt x="1386" y="680"/>
                </a:lnTo>
                <a:lnTo>
                  <a:pt x="1382" y="681"/>
                </a:lnTo>
                <a:lnTo>
                  <a:pt x="1381" y="676"/>
                </a:lnTo>
                <a:lnTo>
                  <a:pt x="1379" y="669"/>
                </a:lnTo>
                <a:lnTo>
                  <a:pt x="1374" y="656"/>
                </a:lnTo>
                <a:lnTo>
                  <a:pt x="1369" y="642"/>
                </a:lnTo>
                <a:lnTo>
                  <a:pt x="1362" y="628"/>
                </a:lnTo>
                <a:lnTo>
                  <a:pt x="1355" y="628"/>
                </a:lnTo>
                <a:lnTo>
                  <a:pt x="1350" y="629"/>
                </a:lnTo>
                <a:lnTo>
                  <a:pt x="1346" y="630"/>
                </a:lnTo>
                <a:lnTo>
                  <a:pt x="1344" y="631"/>
                </a:lnTo>
                <a:lnTo>
                  <a:pt x="1341" y="630"/>
                </a:lnTo>
                <a:lnTo>
                  <a:pt x="1339" y="628"/>
                </a:lnTo>
                <a:lnTo>
                  <a:pt x="1337" y="624"/>
                </a:lnTo>
                <a:lnTo>
                  <a:pt x="1334" y="617"/>
                </a:lnTo>
                <a:lnTo>
                  <a:pt x="1329" y="611"/>
                </a:lnTo>
                <a:lnTo>
                  <a:pt x="1329" y="607"/>
                </a:lnTo>
                <a:lnTo>
                  <a:pt x="1329" y="601"/>
                </a:lnTo>
                <a:lnTo>
                  <a:pt x="1330" y="594"/>
                </a:lnTo>
                <a:lnTo>
                  <a:pt x="1331" y="591"/>
                </a:lnTo>
                <a:lnTo>
                  <a:pt x="1332" y="589"/>
                </a:lnTo>
                <a:lnTo>
                  <a:pt x="1336" y="586"/>
                </a:lnTo>
                <a:lnTo>
                  <a:pt x="1340" y="583"/>
                </a:lnTo>
                <a:lnTo>
                  <a:pt x="1340" y="581"/>
                </a:lnTo>
                <a:lnTo>
                  <a:pt x="1340" y="579"/>
                </a:lnTo>
                <a:lnTo>
                  <a:pt x="1338" y="577"/>
                </a:lnTo>
                <a:lnTo>
                  <a:pt x="1336" y="574"/>
                </a:lnTo>
                <a:lnTo>
                  <a:pt x="1336" y="573"/>
                </a:lnTo>
                <a:lnTo>
                  <a:pt x="1337" y="572"/>
                </a:lnTo>
                <a:lnTo>
                  <a:pt x="1339" y="571"/>
                </a:lnTo>
                <a:lnTo>
                  <a:pt x="1341" y="571"/>
                </a:lnTo>
                <a:lnTo>
                  <a:pt x="1346" y="572"/>
                </a:lnTo>
                <a:lnTo>
                  <a:pt x="1346" y="568"/>
                </a:lnTo>
                <a:lnTo>
                  <a:pt x="1346" y="565"/>
                </a:lnTo>
                <a:lnTo>
                  <a:pt x="1345" y="561"/>
                </a:lnTo>
                <a:lnTo>
                  <a:pt x="1345" y="559"/>
                </a:lnTo>
                <a:lnTo>
                  <a:pt x="1346" y="558"/>
                </a:lnTo>
                <a:lnTo>
                  <a:pt x="1346" y="556"/>
                </a:lnTo>
                <a:lnTo>
                  <a:pt x="1348" y="555"/>
                </a:lnTo>
                <a:lnTo>
                  <a:pt x="1352" y="553"/>
                </a:lnTo>
                <a:lnTo>
                  <a:pt x="1355" y="550"/>
                </a:lnTo>
                <a:lnTo>
                  <a:pt x="1356" y="548"/>
                </a:lnTo>
                <a:lnTo>
                  <a:pt x="1357" y="546"/>
                </a:lnTo>
                <a:lnTo>
                  <a:pt x="1357" y="544"/>
                </a:lnTo>
                <a:lnTo>
                  <a:pt x="1359" y="543"/>
                </a:lnTo>
                <a:lnTo>
                  <a:pt x="1363" y="544"/>
                </a:lnTo>
                <a:lnTo>
                  <a:pt x="1366" y="544"/>
                </a:lnTo>
                <a:lnTo>
                  <a:pt x="1367" y="544"/>
                </a:lnTo>
                <a:lnTo>
                  <a:pt x="1368" y="544"/>
                </a:lnTo>
                <a:lnTo>
                  <a:pt x="1369" y="541"/>
                </a:lnTo>
                <a:lnTo>
                  <a:pt x="1369" y="537"/>
                </a:lnTo>
                <a:lnTo>
                  <a:pt x="1368" y="530"/>
                </a:lnTo>
                <a:lnTo>
                  <a:pt x="1371" y="528"/>
                </a:lnTo>
                <a:lnTo>
                  <a:pt x="1372" y="528"/>
                </a:lnTo>
                <a:lnTo>
                  <a:pt x="1374" y="524"/>
                </a:lnTo>
                <a:lnTo>
                  <a:pt x="1376" y="525"/>
                </a:lnTo>
                <a:lnTo>
                  <a:pt x="1378" y="527"/>
                </a:lnTo>
                <a:lnTo>
                  <a:pt x="1381" y="528"/>
                </a:lnTo>
                <a:lnTo>
                  <a:pt x="1383" y="527"/>
                </a:lnTo>
                <a:lnTo>
                  <a:pt x="1385" y="527"/>
                </a:lnTo>
                <a:lnTo>
                  <a:pt x="1385" y="526"/>
                </a:lnTo>
                <a:lnTo>
                  <a:pt x="1385" y="525"/>
                </a:lnTo>
                <a:lnTo>
                  <a:pt x="1383" y="524"/>
                </a:lnTo>
                <a:lnTo>
                  <a:pt x="1379" y="521"/>
                </a:lnTo>
                <a:lnTo>
                  <a:pt x="1386" y="518"/>
                </a:lnTo>
                <a:lnTo>
                  <a:pt x="1391" y="515"/>
                </a:lnTo>
                <a:lnTo>
                  <a:pt x="1386" y="515"/>
                </a:lnTo>
                <a:lnTo>
                  <a:pt x="1384" y="514"/>
                </a:lnTo>
                <a:lnTo>
                  <a:pt x="1384" y="513"/>
                </a:lnTo>
                <a:lnTo>
                  <a:pt x="1385" y="513"/>
                </a:lnTo>
                <a:lnTo>
                  <a:pt x="1388" y="512"/>
                </a:lnTo>
                <a:lnTo>
                  <a:pt x="1390" y="512"/>
                </a:lnTo>
                <a:lnTo>
                  <a:pt x="1392" y="513"/>
                </a:lnTo>
                <a:lnTo>
                  <a:pt x="1393" y="514"/>
                </a:lnTo>
                <a:lnTo>
                  <a:pt x="1397" y="515"/>
                </a:lnTo>
                <a:lnTo>
                  <a:pt x="1399" y="516"/>
                </a:lnTo>
                <a:lnTo>
                  <a:pt x="1402" y="515"/>
                </a:lnTo>
                <a:lnTo>
                  <a:pt x="1404" y="514"/>
                </a:lnTo>
                <a:lnTo>
                  <a:pt x="1407" y="512"/>
                </a:lnTo>
                <a:lnTo>
                  <a:pt x="1410" y="509"/>
                </a:lnTo>
                <a:lnTo>
                  <a:pt x="1413" y="507"/>
                </a:lnTo>
                <a:lnTo>
                  <a:pt x="1413" y="506"/>
                </a:lnTo>
                <a:lnTo>
                  <a:pt x="1413" y="504"/>
                </a:lnTo>
                <a:lnTo>
                  <a:pt x="1413" y="502"/>
                </a:lnTo>
                <a:lnTo>
                  <a:pt x="1415" y="500"/>
                </a:lnTo>
                <a:lnTo>
                  <a:pt x="1415" y="499"/>
                </a:lnTo>
                <a:lnTo>
                  <a:pt x="1416" y="499"/>
                </a:lnTo>
                <a:lnTo>
                  <a:pt x="1413" y="497"/>
                </a:lnTo>
                <a:lnTo>
                  <a:pt x="1411" y="495"/>
                </a:lnTo>
                <a:lnTo>
                  <a:pt x="1409" y="494"/>
                </a:lnTo>
                <a:lnTo>
                  <a:pt x="1407" y="493"/>
                </a:lnTo>
                <a:lnTo>
                  <a:pt x="1407" y="487"/>
                </a:lnTo>
                <a:lnTo>
                  <a:pt x="1413" y="490"/>
                </a:lnTo>
                <a:lnTo>
                  <a:pt x="1416" y="490"/>
                </a:lnTo>
                <a:lnTo>
                  <a:pt x="1419" y="490"/>
                </a:lnTo>
                <a:lnTo>
                  <a:pt x="1422" y="468"/>
                </a:lnTo>
                <a:lnTo>
                  <a:pt x="1427" y="467"/>
                </a:lnTo>
                <a:lnTo>
                  <a:pt x="1433" y="468"/>
                </a:lnTo>
                <a:lnTo>
                  <a:pt x="1433" y="465"/>
                </a:lnTo>
                <a:lnTo>
                  <a:pt x="1432" y="463"/>
                </a:lnTo>
                <a:lnTo>
                  <a:pt x="1433" y="462"/>
                </a:lnTo>
                <a:lnTo>
                  <a:pt x="1436" y="462"/>
                </a:lnTo>
                <a:lnTo>
                  <a:pt x="1439" y="462"/>
                </a:lnTo>
                <a:lnTo>
                  <a:pt x="1441" y="462"/>
                </a:lnTo>
                <a:lnTo>
                  <a:pt x="1443" y="463"/>
                </a:lnTo>
                <a:lnTo>
                  <a:pt x="1444" y="464"/>
                </a:lnTo>
                <a:lnTo>
                  <a:pt x="1445" y="465"/>
                </a:lnTo>
                <a:lnTo>
                  <a:pt x="1446" y="465"/>
                </a:lnTo>
                <a:lnTo>
                  <a:pt x="1447" y="467"/>
                </a:lnTo>
                <a:lnTo>
                  <a:pt x="1448" y="468"/>
                </a:lnTo>
                <a:lnTo>
                  <a:pt x="1449" y="468"/>
                </a:lnTo>
                <a:lnTo>
                  <a:pt x="1450" y="468"/>
                </a:lnTo>
                <a:lnTo>
                  <a:pt x="1455" y="466"/>
                </a:lnTo>
                <a:lnTo>
                  <a:pt x="1464" y="462"/>
                </a:lnTo>
                <a:lnTo>
                  <a:pt x="1466" y="461"/>
                </a:lnTo>
                <a:lnTo>
                  <a:pt x="1468" y="461"/>
                </a:lnTo>
                <a:lnTo>
                  <a:pt x="1470" y="461"/>
                </a:lnTo>
                <a:lnTo>
                  <a:pt x="1472" y="459"/>
                </a:lnTo>
                <a:lnTo>
                  <a:pt x="1473" y="458"/>
                </a:lnTo>
                <a:lnTo>
                  <a:pt x="1473" y="457"/>
                </a:lnTo>
                <a:lnTo>
                  <a:pt x="1472" y="454"/>
                </a:lnTo>
                <a:lnTo>
                  <a:pt x="1469" y="448"/>
                </a:lnTo>
                <a:lnTo>
                  <a:pt x="1472" y="447"/>
                </a:lnTo>
                <a:lnTo>
                  <a:pt x="1472" y="446"/>
                </a:lnTo>
                <a:lnTo>
                  <a:pt x="1472" y="445"/>
                </a:lnTo>
                <a:lnTo>
                  <a:pt x="1472" y="442"/>
                </a:lnTo>
                <a:lnTo>
                  <a:pt x="1475" y="443"/>
                </a:lnTo>
                <a:lnTo>
                  <a:pt x="1476" y="443"/>
                </a:lnTo>
                <a:lnTo>
                  <a:pt x="1477" y="442"/>
                </a:lnTo>
                <a:lnTo>
                  <a:pt x="1477" y="441"/>
                </a:lnTo>
                <a:lnTo>
                  <a:pt x="1476" y="438"/>
                </a:lnTo>
                <a:lnTo>
                  <a:pt x="1475" y="437"/>
                </a:lnTo>
                <a:lnTo>
                  <a:pt x="1448" y="435"/>
                </a:lnTo>
                <a:lnTo>
                  <a:pt x="1433" y="434"/>
                </a:lnTo>
                <a:lnTo>
                  <a:pt x="1416" y="434"/>
                </a:lnTo>
                <a:lnTo>
                  <a:pt x="1426" y="431"/>
                </a:lnTo>
                <a:lnTo>
                  <a:pt x="1429" y="430"/>
                </a:lnTo>
                <a:lnTo>
                  <a:pt x="1430" y="429"/>
                </a:lnTo>
                <a:lnTo>
                  <a:pt x="1430" y="427"/>
                </a:lnTo>
                <a:lnTo>
                  <a:pt x="1431" y="425"/>
                </a:lnTo>
                <a:lnTo>
                  <a:pt x="1431" y="422"/>
                </a:lnTo>
                <a:lnTo>
                  <a:pt x="1433" y="417"/>
                </a:lnTo>
                <a:lnTo>
                  <a:pt x="1435" y="418"/>
                </a:lnTo>
                <a:lnTo>
                  <a:pt x="1436" y="418"/>
                </a:lnTo>
                <a:lnTo>
                  <a:pt x="1435" y="420"/>
                </a:lnTo>
                <a:lnTo>
                  <a:pt x="1435" y="421"/>
                </a:lnTo>
                <a:lnTo>
                  <a:pt x="1436" y="423"/>
                </a:lnTo>
                <a:lnTo>
                  <a:pt x="1452" y="423"/>
                </a:lnTo>
                <a:lnTo>
                  <a:pt x="1458" y="423"/>
                </a:lnTo>
                <a:lnTo>
                  <a:pt x="1463" y="424"/>
                </a:lnTo>
                <a:lnTo>
                  <a:pt x="1467" y="426"/>
                </a:lnTo>
                <a:lnTo>
                  <a:pt x="1472" y="429"/>
                </a:lnTo>
                <a:lnTo>
                  <a:pt x="1483" y="437"/>
                </a:lnTo>
                <a:lnTo>
                  <a:pt x="1484" y="436"/>
                </a:lnTo>
                <a:lnTo>
                  <a:pt x="1484" y="435"/>
                </a:lnTo>
                <a:lnTo>
                  <a:pt x="1483" y="433"/>
                </a:lnTo>
                <a:lnTo>
                  <a:pt x="1483" y="430"/>
                </a:lnTo>
                <a:lnTo>
                  <a:pt x="1483" y="428"/>
                </a:lnTo>
                <a:lnTo>
                  <a:pt x="1487" y="425"/>
                </a:lnTo>
                <a:lnTo>
                  <a:pt x="1492" y="423"/>
                </a:lnTo>
                <a:lnTo>
                  <a:pt x="1489" y="412"/>
                </a:lnTo>
                <a:lnTo>
                  <a:pt x="1486" y="403"/>
                </a:lnTo>
                <a:lnTo>
                  <a:pt x="1491" y="402"/>
                </a:lnTo>
                <a:lnTo>
                  <a:pt x="1496" y="401"/>
                </a:lnTo>
                <a:lnTo>
                  <a:pt x="1501" y="400"/>
                </a:lnTo>
                <a:lnTo>
                  <a:pt x="1503" y="400"/>
                </a:lnTo>
                <a:lnTo>
                  <a:pt x="1506" y="401"/>
                </a:lnTo>
                <a:lnTo>
                  <a:pt x="1507" y="403"/>
                </a:lnTo>
                <a:lnTo>
                  <a:pt x="1511" y="408"/>
                </a:lnTo>
                <a:lnTo>
                  <a:pt x="1512" y="410"/>
                </a:lnTo>
                <a:lnTo>
                  <a:pt x="1515" y="412"/>
                </a:lnTo>
                <a:lnTo>
                  <a:pt x="1518" y="414"/>
                </a:lnTo>
                <a:lnTo>
                  <a:pt x="1523" y="414"/>
                </a:lnTo>
                <a:lnTo>
                  <a:pt x="1528" y="414"/>
                </a:lnTo>
                <a:lnTo>
                  <a:pt x="1531" y="413"/>
                </a:lnTo>
                <a:lnTo>
                  <a:pt x="1533" y="412"/>
                </a:lnTo>
                <a:lnTo>
                  <a:pt x="1533" y="411"/>
                </a:lnTo>
                <a:lnTo>
                  <a:pt x="1533" y="410"/>
                </a:lnTo>
                <a:lnTo>
                  <a:pt x="1532" y="409"/>
                </a:lnTo>
                <a:lnTo>
                  <a:pt x="1530" y="407"/>
                </a:lnTo>
                <a:lnTo>
                  <a:pt x="1527" y="405"/>
                </a:lnTo>
                <a:lnTo>
                  <a:pt x="1523" y="403"/>
                </a:lnTo>
                <a:lnTo>
                  <a:pt x="1523" y="397"/>
                </a:lnTo>
                <a:lnTo>
                  <a:pt x="1525" y="398"/>
                </a:lnTo>
                <a:lnTo>
                  <a:pt x="1526" y="398"/>
                </a:lnTo>
                <a:lnTo>
                  <a:pt x="1527" y="397"/>
                </a:lnTo>
                <a:lnTo>
                  <a:pt x="1528" y="396"/>
                </a:lnTo>
                <a:lnTo>
                  <a:pt x="1529" y="395"/>
                </a:lnTo>
                <a:lnTo>
                  <a:pt x="1530" y="394"/>
                </a:lnTo>
                <a:lnTo>
                  <a:pt x="1531" y="395"/>
                </a:lnTo>
                <a:lnTo>
                  <a:pt x="1531" y="400"/>
                </a:lnTo>
                <a:lnTo>
                  <a:pt x="1537" y="403"/>
                </a:lnTo>
                <a:lnTo>
                  <a:pt x="1540" y="404"/>
                </a:lnTo>
                <a:lnTo>
                  <a:pt x="1542" y="406"/>
                </a:lnTo>
                <a:lnTo>
                  <a:pt x="1545" y="403"/>
                </a:lnTo>
                <a:lnTo>
                  <a:pt x="1548" y="398"/>
                </a:lnTo>
                <a:lnTo>
                  <a:pt x="1551" y="394"/>
                </a:lnTo>
                <a:lnTo>
                  <a:pt x="1552" y="393"/>
                </a:lnTo>
                <a:lnTo>
                  <a:pt x="1554" y="392"/>
                </a:lnTo>
                <a:lnTo>
                  <a:pt x="1555" y="391"/>
                </a:lnTo>
                <a:lnTo>
                  <a:pt x="1556" y="391"/>
                </a:lnTo>
                <a:lnTo>
                  <a:pt x="1558" y="391"/>
                </a:lnTo>
                <a:lnTo>
                  <a:pt x="1560" y="392"/>
                </a:lnTo>
                <a:lnTo>
                  <a:pt x="1562" y="392"/>
                </a:lnTo>
                <a:lnTo>
                  <a:pt x="1565" y="386"/>
                </a:lnTo>
                <a:lnTo>
                  <a:pt x="1575" y="383"/>
                </a:lnTo>
                <a:lnTo>
                  <a:pt x="1581" y="381"/>
                </a:lnTo>
                <a:lnTo>
                  <a:pt x="1588" y="379"/>
                </a:lnTo>
                <a:lnTo>
                  <a:pt x="1596" y="375"/>
                </a:lnTo>
                <a:lnTo>
                  <a:pt x="1595" y="368"/>
                </a:lnTo>
                <a:lnTo>
                  <a:pt x="1595" y="364"/>
                </a:lnTo>
                <a:lnTo>
                  <a:pt x="1595" y="362"/>
                </a:lnTo>
                <a:lnTo>
                  <a:pt x="1596" y="361"/>
                </a:lnTo>
                <a:lnTo>
                  <a:pt x="1587" y="357"/>
                </a:lnTo>
                <a:lnTo>
                  <a:pt x="1582" y="355"/>
                </a:lnTo>
                <a:lnTo>
                  <a:pt x="1577" y="352"/>
                </a:lnTo>
                <a:lnTo>
                  <a:pt x="1575" y="350"/>
                </a:lnTo>
                <a:lnTo>
                  <a:pt x="1574" y="349"/>
                </a:lnTo>
                <a:lnTo>
                  <a:pt x="1572" y="347"/>
                </a:lnTo>
                <a:lnTo>
                  <a:pt x="1571" y="344"/>
                </a:lnTo>
                <a:lnTo>
                  <a:pt x="1570" y="342"/>
                </a:lnTo>
                <a:lnTo>
                  <a:pt x="1570" y="339"/>
                </a:lnTo>
                <a:lnTo>
                  <a:pt x="1571" y="333"/>
                </a:lnTo>
                <a:lnTo>
                  <a:pt x="1573" y="331"/>
                </a:lnTo>
                <a:lnTo>
                  <a:pt x="1574" y="329"/>
                </a:lnTo>
                <a:lnTo>
                  <a:pt x="1574" y="328"/>
                </a:lnTo>
                <a:lnTo>
                  <a:pt x="1573" y="327"/>
                </a:lnTo>
                <a:lnTo>
                  <a:pt x="1576" y="328"/>
                </a:lnTo>
                <a:lnTo>
                  <a:pt x="1578" y="328"/>
                </a:lnTo>
                <a:lnTo>
                  <a:pt x="1579" y="327"/>
                </a:lnTo>
                <a:lnTo>
                  <a:pt x="1580" y="326"/>
                </a:lnTo>
                <a:lnTo>
                  <a:pt x="1581" y="323"/>
                </a:lnTo>
                <a:lnTo>
                  <a:pt x="1582" y="321"/>
                </a:lnTo>
                <a:lnTo>
                  <a:pt x="1577" y="322"/>
                </a:lnTo>
                <a:lnTo>
                  <a:pt x="1575" y="322"/>
                </a:lnTo>
                <a:lnTo>
                  <a:pt x="1575" y="321"/>
                </a:lnTo>
                <a:lnTo>
                  <a:pt x="1575" y="318"/>
                </a:lnTo>
                <a:lnTo>
                  <a:pt x="1576" y="315"/>
                </a:lnTo>
                <a:lnTo>
                  <a:pt x="1582" y="308"/>
                </a:lnTo>
                <a:lnTo>
                  <a:pt x="1585" y="304"/>
                </a:lnTo>
                <a:lnTo>
                  <a:pt x="1585" y="302"/>
                </a:lnTo>
                <a:lnTo>
                  <a:pt x="1584" y="301"/>
                </a:lnTo>
                <a:lnTo>
                  <a:pt x="1583" y="299"/>
                </a:lnTo>
                <a:lnTo>
                  <a:pt x="1582" y="298"/>
                </a:lnTo>
                <a:lnTo>
                  <a:pt x="1582" y="296"/>
                </a:lnTo>
                <a:lnTo>
                  <a:pt x="1579" y="297"/>
                </a:lnTo>
                <a:lnTo>
                  <a:pt x="1577" y="299"/>
                </a:lnTo>
                <a:lnTo>
                  <a:pt x="1573" y="302"/>
                </a:lnTo>
                <a:lnTo>
                  <a:pt x="1573" y="301"/>
                </a:lnTo>
                <a:lnTo>
                  <a:pt x="1572" y="300"/>
                </a:lnTo>
                <a:lnTo>
                  <a:pt x="1569" y="300"/>
                </a:lnTo>
                <a:lnTo>
                  <a:pt x="1567" y="300"/>
                </a:lnTo>
                <a:lnTo>
                  <a:pt x="1565" y="299"/>
                </a:lnTo>
                <a:lnTo>
                  <a:pt x="1563" y="290"/>
                </a:lnTo>
                <a:lnTo>
                  <a:pt x="1559" y="279"/>
                </a:lnTo>
                <a:lnTo>
                  <a:pt x="1547" y="280"/>
                </a:lnTo>
                <a:lnTo>
                  <a:pt x="1537" y="279"/>
                </a:lnTo>
                <a:lnTo>
                  <a:pt x="1526" y="278"/>
                </a:lnTo>
                <a:lnTo>
                  <a:pt x="1512" y="276"/>
                </a:lnTo>
                <a:lnTo>
                  <a:pt x="1514" y="285"/>
                </a:lnTo>
                <a:lnTo>
                  <a:pt x="1518" y="295"/>
                </a:lnTo>
                <a:lnTo>
                  <a:pt x="1526" y="313"/>
                </a:lnTo>
                <a:lnTo>
                  <a:pt x="1523" y="314"/>
                </a:lnTo>
                <a:lnTo>
                  <a:pt x="1523" y="315"/>
                </a:lnTo>
                <a:lnTo>
                  <a:pt x="1523" y="316"/>
                </a:lnTo>
                <a:lnTo>
                  <a:pt x="1523" y="319"/>
                </a:lnTo>
                <a:lnTo>
                  <a:pt x="1517" y="318"/>
                </a:lnTo>
                <a:lnTo>
                  <a:pt x="1514" y="318"/>
                </a:lnTo>
                <a:lnTo>
                  <a:pt x="1512" y="319"/>
                </a:lnTo>
                <a:lnTo>
                  <a:pt x="1511" y="322"/>
                </a:lnTo>
                <a:lnTo>
                  <a:pt x="1510" y="330"/>
                </a:lnTo>
                <a:lnTo>
                  <a:pt x="1509" y="341"/>
                </a:lnTo>
                <a:lnTo>
                  <a:pt x="1503" y="341"/>
                </a:lnTo>
                <a:lnTo>
                  <a:pt x="1498" y="351"/>
                </a:lnTo>
                <a:lnTo>
                  <a:pt x="1495" y="359"/>
                </a:lnTo>
                <a:lnTo>
                  <a:pt x="1490" y="367"/>
                </a:lnTo>
                <a:lnTo>
                  <a:pt x="1483" y="375"/>
                </a:lnTo>
                <a:lnTo>
                  <a:pt x="1485" y="375"/>
                </a:lnTo>
                <a:lnTo>
                  <a:pt x="1486" y="376"/>
                </a:lnTo>
                <a:lnTo>
                  <a:pt x="1482" y="376"/>
                </a:lnTo>
                <a:lnTo>
                  <a:pt x="1477" y="376"/>
                </a:lnTo>
                <a:lnTo>
                  <a:pt x="1472" y="375"/>
                </a:lnTo>
                <a:lnTo>
                  <a:pt x="1471" y="374"/>
                </a:lnTo>
                <a:lnTo>
                  <a:pt x="1470" y="372"/>
                </a:lnTo>
                <a:lnTo>
                  <a:pt x="1469" y="368"/>
                </a:lnTo>
                <a:lnTo>
                  <a:pt x="1468" y="364"/>
                </a:lnTo>
                <a:lnTo>
                  <a:pt x="1467" y="362"/>
                </a:lnTo>
                <a:lnTo>
                  <a:pt x="1467" y="361"/>
                </a:lnTo>
                <a:lnTo>
                  <a:pt x="1466" y="360"/>
                </a:lnTo>
                <a:lnTo>
                  <a:pt x="1465" y="359"/>
                </a:lnTo>
                <a:lnTo>
                  <a:pt x="1462" y="358"/>
                </a:lnTo>
                <a:lnTo>
                  <a:pt x="1460" y="357"/>
                </a:lnTo>
                <a:lnTo>
                  <a:pt x="1459" y="356"/>
                </a:lnTo>
                <a:lnTo>
                  <a:pt x="1458" y="355"/>
                </a:lnTo>
                <a:lnTo>
                  <a:pt x="1453" y="348"/>
                </a:lnTo>
                <a:lnTo>
                  <a:pt x="1452" y="346"/>
                </a:lnTo>
                <a:lnTo>
                  <a:pt x="1450" y="344"/>
                </a:lnTo>
                <a:lnTo>
                  <a:pt x="1450" y="342"/>
                </a:lnTo>
                <a:lnTo>
                  <a:pt x="1450" y="341"/>
                </a:lnTo>
                <a:lnTo>
                  <a:pt x="1452" y="339"/>
                </a:lnTo>
                <a:lnTo>
                  <a:pt x="1455" y="336"/>
                </a:lnTo>
                <a:lnTo>
                  <a:pt x="1457" y="332"/>
                </a:lnTo>
                <a:lnTo>
                  <a:pt x="1458" y="328"/>
                </a:lnTo>
                <a:lnTo>
                  <a:pt x="1461" y="321"/>
                </a:lnTo>
                <a:lnTo>
                  <a:pt x="1464" y="313"/>
                </a:lnTo>
                <a:lnTo>
                  <a:pt x="1467" y="312"/>
                </a:lnTo>
                <a:lnTo>
                  <a:pt x="1468" y="311"/>
                </a:lnTo>
                <a:lnTo>
                  <a:pt x="1467" y="310"/>
                </a:lnTo>
                <a:lnTo>
                  <a:pt x="1465" y="309"/>
                </a:lnTo>
                <a:lnTo>
                  <a:pt x="1463" y="308"/>
                </a:lnTo>
                <a:lnTo>
                  <a:pt x="1461" y="303"/>
                </a:lnTo>
                <a:lnTo>
                  <a:pt x="1460" y="298"/>
                </a:lnTo>
                <a:lnTo>
                  <a:pt x="1458" y="293"/>
                </a:lnTo>
                <a:lnTo>
                  <a:pt x="1450" y="296"/>
                </a:lnTo>
                <a:lnTo>
                  <a:pt x="1441" y="299"/>
                </a:lnTo>
                <a:lnTo>
                  <a:pt x="1440" y="312"/>
                </a:lnTo>
                <a:lnTo>
                  <a:pt x="1438" y="327"/>
                </a:lnTo>
                <a:lnTo>
                  <a:pt x="1433" y="328"/>
                </a:lnTo>
                <a:lnTo>
                  <a:pt x="1431" y="328"/>
                </a:lnTo>
                <a:lnTo>
                  <a:pt x="1430" y="329"/>
                </a:lnTo>
                <a:lnTo>
                  <a:pt x="1430" y="330"/>
                </a:lnTo>
                <a:lnTo>
                  <a:pt x="1430" y="332"/>
                </a:lnTo>
                <a:lnTo>
                  <a:pt x="1430" y="334"/>
                </a:lnTo>
                <a:lnTo>
                  <a:pt x="1430" y="336"/>
                </a:lnTo>
                <a:lnTo>
                  <a:pt x="1430" y="337"/>
                </a:lnTo>
                <a:lnTo>
                  <a:pt x="1430" y="338"/>
                </a:lnTo>
                <a:lnTo>
                  <a:pt x="1426" y="338"/>
                </a:lnTo>
                <a:lnTo>
                  <a:pt x="1422" y="338"/>
                </a:lnTo>
                <a:lnTo>
                  <a:pt x="1421" y="337"/>
                </a:lnTo>
                <a:lnTo>
                  <a:pt x="1422" y="335"/>
                </a:lnTo>
                <a:lnTo>
                  <a:pt x="1423" y="333"/>
                </a:lnTo>
                <a:lnTo>
                  <a:pt x="1424" y="331"/>
                </a:lnTo>
                <a:lnTo>
                  <a:pt x="1424" y="330"/>
                </a:lnTo>
                <a:lnTo>
                  <a:pt x="1423" y="328"/>
                </a:lnTo>
                <a:lnTo>
                  <a:pt x="1422" y="327"/>
                </a:lnTo>
                <a:lnTo>
                  <a:pt x="1420" y="323"/>
                </a:lnTo>
                <a:lnTo>
                  <a:pt x="1418" y="313"/>
                </a:lnTo>
                <a:lnTo>
                  <a:pt x="1416" y="305"/>
                </a:lnTo>
                <a:lnTo>
                  <a:pt x="1415" y="301"/>
                </a:lnTo>
                <a:lnTo>
                  <a:pt x="1413" y="299"/>
                </a:lnTo>
                <a:lnTo>
                  <a:pt x="1411" y="297"/>
                </a:lnTo>
                <a:lnTo>
                  <a:pt x="1408" y="296"/>
                </a:lnTo>
                <a:lnTo>
                  <a:pt x="1403" y="296"/>
                </a:lnTo>
                <a:lnTo>
                  <a:pt x="1397" y="295"/>
                </a:lnTo>
                <a:lnTo>
                  <a:pt x="1394" y="294"/>
                </a:lnTo>
                <a:lnTo>
                  <a:pt x="1391" y="293"/>
                </a:lnTo>
                <a:lnTo>
                  <a:pt x="1382" y="282"/>
                </a:lnTo>
                <a:lnTo>
                  <a:pt x="1381" y="283"/>
                </a:lnTo>
                <a:lnTo>
                  <a:pt x="1382" y="282"/>
                </a:lnTo>
                <a:lnTo>
                  <a:pt x="1386" y="277"/>
                </a:lnTo>
                <a:lnTo>
                  <a:pt x="1392" y="272"/>
                </a:lnTo>
                <a:lnTo>
                  <a:pt x="1396" y="268"/>
                </a:lnTo>
                <a:lnTo>
                  <a:pt x="1398" y="266"/>
                </a:lnTo>
                <a:lnTo>
                  <a:pt x="1398" y="265"/>
                </a:lnTo>
                <a:lnTo>
                  <a:pt x="1397" y="264"/>
                </a:lnTo>
                <a:lnTo>
                  <a:pt x="1396" y="263"/>
                </a:lnTo>
                <a:lnTo>
                  <a:pt x="1391" y="262"/>
                </a:lnTo>
                <a:lnTo>
                  <a:pt x="1389" y="265"/>
                </a:lnTo>
                <a:lnTo>
                  <a:pt x="1389" y="267"/>
                </a:lnTo>
                <a:lnTo>
                  <a:pt x="1388" y="268"/>
                </a:lnTo>
                <a:lnTo>
                  <a:pt x="1385" y="268"/>
                </a:lnTo>
                <a:lnTo>
                  <a:pt x="1386" y="267"/>
                </a:lnTo>
                <a:lnTo>
                  <a:pt x="1386" y="265"/>
                </a:lnTo>
                <a:lnTo>
                  <a:pt x="1387" y="262"/>
                </a:lnTo>
                <a:lnTo>
                  <a:pt x="1387" y="258"/>
                </a:lnTo>
                <a:lnTo>
                  <a:pt x="1388" y="254"/>
                </a:lnTo>
                <a:lnTo>
                  <a:pt x="1392" y="255"/>
                </a:lnTo>
                <a:lnTo>
                  <a:pt x="1396" y="256"/>
                </a:lnTo>
                <a:lnTo>
                  <a:pt x="1405" y="259"/>
                </a:lnTo>
                <a:lnTo>
                  <a:pt x="1405" y="257"/>
                </a:lnTo>
                <a:lnTo>
                  <a:pt x="1405" y="254"/>
                </a:lnTo>
                <a:lnTo>
                  <a:pt x="1406" y="253"/>
                </a:lnTo>
                <a:lnTo>
                  <a:pt x="1406" y="252"/>
                </a:lnTo>
                <a:lnTo>
                  <a:pt x="1407" y="251"/>
                </a:lnTo>
                <a:lnTo>
                  <a:pt x="1406" y="250"/>
                </a:lnTo>
                <a:lnTo>
                  <a:pt x="1405" y="250"/>
                </a:lnTo>
                <a:lnTo>
                  <a:pt x="1402" y="250"/>
                </a:lnTo>
                <a:lnTo>
                  <a:pt x="1400" y="251"/>
                </a:lnTo>
                <a:lnTo>
                  <a:pt x="1399" y="251"/>
                </a:lnTo>
                <a:lnTo>
                  <a:pt x="1399" y="245"/>
                </a:lnTo>
                <a:lnTo>
                  <a:pt x="1394" y="244"/>
                </a:lnTo>
                <a:lnTo>
                  <a:pt x="1390" y="244"/>
                </a:lnTo>
                <a:lnTo>
                  <a:pt x="1388" y="243"/>
                </a:lnTo>
                <a:lnTo>
                  <a:pt x="1387" y="242"/>
                </a:lnTo>
                <a:lnTo>
                  <a:pt x="1386" y="240"/>
                </a:lnTo>
                <a:lnTo>
                  <a:pt x="1384" y="237"/>
                </a:lnTo>
                <a:lnTo>
                  <a:pt x="1381" y="233"/>
                </a:lnTo>
                <a:lnTo>
                  <a:pt x="1379" y="231"/>
                </a:lnTo>
                <a:lnTo>
                  <a:pt x="1377" y="230"/>
                </a:lnTo>
                <a:lnTo>
                  <a:pt x="1374" y="229"/>
                </a:lnTo>
                <a:lnTo>
                  <a:pt x="1369" y="229"/>
                </a:lnTo>
                <a:lnTo>
                  <a:pt x="1364" y="228"/>
                </a:lnTo>
                <a:lnTo>
                  <a:pt x="1362" y="227"/>
                </a:lnTo>
                <a:lnTo>
                  <a:pt x="1360" y="226"/>
                </a:lnTo>
                <a:lnTo>
                  <a:pt x="1329" y="226"/>
                </a:lnTo>
                <a:lnTo>
                  <a:pt x="1326" y="227"/>
                </a:lnTo>
                <a:lnTo>
                  <a:pt x="1322" y="229"/>
                </a:lnTo>
                <a:lnTo>
                  <a:pt x="1318" y="232"/>
                </a:lnTo>
                <a:lnTo>
                  <a:pt x="1315" y="236"/>
                </a:lnTo>
                <a:lnTo>
                  <a:pt x="1313" y="241"/>
                </a:lnTo>
                <a:lnTo>
                  <a:pt x="1312" y="243"/>
                </a:lnTo>
                <a:lnTo>
                  <a:pt x="1311" y="245"/>
                </a:lnTo>
                <a:lnTo>
                  <a:pt x="1311" y="248"/>
                </a:lnTo>
                <a:lnTo>
                  <a:pt x="1312" y="250"/>
                </a:lnTo>
                <a:lnTo>
                  <a:pt x="1313" y="252"/>
                </a:lnTo>
                <a:lnTo>
                  <a:pt x="1315" y="254"/>
                </a:lnTo>
                <a:lnTo>
                  <a:pt x="1313" y="254"/>
                </a:lnTo>
                <a:lnTo>
                  <a:pt x="1310" y="254"/>
                </a:lnTo>
                <a:lnTo>
                  <a:pt x="1306" y="254"/>
                </a:lnTo>
                <a:lnTo>
                  <a:pt x="1306" y="255"/>
                </a:lnTo>
                <a:lnTo>
                  <a:pt x="1305" y="257"/>
                </a:lnTo>
                <a:lnTo>
                  <a:pt x="1303" y="259"/>
                </a:lnTo>
                <a:lnTo>
                  <a:pt x="1308" y="263"/>
                </a:lnTo>
                <a:lnTo>
                  <a:pt x="1312" y="266"/>
                </a:lnTo>
                <a:lnTo>
                  <a:pt x="1316" y="270"/>
                </a:lnTo>
                <a:lnTo>
                  <a:pt x="1320" y="274"/>
                </a:lnTo>
                <a:lnTo>
                  <a:pt x="1318" y="274"/>
                </a:lnTo>
                <a:lnTo>
                  <a:pt x="1316" y="275"/>
                </a:lnTo>
                <a:lnTo>
                  <a:pt x="1314" y="277"/>
                </a:lnTo>
                <a:lnTo>
                  <a:pt x="1314" y="278"/>
                </a:lnTo>
                <a:lnTo>
                  <a:pt x="1314" y="279"/>
                </a:lnTo>
                <a:lnTo>
                  <a:pt x="1314" y="280"/>
                </a:lnTo>
                <a:lnTo>
                  <a:pt x="1315" y="281"/>
                </a:lnTo>
                <a:lnTo>
                  <a:pt x="1318" y="282"/>
                </a:lnTo>
                <a:lnTo>
                  <a:pt x="1323" y="282"/>
                </a:lnTo>
                <a:lnTo>
                  <a:pt x="1322" y="283"/>
                </a:lnTo>
                <a:lnTo>
                  <a:pt x="1322" y="284"/>
                </a:lnTo>
                <a:lnTo>
                  <a:pt x="1323" y="285"/>
                </a:lnTo>
                <a:lnTo>
                  <a:pt x="1326" y="285"/>
                </a:lnTo>
                <a:lnTo>
                  <a:pt x="1325" y="284"/>
                </a:lnTo>
                <a:lnTo>
                  <a:pt x="1324" y="283"/>
                </a:lnTo>
                <a:lnTo>
                  <a:pt x="1324" y="279"/>
                </a:lnTo>
                <a:lnTo>
                  <a:pt x="1324" y="275"/>
                </a:lnTo>
                <a:lnTo>
                  <a:pt x="1325" y="274"/>
                </a:lnTo>
                <a:lnTo>
                  <a:pt x="1326" y="274"/>
                </a:lnTo>
                <a:lnTo>
                  <a:pt x="1328" y="273"/>
                </a:lnTo>
                <a:lnTo>
                  <a:pt x="1330" y="274"/>
                </a:lnTo>
                <a:lnTo>
                  <a:pt x="1332" y="274"/>
                </a:lnTo>
                <a:lnTo>
                  <a:pt x="1334" y="274"/>
                </a:lnTo>
                <a:lnTo>
                  <a:pt x="1339" y="280"/>
                </a:lnTo>
                <a:lnTo>
                  <a:pt x="1344" y="285"/>
                </a:lnTo>
                <a:lnTo>
                  <a:pt x="1345" y="287"/>
                </a:lnTo>
                <a:lnTo>
                  <a:pt x="1347" y="288"/>
                </a:lnTo>
                <a:lnTo>
                  <a:pt x="1351" y="288"/>
                </a:lnTo>
                <a:lnTo>
                  <a:pt x="1354" y="287"/>
                </a:lnTo>
                <a:lnTo>
                  <a:pt x="1359" y="286"/>
                </a:lnTo>
                <a:lnTo>
                  <a:pt x="1374" y="279"/>
                </a:lnTo>
                <a:lnTo>
                  <a:pt x="1374" y="285"/>
                </a:lnTo>
                <a:lnTo>
                  <a:pt x="1368" y="286"/>
                </a:lnTo>
                <a:lnTo>
                  <a:pt x="1365" y="288"/>
                </a:lnTo>
                <a:lnTo>
                  <a:pt x="1362" y="288"/>
                </a:lnTo>
                <a:lnTo>
                  <a:pt x="1362" y="289"/>
                </a:lnTo>
                <a:lnTo>
                  <a:pt x="1362" y="290"/>
                </a:lnTo>
                <a:lnTo>
                  <a:pt x="1362" y="294"/>
                </a:lnTo>
                <a:lnTo>
                  <a:pt x="1362" y="302"/>
                </a:lnTo>
                <a:lnTo>
                  <a:pt x="1357" y="300"/>
                </a:lnTo>
                <a:lnTo>
                  <a:pt x="1354" y="299"/>
                </a:lnTo>
                <a:lnTo>
                  <a:pt x="1352" y="299"/>
                </a:lnTo>
                <a:lnTo>
                  <a:pt x="1350" y="299"/>
                </a:lnTo>
                <a:lnTo>
                  <a:pt x="1346" y="299"/>
                </a:lnTo>
                <a:lnTo>
                  <a:pt x="1345" y="304"/>
                </a:lnTo>
                <a:lnTo>
                  <a:pt x="1344" y="309"/>
                </a:lnTo>
                <a:lnTo>
                  <a:pt x="1343" y="321"/>
                </a:lnTo>
                <a:lnTo>
                  <a:pt x="1350" y="319"/>
                </a:lnTo>
                <a:lnTo>
                  <a:pt x="1353" y="318"/>
                </a:lnTo>
                <a:lnTo>
                  <a:pt x="1357" y="319"/>
                </a:lnTo>
                <a:lnTo>
                  <a:pt x="1356" y="319"/>
                </a:lnTo>
                <a:lnTo>
                  <a:pt x="1356" y="320"/>
                </a:lnTo>
                <a:lnTo>
                  <a:pt x="1357" y="323"/>
                </a:lnTo>
                <a:lnTo>
                  <a:pt x="1360" y="327"/>
                </a:lnTo>
                <a:lnTo>
                  <a:pt x="1353" y="328"/>
                </a:lnTo>
                <a:lnTo>
                  <a:pt x="1349" y="328"/>
                </a:lnTo>
                <a:lnTo>
                  <a:pt x="1346" y="330"/>
                </a:lnTo>
                <a:lnTo>
                  <a:pt x="1346" y="333"/>
                </a:lnTo>
                <a:lnTo>
                  <a:pt x="1333" y="341"/>
                </a:lnTo>
                <a:lnTo>
                  <a:pt x="1327" y="347"/>
                </a:lnTo>
                <a:lnTo>
                  <a:pt x="1321" y="353"/>
                </a:lnTo>
                <a:lnTo>
                  <a:pt x="1318" y="359"/>
                </a:lnTo>
                <a:lnTo>
                  <a:pt x="1317" y="362"/>
                </a:lnTo>
                <a:lnTo>
                  <a:pt x="1317" y="366"/>
                </a:lnTo>
                <a:lnTo>
                  <a:pt x="1317" y="369"/>
                </a:lnTo>
                <a:lnTo>
                  <a:pt x="1319" y="372"/>
                </a:lnTo>
                <a:lnTo>
                  <a:pt x="1322" y="375"/>
                </a:lnTo>
                <a:lnTo>
                  <a:pt x="1326" y="378"/>
                </a:lnTo>
                <a:lnTo>
                  <a:pt x="1326" y="379"/>
                </a:lnTo>
                <a:lnTo>
                  <a:pt x="1325" y="380"/>
                </a:lnTo>
                <a:lnTo>
                  <a:pt x="1323" y="382"/>
                </a:lnTo>
                <a:lnTo>
                  <a:pt x="1323" y="383"/>
                </a:lnTo>
                <a:lnTo>
                  <a:pt x="1316" y="379"/>
                </a:lnTo>
                <a:lnTo>
                  <a:pt x="1309" y="375"/>
                </a:lnTo>
                <a:lnTo>
                  <a:pt x="1305" y="371"/>
                </a:lnTo>
                <a:lnTo>
                  <a:pt x="1302" y="367"/>
                </a:lnTo>
                <a:lnTo>
                  <a:pt x="1301" y="365"/>
                </a:lnTo>
                <a:lnTo>
                  <a:pt x="1300" y="363"/>
                </a:lnTo>
                <a:lnTo>
                  <a:pt x="1299" y="359"/>
                </a:lnTo>
                <a:lnTo>
                  <a:pt x="1298" y="354"/>
                </a:lnTo>
                <a:lnTo>
                  <a:pt x="1298" y="348"/>
                </a:lnTo>
                <a:lnTo>
                  <a:pt x="1298" y="335"/>
                </a:lnTo>
                <a:lnTo>
                  <a:pt x="1296" y="335"/>
                </a:lnTo>
                <a:lnTo>
                  <a:pt x="1295" y="336"/>
                </a:lnTo>
                <a:lnTo>
                  <a:pt x="1294" y="337"/>
                </a:lnTo>
                <a:lnTo>
                  <a:pt x="1292" y="338"/>
                </a:lnTo>
                <a:lnTo>
                  <a:pt x="1293" y="339"/>
                </a:lnTo>
                <a:lnTo>
                  <a:pt x="1294" y="340"/>
                </a:lnTo>
                <a:lnTo>
                  <a:pt x="1293" y="341"/>
                </a:lnTo>
                <a:lnTo>
                  <a:pt x="1289" y="341"/>
                </a:lnTo>
                <a:lnTo>
                  <a:pt x="1285" y="337"/>
                </a:lnTo>
                <a:lnTo>
                  <a:pt x="1281" y="333"/>
                </a:lnTo>
                <a:lnTo>
                  <a:pt x="1277" y="328"/>
                </a:lnTo>
                <a:lnTo>
                  <a:pt x="1272" y="324"/>
                </a:lnTo>
                <a:lnTo>
                  <a:pt x="1270" y="329"/>
                </a:lnTo>
                <a:lnTo>
                  <a:pt x="1267" y="336"/>
                </a:lnTo>
                <a:lnTo>
                  <a:pt x="1266" y="339"/>
                </a:lnTo>
                <a:lnTo>
                  <a:pt x="1266" y="343"/>
                </a:lnTo>
                <a:lnTo>
                  <a:pt x="1267" y="345"/>
                </a:lnTo>
                <a:lnTo>
                  <a:pt x="1267" y="346"/>
                </a:lnTo>
                <a:lnTo>
                  <a:pt x="1268" y="348"/>
                </a:lnTo>
                <a:lnTo>
                  <a:pt x="1270" y="349"/>
                </a:lnTo>
                <a:lnTo>
                  <a:pt x="1261" y="352"/>
                </a:lnTo>
                <a:lnTo>
                  <a:pt x="1254" y="354"/>
                </a:lnTo>
                <a:lnTo>
                  <a:pt x="1250" y="355"/>
                </a:lnTo>
                <a:lnTo>
                  <a:pt x="1246" y="355"/>
                </a:lnTo>
                <a:lnTo>
                  <a:pt x="1241" y="354"/>
                </a:lnTo>
                <a:lnTo>
                  <a:pt x="1236" y="352"/>
                </a:lnTo>
                <a:lnTo>
                  <a:pt x="1233" y="347"/>
                </a:lnTo>
                <a:lnTo>
                  <a:pt x="1229" y="347"/>
                </a:lnTo>
                <a:lnTo>
                  <a:pt x="1226" y="348"/>
                </a:lnTo>
                <a:lnTo>
                  <a:pt x="1220" y="352"/>
                </a:lnTo>
                <a:lnTo>
                  <a:pt x="1215" y="356"/>
                </a:lnTo>
                <a:lnTo>
                  <a:pt x="1211" y="357"/>
                </a:lnTo>
                <a:lnTo>
                  <a:pt x="1208" y="358"/>
                </a:lnTo>
                <a:lnTo>
                  <a:pt x="1205" y="352"/>
                </a:lnTo>
                <a:lnTo>
                  <a:pt x="1200" y="352"/>
                </a:lnTo>
                <a:lnTo>
                  <a:pt x="1196" y="352"/>
                </a:lnTo>
                <a:lnTo>
                  <a:pt x="1194" y="352"/>
                </a:lnTo>
                <a:lnTo>
                  <a:pt x="1192" y="352"/>
                </a:lnTo>
                <a:lnTo>
                  <a:pt x="1189" y="351"/>
                </a:lnTo>
                <a:lnTo>
                  <a:pt x="1185" y="349"/>
                </a:lnTo>
                <a:lnTo>
                  <a:pt x="1183" y="347"/>
                </a:lnTo>
                <a:lnTo>
                  <a:pt x="1180" y="343"/>
                </a:lnTo>
                <a:lnTo>
                  <a:pt x="1177" y="340"/>
                </a:lnTo>
                <a:lnTo>
                  <a:pt x="1176" y="339"/>
                </a:lnTo>
                <a:lnTo>
                  <a:pt x="1174" y="338"/>
                </a:lnTo>
                <a:lnTo>
                  <a:pt x="1173" y="338"/>
                </a:lnTo>
                <a:lnTo>
                  <a:pt x="1172" y="339"/>
                </a:lnTo>
                <a:lnTo>
                  <a:pt x="1170" y="340"/>
                </a:lnTo>
                <a:lnTo>
                  <a:pt x="1168" y="342"/>
                </a:lnTo>
                <a:lnTo>
                  <a:pt x="1167" y="343"/>
                </a:lnTo>
                <a:lnTo>
                  <a:pt x="1166" y="344"/>
                </a:lnTo>
                <a:lnTo>
                  <a:pt x="1166" y="341"/>
                </a:lnTo>
                <a:lnTo>
                  <a:pt x="1163" y="344"/>
                </a:lnTo>
                <a:lnTo>
                  <a:pt x="1159" y="345"/>
                </a:lnTo>
                <a:lnTo>
                  <a:pt x="1158" y="345"/>
                </a:lnTo>
                <a:lnTo>
                  <a:pt x="1157" y="344"/>
                </a:lnTo>
                <a:lnTo>
                  <a:pt x="1158" y="342"/>
                </a:lnTo>
                <a:lnTo>
                  <a:pt x="1160" y="338"/>
                </a:lnTo>
                <a:lnTo>
                  <a:pt x="1160" y="337"/>
                </a:lnTo>
                <a:lnTo>
                  <a:pt x="1160" y="335"/>
                </a:lnTo>
                <a:lnTo>
                  <a:pt x="1158" y="335"/>
                </a:lnTo>
                <a:lnTo>
                  <a:pt x="1156" y="334"/>
                </a:lnTo>
                <a:lnTo>
                  <a:pt x="1153" y="334"/>
                </a:lnTo>
                <a:lnTo>
                  <a:pt x="1152" y="333"/>
                </a:lnTo>
                <a:lnTo>
                  <a:pt x="1149" y="334"/>
                </a:lnTo>
                <a:lnTo>
                  <a:pt x="1149" y="336"/>
                </a:lnTo>
                <a:lnTo>
                  <a:pt x="1147" y="337"/>
                </a:lnTo>
                <a:lnTo>
                  <a:pt x="1145" y="338"/>
                </a:lnTo>
                <a:lnTo>
                  <a:pt x="1143" y="338"/>
                </a:lnTo>
                <a:lnTo>
                  <a:pt x="1141" y="332"/>
                </a:lnTo>
                <a:lnTo>
                  <a:pt x="1139" y="325"/>
                </a:lnTo>
                <a:lnTo>
                  <a:pt x="1135" y="313"/>
                </a:lnTo>
                <a:lnTo>
                  <a:pt x="1109" y="314"/>
                </a:lnTo>
                <a:lnTo>
                  <a:pt x="1084" y="316"/>
                </a:lnTo>
                <a:lnTo>
                  <a:pt x="1081" y="323"/>
                </a:lnTo>
                <a:lnTo>
                  <a:pt x="1080" y="329"/>
                </a:lnTo>
                <a:lnTo>
                  <a:pt x="1078" y="335"/>
                </a:lnTo>
                <a:lnTo>
                  <a:pt x="1076" y="341"/>
                </a:lnTo>
                <a:lnTo>
                  <a:pt x="1080" y="339"/>
                </a:lnTo>
                <a:lnTo>
                  <a:pt x="1084" y="338"/>
                </a:lnTo>
                <a:lnTo>
                  <a:pt x="1083" y="339"/>
                </a:lnTo>
                <a:lnTo>
                  <a:pt x="1083" y="340"/>
                </a:lnTo>
                <a:lnTo>
                  <a:pt x="1085" y="341"/>
                </a:lnTo>
                <a:lnTo>
                  <a:pt x="1090" y="341"/>
                </a:lnTo>
                <a:lnTo>
                  <a:pt x="1087" y="333"/>
                </a:lnTo>
                <a:lnTo>
                  <a:pt x="1089" y="332"/>
                </a:lnTo>
                <a:lnTo>
                  <a:pt x="1090" y="333"/>
                </a:lnTo>
                <a:lnTo>
                  <a:pt x="1092" y="334"/>
                </a:lnTo>
                <a:lnTo>
                  <a:pt x="1094" y="335"/>
                </a:lnTo>
                <a:lnTo>
                  <a:pt x="1096" y="336"/>
                </a:lnTo>
                <a:lnTo>
                  <a:pt x="1098" y="335"/>
                </a:lnTo>
                <a:lnTo>
                  <a:pt x="1104" y="327"/>
                </a:lnTo>
                <a:lnTo>
                  <a:pt x="1107" y="328"/>
                </a:lnTo>
                <a:lnTo>
                  <a:pt x="1110" y="329"/>
                </a:lnTo>
                <a:lnTo>
                  <a:pt x="1113" y="330"/>
                </a:lnTo>
                <a:lnTo>
                  <a:pt x="1118" y="330"/>
                </a:lnTo>
                <a:lnTo>
                  <a:pt x="1099" y="342"/>
                </a:lnTo>
                <a:lnTo>
                  <a:pt x="1081" y="355"/>
                </a:lnTo>
                <a:lnTo>
                  <a:pt x="1082" y="359"/>
                </a:lnTo>
                <a:lnTo>
                  <a:pt x="1084" y="362"/>
                </a:lnTo>
                <a:lnTo>
                  <a:pt x="1087" y="366"/>
                </a:lnTo>
                <a:lnTo>
                  <a:pt x="1087" y="368"/>
                </a:lnTo>
                <a:lnTo>
                  <a:pt x="1087" y="370"/>
                </a:lnTo>
                <a:lnTo>
                  <a:pt x="1086" y="371"/>
                </a:lnTo>
                <a:lnTo>
                  <a:pt x="1085" y="371"/>
                </a:lnTo>
                <a:lnTo>
                  <a:pt x="1084" y="373"/>
                </a:lnTo>
                <a:lnTo>
                  <a:pt x="1084" y="375"/>
                </a:lnTo>
                <a:lnTo>
                  <a:pt x="1087" y="377"/>
                </a:lnTo>
                <a:lnTo>
                  <a:pt x="1088" y="379"/>
                </a:lnTo>
                <a:lnTo>
                  <a:pt x="1090" y="380"/>
                </a:lnTo>
                <a:lnTo>
                  <a:pt x="1092" y="380"/>
                </a:lnTo>
                <a:lnTo>
                  <a:pt x="1093" y="381"/>
                </a:lnTo>
                <a:lnTo>
                  <a:pt x="1092" y="382"/>
                </a:lnTo>
                <a:lnTo>
                  <a:pt x="1091" y="383"/>
                </a:lnTo>
                <a:lnTo>
                  <a:pt x="1089" y="384"/>
                </a:lnTo>
                <a:lnTo>
                  <a:pt x="1088" y="384"/>
                </a:lnTo>
                <a:lnTo>
                  <a:pt x="1087" y="383"/>
                </a:lnTo>
                <a:lnTo>
                  <a:pt x="1084" y="392"/>
                </a:lnTo>
                <a:lnTo>
                  <a:pt x="1082" y="390"/>
                </a:lnTo>
                <a:lnTo>
                  <a:pt x="1080" y="389"/>
                </a:lnTo>
                <a:lnTo>
                  <a:pt x="1077" y="388"/>
                </a:lnTo>
                <a:lnTo>
                  <a:pt x="1076" y="386"/>
                </a:lnTo>
                <a:lnTo>
                  <a:pt x="1075" y="383"/>
                </a:lnTo>
                <a:lnTo>
                  <a:pt x="1074" y="379"/>
                </a:lnTo>
                <a:lnTo>
                  <a:pt x="1073" y="369"/>
                </a:lnTo>
                <a:lnTo>
                  <a:pt x="1073" y="365"/>
                </a:lnTo>
                <a:lnTo>
                  <a:pt x="1072" y="363"/>
                </a:lnTo>
                <a:lnTo>
                  <a:pt x="1071" y="363"/>
                </a:lnTo>
                <a:lnTo>
                  <a:pt x="1070" y="366"/>
                </a:lnTo>
                <a:lnTo>
                  <a:pt x="1067" y="375"/>
                </a:lnTo>
                <a:lnTo>
                  <a:pt x="1064" y="364"/>
                </a:lnTo>
                <a:lnTo>
                  <a:pt x="1061" y="352"/>
                </a:lnTo>
                <a:lnTo>
                  <a:pt x="1056" y="353"/>
                </a:lnTo>
                <a:lnTo>
                  <a:pt x="1052" y="353"/>
                </a:lnTo>
                <a:lnTo>
                  <a:pt x="1050" y="352"/>
                </a:lnTo>
                <a:lnTo>
                  <a:pt x="1048" y="350"/>
                </a:lnTo>
                <a:lnTo>
                  <a:pt x="1047" y="347"/>
                </a:lnTo>
                <a:lnTo>
                  <a:pt x="1046" y="344"/>
                </a:lnTo>
                <a:lnTo>
                  <a:pt x="1045" y="341"/>
                </a:lnTo>
                <a:lnTo>
                  <a:pt x="1037" y="347"/>
                </a:lnTo>
                <a:lnTo>
                  <a:pt x="1034" y="350"/>
                </a:lnTo>
                <a:lnTo>
                  <a:pt x="1031" y="352"/>
                </a:lnTo>
                <a:lnTo>
                  <a:pt x="1028" y="353"/>
                </a:lnTo>
                <a:lnTo>
                  <a:pt x="1027" y="353"/>
                </a:lnTo>
                <a:lnTo>
                  <a:pt x="1028" y="352"/>
                </a:lnTo>
                <a:lnTo>
                  <a:pt x="1029" y="351"/>
                </a:lnTo>
                <a:lnTo>
                  <a:pt x="1029" y="350"/>
                </a:lnTo>
                <a:lnTo>
                  <a:pt x="1028" y="349"/>
                </a:lnTo>
                <a:lnTo>
                  <a:pt x="1023" y="349"/>
                </a:lnTo>
                <a:lnTo>
                  <a:pt x="1017" y="351"/>
                </a:lnTo>
                <a:lnTo>
                  <a:pt x="1002" y="355"/>
                </a:lnTo>
                <a:lnTo>
                  <a:pt x="994" y="357"/>
                </a:lnTo>
                <a:lnTo>
                  <a:pt x="987" y="359"/>
                </a:lnTo>
                <a:lnTo>
                  <a:pt x="979" y="359"/>
                </a:lnTo>
                <a:lnTo>
                  <a:pt x="975" y="359"/>
                </a:lnTo>
                <a:lnTo>
                  <a:pt x="971" y="358"/>
                </a:lnTo>
                <a:lnTo>
                  <a:pt x="969" y="357"/>
                </a:lnTo>
                <a:lnTo>
                  <a:pt x="968" y="354"/>
                </a:lnTo>
                <a:lnTo>
                  <a:pt x="967" y="351"/>
                </a:lnTo>
                <a:lnTo>
                  <a:pt x="966" y="348"/>
                </a:lnTo>
                <a:lnTo>
                  <a:pt x="966" y="345"/>
                </a:lnTo>
                <a:lnTo>
                  <a:pt x="967" y="343"/>
                </a:lnTo>
                <a:lnTo>
                  <a:pt x="968" y="342"/>
                </a:lnTo>
                <a:lnTo>
                  <a:pt x="969" y="341"/>
                </a:lnTo>
                <a:lnTo>
                  <a:pt x="971" y="341"/>
                </a:lnTo>
                <a:lnTo>
                  <a:pt x="970" y="340"/>
                </a:lnTo>
                <a:lnTo>
                  <a:pt x="969" y="339"/>
                </a:lnTo>
                <a:lnTo>
                  <a:pt x="969" y="337"/>
                </a:lnTo>
                <a:lnTo>
                  <a:pt x="969" y="335"/>
                </a:lnTo>
                <a:lnTo>
                  <a:pt x="977" y="336"/>
                </a:lnTo>
                <a:lnTo>
                  <a:pt x="981" y="336"/>
                </a:lnTo>
                <a:lnTo>
                  <a:pt x="986" y="335"/>
                </a:lnTo>
                <a:lnTo>
                  <a:pt x="981" y="330"/>
                </a:lnTo>
                <a:lnTo>
                  <a:pt x="975" y="323"/>
                </a:lnTo>
                <a:lnTo>
                  <a:pt x="971" y="319"/>
                </a:lnTo>
                <a:lnTo>
                  <a:pt x="968" y="316"/>
                </a:lnTo>
                <a:lnTo>
                  <a:pt x="965" y="314"/>
                </a:lnTo>
                <a:lnTo>
                  <a:pt x="963" y="313"/>
                </a:lnTo>
                <a:lnTo>
                  <a:pt x="960" y="312"/>
                </a:lnTo>
                <a:lnTo>
                  <a:pt x="957" y="312"/>
                </a:lnTo>
                <a:lnTo>
                  <a:pt x="955" y="313"/>
                </a:lnTo>
                <a:lnTo>
                  <a:pt x="954" y="313"/>
                </a:lnTo>
                <a:lnTo>
                  <a:pt x="952" y="315"/>
                </a:lnTo>
                <a:lnTo>
                  <a:pt x="951" y="317"/>
                </a:lnTo>
                <a:lnTo>
                  <a:pt x="950" y="319"/>
                </a:lnTo>
                <a:lnTo>
                  <a:pt x="948" y="321"/>
                </a:lnTo>
                <a:lnTo>
                  <a:pt x="944" y="322"/>
                </a:lnTo>
                <a:lnTo>
                  <a:pt x="941" y="322"/>
                </a:lnTo>
                <a:lnTo>
                  <a:pt x="938" y="321"/>
                </a:lnTo>
                <a:lnTo>
                  <a:pt x="936" y="321"/>
                </a:lnTo>
                <a:lnTo>
                  <a:pt x="934" y="320"/>
                </a:lnTo>
                <a:lnTo>
                  <a:pt x="930" y="317"/>
                </a:lnTo>
                <a:lnTo>
                  <a:pt x="924" y="313"/>
                </a:lnTo>
                <a:lnTo>
                  <a:pt x="918" y="312"/>
                </a:lnTo>
                <a:lnTo>
                  <a:pt x="913" y="312"/>
                </a:lnTo>
                <a:lnTo>
                  <a:pt x="908" y="312"/>
                </a:lnTo>
                <a:lnTo>
                  <a:pt x="906" y="311"/>
                </a:lnTo>
                <a:lnTo>
                  <a:pt x="904" y="310"/>
                </a:lnTo>
                <a:lnTo>
                  <a:pt x="903" y="309"/>
                </a:lnTo>
                <a:lnTo>
                  <a:pt x="903" y="308"/>
                </a:lnTo>
                <a:lnTo>
                  <a:pt x="903" y="306"/>
                </a:lnTo>
                <a:lnTo>
                  <a:pt x="903" y="303"/>
                </a:lnTo>
                <a:lnTo>
                  <a:pt x="902" y="302"/>
                </a:lnTo>
                <a:lnTo>
                  <a:pt x="901" y="302"/>
                </a:lnTo>
                <a:lnTo>
                  <a:pt x="899" y="301"/>
                </a:lnTo>
                <a:lnTo>
                  <a:pt x="898" y="301"/>
                </a:lnTo>
                <a:lnTo>
                  <a:pt x="896" y="302"/>
                </a:lnTo>
                <a:lnTo>
                  <a:pt x="895" y="304"/>
                </a:lnTo>
                <a:lnTo>
                  <a:pt x="894" y="304"/>
                </a:lnTo>
                <a:lnTo>
                  <a:pt x="893" y="304"/>
                </a:lnTo>
                <a:lnTo>
                  <a:pt x="887" y="299"/>
                </a:lnTo>
                <a:lnTo>
                  <a:pt x="881" y="296"/>
                </a:lnTo>
                <a:lnTo>
                  <a:pt x="875" y="293"/>
                </a:lnTo>
                <a:lnTo>
                  <a:pt x="860" y="286"/>
                </a:lnTo>
                <a:lnTo>
                  <a:pt x="852" y="283"/>
                </a:lnTo>
                <a:lnTo>
                  <a:pt x="844" y="281"/>
                </a:lnTo>
                <a:lnTo>
                  <a:pt x="840" y="281"/>
                </a:lnTo>
                <a:lnTo>
                  <a:pt x="836" y="281"/>
                </a:lnTo>
                <a:lnTo>
                  <a:pt x="832" y="281"/>
                </a:lnTo>
                <a:lnTo>
                  <a:pt x="828" y="282"/>
                </a:lnTo>
                <a:lnTo>
                  <a:pt x="828" y="288"/>
                </a:lnTo>
                <a:lnTo>
                  <a:pt x="819" y="292"/>
                </a:lnTo>
                <a:lnTo>
                  <a:pt x="810" y="296"/>
                </a:lnTo>
                <a:lnTo>
                  <a:pt x="808" y="288"/>
                </a:lnTo>
                <a:lnTo>
                  <a:pt x="806" y="280"/>
                </a:lnTo>
                <a:lnTo>
                  <a:pt x="805" y="273"/>
                </a:lnTo>
                <a:lnTo>
                  <a:pt x="805" y="268"/>
                </a:lnTo>
                <a:lnTo>
                  <a:pt x="803" y="270"/>
                </a:lnTo>
                <a:lnTo>
                  <a:pt x="802" y="271"/>
                </a:lnTo>
                <a:lnTo>
                  <a:pt x="799" y="274"/>
                </a:lnTo>
                <a:lnTo>
                  <a:pt x="800" y="274"/>
                </a:lnTo>
                <a:lnTo>
                  <a:pt x="801" y="277"/>
                </a:lnTo>
                <a:lnTo>
                  <a:pt x="801" y="280"/>
                </a:lnTo>
                <a:lnTo>
                  <a:pt x="800" y="284"/>
                </a:lnTo>
                <a:lnTo>
                  <a:pt x="796" y="299"/>
                </a:lnTo>
                <a:lnTo>
                  <a:pt x="790" y="299"/>
                </a:lnTo>
                <a:lnTo>
                  <a:pt x="784" y="294"/>
                </a:lnTo>
                <a:lnTo>
                  <a:pt x="774" y="285"/>
                </a:lnTo>
                <a:lnTo>
                  <a:pt x="769" y="281"/>
                </a:lnTo>
                <a:lnTo>
                  <a:pt x="764" y="276"/>
                </a:lnTo>
                <a:lnTo>
                  <a:pt x="761" y="273"/>
                </a:lnTo>
                <a:lnTo>
                  <a:pt x="760" y="271"/>
                </a:lnTo>
                <a:lnTo>
                  <a:pt x="760" y="265"/>
                </a:lnTo>
                <a:lnTo>
                  <a:pt x="754" y="265"/>
                </a:lnTo>
                <a:lnTo>
                  <a:pt x="754" y="262"/>
                </a:lnTo>
                <a:lnTo>
                  <a:pt x="750" y="260"/>
                </a:lnTo>
                <a:lnTo>
                  <a:pt x="746" y="257"/>
                </a:lnTo>
                <a:lnTo>
                  <a:pt x="738" y="251"/>
                </a:lnTo>
                <a:lnTo>
                  <a:pt x="731" y="244"/>
                </a:lnTo>
                <a:lnTo>
                  <a:pt x="723" y="237"/>
                </a:lnTo>
                <a:lnTo>
                  <a:pt x="720" y="251"/>
                </a:lnTo>
                <a:lnTo>
                  <a:pt x="722" y="251"/>
                </a:lnTo>
                <a:lnTo>
                  <a:pt x="723" y="252"/>
                </a:lnTo>
                <a:lnTo>
                  <a:pt x="723" y="253"/>
                </a:lnTo>
                <a:lnTo>
                  <a:pt x="723" y="254"/>
                </a:lnTo>
                <a:lnTo>
                  <a:pt x="723" y="255"/>
                </a:lnTo>
                <a:lnTo>
                  <a:pt x="723" y="256"/>
                </a:lnTo>
                <a:lnTo>
                  <a:pt x="721" y="257"/>
                </a:lnTo>
                <a:lnTo>
                  <a:pt x="720" y="257"/>
                </a:lnTo>
                <a:lnTo>
                  <a:pt x="716" y="267"/>
                </a:lnTo>
                <a:lnTo>
                  <a:pt x="713" y="273"/>
                </a:lnTo>
                <a:lnTo>
                  <a:pt x="712" y="275"/>
                </a:lnTo>
                <a:lnTo>
                  <a:pt x="712" y="276"/>
                </a:lnTo>
                <a:lnTo>
                  <a:pt x="710" y="276"/>
                </a:lnTo>
                <a:lnTo>
                  <a:pt x="707" y="275"/>
                </a:lnTo>
                <a:lnTo>
                  <a:pt x="704" y="274"/>
                </a:lnTo>
                <a:lnTo>
                  <a:pt x="700" y="274"/>
                </a:lnTo>
                <a:lnTo>
                  <a:pt x="696" y="275"/>
                </a:lnTo>
                <a:lnTo>
                  <a:pt x="693" y="277"/>
                </a:lnTo>
                <a:lnTo>
                  <a:pt x="692" y="278"/>
                </a:lnTo>
                <a:lnTo>
                  <a:pt x="691" y="279"/>
                </a:lnTo>
                <a:lnTo>
                  <a:pt x="689" y="282"/>
                </a:lnTo>
                <a:lnTo>
                  <a:pt x="686" y="290"/>
                </a:lnTo>
                <a:lnTo>
                  <a:pt x="684" y="299"/>
                </a:lnTo>
                <a:lnTo>
                  <a:pt x="681" y="299"/>
                </a:lnTo>
                <a:lnTo>
                  <a:pt x="682" y="299"/>
                </a:lnTo>
                <a:lnTo>
                  <a:pt x="682" y="298"/>
                </a:lnTo>
                <a:lnTo>
                  <a:pt x="681" y="296"/>
                </a:lnTo>
                <a:lnTo>
                  <a:pt x="678" y="293"/>
                </a:lnTo>
                <a:lnTo>
                  <a:pt x="674" y="296"/>
                </a:lnTo>
                <a:lnTo>
                  <a:pt x="672" y="298"/>
                </a:lnTo>
                <a:lnTo>
                  <a:pt x="671" y="298"/>
                </a:lnTo>
                <a:lnTo>
                  <a:pt x="670" y="299"/>
                </a:lnTo>
                <a:lnTo>
                  <a:pt x="670" y="293"/>
                </a:lnTo>
                <a:lnTo>
                  <a:pt x="660" y="297"/>
                </a:lnTo>
                <a:lnTo>
                  <a:pt x="656" y="300"/>
                </a:lnTo>
                <a:lnTo>
                  <a:pt x="653" y="302"/>
                </a:lnTo>
                <a:lnTo>
                  <a:pt x="647" y="319"/>
                </a:lnTo>
                <a:lnTo>
                  <a:pt x="646" y="319"/>
                </a:lnTo>
                <a:lnTo>
                  <a:pt x="644" y="320"/>
                </a:lnTo>
                <a:lnTo>
                  <a:pt x="641" y="320"/>
                </a:lnTo>
                <a:lnTo>
                  <a:pt x="638" y="320"/>
                </a:lnTo>
                <a:lnTo>
                  <a:pt x="637" y="321"/>
                </a:lnTo>
                <a:lnTo>
                  <a:pt x="636" y="321"/>
                </a:lnTo>
                <a:lnTo>
                  <a:pt x="635" y="321"/>
                </a:lnTo>
                <a:lnTo>
                  <a:pt x="635" y="320"/>
                </a:lnTo>
                <a:lnTo>
                  <a:pt x="636" y="318"/>
                </a:lnTo>
                <a:lnTo>
                  <a:pt x="633" y="319"/>
                </a:lnTo>
                <a:lnTo>
                  <a:pt x="643" y="301"/>
                </a:lnTo>
                <a:lnTo>
                  <a:pt x="649" y="290"/>
                </a:lnTo>
                <a:lnTo>
                  <a:pt x="653" y="285"/>
                </a:lnTo>
                <a:lnTo>
                  <a:pt x="656" y="283"/>
                </a:lnTo>
                <a:lnTo>
                  <a:pt x="660" y="282"/>
                </a:lnTo>
                <a:lnTo>
                  <a:pt x="668" y="281"/>
                </a:lnTo>
                <a:lnTo>
                  <a:pt x="676" y="280"/>
                </a:lnTo>
                <a:lnTo>
                  <a:pt x="680" y="278"/>
                </a:lnTo>
                <a:lnTo>
                  <a:pt x="684" y="276"/>
                </a:lnTo>
                <a:lnTo>
                  <a:pt x="691" y="271"/>
                </a:lnTo>
                <a:lnTo>
                  <a:pt x="696" y="268"/>
                </a:lnTo>
                <a:lnTo>
                  <a:pt x="698" y="265"/>
                </a:lnTo>
                <a:lnTo>
                  <a:pt x="698" y="264"/>
                </a:lnTo>
                <a:lnTo>
                  <a:pt x="697" y="263"/>
                </a:lnTo>
                <a:lnTo>
                  <a:pt x="694" y="262"/>
                </a:lnTo>
                <a:lnTo>
                  <a:pt x="690" y="261"/>
                </a:lnTo>
                <a:lnTo>
                  <a:pt x="675" y="259"/>
                </a:lnTo>
                <a:lnTo>
                  <a:pt x="673" y="264"/>
                </a:lnTo>
                <a:lnTo>
                  <a:pt x="672" y="268"/>
                </a:lnTo>
                <a:lnTo>
                  <a:pt x="671" y="272"/>
                </a:lnTo>
                <a:lnTo>
                  <a:pt x="670" y="276"/>
                </a:lnTo>
                <a:lnTo>
                  <a:pt x="668" y="276"/>
                </a:lnTo>
                <a:lnTo>
                  <a:pt x="667" y="275"/>
                </a:lnTo>
                <a:lnTo>
                  <a:pt x="665" y="273"/>
                </a:lnTo>
                <a:lnTo>
                  <a:pt x="661" y="271"/>
                </a:lnTo>
                <a:lnTo>
                  <a:pt x="656" y="272"/>
                </a:lnTo>
                <a:lnTo>
                  <a:pt x="648" y="275"/>
                </a:lnTo>
                <a:lnTo>
                  <a:pt x="636" y="279"/>
                </a:lnTo>
                <a:lnTo>
                  <a:pt x="635" y="281"/>
                </a:lnTo>
                <a:lnTo>
                  <a:pt x="635" y="282"/>
                </a:lnTo>
                <a:lnTo>
                  <a:pt x="635" y="285"/>
                </a:lnTo>
                <a:lnTo>
                  <a:pt x="635" y="288"/>
                </a:lnTo>
                <a:lnTo>
                  <a:pt x="634" y="289"/>
                </a:lnTo>
                <a:lnTo>
                  <a:pt x="633" y="290"/>
                </a:lnTo>
                <a:lnTo>
                  <a:pt x="630" y="291"/>
                </a:lnTo>
                <a:lnTo>
                  <a:pt x="627" y="292"/>
                </a:lnTo>
                <a:lnTo>
                  <a:pt x="624" y="292"/>
                </a:lnTo>
                <a:lnTo>
                  <a:pt x="622" y="293"/>
                </a:lnTo>
                <a:lnTo>
                  <a:pt x="621" y="292"/>
                </a:lnTo>
                <a:lnTo>
                  <a:pt x="621" y="289"/>
                </a:lnTo>
                <a:lnTo>
                  <a:pt x="622" y="285"/>
                </a:lnTo>
                <a:lnTo>
                  <a:pt x="618" y="283"/>
                </a:lnTo>
                <a:lnTo>
                  <a:pt x="615" y="282"/>
                </a:lnTo>
                <a:lnTo>
                  <a:pt x="613" y="281"/>
                </a:lnTo>
                <a:lnTo>
                  <a:pt x="610" y="279"/>
                </a:lnTo>
                <a:lnTo>
                  <a:pt x="610" y="282"/>
                </a:lnTo>
                <a:lnTo>
                  <a:pt x="609" y="284"/>
                </a:lnTo>
                <a:lnTo>
                  <a:pt x="609" y="288"/>
                </a:lnTo>
                <a:lnTo>
                  <a:pt x="609" y="292"/>
                </a:lnTo>
                <a:lnTo>
                  <a:pt x="608" y="296"/>
                </a:lnTo>
                <a:lnTo>
                  <a:pt x="607" y="297"/>
                </a:lnTo>
                <a:lnTo>
                  <a:pt x="606" y="297"/>
                </a:lnTo>
                <a:lnTo>
                  <a:pt x="605" y="296"/>
                </a:lnTo>
                <a:lnTo>
                  <a:pt x="605" y="294"/>
                </a:lnTo>
                <a:lnTo>
                  <a:pt x="605" y="293"/>
                </a:lnTo>
                <a:lnTo>
                  <a:pt x="602" y="293"/>
                </a:lnTo>
                <a:lnTo>
                  <a:pt x="600" y="293"/>
                </a:lnTo>
                <a:lnTo>
                  <a:pt x="599" y="294"/>
                </a:lnTo>
                <a:lnTo>
                  <a:pt x="599" y="296"/>
                </a:lnTo>
                <a:lnTo>
                  <a:pt x="600" y="299"/>
                </a:lnTo>
                <a:lnTo>
                  <a:pt x="600" y="301"/>
                </a:lnTo>
                <a:lnTo>
                  <a:pt x="599" y="302"/>
                </a:lnTo>
                <a:lnTo>
                  <a:pt x="596" y="302"/>
                </a:lnTo>
                <a:lnTo>
                  <a:pt x="592" y="301"/>
                </a:lnTo>
                <a:lnTo>
                  <a:pt x="587" y="300"/>
                </a:lnTo>
                <a:lnTo>
                  <a:pt x="582" y="299"/>
                </a:lnTo>
                <a:lnTo>
                  <a:pt x="582" y="301"/>
                </a:lnTo>
                <a:lnTo>
                  <a:pt x="582" y="303"/>
                </a:lnTo>
                <a:lnTo>
                  <a:pt x="582" y="304"/>
                </a:lnTo>
                <a:lnTo>
                  <a:pt x="583" y="304"/>
                </a:lnTo>
                <a:lnTo>
                  <a:pt x="585" y="304"/>
                </a:lnTo>
                <a:lnTo>
                  <a:pt x="585" y="307"/>
                </a:lnTo>
                <a:lnTo>
                  <a:pt x="589" y="308"/>
                </a:lnTo>
                <a:lnTo>
                  <a:pt x="591" y="310"/>
                </a:lnTo>
                <a:lnTo>
                  <a:pt x="593" y="313"/>
                </a:lnTo>
                <a:lnTo>
                  <a:pt x="593" y="314"/>
                </a:lnTo>
                <a:lnTo>
                  <a:pt x="593" y="315"/>
                </a:lnTo>
                <a:lnTo>
                  <a:pt x="591" y="316"/>
                </a:lnTo>
                <a:lnTo>
                  <a:pt x="590" y="316"/>
                </a:lnTo>
                <a:lnTo>
                  <a:pt x="588" y="316"/>
                </a:lnTo>
                <a:lnTo>
                  <a:pt x="585" y="316"/>
                </a:lnTo>
                <a:lnTo>
                  <a:pt x="582" y="307"/>
                </a:lnTo>
                <a:lnTo>
                  <a:pt x="581" y="306"/>
                </a:lnTo>
                <a:lnTo>
                  <a:pt x="579" y="306"/>
                </a:lnTo>
                <a:lnTo>
                  <a:pt x="576" y="305"/>
                </a:lnTo>
                <a:lnTo>
                  <a:pt x="572" y="305"/>
                </a:lnTo>
                <a:lnTo>
                  <a:pt x="571" y="305"/>
                </a:lnTo>
                <a:lnTo>
                  <a:pt x="568" y="304"/>
                </a:lnTo>
                <a:lnTo>
                  <a:pt x="565" y="299"/>
                </a:lnTo>
                <a:lnTo>
                  <a:pt x="544" y="291"/>
                </a:lnTo>
                <a:lnTo>
                  <a:pt x="534" y="287"/>
                </a:lnTo>
                <a:lnTo>
                  <a:pt x="530" y="285"/>
                </a:lnTo>
                <a:lnTo>
                  <a:pt x="526" y="282"/>
                </a:lnTo>
                <a:lnTo>
                  <a:pt x="525" y="279"/>
                </a:lnTo>
                <a:lnTo>
                  <a:pt x="523" y="276"/>
                </a:lnTo>
                <a:lnTo>
                  <a:pt x="519" y="276"/>
                </a:lnTo>
                <a:lnTo>
                  <a:pt x="516" y="276"/>
                </a:lnTo>
                <a:lnTo>
                  <a:pt x="513" y="276"/>
                </a:lnTo>
                <a:lnTo>
                  <a:pt x="510" y="277"/>
                </a:lnTo>
                <a:lnTo>
                  <a:pt x="508" y="278"/>
                </a:lnTo>
                <a:lnTo>
                  <a:pt x="505" y="279"/>
                </a:lnTo>
                <a:lnTo>
                  <a:pt x="502" y="279"/>
                </a:lnTo>
                <a:lnTo>
                  <a:pt x="498" y="279"/>
                </a:lnTo>
                <a:lnTo>
                  <a:pt x="494" y="278"/>
                </a:lnTo>
                <a:lnTo>
                  <a:pt x="489" y="277"/>
                </a:lnTo>
                <a:lnTo>
                  <a:pt x="480" y="272"/>
                </a:lnTo>
                <a:lnTo>
                  <a:pt x="472" y="268"/>
                </a:lnTo>
                <a:lnTo>
                  <a:pt x="463" y="265"/>
                </a:lnTo>
                <a:lnTo>
                  <a:pt x="459" y="263"/>
                </a:lnTo>
                <a:lnTo>
                  <a:pt x="454" y="262"/>
                </a:lnTo>
                <a:lnTo>
                  <a:pt x="449" y="262"/>
                </a:lnTo>
                <a:lnTo>
                  <a:pt x="445" y="262"/>
                </a:lnTo>
                <a:lnTo>
                  <a:pt x="445" y="271"/>
                </a:lnTo>
                <a:lnTo>
                  <a:pt x="435" y="271"/>
                </a:lnTo>
                <a:lnTo>
                  <a:pt x="428" y="271"/>
                </a:lnTo>
                <a:lnTo>
                  <a:pt x="425" y="265"/>
                </a:lnTo>
                <a:lnTo>
                  <a:pt x="414" y="265"/>
                </a:lnTo>
                <a:lnTo>
                  <a:pt x="402" y="265"/>
                </a:lnTo>
                <a:lnTo>
                  <a:pt x="402" y="259"/>
                </a:lnTo>
                <a:lnTo>
                  <a:pt x="398" y="259"/>
                </a:lnTo>
                <a:lnTo>
                  <a:pt x="393" y="259"/>
                </a:lnTo>
                <a:lnTo>
                  <a:pt x="382" y="261"/>
                </a:lnTo>
                <a:lnTo>
                  <a:pt x="372" y="262"/>
                </a:lnTo>
                <a:lnTo>
                  <a:pt x="367" y="262"/>
                </a:lnTo>
                <a:lnTo>
                  <a:pt x="363" y="262"/>
                </a:lnTo>
                <a:lnTo>
                  <a:pt x="360" y="257"/>
                </a:lnTo>
                <a:lnTo>
                  <a:pt x="359" y="257"/>
                </a:lnTo>
                <a:lnTo>
                  <a:pt x="358" y="257"/>
                </a:lnTo>
                <a:lnTo>
                  <a:pt x="357" y="258"/>
                </a:lnTo>
                <a:lnTo>
                  <a:pt x="355" y="259"/>
                </a:lnTo>
                <a:lnTo>
                  <a:pt x="354" y="260"/>
                </a:lnTo>
                <a:lnTo>
                  <a:pt x="352" y="259"/>
                </a:lnTo>
                <a:lnTo>
                  <a:pt x="349" y="258"/>
                </a:lnTo>
                <a:lnTo>
                  <a:pt x="345" y="255"/>
                </a:lnTo>
                <a:lnTo>
                  <a:pt x="341" y="252"/>
                </a:lnTo>
                <a:lnTo>
                  <a:pt x="338" y="251"/>
                </a:lnTo>
                <a:lnTo>
                  <a:pt x="333" y="251"/>
                </a:lnTo>
                <a:lnTo>
                  <a:pt x="329" y="251"/>
                </a:lnTo>
                <a:lnTo>
                  <a:pt x="325" y="252"/>
                </a:lnTo>
                <a:lnTo>
                  <a:pt x="322" y="254"/>
                </a:lnTo>
                <a:lnTo>
                  <a:pt x="319" y="255"/>
                </a:lnTo>
                <a:lnTo>
                  <a:pt x="315" y="256"/>
                </a:lnTo>
                <a:lnTo>
                  <a:pt x="311" y="257"/>
                </a:lnTo>
                <a:lnTo>
                  <a:pt x="307" y="257"/>
                </a:lnTo>
                <a:lnTo>
                  <a:pt x="301" y="256"/>
                </a:lnTo>
                <a:lnTo>
                  <a:pt x="292" y="253"/>
                </a:lnTo>
                <a:lnTo>
                  <a:pt x="276" y="248"/>
                </a:lnTo>
                <a:lnTo>
                  <a:pt x="273" y="243"/>
                </a:lnTo>
                <a:lnTo>
                  <a:pt x="269" y="242"/>
                </a:lnTo>
                <a:lnTo>
                  <a:pt x="265" y="242"/>
                </a:lnTo>
                <a:lnTo>
                  <a:pt x="257" y="244"/>
                </a:lnTo>
                <a:lnTo>
                  <a:pt x="250" y="245"/>
                </a:lnTo>
                <a:lnTo>
                  <a:pt x="247" y="245"/>
                </a:lnTo>
                <a:lnTo>
                  <a:pt x="245" y="245"/>
                </a:lnTo>
                <a:lnTo>
                  <a:pt x="243" y="245"/>
                </a:lnTo>
                <a:lnTo>
                  <a:pt x="242" y="243"/>
                </a:lnTo>
                <a:lnTo>
                  <a:pt x="240" y="240"/>
                </a:lnTo>
                <a:lnTo>
                  <a:pt x="238" y="237"/>
                </a:lnTo>
                <a:lnTo>
                  <a:pt x="236" y="234"/>
                </a:lnTo>
                <a:lnTo>
                  <a:pt x="228" y="240"/>
                </a:lnTo>
                <a:lnTo>
                  <a:pt x="220" y="245"/>
                </a:lnTo>
                <a:lnTo>
                  <a:pt x="219" y="244"/>
                </a:lnTo>
                <a:lnTo>
                  <a:pt x="218" y="243"/>
                </a:lnTo>
                <a:lnTo>
                  <a:pt x="218" y="240"/>
                </a:lnTo>
                <a:lnTo>
                  <a:pt x="218" y="237"/>
                </a:lnTo>
                <a:lnTo>
                  <a:pt x="217" y="233"/>
                </a:lnTo>
                <a:lnTo>
                  <a:pt x="215" y="230"/>
                </a:lnTo>
                <a:lnTo>
                  <a:pt x="214" y="229"/>
                </a:lnTo>
                <a:lnTo>
                  <a:pt x="212" y="228"/>
                </a:lnTo>
                <a:lnTo>
                  <a:pt x="209" y="228"/>
                </a:lnTo>
                <a:lnTo>
                  <a:pt x="206" y="227"/>
                </a:lnTo>
                <a:lnTo>
                  <a:pt x="202" y="228"/>
                </a:lnTo>
                <a:lnTo>
                  <a:pt x="197" y="229"/>
                </a:lnTo>
                <a:lnTo>
                  <a:pt x="195" y="229"/>
                </a:lnTo>
                <a:lnTo>
                  <a:pt x="193" y="231"/>
                </a:lnTo>
                <a:lnTo>
                  <a:pt x="189" y="235"/>
                </a:lnTo>
                <a:lnTo>
                  <a:pt x="184" y="240"/>
                </a:lnTo>
                <a:lnTo>
                  <a:pt x="180" y="243"/>
                </a:lnTo>
                <a:lnTo>
                  <a:pt x="178" y="243"/>
                </a:lnTo>
                <a:lnTo>
                  <a:pt x="176" y="243"/>
                </a:lnTo>
                <a:lnTo>
                  <a:pt x="172" y="243"/>
                </a:lnTo>
                <a:lnTo>
                  <a:pt x="167" y="242"/>
                </a:lnTo>
                <a:lnTo>
                  <a:pt x="165" y="242"/>
                </a:lnTo>
                <a:lnTo>
                  <a:pt x="163" y="243"/>
                </a:lnTo>
                <a:lnTo>
                  <a:pt x="162" y="244"/>
                </a:lnTo>
                <a:lnTo>
                  <a:pt x="161" y="246"/>
                </a:lnTo>
                <a:lnTo>
                  <a:pt x="160" y="248"/>
                </a:lnTo>
                <a:lnTo>
                  <a:pt x="159" y="248"/>
                </a:lnTo>
                <a:lnTo>
                  <a:pt x="158" y="248"/>
                </a:lnTo>
                <a:lnTo>
                  <a:pt x="157" y="247"/>
                </a:lnTo>
                <a:lnTo>
                  <a:pt x="157" y="244"/>
                </a:lnTo>
                <a:lnTo>
                  <a:pt x="157" y="243"/>
                </a:lnTo>
                <a:lnTo>
                  <a:pt x="156" y="242"/>
                </a:lnTo>
                <a:lnTo>
                  <a:pt x="154" y="242"/>
                </a:lnTo>
                <a:lnTo>
                  <a:pt x="152" y="243"/>
                </a:lnTo>
                <a:lnTo>
                  <a:pt x="152" y="248"/>
                </a:lnTo>
                <a:lnTo>
                  <a:pt x="150" y="249"/>
                </a:lnTo>
                <a:lnTo>
                  <a:pt x="148" y="249"/>
                </a:lnTo>
                <a:lnTo>
                  <a:pt x="144" y="248"/>
                </a:lnTo>
                <a:lnTo>
                  <a:pt x="142" y="251"/>
                </a:lnTo>
                <a:lnTo>
                  <a:pt x="141" y="254"/>
                </a:lnTo>
                <a:lnTo>
                  <a:pt x="138" y="254"/>
                </a:lnTo>
                <a:lnTo>
                  <a:pt x="136" y="254"/>
                </a:lnTo>
                <a:lnTo>
                  <a:pt x="131" y="254"/>
                </a:lnTo>
                <a:lnTo>
                  <a:pt x="126" y="253"/>
                </a:lnTo>
                <a:lnTo>
                  <a:pt x="123" y="253"/>
                </a:lnTo>
                <a:lnTo>
                  <a:pt x="121" y="254"/>
                </a:lnTo>
                <a:lnTo>
                  <a:pt x="118" y="255"/>
                </a:lnTo>
                <a:lnTo>
                  <a:pt x="116" y="257"/>
                </a:lnTo>
                <a:lnTo>
                  <a:pt x="114" y="260"/>
                </a:lnTo>
                <a:lnTo>
                  <a:pt x="112" y="263"/>
                </a:lnTo>
                <a:lnTo>
                  <a:pt x="108" y="269"/>
                </a:lnTo>
                <a:lnTo>
                  <a:pt x="106" y="272"/>
                </a:lnTo>
                <a:lnTo>
                  <a:pt x="104" y="274"/>
                </a:lnTo>
                <a:lnTo>
                  <a:pt x="102" y="274"/>
                </a:lnTo>
                <a:lnTo>
                  <a:pt x="100" y="275"/>
                </a:lnTo>
                <a:lnTo>
                  <a:pt x="97" y="275"/>
                </a:lnTo>
                <a:lnTo>
                  <a:pt x="96" y="275"/>
                </a:lnTo>
                <a:lnTo>
                  <a:pt x="96" y="276"/>
                </a:lnTo>
                <a:lnTo>
                  <a:pt x="95" y="279"/>
                </a:lnTo>
                <a:lnTo>
                  <a:pt x="94" y="283"/>
                </a:lnTo>
                <a:lnTo>
                  <a:pt x="91" y="294"/>
                </a:lnTo>
                <a:lnTo>
                  <a:pt x="89" y="305"/>
                </a:lnTo>
                <a:lnTo>
                  <a:pt x="88" y="308"/>
                </a:lnTo>
                <a:lnTo>
                  <a:pt x="87" y="310"/>
                </a:lnTo>
                <a:lnTo>
                  <a:pt x="84" y="312"/>
                </a:lnTo>
                <a:lnTo>
                  <a:pt x="80" y="313"/>
                </a:lnTo>
                <a:lnTo>
                  <a:pt x="76" y="313"/>
                </a:lnTo>
                <a:lnTo>
                  <a:pt x="71" y="313"/>
                </a:lnTo>
                <a:lnTo>
                  <a:pt x="62" y="313"/>
                </a:lnTo>
                <a:lnTo>
                  <a:pt x="56" y="313"/>
                </a:lnTo>
                <a:lnTo>
                  <a:pt x="55" y="314"/>
                </a:lnTo>
                <a:lnTo>
                  <a:pt x="53" y="316"/>
                </a:lnTo>
                <a:lnTo>
                  <a:pt x="50" y="318"/>
                </a:lnTo>
                <a:lnTo>
                  <a:pt x="49" y="318"/>
                </a:lnTo>
                <a:lnTo>
                  <a:pt x="48" y="319"/>
                </a:lnTo>
                <a:lnTo>
                  <a:pt x="41" y="316"/>
                </a:lnTo>
                <a:lnTo>
                  <a:pt x="38" y="315"/>
                </a:lnTo>
                <a:lnTo>
                  <a:pt x="36" y="315"/>
                </a:lnTo>
                <a:lnTo>
                  <a:pt x="33" y="315"/>
                </a:lnTo>
                <a:lnTo>
                  <a:pt x="31" y="316"/>
                </a:lnTo>
                <a:lnTo>
                  <a:pt x="31" y="333"/>
                </a:lnTo>
                <a:lnTo>
                  <a:pt x="31" y="334"/>
                </a:lnTo>
                <a:lnTo>
                  <a:pt x="30" y="335"/>
                </a:lnTo>
                <a:lnTo>
                  <a:pt x="28" y="338"/>
                </a:lnTo>
                <a:lnTo>
                  <a:pt x="31" y="339"/>
                </a:lnTo>
                <a:lnTo>
                  <a:pt x="34" y="341"/>
                </a:lnTo>
                <a:lnTo>
                  <a:pt x="40" y="342"/>
                </a:lnTo>
                <a:lnTo>
                  <a:pt x="45" y="344"/>
                </a:lnTo>
                <a:lnTo>
                  <a:pt x="51" y="347"/>
                </a:lnTo>
                <a:lnTo>
                  <a:pt x="52" y="348"/>
                </a:lnTo>
                <a:lnTo>
                  <a:pt x="54" y="350"/>
                </a:lnTo>
                <a:lnTo>
                  <a:pt x="58" y="354"/>
                </a:lnTo>
                <a:lnTo>
                  <a:pt x="62" y="358"/>
                </a:lnTo>
                <a:lnTo>
                  <a:pt x="65" y="361"/>
                </a:lnTo>
                <a:lnTo>
                  <a:pt x="67" y="361"/>
                </a:lnTo>
                <a:lnTo>
                  <a:pt x="71" y="360"/>
                </a:lnTo>
                <a:lnTo>
                  <a:pt x="74" y="360"/>
                </a:lnTo>
                <a:lnTo>
                  <a:pt x="76" y="361"/>
                </a:lnTo>
                <a:lnTo>
                  <a:pt x="77" y="362"/>
                </a:lnTo>
                <a:lnTo>
                  <a:pt x="77" y="364"/>
                </a:lnTo>
                <a:lnTo>
                  <a:pt x="77" y="368"/>
                </a:lnTo>
                <a:lnTo>
                  <a:pt x="77" y="372"/>
                </a:lnTo>
                <a:lnTo>
                  <a:pt x="77" y="373"/>
                </a:lnTo>
                <a:lnTo>
                  <a:pt x="77" y="374"/>
                </a:lnTo>
                <a:lnTo>
                  <a:pt x="79" y="375"/>
                </a:lnTo>
                <a:lnTo>
                  <a:pt x="82" y="376"/>
                </a:lnTo>
                <a:lnTo>
                  <a:pt x="84" y="375"/>
                </a:lnTo>
                <a:lnTo>
                  <a:pt x="86" y="375"/>
                </a:lnTo>
                <a:lnTo>
                  <a:pt x="88" y="374"/>
                </a:lnTo>
                <a:lnTo>
                  <a:pt x="90" y="372"/>
                </a:lnTo>
                <a:lnTo>
                  <a:pt x="92" y="372"/>
                </a:lnTo>
                <a:lnTo>
                  <a:pt x="95" y="371"/>
                </a:lnTo>
                <a:lnTo>
                  <a:pt x="99" y="372"/>
                </a:lnTo>
                <a:lnTo>
                  <a:pt x="104" y="372"/>
                </a:lnTo>
                <a:lnTo>
                  <a:pt x="107" y="372"/>
                </a:lnTo>
                <a:lnTo>
                  <a:pt x="108" y="372"/>
                </a:lnTo>
                <a:lnTo>
                  <a:pt x="107" y="372"/>
                </a:lnTo>
                <a:lnTo>
                  <a:pt x="110" y="372"/>
                </a:lnTo>
                <a:lnTo>
                  <a:pt x="112" y="372"/>
                </a:lnTo>
                <a:lnTo>
                  <a:pt x="112" y="373"/>
                </a:lnTo>
                <a:lnTo>
                  <a:pt x="112" y="374"/>
                </a:lnTo>
                <a:lnTo>
                  <a:pt x="112" y="375"/>
                </a:lnTo>
                <a:lnTo>
                  <a:pt x="112" y="377"/>
                </a:lnTo>
                <a:lnTo>
                  <a:pt x="111" y="379"/>
                </a:lnTo>
                <a:lnTo>
                  <a:pt x="109" y="380"/>
                </a:lnTo>
                <a:lnTo>
                  <a:pt x="107" y="380"/>
                </a:lnTo>
                <a:lnTo>
                  <a:pt x="124" y="389"/>
                </a:lnTo>
                <a:lnTo>
                  <a:pt x="123" y="388"/>
                </a:lnTo>
                <a:lnTo>
                  <a:pt x="126" y="387"/>
                </a:lnTo>
                <a:lnTo>
                  <a:pt x="132" y="386"/>
                </a:lnTo>
                <a:lnTo>
                  <a:pt x="132" y="390"/>
                </a:lnTo>
                <a:lnTo>
                  <a:pt x="132" y="395"/>
                </a:lnTo>
                <a:lnTo>
                  <a:pt x="126" y="394"/>
                </a:lnTo>
                <a:lnTo>
                  <a:pt x="122" y="393"/>
                </a:lnTo>
                <a:lnTo>
                  <a:pt x="113" y="392"/>
                </a:lnTo>
                <a:lnTo>
                  <a:pt x="112" y="393"/>
                </a:lnTo>
                <a:lnTo>
                  <a:pt x="110" y="395"/>
                </a:lnTo>
                <a:lnTo>
                  <a:pt x="107" y="397"/>
                </a:lnTo>
                <a:lnTo>
                  <a:pt x="113" y="397"/>
                </a:lnTo>
                <a:lnTo>
                  <a:pt x="118" y="397"/>
                </a:lnTo>
                <a:lnTo>
                  <a:pt x="121" y="409"/>
                </a:lnTo>
                <a:lnTo>
                  <a:pt x="118" y="403"/>
                </a:lnTo>
                <a:lnTo>
                  <a:pt x="107" y="411"/>
                </a:lnTo>
                <a:lnTo>
                  <a:pt x="102" y="411"/>
                </a:lnTo>
                <a:lnTo>
                  <a:pt x="97" y="411"/>
                </a:lnTo>
                <a:lnTo>
                  <a:pt x="92" y="410"/>
                </a:lnTo>
                <a:lnTo>
                  <a:pt x="87" y="408"/>
                </a:lnTo>
                <a:lnTo>
                  <a:pt x="78" y="405"/>
                </a:lnTo>
                <a:lnTo>
                  <a:pt x="70" y="403"/>
                </a:lnTo>
                <a:lnTo>
                  <a:pt x="72" y="402"/>
                </a:lnTo>
                <a:lnTo>
                  <a:pt x="73" y="401"/>
                </a:lnTo>
                <a:lnTo>
                  <a:pt x="73" y="399"/>
                </a:lnTo>
                <a:lnTo>
                  <a:pt x="73" y="396"/>
                </a:lnTo>
                <a:lnTo>
                  <a:pt x="73" y="393"/>
                </a:lnTo>
                <a:lnTo>
                  <a:pt x="71" y="387"/>
                </a:lnTo>
                <a:lnTo>
                  <a:pt x="70" y="383"/>
                </a:lnTo>
                <a:lnTo>
                  <a:pt x="53" y="389"/>
                </a:lnTo>
                <a:lnTo>
                  <a:pt x="45" y="391"/>
                </a:lnTo>
                <a:lnTo>
                  <a:pt x="37" y="395"/>
                </a:lnTo>
                <a:lnTo>
                  <a:pt x="37" y="400"/>
                </a:lnTo>
                <a:lnTo>
                  <a:pt x="37" y="406"/>
                </a:lnTo>
                <a:lnTo>
                  <a:pt x="34" y="407"/>
                </a:lnTo>
                <a:lnTo>
                  <a:pt x="32" y="407"/>
                </a:lnTo>
                <a:lnTo>
                  <a:pt x="28" y="405"/>
                </a:lnTo>
                <a:lnTo>
                  <a:pt x="25" y="403"/>
                </a:lnTo>
                <a:lnTo>
                  <a:pt x="22" y="403"/>
                </a:lnTo>
                <a:lnTo>
                  <a:pt x="20" y="403"/>
                </a:lnTo>
                <a:lnTo>
                  <a:pt x="18" y="404"/>
                </a:lnTo>
                <a:lnTo>
                  <a:pt x="15" y="405"/>
                </a:lnTo>
                <a:lnTo>
                  <a:pt x="10" y="409"/>
                </a:lnTo>
                <a:lnTo>
                  <a:pt x="0" y="417"/>
                </a:lnTo>
                <a:lnTo>
                  <a:pt x="3" y="423"/>
                </a:lnTo>
                <a:lnTo>
                  <a:pt x="12" y="423"/>
                </a:lnTo>
                <a:lnTo>
                  <a:pt x="18" y="424"/>
                </a:lnTo>
                <a:lnTo>
                  <a:pt x="22" y="424"/>
                </a:lnTo>
                <a:lnTo>
                  <a:pt x="26" y="425"/>
                </a:lnTo>
                <a:lnTo>
                  <a:pt x="27" y="426"/>
                </a:lnTo>
                <a:lnTo>
                  <a:pt x="27" y="427"/>
                </a:lnTo>
                <a:lnTo>
                  <a:pt x="26" y="428"/>
                </a:lnTo>
                <a:lnTo>
                  <a:pt x="24" y="429"/>
                </a:lnTo>
                <a:lnTo>
                  <a:pt x="17" y="431"/>
                </a:lnTo>
                <a:lnTo>
                  <a:pt x="19" y="433"/>
                </a:lnTo>
                <a:lnTo>
                  <a:pt x="20" y="436"/>
                </a:lnTo>
                <a:lnTo>
                  <a:pt x="22" y="438"/>
                </a:lnTo>
                <a:lnTo>
                  <a:pt x="25" y="440"/>
                </a:lnTo>
                <a:lnTo>
                  <a:pt x="26" y="442"/>
                </a:lnTo>
                <a:lnTo>
                  <a:pt x="26" y="445"/>
                </a:lnTo>
                <a:lnTo>
                  <a:pt x="27" y="446"/>
                </a:lnTo>
                <a:lnTo>
                  <a:pt x="28" y="448"/>
                </a:lnTo>
                <a:lnTo>
                  <a:pt x="31" y="450"/>
                </a:lnTo>
                <a:lnTo>
                  <a:pt x="34" y="451"/>
                </a:lnTo>
                <a:lnTo>
                  <a:pt x="38" y="452"/>
                </a:lnTo>
                <a:lnTo>
                  <a:pt x="42" y="452"/>
                </a:lnTo>
                <a:lnTo>
                  <a:pt x="49" y="452"/>
                </a:lnTo>
                <a:lnTo>
                  <a:pt x="57" y="452"/>
                </a:lnTo>
                <a:lnTo>
                  <a:pt x="73" y="449"/>
                </a:lnTo>
                <a:lnTo>
                  <a:pt x="87" y="445"/>
                </a:lnTo>
                <a:lnTo>
                  <a:pt x="91" y="452"/>
                </a:lnTo>
                <a:lnTo>
                  <a:pt x="92" y="453"/>
                </a:lnTo>
                <a:lnTo>
                  <a:pt x="93" y="455"/>
                </a:lnTo>
                <a:lnTo>
                  <a:pt x="95" y="456"/>
                </a:lnTo>
                <a:lnTo>
                  <a:pt x="96" y="456"/>
                </a:lnTo>
                <a:lnTo>
                  <a:pt x="97" y="455"/>
                </a:lnTo>
                <a:lnTo>
                  <a:pt x="98" y="452"/>
                </a:lnTo>
                <a:lnTo>
                  <a:pt x="100" y="449"/>
                </a:lnTo>
                <a:lnTo>
                  <a:pt x="101" y="448"/>
                </a:lnTo>
                <a:lnTo>
                  <a:pt x="106" y="447"/>
                </a:lnTo>
                <a:lnTo>
                  <a:pt x="110" y="446"/>
                </a:lnTo>
                <a:lnTo>
                  <a:pt x="114" y="446"/>
                </a:lnTo>
                <a:lnTo>
                  <a:pt x="118" y="447"/>
                </a:lnTo>
                <a:lnTo>
                  <a:pt x="126" y="448"/>
                </a:lnTo>
                <a:lnTo>
                  <a:pt x="132" y="448"/>
                </a:lnTo>
                <a:lnTo>
                  <a:pt x="130" y="456"/>
                </a:lnTo>
                <a:lnTo>
                  <a:pt x="129" y="463"/>
                </a:lnTo>
                <a:lnTo>
                  <a:pt x="128" y="470"/>
                </a:lnTo>
                <a:lnTo>
                  <a:pt x="129" y="475"/>
                </a:lnTo>
                <a:lnTo>
                  <a:pt x="130" y="482"/>
                </a:lnTo>
                <a:lnTo>
                  <a:pt x="126" y="484"/>
                </a:lnTo>
                <a:lnTo>
                  <a:pt x="121" y="486"/>
                </a:lnTo>
                <a:lnTo>
                  <a:pt x="117" y="489"/>
                </a:lnTo>
                <a:lnTo>
                  <a:pt x="115" y="490"/>
                </a:lnTo>
                <a:lnTo>
                  <a:pt x="113" y="490"/>
                </a:lnTo>
                <a:lnTo>
                  <a:pt x="110" y="490"/>
                </a:lnTo>
                <a:lnTo>
                  <a:pt x="110" y="489"/>
                </a:lnTo>
                <a:lnTo>
                  <a:pt x="110" y="488"/>
                </a:lnTo>
                <a:lnTo>
                  <a:pt x="109" y="487"/>
                </a:lnTo>
                <a:lnTo>
                  <a:pt x="108" y="487"/>
                </a:lnTo>
                <a:lnTo>
                  <a:pt x="107" y="487"/>
                </a:lnTo>
                <a:lnTo>
                  <a:pt x="105" y="489"/>
                </a:lnTo>
                <a:lnTo>
                  <a:pt x="101" y="493"/>
                </a:lnTo>
                <a:lnTo>
                  <a:pt x="98" y="497"/>
                </a:lnTo>
                <a:lnTo>
                  <a:pt x="96" y="499"/>
                </a:lnTo>
                <a:lnTo>
                  <a:pt x="92" y="499"/>
                </a:lnTo>
                <a:lnTo>
                  <a:pt x="89" y="499"/>
                </a:lnTo>
                <a:lnTo>
                  <a:pt x="85" y="498"/>
                </a:lnTo>
                <a:lnTo>
                  <a:pt x="83" y="498"/>
                </a:lnTo>
                <a:lnTo>
                  <a:pt x="82" y="499"/>
                </a:lnTo>
                <a:lnTo>
                  <a:pt x="79" y="494"/>
                </a:lnTo>
                <a:lnTo>
                  <a:pt x="76" y="490"/>
                </a:lnTo>
                <a:lnTo>
                  <a:pt x="75" y="490"/>
                </a:lnTo>
                <a:lnTo>
                  <a:pt x="74" y="490"/>
                </a:lnTo>
                <a:lnTo>
                  <a:pt x="72" y="490"/>
                </a:lnTo>
                <a:lnTo>
                  <a:pt x="70" y="491"/>
                </a:lnTo>
                <a:lnTo>
                  <a:pt x="69" y="491"/>
                </a:lnTo>
                <a:lnTo>
                  <a:pt x="68" y="490"/>
                </a:lnTo>
                <a:lnTo>
                  <a:pt x="65" y="494"/>
                </a:lnTo>
                <a:lnTo>
                  <a:pt x="62" y="498"/>
                </a:lnTo>
                <a:lnTo>
                  <a:pt x="57" y="502"/>
                </a:lnTo>
                <a:lnTo>
                  <a:pt x="57" y="503"/>
                </a:lnTo>
                <a:lnTo>
                  <a:pt x="58" y="504"/>
                </a:lnTo>
                <a:lnTo>
                  <a:pt x="68" y="504"/>
                </a:lnTo>
                <a:lnTo>
                  <a:pt x="67" y="509"/>
                </a:lnTo>
                <a:lnTo>
                  <a:pt x="68" y="513"/>
                </a:lnTo>
                <a:lnTo>
                  <a:pt x="64" y="512"/>
                </a:lnTo>
                <a:lnTo>
                  <a:pt x="59" y="510"/>
                </a:lnTo>
                <a:lnTo>
                  <a:pt x="58" y="512"/>
                </a:lnTo>
                <a:lnTo>
                  <a:pt x="58" y="514"/>
                </a:lnTo>
                <a:lnTo>
                  <a:pt x="57" y="517"/>
                </a:lnTo>
                <a:lnTo>
                  <a:pt x="56" y="518"/>
                </a:lnTo>
                <a:lnTo>
                  <a:pt x="53" y="520"/>
                </a:lnTo>
                <a:lnTo>
                  <a:pt x="49" y="522"/>
                </a:lnTo>
                <a:lnTo>
                  <a:pt x="47" y="523"/>
                </a:lnTo>
                <a:lnTo>
                  <a:pt x="45" y="524"/>
                </a:lnTo>
                <a:lnTo>
                  <a:pt x="43" y="525"/>
                </a:lnTo>
                <a:lnTo>
                  <a:pt x="42" y="527"/>
                </a:lnTo>
                <a:lnTo>
                  <a:pt x="42" y="528"/>
                </a:lnTo>
                <a:lnTo>
                  <a:pt x="42" y="529"/>
                </a:lnTo>
                <a:lnTo>
                  <a:pt x="42" y="531"/>
                </a:lnTo>
                <a:lnTo>
                  <a:pt x="43" y="533"/>
                </a:lnTo>
                <a:lnTo>
                  <a:pt x="43" y="534"/>
                </a:lnTo>
                <a:lnTo>
                  <a:pt x="42" y="535"/>
                </a:lnTo>
                <a:lnTo>
                  <a:pt x="41" y="537"/>
                </a:lnTo>
                <a:lnTo>
                  <a:pt x="38" y="538"/>
                </a:lnTo>
                <a:lnTo>
                  <a:pt x="36" y="539"/>
                </a:lnTo>
                <a:lnTo>
                  <a:pt x="34" y="541"/>
                </a:lnTo>
                <a:lnTo>
                  <a:pt x="44" y="549"/>
                </a:lnTo>
                <a:lnTo>
                  <a:pt x="48" y="552"/>
                </a:lnTo>
                <a:lnTo>
                  <a:pt x="52" y="554"/>
                </a:lnTo>
                <a:lnTo>
                  <a:pt x="56" y="556"/>
                </a:lnTo>
                <a:lnTo>
                  <a:pt x="61" y="557"/>
                </a:lnTo>
                <a:lnTo>
                  <a:pt x="67" y="557"/>
                </a:lnTo>
                <a:lnTo>
                  <a:pt x="76" y="558"/>
                </a:lnTo>
                <a:lnTo>
                  <a:pt x="70" y="569"/>
                </a:lnTo>
                <a:lnTo>
                  <a:pt x="69" y="568"/>
                </a:lnTo>
                <a:lnTo>
                  <a:pt x="68" y="567"/>
                </a:lnTo>
                <a:lnTo>
                  <a:pt x="66" y="565"/>
                </a:lnTo>
                <a:lnTo>
                  <a:pt x="64" y="562"/>
                </a:lnTo>
                <a:lnTo>
                  <a:pt x="62" y="561"/>
                </a:lnTo>
                <a:lnTo>
                  <a:pt x="60" y="560"/>
                </a:lnTo>
                <a:lnTo>
                  <a:pt x="58" y="560"/>
                </a:lnTo>
                <a:lnTo>
                  <a:pt x="54" y="562"/>
                </a:lnTo>
                <a:lnTo>
                  <a:pt x="53" y="563"/>
                </a:lnTo>
                <a:lnTo>
                  <a:pt x="53" y="564"/>
                </a:lnTo>
                <a:lnTo>
                  <a:pt x="54" y="565"/>
                </a:lnTo>
                <a:lnTo>
                  <a:pt x="56" y="566"/>
                </a:lnTo>
                <a:lnTo>
                  <a:pt x="56" y="572"/>
                </a:lnTo>
                <a:lnTo>
                  <a:pt x="62" y="572"/>
                </a:lnTo>
                <a:lnTo>
                  <a:pt x="65" y="572"/>
                </a:lnTo>
                <a:lnTo>
                  <a:pt x="66" y="573"/>
                </a:lnTo>
                <a:lnTo>
                  <a:pt x="66" y="574"/>
                </a:lnTo>
                <a:lnTo>
                  <a:pt x="63" y="577"/>
                </a:lnTo>
                <a:lnTo>
                  <a:pt x="62" y="580"/>
                </a:lnTo>
                <a:lnTo>
                  <a:pt x="62" y="583"/>
                </a:lnTo>
                <a:lnTo>
                  <a:pt x="66" y="588"/>
                </a:lnTo>
                <a:lnTo>
                  <a:pt x="69" y="591"/>
                </a:lnTo>
                <a:lnTo>
                  <a:pt x="70" y="594"/>
                </a:lnTo>
                <a:lnTo>
                  <a:pt x="74" y="594"/>
                </a:lnTo>
                <a:lnTo>
                  <a:pt x="78" y="594"/>
                </a:lnTo>
                <a:lnTo>
                  <a:pt x="82" y="595"/>
                </a:lnTo>
                <a:lnTo>
                  <a:pt x="86" y="595"/>
                </a:lnTo>
                <a:lnTo>
                  <a:pt x="89" y="594"/>
                </a:lnTo>
                <a:lnTo>
                  <a:pt x="92" y="593"/>
                </a:lnTo>
                <a:lnTo>
                  <a:pt x="93" y="591"/>
                </a:lnTo>
                <a:lnTo>
                  <a:pt x="94" y="590"/>
                </a:lnTo>
                <a:lnTo>
                  <a:pt x="95" y="588"/>
                </a:lnTo>
                <a:lnTo>
                  <a:pt x="96" y="586"/>
                </a:lnTo>
                <a:lnTo>
                  <a:pt x="96" y="584"/>
                </a:lnTo>
                <a:lnTo>
                  <a:pt x="95" y="582"/>
                </a:lnTo>
                <a:lnTo>
                  <a:pt x="95" y="579"/>
                </a:lnTo>
                <a:lnTo>
                  <a:pt x="96" y="577"/>
                </a:lnTo>
                <a:lnTo>
                  <a:pt x="98" y="578"/>
                </a:lnTo>
                <a:lnTo>
                  <a:pt x="101" y="578"/>
                </a:lnTo>
                <a:lnTo>
                  <a:pt x="102" y="579"/>
                </a:lnTo>
                <a:lnTo>
                  <a:pt x="103" y="580"/>
                </a:lnTo>
                <a:lnTo>
                  <a:pt x="103" y="581"/>
                </a:lnTo>
                <a:lnTo>
                  <a:pt x="101" y="583"/>
                </a:lnTo>
                <a:lnTo>
                  <a:pt x="101" y="582"/>
                </a:lnTo>
                <a:lnTo>
                  <a:pt x="100" y="583"/>
                </a:lnTo>
                <a:lnTo>
                  <a:pt x="100" y="585"/>
                </a:lnTo>
                <a:lnTo>
                  <a:pt x="101" y="588"/>
                </a:lnTo>
                <a:lnTo>
                  <a:pt x="102" y="592"/>
                </a:lnTo>
                <a:lnTo>
                  <a:pt x="104" y="597"/>
                </a:lnTo>
                <a:lnTo>
                  <a:pt x="105" y="599"/>
                </a:lnTo>
                <a:lnTo>
                  <a:pt x="106" y="601"/>
                </a:lnTo>
                <a:lnTo>
                  <a:pt x="108" y="603"/>
                </a:lnTo>
                <a:lnTo>
                  <a:pt x="110" y="606"/>
                </a:lnTo>
                <a:lnTo>
                  <a:pt x="110" y="607"/>
                </a:lnTo>
                <a:lnTo>
                  <a:pt x="108" y="609"/>
                </a:lnTo>
                <a:lnTo>
                  <a:pt x="107" y="611"/>
                </a:lnTo>
                <a:lnTo>
                  <a:pt x="107" y="612"/>
                </a:lnTo>
                <a:lnTo>
                  <a:pt x="107" y="614"/>
                </a:lnTo>
                <a:lnTo>
                  <a:pt x="106" y="614"/>
                </a:lnTo>
                <a:lnTo>
                  <a:pt x="108" y="616"/>
                </a:lnTo>
                <a:lnTo>
                  <a:pt x="113" y="617"/>
                </a:lnTo>
                <a:lnTo>
                  <a:pt x="110" y="631"/>
                </a:lnTo>
                <a:lnTo>
                  <a:pt x="112" y="631"/>
                </a:lnTo>
                <a:lnTo>
                  <a:pt x="114" y="630"/>
                </a:lnTo>
                <a:lnTo>
                  <a:pt x="118" y="629"/>
                </a:lnTo>
                <a:lnTo>
                  <a:pt x="122" y="626"/>
                </a:lnTo>
                <a:lnTo>
                  <a:pt x="125" y="623"/>
                </a:lnTo>
                <a:lnTo>
                  <a:pt x="130" y="617"/>
                </a:lnTo>
                <a:lnTo>
                  <a:pt x="134" y="615"/>
                </a:lnTo>
                <a:lnTo>
                  <a:pt x="138" y="614"/>
                </a:lnTo>
                <a:lnTo>
                  <a:pt x="139" y="614"/>
                </a:lnTo>
                <a:lnTo>
                  <a:pt x="140" y="615"/>
                </a:lnTo>
                <a:lnTo>
                  <a:pt x="141" y="618"/>
                </a:lnTo>
                <a:lnTo>
                  <a:pt x="142" y="621"/>
                </a:lnTo>
                <a:lnTo>
                  <a:pt x="143" y="622"/>
                </a:lnTo>
                <a:lnTo>
                  <a:pt x="144" y="622"/>
                </a:lnTo>
                <a:lnTo>
                  <a:pt x="146" y="623"/>
                </a:lnTo>
                <a:lnTo>
                  <a:pt x="147" y="623"/>
                </a:lnTo>
                <a:lnTo>
                  <a:pt x="148" y="622"/>
                </a:lnTo>
                <a:lnTo>
                  <a:pt x="149" y="621"/>
                </a:lnTo>
                <a:lnTo>
                  <a:pt x="150" y="620"/>
                </a:lnTo>
                <a:lnTo>
                  <a:pt x="151" y="619"/>
                </a:lnTo>
                <a:lnTo>
                  <a:pt x="153" y="619"/>
                </a:lnTo>
                <a:lnTo>
                  <a:pt x="155" y="620"/>
                </a:lnTo>
                <a:lnTo>
                  <a:pt x="163" y="634"/>
                </a:lnTo>
                <a:lnTo>
                  <a:pt x="165" y="632"/>
                </a:lnTo>
                <a:lnTo>
                  <a:pt x="166" y="631"/>
                </a:lnTo>
                <a:lnTo>
                  <a:pt x="166" y="629"/>
                </a:lnTo>
                <a:lnTo>
                  <a:pt x="166" y="625"/>
                </a:lnTo>
                <a:lnTo>
                  <a:pt x="176" y="628"/>
                </a:lnTo>
                <a:lnTo>
                  <a:pt x="180" y="628"/>
                </a:lnTo>
                <a:lnTo>
                  <a:pt x="183" y="628"/>
                </a:lnTo>
                <a:lnTo>
                  <a:pt x="187" y="627"/>
                </a:lnTo>
                <a:lnTo>
                  <a:pt x="192" y="626"/>
                </a:lnTo>
                <a:lnTo>
                  <a:pt x="203" y="620"/>
                </a:lnTo>
                <a:lnTo>
                  <a:pt x="201" y="624"/>
                </a:lnTo>
                <a:lnTo>
                  <a:pt x="200" y="628"/>
                </a:lnTo>
                <a:lnTo>
                  <a:pt x="199" y="632"/>
                </a:lnTo>
                <a:lnTo>
                  <a:pt x="197" y="636"/>
                </a:lnTo>
                <a:lnTo>
                  <a:pt x="190" y="642"/>
                </a:lnTo>
                <a:lnTo>
                  <a:pt x="186" y="647"/>
                </a:lnTo>
                <a:lnTo>
                  <a:pt x="183" y="651"/>
                </a:lnTo>
                <a:lnTo>
                  <a:pt x="182" y="655"/>
                </a:lnTo>
                <a:lnTo>
                  <a:pt x="183" y="659"/>
                </a:lnTo>
                <a:lnTo>
                  <a:pt x="183" y="663"/>
                </a:lnTo>
                <a:lnTo>
                  <a:pt x="183" y="667"/>
                </a:lnTo>
                <a:lnTo>
                  <a:pt x="172" y="684"/>
                </a:lnTo>
                <a:lnTo>
                  <a:pt x="169" y="687"/>
                </a:lnTo>
                <a:lnTo>
                  <a:pt x="165" y="690"/>
                </a:lnTo>
                <a:lnTo>
                  <a:pt x="160" y="693"/>
                </a:lnTo>
                <a:lnTo>
                  <a:pt x="156" y="695"/>
                </a:lnTo>
                <a:lnTo>
                  <a:pt x="138" y="704"/>
                </a:lnTo>
                <a:lnTo>
                  <a:pt x="138" y="710"/>
                </a:lnTo>
                <a:lnTo>
                  <a:pt x="138" y="713"/>
                </a:lnTo>
                <a:lnTo>
                  <a:pt x="138" y="715"/>
                </a:lnTo>
                <a:lnTo>
                  <a:pt x="134" y="715"/>
                </a:lnTo>
                <a:lnTo>
                  <a:pt x="131" y="716"/>
                </a:lnTo>
                <a:lnTo>
                  <a:pt x="129" y="717"/>
                </a:lnTo>
                <a:lnTo>
                  <a:pt x="127" y="718"/>
                </a:lnTo>
                <a:lnTo>
                  <a:pt x="128" y="718"/>
                </a:lnTo>
                <a:lnTo>
                  <a:pt x="128" y="717"/>
                </a:lnTo>
                <a:lnTo>
                  <a:pt x="127" y="716"/>
                </a:lnTo>
                <a:lnTo>
                  <a:pt x="124" y="715"/>
                </a:lnTo>
                <a:lnTo>
                  <a:pt x="121" y="714"/>
                </a:lnTo>
                <a:lnTo>
                  <a:pt x="117" y="714"/>
                </a:lnTo>
                <a:lnTo>
                  <a:pt x="114" y="714"/>
                </a:lnTo>
                <a:lnTo>
                  <a:pt x="112" y="715"/>
                </a:lnTo>
                <a:lnTo>
                  <a:pt x="110" y="715"/>
                </a:lnTo>
                <a:lnTo>
                  <a:pt x="108" y="717"/>
                </a:lnTo>
                <a:lnTo>
                  <a:pt x="106" y="719"/>
                </a:lnTo>
                <a:lnTo>
                  <a:pt x="102" y="727"/>
                </a:lnTo>
                <a:lnTo>
                  <a:pt x="96" y="738"/>
                </a:lnTo>
                <a:lnTo>
                  <a:pt x="94" y="738"/>
                </a:lnTo>
                <a:lnTo>
                  <a:pt x="92" y="738"/>
                </a:lnTo>
                <a:lnTo>
                  <a:pt x="90" y="737"/>
                </a:lnTo>
                <a:lnTo>
                  <a:pt x="87" y="738"/>
                </a:lnTo>
                <a:lnTo>
                  <a:pt x="85" y="741"/>
                </a:lnTo>
                <a:lnTo>
                  <a:pt x="85" y="746"/>
                </a:lnTo>
                <a:lnTo>
                  <a:pt x="94" y="743"/>
                </a:lnTo>
                <a:lnTo>
                  <a:pt x="96" y="742"/>
                </a:lnTo>
                <a:lnTo>
                  <a:pt x="98" y="742"/>
                </a:lnTo>
                <a:lnTo>
                  <a:pt x="101" y="740"/>
                </a:lnTo>
                <a:lnTo>
                  <a:pt x="103" y="737"/>
                </a:lnTo>
                <a:lnTo>
                  <a:pt x="106" y="734"/>
                </a:lnTo>
                <a:lnTo>
                  <a:pt x="109" y="728"/>
                </a:lnTo>
                <a:lnTo>
                  <a:pt x="113" y="721"/>
                </a:lnTo>
                <a:lnTo>
                  <a:pt x="114" y="721"/>
                </a:lnTo>
                <a:lnTo>
                  <a:pt x="117" y="721"/>
                </a:lnTo>
                <a:lnTo>
                  <a:pt x="121" y="721"/>
                </a:lnTo>
                <a:lnTo>
                  <a:pt x="119" y="725"/>
                </a:lnTo>
                <a:lnTo>
                  <a:pt x="118" y="728"/>
                </a:lnTo>
                <a:lnTo>
                  <a:pt x="118" y="729"/>
                </a:lnTo>
                <a:lnTo>
                  <a:pt x="121" y="730"/>
                </a:lnTo>
                <a:lnTo>
                  <a:pt x="123" y="730"/>
                </a:lnTo>
                <a:lnTo>
                  <a:pt x="126" y="729"/>
                </a:lnTo>
                <a:lnTo>
                  <a:pt x="128" y="728"/>
                </a:lnTo>
                <a:lnTo>
                  <a:pt x="132" y="726"/>
                </a:lnTo>
                <a:lnTo>
                  <a:pt x="137" y="724"/>
                </a:lnTo>
                <a:lnTo>
                  <a:pt x="145" y="718"/>
                </a:lnTo>
                <a:lnTo>
                  <a:pt x="148" y="716"/>
                </a:lnTo>
                <a:lnTo>
                  <a:pt x="152" y="715"/>
                </a:lnTo>
                <a:lnTo>
                  <a:pt x="154" y="716"/>
                </a:lnTo>
                <a:lnTo>
                  <a:pt x="155" y="717"/>
                </a:lnTo>
                <a:lnTo>
                  <a:pt x="155" y="718"/>
                </a:lnTo>
                <a:lnTo>
                  <a:pt x="156" y="718"/>
                </a:lnTo>
                <a:lnTo>
                  <a:pt x="156" y="719"/>
                </a:lnTo>
                <a:lnTo>
                  <a:pt x="158" y="718"/>
                </a:lnTo>
                <a:lnTo>
                  <a:pt x="160" y="710"/>
                </a:lnTo>
                <a:lnTo>
                  <a:pt x="162" y="709"/>
                </a:lnTo>
                <a:lnTo>
                  <a:pt x="163" y="710"/>
                </a:lnTo>
                <a:lnTo>
                  <a:pt x="163" y="711"/>
                </a:lnTo>
                <a:lnTo>
                  <a:pt x="164" y="712"/>
                </a:lnTo>
                <a:lnTo>
                  <a:pt x="164" y="713"/>
                </a:lnTo>
                <a:lnTo>
                  <a:pt x="165" y="713"/>
                </a:lnTo>
                <a:lnTo>
                  <a:pt x="166" y="712"/>
                </a:lnTo>
                <a:lnTo>
                  <a:pt x="166" y="710"/>
                </a:lnTo>
                <a:lnTo>
                  <a:pt x="166" y="707"/>
                </a:lnTo>
                <a:lnTo>
                  <a:pt x="166" y="701"/>
                </a:lnTo>
                <a:lnTo>
                  <a:pt x="171" y="700"/>
                </a:lnTo>
                <a:lnTo>
                  <a:pt x="175" y="699"/>
                </a:lnTo>
                <a:lnTo>
                  <a:pt x="177" y="698"/>
                </a:lnTo>
                <a:lnTo>
                  <a:pt x="175" y="695"/>
                </a:lnTo>
                <a:lnTo>
                  <a:pt x="174" y="694"/>
                </a:lnTo>
                <a:lnTo>
                  <a:pt x="175" y="693"/>
                </a:lnTo>
                <a:lnTo>
                  <a:pt x="176" y="692"/>
                </a:lnTo>
                <a:lnTo>
                  <a:pt x="177" y="692"/>
                </a:lnTo>
                <a:lnTo>
                  <a:pt x="179" y="692"/>
                </a:lnTo>
                <a:lnTo>
                  <a:pt x="181" y="693"/>
                </a:lnTo>
                <a:lnTo>
                  <a:pt x="183" y="693"/>
                </a:lnTo>
                <a:lnTo>
                  <a:pt x="187" y="690"/>
                </a:lnTo>
                <a:lnTo>
                  <a:pt x="193" y="686"/>
                </a:lnTo>
                <a:lnTo>
                  <a:pt x="203" y="679"/>
                </a:lnTo>
                <a:lnTo>
                  <a:pt x="200" y="670"/>
                </a:lnTo>
                <a:lnTo>
                  <a:pt x="201" y="669"/>
                </a:lnTo>
                <a:lnTo>
                  <a:pt x="203" y="668"/>
                </a:lnTo>
                <a:lnTo>
                  <a:pt x="206" y="667"/>
                </a:lnTo>
                <a:lnTo>
                  <a:pt x="210" y="666"/>
                </a:lnTo>
                <a:lnTo>
                  <a:pt x="214" y="665"/>
                </a:lnTo>
                <a:lnTo>
                  <a:pt x="216" y="663"/>
                </a:lnTo>
                <a:lnTo>
                  <a:pt x="218" y="660"/>
                </a:lnTo>
                <a:lnTo>
                  <a:pt x="222" y="655"/>
                </a:lnTo>
                <a:lnTo>
                  <a:pt x="226" y="649"/>
                </a:lnTo>
                <a:lnTo>
                  <a:pt x="229" y="647"/>
                </a:lnTo>
                <a:lnTo>
                  <a:pt x="231" y="645"/>
                </a:lnTo>
                <a:lnTo>
                  <a:pt x="232" y="644"/>
                </a:lnTo>
                <a:lnTo>
                  <a:pt x="234" y="644"/>
                </a:lnTo>
                <a:lnTo>
                  <a:pt x="238" y="643"/>
                </a:lnTo>
                <a:lnTo>
                  <a:pt x="242" y="643"/>
                </a:lnTo>
                <a:lnTo>
                  <a:pt x="243" y="643"/>
                </a:lnTo>
                <a:lnTo>
                  <a:pt x="245" y="642"/>
                </a:lnTo>
                <a:lnTo>
                  <a:pt x="245" y="641"/>
                </a:lnTo>
                <a:lnTo>
                  <a:pt x="245" y="638"/>
                </a:lnTo>
                <a:lnTo>
                  <a:pt x="245" y="636"/>
                </a:lnTo>
                <a:lnTo>
                  <a:pt x="245" y="634"/>
                </a:lnTo>
                <a:lnTo>
                  <a:pt x="246" y="632"/>
                </a:lnTo>
                <a:lnTo>
                  <a:pt x="247" y="631"/>
                </a:lnTo>
                <a:lnTo>
                  <a:pt x="251" y="629"/>
                </a:lnTo>
                <a:lnTo>
                  <a:pt x="255" y="627"/>
                </a:lnTo>
                <a:lnTo>
                  <a:pt x="259" y="625"/>
                </a:lnTo>
                <a:lnTo>
                  <a:pt x="259" y="620"/>
                </a:lnTo>
                <a:lnTo>
                  <a:pt x="256" y="619"/>
                </a:lnTo>
                <a:lnTo>
                  <a:pt x="252" y="619"/>
                </a:lnTo>
                <a:lnTo>
                  <a:pt x="245" y="620"/>
                </a:lnTo>
                <a:lnTo>
                  <a:pt x="249" y="607"/>
                </a:lnTo>
                <a:lnTo>
                  <a:pt x="251" y="603"/>
                </a:lnTo>
                <a:lnTo>
                  <a:pt x="253" y="600"/>
                </a:lnTo>
                <a:lnTo>
                  <a:pt x="256" y="597"/>
                </a:lnTo>
                <a:lnTo>
                  <a:pt x="259" y="594"/>
                </a:lnTo>
                <a:lnTo>
                  <a:pt x="264" y="592"/>
                </a:lnTo>
                <a:lnTo>
                  <a:pt x="270" y="589"/>
                </a:lnTo>
                <a:lnTo>
                  <a:pt x="269" y="587"/>
                </a:lnTo>
                <a:lnTo>
                  <a:pt x="268" y="585"/>
                </a:lnTo>
                <a:lnTo>
                  <a:pt x="267" y="584"/>
                </a:lnTo>
                <a:lnTo>
                  <a:pt x="267" y="583"/>
                </a:lnTo>
                <a:lnTo>
                  <a:pt x="267" y="582"/>
                </a:lnTo>
                <a:lnTo>
                  <a:pt x="267" y="580"/>
                </a:lnTo>
                <a:lnTo>
                  <a:pt x="271" y="580"/>
                </a:lnTo>
                <a:lnTo>
                  <a:pt x="273" y="581"/>
                </a:lnTo>
                <a:lnTo>
                  <a:pt x="275" y="581"/>
                </a:lnTo>
                <a:lnTo>
                  <a:pt x="279" y="580"/>
                </a:lnTo>
                <a:lnTo>
                  <a:pt x="279" y="576"/>
                </a:lnTo>
                <a:lnTo>
                  <a:pt x="279" y="573"/>
                </a:lnTo>
                <a:lnTo>
                  <a:pt x="280" y="571"/>
                </a:lnTo>
                <a:lnTo>
                  <a:pt x="281" y="569"/>
                </a:lnTo>
                <a:lnTo>
                  <a:pt x="284" y="568"/>
                </a:lnTo>
                <a:lnTo>
                  <a:pt x="287" y="568"/>
                </a:lnTo>
                <a:lnTo>
                  <a:pt x="290" y="567"/>
                </a:lnTo>
                <a:lnTo>
                  <a:pt x="293" y="566"/>
                </a:lnTo>
                <a:lnTo>
                  <a:pt x="293" y="565"/>
                </a:lnTo>
                <a:lnTo>
                  <a:pt x="294" y="564"/>
                </a:lnTo>
                <a:lnTo>
                  <a:pt x="294" y="561"/>
                </a:lnTo>
                <a:lnTo>
                  <a:pt x="294" y="558"/>
                </a:lnTo>
                <a:lnTo>
                  <a:pt x="295" y="555"/>
                </a:lnTo>
                <a:lnTo>
                  <a:pt x="310" y="544"/>
                </a:lnTo>
                <a:lnTo>
                  <a:pt x="312" y="543"/>
                </a:lnTo>
                <a:lnTo>
                  <a:pt x="314" y="543"/>
                </a:lnTo>
                <a:lnTo>
                  <a:pt x="314" y="544"/>
                </a:lnTo>
                <a:lnTo>
                  <a:pt x="315" y="545"/>
                </a:lnTo>
                <a:lnTo>
                  <a:pt x="316" y="548"/>
                </a:lnTo>
                <a:lnTo>
                  <a:pt x="316" y="549"/>
                </a:lnTo>
                <a:lnTo>
                  <a:pt x="318" y="549"/>
                </a:lnTo>
                <a:lnTo>
                  <a:pt x="326" y="544"/>
                </a:lnTo>
                <a:lnTo>
                  <a:pt x="329" y="543"/>
                </a:lnTo>
                <a:lnTo>
                  <a:pt x="331" y="544"/>
                </a:lnTo>
                <a:lnTo>
                  <a:pt x="332" y="545"/>
                </a:lnTo>
                <a:lnTo>
                  <a:pt x="331" y="546"/>
                </a:lnTo>
                <a:lnTo>
                  <a:pt x="331" y="547"/>
                </a:lnTo>
                <a:lnTo>
                  <a:pt x="329" y="548"/>
                </a:lnTo>
                <a:lnTo>
                  <a:pt x="328" y="549"/>
                </a:lnTo>
                <a:lnTo>
                  <a:pt x="326" y="549"/>
                </a:lnTo>
                <a:lnTo>
                  <a:pt x="326" y="555"/>
                </a:lnTo>
                <a:lnTo>
                  <a:pt x="329" y="555"/>
                </a:lnTo>
                <a:lnTo>
                  <a:pt x="330" y="555"/>
                </a:lnTo>
                <a:lnTo>
                  <a:pt x="331" y="556"/>
                </a:lnTo>
                <a:lnTo>
                  <a:pt x="331" y="557"/>
                </a:lnTo>
                <a:lnTo>
                  <a:pt x="331" y="559"/>
                </a:lnTo>
                <a:lnTo>
                  <a:pt x="331" y="560"/>
                </a:lnTo>
                <a:lnTo>
                  <a:pt x="332" y="561"/>
                </a:lnTo>
                <a:lnTo>
                  <a:pt x="326" y="560"/>
                </a:lnTo>
                <a:lnTo>
                  <a:pt x="322" y="558"/>
                </a:lnTo>
                <a:lnTo>
                  <a:pt x="317" y="557"/>
                </a:lnTo>
                <a:lnTo>
                  <a:pt x="315" y="557"/>
                </a:lnTo>
                <a:lnTo>
                  <a:pt x="312" y="558"/>
                </a:lnTo>
                <a:lnTo>
                  <a:pt x="308" y="562"/>
                </a:lnTo>
                <a:lnTo>
                  <a:pt x="304" y="566"/>
                </a:lnTo>
                <a:lnTo>
                  <a:pt x="298" y="566"/>
                </a:lnTo>
                <a:lnTo>
                  <a:pt x="297" y="572"/>
                </a:lnTo>
                <a:lnTo>
                  <a:pt x="295" y="582"/>
                </a:lnTo>
                <a:lnTo>
                  <a:pt x="293" y="600"/>
                </a:lnTo>
                <a:lnTo>
                  <a:pt x="295" y="600"/>
                </a:lnTo>
                <a:lnTo>
                  <a:pt x="297" y="600"/>
                </a:lnTo>
                <a:lnTo>
                  <a:pt x="301" y="600"/>
                </a:lnTo>
                <a:lnTo>
                  <a:pt x="301" y="606"/>
                </a:lnTo>
                <a:lnTo>
                  <a:pt x="295" y="608"/>
                </a:lnTo>
                <a:lnTo>
                  <a:pt x="290" y="611"/>
                </a:lnTo>
                <a:lnTo>
                  <a:pt x="293" y="614"/>
                </a:lnTo>
                <a:lnTo>
                  <a:pt x="295" y="615"/>
                </a:lnTo>
                <a:lnTo>
                  <a:pt x="296" y="616"/>
                </a:lnTo>
                <a:lnTo>
                  <a:pt x="295" y="617"/>
                </a:lnTo>
                <a:lnTo>
                  <a:pt x="307" y="613"/>
                </a:lnTo>
                <a:lnTo>
                  <a:pt x="318" y="608"/>
                </a:lnTo>
                <a:lnTo>
                  <a:pt x="318" y="603"/>
                </a:lnTo>
                <a:lnTo>
                  <a:pt x="321" y="602"/>
                </a:lnTo>
                <a:lnTo>
                  <a:pt x="324" y="601"/>
                </a:lnTo>
                <a:lnTo>
                  <a:pt x="327" y="601"/>
                </a:lnTo>
                <a:lnTo>
                  <a:pt x="328" y="601"/>
                </a:lnTo>
                <a:lnTo>
                  <a:pt x="329" y="600"/>
                </a:lnTo>
                <a:lnTo>
                  <a:pt x="330" y="598"/>
                </a:lnTo>
                <a:lnTo>
                  <a:pt x="331" y="597"/>
                </a:lnTo>
                <a:lnTo>
                  <a:pt x="332" y="592"/>
                </a:lnTo>
                <a:lnTo>
                  <a:pt x="333" y="590"/>
                </a:lnTo>
                <a:lnTo>
                  <a:pt x="334" y="588"/>
                </a:lnTo>
                <a:lnTo>
                  <a:pt x="336" y="587"/>
                </a:lnTo>
                <a:lnTo>
                  <a:pt x="338" y="586"/>
                </a:lnTo>
                <a:lnTo>
                  <a:pt x="340" y="586"/>
                </a:lnTo>
                <a:lnTo>
                  <a:pt x="343" y="586"/>
                </a:lnTo>
                <a:lnTo>
                  <a:pt x="348" y="588"/>
                </a:lnTo>
                <a:lnTo>
                  <a:pt x="353" y="591"/>
                </a:lnTo>
                <a:lnTo>
                  <a:pt x="355" y="591"/>
                </a:lnTo>
                <a:lnTo>
                  <a:pt x="357" y="591"/>
                </a:lnTo>
                <a:lnTo>
                  <a:pt x="361" y="588"/>
                </a:lnTo>
                <a:lnTo>
                  <a:pt x="363" y="585"/>
                </a:lnTo>
                <a:lnTo>
                  <a:pt x="366" y="583"/>
                </a:lnTo>
                <a:lnTo>
                  <a:pt x="365" y="580"/>
                </a:lnTo>
                <a:lnTo>
                  <a:pt x="364" y="574"/>
                </a:lnTo>
                <a:lnTo>
                  <a:pt x="363" y="570"/>
                </a:lnTo>
                <a:lnTo>
                  <a:pt x="363" y="572"/>
                </a:lnTo>
                <a:lnTo>
                  <a:pt x="355" y="569"/>
                </a:lnTo>
                <a:lnTo>
                  <a:pt x="355" y="562"/>
                </a:lnTo>
                <a:lnTo>
                  <a:pt x="355" y="558"/>
                </a:lnTo>
                <a:lnTo>
                  <a:pt x="355" y="556"/>
                </a:lnTo>
                <a:lnTo>
                  <a:pt x="355" y="555"/>
                </a:lnTo>
                <a:lnTo>
                  <a:pt x="364" y="557"/>
                </a:lnTo>
                <a:lnTo>
                  <a:pt x="372" y="558"/>
                </a:lnTo>
                <a:lnTo>
                  <a:pt x="376" y="558"/>
                </a:lnTo>
                <a:lnTo>
                  <a:pt x="379" y="558"/>
                </a:lnTo>
                <a:lnTo>
                  <a:pt x="382" y="557"/>
                </a:lnTo>
                <a:lnTo>
                  <a:pt x="385" y="555"/>
                </a:lnTo>
                <a:lnTo>
                  <a:pt x="386" y="554"/>
                </a:lnTo>
                <a:lnTo>
                  <a:pt x="386" y="553"/>
                </a:lnTo>
                <a:lnTo>
                  <a:pt x="385" y="552"/>
                </a:lnTo>
                <a:lnTo>
                  <a:pt x="385" y="551"/>
                </a:lnTo>
                <a:lnTo>
                  <a:pt x="388" y="552"/>
                </a:lnTo>
                <a:lnTo>
                  <a:pt x="388" y="561"/>
                </a:lnTo>
                <a:lnTo>
                  <a:pt x="393" y="563"/>
                </a:lnTo>
                <a:lnTo>
                  <a:pt x="388" y="563"/>
                </a:lnTo>
                <a:lnTo>
                  <a:pt x="395" y="566"/>
                </a:lnTo>
                <a:lnTo>
                  <a:pt x="402" y="569"/>
                </a:lnTo>
                <a:lnTo>
                  <a:pt x="401" y="570"/>
                </a:lnTo>
                <a:lnTo>
                  <a:pt x="401" y="571"/>
                </a:lnTo>
                <a:lnTo>
                  <a:pt x="400" y="573"/>
                </a:lnTo>
                <a:lnTo>
                  <a:pt x="400" y="575"/>
                </a:lnTo>
                <a:lnTo>
                  <a:pt x="401" y="576"/>
                </a:lnTo>
                <a:lnTo>
                  <a:pt x="401" y="578"/>
                </a:lnTo>
                <a:lnTo>
                  <a:pt x="402" y="579"/>
                </a:lnTo>
                <a:lnTo>
                  <a:pt x="402" y="580"/>
                </a:lnTo>
                <a:lnTo>
                  <a:pt x="405" y="581"/>
                </a:lnTo>
                <a:lnTo>
                  <a:pt x="406" y="581"/>
                </a:lnTo>
                <a:lnTo>
                  <a:pt x="408" y="580"/>
                </a:lnTo>
                <a:lnTo>
                  <a:pt x="410" y="579"/>
                </a:lnTo>
                <a:lnTo>
                  <a:pt x="413" y="578"/>
                </a:lnTo>
                <a:lnTo>
                  <a:pt x="414" y="577"/>
                </a:lnTo>
                <a:lnTo>
                  <a:pt x="416" y="577"/>
                </a:lnTo>
                <a:lnTo>
                  <a:pt x="418" y="581"/>
                </a:lnTo>
                <a:lnTo>
                  <a:pt x="419" y="586"/>
                </a:lnTo>
                <a:lnTo>
                  <a:pt x="423" y="587"/>
                </a:lnTo>
                <a:lnTo>
                  <a:pt x="426" y="587"/>
                </a:lnTo>
                <a:lnTo>
                  <a:pt x="430" y="588"/>
                </a:lnTo>
                <a:lnTo>
                  <a:pt x="433" y="589"/>
                </a:lnTo>
                <a:lnTo>
                  <a:pt x="433" y="591"/>
                </a:lnTo>
                <a:lnTo>
                  <a:pt x="438" y="592"/>
                </a:lnTo>
                <a:lnTo>
                  <a:pt x="443" y="592"/>
                </a:lnTo>
                <a:lnTo>
                  <a:pt x="446" y="591"/>
                </a:lnTo>
                <a:lnTo>
                  <a:pt x="450" y="590"/>
                </a:lnTo>
                <a:lnTo>
                  <a:pt x="458" y="589"/>
                </a:lnTo>
                <a:lnTo>
                  <a:pt x="462" y="588"/>
                </a:lnTo>
                <a:lnTo>
                  <a:pt x="467" y="589"/>
                </a:lnTo>
                <a:lnTo>
                  <a:pt x="472" y="590"/>
                </a:lnTo>
                <a:lnTo>
                  <a:pt x="479" y="593"/>
                </a:lnTo>
                <a:lnTo>
                  <a:pt x="493" y="600"/>
                </a:lnTo>
                <a:lnTo>
                  <a:pt x="500" y="603"/>
                </a:lnTo>
                <a:lnTo>
                  <a:pt x="508" y="605"/>
                </a:lnTo>
                <a:lnTo>
                  <a:pt x="511" y="606"/>
                </a:lnTo>
                <a:lnTo>
                  <a:pt x="514" y="606"/>
                </a:lnTo>
                <a:lnTo>
                  <a:pt x="520" y="606"/>
                </a:lnTo>
                <a:lnTo>
                  <a:pt x="523" y="603"/>
                </a:lnTo>
                <a:lnTo>
                  <a:pt x="524" y="601"/>
                </a:lnTo>
                <a:lnTo>
                  <a:pt x="525" y="600"/>
                </a:lnTo>
                <a:lnTo>
                  <a:pt x="526" y="600"/>
                </a:lnTo>
                <a:lnTo>
                  <a:pt x="523" y="614"/>
                </a:lnTo>
                <a:lnTo>
                  <a:pt x="527" y="616"/>
                </a:lnTo>
                <a:lnTo>
                  <a:pt x="533" y="619"/>
                </a:lnTo>
                <a:lnTo>
                  <a:pt x="539" y="622"/>
                </a:lnTo>
                <a:lnTo>
                  <a:pt x="541" y="622"/>
                </a:lnTo>
                <a:lnTo>
                  <a:pt x="543" y="622"/>
                </a:lnTo>
                <a:lnTo>
                  <a:pt x="543" y="614"/>
                </a:lnTo>
                <a:lnTo>
                  <a:pt x="547" y="614"/>
                </a:lnTo>
                <a:lnTo>
                  <a:pt x="551" y="614"/>
                </a:lnTo>
                <a:lnTo>
                  <a:pt x="552" y="615"/>
                </a:lnTo>
                <a:lnTo>
                  <a:pt x="552" y="616"/>
                </a:lnTo>
                <a:lnTo>
                  <a:pt x="550" y="621"/>
                </a:lnTo>
                <a:lnTo>
                  <a:pt x="549" y="626"/>
                </a:lnTo>
                <a:lnTo>
                  <a:pt x="548" y="629"/>
                </a:lnTo>
                <a:lnTo>
                  <a:pt x="549" y="631"/>
                </a:lnTo>
                <a:lnTo>
                  <a:pt x="554" y="631"/>
                </a:lnTo>
                <a:lnTo>
                  <a:pt x="565" y="648"/>
                </a:lnTo>
                <a:lnTo>
                  <a:pt x="567" y="647"/>
                </a:lnTo>
                <a:lnTo>
                  <a:pt x="569" y="645"/>
                </a:lnTo>
                <a:lnTo>
                  <a:pt x="571" y="644"/>
                </a:lnTo>
                <a:lnTo>
                  <a:pt x="574" y="645"/>
                </a:lnTo>
                <a:lnTo>
                  <a:pt x="574" y="649"/>
                </a:lnTo>
                <a:lnTo>
                  <a:pt x="574" y="653"/>
                </a:lnTo>
                <a:lnTo>
                  <a:pt x="579" y="654"/>
                </a:lnTo>
                <a:lnTo>
                  <a:pt x="580" y="655"/>
                </a:lnTo>
                <a:lnTo>
                  <a:pt x="582" y="656"/>
                </a:lnTo>
                <a:lnTo>
                  <a:pt x="580" y="659"/>
                </a:lnTo>
                <a:lnTo>
                  <a:pt x="579" y="660"/>
                </a:lnTo>
                <a:lnTo>
                  <a:pt x="579" y="661"/>
                </a:lnTo>
                <a:lnTo>
                  <a:pt x="580" y="662"/>
                </a:lnTo>
                <a:lnTo>
                  <a:pt x="581" y="662"/>
                </a:lnTo>
                <a:lnTo>
                  <a:pt x="582" y="661"/>
                </a:lnTo>
                <a:lnTo>
                  <a:pt x="585" y="659"/>
                </a:lnTo>
                <a:lnTo>
                  <a:pt x="586" y="660"/>
                </a:lnTo>
                <a:lnTo>
                  <a:pt x="586" y="661"/>
                </a:lnTo>
                <a:lnTo>
                  <a:pt x="585" y="665"/>
                </a:lnTo>
                <a:lnTo>
                  <a:pt x="585" y="668"/>
                </a:lnTo>
                <a:lnTo>
                  <a:pt x="585" y="669"/>
                </a:lnTo>
                <a:lnTo>
                  <a:pt x="585" y="670"/>
                </a:lnTo>
                <a:lnTo>
                  <a:pt x="592" y="674"/>
                </a:lnTo>
                <a:lnTo>
                  <a:pt x="599" y="679"/>
                </a:lnTo>
                <a:lnTo>
                  <a:pt x="600" y="680"/>
                </a:lnTo>
                <a:lnTo>
                  <a:pt x="600" y="681"/>
                </a:lnTo>
                <a:lnTo>
                  <a:pt x="599" y="683"/>
                </a:lnTo>
                <a:lnTo>
                  <a:pt x="599" y="685"/>
                </a:lnTo>
                <a:lnTo>
                  <a:pt x="599" y="687"/>
                </a:lnTo>
                <a:lnTo>
                  <a:pt x="600" y="689"/>
                </a:lnTo>
                <a:lnTo>
                  <a:pt x="602" y="691"/>
                </a:lnTo>
                <a:lnTo>
                  <a:pt x="605" y="697"/>
                </a:lnTo>
                <a:lnTo>
                  <a:pt x="613" y="707"/>
                </a:lnTo>
                <a:lnTo>
                  <a:pt x="615" y="707"/>
                </a:lnTo>
                <a:lnTo>
                  <a:pt x="616" y="707"/>
                </a:lnTo>
                <a:lnTo>
                  <a:pt x="617" y="709"/>
                </a:lnTo>
                <a:lnTo>
                  <a:pt x="618" y="711"/>
                </a:lnTo>
                <a:lnTo>
                  <a:pt x="618" y="712"/>
                </a:lnTo>
                <a:lnTo>
                  <a:pt x="619" y="712"/>
                </a:lnTo>
                <a:lnTo>
                  <a:pt x="621" y="712"/>
                </a:lnTo>
                <a:lnTo>
                  <a:pt x="622" y="712"/>
                </a:lnTo>
                <a:lnTo>
                  <a:pt x="622" y="711"/>
                </a:lnTo>
                <a:lnTo>
                  <a:pt x="622" y="710"/>
                </a:lnTo>
                <a:lnTo>
                  <a:pt x="622" y="707"/>
                </a:lnTo>
                <a:lnTo>
                  <a:pt x="622" y="704"/>
                </a:lnTo>
                <a:lnTo>
                  <a:pt x="624" y="706"/>
                </a:lnTo>
                <a:lnTo>
                  <a:pt x="626" y="707"/>
                </a:lnTo>
                <a:lnTo>
                  <a:pt x="630" y="710"/>
                </a:lnTo>
                <a:lnTo>
                  <a:pt x="628" y="712"/>
                </a:lnTo>
                <a:lnTo>
                  <a:pt x="627" y="714"/>
                </a:lnTo>
                <a:lnTo>
                  <a:pt x="627" y="715"/>
                </a:lnTo>
                <a:lnTo>
                  <a:pt x="632" y="717"/>
                </a:lnTo>
                <a:lnTo>
                  <a:pt x="634" y="717"/>
                </a:lnTo>
                <a:lnTo>
                  <a:pt x="636" y="718"/>
                </a:lnTo>
                <a:lnTo>
                  <a:pt x="633" y="707"/>
                </a:lnTo>
                <a:lnTo>
                  <a:pt x="635" y="706"/>
                </a:lnTo>
                <a:lnTo>
                  <a:pt x="636" y="706"/>
                </a:lnTo>
                <a:lnTo>
                  <a:pt x="635" y="708"/>
                </a:lnTo>
                <a:lnTo>
                  <a:pt x="636" y="710"/>
                </a:lnTo>
                <a:lnTo>
                  <a:pt x="641" y="710"/>
                </a:lnTo>
                <a:lnTo>
                  <a:pt x="642" y="706"/>
                </a:lnTo>
                <a:lnTo>
                  <a:pt x="642" y="701"/>
                </a:lnTo>
                <a:lnTo>
                  <a:pt x="643" y="697"/>
                </a:lnTo>
                <a:lnTo>
                  <a:pt x="644" y="693"/>
                </a:lnTo>
                <a:lnTo>
                  <a:pt x="639" y="693"/>
                </a:lnTo>
                <a:lnTo>
                  <a:pt x="640" y="692"/>
                </a:lnTo>
                <a:lnTo>
                  <a:pt x="639" y="691"/>
                </a:lnTo>
                <a:lnTo>
                  <a:pt x="638" y="691"/>
                </a:lnTo>
                <a:lnTo>
                  <a:pt x="636" y="690"/>
                </a:lnTo>
                <a:lnTo>
                  <a:pt x="630" y="690"/>
                </a:lnTo>
                <a:lnTo>
                  <a:pt x="630" y="701"/>
                </a:lnTo>
                <a:lnTo>
                  <a:pt x="625" y="700"/>
                </a:lnTo>
                <a:lnTo>
                  <a:pt x="619" y="698"/>
                </a:lnTo>
                <a:lnTo>
                  <a:pt x="618" y="697"/>
                </a:lnTo>
                <a:lnTo>
                  <a:pt x="618" y="696"/>
                </a:lnTo>
                <a:lnTo>
                  <a:pt x="617" y="691"/>
                </a:lnTo>
                <a:lnTo>
                  <a:pt x="617" y="687"/>
                </a:lnTo>
                <a:lnTo>
                  <a:pt x="617" y="685"/>
                </a:lnTo>
                <a:lnTo>
                  <a:pt x="616" y="684"/>
                </a:lnTo>
                <a:lnTo>
                  <a:pt x="612" y="683"/>
                </a:lnTo>
                <a:lnTo>
                  <a:pt x="608" y="681"/>
                </a:lnTo>
                <a:lnTo>
                  <a:pt x="616" y="676"/>
                </a:lnTo>
                <a:lnTo>
                  <a:pt x="613" y="667"/>
                </a:lnTo>
                <a:lnTo>
                  <a:pt x="608" y="667"/>
                </a:lnTo>
                <a:lnTo>
                  <a:pt x="607" y="666"/>
                </a:lnTo>
                <a:lnTo>
                  <a:pt x="608" y="665"/>
                </a:lnTo>
                <a:lnTo>
                  <a:pt x="608" y="663"/>
                </a:lnTo>
                <a:lnTo>
                  <a:pt x="608" y="661"/>
                </a:lnTo>
                <a:lnTo>
                  <a:pt x="607" y="660"/>
                </a:lnTo>
                <a:lnTo>
                  <a:pt x="605" y="658"/>
                </a:lnTo>
                <a:lnTo>
                  <a:pt x="602" y="656"/>
                </a:lnTo>
                <a:lnTo>
                  <a:pt x="599" y="655"/>
                </a:lnTo>
                <a:lnTo>
                  <a:pt x="596" y="655"/>
                </a:lnTo>
                <a:lnTo>
                  <a:pt x="589" y="654"/>
                </a:lnTo>
                <a:lnTo>
                  <a:pt x="585" y="654"/>
                </a:lnTo>
                <a:lnTo>
                  <a:pt x="588" y="653"/>
                </a:lnTo>
                <a:lnTo>
                  <a:pt x="593" y="652"/>
                </a:lnTo>
                <a:lnTo>
                  <a:pt x="597" y="651"/>
                </a:lnTo>
                <a:lnTo>
                  <a:pt x="605" y="648"/>
                </a:lnTo>
                <a:lnTo>
                  <a:pt x="605" y="650"/>
                </a:lnTo>
                <a:lnTo>
                  <a:pt x="605" y="652"/>
                </a:lnTo>
                <a:lnTo>
                  <a:pt x="605" y="653"/>
                </a:lnTo>
                <a:lnTo>
                  <a:pt x="608" y="653"/>
                </a:lnTo>
                <a:lnTo>
                  <a:pt x="607" y="652"/>
                </a:lnTo>
                <a:lnTo>
                  <a:pt x="606" y="650"/>
                </a:lnTo>
                <a:lnTo>
                  <a:pt x="605" y="643"/>
                </a:lnTo>
                <a:lnTo>
                  <a:pt x="606" y="637"/>
                </a:lnTo>
                <a:lnTo>
                  <a:pt x="607" y="635"/>
                </a:lnTo>
                <a:lnTo>
                  <a:pt x="607" y="634"/>
                </a:lnTo>
                <a:lnTo>
                  <a:pt x="608" y="634"/>
                </a:lnTo>
                <a:lnTo>
                  <a:pt x="610" y="638"/>
                </a:lnTo>
                <a:lnTo>
                  <a:pt x="613" y="642"/>
                </a:lnTo>
                <a:lnTo>
                  <a:pt x="619" y="651"/>
                </a:lnTo>
                <a:lnTo>
                  <a:pt x="623" y="650"/>
                </a:lnTo>
                <a:lnTo>
                  <a:pt x="627" y="651"/>
                </a:lnTo>
                <a:lnTo>
                  <a:pt x="627" y="656"/>
                </a:lnTo>
                <a:lnTo>
                  <a:pt x="629" y="656"/>
                </a:lnTo>
                <a:lnTo>
                  <a:pt x="632" y="656"/>
                </a:lnTo>
                <a:lnTo>
                  <a:pt x="634" y="656"/>
                </a:lnTo>
                <a:lnTo>
                  <a:pt x="635" y="656"/>
                </a:lnTo>
                <a:lnTo>
                  <a:pt x="636" y="656"/>
                </a:lnTo>
                <a:lnTo>
                  <a:pt x="637" y="657"/>
                </a:lnTo>
                <a:lnTo>
                  <a:pt x="637" y="658"/>
                </a:lnTo>
                <a:lnTo>
                  <a:pt x="637" y="659"/>
                </a:lnTo>
                <a:lnTo>
                  <a:pt x="636" y="660"/>
                </a:lnTo>
                <a:lnTo>
                  <a:pt x="634" y="661"/>
                </a:lnTo>
                <a:lnTo>
                  <a:pt x="633" y="662"/>
                </a:lnTo>
                <a:lnTo>
                  <a:pt x="633" y="663"/>
                </a:lnTo>
                <a:lnTo>
                  <a:pt x="634" y="665"/>
                </a:lnTo>
                <a:lnTo>
                  <a:pt x="636" y="667"/>
                </a:lnTo>
                <a:lnTo>
                  <a:pt x="638" y="670"/>
                </a:lnTo>
                <a:lnTo>
                  <a:pt x="639" y="672"/>
                </a:lnTo>
                <a:lnTo>
                  <a:pt x="640" y="673"/>
                </a:lnTo>
                <a:lnTo>
                  <a:pt x="639" y="675"/>
                </a:lnTo>
                <a:lnTo>
                  <a:pt x="639" y="677"/>
                </a:lnTo>
                <a:lnTo>
                  <a:pt x="639" y="679"/>
                </a:lnTo>
                <a:lnTo>
                  <a:pt x="640" y="683"/>
                </a:lnTo>
                <a:lnTo>
                  <a:pt x="641" y="687"/>
                </a:lnTo>
                <a:lnTo>
                  <a:pt x="650" y="687"/>
                </a:lnTo>
                <a:lnTo>
                  <a:pt x="650" y="691"/>
                </a:lnTo>
                <a:lnTo>
                  <a:pt x="651" y="694"/>
                </a:lnTo>
                <a:lnTo>
                  <a:pt x="651" y="696"/>
                </a:lnTo>
                <a:lnTo>
                  <a:pt x="653" y="698"/>
                </a:lnTo>
                <a:lnTo>
                  <a:pt x="650" y="700"/>
                </a:lnTo>
                <a:lnTo>
                  <a:pt x="649" y="701"/>
                </a:lnTo>
                <a:lnTo>
                  <a:pt x="648" y="703"/>
                </a:lnTo>
                <a:lnTo>
                  <a:pt x="647" y="707"/>
                </a:lnTo>
                <a:lnTo>
                  <a:pt x="648" y="707"/>
                </a:lnTo>
                <a:lnTo>
                  <a:pt x="650" y="708"/>
                </a:lnTo>
                <a:lnTo>
                  <a:pt x="653" y="710"/>
                </a:lnTo>
                <a:lnTo>
                  <a:pt x="653" y="701"/>
                </a:lnTo>
                <a:lnTo>
                  <a:pt x="658" y="705"/>
                </a:lnTo>
                <a:lnTo>
                  <a:pt x="660" y="706"/>
                </a:lnTo>
                <a:lnTo>
                  <a:pt x="664" y="707"/>
                </a:lnTo>
                <a:lnTo>
                  <a:pt x="662" y="709"/>
                </a:lnTo>
                <a:lnTo>
                  <a:pt x="661" y="711"/>
                </a:lnTo>
                <a:lnTo>
                  <a:pt x="661" y="712"/>
                </a:lnTo>
                <a:lnTo>
                  <a:pt x="662" y="712"/>
                </a:lnTo>
                <a:lnTo>
                  <a:pt x="664" y="711"/>
                </a:lnTo>
                <a:lnTo>
                  <a:pt x="667" y="710"/>
                </a:lnTo>
                <a:lnTo>
                  <a:pt x="667" y="719"/>
                </a:lnTo>
                <a:lnTo>
                  <a:pt x="667" y="732"/>
                </a:lnTo>
                <a:lnTo>
                  <a:pt x="670" y="731"/>
                </a:lnTo>
                <a:lnTo>
                  <a:pt x="671" y="729"/>
                </a:lnTo>
                <a:lnTo>
                  <a:pt x="671" y="727"/>
                </a:lnTo>
                <a:lnTo>
                  <a:pt x="672" y="724"/>
                </a:lnTo>
                <a:lnTo>
                  <a:pt x="678" y="743"/>
                </a:lnTo>
                <a:lnTo>
                  <a:pt x="680" y="743"/>
                </a:lnTo>
                <a:lnTo>
                  <a:pt x="681" y="743"/>
                </a:lnTo>
                <a:lnTo>
                  <a:pt x="682" y="742"/>
                </a:lnTo>
                <a:lnTo>
                  <a:pt x="683" y="741"/>
                </a:lnTo>
                <a:lnTo>
                  <a:pt x="684" y="741"/>
                </a:lnTo>
                <a:lnTo>
                  <a:pt x="686" y="743"/>
                </a:lnTo>
                <a:lnTo>
                  <a:pt x="687" y="736"/>
                </a:lnTo>
                <a:lnTo>
                  <a:pt x="688" y="734"/>
                </a:lnTo>
                <a:lnTo>
                  <a:pt x="688" y="733"/>
                </a:lnTo>
                <a:lnTo>
                  <a:pt x="689" y="732"/>
                </a:lnTo>
                <a:lnTo>
                  <a:pt x="689" y="735"/>
                </a:lnTo>
                <a:lnTo>
                  <a:pt x="689" y="741"/>
                </a:lnTo>
                <a:lnTo>
                  <a:pt x="689" y="743"/>
                </a:lnTo>
                <a:lnTo>
                  <a:pt x="688" y="745"/>
                </a:lnTo>
                <a:lnTo>
                  <a:pt x="684" y="749"/>
                </a:lnTo>
                <a:lnTo>
                  <a:pt x="685" y="751"/>
                </a:lnTo>
                <a:lnTo>
                  <a:pt x="686" y="754"/>
                </a:lnTo>
                <a:lnTo>
                  <a:pt x="686" y="757"/>
                </a:lnTo>
                <a:lnTo>
                  <a:pt x="689" y="759"/>
                </a:lnTo>
                <a:lnTo>
                  <a:pt x="692" y="759"/>
                </a:lnTo>
                <a:lnTo>
                  <a:pt x="695" y="760"/>
                </a:lnTo>
                <a:lnTo>
                  <a:pt x="698" y="760"/>
                </a:lnTo>
                <a:lnTo>
                  <a:pt x="698" y="762"/>
                </a:lnTo>
                <a:lnTo>
                  <a:pt x="698" y="765"/>
                </a:lnTo>
                <a:lnTo>
                  <a:pt x="698" y="766"/>
                </a:lnTo>
                <a:lnTo>
                  <a:pt x="697" y="766"/>
                </a:lnTo>
                <a:lnTo>
                  <a:pt x="696" y="767"/>
                </a:lnTo>
                <a:lnTo>
                  <a:pt x="695" y="766"/>
                </a:lnTo>
                <a:lnTo>
                  <a:pt x="694" y="771"/>
                </a:lnTo>
                <a:lnTo>
                  <a:pt x="693" y="773"/>
                </a:lnTo>
                <a:lnTo>
                  <a:pt x="692" y="774"/>
                </a:lnTo>
                <a:lnTo>
                  <a:pt x="700" y="777"/>
                </a:lnTo>
                <a:lnTo>
                  <a:pt x="700" y="800"/>
                </a:lnTo>
                <a:lnTo>
                  <a:pt x="705" y="802"/>
                </a:lnTo>
                <a:lnTo>
                  <a:pt x="709" y="805"/>
                </a:lnTo>
                <a:lnTo>
                  <a:pt x="706" y="807"/>
                </a:lnTo>
                <a:lnTo>
                  <a:pt x="705" y="808"/>
                </a:lnTo>
                <a:lnTo>
                  <a:pt x="705" y="809"/>
                </a:lnTo>
                <a:lnTo>
                  <a:pt x="706" y="809"/>
                </a:lnTo>
                <a:lnTo>
                  <a:pt x="712" y="808"/>
                </a:lnTo>
                <a:lnTo>
                  <a:pt x="713" y="807"/>
                </a:lnTo>
                <a:lnTo>
                  <a:pt x="714" y="804"/>
                </a:lnTo>
                <a:lnTo>
                  <a:pt x="715" y="803"/>
                </a:lnTo>
                <a:lnTo>
                  <a:pt x="714" y="802"/>
                </a:lnTo>
                <a:lnTo>
                  <a:pt x="712" y="802"/>
                </a:lnTo>
                <a:lnTo>
                  <a:pt x="712" y="800"/>
                </a:lnTo>
                <a:lnTo>
                  <a:pt x="715" y="799"/>
                </a:lnTo>
                <a:lnTo>
                  <a:pt x="718" y="799"/>
                </a:lnTo>
                <a:lnTo>
                  <a:pt x="720" y="798"/>
                </a:lnTo>
                <a:lnTo>
                  <a:pt x="723" y="797"/>
                </a:lnTo>
                <a:lnTo>
                  <a:pt x="722" y="800"/>
                </a:lnTo>
                <a:lnTo>
                  <a:pt x="721" y="803"/>
                </a:lnTo>
                <a:lnTo>
                  <a:pt x="720" y="811"/>
                </a:lnTo>
                <a:lnTo>
                  <a:pt x="715" y="811"/>
                </a:lnTo>
                <a:lnTo>
                  <a:pt x="714" y="813"/>
                </a:lnTo>
                <a:lnTo>
                  <a:pt x="714" y="815"/>
                </a:lnTo>
                <a:lnTo>
                  <a:pt x="715" y="815"/>
                </a:lnTo>
                <a:lnTo>
                  <a:pt x="716" y="816"/>
                </a:lnTo>
                <a:lnTo>
                  <a:pt x="717" y="817"/>
                </a:lnTo>
                <a:lnTo>
                  <a:pt x="718" y="818"/>
                </a:lnTo>
                <a:lnTo>
                  <a:pt x="717" y="819"/>
                </a:lnTo>
                <a:lnTo>
                  <a:pt x="720" y="820"/>
                </a:lnTo>
                <a:lnTo>
                  <a:pt x="720" y="821"/>
                </a:lnTo>
                <a:lnTo>
                  <a:pt x="720" y="822"/>
                </a:lnTo>
                <a:lnTo>
                  <a:pt x="720" y="825"/>
                </a:lnTo>
                <a:lnTo>
                  <a:pt x="720" y="828"/>
                </a:lnTo>
                <a:lnTo>
                  <a:pt x="723" y="828"/>
                </a:lnTo>
                <a:lnTo>
                  <a:pt x="723" y="827"/>
                </a:lnTo>
                <a:lnTo>
                  <a:pt x="723" y="824"/>
                </a:lnTo>
                <a:lnTo>
                  <a:pt x="723" y="822"/>
                </a:lnTo>
                <a:lnTo>
                  <a:pt x="733" y="828"/>
                </a:lnTo>
                <a:lnTo>
                  <a:pt x="743" y="833"/>
                </a:lnTo>
                <a:lnTo>
                  <a:pt x="743" y="838"/>
                </a:lnTo>
                <a:lnTo>
                  <a:pt x="743" y="848"/>
                </a:lnTo>
                <a:lnTo>
                  <a:pt x="743" y="868"/>
                </a:lnTo>
                <a:lnTo>
                  <a:pt x="737" y="868"/>
                </a:lnTo>
                <a:lnTo>
                  <a:pt x="733" y="868"/>
                </a:lnTo>
                <a:lnTo>
                  <a:pt x="731" y="868"/>
                </a:lnTo>
                <a:lnTo>
                  <a:pt x="734" y="875"/>
                </a:lnTo>
                <a:lnTo>
                  <a:pt x="735" y="879"/>
                </a:lnTo>
                <a:lnTo>
                  <a:pt x="735" y="883"/>
                </a:lnTo>
                <a:lnTo>
                  <a:pt x="737" y="891"/>
                </a:lnTo>
                <a:lnTo>
                  <a:pt x="744" y="890"/>
                </a:lnTo>
                <a:lnTo>
                  <a:pt x="750" y="889"/>
                </a:lnTo>
                <a:lnTo>
                  <a:pt x="754" y="889"/>
                </a:lnTo>
                <a:lnTo>
                  <a:pt x="757" y="889"/>
                </a:lnTo>
                <a:lnTo>
                  <a:pt x="761" y="889"/>
                </a:lnTo>
                <a:lnTo>
                  <a:pt x="765" y="891"/>
                </a:lnTo>
                <a:lnTo>
                  <a:pt x="765" y="899"/>
                </a:lnTo>
                <a:lnTo>
                  <a:pt x="762" y="902"/>
                </a:lnTo>
                <a:lnTo>
                  <a:pt x="765" y="902"/>
                </a:lnTo>
                <a:lnTo>
                  <a:pt x="766" y="902"/>
                </a:lnTo>
                <a:lnTo>
                  <a:pt x="769" y="901"/>
                </a:lnTo>
                <a:lnTo>
                  <a:pt x="771" y="899"/>
                </a:lnTo>
                <a:lnTo>
                  <a:pt x="772" y="899"/>
                </a:lnTo>
                <a:lnTo>
                  <a:pt x="774" y="899"/>
                </a:lnTo>
                <a:lnTo>
                  <a:pt x="775" y="900"/>
                </a:lnTo>
                <a:lnTo>
                  <a:pt x="777" y="901"/>
                </a:lnTo>
                <a:lnTo>
                  <a:pt x="780" y="903"/>
                </a:lnTo>
                <a:lnTo>
                  <a:pt x="782" y="905"/>
                </a:lnTo>
                <a:lnTo>
                  <a:pt x="790" y="913"/>
                </a:lnTo>
                <a:lnTo>
                  <a:pt x="790" y="912"/>
                </a:lnTo>
                <a:lnTo>
                  <a:pt x="791" y="910"/>
                </a:lnTo>
                <a:lnTo>
                  <a:pt x="791" y="909"/>
                </a:lnTo>
                <a:lnTo>
                  <a:pt x="792" y="909"/>
                </a:lnTo>
                <a:lnTo>
                  <a:pt x="793" y="910"/>
                </a:lnTo>
                <a:lnTo>
                  <a:pt x="795" y="913"/>
                </a:lnTo>
                <a:lnTo>
                  <a:pt x="795" y="915"/>
                </a:lnTo>
                <a:lnTo>
                  <a:pt x="795" y="920"/>
                </a:lnTo>
                <a:lnTo>
                  <a:pt x="795" y="922"/>
                </a:lnTo>
                <a:lnTo>
                  <a:pt x="796" y="924"/>
                </a:lnTo>
                <a:lnTo>
                  <a:pt x="796" y="925"/>
                </a:lnTo>
                <a:lnTo>
                  <a:pt x="797" y="926"/>
                </a:lnTo>
                <a:lnTo>
                  <a:pt x="799" y="927"/>
                </a:lnTo>
                <a:lnTo>
                  <a:pt x="803" y="929"/>
                </a:lnTo>
                <a:lnTo>
                  <a:pt x="808" y="930"/>
                </a:lnTo>
                <a:lnTo>
                  <a:pt x="812" y="931"/>
                </a:lnTo>
                <a:lnTo>
                  <a:pt x="817" y="931"/>
                </a:lnTo>
                <a:lnTo>
                  <a:pt x="825" y="930"/>
                </a:lnTo>
                <a:lnTo>
                  <a:pt x="828" y="930"/>
                </a:lnTo>
                <a:lnTo>
                  <a:pt x="831" y="930"/>
                </a:lnTo>
                <a:lnTo>
                  <a:pt x="834" y="930"/>
                </a:lnTo>
                <a:lnTo>
                  <a:pt x="826" y="917"/>
                </a:lnTo>
                <a:lnTo>
                  <a:pt x="820" y="909"/>
                </a:lnTo>
                <a:lnTo>
                  <a:pt x="817" y="905"/>
                </a:lnTo>
                <a:lnTo>
                  <a:pt x="813" y="903"/>
                </a:lnTo>
                <a:lnTo>
                  <a:pt x="810" y="902"/>
                </a:lnTo>
                <a:lnTo>
                  <a:pt x="804" y="901"/>
                </a:lnTo>
                <a:lnTo>
                  <a:pt x="798" y="899"/>
                </a:lnTo>
                <a:lnTo>
                  <a:pt x="796" y="898"/>
                </a:lnTo>
                <a:lnTo>
                  <a:pt x="793" y="896"/>
                </a:lnTo>
                <a:lnTo>
                  <a:pt x="785" y="885"/>
                </a:lnTo>
                <a:lnTo>
                  <a:pt x="787" y="882"/>
                </a:lnTo>
                <a:lnTo>
                  <a:pt x="788" y="881"/>
                </a:lnTo>
                <a:lnTo>
                  <a:pt x="788" y="880"/>
                </a:lnTo>
                <a:lnTo>
                  <a:pt x="788" y="879"/>
                </a:lnTo>
                <a:lnTo>
                  <a:pt x="768" y="877"/>
                </a:lnTo>
                <a:lnTo>
                  <a:pt x="779" y="875"/>
                </a:lnTo>
                <a:lnTo>
                  <a:pt x="786" y="874"/>
                </a:lnTo>
                <a:lnTo>
                  <a:pt x="788" y="874"/>
                </a:lnTo>
                <a:lnTo>
                  <a:pt x="786" y="874"/>
                </a:lnTo>
                <a:lnTo>
                  <a:pt x="785" y="874"/>
                </a:lnTo>
                <a:lnTo>
                  <a:pt x="787" y="872"/>
                </a:lnTo>
                <a:lnTo>
                  <a:pt x="793" y="868"/>
                </a:lnTo>
                <a:lnTo>
                  <a:pt x="796" y="874"/>
                </a:lnTo>
                <a:lnTo>
                  <a:pt x="797" y="878"/>
                </a:lnTo>
                <a:lnTo>
                  <a:pt x="798" y="881"/>
                </a:lnTo>
                <a:lnTo>
                  <a:pt x="800" y="881"/>
                </a:lnTo>
                <a:lnTo>
                  <a:pt x="802" y="882"/>
                </a:lnTo>
                <a:lnTo>
                  <a:pt x="813" y="885"/>
                </a:lnTo>
                <a:lnTo>
                  <a:pt x="817" y="891"/>
                </a:lnTo>
                <a:lnTo>
                  <a:pt x="815" y="891"/>
                </a:lnTo>
                <a:lnTo>
                  <a:pt x="813" y="893"/>
                </a:lnTo>
                <a:lnTo>
                  <a:pt x="812" y="894"/>
                </a:lnTo>
                <a:lnTo>
                  <a:pt x="812" y="895"/>
                </a:lnTo>
                <a:lnTo>
                  <a:pt x="813" y="896"/>
                </a:lnTo>
                <a:lnTo>
                  <a:pt x="815" y="897"/>
                </a:lnTo>
                <a:lnTo>
                  <a:pt x="817" y="897"/>
                </a:lnTo>
                <a:lnTo>
                  <a:pt x="820" y="895"/>
                </a:lnTo>
                <a:lnTo>
                  <a:pt x="825" y="891"/>
                </a:lnTo>
                <a:lnTo>
                  <a:pt x="826" y="892"/>
                </a:lnTo>
                <a:lnTo>
                  <a:pt x="826" y="893"/>
                </a:lnTo>
                <a:lnTo>
                  <a:pt x="825" y="895"/>
                </a:lnTo>
                <a:lnTo>
                  <a:pt x="822" y="899"/>
                </a:lnTo>
                <a:lnTo>
                  <a:pt x="827" y="902"/>
                </a:lnTo>
                <a:lnTo>
                  <a:pt x="832" y="905"/>
                </a:lnTo>
                <a:lnTo>
                  <a:pt x="836" y="908"/>
                </a:lnTo>
                <a:lnTo>
                  <a:pt x="838" y="910"/>
                </a:lnTo>
                <a:lnTo>
                  <a:pt x="839" y="913"/>
                </a:lnTo>
                <a:lnTo>
                  <a:pt x="840" y="915"/>
                </a:lnTo>
                <a:lnTo>
                  <a:pt x="840" y="918"/>
                </a:lnTo>
                <a:lnTo>
                  <a:pt x="839" y="922"/>
                </a:lnTo>
                <a:lnTo>
                  <a:pt x="838" y="925"/>
                </a:lnTo>
                <a:lnTo>
                  <a:pt x="837" y="927"/>
                </a:lnTo>
                <a:lnTo>
                  <a:pt x="837" y="929"/>
                </a:lnTo>
                <a:lnTo>
                  <a:pt x="836" y="933"/>
                </a:lnTo>
                <a:lnTo>
                  <a:pt x="834" y="939"/>
                </a:lnTo>
                <a:lnTo>
                  <a:pt x="826" y="938"/>
                </a:lnTo>
                <a:lnTo>
                  <a:pt x="817" y="936"/>
                </a:lnTo>
                <a:lnTo>
                  <a:pt x="796" y="933"/>
                </a:lnTo>
                <a:lnTo>
                  <a:pt x="797" y="936"/>
                </a:lnTo>
                <a:lnTo>
                  <a:pt x="797" y="939"/>
                </a:lnTo>
                <a:lnTo>
                  <a:pt x="798" y="943"/>
                </a:lnTo>
                <a:lnTo>
                  <a:pt x="799" y="947"/>
                </a:lnTo>
                <a:lnTo>
                  <a:pt x="802" y="952"/>
                </a:lnTo>
                <a:lnTo>
                  <a:pt x="808" y="959"/>
                </a:lnTo>
                <a:lnTo>
                  <a:pt x="813" y="967"/>
                </a:lnTo>
                <a:lnTo>
                  <a:pt x="815" y="971"/>
                </a:lnTo>
                <a:lnTo>
                  <a:pt x="817" y="975"/>
                </a:lnTo>
                <a:lnTo>
                  <a:pt x="817" y="978"/>
                </a:lnTo>
                <a:lnTo>
                  <a:pt x="815" y="981"/>
                </a:lnTo>
                <a:lnTo>
                  <a:pt x="813" y="987"/>
                </a:lnTo>
                <a:lnTo>
                  <a:pt x="811" y="993"/>
                </a:lnTo>
                <a:lnTo>
                  <a:pt x="810" y="998"/>
                </a:lnTo>
                <a:lnTo>
                  <a:pt x="810" y="1001"/>
                </a:lnTo>
                <a:lnTo>
                  <a:pt x="811" y="1005"/>
                </a:lnTo>
                <a:lnTo>
                  <a:pt x="812" y="1014"/>
                </a:lnTo>
                <a:lnTo>
                  <a:pt x="813" y="1024"/>
                </a:lnTo>
                <a:lnTo>
                  <a:pt x="813" y="1034"/>
                </a:lnTo>
                <a:lnTo>
                  <a:pt x="812" y="1041"/>
                </a:lnTo>
                <a:lnTo>
                  <a:pt x="810" y="1049"/>
                </a:lnTo>
                <a:lnTo>
                  <a:pt x="807" y="1066"/>
                </a:lnTo>
                <a:lnTo>
                  <a:pt x="805" y="1074"/>
                </a:lnTo>
                <a:lnTo>
                  <a:pt x="805" y="1083"/>
                </a:lnTo>
                <a:lnTo>
                  <a:pt x="805" y="1091"/>
                </a:lnTo>
                <a:lnTo>
                  <a:pt x="806" y="1095"/>
                </a:lnTo>
                <a:lnTo>
                  <a:pt x="807" y="1099"/>
                </a:lnTo>
                <a:lnTo>
                  <a:pt x="809" y="1100"/>
                </a:lnTo>
                <a:lnTo>
                  <a:pt x="812" y="1102"/>
                </a:lnTo>
                <a:lnTo>
                  <a:pt x="814" y="1103"/>
                </a:lnTo>
                <a:lnTo>
                  <a:pt x="817" y="1104"/>
                </a:lnTo>
                <a:lnTo>
                  <a:pt x="815" y="1114"/>
                </a:lnTo>
                <a:lnTo>
                  <a:pt x="814" y="1120"/>
                </a:lnTo>
                <a:lnTo>
                  <a:pt x="815" y="1123"/>
                </a:lnTo>
                <a:lnTo>
                  <a:pt x="815" y="1124"/>
                </a:lnTo>
                <a:lnTo>
                  <a:pt x="817" y="1124"/>
                </a:lnTo>
                <a:lnTo>
                  <a:pt x="811" y="1138"/>
                </a:lnTo>
                <a:lnTo>
                  <a:pt x="807" y="1150"/>
                </a:lnTo>
                <a:lnTo>
                  <a:pt x="809" y="1151"/>
                </a:lnTo>
                <a:lnTo>
                  <a:pt x="811" y="1154"/>
                </a:lnTo>
                <a:lnTo>
                  <a:pt x="817" y="1158"/>
                </a:lnTo>
                <a:lnTo>
                  <a:pt x="819" y="1163"/>
                </a:lnTo>
                <a:lnTo>
                  <a:pt x="820" y="1166"/>
                </a:lnTo>
                <a:lnTo>
                  <a:pt x="820" y="1170"/>
                </a:lnTo>
                <a:lnTo>
                  <a:pt x="820" y="1172"/>
                </a:lnTo>
                <a:lnTo>
                  <a:pt x="820" y="1178"/>
                </a:lnTo>
                <a:lnTo>
                  <a:pt x="821" y="1182"/>
                </a:lnTo>
                <a:lnTo>
                  <a:pt x="822" y="1186"/>
                </a:lnTo>
                <a:lnTo>
                  <a:pt x="825" y="1190"/>
                </a:lnTo>
                <a:lnTo>
                  <a:pt x="829" y="1196"/>
                </a:lnTo>
                <a:lnTo>
                  <a:pt x="833" y="1203"/>
                </a:lnTo>
                <a:lnTo>
                  <a:pt x="836" y="1209"/>
                </a:lnTo>
                <a:lnTo>
                  <a:pt x="839" y="1207"/>
                </a:lnTo>
                <a:lnTo>
                  <a:pt x="840" y="1206"/>
                </a:lnTo>
                <a:lnTo>
                  <a:pt x="840" y="1203"/>
                </a:lnTo>
                <a:lnTo>
                  <a:pt x="840" y="1201"/>
                </a:lnTo>
                <a:lnTo>
                  <a:pt x="839" y="1200"/>
                </a:lnTo>
                <a:lnTo>
                  <a:pt x="841" y="1200"/>
                </a:lnTo>
                <a:lnTo>
                  <a:pt x="842" y="1201"/>
                </a:lnTo>
                <a:lnTo>
                  <a:pt x="844" y="1202"/>
                </a:lnTo>
                <a:lnTo>
                  <a:pt x="846" y="1203"/>
                </a:lnTo>
                <a:lnTo>
                  <a:pt x="848" y="1203"/>
                </a:lnTo>
                <a:lnTo>
                  <a:pt x="847" y="1204"/>
                </a:lnTo>
                <a:lnTo>
                  <a:pt x="846" y="1204"/>
                </a:lnTo>
                <a:lnTo>
                  <a:pt x="845" y="1207"/>
                </a:lnTo>
                <a:lnTo>
                  <a:pt x="845" y="1212"/>
                </a:lnTo>
                <a:lnTo>
                  <a:pt x="845" y="1215"/>
                </a:lnTo>
                <a:lnTo>
                  <a:pt x="845" y="1218"/>
                </a:lnTo>
                <a:lnTo>
                  <a:pt x="844" y="1220"/>
                </a:lnTo>
                <a:lnTo>
                  <a:pt x="842" y="1223"/>
                </a:lnTo>
                <a:lnTo>
                  <a:pt x="856" y="1228"/>
                </a:lnTo>
                <a:lnTo>
                  <a:pt x="852" y="1236"/>
                </a:lnTo>
                <a:lnTo>
                  <a:pt x="851" y="1238"/>
                </a:lnTo>
                <a:lnTo>
                  <a:pt x="850" y="1240"/>
                </a:lnTo>
                <a:lnTo>
                  <a:pt x="850" y="1242"/>
                </a:lnTo>
                <a:lnTo>
                  <a:pt x="851" y="1245"/>
                </a:lnTo>
                <a:lnTo>
                  <a:pt x="852" y="1248"/>
                </a:lnTo>
                <a:lnTo>
                  <a:pt x="854" y="1251"/>
                </a:lnTo>
                <a:lnTo>
                  <a:pt x="858" y="1255"/>
                </a:lnTo>
                <a:lnTo>
                  <a:pt x="862" y="1258"/>
                </a:lnTo>
                <a:lnTo>
                  <a:pt x="869" y="1264"/>
                </a:lnTo>
                <a:lnTo>
                  <a:pt x="873" y="1268"/>
                </a:lnTo>
                <a:lnTo>
                  <a:pt x="872" y="1269"/>
                </a:lnTo>
                <a:lnTo>
                  <a:pt x="870" y="1271"/>
                </a:lnTo>
                <a:lnTo>
                  <a:pt x="867" y="1273"/>
                </a:lnTo>
                <a:lnTo>
                  <a:pt x="873" y="1276"/>
                </a:lnTo>
                <a:lnTo>
                  <a:pt x="874" y="1279"/>
                </a:lnTo>
                <a:lnTo>
                  <a:pt x="875" y="1281"/>
                </a:lnTo>
                <a:lnTo>
                  <a:pt x="876" y="1286"/>
                </a:lnTo>
                <a:lnTo>
                  <a:pt x="875" y="1292"/>
                </a:lnTo>
                <a:lnTo>
                  <a:pt x="876" y="1295"/>
                </a:lnTo>
                <a:lnTo>
                  <a:pt x="876" y="1299"/>
                </a:lnTo>
                <a:lnTo>
                  <a:pt x="878" y="1299"/>
                </a:lnTo>
                <a:lnTo>
                  <a:pt x="879" y="1299"/>
                </a:lnTo>
                <a:lnTo>
                  <a:pt x="879" y="1298"/>
                </a:lnTo>
                <a:lnTo>
                  <a:pt x="879" y="1296"/>
                </a:lnTo>
                <a:lnTo>
                  <a:pt x="881" y="1296"/>
                </a:lnTo>
                <a:lnTo>
                  <a:pt x="885" y="1297"/>
                </a:lnTo>
                <a:lnTo>
                  <a:pt x="892" y="1299"/>
                </a:lnTo>
                <a:lnTo>
                  <a:pt x="898" y="1302"/>
                </a:lnTo>
                <a:lnTo>
                  <a:pt x="904" y="1304"/>
                </a:lnTo>
                <a:lnTo>
                  <a:pt x="904" y="1313"/>
                </a:lnTo>
                <a:lnTo>
                  <a:pt x="906" y="1313"/>
                </a:lnTo>
                <a:lnTo>
                  <a:pt x="907" y="1313"/>
                </a:lnTo>
                <a:lnTo>
                  <a:pt x="909" y="1311"/>
                </a:lnTo>
                <a:lnTo>
                  <a:pt x="911" y="1310"/>
                </a:lnTo>
                <a:lnTo>
                  <a:pt x="911" y="1309"/>
                </a:lnTo>
                <a:lnTo>
                  <a:pt x="912" y="1310"/>
                </a:lnTo>
                <a:lnTo>
                  <a:pt x="915" y="1313"/>
                </a:lnTo>
                <a:lnTo>
                  <a:pt x="917" y="1317"/>
                </a:lnTo>
                <a:lnTo>
                  <a:pt x="919" y="1321"/>
                </a:lnTo>
                <a:lnTo>
                  <a:pt x="921" y="1324"/>
                </a:lnTo>
                <a:lnTo>
                  <a:pt x="929" y="1327"/>
                </a:lnTo>
                <a:lnTo>
                  <a:pt x="930" y="1330"/>
                </a:lnTo>
                <a:lnTo>
                  <a:pt x="931" y="1332"/>
                </a:lnTo>
                <a:lnTo>
                  <a:pt x="931" y="1338"/>
                </a:lnTo>
                <a:lnTo>
                  <a:pt x="931" y="1344"/>
                </a:lnTo>
                <a:lnTo>
                  <a:pt x="931" y="1346"/>
                </a:lnTo>
                <a:lnTo>
                  <a:pt x="932" y="1349"/>
                </a:lnTo>
                <a:lnTo>
                  <a:pt x="933" y="1352"/>
                </a:lnTo>
                <a:lnTo>
                  <a:pt x="934" y="1355"/>
                </a:lnTo>
                <a:lnTo>
                  <a:pt x="935" y="1358"/>
                </a:lnTo>
                <a:lnTo>
                  <a:pt x="941" y="1358"/>
                </a:lnTo>
                <a:lnTo>
                  <a:pt x="942" y="1361"/>
                </a:lnTo>
                <a:lnTo>
                  <a:pt x="943" y="1364"/>
                </a:lnTo>
                <a:lnTo>
                  <a:pt x="943" y="1370"/>
                </a:lnTo>
                <a:lnTo>
                  <a:pt x="944" y="1376"/>
                </a:lnTo>
                <a:lnTo>
                  <a:pt x="945" y="1379"/>
                </a:lnTo>
                <a:lnTo>
                  <a:pt x="946" y="1383"/>
                </a:lnTo>
                <a:lnTo>
                  <a:pt x="948" y="1386"/>
                </a:lnTo>
                <a:lnTo>
                  <a:pt x="950" y="1389"/>
                </a:lnTo>
                <a:lnTo>
                  <a:pt x="956" y="1395"/>
                </a:lnTo>
                <a:lnTo>
                  <a:pt x="969" y="1406"/>
                </a:lnTo>
                <a:lnTo>
                  <a:pt x="970" y="1406"/>
                </a:lnTo>
                <a:lnTo>
                  <a:pt x="973" y="1407"/>
                </a:lnTo>
                <a:lnTo>
                  <a:pt x="975" y="1407"/>
                </a:lnTo>
                <a:lnTo>
                  <a:pt x="977" y="1408"/>
                </a:lnTo>
                <a:lnTo>
                  <a:pt x="980" y="1412"/>
                </a:lnTo>
                <a:lnTo>
                  <a:pt x="982" y="1416"/>
                </a:lnTo>
                <a:lnTo>
                  <a:pt x="983" y="1422"/>
                </a:lnTo>
                <a:lnTo>
                  <a:pt x="984" y="1428"/>
                </a:lnTo>
                <a:lnTo>
                  <a:pt x="985" y="1441"/>
                </a:lnTo>
                <a:lnTo>
                  <a:pt x="986" y="1453"/>
                </a:lnTo>
                <a:lnTo>
                  <a:pt x="976" y="1456"/>
                </a:lnTo>
                <a:lnTo>
                  <a:pt x="969" y="1459"/>
                </a:lnTo>
                <a:lnTo>
                  <a:pt x="980" y="1466"/>
                </a:lnTo>
                <a:lnTo>
                  <a:pt x="991" y="1473"/>
                </a:lnTo>
                <a:lnTo>
                  <a:pt x="991" y="1479"/>
                </a:lnTo>
                <a:lnTo>
                  <a:pt x="993" y="1480"/>
                </a:lnTo>
                <a:lnTo>
                  <a:pt x="996" y="1481"/>
                </a:lnTo>
                <a:lnTo>
                  <a:pt x="1000" y="1481"/>
                </a:lnTo>
                <a:lnTo>
                  <a:pt x="1004" y="1482"/>
                </a:lnTo>
                <a:lnTo>
                  <a:pt x="1006" y="1483"/>
                </a:lnTo>
                <a:lnTo>
                  <a:pt x="1008" y="1484"/>
                </a:lnTo>
                <a:lnTo>
                  <a:pt x="1009" y="1487"/>
                </a:lnTo>
                <a:lnTo>
                  <a:pt x="1011" y="1490"/>
                </a:lnTo>
                <a:lnTo>
                  <a:pt x="1013" y="1494"/>
                </a:lnTo>
                <a:lnTo>
                  <a:pt x="1013" y="1495"/>
                </a:lnTo>
                <a:lnTo>
                  <a:pt x="1014" y="1496"/>
                </a:lnTo>
                <a:lnTo>
                  <a:pt x="1019" y="1496"/>
                </a:lnTo>
                <a:lnTo>
                  <a:pt x="1021" y="1499"/>
                </a:lnTo>
                <a:lnTo>
                  <a:pt x="1021" y="1503"/>
                </a:lnTo>
                <a:lnTo>
                  <a:pt x="1021" y="1508"/>
                </a:lnTo>
                <a:lnTo>
                  <a:pt x="1021" y="1512"/>
                </a:lnTo>
                <a:lnTo>
                  <a:pt x="1020" y="1521"/>
                </a:lnTo>
                <a:lnTo>
                  <a:pt x="1021" y="1525"/>
                </a:lnTo>
                <a:lnTo>
                  <a:pt x="1022" y="1529"/>
                </a:lnTo>
                <a:lnTo>
                  <a:pt x="1024" y="1531"/>
                </a:lnTo>
                <a:lnTo>
                  <a:pt x="1027" y="1532"/>
                </a:lnTo>
                <a:lnTo>
                  <a:pt x="1031" y="1534"/>
                </a:lnTo>
                <a:lnTo>
                  <a:pt x="1033" y="1535"/>
                </a:lnTo>
                <a:lnTo>
                  <a:pt x="1033" y="1541"/>
                </a:lnTo>
                <a:lnTo>
                  <a:pt x="1035" y="1543"/>
                </a:lnTo>
                <a:lnTo>
                  <a:pt x="1038" y="1546"/>
                </a:lnTo>
                <a:lnTo>
                  <a:pt x="1046" y="1555"/>
                </a:lnTo>
                <a:lnTo>
                  <a:pt x="1051" y="1560"/>
                </a:lnTo>
                <a:lnTo>
                  <a:pt x="1055" y="1566"/>
                </a:lnTo>
                <a:lnTo>
                  <a:pt x="1059" y="1570"/>
                </a:lnTo>
                <a:lnTo>
                  <a:pt x="1061" y="1574"/>
                </a:lnTo>
                <a:lnTo>
                  <a:pt x="1062" y="1571"/>
                </a:lnTo>
                <a:lnTo>
                  <a:pt x="1063" y="1570"/>
                </a:lnTo>
                <a:lnTo>
                  <a:pt x="1064" y="1570"/>
                </a:lnTo>
                <a:lnTo>
                  <a:pt x="1067" y="1569"/>
                </a:lnTo>
                <a:lnTo>
                  <a:pt x="1067" y="1566"/>
                </a:lnTo>
                <a:lnTo>
                  <a:pt x="1067" y="1563"/>
                </a:lnTo>
                <a:lnTo>
                  <a:pt x="1067" y="1560"/>
                </a:lnTo>
                <a:lnTo>
                  <a:pt x="1067" y="1557"/>
                </a:lnTo>
                <a:lnTo>
                  <a:pt x="1066" y="1556"/>
                </a:lnTo>
                <a:lnTo>
                  <a:pt x="1065" y="1555"/>
                </a:lnTo>
                <a:lnTo>
                  <a:pt x="1062" y="1553"/>
                </a:lnTo>
                <a:lnTo>
                  <a:pt x="1058" y="1551"/>
                </a:lnTo>
                <a:lnTo>
                  <a:pt x="1056" y="1549"/>
                </a:lnTo>
                <a:lnTo>
                  <a:pt x="1055" y="1547"/>
                </a:lnTo>
                <a:lnTo>
                  <a:pt x="1055" y="1544"/>
                </a:lnTo>
                <a:lnTo>
                  <a:pt x="1054" y="1542"/>
                </a:lnTo>
                <a:lnTo>
                  <a:pt x="1054" y="1541"/>
                </a:lnTo>
                <a:lnTo>
                  <a:pt x="1053" y="1541"/>
                </a:lnTo>
                <a:lnTo>
                  <a:pt x="1052" y="1540"/>
                </a:lnTo>
                <a:lnTo>
                  <a:pt x="1051" y="1540"/>
                </a:lnTo>
                <a:lnTo>
                  <a:pt x="1048" y="1539"/>
                </a:lnTo>
                <a:lnTo>
                  <a:pt x="1046" y="1539"/>
                </a:lnTo>
                <a:lnTo>
                  <a:pt x="1045" y="1539"/>
                </a:lnTo>
                <a:lnTo>
                  <a:pt x="1045" y="1538"/>
                </a:lnTo>
                <a:lnTo>
                  <a:pt x="1045" y="1537"/>
                </a:lnTo>
                <a:lnTo>
                  <a:pt x="1045" y="1536"/>
                </a:lnTo>
                <a:lnTo>
                  <a:pt x="1046" y="1533"/>
                </a:lnTo>
                <a:lnTo>
                  <a:pt x="1047" y="1530"/>
                </a:lnTo>
                <a:lnTo>
                  <a:pt x="1047" y="1527"/>
                </a:lnTo>
                <a:lnTo>
                  <a:pt x="1042" y="1527"/>
                </a:lnTo>
                <a:lnTo>
                  <a:pt x="1039" y="1514"/>
                </a:lnTo>
                <a:lnTo>
                  <a:pt x="1037" y="1503"/>
                </a:lnTo>
                <a:lnTo>
                  <a:pt x="1035" y="1493"/>
                </a:lnTo>
                <a:lnTo>
                  <a:pt x="1031" y="1481"/>
                </a:lnTo>
                <a:lnTo>
                  <a:pt x="1026" y="1480"/>
                </a:lnTo>
                <a:lnTo>
                  <a:pt x="1024" y="1480"/>
                </a:lnTo>
                <a:lnTo>
                  <a:pt x="1023" y="1479"/>
                </a:lnTo>
                <a:lnTo>
                  <a:pt x="1022" y="1479"/>
                </a:lnTo>
                <a:lnTo>
                  <a:pt x="1022" y="1477"/>
                </a:lnTo>
                <a:lnTo>
                  <a:pt x="1022" y="1475"/>
                </a:lnTo>
                <a:lnTo>
                  <a:pt x="1022" y="1472"/>
                </a:lnTo>
                <a:lnTo>
                  <a:pt x="1023" y="1468"/>
                </a:lnTo>
                <a:lnTo>
                  <a:pt x="1023" y="1466"/>
                </a:lnTo>
                <a:lnTo>
                  <a:pt x="1022" y="1465"/>
                </a:lnTo>
                <a:lnTo>
                  <a:pt x="1016" y="1465"/>
                </a:lnTo>
                <a:lnTo>
                  <a:pt x="1013" y="1457"/>
                </a:lnTo>
                <a:lnTo>
                  <a:pt x="1010" y="1449"/>
                </a:lnTo>
                <a:lnTo>
                  <a:pt x="1007" y="1440"/>
                </a:lnTo>
                <a:lnTo>
                  <a:pt x="1005" y="1431"/>
                </a:lnTo>
                <a:lnTo>
                  <a:pt x="997" y="1431"/>
                </a:lnTo>
                <a:lnTo>
                  <a:pt x="996" y="1428"/>
                </a:lnTo>
                <a:lnTo>
                  <a:pt x="995" y="1425"/>
                </a:lnTo>
                <a:lnTo>
                  <a:pt x="995" y="1419"/>
                </a:lnTo>
                <a:lnTo>
                  <a:pt x="995" y="1413"/>
                </a:lnTo>
                <a:lnTo>
                  <a:pt x="995" y="1411"/>
                </a:lnTo>
                <a:lnTo>
                  <a:pt x="994" y="1408"/>
                </a:lnTo>
                <a:lnTo>
                  <a:pt x="990" y="1408"/>
                </a:lnTo>
                <a:lnTo>
                  <a:pt x="986" y="1408"/>
                </a:lnTo>
                <a:lnTo>
                  <a:pt x="983" y="1402"/>
                </a:lnTo>
                <a:lnTo>
                  <a:pt x="981" y="1396"/>
                </a:lnTo>
                <a:lnTo>
                  <a:pt x="980" y="1390"/>
                </a:lnTo>
                <a:lnTo>
                  <a:pt x="977" y="1383"/>
                </a:lnTo>
                <a:lnTo>
                  <a:pt x="976" y="1381"/>
                </a:lnTo>
                <a:lnTo>
                  <a:pt x="973" y="1379"/>
                </a:lnTo>
                <a:lnTo>
                  <a:pt x="970" y="1377"/>
                </a:lnTo>
                <a:lnTo>
                  <a:pt x="969" y="1375"/>
                </a:lnTo>
                <a:lnTo>
                  <a:pt x="970" y="1373"/>
                </a:lnTo>
                <a:lnTo>
                  <a:pt x="970" y="1372"/>
                </a:lnTo>
                <a:lnTo>
                  <a:pt x="971" y="1368"/>
                </a:lnTo>
                <a:lnTo>
                  <a:pt x="971" y="1364"/>
                </a:lnTo>
                <a:lnTo>
                  <a:pt x="971" y="1361"/>
                </a:lnTo>
                <a:lnTo>
                  <a:pt x="975" y="1363"/>
                </a:lnTo>
                <a:lnTo>
                  <a:pt x="979" y="1365"/>
                </a:lnTo>
                <a:lnTo>
                  <a:pt x="986" y="1369"/>
                </a:lnTo>
                <a:lnTo>
                  <a:pt x="989" y="1366"/>
                </a:lnTo>
                <a:lnTo>
                  <a:pt x="991" y="1365"/>
                </a:lnTo>
                <a:lnTo>
                  <a:pt x="992" y="1364"/>
                </a:lnTo>
                <a:lnTo>
                  <a:pt x="991" y="1363"/>
                </a:lnTo>
                <a:lnTo>
                  <a:pt x="995" y="1364"/>
                </a:lnTo>
                <a:lnTo>
                  <a:pt x="1000" y="1363"/>
                </a:lnTo>
                <a:lnTo>
                  <a:pt x="1000" y="1368"/>
                </a:lnTo>
                <a:lnTo>
                  <a:pt x="1000" y="1372"/>
                </a:lnTo>
                <a:lnTo>
                  <a:pt x="1005" y="1372"/>
                </a:lnTo>
                <a:lnTo>
                  <a:pt x="1006" y="1374"/>
                </a:lnTo>
                <a:lnTo>
                  <a:pt x="1005" y="1376"/>
                </a:lnTo>
                <a:lnTo>
                  <a:pt x="1004" y="1380"/>
                </a:lnTo>
                <a:lnTo>
                  <a:pt x="1003" y="1384"/>
                </a:lnTo>
                <a:lnTo>
                  <a:pt x="1002" y="1385"/>
                </a:lnTo>
                <a:lnTo>
                  <a:pt x="1002" y="1386"/>
                </a:lnTo>
                <a:lnTo>
                  <a:pt x="1004" y="1388"/>
                </a:lnTo>
                <a:lnTo>
                  <a:pt x="1008" y="1391"/>
                </a:lnTo>
                <a:lnTo>
                  <a:pt x="1012" y="1395"/>
                </a:lnTo>
                <a:lnTo>
                  <a:pt x="1014" y="1397"/>
                </a:lnTo>
                <a:lnTo>
                  <a:pt x="1014" y="1399"/>
                </a:lnTo>
                <a:lnTo>
                  <a:pt x="1015" y="1402"/>
                </a:lnTo>
                <a:lnTo>
                  <a:pt x="1015" y="1406"/>
                </a:lnTo>
                <a:lnTo>
                  <a:pt x="1015" y="1410"/>
                </a:lnTo>
                <a:lnTo>
                  <a:pt x="1016" y="1414"/>
                </a:lnTo>
                <a:lnTo>
                  <a:pt x="1019" y="1416"/>
                </a:lnTo>
                <a:lnTo>
                  <a:pt x="1024" y="1420"/>
                </a:lnTo>
                <a:lnTo>
                  <a:pt x="1031" y="1425"/>
                </a:lnTo>
                <a:lnTo>
                  <a:pt x="1031" y="1426"/>
                </a:lnTo>
                <a:lnTo>
                  <a:pt x="1031" y="1428"/>
                </a:lnTo>
                <a:lnTo>
                  <a:pt x="1031" y="1431"/>
                </a:lnTo>
                <a:lnTo>
                  <a:pt x="1030" y="1434"/>
                </a:lnTo>
                <a:lnTo>
                  <a:pt x="1031" y="1436"/>
                </a:lnTo>
                <a:lnTo>
                  <a:pt x="1033" y="1436"/>
                </a:lnTo>
                <a:lnTo>
                  <a:pt x="1036" y="1438"/>
                </a:lnTo>
                <a:lnTo>
                  <a:pt x="1038" y="1440"/>
                </a:lnTo>
                <a:lnTo>
                  <a:pt x="1042" y="1445"/>
                </a:lnTo>
                <a:lnTo>
                  <a:pt x="1047" y="1456"/>
                </a:lnTo>
                <a:lnTo>
                  <a:pt x="1052" y="1456"/>
                </a:lnTo>
                <a:lnTo>
                  <a:pt x="1056" y="1456"/>
                </a:lnTo>
                <a:lnTo>
                  <a:pt x="1056" y="1457"/>
                </a:lnTo>
                <a:lnTo>
                  <a:pt x="1056" y="1458"/>
                </a:lnTo>
                <a:lnTo>
                  <a:pt x="1056" y="1462"/>
                </a:lnTo>
                <a:lnTo>
                  <a:pt x="1056" y="1465"/>
                </a:lnTo>
                <a:lnTo>
                  <a:pt x="1056" y="1467"/>
                </a:lnTo>
                <a:lnTo>
                  <a:pt x="1057" y="1468"/>
                </a:lnTo>
                <a:lnTo>
                  <a:pt x="1057" y="1469"/>
                </a:lnTo>
                <a:lnTo>
                  <a:pt x="1060" y="1469"/>
                </a:lnTo>
                <a:lnTo>
                  <a:pt x="1062" y="1469"/>
                </a:lnTo>
                <a:lnTo>
                  <a:pt x="1063" y="1470"/>
                </a:lnTo>
                <a:lnTo>
                  <a:pt x="1064" y="1470"/>
                </a:lnTo>
                <a:lnTo>
                  <a:pt x="1065" y="1471"/>
                </a:lnTo>
                <a:lnTo>
                  <a:pt x="1065" y="1472"/>
                </a:lnTo>
                <a:lnTo>
                  <a:pt x="1066" y="1476"/>
                </a:lnTo>
                <a:lnTo>
                  <a:pt x="1066" y="1479"/>
                </a:lnTo>
                <a:lnTo>
                  <a:pt x="1067" y="1481"/>
                </a:lnTo>
                <a:lnTo>
                  <a:pt x="1074" y="1484"/>
                </a:lnTo>
                <a:lnTo>
                  <a:pt x="1081" y="1487"/>
                </a:lnTo>
                <a:lnTo>
                  <a:pt x="1079" y="1489"/>
                </a:lnTo>
                <a:lnTo>
                  <a:pt x="1078" y="1492"/>
                </a:lnTo>
                <a:lnTo>
                  <a:pt x="1076" y="1494"/>
                </a:lnTo>
                <a:lnTo>
                  <a:pt x="1073" y="1496"/>
                </a:lnTo>
                <a:lnTo>
                  <a:pt x="1073" y="1500"/>
                </a:lnTo>
                <a:lnTo>
                  <a:pt x="1073" y="1504"/>
                </a:lnTo>
                <a:lnTo>
                  <a:pt x="1080" y="1509"/>
                </a:lnTo>
                <a:lnTo>
                  <a:pt x="1088" y="1514"/>
                </a:lnTo>
                <a:lnTo>
                  <a:pt x="1095" y="1520"/>
                </a:lnTo>
                <a:lnTo>
                  <a:pt x="1098" y="1523"/>
                </a:lnTo>
                <a:lnTo>
                  <a:pt x="1101" y="1527"/>
                </a:lnTo>
                <a:lnTo>
                  <a:pt x="1102" y="1528"/>
                </a:lnTo>
                <a:lnTo>
                  <a:pt x="1102" y="1530"/>
                </a:lnTo>
                <a:lnTo>
                  <a:pt x="1103" y="1534"/>
                </a:lnTo>
                <a:lnTo>
                  <a:pt x="1104" y="1538"/>
                </a:lnTo>
                <a:lnTo>
                  <a:pt x="1105" y="1539"/>
                </a:lnTo>
                <a:lnTo>
                  <a:pt x="1106" y="1541"/>
                </a:lnTo>
                <a:lnTo>
                  <a:pt x="1109" y="1541"/>
                </a:lnTo>
                <a:lnTo>
                  <a:pt x="1111" y="1541"/>
                </a:lnTo>
                <a:lnTo>
                  <a:pt x="1113" y="1542"/>
                </a:lnTo>
                <a:lnTo>
                  <a:pt x="1114" y="1542"/>
                </a:lnTo>
                <a:lnTo>
                  <a:pt x="1115" y="1543"/>
                </a:lnTo>
                <a:lnTo>
                  <a:pt x="1115" y="1546"/>
                </a:lnTo>
                <a:lnTo>
                  <a:pt x="1115" y="1548"/>
                </a:lnTo>
                <a:lnTo>
                  <a:pt x="1114" y="1550"/>
                </a:lnTo>
                <a:lnTo>
                  <a:pt x="1115" y="1552"/>
                </a:lnTo>
                <a:lnTo>
                  <a:pt x="1121" y="1552"/>
                </a:lnTo>
                <a:lnTo>
                  <a:pt x="1125" y="1559"/>
                </a:lnTo>
                <a:lnTo>
                  <a:pt x="1129" y="1566"/>
                </a:lnTo>
                <a:lnTo>
                  <a:pt x="1129" y="1568"/>
                </a:lnTo>
                <a:lnTo>
                  <a:pt x="1129" y="1570"/>
                </a:lnTo>
                <a:lnTo>
                  <a:pt x="1128" y="1572"/>
                </a:lnTo>
                <a:lnTo>
                  <a:pt x="1129" y="1574"/>
                </a:lnTo>
                <a:lnTo>
                  <a:pt x="1133" y="1580"/>
                </a:lnTo>
                <a:lnTo>
                  <a:pt x="1138" y="1585"/>
                </a:lnTo>
                <a:lnTo>
                  <a:pt x="1143" y="1591"/>
                </a:lnTo>
                <a:lnTo>
                  <a:pt x="1144" y="1594"/>
                </a:lnTo>
                <a:lnTo>
                  <a:pt x="1146" y="1597"/>
                </a:lnTo>
                <a:lnTo>
                  <a:pt x="1147" y="1602"/>
                </a:lnTo>
                <a:lnTo>
                  <a:pt x="1148" y="1607"/>
                </a:lnTo>
                <a:lnTo>
                  <a:pt x="1148" y="1611"/>
                </a:lnTo>
                <a:lnTo>
                  <a:pt x="1148" y="1615"/>
                </a:lnTo>
                <a:lnTo>
                  <a:pt x="1146" y="1623"/>
                </a:lnTo>
                <a:lnTo>
                  <a:pt x="1143" y="1630"/>
                </a:lnTo>
                <a:lnTo>
                  <a:pt x="1141" y="1637"/>
                </a:lnTo>
                <a:lnTo>
                  <a:pt x="1141" y="1640"/>
                </a:lnTo>
                <a:lnTo>
                  <a:pt x="1140" y="1644"/>
                </a:lnTo>
                <a:lnTo>
                  <a:pt x="1141" y="1647"/>
                </a:lnTo>
                <a:lnTo>
                  <a:pt x="1142" y="1651"/>
                </a:lnTo>
                <a:lnTo>
                  <a:pt x="1143" y="1655"/>
                </a:lnTo>
                <a:lnTo>
                  <a:pt x="1146" y="1659"/>
                </a:lnTo>
                <a:lnTo>
                  <a:pt x="1148" y="1661"/>
                </a:lnTo>
                <a:lnTo>
                  <a:pt x="1150" y="1662"/>
                </a:lnTo>
                <a:lnTo>
                  <a:pt x="1152" y="1663"/>
                </a:lnTo>
                <a:lnTo>
                  <a:pt x="1155" y="1663"/>
                </a:lnTo>
                <a:lnTo>
                  <a:pt x="1160" y="1665"/>
                </a:lnTo>
                <a:lnTo>
                  <a:pt x="1163" y="1666"/>
                </a:lnTo>
                <a:lnTo>
                  <a:pt x="1166" y="1667"/>
                </a:lnTo>
                <a:lnTo>
                  <a:pt x="1174" y="1680"/>
                </a:lnTo>
                <a:lnTo>
                  <a:pt x="1182" y="1692"/>
                </a:lnTo>
                <a:lnTo>
                  <a:pt x="1185" y="1694"/>
                </a:lnTo>
                <a:lnTo>
                  <a:pt x="1189" y="1695"/>
                </a:lnTo>
                <a:lnTo>
                  <a:pt x="1195" y="1696"/>
                </a:lnTo>
                <a:lnTo>
                  <a:pt x="1202" y="1696"/>
                </a:lnTo>
                <a:lnTo>
                  <a:pt x="1205" y="1697"/>
                </a:lnTo>
                <a:lnTo>
                  <a:pt x="1208" y="1698"/>
                </a:lnTo>
                <a:lnTo>
                  <a:pt x="1210" y="1700"/>
                </a:lnTo>
                <a:lnTo>
                  <a:pt x="1213" y="1702"/>
                </a:lnTo>
                <a:lnTo>
                  <a:pt x="1219" y="1708"/>
                </a:lnTo>
                <a:lnTo>
                  <a:pt x="1225" y="1714"/>
                </a:lnTo>
                <a:lnTo>
                  <a:pt x="1227" y="1716"/>
                </a:lnTo>
                <a:lnTo>
                  <a:pt x="1230" y="1718"/>
                </a:lnTo>
                <a:lnTo>
                  <a:pt x="1234" y="1719"/>
                </a:lnTo>
                <a:lnTo>
                  <a:pt x="1237" y="1720"/>
                </a:lnTo>
                <a:lnTo>
                  <a:pt x="1244" y="1721"/>
                </a:lnTo>
                <a:lnTo>
                  <a:pt x="1251" y="1721"/>
                </a:lnTo>
                <a:lnTo>
                  <a:pt x="1255" y="1722"/>
                </a:lnTo>
                <a:lnTo>
                  <a:pt x="1258" y="1723"/>
                </a:lnTo>
                <a:lnTo>
                  <a:pt x="1261" y="1726"/>
                </a:lnTo>
                <a:lnTo>
                  <a:pt x="1264" y="1729"/>
                </a:lnTo>
                <a:lnTo>
                  <a:pt x="1267" y="1733"/>
                </a:lnTo>
                <a:lnTo>
                  <a:pt x="1270" y="1735"/>
                </a:lnTo>
                <a:lnTo>
                  <a:pt x="1283" y="1738"/>
                </a:lnTo>
                <a:lnTo>
                  <a:pt x="1295" y="1740"/>
                </a:lnTo>
                <a:lnTo>
                  <a:pt x="1299" y="1740"/>
                </a:lnTo>
                <a:lnTo>
                  <a:pt x="1302" y="1740"/>
                </a:lnTo>
                <a:lnTo>
                  <a:pt x="1307" y="1738"/>
                </a:lnTo>
                <a:lnTo>
                  <a:pt x="1311" y="1736"/>
                </a:lnTo>
                <a:lnTo>
                  <a:pt x="1315" y="1735"/>
                </a:lnTo>
                <a:lnTo>
                  <a:pt x="1321" y="1734"/>
                </a:lnTo>
                <a:lnTo>
                  <a:pt x="1326" y="1733"/>
                </a:lnTo>
                <a:lnTo>
                  <a:pt x="1332" y="1733"/>
                </a:lnTo>
                <a:lnTo>
                  <a:pt x="1337" y="1733"/>
                </a:lnTo>
                <a:lnTo>
                  <a:pt x="1346" y="1735"/>
                </a:lnTo>
                <a:lnTo>
                  <a:pt x="1357" y="1738"/>
                </a:lnTo>
                <a:lnTo>
                  <a:pt x="1357" y="1735"/>
                </a:lnTo>
                <a:lnTo>
                  <a:pt x="1357" y="1733"/>
                </a:lnTo>
                <a:lnTo>
                  <a:pt x="1357" y="1732"/>
                </a:lnTo>
                <a:lnTo>
                  <a:pt x="1360" y="1732"/>
                </a:lnTo>
                <a:lnTo>
                  <a:pt x="1362" y="1733"/>
                </a:lnTo>
                <a:lnTo>
                  <a:pt x="1364" y="1735"/>
                </a:lnTo>
                <a:lnTo>
                  <a:pt x="1368" y="1739"/>
                </a:lnTo>
                <a:lnTo>
                  <a:pt x="1371" y="1744"/>
                </a:lnTo>
                <a:lnTo>
                  <a:pt x="1374" y="1749"/>
                </a:lnTo>
                <a:lnTo>
                  <a:pt x="1389" y="1766"/>
                </a:lnTo>
                <a:lnTo>
                  <a:pt x="1394" y="1770"/>
                </a:lnTo>
                <a:lnTo>
                  <a:pt x="1399" y="1775"/>
                </a:lnTo>
                <a:lnTo>
                  <a:pt x="1403" y="1778"/>
                </a:lnTo>
                <a:lnTo>
                  <a:pt x="1407" y="1780"/>
                </a:lnTo>
                <a:lnTo>
                  <a:pt x="1410" y="1780"/>
                </a:lnTo>
                <a:lnTo>
                  <a:pt x="1412" y="1779"/>
                </a:lnTo>
                <a:lnTo>
                  <a:pt x="1415" y="1778"/>
                </a:lnTo>
                <a:lnTo>
                  <a:pt x="1416" y="1779"/>
                </a:lnTo>
                <a:lnTo>
                  <a:pt x="1419" y="1780"/>
                </a:lnTo>
                <a:lnTo>
                  <a:pt x="1427" y="1791"/>
                </a:lnTo>
                <a:lnTo>
                  <a:pt x="1432" y="1792"/>
                </a:lnTo>
                <a:lnTo>
                  <a:pt x="1438" y="1791"/>
                </a:lnTo>
                <a:lnTo>
                  <a:pt x="1444" y="1791"/>
                </a:lnTo>
                <a:lnTo>
                  <a:pt x="1450" y="1791"/>
                </a:lnTo>
                <a:lnTo>
                  <a:pt x="1452" y="1792"/>
                </a:lnTo>
                <a:lnTo>
                  <a:pt x="1456" y="1794"/>
                </a:lnTo>
                <a:lnTo>
                  <a:pt x="1458" y="1795"/>
                </a:lnTo>
                <a:lnTo>
                  <a:pt x="1460" y="1796"/>
                </a:lnTo>
                <a:lnTo>
                  <a:pt x="1462" y="1797"/>
                </a:lnTo>
                <a:lnTo>
                  <a:pt x="1464" y="1797"/>
                </a:lnTo>
                <a:lnTo>
                  <a:pt x="1465" y="1796"/>
                </a:lnTo>
                <a:lnTo>
                  <a:pt x="1465" y="1795"/>
                </a:lnTo>
                <a:lnTo>
                  <a:pt x="1466" y="1794"/>
                </a:lnTo>
                <a:lnTo>
                  <a:pt x="1467" y="1793"/>
                </a:lnTo>
                <a:lnTo>
                  <a:pt x="1469" y="1793"/>
                </a:lnTo>
                <a:lnTo>
                  <a:pt x="1473" y="1790"/>
                </a:lnTo>
                <a:lnTo>
                  <a:pt x="1473" y="1797"/>
                </a:lnTo>
                <a:lnTo>
                  <a:pt x="1474" y="1799"/>
                </a:lnTo>
                <a:lnTo>
                  <a:pt x="1474" y="1800"/>
                </a:lnTo>
                <a:lnTo>
                  <a:pt x="1473" y="1801"/>
                </a:lnTo>
                <a:lnTo>
                  <a:pt x="1472" y="1802"/>
                </a:lnTo>
                <a:lnTo>
                  <a:pt x="1472" y="1803"/>
                </a:lnTo>
                <a:lnTo>
                  <a:pt x="1472" y="1805"/>
                </a:lnTo>
                <a:lnTo>
                  <a:pt x="1474" y="1807"/>
                </a:lnTo>
                <a:lnTo>
                  <a:pt x="1478" y="1809"/>
                </a:lnTo>
                <a:lnTo>
                  <a:pt x="1481" y="1812"/>
                </a:lnTo>
                <a:lnTo>
                  <a:pt x="1483" y="1813"/>
                </a:lnTo>
                <a:lnTo>
                  <a:pt x="1485" y="1816"/>
                </a:lnTo>
                <a:lnTo>
                  <a:pt x="1485" y="1818"/>
                </a:lnTo>
                <a:lnTo>
                  <a:pt x="1486" y="1822"/>
                </a:lnTo>
                <a:lnTo>
                  <a:pt x="1487" y="1826"/>
                </a:lnTo>
                <a:lnTo>
                  <a:pt x="1489" y="1830"/>
                </a:lnTo>
                <a:lnTo>
                  <a:pt x="1491" y="1832"/>
                </a:lnTo>
                <a:lnTo>
                  <a:pt x="1493" y="1833"/>
                </a:lnTo>
                <a:lnTo>
                  <a:pt x="1496" y="1835"/>
                </a:lnTo>
                <a:lnTo>
                  <a:pt x="1497" y="1836"/>
                </a:lnTo>
                <a:lnTo>
                  <a:pt x="1500" y="1840"/>
                </a:lnTo>
                <a:lnTo>
                  <a:pt x="1501" y="1845"/>
                </a:lnTo>
                <a:lnTo>
                  <a:pt x="1502" y="1849"/>
                </a:lnTo>
                <a:lnTo>
                  <a:pt x="1502" y="1853"/>
                </a:lnTo>
                <a:lnTo>
                  <a:pt x="1501" y="1857"/>
                </a:lnTo>
                <a:lnTo>
                  <a:pt x="1500" y="1861"/>
                </a:lnTo>
                <a:lnTo>
                  <a:pt x="1497" y="1870"/>
                </a:lnTo>
                <a:lnTo>
                  <a:pt x="1499" y="1871"/>
                </a:lnTo>
                <a:lnTo>
                  <a:pt x="1501" y="1872"/>
                </a:lnTo>
                <a:lnTo>
                  <a:pt x="1503" y="1874"/>
                </a:lnTo>
                <a:lnTo>
                  <a:pt x="1505" y="1877"/>
                </a:lnTo>
                <a:lnTo>
                  <a:pt x="1506" y="1878"/>
                </a:lnTo>
                <a:lnTo>
                  <a:pt x="1514" y="1875"/>
                </a:lnTo>
                <a:lnTo>
                  <a:pt x="1515" y="1872"/>
                </a:lnTo>
                <a:lnTo>
                  <a:pt x="1514" y="1870"/>
                </a:lnTo>
                <a:lnTo>
                  <a:pt x="1515" y="1869"/>
                </a:lnTo>
                <a:lnTo>
                  <a:pt x="1517" y="1867"/>
                </a:lnTo>
                <a:lnTo>
                  <a:pt x="1522" y="1873"/>
                </a:lnTo>
                <a:lnTo>
                  <a:pt x="1527" y="1878"/>
                </a:lnTo>
                <a:lnTo>
                  <a:pt x="1533" y="1882"/>
                </a:lnTo>
                <a:lnTo>
                  <a:pt x="1540" y="1887"/>
                </a:lnTo>
                <a:lnTo>
                  <a:pt x="1539" y="1895"/>
                </a:lnTo>
                <a:lnTo>
                  <a:pt x="1539" y="1898"/>
                </a:lnTo>
                <a:lnTo>
                  <a:pt x="1540" y="1901"/>
                </a:lnTo>
                <a:lnTo>
                  <a:pt x="1540" y="1906"/>
                </a:lnTo>
                <a:lnTo>
                  <a:pt x="1541" y="1907"/>
                </a:lnTo>
                <a:lnTo>
                  <a:pt x="1542" y="1907"/>
                </a:lnTo>
                <a:lnTo>
                  <a:pt x="1542" y="1905"/>
                </a:lnTo>
                <a:lnTo>
                  <a:pt x="1543" y="1904"/>
                </a:lnTo>
                <a:lnTo>
                  <a:pt x="1542" y="1898"/>
                </a:lnTo>
                <a:lnTo>
                  <a:pt x="1548" y="1898"/>
                </a:lnTo>
                <a:lnTo>
                  <a:pt x="1551" y="1909"/>
                </a:lnTo>
                <a:lnTo>
                  <a:pt x="1557" y="1909"/>
                </a:lnTo>
                <a:lnTo>
                  <a:pt x="1563" y="1909"/>
                </a:lnTo>
                <a:lnTo>
                  <a:pt x="1569" y="1909"/>
                </a:lnTo>
                <a:lnTo>
                  <a:pt x="1572" y="1910"/>
                </a:lnTo>
                <a:lnTo>
                  <a:pt x="1576" y="1912"/>
                </a:lnTo>
                <a:lnTo>
                  <a:pt x="1576" y="1916"/>
                </a:lnTo>
                <a:lnTo>
                  <a:pt x="1576" y="1920"/>
                </a:lnTo>
                <a:lnTo>
                  <a:pt x="1579" y="1921"/>
                </a:lnTo>
                <a:lnTo>
                  <a:pt x="1582" y="1920"/>
                </a:lnTo>
                <a:lnTo>
                  <a:pt x="1585" y="1920"/>
                </a:lnTo>
                <a:lnTo>
                  <a:pt x="1586" y="1920"/>
                </a:lnTo>
                <a:lnTo>
                  <a:pt x="1587" y="1920"/>
                </a:lnTo>
                <a:lnTo>
                  <a:pt x="1587" y="1926"/>
                </a:lnTo>
                <a:lnTo>
                  <a:pt x="1597" y="1928"/>
                </a:lnTo>
                <a:lnTo>
                  <a:pt x="1602" y="1929"/>
                </a:lnTo>
                <a:lnTo>
                  <a:pt x="1607" y="1929"/>
                </a:lnTo>
                <a:lnTo>
                  <a:pt x="1608" y="1929"/>
                </a:lnTo>
                <a:lnTo>
                  <a:pt x="1608" y="1928"/>
                </a:lnTo>
                <a:lnTo>
                  <a:pt x="1606" y="1927"/>
                </a:lnTo>
                <a:lnTo>
                  <a:pt x="1602" y="1926"/>
                </a:lnTo>
                <a:lnTo>
                  <a:pt x="1601" y="1927"/>
                </a:lnTo>
                <a:lnTo>
                  <a:pt x="1600" y="1928"/>
                </a:lnTo>
                <a:lnTo>
                  <a:pt x="1599" y="1927"/>
                </a:lnTo>
                <a:lnTo>
                  <a:pt x="1599" y="1926"/>
                </a:lnTo>
                <a:lnTo>
                  <a:pt x="1600" y="1925"/>
                </a:lnTo>
                <a:lnTo>
                  <a:pt x="1602" y="1924"/>
                </a:lnTo>
                <a:lnTo>
                  <a:pt x="1604" y="1923"/>
                </a:lnTo>
                <a:lnTo>
                  <a:pt x="1602" y="1918"/>
                </a:lnTo>
                <a:lnTo>
                  <a:pt x="1602" y="1915"/>
                </a:lnTo>
                <a:lnTo>
                  <a:pt x="1596" y="1915"/>
                </a:lnTo>
                <a:lnTo>
                  <a:pt x="1596" y="1909"/>
                </a:lnTo>
                <a:lnTo>
                  <a:pt x="1604" y="1905"/>
                </a:lnTo>
                <a:lnTo>
                  <a:pt x="1610" y="1901"/>
                </a:lnTo>
                <a:lnTo>
                  <a:pt x="1608" y="1901"/>
                </a:lnTo>
                <a:lnTo>
                  <a:pt x="1609" y="1899"/>
                </a:lnTo>
                <a:lnTo>
                  <a:pt x="1613" y="1895"/>
                </a:lnTo>
                <a:lnTo>
                  <a:pt x="1614" y="1895"/>
                </a:lnTo>
                <a:lnTo>
                  <a:pt x="1616" y="1894"/>
                </a:lnTo>
                <a:lnTo>
                  <a:pt x="1618" y="1892"/>
                </a:lnTo>
                <a:lnTo>
                  <a:pt x="1621" y="1897"/>
                </a:lnTo>
                <a:lnTo>
                  <a:pt x="1624" y="1902"/>
                </a:lnTo>
                <a:lnTo>
                  <a:pt x="1630" y="1912"/>
                </a:lnTo>
                <a:lnTo>
                  <a:pt x="1636" y="1910"/>
                </a:lnTo>
                <a:lnTo>
                  <a:pt x="1641" y="1909"/>
                </a:lnTo>
                <a:lnTo>
                  <a:pt x="1639" y="1913"/>
                </a:lnTo>
                <a:lnTo>
                  <a:pt x="1638" y="1915"/>
                </a:lnTo>
                <a:lnTo>
                  <a:pt x="1635" y="1932"/>
                </a:lnTo>
                <a:lnTo>
                  <a:pt x="1637" y="1933"/>
                </a:lnTo>
                <a:lnTo>
                  <a:pt x="1639" y="1936"/>
                </a:lnTo>
                <a:lnTo>
                  <a:pt x="1641" y="1939"/>
                </a:lnTo>
                <a:lnTo>
                  <a:pt x="1644" y="1940"/>
                </a:lnTo>
                <a:lnTo>
                  <a:pt x="1646" y="1940"/>
                </a:lnTo>
                <a:lnTo>
                  <a:pt x="1648" y="1940"/>
                </a:lnTo>
                <a:lnTo>
                  <a:pt x="1650" y="1940"/>
                </a:lnTo>
                <a:lnTo>
                  <a:pt x="1651" y="1940"/>
                </a:lnTo>
                <a:lnTo>
                  <a:pt x="1652" y="1940"/>
                </a:lnTo>
                <a:lnTo>
                  <a:pt x="1652" y="1955"/>
                </a:lnTo>
                <a:lnTo>
                  <a:pt x="1653" y="1959"/>
                </a:lnTo>
                <a:lnTo>
                  <a:pt x="1653" y="1962"/>
                </a:lnTo>
                <a:lnTo>
                  <a:pt x="1654" y="1964"/>
                </a:lnTo>
                <a:lnTo>
                  <a:pt x="1655" y="1965"/>
                </a:lnTo>
                <a:lnTo>
                  <a:pt x="1652" y="1976"/>
                </a:lnTo>
                <a:lnTo>
                  <a:pt x="1650" y="1988"/>
                </a:lnTo>
                <a:lnTo>
                  <a:pt x="1647" y="2000"/>
                </a:lnTo>
                <a:lnTo>
                  <a:pt x="1644" y="2013"/>
                </a:lnTo>
                <a:lnTo>
                  <a:pt x="1650" y="2016"/>
                </a:lnTo>
                <a:lnTo>
                  <a:pt x="1653" y="2017"/>
                </a:lnTo>
                <a:lnTo>
                  <a:pt x="1655" y="2019"/>
                </a:lnTo>
                <a:lnTo>
                  <a:pt x="1649" y="2026"/>
                </a:lnTo>
                <a:lnTo>
                  <a:pt x="1646" y="2029"/>
                </a:lnTo>
                <a:lnTo>
                  <a:pt x="1643" y="2032"/>
                </a:lnTo>
                <a:lnTo>
                  <a:pt x="1635" y="2037"/>
                </a:lnTo>
                <a:lnTo>
                  <a:pt x="1627" y="2041"/>
                </a:lnTo>
                <a:lnTo>
                  <a:pt x="1629" y="2043"/>
                </a:lnTo>
                <a:lnTo>
                  <a:pt x="1629" y="2045"/>
                </a:lnTo>
                <a:lnTo>
                  <a:pt x="1627" y="2047"/>
                </a:lnTo>
                <a:lnTo>
                  <a:pt x="1626" y="2049"/>
                </a:lnTo>
                <a:lnTo>
                  <a:pt x="1625" y="2051"/>
                </a:lnTo>
                <a:lnTo>
                  <a:pt x="1624" y="2052"/>
                </a:lnTo>
                <a:lnTo>
                  <a:pt x="1624" y="2053"/>
                </a:lnTo>
                <a:lnTo>
                  <a:pt x="1625" y="2054"/>
                </a:lnTo>
                <a:lnTo>
                  <a:pt x="1626" y="2056"/>
                </a:lnTo>
                <a:lnTo>
                  <a:pt x="1627" y="2057"/>
                </a:lnTo>
                <a:lnTo>
                  <a:pt x="1630" y="2058"/>
                </a:lnTo>
                <a:lnTo>
                  <a:pt x="1627" y="2059"/>
                </a:lnTo>
                <a:lnTo>
                  <a:pt x="1624" y="2059"/>
                </a:lnTo>
                <a:lnTo>
                  <a:pt x="1618" y="2058"/>
                </a:lnTo>
                <a:lnTo>
                  <a:pt x="1619" y="2060"/>
                </a:lnTo>
                <a:lnTo>
                  <a:pt x="1619" y="2062"/>
                </a:lnTo>
                <a:lnTo>
                  <a:pt x="1621" y="2067"/>
                </a:lnTo>
                <a:lnTo>
                  <a:pt x="1611" y="2074"/>
                </a:lnTo>
                <a:lnTo>
                  <a:pt x="1602" y="2081"/>
                </a:lnTo>
                <a:lnTo>
                  <a:pt x="1603" y="2083"/>
                </a:lnTo>
                <a:lnTo>
                  <a:pt x="1605" y="2085"/>
                </a:lnTo>
                <a:lnTo>
                  <a:pt x="1605" y="2087"/>
                </a:lnTo>
                <a:lnTo>
                  <a:pt x="1606" y="2089"/>
                </a:lnTo>
                <a:lnTo>
                  <a:pt x="1605" y="2093"/>
                </a:lnTo>
                <a:lnTo>
                  <a:pt x="1603" y="2097"/>
                </a:lnTo>
                <a:lnTo>
                  <a:pt x="1599" y="2103"/>
                </a:lnTo>
                <a:lnTo>
                  <a:pt x="1597" y="2105"/>
                </a:lnTo>
                <a:lnTo>
                  <a:pt x="1596" y="2106"/>
                </a:lnTo>
                <a:lnTo>
                  <a:pt x="1595" y="2109"/>
                </a:lnTo>
                <a:lnTo>
                  <a:pt x="1596" y="2111"/>
                </a:lnTo>
                <a:lnTo>
                  <a:pt x="1596" y="2112"/>
                </a:lnTo>
                <a:lnTo>
                  <a:pt x="1596" y="2113"/>
                </a:lnTo>
                <a:lnTo>
                  <a:pt x="1597" y="2115"/>
                </a:lnTo>
                <a:lnTo>
                  <a:pt x="1599" y="2119"/>
                </a:lnTo>
                <a:lnTo>
                  <a:pt x="1599" y="2121"/>
                </a:lnTo>
                <a:lnTo>
                  <a:pt x="1599" y="2123"/>
                </a:lnTo>
                <a:lnTo>
                  <a:pt x="1597" y="2125"/>
                </a:lnTo>
                <a:lnTo>
                  <a:pt x="1594" y="2127"/>
                </a:lnTo>
                <a:lnTo>
                  <a:pt x="1587" y="2131"/>
                </a:lnTo>
                <a:lnTo>
                  <a:pt x="1589" y="2134"/>
                </a:lnTo>
                <a:lnTo>
                  <a:pt x="1590" y="2135"/>
                </a:lnTo>
                <a:lnTo>
                  <a:pt x="1591" y="2135"/>
                </a:lnTo>
                <a:lnTo>
                  <a:pt x="1592" y="2135"/>
                </a:lnTo>
                <a:lnTo>
                  <a:pt x="1593" y="2134"/>
                </a:lnTo>
                <a:lnTo>
                  <a:pt x="1590" y="2143"/>
                </a:lnTo>
                <a:lnTo>
                  <a:pt x="1590" y="2144"/>
                </a:lnTo>
                <a:lnTo>
                  <a:pt x="1589" y="2148"/>
                </a:lnTo>
                <a:lnTo>
                  <a:pt x="1589" y="2151"/>
                </a:lnTo>
                <a:lnTo>
                  <a:pt x="1589" y="2152"/>
                </a:lnTo>
                <a:lnTo>
                  <a:pt x="1590" y="2153"/>
                </a:lnTo>
                <a:lnTo>
                  <a:pt x="1591" y="2154"/>
                </a:lnTo>
                <a:lnTo>
                  <a:pt x="1593" y="2154"/>
                </a:lnTo>
                <a:lnTo>
                  <a:pt x="1592" y="2156"/>
                </a:lnTo>
                <a:lnTo>
                  <a:pt x="1590" y="2160"/>
                </a:lnTo>
                <a:lnTo>
                  <a:pt x="1589" y="2163"/>
                </a:lnTo>
                <a:lnTo>
                  <a:pt x="1587" y="2165"/>
                </a:lnTo>
                <a:lnTo>
                  <a:pt x="1589" y="2166"/>
                </a:lnTo>
                <a:lnTo>
                  <a:pt x="1591" y="2166"/>
                </a:lnTo>
                <a:lnTo>
                  <a:pt x="1595" y="2168"/>
                </a:lnTo>
                <a:lnTo>
                  <a:pt x="1599" y="2169"/>
                </a:lnTo>
                <a:lnTo>
                  <a:pt x="1601" y="2170"/>
                </a:lnTo>
                <a:lnTo>
                  <a:pt x="1602" y="2171"/>
                </a:lnTo>
                <a:lnTo>
                  <a:pt x="1602" y="2172"/>
                </a:lnTo>
                <a:lnTo>
                  <a:pt x="1601" y="2174"/>
                </a:lnTo>
                <a:lnTo>
                  <a:pt x="1600" y="2176"/>
                </a:lnTo>
                <a:lnTo>
                  <a:pt x="1601" y="2178"/>
                </a:lnTo>
                <a:lnTo>
                  <a:pt x="1602" y="2179"/>
                </a:lnTo>
                <a:lnTo>
                  <a:pt x="1591" y="2189"/>
                </a:lnTo>
                <a:lnTo>
                  <a:pt x="1587" y="2193"/>
                </a:lnTo>
                <a:lnTo>
                  <a:pt x="1583" y="2197"/>
                </a:lnTo>
                <a:lnTo>
                  <a:pt x="1580" y="2201"/>
                </a:lnTo>
                <a:lnTo>
                  <a:pt x="1580" y="2203"/>
                </a:lnTo>
                <a:lnTo>
                  <a:pt x="1579" y="2205"/>
                </a:lnTo>
                <a:lnTo>
                  <a:pt x="1579" y="2207"/>
                </a:lnTo>
                <a:lnTo>
                  <a:pt x="1580" y="2209"/>
                </a:lnTo>
                <a:lnTo>
                  <a:pt x="1582" y="2213"/>
                </a:lnTo>
                <a:lnTo>
                  <a:pt x="1585" y="2219"/>
                </a:lnTo>
                <a:lnTo>
                  <a:pt x="1583" y="2219"/>
                </a:lnTo>
                <a:lnTo>
                  <a:pt x="1581" y="2220"/>
                </a:lnTo>
                <a:lnTo>
                  <a:pt x="1581" y="2221"/>
                </a:lnTo>
                <a:lnTo>
                  <a:pt x="1581" y="2222"/>
                </a:lnTo>
                <a:lnTo>
                  <a:pt x="1581" y="2223"/>
                </a:lnTo>
                <a:lnTo>
                  <a:pt x="1582" y="2224"/>
                </a:lnTo>
                <a:lnTo>
                  <a:pt x="1587" y="2227"/>
                </a:lnTo>
                <a:lnTo>
                  <a:pt x="1588" y="2229"/>
                </a:lnTo>
                <a:lnTo>
                  <a:pt x="1587" y="2231"/>
                </a:lnTo>
                <a:lnTo>
                  <a:pt x="1586" y="2235"/>
                </a:lnTo>
                <a:lnTo>
                  <a:pt x="1584" y="2238"/>
                </a:lnTo>
                <a:lnTo>
                  <a:pt x="1584" y="2239"/>
                </a:lnTo>
                <a:lnTo>
                  <a:pt x="1585" y="2241"/>
                </a:lnTo>
                <a:lnTo>
                  <a:pt x="1586" y="2243"/>
                </a:lnTo>
                <a:lnTo>
                  <a:pt x="1588" y="2244"/>
                </a:lnTo>
                <a:lnTo>
                  <a:pt x="1594" y="2248"/>
                </a:lnTo>
                <a:lnTo>
                  <a:pt x="1600" y="2252"/>
                </a:lnTo>
                <a:lnTo>
                  <a:pt x="1604" y="2255"/>
                </a:lnTo>
                <a:lnTo>
                  <a:pt x="1606" y="2258"/>
                </a:lnTo>
                <a:lnTo>
                  <a:pt x="1607" y="2262"/>
                </a:lnTo>
                <a:lnTo>
                  <a:pt x="1608" y="2266"/>
                </a:lnTo>
                <a:lnTo>
                  <a:pt x="1610" y="2269"/>
                </a:lnTo>
                <a:lnTo>
                  <a:pt x="1611" y="2270"/>
                </a:lnTo>
                <a:lnTo>
                  <a:pt x="1612" y="2271"/>
                </a:lnTo>
                <a:lnTo>
                  <a:pt x="1615" y="2272"/>
                </a:lnTo>
                <a:lnTo>
                  <a:pt x="1619" y="2273"/>
                </a:lnTo>
                <a:lnTo>
                  <a:pt x="1621" y="2275"/>
                </a:lnTo>
                <a:lnTo>
                  <a:pt x="1623" y="2278"/>
                </a:lnTo>
                <a:lnTo>
                  <a:pt x="1624" y="2282"/>
                </a:lnTo>
                <a:lnTo>
                  <a:pt x="1625" y="2286"/>
                </a:lnTo>
                <a:lnTo>
                  <a:pt x="1627" y="2289"/>
                </a:lnTo>
                <a:lnTo>
                  <a:pt x="1629" y="2291"/>
                </a:lnTo>
                <a:lnTo>
                  <a:pt x="1632" y="2293"/>
                </a:lnTo>
                <a:lnTo>
                  <a:pt x="1636" y="2295"/>
                </a:lnTo>
                <a:lnTo>
                  <a:pt x="1638" y="2297"/>
                </a:lnTo>
                <a:lnTo>
                  <a:pt x="1641" y="2303"/>
                </a:lnTo>
                <a:lnTo>
                  <a:pt x="1644" y="2308"/>
                </a:lnTo>
                <a:lnTo>
                  <a:pt x="1645" y="2314"/>
                </a:lnTo>
                <a:lnTo>
                  <a:pt x="1647" y="2319"/>
                </a:lnTo>
                <a:lnTo>
                  <a:pt x="1649" y="2332"/>
                </a:lnTo>
                <a:lnTo>
                  <a:pt x="1652" y="2345"/>
                </a:lnTo>
                <a:lnTo>
                  <a:pt x="1655" y="2352"/>
                </a:lnTo>
                <a:lnTo>
                  <a:pt x="1659" y="2361"/>
                </a:lnTo>
                <a:lnTo>
                  <a:pt x="1669" y="2382"/>
                </a:lnTo>
                <a:lnTo>
                  <a:pt x="1674" y="2393"/>
                </a:lnTo>
                <a:lnTo>
                  <a:pt x="1678" y="2403"/>
                </a:lnTo>
                <a:lnTo>
                  <a:pt x="1679" y="2408"/>
                </a:lnTo>
                <a:lnTo>
                  <a:pt x="1680" y="2412"/>
                </a:lnTo>
                <a:lnTo>
                  <a:pt x="1681" y="2415"/>
                </a:lnTo>
                <a:lnTo>
                  <a:pt x="1680" y="2418"/>
                </a:lnTo>
                <a:lnTo>
                  <a:pt x="1677" y="2424"/>
                </a:lnTo>
                <a:lnTo>
                  <a:pt x="1680" y="2427"/>
                </a:lnTo>
                <a:lnTo>
                  <a:pt x="1683" y="2430"/>
                </a:lnTo>
                <a:lnTo>
                  <a:pt x="1687" y="2433"/>
                </a:lnTo>
                <a:lnTo>
                  <a:pt x="1689" y="2435"/>
                </a:lnTo>
                <a:lnTo>
                  <a:pt x="1690" y="2438"/>
                </a:lnTo>
                <a:lnTo>
                  <a:pt x="1691" y="2440"/>
                </a:lnTo>
                <a:lnTo>
                  <a:pt x="1691" y="2444"/>
                </a:lnTo>
                <a:lnTo>
                  <a:pt x="1692" y="2448"/>
                </a:lnTo>
                <a:lnTo>
                  <a:pt x="1694" y="2452"/>
                </a:lnTo>
                <a:lnTo>
                  <a:pt x="1698" y="2455"/>
                </a:lnTo>
                <a:lnTo>
                  <a:pt x="1704" y="2458"/>
                </a:lnTo>
                <a:lnTo>
                  <a:pt x="1710" y="2461"/>
                </a:lnTo>
                <a:lnTo>
                  <a:pt x="1714" y="2463"/>
                </a:lnTo>
                <a:lnTo>
                  <a:pt x="1715" y="2465"/>
                </a:lnTo>
                <a:lnTo>
                  <a:pt x="1717" y="2468"/>
                </a:lnTo>
                <a:lnTo>
                  <a:pt x="1718" y="2470"/>
                </a:lnTo>
                <a:lnTo>
                  <a:pt x="1720" y="2472"/>
                </a:lnTo>
                <a:lnTo>
                  <a:pt x="1734" y="2480"/>
                </a:lnTo>
                <a:lnTo>
                  <a:pt x="1748" y="2488"/>
                </a:lnTo>
                <a:lnTo>
                  <a:pt x="1754" y="2492"/>
                </a:lnTo>
                <a:lnTo>
                  <a:pt x="1761" y="2497"/>
                </a:lnTo>
                <a:lnTo>
                  <a:pt x="1764" y="2499"/>
                </a:lnTo>
                <a:lnTo>
                  <a:pt x="1766" y="2502"/>
                </a:lnTo>
                <a:lnTo>
                  <a:pt x="1772" y="2508"/>
                </a:lnTo>
                <a:lnTo>
                  <a:pt x="1775" y="2512"/>
                </a:lnTo>
                <a:lnTo>
                  <a:pt x="1777" y="2517"/>
                </a:lnTo>
                <a:lnTo>
                  <a:pt x="1780" y="2522"/>
                </a:lnTo>
                <a:lnTo>
                  <a:pt x="1782" y="2528"/>
                </a:lnTo>
                <a:lnTo>
                  <a:pt x="1784" y="2539"/>
                </a:lnTo>
                <a:lnTo>
                  <a:pt x="1785" y="2551"/>
                </a:lnTo>
                <a:lnTo>
                  <a:pt x="1785" y="2563"/>
                </a:lnTo>
                <a:lnTo>
                  <a:pt x="1784" y="2575"/>
                </a:lnTo>
                <a:lnTo>
                  <a:pt x="1783" y="2602"/>
                </a:lnTo>
                <a:lnTo>
                  <a:pt x="1782" y="2616"/>
                </a:lnTo>
                <a:lnTo>
                  <a:pt x="1782" y="2630"/>
                </a:lnTo>
                <a:lnTo>
                  <a:pt x="1776" y="2630"/>
                </a:lnTo>
                <a:lnTo>
                  <a:pt x="1776" y="2633"/>
                </a:lnTo>
                <a:lnTo>
                  <a:pt x="1776" y="2635"/>
                </a:lnTo>
                <a:lnTo>
                  <a:pt x="1778" y="2638"/>
                </a:lnTo>
                <a:lnTo>
                  <a:pt x="1780" y="2640"/>
                </a:lnTo>
                <a:lnTo>
                  <a:pt x="1782" y="2642"/>
                </a:lnTo>
                <a:lnTo>
                  <a:pt x="1779" y="2649"/>
                </a:lnTo>
                <a:lnTo>
                  <a:pt x="1776" y="2656"/>
                </a:lnTo>
                <a:lnTo>
                  <a:pt x="1775" y="2660"/>
                </a:lnTo>
                <a:lnTo>
                  <a:pt x="1776" y="2665"/>
                </a:lnTo>
                <a:lnTo>
                  <a:pt x="1777" y="2674"/>
                </a:lnTo>
                <a:lnTo>
                  <a:pt x="1778" y="2682"/>
                </a:lnTo>
                <a:lnTo>
                  <a:pt x="1779" y="2686"/>
                </a:lnTo>
                <a:lnTo>
                  <a:pt x="1779" y="2689"/>
                </a:lnTo>
                <a:lnTo>
                  <a:pt x="1773" y="2698"/>
                </a:lnTo>
                <a:lnTo>
                  <a:pt x="1772" y="2705"/>
                </a:lnTo>
                <a:lnTo>
                  <a:pt x="1772" y="2714"/>
                </a:lnTo>
                <a:lnTo>
                  <a:pt x="1771" y="2725"/>
                </a:lnTo>
                <a:lnTo>
                  <a:pt x="1770" y="2737"/>
                </a:lnTo>
                <a:lnTo>
                  <a:pt x="1768" y="2748"/>
                </a:lnTo>
                <a:lnTo>
                  <a:pt x="1767" y="2753"/>
                </a:lnTo>
                <a:lnTo>
                  <a:pt x="1766" y="2758"/>
                </a:lnTo>
                <a:lnTo>
                  <a:pt x="1765" y="2762"/>
                </a:lnTo>
                <a:lnTo>
                  <a:pt x="1763" y="2766"/>
                </a:lnTo>
                <a:lnTo>
                  <a:pt x="1761" y="2769"/>
                </a:lnTo>
                <a:lnTo>
                  <a:pt x="1759" y="2771"/>
                </a:lnTo>
                <a:lnTo>
                  <a:pt x="1765" y="2788"/>
                </a:lnTo>
                <a:lnTo>
                  <a:pt x="1766" y="2789"/>
                </a:lnTo>
                <a:lnTo>
                  <a:pt x="1767" y="2791"/>
                </a:lnTo>
                <a:lnTo>
                  <a:pt x="1767" y="2794"/>
                </a:lnTo>
                <a:lnTo>
                  <a:pt x="1767" y="2797"/>
                </a:lnTo>
                <a:lnTo>
                  <a:pt x="1766" y="2800"/>
                </a:lnTo>
                <a:lnTo>
                  <a:pt x="1763" y="2807"/>
                </a:lnTo>
                <a:lnTo>
                  <a:pt x="1761" y="2811"/>
                </a:lnTo>
                <a:lnTo>
                  <a:pt x="1760" y="2814"/>
                </a:lnTo>
                <a:lnTo>
                  <a:pt x="1759" y="2818"/>
                </a:lnTo>
                <a:lnTo>
                  <a:pt x="1759" y="2822"/>
                </a:lnTo>
                <a:lnTo>
                  <a:pt x="1760" y="2825"/>
                </a:lnTo>
                <a:lnTo>
                  <a:pt x="1761" y="2829"/>
                </a:lnTo>
                <a:lnTo>
                  <a:pt x="1764" y="2839"/>
                </a:lnTo>
                <a:lnTo>
                  <a:pt x="1765" y="2845"/>
                </a:lnTo>
                <a:lnTo>
                  <a:pt x="1766" y="2852"/>
                </a:lnTo>
                <a:lnTo>
                  <a:pt x="1766" y="2858"/>
                </a:lnTo>
                <a:lnTo>
                  <a:pt x="1765" y="2864"/>
                </a:lnTo>
                <a:lnTo>
                  <a:pt x="1764" y="2865"/>
                </a:lnTo>
                <a:lnTo>
                  <a:pt x="1763" y="2866"/>
                </a:lnTo>
                <a:lnTo>
                  <a:pt x="1759" y="2868"/>
                </a:lnTo>
                <a:lnTo>
                  <a:pt x="1756" y="2870"/>
                </a:lnTo>
                <a:lnTo>
                  <a:pt x="1754" y="2871"/>
                </a:lnTo>
                <a:lnTo>
                  <a:pt x="1753" y="2872"/>
                </a:lnTo>
                <a:lnTo>
                  <a:pt x="1753" y="2877"/>
                </a:lnTo>
                <a:lnTo>
                  <a:pt x="1753" y="2883"/>
                </a:lnTo>
                <a:lnTo>
                  <a:pt x="1753" y="2895"/>
                </a:lnTo>
                <a:lnTo>
                  <a:pt x="1750" y="2896"/>
                </a:lnTo>
                <a:lnTo>
                  <a:pt x="1748" y="2898"/>
                </a:lnTo>
                <a:lnTo>
                  <a:pt x="1741" y="2924"/>
                </a:lnTo>
                <a:lnTo>
                  <a:pt x="1739" y="2935"/>
                </a:lnTo>
                <a:lnTo>
                  <a:pt x="1739" y="2936"/>
                </a:lnTo>
                <a:lnTo>
                  <a:pt x="1739" y="2934"/>
                </a:lnTo>
                <a:lnTo>
                  <a:pt x="1741" y="2936"/>
                </a:lnTo>
                <a:lnTo>
                  <a:pt x="1741" y="2937"/>
                </a:lnTo>
                <a:lnTo>
                  <a:pt x="1741" y="2938"/>
                </a:lnTo>
                <a:lnTo>
                  <a:pt x="1740" y="2939"/>
                </a:lnTo>
                <a:lnTo>
                  <a:pt x="1739" y="2940"/>
                </a:lnTo>
                <a:lnTo>
                  <a:pt x="1736" y="2951"/>
                </a:lnTo>
                <a:lnTo>
                  <a:pt x="1732" y="2967"/>
                </a:lnTo>
                <a:lnTo>
                  <a:pt x="1729" y="2974"/>
                </a:lnTo>
                <a:lnTo>
                  <a:pt x="1726" y="2980"/>
                </a:lnTo>
                <a:lnTo>
                  <a:pt x="1725" y="2982"/>
                </a:lnTo>
                <a:lnTo>
                  <a:pt x="1723" y="2984"/>
                </a:lnTo>
                <a:lnTo>
                  <a:pt x="1721" y="2985"/>
                </a:lnTo>
                <a:lnTo>
                  <a:pt x="1720" y="2985"/>
                </a:lnTo>
                <a:lnTo>
                  <a:pt x="1723" y="2986"/>
                </a:lnTo>
                <a:lnTo>
                  <a:pt x="1728" y="2988"/>
                </a:lnTo>
                <a:lnTo>
                  <a:pt x="1729" y="2993"/>
                </a:lnTo>
                <a:lnTo>
                  <a:pt x="1729" y="2997"/>
                </a:lnTo>
                <a:lnTo>
                  <a:pt x="1730" y="3002"/>
                </a:lnTo>
                <a:lnTo>
                  <a:pt x="1731" y="3007"/>
                </a:lnTo>
                <a:lnTo>
                  <a:pt x="1733" y="3021"/>
                </a:lnTo>
                <a:lnTo>
                  <a:pt x="1734" y="3034"/>
                </a:lnTo>
                <a:lnTo>
                  <a:pt x="1734" y="3044"/>
                </a:lnTo>
                <a:lnTo>
                  <a:pt x="1728" y="3044"/>
                </a:lnTo>
                <a:lnTo>
                  <a:pt x="1724" y="3063"/>
                </a:lnTo>
                <a:lnTo>
                  <a:pt x="1722" y="3072"/>
                </a:lnTo>
                <a:lnTo>
                  <a:pt x="1722" y="3076"/>
                </a:lnTo>
                <a:lnTo>
                  <a:pt x="1722" y="3079"/>
                </a:lnTo>
                <a:lnTo>
                  <a:pt x="1722" y="3082"/>
                </a:lnTo>
                <a:lnTo>
                  <a:pt x="1723" y="3085"/>
                </a:lnTo>
                <a:lnTo>
                  <a:pt x="1724" y="3086"/>
                </a:lnTo>
                <a:lnTo>
                  <a:pt x="1725" y="3087"/>
                </a:lnTo>
                <a:lnTo>
                  <a:pt x="1727" y="3088"/>
                </a:lnTo>
                <a:lnTo>
                  <a:pt x="1729" y="3089"/>
                </a:lnTo>
                <a:lnTo>
                  <a:pt x="1733" y="3090"/>
                </a:lnTo>
                <a:lnTo>
                  <a:pt x="1737" y="3090"/>
                </a:lnTo>
                <a:lnTo>
                  <a:pt x="1742" y="3089"/>
                </a:lnTo>
                <a:lnTo>
                  <a:pt x="1740" y="3106"/>
                </a:lnTo>
                <a:lnTo>
                  <a:pt x="1740" y="3115"/>
                </a:lnTo>
                <a:lnTo>
                  <a:pt x="1739" y="3126"/>
                </a:lnTo>
                <a:lnTo>
                  <a:pt x="1734" y="3128"/>
                </a:lnTo>
                <a:lnTo>
                  <a:pt x="1734" y="3132"/>
                </a:lnTo>
                <a:lnTo>
                  <a:pt x="1734" y="3134"/>
                </a:lnTo>
                <a:lnTo>
                  <a:pt x="1735" y="3136"/>
                </a:lnTo>
                <a:lnTo>
                  <a:pt x="1737" y="3138"/>
                </a:lnTo>
                <a:lnTo>
                  <a:pt x="1738" y="3140"/>
                </a:lnTo>
                <a:lnTo>
                  <a:pt x="1739" y="3142"/>
                </a:lnTo>
                <a:lnTo>
                  <a:pt x="1739" y="3145"/>
                </a:lnTo>
                <a:lnTo>
                  <a:pt x="1739" y="3148"/>
                </a:lnTo>
                <a:lnTo>
                  <a:pt x="1737" y="3151"/>
                </a:lnTo>
                <a:lnTo>
                  <a:pt x="1734" y="3153"/>
                </a:lnTo>
                <a:lnTo>
                  <a:pt x="1732" y="3154"/>
                </a:lnTo>
                <a:lnTo>
                  <a:pt x="1732" y="3155"/>
                </a:lnTo>
                <a:lnTo>
                  <a:pt x="1731" y="3156"/>
                </a:lnTo>
                <a:lnTo>
                  <a:pt x="1731" y="3157"/>
                </a:lnTo>
                <a:lnTo>
                  <a:pt x="1732" y="3157"/>
                </a:lnTo>
                <a:lnTo>
                  <a:pt x="1734" y="3156"/>
                </a:lnTo>
                <a:lnTo>
                  <a:pt x="1734" y="3162"/>
                </a:lnTo>
                <a:lnTo>
                  <a:pt x="1732" y="3162"/>
                </a:lnTo>
                <a:lnTo>
                  <a:pt x="1730" y="3160"/>
                </a:lnTo>
                <a:lnTo>
                  <a:pt x="1729" y="3159"/>
                </a:lnTo>
                <a:lnTo>
                  <a:pt x="1728" y="3159"/>
                </a:lnTo>
                <a:lnTo>
                  <a:pt x="1726" y="3167"/>
                </a:lnTo>
                <a:lnTo>
                  <a:pt x="1726" y="3174"/>
                </a:lnTo>
                <a:lnTo>
                  <a:pt x="1726" y="3186"/>
                </a:lnTo>
                <a:lnTo>
                  <a:pt x="1726" y="3199"/>
                </a:lnTo>
                <a:lnTo>
                  <a:pt x="1726" y="3207"/>
                </a:lnTo>
                <a:lnTo>
                  <a:pt x="1725" y="3216"/>
                </a:lnTo>
                <a:lnTo>
                  <a:pt x="1720" y="3212"/>
                </a:lnTo>
                <a:lnTo>
                  <a:pt x="1717" y="3210"/>
                </a:lnTo>
                <a:lnTo>
                  <a:pt x="1716" y="3210"/>
                </a:lnTo>
                <a:lnTo>
                  <a:pt x="1714" y="3210"/>
                </a:lnTo>
                <a:lnTo>
                  <a:pt x="1716" y="3211"/>
                </a:lnTo>
                <a:lnTo>
                  <a:pt x="1716" y="3212"/>
                </a:lnTo>
                <a:lnTo>
                  <a:pt x="1715" y="3213"/>
                </a:lnTo>
                <a:lnTo>
                  <a:pt x="1714" y="3214"/>
                </a:lnTo>
                <a:lnTo>
                  <a:pt x="1710" y="3215"/>
                </a:lnTo>
                <a:lnTo>
                  <a:pt x="1708" y="3216"/>
                </a:lnTo>
                <a:lnTo>
                  <a:pt x="1708" y="3214"/>
                </a:lnTo>
                <a:lnTo>
                  <a:pt x="1709" y="3213"/>
                </a:lnTo>
                <a:lnTo>
                  <a:pt x="1711" y="3210"/>
                </a:lnTo>
                <a:lnTo>
                  <a:pt x="1705" y="3207"/>
                </a:lnTo>
                <a:lnTo>
                  <a:pt x="1703" y="3206"/>
                </a:lnTo>
                <a:lnTo>
                  <a:pt x="1700" y="3204"/>
                </a:lnTo>
                <a:lnTo>
                  <a:pt x="1699" y="3206"/>
                </a:lnTo>
                <a:lnTo>
                  <a:pt x="1699" y="3207"/>
                </a:lnTo>
                <a:lnTo>
                  <a:pt x="1698" y="3207"/>
                </a:lnTo>
                <a:lnTo>
                  <a:pt x="1697" y="3206"/>
                </a:lnTo>
                <a:lnTo>
                  <a:pt x="1696" y="3206"/>
                </a:lnTo>
                <a:lnTo>
                  <a:pt x="1694" y="3207"/>
                </a:lnTo>
                <a:lnTo>
                  <a:pt x="1694" y="3213"/>
                </a:lnTo>
                <a:lnTo>
                  <a:pt x="1693" y="3219"/>
                </a:lnTo>
                <a:lnTo>
                  <a:pt x="1689" y="3230"/>
                </a:lnTo>
                <a:lnTo>
                  <a:pt x="1697" y="3224"/>
                </a:lnTo>
                <a:lnTo>
                  <a:pt x="1697" y="3228"/>
                </a:lnTo>
                <a:lnTo>
                  <a:pt x="1697" y="3232"/>
                </a:lnTo>
                <a:lnTo>
                  <a:pt x="1702" y="3232"/>
                </a:lnTo>
                <a:lnTo>
                  <a:pt x="1706" y="3232"/>
                </a:lnTo>
                <a:lnTo>
                  <a:pt x="1705" y="3232"/>
                </a:lnTo>
                <a:lnTo>
                  <a:pt x="1706" y="3231"/>
                </a:lnTo>
                <a:lnTo>
                  <a:pt x="1709" y="3228"/>
                </a:lnTo>
                <a:lnTo>
                  <a:pt x="1711" y="3228"/>
                </a:lnTo>
                <a:lnTo>
                  <a:pt x="1714" y="3228"/>
                </a:lnTo>
                <a:lnTo>
                  <a:pt x="1715" y="3229"/>
                </a:lnTo>
                <a:lnTo>
                  <a:pt x="1717" y="3232"/>
                </a:lnTo>
                <a:lnTo>
                  <a:pt x="1717" y="3236"/>
                </a:lnTo>
                <a:lnTo>
                  <a:pt x="1716" y="3240"/>
                </a:lnTo>
                <a:lnTo>
                  <a:pt x="1714" y="3244"/>
                </a:lnTo>
                <a:lnTo>
                  <a:pt x="1716" y="3245"/>
                </a:lnTo>
                <a:lnTo>
                  <a:pt x="1719" y="3249"/>
                </a:lnTo>
                <a:lnTo>
                  <a:pt x="1719" y="3250"/>
                </a:lnTo>
                <a:lnTo>
                  <a:pt x="1719" y="3251"/>
                </a:lnTo>
                <a:lnTo>
                  <a:pt x="1718" y="3252"/>
                </a:lnTo>
                <a:lnTo>
                  <a:pt x="1716" y="3252"/>
                </a:lnTo>
                <a:lnTo>
                  <a:pt x="1711" y="3252"/>
                </a:lnTo>
                <a:lnTo>
                  <a:pt x="1712" y="3265"/>
                </a:lnTo>
                <a:lnTo>
                  <a:pt x="1712" y="3275"/>
                </a:lnTo>
                <a:lnTo>
                  <a:pt x="1712" y="3285"/>
                </a:lnTo>
                <a:lnTo>
                  <a:pt x="1711" y="3297"/>
                </a:lnTo>
                <a:lnTo>
                  <a:pt x="1714" y="3294"/>
                </a:lnTo>
                <a:lnTo>
                  <a:pt x="1715" y="3292"/>
                </a:lnTo>
                <a:lnTo>
                  <a:pt x="1717" y="3292"/>
                </a:lnTo>
                <a:lnTo>
                  <a:pt x="1718" y="3292"/>
                </a:lnTo>
                <a:lnTo>
                  <a:pt x="1718" y="3293"/>
                </a:lnTo>
                <a:lnTo>
                  <a:pt x="1716" y="3297"/>
                </a:lnTo>
                <a:lnTo>
                  <a:pt x="1713" y="3301"/>
                </a:lnTo>
                <a:lnTo>
                  <a:pt x="1711" y="3303"/>
                </a:lnTo>
                <a:lnTo>
                  <a:pt x="1710" y="3305"/>
                </a:lnTo>
                <a:lnTo>
                  <a:pt x="1710" y="3309"/>
                </a:lnTo>
                <a:lnTo>
                  <a:pt x="1710" y="3312"/>
                </a:lnTo>
                <a:lnTo>
                  <a:pt x="1709" y="3313"/>
                </a:lnTo>
                <a:lnTo>
                  <a:pt x="1708" y="3314"/>
                </a:lnTo>
                <a:lnTo>
                  <a:pt x="1706" y="3315"/>
                </a:lnTo>
                <a:lnTo>
                  <a:pt x="1706" y="3314"/>
                </a:lnTo>
                <a:lnTo>
                  <a:pt x="1706" y="3312"/>
                </a:lnTo>
                <a:lnTo>
                  <a:pt x="1706" y="3311"/>
                </a:lnTo>
                <a:lnTo>
                  <a:pt x="1707" y="3298"/>
                </a:lnTo>
                <a:lnTo>
                  <a:pt x="1707" y="3285"/>
                </a:lnTo>
                <a:lnTo>
                  <a:pt x="1705" y="3273"/>
                </a:lnTo>
                <a:lnTo>
                  <a:pt x="1703" y="3261"/>
                </a:lnTo>
                <a:lnTo>
                  <a:pt x="1700" y="3261"/>
                </a:lnTo>
                <a:lnTo>
                  <a:pt x="1697" y="3261"/>
                </a:lnTo>
                <a:lnTo>
                  <a:pt x="1692" y="3261"/>
                </a:lnTo>
                <a:lnTo>
                  <a:pt x="1691" y="3262"/>
                </a:lnTo>
                <a:lnTo>
                  <a:pt x="1692" y="3262"/>
                </a:lnTo>
                <a:lnTo>
                  <a:pt x="1693" y="3264"/>
                </a:lnTo>
                <a:lnTo>
                  <a:pt x="1695" y="3265"/>
                </a:lnTo>
                <a:lnTo>
                  <a:pt x="1695" y="3266"/>
                </a:lnTo>
                <a:lnTo>
                  <a:pt x="1694" y="3266"/>
                </a:lnTo>
                <a:lnTo>
                  <a:pt x="1689" y="3270"/>
                </a:lnTo>
                <a:lnTo>
                  <a:pt x="1687" y="3271"/>
                </a:lnTo>
                <a:lnTo>
                  <a:pt x="1686" y="3273"/>
                </a:lnTo>
                <a:lnTo>
                  <a:pt x="1685" y="3276"/>
                </a:lnTo>
                <a:lnTo>
                  <a:pt x="1686" y="3279"/>
                </a:lnTo>
                <a:lnTo>
                  <a:pt x="1689" y="3285"/>
                </a:lnTo>
                <a:lnTo>
                  <a:pt x="1690" y="3287"/>
                </a:lnTo>
                <a:lnTo>
                  <a:pt x="1691" y="3288"/>
                </a:lnTo>
                <a:lnTo>
                  <a:pt x="1692" y="3292"/>
                </a:lnTo>
                <a:lnTo>
                  <a:pt x="1692" y="3296"/>
                </a:lnTo>
                <a:lnTo>
                  <a:pt x="1691" y="3298"/>
                </a:lnTo>
                <a:lnTo>
                  <a:pt x="1689" y="3298"/>
                </a:lnTo>
                <a:lnTo>
                  <a:pt x="1686" y="3300"/>
                </a:lnTo>
                <a:lnTo>
                  <a:pt x="1687" y="3303"/>
                </a:lnTo>
                <a:lnTo>
                  <a:pt x="1688" y="3305"/>
                </a:lnTo>
                <a:lnTo>
                  <a:pt x="1689" y="3308"/>
                </a:lnTo>
                <a:lnTo>
                  <a:pt x="1689" y="3311"/>
                </a:lnTo>
                <a:lnTo>
                  <a:pt x="1693" y="3312"/>
                </a:lnTo>
                <a:lnTo>
                  <a:pt x="1697" y="3313"/>
                </a:lnTo>
                <a:lnTo>
                  <a:pt x="1701" y="3313"/>
                </a:lnTo>
                <a:lnTo>
                  <a:pt x="1706" y="3314"/>
                </a:lnTo>
                <a:lnTo>
                  <a:pt x="1705" y="3318"/>
                </a:lnTo>
                <a:lnTo>
                  <a:pt x="1706" y="3322"/>
                </a:lnTo>
                <a:lnTo>
                  <a:pt x="1707" y="3323"/>
                </a:lnTo>
                <a:lnTo>
                  <a:pt x="1708" y="3323"/>
                </a:lnTo>
                <a:lnTo>
                  <a:pt x="1710" y="3322"/>
                </a:lnTo>
                <a:lnTo>
                  <a:pt x="1712" y="3322"/>
                </a:lnTo>
                <a:lnTo>
                  <a:pt x="1713" y="3322"/>
                </a:lnTo>
                <a:lnTo>
                  <a:pt x="1714" y="3322"/>
                </a:lnTo>
                <a:lnTo>
                  <a:pt x="1714" y="3324"/>
                </a:lnTo>
                <a:lnTo>
                  <a:pt x="1714" y="3326"/>
                </a:lnTo>
                <a:lnTo>
                  <a:pt x="1714" y="3329"/>
                </a:lnTo>
                <a:lnTo>
                  <a:pt x="1714" y="3331"/>
                </a:lnTo>
                <a:lnTo>
                  <a:pt x="1710" y="3328"/>
                </a:lnTo>
                <a:lnTo>
                  <a:pt x="1708" y="3326"/>
                </a:lnTo>
                <a:lnTo>
                  <a:pt x="1706" y="3325"/>
                </a:lnTo>
                <a:lnTo>
                  <a:pt x="1706" y="3326"/>
                </a:lnTo>
                <a:lnTo>
                  <a:pt x="1707" y="3326"/>
                </a:lnTo>
                <a:lnTo>
                  <a:pt x="1707" y="3328"/>
                </a:lnTo>
                <a:lnTo>
                  <a:pt x="1707" y="3333"/>
                </a:lnTo>
                <a:lnTo>
                  <a:pt x="1707" y="3336"/>
                </a:lnTo>
                <a:lnTo>
                  <a:pt x="1706" y="3336"/>
                </a:lnTo>
                <a:lnTo>
                  <a:pt x="1706" y="3334"/>
                </a:lnTo>
                <a:lnTo>
                  <a:pt x="1702" y="3332"/>
                </a:lnTo>
                <a:lnTo>
                  <a:pt x="1697" y="3331"/>
                </a:lnTo>
                <a:lnTo>
                  <a:pt x="1697" y="3339"/>
                </a:lnTo>
                <a:lnTo>
                  <a:pt x="1694" y="3339"/>
                </a:lnTo>
                <a:lnTo>
                  <a:pt x="1695" y="3348"/>
                </a:lnTo>
                <a:lnTo>
                  <a:pt x="1694" y="3356"/>
                </a:lnTo>
                <a:lnTo>
                  <a:pt x="1698" y="3356"/>
                </a:lnTo>
                <a:lnTo>
                  <a:pt x="1703" y="3356"/>
                </a:lnTo>
                <a:lnTo>
                  <a:pt x="1705" y="3351"/>
                </a:lnTo>
                <a:lnTo>
                  <a:pt x="1707" y="3347"/>
                </a:lnTo>
                <a:lnTo>
                  <a:pt x="1708" y="3345"/>
                </a:lnTo>
                <a:lnTo>
                  <a:pt x="1710" y="3349"/>
                </a:lnTo>
                <a:lnTo>
                  <a:pt x="1711" y="3351"/>
                </a:lnTo>
                <a:lnTo>
                  <a:pt x="1711" y="3344"/>
                </a:lnTo>
                <a:lnTo>
                  <a:pt x="1710" y="3341"/>
                </a:lnTo>
                <a:lnTo>
                  <a:pt x="1710" y="3340"/>
                </a:lnTo>
                <a:lnTo>
                  <a:pt x="1710" y="3339"/>
                </a:lnTo>
                <a:lnTo>
                  <a:pt x="1714" y="3337"/>
                </a:lnTo>
                <a:lnTo>
                  <a:pt x="1714" y="3331"/>
                </a:lnTo>
                <a:lnTo>
                  <a:pt x="1716" y="3332"/>
                </a:lnTo>
                <a:lnTo>
                  <a:pt x="1717" y="3333"/>
                </a:lnTo>
                <a:lnTo>
                  <a:pt x="1719" y="3334"/>
                </a:lnTo>
                <a:lnTo>
                  <a:pt x="1721" y="3334"/>
                </a:lnTo>
                <a:lnTo>
                  <a:pt x="1722" y="3334"/>
                </a:lnTo>
                <a:lnTo>
                  <a:pt x="1719" y="3337"/>
                </a:lnTo>
                <a:lnTo>
                  <a:pt x="1716" y="3341"/>
                </a:lnTo>
                <a:lnTo>
                  <a:pt x="1715" y="3343"/>
                </a:lnTo>
                <a:lnTo>
                  <a:pt x="1715" y="3346"/>
                </a:lnTo>
                <a:lnTo>
                  <a:pt x="1715" y="3347"/>
                </a:lnTo>
                <a:lnTo>
                  <a:pt x="1715" y="3348"/>
                </a:lnTo>
                <a:lnTo>
                  <a:pt x="1716" y="3349"/>
                </a:lnTo>
                <a:lnTo>
                  <a:pt x="1717" y="3348"/>
                </a:lnTo>
                <a:lnTo>
                  <a:pt x="1720" y="3348"/>
                </a:lnTo>
                <a:lnTo>
                  <a:pt x="1719" y="3354"/>
                </a:lnTo>
                <a:lnTo>
                  <a:pt x="1718" y="3357"/>
                </a:lnTo>
                <a:lnTo>
                  <a:pt x="1717" y="3357"/>
                </a:lnTo>
                <a:lnTo>
                  <a:pt x="1717" y="3356"/>
                </a:lnTo>
                <a:lnTo>
                  <a:pt x="1717" y="3362"/>
                </a:lnTo>
                <a:lnTo>
                  <a:pt x="1715" y="3362"/>
                </a:lnTo>
                <a:lnTo>
                  <a:pt x="1713" y="3362"/>
                </a:lnTo>
                <a:lnTo>
                  <a:pt x="1712" y="3361"/>
                </a:lnTo>
                <a:lnTo>
                  <a:pt x="1711" y="3359"/>
                </a:lnTo>
                <a:lnTo>
                  <a:pt x="1710" y="3359"/>
                </a:lnTo>
                <a:lnTo>
                  <a:pt x="1708" y="3359"/>
                </a:lnTo>
                <a:lnTo>
                  <a:pt x="1708" y="3365"/>
                </a:lnTo>
                <a:lnTo>
                  <a:pt x="1707" y="3365"/>
                </a:lnTo>
                <a:lnTo>
                  <a:pt x="1704" y="3364"/>
                </a:lnTo>
                <a:lnTo>
                  <a:pt x="1703" y="3364"/>
                </a:lnTo>
                <a:lnTo>
                  <a:pt x="1703" y="3363"/>
                </a:lnTo>
                <a:lnTo>
                  <a:pt x="1706" y="3362"/>
                </a:lnTo>
                <a:lnTo>
                  <a:pt x="1702" y="3363"/>
                </a:lnTo>
                <a:lnTo>
                  <a:pt x="1699" y="3362"/>
                </a:lnTo>
                <a:lnTo>
                  <a:pt x="1692" y="3362"/>
                </a:lnTo>
                <a:lnTo>
                  <a:pt x="1694" y="3368"/>
                </a:lnTo>
                <a:lnTo>
                  <a:pt x="1696" y="3373"/>
                </a:lnTo>
                <a:lnTo>
                  <a:pt x="1699" y="3384"/>
                </a:lnTo>
                <a:lnTo>
                  <a:pt x="1701" y="3388"/>
                </a:lnTo>
                <a:lnTo>
                  <a:pt x="1703" y="3390"/>
                </a:lnTo>
                <a:lnTo>
                  <a:pt x="1704" y="3392"/>
                </a:lnTo>
                <a:lnTo>
                  <a:pt x="1709" y="3396"/>
                </a:lnTo>
                <a:lnTo>
                  <a:pt x="1711" y="3397"/>
                </a:lnTo>
                <a:lnTo>
                  <a:pt x="1714" y="3398"/>
                </a:lnTo>
                <a:lnTo>
                  <a:pt x="1720" y="3399"/>
                </a:lnTo>
                <a:lnTo>
                  <a:pt x="1723" y="3399"/>
                </a:lnTo>
                <a:lnTo>
                  <a:pt x="1722" y="3398"/>
                </a:lnTo>
                <a:lnTo>
                  <a:pt x="1715" y="3394"/>
                </a:lnTo>
                <a:lnTo>
                  <a:pt x="1709" y="3390"/>
                </a:lnTo>
                <a:lnTo>
                  <a:pt x="1707" y="3388"/>
                </a:lnTo>
                <a:lnTo>
                  <a:pt x="1707" y="3387"/>
                </a:lnTo>
                <a:lnTo>
                  <a:pt x="1708" y="3387"/>
                </a:lnTo>
                <a:lnTo>
                  <a:pt x="1709" y="3386"/>
                </a:lnTo>
                <a:lnTo>
                  <a:pt x="1711" y="3386"/>
                </a:lnTo>
                <a:lnTo>
                  <a:pt x="1717" y="3387"/>
                </a:lnTo>
                <a:lnTo>
                  <a:pt x="1717" y="3383"/>
                </a:lnTo>
                <a:lnTo>
                  <a:pt x="1717" y="3379"/>
                </a:lnTo>
                <a:lnTo>
                  <a:pt x="1717" y="3374"/>
                </a:lnTo>
                <a:lnTo>
                  <a:pt x="1717" y="3370"/>
                </a:lnTo>
                <a:lnTo>
                  <a:pt x="1714" y="3368"/>
                </a:lnTo>
                <a:lnTo>
                  <a:pt x="1712" y="3367"/>
                </a:lnTo>
                <a:lnTo>
                  <a:pt x="1712" y="3366"/>
                </a:lnTo>
                <a:lnTo>
                  <a:pt x="1711" y="3365"/>
                </a:lnTo>
                <a:lnTo>
                  <a:pt x="1713" y="3365"/>
                </a:lnTo>
                <a:lnTo>
                  <a:pt x="1715" y="3364"/>
                </a:lnTo>
                <a:lnTo>
                  <a:pt x="1718" y="3363"/>
                </a:lnTo>
                <a:lnTo>
                  <a:pt x="1720" y="3362"/>
                </a:lnTo>
                <a:lnTo>
                  <a:pt x="1721" y="3362"/>
                </a:lnTo>
                <a:lnTo>
                  <a:pt x="1722" y="3362"/>
                </a:lnTo>
                <a:lnTo>
                  <a:pt x="1723" y="3364"/>
                </a:lnTo>
                <a:lnTo>
                  <a:pt x="1724" y="3365"/>
                </a:lnTo>
                <a:lnTo>
                  <a:pt x="1725" y="3366"/>
                </a:lnTo>
                <a:lnTo>
                  <a:pt x="1728" y="3367"/>
                </a:lnTo>
                <a:lnTo>
                  <a:pt x="1731" y="3363"/>
                </a:lnTo>
                <a:lnTo>
                  <a:pt x="1734" y="3359"/>
                </a:lnTo>
                <a:lnTo>
                  <a:pt x="1736" y="3359"/>
                </a:lnTo>
                <a:lnTo>
                  <a:pt x="1738" y="3359"/>
                </a:lnTo>
                <a:lnTo>
                  <a:pt x="1741" y="3361"/>
                </a:lnTo>
                <a:lnTo>
                  <a:pt x="1742" y="3362"/>
                </a:lnTo>
                <a:lnTo>
                  <a:pt x="1742" y="3363"/>
                </a:lnTo>
                <a:lnTo>
                  <a:pt x="1741" y="3364"/>
                </a:lnTo>
                <a:lnTo>
                  <a:pt x="1739" y="3365"/>
                </a:lnTo>
                <a:lnTo>
                  <a:pt x="1737" y="3368"/>
                </a:lnTo>
                <a:lnTo>
                  <a:pt x="1737" y="3367"/>
                </a:lnTo>
                <a:lnTo>
                  <a:pt x="1737" y="3366"/>
                </a:lnTo>
                <a:lnTo>
                  <a:pt x="1736" y="3364"/>
                </a:lnTo>
                <a:lnTo>
                  <a:pt x="1735" y="3364"/>
                </a:lnTo>
                <a:lnTo>
                  <a:pt x="1734" y="3365"/>
                </a:lnTo>
                <a:lnTo>
                  <a:pt x="1733" y="3367"/>
                </a:lnTo>
                <a:lnTo>
                  <a:pt x="1733" y="3370"/>
                </a:lnTo>
                <a:lnTo>
                  <a:pt x="1734" y="3376"/>
                </a:lnTo>
                <a:lnTo>
                  <a:pt x="1732" y="3375"/>
                </a:lnTo>
                <a:lnTo>
                  <a:pt x="1730" y="3373"/>
                </a:lnTo>
                <a:lnTo>
                  <a:pt x="1729" y="3371"/>
                </a:lnTo>
                <a:lnTo>
                  <a:pt x="1728" y="3370"/>
                </a:lnTo>
                <a:lnTo>
                  <a:pt x="1723" y="3374"/>
                </a:lnTo>
                <a:lnTo>
                  <a:pt x="1721" y="3376"/>
                </a:lnTo>
                <a:lnTo>
                  <a:pt x="1722" y="3376"/>
                </a:lnTo>
                <a:lnTo>
                  <a:pt x="1724" y="3387"/>
                </a:lnTo>
                <a:lnTo>
                  <a:pt x="1725" y="3396"/>
                </a:lnTo>
                <a:lnTo>
                  <a:pt x="1730" y="3395"/>
                </a:lnTo>
                <a:lnTo>
                  <a:pt x="1732" y="3396"/>
                </a:lnTo>
                <a:lnTo>
                  <a:pt x="1733" y="3397"/>
                </a:lnTo>
                <a:lnTo>
                  <a:pt x="1732" y="3398"/>
                </a:lnTo>
                <a:lnTo>
                  <a:pt x="1729" y="3398"/>
                </a:lnTo>
                <a:lnTo>
                  <a:pt x="1725" y="3398"/>
                </a:lnTo>
                <a:lnTo>
                  <a:pt x="1725" y="3403"/>
                </a:lnTo>
                <a:lnTo>
                  <a:pt x="1724" y="3406"/>
                </a:lnTo>
                <a:lnTo>
                  <a:pt x="1724" y="3409"/>
                </a:lnTo>
                <a:lnTo>
                  <a:pt x="1722" y="3412"/>
                </a:lnTo>
                <a:lnTo>
                  <a:pt x="1725" y="3414"/>
                </a:lnTo>
                <a:lnTo>
                  <a:pt x="1728" y="3415"/>
                </a:lnTo>
                <a:lnTo>
                  <a:pt x="1731" y="3415"/>
                </a:lnTo>
                <a:lnTo>
                  <a:pt x="1731" y="3416"/>
                </a:lnTo>
                <a:lnTo>
                  <a:pt x="1731" y="3415"/>
                </a:lnTo>
                <a:lnTo>
                  <a:pt x="1734" y="3415"/>
                </a:lnTo>
                <a:lnTo>
                  <a:pt x="1734" y="3421"/>
                </a:lnTo>
                <a:lnTo>
                  <a:pt x="1732" y="3420"/>
                </a:lnTo>
                <a:lnTo>
                  <a:pt x="1731" y="3421"/>
                </a:lnTo>
                <a:lnTo>
                  <a:pt x="1732" y="3422"/>
                </a:lnTo>
                <a:lnTo>
                  <a:pt x="1735" y="3423"/>
                </a:lnTo>
                <a:lnTo>
                  <a:pt x="1742" y="3427"/>
                </a:lnTo>
                <a:lnTo>
                  <a:pt x="1744" y="3426"/>
                </a:lnTo>
                <a:lnTo>
                  <a:pt x="1745" y="3425"/>
                </a:lnTo>
                <a:lnTo>
                  <a:pt x="1745" y="3424"/>
                </a:lnTo>
                <a:lnTo>
                  <a:pt x="1745" y="3422"/>
                </a:lnTo>
                <a:lnTo>
                  <a:pt x="1745" y="3421"/>
                </a:lnTo>
                <a:lnTo>
                  <a:pt x="1744" y="3420"/>
                </a:lnTo>
                <a:lnTo>
                  <a:pt x="1743" y="3419"/>
                </a:lnTo>
                <a:lnTo>
                  <a:pt x="1742" y="3418"/>
                </a:lnTo>
                <a:lnTo>
                  <a:pt x="1745" y="3410"/>
                </a:lnTo>
                <a:lnTo>
                  <a:pt x="1739" y="3409"/>
                </a:lnTo>
                <a:lnTo>
                  <a:pt x="1737" y="3408"/>
                </a:lnTo>
                <a:lnTo>
                  <a:pt x="1737" y="3407"/>
                </a:lnTo>
                <a:lnTo>
                  <a:pt x="1738" y="3406"/>
                </a:lnTo>
                <a:lnTo>
                  <a:pt x="1742" y="3404"/>
                </a:lnTo>
                <a:lnTo>
                  <a:pt x="1743" y="3404"/>
                </a:lnTo>
                <a:lnTo>
                  <a:pt x="1742" y="3404"/>
                </a:lnTo>
                <a:lnTo>
                  <a:pt x="1743" y="3402"/>
                </a:lnTo>
                <a:lnTo>
                  <a:pt x="1745" y="3401"/>
                </a:lnTo>
                <a:lnTo>
                  <a:pt x="1746" y="3401"/>
                </a:lnTo>
                <a:lnTo>
                  <a:pt x="1748" y="3401"/>
                </a:lnTo>
                <a:lnTo>
                  <a:pt x="1748" y="3403"/>
                </a:lnTo>
                <a:lnTo>
                  <a:pt x="1749" y="3407"/>
                </a:lnTo>
                <a:lnTo>
                  <a:pt x="1750" y="3410"/>
                </a:lnTo>
                <a:lnTo>
                  <a:pt x="1750" y="3412"/>
                </a:lnTo>
                <a:lnTo>
                  <a:pt x="1751" y="3412"/>
                </a:lnTo>
                <a:lnTo>
                  <a:pt x="1754" y="3414"/>
                </a:lnTo>
                <a:lnTo>
                  <a:pt x="1758" y="3414"/>
                </a:lnTo>
                <a:lnTo>
                  <a:pt x="1765" y="3415"/>
                </a:lnTo>
                <a:lnTo>
                  <a:pt x="1764" y="3419"/>
                </a:lnTo>
                <a:lnTo>
                  <a:pt x="1765" y="3424"/>
                </a:lnTo>
                <a:lnTo>
                  <a:pt x="1757" y="3421"/>
                </a:lnTo>
                <a:lnTo>
                  <a:pt x="1748" y="3418"/>
                </a:lnTo>
                <a:lnTo>
                  <a:pt x="1751" y="3423"/>
                </a:lnTo>
                <a:lnTo>
                  <a:pt x="1753" y="3429"/>
                </a:lnTo>
                <a:lnTo>
                  <a:pt x="1756" y="3429"/>
                </a:lnTo>
                <a:lnTo>
                  <a:pt x="1760" y="3428"/>
                </a:lnTo>
                <a:lnTo>
                  <a:pt x="1765" y="3427"/>
                </a:lnTo>
                <a:lnTo>
                  <a:pt x="1772" y="3427"/>
                </a:lnTo>
                <a:lnTo>
                  <a:pt x="1773" y="3427"/>
                </a:lnTo>
                <a:lnTo>
                  <a:pt x="1773" y="3428"/>
                </a:lnTo>
                <a:lnTo>
                  <a:pt x="1771" y="3429"/>
                </a:lnTo>
                <a:lnTo>
                  <a:pt x="1766" y="3431"/>
                </a:lnTo>
                <a:lnTo>
                  <a:pt x="1754" y="3434"/>
                </a:lnTo>
                <a:lnTo>
                  <a:pt x="1748" y="3435"/>
                </a:lnTo>
                <a:lnTo>
                  <a:pt x="1748" y="3443"/>
                </a:lnTo>
                <a:lnTo>
                  <a:pt x="1750" y="3443"/>
                </a:lnTo>
                <a:lnTo>
                  <a:pt x="1751" y="3443"/>
                </a:lnTo>
                <a:lnTo>
                  <a:pt x="1751" y="3442"/>
                </a:lnTo>
                <a:lnTo>
                  <a:pt x="1750" y="3440"/>
                </a:lnTo>
                <a:lnTo>
                  <a:pt x="1750" y="3439"/>
                </a:lnTo>
                <a:lnTo>
                  <a:pt x="1751" y="3438"/>
                </a:lnTo>
                <a:lnTo>
                  <a:pt x="1755" y="3439"/>
                </a:lnTo>
                <a:lnTo>
                  <a:pt x="1758" y="3439"/>
                </a:lnTo>
                <a:lnTo>
                  <a:pt x="1762" y="3440"/>
                </a:lnTo>
                <a:lnTo>
                  <a:pt x="1767" y="3441"/>
                </a:lnTo>
                <a:lnTo>
                  <a:pt x="1767" y="3446"/>
                </a:lnTo>
                <a:lnTo>
                  <a:pt x="1771" y="3446"/>
                </a:lnTo>
                <a:lnTo>
                  <a:pt x="1775" y="3446"/>
                </a:lnTo>
                <a:lnTo>
                  <a:pt x="1778" y="3446"/>
                </a:lnTo>
                <a:lnTo>
                  <a:pt x="1782" y="3446"/>
                </a:lnTo>
                <a:lnTo>
                  <a:pt x="1782" y="3447"/>
                </a:lnTo>
                <a:lnTo>
                  <a:pt x="1782" y="3449"/>
                </a:lnTo>
                <a:lnTo>
                  <a:pt x="1782" y="3450"/>
                </a:lnTo>
                <a:lnTo>
                  <a:pt x="1784" y="3452"/>
                </a:lnTo>
                <a:lnTo>
                  <a:pt x="1790" y="3449"/>
                </a:lnTo>
                <a:lnTo>
                  <a:pt x="1790" y="3450"/>
                </a:lnTo>
                <a:lnTo>
                  <a:pt x="1790" y="3452"/>
                </a:lnTo>
                <a:lnTo>
                  <a:pt x="1790" y="3453"/>
                </a:lnTo>
                <a:lnTo>
                  <a:pt x="1788" y="3454"/>
                </a:lnTo>
                <a:lnTo>
                  <a:pt x="1786" y="3454"/>
                </a:lnTo>
                <a:lnTo>
                  <a:pt x="1782" y="3455"/>
                </a:lnTo>
                <a:lnTo>
                  <a:pt x="1785" y="3459"/>
                </a:lnTo>
                <a:lnTo>
                  <a:pt x="1787" y="3463"/>
                </a:lnTo>
                <a:lnTo>
                  <a:pt x="1790" y="3464"/>
                </a:lnTo>
                <a:lnTo>
                  <a:pt x="1793" y="3464"/>
                </a:lnTo>
                <a:lnTo>
                  <a:pt x="1796" y="3466"/>
                </a:lnTo>
                <a:lnTo>
                  <a:pt x="1799" y="3466"/>
                </a:lnTo>
                <a:lnTo>
                  <a:pt x="1800" y="3466"/>
                </a:lnTo>
                <a:lnTo>
                  <a:pt x="1801" y="3465"/>
                </a:lnTo>
                <a:lnTo>
                  <a:pt x="1800" y="3463"/>
                </a:lnTo>
                <a:lnTo>
                  <a:pt x="1799" y="3462"/>
                </a:lnTo>
                <a:lnTo>
                  <a:pt x="1799" y="3460"/>
                </a:lnTo>
                <a:lnTo>
                  <a:pt x="1799" y="3459"/>
                </a:lnTo>
                <a:lnTo>
                  <a:pt x="1800" y="3458"/>
                </a:lnTo>
                <a:lnTo>
                  <a:pt x="1801" y="3457"/>
                </a:lnTo>
                <a:lnTo>
                  <a:pt x="1803" y="3457"/>
                </a:lnTo>
                <a:lnTo>
                  <a:pt x="1806" y="3457"/>
                </a:lnTo>
                <a:lnTo>
                  <a:pt x="1812" y="3458"/>
                </a:lnTo>
                <a:lnTo>
                  <a:pt x="1814" y="3458"/>
                </a:lnTo>
                <a:lnTo>
                  <a:pt x="1815" y="3458"/>
                </a:lnTo>
                <a:lnTo>
                  <a:pt x="1815" y="3457"/>
                </a:lnTo>
                <a:lnTo>
                  <a:pt x="1812" y="3455"/>
                </a:lnTo>
                <a:lnTo>
                  <a:pt x="1812" y="3449"/>
                </a:lnTo>
                <a:lnTo>
                  <a:pt x="1807" y="3448"/>
                </a:lnTo>
                <a:lnTo>
                  <a:pt x="1804" y="3446"/>
                </a:lnTo>
                <a:lnTo>
                  <a:pt x="1807" y="3447"/>
                </a:lnTo>
                <a:lnTo>
                  <a:pt x="1810" y="3446"/>
                </a:lnTo>
                <a:lnTo>
                  <a:pt x="1813" y="3446"/>
                </a:lnTo>
                <a:lnTo>
                  <a:pt x="1814" y="3446"/>
                </a:lnTo>
                <a:lnTo>
                  <a:pt x="1815" y="3446"/>
                </a:lnTo>
                <a:lnTo>
                  <a:pt x="1824" y="3460"/>
                </a:lnTo>
                <a:lnTo>
                  <a:pt x="1829" y="3460"/>
                </a:lnTo>
                <a:lnTo>
                  <a:pt x="1831" y="3459"/>
                </a:lnTo>
                <a:lnTo>
                  <a:pt x="1831" y="3457"/>
                </a:lnTo>
                <a:lnTo>
                  <a:pt x="1833" y="3455"/>
                </a:lnTo>
                <a:lnTo>
                  <a:pt x="1835" y="3455"/>
                </a:lnTo>
                <a:lnTo>
                  <a:pt x="1836" y="3450"/>
                </a:lnTo>
                <a:lnTo>
                  <a:pt x="1836" y="3448"/>
                </a:lnTo>
                <a:lnTo>
                  <a:pt x="1838" y="3446"/>
                </a:lnTo>
                <a:lnTo>
                  <a:pt x="1840" y="3445"/>
                </a:lnTo>
                <a:lnTo>
                  <a:pt x="1842" y="3445"/>
                </a:lnTo>
                <a:lnTo>
                  <a:pt x="1846" y="3444"/>
                </a:lnTo>
                <a:lnTo>
                  <a:pt x="1851" y="3444"/>
                </a:lnTo>
                <a:lnTo>
                  <a:pt x="1855" y="3444"/>
                </a:lnTo>
                <a:lnTo>
                  <a:pt x="1862" y="3446"/>
                </a:lnTo>
                <a:lnTo>
                  <a:pt x="1866" y="3446"/>
                </a:lnTo>
                <a:lnTo>
                  <a:pt x="1869" y="3446"/>
                </a:lnTo>
                <a:lnTo>
                  <a:pt x="1868" y="3445"/>
                </a:lnTo>
                <a:lnTo>
                  <a:pt x="1867" y="3442"/>
                </a:lnTo>
                <a:lnTo>
                  <a:pt x="1867" y="3439"/>
                </a:lnTo>
                <a:lnTo>
                  <a:pt x="1866" y="3438"/>
                </a:lnTo>
                <a:lnTo>
                  <a:pt x="1863" y="3437"/>
                </a:lnTo>
                <a:lnTo>
                  <a:pt x="1861" y="3436"/>
                </a:lnTo>
                <a:lnTo>
                  <a:pt x="1855" y="3436"/>
                </a:lnTo>
                <a:lnTo>
                  <a:pt x="1849" y="3436"/>
                </a:lnTo>
                <a:lnTo>
                  <a:pt x="1846" y="3436"/>
                </a:lnTo>
                <a:lnTo>
                  <a:pt x="1843" y="3435"/>
                </a:lnTo>
                <a:lnTo>
                  <a:pt x="1815" y="3410"/>
                </a:lnTo>
                <a:lnTo>
                  <a:pt x="1815" y="3407"/>
                </a:lnTo>
                <a:lnTo>
                  <a:pt x="1814" y="3404"/>
                </a:lnTo>
                <a:lnTo>
                  <a:pt x="1815" y="3398"/>
                </a:lnTo>
                <a:lnTo>
                  <a:pt x="1815" y="3393"/>
                </a:lnTo>
                <a:lnTo>
                  <a:pt x="1816" y="3391"/>
                </a:lnTo>
                <a:lnTo>
                  <a:pt x="1815" y="3390"/>
                </a:lnTo>
                <a:lnTo>
                  <a:pt x="1810" y="3387"/>
                </a:lnTo>
                <a:lnTo>
                  <a:pt x="1793" y="3382"/>
                </a:lnTo>
                <a:lnTo>
                  <a:pt x="1794" y="3380"/>
                </a:lnTo>
                <a:lnTo>
                  <a:pt x="1796" y="3376"/>
                </a:lnTo>
                <a:lnTo>
                  <a:pt x="1797" y="3373"/>
                </a:lnTo>
                <a:lnTo>
                  <a:pt x="1798" y="3370"/>
                </a:lnTo>
                <a:lnTo>
                  <a:pt x="1803" y="3370"/>
                </a:lnTo>
                <a:lnTo>
                  <a:pt x="1804" y="3371"/>
                </a:lnTo>
                <a:lnTo>
                  <a:pt x="1805" y="3371"/>
                </a:lnTo>
                <a:lnTo>
                  <a:pt x="1805" y="3372"/>
                </a:lnTo>
                <a:lnTo>
                  <a:pt x="1804" y="3373"/>
                </a:lnTo>
                <a:lnTo>
                  <a:pt x="1812" y="3373"/>
                </a:lnTo>
                <a:lnTo>
                  <a:pt x="1811" y="3372"/>
                </a:lnTo>
                <a:lnTo>
                  <a:pt x="1811" y="3368"/>
                </a:lnTo>
                <a:lnTo>
                  <a:pt x="1810" y="3359"/>
                </a:lnTo>
                <a:lnTo>
                  <a:pt x="1798" y="3359"/>
                </a:lnTo>
                <a:lnTo>
                  <a:pt x="1800" y="3358"/>
                </a:lnTo>
                <a:lnTo>
                  <a:pt x="1802" y="3357"/>
                </a:lnTo>
                <a:lnTo>
                  <a:pt x="1802" y="3356"/>
                </a:lnTo>
                <a:lnTo>
                  <a:pt x="1803" y="3355"/>
                </a:lnTo>
                <a:lnTo>
                  <a:pt x="1803" y="3351"/>
                </a:lnTo>
                <a:lnTo>
                  <a:pt x="1803" y="3347"/>
                </a:lnTo>
                <a:lnTo>
                  <a:pt x="1802" y="3343"/>
                </a:lnTo>
                <a:lnTo>
                  <a:pt x="1802" y="3338"/>
                </a:lnTo>
                <a:lnTo>
                  <a:pt x="1802" y="3336"/>
                </a:lnTo>
                <a:lnTo>
                  <a:pt x="1802" y="3334"/>
                </a:lnTo>
                <a:lnTo>
                  <a:pt x="1803" y="3333"/>
                </a:lnTo>
                <a:lnTo>
                  <a:pt x="1804" y="3331"/>
                </a:lnTo>
                <a:lnTo>
                  <a:pt x="1805" y="3330"/>
                </a:lnTo>
                <a:lnTo>
                  <a:pt x="1806" y="3329"/>
                </a:lnTo>
                <a:lnTo>
                  <a:pt x="1810" y="3328"/>
                </a:lnTo>
                <a:lnTo>
                  <a:pt x="1813" y="3327"/>
                </a:lnTo>
                <a:lnTo>
                  <a:pt x="1815" y="3325"/>
                </a:lnTo>
                <a:lnTo>
                  <a:pt x="1813" y="3321"/>
                </a:lnTo>
                <a:lnTo>
                  <a:pt x="1812" y="3320"/>
                </a:lnTo>
                <a:lnTo>
                  <a:pt x="1810" y="3319"/>
                </a:lnTo>
                <a:lnTo>
                  <a:pt x="1807" y="3317"/>
                </a:lnTo>
                <a:lnTo>
                  <a:pt x="1808" y="3314"/>
                </a:lnTo>
                <a:lnTo>
                  <a:pt x="1809" y="3311"/>
                </a:lnTo>
                <a:lnTo>
                  <a:pt x="1810" y="3309"/>
                </a:lnTo>
                <a:lnTo>
                  <a:pt x="1810" y="3306"/>
                </a:lnTo>
                <a:lnTo>
                  <a:pt x="1813" y="3308"/>
                </a:lnTo>
                <a:lnTo>
                  <a:pt x="1814" y="3310"/>
                </a:lnTo>
                <a:lnTo>
                  <a:pt x="1815" y="3311"/>
                </a:lnTo>
                <a:lnTo>
                  <a:pt x="1815" y="3317"/>
                </a:lnTo>
                <a:lnTo>
                  <a:pt x="1823" y="3314"/>
                </a:lnTo>
                <a:lnTo>
                  <a:pt x="1826" y="3314"/>
                </a:lnTo>
                <a:lnTo>
                  <a:pt x="1829" y="3314"/>
                </a:lnTo>
                <a:lnTo>
                  <a:pt x="1829" y="3308"/>
                </a:lnTo>
                <a:lnTo>
                  <a:pt x="1829" y="3303"/>
                </a:lnTo>
                <a:lnTo>
                  <a:pt x="1829" y="3299"/>
                </a:lnTo>
                <a:lnTo>
                  <a:pt x="1830" y="3295"/>
                </a:lnTo>
                <a:lnTo>
                  <a:pt x="1831" y="3291"/>
                </a:lnTo>
                <a:lnTo>
                  <a:pt x="1833" y="3287"/>
                </a:lnTo>
                <a:lnTo>
                  <a:pt x="1835" y="3284"/>
                </a:lnTo>
                <a:lnTo>
                  <a:pt x="1838" y="3281"/>
                </a:lnTo>
                <a:lnTo>
                  <a:pt x="1843" y="3275"/>
                </a:lnTo>
                <a:lnTo>
                  <a:pt x="1850" y="3270"/>
                </a:lnTo>
                <a:lnTo>
                  <a:pt x="1866" y="3258"/>
                </a:lnTo>
                <a:lnTo>
                  <a:pt x="1864" y="3256"/>
                </a:lnTo>
                <a:lnTo>
                  <a:pt x="1862" y="3254"/>
                </a:lnTo>
                <a:lnTo>
                  <a:pt x="1861" y="3252"/>
                </a:lnTo>
                <a:lnTo>
                  <a:pt x="1860" y="3251"/>
                </a:lnTo>
                <a:lnTo>
                  <a:pt x="1860" y="3248"/>
                </a:lnTo>
                <a:lnTo>
                  <a:pt x="1861" y="3245"/>
                </a:lnTo>
                <a:lnTo>
                  <a:pt x="1862" y="3242"/>
                </a:lnTo>
                <a:lnTo>
                  <a:pt x="1862" y="3239"/>
                </a:lnTo>
                <a:lnTo>
                  <a:pt x="1861" y="3237"/>
                </a:lnTo>
                <a:lnTo>
                  <a:pt x="1861" y="3236"/>
                </a:lnTo>
                <a:lnTo>
                  <a:pt x="1859" y="3234"/>
                </a:lnTo>
                <a:lnTo>
                  <a:pt x="1857" y="3232"/>
                </a:lnTo>
                <a:lnTo>
                  <a:pt x="1856" y="3232"/>
                </a:lnTo>
                <a:lnTo>
                  <a:pt x="1855" y="3232"/>
                </a:lnTo>
                <a:lnTo>
                  <a:pt x="1852" y="3232"/>
                </a:lnTo>
                <a:lnTo>
                  <a:pt x="1849" y="3233"/>
                </a:lnTo>
                <a:lnTo>
                  <a:pt x="1846" y="3232"/>
                </a:lnTo>
                <a:lnTo>
                  <a:pt x="1845" y="3231"/>
                </a:lnTo>
                <a:lnTo>
                  <a:pt x="1843" y="3228"/>
                </a:lnTo>
                <a:lnTo>
                  <a:pt x="1841" y="3224"/>
                </a:lnTo>
                <a:lnTo>
                  <a:pt x="1835" y="3219"/>
                </a:lnTo>
                <a:lnTo>
                  <a:pt x="1831" y="3215"/>
                </a:lnTo>
                <a:lnTo>
                  <a:pt x="1830" y="3213"/>
                </a:lnTo>
                <a:lnTo>
                  <a:pt x="1830" y="3212"/>
                </a:lnTo>
                <a:lnTo>
                  <a:pt x="1829" y="3208"/>
                </a:lnTo>
                <a:lnTo>
                  <a:pt x="1830" y="3207"/>
                </a:lnTo>
                <a:lnTo>
                  <a:pt x="1831" y="3205"/>
                </a:lnTo>
                <a:lnTo>
                  <a:pt x="1832" y="3203"/>
                </a:lnTo>
                <a:lnTo>
                  <a:pt x="1833" y="3201"/>
                </a:lnTo>
                <a:lnTo>
                  <a:pt x="1841" y="3193"/>
                </a:lnTo>
                <a:lnTo>
                  <a:pt x="1855" y="3176"/>
                </a:lnTo>
                <a:lnTo>
                  <a:pt x="1857" y="3176"/>
                </a:lnTo>
                <a:lnTo>
                  <a:pt x="1859" y="3176"/>
                </a:lnTo>
                <a:lnTo>
                  <a:pt x="1863" y="3178"/>
                </a:lnTo>
                <a:lnTo>
                  <a:pt x="1866" y="3179"/>
                </a:lnTo>
                <a:lnTo>
                  <a:pt x="1867" y="3180"/>
                </a:lnTo>
                <a:lnTo>
                  <a:pt x="1869" y="3179"/>
                </a:lnTo>
                <a:lnTo>
                  <a:pt x="1869" y="3175"/>
                </a:lnTo>
                <a:lnTo>
                  <a:pt x="1869" y="3171"/>
                </a:lnTo>
                <a:lnTo>
                  <a:pt x="1868" y="3171"/>
                </a:lnTo>
                <a:lnTo>
                  <a:pt x="1867" y="3171"/>
                </a:lnTo>
                <a:lnTo>
                  <a:pt x="1866" y="3169"/>
                </a:lnTo>
                <a:lnTo>
                  <a:pt x="1865" y="3167"/>
                </a:lnTo>
                <a:lnTo>
                  <a:pt x="1865" y="3166"/>
                </a:lnTo>
                <a:lnTo>
                  <a:pt x="1866" y="3165"/>
                </a:lnTo>
                <a:lnTo>
                  <a:pt x="1868" y="3164"/>
                </a:lnTo>
                <a:lnTo>
                  <a:pt x="1869" y="3163"/>
                </a:lnTo>
                <a:lnTo>
                  <a:pt x="1874" y="3162"/>
                </a:lnTo>
                <a:lnTo>
                  <a:pt x="1875" y="3144"/>
                </a:lnTo>
                <a:lnTo>
                  <a:pt x="1875" y="3140"/>
                </a:lnTo>
                <a:lnTo>
                  <a:pt x="1875" y="3136"/>
                </a:lnTo>
                <a:lnTo>
                  <a:pt x="1876" y="3132"/>
                </a:lnTo>
                <a:lnTo>
                  <a:pt x="1877" y="3128"/>
                </a:lnTo>
                <a:lnTo>
                  <a:pt x="1883" y="3126"/>
                </a:lnTo>
                <a:lnTo>
                  <a:pt x="1885" y="3125"/>
                </a:lnTo>
                <a:lnTo>
                  <a:pt x="1888" y="3124"/>
                </a:lnTo>
                <a:lnTo>
                  <a:pt x="1889" y="3123"/>
                </a:lnTo>
                <a:lnTo>
                  <a:pt x="1890" y="3121"/>
                </a:lnTo>
                <a:lnTo>
                  <a:pt x="1890" y="3120"/>
                </a:lnTo>
                <a:lnTo>
                  <a:pt x="1889" y="3119"/>
                </a:lnTo>
                <a:lnTo>
                  <a:pt x="1888" y="3118"/>
                </a:lnTo>
                <a:lnTo>
                  <a:pt x="1885" y="3117"/>
                </a:lnTo>
                <a:lnTo>
                  <a:pt x="1880" y="3117"/>
                </a:lnTo>
                <a:lnTo>
                  <a:pt x="1882" y="3114"/>
                </a:lnTo>
                <a:lnTo>
                  <a:pt x="1883" y="3112"/>
                </a:lnTo>
                <a:lnTo>
                  <a:pt x="1883" y="3111"/>
                </a:lnTo>
                <a:lnTo>
                  <a:pt x="1885" y="3112"/>
                </a:lnTo>
                <a:lnTo>
                  <a:pt x="1888" y="3112"/>
                </a:lnTo>
                <a:lnTo>
                  <a:pt x="1891" y="3111"/>
                </a:lnTo>
                <a:lnTo>
                  <a:pt x="1894" y="3111"/>
                </a:lnTo>
                <a:lnTo>
                  <a:pt x="1896" y="3113"/>
                </a:lnTo>
                <a:lnTo>
                  <a:pt x="1897" y="3114"/>
                </a:lnTo>
                <a:lnTo>
                  <a:pt x="1898" y="3118"/>
                </a:lnTo>
                <a:lnTo>
                  <a:pt x="1899" y="3119"/>
                </a:lnTo>
                <a:lnTo>
                  <a:pt x="1900" y="3119"/>
                </a:lnTo>
                <a:lnTo>
                  <a:pt x="1902" y="3119"/>
                </a:lnTo>
                <a:lnTo>
                  <a:pt x="1905" y="3117"/>
                </a:lnTo>
                <a:lnTo>
                  <a:pt x="1907" y="3116"/>
                </a:lnTo>
                <a:lnTo>
                  <a:pt x="1907" y="3114"/>
                </a:lnTo>
                <a:lnTo>
                  <a:pt x="1907" y="3112"/>
                </a:lnTo>
                <a:lnTo>
                  <a:pt x="1907" y="3110"/>
                </a:lnTo>
                <a:lnTo>
                  <a:pt x="1906" y="3107"/>
                </a:lnTo>
                <a:lnTo>
                  <a:pt x="1905" y="3105"/>
                </a:lnTo>
                <a:lnTo>
                  <a:pt x="1905" y="3103"/>
                </a:lnTo>
                <a:lnTo>
                  <a:pt x="1901" y="3105"/>
                </a:lnTo>
                <a:lnTo>
                  <a:pt x="1897" y="3106"/>
                </a:lnTo>
                <a:lnTo>
                  <a:pt x="1894" y="3106"/>
                </a:lnTo>
                <a:lnTo>
                  <a:pt x="1888" y="3104"/>
                </a:lnTo>
                <a:lnTo>
                  <a:pt x="1883" y="3103"/>
                </a:lnTo>
                <a:lnTo>
                  <a:pt x="1883" y="3089"/>
                </a:lnTo>
                <a:lnTo>
                  <a:pt x="1882" y="3088"/>
                </a:lnTo>
                <a:lnTo>
                  <a:pt x="1879" y="3087"/>
                </a:lnTo>
                <a:lnTo>
                  <a:pt x="1877" y="3087"/>
                </a:lnTo>
                <a:lnTo>
                  <a:pt x="1874" y="3086"/>
                </a:lnTo>
                <a:lnTo>
                  <a:pt x="1880" y="3066"/>
                </a:lnTo>
                <a:lnTo>
                  <a:pt x="1881" y="3067"/>
                </a:lnTo>
                <a:lnTo>
                  <a:pt x="1883" y="3068"/>
                </a:lnTo>
                <a:lnTo>
                  <a:pt x="1886" y="3068"/>
                </a:lnTo>
                <a:lnTo>
                  <a:pt x="1888" y="3068"/>
                </a:lnTo>
                <a:lnTo>
                  <a:pt x="1890" y="3068"/>
                </a:lnTo>
                <a:lnTo>
                  <a:pt x="1891" y="3069"/>
                </a:lnTo>
                <a:lnTo>
                  <a:pt x="1893" y="3071"/>
                </a:lnTo>
                <a:lnTo>
                  <a:pt x="1893" y="3073"/>
                </a:lnTo>
                <a:lnTo>
                  <a:pt x="1893" y="3075"/>
                </a:lnTo>
                <a:lnTo>
                  <a:pt x="1894" y="3078"/>
                </a:lnTo>
                <a:lnTo>
                  <a:pt x="1903" y="3078"/>
                </a:lnTo>
                <a:lnTo>
                  <a:pt x="1909" y="3078"/>
                </a:lnTo>
                <a:lnTo>
                  <a:pt x="1911" y="3078"/>
                </a:lnTo>
                <a:lnTo>
                  <a:pt x="1913" y="3076"/>
                </a:lnTo>
                <a:lnTo>
                  <a:pt x="1919" y="3072"/>
                </a:lnTo>
                <a:lnTo>
                  <a:pt x="1924" y="3069"/>
                </a:lnTo>
                <a:lnTo>
                  <a:pt x="1926" y="3068"/>
                </a:lnTo>
                <a:lnTo>
                  <a:pt x="1928" y="3066"/>
                </a:lnTo>
                <a:lnTo>
                  <a:pt x="1929" y="3050"/>
                </a:lnTo>
                <a:lnTo>
                  <a:pt x="1930" y="3038"/>
                </a:lnTo>
                <a:lnTo>
                  <a:pt x="1931" y="3030"/>
                </a:lnTo>
                <a:lnTo>
                  <a:pt x="1926" y="3027"/>
                </a:lnTo>
                <a:lnTo>
                  <a:pt x="1922" y="3024"/>
                </a:lnTo>
                <a:lnTo>
                  <a:pt x="1922" y="3022"/>
                </a:lnTo>
                <a:lnTo>
                  <a:pt x="1922" y="3020"/>
                </a:lnTo>
                <a:lnTo>
                  <a:pt x="1923" y="3017"/>
                </a:lnTo>
                <a:lnTo>
                  <a:pt x="1925" y="3015"/>
                </a:lnTo>
                <a:lnTo>
                  <a:pt x="1925" y="3014"/>
                </a:lnTo>
                <a:lnTo>
                  <a:pt x="1925" y="3013"/>
                </a:lnTo>
                <a:lnTo>
                  <a:pt x="1927" y="3015"/>
                </a:lnTo>
                <a:lnTo>
                  <a:pt x="1929" y="3017"/>
                </a:lnTo>
                <a:lnTo>
                  <a:pt x="1931" y="3020"/>
                </a:lnTo>
                <a:lnTo>
                  <a:pt x="1933" y="3021"/>
                </a:lnTo>
                <a:lnTo>
                  <a:pt x="1935" y="3021"/>
                </a:lnTo>
                <a:lnTo>
                  <a:pt x="1938" y="3019"/>
                </a:lnTo>
                <a:lnTo>
                  <a:pt x="1942" y="3016"/>
                </a:lnTo>
                <a:lnTo>
                  <a:pt x="1951" y="3014"/>
                </a:lnTo>
                <a:lnTo>
                  <a:pt x="1959" y="3013"/>
                </a:lnTo>
                <a:lnTo>
                  <a:pt x="1974" y="3011"/>
                </a:lnTo>
                <a:lnTo>
                  <a:pt x="1981" y="3010"/>
                </a:lnTo>
                <a:lnTo>
                  <a:pt x="1987" y="3008"/>
                </a:lnTo>
                <a:lnTo>
                  <a:pt x="1994" y="3005"/>
                </a:lnTo>
                <a:lnTo>
                  <a:pt x="2001" y="3002"/>
                </a:lnTo>
                <a:lnTo>
                  <a:pt x="2004" y="3000"/>
                </a:lnTo>
                <a:lnTo>
                  <a:pt x="2007" y="2997"/>
                </a:lnTo>
                <a:lnTo>
                  <a:pt x="2009" y="2995"/>
                </a:lnTo>
                <a:lnTo>
                  <a:pt x="2011" y="2992"/>
                </a:lnTo>
                <a:lnTo>
                  <a:pt x="2015" y="2987"/>
                </a:lnTo>
                <a:lnTo>
                  <a:pt x="2018" y="2981"/>
                </a:lnTo>
                <a:lnTo>
                  <a:pt x="2020" y="2974"/>
                </a:lnTo>
                <a:lnTo>
                  <a:pt x="2022" y="2967"/>
                </a:lnTo>
                <a:lnTo>
                  <a:pt x="2026" y="2951"/>
                </a:lnTo>
                <a:lnTo>
                  <a:pt x="2024" y="2950"/>
                </a:lnTo>
                <a:lnTo>
                  <a:pt x="2022" y="2950"/>
                </a:lnTo>
                <a:lnTo>
                  <a:pt x="2018" y="2949"/>
                </a:lnTo>
                <a:lnTo>
                  <a:pt x="2014" y="2948"/>
                </a:lnTo>
                <a:lnTo>
                  <a:pt x="2013" y="2947"/>
                </a:lnTo>
                <a:lnTo>
                  <a:pt x="2012" y="2945"/>
                </a:lnTo>
                <a:lnTo>
                  <a:pt x="2011" y="2943"/>
                </a:lnTo>
                <a:lnTo>
                  <a:pt x="2011" y="2940"/>
                </a:lnTo>
                <a:lnTo>
                  <a:pt x="2012" y="2938"/>
                </a:lnTo>
                <a:lnTo>
                  <a:pt x="2013" y="2936"/>
                </a:lnTo>
                <a:lnTo>
                  <a:pt x="2015" y="2933"/>
                </a:lnTo>
                <a:lnTo>
                  <a:pt x="2015" y="2931"/>
                </a:lnTo>
                <a:lnTo>
                  <a:pt x="2015" y="2929"/>
                </a:lnTo>
                <a:lnTo>
                  <a:pt x="2014" y="2927"/>
                </a:lnTo>
                <a:lnTo>
                  <a:pt x="2012" y="2924"/>
                </a:lnTo>
                <a:lnTo>
                  <a:pt x="2007" y="2919"/>
                </a:lnTo>
                <a:lnTo>
                  <a:pt x="2002" y="2914"/>
                </a:lnTo>
                <a:lnTo>
                  <a:pt x="1998" y="2909"/>
                </a:lnTo>
                <a:lnTo>
                  <a:pt x="1993" y="2899"/>
                </a:lnTo>
                <a:lnTo>
                  <a:pt x="1990" y="2892"/>
                </a:lnTo>
                <a:lnTo>
                  <a:pt x="1990" y="2890"/>
                </a:lnTo>
                <a:lnTo>
                  <a:pt x="1990" y="2889"/>
                </a:lnTo>
                <a:lnTo>
                  <a:pt x="1991" y="2889"/>
                </a:lnTo>
                <a:lnTo>
                  <a:pt x="1992" y="2888"/>
                </a:lnTo>
                <a:lnTo>
                  <a:pt x="1993" y="2886"/>
                </a:lnTo>
                <a:lnTo>
                  <a:pt x="1993" y="2884"/>
                </a:lnTo>
                <a:lnTo>
                  <a:pt x="1993" y="2879"/>
                </a:lnTo>
                <a:lnTo>
                  <a:pt x="1992" y="2875"/>
                </a:lnTo>
                <a:lnTo>
                  <a:pt x="1995" y="2869"/>
                </a:lnTo>
                <a:lnTo>
                  <a:pt x="1994" y="2869"/>
                </a:lnTo>
                <a:lnTo>
                  <a:pt x="1994" y="2867"/>
                </a:lnTo>
                <a:lnTo>
                  <a:pt x="1995" y="2866"/>
                </a:lnTo>
                <a:lnTo>
                  <a:pt x="1995" y="2865"/>
                </a:lnTo>
                <a:lnTo>
                  <a:pt x="1998" y="2861"/>
                </a:lnTo>
                <a:lnTo>
                  <a:pt x="1999" y="2863"/>
                </a:lnTo>
                <a:lnTo>
                  <a:pt x="2001" y="2868"/>
                </a:lnTo>
                <a:lnTo>
                  <a:pt x="2001" y="2870"/>
                </a:lnTo>
                <a:lnTo>
                  <a:pt x="2001" y="2872"/>
                </a:lnTo>
                <a:lnTo>
                  <a:pt x="2000" y="2873"/>
                </a:lnTo>
                <a:lnTo>
                  <a:pt x="1998" y="2872"/>
                </a:lnTo>
                <a:lnTo>
                  <a:pt x="1999" y="2888"/>
                </a:lnTo>
                <a:lnTo>
                  <a:pt x="2001" y="2900"/>
                </a:lnTo>
                <a:lnTo>
                  <a:pt x="2004" y="2901"/>
                </a:lnTo>
                <a:lnTo>
                  <a:pt x="2008" y="2902"/>
                </a:lnTo>
                <a:lnTo>
                  <a:pt x="2011" y="2902"/>
                </a:lnTo>
                <a:lnTo>
                  <a:pt x="2013" y="2902"/>
                </a:lnTo>
                <a:lnTo>
                  <a:pt x="2015" y="2903"/>
                </a:lnTo>
                <a:lnTo>
                  <a:pt x="2016" y="2905"/>
                </a:lnTo>
                <a:lnTo>
                  <a:pt x="2018" y="2907"/>
                </a:lnTo>
                <a:lnTo>
                  <a:pt x="2019" y="2910"/>
                </a:lnTo>
                <a:lnTo>
                  <a:pt x="2021" y="2912"/>
                </a:lnTo>
                <a:lnTo>
                  <a:pt x="2025" y="2914"/>
                </a:lnTo>
                <a:lnTo>
                  <a:pt x="2029" y="2915"/>
                </a:lnTo>
                <a:lnTo>
                  <a:pt x="2032" y="2916"/>
                </a:lnTo>
                <a:lnTo>
                  <a:pt x="2035" y="2916"/>
                </a:lnTo>
                <a:lnTo>
                  <a:pt x="2041" y="2914"/>
                </a:lnTo>
                <a:lnTo>
                  <a:pt x="2049" y="2912"/>
                </a:lnTo>
                <a:lnTo>
                  <a:pt x="2055" y="2914"/>
                </a:lnTo>
                <a:lnTo>
                  <a:pt x="2061" y="2915"/>
                </a:lnTo>
                <a:lnTo>
                  <a:pt x="2063" y="2915"/>
                </a:lnTo>
                <a:lnTo>
                  <a:pt x="2066" y="2915"/>
                </a:lnTo>
                <a:lnTo>
                  <a:pt x="2068" y="2913"/>
                </a:lnTo>
                <a:lnTo>
                  <a:pt x="2071" y="2911"/>
                </a:lnTo>
                <a:lnTo>
                  <a:pt x="2078" y="2903"/>
                </a:lnTo>
                <a:lnTo>
                  <a:pt x="2086" y="2892"/>
                </a:lnTo>
                <a:lnTo>
                  <a:pt x="2093" y="2881"/>
                </a:lnTo>
                <a:close/>
                <a:moveTo>
                  <a:pt x="1759" y="1684"/>
                </a:moveTo>
                <a:lnTo>
                  <a:pt x="1760" y="1687"/>
                </a:lnTo>
                <a:lnTo>
                  <a:pt x="1761" y="1689"/>
                </a:lnTo>
                <a:lnTo>
                  <a:pt x="1761" y="1690"/>
                </a:lnTo>
                <a:lnTo>
                  <a:pt x="1762" y="1691"/>
                </a:lnTo>
                <a:lnTo>
                  <a:pt x="1765" y="1692"/>
                </a:lnTo>
                <a:lnTo>
                  <a:pt x="1765" y="1690"/>
                </a:lnTo>
                <a:lnTo>
                  <a:pt x="1767" y="1689"/>
                </a:lnTo>
                <a:lnTo>
                  <a:pt x="1770" y="1687"/>
                </a:lnTo>
                <a:lnTo>
                  <a:pt x="1768" y="1681"/>
                </a:lnTo>
                <a:lnTo>
                  <a:pt x="1767" y="1679"/>
                </a:lnTo>
                <a:lnTo>
                  <a:pt x="1767" y="1676"/>
                </a:lnTo>
                <a:lnTo>
                  <a:pt x="1779" y="1681"/>
                </a:lnTo>
                <a:lnTo>
                  <a:pt x="1782" y="1683"/>
                </a:lnTo>
                <a:lnTo>
                  <a:pt x="1784" y="1684"/>
                </a:lnTo>
                <a:lnTo>
                  <a:pt x="1787" y="1684"/>
                </a:lnTo>
                <a:lnTo>
                  <a:pt x="1788" y="1683"/>
                </a:lnTo>
                <a:lnTo>
                  <a:pt x="1790" y="1680"/>
                </a:lnTo>
                <a:lnTo>
                  <a:pt x="1793" y="1676"/>
                </a:lnTo>
                <a:lnTo>
                  <a:pt x="1810" y="1676"/>
                </a:lnTo>
                <a:lnTo>
                  <a:pt x="1809" y="1676"/>
                </a:lnTo>
                <a:lnTo>
                  <a:pt x="1812" y="1677"/>
                </a:lnTo>
                <a:lnTo>
                  <a:pt x="1818" y="1678"/>
                </a:lnTo>
                <a:lnTo>
                  <a:pt x="1816" y="1673"/>
                </a:lnTo>
                <a:lnTo>
                  <a:pt x="1815" y="1669"/>
                </a:lnTo>
                <a:lnTo>
                  <a:pt x="1813" y="1665"/>
                </a:lnTo>
                <a:lnTo>
                  <a:pt x="1812" y="1663"/>
                </a:lnTo>
                <a:lnTo>
                  <a:pt x="1810" y="1662"/>
                </a:lnTo>
                <a:lnTo>
                  <a:pt x="1808" y="1662"/>
                </a:lnTo>
                <a:lnTo>
                  <a:pt x="1804" y="1662"/>
                </a:lnTo>
                <a:lnTo>
                  <a:pt x="1800" y="1662"/>
                </a:lnTo>
                <a:lnTo>
                  <a:pt x="1798" y="1662"/>
                </a:lnTo>
                <a:lnTo>
                  <a:pt x="1796" y="1662"/>
                </a:lnTo>
                <a:lnTo>
                  <a:pt x="1793" y="1660"/>
                </a:lnTo>
                <a:lnTo>
                  <a:pt x="1791" y="1659"/>
                </a:lnTo>
                <a:lnTo>
                  <a:pt x="1786" y="1654"/>
                </a:lnTo>
                <a:lnTo>
                  <a:pt x="1781" y="1650"/>
                </a:lnTo>
                <a:lnTo>
                  <a:pt x="1778" y="1648"/>
                </a:lnTo>
                <a:lnTo>
                  <a:pt x="1776" y="1647"/>
                </a:lnTo>
                <a:lnTo>
                  <a:pt x="1770" y="1647"/>
                </a:lnTo>
                <a:lnTo>
                  <a:pt x="1764" y="1647"/>
                </a:lnTo>
                <a:lnTo>
                  <a:pt x="1758" y="1647"/>
                </a:lnTo>
                <a:lnTo>
                  <a:pt x="1752" y="1647"/>
                </a:lnTo>
                <a:lnTo>
                  <a:pt x="1742" y="1648"/>
                </a:lnTo>
                <a:lnTo>
                  <a:pt x="1736" y="1648"/>
                </a:lnTo>
                <a:lnTo>
                  <a:pt x="1731" y="1647"/>
                </a:lnTo>
                <a:lnTo>
                  <a:pt x="1734" y="1649"/>
                </a:lnTo>
                <a:lnTo>
                  <a:pt x="1739" y="1650"/>
                </a:lnTo>
                <a:lnTo>
                  <a:pt x="1737" y="1655"/>
                </a:lnTo>
                <a:lnTo>
                  <a:pt x="1737" y="1657"/>
                </a:lnTo>
                <a:lnTo>
                  <a:pt x="1737" y="1659"/>
                </a:lnTo>
                <a:lnTo>
                  <a:pt x="1738" y="1662"/>
                </a:lnTo>
                <a:lnTo>
                  <a:pt x="1739" y="1664"/>
                </a:lnTo>
                <a:lnTo>
                  <a:pt x="1739" y="1667"/>
                </a:lnTo>
                <a:lnTo>
                  <a:pt x="1742" y="1667"/>
                </a:lnTo>
                <a:lnTo>
                  <a:pt x="1743" y="1668"/>
                </a:lnTo>
                <a:lnTo>
                  <a:pt x="1744" y="1670"/>
                </a:lnTo>
                <a:lnTo>
                  <a:pt x="1744" y="1672"/>
                </a:lnTo>
                <a:lnTo>
                  <a:pt x="1743" y="1676"/>
                </a:lnTo>
                <a:lnTo>
                  <a:pt x="1742" y="1678"/>
                </a:lnTo>
                <a:lnTo>
                  <a:pt x="1722" y="1676"/>
                </a:lnTo>
                <a:lnTo>
                  <a:pt x="1718" y="1675"/>
                </a:lnTo>
                <a:lnTo>
                  <a:pt x="1715" y="1673"/>
                </a:lnTo>
                <a:lnTo>
                  <a:pt x="1708" y="1670"/>
                </a:lnTo>
                <a:lnTo>
                  <a:pt x="1706" y="1681"/>
                </a:lnTo>
                <a:lnTo>
                  <a:pt x="1710" y="1683"/>
                </a:lnTo>
                <a:lnTo>
                  <a:pt x="1712" y="1684"/>
                </a:lnTo>
                <a:lnTo>
                  <a:pt x="1711" y="1684"/>
                </a:lnTo>
                <a:lnTo>
                  <a:pt x="1759" y="1684"/>
                </a:lnTo>
                <a:close/>
                <a:moveTo>
                  <a:pt x="3045" y="1071"/>
                </a:moveTo>
                <a:lnTo>
                  <a:pt x="3037" y="1071"/>
                </a:lnTo>
                <a:lnTo>
                  <a:pt x="3030" y="1071"/>
                </a:lnTo>
                <a:lnTo>
                  <a:pt x="3022" y="1070"/>
                </a:lnTo>
                <a:lnTo>
                  <a:pt x="3014" y="1069"/>
                </a:lnTo>
                <a:lnTo>
                  <a:pt x="2997" y="1067"/>
                </a:lnTo>
                <a:lnTo>
                  <a:pt x="2981" y="1065"/>
                </a:lnTo>
                <a:lnTo>
                  <a:pt x="2971" y="1065"/>
                </a:lnTo>
                <a:lnTo>
                  <a:pt x="2961" y="1066"/>
                </a:lnTo>
                <a:lnTo>
                  <a:pt x="2956" y="1066"/>
                </a:lnTo>
                <a:lnTo>
                  <a:pt x="2951" y="1066"/>
                </a:lnTo>
                <a:lnTo>
                  <a:pt x="2946" y="1066"/>
                </a:lnTo>
                <a:lnTo>
                  <a:pt x="2941" y="1065"/>
                </a:lnTo>
                <a:lnTo>
                  <a:pt x="2938" y="1062"/>
                </a:lnTo>
                <a:lnTo>
                  <a:pt x="2935" y="1060"/>
                </a:lnTo>
                <a:lnTo>
                  <a:pt x="2933" y="1059"/>
                </a:lnTo>
                <a:lnTo>
                  <a:pt x="2930" y="1060"/>
                </a:lnTo>
                <a:lnTo>
                  <a:pt x="2928" y="1061"/>
                </a:lnTo>
                <a:lnTo>
                  <a:pt x="2925" y="1063"/>
                </a:lnTo>
                <a:lnTo>
                  <a:pt x="2923" y="1065"/>
                </a:lnTo>
                <a:lnTo>
                  <a:pt x="2920" y="1069"/>
                </a:lnTo>
                <a:lnTo>
                  <a:pt x="2919" y="1071"/>
                </a:lnTo>
                <a:lnTo>
                  <a:pt x="2917" y="1071"/>
                </a:lnTo>
                <a:lnTo>
                  <a:pt x="2915" y="1071"/>
                </a:lnTo>
                <a:lnTo>
                  <a:pt x="2912" y="1071"/>
                </a:lnTo>
                <a:lnTo>
                  <a:pt x="2908" y="1070"/>
                </a:lnTo>
                <a:lnTo>
                  <a:pt x="2905" y="1071"/>
                </a:lnTo>
                <a:lnTo>
                  <a:pt x="2903" y="1072"/>
                </a:lnTo>
                <a:lnTo>
                  <a:pt x="2900" y="1075"/>
                </a:lnTo>
                <a:lnTo>
                  <a:pt x="2898" y="1077"/>
                </a:lnTo>
                <a:lnTo>
                  <a:pt x="2897" y="1078"/>
                </a:lnTo>
                <a:lnTo>
                  <a:pt x="2896" y="1079"/>
                </a:lnTo>
                <a:lnTo>
                  <a:pt x="2900" y="1086"/>
                </a:lnTo>
                <a:lnTo>
                  <a:pt x="2902" y="1090"/>
                </a:lnTo>
                <a:lnTo>
                  <a:pt x="2904" y="1095"/>
                </a:lnTo>
                <a:lnTo>
                  <a:pt x="2904" y="1099"/>
                </a:lnTo>
                <a:lnTo>
                  <a:pt x="2905" y="1103"/>
                </a:lnTo>
                <a:lnTo>
                  <a:pt x="2905" y="1108"/>
                </a:lnTo>
                <a:lnTo>
                  <a:pt x="2907" y="1115"/>
                </a:lnTo>
                <a:lnTo>
                  <a:pt x="2909" y="1124"/>
                </a:lnTo>
                <a:lnTo>
                  <a:pt x="2910" y="1129"/>
                </a:lnTo>
                <a:lnTo>
                  <a:pt x="2911" y="1134"/>
                </a:lnTo>
                <a:lnTo>
                  <a:pt x="2911" y="1139"/>
                </a:lnTo>
                <a:lnTo>
                  <a:pt x="2910" y="1144"/>
                </a:lnTo>
                <a:lnTo>
                  <a:pt x="2905" y="1147"/>
                </a:lnTo>
                <a:lnTo>
                  <a:pt x="2903" y="1153"/>
                </a:lnTo>
                <a:lnTo>
                  <a:pt x="2901" y="1159"/>
                </a:lnTo>
                <a:lnTo>
                  <a:pt x="2899" y="1169"/>
                </a:lnTo>
                <a:lnTo>
                  <a:pt x="2896" y="1169"/>
                </a:lnTo>
                <a:lnTo>
                  <a:pt x="2896" y="1173"/>
                </a:lnTo>
                <a:lnTo>
                  <a:pt x="2896" y="1178"/>
                </a:lnTo>
                <a:lnTo>
                  <a:pt x="2896" y="1186"/>
                </a:lnTo>
                <a:lnTo>
                  <a:pt x="2899" y="1184"/>
                </a:lnTo>
                <a:lnTo>
                  <a:pt x="2901" y="1183"/>
                </a:lnTo>
                <a:lnTo>
                  <a:pt x="2902" y="1183"/>
                </a:lnTo>
                <a:lnTo>
                  <a:pt x="2902" y="1185"/>
                </a:lnTo>
                <a:lnTo>
                  <a:pt x="2902" y="1187"/>
                </a:lnTo>
                <a:lnTo>
                  <a:pt x="2901" y="1189"/>
                </a:lnTo>
                <a:lnTo>
                  <a:pt x="2899" y="1191"/>
                </a:lnTo>
                <a:lnTo>
                  <a:pt x="2899" y="1192"/>
                </a:lnTo>
                <a:lnTo>
                  <a:pt x="2899" y="1195"/>
                </a:lnTo>
                <a:lnTo>
                  <a:pt x="2905" y="1200"/>
                </a:lnTo>
                <a:lnTo>
                  <a:pt x="2905" y="1204"/>
                </a:lnTo>
                <a:lnTo>
                  <a:pt x="2906" y="1207"/>
                </a:lnTo>
                <a:lnTo>
                  <a:pt x="2905" y="1214"/>
                </a:lnTo>
                <a:lnTo>
                  <a:pt x="2903" y="1221"/>
                </a:lnTo>
                <a:lnTo>
                  <a:pt x="2902" y="1228"/>
                </a:lnTo>
                <a:lnTo>
                  <a:pt x="2911" y="1229"/>
                </a:lnTo>
                <a:lnTo>
                  <a:pt x="2921" y="1229"/>
                </a:lnTo>
                <a:lnTo>
                  <a:pt x="2931" y="1228"/>
                </a:lnTo>
                <a:lnTo>
                  <a:pt x="2936" y="1227"/>
                </a:lnTo>
                <a:lnTo>
                  <a:pt x="2941" y="1225"/>
                </a:lnTo>
                <a:lnTo>
                  <a:pt x="2950" y="1238"/>
                </a:lnTo>
                <a:lnTo>
                  <a:pt x="2958" y="1251"/>
                </a:lnTo>
                <a:lnTo>
                  <a:pt x="2965" y="1249"/>
                </a:lnTo>
                <a:lnTo>
                  <a:pt x="2971" y="1248"/>
                </a:lnTo>
                <a:lnTo>
                  <a:pt x="2977" y="1247"/>
                </a:lnTo>
                <a:lnTo>
                  <a:pt x="2980" y="1246"/>
                </a:lnTo>
                <a:lnTo>
                  <a:pt x="2984" y="1245"/>
                </a:lnTo>
                <a:lnTo>
                  <a:pt x="2986" y="1240"/>
                </a:lnTo>
                <a:lnTo>
                  <a:pt x="2989" y="1239"/>
                </a:lnTo>
                <a:lnTo>
                  <a:pt x="2991" y="1239"/>
                </a:lnTo>
                <a:lnTo>
                  <a:pt x="2995" y="1239"/>
                </a:lnTo>
                <a:lnTo>
                  <a:pt x="3004" y="1241"/>
                </a:lnTo>
                <a:lnTo>
                  <a:pt x="3008" y="1242"/>
                </a:lnTo>
                <a:lnTo>
                  <a:pt x="3013" y="1243"/>
                </a:lnTo>
                <a:lnTo>
                  <a:pt x="3017" y="1242"/>
                </a:lnTo>
                <a:lnTo>
                  <a:pt x="3023" y="1240"/>
                </a:lnTo>
                <a:lnTo>
                  <a:pt x="3023" y="1237"/>
                </a:lnTo>
                <a:lnTo>
                  <a:pt x="3025" y="1235"/>
                </a:lnTo>
                <a:lnTo>
                  <a:pt x="3026" y="1233"/>
                </a:lnTo>
                <a:lnTo>
                  <a:pt x="3029" y="1229"/>
                </a:lnTo>
                <a:lnTo>
                  <a:pt x="3031" y="1224"/>
                </a:lnTo>
                <a:lnTo>
                  <a:pt x="3033" y="1221"/>
                </a:lnTo>
                <a:lnTo>
                  <a:pt x="3034" y="1220"/>
                </a:lnTo>
                <a:lnTo>
                  <a:pt x="3039" y="1217"/>
                </a:lnTo>
                <a:lnTo>
                  <a:pt x="3044" y="1216"/>
                </a:lnTo>
                <a:lnTo>
                  <a:pt x="3050" y="1214"/>
                </a:lnTo>
                <a:lnTo>
                  <a:pt x="3052" y="1213"/>
                </a:lnTo>
                <a:lnTo>
                  <a:pt x="3054" y="1211"/>
                </a:lnTo>
                <a:lnTo>
                  <a:pt x="3054" y="1210"/>
                </a:lnTo>
                <a:lnTo>
                  <a:pt x="3054" y="1209"/>
                </a:lnTo>
                <a:lnTo>
                  <a:pt x="3054" y="1206"/>
                </a:lnTo>
                <a:lnTo>
                  <a:pt x="3054" y="1203"/>
                </a:lnTo>
                <a:lnTo>
                  <a:pt x="3054" y="1200"/>
                </a:lnTo>
                <a:lnTo>
                  <a:pt x="3056" y="1197"/>
                </a:lnTo>
                <a:lnTo>
                  <a:pt x="3060" y="1193"/>
                </a:lnTo>
                <a:lnTo>
                  <a:pt x="3068" y="1186"/>
                </a:lnTo>
                <a:lnTo>
                  <a:pt x="3071" y="1183"/>
                </a:lnTo>
                <a:lnTo>
                  <a:pt x="3071" y="1180"/>
                </a:lnTo>
                <a:lnTo>
                  <a:pt x="3070" y="1178"/>
                </a:lnTo>
                <a:lnTo>
                  <a:pt x="3067" y="1175"/>
                </a:lnTo>
                <a:lnTo>
                  <a:pt x="3066" y="1173"/>
                </a:lnTo>
                <a:lnTo>
                  <a:pt x="3065" y="1170"/>
                </a:lnTo>
                <a:lnTo>
                  <a:pt x="3065" y="1167"/>
                </a:lnTo>
                <a:lnTo>
                  <a:pt x="3065" y="1164"/>
                </a:lnTo>
                <a:lnTo>
                  <a:pt x="3066" y="1162"/>
                </a:lnTo>
                <a:lnTo>
                  <a:pt x="3069" y="1161"/>
                </a:lnTo>
                <a:lnTo>
                  <a:pt x="3072" y="1159"/>
                </a:lnTo>
                <a:lnTo>
                  <a:pt x="3074" y="1158"/>
                </a:lnTo>
                <a:lnTo>
                  <a:pt x="3079" y="1149"/>
                </a:lnTo>
                <a:lnTo>
                  <a:pt x="3085" y="1140"/>
                </a:lnTo>
                <a:lnTo>
                  <a:pt x="3088" y="1135"/>
                </a:lnTo>
                <a:lnTo>
                  <a:pt x="3091" y="1131"/>
                </a:lnTo>
                <a:lnTo>
                  <a:pt x="3095" y="1127"/>
                </a:lnTo>
                <a:lnTo>
                  <a:pt x="3099" y="1124"/>
                </a:lnTo>
                <a:lnTo>
                  <a:pt x="3105" y="1121"/>
                </a:lnTo>
                <a:lnTo>
                  <a:pt x="3114" y="1118"/>
                </a:lnTo>
                <a:lnTo>
                  <a:pt x="3122" y="1114"/>
                </a:lnTo>
                <a:lnTo>
                  <a:pt x="3125" y="1112"/>
                </a:lnTo>
                <a:lnTo>
                  <a:pt x="3127" y="1110"/>
                </a:lnTo>
                <a:lnTo>
                  <a:pt x="3128" y="1106"/>
                </a:lnTo>
                <a:lnTo>
                  <a:pt x="3128" y="1101"/>
                </a:lnTo>
                <a:lnTo>
                  <a:pt x="3127" y="1090"/>
                </a:lnTo>
                <a:lnTo>
                  <a:pt x="3126" y="1087"/>
                </a:lnTo>
                <a:lnTo>
                  <a:pt x="3126" y="1084"/>
                </a:lnTo>
                <a:lnTo>
                  <a:pt x="3126" y="1082"/>
                </a:lnTo>
                <a:lnTo>
                  <a:pt x="3127" y="1079"/>
                </a:lnTo>
                <a:lnTo>
                  <a:pt x="3128" y="1077"/>
                </a:lnTo>
                <a:lnTo>
                  <a:pt x="3131" y="1075"/>
                </a:lnTo>
                <a:lnTo>
                  <a:pt x="3134" y="1073"/>
                </a:lnTo>
                <a:lnTo>
                  <a:pt x="3135" y="1071"/>
                </a:lnTo>
                <a:lnTo>
                  <a:pt x="3139" y="1070"/>
                </a:lnTo>
                <a:lnTo>
                  <a:pt x="3142" y="1069"/>
                </a:lnTo>
                <a:lnTo>
                  <a:pt x="3145" y="1068"/>
                </a:lnTo>
                <a:lnTo>
                  <a:pt x="3149" y="1068"/>
                </a:lnTo>
                <a:lnTo>
                  <a:pt x="3152" y="1068"/>
                </a:lnTo>
                <a:lnTo>
                  <a:pt x="3154" y="1069"/>
                </a:lnTo>
                <a:lnTo>
                  <a:pt x="3158" y="1071"/>
                </a:lnTo>
                <a:lnTo>
                  <a:pt x="3166" y="1075"/>
                </a:lnTo>
                <a:lnTo>
                  <a:pt x="3171" y="1078"/>
                </a:lnTo>
                <a:lnTo>
                  <a:pt x="3173" y="1079"/>
                </a:lnTo>
                <a:lnTo>
                  <a:pt x="3175" y="1079"/>
                </a:lnTo>
                <a:lnTo>
                  <a:pt x="3178" y="1080"/>
                </a:lnTo>
                <a:lnTo>
                  <a:pt x="3180" y="1080"/>
                </a:lnTo>
                <a:lnTo>
                  <a:pt x="3186" y="1079"/>
                </a:lnTo>
                <a:lnTo>
                  <a:pt x="3188" y="1078"/>
                </a:lnTo>
                <a:lnTo>
                  <a:pt x="3189" y="1076"/>
                </a:lnTo>
                <a:lnTo>
                  <a:pt x="3193" y="1071"/>
                </a:lnTo>
                <a:lnTo>
                  <a:pt x="3195" y="1067"/>
                </a:lnTo>
                <a:lnTo>
                  <a:pt x="3196" y="1066"/>
                </a:lnTo>
                <a:lnTo>
                  <a:pt x="3197" y="1065"/>
                </a:lnTo>
                <a:lnTo>
                  <a:pt x="3199" y="1064"/>
                </a:lnTo>
                <a:lnTo>
                  <a:pt x="3201" y="1064"/>
                </a:lnTo>
                <a:lnTo>
                  <a:pt x="3206" y="1064"/>
                </a:lnTo>
                <a:lnTo>
                  <a:pt x="3210" y="1064"/>
                </a:lnTo>
                <a:lnTo>
                  <a:pt x="3214" y="1062"/>
                </a:lnTo>
                <a:lnTo>
                  <a:pt x="3216" y="1061"/>
                </a:lnTo>
                <a:lnTo>
                  <a:pt x="3217" y="1059"/>
                </a:lnTo>
                <a:lnTo>
                  <a:pt x="3218" y="1055"/>
                </a:lnTo>
                <a:lnTo>
                  <a:pt x="3219" y="1053"/>
                </a:lnTo>
                <a:lnTo>
                  <a:pt x="3220" y="1051"/>
                </a:lnTo>
                <a:lnTo>
                  <a:pt x="3221" y="1049"/>
                </a:lnTo>
                <a:lnTo>
                  <a:pt x="3223" y="1048"/>
                </a:lnTo>
                <a:lnTo>
                  <a:pt x="3223" y="1045"/>
                </a:lnTo>
                <a:lnTo>
                  <a:pt x="3225" y="1045"/>
                </a:lnTo>
                <a:lnTo>
                  <a:pt x="3228" y="1046"/>
                </a:lnTo>
                <a:lnTo>
                  <a:pt x="3231" y="1046"/>
                </a:lnTo>
                <a:lnTo>
                  <a:pt x="3233" y="1046"/>
                </a:lnTo>
                <a:lnTo>
                  <a:pt x="3234" y="1045"/>
                </a:lnTo>
                <a:lnTo>
                  <a:pt x="3239" y="1049"/>
                </a:lnTo>
                <a:lnTo>
                  <a:pt x="3243" y="1052"/>
                </a:lnTo>
                <a:lnTo>
                  <a:pt x="3247" y="1056"/>
                </a:lnTo>
                <a:lnTo>
                  <a:pt x="3250" y="1059"/>
                </a:lnTo>
                <a:lnTo>
                  <a:pt x="3253" y="1063"/>
                </a:lnTo>
                <a:lnTo>
                  <a:pt x="3255" y="1067"/>
                </a:lnTo>
                <a:lnTo>
                  <a:pt x="3259" y="1076"/>
                </a:lnTo>
                <a:lnTo>
                  <a:pt x="3263" y="1085"/>
                </a:lnTo>
                <a:lnTo>
                  <a:pt x="3267" y="1094"/>
                </a:lnTo>
                <a:lnTo>
                  <a:pt x="3272" y="1102"/>
                </a:lnTo>
                <a:lnTo>
                  <a:pt x="3275" y="1106"/>
                </a:lnTo>
                <a:lnTo>
                  <a:pt x="3279" y="1110"/>
                </a:lnTo>
                <a:lnTo>
                  <a:pt x="3284" y="1110"/>
                </a:lnTo>
                <a:lnTo>
                  <a:pt x="3294" y="1121"/>
                </a:lnTo>
                <a:lnTo>
                  <a:pt x="3302" y="1128"/>
                </a:lnTo>
                <a:lnTo>
                  <a:pt x="3305" y="1131"/>
                </a:lnTo>
                <a:lnTo>
                  <a:pt x="3307" y="1133"/>
                </a:lnTo>
                <a:lnTo>
                  <a:pt x="3313" y="1135"/>
                </a:lnTo>
                <a:lnTo>
                  <a:pt x="3319" y="1136"/>
                </a:lnTo>
                <a:lnTo>
                  <a:pt x="3324" y="1138"/>
                </a:lnTo>
                <a:lnTo>
                  <a:pt x="3327" y="1139"/>
                </a:lnTo>
                <a:lnTo>
                  <a:pt x="3329" y="1141"/>
                </a:lnTo>
                <a:lnTo>
                  <a:pt x="3329" y="1147"/>
                </a:lnTo>
                <a:lnTo>
                  <a:pt x="3335" y="1147"/>
                </a:lnTo>
                <a:lnTo>
                  <a:pt x="3337" y="1148"/>
                </a:lnTo>
                <a:lnTo>
                  <a:pt x="3337" y="1149"/>
                </a:lnTo>
                <a:lnTo>
                  <a:pt x="3338" y="1150"/>
                </a:lnTo>
                <a:lnTo>
                  <a:pt x="3338" y="1151"/>
                </a:lnTo>
                <a:lnTo>
                  <a:pt x="3338" y="1154"/>
                </a:lnTo>
                <a:lnTo>
                  <a:pt x="3337" y="1156"/>
                </a:lnTo>
                <a:lnTo>
                  <a:pt x="3338" y="1158"/>
                </a:lnTo>
                <a:lnTo>
                  <a:pt x="3340" y="1159"/>
                </a:lnTo>
                <a:lnTo>
                  <a:pt x="3342" y="1160"/>
                </a:lnTo>
                <a:lnTo>
                  <a:pt x="3347" y="1162"/>
                </a:lnTo>
                <a:lnTo>
                  <a:pt x="3351" y="1163"/>
                </a:lnTo>
                <a:lnTo>
                  <a:pt x="3353" y="1165"/>
                </a:lnTo>
                <a:lnTo>
                  <a:pt x="3355" y="1166"/>
                </a:lnTo>
                <a:lnTo>
                  <a:pt x="3356" y="1169"/>
                </a:lnTo>
                <a:lnTo>
                  <a:pt x="3357" y="1173"/>
                </a:lnTo>
                <a:lnTo>
                  <a:pt x="3358" y="1184"/>
                </a:lnTo>
                <a:lnTo>
                  <a:pt x="3358" y="1189"/>
                </a:lnTo>
                <a:lnTo>
                  <a:pt x="3358" y="1193"/>
                </a:lnTo>
                <a:lnTo>
                  <a:pt x="3357" y="1194"/>
                </a:lnTo>
                <a:lnTo>
                  <a:pt x="3357" y="1195"/>
                </a:lnTo>
                <a:lnTo>
                  <a:pt x="3356" y="1195"/>
                </a:lnTo>
                <a:lnTo>
                  <a:pt x="3355" y="1195"/>
                </a:lnTo>
                <a:lnTo>
                  <a:pt x="3354" y="1197"/>
                </a:lnTo>
                <a:lnTo>
                  <a:pt x="3353" y="1199"/>
                </a:lnTo>
                <a:lnTo>
                  <a:pt x="3353" y="1203"/>
                </a:lnTo>
                <a:lnTo>
                  <a:pt x="3352" y="1211"/>
                </a:lnTo>
                <a:lnTo>
                  <a:pt x="3345" y="1212"/>
                </a:lnTo>
                <a:lnTo>
                  <a:pt x="3338" y="1213"/>
                </a:lnTo>
                <a:lnTo>
                  <a:pt x="3330" y="1213"/>
                </a:lnTo>
                <a:lnTo>
                  <a:pt x="3322" y="1213"/>
                </a:lnTo>
                <a:lnTo>
                  <a:pt x="3307" y="1212"/>
                </a:lnTo>
                <a:lnTo>
                  <a:pt x="3296" y="1211"/>
                </a:lnTo>
                <a:lnTo>
                  <a:pt x="3296" y="1212"/>
                </a:lnTo>
                <a:lnTo>
                  <a:pt x="3297" y="1213"/>
                </a:lnTo>
                <a:lnTo>
                  <a:pt x="3297" y="1216"/>
                </a:lnTo>
                <a:lnTo>
                  <a:pt x="3298" y="1218"/>
                </a:lnTo>
                <a:lnTo>
                  <a:pt x="3298" y="1219"/>
                </a:lnTo>
                <a:lnTo>
                  <a:pt x="3299" y="1220"/>
                </a:lnTo>
                <a:lnTo>
                  <a:pt x="3303" y="1223"/>
                </a:lnTo>
                <a:lnTo>
                  <a:pt x="3308" y="1226"/>
                </a:lnTo>
                <a:lnTo>
                  <a:pt x="3319" y="1232"/>
                </a:lnTo>
                <a:lnTo>
                  <a:pt x="3341" y="1242"/>
                </a:lnTo>
                <a:lnTo>
                  <a:pt x="3342" y="1235"/>
                </a:lnTo>
                <a:lnTo>
                  <a:pt x="3344" y="1226"/>
                </a:lnTo>
                <a:lnTo>
                  <a:pt x="3344" y="1219"/>
                </a:lnTo>
                <a:lnTo>
                  <a:pt x="3344" y="1218"/>
                </a:lnTo>
                <a:lnTo>
                  <a:pt x="3344" y="1220"/>
                </a:lnTo>
                <a:lnTo>
                  <a:pt x="3344" y="1214"/>
                </a:lnTo>
                <a:lnTo>
                  <a:pt x="3345" y="1214"/>
                </a:lnTo>
                <a:lnTo>
                  <a:pt x="3347" y="1214"/>
                </a:lnTo>
                <a:lnTo>
                  <a:pt x="3352" y="1214"/>
                </a:lnTo>
                <a:lnTo>
                  <a:pt x="3360" y="1217"/>
                </a:lnTo>
                <a:lnTo>
                  <a:pt x="3371" y="1198"/>
                </a:lnTo>
                <a:lnTo>
                  <a:pt x="3374" y="1193"/>
                </a:lnTo>
                <a:lnTo>
                  <a:pt x="3376" y="1187"/>
                </a:lnTo>
                <a:lnTo>
                  <a:pt x="3378" y="1182"/>
                </a:lnTo>
                <a:lnTo>
                  <a:pt x="3378" y="1180"/>
                </a:lnTo>
                <a:lnTo>
                  <a:pt x="3377" y="1178"/>
                </a:lnTo>
                <a:lnTo>
                  <a:pt x="3376" y="1176"/>
                </a:lnTo>
                <a:lnTo>
                  <a:pt x="3373" y="1174"/>
                </a:lnTo>
                <a:lnTo>
                  <a:pt x="3370" y="1171"/>
                </a:lnTo>
                <a:lnTo>
                  <a:pt x="3369" y="1169"/>
                </a:lnTo>
                <a:lnTo>
                  <a:pt x="3368" y="1164"/>
                </a:lnTo>
                <a:lnTo>
                  <a:pt x="3369" y="1161"/>
                </a:lnTo>
                <a:lnTo>
                  <a:pt x="3370" y="1158"/>
                </a:lnTo>
                <a:lnTo>
                  <a:pt x="3371" y="1155"/>
                </a:lnTo>
                <a:lnTo>
                  <a:pt x="3373" y="1152"/>
                </a:lnTo>
                <a:lnTo>
                  <a:pt x="3374" y="1151"/>
                </a:lnTo>
                <a:lnTo>
                  <a:pt x="3376" y="1151"/>
                </a:lnTo>
                <a:lnTo>
                  <a:pt x="3379" y="1151"/>
                </a:lnTo>
                <a:lnTo>
                  <a:pt x="3382" y="1152"/>
                </a:lnTo>
                <a:lnTo>
                  <a:pt x="3386" y="1154"/>
                </a:lnTo>
                <a:lnTo>
                  <a:pt x="3394" y="1158"/>
                </a:lnTo>
                <a:lnTo>
                  <a:pt x="3394" y="1164"/>
                </a:lnTo>
                <a:lnTo>
                  <a:pt x="3396" y="1164"/>
                </a:lnTo>
                <a:lnTo>
                  <a:pt x="3398" y="1164"/>
                </a:lnTo>
                <a:lnTo>
                  <a:pt x="3398" y="1163"/>
                </a:lnTo>
                <a:lnTo>
                  <a:pt x="3399" y="1162"/>
                </a:lnTo>
                <a:lnTo>
                  <a:pt x="3399" y="1159"/>
                </a:lnTo>
                <a:lnTo>
                  <a:pt x="3398" y="1155"/>
                </a:lnTo>
                <a:lnTo>
                  <a:pt x="3394" y="1148"/>
                </a:lnTo>
                <a:lnTo>
                  <a:pt x="3391" y="1144"/>
                </a:lnTo>
                <a:lnTo>
                  <a:pt x="3388" y="1141"/>
                </a:lnTo>
                <a:lnTo>
                  <a:pt x="3385" y="1138"/>
                </a:lnTo>
                <a:lnTo>
                  <a:pt x="3377" y="1133"/>
                </a:lnTo>
                <a:lnTo>
                  <a:pt x="3376" y="1132"/>
                </a:lnTo>
                <a:lnTo>
                  <a:pt x="3373" y="1132"/>
                </a:lnTo>
                <a:lnTo>
                  <a:pt x="3369" y="1133"/>
                </a:lnTo>
                <a:lnTo>
                  <a:pt x="3367" y="1130"/>
                </a:lnTo>
                <a:lnTo>
                  <a:pt x="3365" y="1128"/>
                </a:lnTo>
                <a:lnTo>
                  <a:pt x="3360" y="1124"/>
                </a:lnTo>
                <a:lnTo>
                  <a:pt x="3362" y="1123"/>
                </a:lnTo>
                <a:lnTo>
                  <a:pt x="3362" y="1122"/>
                </a:lnTo>
                <a:lnTo>
                  <a:pt x="3362" y="1118"/>
                </a:lnTo>
                <a:lnTo>
                  <a:pt x="3360" y="1113"/>
                </a:lnTo>
                <a:lnTo>
                  <a:pt x="3347" y="1111"/>
                </a:lnTo>
                <a:lnTo>
                  <a:pt x="3342" y="1110"/>
                </a:lnTo>
                <a:lnTo>
                  <a:pt x="3338" y="1109"/>
                </a:lnTo>
                <a:lnTo>
                  <a:pt x="3334" y="1107"/>
                </a:lnTo>
                <a:lnTo>
                  <a:pt x="3330" y="1104"/>
                </a:lnTo>
                <a:lnTo>
                  <a:pt x="3327" y="1100"/>
                </a:lnTo>
                <a:lnTo>
                  <a:pt x="3324" y="1096"/>
                </a:lnTo>
                <a:lnTo>
                  <a:pt x="3323" y="1094"/>
                </a:lnTo>
                <a:lnTo>
                  <a:pt x="3322" y="1091"/>
                </a:lnTo>
                <a:lnTo>
                  <a:pt x="3321" y="1087"/>
                </a:lnTo>
                <a:lnTo>
                  <a:pt x="3320" y="1082"/>
                </a:lnTo>
                <a:lnTo>
                  <a:pt x="3319" y="1079"/>
                </a:lnTo>
                <a:lnTo>
                  <a:pt x="3318" y="1076"/>
                </a:lnTo>
                <a:lnTo>
                  <a:pt x="3316" y="1073"/>
                </a:lnTo>
                <a:lnTo>
                  <a:pt x="3313" y="1070"/>
                </a:lnTo>
                <a:lnTo>
                  <a:pt x="3309" y="1067"/>
                </a:lnTo>
                <a:lnTo>
                  <a:pt x="3304" y="1064"/>
                </a:lnTo>
                <a:lnTo>
                  <a:pt x="3295" y="1058"/>
                </a:lnTo>
                <a:lnTo>
                  <a:pt x="3287" y="1054"/>
                </a:lnTo>
                <a:lnTo>
                  <a:pt x="3288" y="1051"/>
                </a:lnTo>
                <a:lnTo>
                  <a:pt x="3287" y="1048"/>
                </a:lnTo>
                <a:lnTo>
                  <a:pt x="3287" y="1045"/>
                </a:lnTo>
                <a:lnTo>
                  <a:pt x="3287" y="1043"/>
                </a:lnTo>
                <a:lnTo>
                  <a:pt x="3289" y="1040"/>
                </a:lnTo>
                <a:lnTo>
                  <a:pt x="3291" y="1036"/>
                </a:lnTo>
                <a:lnTo>
                  <a:pt x="3296" y="1029"/>
                </a:lnTo>
                <a:lnTo>
                  <a:pt x="3293" y="1026"/>
                </a:lnTo>
                <a:lnTo>
                  <a:pt x="3291" y="1025"/>
                </a:lnTo>
                <a:lnTo>
                  <a:pt x="3290" y="1026"/>
                </a:lnTo>
                <a:lnTo>
                  <a:pt x="3290" y="1020"/>
                </a:lnTo>
                <a:lnTo>
                  <a:pt x="3297" y="1018"/>
                </a:lnTo>
                <a:lnTo>
                  <a:pt x="3303" y="1017"/>
                </a:lnTo>
                <a:lnTo>
                  <a:pt x="3309" y="1016"/>
                </a:lnTo>
                <a:lnTo>
                  <a:pt x="3315" y="1014"/>
                </a:lnTo>
                <a:lnTo>
                  <a:pt x="3314" y="1016"/>
                </a:lnTo>
                <a:lnTo>
                  <a:pt x="3313" y="1019"/>
                </a:lnTo>
                <a:lnTo>
                  <a:pt x="3312" y="1022"/>
                </a:lnTo>
                <a:lnTo>
                  <a:pt x="3313" y="1024"/>
                </a:lnTo>
                <a:lnTo>
                  <a:pt x="3314" y="1026"/>
                </a:lnTo>
                <a:lnTo>
                  <a:pt x="3315" y="1028"/>
                </a:lnTo>
                <a:lnTo>
                  <a:pt x="3314" y="1031"/>
                </a:lnTo>
                <a:lnTo>
                  <a:pt x="3314" y="1033"/>
                </a:lnTo>
                <a:lnTo>
                  <a:pt x="3313" y="1036"/>
                </a:lnTo>
                <a:lnTo>
                  <a:pt x="3313" y="1038"/>
                </a:lnTo>
                <a:lnTo>
                  <a:pt x="3314" y="1040"/>
                </a:lnTo>
                <a:lnTo>
                  <a:pt x="3315" y="1043"/>
                </a:lnTo>
                <a:lnTo>
                  <a:pt x="3317" y="1042"/>
                </a:lnTo>
                <a:lnTo>
                  <a:pt x="3321" y="1041"/>
                </a:lnTo>
                <a:lnTo>
                  <a:pt x="3322" y="1040"/>
                </a:lnTo>
                <a:lnTo>
                  <a:pt x="3323" y="1040"/>
                </a:lnTo>
                <a:lnTo>
                  <a:pt x="3323" y="1039"/>
                </a:lnTo>
                <a:lnTo>
                  <a:pt x="3323" y="1038"/>
                </a:lnTo>
                <a:lnTo>
                  <a:pt x="3321" y="1037"/>
                </a:lnTo>
                <a:lnTo>
                  <a:pt x="3322" y="1036"/>
                </a:lnTo>
                <a:lnTo>
                  <a:pt x="3324" y="1035"/>
                </a:lnTo>
                <a:lnTo>
                  <a:pt x="3327" y="1035"/>
                </a:lnTo>
                <a:lnTo>
                  <a:pt x="3329" y="1034"/>
                </a:lnTo>
                <a:lnTo>
                  <a:pt x="3331" y="1027"/>
                </a:lnTo>
                <a:lnTo>
                  <a:pt x="3332" y="1023"/>
                </a:lnTo>
                <a:lnTo>
                  <a:pt x="3333" y="1024"/>
                </a:lnTo>
                <a:lnTo>
                  <a:pt x="3333" y="1025"/>
                </a:lnTo>
                <a:lnTo>
                  <a:pt x="3334" y="1026"/>
                </a:lnTo>
                <a:lnTo>
                  <a:pt x="3338" y="1029"/>
                </a:lnTo>
                <a:lnTo>
                  <a:pt x="3335" y="1037"/>
                </a:lnTo>
                <a:lnTo>
                  <a:pt x="3335" y="1041"/>
                </a:lnTo>
                <a:lnTo>
                  <a:pt x="3335" y="1043"/>
                </a:lnTo>
                <a:lnTo>
                  <a:pt x="3335" y="1045"/>
                </a:lnTo>
                <a:lnTo>
                  <a:pt x="3346" y="1054"/>
                </a:lnTo>
                <a:lnTo>
                  <a:pt x="3346" y="1056"/>
                </a:lnTo>
                <a:lnTo>
                  <a:pt x="3346" y="1057"/>
                </a:lnTo>
                <a:lnTo>
                  <a:pt x="3345" y="1059"/>
                </a:lnTo>
                <a:lnTo>
                  <a:pt x="3343" y="1061"/>
                </a:lnTo>
                <a:lnTo>
                  <a:pt x="3344" y="1062"/>
                </a:lnTo>
                <a:lnTo>
                  <a:pt x="3360" y="1074"/>
                </a:lnTo>
                <a:lnTo>
                  <a:pt x="3363" y="1074"/>
                </a:lnTo>
                <a:lnTo>
                  <a:pt x="3366" y="1073"/>
                </a:lnTo>
                <a:lnTo>
                  <a:pt x="3369" y="1073"/>
                </a:lnTo>
                <a:lnTo>
                  <a:pt x="3372" y="1074"/>
                </a:lnTo>
                <a:lnTo>
                  <a:pt x="3375" y="1076"/>
                </a:lnTo>
                <a:lnTo>
                  <a:pt x="3377" y="1080"/>
                </a:lnTo>
                <a:lnTo>
                  <a:pt x="3380" y="1085"/>
                </a:lnTo>
                <a:lnTo>
                  <a:pt x="3383" y="1088"/>
                </a:lnTo>
                <a:lnTo>
                  <a:pt x="3387" y="1089"/>
                </a:lnTo>
                <a:lnTo>
                  <a:pt x="3392" y="1090"/>
                </a:lnTo>
                <a:lnTo>
                  <a:pt x="3396" y="1091"/>
                </a:lnTo>
                <a:lnTo>
                  <a:pt x="3398" y="1092"/>
                </a:lnTo>
                <a:lnTo>
                  <a:pt x="3400" y="1093"/>
                </a:lnTo>
                <a:lnTo>
                  <a:pt x="3401" y="1095"/>
                </a:lnTo>
                <a:lnTo>
                  <a:pt x="3401" y="1097"/>
                </a:lnTo>
                <a:lnTo>
                  <a:pt x="3402" y="1100"/>
                </a:lnTo>
                <a:lnTo>
                  <a:pt x="3402" y="1101"/>
                </a:lnTo>
                <a:lnTo>
                  <a:pt x="3403" y="1102"/>
                </a:lnTo>
                <a:lnTo>
                  <a:pt x="3420" y="1109"/>
                </a:lnTo>
                <a:lnTo>
                  <a:pt x="3422" y="1112"/>
                </a:lnTo>
                <a:lnTo>
                  <a:pt x="3423" y="1114"/>
                </a:lnTo>
                <a:lnTo>
                  <a:pt x="3423" y="1115"/>
                </a:lnTo>
                <a:lnTo>
                  <a:pt x="3424" y="1116"/>
                </a:lnTo>
                <a:lnTo>
                  <a:pt x="3424" y="1119"/>
                </a:lnTo>
                <a:lnTo>
                  <a:pt x="3424" y="1122"/>
                </a:lnTo>
                <a:lnTo>
                  <a:pt x="3424" y="1124"/>
                </a:lnTo>
                <a:lnTo>
                  <a:pt x="3423" y="1129"/>
                </a:lnTo>
                <a:lnTo>
                  <a:pt x="3420" y="1140"/>
                </a:lnTo>
                <a:lnTo>
                  <a:pt x="3419" y="1145"/>
                </a:lnTo>
                <a:lnTo>
                  <a:pt x="3420" y="1150"/>
                </a:lnTo>
                <a:lnTo>
                  <a:pt x="3437" y="1173"/>
                </a:lnTo>
                <a:lnTo>
                  <a:pt x="3448" y="1186"/>
                </a:lnTo>
                <a:lnTo>
                  <a:pt x="3448" y="1189"/>
                </a:lnTo>
                <a:lnTo>
                  <a:pt x="3450" y="1189"/>
                </a:lnTo>
                <a:lnTo>
                  <a:pt x="3452" y="1189"/>
                </a:lnTo>
                <a:lnTo>
                  <a:pt x="3454" y="1188"/>
                </a:lnTo>
                <a:lnTo>
                  <a:pt x="3456" y="1189"/>
                </a:lnTo>
                <a:lnTo>
                  <a:pt x="3456" y="1190"/>
                </a:lnTo>
                <a:lnTo>
                  <a:pt x="3456" y="1192"/>
                </a:lnTo>
                <a:lnTo>
                  <a:pt x="3456" y="1193"/>
                </a:lnTo>
                <a:lnTo>
                  <a:pt x="3453" y="1192"/>
                </a:lnTo>
                <a:lnTo>
                  <a:pt x="3454" y="1201"/>
                </a:lnTo>
                <a:lnTo>
                  <a:pt x="3453" y="1209"/>
                </a:lnTo>
                <a:lnTo>
                  <a:pt x="3455" y="1208"/>
                </a:lnTo>
                <a:lnTo>
                  <a:pt x="3457" y="1206"/>
                </a:lnTo>
                <a:lnTo>
                  <a:pt x="3458" y="1204"/>
                </a:lnTo>
                <a:lnTo>
                  <a:pt x="3459" y="1203"/>
                </a:lnTo>
                <a:lnTo>
                  <a:pt x="3464" y="1202"/>
                </a:lnTo>
                <a:lnTo>
                  <a:pt x="3468" y="1202"/>
                </a:lnTo>
                <a:lnTo>
                  <a:pt x="3472" y="1204"/>
                </a:lnTo>
                <a:lnTo>
                  <a:pt x="3476" y="1206"/>
                </a:lnTo>
                <a:lnTo>
                  <a:pt x="3482" y="1211"/>
                </a:lnTo>
                <a:lnTo>
                  <a:pt x="3485" y="1213"/>
                </a:lnTo>
                <a:lnTo>
                  <a:pt x="3487" y="1214"/>
                </a:lnTo>
                <a:lnTo>
                  <a:pt x="3482" y="1213"/>
                </a:lnTo>
                <a:lnTo>
                  <a:pt x="3478" y="1212"/>
                </a:lnTo>
                <a:lnTo>
                  <a:pt x="3475" y="1211"/>
                </a:lnTo>
                <a:lnTo>
                  <a:pt x="3472" y="1211"/>
                </a:lnTo>
                <a:lnTo>
                  <a:pt x="3467" y="1212"/>
                </a:lnTo>
                <a:lnTo>
                  <a:pt x="3459" y="1211"/>
                </a:lnTo>
                <a:lnTo>
                  <a:pt x="3462" y="1225"/>
                </a:lnTo>
                <a:lnTo>
                  <a:pt x="3464" y="1230"/>
                </a:lnTo>
                <a:lnTo>
                  <a:pt x="3464" y="1233"/>
                </a:lnTo>
                <a:lnTo>
                  <a:pt x="3465" y="1237"/>
                </a:lnTo>
                <a:lnTo>
                  <a:pt x="3475" y="1237"/>
                </a:lnTo>
                <a:lnTo>
                  <a:pt x="3487" y="1237"/>
                </a:lnTo>
                <a:lnTo>
                  <a:pt x="3485" y="1233"/>
                </a:lnTo>
                <a:lnTo>
                  <a:pt x="3483" y="1230"/>
                </a:lnTo>
                <a:lnTo>
                  <a:pt x="3484" y="1229"/>
                </a:lnTo>
                <a:lnTo>
                  <a:pt x="3484" y="1228"/>
                </a:lnTo>
                <a:lnTo>
                  <a:pt x="3486" y="1228"/>
                </a:lnTo>
                <a:lnTo>
                  <a:pt x="3487" y="1228"/>
                </a:lnTo>
                <a:lnTo>
                  <a:pt x="3491" y="1228"/>
                </a:lnTo>
                <a:lnTo>
                  <a:pt x="3495" y="1229"/>
                </a:lnTo>
                <a:lnTo>
                  <a:pt x="3497" y="1229"/>
                </a:lnTo>
                <a:lnTo>
                  <a:pt x="3498" y="1228"/>
                </a:lnTo>
                <a:lnTo>
                  <a:pt x="3495" y="1220"/>
                </a:lnTo>
                <a:lnTo>
                  <a:pt x="3494" y="1220"/>
                </a:lnTo>
                <a:lnTo>
                  <a:pt x="3491" y="1219"/>
                </a:lnTo>
                <a:lnTo>
                  <a:pt x="3490" y="1219"/>
                </a:lnTo>
                <a:lnTo>
                  <a:pt x="3491" y="1218"/>
                </a:lnTo>
                <a:lnTo>
                  <a:pt x="3493" y="1217"/>
                </a:lnTo>
                <a:lnTo>
                  <a:pt x="3496" y="1216"/>
                </a:lnTo>
                <a:lnTo>
                  <a:pt x="3498" y="1215"/>
                </a:lnTo>
                <a:lnTo>
                  <a:pt x="3501" y="1216"/>
                </a:lnTo>
                <a:lnTo>
                  <a:pt x="3504" y="1218"/>
                </a:lnTo>
                <a:lnTo>
                  <a:pt x="3506" y="1219"/>
                </a:lnTo>
                <a:lnTo>
                  <a:pt x="3510" y="1220"/>
                </a:lnTo>
                <a:lnTo>
                  <a:pt x="3510" y="1209"/>
                </a:lnTo>
                <a:lnTo>
                  <a:pt x="3504" y="1206"/>
                </a:lnTo>
                <a:lnTo>
                  <a:pt x="3506" y="1206"/>
                </a:lnTo>
                <a:lnTo>
                  <a:pt x="3509" y="1206"/>
                </a:lnTo>
                <a:lnTo>
                  <a:pt x="3512" y="1205"/>
                </a:lnTo>
                <a:lnTo>
                  <a:pt x="3515" y="1206"/>
                </a:lnTo>
                <a:lnTo>
                  <a:pt x="3517" y="1208"/>
                </a:lnTo>
                <a:lnTo>
                  <a:pt x="3520" y="1213"/>
                </a:lnTo>
                <a:lnTo>
                  <a:pt x="3521" y="1215"/>
                </a:lnTo>
                <a:lnTo>
                  <a:pt x="3521" y="1214"/>
                </a:lnTo>
                <a:lnTo>
                  <a:pt x="3521" y="1211"/>
                </a:lnTo>
                <a:lnTo>
                  <a:pt x="3520" y="1205"/>
                </a:lnTo>
                <a:lnTo>
                  <a:pt x="3519" y="1203"/>
                </a:lnTo>
                <a:lnTo>
                  <a:pt x="3518" y="1200"/>
                </a:lnTo>
                <a:lnTo>
                  <a:pt x="3516" y="1199"/>
                </a:lnTo>
                <a:lnTo>
                  <a:pt x="3513" y="1198"/>
                </a:lnTo>
                <a:lnTo>
                  <a:pt x="3509" y="1198"/>
                </a:lnTo>
                <a:lnTo>
                  <a:pt x="3507" y="1197"/>
                </a:lnTo>
                <a:lnTo>
                  <a:pt x="3505" y="1195"/>
                </a:lnTo>
                <a:lnTo>
                  <a:pt x="3503" y="1191"/>
                </a:lnTo>
                <a:lnTo>
                  <a:pt x="3500" y="1188"/>
                </a:lnTo>
                <a:lnTo>
                  <a:pt x="3499" y="1187"/>
                </a:lnTo>
                <a:lnTo>
                  <a:pt x="3498" y="1186"/>
                </a:lnTo>
                <a:lnTo>
                  <a:pt x="3496" y="1186"/>
                </a:lnTo>
                <a:lnTo>
                  <a:pt x="3495" y="1186"/>
                </a:lnTo>
                <a:lnTo>
                  <a:pt x="3494" y="1187"/>
                </a:lnTo>
                <a:lnTo>
                  <a:pt x="3493" y="1187"/>
                </a:lnTo>
                <a:lnTo>
                  <a:pt x="3492" y="1189"/>
                </a:lnTo>
                <a:lnTo>
                  <a:pt x="3491" y="1189"/>
                </a:lnTo>
                <a:lnTo>
                  <a:pt x="3490" y="1189"/>
                </a:lnTo>
                <a:lnTo>
                  <a:pt x="3489" y="1188"/>
                </a:lnTo>
                <a:lnTo>
                  <a:pt x="3489" y="1186"/>
                </a:lnTo>
                <a:lnTo>
                  <a:pt x="3489" y="1185"/>
                </a:lnTo>
                <a:lnTo>
                  <a:pt x="3487" y="1183"/>
                </a:lnTo>
                <a:lnTo>
                  <a:pt x="3487" y="1178"/>
                </a:lnTo>
                <a:lnTo>
                  <a:pt x="3492" y="1178"/>
                </a:lnTo>
                <a:lnTo>
                  <a:pt x="3493" y="1178"/>
                </a:lnTo>
                <a:lnTo>
                  <a:pt x="3494" y="1178"/>
                </a:lnTo>
                <a:lnTo>
                  <a:pt x="3494" y="1177"/>
                </a:lnTo>
                <a:lnTo>
                  <a:pt x="3494" y="1176"/>
                </a:lnTo>
                <a:lnTo>
                  <a:pt x="3493" y="1173"/>
                </a:lnTo>
                <a:lnTo>
                  <a:pt x="3491" y="1170"/>
                </a:lnTo>
                <a:lnTo>
                  <a:pt x="3489" y="1167"/>
                </a:lnTo>
                <a:lnTo>
                  <a:pt x="3484" y="1161"/>
                </a:lnTo>
                <a:lnTo>
                  <a:pt x="3481" y="1155"/>
                </a:lnTo>
                <a:lnTo>
                  <a:pt x="3488" y="1145"/>
                </a:lnTo>
                <a:lnTo>
                  <a:pt x="3490" y="1143"/>
                </a:lnTo>
                <a:lnTo>
                  <a:pt x="3491" y="1142"/>
                </a:lnTo>
                <a:lnTo>
                  <a:pt x="3491" y="1144"/>
                </a:lnTo>
                <a:lnTo>
                  <a:pt x="3490" y="1150"/>
                </a:lnTo>
                <a:lnTo>
                  <a:pt x="3492" y="1150"/>
                </a:lnTo>
                <a:lnTo>
                  <a:pt x="3493" y="1151"/>
                </a:lnTo>
                <a:lnTo>
                  <a:pt x="3494" y="1152"/>
                </a:lnTo>
                <a:lnTo>
                  <a:pt x="3494" y="1155"/>
                </a:lnTo>
                <a:lnTo>
                  <a:pt x="3495" y="1158"/>
                </a:lnTo>
                <a:lnTo>
                  <a:pt x="3498" y="1157"/>
                </a:lnTo>
                <a:lnTo>
                  <a:pt x="3498" y="1156"/>
                </a:lnTo>
                <a:lnTo>
                  <a:pt x="3498" y="1155"/>
                </a:lnTo>
                <a:lnTo>
                  <a:pt x="3498" y="1152"/>
                </a:lnTo>
                <a:lnTo>
                  <a:pt x="3508" y="1151"/>
                </a:lnTo>
                <a:lnTo>
                  <a:pt x="3511" y="1151"/>
                </a:lnTo>
                <a:lnTo>
                  <a:pt x="3513" y="1150"/>
                </a:lnTo>
                <a:lnTo>
                  <a:pt x="3513" y="1148"/>
                </a:lnTo>
                <a:lnTo>
                  <a:pt x="3512" y="1146"/>
                </a:lnTo>
                <a:lnTo>
                  <a:pt x="3504" y="1135"/>
                </a:lnTo>
                <a:lnTo>
                  <a:pt x="3517" y="1136"/>
                </a:lnTo>
                <a:lnTo>
                  <a:pt x="3526" y="1137"/>
                </a:lnTo>
                <a:lnTo>
                  <a:pt x="3535" y="1136"/>
                </a:lnTo>
                <a:lnTo>
                  <a:pt x="3546" y="1135"/>
                </a:lnTo>
                <a:lnTo>
                  <a:pt x="3547" y="1140"/>
                </a:lnTo>
                <a:lnTo>
                  <a:pt x="3549" y="1144"/>
                </a:lnTo>
                <a:lnTo>
                  <a:pt x="3549" y="1147"/>
                </a:lnTo>
                <a:lnTo>
                  <a:pt x="3550" y="1151"/>
                </a:lnTo>
                <a:lnTo>
                  <a:pt x="3552" y="1153"/>
                </a:lnTo>
                <a:lnTo>
                  <a:pt x="3554" y="1152"/>
                </a:lnTo>
                <a:lnTo>
                  <a:pt x="3557" y="1150"/>
                </a:lnTo>
                <a:lnTo>
                  <a:pt x="3563" y="1147"/>
                </a:lnTo>
                <a:lnTo>
                  <a:pt x="3560" y="1150"/>
                </a:lnTo>
                <a:lnTo>
                  <a:pt x="3557" y="1154"/>
                </a:lnTo>
                <a:lnTo>
                  <a:pt x="3552" y="1161"/>
                </a:lnTo>
                <a:lnTo>
                  <a:pt x="3550" y="1160"/>
                </a:lnTo>
                <a:lnTo>
                  <a:pt x="3549" y="1161"/>
                </a:lnTo>
                <a:lnTo>
                  <a:pt x="3549" y="1162"/>
                </a:lnTo>
                <a:lnTo>
                  <a:pt x="3549" y="1164"/>
                </a:lnTo>
                <a:lnTo>
                  <a:pt x="3549" y="1169"/>
                </a:lnTo>
                <a:lnTo>
                  <a:pt x="3549" y="1172"/>
                </a:lnTo>
                <a:lnTo>
                  <a:pt x="3555" y="1173"/>
                </a:lnTo>
                <a:lnTo>
                  <a:pt x="3558" y="1174"/>
                </a:lnTo>
                <a:lnTo>
                  <a:pt x="3560" y="1175"/>
                </a:lnTo>
                <a:lnTo>
                  <a:pt x="3561" y="1178"/>
                </a:lnTo>
                <a:lnTo>
                  <a:pt x="3562" y="1181"/>
                </a:lnTo>
                <a:lnTo>
                  <a:pt x="3561" y="1183"/>
                </a:lnTo>
                <a:lnTo>
                  <a:pt x="3561" y="1185"/>
                </a:lnTo>
                <a:lnTo>
                  <a:pt x="3560" y="1190"/>
                </a:lnTo>
                <a:lnTo>
                  <a:pt x="3560" y="1192"/>
                </a:lnTo>
                <a:lnTo>
                  <a:pt x="3560" y="1195"/>
                </a:lnTo>
                <a:lnTo>
                  <a:pt x="3563" y="1197"/>
                </a:lnTo>
                <a:lnTo>
                  <a:pt x="3565" y="1198"/>
                </a:lnTo>
                <a:lnTo>
                  <a:pt x="3565" y="1199"/>
                </a:lnTo>
                <a:lnTo>
                  <a:pt x="3566" y="1200"/>
                </a:lnTo>
                <a:lnTo>
                  <a:pt x="3561" y="1201"/>
                </a:lnTo>
                <a:lnTo>
                  <a:pt x="3558" y="1201"/>
                </a:lnTo>
                <a:lnTo>
                  <a:pt x="3552" y="1203"/>
                </a:lnTo>
                <a:lnTo>
                  <a:pt x="3553" y="1204"/>
                </a:lnTo>
                <a:lnTo>
                  <a:pt x="3553" y="1205"/>
                </a:lnTo>
                <a:lnTo>
                  <a:pt x="3554" y="1208"/>
                </a:lnTo>
                <a:lnTo>
                  <a:pt x="3555" y="1211"/>
                </a:lnTo>
                <a:lnTo>
                  <a:pt x="3556" y="1211"/>
                </a:lnTo>
                <a:lnTo>
                  <a:pt x="3558" y="1210"/>
                </a:lnTo>
                <a:lnTo>
                  <a:pt x="3563" y="1209"/>
                </a:lnTo>
                <a:lnTo>
                  <a:pt x="3564" y="1216"/>
                </a:lnTo>
                <a:lnTo>
                  <a:pt x="3565" y="1222"/>
                </a:lnTo>
                <a:lnTo>
                  <a:pt x="3566" y="1234"/>
                </a:lnTo>
                <a:lnTo>
                  <a:pt x="3567" y="1234"/>
                </a:lnTo>
                <a:lnTo>
                  <a:pt x="3569" y="1234"/>
                </a:lnTo>
                <a:lnTo>
                  <a:pt x="3573" y="1234"/>
                </a:lnTo>
                <a:lnTo>
                  <a:pt x="3577" y="1233"/>
                </a:lnTo>
                <a:lnTo>
                  <a:pt x="3578" y="1233"/>
                </a:lnTo>
                <a:lnTo>
                  <a:pt x="3580" y="1234"/>
                </a:lnTo>
                <a:lnTo>
                  <a:pt x="3580" y="1242"/>
                </a:lnTo>
                <a:lnTo>
                  <a:pt x="3581" y="1243"/>
                </a:lnTo>
                <a:lnTo>
                  <a:pt x="3583" y="1243"/>
                </a:lnTo>
                <a:lnTo>
                  <a:pt x="3585" y="1242"/>
                </a:lnTo>
                <a:lnTo>
                  <a:pt x="3591" y="1240"/>
                </a:lnTo>
                <a:lnTo>
                  <a:pt x="3600" y="1251"/>
                </a:lnTo>
                <a:lnTo>
                  <a:pt x="3605" y="1257"/>
                </a:lnTo>
                <a:lnTo>
                  <a:pt x="3611" y="1262"/>
                </a:lnTo>
                <a:lnTo>
                  <a:pt x="3612" y="1261"/>
                </a:lnTo>
                <a:lnTo>
                  <a:pt x="3614" y="1261"/>
                </a:lnTo>
                <a:lnTo>
                  <a:pt x="3616" y="1261"/>
                </a:lnTo>
                <a:lnTo>
                  <a:pt x="3619" y="1260"/>
                </a:lnTo>
                <a:lnTo>
                  <a:pt x="3620" y="1260"/>
                </a:lnTo>
                <a:lnTo>
                  <a:pt x="3622" y="1259"/>
                </a:lnTo>
                <a:lnTo>
                  <a:pt x="3624" y="1258"/>
                </a:lnTo>
                <a:lnTo>
                  <a:pt x="3625" y="1256"/>
                </a:lnTo>
                <a:lnTo>
                  <a:pt x="3627" y="1252"/>
                </a:lnTo>
                <a:lnTo>
                  <a:pt x="3629" y="1249"/>
                </a:lnTo>
                <a:lnTo>
                  <a:pt x="3631" y="1246"/>
                </a:lnTo>
                <a:lnTo>
                  <a:pt x="3632" y="1244"/>
                </a:lnTo>
                <a:lnTo>
                  <a:pt x="3633" y="1244"/>
                </a:lnTo>
                <a:lnTo>
                  <a:pt x="3635" y="1243"/>
                </a:lnTo>
                <a:lnTo>
                  <a:pt x="3638" y="1244"/>
                </a:lnTo>
                <a:lnTo>
                  <a:pt x="3640" y="1244"/>
                </a:lnTo>
                <a:lnTo>
                  <a:pt x="3644" y="1246"/>
                </a:lnTo>
                <a:lnTo>
                  <a:pt x="3653" y="1251"/>
                </a:lnTo>
                <a:lnTo>
                  <a:pt x="3659" y="1257"/>
                </a:lnTo>
                <a:lnTo>
                  <a:pt x="3662" y="1260"/>
                </a:lnTo>
                <a:lnTo>
                  <a:pt x="3663" y="1261"/>
                </a:lnTo>
                <a:lnTo>
                  <a:pt x="3664" y="1262"/>
                </a:lnTo>
                <a:lnTo>
                  <a:pt x="3668" y="1262"/>
                </a:lnTo>
                <a:lnTo>
                  <a:pt x="3671" y="1262"/>
                </a:lnTo>
                <a:lnTo>
                  <a:pt x="3677" y="1261"/>
                </a:lnTo>
                <a:lnTo>
                  <a:pt x="3683" y="1259"/>
                </a:lnTo>
                <a:lnTo>
                  <a:pt x="3688" y="1255"/>
                </a:lnTo>
                <a:lnTo>
                  <a:pt x="3692" y="1252"/>
                </a:lnTo>
                <a:lnTo>
                  <a:pt x="3696" y="1249"/>
                </a:lnTo>
                <a:lnTo>
                  <a:pt x="3699" y="1246"/>
                </a:lnTo>
                <a:lnTo>
                  <a:pt x="3701" y="1245"/>
                </a:lnTo>
                <a:lnTo>
                  <a:pt x="3702" y="1245"/>
                </a:lnTo>
                <a:lnTo>
                  <a:pt x="3703" y="1246"/>
                </a:lnTo>
                <a:lnTo>
                  <a:pt x="3705" y="1247"/>
                </a:lnTo>
                <a:lnTo>
                  <a:pt x="3708" y="1248"/>
                </a:lnTo>
                <a:lnTo>
                  <a:pt x="3710" y="1249"/>
                </a:lnTo>
                <a:lnTo>
                  <a:pt x="3712" y="1248"/>
                </a:lnTo>
                <a:lnTo>
                  <a:pt x="3713" y="1247"/>
                </a:lnTo>
                <a:lnTo>
                  <a:pt x="3714" y="1246"/>
                </a:lnTo>
                <a:lnTo>
                  <a:pt x="3716" y="1243"/>
                </a:lnTo>
                <a:lnTo>
                  <a:pt x="3718" y="1239"/>
                </a:lnTo>
                <a:lnTo>
                  <a:pt x="3720" y="1237"/>
                </a:lnTo>
                <a:lnTo>
                  <a:pt x="3720" y="1238"/>
                </a:lnTo>
                <a:lnTo>
                  <a:pt x="3721" y="1239"/>
                </a:lnTo>
                <a:lnTo>
                  <a:pt x="3722" y="1242"/>
                </a:lnTo>
                <a:lnTo>
                  <a:pt x="3723" y="1246"/>
                </a:lnTo>
                <a:lnTo>
                  <a:pt x="3723" y="1251"/>
                </a:lnTo>
                <a:lnTo>
                  <a:pt x="3718" y="1254"/>
                </a:lnTo>
                <a:lnTo>
                  <a:pt x="3719" y="1261"/>
                </a:lnTo>
                <a:lnTo>
                  <a:pt x="3721" y="1267"/>
                </a:lnTo>
                <a:lnTo>
                  <a:pt x="3722" y="1272"/>
                </a:lnTo>
                <a:lnTo>
                  <a:pt x="3723" y="1279"/>
                </a:lnTo>
                <a:lnTo>
                  <a:pt x="3723" y="1281"/>
                </a:lnTo>
                <a:lnTo>
                  <a:pt x="3723" y="1284"/>
                </a:lnTo>
                <a:lnTo>
                  <a:pt x="3722" y="1287"/>
                </a:lnTo>
                <a:lnTo>
                  <a:pt x="3721" y="1290"/>
                </a:lnTo>
                <a:lnTo>
                  <a:pt x="3720" y="1292"/>
                </a:lnTo>
                <a:lnTo>
                  <a:pt x="3720" y="1293"/>
                </a:lnTo>
                <a:lnTo>
                  <a:pt x="3723" y="1294"/>
                </a:lnTo>
                <a:lnTo>
                  <a:pt x="3725" y="1295"/>
                </a:lnTo>
                <a:lnTo>
                  <a:pt x="3726" y="1297"/>
                </a:lnTo>
                <a:lnTo>
                  <a:pt x="3726" y="1301"/>
                </a:lnTo>
                <a:lnTo>
                  <a:pt x="3725" y="1306"/>
                </a:lnTo>
                <a:lnTo>
                  <a:pt x="3723" y="1310"/>
                </a:lnTo>
                <a:lnTo>
                  <a:pt x="3720" y="1315"/>
                </a:lnTo>
                <a:lnTo>
                  <a:pt x="3715" y="1323"/>
                </a:lnTo>
                <a:lnTo>
                  <a:pt x="3712" y="1330"/>
                </a:lnTo>
                <a:lnTo>
                  <a:pt x="3711" y="1332"/>
                </a:lnTo>
                <a:lnTo>
                  <a:pt x="3712" y="1333"/>
                </a:lnTo>
                <a:lnTo>
                  <a:pt x="3712" y="1334"/>
                </a:lnTo>
                <a:lnTo>
                  <a:pt x="3713" y="1335"/>
                </a:lnTo>
                <a:lnTo>
                  <a:pt x="3714" y="1336"/>
                </a:lnTo>
                <a:lnTo>
                  <a:pt x="3715" y="1336"/>
                </a:lnTo>
                <a:lnTo>
                  <a:pt x="3715" y="1338"/>
                </a:lnTo>
                <a:lnTo>
                  <a:pt x="3711" y="1342"/>
                </a:lnTo>
                <a:lnTo>
                  <a:pt x="3708" y="1345"/>
                </a:lnTo>
                <a:lnTo>
                  <a:pt x="3706" y="1346"/>
                </a:lnTo>
                <a:lnTo>
                  <a:pt x="3706" y="1349"/>
                </a:lnTo>
                <a:lnTo>
                  <a:pt x="3707" y="1352"/>
                </a:lnTo>
                <a:lnTo>
                  <a:pt x="3707" y="1355"/>
                </a:lnTo>
                <a:lnTo>
                  <a:pt x="3706" y="1358"/>
                </a:lnTo>
                <a:lnTo>
                  <a:pt x="3704" y="1360"/>
                </a:lnTo>
                <a:lnTo>
                  <a:pt x="3702" y="1361"/>
                </a:lnTo>
                <a:lnTo>
                  <a:pt x="3700" y="1363"/>
                </a:lnTo>
                <a:lnTo>
                  <a:pt x="3697" y="1363"/>
                </a:lnTo>
                <a:lnTo>
                  <a:pt x="3690" y="1364"/>
                </a:lnTo>
                <a:lnTo>
                  <a:pt x="3683" y="1364"/>
                </a:lnTo>
                <a:lnTo>
                  <a:pt x="3676" y="1363"/>
                </a:lnTo>
                <a:lnTo>
                  <a:pt x="3670" y="1363"/>
                </a:lnTo>
                <a:lnTo>
                  <a:pt x="3665" y="1366"/>
                </a:lnTo>
                <a:lnTo>
                  <a:pt x="3661" y="1368"/>
                </a:lnTo>
                <a:lnTo>
                  <a:pt x="3659" y="1369"/>
                </a:lnTo>
                <a:lnTo>
                  <a:pt x="3658" y="1369"/>
                </a:lnTo>
                <a:lnTo>
                  <a:pt x="3657" y="1368"/>
                </a:lnTo>
                <a:lnTo>
                  <a:pt x="3655" y="1365"/>
                </a:lnTo>
                <a:lnTo>
                  <a:pt x="3653" y="1361"/>
                </a:lnTo>
                <a:lnTo>
                  <a:pt x="3651" y="1360"/>
                </a:lnTo>
                <a:lnTo>
                  <a:pt x="3649" y="1361"/>
                </a:lnTo>
                <a:lnTo>
                  <a:pt x="3646" y="1361"/>
                </a:lnTo>
                <a:lnTo>
                  <a:pt x="3645" y="1361"/>
                </a:lnTo>
                <a:lnTo>
                  <a:pt x="3646" y="1361"/>
                </a:lnTo>
                <a:lnTo>
                  <a:pt x="3646" y="1364"/>
                </a:lnTo>
                <a:lnTo>
                  <a:pt x="3647" y="1369"/>
                </a:lnTo>
                <a:lnTo>
                  <a:pt x="3644" y="1368"/>
                </a:lnTo>
                <a:lnTo>
                  <a:pt x="3643" y="1367"/>
                </a:lnTo>
                <a:lnTo>
                  <a:pt x="3643" y="1366"/>
                </a:lnTo>
                <a:lnTo>
                  <a:pt x="3642" y="1364"/>
                </a:lnTo>
                <a:lnTo>
                  <a:pt x="3642" y="1363"/>
                </a:lnTo>
                <a:lnTo>
                  <a:pt x="3640" y="1363"/>
                </a:lnTo>
                <a:lnTo>
                  <a:pt x="3637" y="1364"/>
                </a:lnTo>
                <a:lnTo>
                  <a:pt x="3631" y="1366"/>
                </a:lnTo>
                <a:lnTo>
                  <a:pt x="3626" y="1370"/>
                </a:lnTo>
                <a:lnTo>
                  <a:pt x="3622" y="1372"/>
                </a:lnTo>
                <a:lnTo>
                  <a:pt x="3605" y="1369"/>
                </a:lnTo>
                <a:lnTo>
                  <a:pt x="3602" y="1369"/>
                </a:lnTo>
                <a:lnTo>
                  <a:pt x="3594" y="1369"/>
                </a:lnTo>
                <a:lnTo>
                  <a:pt x="3594" y="1372"/>
                </a:lnTo>
                <a:lnTo>
                  <a:pt x="3591" y="1370"/>
                </a:lnTo>
                <a:lnTo>
                  <a:pt x="3588" y="1367"/>
                </a:lnTo>
                <a:lnTo>
                  <a:pt x="3587" y="1366"/>
                </a:lnTo>
                <a:lnTo>
                  <a:pt x="3586" y="1366"/>
                </a:lnTo>
                <a:lnTo>
                  <a:pt x="3584" y="1366"/>
                </a:lnTo>
                <a:lnTo>
                  <a:pt x="3583" y="1366"/>
                </a:lnTo>
                <a:lnTo>
                  <a:pt x="3582" y="1368"/>
                </a:lnTo>
                <a:lnTo>
                  <a:pt x="3582" y="1370"/>
                </a:lnTo>
                <a:lnTo>
                  <a:pt x="3583" y="1373"/>
                </a:lnTo>
                <a:lnTo>
                  <a:pt x="3583" y="1375"/>
                </a:lnTo>
                <a:lnTo>
                  <a:pt x="3569" y="1383"/>
                </a:lnTo>
                <a:lnTo>
                  <a:pt x="3563" y="1380"/>
                </a:lnTo>
                <a:lnTo>
                  <a:pt x="3557" y="1375"/>
                </a:lnTo>
                <a:lnTo>
                  <a:pt x="3551" y="1371"/>
                </a:lnTo>
                <a:lnTo>
                  <a:pt x="3548" y="1370"/>
                </a:lnTo>
                <a:lnTo>
                  <a:pt x="3546" y="1369"/>
                </a:lnTo>
                <a:lnTo>
                  <a:pt x="3543" y="1369"/>
                </a:lnTo>
                <a:lnTo>
                  <a:pt x="3541" y="1369"/>
                </a:lnTo>
                <a:lnTo>
                  <a:pt x="3539" y="1370"/>
                </a:lnTo>
                <a:lnTo>
                  <a:pt x="3537" y="1370"/>
                </a:lnTo>
                <a:lnTo>
                  <a:pt x="3533" y="1372"/>
                </a:lnTo>
                <a:lnTo>
                  <a:pt x="3531" y="1372"/>
                </a:lnTo>
                <a:lnTo>
                  <a:pt x="3529" y="1372"/>
                </a:lnTo>
                <a:lnTo>
                  <a:pt x="3529" y="1369"/>
                </a:lnTo>
                <a:lnTo>
                  <a:pt x="3518" y="1362"/>
                </a:lnTo>
                <a:lnTo>
                  <a:pt x="3507" y="1355"/>
                </a:lnTo>
                <a:lnTo>
                  <a:pt x="3504" y="1355"/>
                </a:lnTo>
                <a:lnTo>
                  <a:pt x="3502" y="1355"/>
                </a:lnTo>
                <a:lnTo>
                  <a:pt x="3497" y="1355"/>
                </a:lnTo>
                <a:lnTo>
                  <a:pt x="3491" y="1356"/>
                </a:lnTo>
                <a:lnTo>
                  <a:pt x="3489" y="1356"/>
                </a:lnTo>
                <a:lnTo>
                  <a:pt x="3487" y="1355"/>
                </a:lnTo>
                <a:lnTo>
                  <a:pt x="3484" y="1344"/>
                </a:lnTo>
                <a:lnTo>
                  <a:pt x="3468" y="1339"/>
                </a:lnTo>
                <a:lnTo>
                  <a:pt x="3456" y="1335"/>
                </a:lnTo>
                <a:lnTo>
                  <a:pt x="3454" y="1335"/>
                </a:lnTo>
                <a:lnTo>
                  <a:pt x="3452" y="1336"/>
                </a:lnTo>
                <a:lnTo>
                  <a:pt x="3447" y="1338"/>
                </a:lnTo>
                <a:lnTo>
                  <a:pt x="3443" y="1341"/>
                </a:lnTo>
                <a:lnTo>
                  <a:pt x="3439" y="1345"/>
                </a:lnTo>
                <a:lnTo>
                  <a:pt x="3431" y="1353"/>
                </a:lnTo>
                <a:lnTo>
                  <a:pt x="3425" y="1361"/>
                </a:lnTo>
                <a:lnTo>
                  <a:pt x="3427" y="1363"/>
                </a:lnTo>
                <a:lnTo>
                  <a:pt x="3430" y="1365"/>
                </a:lnTo>
                <a:lnTo>
                  <a:pt x="3432" y="1367"/>
                </a:lnTo>
                <a:lnTo>
                  <a:pt x="3434" y="1369"/>
                </a:lnTo>
                <a:lnTo>
                  <a:pt x="3434" y="1372"/>
                </a:lnTo>
                <a:lnTo>
                  <a:pt x="3433" y="1375"/>
                </a:lnTo>
                <a:lnTo>
                  <a:pt x="3433" y="1378"/>
                </a:lnTo>
                <a:lnTo>
                  <a:pt x="3433" y="1379"/>
                </a:lnTo>
                <a:lnTo>
                  <a:pt x="3434" y="1380"/>
                </a:lnTo>
                <a:lnTo>
                  <a:pt x="3429" y="1385"/>
                </a:lnTo>
                <a:lnTo>
                  <a:pt x="3424" y="1389"/>
                </a:lnTo>
                <a:lnTo>
                  <a:pt x="3414" y="1397"/>
                </a:lnTo>
                <a:lnTo>
                  <a:pt x="3412" y="1396"/>
                </a:lnTo>
                <a:lnTo>
                  <a:pt x="3409" y="1393"/>
                </a:lnTo>
                <a:lnTo>
                  <a:pt x="3407" y="1390"/>
                </a:lnTo>
                <a:lnTo>
                  <a:pt x="3405" y="1389"/>
                </a:lnTo>
                <a:lnTo>
                  <a:pt x="3399" y="1386"/>
                </a:lnTo>
                <a:lnTo>
                  <a:pt x="3393" y="1385"/>
                </a:lnTo>
                <a:lnTo>
                  <a:pt x="3381" y="1382"/>
                </a:lnTo>
                <a:lnTo>
                  <a:pt x="3374" y="1381"/>
                </a:lnTo>
                <a:lnTo>
                  <a:pt x="3369" y="1380"/>
                </a:lnTo>
                <a:lnTo>
                  <a:pt x="3363" y="1377"/>
                </a:lnTo>
                <a:lnTo>
                  <a:pt x="3358" y="1375"/>
                </a:lnTo>
                <a:lnTo>
                  <a:pt x="3354" y="1372"/>
                </a:lnTo>
                <a:lnTo>
                  <a:pt x="3351" y="1368"/>
                </a:lnTo>
                <a:lnTo>
                  <a:pt x="3345" y="1360"/>
                </a:lnTo>
                <a:lnTo>
                  <a:pt x="3342" y="1356"/>
                </a:lnTo>
                <a:lnTo>
                  <a:pt x="3339" y="1352"/>
                </a:lnTo>
                <a:lnTo>
                  <a:pt x="3336" y="1349"/>
                </a:lnTo>
                <a:lnTo>
                  <a:pt x="3332" y="1346"/>
                </a:lnTo>
                <a:lnTo>
                  <a:pt x="3328" y="1345"/>
                </a:lnTo>
                <a:lnTo>
                  <a:pt x="3323" y="1344"/>
                </a:lnTo>
                <a:lnTo>
                  <a:pt x="3314" y="1343"/>
                </a:lnTo>
                <a:lnTo>
                  <a:pt x="3303" y="1343"/>
                </a:lnTo>
                <a:lnTo>
                  <a:pt x="3297" y="1343"/>
                </a:lnTo>
                <a:lnTo>
                  <a:pt x="3290" y="1341"/>
                </a:lnTo>
                <a:lnTo>
                  <a:pt x="3290" y="1335"/>
                </a:lnTo>
                <a:lnTo>
                  <a:pt x="3287" y="1334"/>
                </a:lnTo>
                <a:lnTo>
                  <a:pt x="3283" y="1334"/>
                </a:lnTo>
                <a:lnTo>
                  <a:pt x="3279" y="1334"/>
                </a:lnTo>
                <a:lnTo>
                  <a:pt x="3278" y="1333"/>
                </a:lnTo>
                <a:lnTo>
                  <a:pt x="3276" y="1332"/>
                </a:lnTo>
                <a:lnTo>
                  <a:pt x="3275" y="1332"/>
                </a:lnTo>
                <a:lnTo>
                  <a:pt x="3275" y="1330"/>
                </a:lnTo>
                <a:lnTo>
                  <a:pt x="3275" y="1327"/>
                </a:lnTo>
                <a:lnTo>
                  <a:pt x="3274" y="1323"/>
                </a:lnTo>
                <a:lnTo>
                  <a:pt x="3273" y="1321"/>
                </a:lnTo>
                <a:lnTo>
                  <a:pt x="3272" y="1321"/>
                </a:lnTo>
                <a:lnTo>
                  <a:pt x="3270" y="1322"/>
                </a:lnTo>
                <a:lnTo>
                  <a:pt x="3268" y="1324"/>
                </a:lnTo>
                <a:lnTo>
                  <a:pt x="3264" y="1319"/>
                </a:lnTo>
                <a:lnTo>
                  <a:pt x="3261" y="1317"/>
                </a:lnTo>
                <a:lnTo>
                  <a:pt x="3259" y="1315"/>
                </a:lnTo>
                <a:lnTo>
                  <a:pt x="3259" y="1312"/>
                </a:lnTo>
                <a:lnTo>
                  <a:pt x="3258" y="1309"/>
                </a:lnTo>
                <a:lnTo>
                  <a:pt x="3257" y="1306"/>
                </a:lnTo>
                <a:lnTo>
                  <a:pt x="3256" y="1305"/>
                </a:lnTo>
                <a:lnTo>
                  <a:pt x="3256" y="1304"/>
                </a:lnTo>
                <a:lnTo>
                  <a:pt x="3257" y="1304"/>
                </a:lnTo>
                <a:lnTo>
                  <a:pt x="3258" y="1303"/>
                </a:lnTo>
                <a:lnTo>
                  <a:pt x="3260" y="1301"/>
                </a:lnTo>
                <a:lnTo>
                  <a:pt x="3263" y="1300"/>
                </a:lnTo>
                <a:lnTo>
                  <a:pt x="3265" y="1299"/>
                </a:lnTo>
                <a:lnTo>
                  <a:pt x="3266" y="1297"/>
                </a:lnTo>
                <a:lnTo>
                  <a:pt x="3266" y="1293"/>
                </a:lnTo>
                <a:lnTo>
                  <a:pt x="3268" y="1283"/>
                </a:lnTo>
                <a:lnTo>
                  <a:pt x="3270" y="1270"/>
                </a:lnTo>
                <a:lnTo>
                  <a:pt x="3269" y="1270"/>
                </a:lnTo>
                <a:lnTo>
                  <a:pt x="3266" y="1271"/>
                </a:lnTo>
                <a:lnTo>
                  <a:pt x="3264" y="1271"/>
                </a:lnTo>
                <a:lnTo>
                  <a:pt x="3262" y="1270"/>
                </a:lnTo>
                <a:lnTo>
                  <a:pt x="3261" y="1268"/>
                </a:lnTo>
                <a:lnTo>
                  <a:pt x="3262" y="1265"/>
                </a:lnTo>
                <a:lnTo>
                  <a:pt x="3262" y="1262"/>
                </a:lnTo>
                <a:lnTo>
                  <a:pt x="3262" y="1259"/>
                </a:lnTo>
                <a:lnTo>
                  <a:pt x="3269" y="1248"/>
                </a:lnTo>
                <a:lnTo>
                  <a:pt x="3276" y="1237"/>
                </a:lnTo>
                <a:lnTo>
                  <a:pt x="3270" y="1237"/>
                </a:lnTo>
                <a:lnTo>
                  <a:pt x="3267" y="1239"/>
                </a:lnTo>
                <a:lnTo>
                  <a:pt x="3263" y="1240"/>
                </a:lnTo>
                <a:lnTo>
                  <a:pt x="3261" y="1240"/>
                </a:lnTo>
                <a:lnTo>
                  <a:pt x="3259" y="1240"/>
                </a:lnTo>
                <a:lnTo>
                  <a:pt x="3259" y="1231"/>
                </a:lnTo>
                <a:lnTo>
                  <a:pt x="3251" y="1228"/>
                </a:lnTo>
                <a:lnTo>
                  <a:pt x="3249" y="1228"/>
                </a:lnTo>
                <a:lnTo>
                  <a:pt x="3246" y="1229"/>
                </a:lnTo>
                <a:lnTo>
                  <a:pt x="3241" y="1232"/>
                </a:lnTo>
                <a:lnTo>
                  <a:pt x="3235" y="1235"/>
                </a:lnTo>
                <a:lnTo>
                  <a:pt x="3231" y="1237"/>
                </a:lnTo>
                <a:lnTo>
                  <a:pt x="3228" y="1237"/>
                </a:lnTo>
                <a:lnTo>
                  <a:pt x="3226" y="1237"/>
                </a:lnTo>
                <a:lnTo>
                  <a:pt x="3221" y="1237"/>
                </a:lnTo>
                <a:lnTo>
                  <a:pt x="3217" y="1235"/>
                </a:lnTo>
                <a:lnTo>
                  <a:pt x="3213" y="1234"/>
                </a:lnTo>
                <a:lnTo>
                  <a:pt x="3208" y="1232"/>
                </a:lnTo>
                <a:lnTo>
                  <a:pt x="3203" y="1231"/>
                </a:lnTo>
                <a:lnTo>
                  <a:pt x="3200" y="1237"/>
                </a:lnTo>
                <a:lnTo>
                  <a:pt x="3199" y="1240"/>
                </a:lnTo>
                <a:lnTo>
                  <a:pt x="3197" y="1242"/>
                </a:lnTo>
                <a:lnTo>
                  <a:pt x="3195" y="1240"/>
                </a:lnTo>
                <a:lnTo>
                  <a:pt x="3193" y="1237"/>
                </a:lnTo>
                <a:lnTo>
                  <a:pt x="3189" y="1231"/>
                </a:lnTo>
                <a:lnTo>
                  <a:pt x="3184" y="1233"/>
                </a:lnTo>
                <a:lnTo>
                  <a:pt x="3179" y="1233"/>
                </a:lnTo>
                <a:lnTo>
                  <a:pt x="3171" y="1234"/>
                </a:lnTo>
                <a:lnTo>
                  <a:pt x="3152" y="1234"/>
                </a:lnTo>
                <a:lnTo>
                  <a:pt x="3149" y="1234"/>
                </a:lnTo>
                <a:lnTo>
                  <a:pt x="3146" y="1235"/>
                </a:lnTo>
                <a:lnTo>
                  <a:pt x="3137" y="1238"/>
                </a:lnTo>
                <a:lnTo>
                  <a:pt x="3129" y="1241"/>
                </a:lnTo>
                <a:lnTo>
                  <a:pt x="3124" y="1242"/>
                </a:lnTo>
                <a:lnTo>
                  <a:pt x="3119" y="1242"/>
                </a:lnTo>
                <a:lnTo>
                  <a:pt x="3113" y="1240"/>
                </a:lnTo>
                <a:lnTo>
                  <a:pt x="3110" y="1240"/>
                </a:lnTo>
                <a:lnTo>
                  <a:pt x="3106" y="1239"/>
                </a:lnTo>
                <a:lnTo>
                  <a:pt x="3102" y="1239"/>
                </a:lnTo>
                <a:lnTo>
                  <a:pt x="3099" y="1240"/>
                </a:lnTo>
                <a:lnTo>
                  <a:pt x="3095" y="1242"/>
                </a:lnTo>
                <a:lnTo>
                  <a:pt x="3091" y="1245"/>
                </a:lnTo>
                <a:lnTo>
                  <a:pt x="3088" y="1249"/>
                </a:lnTo>
                <a:lnTo>
                  <a:pt x="3085" y="1251"/>
                </a:lnTo>
                <a:lnTo>
                  <a:pt x="3082" y="1251"/>
                </a:lnTo>
                <a:lnTo>
                  <a:pt x="3079" y="1251"/>
                </a:lnTo>
                <a:lnTo>
                  <a:pt x="3076" y="1250"/>
                </a:lnTo>
                <a:lnTo>
                  <a:pt x="3075" y="1250"/>
                </a:lnTo>
                <a:lnTo>
                  <a:pt x="3074" y="1251"/>
                </a:lnTo>
                <a:lnTo>
                  <a:pt x="3072" y="1252"/>
                </a:lnTo>
                <a:lnTo>
                  <a:pt x="3071" y="1255"/>
                </a:lnTo>
                <a:lnTo>
                  <a:pt x="3069" y="1258"/>
                </a:lnTo>
                <a:lnTo>
                  <a:pt x="3068" y="1259"/>
                </a:lnTo>
                <a:lnTo>
                  <a:pt x="3065" y="1260"/>
                </a:lnTo>
                <a:lnTo>
                  <a:pt x="3063" y="1260"/>
                </a:lnTo>
                <a:lnTo>
                  <a:pt x="3058" y="1260"/>
                </a:lnTo>
                <a:lnTo>
                  <a:pt x="3053" y="1261"/>
                </a:lnTo>
                <a:lnTo>
                  <a:pt x="3051" y="1261"/>
                </a:lnTo>
                <a:lnTo>
                  <a:pt x="3048" y="1262"/>
                </a:lnTo>
                <a:lnTo>
                  <a:pt x="3046" y="1264"/>
                </a:lnTo>
                <a:lnTo>
                  <a:pt x="3044" y="1266"/>
                </a:lnTo>
                <a:lnTo>
                  <a:pt x="3040" y="1271"/>
                </a:lnTo>
                <a:lnTo>
                  <a:pt x="3035" y="1276"/>
                </a:lnTo>
                <a:lnTo>
                  <a:pt x="3032" y="1278"/>
                </a:lnTo>
                <a:lnTo>
                  <a:pt x="3029" y="1279"/>
                </a:lnTo>
                <a:lnTo>
                  <a:pt x="3026" y="1279"/>
                </a:lnTo>
                <a:lnTo>
                  <a:pt x="3024" y="1278"/>
                </a:lnTo>
                <a:lnTo>
                  <a:pt x="3022" y="1277"/>
                </a:lnTo>
                <a:lnTo>
                  <a:pt x="3020" y="1275"/>
                </a:lnTo>
                <a:lnTo>
                  <a:pt x="3018" y="1272"/>
                </a:lnTo>
                <a:lnTo>
                  <a:pt x="3017" y="1270"/>
                </a:lnTo>
                <a:lnTo>
                  <a:pt x="3016" y="1271"/>
                </a:lnTo>
                <a:lnTo>
                  <a:pt x="3015" y="1271"/>
                </a:lnTo>
                <a:lnTo>
                  <a:pt x="3014" y="1273"/>
                </a:lnTo>
                <a:lnTo>
                  <a:pt x="3013" y="1275"/>
                </a:lnTo>
                <a:lnTo>
                  <a:pt x="3012" y="1276"/>
                </a:lnTo>
                <a:lnTo>
                  <a:pt x="3004" y="1278"/>
                </a:lnTo>
                <a:lnTo>
                  <a:pt x="2996" y="1278"/>
                </a:lnTo>
                <a:lnTo>
                  <a:pt x="2988" y="1278"/>
                </a:lnTo>
                <a:lnTo>
                  <a:pt x="2981" y="1279"/>
                </a:lnTo>
                <a:lnTo>
                  <a:pt x="2969" y="1262"/>
                </a:lnTo>
                <a:lnTo>
                  <a:pt x="2958" y="1265"/>
                </a:lnTo>
                <a:lnTo>
                  <a:pt x="2956" y="1271"/>
                </a:lnTo>
                <a:lnTo>
                  <a:pt x="2954" y="1277"/>
                </a:lnTo>
                <a:lnTo>
                  <a:pt x="2951" y="1288"/>
                </a:lnTo>
                <a:lnTo>
                  <a:pt x="2950" y="1294"/>
                </a:lnTo>
                <a:lnTo>
                  <a:pt x="2948" y="1299"/>
                </a:lnTo>
                <a:lnTo>
                  <a:pt x="2945" y="1304"/>
                </a:lnTo>
                <a:lnTo>
                  <a:pt x="2941" y="1310"/>
                </a:lnTo>
                <a:lnTo>
                  <a:pt x="2938" y="1313"/>
                </a:lnTo>
                <a:lnTo>
                  <a:pt x="2932" y="1318"/>
                </a:lnTo>
                <a:lnTo>
                  <a:pt x="2926" y="1322"/>
                </a:lnTo>
                <a:lnTo>
                  <a:pt x="2922" y="1324"/>
                </a:lnTo>
                <a:lnTo>
                  <a:pt x="2919" y="1324"/>
                </a:lnTo>
                <a:lnTo>
                  <a:pt x="2916" y="1324"/>
                </a:lnTo>
                <a:lnTo>
                  <a:pt x="2913" y="1323"/>
                </a:lnTo>
                <a:lnTo>
                  <a:pt x="2910" y="1324"/>
                </a:lnTo>
                <a:lnTo>
                  <a:pt x="2909" y="1325"/>
                </a:lnTo>
                <a:lnTo>
                  <a:pt x="2906" y="1328"/>
                </a:lnTo>
                <a:lnTo>
                  <a:pt x="2901" y="1335"/>
                </a:lnTo>
                <a:lnTo>
                  <a:pt x="2896" y="1341"/>
                </a:lnTo>
                <a:lnTo>
                  <a:pt x="2894" y="1346"/>
                </a:lnTo>
                <a:lnTo>
                  <a:pt x="2893" y="1348"/>
                </a:lnTo>
                <a:lnTo>
                  <a:pt x="2895" y="1350"/>
                </a:lnTo>
                <a:lnTo>
                  <a:pt x="2896" y="1352"/>
                </a:lnTo>
                <a:lnTo>
                  <a:pt x="2896" y="1353"/>
                </a:lnTo>
                <a:lnTo>
                  <a:pt x="2896" y="1355"/>
                </a:lnTo>
                <a:lnTo>
                  <a:pt x="2896" y="1357"/>
                </a:lnTo>
                <a:lnTo>
                  <a:pt x="2894" y="1359"/>
                </a:lnTo>
                <a:lnTo>
                  <a:pt x="2891" y="1364"/>
                </a:lnTo>
                <a:lnTo>
                  <a:pt x="2887" y="1369"/>
                </a:lnTo>
                <a:lnTo>
                  <a:pt x="2886" y="1372"/>
                </a:lnTo>
                <a:lnTo>
                  <a:pt x="2885" y="1375"/>
                </a:lnTo>
                <a:lnTo>
                  <a:pt x="2885" y="1377"/>
                </a:lnTo>
                <a:lnTo>
                  <a:pt x="2886" y="1380"/>
                </a:lnTo>
                <a:lnTo>
                  <a:pt x="2887" y="1384"/>
                </a:lnTo>
                <a:lnTo>
                  <a:pt x="2889" y="1388"/>
                </a:lnTo>
                <a:lnTo>
                  <a:pt x="2891" y="1391"/>
                </a:lnTo>
                <a:lnTo>
                  <a:pt x="2891" y="1398"/>
                </a:lnTo>
                <a:lnTo>
                  <a:pt x="2891" y="1405"/>
                </a:lnTo>
                <a:lnTo>
                  <a:pt x="2890" y="1412"/>
                </a:lnTo>
                <a:lnTo>
                  <a:pt x="2888" y="1418"/>
                </a:lnTo>
                <a:lnTo>
                  <a:pt x="2885" y="1423"/>
                </a:lnTo>
                <a:lnTo>
                  <a:pt x="2883" y="1428"/>
                </a:lnTo>
                <a:lnTo>
                  <a:pt x="2877" y="1436"/>
                </a:lnTo>
                <a:lnTo>
                  <a:pt x="2873" y="1440"/>
                </a:lnTo>
                <a:lnTo>
                  <a:pt x="2870" y="1443"/>
                </a:lnTo>
                <a:lnTo>
                  <a:pt x="2862" y="1448"/>
                </a:lnTo>
                <a:lnTo>
                  <a:pt x="2853" y="1453"/>
                </a:lnTo>
                <a:lnTo>
                  <a:pt x="2849" y="1456"/>
                </a:lnTo>
                <a:lnTo>
                  <a:pt x="2846" y="1459"/>
                </a:lnTo>
                <a:lnTo>
                  <a:pt x="2845" y="1460"/>
                </a:lnTo>
                <a:lnTo>
                  <a:pt x="2844" y="1461"/>
                </a:lnTo>
                <a:lnTo>
                  <a:pt x="2844" y="1462"/>
                </a:lnTo>
                <a:lnTo>
                  <a:pt x="2843" y="1463"/>
                </a:lnTo>
                <a:lnTo>
                  <a:pt x="2840" y="1470"/>
                </a:lnTo>
                <a:lnTo>
                  <a:pt x="2836" y="1471"/>
                </a:lnTo>
                <a:lnTo>
                  <a:pt x="2832" y="1471"/>
                </a:lnTo>
                <a:lnTo>
                  <a:pt x="2829" y="1471"/>
                </a:lnTo>
                <a:lnTo>
                  <a:pt x="2828" y="1472"/>
                </a:lnTo>
                <a:lnTo>
                  <a:pt x="2826" y="1473"/>
                </a:lnTo>
                <a:lnTo>
                  <a:pt x="2825" y="1475"/>
                </a:lnTo>
                <a:lnTo>
                  <a:pt x="2824" y="1477"/>
                </a:lnTo>
                <a:lnTo>
                  <a:pt x="2823" y="1481"/>
                </a:lnTo>
                <a:lnTo>
                  <a:pt x="2822" y="1486"/>
                </a:lnTo>
                <a:lnTo>
                  <a:pt x="2821" y="1488"/>
                </a:lnTo>
                <a:lnTo>
                  <a:pt x="2820" y="1490"/>
                </a:lnTo>
                <a:lnTo>
                  <a:pt x="2817" y="1493"/>
                </a:lnTo>
                <a:lnTo>
                  <a:pt x="2813" y="1495"/>
                </a:lnTo>
                <a:lnTo>
                  <a:pt x="2809" y="1498"/>
                </a:lnTo>
                <a:lnTo>
                  <a:pt x="2807" y="1500"/>
                </a:lnTo>
                <a:lnTo>
                  <a:pt x="2806" y="1501"/>
                </a:lnTo>
                <a:lnTo>
                  <a:pt x="2804" y="1506"/>
                </a:lnTo>
                <a:lnTo>
                  <a:pt x="2802" y="1511"/>
                </a:lnTo>
                <a:lnTo>
                  <a:pt x="2799" y="1522"/>
                </a:lnTo>
                <a:lnTo>
                  <a:pt x="2796" y="1533"/>
                </a:lnTo>
                <a:lnTo>
                  <a:pt x="2795" y="1538"/>
                </a:lnTo>
                <a:lnTo>
                  <a:pt x="2792" y="1543"/>
                </a:lnTo>
                <a:lnTo>
                  <a:pt x="2789" y="1547"/>
                </a:lnTo>
                <a:lnTo>
                  <a:pt x="2785" y="1550"/>
                </a:lnTo>
                <a:lnTo>
                  <a:pt x="2781" y="1554"/>
                </a:lnTo>
                <a:lnTo>
                  <a:pt x="2780" y="1555"/>
                </a:lnTo>
                <a:lnTo>
                  <a:pt x="2778" y="1557"/>
                </a:lnTo>
                <a:lnTo>
                  <a:pt x="2776" y="1562"/>
                </a:lnTo>
                <a:lnTo>
                  <a:pt x="2775" y="1566"/>
                </a:lnTo>
                <a:lnTo>
                  <a:pt x="2773" y="1575"/>
                </a:lnTo>
                <a:lnTo>
                  <a:pt x="2771" y="1583"/>
                </a:lnTo>
                <a:lnTo>
                  <a:pt x="2769" y="1587"/>
                </a:lnTo>
                <a:lnTo>
                  <a:pt x="2767" y="1591"/>
                </a:lnTo>
                <a:lnTo>
                  <a:pt x="2765" y="1593"/>
                </a:lnTo>
                <a:lnTo>
                  <a:pt x="2763" y="1594"/>
                </a:lnTo>
                <a:lnTo>
                  <a:pt x="2760" y="1595"/>
                </a:lnTo>
                <a:lnTo>
                  <a:pt x="2759" y="1597"/>
                </a:lnTo>
                <a:lnTo>
                  <a:pt x="2757" y="1603"/>
                </a:lnTo>
                <a:lnTo>
                  <a:pt x="2756" y="1608"/>
                </a:lnTo>
                <a:lnTo>
                  <a:pt x="2756" y="1612"/>
                </a:lnTo>
                <a:lnTo>
                  <a:pt x="2756" y="1613"/>
                </a:lnTo>
                <a:lnTo>
                  <a:pt x="2756" y="1615"/>
                </a:lnTo>
                <a:lnTo>
                  <a:pt x="2757" y="1618"/>
                </a:lnTo>
                <a:lnTo>
                  <a:pt x="2759" y="1620"/>
                </a:lnTo>
                <a:lnTo>
                  <a:pt x="2762" y="1623"/>
                </a:lnTo>
                <a:lnTo>
                  <a:pt x="2765" y="1627"/>
                </a:lnTo>
                <a:lnTo>
                  <a:pt x="2766" y="1629"/>
                </a:lnTo>
                <a:lnTo>
                  <a:pt x="2767" y="1631"/>
                </a:lnTo>
                <a:lnTo>
                  <a:pt x="2767" y="1636"/>
                </a:lnTo>
                <a:lnTo>
                  <a:pt x="2766" y="1645"/>
                </a:lnTo>
                <a:lnTo>
                  <a:pt x="2765" y="1653"/>
                </a:lnTo>
                <a:lnTo>
                  <a:pt x="2764" y="1656"/>
                </a:lnTo>
                <a:lnTo>
                  <a:pt x="2766" y="1664"/>
                </a:lnTo>
                <a:lnTo>
                  <a:pt x="2768" y="1671"/>
                </a:lnTo>
                <a:lnTo>
                  <a:pt x="2770" y="1686"/>
                </a:lnTo>
                <a:lnTo>
                  <a:pt x="2771" y="1694"/>
                </a:lnTo>
                <a:lnTo>
                  <a:pt x="2771" y="1701"/>
                </a:lnTo>
                <a:lnTo>
                  <a:pt x="2770" y="1709"/>
                </a:lnTo>
                <a:lnTo>
                  <a:pt x="2769" y="1718"/>
                </a:lnTo>
                <a:lnTo>
                  <a:pt x="2767" y="1726"/>
                </a:lnTo>
                <a:lnTo>
                  <a:pt x="2761" y="1726"/>
                </a:lnTo>
                <a:lnTo>
                  <a:pt x="2761" y="1734"/>
                </a:lnTo>
                <a:lnTo>
                  <a:pt x="2761" y="1742"/>
                </a:lnTo>
                <a:lnTo>
                  <a:pt x="2760" y="1748"/>
                </a:lnTo>
                <a:lnTo>
                  <a:pt x="2760" y="1751"/>
                </a:lnTo>
                <a:lnTo>
                  <a:pt x="2759" y="1754"/>
                </a:lnTo>
                <a:lnTo>
                  <a:pt x="2756" y="1757"/>
                </a:lnTo>
                <a:lnTo>
                  <a:pt x="2753" y="1760"/>
                </a:lnTo>
                <a:lnTo>
                  <a:pt x="2749" y="1763"/>
                </a:lnTo>
                <a:lnTo>
                  <a:pt x="2748" y="1765"/>
                </a:lnTo>
                <a:lnTo>
                  <a:pt x="2747" y="1766"/>
                </a:lnTo>
                <a:lnTo>
                  <a:pt x="2747" y="1768"/>
                </a:lnTo>
                <a:lnTo>
                  <a:pt x="2748" y="1770"/>
                </a:lnTo>
                <a:lnTo>
                  <a:pt x="2750" y="1776"/>
                </a:lnTo>
                <a:lnTo>
                  <a:pt x="2757" y="1788"/>
                </a:lnTo>
                <a:lnTo>
                  <a:pt x="2760" y="1795"/>
                </a:lnTo>
                <a:lnTo>
                  <a:pt x="2761" y="1800"/>
                </a:lnTo>
                <a:lnTo>
                  <a:pt x="2760" y="1801"/>
                </a:lnTo>
                <a:lnTo>
                  <a:pt x="2759" y="1802"/>
                </a:lnTo>
                <a:lnTo>
                  <a:pt x="2758" y="1803"/>
                </a:lnTo>
                <a:lnTo>
                  <a:pt x="2758" y="1804"/>
                </a:lnTo>
                <a:lnTo>
                  <a:pt x="2758" y="1807"/>
                </a:lnTo>
                <a:lnTo>
                  <a:pt x="2759" y="1810"/>
                </a:lnTo>
                <a:lnTo>
                  <a:pt x="2762" y="1816"/>
                </a:lnTo>
                <a:lnTo>
                  <a:pt x="2764" y="1819"/>
                </a:lnTo>
                <a:lnTo>
                  <a:pt x="2764" y="1825"/>
                </a:lnTo>
                <a:lnTo>
                  <a:pt x="2765" y="1826"/>
                </a:lnTo>
                <a:lnTo>
                  <a:pt x="2767" y="1827"/>
                </a:lnTo>
                <a:lnTo>
                  <a:pt x="2771" y="1828"/>
                </a:lnTo>
                <a:lnTo>
                  <a:pt x="2775" y="1829"/>
                </a:lnTo>
                <a:lnTo>
                  <a:pt x="2778" y="1830"/>
                </a:lnTo>
                <a:lnTo>
                  <a:pt x="2779" y="1832"/>
                </a:lnTo>
                <a:lnTo>
                  <a:pt x="2779" y="1833"/>
                </a:lnTo>
                <a:lnTo>
                  <a:pt x="2780" y="1837"/>
                </a:lnTo>
                <a:lnTo>
                  <a:pt x="2780" y="1841"/>
                </a:lnTo>
                <a:lnTo>
                  <a:pt x="2781" y="1844"/>
                </a:lnTo>
                <a:lnTo>
                  <a:pt x="2787" y="1844"/>
                </a:lnTo>
                <a:lnTo>
                  <a:pt x="2789" y="1845"/>
                </a:lnTo>
                <a:lnTo>
                  <a:pt x="2790" y="1845"/>
                </a:lnTo>
                <a:lnTo>
                  <a:pt x="2790" y="1844"/>
                </a:lnTo>
                <a:lnTo>
                  <a:pt x="2791" y="1847"/>
                </a:lnTo>
                <a:lnTo>
                  <a:pt x="2792" y="1848"/>
                </a:lnTo>
                <a:lnTo>
                  <a:pt x="2793" y="1851"/>
                </a:lnTo>
                <a:lnTo>
                  <a:pt x="2796" y="1858"/>
                </a:lnTo>
                <a:lnTo>
                  <a:pt x="2801" y="1870"/>
                </a:lnTo>
                <a:lnTo>
                  <a:pt x="2809" y="1870"/>
                </a:lnTo>
                <a:lnTo>
                  <a:pt x="2809" y="1872"/>
                </a:lnTo>
                <a:lnTo>
                  <a:pt x="2807" y="1875"/>
                </a:lnTo>
                <a:lnTo>
                  <a:pt x="2806" y="1879"/>
                </a:lnTo>
                <a:lnTo>
                  <a:pt x="2806" y="1884"/>
                </a:lnTo>
                <a:lnTo>
                  <a:pt x="2807" y="1885"/>
                </a:lnTo>
                <a:lnTo>
                  <a:pt x="2808" y="1887"/>
                </a:lnTo>
                <a:lnTo>
                  <a:pt x="2812" y="1890"/>
                </a:lnTo>
                <a:lnTo>
                  <a:pt x="2818" y="1892"/>
                </a:lnTo>
                <a:lnTo>
                  <a:pt x="2819" y="1897"/>
                </a:lnTo>
                <a:lnTo>
                  <a:pt x="2820" y="1902"/>
                </a:lnTo>
                <a:lnTo>
                  <a:pt x="2821" y="1912"/>
                </a:lnTo>
                <a:lnTo>
                  <a:pt x="2822" y="1916"/>
                </a:lnTo>
                <a:lnTo>
                  <a:pt x="2823" y="1920"/>
                </a:lnTo>
                <a:lnTo>
                  <a:pt x="2824" y="1922"/>
                </a:lnTo>
                <a:lnTo>
                  <a:pt x="2825" y="1924"/>
                </a:lnTo>
                <a:lnTo>
                  <a:pt x="2829" y="1926"/>
                </a:lnTo>
                <a:lnTo>
                  <a:pt x="2830" y="1927"/>
                </a:lnTo>
                <a:lnTo>
                  <a:pt x="2828" y="1928"/>
                </a:lnTo>
                <a:lnTo>
                  <a:pt x="2826" y="1929"/>
                </a:lnTo>
                <a:lnTo>
                  <a:pt x="2826" y="1930"/>
                </a:lnTo>
                <a:lnTo>
                  <a:pt x="2826" y="1932"/>
                </a:lnTo>
                <a:lnTo>
                  <a:pt x="2827" y="1933"/>
                </a:lnTo>
                <a:lnTo>
                  <a:pt x="2828" y="1933"/>
                </a:lnTo>
                <a:lnTo>
                  <a:pt x="2828" y="1932"/>
                </a:lnTo>
                <a:lnTo>
                  <a:pt x="2829" y="1930"/>
                </a:lnTo>
                <a:lnTo>
                  <a:pt x="2829" y="1929"/>
                </a:lnTo>
                <a:lnTo>
                  <a:pt x="2835" y="1938"/>
                </a:lnTo>
                <a:lnTo>
                  <a:pt x="2839" y="1943"/>
                </a:lnTo>
                <a:lnTo>
                  <a:pt x="2841" y="1945"/>
                </a:lnTo>
                <a:lnTo>
                  <a:pt x="2843" y="1946"/>
                </a:lnTo>
                <a:lnTo>
                  <a:pt x="2845" y="1946"/>
                </a:lnTo>
                <a:lnTo>
                  <a:pt x="2847" y="1945"/>
                </a:lnTo>
                <a:lnTo>
                  <a:pt x="2850" y="1945"/>
                </a:lnTo>
                <a:lnTo>
                  <a:pt x="2851" y="1946"/>
                </a:lnTo>
                <a:lnTo>
                  <a:pt x="2853" y="1948"/>
                </a:lnTo>
                <a:lnTo>
                  <a:pt x="2854" y="1951"/>
                </a:lnTo>
                <a:lnTo>
                  <a:pt x="2855" y="1954"/>
                </a:lnTo>
                <a:lnTo>
                  <a:pt x="2857" y="1957"/>
                </a:lnTo>
                <a:lnTo>
                  <a:pt x="2859" y="1959"/>
                </a:lnTo>
                <a:lnTo>
                  <a:pt x="2862" y="1961"/>
                </a:lnTo>
                <a:lnTo>
                  <a:pt x="2865" y="1963"/>
                </a:lnTo>
                <a:lnTo>
                  <a:pt x="2868" y="1964"/>
                </a:lnTo>
                <a:lnTo>
                  <a:pt x="2874" y="1967"/>
                </a:lnTo>
                <a:lnTo>
                  <a:pt x="2877" y="1969"/>
                </a:lnTo>
                <a:lnTo>
                  <a:pt x="2879" y="1971"/>
                </a:lnTo>
                <a:lnTo>
                  <a:pt x="2884" y="1975"/>
                </a:lnTo>
                <a:lnTo>
                  <a:pt x="2889" y="1981"/>
                </a:lnTo>
                <a:lnTo>
                  <a:pt x="2894" y="1987"/>
                </a:lnTo>
                <a:lnTo>
                  <a:pt x="2899" y="1993"/>
                </a:lnTo>
                <a:lnTo>
                  <a:pt x="2902" y="1996"/>
                </a:lnTo>
                <a:lnTo>
                  <a:pt x="2905" y="1999"/>
                </a:lnTo>
                <a:lnTo>
                  <a:pt x="2909" y="2001"/>
                </a:lnTo>
                <a:lnTo>
                  <a:pt x="2913" y="2003"/>
                </a:lnTo>
                <a:lnTo>
                  <a:pt x="2916" y="2004"/>
                </a:lnTo>
                <a:lnTo>
                  <a:pt x="2921" y="2005"/>
                </a:lnTo>
                <a:lnTo>
                  <a:pt x="2925" y="2005"/>
                </a:lnTo>
                <a:lnTo>
                  <a:pt x="2930" y="2005"/>
                </a:lnTo>
                <a:lnTo>
                  <a:pt x="2932" y="2004"/>
                </a:lnTo>
                <a:lnTo>
                  <a:pt x="2933" y="2004"/>
                </a:lnTo>
                <a:lnTo>
                  <a:pt x="2937" y="2001"/>
                </a:lnTo>
                <a:lnTo>
                  <a:pt x="2944" y="1995"/>
                </a:lnTo>
                <a:lnTo>
                  <a:pt x="2950" y="1989"/>
                </a:lnTo>
                <a:lnTo>
                  <a:pt x="2953" y="1986"/>
                </a:lnTo>
                <a:lnTo>
                  <a:pt x="2955" y="1985"/>
                </a:lnTo>
                <a:lnTo>
                  <a:pt x="2962" y="1984"/>
                </a:lnTo>
                <a:lnTo>
                  <a:pt x="2968" y="1983"/>
                </a:lnTo>
                <a:lnTo>
                  <a:pt x="2974" y="1984"/>
                </a:lnTo>
                <a:lnTo>
                  <a:pt x="2979" y="1986"/>
                </a:lnTo>
                <a:lnTo>
                  <a:pt x="2983" y="1987"/>
                </a:lnTo>
                <a:lnTo>
                  <a:pt x="2988" y="1989"/>
                </a:lnTo>
                <a:lnTo>
                  <a:pt x="2993" y="1991"/>
                </a:lnTo>
                <a:lnTo>
                  <a:pt x="2997" y="1993"/>
                </a:lnTo>
                <a:lnTo>
                  <a:pt x="3003" y="1994"/>
                </a:lnTo>
                <a:lnTo>
                  <a:pt x="3006" y="1994"/>
                </a:lnTo>
                <a:lnTo>
                  <a:pt x="3009" y="1994"/>
                </a:lnTo>
                <a:lnTo>
                  <a:pt x="3011" y="1992"/>
                </a:lnTo>
                <a:lnTo>
                  <a:pt x="3016" y="1989"/>
                </a:lnTo>
                <a:lnTo>
                  <a:pt x="3020" y="1987"/>
                </a:lnTo>
                <a:lnTo>
                  <a:pt x="3023" y="1985"/>
                </a:lnTo>
                <a:lnTo>
                  <a:pt x="3026" y="1985"/>
                </a:lnTo>
                <a:lnTo>
                  <a:pt x="3029" y="1985"/>
                </a:lnTo>
                <a:lnTo>
                  <a:pt x="3032" y="1985"/>
                </a:lnTo>
                <a:lnTo>
                  <a:pt x="3033" y="1985"/>
                </a:lnTo>
                <a:lnTo>
                  <a:pt x="3034" y="1985"/>
                </a:lnTo>
                <a:lnTo>
                  <a:pt x="3038" y="1981"/>
                </a:lnTo>
                <a:lnTo>
                  <a:pt x="3041" y="1978"/>
                </a:lnTo>
                <a:lnTo>
                  <a:pt x="3043" y="1977"/>
                </a:lnTo>
                <a:lnTo>
                  <a:pt x="3047" y="1976"/>
                </a:lnTo>
                <a:lnTo>
                  <a:pt x="3052" y="1975"/>
                </a:lnTo>
                <a:lnTo>
                  <a:pt x="3060" y="1976"/>
                </a:lnTo>
                <a:lnTo>
                  <a:pt x="3068" y="1976"/>
                </a:lnTo>
                <a:lnTo>
                  <a:pt x="3072" y="1975"/>
                </a:lnTo>
                <a:lnTo>
                  <a:pt x="3076" y="1974"/>
                </a:lnTo>
                <a:lnTo>
                  <a:pt x="3077" y="1972"/>
                </a:lnTo>
                <a:lnTo>
                  <a:pt x="3079" y="1968"/>
                </a:lnTo>
                <a:lnTo>
                  <a:pt x="3080" y="1966"/>
                </a:lnTo>
                <a:lnTo>
                  <a:pt x="3081" y="1964"/>
                </a:lnTo>
                <a:lnTo>
                  <a:pt x="3083" y="1963"/>
                </a:lnTo>
                <a:lnTo>
                  <a:pt x="3084" y="1963"/>
                </a:lnTo>
                <a:lnTo>
                  <a:pt x="3085" y="1963"/>
                </a:lnTo>
                <a:lnTo>
                  <a:pt x="3086" y="1963"/>
                </a:lnTo>
                <a:lnTo>
                  <a:pt x="3087" y="1963"/>
                </a:lnTo>
                <a:lnTo>
                  <a:pt x="3087" y="1964"/>
                </a:lnTo>
                <a:lnTo>
                  <a:pt x="3087" y="1965"/>
                </a:lnTo>
                <a:lnTo>
                  <a:pt x="3087" y="1967"/>
                </a:lnTo>
                <a:lnTo>
                  <a:pt x="3086" y="1969"/>
                </a:lnTo>
                <a:lnTo>
                  <a:pt x="3086" y="1971"/>
                </a:lnTo>
                <a:lnTo>
                  <a:pt x="3086" y="1972"/>
                </a:lnTo>
                <a:lnTo>
                  <a:pt x="3087" y="1972"/>
                </a:lnTo>
                <a:lnTo>
                  <a:pt x="3090" y="1971"/>
                </a:lnTo>
                <a:lnTo>
                  <a:pt x="3092" y="1970"/>
                </a:lnTo>
                <a:lnTo>
                  <a:pt x="3093" y="1968"/>
                </a:lnTo>
                <a:lnTo>
                  <a:pt x="3096" y="1964"/>
                </a:lnTo>
                <a:lnTo>
                  <a:pt x="3099" y="1960"/>
                </a:lnTo>
                <a:lnTo>
                  <a:pt x="3100" y="1958"/>
                </a:lnTo>
                <a:lnTo>
                  <a:pt x="3102" y="1957"/>
                </a:lnTo>
                <a:lnTo>
                  <a:pt x="3104" y="1956"/>
                </a:lnTo>
                <a:lnTo>
                  <a:pt x="3108" y="1955"/>
                </a:lnTo>
                <a:lnTo>
                  <a:pt x="3116" y="1953"/>
                </a:lnTo>
                <a:lnTo>
                  <a:pt x="3124" y="1952"/>
                </a:lnTo>
                <a:lnTo>
                  <a:pt x="3131" y="1952"/>
                </a:lnTo>
                <a:lnTo>
                  <a:pt x="3138" y="1953"/>
                </a:lnTo>
                <a:lnTo>
                  <a:pt x="3141" y="1953"/>
                </a:lnTo>
                <a:lnTo>
                  <a:pt x="3144" y="1954"/>
                </a:lnTo>
                <a:lnTo>
                  <a:pt x="3149" y="1957"/>
                </a:lnTo>
                <a:lnTo>
                  <a:pt x="3156" y="1963"/>
                </a:lnTo>
                <a:lnTo>
                  <a:pt x="3163" y="1969"/>
                </a:lnTo>
                <a:lnTo>
                  <a:pt x="3165" y="1972"/>
                </a:lnTo>
                <a:lnTo>
                  <a:pt x="3166" y="1974"/>
                </a:lnTo>
                <a:lnTo>
                  <a:pt x="3167" y="1977"/>
                </a:lnTo>
                <a:lnTo>
                  <a:pt x="3167" y="1979"/>
                </a:lnTo>
                <a:lnTo>
                  <a:pt x="3166" y="1981"/>
                </a:lnTo>
                <a:lnTo>
                  <a:pt x="3165" y="1982"/>
                </a:lnTo>
                <a:lnTo>
                  <a:pt x="3164" y="1984"/>
                </a:lnTo>
                <a:lnTo>
                  <a:pt x="3163" y="1986"/>
                </a:lnTo>
                <a:lnTo>
                  <a:pt x="3163" y="1988"/>
                </a:lnTo>
                <a:lnTo>
                  <a:pt x="3164" y="1991"/>
                </a:lnTo>
                <a:lnTo>
                  <a:pt x="3165" y="1994"/>
                </a:lnTo>
                <a:lnTo>
                  <a:pt x="3169" y="1998"/>
                </a:lnTo>
                <a:lnTo>
                  <a:pt x="3172" y="2002"/>
                </a:lnTo>
                <a:lnTo>
                  <a:pt x="3175" y="2005"/>
                </a:lnTo>
                <a:lnTo>
                  <a:pt x="3189" y="2002"/>
                </a:lnTo>
                <a:lnTo>
                  <a:pt x="3203" y="1999"/>
                </a:lnTo>
                <a:lnTo>
                  <a:pt x="3203" y="1994"/>
                </a:lnTo>
                <a:lnTo>
                  <a:pt x="3206" y="1993"/>
                </a:lnTo>
                <a:lnTo>
                  <a:pt x="3208" y="1994"/>
                </a:lnTo>
                <a:lnTo>
                  <a:pt x="3209" y="1994"/>
                </a:lnTo>
                <a:lnTo>
                  <a:pt x="3210" y="1996"/>
                </a:lnTo>
                <a:lnTo>
                  <a:pt x="3211" y="1998"/>
                </a:lnTo>
                <a:lnTo>
                  <a:pt x="3211" y="1999"/>
                </a:lnTo>
                <a:lnTo>
                  <a:pt x="3213" y="1998"/>
                </a:lnTo>
                <a:lnTo>
                  <a:pt x="3215" y="1997"/>
                </a:lnTo>
                <a:lnTo>
                  <a:pt x="3217" y="1994"/>
                </a:lnTo>
                <a:lnTo>
                  <a:pt x="3218" y="1995"/>
                </a:lnTo>
                <a:lnTo>
                  <a:pt x="3219" y="1997"/>
                </a:lnTo>
                <a:lnTo>
                  <a:pt x="3219" y="1998"/>
                </a:lnTo>
                <a:lnTo>
                  <a:pt x="3220" y="1999"/>
                </a:lnTo>
                <a:lnTo>
                  <a:pt x="3221" y="1999"/>
                </a:lnTo>
                <a:lnTo>
                  <a:pt x="3223" y="1999"/>
                </a:lnTo>
                <a:lnTo>
                  <a:pt x="3223" y="1998"/>
                </a:lnTo>
                <a:lnTo>
                  <a:pt x="3223" y="1995"/>
                </a:lnTo>
                <a:lnTo>
                  <a:pt x="3224" y="1993"/>
                </a:lnTo>
                <a:lnTo>
                  <a:pt x="3225" y="1993"/>
                </a:lnTo>
                <a:lnTo>
                  <a:pt x="3226" y="1993"/>
                </a:lnTo>
                <a:lnTo>
                  <a:pt x="3228" y="1994"/>
                </a:lnTo>
                <a:lnTo>
                  <a:pt x="3225" y="2005"/>
                </a:lnTo>
                <a:lnTo>
                  <a:pt x="3228" y="2006"/>
                </a:lnTo>
                <a:lnTo>
                  <a:pt x="3231" y="2006"/>
                </a:lnTo>
                <a:lnTo>
                  <a:pt x="3234" y="2006"/>
                </a:lnTo>
                <a:lnTo>
                  <a:pt x="3237" y="2008"/>
                </a:lnTo>
                <a:lnTo>
                  <a:pt x="3237" y="2010"/>
                </a:lnTo>
                <a:lnTo>
                  <a:pt x="3237" y="2012"/>
                </a:lnTo>
                <a:lnTo>
                  <a:pt x="3238" y="2014"/>
                </a:lnTo>
                <a:lnTo>
                  <a:pt x="3241" y="2018"/>
                </a:lnTo>
                <a:lnTo>
                  <a:pt x="3243" y="2021"/>
                </a:lnTo>
                <a:lnTo>
                  <a:pt x="3245" y="2024"/>
                </a:lnTo>
                <a:lnTo>
                  <a:pt x="3245" y="2029"/>
                </a:lnTo>
                <a:lnTo>
                  <a:pt x="3245" y="2034"/>
                </a:lnTo>
                <a:lnTo>
                  <a:pt x="3244" y="2039"/>
                </a:lnTo>
                <a:lnTo>
                  <a:pt x="3244" y="2040"/>
                </a:lnTo>
                <a:lnTo>
                  <a:pt x="3243" y="2050"/>
                </a:lnTo>
                <a:lnTo>
                  <a:pt x="3242" y="2055"/>
                </a:lnTo>
                <a:lnTo>
                  <a:pt x="3242" y="2059"/>
                </a:lnTo>
                <a:lnTo>
                  <a:pt x="3241" y="2061"/>
                </a:lnTo>
                <a:lnTo>
                  <a:pt x="3239" y="2064"/>
                </a:lnTo>
                <a:lnTo>
                  <a:pt x="3236" y="2068"/>
                </a:lnTo>
                <a:lnTo>
                  <a:pt x="3234" y="2072"/>
                </a:lnTo>
                <a:lnTo>
                  <a:pt x="3235" y="2075"/>
                </a:lnTo>
                <a:lnTo>
                  <a:pt x="3238" y="2080"/>
                </a:lnTo>
                <a:lnTo>
                  <a:pt x="3240" y="2085"/>
                </a:lnTo>
                <a:lnTo>
                  <a:pt x="3241" y="2088"/>
                </a:lnTo>
                <a:lnTo>
                  <a:pt x="3239" y="2089"/>
                </a:lnTo>
                <a:lnTo>
                  <a:pt x="3238" y="2090"/>
                </a:lnTo>
                <a:lnTo>
                  <a:pt x="3237" y="2091"/>
                </a:lnTo>
                <a:lnTo>
                  <a:pt x="3235" y="2095"/>
                </a:lnTo>
                <a:lnTo>
                  <a:pt x="3232" y="2106"/>
                </a:lnTo>
                <a:lnTo>
                  <a:pt x="3229" y="2118"/>
                </a:lnTo>
                <a:lnTo>
                  <a:pt x="3225" y="2129"/>
                </a:lnTo>
                <a:lnTo>
                  <a:pt x="3230" y="2131"/>
                </a:lnTo>
                <a:lnTo>
                  <a:pt x="3232" y="2133"/>
                </a:lnTo>
                <a:lnTo>
                  <a:pt x="3235" y="2136"/>
                </a:lnTo>
                <a:lnTo>
                  <a:pt x="3236" y="2138"/>
                </a:lnTo>
                <a:lnTo>
                  <a:pt x="3236" y="2140"/>
                </a:lnTo>
                <a:lnTo>
                  <a:pt x="3236" y="2141"/>
                </a:lnTo>
                <a:lnTo>
                  <a:pt x="3235" y="2143"/>
                </a:lnTo>
                <a:lnTo>
                  <a:pt x="3231" y="2145"/>
                </a:lnTo>
                <a:lnTo>
                  <a:pt x="3238" y="2151"/>
                </a:lnTo>
                <a:lnTo>
                  <a:pt x="3248" y="2158"/>
                </a:lnTo>
                <a:lnTo>
                  <a:pt x="3256" y="2165"/>
                </a:lnTo>
                <a:lnTo>
                  <a:pt x="3260" y="2168"/>
                </a:lnTo>
                <a:lnTo>
                  <a:pt x="3262" y="2171"/>
                </a:lnTo>
                <a:lnTo>
                  <a:pt x="3259" y="2179"/>
                </a:lnTo>
                <a:lnTo>
                  <a:pt x="3263" y="2182"/>
                </a:lnTo>
                <a:lnTo>
                  <a:pt x="3268" y="2186"/>
                </a:lnTo>
                <a:lnTo>
                  <a:pt x="3273" y="2190"/>
                </a:lnTo>
                <a:lnTo>
                  <a:pt x="3275" y="2191"/>
                </a:lnTo>
                <a:lnTo>
                  <a:pt x="3276" y="2193"/>
                </a:lnTo>
                <a:lnTo>
                  <a:pt x="3277" y="2196"/>
                </a:lnTo>
                <a:lnTo>
                  <a:pt x="3277" y="2198"/>
                </a:lnTo>
                <a:lnTo>
                  <a:pt x="3278" y="2199"/>
                </a:lnTo>
                <a:lnTo>
                  <a:pt x="3279" y="2200"/>
                </a:lnTo>
                <a:lnTo>
                  <a:pt x="3284" y="2210"/>
                </a:lnTo>
                <a:lnTo>
                  <a:pt x="3285" y="2212"/>
                </a:lnTo>
                <a:lnTo>
                  <a:pt x="3285" y="2213"/>
                </a:lnTo>
                <a:lnTo>
                  <a:pt x="3284" y="2215"/>
                </a:lnTo>
                <a:lnTo>
                  <a:pt x="3283" y="2216"/>
                </a:lnTo>
                <a:lnTo>
                  <a:pt x="3282" y="2217"/>
                </a:lnTo>
                <a:lnTo>
                  <a:pt x="3281" y="2218"/>
                </a:lnTo>
                <a:lnTo>
                  <a:pt x="3282" y="2219"/>
                </a:lnTo>
                <a:lnTo>
                  <a:pt x="3283" y="2221"/>
                </a:lnTo>
                <a:lnTo>
                  <a:pt x="3285" y="2223"/>
                </a:lnTo>
                <a:lnTo>
                  <a:pt x="3287" y="2228"/>
                </a:lnTo>
                <a:lnTo>
                  <a:pt x="3289" y="2233"/>
                </a:lnTo>
                <a:lnTo>
                  <a:pt x="3290" y="2239"/>
                </a:lnTo>
                <a:lnTo>
                  <a:pt x="3293" y="2250"/>
                </a:lnTo>
                <a:lnTo>
                  <a:pt x="3294" y="2251"/>
                </a:lnTo>
                <a:lnTo>
                  <a:pt x="3297" y="2254"/>
                </a:lnTo>
                <a:lnTo>
                  <a:pt x="3301" y="2258"/>
                </a:lnTo>
                <a:lnTo>
                  <a:pt x="3303" y="2262"/>
                </a:lnTo>
                <a:lnTo>
                  <a:pt x="3304" y="2266"/>
                </a:lnTo>
                <a:lnTo>
                  <a:pt x="3304" y="2269"/>
                </a:lnTo>
                <a:lnTo>
                  <a:pt x="3304" y="2272"/>
                </a:lnTo>
                <a:lnTo>
                  <a:pt x="3304" y="2277"/>
                </a:lnTo>
                <a:lnTo>
                  <a:pt x="3304" y="2283"/>
                </a:lnTo>
                <a:lnTo>
                  <a:pt x="3310" y="2289"/>
                </a:lnTo>
                <a:lnTo>
                  <a:pt x="3310" y="2294"/>
                </a:lnTo>
                <a:lnTo>
                  <a:pt x="3309" y="2299"/>
                </a:lnTo>
                <a:lnTo>
                  <a:pt x="3306" y="2310"/>
                </a:lnTo>
                <a:lnTo>
                  <a:pt x="3304" y="2320"/>
                </a:lnTo>
                <a:lnTo>
                  <a:pt x="3304" y="2324"/>
                </a:lnTo>
                <a:lnTo>
                  <a:pt x="3304" y="2326"/>
                </a:lnTo>
                <a:lnTo>
                  <a:pt x="3304" y="2328"/>
                </a:lnTo>
                <a:lnTo>
                  <a:pt x="3307" y="2330"/>
                </a:lnTo>
                <a:lnTo>
                  <a:pt x="3309" y="2330"/>
                </a:lnTo>
                <a:lnTo>
                  <a:pt x="3310" y="2331"/>
                </a:lnTo>
                <a:lnTo>
                  <a:pt x="3313" y="2342"/>
                </a:lnTo>
                <a:lnTo>
                  <a:pt x="3314" y="2347"/>
                </a:lnTo>
                <a:lnTo>
                  <a:pt x="3315" y="2353"/>
                </a:lnTo>
                <a:lnTo>
                  <a:pt x="3315" y="2365"/>
                </a:lnTo>
                <a:lnTo>
                  <a:pt x="3314" y="2371"/>
                </a:lnTo>
                <a:lnTo>
                  <a:pt x="3313" y="2373"/>
                </a:lnTo>
                <a:lnTo>
                  <a:pt x="3313" y="2376"/>
                </a:lnTo>
                <a:lnTo>
                  <a:pt x="3310" y="2380"/>
                </a:lnTo>
                <a:lnTo>
                  <a:pt x="3307" y="2384"/>
                </a:lnTo>
                <a:lnTo>
                  <a:pt x="3303" y="2387"/>
                </a:lnTo>
                <a:lnTo>
                  <a:pt x="3302" y="2389"/>
                </a:lnTo>
                <a:lnTo>
                  <a:pt x="3301" y="2390"/>
                </a:lnTo>
                <a:lnTo>
                  <a:pt x="3301" y="2392"/>
                </a:lnTo>
                <a:lnTo>
                  <a:pt x="3302" y="2394"/>
                </a:lnTo>
                <a:lnTo>
                  <a:pt x="3302" y="2397"/>
                </a:lnTo>
                <a:lnTo>
                  <a:pt x="3302" y="2398"/>
                </a:lnTo>
                <a:lnTo>
                  <a:pt x="3301" y="2399"/>
                </a:lnTo>
                <a:lnTo>
                  <a:pt x="3300" y="2400"/>
                </a:lnTo>
                <a:lnTo>
                  <a:pt x="3297" y="2400"/>
                </a:lnTo>
                <a:lnTo>
                  <a:pt x="3294" y="2401"/>
                </a:lnTo>
                <a:lnTo>
                  <a:pt x="3293" y="2401"/>
                </a:lnTo>
                <a:lnTo>
                  <a:pt x="3291" y="2406"/>
                </a:lnTo>
                <a:lnTo>
                  <a:pt x="3290" y="2410"/>
                </a:lnTo>
                <a:lnTo>
                  <a:pt x="3290" y="2414"/>
                </a:lnTo>
                <a:lnTo>
                  <a:pt x="3290" y="2417"/>
                </a:lnTo>
                <a:lnTo>
                  <a:pt x="3291" y="2424"/>
                </a:lnTo>
                <a:lnTo>
                  <a:pt x="3291" y="2428"/>
                </a:lnTo>
                <a:lnTo>
                  <a:pt x="3290" y="2432"/>
                </a:lnTo>
                <a:lnTo>
                  <a:pt x="3288" y="2437"/>
                </a:lnTo>
                <a:lnTo>
                  <a:pt x="3283" y="2443"/>
                </a:lnTo>
                <a:lnTo>
                  <a:pt x="3278" y="2450"/>
                </a:lnTo>
                <a:lnTo>
                  <a:pt x="3277" y="2453"/>
                </a:lnTo>
                <a:lnTo>
                  <a:pt x="3276" y="2455"/>
                </a:lnTo>
                <a:lnTo>
                  <a:pt x="3276" y="2461"/>
                </a:lnTo>
                <a:lnTo>
                  <a:pt x="3275" y="2469"/>
                </a:lnTo>
                <a:lnTo>
                  <a:pt x="3276" y="2492"/>
                </a:lnTo>
                <a:lnTo>
                  <a:pt x="3277" y="2510"/>
                </a:lnTo>
                <a:lnTo>
                  <a:pt x="3278" y="2516"/>
                </a:lnTo>
                <a:lnTo>
                  <a:pt x="3279" y="2520"/>
                </a:lnTo>
                <a:lnTo>
                  <a:pt x="3284" y="2520"/>
                </a:lnTo>
                <a:lnTo>
                  <a:pt x="3301" y="2539"/>
                </a:lnTo>
                <a:lnTo>
                  <a:pt x="3303" y="2543"/>
                </a:lnTo>
                <a:lnTo>
                  <a:pt x="3303" y="2547"/>
                </a:lnTo>
                <a:lnTo>
                  <a:pt x="3303" y="2555"/>
                </a:lnTo>
                <a:lnTo>
                  <a:pt x="3303" y="2563"/>
                </a:lnTo>
                <a:lnTo>
                  <a:pt x="3303" y="2566"/>
                </a:lnTo>
                <a:lnTo>
                  <a:pt x="3304" y="2570"/>
                </a:lnTo>
                <a:lnTo>
                  <a:pt x="3305" y="2573"/>
                </a:lnTo>
                <a:lnTo>
                  <a:pt x="3307" y="2575"/>
                </a:lnTo>
                <a:lnTo>
                  <a:pt x="3311" y="2579"/>
                </a:lnTo>
                <a:lnTo>
                  <a:pt x="3316" y="2583"/>
                </a:lnTo>
                <a:lnTo>
                  <a:pt x="3317" y="2585"/>
                </a:lnTo>
                <a:lnTo>
                  <a:pt x="3318" y="2587"/>
                </a:lnTo>
                <a:lnTo>
                  <a:pt x="3319" y="2589"/>
                </a:lnTo>
                <a:lnTo>
                  <a:pt x="3319" y="2591"/>
                </a:lnTo>
                <a:lnTo>
                  <a:pt x="3318" y="2594"/>
                </a:lnTo>
                <a:lnTo>
                  <a:pt x="3318" y="2598"/>
                </a:lnTo>
                <a:lnTo>
                  <a:pt x="3318" y="2602"/>
                </a:lnTo>
                <a:lnTo>
                  <a:pt x="3319" y="2603"/>
                </a:lnTo>
                <a:lnTo>
                  <a:pt x="3320" y="2605"/>
                </a:lnTo>
                <a:lnTo>
                  <a:pt x="3324" y="2607"/>
                </a:lnTo>
                <a:lnTo>
                  <a:pt x="3328" y="2610"/>
                </a:lnTo>
                <a:lnTo>
                  <a:pt x="3329" y="2612"/>
                </a:lnTo>
                <a:lnTo>
                  <a:pt x="3329" y="2613"/>
                </a:lnTo>
                <a:lnTo>
                  <a:pt x="3330" y="2617"/>
                </a:lnTo>
                <a:lnTo>
                  <a:pt x="3330" y="2622"/>
                </a:lnTo>
                <a:lnTo>
                  <a:pt x="3329" y="2631"/>
                </a:lnTo>
                <a:lnTo>
                  <a:pt x="3327" y="2640"/>
                </a:lnTo>
                <a:lnTo>
                  <a:pt x="3327" y="2644"/>
                </a:lnTo>
                <a:lnTo>
                  <a:pt x="3327" y="2647"/>
                </a:lnTo>
                <a:lnTo>
                  <a:pt x="3327" y="2649"/>
                </a:lnTo>
                <a:lnTo>
                  <a:pt x="3328" y="2652"/>
                </a:lnTo>
                <a:lnTo>
                  <a:pt x="3331" y="2659"/>
                </a:lnTo>
                <a:lnTo>
                  <a:pt x="3335" y="2670"/>
                </a:lnTo>
                <a:lnTo>
                  <a:pt x="3336" y="2679"/>
                </a:lnTo>
                <a:lnTo>
                  <a:pt x="3336" y="2688"/>
                </a:lnTo>
                <a:lnTo>
                  <a:pt x="3336" y="2702"/>
                </a:lnTo>
                <a:lnTo>
                  <a:pt x="3336" y="2709"/>
                </a:lnTo>
                <a:lnTo>
                  <a:pt x="3337" y="2717"/>
                </a:lnTo>
                <a:lnTo>
                  <a:pt x="3338" y="2725"/>
                </a:lnTo>
                <a:lnTo>
                  <a:pt x="3341" y="2734"/>
                </a:lnTo>
                <a:lnTo>
                  <a:pt x="3342" y="2738"/>
                </a:lnTo>
                <a:lnTo>
                  <a:pt x="3346" y="2743"/>
                </a:lnTo>
                <a:lnTo>
                  <a:pt x="3349" y="2749"/>
                </a:lnTo>
                <a:lnTo>
                  <a:pt x="3352" y="2751"/>
                </a:lnTo>
                <a:lnTo>
                  <a:pt x="3354" y="2751"/>
                </a:lnTo>
                <a:lnTo>
                  <a:pt x="3356" y="2751"/>
                </a:lnTo>
                <a:lnTo>
                  <a:pt x="3359" y="2751"/>
                </a:lnTo>
                <a:lnTo>
                  <a:pt x="3360" y="2751"/>
                </a:lnTo>
                <a:lnTo>
                  <a:pt x="3362" y="2755"/>
                </a:lnTo>
                <a:lnTo>
                  <a:pt x="3362" y="2758"/>
                </a:lnTo>
                <a:lnTo>
                  <a:pt x="3362" y="2762"/>
                </a:lnTo>
                <a:lnTo>
                  <a:pt x="3363" y="2764"/>
                </a:lnTo>
                <a:lnTo>
                  <a:pt x="3363" y="2765"/>
                </a:lnTo>
                <a:lnTo>
                  <a:pt x="3364" y="2767"/>
                </a:lnTo>
                <a:lnTo>
                  <a:pt x="3365" y="2768"/>
                </a:lnTo>
                <a:lnTo>
                  <a:pt x="3369" y="2771"/>
                </a:lnTo>
                <a:lnTo>
                  <a:pt x="3372" y="2774"/>
                </a:lnTo>
                <a:lnTo>
                  <a:pt x="3374" y="2777"/>
                </a:lnTo>
                <a:lnTo>
                  <a:pt x="3375" y="2781"/>
                </a:lnTo>
                <a:lnTo>
                  <a:pt x="3375" y="2788"/>
                </a:lnTo>
                <a:lnTo>
                  <a:pt x="3375" y="2797"/>
                </a:lnTo>
                <a:lnTo>
                  <a:pt x="3376" y="2801"/>
                </a:lnTo>
                <a:lnTo>
                  <a:pt x="3377" y="2805"/>
                </a:lnTo>
                <a:lnTo>
                  <a:pt x="3379" y="2807"/>
                </a:lnTo>
                <a:lnTo>
                  <a:pt x="3382" y="2808"/>
                </a:lnTo>
                <a:lnTo>
                  <a:pt x="3386" y="2810"/>
                </a:lnTo>
                <a:lnTo>
                  <a:pt x="3389" y="2817"/>
                </a:lnTo>
                <a:lnTo>
                  <a:pt x="3392" y="2828"/>
                </a:lnTo>
                <a:lnTo>
                  <a:pt x="3394" y="2838"/>
                </a:lnTo>
                <a:lnTo>
                  <a:pt x="3394" y="2843"/>
                </a:lnTo>
                <a:lnTo>
                  <a:pt x="3394" y="2847"/>
                </a:lnTo>
                <a:lnTo>
                  <a:pt x="3393" y="2851"/>
                </a:lnTo>
                <a:lnTo>
                  <a:pt x="3392" y="2853"/>
                </a:lnTo>
                <a:lnTo>
                  <a:pt x="3390" y="2855"/>
                </a:lnTo>
                <a:lnTo>
                  <a:pt x="3388" y="2856"/>
                </a:lnTo>
                <a:lnTo>
                  <a:pt x="3385" y="2859"/>
                </a:lnTo>
                <a:lnTo>
                  <a:pt x="3384" y="2861"/>
                </a:lnTo>
                <a:lnTo>
                  <a:pt x="3383" y="2864"/>
                </a:lnTo>
                <a:lnTo>
                  <a:pt x="3389" y="2867"/>
                </a:lnTo>
                <a:lnTo>
                  <a:pt x="3389" y="2881"/>
                </a:lnTo>
                <a:lnTo>
                  <a:pt x="3390" y="2886"/>
                </a:lnTo>
                <a:lnTo>
                  <a:pt x="3391" y="2891"/>
                </a:lnTo>
                <a:lnTo>
                  <a:pt x="3392" y="2895"/>
                </a:lnTo>
                <a:lnTo>
                  <a:pt x="3393" y="2897"/>
                </a:lnTo>
                <a:lnTo>
                  <a:pt x="3394" y="2898"/>
                </a:lnTo>
                <a:lnTo>
                  <a:pt x="3394" y="2900"/>
                </a:lnTo>
                <a:lnTo>
                  <a:pt x="3403" y="2895"/>
                </a:lnTo>
                <a:lnTo>
                  <a:pt x="3403" y="2900"/>
                </a:lnTo>
                <a:lnTo>
                  <a:pt x="3405" y="2901"/>
                </a:lnTo>
                <a:lnTo>
                  <a:pt x="3407" y="2901"/>
                </a:lnTo>
                <a:lnTo>
                  <a:pt x="3411" y="2900"/>
                </a:lnTo>
                <a:lnTo>
                  <a:pt x="3414" y="2906"/>
                </a:lnTo>
                <a:lnTo>
                  <a:pt x="3416" y="2906"/>
                </a:lnTo>
                <a:lnTo>
                  <a:pt x="3419" y="2906"/>
                </a:lnTo>
                <a:lnTo>
                  <a:pt x="3423" y="2906"/>
                </a:lnTo>
                <a:lnTo>
                  <a:pt x="3428" y="2904"/>
                </a:lnTo>
                <a:lnTo>
                  <a:pt x="3431" y="2902"/>
                </a:lnTo>
                <a:lnTo>
                  <a:pt x="3438" y="2897"/>
                </a:lnTo>
                <a:lnTo>
                  <a:pt x="3440" y="2896"/>
                </a:lnTo>
                <a:lnTo>
                  <a:pt x="3442" y="2895"/>
                </a:lnTo>
                <a:lnTo>
                  <a:pt x="3445" y="2894"/>
                </a:lnTo>
                <a:lnTo>
                  <a:pt x="3448" y="2895"/>
                </a:lnTo>
                <a:lnTo>
                  <a:pt x="3453" y="2896"/>
                </a:lnTo>
                <a:lnTo>
                  <a:pt x="3457" y="2897"/>
                </a:lnTo>
                <a:lnTo>
                  <a:pt x="3460" y="2898"/>
                </a:lnTo>
                <a:lnTo>
                  <a:pt x="3462" y="2898"/>
                </a:lnTo>
                <a:lnTo>
                  <a:pt x="3466" y="2893"/>
                </a:lnTo>
                <a:lnTo>
                  <a:pt x="3468" y="2891"/>
                </a:lnTo>
                <a:lnTo>
                  <a:pt x="3470" y="2889"/>
                </a:lnTo>
                <a:lnTo>
                  <a:pt x="3478" y="2888"/>
                </a:lnTo>
                <a:lnTo>
                  <a:pt x="3484" y="2887"/>
                </a:lnTo>
                <a:lnTo>
                  <a:pt x="3489" y="2888"/>
                </a:lnTo>
                <a:lnTo>
                  <a:pt x="3494" y="2889"/>
                </a:lnTo>
                <a:lnTo>
                  <a:pt x="3504" y="2891"/>
                </a:lnTo>
                <a:lnTo>
                  <a:pt x="3509" y="2892"/>
                </a:lnTo>
                <a:lnTo>
                  <a:pt x="3515" y="2892"/>
                </a:lnTo>
                <a:lnTo>
                  <a:pt x="3518" y="2886"/>
                </a:lnTo>
                <a:lnTo>
                  <a:pt x="3526" y="2887"/>
                </a:lnTo>
                <a:lnTo>
                  <a:pt x="3535" y="2886"/>
                </a:lnTo>
                <a:lnTo>
                  <a:pt x="3535" y="2881"/>
                </a:lnTo>
                <a:lnTo>
                  <a:pt x="3537" y="2880"/>
                </a:lnTo>
                <a:lnTo>
                  <a:pt x="3538" y="2880"/>
                </a:lnTo>
                <a:lnTo>
                  <a:pt x="3542" y="2881"/>
                </a:lnTo>
                <a:lnTo>
                  <a:pt x="3545" y="2881"/>
                </a:lnTo>
                <a:lnTo>
                  <a:pt x="3549" y="2881"/>
                </a:lnTo>
                <a:lnTo>
                  <a:pt x="3553" y="2879"/>
                </a:lnTo>
                <a:lnTo>
                  <a:pt x="3556" y="2878"/>
                </a:lnTo>
                <a:lnTo>
                  <a:pt x="3564" y="2872"/>
                </a:lnTo>
                <a:lnTo>
                  <a:pt x="3567" y="2869"/>
                </a:lnTo>
                <a:lnTo>
                  <a:pt x="3571" y="2865"/>
                </a:lnTo>
                <a:lnTo>
                  <a:pt x="3578" y="2858"/>
                </a:lnTo>
                <a:lnTo>
                  <a:pt x="3591" y="2841"/>
                </a:lnTo>
                <a:lnTo>
                  <a:pt x="3597" y="2834"/>
                </a:lnTo>
                <a:lnTo>
                  <a:pt x="3602" y="2827"/>
                </a:lnTo>
                <a:lnTo>
                  <a:pt x="3605" y="2824"/>
                </a:lnTo>
                <a:lnTo>
                  <a:pt x="3610" y="2822"/>
                </a:lnTo>
                <a:lnTo>
                  <a:pt x="3613" y="2819"/>
                </a:lnTo>
                <a:lnTo>
                  <a:pt x="3616" y="2816"/>
                </a:lnTo>
                <a:lnTo>
                  <a:pt x="3617" y="2815"/>
                </a:lnTo>
                <a:lnTo>
                  <a:pt x="3617" y="2814"/>
                </a:lnTo>
                <a:lnTo>
                  <a:pt x="3617" y="2812"/>
                </a:lnTo>
                <a:lnTo>
                  <a:pt x="3616" y="2810"/>
                </a:lnTo>
                <a:lnTo>
                  <a:pt x="3616" y="2808"/>
                </a:lnTo>
                <a:lnTo>
                  <a:pt x="3619" y="2808"/>
                </a:lnTo>
                <a:lnTo>
                  <a:pt x="3626" y="2792"/>
                </a:lnTo>
                <a:lnTo>
                  <a:pt x="3629" y="2783"/>
                </a:lnTo>
                <a:lnTo>
                  <a:pt x="3633" y="2777"/>
                </a:lnTo>
                <a:lnTo>
                  <a:pt x="3637" y="2774"/>
                </a:lnTo>
                <a:lnTo>
                  <a:pt x="3644" y="2770"/>
                </a:lnTo>
                <a:lnTo>
                  <a:pt x="3656" y="2763"/>
                </a:lnTo>
                <a:lnTo>
                  <a:pt x="3650" y="2757"/>
                </a:lnTo>
                <a:lnTo>
                  <a:pt x="3651" y="2755"/>
                </a:lnTo>
                <a:lnTo>
                  <a:pt x="3650" y="2753"/>
                </a:lnTo>
                <a:lnTo>
                  <a:pt x="3650" y="2749"/>
                </a:lnTo>
                <a:lnTo>
                  <a:pt x="3659" y="2749"/>
                </a:lnTo>
                <a:lnTo>
                  <a:pt x="3660" y="2735"/>
                </a:lnTo>
                <a:lnTo>
                  <a:pt x="3661" y="2713"/>
                </a:lnTo>
                <a:lnTo>
                  <a:pt x="3661" y="2706"/>
                </a:lnTo>
                <a:lnTo>
                  <a:pt x="3660" y="2705"/>
                </a:lnTo>
                <a:lnTo>
                  <a:pt x="3657" y="2703"/>
                </a:lnTo>
                <a:lnTo>
                  <a:pt x="3655" y="2700"/>
                </a:lnTo>
                <a:lnTo>
                  <a:pt x="3653" y="2698"/>
                </a:lnTo>
                <a:lnTo>
                  <a:pt x="3668" y="2687"/>
                </a:lnTo>
                <a:lnTo>
                  <a:pt x="3676" y="2682"/>
                </a:lnTo>
                <a:lnTo>
                  <a:pt x="3680" y="2680"/>
                </a:lnTo>
                <a:lnTo>
                  <a:pt x="3684" y="2678"/>
                </a:lnTo>
                <a:lnTo>
                  <a:pt x="3689" y="2677"/>
                </a:lnTo>
                <a:lnTo>
                  <a:pt x="3694" y="2676"/>
                </a:lnTo>
                <a:lnTo>
                  <a:pt x="3699" y="2675"/>
                </a:lnTo>
                <a:lnTo>
                  <a:pt x="3701" y="2674"/>
                </a:lnTo>
                <a:lnTo>
                  <a:pt x="3704" y="2673"/>
                </a:lnTo>
                <a:lnTo>
                  <a:pt x="3706" y="2670"/>
                </a:lnTo>
                <a:lnTo>
                  <a:pt x="3707" y="2666"/>
                </a:lnTo>
                <a:lnTo>
                  <a:pt x="3708" y="2661"/>
                </a:lnTo>
                <a:lnTo>
                  <a:pt x="3709" y="2656"/>
                </a:lnTo>
                <a:lnTo>
                  <a:pt x="3709" y="2649"/>
                </a:lnTo>
                <a:lnTo>
                  <a:pt x="3709" y="2642"/>
                </a:lnTo>
                <a:lnTo>
                  <a:pt x="3707" y="2628"/>
                </a:lnTo>
                <a:lnTo>
                  <a:pt x="3703" y="2598"/>
                </a:lnTo>
                <a:lnTo>
                  <a:pt x="3702" y="2587"/>
                </a:lnTo>
                <a:lnTo>
                  <a:pt x="3701" y="2579"/>
                </a:lnTo>
                <a:lnTo>
                  <a:pt x="3695" y="2579"/>
                </a:lnTo>
                <a:lnTo>
                  <a:pt x="3694" y="2572"/>
                </a:lnTo>
                <a:lnTo>
                  <a:pt x="3694" y="2567"/>
                </a:lnTo>
                <a:lnTo>
                  <a:pt x="3695" y="2559"/>
                </a:lnTo>
                <a:lnTo>
                  <a:pt x="3695" y="2553"/>
                </a:lnTo>
                <a:lnTo>
                  <a:pt x="3697" y="2552"/>
                </a:lnTo>
                <a:lnTo>
                  <a:pt x="3699" y="2552"/>
                </a:lnTo>
                <a:lnTo>
                  <a:pt x="3702" y="2552"/>
                </a:lnTo>
                <a:lnTo>
                  <a:pt x="3704" y="2551"/>
                </a:lnTo>
                <a:lnTo>
                  <a:pt x="3705" y="2548"/>
                </a:lnTo>
                <a:lnTo>
                  <a:pt x="3706" y="2543"/>
                </a:lnTo>
                <a:lnTo>
                  <a:pt x="3708" y="2539"/>
                </a:lnTo>
                <a:lnTo>
                  <a:pt x="3708" y="2537"/>
                </a:lnTo>
                <a:lnTo>
                  <a:pt x="3709" y="2537"/>
                </a:lnTo>
                <a:lnTo>
                  <a:pt x="3715" y="2537"/>
                </a:lnTo>
                <a:lnTo>
                  <a:pt x="3718" y="2525"/>
                </a:lnTo>
                <a:lnTo>
                  <a:pt x="3720" y="2514"/>
                </a:lnTo>
                <a:lnTo>
                  <a:pt x="3722" y="2513"/>
                </a:lnTo>
                <a:lnTo>
                  <a:pt x="3725" y="2512"/>
                </a:lnTo>
                <a:lnTo>
                  <a:pt x="3730" y="2512"/>
                </a:lnTo>
                <a:lnTo>
                  <a:pt x="3736" y="2512"/>
                </a:lnTo>
                <a:lnTo>
                  <a:pt x="3738" y="2512"/>
                </a:lnTo>
                <a:lnTo>
                  <a:pt x="3740" y="2511"/>
                </a:lnTo>
                <a:lnTo>
                  <a:pt x="3743" y="2509"/>
                </a:lnTo>
                <a:lnTo>
                  <a:pt x="3746" y="2506"/>
                </a:lnTo>
                <a:lnTo>
                  <a:pt x="3749" y="2502"/>
                </a:lnTo>
                <a:lnTo>
                  <a:pt x="3751" y="2500"/>
                </a:lnTo>
                <a:lnTo>
                  <a:pt x="3753" y="2499"/>
                </a:lnTo>
                <a:lnTo>
                  <a:pt x="3755" y="2499"/>
                </a:lnTo>
                <a:lnTo>
                  <a:pt x="3760" y="2499"/>
                </a:lnTo>
                <a:lnTo>
                  <a:pt x="3764" y="2498"/>
                </a:lnTo>
                <a:lnTo>
                  <a:pt x="3766" y="2498"/>
                </a:lnTo>
                <a:lnTo>
                  <a:pt x="3768" y="2497"/>
                </a:lnTo>
                <a:lnTo>
                  <a:pt x="3770" y="2496"/>
                </a:lnTo>
                <a:lnTo>
                  <a:pt x="3772" y="2495"/>
                </a:lnTo>
                <a:lnTo>
                  <a:pt x="3777" y="2490"/>
                </a:lnTo>
                <a:lnTo>
                  <a:pt x="3782" y="2484"/>
                </a:lnTo>
                <a:lnTo>
                  <a:pt x="3788" y="2477"/>
                </a:lnTo>
                <a:lnTo>
                  <a:pt x="3793" y="2470"/>
                </a:lnTo>
                <a:lnTo>
                  <a:pt x="3797" y="2463"/>
                </a:lnTo>
                <a:lnTo>
                  <a:pt x="3801" y="2457"/>
                </a:lnTo>
                <a:lnTo>
                  <a:pt x="3802" y="2452"/>
                </a:lnTo>
                <a:lnTo>
                  <a:pt x="3802" y="2450"/>
                </a:lnTo>
                <a:lnTo>
                  <a:pt x="3802" y="2448"/>
                </a:lnTo>
                <a:lnTo>
                  <a:pt x="3801" y="2443"/>
                </a:lnTo>
                <a:lnTo>
                  <a:pt x="3800" y="2438"/>
                </a:lnTo>
                <a:lnTo>
                  <a:pt x="3799" y="2435"/>
                </a:lnTo>
                <a:lnTo>
                  <a:pt x="3799" y="2432"/>
                </a:lnTo>
                <a:lnTo>
                  <a:pt x="3800" y="2428"/>
                </a:lnTo>
                <a:lnTo>
                  <a:pt x="3800" y="2424"/>
                </a:lnTo>
                <a:lnTo>
                  <a:pt x="3802" y="2415"/>
                </a:lnTo>
                <a:lnTo>
                  <a:pt x="3804" y="2407"/>
                </a:lnTo>
                <a:lnTo>
                  <a:pt x="3805" y="2401"/>
                </a:lnTo>
                <a:lnTo>
                  <a:pt x="3804" y="2394"/>
                </a:lnTo>
                <a:lnTo>
                  <a:pt x="3802" y="2383"/>
                </a:lnTo>
                <a:lnTo>
                  <a:pt x="3800" y="2372"/>
                </a:lnTo>
                <a:lnTo>
                  <a:pt x="3799" y="2365"/>
                </a:lnTo>
                <a:lnTo>
                  <a:pt x="3800" y="2358"/>
                </a:lnTo>
                <a:lnTo>
                  <a:pt x="3801" y="2352"/>
                </a:lnTo>
                <a:lnTo>
                  <a:pt x="3802" y="2345"/>
                </a:lnTo>
                <a:lnTo>
                  <a:pt x="3802" y="2342"/>
                </a:lnTo>
                <a:lnTo>
                  <a:pt x="3802" y="2340"/>
                </a:lnTo>
                <a:lnTo>
                  <a:pt x="3801" y="2337"/>
                </a:lnTo>
                <a:lnTo>
                  <a:pt x="3798" y="2334"/>
                </a:lnTo>
                <a:lnTo>
                  <a:pt x="3792" y="2329"/>
                </a:lnTo>
                <a:lnTo>
                  <a:pt x="3786" y="2324"/>
                </a:lnTo>
                <a:lnTo>
                  <a:pt x="3784" y="2321"/>
                </a:lnTo>
                <a:lnTo>
                  <a:pt x="3783" y="2319"/>
                </a:lnTo>
                <a:lnTo>
                  <a:pt x="3782" y="2317"/>
                </a:lnTo>
                <a:lnTo>
                  <a:pt x="3782" y="2299"/>
                </a:lnTo>
                <a:lnTo>
                  <a:pt x="3782" y="2286"/>
                </a:lnTo>
                <a:lnTo>
                  <a:pt x="3782" y="2278"/>
                </a:lnTo>
                <a:lnTo>
                  <a:pt x="3785" y="2272"/>
                </a:lnTo>
                <a:lnTo>
                  <a:pt x="3787" y="2269"/>
                </a:lnTo>
                <a:lnTo>
                  <a:pt x="3788" y="2266"/>
                </a:lnTo>
                <a:lnTo>
                  <a:pt x="3787" y="2264"/>
                </a:lnTo>
                <a:lnTo>
                  <a:pt x="3785" y="2262"/>
                </a:lnTo>
                <a:lnTo>
                  <a:pt x="3780" y="2257"/>
                </a:lnTo>
                <a:lnTo>
                  <a:pt x="3774" y="2252"/>
                </a:lnTo>
                <a:lnTo>
                  <a:pt x="3772" y="2249"/>
                </a:lnTo>
                <a:lnTo>
                  <a:pt x="3771" y="2247"/>
                </a:lnTo>
                <a:lnTo>
                  <a:pt x="3771" y="2244"/>
                </a:lnTo>
                <a:lnTo>
                  <a:pt x="3771" y="2241"/>
                </a:lnTo>
                <a:lnTo>
                  <a:pt x="3772" y="2235"/>
                </a:lnTo>
                <a:lnTo>
                  <a:pt x="3774" y="2229"/>
                </a:lnTo>
                <a:lnTo>
                  <a:pt x="3776" y="2224"/>
                </a:lnTo>
                <a:lnTo>
                  <a:pt x="3782" y="2213"/>
                </a:lnTo>
                <a:lnTo>
                  <a:pt x="3784" y="2209"/>
                </a:lnTo>
                <a:lnTo>
                  <a:pt x="3785" y="2205"/>
                </a:lnTo>
                <a:lnTo>
                  <a:pt x="3786" y="2202"/>
                </a:lnTo>
                <a:lnTo>
                  <a:pt x="3785" y="2199"/>
                </a:lnTo>
                <a:lnTo>
                  <a:pt x="3785" y="2193"/>
                </a:lnTo>
                <a:lnTo>
                  <a:pt x="3784" y="2187"/>
                </a:lnTo>
                <a:lnTo>
                  <a:pt x="3785" y="2185"/>
                </a:lnTo>
                <a:lnTo>
                  <a:pt x="3785" y="2182"/>
                </a:lnTo>
                <a:lnTo>
                  <a:pt x="3791" y="2182"/>
                </a:lnTo>
                <a:lnTo>
                  <a:pt x="3791" y="2179"/>
                </a:lnTo>
                <a:lnTo>
                  <a:pt x="3791" y="2177"/>
                </a:lnTo>
                <a:lnTo>
                  <a:pt x="3792" y="2175"/>
                </a:lnTo>
                <a:lnTo>
                  <a:pt x="3794" y="2172"/>
                </a:lnTo>
                <a:lnTo>
                  <a:pt x="3799" y="2165"/>
                </a:lnTo>
                <a:lnTo>
                  <a:pt x="3803" y="2165"/>
                </a:lnTo>
                <a:lnTo>
                  <a:pt x="3808" y="2165"/>
                </a:lnTo>
                <a:lnTo>
                  <a:pt x="3809" y="2162"/>
                </a:lnTo>
                <a:lnTo>
                  <a:pt x="3810" y="2158"/>
                </a:lnTo>
                <a:lnTo>
                  <a:pt x="3812" y="2154"/>
                </a:lnTo>
                <a:lnTo>
                  <a:pt x="3812" y="2152"/>
                </a:lnTo>
                <a:lnTo>
                  <a:pt x="3813" y="2151"/>
                </a:lnTo>
                <a:lnTo>
                  <a:pt x="3815" y="2150"/>
                </a:lnTo>
                <a:lnTo>
                  <a:pt x="3816" y="2150"/>
                </a:lnTo>
                <a:lnTo>
                  <a:pt x="3819" y="2150"/>
                </a:lnTo>
                <a:lnTo>
                  <a:pt x="3822" y="2150"/>
                </a:lnTo>
                <a:lnTo>
                  <a:pt x="3823" y="2149"/>
                </a:lnTo>
                <a:lnTo>
                  <a:pt x="3825" y="2148"/>
                </a:lnTo>
                <a:lnTo>
                  <a:pt x="3825" y="2147"/>
                </a:lnTo>
                <a:lnTo>
                  <a:pt x="3825" y="2146"/>
                </a:lnTo>
                <a:lnTo>
                  <a:pt x="3825" y="2143"/>
                </a:lnTo>
                <a:lnTo>
                  <a:pt x="3824" y="2140"/>
                </a:lnTo>
                <a:lnTo>
                  <a:pt x="3825" y="2137"/>
                </a:lnTo>
                <a:lnTo>
                  <a:pt x="3825" y="2136"/>
                </a:lnTo>
                <a:lnTo>
                  <a:pt x="3826" y="2135"/>
                </a:lnTo>
                <a:lnTo>
                  <a:pt x="3829" y="2132"/>
                </a:lnTo>
                <a:lnTo>
                  <a:pt x="3831" y="2130"/>
                </a:lnTo>
                <a:lnTo>
                  <a:pt x="3833" y="2129"/>
                </a:lnTo>
                <a:lnTo>
                  <a:pt x="3835" y="2124"/>
                </a:lnTo>
                <a:lnTo>
                  <a:pt x="3835" y="2120"/>
                </a:lnTo>
                <a:lnTo>
                  <a:pt x="3835" y="2115"/>
                </a:lnTo>
                <a:lnTo>
                  <a:pt x="3836" y="2111"/>
                </a:lnTo>
                <a:lnTo>
                  <a:pt x="3837" y="2109"/>
                </a:lnTo>
                <a:lnTo>
                  <a:pt x="3839" y="2106"/>
                </a:lnTo>
                <a:lnTo>
                  <a:pt x="3844" y="2106"/>
                </a:lnTo>
                <a:lnTo>
                  <a:pt x="3847" y="2102"/>
                </a:lnTo>
                <a:lnTo>
                  <a:pt x="3851" y="2094"/>
                </a:lnTo>
                <a:lnTo>
                  <a:pt x="3858" y="2081"/>
                </a:lnTo>
                <a:lnTo>
                  <a:pt x="3861" y="2080"/>
                </a:lnTo>
                <a:lnTo>
                  <a:pt x="3864" y="2079"/>
                </a:lnTo>
                <a:lnTo>
                  <a:pt x="3867" y="2079"/>
                </a:lnTo>
                <a:lnTo>
                  <a:pt x="3870" y="2078"/>
                </a:lnTo>
                <a:lnTo>
                  <a:pt x="3871" y="2077"/>
                </a:lnTo>
                <a:lnTo>
                  <a:pt x="3872" y="2075"/>
                </a:lnTo>
                <a:lnTo>
                  <a:pt x="3875" y="2071"/>
                </a:lnTo>
                <a:lnTo>
                  <a:pt x="3878" y="2066"/>
                </a:lnTo>
                <a:lnTo>
                  <a:pt x="3879" y="2065"/>
                </a:lnTo>
                <a:lnTo>
                  <a:pt x="3881" y="2064"/>
                </a:lnTo>
                <a:lnTo>
                  <a:pt x="3883" y="2064"/>
                </a:lnTo>
                <a:lnTo>
                  <a:pt x="3885" y="2064"/>
                </a:lnTo>
                <a:lnTo>
                  <a:pt x="3887" y="2064"/>
                </a:lnTo>
                <a:lnTo>
                  <a:pt x="3889" y="2064"/>
                </a:lnTo>
                <a:lnTo>
                  <a:pt x="3894" y="2060"/>
                </a:lnTo>
                <a:lnTo>
                  <a:pt x="3900" y="2055"/>
                </a:lnTo>
                <a:lnTo>
                  <a:pt x="3905" y="2049"/>
                </a:lnTo>
                <a:lnTo>
                  <a:pt x="3909" y="2044"/>
                </a:lnTo>
                <a:lnTo>
                  <a:pt x="3910" y="2042"/>
                </a:lnTo>
                <a:lnTo>
                  <a:pt x="3910" y="2038"/>
                </a:lnTo>
                <a:lnTo>
                  <a:pt x="3911" y="2035"/>
                </a:lnTo>
                <a:lnTo>
                  <a:pt x="3911" y="2034"/>
                </a:lnTo>
                <a:lnTo>
                  <a:pt x="3912" y="2033"/>
                </a:lnTo>
                <a:lnTo>
                  <a:pt x="3913" y="2032"/>
                </a:lnTo>
                <a:lnTo>
                  <a:pt x="3915" y="2031"/>
                </a:lnTo>
                <a:lnTo>
                  <a:pt x="3919" y="2030"/>
                </a:lnTo>
                <a:lnTo>
                  <a:pt x="3923" y="2030"/>
                </a:lnTo>
                <a:lnTo>
                  <a:pt x="3924" y="2029"/>
                </a:lnTo>
                <a:lnTo>
                  <a:pt x="3926" y="2027"/>
                </a:lnTo>
                <a:lnTo>
                  <a:pt x="3926" y="2026"/>
                </a:lnTo>
                <a:lnTo>
                  <a:pt x="3926" y="2025"/>
                </a:lnTo>
                <a:lnTo>
                  <a:pt x="3926" y="2022"/>
                </a:lnTo>
                <a:lnTo>
                  <a:pt x="3926" y="2019"/>
                </a:lnTo>
                <a:lnTo>
                  <a:pt x="3926" y="2016"/>
                </a:lnTo>
                <a:lnTo>
                  <a:pt x="3927" y="2015"/>
                </a:lnTo>
                <a:lnTo>
                  <a:pt x="3928" y="2014"/>
                </a:lnTo>
                <a:lnTo>
                  <a:pt x="3932" y="2012"/>
                </a:lnTo>
                <a:lnTo>
                  <a:pt x="3937" y="2010"/>
                </a:lnTo>
                <a:lnTo>
                  <a:pt x="3939" y="2009"/>
                </a:lnTo>
                <a:lnTo>
                  <a:pt x="3940" y="2008"/>
                </a:lnTo>
                <a:lnTo>
                  <a:pt x="3941" y="2004"/>
                </a:lnTo>
                <a:lnTo>
                  <a:pt x="3942" y="2001"/>
                </a:lnTo>
                <a:lnTo>
                  <a:pt x="3942" y="1997"/>
                </a:lnTo>
                <a:lnTo>
                  <a:pt x="3943" y="1994"/>
                </a:lnTo>
                <a:lnTo>
                  <a:pt x="3944" y="1992"/>
                </a:lnTo>
                <a:lnTo>
                  <a:pt x="3947" y="1989"/>
                </a:lnTo>
                <a:lnTo>
                  <a:pt x="3951" y="1985"/>
                </a:lnTo>
                <a:lnTo>
                  <a:pt x="3953" y="1981"/>
                </a:lnTo>
                <a:lnTo>
                  <a:pt x="3954" y="1977"/>
                </a:lnTo>
                <a:lnTo>
                  <a:pt x="3956" y="1970"/>
                </a:lnTo>
                <a:lnTo>
                  <a:pt x="3957" y="1962"/>
                </a:lnTo>
                <a:lnTo>
                  <a:pt x="3960" y="1954"/>
                </a:lnTo>
                <a:lnTo>
                  <a:pt x="3965" y="1954"/>
                </a:lnTo>
                <a:lnTo>
                  <a:pt x="3966" y="1952"/>
                </a:lnTo>
                <a:lnTo>
                  <a:pt x="3967" y="1950"/>
                </a:lnTo>
                <a:lnTo>
                  <a:pt x="3968" y="1945"/>
                </a:lnTo>
                <a:lnTo>
                  <a:pt x="3969" y="1936"/>
                </a:lnTo>
                <a:lnTo>
                  <a:pt x="3971" y="1927"/>
                </a:lnTo>
                <a:lnTo>
                  <a:pt x="3972" y="1922"/>
                </a:lnTo>
                <a:lnTo>
                  <a:pt x="3974" y="1918"/>
                </a:lnTo>
                <a:lnTo>
                  <a:pt x="3975" y="1914"/>
                </a:lnTo>
                <a:lnTo>
                  <a:pt x="3977" y="1911"/>
                </a:lnTo>
                <a:lnTo>
                  <a:pt x="3982" y="1904"/>
                </a:lnTo>
                <a:lnTo>
                  <a:pt x="3987" y="1898"/>
                </a:lnTo>
                <a:lnTo>
                  <a:pt x="3990" y="1892"/>
                </a:lnTo>
                <a:lnTo>
                  <a:pt x="3991" y="1890"/>
                </a:lnTo>
                <a:lnTo>
                  <a:pt x="3991" y="1887"/>
                </a:lnTo>
                <a:lnTo>
                  <a:pt x="3990" y="1884"/>
                </a:lnTo>
                <a:lnTo>
                  <a:pt x="3990" y="1881"/>
                </a:lnTo>
                <a:lnTo>
                  <a:pt x="3996" y="1878"/>
                </a:lnTo>
                <a:lnTo>
                  <a:pt x="3997" y="1876"/>
                </a:lnTo>
                <a:lnTo>
                  <a:pt x="3997" y="1874"/>
                </a:lnTo>
                <a:lnTo>
                  <a:pt x="3996" y="1870"/>
                </a:lnTo>
                <a:lnTo>
                  <a:pt x="3996" y="1865"/>
                </a:lnTo>
                <a:lnTo>
                  <a:pt x="3996" y="1861"/>
                </a:lnTo>
                <a:lnTo>
                  <a:pt x="4002" y="1856"/>
                </a:lnTo>
                <a:lnTo>
                  <a:pt x="4005" y="1828"/>
                </a:lnTo>
                <a:lnTo>
                  <a:pt x="4002" y="1819"/>
                </a:lnTo>
                <a:lnTo>
                  <a:pt x="3996" y="1819"/>
                </a:lnTo>
                <a:lnTo>
                  <a:pt x="3995" y="1820"/>
                </a:lnTo>
                <a:lnTo>
                  <a:pt x="3993" y="1821"/>
                </a:lnTo>
                <a:lnTo>
                  <a:pt x="3988" y="1825"/>
                </a:lnTo>
                <a:lnTo>
                  <a:pt x="3983" y="1828"/>
                </a:lnTo>
                <a:lnTo>
                  <a:pt x="3981" y="1830"/>
                </a:lnTo>
                <a:lnTo>
                  <a:pt x="3979" y="1830"/>
                </a:lnTo>
                <a:lnTo>
                  <a:pt x="3973" y="1831"/>
                </a:lnTo>
                <a:lnTo>
                  <a:pt x="3968" y="1832"/>
                </a:lnTo>
                <a:lnTo>
                  <a:pt x="3957" y="1832"/>
                </a:lnTo>
                <a:lnTo>
                  <a:pt x="3947" y="1833"/>
                </a:lnTo>
                <a:lnTo>
                  <a:pt x="3942" y="1834"/>
                </a:lnTo>
                <a:lnTo>
                  <a:pt x="3937" y="1836"/>
                </a:lnTo>
                <a:lnTo>
                  <a:pt x="3934" y="1838"/>
                </a:lnTo>
                <a:lnTo>
                  <a:pt x="3931" y="1842"/>
                </a:lnTo>
                <a:lnTo>
                  <a:pt x="3927" y="1845"/>
                </a:lnTo>
                <a:lnTo>
                  <a:pt x="3925" y="1847"/>
                </a:lnTo>
                <a:lnTo>
                  <a:pt x="3923" y="1847"/>
                </a:lnTo>
                <a:lnTo>
                  <a:pt x="3919" y="1847"/>
                </a:lnTo>
                <a:lnTo>
                  <a:pt x="3916" y="1847"/>
                </a:lnTo>
                <a:lnTo>
                  <a:pt x="3909" y="1845"/>
                </a:lnTo>
                <a:lnTo>
                  <a:pt x="3901" y="1844"/>
                </a:lnTo>
                <a:lnTo>
                  <a:pt x="3896" y="1844"/>
                </a:lnTo>
                <a:lnTo>
                  <a:pt x="3892" y="1844"/>
                </a:lnTo>
                <a:lnTo>
                  <a:pt x="3887" y="1847"/>
                </a:lnTo>
                <a:lnTo>
                  <a:pt x="3883" y="1849"/>
                </a:lnTo>
                <a:lnTo>
                  <a:pt x="3881" y="1850"/>
                </a:lnTo>
                <a:lnTo>
                  <a:pt x="3879" y="1849"/>
                </a:lnTo>
                <a:lnTo>
                  <a:pt x="3877" y="1848"/>
                </a:lnTo>
                <a:lnTo>
                  <a:pt x="3873" y="1844"/>
                </a:lnTo>
                <a:lnTo>
                  <a:pt x="3870" y="1839"/>
                </a:lnTo>
                <a:lnTo>
                  <a:pt x="3866" y="1834"/>
                </a:lnTo>
                <a:lnTo>
                  <a:pt x="3862" y="1826"/>
                </a:lnTo>
                <a:lnTo>
                  <a:pt x="3860" y="1823"/>
                </a:lnTo>
                <a:lnTo>
                  <a:pt x="3859" y="1822"/>
                </a:lnTo>
                <a:lnTo>
                  <a:pt x="3858" y="1822"/>
                </a:lnTo>
                <a:lnTo>
                  <a:pt x="3853" y="1822"/>
                </a:lnTo>
                <a:lnTo>
                  <a:pt x="3855" y="1819"/>
                </a:lnTo>
                <a:lnTo>
                  <a:pt x="3857" y="1816"/>
                </a:lnTo>
                <a:lnTo>
                  <a:pt x="3860" y="1813"/>
                </a:lnTo>
                <a:lnTo>
                  <a:pt x="3861" y="1811"/>
                </a:lnTo>
                <a:lnTo>
                  <a:pt x="3861" y="1808"/>
                </a:lnTo>
                <a:lnTo>
                  <a:pt x="3861" y="1805"/>
                </a:lnTo>
                <a:lnTo>
                  <a:pt x="3861" y="1802"/>
                </a:lnTo>
                <a:lnTo>
                  <a:pt x="3861" y="1801"/>
                </a:lnTo>
                <a:lnTo>
                  <a:pt x="3861" y="1799"/>
                </a:lnTo>
                <a:lnTo>
                  <a:pt x="3856" y="1796"/>
                </a:lnTo>
                <a:lnTo>
                  <a:pt x="3850" y="1793"/>
                </a:lnTo>
                <a:lnTo>
                  <a:pt x="3845" y="1790"/>
                </a:lnTo>
                <a:lnTo>
                  <a:pt x="3843" y="1788"/>
                </a:lnTo>
                <a:lnTo>
                  <a:pt x="3841" y="1785"/>
                </a:lnTo>
                <a:lnTo>
                  <a:pt x="3841" y="1783"/>
                </a:lnTo>
                <a:lnTo>
                  <a:pt x="3840" y="1781"/>
                </a:lnTo>
                <a:lnTo>
                  <a:pt x="3840" y="1778"/>
                </a:lnTo>
                <a:lnTo>
                  <a:pt x="3840" y="1774"/>
                </a:lnTo>
                <a:lnTo>
                  <a:pt x="3840" y="1773"/>
                </a:lnTo>
                <a:lnTo>
                  <a:pt x="3839" y="1771"/>
                </a:lnTo>
                <a:lnTo>
                  <a:pt x="3835" y="1770"/>
                </a:lnTo>
                <a:lnTo>
                  <a:pt x="3831" y="1769"/>
                </a:lnTo>
                <a:lnTo>
                  <a:pt x="3827" y="1768"/>
                </a:lnTo>
                <a:lnTo>
                  <a:pt x="3826" y="1767"/>
                </a:lnTo>
                <a:lnTo>
                  <a:pt x="3825" y="1766"/>
                </a:lnTo>
                <a:lnTo>
                  <a:pt x="3823" y="1764"/>
                </a:lnTo>
                <a:lnTo>
                  <a:pt x="3823" y="1762"/>
                </a:lnTo>
                <a:lnTo>
                  <a:pt x="3822" y="1757"/>
                </a:lnTo>
                <a:lnTo>
                  <a:pt x="3821" y="1752"/>
                </a:lnTo>
                <a:lnTo>
                  <a:pt x="3819" y="1749"/>
                </a:lnTo>
                <a:lnTo>
                  <a:pt x="3817" y="1748"/>
                </a:lnTo>
                <a:lnTo>
                  <a:pt x="3815" y="1748"/>
                </a:lnTo>
                <a:lnTo>
                  <a:pt x="3812" y="1749"/>
                </a:lnTo>
                <a:lnTo>
                  <a:pt x="3810" y="1749"/>
                </a:lnTo>
                <a:lnTo>
                  <a:pt x="3809" y="1748"/>
                </a:lnTo>
                <a:lnTo>
                  <a:pt x="3808" y="1746"/>
                </a:lnTo>
                <a:lnTo>
                  <a:pt x="3804" y="1741"/>
                </a:lnTo>
                <a:lnTo>
                  <a:pt x="3799" y="1732"/>
                </a:lnTo>
                <a:lnTo>
                  <a:pt x="3797" y="1734"/>
                </a:lnTo>
                <a:lnTo>
                  <a:pt x="3795" y="1735"/>
                </a:lnTo>
                <a:lnTo>
                  <a:pt x="3794" y="1735"/>
                </a:lnTo>
                <a:lnTo>
                  <a:pt x="3794" y="1732"/>
                </a:lnTo>
                <a:lnTo>
                  <a:pt x="3790" y="1731"/>
                </a:lnTo>
                <a:lnTo>
                  <a:pt x="3789" y="1730"/>
                </a:lnTo>
                <a:lnTo>
                  <a:pt x="3788" y="1729"/>
                </a:lnTo>
                <a:lnTo>
                  <a:pt x="3786" y="1723"/>
                </a:lnTo>
                <a:lnTo>
                  <a:pt x="3785" y="1716"/>
                </a:lnTo>
                <a:lnTo>
                  <a:pt x="3784" y="1700"/>
                </a:lnTo>
                <a:lnTo>
                  <a:pt x="3783" y="1685"/>
                </a:lnTo>
                <a:lnTo>
                  <a:pt x="3782" y="1678"/>
                </a:lnTo>
                <a:lnTo>
                  <a:pt x="3781" y="1675"/>
                </a:lnTo>
                <a:lnTo>
                  <a:pt x="3780" y="1673"/>
                </a:lnTo>
                <a:lnTo>
                  <a:pt x="3774" y="1673"/>
                </a:lnTo>
                <a:lnTo>
                  <a:pt x="3761" y="1659"/>
                </a:lnTo>
                <a:lnTo>
                  <a:pt x="3753" y="1650"/>
                </a:lnTo>
                <a:lnTo>
                  <a:pt x="3749" y="1645"/>
                </a:lnTo>
                <a:lnTo>
                  <a:pt x="3747" y="1638"/>
                </a:lnTo>
                <a:lnTo>
                  <a:pt x="3747" y="1631"/>
                </a:lnTo>
                <a:lnTo>
                  <a:pt x="3748" y="1625"/>
                </a:lnTo>
                <a:lnTo>
                  <a:pt x="3749" y="1619"/>
                </a:lnTo>
                <a:lnTo>
                  <a:pt x="3750" y="1607"/>
                </a:lnTo>
                <a:lnTo>
                  <a:pt x="3750" y="1601"/>
                </a:lnTo>
                <a:lnTo>
                  <a:pt x="3749" y="1598"/>
                </a:lnTo>
                <a:lnTo>
                  <a:pt x="3749" y="1594"/>
                </a:lnTo>
                <a:lnTo>
                  <a:pt x="3743" y="1591"/>
                </a:lnTo>
                <a:lnTo>
                  <a:pt x="3743" y="1589"/>
                </a:lnTo>
                <a:lnTo>
                  <a:pt x="3742" y="1588"/>
                </a:lnTo>
                <a:lnTo>
                  <a:pt x="3743" y="1584"/>
                </a:lnTo>
                <a:lnTo>
                  <a:pt x="3743" y="1581"/>
                </a:lnTo>
                <a:lnTo>
                  <a:pt x="3743" y="1579"/>
                </a:lnTo>
                <a:lnTo>
                  <a:pt x="3743" y="1577"/>
                </a:lnTo>
                <a:lnTo>
                  <a:pt x="3740" y="1575"/>
                </a:lnTo>
                <a:lnTo>
                  <a:pt x="3734" y="1571"/>
                </a:lnTo>
                <a:lnTo>
                  <a:pt x="3727" y="1566"/>
                </a:lnTo>
                <a:lnTo>
                  <a:pt x="3725" y="1565"/>
                </a:lnTo>
                <a:lnTo>
                  <a:pt x="3723" y="1563"/>
                </a:lnTo>
                <a:lnTo>
                  <a:pt x="3722" y="1562"/>
                </a:lnTo>
                <a:lnTo>
                  <a:pt x="3722" y="1560"/>
                </a:lnTo>
                <a:lnTo>
                  <a:pt x="3720" y="1556"/>
                </a:lnTo>
                <a:lnTo>
                  <a:pt x="3718" y="1549"/>
                </a:lnTo>
                <a:lnTo>
                  <a:pt x="3717" y="1542"/>
                </a:lnTo>
                <a:lnTo>
                  <a:pt x="3715" y="1535"/>
                </a:lnTo>
                <a:lnTo>
                  <a:pt x="3717" y="1534"/>
                </a:lnTo>
                <a:lnTo>
                  <a:pt x="3720" y="1534"/>
                </a:lnTo>
                <a:lnTo>
                  <a:pt x="3721" y="1533"/>
                </a:lnTo>
                <a:lnTo>
                  <a:pt x="3721" y="1532"/>
                </a:lnTo>
                <a:lnTo>
                  <a:pt x="3720" y="1529"/>
                </a:lnTo>
                <a:lnTo>
                  <a:pt x="3720" y="1527"/>
                </a:lnTo>
                <a:lnTo>
                  <a:pt x="3718" y="1524"/>
                </a:lnTo>
                <a:lnTo>
                  <a:pt x="3714" y="1518"/>
                </a:lnTo>
                <a:lnTo>
                  <a:pt x="3710" y="1512"/>
                </a:lnTo>
                <a:lnTo>
                  <a:pt x="3706" y="1507"/>
                </a:lnTo>
                <a:lnTo>
                  <a:pt x="3702" y="1497"/>
                </a:lnTo>
                <a:lnTo>
                  <a:pt x="3699" y="1488"/>
                </a:lnTo>
                <a:lnTo>
                  <a:pt x="3696" y="1479"/>
                </a:lnTo>
                <a:lnTo>
                  <a:pt x="3692" y="1467"/>
                </a:lnTo>
                <a:lnTo>
                  <a:pt x="3692" y="1466"/>
                </a:lnTo>
                <a:lnTo>
                  <a:pt x="3690" y="1464"/>
                </a:lnTo>
                <a:lnTo>
                  <a:pt x="3687" y="1459"/>
                </a:lnTo>
                <a:lnTo>
                  <a:pt x="3683" y="1454"/>
                </a:lnTo>
                <a:lnTo>
                  <a:pt x="3682" y="1452"/>
                </a:lnTo>
                <a:lnTo>
                  <a:pt x="3681" y="1451"/>
                </a:lnTo>
                <a:lnTo>
                  <a:pt x="3681" y="1448"/>
                </a:lnTo>
                <a:lnTo>
                  <a:pt x="3681" y="1445"/>
                </a:lnTo>
                <a:lnTo>
                  <a:pt x="3682" y="1442"/>
                </a:lnTo>
                <a:lnTo>
                  <a:pt x="3681" y="1440"/>
                </a:lnTo>
                <a:lnTo>
                  <a:pt x="3681" y="1439"/>
                </a:lnTo>
                <a:lnTo>
                  <a:pt x="3679" y="1435"/>
                </a:lnTo>
                <a:lnTo>
                  <a:pt x="3675" y="1432"/>
                </a:lnTo>
                <a:lnTo>
                  <a:pt x="3674" y="1430"/>
                </a:lnTo>
                <a:lnTo>
                  <a:pt x="3672" y="1428"/>
                </a:lnTo>
                <a:lnTo>
                  <a:pt x="3670" y="1422"/>
                </a:lnTo>
                <a:lnTo>
                  <a:pt x="3667" y="1415"/>
                </a:lnTo>
                <a:lnTo>
                  <a:pt x="3667" y="1412"/>
                </a:lnTo>
                <a:lnTo>
                  <a:pt x="3667" y="1411"/>
                </a:lnTo>
                <a:lnTo>
                  <a:pt x="3667" y="1410"/>
                </a:lnTo>
                <a:lnTo>
                  <a:pt x="3668" y="1410"/>
                </a:lnTo>
                <a:lnTo>
                  <a:pt x="3670" y="1411"/>
                </a:lnTo>
                <a:lnTo>
                  <a:pt x="3672" y="1413"/>
                </a:lnTo>
                <a:lnTo>
                  <a:pt x="3673" y="1415"/>
                </a:lnTo>
                <a:lnTo>
                  <a:pt x="3675" y="1420"/>
                </a:lnTo>
                <a:lnTo>
                  <a:pt x="3676" y="1425"/>
                </a:lnTo>
                <a:lnTo>
                  <a:pt x="3677" y="1428"/>
                </a:lnTo>
                <a:lnTo>
                  <a:pt x="3677" y="1429"/>
                </a:lnTo>
                <a:lnTo>
                  <a:pt x="3678" y="1431"/>
                </a:lnTo>
                <a:lnTo>
                  <a:pt x="3681" y="1434"/>
                </a:lnTo>
                <a:lnTo>
                  <a:pt x="3685" y="1438"/>
                </a:lnTo>
                <a:lnTo>
                  <a:pt x="3692" y="1445"/>
                </a:lnTo>
                <a:lnTo>
                  <a:pt x="3694" y="1444"/>
                </a:lnTo>
                <a:lnTo>
                  <a:pt x="3696" y="1443"/>
                </a:lnTo>
                <a:lnTo>
                  <a:pt x="3701" y="1442"/>
                </a:lnTo>
                <a:lnTo>
                  <a:pt x="3701" y="1438"/>
                </a:lnTo>
                <a:lnTo>
                  <a:pt x="3701" y="1434"/>
                </a:lnTo>
                <a:lnTo>
                  <a:pt x="3710" y="1439"/>
                </a:lnTo>
                <a:lnTo>
                  <a:pt x="3716" y="1444"/>
                </a:lnTo>
                <a:lnTo>
                  <a:pt x="3720" y="1449"/>
                </a:lnTo>
                <a:lnTo>
                  <a:pt x="3722" y="1453"/>
                </a:lnTo>
                <a:lnTo>
                  <a:pt x="3726" y="1464"/>
                </a:lnTo>
                <a:lnTo>
                  <a:pt x="3730" y="1471"/>
                </a:lnTo>
                <a:lnTo>
                  <a:pt x="3735" y="1479"/>
                </a:lnTo>
                <a:lnTo>
                  <a:pt x="3736" y="1480"/>
                </a:lnTo>
                <a:lnTo>
                  <a:pt x="3738" y="1481"/>
                </a:lnTo>
                <a:lnTo>
                  <a:pt x="3742" y="1484"/>
                </a:lnTo>
                <a:lnTo>
                  <a:pt x="3746" y="1487"/>
                </a:lnTo>
                <a:lnTo>
                  <a:pt x="3749" y="1490"/>
                </a:lnTo>
                <a:lnTo>
                  <a:pt x="3750" y="1494"/>
                </a:lnTo>
                <a:lnTo>
                  <a:pt x="3751" y="1498"/>
                </a:lnTo>
                <a:lnTo>
                  <a:pt x="3751" y="1506"/>
                </a:lnTo>
                <a:lnTo>
                  <a:pt x="3752" y="1514"/>
                </a:lnTo>
                <a:lnTo>
                  <a:pt x="3753" y="1517"/>
                </a:lnTo>
                <a:lnTo>
                  <a:pt x="3754" y="1521"/>
                </a:lnTo>
                <a:lnTo>
                  <a:pt x="3757" y="1524"/>
                </a:lnTo>
                <a:lnTo>
                  <a:pt x="3760" y="1527"/>
                </a:lnTo>
                <a:lnTo>
                  <a:pt x="3767" y="1533"/>
                </a:lnTo>
                <a:lnTo>
                  <a:pt x="3771" y="1536"/>
                </a:lnTo>
                <a:lnTo>
                  <a:pt x="3773" y="1538"/>
                </a:lnTo>
                <a:lnTo>
                  <a:pt x="3775" y="1540"/>
                </a:lnTo>
                <a:lnTo>
                  <a:pt x="3778" y="1544"/>
                </a:lnTo>
                <a:lnTo>
                  <a:pt x="3779" y="1546"/>
                </a:lnTo>
                <a:lnTo>
                  <a:pt x="3780" y="1549"/>
                </a:lnTo>
                <a:lnTo>
                  <a:pt x="3780" y="1552"/>
                </a:lnTo>
                <a:lnTo>
                  <a:pt x="3779" y="1556"/>
                </a:lnTo>
                <a:lnTo>
                  <a:pt x="3778" y="1559"/>
                </a:lnTo>
                <a:lnTo>
                  <a:pt x="3777" y="1563"/>
                </a:lnTo>
                <a:lnTo>
                  <a:pt x="3777" y="1567"/>
                </a:lnTo>
                <a:lnTo>
                  <a:pt x="3778" y="1577"/>
                </a:lnTo>
                <a:lnTo>
                  <a:pt x="3778" y="1582"/>
                </a:lnTo>
                <a:lnTo>
                  <a:pt x="3779" y="1586"/>
                </a:lnTo>
                <a:lnTo>
                  <a:pt x="3781" y="1588"/>
                </a:lnTo>
                <a:lnTo>
                  <a:pt x="3781" y="1589"/>
                </a:lnTo>
                <a:lnTo>
                  <a:pt x="3782" y="1588"/>
                </a:lnTo>
                <a:lnTo>
                  <a:pt x="3783" y="1597"/>
                </a:lnTo>
                <a:lnTo>
                  <a:pt x="3783" y="1605"/>
                </a:lnTo>
                <a:lnTo>
                  <a:pt x="3783" y="1612"/>
                </a:lnTo>
                <a:lnTo>
                  <a:pt x="3784" y="1616"/>
                </a:lnTo>
                <a:lnTo>
                  <a:pt x="3785" y="1619"/>
                </a:lnTo>
                <a:lnTo>
                  <a:pt x="3788" y="1624"/>
                </a:lnTo>
                <a:lnTo>
                  <a:pt x="3791" y="1627"/>
                </a:lnTo>
                <a:lnTo>
                  <a:pt x="3795" y="1630"/>
                </a:lnTo>
                <a:lnTo>
                  <a:pt x="3800" y="1633"/>
                </a:lnTo>
                <a:lnTo>
                  <a:pt x="3804" y="1635"/>
                </a:lnTo>
                <a:lnTo>
                  <a:pt x="3809" y="1638"/>
                </a:lnTo>
                <a:lnTo>
                  <a:pt x="3813" y="1641"/>
                </a:lnTo>
                <a:lnTo>
                  <a:pt x="3815" y="1643"/>
                </a:lnTo>
                <a:lnTo>
                  <a:pt x="3816" y="1645"/>
                </a:lnTo>
                <a:lnTo>
                  <a:pt x="3818" y="1648"/>
                </a:lnTo>
                <a:lnTo>
                  <a:pt x="3819" y="1653"/>
                </a:lnTo>
                <a:lnTo>
                  <a:pt x="3821" y="1662"/>
                </a:lnTo>
                <a:lnTo>
                  <a:pt x="3822" y="1671"/>
                </a:lnTo>
                <a:lnTo>
                  <a:pt x="3823" y="1675"/>
                </a:lnTo>
                <a:lnTo>
                  <a:pt x="3825" y="1678"/>
                </a:lnTo>
                <a:lnTo>
                  <a:pt x="3830" y="1681"/>
                </a:lnTo>
                <a:lnTo>
                  <a:pt x="3836" y="1684"/>
                </a:lnTo>
                <a:lnTo>
                  <a:pt x="3850" y="1707"/>
                </a:lnTo>
                <a:lnTo>
                  <a:pt x="3850" y="1709"/>
                </a:lnTo>
                <a:lnTo>
                  <a:pt x="3850" y="1712"/>
                </a:lnTo>
                <a:lnTo>
                  <a:pt x="3849" y="1718"/>
                </a:lnTo>
                <a:lnTo>
                  <a:pt x="3847" y="1723"/>
                </a:lnTo>
                <a:lnTo>
                  <a:pt x="3847" y="1729"/>
                </a:lnTo>
                <a:lnTo>
                  <a:pt x="3848" y="1730"/>
                </a:lnTo>
                <a:lnTo>
                  <a:pt x="3848" y="1733"/>
                </a:lnTo>
                <a:lnTo>
                  <a:pt x="3849" y="1742"/>
                </a:lnTo>
                <a:lnTo>
                  <a:pt x="3851" y="1754"/>
                </a:lnTo>
                <a:lnTo>
                  <a:pt x="3852" y="1759"/>
                </a:lnTo>
                <a:lnTo>
                  <a:pt x="3853" y="1763"/>
                </a:lnTo>
                <a:lnTo>
                  <a:pt x="3852" y="1762"/>
                </a:lnTo>
                <a:lnTo>
                  <a:pt x="3851" y="1761"/>
                </a:lnTo>
                <a:lnTo>
                  <a:pt x="3851" y="1762"/>
                </a:lnTo>
                <a:lnTo>
                  <a:pt x="3850" y="1763"/>
                </a:lnTo>
                <a:lnTo>
                  <a:pt x="3850" y="1765"/>
                </a:lnTo>
                <a:lnTo>
                  <a:pt x="3850" y="1766"/>
                </a:lnTo>
                <a:lnTo>
                  <a:pt x="3854" y="1770"/>
                </a:lnTo>
                <a:lnTo>
                  <a:pt x="3857" y="1772"/>
                </a:lnTo>
                <a:lnTo>
                  <a:pt x="3858" y="1774"/>
                </a:lnTo>
                <a:lnTo>
                  <a:pt x="3860" y="1780"/>
                </a:lnTo>
                <a:lnTo>
                  <a:pt x="3860" y="1786"/>
                </a:lnTo>
                <a:lnTo>
                  <a:pt x="3861" y="1790"/>
                </a:lnTo>
                <a:lnTo>
                  <a:pt x="3861" y="1794"/>
                </a:lnTo>
                <a:lnTo>
                  <a:pt x="3862" y="1796"/>
                </a:lnTo>
                <a:lnTo>
                  <a:pt x="3863" y="1797"/>
                </a:lnTo>
                <a:lnTo>
                  <a:pt x="3865" y="1798"/>
                </a:lnTo>
                <a:lnTo>
                  <a:pt x="3867" y="1799"/>
                </a:lnTo>
                <a:lnTo>
                  <a:pt x="3869" y="1799"/>
                </a:lnTo>
                <a:lnTo>
                  <a:pt x="3872" y="1800"/>
                </a:lnTo>
                <a:lnTo>
                  <a:pt x="3881" y="1799"/>
                </a:lnTo>
                <a:lnTo>
                  <a:pt x="3885" y="1798"/>
                </a:lnTo>
                <a:lnTo>
                  <a:pt x="3889" y="1797"/>
                </a:lnTo>
                <a:lnTo>
                  <a:pt x="3893" y="1794"/>
                </a:lnTo>
                <a:lnTo>
                  <a:pt x="3896" y="1792"/>
                </a:lnTo>
                <a:lnTo>
                  <a:pt x="3899" y="1789"/>
                </a:lnTo>
                <a:lnTo>
                  <a:pt x="3902" y="1786"/>
                </a:lnTo>
                <a:lnTo>
                  <a:pt x="3905" y="1784"/>
                </a:lnTo>
                <a:lnTo>
                  <a:pt x="3909" y="1783"/>
                </a:lnTo>
                <a:lnTo>
                  <a:pt x="3911" y="1782"/>
                </a:lnTo>
                <a:lnTo>
                  <a:pt x="3913" y="1782"/>
                </a:lnTo>
                <a:lnTo>
                  <a:pt x="3917" y="1782"/>
                </a:lnTo>
                <a:lnTo>
                  <a:pt x="3922" y="1783"/>
                </a:lnTo>
                <a:lnTo>
                  <a:pt x="3926" y="1783"/>
                </a:lnTo>
                <a:lnTo>
                  <a:pt x="3929" y="1780"/>
                </a:lnTo>
                <a:lnTo>
                  <a:pt x="3932" y="1778"/>
                </a:lnTo>
                <a:lnTo>
                  <a:pt x="3934" y="1777"/>
                </a:lnTo>
                <a:lnTo>
                  <a:pt x="3938" y="1779"/>
                </a:lnTo>
                <a:lnTo>
                  <a:pt x="3941" y="1781"/>
                </a:lnTo>
                <a:lnTo>
                  <a:pt x="3943" y="1782"/>
                </a:lnTo>
                <a:lnTo>
                  <a:pt x="3946" y="1782"/>
                </a:lnTo>
                <a:lnTo>
                  <a:pt x="3950" y="1781"/>
                </a:lnTo>
                <a:lnTo>
                  <a:pt x="3954" y="1780"/>
                </a:lnTo>
                <a:lnTo>
                  <a:pt x="3955" y="1779"/>
                </a:lnTo>
                <a:lnTo>
                  <a:pt x="3956" y="1778"/>
                </a:lnTo>
                <a:lnTo>
                  <a:pt x="3958" y="1774"/>
                </a:lnTo>
                <a:lnTo>
                  <a:pt x="3960" y="1771"/>
                </a:lnTo>
                <a:lnTo>
                  <a:pt x="3962" y="1768"/>
                </a:lnTo>
                <a:lnTo>
                  <a:pt x="3968" y="1765"/>
                </a:lnTo>
                <a:lnTo>
                  <a:pt x="3974" y="1763"/>
                </a:lnTo>
                <a:lnTo>
                  <a:pt x="3987" y="1759"/>
                </a:lnTo>
                <a:lnTo>
                  <a:pt x="3999" y="1755"/>
                </a:lnTo>
                <a:lnTo>
                  <a:pt x="4005" y="1752"/>
                </a:lnTo>
                <a:lnTo>
                  <a:pt x="4010" y="1749"/>
                </a:lnTo>
                <a:lnTo>
                  <a:pt x="4010" y="1746"/>
                </a:lnTo>
                <a:lnTo>
                  <a:pt x="4013" y="1746"/>
                </a:lnTo>
                <a:lnTo>
                  <a:pt x="4016" y="1738"/>
                </a:lnTo>
                <a:lnTo>
                  <a:pt x="4021" y="1738"/>
                </a:lnTo>
                <a:lnTo>
                  <a:pt x="4022" y="1736"/>
                </a:lnTo>
                <a:lnTo>
                  <a:pt x="4021" y="1735"/>
                </a:lnTo>
                <a:lnTo>
                  <a:pt x="4020" y="1731"/>
                </a:lnTo>
                <a:lnTo>
                  <a:pt x="4019" y="1729"/>
                </a:lnTo>
                <a:lnTo>
                  <a:pt x="4019" y="1727"/>
                </a:lnTo>
                <a:lnTo>
                  <a:pt x="4020" y="1725"/>
                </a:lnTo>
                <a:lnTo>
                  <a:pt x="4021" y="1723"/>
                </a:lnTo>
                <a:lnTo>
                  <a:pt x="4024" y="1722"/>
                </a:lnTo>
                <a:lnTo>
                  <a:pt x="4026" y="1720"/>
                </a:lnTo>
                <a:lnTo>
                  <a:pt x="4031" y="1719"/>
                </a:lnTo>
                <a:lnTo>
                  <a:pt x="4043" y="1717"/>
                </a:lnTo>
                <a:lnTo>
                  <a:pt x="4050" y="1715"/>
                </a:lnTo>
                <a:lnTo>
                  <a:pt x="4053" y="1711"/>
                </a:lnTo>
                <a:lnTo>
                  <a:pt x="4056" y="1708"/>
                </a:lnTo>
                <a:lnTo>
                  <a:pt x="4058" y="1707"/>
                </a:lnTo>
                <a:lnTo>
                  <a:pt x="4059" y="1706"/>
                </a:lnTo>
                <a:lnTo>
                  <a:pt x="4060" y="1707"/>
                </a:lnTo>
                <a:lnTo>
                  <a:pt x="4063" y="1708"/>
                </a:lnTo>
                <a:lnTo>
                  <a:pt x="4066" y="1708"/>
                </a:lnTo>
                <a:lnTo>
                  <a:pt x="4067" y="1708"/>
                </a:lnTo>
                <a:lnTo>
                  <a:pt x="4069" y="1707"/>
                </a:lnTo>
                <a:lnTo>
                  <a:pt x="4072" y="1703"/>
                </a:lnTo>
                <a:lnTo>
                  <a:pt x="4073" y="1698"/>
                </a:lnTo>
                <a:lnTo>
                  <a:pt x="4075" y="1693"/>
                </a:lnTo>
                <a:lnTo>
                  <a:pt x="4076" y="1691"/>
                </a:lnTo>
                <a:lnTo>
                  <a:pt x="4078" y="1690"/>
                </a:lnTo>
                <a:lnTo>
                  <a:pt x="4079" y="1689"/>
                </a:lnTo>
                <a:lnTo>
                  <a:pt x="4081" y="1689"/>
                </a:lnTo>
                <a:lnTo>
                  <a:pt x="4087" y="1689"/>
                </a:lnTo>
                <a:lnTo>
                  <a:pt x="4096" y="1690"/>
                </a:lnTo>
                <a:lnTo>
                  <a:pt x="4101" y="1679"/>
                </a:lnTo>
                <a:lnTo>
                  <a:pt x="4103" y="1676"/>
                </a:lnTo>
                <a:lnTo>
                  <a:pt x="4105" y="1674"/>
                </a:lnTo>
                <a:lnTo>
                  <a:pt x="4111" y="1671"/>
                </a:lnTo>
                <a:lnTo>
                  <a:pt x="4124" y="1667"/>
                </a:lnTo>
                <a:lnTo>
                  <a:pt x="4123" y="1666"/>
                </a:lnTo>
                <a:lnTo>
                  <a:pt x="4122" y="1665"/>
                </a:lnTo>
                <a:lnTo>
                  <a:pt x="4122" y="1662"/>
                </a:lnTo>
                <a:lnTo>
                  <a:pt x="4122" y="1652"/>
                </a:lnTo>
                <a:lnTo>
                  <a:pt x="4125" y="1643"/>
                </a:lnTo>
                <a:lnTo>
                  <a:pt x="4126" y="1636"/>
                </a:lnTo>
                <a:lnTo>
                  <a:pt x="4131" y="1636"/>
                </a:lnTo>
                <a:lnTo>
                  <a:pt x="4135" y="1636"/>
                </a:lnTo>
                <a:lnTo>
                  <a:pt x="4137" y="1631"/>
                </a:lnTo>
                <a:lnTo>
                  <a:pt x="4138" y="1625"/>
                </a:lnTo>
                <a:lnTo>
                  <a:pt x="4139" y="1619"/>
                </a:lnTo>
                <a:lnTo>
                  <a:pt x="4139" y="1617"/>
                </a:lnTo>
                <a:lnTo>
                  <a:pt x="4141" y="1614"/>
                </a:lnTo>
                <a:lnTo>
                  <a:pt x="4143" y="1610"/>
                </a:lnTo>
                <a:lnTo>
                  <a:pt x="4145" y="1607"/>
                </a:lnTo>
                <a:lnTo>
                  <a:pt x="4152" y="1599"/>
                </a:lnTo>
                <a:lnTo>
                  <a:pt x="4154" y="1595"/>
                </a:lnTo>
                <a:lnTo>
                  <a:pt x="4157" y="1590"/>
                </a:lnTo>
                <a:lnTo>
                  <a:pt x="4157" y="1588"/>
                </a:lnTo>
                <a:lnTo>
                  <a:pt x="4158" y="1585"/>
                </a:lnTo>
                <a:lnTo>
                  <a:pt x="4158" y="1583"/>
                </a:lnTo>
                <a:lnTo>
                  <a:pt x="4157" y="1580"/>
                </a:lnTo>
                <a:lnTo>
                  <a:pt x="4157" y="1579"/>
                </a:lnTo>
                <a:lnTo>
                  <a:pt x="4156" y="1579"/>
                </a:lnTo>
                <a:lnTo>
                  <a:pt x="4154" y="1578"/>
                </a:lnTo>
                <a:lnTo>
                  <a:pt x="4151" y="1578"/>
                </a:lnTo>
                <a:lnTo>
                  <a:pt x="4149" y="1577"/>
                </a:lnTo>
                <a:lnTo>
                  <a:pt x="4148" y="1576"/>
                </a:lnTo>
                <a:lnTo>
                  <a:pt x="4147" y="1573"/>
                </a:lnTo>
                <a:lnTo>
                  <a:pt x="4145" y="1566"/>
                </a:lnTo>
                <a:lnTo>
                  <a:pt x="4143" y="1559"/>
                </a:lnTo>
                <a:lnTo>
                  <a:pt x="4142" y="1556"/>
                </a:lnTo>
                <a:lnTo>
                  <a:pt x="4141" y="1555"/>
                </a:lnTo>
                <a:lnTo>
                  <a:pt x="4138" y="1553"/>
                </a:lnTo>
                <a:lnTo>
                  <a:pt x="4136" y="1552"/>
                </a:lnTo>
                <a:lnTo>
                  <a:pt x="4133" y="1551"/>
                </a:lnTo>
                <a:lnTo>
                  <a:pt x="4130" y="1550"/>
                </a:lnTo>
                <a:lnTo>
                  <a:pt x="4124" y="1549"/>
                </a:lnTo>
                <a:lnTo>
                  <a:pt x="4121" y="1548"/>
                </a:lnTo>
                <a:lnTo>
                  <a:pt x="4118" y="1546"/>
                </a:lnTo>
                <a:lnTo>
                  <a:pt x="4115" y="1544"/>
                </a:lnTo>
                <a:lnTo>
                  <a:pt x="4112" y="1541"/>
                </a:lnTo>
                <a:lnTo>
                  <a:pt x="4109" y="1539"/>
                </a:lnTo>
                <a:lnTo>
                  <a:pt x="4106" y="1535"/>
                </a:lnTo>
                <a:lnTo>
                  <a:pt x="4102" y="1528"/>
                </a:lnTo>
                <a:lnTo>
                  <a:pt x="4098" y="1520"/>
                </a:lnTo>
                <a:lnTo>
                  <a:pt x="4096" y="1515"/>
                </a:lnTo>
                <a:lnTo>
                  <a:pt x="4095" y="1510"/>
                </a:lnTo>
                <a:lnTo>
                  <a:pt x="4093" y="1504"/>
                </a:lnTo>
                <a:lnTo>
                  <a:pt x="4093" y="1498"/>
                </a:lnTo>
                <a:lnTo>
                  <a:pt x="4089" y="1502"/>
                </a:lnTo>
                <a:lnTo>
                  <a:pt x="4086" y="1505"/>
                </a:lnTo>
                <a:lnTo>
                  <a:pt x="4080" y="1514"/>
                </a:lnTo>
                <a:lnTo>
                  <a:pt x="4077" y="1518"/>
                </a:lnTo>
                <a:lnTo>
                  <a:pt x="4073" y="1521"/>
                </a:lnTo>
                <a:lnTo>
                  <a:pt x="4069" y="1525"/>
                </a:lnTo>
                <a:lnTo>
                  <a:pt x="4065" y="1529"/>
                </a:lnTo>
                <a:lnTo>
                  <a:pt x="4059" y="1532"/>
                </a:lnTo>
                <a:lnTo>
                  <a:pt x="4052" y="1535"/>
                </a:lnTo>
                <a:lnTo>
                  <a:pt x="4050" y="1541"/>
                </a:lnTo>
                <a:lnTo>
                  <a:pt x="4047" y="1541"/>
                </a:lnTo>
                <a:lnTo>
                  <a:pt x="4044" y="1540"/>
                </a:lnTo>
                <a:lnTo>
                  <a:pt x="4041" y="1538"/>
                </a:lnTo>
                <a:lnTo>
                  <a:pt x="4038" y="1536"/>
                </a:lnTo>
                <a:lnTo>
                  <a:pt x="4037" y="1535"/>
                </a:lnTo>
                <a:lnTo>
                  <a:pt x="4035" y="1535"/>
                </a:lnTo>
                <a:lnTo>
                  <a:pt x="4029" y="1535"/>
                </a:lnTo>
                <a:lnTo>
                  <a:pt x="4025" y="1536"/>
                </a:lnTo>
                <a:lnTo>
                  <a:pt x="4021" y="1537"/>
                </a:lnTo>
                <a:lnTo>
                  <a:pt x="4019" y="1537"/>
                </a:lnTo>
                <a:lnTo>
                  <a:pt x="4016" y="1537"/>
                </a:lnTo>
                <a:lnTo>
                  <a:pt x="4005" y="1535"/>
                </a:lnTo>
                <a:lnTo>
                  <a:pt x="4006" y="1524"/>
                </a:lnTo>
                <a:lnTo>
                  <a:pt x="4006" y="1514"/>
                </a:lnTo>
                <a:lnTo>
                  <a:pt x="4006" y="1505"/>
                </a:lnTo>
                <a:lnTo>
                  <a:pt x="4006" y="1501"/>
                </a:lnTo>
                <a:lnTo>
                  <a:pt x="4005" y="1499"/>
                </a:lnTo>
                <a:lnTo>
                  <a:pt x="4004" y="1498"/>
                </a:lnTo>
                <a:lnTo>
                  <a:pt x="4003" y="1498"/>
                </a:lnTo>
                <a:lnTo>
                  <a:pt x="4002" y="1498"/>
                </a:lnTo>
                <a:lnTo>
                  <a:pt x="4000" y="1500"/>
                </a:lnTo>
                <a:lnTo>
                  <a:pt x="3999" y="1502"/>
                </a:lnTo>
                <a:lnTo>
                  <a:pt x="3997" y="1507"/>
                </a:lnTo>
                <a:lnTo>
                  <a:pt x="3993" y="1518"/>
                </a:lnTo>
                <a:lnTo>
                  <a:pt x="3988" y="1518"/>
                </a:lnTo>
                <a:lnTo>
                  <a:pt x="3985" y="1509"/>
                </a:lnTo>
                <a:lnTo>
                  <a:pt x="3982" y="1501"/>
                </a:lnTo>
                <a:lnTo>
                  <a:pt x="3982" y="1499"/>
                </a:lnTo>
                <a:lnTo>
                  <a:pt x="3983" y="1497"/>
                </a:lnTo>
                <a:lnTo>
                  <a:pt x="3984" y="1494"/>
                </a:lnTo>
                <a:lnTo>
                  <a:pt x="3985" y="1491"/>
                </a:lnTo>
                <a:lnTo>
                  <a:pt x="3985" y="1489"/>
                </a:lnTo>
                <a:lnTo>
                  <a:pt x="3985" y="1487"/>
                </a:lnTo>
                <a:lnTo>
                  <a:pt x="3984" y="1486"/>
                </a:lnTo>
                <a:lnTo>
                  <a:pt x="3982" y="1484"/>
                </a:lnTo>
                <a:lnTo>
                  <a:pt x="3978" y="1481"/>
                </a:lnTo>
                <a:lnTo>
                  <a:pt x="3974" y="1479"/>
                </a:lnTo>
                <a:lnTo>
                  <a:pt x="3972" y="1477"/>
                </a:lnTo>
                <a:lnTo>
                  <a:pt x="3971" y="1476"/>
                </a:lnTo>
                <a:lnTo>
                  <a:pt x="3970" y="1474"/>
                </a:lnTo>
                <a:lnTo>
                  <a:pt x="3969" y="1472"/>
                </a:lnTo>
                <a:lnTo>
                  <a:pt x="3968" y="1467"/>
                </a:lnTo>
                <a:lnTo>
                  <a:pt x="3967" y="1463"/>
                </a:lnTo>
                <a:lnTo>
                  <a:pt x="3965" y="1459"/>
                </a:lnTo>
                <a:lnTo>
                  <a:pt x="3963" y="1457"/>
                </a:lnTo>
                <a:lnTo>
                  <a:pt x="3959" y="1455"/>
                </a:lnTo>
                <a:lnTo>
                  <a:pt x="3956" y="1453"/>
                </a:lnTo>
                <a:lnTo>
                  <a:pt x="3954" y="1451"/>
                </a:lnTo>
                <a:lnTo>
                  <a:pt x="3953" y="1448"/>
                </a:lnTo>
                <a:lnTo>
                  <a:pt x="3953" y="1446"/>
                </a:lnTo>
                <a:lnTo>
                  <a:pt x="3952" y="1441"/>
                </a:lnTo>
                <a:lnTo>
                  <a:pt x="3952" y="1436"/>
                </a:lnTo>
                <a:lnTo>
                  <a:pt x="3951" y="1431"/>
                </a:lnTo>
                <a:lnTo>
                  <a:pt x="3949" y="1427"/>
                </a:lnTo>
                <a:lnTo>
                  <a:pt x="3946" y="1424"/>
                </a:lnTo>
                <a:lnTo>
                  <a:pt x="3942" y="1420"/>
                </a:lnTo>
                <a:lnTo>
                  <a:pt x="3940" y="1417"/>
                </a:lnTo>
                <a:lnTo>
                  <a:pt x="3941" y="1415"/>
                </a:lnTo>
                <a:lnTo>
                  <a:pt x="3942" y="1414"/>
                </a:lnTo>
                <a:lnTo>
                  <a:pt x="3942" y="1411"/>
                </a:lnTo>
                <a:lnTo>
                  <a:pt x="3942" y="1407"/>
                </a:lnTo>
                <a:lnTo>
                  <a:pt x="3943" y="1403"/>
                </a:lnTo>
                <a:lnTo>
                  <a:pt x="3948" y="1404"/>
                </a:lnTo>
                <a:lnTo>
                  <a:pt x="3951" y="1404"/>
                </a:lnTo>
                <a:lnTo>
                  <a:pt x="3952" y="1403"/>
                </a:lnTo>
                <a:lnTo>
                  <a:pt x="3952" y="1402"/>
                </a:lnTo>
                <a:lnTo>
                  <a:pt x="3951" y="1400"/>
                </a:lnTo>
                <a:lnTo>
                  <a:pt x="3950" y="1398"/>
                </a:lnTo>
                <a:lnTo>
                  <a:pt x="3945" y="1391"/>
                </a:lnTo>
                <a:lnTo>
                  <a:pt x="3953" y="1395"/>
                </a:lnTo>
                <a:lnTo>
                  <a:pt x="3960" y="1400"/>
                </a:lnTo>
                <a:lnTo>
                  <a:pt x="3960" y="1398"/>
                </a:lnTo>
                <a:lnTo>
                  <a:pt x="3959" y="1396"/>
                </a:lnTo>
                <a:lnTo>
                  <a:pt x="3959" y="1395"/>
                </a:lnTo>
                <a:lnTo>
                  <a:pt x="3960" y="1394"/>
                </a:lnTo>
                <a:lnTo>
                  <a:pt x="3962" y="1394"/>
                </a:lnTo>
                <a:lnTo>
                  <a:pt x="3965" y="1396"/>
                </a:lnTo>
                <a:lnTo>
                  <a:pt x="3969" y="1399"/>
                </a:lnTo>
                <a:lnTo>
                  <a:pt x="3973" y="1402"/>
                </a:lnTo>
                <a:lnTo>
                  <a:pt x="3975" y="1402"/>
                </a:lnTo>
                <a:lnTo>
                  <a:pt x="3976" y="1403"/>
                </a:lnTo>
                <a:lnTo>
                  <a:pt x="3978" y="1402"/>
                </a:lnTo>
                <a:lnTo>
                  <a:pt x="3980" y="1400"/>
                </a:lnTo>
                <a:lnTo>
                  <a:pt x="3983" y="1398"/>
                </a:lnTo>
                <a:lnTo>
                  <a:pt x="3985" y="1397"/>
                </a:lnTo>
                <a:lnTo>
                  <a:pt x="3989" y="1406"/>
                </a:lnTo>
                <a:lnTo>
                  <a:pt x="3992" y="1415"/>
                </a:lnTo>
                <a:lnTo>
                  <a:pt x="3999" y="1434"/>
                </a:lnTo>
                <a:lnTo>
                  <a:pt x="4005" y="1436"/>
                </a:lnTo>
                <a:lnTo>
                  <a:pt x="4005" y="1438"/>
                </a:lnTo>
                <a:lnTo>
                  <a:pt x="4004" y="1441"/>
                </a:lnTo>
                <a:lnTo>
                  <a:pt x="4004" y="1443"/>
                </a:lnTo>
                <a:lnTo>
                  <a:pt x="4005" y="1445"/>
                </a:lnTo>
                <a:lnTo>
                  <a:pt x="4007" y="1446"/>
                </a:lnTo>
                <a:lnTo>
                  <a:pt x="4009" y="1446"/>
                </a:lnTo>
                <a:lnTo>
                  <a:pt x="4011" y="1446"/>
                </a:lnTo>
                <a:lnTo>
                  <a:pt x="4012" y="1447"/>
                </a:lnTo>
                <a:lnTo>
                  <a:pt x="4013" y="1448"/>
                </a:lnTo>
                <a:lnTo>
                  <a:pt x="4013" y="1450"/>
                </a:lnTo>
                <a:lnTo>
                  <a:pt x="4013" y="1453"/>
                </a:lnTo>
                <a:lnTo>
                  <a:pt x="4012" y="1456"/>
                </a:lnTo>
                <a:lnTo>
                  <a:pt x="4013" y="1458"/>
                </a:lnTo>
                <a:lnTo>
                  <a:pt x="4013" y="1459"/>
                </a:lnTo>
                <a:lnTo>
                  <a:pt x="4015" y="1460"/>
                </a:lnTo>
                <a:lnTo>
                  <a:pt x="4018" y="1462"/>
                </a:lnTo>
                <a:lnTo>
                  <a:pt x="4022" y="1463"/>
                </a:lnTo>
                <a:lnTo>
                  <a:pt x="4024" y="1465"/>
                </a:lnTo>
                <a:lnTo>
                  <a:pt x="4025" y="1466"/>
                </a:lnTo>
                <a:lnTo>
                  <a:pt x="4024" y="1469"/>
                </a:lnTo>
                <a:lnTo>
                  <a:pt x="4024" y="1471"/>
                </a:lnTo>
                <a:lnTo>
                  <a:pt x="4024" y="1473"/>
                </a:lnTo>
                <a:lnTo>
                  <a:pt x="4038" y="1484"/>
                </a:lnTo>
                <a:lnTo>
                  <a:pt x="4042" y="1486"/>
                </a:lnTo>
                <a:lnTo>
                  <a:pt x="4047" y="1487"/>
                </a:lnTo>
                <a:lnTo>
                  <a:pt x="4057" y="1489"/>
                </a:lnTo>
                <a:lnTo>
                  <a:pt x="4069" y="1490"/>
                </a:lnTo>
                <a:lnTo>
                  <a:pt x="4076" y="1486"/>
                </a:lnTo>
                <a:lnTo>
                  <a:pt x="4084" y="1483"/>
                </a:lnTo>
                <a:lnTo>
                  <a:pt x="4098" y="1476"/>
                </a:lnTo>
                <a:lnTo>
                  <a:pt x="4097" y="1475"/>
                </a:lnTo>
                <a:lnTo>
                  <a:pt x="4097" y="1474"/>
                </a:lnTo>
                <a:lnTo>
                  <a:pt x="4098" y="1473"/>
                </a:lnTo>
                <a:lnTo>
                  <a:pt x="4101" y="1473"/>
                </a:lnTo>
                <a:lnTo>
                  <a:pt x="4102" y="1474"/>
                </a:lnTo>
                <a:lnTo>
                  <a:pt x="4104" y="1475"/>
                </a:lnTo>
                <a:lnTo>
                  <a:pt x="4107" y="1477"/>
                </a:lnTo>
                <a:lnTo>
                  <a:pt x="4110" y="1479"/>
                </a:lnTo>
                <a:lnTo>
                  <a:pt x="4111" y="1480"/>
                </a:lnTo>
                <a:lnTo>
                  <a:pt x="4112" y="1481"/>
                </a:lnTo>
                <a:lnTo>
                  <a:pt x="4114" y="1485"/>
                </a:lnTo>
                <a:lnTo>
                  <a:pt x="4114" y="1488"/>
                </a:lnTo>
                <a:lnTo>
                  <a:pt x="4115" y="1495"/>
                </a:lnTo>
                <a:lnTo>
                  <a:pt x="4115" y="1498"/>
                </a:lnTo>
                <a:lnTo>
                  <a:pt x="4115" y="1502"/>
                </a:lnTo>
                <a:lnTo>
                  <a:pt x="4116" y="1504"/>
                </a:lnTo>
                <a:lnTo>
                  <a:pt x="4118" y="1507"/>
                </a:lnTo>
                <a:lnTo>
                  <a:pt x="4121" y="1509"/>
                </a:lnTo>
                <a:lnTo>
                  <a:pt x="4124" y="1511"/>
                </a:lnTo>
                <a:lnTo>
                  <a:pt x="4128" y="1513"/>
                </a:lnTo>
                <a:lnTo>
                  <a:pt x="4131" y="1514"/>
                </a:lnTo>
                <a:lnTo>
                  <a:pt x="4139" y="1515"/>
                </a:lnTo>
                <a:lnTo>
                  <a:pt x="4147" y="1515"/>
                </a:lnTo>
                <a:lnTo>
                  <a:pt x="4155" y="1515"/>
                </a:lnTo>
                <a:lnTo>
                  <a:pt x="4162" y="1515"/>
                </a:lnTo>
                <a:lnTo>
                  <a:pt x="4169" y="1515"/>
                </a:lnTo>
                <a:lnTo>
                  <a:pt x="4174" y="1515"/>
                </a:lnTo>
                <a:lnTo>
                  <a:pt x="4175" y="1516"/>
                </a:lnTo>
                <a:lnTo>
                  <a:pt x="4176" y="1517"/>
                </a:lnTo>
                <a:lnTo>
                  <a:pt x="4179" y="1520"/>
                </a:lnTo>
                <a:lnTo>
                  <a:pt x="4183" y="1524"/>
                </a:lnTo>
                <a:lnTo>
                  <a:pt x="4184" y="1524"/>
                </a:lnTo>
                <a:lnTo>
                  <a:pt x="4187" y="1523"/>
                </a:lnTo>
                <a:lnTo>
                  <a:pt x="4194" y="1523"/>
                </a:lnTo>
                <a:lnTo>
                  <a:pt x="4204" y="1521"/>
                </a:lnTo>
                <a:lnTo>
                  <a:pt x="4230" y="1517"/>
                </a:lnTo>
                <a:lnTo>
                  <a:pt x="4244" y="1514"/>
                </a:lnTo>
                <a:lnTo>
                  <a:pt x="4250" y="1514"/>
                </a:lnTo>
                <a:lnTo>
                  <a:pt x="4256" y="1513"/>
                </a:lnTo>
                <a:lnTo>
                  <a:pt x="4267" y="1513"/>
                </a:lnTo>
                <a:lnTo>
                  <a:pt x="4272" y="1514"/>
                </a:lnTo>
                <a:lnTo>
                  <a:pt x="4276" y="1515"/>
                </a:lnTo>
                <a:lnTo>
                  <a:pt x="4284" y="1527"/>
                </a:lnTo>
                <a:lnTo>
                  <a:pt x="4284" y="1528"/>
                </a:lnTo>
                <a:lnTo>
                  <a:pt x="4282" y="1530"/>
                </a:lnTo>
                <a:lnTo>
                  <a:pt x="4280" y="1532"/>
                </a:lnTo>
                <a:lnTo>
                  <a:pt x="4280" y="1534"/>
                </a:lnTo>
                <a:lnTo>
                  <a:pt x="4281" y="1535"/>
                </a:lnTo>
                <a:lnTo>
                  <a:pt x="4282" y="1535"/>
                </a:lnTo>
                <a:lnTo>
                  <a:pt x="4283" y="1536"/>
                </a:lnTo>
                <a:lnTo>
                  <a:pt x="4287" y="1535"/>
                </a:lnTo>
                <a:lnTo>
                  <a:pt x="4290" y="1535"/>
                </a:lnTo>
                <a:lnTo>
                  <a:pt x="4292" y="1535"/>
                </a:lnTo>
                <a:lnTo>
                  <a:pt x="4297" y="1538"/>
                </a:lnTo>
                <a:lnTo>
                  <a:pt x="4299" y="1539"/>
                </a:lnTo>
                <a:lnTo>
                  <a:pt x="4300" y="1540"/>
                </a:lnTo>
                <a:lnTo>
                  <a:pt x="4300" y="1544"/>
                </a:lnTo>
                <a:lnTo>
                  <a:pt x="4299" y="1548"/>
                </a:lnTo>
                <a:lnTo>
                  <a:pt x="4300" y="1550"/>
                </a:lnTo>
                <a:lnTo>
                  <a:pt x="4301" y="1552"/>
                </a:lnTo>
                <a:lnTo>
                  <a:pt x="4318" y="1557"/>
                </a:lnTo>
                <a:lnTo>
                  <a:pt x="4319" y="1559"/>
                </a:lnTo>
                <a:lnTo>
                  <a:pt x="4319" y="1561"/>
                </a:lnTo>
                <a:lnTo>
                  <a:pt x="4320" y="1565"/>
                </a:lnTo>
                <a:lnTo>
                  <a:pt x="4320" y="1570"/>
                </a:lnTo>
                <a:lnTo>
                  <a:pt x="4321" y="1574"/>
                </a:lnTo>
                <a:lnTo>
                  <a:pt x="4334" y="1578"/>
                </a:lnTo>
                <a:lnTo>
                  <a:pt x="4339" y="1579"/>
                </a:lnTo>
                <a:lnTo>
                  <a:pt x="4344" y="1579"/>
                </a:lnTo>
                <a:lnTo>
                  <a:pt x="4348" y="1578"/>
                </a:lnTo>
                <a:lnTo>
                  <a:pt x="4352" y="1576"/>
                </a:lnTo>
                <a:lnTo>
                  <a:pt x="4357" y="1573"/>
                </a:lnTo>
                <a:lnTo>
                  <a:pt x="4363" y="1569"/>
                </a:lnTo>
                <a:lnTo>
                  <a:pt x="4360" y="1574"/>
                </a:lnTo>
                <a:lnTo>
                  <a:pt x="4356" y="1581"/>
                </a:lnTo>
                <a:lnTo>
                  <a:pt x="4353" y="1587"/>
                </a:lnTo>
                <a:lnTo>
                  <a:pt x="4351" y="1589"/>
                </a:lnTo>
                <a:lnTo>
                  <a:pt x="4349" y="1591"/>
                </a:lnTo>
                <a:lnTo>
                  <a:pt x="4345" y="1593"/>
                </a:lnTo>
                <a:lnTo>
                  <a:pt x="4341" y="1593"/>
                </a:lnTo>
                <a:lnTo>
                  <a:pt x="4336" y="1593"/>
                </a:lnTo>
                <a:lnTo>
                  <a:pt x="4332" y="1594"/>
                </a:lnTo>
                <a:lnTo>
                  <a:pt x="4331" y="1596"/>
                </a:lnTo>
                <a:lnTo>
                  <a:pt x="4329" y="1599"/>
                </a:lnTo>
                <a:lnTo>
                  <a:pt x="4329" y="1601"/>
                </a:lnTo>
                <a:lnTo>
                  <a:pt x="4329" y="1602"/>
                </a:lnTo>
                <a:lnTo>
                  <a:pt x="4330" y="1603"/>
                </a:lnTo>
                <a:lnTo>
                  <a:pt x="4332" y="1602"/>
                </a:lnTo>
                <a:lnTo>
                  <a:pt x="4337" y="1611"/>
                </a:lnTo>
                <a:lnTo>
                  <a:pt x="4343" y="1619"/>
                </a:lnTo>
                <a:lnTo>
                  <a:pt x="4350" y="1626"/>
                </a:lnTo>
                <a:lnTo>
                  <a:pt x="4357" y="1633"/>
                </a:lnTo>
                <a:lnTo>
                  <a:pt x="4361" y="1632"/>
                </a:lnTo>
                <a:lnTo>
                  <a:pt x="4365" y="1630"/>
                </a:lnTo>
                <a:lnTo>
                  <a:pt x="4374" y="1627"/>
                </a:lnTo>
                <a:lnTo>
                  <a:pt x="4378" y="1625"/>
                </a:lnTo>
                <a:lnTo>
                  <a:pt x="4381" y="1623"/>
                </a:lnTo>
                <a:lnTo>
                  <a:pt x="4384" y="1620"/>
                </a:lnTo>
                <a:lnTo>
                  <a:pt x="4385" y="1617"/>
                </a:lnTo>
                <a:lnTo>
                  <a:pt x="4386" y="1614"/>
                </a:lnTo>
                <a:lnTo>
                  <a:pt x="4386" y="1612"/>
                </a:lnTo>
                <a:lnTo>
                  <a:pt x="4385" y="1607"/>
                </a:lnTo>
                <a:lnTo>
                  <a:pt x="4385" y="1602"/>
                </a:lnTo>
                <a:lnTo>
                  <a:pt x="4385" y="1599"/>
                </a:lnTo>
                <a:lnTo>
                  <a:pt x="4385" y="1597"/>
                </a:lnTo>
                <a:lnTo>
                  <a:pt x="4394" y="1591"/>
                </a:lnTo>
                <a:lnTo>
                  <a:pt x="4394" y="1594"/>
                </a:lnTo>
                <a:lnTo>
                  <a:pt x="4393" y="1596"/>
                </a:lnTo>
                <a:lnTo>
                  <a:pt x="4392" y="1599"/>
                </a:lnTo>
                <a:lnTo>
                  <a:pt x="4391" y="1603"/>
                </a:lnTo>
                <a:lnTo>
                  <a:pt x="4391" y="1605"/>
                </a:lnTo>
                <a:lnTo>
                  <a:pt x="4396" y="1608"/>
                </a:lnTo>
                <a:lnTo>
                  <a:pt x="4395" y="1612"/>
                </a:lnTo>
                <a:lnTo>
                  <a:pt x="4394" y="1616"/>
                </a:lnTo>
                <a:lnTo>
                  <a:pt x="4394" y="1619"/>
                </a:lnTo>
                <a:lnTo>
                  <a:pt x="4395" y="1621"/>
                </a:lnTo>
                <a:lnTo>
                  <a:pt x="4397" y="1623"/>
                </a:lnTo>
                <a:lnTo>
                  <a:pt x="4399" y="1626"/>
                </a:lnTo>
                <a:lnTo>
                  <a:pt x="4399" y="1628"/>
                </a:lnTo>
                <a:lnTo>
                  <a:pt x="4399" y="1631"/>
                </a:lnTo>
                <a:lnTo>
                  <a:pt x="4399" y="1633"/>
                </a:lnTo>
                <a:lnTo>
                  <a:pt x="4398" y="1636"/>
                </a:lnTo>
                <a:lnTo>
                  <a:pt x="4395" y="1642"/>
                </a:lnTo>
                <a:lnTo>
                  <a:pt x="4392" y="1649"/>
                </a:lnTo>
                <a:lnTo>
                  <a:pt x="4391" y="1652"/>
                </a:lnTo>
                <a:lnTo>
                  <a:pt x="4391" y="1656"/>
                </a:lnTo>
                <a:lnTo>
                  <a:pt x="4395" y="1664"/>
                </a:lnTo>
                <a:lnTo>
                  <a:pt x="4399" y="1673"/>
                </a:lnTo>
                <a:lnTo>
                  <a:pt x="4398" y="1673"/>
                </a:lnTo>
                <a:lnTo>
                  <a:pt x="4398" y="1674"/>
                </a:lnTo>
                <a:lnTo>
                  <a:pt x="4397" y="1676"/>
                </a:lnTo>
                <a:lnTo>
                  <a:pt x="4397" y="1680"/>
                </a:lnTo>
                <a:lnTo>
                  <a:pt x="4398" y="1685"/>
                </a:lnTo>
                <a:lnTo>
                  <a:pt x="4399" y="1690"/>
                </a:lnTo>
                <a:lnTo>
                  <a:pt x="4403" y="1704"/>
                </a:lnTo>
                <a:lnTo>
                  <a:pt x="4408" y="1726"/>
                </a:lnTo>
                <a:lnTo>
                  <a:pt x="4408" y="1730"/>
                </a:lnTo>
                <a:lnTo>
                  <a:pt x="4408" y="1735"/>
                </a:lnTo>
                <a:lnTo>
                  <a:pt x="4407" y="1739"/>
                </a:lnTo>
                <a:lnTo>
                  <a:pt x="4408" y="1743"/>
                </a:lnTo>
                <a:lnTo>
                  <a:pt x="4409" y="1748"/>
                </a:lnTo>
                <a:lnTo>
                  <a:pt x="4411" y="1752"/>
                </a:lnTo>
                <a:lnTo>
                  <a:pt x="4416" y="1761"/>
                </a:lnTo>
                <a:lnTo>
                  <a:pt x="4421" y="1771"/>
                </a:lnTo>
                <a:lnTo>
                  <a:pt x="4425" y="1780"/>
                </a:lnTo>
                <a:lnTo>
                  <a:pt x="4427" y="1792"/>
                </a:lnTo>
                <a:lnTo>
                  <a:pt x="4428" y="1804"/>
                </a:lnTo>
                <a:lnTo>
                  <a:pt x="4429" y="1810"/>
                </a:lnTo>
                <a:lnTo>
                  <a:pt x="4430" y="1816"/>
                </a:lnTo>
                <a:lnTo>
                  <a:pt x="4431" y="1822"/>
                </a:lnTo>
                <a:lnTo>
                  <a:pt x="4433" y="1828"/>
                </a:lnTo>
                <a:lnTo>
                  <a:pt x="4437" y="1833"/>
                </a:lnTo>
                <a:lnTo>
                  <a:pt x="4441" y="1840"/>
                </a:lnTo>
                <a:lnTo>
                  <a:pt x="4446" y="1846"/>
                </a:lnTo>
                <a:lnTo>
                  <a:pt x="4450" y="1853"/>
                </a:lnTo>
                <a:lnTo>
                  <a:pt x="4452" y="1858"/>
                </a:lnTo>
                <a:lnTo>
                  <a:pt x="4452" y="1863"/>
                </a:lnTo>
                <a:lnTo>
                  <a:pt x="4453" y="1868"/>
                </a:lnTo>
                <a:lnTo>
                  <a:pt x="4456" y="1873"/>
                </a:lnTo>
                <a:lnTo>
                  <a:pt x="4461" y="1875"/>
                </a:lnTo>
                <a:lnTo>
                  <a:pt x="4462" y="1878"/>
                </a:lnTo>
                <a:lnTo>
                  <a:pt x="4462" y="1880"/>
                </a:lnTo>
                <a:lnTo>
                  <a:pt x="4461" y="1882"/>
                </a:lnTo>
                <a:lnTo>
                  <a:pt x="4460" y="1883"/>
                </a:lnTo>
                <a:lnTo>
                  <a:pt x="4459" y="1885"/>
                </a:lnTo>
                <a:lnTo>
                  <a:pt x="4458" y="1887"/>
                </a:lnTo>
                <a:lnTo>
                  <a:pt x="4458" y="1889"/>
                </a:lnTo>
                <a:lnTo>
                  <a:pt x="4459" y="1890"/>
                </a:lnTo>
                <a:lnTo>
                  <a:pt x="4460" y="1892"/>
                </a:lnTo>
                <a:lnTo>
                  <a:pt x="4464" y="1896"/>
                </a:lnTo>
                <a:lnTo>
                  <a:pt x="4470" y="1903"/>
                </a:lnTo>
                <a:lnTo>
                  <a:pt x="4473" y="1908"/>
                </a:lnTo>
                <a:lnTo>
                  <a:pt x="4475" y="1912"/>
                </a:lnTo>
                <a:lnTo>
                  <a:pt x="4476" y="1914"/>
                </a:lnTo>
                <a:lnTo>
                  <a:pt x="4477" y="1916"/>
                </a:lnTo>
                <a:lnTo>
                  <a:pt x="4477" y="1918"/>
                </a:lnTo>
                <a:lnTo>
                  <a:pt x="4478" y="1920"/>
                </a:lnTo>
                <a:lnTo>
                  <a:pt x="4482" y="1920"/>
                </a:lnTo>
                <a:lnTo>
                  <a:pt x="4486" y="1920"/>
                </a:lnTo>
                <a:lnTo>
                  <a:pt x="4490" y="1912"/>
                </a:lnTo>
                <a:lnTo>
                  <a:pt x="4493" y="1906"/>
                </a:lnTo>
                <a:lnTo>
                  <a:pt x="4495" y="1903"/>
                </a:lnTo>
                <a:lnTo>
                  <a:pt x="4497" y="1903"/>
                </a:lnTo>
                <a:lnTo>
                  <a:pt x="4499" y="1902"/>
                </a:lnTo>
                <a:lnTo>
                  <a:pt x="4502" y="1902"/>
                </a:lnTo>
                <a:lnTo>
                  <a:pt x="4503" y="1902"/>
                </a:lnTo>
                <a:lnTo>
                  <a:pt x="4503" y="1901"/>
                </a:lnTo>
                <a:lnTo>
                  <a:pt x="4505" y="1898"/>
                </a:lnTo>
                <a:lnTo>
                  <a:pt x="4506" y="1894"/>
                </a:lnTo>
                <a:lnTo>
                  <a:pt x="4508" y="1888"/>
                </a:lnTo>
                <a:lnTo>
                  <a:pt x="4508" y="1885"/>
                </a:lnTo>
                <a:lnTo>
                  <a:pt x="4510" y="1882"/>
                </a:lnTo>
                <a:lnTo>
                  <a:pt x="4512" y="1880"/>
                </a:lnTo>
                <a:lnTo>
                  <a:pt x="4513" y="1879"/>
                </a:lnTo>
                <a:lnTo>
                  <a:pt x="4515" y="1878"/>
                </a:lnTo>
                <a:lnTo>
                  <a:pt x="4517" y="1878"/>
                </a:lnTo>
                <a:lnTo>
                  <a:pt x="4519" y="1878"/>
                </a:lnTo>
                <a:lnTo>
                  <a:pt x="4521" y="1879"/>
                </a:lnTo>
                <a:lnTo>
                  <a:pt x="4523" y="1878"/>
                </a:lnTo>
                <a:lnTo>
                  <a:pt x="4521" y="1861"/>
                </a:lnTo>
                <a:lnTo>
                  <a:pt x="4520" y="1850"/>
                </a:lnTo>
                <a:lnTo>
                  <a:pt x="4520" y="1842"/>
                </a:lnTo>
                <a:lnTo>
                  <a:pt x="4523" y="1837"/>
                </a:lnTo>
                <a:lnTo>
                  <a:pt x="4526" y="1832"/>
                </a:lnTo>
                <a:lnTo>
                  <a:pt x="4530" y="1826"/>
                </a:lnTo>
                <a:lnTo>
                  <a:pt x="4531" y="1824"/>
                </a:lnTo>
                <a:lnTo>
                  <a:pt x="4531" y="1822"/>
                </a:lnTo>
                <a:lnTo>
                  <a:pt x="4529" y="1815"/>
                </a:lnTo>
                <a:lnTo>
                  <a:pt x="4526" y="1808"/>
                </a:lnTo>
                <a:lnTo>
                  <a:pt x="4525" y="1801"/>
                </a:lnTo>
                <a:lnTo>
                  <a:pt x="4526" y="1788"/>
                </a:lnTo>
                <a:lnTo>
                  <a:pt x="4526" y="1782"/>
                </a:lnTo>
                <a:lnTo>
                  <a:pt x="4527" y="1776"/>
                </a:lnTo>
                <a:lnTo>
                  <a:pt x="4529" y="1771"/>
                </a:lnTo>
                <a:lnTo>
                  <a:pt x="4530" y="1769"/>
                </a:lnTo>
                <a:lnTo>
                  <a:pt x="4531" y="1768"/>
                </a:lnTo>
                <a:lnTo>
                  <a:pt x="4529" y="1762"/>
                </a:lnTo>
                <a:lnTo>
                  <a:pt x="4526" y="1754"/>
                </a:lnTo>
                <a:lnTo>
                  <a:pt x="4527" y="1754"/>
                </a:lnTo>
                <a:lnTo>
                  <a:pt x="4528" y="1752"/>
                </a:lnTo>
                <a:lnTo>
                  <a:pt x="4529" y="1750"/>
                </a:lnTo>
                <a:lnTo>
                  <a:pt x="4530" y="1748"/>
                </a:lnTo>
                <a:lnTo>
                  <a:pt x="4531" y="1746"/>
                </a:lnTo>
                <a:lnTo>
                  <a:pt x="4534" y="1745"/>
                </a:lnTo>
                <a:lnTo>
                  <a:pt x="4537" y="1746"/>
                </a:lnTo>
                <a:lnTo>
                  <a:pt x="4540" y="1746"/>
                </a:lnTo>
                <a:lnTo>
                  <a:pt x="4543" y="1746"/>
                </a:lnTo>
                <a:lnTo>
                  <a:pt x="4544" y="1745"/>
                </a:lnTo>
                <a:lnTo>
                  <a:pt x="4546" y="1744"/>
                </a:lnTo>
                <a:lnTo>
                  <a:pt x="4547" y="1741"/>
                </a:lnTo>
                <a:lnTo>
                  <a:pt x="4549" y="1737"/>
                </a:lnTo>
                <a:lnTo>
                  <a:pt x="4551" y="1735"/>
                </a:lnTo>
                <a:lnTo>
                  <a:pt x="4553" y="1734"/>
                </a:lnTo>
                <a:lnTo>
                  <a:pt x="4555" y="1733"/>
                </a:lnTo>
                <a:lnTo>
                  <a:pt x="4559" y="1732"/>
                </a:lnTo>
                <a:lnTo>
                  <a:pt x="4562" y="1731"/>
                </a:lnTo>
                <a:lnTo>
                  <a:pt x="4564" y="1731"/>
                </a:lnTo>
                <a:lnTo>
                  <a:pt x="4565" y="1729"/>
                </a:lnTo>
                <a:lnTo>
                  <a:pt x="4566" y="1727"/>
                </a:lnTo>
                <a:lnTo>
                  <a:pt x="4567" y="1725"/>
                </a:lnTo>
                <a:lnTo>
                  <a:pt x="4568" y="1720"/>
                </a:lnTo>
                <a:lnTo>
                  <a:pt x="4568" y="1718"/>
                </a:lnTo>
                <a:lnTo>
                  <a:pt x="4568" y="1716"/>
                </a:lnTo>
                <a:lnTo>
                  <a:pt x="4569" y="1714"/>
                </a:lnTo>
                <a:lnTo>
                  <a:pt x="4571" y="1712"/>
                </a:lnTo>
                <a:lnTo>
                  <a:pt x="4573" y="1711"/>
                </a:lnTo>
                <a:lnTo>
                  <a:pt x="4575" y="1711"/>
                </a:lnTo>
                <a:lnTo>
                  <a:pt x="4579" y="1711"/>
                </a:lnTo>
                <a:lnTo>
                  <a:pt x="4583" y="1711"/>
                </a:lnTo>
                <a:lnTo>
                  <a:pt x="4586" y="1710"/>
                </a:lnTo>
                <a:lnTo>
                  <a:pt x="4588" y="1709"/>
                </a:lnTo>
                <a:lnTo>
                  <a:pt x="4588" y="1704"/>
                </a:lnTo>
                <a:lnTo>
                  <a:pt x="4589" y="1702"/>
                </a:lnTo>
                <a:lnTo>
                  <a:pt x="4590" y="1701"/>
                </a:lnTo>
                <a:lnTo>
                  <a:pt x="4594" y="1699"/>
                </a:lnTo>
                <a:lnTo>
                  <a:pt x="4599" y="1697"/>
                </a:lnTo>
                <a:lnTo>
                  <a:pt x="4602" y="1695"/>
                </a:lnTo>
                <a:lnTo>
                  <a:pt x="4604" y="1693"/>
                </a:lnTo>
                <a:lnTo>
                  <a:pt x="4605" y="1689"/>
                </a:lnTo>
                <a:lnTo>
                  <a:pt x="4609" y="1682"/>
                </a:lnTo>
                <a:lnTo>
                  <a:pt x="4612" y="1675"/>
                </a:lnTo>
                <a:lnTo>
                  <a:pt x="4614" y="1672"/>
                </a:lnTo>
                <a:lnTo>
                  <a:pt x="4616" y="1670"/>
                </a:lnTo>
                <a:lnTo>
                  <a:pt x="4618" y="1669"/>
                </a:lnTo>
                <a:lnTo>
                  <a:pt x="4620" y="1669"/>
                </a:lnTo>
                <a:lnTo>
                  <a:pt x="4622" y="1668"/>
                </a:lnTo>
                <a:lnTo>
                  <a:pt x="4624" y="1667"/>
                </a:lnTo>
                <a:lnTo>
                  <a:pt x="4622" y="1664"/>
                </a:lnTo>
                <a:lnTo>
                  <a:pt x="4621" y="1663"/>
                </a:lnTo>
                <a:lnTo>
                  <a:pt x="4622" y="1662"/>
                </a:lnTo>
                <a:lnTo>
                  <a:pt x="4623" y="1661"/>
                </a:lnTo>
                <a:lnTo>
                  <a:pt x="4624" y="1661"/>
                </a:lnTo>
                <a:lnTo>
                  <a:pt x="4627" y="1661"/>
                </a:lnTo>
                <a:lnTo>
                  <a:pt x="4630" y="1662"/>
                </a:lnTo>
                <a:lnTo>
                  <a:pt x="4633" y="1662"/>
                </a:lnTo>
                <a:lnTo>
                  <a:pt x="4639" y="1659"/>
                </a:lnTo>
                <a:lnTo>
                  <a:pt x="4647" y="1653"/>
                </a:lnTo>
                <a:lnTo>
                  <a:pt x="4651" y="1650"/>
                </a:lnTo>
                <a:lnTo>
                  <a:pt x="4654" y="1647"/>
                </a:lnTo>
                <a:lnTo>
                  <a:pt x="4658" y="1642"/>
                </a:lnTo>
                <a:lnTo>
                  <a:pt x="4659" y="1639"/>
                </a:lnTo>
                <a:lnTo>
                  <a:pt x="4658" y="1636"/>
                </a:lnTo>
                <a:lnTo>
                  <a:pt x="4657" y="1635"/>
                </a:lnTo>
                <a:lnTo>
                  <a:pt x="4655" y="1633"/>
                </a:lnTo>
                <a:lnTo>
                  <a:pt x="4654" y="1632"/>
                </a:lnTo>
                <a:lnTo>
                  <a:pt x="4655" y="1631"/>
                </a:lnTo>
                <a:lnTo>
                  <a:pt x="4657" y="1631"/>
                </a:lnTo>
                <a:lnTo>
                  <a:pt x="4658" y="1631"/>
                </a:lnTo>
                <a:lnTo>
                  <a:pt x="4661" y="1625"/>
                </a:lnTo>
                <a:lnTo>
                  <a:pt x="4662" y="1623"/>
                </a:lnTo>
                <a:lnTo>
                  <a:pt x="4663" y="1621"/>
                </a:lnTo>
                <a:lnTo>
                  <a:pt x="4667" y="1619"/>
                </a:lnTo>
                <a:lnTo>
                  <a:pt x="4672" y="1617"/>
                </a:lnTo>
                <a:lnTo>
                  <a:pt x="4672" y="1611"/>
                </a:lnTo>
                <a:lnTo>
                  <a:pt x="4675" y="1611"/>
                </a:lnTo>
                <a:lnTo>
                  <a:pt x="4677" y="1611"/>
                </a:lnTo>
                <a:lnTo>
                  <a:pt x="4680" y="1613"/>
                </a:lnTo>
                <a:lnTo>
                  <a:pt x="4683" y="1614"/>
                </a:lnTo>
                <a:lnTo>
                  <a:pt x="4687" y="1618"/>
                </a:lnTo>
                <a:lnTo>
                  <a:pt x="4689" y="1619"/>
                </a:lnTo>
                <a:lnTo>
                  <a:pt x="4700" y="1613"/>
                </a:lnTo>
                <a:lnTo>
                  <a:pt x="4714" y="1605"/>
                </a:lnTo>
                <a:lnTo>
                  <a:pt x="4713" y="1606"/>
                </a:lnTo>
                <a:lnTo>
                  <a:pt x="4713" y="1607"/>
                </a:lnTo>
                <a:lnTo>
                  <a:pt x="4714" y="1608"/>
                </a:lnTo>
                <a:lnTo>
                  <a:pt x="4715" y="1608"/>
                </a:lnTo>
                <a:lnTo>
                  <a:pt x="4720" y="1608"/>
                </a:lnTo>
                <a:lnTo>
                  <a:pt x="4723" y="1594"/>
                </a:lnTo>
                <a:lnTo>
                  <a:pt x="4726" y="1580"/>
                </a:lnTo>
                <a:lnTo>
                  <a:pt x="4731" y="1583"/>
                </a:lnTo>
                <a:lnTo>
                  <a:pt x="4735" y="1586"/>
                </a:lnTo>
                <a:lnTo>
                  <a:pt x="4739" y="1589"/>
                </a:lnTo>
                <a:lnTo>
                  <a:pt x="4742" y="1591"/>
                </a:lnTo>
                <a:lnTo>
                  <a:pt x="4744" y="1594"/>
                </a:lnTo>
                <a:lnTo>
                  <a:pt x="4745" y="1597"/>
                </a:lnTo>
                <a:lnTo>
                  <a:pt x="4747" y="1602"/>
                </a:lnTo>
                <a:lnTo>
                  <a:pt x="4749" y="1615"/>
                </a:lnTo>
                <a:lnTo>
                  <a:pt x="4749" y="1619"/>
                </a:lnTo>
                <a:lnTo>
                  <a:pt x="4750" y="1623"/>
                </a:lnTo>
                <a:lnTo>
                  <a:pt x="4752" y="1628"/>
                </a:lnTo>
                <a:lnTo>
                  <a:pt x="4754" y="1633"/>
                </a:lnTo>
                <a:lnTo>
                  <a:pt x="4755" y="1635"/>
                </a:lnTo>
                <a:lnTo>
                  <a:pt x="4757" y="1636"/>
                </a:lnTo>
                <a:lnTo>
                  <a:pt x="4759" y="1637"/>
                </a:lnTo>
                <a:lnTo>
                  <a:pt x="4760" y="1638"/>
                </a:lnTo>
                <a:lnTo>
                  <a:pt x="4760" y="1639"/>
                </a:lnTo>
                <a:lnTo>
                  <a:pt x="4761" y="1642"/>
                </a:lnTo>
                <a:lnTo>
                  <a:pt x="4762" y="1645"/>
                </a:lnTo>
                <a:lnTo>
                  <a:pt x="4762" y="1650"/>
                </a:lnTo>
                <a:lnTo>
                  <a:pt x="4767" y="1650"/>
                </a:lnTo>
                <a:lnTo>
                  <a:pt x="4769" y="1649"/>
                </a:lnTo>
                <a:lnTo>
                  <a:pt x="4769" y="1648"/>
                </a:lnTo>
                <a:lnTo>
                  <a:pt x="4768" y="1647"/>
                </a:lnTo>
                <a:lnTo>
                  <a:pt x="4770" y="1647"/>
                </a:lnTo>
                <a:lnTo>
                  <a:pt x="4772" y="1647"/>
                </a:lnTo>
                <a:lnTo>
                  <a:pt x="4773" y="1646"/>
                </a:lnTo>
                <a:lnTo>
                  <a:pt x="4774" y="1645"/>
                </a:lnTo>
                <a:lnTo>
                  <a:pt x="4779" y="1645"/>
                </a:lnTo>
                <a:lnTo>
                  <a:pt x="4781" y="1654"/>
                </a:lnTo>
                <a:lnTo>
                  <a:pt x="4781" y="1663"/>
                </a:lnTo>
                <a:lnTo>
                  <a:pt x="4782" y="1672"/>
                </a:lnTo>
                <a:lnTo>
                  <a:pt x="4785" y="1681"/>
                </a:lnTo>
                <a:lnTo>
                  <a:pt x="4785" y="1683"/>
                </a:lnTo>
                <a:lnTo>
                  <a:pt x="4787" y="1684"/>
                </a:lnTo>
                <a:lnTo>
                  <a:pt x="4790" y="1687"/>
                </a:lnTo>
                <a:lnTo>
                  <a:pt x="4794" y="1691"/>
                </a:lnTo>
                <a:lnTo>
                  <a:pt x="4795" y="1693"/>
                </a:lnTo>
                <a:lnTo>
                  <a:pt x="4796" y="1695"/>
                </a:lnTo>
                <a:lnTo>
                  <a:pt x="4796" y="1699"/>
                </a:lnTo>
                <a:lnTo>
                  <a:pt x="4795" y="1703"/>
                </a:lnTo>
                <a:lnTo>
                  <a:pt x="4794" y="1706"/>
                </a:lnTo>
                <a:lnTo>
                  <a:pt x="4793" y="1710"/>
                </a:lnTo>
                <a:lnTo>
                  <a:pt x="4790" y="1716"/>
                </a:lnTo>
                <a:lnTo>
                  <a:pt x="4788" y="1718"/>
                </a:lnTo>
                <a:lnTo>
                  <a:pt x="4787" y="1721"/>
                </a:lnTo>
                <a:lnTo>
                  <a:pt x="4787" y="1725"/>
                </a:lnTo>
                <a:lnTo>
                  <a:pt x="4787" y="1729"/>
                </a:lnTo>
                <a:lnTo>
                  <a:pt x="4788" y="1733"/>
                </a:lnTo>
                <a:lnTo>
                  <a:pt x="4787" y="1738"/>
                </a:lnTo>
                <a:lnTo>
                  <a:pt x="4797" y="1738"/>
                </a:lnTo>
                <a:lnTo>
                  <a:pt x="4802" y="1739"/>
                </a:lnTo>
                <a:lnTo>
                  <a:pt x="4808" y="1738"/>
                </a:lnTo>
                <a:lnTo>
                  <a:pt x="4811" y="1738"/>
                </a:lnTo>
                <a:lnTo>
                  <a:pt x="4814" y="1737"/>
                </a:lnTo>
                <a:lnTo>
                  <a:pt x="4817" y="1736"/>
                </a:lnTo>
                <a:lnTo>
                  <a:pt x="4820" y="1735"/>
                </a:lnTo>
                <a:lnTo>
                  <a:pt x="4822" y="1733"/>
                </a:lnTo>
                <a:lnTo>
                  <a:pt x="4824" y="1731"/>
                </a:lnTo>
                <a:lnTo>
                  <a:pt x="4826" y="1729"/>
                </a:lnTo>
                <a:lnTo>
                  <a:pt x="4827" y="1726"/>
                </a:lnTo>
                <a:lnTo>
                  <a:pt x="4827" y="1724"/>
                </a:lnTo>
                <a:lnTo>
                  <a:pt x="4827" y="1721"/>
                </a:lnTo>
                <a:lnTo>
                  <a:pt x="4826" y="1718"/>
                </a:lnTo>
                <a:lnTo>
                  <a:pt x="4826" y="1716"/>
                </a:lnTo>
                <a:lnTo>
                  <a:pt x="4827" y="1715"/>
                </a:lnTo>
                <a:lnTo>
                  <a:pt x="4832" y="1715"/>
                </a:lnTo>
                <a:lnTo>
                  <a:pt x="4838" y="1722"/>
                </a:lnTo>
                <a:lnTo>
                  <a:pt x="4842" y="1727"/>
                </a:lnTo>
                <a:lnTo>
                  <a:pt x="4844" y="1729"/>
                </a:lnTo>
                <a:lnTo>
                  <a:pt x="4849" y="1729"/>
                </a:lnTo>
                <a:lnTo>
                  <a:pt x="4850" y="1732"/>
                </a:lnTo>
                <a:lnTo>
                  <a:pt x="4850" y="1734"/>
                </a:lnTo>
                <a:lnTo>
                  <a:pt x="4850" y="1736"/>
                </a:lnTo>
                <a:lnTo>
                  <a:pt x="4849" y="1738"/>
                </a:lnTo>
                <a:lnTo>
                  <a:pt x="4847" y="1742"/>
                </a:lnTo>
                <a:lnTo>
                  <a:pt x="4846" y="1744"/>
                </a:lnTo>
                <a:lnTo>
                  <a:pt x="4847" y="1746"/>
                </a:lnTo>
                <a:lnTo>
                  <a:pt x="4847" y="1747"/>
                </a:lnTo>
                <a:lnTo>
                  <a:pt x="4848" y="1748"/>
                </a:lnTo>
                <a:lnTo>
                  <a:pt x="4851" y="1750"/>
                </a:lnTo>
                <a:lnTo>
                  <a:pt x="4853" y="1753"/>
                </a:lnTo>
                <a:lnTo>
                  <a:pt x="4855" y="1754"/>
                </a:lnTo>
                <a:lnTo>
                  <a:pt x="4856" y="1758"/>
                </a:lnTo>
                <a:lnTo>
                  <a:pt x="4856" y="1762"/>
                </a:lnTo>
                <a:lnTo>
                  <a:pt x="4856" y="1769"/>
                </a:lnTo>
                <a:lnTo>
                  <a:pt x="4856" y="1776"/>
                </a:lnTo>
                <a:lnTo>
                  <a:pt x="4857" y="1779"/>
                </a:lnTo>
                <a:lnTo>
                  <a:pt x="4858" y="1783"/>
                </a:lnTo>
                <a:lnTo>
                  <a:pt x="4859" y="1785"/>
                </a:lnTo>
                <a:lnTo>
                  <a:pt x="4861" y="1791"/>
                </a:lnTo>
                <a:lnTo>
                  <a:pt x="4866" y="1791"/>
                </a:lnTo>
                <a:lnTo>
                  <a:pt x="4868" y="1798"/>
                </a:lnTo>
                <a:lnTo>
                  <a:pt x="4868" y="1804"/>
                </a:lnTo>
                <a:lnTo>
                  <a:pt x="4869" y="1810"/>
                </a:lnTo>
                <a:lnTo>
                  <a:pt x="4869" y="1816"/>
                </a:lnTo>
                <a:lnTo>
                  <a:pt x="4872" y="1816"/>
                </a:lnTo>
                <a:lnTo>
                  <a:pt x="4872" y="1819"/>
                </a:lnTo>
                <a:lnTo>
                  <a:pt x="4871" y="1822"/>
                </a:lnTo>
                <a:lnTo>
                  <a:pt x="4870" y="1825"/>
                </a:lnTo>
                <a:lnTo>
                  <a:pt x="4869" y="1827"/>
                </a:lnTo>
                <a:lnTo>
                  <a:pt x="4867" y="1830"/>
                </a:lnTo>
                <a:lnTo>
                  <a:pt x="4866" y="1833"/>
                </a:lnTo>
                <a:lnTo>
                  <a:pt x="4875" y="1836"/>
                </a:lnTo>
                <a:lnTo>
                  <a:pt x="4877" y="1847"/>
                </a:lnTo>
                <a:lnTo>
                  <a:pt x="4877" y="1852"/>
                </a:lnTo>
                <a:lnTo>
                  <a:pt x="4877" y="1858"/>
                </a:lnTo>
                <a:lnTo>
                  <a:pt x="4875" y="1858"/>
                </a:lnTo>
                <a:lnTo>
                  <a:pt x="4875" y="1870"/>
                </a:lnTo>
                <a:lnTo>
                  <a:pt x="4875" y="1884"/>
                </a:lnTo>
                <a:lnTo>
                  <a:pt x="4874" y="1886"/>
                </a:lnTo>
                <a:lnTo>
                  <a:pt x="4873" y="1887"/>
                </a:lnTo>
                <a:lnTo>
                  <a:pt x="4870" y="1892"/>
                </a:lnTo>
                <a:lnTo>
                  <a:pt x="4867" y="1897"/>
                </a:lnTo>
                <a:lnTo>
                  <a:pt x="4866" y="1900"/>
                </a:lnTo>
                <a:lnTo>
                  <a:pt x="4866" y="1903"/>
                </a:lnTo>
                <a:lnTo>
                  <a:pt x="4867" y="1906"/>
                </a:lnTo>
                <a:lnTo>
                  <a:pt x="4868" y="1908"/>
                </a:lnTo>
                <a:lnTo>
                  <a:pt x="4871" y="1914"/>
                </a:lnTo>
                <a:lnTo>
                  <a:pt x="4882" y="1926"/>
                </a:lnTo>
                <a:lnTo>
                  <a:pt x="4888" y="1932"/>
                </a:lnTo>
                <a:lnTo>
                  <a:pt x="4893" y="1939"/>
                </a:lnTo>
                <a:lnTo>
                  <a:pt x="4897" y="1945"/>
                </a:lnTo>
                <a:lnTo>
                  <a:pt x="4899" y="1948"/>
                </a:lnTo>
                <a:lnTo>
                  <a:pt x="4900" y="1951"/>
                </a:lnTo>
                <a:lnTo>
                  <a:pt x="4902" y="1960"/>
                </a:lnTo>
                <a:lnTo>
                  <a:pt x="4902" y="1967"/>
                </a:lnTo>
                <a:lnTo>
                  <a:pt x="4902" y="1980"/>
                </a:lnTo>
                <a:lnTo>
                  <a:pt x="4902" y="1986"/>
                </a:lnTo>
                <a:lnTo>
                  <a:pt x="4903" y="1994"/>
                </a:lnTo>
                <a:lnTo>
                  <a:pt x="4906" y="1994"/>
                </a:lnTo>
                <a:lnTo>
                  <a:pt x="4908" y="2008"/>
                </a:lnTo>
                <a:lnTo>
                  <a:pt x="4909" y="2015"/>
                </a:lnTo>
                <a:lnTo>
                  <a:pt x="4910" y="2019"/>
                </a:lnTo>
                <a:lnTo>
                  <a:pt x="4911" y="2022"/>
                </a:lnTo>
                <a:lnTo>
                  <a:pt x="4915" y="2025"/>
                </a:lnTo>
                <a:lnTo>
                  <a:pt x="4918" y="2028"/>
                </a:lnTo>
                <a:lnTo>
                  <a:pt x="4920" y="2030"/>
                </a:lnTo>
                <a:lnTo>
                  <a:pt x="4920" y="2033"/>
                </a:lnTo>
                <a:lnTo>
                  <a:pt x="4919" y="2036"/>
                </a:lnTo>
                <a:lnTo>
                  <a:pt x="4919" y="2039"/>
                </a:lnTo>
                <a:lnTo>
                  <a:pt x="4920" y="2041"/>
                </a:lnTo>
                <a:lnTo>
                  <a:pt x="4920" y="2042"/>
                </a:lnTo>
                <a:lnTo>
                  <a:pt x="4922" y="2043"/>
                </a:lnTo>
                <a:lnTo>
                  <a:pt x="4925" y="2044"/>
                </a:lnTo>
                <a:lnTo>
                  <a:pt x="4928" y="2045"/>
                </a:lnTo>
                <a:lnTo>
                  <a:pt x="4931" y="2047"/>
                </a:lnTo>
                <a:lnTo>
                  <a:pt x="4940" y="2057"/>
                </a:lnTo>
                <a:lnTo>
                  <a:pt x="4944" y="2060"/>
                </a:lnTo>
                <a:lnTo>
                  <a:pt x="4947" y="2062"/>
                </a:lnTo>
                <a:lnTo>
                  <a:pt x="4951" y="2064"/>
                </a:lnTo>
                <a:lnTo>
                  <a:pt x="4956" y="2064"/>
                </a:lnTo>
                <a:lnTo>
                  <a:pt x="4962" y="2063"/>
                </a:lnTo>
                <a:lnTo>
                  <a:pt x="4970" y="2061"/>
                </a:lnTo>
                <a:lnTo>
                  <a:pt x="4969" y="2055"/>
                </a:lnTo>
                <a:lnTo>
                  <a:pt x="4968" y="2050"/>
                </a:lnTo>
                <a:lnTo>
                  <a:pt x="4967" y="2044"/>
                </a:lnTo>
                <a:lnTo>
                  <a:pt x="4965" y="2039"/>
                </a:lnTo>
                <a:lnTo>
                  <a:pt x="4959" y="2039"/>
                </a:lnTo>
                <a:lnTo>
                  <a:pt x="4958" y="2028"/>
                </a:lnTo>
                <a:lnTo>
                  <a:pt x="4956" y="2016"/>
                </a:lnTo>
                <a:lnTo>
                  <a:pt x="4959" y="2016"/>
                </a:lnTo>
                <a:lnTo>
                  <a:pt x="4959" y="2010"/>
                </a:lnTo>
                <a:lnTo>
                  <a:pt x="4958" y="2003"/>
                </a:lnTo>
                <a:lnTo>
                  <a:pt x="4957" y="1997"/>
                </a:lnTo>
                <a:lnTo>
                  <a:pt x="4955" y="1990"/>
                </a:lnTo>
                <a:lnTo>
                  <a:pt x="4953" y="1984"/>
                </a:lnTo>
                <a:lnTo>
                  <a:pt x="4951" y="1978"/>
                </a:lnTo>
                <a:lnTo>
                  <a:pt x="4948" y="1973"/>
                </a:lnTo>
                <a:lnTo>
                  <a:pt x="4945" y="1968"/>
                </a:lnTo>
                <a:lnTo>
                  <a:pt x="4944" y="1967"/>
                </a:lnTo>
                <a:lnTo>
                  <a:pt x="4942" y="1966"/>
                </a:lnTo>
                <a:lnTo>
                  <a:pt x="4938" y="1964"/>
                </a:lnTo>
                <a:lnTo>
                  <a:pt x="4934" y="1962"/>
                </a:lnTo>
                <a:lnTo>
                  <a:pt x="4931" y="1960"/>
                </a:lnTo>
                <a:lnTo>
                  <a:pt x="4929" y="1957"/>
                </a:lnTo>
                <a:lnTo>
                  <a:pt x="4928" y="1955"/>
                </a:lnTo>
                <a:lnTo>
                  <a:pt x="4926" y="1949"/>
                </a:lnTo>
                <a:lnTo>
                  <a:pt x="4923" y="1944"/>
                </a:lnTo>
                <a:lnTo>
                  <a:pt x="4922" y="1942"/>
                </a:lnTo>
                <a:lnTo>
                  <a:pt x="4920" y="1940"/>
                </a:lnTo>
                <a:lnTo>
                  <a:pt x="4918" y="1939"/>
                </a:lnTo>
                <a:lnTo>
                  <a:pt x="4916" y="1938"/>
                </a:lnTo>
                <a:lnTo>
                  <a:pt x="4912" y="1938"/>
                </a:lnTo>
                <a:lnTo>
                  <a:pt x="4908" y="1936"/>
                </a:lnTo>
                <a:lnTo>
                  <a:pt x="4907" y="1936"/>
                </a:lnTo>
                <a:lnTo>
                  <a:pt x="4906" y="1934"/>
                </a:lnTo>
                <a:lnTo>
                  <a:pt x="4904" y="1932"/>
                </a:lnTo>
                <a:lnTo>
                  <a:pt x="4903" y="1929"/>
                </a:lnTo>
                <a:lnTo>
                  <a:pt x="4902" y="1924"/>
                </a:lnTo>
                <a:lnTo>
                  <a:pt x="4902" y="1918"/>
                </a:lnTo>
                <a:lnTo>
                  <a:pt x="4901" y="1915"/>
                </a:lnTo>
                <a:lnTo>
                  <a:pt x="4900" y="1912"/>
                </a:lnTo>
                <a:lnTo>
                  <a:pt x="4892" y="1912"/>
                </a:lnTo>
                <a:lnTo>
                  <a:pt x="4890" y="1906"/>
                </a:lnTo>
                <a:lnTo>
                  <a:pt x="4889" y="1902"/>
                </a:lnTo>
                <a:lnTo>
                  <a:pt x="4888" y="1899"/>
                </a:lnTo>
                <a:lnTo>
                  <a:pt x="4886" y="1895"/>
                </a:lnTo>
                <a:lnTo>
                  <a:pt x="4883" y="1895"/>
                </a:lnTo>
                <a:lnTo>
                  <a:pt x="4883" y="1891"/>
                </a:lnTo>
                <a:lnTo>
                  <a:pt x="4882" y="1888"/>
                </a:lnTo>
                <a:lnTo>
                  <a:pt x="4883" y="1879"/>
                </a:lnTo>
                <a:lnTo>
                  <a:pt x="4885" y="1870"/>
                </a:lnTo>
                <a:lnTo>
                  <a:pt x="4887" y="1861"/>
                </a:lnTo>
                <a:lnTo>
                  <a:pt x="4893" y="1844"/>
                </a:lnTo>
                <a:lnTo>
                  <a:pt x="4897" y="1830"/>
                </a:lnTo>
                <a:lnTo>
                  <a:pt x="4894" y="1808"/>
                </a:lnTo>
                <a:lnTo>
                  <a:pt x="4894" y="1802"/>
                </a:lnTo>
                <a:lnTo>
                  <a:pt x="4900" y="1801"/>
                </a:lnTo>
                <a:lnTo>
                  <a:pt x="4908" y="1799"/>
                </a:lnTo>
                <a:lnTo>
                  <a:pt x="4909" y="1802"/>
                </a:lnTo>
                <a:lnTo>
                  <a:pt x="4910" y="1802"/>
                </a:lnTo>
                <a:lnTo>
                  <a:pt x="4911" y="1802"/>
                </a:lnTo>
                <a:lnTo>
                  <a:pt x="4914" y="1802"/>
                </a:lnTo>
                <a:lnTo>
                  <a:pt x="4914" y="1807"/>
                </a:lnTo>
                <a:lnTo>
                  <a:pt x="4914" y="1810"/>
                </a:lnTo>
                <a:lnTo>
                  <a:pt x="4915" y="1814"/>
                </a:lnTo>
                <a:lnTo>
                  <a:pt x="4916" y="1815"/>
                </a:lnTo>
                <a:lnTo>
                  <a:pt x="4917" y="1816"/>
                </a:lnTo>
                <a:lnTo>
                  <a:pt x="4918" y="1817"/>
                </a:lnTo>
                <a:lnTo>
                  <a:pt x="4920" y="1817"/>
                </a:lnTo>
                <a:lnTo>
                  <a:pt x="4922" y="1817"/>
                </a:lnTo>
                <a:lnTo>
                  <a:pt x="4924" y="1816"/>
                </a:lnTo>
                <a:lnTo>
                  <a:pt x="4931" y="1813"/>
                </a:lnTo>
                <a:lnTo>
                  <a:pt x="4931" y="1814"/>
                </a:lnTo>
                <a:lnTo>
                  <a:pt x="4931" y="1815"/>
                </a:lnTo>
                <a:lnTo>
                  <a:pt x="4931" y="1817"/>
                </a:lnTo>
                <a:lnTo>
                  <a:pt x="4931" y="1820"/>
                </a:lnTo>
                <a:lnTo>
                  <a:pt x="4931" y="1822"/>
                </a:lnTo>
                <a:lnTo>
                  <a:pt x="4932" y="1823"/>
                </a:lnTo>
                <a:lnTo>
                  <a:pt x="4933" y="1824"/>
                </a:lnTo>
                <a:lnTo>
                  <a:pt x="4936" y="1825"/>
                </a:lnTo>
                <a:lnTo>
                  <a:pt x="4940" y="1826"/>
                </a:lnTo>
                <a:lnTo>
                  <a:pt x="4941" y="1827"/>
                </a:lnTo>
                <a:lnTo>
                  <a:pt x="4942" y="1828"/>
                </a:lnTo>
                <a:lnTo>
                  <a:pt x="4943" y="1829"/>
                </a:lnTo>
                <a:lnTo>
                  <a:pt x="4942" y="1832"/>
                </a:lnTo>
                <a:lnTo>
                  <a:pt x="4942" y="1834"/>
                </a:lnTo>
                <a:lnTo>
                  <a:pt x="4942" y="1836"/>
                </a:lnTo>
                <a:lnTo>
                  <a:pt x="4945" y="1836"/>
                </a:lnTo>
                <a:lnTo>
                  <a:pt x="4950" y="1847"/>
                </a:lnTo>
                <a:lnTo>
                  <a:pt x="4956" y="1858"/>
                </a:lnTo>
                <a:lnTo>
                  <a:pt x="4958" y="1857"/>
                </a:lnTo>
                <a:lnTo>
                  <a:pt x="4960" y="1856"/>
                </a:lnTo>
                <a:lnTo>
                  <a:pt x="4962" y="1855"/>
                </a:lnTo>
                <a:lnTo>
                  <a:pt x="4963" y="1855"/>
                </a:lnTo>
                <a:lnTo>
                  <a:pt x="4965" y="1856"/>
                </a:lnTo>
                <a:lnTo>
                  <a:pt x="4962" y="1864"/>
                </a:lnTo>
                <a:lnTo>
                  <a:pt x="4973" y="1868"/>
                </a:lnTo>
                <a:lnTo>
                  <a:pt x="4976" y="1868"/>
                </a:lnTo>
                <a:lnTo>
                  <a:pt x="4979" y="1870"/>
                </a:lnTo>
                <a:lnTo>
                  <a:pt x="4978" y="1880"/>
                </a:lnTo>
                <a:lnTo>
                  <a:pt x="4977" y="1884"/>
                </a:lnTo>
                <a:lnTo>
                  <a:pt x="4977" y="1889"/>
                </a:lnTo>
                <a:lnTo>
                  <a:pt x="4978" y="1892"/>
                </a:lnTo>
                <a:lnTo>
                  <a:pt x="4979" y="1896"/>
                </a:lnTo>
                <a:lnTo>
                  <a:pt x="4980" y="1897"/>
                </a:lnTo>
                <a:lnTo>
                  <a:pt x="4981" y="1898"/>
                </a:lnTo>
                <a:lnTo>
                  <a:pt x="4982" y="1900"/>
                </a:lnTo>
                <a:lnTo>
                  <a:pt x="4984" y="1901"/>
                </a:lnTo>
                <a:lnTo>
                  <a:pt x="4985" y="1901"/>
                </a:lnTo>
                <a:lnTo>
                  <a:pt x="4985" y="1902"/>
                </a:lnTo>
                <a:lnTo>
                  <a:pt x="4983" y="1903"/>
                </a:lnTo>
                <a:lnTo>
                  <a:pt x="4982" y="1904"/>
                </a:lnTo>
                <a:lnTo>
                  <a:pt x="4981" y="1905"/>
                </a:lnTo>
                <a:lnTo>
                  <a:pt x="4982" y="1906"/>
                </a:lnTo>
                <a:lnTo>
                  <a:pt x="4984" y="1904"/>
                </a:lnTo>
                <a:lnTo>
                  <a:pt x="4987" y="1903"/>
                </a:lnTo>
                <a:lnTo>
                  <a:pt x="4993" y="1901"/>
                </a:lnTo>
                <a:lnTo>
                  <a:pt x="4993" y="1895"/>
                </a:lnTo>
                <a:lnTo>
                  <a:pt x="4995" y="1895"/>
                </a:lnTo>
                <a:lnTo>
                  <a:pt x="4997" y="1895"/>
                </a:lnTo>
                <a:lnTo>
                  <a:pt x="4999" y="1895"/>
                </a:lnTo>
                <a:lnTo>
                  <a:pt x="5000" y="1895"/>
                </a:lnTo>
                <a:lnTo>
                  <a:pt x="5001" y="1895"/>
                </a:lnTo>
                <a:lnTo>
                  <a:pt x="5000" y="1893"/>
                </a:lnTo>
                <a:lnTo>
                  <a:pt x="4998" y="1889"/>
                </a:lnTo>
                <a:lnTo>
                  <a:pt x="4997" y="1884"/>
                </a:lnTo>
                <a:lnTo>
                  <a:pt x="4997" y="1882"/>
                </a:lnTo>
                <a:lnTo>
                  <a:pt x="4998" y="1881"/>
                </a:lnTo>
                <a:lnTo>
                  <a:pt x="5002" y="1884"/>
                </a:lnTo>
                <a:lnTo>
                  <a:pt x="5005" y="1886"/>
                </a:lnTo>
                <a:lnTo>
                  <a:pt x="5007" y="1887"/>
                </a:lnTo>
                <a:lnTo>
                  <a:pt x="5007" y="1885"/>
                </a:lnTo>
                <a:lnTo>
                  <a:pt x="5008" y="1883"/>
                </a:lnTo>
                <a:lnTo>
                  <a:pt x="5010" y="1878"/>
                </a:lnTo>
                <a:lnTo>
                  <a:pt x="5005" y="1876"/>
                </a:lnTo>
                <a:lnTo>
                  <a:pt x="5003" y="1875"/>
                </a:lnTo>
                <a:lnTo>
                  <a:pt x="5001" y="1873"/>
                </a:lnTo>
                <a:lnTo>
                  <a:pt x="4998" y="1868"/>
                </a:lnTo>
                <a:lnTo>
                  <a:pt x="4997" y="1865"/>
                </a:lnTo>
                <a:lnTo>
                  <a:pt x="4999" y="1865"/>
                </a:lnTo>
                <a:lnTo>
                  <a:pt x="5004" y="1867"/>
                </a:lnTo>
                <a:lnTo>
                  <a:pt x="5004" y="1870"/>
                </a:lnTo>
                <a:lnTo>
                  <a:pt x="5016" y="1870"/>
                </a:lnTo>
                <a:lnTo>
                  <a:pt x="5024" y="1870"/>
                </a:lnTo>
                <a:lnTo>
                  <a:pt x="5022" y="1867"/>
                </a:lnTo>
                <a:lnTo>
                  <a:pt x="5021" y="1865"/>
                </a:lnTo>
                <a:lnTo>
                  <a:pt x="5021" y="1864"/>
                </a:lnTo>
                <a:lnTo>
                  <a:pt x="5025" y="1863"/>
                </a:lnTo>
                <a:lnTo>
                  <a:pt x="5027" y="1864"/>
                </a:lnTo>
                <a:lnTo>
                  <a:pt x="5028" y="1864"/>
                </a:lnTo>
                <a:lnTo>
                  <a:pt x="5029" y="1864"/>
                </a:lnTo>
                <a:lnTo>
                  <a:pt x="5035" y="1861"/>
                </a:lnTo>
                <a:lnTo>
                  <a:pt x="5041" y="1858"/>
                </a:lnTo>
                <a:lnTo>
                  <a:pt x="5046" y="1854"/>
                </a:lnTo>
                <a:lnTo>
                  <a:pt x="5051" y="1850"/>
                </a:lnTo>
                <a:lnTo>
                  <a:pt x="5055" y="1846"/>
                </a:lnTo>
                <a:lnTo>
                  <a:pt x="5058" y="1842"/>
                </a:lnTo>
                <a:lnTo>
                  <a:pt x="5061" y="1838"/>
                </a:lnTo>
                <a:lnTo>
                  <a:pt x="5063" y="1833"/>
                </a:lnTo>
                <a:lnTo>
                  <a:pt x="5064" y="1828"/>
                </a:lnTo>
                <a:lnTo>
                  <a:pt x="5065" y="1823"/>
                </a:lnTo>
                <a:lnTo>
                  <a:pt x="5066" y="1818"/>
                </a:lnTo>
                <a:lnTo>
                  <a:pt x="5066" y="1812"/>
                </a:lnTo>
                <a:lnTo>
                  <a:pt x="5065" y="1806"/>
                </a:lnTo>
                <a:lnTo>
                  <a:pt x="5063" y="1794"/>
                </a:lnTo>
                <a:lnTo>
                  <a:pt x="5060" y="1780"/>
                </a:lnTo>
                <a:lnTo>
                  <a:pt x="5055" y="1757"/>
                </a:lnTo>
                <a:lnTo>
                  <a:pt x="5054" y="1756"/>
                </a:lnTo>
                <a:lnTo>
                  <a:pt x="5052" y="1755"/>
                </a:lnTo>
                <a:lnTo>
                  <a:pt x="5049" y="1753"/>
                </a:lnTo>
                <a:lnTo>
                  <a:pt x="5045" y="1751"/>
                </a:lnTo>
                <a:lnTo>
                  <a:pt x="5044" y="1750"/>
                </a:lnTo>
                <a:lnTo>
                  <a:pt x="5043" y="1749"/>
                </a:lnTo>
                <a:lnTo>
                  <a:pt x="5043" y="1746"/>
                </a:lnTo>
                <a:lnTo>
                  <a:pt x="5044" y="1743"/>
                </a:lnTo>
                <a:lnTo>
                  <a:pt x="5044" y="1740"/>
                </a:lnTo>
                <a:lnTo>
                  <a:pt x="5043" y="1738"/>
                </a:lnTo>
                <a:lnTo>
                  <a:pt x="5035" y="1730"/>
                </a:lnTo>
                <a:lnTo>
                  <a:pt x="5030" y="1725"/>
                </a:lnTo>
                <a:lnTo>
                  <a:pt x="5028" y="1722"/>
                </a:lnTo>
                <a:lnTo>
                  <a:pt x="5027" y="1721"/>
                </a:lnTo>
                <a:lnTo>
                  <a:pt x="5026" y="1719"/>
                </a:lnTo>
                <a:lnTo>
                  <a:pt x="5027" y="1716"/>
                </a:lnTo>
                <a:lnTo>
                  <a:pt x="5027" y="1714"/>
                </a:lnTo>
                <a:lnTo>
                  <a:pt x="5027" y="1713"/>
                </a:lnTo>
                <a:lnTo>
                  <a:pt x="5027" y="1712"/>
                </a:lnTo>
                <a:lnTo>
                  <a:pt x="5025" y="1711"/>
                </a:lnTo>
                <a:lnTo>
                  <a:pt x="5024" y="1710"/>
                </a:lnTo>
                <a:lnTo>
                  <a:pt x="5020" y="1709"/>
                </a:lnTo>
                <a:lnTo>
                  <a:pt x="5015" y="1708"/>
                </a:lnTo>
                <a:lnTo>
                  <a:pt x="5012" y="1707"/>
                </a:lnTo>
                <a:lnTo>
                  <a:pt x="5012" y="1705"/>
                </a:lnTo>
                <a:lnTo>
                  <a:pt x="5011" y="1704"/>
                </a:lnTo>
                <a:lnTo>
                  <a:pt x="5011" y="1701"/>
                </a:lnTo>
                <a:lnTo>
                  <a:pt x="5011" y="1698"/>
                </a:lnTo>
                <a:lnTo>
                  <a:pt x="5010" y="1695"/>
                </a:lnTo>
                <a:lnTo>
                  <a:pt x="5008" y="1694"/>
                </a:lnTo>
                <a:lnTo>
                  <a:pt x="5005" y="1692"/>
                </a:lnTo>
                <a:lnTo>
                  <a:pt x="5003" y="1691"/>
                </a:lnTo>
                <a:lnTo>
                  <a:pt x="5001" y="1690"/>
                </a:lnTo>
                <a:lnTo>
                  <a:pt x="4999" y="1686"/>
                </a:lnTo>
                <a:lnTo>
                  <a:pt x="4998" y="1681"/>
                </a:lnTo>
                <a:lnTo>
                  <a:pt x="4997" y="1676"/>
                </a:lnTo>
                <a:lnTo>
                  <a:pt x="4997" y="1671"/>
                </a:lnTo>
                <a:lnTo>
                  <a:pt x="4997" y="1666"/>
                </a:lnTo>
                <a:lnTo>
                  <a:pt x="4998" y="1660"/>
                </a:lnTo>
                <a:lnTo>
                  <a:pt x="4999" y="1655"/>
                </a:lnTo>
                <a:lnTo>
                  <a:pt x="5001" y="1650"/>
                </a:lnTo>
                <a:lnTo>
                  <a:pt x="5003" y="1649"/>
                </a:lnTo>
                <a:lnTo>
                  <a:pt x="5005" y="1649"/>
                </a:lnTo>
                <a:lnTo>
                  <a:pt x="5008" y="1648"/>
                </a:lnTo>
                <a:lnTo>
                  <a:pt x="5010" y="1647"/>
                </a:lnTo>
                <a:lnTo>
                  <a:pt x="5011" y="1645"/>
                </a:lnTo>
                <a:lnTo>
                  <a:pt x="5013" y="1643"/>
                </a:lnTo>
                <a:lnTo>
                  <a:pt x="5015" y="1638"/>
                </a:lnTo>
                <a:lnTo>
                  <a:pt x="5018" y="1632"/>
                </a:lnTo>
                <a:lnTo>
                  <a:pt x="5019" y="1630"/>
                </a:lnTo>
                <a:lnTo>
                  <a:pt x="5021" y="1628"/>
                </a:lnTo>
                <a:lnTo>
                  <a:pt x="5030" y="1619"/>
                </a:lnTo>
                <a:lnTo>
                  <a:pt x="5035" y="1616"/>
                </a:lnTo>
                <a:lnTo>
                  <a:pt x="5040" y="1613"/>
                </a:lnTo>
                <a:lnTo>
                  <a:pt x="5044" y="1612"/>
                </a:lnTo>
                <a:lnTo>
                  <a:pt x="5047" y="1611"/>
                </a:lnTo>
                <a:lnTo>
                  <a:pt x="5054" y="1609"/>
                </a:lnTo>
                <a:lnTo>
                  <a:pt x="5062" y="1608"/>
                </a:lnTo>
                <a:lnTo>
                  <a:pt x="5072" y="1608"/>
                </a:lnTo>
                <a:lnTo>
                  <a:pt x="5069" y="1619"/>
                </a:lnTo>
                <a:lnTo>
                  <a:pt x="5070" y="1626"/>
                </a:lnTo>
                <a:lnTo>
                  <a:pt x="5070" y="1629"/>
                </a:lnTo>
                <a:lnTo>
                  <a:pt x="5072" y="1633"/>
                </a:lnTo>
                <a:lnTo>
                  <a:pt x="5077" y="1642"/>
                </a:lnTo>
                <a:lnTo>
                  <a:pt x="5081" y="1639"/>
                </a:lnTo>
                <a:lnTo>
                  <a:pt x="5083" y="1638"/>
                </a:lnTo>
                <a:lnTo>
                  <a:pt x="5084" y="1638"/>
                </a:lnTo>
                <a:lnTo>
                  <a:pt x="5086" y="1639"/>
                </a:lnTo>
                <a:lnTo>
                  <a:pt x="5085" y="1635"/>
                </a:lnTo>
                <a:lnTo>
                  <a:pt x="5086" y="1631"/>
                </a:lnTo>
                <a:lnTo>
                  <a:pt x="5085" y="1631"/>
                </a:lnTo>
                <a:lnTo>
                  <a:pt x="5084" y="1631"/>
                </a:lnTo>
                <a:lnTo>
                  <a:pt x="5082" y="1629"/>
                </a:lnTo>
                <a:lnTo>
                  <a:pt x="5080" y="1625"/>
                </a:lnTo>
                <a:lnTo>
                  <a:pt x="5084" y="1623"/>
                </a:lnTo>
                <a:lnTo>
                  <a:pt x="5088" y="1621"/>
                </a:lnTo>
                <a:lnTo>
                  <a:pt x="5097" y="1617"/>
                </a:lnTo>
                <a:lnTo>
                  <a:pt x="5098" y="1615"/>
                </a:lnTo>
                <a:lnTo>
                  <a:pt x="5100" y="1612"/>
                </a:lnTo>
                <a:lnTo>
                  <a:pt x="5101" y="1610"/>
                </a:lnTo>
                <a:lnTo>
                  <a:pt x="5102" y="1608"/>
                </a:lnTo>
                <a:lnTo>
                  <a:pt x="5106" y="1607"/>
                </a:lnTo>
                <a:lnTo>
                  <a:pt x="5110" y="1606"/>
                </a:lnTo>
                <a:lnTo>
                  <a:pt x="5117" y="1605"/>
                </a:lnTo>
                <a:lnTo>
                  <a:pt x="5125" y="1605"/>
                </a:lnTo>
                <a:lnTo>
                  <a:pt x="5129" y="1604"/>
                </a:lnTo>
                <a:lnTo>
                  <a:pt x="5133" y="1602"/>
                </a:lnTo>
                <a:lnTo>
                  <a:pt x="5135" y="1601"/>
                </a:lnTo>
                <a:lnTo>
                  <a:pt x="5137" y="1599"/>
                </a:lnTo>
                <a:lnTo>
                  <a:pt x="5140" y="1595"/>
                </a:lnTo>
                <a:lnTo>
                  <a:pt x="5145" y="1586"/>
                </a:lnTo>
                <a:lnTo>
                  <a:pt x="5153" y="1594"/>
                </a:lnTo>
                <a:lnTo>
                  <a:pt x="5155" y="1593"/>
                </a:lnTo>
                <a:lnTo>
                  <a:pt x="5158" y="1591"/>
                </a:lnTo>
                <a:lnTo>
                  <a:pt x="5161" y="1589"/>
                </a:lnTo>
                <a:lnTo>
                  <a:pt x="5162" y="1588"/>
                </a:lnTo>
                <a:lnTo>
                  <a:pt x="5168" y="1587"/>
                </a:lnTo>
                <a:lnTo>
                  <a:pt x="5173" y="1586"/>
                </a:lnTo>
                <a:lnTo>
                  <a:pt x="5178" y="1586"/>
                </a:lnTo>
                <a:lnTo>
                  <a:pt x="5184" y="1586"/>
                </a:lnTo>
                <a:lnTo>
                  <a:pt x="5190" y="1583"/>
                </a:lnTo>
                <a:lnTo>
                  <a:pt x="5190" y="1580"/>
                </a:lnTo>
                <a:lnTo>
                  <a:pt x="5190" y="1576"/>
                </a:lnTo>
                <a:lnTo>
                  <a:pt x="5190" y="1569"/>
                </a:lnTo>
                <a:lnTo>
                  <a:pt x="5204" y="1561"/>
                </a:lnTo>
                <a:lnTo>
                  <a:pt x="5218" y="1555"/>
                </a:lnTo>
                <a:lnTo>
                  <a:pt x="5217" y="1549"/>
                </a:lnTo>
                <a:lnTo>
                  <a:pt x="5218" y="1543"/>
                </a:lnTo>
                <a:lnTo>
                  <a:pt x="5220" y="1542"/>
                </a:lnTo>
                <a:lnTo>
                  <a:pt x="5223" y="1542"/>
                </a:lnTo>
                <a:lnTo>
                  <a:pt x="5228" y="1542"/>
                </a:lnTo>
                <a:lnTo>
                  <a:pt x="5233" y="1542"/>
                </a:lnTo>
                <a:lnTo>
                  <a:pt x="5235" y="1542"/>
                </a:lnTo>
                <a:lnTo>
                  <a:pt x="5237" y="1541"/>
                </a:lnTo>
                <a:lnTo>
                  <a:pt x="5235" y="1532"/>
                </a:lnTo>
                <a:lnTo>
                  <a:pt x="5239" y="1530"/>
                </a:lnTo>
                <a:lnTo>
                  <a:pt x="5241" y="1529"/>
                </a:lnTo>
                <a:lnTo>
                  <a:pt x="5240" y="1529"/>
                </a:lnTo>
                <a:lnTo>
                  <a:pt x="5237" y="1529"/>
                </a:lnTo>
                <a:lnTo>
                  <a:pt x="5237" y="1524"/>
                </a:lnTo>
                <a:lnTo>
                  <a:pt x="5243" y="1524"/>
                </a:lnTo>
                <a:lnTo>
                  <a:pt x="5246" y="1524"/>
                </a:lnTo>
                <a:lnTo>
                  <a:pt x="5249" y="1524"/>
                </a:lnTo>
                <a:lnTo>
                  <a:pt x="5248" y="1517"/>
                </a:lnTo>
                <a:lnTo>
                  <a:pt x="5249" y="1511"/>
                </a:lnTo>
                <a:lnTo>
                  <a:pt x="5249" y="1507"/>
                </a:lnTo>
                <a:lnTo>
                  <a:pt x="5249" y="1504"/>
                </a:lnTo>
                <a:lnTo>
                  <a:pt x="5247" y="1503"/>
                </a:lnTo>
                <a:lnTo>
                  <a:pt x="5245" y="1502"/>
                </a:lnTo>
                <a:lnTo>
                  <a:pt x="5244" y="1501"/>
                </a:lnTo>
                <a:lnTo>
                  <a:pt x="5243" y="1500"/>
                </a:lnTo>
                <a:lnTo>
                  <a:pt x="5243" y="1498"/>
                </a:lnTo>
                <a:lnTo>
                  <a:pt x="5246" y="1498"/>
                </a:lnTo>
                <a:lnTo>
                  <a:pt x="5247" y="1495"/>
                </a:lnTo>
                <a:lnTo>
                  <a:pt x="5247" y="1492"/>
                </a:lnTo>
                <a:lnTo>
                  <a:pt x="5247" y="1488"/>
                </a:lnTo>
                <a:lnTo>
                  <a:pt x="5249" y="1484"/>
                </a:lnTo>
                <a:lnTo>
                  <a:pt x="5250" y="1484"/>
                </a:lnTo>
                <a:lnTo>
                  <a:pt x="5253" y="1484"/>
                </a:lnTo>
                <a:lnTo>
                  <a:pt x="5255" y="1484"/>
                </a:lnTo>
                <a:lnTo>
                  <a:pt x="5257" y="1484"/>
                </a:lnTo>
                <a:lnTo>
                  <a:pt x="5259" y="1482"/>
                </a:lnTo>
                <a:lnTo>
                  <a:pt x="5261" y="1479"/>
                </a:lnTo>
                <a:lnTo>
                  <a:pt x="5263" y="1475"/>
                </a:lnTo>
                <a:lnTo>
                  <a:pt x="5266" y="1473"/>
                </a:lnTo>
                <a:lnTo>
                  <a:pt x="5268" y="1473"/>
                </a:lnTo>
                <a:lnTo>
                  <a:pt x="5269" y="1472"/>
                </a:lnTo>
                <a:lnTo>
                  <a:pt x="5269" y="1471"/>
                </a:lnTo>
                <a:lnTo>
                  <a:pt x="5269" y="1468"/>
                </a:lnTo>
                <a:lnTo>
                  <a:pt x="5268" y="1464"/>
                </a:lnTo>
                <a:lnTo>
                  <a:pt x="5268" y="1462"/>
                </a:lnTo>
                <a:lnTo>
                  <a:pt x="5270" y="1460"/>
                </a:lnTo>
                <a:lnTo>
                  <a:pt x="5272" y="1457"/>
                </a:lnTo>
                <a:lnTo>
                  <a:pt x="5275" y="1454"/>
                </a:lnTo>
                <a:lnTo>
                  <a:pt x="5277" y="1451"/>
                </a:lnTo>
                <a:lnTo>
                  <a:pt x="5280" y="1451"/>
                </a:lnTo>
                <a:lnTo>
                  <a:pt x="5281" y="1452"/>
                </a:lnTo>
                <a:lnTo>
                  <a:pt x="5282" y="1452"/>
                </a:lnTo>
                <a:lnTo>
                  <a:pt x="5285" y="1451"/>
                </a:lnTo>
                <a:lnTo>
                  <a:pt x="5283" y="1443"/>
                </a:lnTo>
                <a:lnTo>
                  <a:pt x="5282" y="1439"/>
                </a:lnTo>
                <a:lnTo>
                  <a:pt x="5283" y="1437"/>
                </a:lnTo>
                <a:lnTo>
                  <a:pt x="5283" y="1434"/>
                </a:lnTo>
                <a:lnTo>
                  <a:pt x="5282" y="1428"/>
                </a:lnTo>
                <a:lnTo>
                  <a:pt x="5291" y="1428"/>
                </a:lnTo>
                <a:lnTo>
                  <a:pt x="5293" y="1423"/>
                </a:lnTo>
                <a:lnTo>
                  <a:pt x="5293" y="1420"/>
                </a:lnTo>
                <a:lnTo>
                  <a:pt x="5293" y="1418"/>
                </a:lnTo>
                <a:lnTo>
                  <a:pt x="5292" y="1418"/>
                </a:lnTo>
                <a:lnTo>
                  <a:pt x="5290" y="1418"/>
                </a:lnTo>
                <a:lnTo>
                  <a:pt x="5288" y="1418"/>
                </a:lnTo>
                <a:lnTo>
                  <a:pt x="5297" y="1411"/>
                </a:lnTo>
                <a:lnTo>
                  <a:pt x="5293" y="1407"/>
                </a:lnTo>
                <a:lnTo>
                  <a:pt x="5290" y="1404"/>
                </a:lnTo>
                <a:lnTo>
                  <a:pt x="5288" y="1403"/>
                </a:lnTo>
                <a:lnTo>
                  <a:pt x="5285" y="1403"/>
                </a:lnTo>
                <a:lnTo>
                  <a:pt x="5280" y="1404"/>
                </a:lnTo>
                <a:lnTo>
                  <a:pt x="5277" y="1405"/>
                </a:lnTo>
                <a:lnTo>
                  <a:pt x="5277" y="1406"/>
                </a:lnTo>
                <a:lnTo>
                  <a:pt x="5276" y="1406"/>
                </a:lnTo>
                <a:lnTo>
                  <a:pt x="5275" y="1406"/>
                </a:lnTo>
                <a:lnTo>
                  <a:pt x="5273" y="1404"/>
                </a:lnTo>
                <a:lnTo>
                  <a:pt x="5272" y="1401"/>
                </a:lnTo>
                <a:lnTo>
                  <a:pt x="5271" y="1400"/>
                </a:lnTo>
                <a:lnTo>
                  <a:pt x="5284" y="1392"/>
                </a:lnTo>
                <a:lnTo>
                  <a:pt x="5286" y="1390"/>
                </a:lnTo>
                <a:lnTo>
                  <a:pt x="5288" y="1389"/>
                </a:lnTo>
                <a:lnTo>
                  <a:pt x="5289" y="1387"/>
                </a:lnTo>
                <a:lnTo>
                  <a:pt x="5289" y="1386"/>
                </a:lnTo>
                <a:lnTo>
                  <a:pt x="5290" y="1385"/>
                </a:lnTo>
                <a:lnTo>
                  <a:pt x="5290" y="1383"/>
                </a:lnTo>
                <a:lnTo>
                  <a:pt x="5290" y="1382"/>
                </a:lnTo>
                <a:lnTo>
                  <a:pt x="5289" y="1380"/>
                </a:lnTo>
                <a:lnTo>
                  <a:pt x="5288" y="1377"/>
                </a:lnTo>
                <a:lnTo>
                  <a:pt x="5284" y="1372"/>
                </a:lnTo>
                <a:lnTo>
                  <a:pt x="5277" y="1366"/>
                </a:lnTo>
                <a:lnTo>
                  <a:pt x="5282" y="1366"/>
                </a:lnTo>
                <a:lnTo>
                  <a:pt x="5282" y="1362"/>
                </a:lnTo>
                <a:lnTo>
                  <a:pt x="5282" y="1358"/>
                </a:lnTo>
                <a:lnTo>
                  <a:pt x="5278" y="1352"/>
                </a:lnTo>
                <a:lnTo>
                  <a:pt x="5272" y="1347"/>
                </a:lnTo>
                <a:lnTo>
                  <a:pt x="5266" y="1341"/>
                </a:lnTo>
                <a:lnTo>
                  <a:pt x="5264" y="1338"/>
                </a:lnTo>
                <a:lnTo>
                  <a:pt x="5263" y="1335"/>
                </a:lnTo>
                <a:lnTo>
                  <a:pt x="5263" y="1333"/>
                </a:lnTo>
                <a:lnTo>
                  <a:pt x="5263" y="1329"/>
                </a:lnTo>
                <a:lnTo>
                  <a:pt x="5263" y="1326"/>
                </a:lnTo>
                <a:lnTo>
                  <a:pt x="5263" y="1325"/>
                </a:lnTo>
                <a:lnTo>
                  <a:pt x="5263" y="1324"/>
                </a:lnTo>
                <a:lnTo>
                  <a:pt x="5262" y="1323"/>
                </a:lnTo>
                <a:lnTo>
                  <a:pt x="5261" y="1323"/>
                </a:lnTo>
                <a:lnTo>
                  <a:pt x="5259" y="1322"/>
                </a:lnTo>
                <a:lnTo>
                  <a:pt x="5256" y="1322"/>
                </a:lnTo>
                <a:lnTo>
                  <a:pt x="5254" y="1321"/>
                </a:lnTo>
                <a:lnTo>
                  <a:pt x="5253" y="1320"/>
                </a:lnTo>
                <a:lnTo>
                  <a:pt x="5254" y="1319"/>
                </a:lnTo>
                <a:lnTo>
                  <a:pt x="5256" y="1318"/>
                </a:lnTo>
                <a:lnTo>
                  <a:pt x="5258" y="1317"/>
                </a:lnTo>
                <a:lnTo>
                  <a:pt x="5258" y="1316"/>
                </a:lnTo>
                <a:lnTo>
                  <a:pt x="5257" y="1315"/>
                </a:lnTo>
                <a:lnTo>
                  <a:pt x="5254" y="1313"/>
                </a:lnTo>
                <a:lnTo>
                  <a:pt x="5252" y="1310"/>
                </a:lnTo>
                <a:lnTo>
                  <a:pt x="5249" y="1307"/>
                </a:lnTo>
                <a:lnTo>
                  <a:pt x="5247" y="1302"/>
                </a:lnTo>
                <a:lnTo>
                  <a:pt x="5246" y="1298"/>
                </a:lnTo>
                <a:lnTo>
                  <a:pt x="5245" y="1293"/>
                </a:lnTo>
                <a:lnTo>
                  <a:pt x="5245" y="1287"/>
                </a:lnTo>
                <a:lnTo>
                  <a:pt x="5246" y="1282"/>
                </a:lnTo>
                <a:lnTo>
                  <a:pt x="5247" y="1280"/>
                </a:lnTo>
                <a:lnTo>
                  <a:pt x="5248" y="1278"/>
                </a:lnTo>
                <a:lnTo>
                  <a:pt x="5252" y="1275"/>
                </a:lnTo>
                <a:lnTo>
                  <a:pt x="5257" y="1273"/>
                </a:lnTo>
                <a:lnTo>
                  <a:pt x="5259" y="1272"/>
                </a:lnTo>
                <a:lnTo>
                  <a:pt x="5260" y="1270"/>
                </a:lnTo>
                <a:lnTo>
                  <a:pt x="5260" y="1269"/>
                </a:lnTo>
                <a:lnTo>
                  <a:pt x="5259" y="1268"/>
                </a:lnTo>
                <a:lnTo>
                  <a:pt x="5257" y="1265"/>
                </a:lnTo>
                <a:lnTo>
                  <a:pt x="5269" y="1253"/>
                </a:lnTo>
                <a:lnTo>
                  <a:pt x="5276" y="1247"/>
                </a:lnTo>
                <a:lnTo>
                  <a:pt x="5282" y="1242"/>
                </a:lnTo>
                <a:lnTo>
                  <a:pt x="5287" y="1241"/>
                </a:lnTo>
                <a:lnTo>
                  <a:pt x="5294" y="1240"/>
                </a:lnTo>
                <a:lnTo>
                  <a:pt x="5301" y="1238"/>
                </a:lnTo>
                <a:lnTo>
                  <a:pt x="5305" y="1237"/>
                </a:lnTo>
                <a:lnTo>
                  <a:pt x="5306" y="1236"/>
                </a:lnTo>
                <a:lnTo>
                  <a:pt x="5306" y="1234"/>
                </a:lnTo>
                <a:lnTo>
                  <a:pt x="5306" y="1230"/>
                </a:lnTo>
                <a:lnTo>
                  <a:pt x="5307" y="1225"/>
                </a:lnTo>
                <a:lnTo>
                  <a:pt x="5307" y="1224"/>
                </a:lnTo>
                <a:lnTo>
                  <a:pt x="5308" y="1223"/>
                </a:lnTo>
                <a:lnTo>
                  <a:pt x="5296" y="1223"/>
                </a:lnTo>
                <a:lnTo>
                  <a:pt x="5289" y="1223"/>
                </a:lnTo>
                <a:lnTo>
                  <a:pt x="5282" y="1223"/>
                </a:lnTo>
                <a:lnTo>
                  <a:pt x="5280" y="1221"/>
                </a:lnTo>
                <a:lnTo>
                  <a:pt x="5279" y="1220"/>
                </a:lnTo>
                <a:lnTo>
                  <a:pt x="5276" y="1219"/>
                </a:lnTo>
                <a:lnTo>
                  <a:pt x="5270" y="1217"/>
                </a:lnTo>
                <a:lnTo>
                  <a:pt x="5267" y="1217"/>
                </a:lnTo>
                <a:lnTo>
                  <a:pt x="5263" y="1217"/>
                </a:lnTo>
                <a:lnTo>
                  <a:pt x="5261" y="1218"/>
                </a:lnTo>
                <a:lnTo>
                  <a:pt x="5259" y="1219"/>
                </a:lnTo>
                <a:lnTo>
                  <a:pt x="5255" y="1224"/>
                </a:lnTo>
                <a:lnTo>
                  <a:pt x="5252" y="1228"/>
                </a:lnTo>
                <a:lnTo>
                  <a:pt x="5249" y="1231"/>
                </a:lnTo>
                <a:lnTo>
                  <a:pt x="5244" y="1232"/>
                </a:lnTo>
                <a:lnTo>
                  <a:pt x="5241" y="1233"/>
                </a:lnTo>
                <a:lnTo>
                  <a:pt x="5238" y="1233"/>
                </a:lnTo>
                <a:lnTo>
                  <a:pt x="5235" y="1234"/>
                </a:lnTo>
                <a:lnTo>
                  <a:pt x="5229" y="1223"/>
                </a:lnTo>
                <a:lnTo>
                  <a:pt x="5223" y="1213"/>
                </a:lnTo>
                <a:lnTo>
                  <a:pt x="5218" y="1202"/>
                </a:lnTo>
                <a:lnTo>
                  <a:pt x="5215" y="1197"/>
                </a:lnTo>
                <a:lnTo>
                  <a:pt x="5212" y="1192"/>
                </a:lnTo>
                <a:lnTo>
                  <a:pt x="5214" y="1191"/>
                </a:lnTo>
                <a:lnTo>
                  <a:pt x="5214" y="1190"/>
                </a:lnTo>
                <a:lnTo>
                  <a:pt x="5215" y="1189"/>
                </a:lnTo>
                <a:lnTo>
                  <a:pt x="5215" y="1187"/>
                </a:lnTo>
                <a:lnTo>
                  <a:pt x="5216" y="1185"/>
                </a:lnTo>
                <a:lnTo>
                  <a:pt x="5217" y="1184"/>
                </a:lnTo>
                <a:lnTo>
                  <a:pt x="5218" y="1183"/>
                </a:lnTo>
                <a:lnTo>
                  <a:pt x="5223" y="1183"/>
                </a:lnTo>
                <a:lnTo>
                  <a:pt x="5228" y="1183"/>
                </a:lnTo>
                <a:lnTo>
                  <a:pt x="5233" y="1184"/>
                </a:lnTo>
                <a:lnTo>
                  <a:pt x="5235" y="1184"/>
                </a:lnTo>
                <a:lnTo>
                  <a:pt x="5237" y="1183"/>
                </a:lnTo>
                <a:lnTo>
                  <a:pt x="5239" y="1181"/>
                </a:lnTo>
                <a:lnTo>
                  <a:pt x="5240" y="1177"/>
                </a:lnTo>
                <a:lnTo>
                  <a:pt x="5242" y="1172"/>
                </a:lnTo>
                <a:lnTo>
                  <a:pt x="5243" y="1169"/>
                </a:lnTo>
                <a:lnTo>
                  <a:pt x="5245" y="1168"/>
                </a:lnTo>
                <a:lnTo>
                  <a:pt x="5247" y="1167"/>
                </a:lnTo>
                <a:lnTo>
                  <a:pt x="5253" y="1165"/>
                </a:lnTo>
                <a:lnTo>
                  <a:pt x="5258" y="1163"/>
                </a:lnTo>
                <a:lnTo>
                  <a:pt x="5263" y="1161"/>
                </a:lnTo>
                <a:lnTo>
                  <a:pt x="5265" y="1159"/>
                </a:lnTo>
                <a:lnTo>
                  <a:pt x="5267" y="1155"/>
                </a:lnTo>
                <a:lnTo>
                  <a:pt x="5272" y="1147"/>
                </a:lnTo>
                <a:lnTo>
                  <a:pt x="5280" y="1133"/>
                </a:lnTo>
                <a:lnTo>
                  <a:pt x="5290" y="1135"/>
                </a:lnTo>
                <a:lnTo>
                  <a:pt x="5296" y="1138"/>
                </a:lnTo>
                <a:lnTo>
                  <a:pt x="5300" y="1140"/>
                </a:lnTo>
                <a:lnTo>
                  <a:pt x="5300" y="1141"/>
                </a:lnTo>
                <a:lnTo>
                  <a:pt x="5301" y="1142"/>
                </a:lnTo>
                <a:lnTo>
                  <a:pt x="5300" y="1145"/>
                </a:lnTo>
                <a:lnTo>
                  <a:pt x="5298" y="1148"/>
                </a:lnTo>
                <a:lnTo>
                  <a:pt x="5294" y="1154"/>
                </a:lnTo>
                <a:lnTo>
                  <a:pt x="5291" y="1161"/>
                </a:lnTo>
                <a:lnTo>
                  <a:pt x="5288" y="1166"/>
                </a:lnTo>
                <a:lnTo>
                  <a:pt x="5285" y="1175"/>
                </a:lnTo>
                <a:lnTo>
                  <a:pt x="5284" y="1179"/>
                </a:lnTo>
                <a:lnTo>
                  <a:pt x="5284" y="1180"/>
                </a:lnTo>
                <a:lnTo>
                  <a:pt x="5284" y="1181"/>
                </a:lnTo>
                <a:lnTo>
                  <a:pt x="5285" y="1181"/>
                </a:lnTo>
                <a:lnTo>
                  <a:pt x="5286" y="1181"/>
                </a:lnTo>
                <a:lnTo>
                  <a:pt x="5291" y="1178"/>
                </a:lnTo>
                <a:lnTo>
                  <a:pt x="5289" y="1180"/>
                </a:lnTo>
                <a:lnTo>
                  <a:pt x="5287" y="1186"/>
                </a:lnTo>
                <a:lnTo>
                  <a:pt x="5286" y="1189"/>
                </a:lnTo>
                <a:lnTo>
                  <a:pt x="5286" y="1191"/>
                </a:lnTo>
                <a:lnTo>
                  <a:pt x="5286" y="1192"/>
                </a:lnTo>
                <a:lnTo>
                  <a:pt x="5288" y="1192"/>
                </a:lnTo>
                <a:lnTo>
                  <a:pt x="5290" y="1191"/>
                </a:lnTo>
                <a:lnTo>
                  <a:pt x="5292" y="1189"/>
                </a:lnTo>
                <a:lnTo>
                  <a:pt x="5297" y="1184"/>
                </a:lnTo>
                <a:lnTo>
                  <a:pt x="5307" y="1173"/>
                </a:lnTo>
                <a:lnTo>
                  <a:pt x="5313" y="1168"/>
                </a:lnTo>
                <a:lnTo>
                  <a:pt x="5317" y="1166"/>
                </a:lnTo>
                <a:lnTo>
                  <a:pt x="5320" y="1164"/>
                </a:lnTo>
                <a:lnTo>
                  <a:pt x="5326" y="1161"/>
                </a:lnTo>
                <a:lnTo>
                  <a:pt x="5330" y="1161"/>
                </a:lnTo>
                <a:lnTo>
                  <a:pt x="5333" y="1161"/>
                </a:lnTo>
                <a:lnTo>
                  <a:pt x="5335" y="1162"/>
                </a:lnTo>
                <a:lnTo>
                  <a:pt x="5337" y="1164"/>
                </a:lnTo>
                <a:lnTo>
                  <a:pt x="5339" y="1165"/>
                </a:lnTo>
                <a:lnTo>
                  <a:pt x="5341" y="1166"/>
                </a:lnTo>
                <a:lnTo>
                  <a:pt x="5344" y="1166"/>
                </a:lnTo>
                <a:lnTo>
                  <a:pt x="5347" y="1165"/>
                </a:lnTo>
                <a:lnTo>
                  <a:pt x="5351" y="1168"/>
                </a:lnTo>
                <a:lnTo>
                  <a:pt x="5354" y="1170"/>
                </a:lnTo>
                <a:lnTo>
                  <a:pt x="5356" y="1172"/>
                </a:lnTo>
                <a:lnTo>
                  <a:pt x="5356" y="1174"/>
                </a:lnTo>
                <a:lnTo>
                  <a:pt x="5356" y="1176"/>
                </a:lnTo>
                <a:lnTo>
                  <a:pt x="5355" y="1179"/>
                </a:lnTo>
                <a:lnTo>
                  <a:pt x="5353" y="1181"/>
                </a:lnTo>
                <a:lnTo>
                  <a:pt x="5353" y="1183"/>
                </a:lnTo>
                <a:lnTo>
                  <a:pt x="5354" y="1185"/>
                </a:lnTo>
                <a:lnTo>
                  <a:pt x="5356" y="1187"/>
                </a:lnTo>
                <a:lnTo>
                  <a:pt x="5358" y="1189"/>
                </a:lnTo>
                <a:lnTo>
                  <a:pt x="5358" y="1191"/>
                </a:lnTo>
                <a:lnTo>
                  <a:pt x="5358" y="1192"/>
                </a:lnTo>
                <a:lnTo>
                  <a:pt x="5350" y="1192"/>
                </a:lnTo>
                <a:lnTo>
                  <a:pt x="5349" y="1195"/>
                </a:lnTo>
                <a:lnTo>
                  <a:pt x="5348" y="1196"/>
                </a:lnTo>
                <a:lnTo>
                  <a:pt x="5347" y="1197"/>
                </a:lnTo>
                <a:lnTo>
                  <a:pt x="5344" y="1197"/>
                </a:lnTo>
                <a:lnTo>
                  <a:pt x="5345" y="1202"/>
                </a:lnTo>
                <a:lnTo>
                  <a:pt x="5344" y="1206"/>
                </a:lnTo>
                <a:lnTo>
                  <a:pt x="5347" y="1207"/>
                </a:lnTo>
                <a:lnTo>
                  <a:pt x="5350" y="1207"/>
                </a:lnTo>
                <a:lnTo>
                  <a:pt x="5353" y="1207"/>
                </a:lnTo>
                <a:lnTo>
                  <a:pt x="5354" y="1208"/>
                </a:lnTo>
                <a:lnTo>
                  <a:pt x="5356" y="1209"/>
                </a:lnTo>
                <a:lnTo>
                  <a:pt x="5353" y="1217"/>
                </a:lnTo>
                <a:lnTo>
                  <a:pt x="5360" y="1218"/>
                </a:lnTo>
                <a:lnTo>
                  <a:pt x="5364" y="1218"/>
                </a:lnTo>
                <a:lnTo>
                  <a:pt x="5365" y="1218"/>
                </a:lnTo>
                <a:lnTo>
                  <a:pt x="5364" y="1217"/>
                </a:lnTo>
                <a:lnTo>
                  <a:pt x="5372" y="1217"/>
                </a:lnTo>
                <a:lnTo>
                  <a:pt x="5381" y="1217"/>
                </a:lnTo>
                <a:lnTo>
                  <a:pt x="5384" y="1226"/>
                </a:lnTo>
                <a:lnTo>
                  <a:pt x="5385" y="1231"/>
                </a:lnTo>
                <a:lnTo>
                  <a:pt x="5385" y="1233"/>
                </a:lnTo>
                <a:lnTo>
                  <a:pt x="5384" y="1235"/>
                </a:lnTo>
                <a:lnTo>
                  <a:pt x="5382" y="1237"/>
                </a:lnTo>
                <a:lnTo>
                  <a:pt x="5378" y="1240"/>
                </a:lnTo>
                <a:lnTo>
                  <a:pt x="5387" y="1248"/>
                </a:lnTo>
                <a:lnTo>
                  <a:pt x="5387" y="1249"/>
                </a:lnTo>
                <a:lnTo>
                  <a:pt x="5386" y="1251"/>
                </a:lnTo>
                <a:lnTo>
                  <a:pt x="5384" y="1254"/>
                </a:lnTo>
                <a:lnTo>
                  <a:pt x="5383" y="1254"/>
                </a:lnTo>
                <a:lnTo>
                  <a:pt x="5383" y="1256"/>
                </a:lnTo>
                <a:lnTo>
                  <a:pt x="5383" y="1259"/>
                </a:lnTo>
                <a:lnTo>
                  <a:pt x="5384" y="1262"/>
                </a:lnTo>
                <a:lnTo>
                  <a:pt x="5384" y="1261"/>
                </a:lnTo>
                <a:lnTo>
                  <a:pt x="5385" y="1262"/>
                </a:lnTo>
                <a:lnTo>
                  <a:pt x="5385" y="1263"/>
                </a:lnTo>
                <a:lnTo>
                  <a:pt x="5386" y="1266"/>
                </a:lnTo>
                <a:lnTo>
                  <a:pt x="5387" y="1273"/>
                </a:lnTo>
                <a:lnTo>
                  <a:pt x="5385" y="1274"/>
                </a:lnTo>
                <a:lnTo>
                  <a:pt x="5382" y="1275"/>
                </a:lnTo>
                <a:lnTo>
                  <a:pt x="5378" y="1276"/>
                </a:lnTo>
                <a:lnTo>
                  <a:pt x="5377" y="1285"/>
                </a:lnTo>
                <a:lnTo>
                  <a:pt x="5377" y="1292"/>
                </a:lnTo>
                <a:lnTo>
                  <a:pt x="5377" y="1299"/>
                </a:lnTo>
                <a:lnTo>
                  <a:pt x="5375" y="1307"/>
                </a:lnTo>
                <a:lnTo>
                  <a:pt x="5378" y="1307"/>
                </a:lnTo>
                <a:lnTo>
                  <a:pt x="5380" y="1307"/>
                </a:lnTo>
                <a:lnTo>
                  <a:pt x="5382" y="1309"/>
                </a:lnTo>
                <a:lnTo>
                  <a:pt x="5384" y="1310"/>
                </a:lnTo>
                <a:lnTo>
                  <a:pt x="5393" y="1301"/>
                </a:lnTo>
                <a:lnTo>
                  <a:pt x="5398" y="1296"/>
                </a:lnTo>
                <a:lnTo>
                  <a:pt x="5403" y="1293"/>
                </a:lnTo>
                <a:lnTo>
                  <a:pt x="5410" y="1291"/>
                </a:lnTo>
                <a:lnTo>
                  <a:pt x="5418" y="1289"/>
                </a:lnTo>
                <a:lnTo>
                  <a:pt x="5421" y="1287"/>
                </a:lnTo>
                <a:lnTo>
                  <a:pt x="5424" y="1286"/>
                </a:lnTo>
                <a:lnTo>
                  <a:pt x="5427" y="1284"/>
                </a:lnTo>
                <a:lnTo>
                  <a:pt x="5429" y="1282"/>
                </a:lnTo>
                <a:lnTo>
                  <a:pt x="5430" y="1279"/>
                </a:lnTo>
                <a:lnTo>
                  <a:pt x="5430" y="1274"/>
                </a:lnTo>
                <a:lnTo>
                  <a:pt x="5432" y="1261"/>
                </a:lnTo>
                <a:lnTo>
                  <a:pt x="5432" y="1247"/>
                </a:lnTo>
                <a:lnTo>
                  <a:pt x="5432" y="1237"/>
                </a:lnTo>
                <a:lnTo>
                  <a:pt x="5430" y="1235"/>
                </a:lnTo>
                <a:lnTo>
                  <a:pt x="5427" y="1233"/>
                </a:lnTo>
                <a:lnTo>
                  <a:pt x="5425" y="1230"/>
                </a:lnTo>
                <a:lnTo>
                  <a:pt x="5423" y="1228"/>
                </a:lnTo>
                <a:lnTo>
                  <a:pt x="5423" y="1226"/>
                </a:lnTo>
                <a:lnTo>
                  <a:pt x="5423" y="1224"/>
                </a:lnTo>
                <a:lnTo>
                  <a:pt x="5423" y="1222"/>
                </a:lnTo>
                <a:lnTo>
                  <a:pt x="5423" y="1220"/>
                </a:lnTo>
                <a:lnTo>
                  <a:pt x="5417" y="1220"/>
                </a:lnTo>
                <a:lnTo>
                  <a:pt x="5417" y="1217"/>
                </a:lnTo>
                <a:lnTo>
                  <a:pt x="5417" y="1214"/>
                </a:lnTo>
                <a:lnTo>
                  <a:pt x="5418" y="1212"/>
                </a:lnTo>
                <a:lnTo>
                  <a:pt x="5417" y="1209"/>
                </a:lnTo>
                <a:lnTo>
                  <a:pt x="5414" y="1206"/>
                </a:lnTo>
                <a:lnTo>
                  <a:pt x="5413" y="1205"/>
                </a:lnTo>
                <a:lnTo>
                  <a:pt x="5411" y="1203"/>
                </a:lnTo>
                <a:lnTo>
                  <a:pt x="5410" y="1202"/>
                </a:lnTo>
                <a:lnTo>
                  <a:pt x="5409" y="1201"/>
                </a:lnTo>
                <a:lnTo>
                  <a:pt x="5409" y="1200"/>
                </a:lnTo>
                <a:lnTo>
                  <a:pt x="5409" y="1198"/>
                </a:lnTo>
                <a:lnTo>
                  <a:pt x="5409" y="1197"/>
                </a:lnTo>
                <a:lnTo>
                  <a:pt x="5411" y="1195"/>
                </a:lnTo>
                <a:lnTo>
                  <a:pt x="5412" y="1193"/>
                </a:lnTo>
                <a:lnTo>
                  <a:pt x="5412" y="1192"/>
                </a:lnTo>
                <a:lnTo>
                  <a:pt x="5410" y="1190"/>
                </a:lnTo>
                <a:lnTo>
                  <a:pt x="5408" y="1188"/>
                </a:lnTo>
                <a:lnTo>
                  <a:pt x="5403" y="1187"/>
                </a:lnTo>
                <a:lnTo>
                  <a:pt x="5398" y="1185"/>
                </a:lnTo>
                <a:lnTo>
                  <a:pt x="5395" y="1184"/>
                </a:lnTo>
                <a:lnTo>
                  <a:pt x="5392" y="1183"/>
                </a:lnTo>
                <a:lnTo>
                  <a:pt x="5395" y="1173"/>
                </a:lnTo>
                <a:lnTo>
                  <a:pt x="5398" y="1164"/>
                </a:lnTo>
                <a:lnTo>
                  <a:pt x="5399" y="1163"/>
                </a:lnTo>
                <a:lnTo>
                  <a:pt x="5400" y="1162"/>
                </a:lnTo>
                <a:lnTo>
                  <a:pt x="5404" y="1161"/>
                </a:lnTo>
                <a:lnTo>
                  <a:pt x="5409" y="1159"/>
                </a:lnTo>
                <a:lnTo>
                  <a:pt x="5412" y="1158"/>
                </a:lnTo>
                <a:lnTo>
                  <a:pt x="5413" y="1156"/>
                </a:lnTo>
                <a:lnTo>
                  <a:pt x="5415" y="1152"/>
                </a:lnTo>
                <a:lnTo>
                  <a:pt x="5416" y="1149"/>
                </a:lnTo>
                <a:lnTo>
                  <a:pt x="5417" y="1147"/>
                </a:lnTo>
                <a:lnTo>
                  <a:pt x="5419" y="1146"/>
                </a:lnTo>
                <a:lnTo>
                  <a:pt x="5420" y="1146"/>
                </a:lnTo>
                <a:lnTo>
                  <a:pt x="5425" y="1145"/>
                </a:lnTo>
                <a:lnTo>
                  <a:pt x="5429" y="1145"/>
                </a:lnTo>
                <a:lnTo>
                  <a:pt x="5431" y="1144"/>
                </a:lnTo>
                <a:lnTo>
                  <a:pt x="5432" y="1144"/>
                </a:lnTo>
                <a:lnTo>
                  <a:pt x="5433" y="1141"/>
                </a:lnTo>
                <a:lnTo>
                  <a:pt x="5434" y="1139"/>
                </a:lnTo>
                <a:lnTo>
                  <a:pt x="5435" y="1134"/>
                </a:lnTo>
                <a:lnTo>
                  <a:pt x="5436" y="1128"/>
                </a:lnTo>
                <a:lnTo>
                  <a:pt x="5437" y="1121"/>
                </a:lnTo>
                <a:lnTo>
                  <a:pt x="5432" y="1121"/>
                </a:lnTo>
                <a:lnTo>
                  <a:pt x="5430" y="1120"/>
                </a:lnTo>
                <a:lnTo>
                  <a:pt x="5429" y="1119"/>
                </a:lnTo>
                <a:lnTo>
                  <a:pt x="5428" y="1116"/>
                </a:lnTo>
                <a:lnTo>
                  <a:pt x="5429" y="1114"/>
                </a:lnTo>
                <a:lnTo>
                  <a:pt x="5429" y="1112"/>
                </a:lnTo>
                <a:lnTo>
                  <a:pt x="5429" y="1111"/>
                </a:lnTo>
                <a:lnTo>
                  <a:pt x="5429" y="1110"/>
                </a:lnTo>
                <a:lnTo>
                  <a:pt x="5442" y="1098"/>
                </a:lnTo>
                <a:lnTo>
                  <a:pt x="5456" y="1087"/>
                </a:lnTo>
                <a:lnTo>
                  <a:pt x="5468" y="1076"/>
                </a:lnTo>
                <a:lnTo>
                  <a:pt x="5470" y="1072"/>
                </a:lnTo>
                <a:lnTo>
                  <a:pt x="5471" y="1068"/>
                </a:lnTo>
                <a:lnTo>
                  <a:pt x="5474" y="1067"/>
                </a:lnTo>
                <a:lnTo>
                  <a:pt x="5479" y="1068"/>
                </a:lnTo>
                <a:lnTo>
                  <a:pt x="5488" y="1068"/>
                </a:lnTo>
                <a:lnTo>
                  <a:pt x="5487" y="1074"/>
                </a:lnTo>
                <a:lnTo>
                  <a:pt x="5485" y="1082"/>
                </a:lnTo>
                <a:lnTo>
                  <a:pt x="5493" y="1087"/>
                </a:lnTo>
                <a:lnTo>
                  <a:pt x="5496" y="1089"/>
                </a:lnTo>
                <a:lnTo>
                  <a:pt x="5500" y="1090"/>
                </a:lnTo>
                <a:lnTo>
                  <a:pt x="5504" y="1091"/>
                </a:lnTo>
                <a:lnTo>
                  <a:pt x="5507" y="1091"/>
                </a:lnTo>
                <a:lnTo>
                  <a:pt x="5512" y="1090"/>
                </a:lnTo>
                <a:lnTo>
                  <a:pt x="5516" y="1088"/>
                </a:lnTo>
                <a:lnTo>
                  <a:pt x="5516" y="1082"/>
                </a:lnTo>
                <a:lnTo>
                  <a:pt x="5520" y="1079"/>
                </a:lnTo>
                <a:lnTo>
                  <a:pt x="5523" y="1076"/>
                </a:lnTo>
                <a:lnTo>
                  <a:pt x="5527" y="1070"/>
                </a:lnTo>
                <a:lnTo>
                  <a:pt x="5530" y="1065"/>
                </a:lnTo>
                <a:lnTo>
                  <a:pt x="5532" y="1063"/>
                </a:lnTo>
                <a:lnTo>
                  <a:pt x="5533" y="1062"/>
                </a:lnTo>
                <a:lnTo>
                  <a:pt x="5538" y="1062"/>
                </a:lnTo>
                <a:lnTo>
                  <a:pt x="5540" y="1060"/>
                </a:lnTo>
                <a:lnTo>
                  <a:pt x="5540" y="1058"/>
                </a:lnTo>
                <a:lnTo>
                  <a:pt x="5541" y="1053"/>
                </a:lnTo>
                <a:lnTo>
                  <a:pt x="5542" y="1049"/>
                </a:lnTo>
                <a:lnTo>
                  <a:pt x="5543" y="1047"/>
                </a:lnTo>
                <a:lnTo>
                  <a:pt x="5544" y="1045"/>
                </a:lnTo>
                <a:lnTo>
                  <a:pt x="5545" y="1044"/>
                </a:lnTo>
                <a:lnTo>
                  <a:pt x="5547" y="1043"/>
                </a:lnTo>
                <a:lnTo>
                  <a:pt x="5551" y="1041"/>
                </a:lnTo>
                <a:lnTo>
                  <a:pt x="5555" y="1039"/>
                </a:lnTo>
                <a:lnTo>
                  <a:pt x="5558" y="1037"/>
                </a:lnTo>
                <a:lnTo>
                  <a:pt x="5559" y="1035"/>
                </a:lnTo>
                <a:lnTo>
                  <a:pt x="5560" y="1033"/>
                </a:lnTo>
                <a:lnTo>
                  <a:pt x="5561" y="1028"/>
                </a:lnTo>
                <a:lnTo>
                  <a:pt x="5562" y="1024"/>
                </a:lnTo>
                <a:lnTo>
                  <a:pt x="5564" y="1020"/>
                </a:lnTo>
                <a:lnTo>
                  <a:pt x="5566" y="1018"/>
                </a:lnTo>
                <a:lnTo>
                  <a:pt x="5569" y="1016"/>
                </a:lnTo>
                <a:lnTo>
                  <a:pt x="5575" y="1011"/>
                </a:lnTo>
                <a:lnTo>
                  <a:pt x="5582" y="1006"/>
                </a:lnTo>
                <a:lnTo>
                  <a:pt x="5584" y="1003"/>
                </a:lnTo>
                <a:lnTo>
                  <a:pt x="5586" y="1000"/>
                </a:lnTo>
                <a:lnTo>
                  <a:pt x="5588" y="997"/>
                </a:lnTo>
                <a:lnTo>
                  <a:pt x="5589" y="992"/>
                </a:lnTo>
                <a:lnTo>
                  <a:pt x="5591" y="983"/>
                </a:lnTo>
                <a:lnTo>
                  <a:pt x="5593" y="974"/>
                </a:lnTo>
                <a:lnTo>
                  <a:pt x="5595" y="970"/>
                </a:lnTo>
                <a:lnTo>
                  <a:pt x="5597" y="967"/>
                </a:lnTo>
                <a:lnTo>
                  <a:pt x="5599" y="966"/>
                </a:lnTo>
                <a:lnTo>
                  <a:pt x="5602" y="965"/>
                </a:lnTo>
                <a:lnTo>
                  <a:pt x="5606" y="964"/>
                </a:lnTo>
                <a:lnTo>
                  <a:pt x="5607" y="962"/>
                </a:lnTo>
                <a:lnTo>
                  <a:pt x="5607" y="960"/>
                </a:lnTo>
                <a:lnTo>
                  <a:pt x="5607" y="957"/>
                </a:lnTo>
                <a:lnTo>
                  <a:pt x="5607" y="953"/>
                </a:lnTo>
                <a:lnTo>
                  <a:pt x="5608" y="951"/>
                </a:lnTo>
                <a:lnTo>
                  <a:pt x="5609" y="950"/>
                </a:lnTo>
                <a:lnTo>
                  <a:pt x="5612" y="946"/>
                </a:lnTo>
                <a:lnTo>
                  <a:pt x="5618" y="943"/>
                </a:lnTo>
                <a:lnTo>
                  <a:pt x="5623" y="939"/>
                </a:lnTo>
                <a:lnTo>
                  <a:pt x="5624" y="938"/>
                </a:lnTo>
                <a:lnTo>
                  <a:pt x="5626" y="936"/>
                </a:lnTo>
                <a:lnTo>
                  <a:pt x="5626" y="933"/>
                </a:lnTo>
                <a:lnTo>
                  <a:pt x="5625" y="930"/>
                </a:lnTo>
                <a:lnTo>
                  <a:pt x="5625" y="927"/>
                </a:lnTo>
                <a:lnTo>
                  <a:pt x="5625" y="926"/>
                </a:lnTo>
                <a:lnTo>
                  <a:pt x="5626" y="924"/>
                </a:lnTo>
                <a:lnTo>
                  <a:pt x="5631" y="924"/>
                </a:lnTo>
                <a:lnTo>
                  <a:pt x="5626" y="916"/>
                </a:lnTo>
                <a:lnTo>
                  <a:pt x="5630" y="909"/>
                </a:lnTo>
                <a:lnTo>
                  <a:pt x="5633" y="905"/>
                </a:lnTo>
                <a:lnTo>
                  <a:pt x="5634" y="903"/>
                </a:lnTo>
                <a:lnTo>
                  <a:pt x="5634" y="902"/>
                </a:lnTo>
                <a:lnTo>
                  <a:pt x="5633" y="897"/>
                </a:lnTo>
                <a:lnTo>
                  <a:pt x="5631" y="891"/>
                </a:lnTo>
                <a:lnTo>
                  <a:pt x="5629" y="885"/>
                </a:lnTo>
                <a:lnTo>
                  <a:pt x="5628" y="882"/>
                </a:lnTo>
                <a:lnTo>
                  <a:pt x="5628" y="879"/>
                </a:lnTo>
                <a:lnTo>
                  <a:pt x="5629" y="878"/>
                </a:lnTo>
                <a:lnTo>
                  <a:pt x="5631" y="876"/>
                </a:lnTo>
                <a:lnTo>
                  <a:pt x="5633" y="873"/>
                </a:lnTo>
                <a:lnTo>
                  <a:pt x="5634" y="871"/>
                </a:lnTo>
                <a:lnTo>
                  <a:pt x="5632" y="865"/>
                </a:lnTo>
                <a:lnTo>
                  <a:pt x="5631" y="863"/>
                </a:lnTo>
                <a:lnTo>
                  <a:pt x="5631" y="862"/>
                </a:lnTo>
                <a:lnTo>
                  <a:pt x="5633" y="860"/>
                </a:lnTo>
                <a:lnTo>
                  <a:pt x="5635" y="859"/>
                </a:lnTo>
                <a:lnTo>
                  <a:pt x="5638" y="857"/>
                </a:lnTo>
                <a:lnTo>
                  <a:pt x="5640" y="856"/>
                </a:lnTo>
                <a:lnTo>
                  <a:pt x="5641" y="854"/>
                </a:lnTo>
                <a:lnTo>
                  <a:pt x="5642" y="852"/>
                </a:lnTo>
                <a:lnTo>
                  <a:pt x="5643" y="848"/>
                </a:lnTo>
                <a:lnTo>
                  <a:pt x="5643" y="844"/>
                </a:lnTo>
                <a:lnTo>
                  <a:pt x="5643" y="840"/>
                </a:lnTo>
                <a:lnTo>
                  <a:pt x="5641" y="832"/>
                </a:lnTo>
                <a:lnTo>
                  <a:pt x="5640" y="822"/>
                </a:lnTo>
                <a:lnTo>
                  <a:pt x="5644" y="822"/>
                </a:lnTo>
                <a:lnTo>
                  <a:pt x="5647" y="822"/>
                </a:lnTo>
                <a:lnTo>
                  <a:pt x="5650" y="822"/>
                </a:lnTo>
                <a:lnTo>
                  <a:pt x="5654" y="822"/>
                </a:lnTo>
                <a:lnTo>
                  <a:pt x="5654" y="819"/>
                </a:lnTo>
                <a:lnTo>
                  <a:pt x="5651" y="818"/>
                </a:lnTo>
                <a:lnTo>
                  <a:pt x="5648" y="818"/>
                </a:lnTo>
                <a:lnTo>
                  <a:pt x="5646" y="817"/>
                </a:lnTo>
                <a:lnTo>
                  <a:pt x="5642" y="817"/>
                </a:lnTo>
                <a:lnTo>
                  <a:pt x="5642" y="811"/>
                </a:lnTo>
                <a:lnTo>
                  <a:pt x="5641" y="811"/>
                </a:lnTo>
                <a:lnTo>
                  <a:pt x="5640" y="811"/>
                </a:lnTo>
                <a:lnTo>
                  <a:pt x="5640" y="812"/>
                </a:lnTo>
                <a:lnTo>
                  <a:pt x="5639" y="813"/>
                </a:lnTo>
                <a:lnTo>
                  <a:pt x="5639" y="814"/>
                </a:lnTo>
                <a:lnTo>
                  <a:pt x="5638" y="814"/>
                </a:lnTo>
                <a:lnTo>
                  <a:pt x="5637" y="814"/>
                </a:lnTo>
                <a:lnTo>
                  <a:pt x="5634" y="811"/>
                </a:lnTo>
                <a:lnTo>
                  <a:pt x="5631" y="808"/>
                </a:lnTo>
                <a:lnTo>
                  <a:pt x="5626" y="800"/>
                </a:lnTo>
                <a:lnTo>
                  <a:pt x="5621" y="793"/>
                </a:lnTo>
                <a:lnTo>
                  <a:pt x="5618" y="790"/>
                </a:lnTo>
                <a:lnTo>
                  <a:pt x="5614" y="788"/>
                </a:lnTo>
                <a:lnTo>
                  <a:pt x="5605" y="786"/>
                </a:lnTo>
                <a:lnTo>
                  <a:pt x="5602" y="785"/>
                </a:lnTo>
                <a:lnTo>
                  <a:pt x="5600" y="785"/>
                </a:lnTo>
                <a:lnTo>
                  <a:pt x="5598" y="786"/>
                </a:lnTo>
                <a:lnTo>
                  <a:pt x="5597" y="787"/>
                </a:lnTo>
                <a:lnTo>
                  <a:pt x="5596" y="788"/>
                </a:lnTo>
                <a:lnTo>
                  <a:pt x="5596" y="790"/>
                </a:lnTo>
                <a:lnTo>
                  <a:pt x="5596" y="793"/>
                </a:lnTo>
                <a:lnTo>
                  <a:pt x="5597" y="796"/>
                </a:lnTo>
                <a:lnTo>
                  <a:pt x="5597" y="798"/>
                </a:lnTo>
                <a:lnTo>
                  <a:pt x="5597" y="800"/>
                </a:lnTo>
                <a:lnTo>
                  <a:pt x="5592" y="800"/>
                </a:lnTo>
                <a:lnTo>
                  <a:pt x="5593" y="798"/>
                </a:lnTo>
                <a:lnTo>
                  <a:pt x="5593" y="797"/>
                </a:lnTo>
                <a:lnTo>
                  <a:pt x="5592" y="797"/>
                </a:lnTo>
                <a:lnTo>
                  <a:pt x="5589" y="797"/>
                </a:lnTo>
                <a:lnTo>
                  <a:pt x="5587" y="800"/>
                </a:lnTo>
                <a:lnTo>
                  <a:pt x="5586" y="803"/>
                </a:lnTo>
                <a:lnTo>
                  <a:pt x="5585" y="805"/>
                </a:lnTo>
                <a:lnTo>
                  <a:pt x="5584" y="806"/>
                </a:lnTo>
                <a:lnTo>
                  <a:pt x="5582" y="807"/>
                </a:lnTo>
                <a:lnTo>
                  <a:pt x="5581" y="808"/>
                </a:lnTo>
                <a:lnTo>
                  <a:pt x="5579" y="808"/>
                </a:lnTo>
                <a:lnTo>
                  <a:pt x="5577" y="808"/>
                </a:lnTo>
                <a:lnTo>
                  <a:pt x="5576" y="807"/>
                </a:lnTo>
                <a:lnTo>
                  <a:pt x="5575" y="806"/>
                </a:lnTo>
                <a:lnTo>
                  <a:pt x="5574" y="805"/>
                </a:lnTo>
                <a:lnTo>
                  <a:pt x="5575" y="804"/>
                </a:lnTo>
                <a:lnTo>
                  <a:pt x="5576" y="803"/>
                </a:lnTo>
                <a:lnTo>
                  <a:pt x="5578" y="802"/>
                </a:lnTo>
                <a:lnTo>
                  <a:pt x="5581" y="794"/>
                </a:lnTo>
                <a:lnTo>
                  <a:pt x="5579" y="794"/>
                </a:lnTo>
                <a:lnTo>
                  <a:pt x="5578" y="794"/>
                </a:lnTo>
                <a:lnTo>
                  <a:pt x="5576" y="791"/>
                </a:lnTo>
                <a:lnTo>
                  <a:pt x="5575" y="789"/>
                </a:lnTo>
                <a:lnTo>
                  <a:pt x="5574" y="788"/>
                </a:lnTo>
                <a:lnTo>
                  <a:pt x="5572" y="788"/>
                </a:lnTo>
                <a:lnTo>
                  <a:pt x="5572" y="794"/>
                </a:lnTo>
                <a:lnTo>
                  <a:pt x="5571" y="794"/>
                </a:lnTo>
                <a:lnTo>
                  <a:pt x="5570" y="794"/>
                </a:lnTo>
                <a:lnTo>
                  <a:pt x="5569" y="794"/>
                </a:lnTo>
                <a:lnTo>
                  <a:pt x="5569" y="795"/>
                </a:lnTo>
                <a:lnTo>
                  <a:pt x="5569" y="800"/>
                </a:lnTo>
                <a:lnTo>
                  <a:pt x="5564" y="800"/>
                </a:lnTo>
                <a:lnTo>
                  <a:pt x="5564" y="772"/>
                </a:lnTo>
                <a:lnTo>
                  <a:pt x="5550" y="772"/>
                </a:lnTo>
                <a:lnTo>
                  <a:pt x="5543" y="772"/>
                </a:lnTo>
                <a:lnTo>
                  <a:pt x="5536" y="772"/>
                </a:lnTo>
                <a:lnTo>
                  <a:pt x="5537" y="768"/>
                </a:lnTo>
                <a:lnTo>
                  <a:pt x="5538" y="764"/>
                </a:lnTo>
                <a:lnTo>
                  <a:pt x="5539" y="761"/>
                </a:lnTo>
                <a:lnTo>
                  <a:pt x="5540" y="759"/>
                </a:lnTo>
                <a:lnTo>
                  <a:pt x="5541" y="757"/>
                </a:lnTo>
                <a:lnTo>
                  <a:pt x="5575" y="726"/>
                </a:lnTo>
                <a:lnTo>
                  <a:pt x="5581" y="726"/>
                </a:lnTo>
                <a:lnTo>
                  <a:pt x="5581" y="725"/>
                </a:lnTo>
                <a:lnTo>
                  <a:pt x="5581" y="722"/>
                </a:lnTo>
                <a:lnTo>
                  <a:pt x="5580" y="720"/>
                </a:lnTo>
                <a:lnTo>
                  <a:pt x="5581" y="718"/>
                </a:lnTo>
                <a:lnTo>
                  <a:pt x="5582" y="717"/>
                </a:lnTo>
                <a:lnTo>
                  <a:pt x="5585" y="717"/>
                </a:lnTo>
                <a:lnTo>
                  <a:pt x="5587" y="716"/>
                </a:lnTo>
                <a:lnTo>
                  <a:pt x="5588" y="716"/>
                </a:lnTo>
                <a:lnTo>
                  <a:pt x="5589" y="715"/>
                </a:lnTo>
                <a:lnTo>
                  <a:pt x="5591" y="712"/>
                </a:lnTo>
                <a:lnTo>
                  <a:pt x="5592" y="709"/>
                </a:lnTo>
                <a:lnTo>
                  <a:pt x="5593" y="706"/>
                </a:lnTo>
                <a:lnTo>
                  <a:pt x="5593" y="703"/>
                </a:lnTo>
                <a:lnTo>
                  <a:pt x="5594" y="697"/>
                </a:lnTo>
                <a:lnTo>
                  <a:pt x="5595" y="693"/>
                </a:lnTo>
                <a:lnTo>
                  <a:pt x="5597" y="695"/>
                </a:lnTo>
                <a:lnTo>
                  <a:pt x="5599" y="696"/>
                </a:lnTo>
                <a:lnTo>
                  <a:pt x="5600" y="696"/>
                </a:lnTo>
                <a:lnTo>
                  <a:pt x="5603" y="693"/>
                </a:lnTo>
                <a:lnTo>
                  <a:pt x="5605" y="690"/>
                </a:lnTo>
                <a:lnTo>
                  <a:pt x="5607" y="687"/>
                </a:lnTo>
                <a:lnTo>
                  <a:pt x="5609" y="684"/>
                </a:lnTo>
                <a:lnTo>
                  <a:pt x="5626" y="676"/>
                </a:lnTo>
                <a:lnTo>
                  <a:pt x="5626" y="671"/>
                </a:lnTo>
                <a:lnTo>
                  <a:pt x="5626" y="667"/>
                </a:lnTo>
                <a:lnTo>
                  <a:pt x="5628" y="667"/>
                </a:lnTo>
                <a:lnTo>
                  <a:pt x="5631" y="668"/>
                </a:lnTo>
                <a:lnTo>
                  <a:pt x="5635" y="668"/>
                </a:lnTo>
                <a:lnTo>
                  <a:pt x="5636" y="668"/>
                </a:lnTo>
                <a:lnTo>
                  <a:pt x="5637" y="667"/>
                </a:lnTo>
                <a:lnTo>
                  <a:pt x="5638" y="664"/>
                </a:lnTo>
                <a:lnTo>
                  <a:pt x="5639" y="659"/>
                </a:lnTo>
                <a:lnTo>
                  <a:pt x="5639" y="655"/>
                </a:lnTo>
                <a:lnTo>
                  <a:pt x="5639" y="653"/>
                </a:lnTo>
                <a:lnTo>
                  <a:pt x="5639" y="652"/>
                </a:lnTo>
                <a:lnTo>
                  <a:pt x="5640" y="651"/>
                </a:lnTo>
                <a:lnTo>
                  <a:pt x="5641" y="648"/>
                </a:lnTo>
                <a:lnTo>
                  <a:pt x="5644" y="644"/>
                </a:lnTo>
                <a:lnTo>
                  <a:pt x="5652" y="635"/>
                </a:lnTo>
                <a:lnTo>
                  <a:pt x="5661" y="627"/>
                </a:lnTo>
                <a:lnTo>
                  <a:pt x="5668" y="622"/>
                </a:lnTo>
                <a:lnTo>
                  <a:pt x="5668" y="620"/>
                </a:lnTo>
                <a:lnTo>
                  <a:pt x="5672" y="620"/>
                </a:lnTo>
                <a:lnTo>
                  <a:pt x="5676" y="620"/>
                </a:lnTo>
                <a:lnTo>
                  <a:pt x="5677" y="619"/>
                </a:lnTo>
                <a:lnTo>
                  <a:pt x="5677" y="618"/>
                </a:lnTo>
                <a:lnTo>
                  <a:pt x="5676" y="615"/>
                </a:lnTo>
                <a:lnTo>
                  <a:pt x="5676" y="613"/>
                </a:lnTo>
                <a:lnTo>
                  <a:pt x="5676" y="612"/>
                </a:lnTo>
                <a:lnTo>
                  <a:pt x="5676" y="611"/>
                </a:lnTo>
                <a:lnTo>
                  <a:pt x="5679" y="611"/>
                </a:lnTo>
                <a:lnTo>
                  <a:pt x="5681" y="612"/>
                </a:lnTo>
                <a:lnTo>
                  <a:pt x="5683" y="613"/>
                </a:lnTo>
                <a:lnTo>
                  <a:pt x="5684" y="615"/>
                </a:lnTo>
                <a:lnTo>
                  <a:pt x="5687" y="618"/>
                </a:lnTo>
                <a:lnTo>
                  <a:pt x="5687" y="620"/>
                </a:lnTo>
                <a:lnTo>
                  <a:pt x="5692" y="620"/>
                </a:lnTo>
                <a:lnTo>
                  <a:pt x="5697" y="620"/>
                </a:lnTo>
                <a:lnTo>
                  <a:pt x="5711" y="620"/>
                </a:lnTo>
                <a:lnTo>
                  <a:pt x="5726" y="619"/>
                </a:lnTo>
                <a:lnTo>
                  <a:pt x="5736" y="620"/>
                </a:lnTo>
                <a:lnTo>
                  <a:pt x="5735" y="621"/>
                </a:lnTo>
                <a:lnTo>
                  <a:pt x="5735" y="622"/>
                </a:lnTo>
                <a:lnTo>
                  <a:pt x="5735" y="625"/>
                </a:lnTo>
                <a:lnTo>
                  <a:pt x="5736" y="631"/>
                </a:lnTo>
                <a:lnTo>
                  <a:pt x="5738" y="630"/>
                </a:lnTo>
                <a:lnTo>
                  <a:pt x="5741" y="629"/>
                </a:lnTo>
                <a:lnTo>
                  <a:pt x="5743" y="629"/>
                </a:lnTo>
                <a:lnTo>
                  <a:pt x="5745" y="628"/>
                </a:lnTo>
                <a:lnTo>
                  <a:pt x="5745" y="627"/>
                </a:lnTo>
                <a:lnTo>
                  <a:pt x="5746" y="626"/>
                </a:lnTo>
                <a:lnTo>
                  <a:pt x="5746" y="624"/>
                </a:lnTo>
                <a:lnTo>
                  <a:pt x="5747" y="621"/>
                </a:lnTo>
                <a:lnTo>
                  <a:pt x="5748" y="620"/>
                </a:lnTo>
                <a:lnTo>
                  <a:pt x="5751" y="622"/>
                </a:lnTo>
                <a:lnTo>
                  <a:pt x="5753" y="624"/>
                </a:lnTo>
                <a:lnTo>
                  <a:pt x="5756" y="627"/>
                </a:lnTo>
                <a:lnTo>
                  <a:pt x="5759" y="628"/>
                </a:lnTo>
                <a:lnTo>
                  <a:pt x="5762" y="629"/>
                </a:lnTo>
                <a:lnTo>
                  <a:pt x="5765" y="628"/>
                </a:lnTo>
                <a:lnTo>
                  <a:pt x="5772" y="627"/>
                </a:lnTo>
                <a:lnTo>
                  <a:pt x="5777" y="626"/>
                </a:lnTo>
                <a:lnTo>
                  <a:pt x="5780" y="625"/>
                </a:lnTo>
                <a:lnTo>
                  <a:pt x="5781" y="625"/>
                </a:lnTo>
                <a:lnTo>
                  <a:pt x="5782" y="626"/>
                </a:lnTo>
                <a:lnTo>
                  <a:pt x="5783" y="627"/>
                </a:lnTo>
                <a:lnTo>
                  <a:pt x="5785" y="629"/>
                </a:lnTo>
                <a:lnTo>
                  <a:pt x="5786" y="630"/>
                </a:lnTo>
                <a:lnTo>
                  <a:pt x="5788" y="631"/>
                </a:lnTo>
                <a:lnTo>
                  <a:pt x="5790" y="631"/>
                </a:lnTo>
                <a:lnTo>
                  <a:pt x="5793" y="631"/>
                </a:lnTo>
                <a:lnTo>
                  <a:pt x="5793" y="611"/>
                </a:lnTo>
                <a:lnTo>
                  <a:pt x="5801" y="613"/>
                </a:lnTo>
                <a:lnTo>
                  <a:pt x="5810" y="613"/>
                </a:lnTo>
                <a:lnTo>
                  <a:pt x="5817" y="613"/>
                </a:lnTo>
                <a:lnTo>
                  <a:pt x="5820" y="613"/>
                </a:lnTo>
                <a:lnTo>
                  <a:pt x="5824" y="614"/>
                </a:lnTo>
                <a:lnTo>
                  <a:pt x="5824" y="615"/>
                </a:lnTo>
                <a:lnTo>
                  <a:pt x="5824" y="618"/>
                </a:lnTo>
                <a:lnTo>
                  <a:pt x="5824" y="619"/>
                </a:lnTo>
                <a:lnTo>
                  <a:pt x="5825" y="620"/>
                </a:lnTo>
                <a:lnTo>
                  <a:pt x="5827" y="620"/>
                </a:lnTo>
                <a:lnTo>
                  <a:pt x="5829" y="620"/>
                </a:lnTo>
                <a:lnTo>
                  <a:pt x="5829" y="614"/>
                </a:lnTo>
                <a:lnTo>
                  <a:pt x="5836" y="613"/>
                </a:lnTo>
                <a:lnTo>
                  <a:pt x="5838" y="612"/>
                </a:lnTo>
                <a:lnTo>
                  <a:pt x="5840" y="611"/>
                </a:lnTo>
                <a:lnTo>
                  <a:pt x="5842" y="614"/>
                </a:lnTo>
                <a:lnTo>
                  <a:pt x="5843" y="618"/>
                </a:lnTo>
                <a:lnTo>
                  <a:pt x="5845" y="622"/>
                </a:lnTo>
                <a:lnTo>
                  <a:pt x="5846" y="625"/>
                </a:lnTo>
                <a:lnTo>
                  <a:pt x="5849" y="625"/>
                </a:lnTo>
                <a:lnTo>
                  <a:pt x="5850" y="625"/>
                </a:lnTo>
                <a:lnTo>
                  <a:pt x="5851" y="626"/>
                </a:lnTo>
                <a:lnTo>
                  <a:pt x="5851" y="627"/>
                </a:lnTo>
                <a:lnTo>
                  <a:pt x="5851" y="629"/>
                </a:lnTo>
                <a:lnTo>
                  <a:pt x="5851" y="630"/>
                </a:lnTo>
                <a:lnTo>
                  <a:pt x="5852" y="631"/>
                </a:lnTo>
                <a:lnTo>
                  <a:pt x="5842" y="630"/>
                </a:lnTo>
                <a:lnTo>
                  <a:pt x="5837" y="630"/>
                </a:lnTo>
                <a:lnTo>
                  <a:pt x="5832" y="631"/>
                </a:lnTo>
                <a:lnTo>
                  <a:pt x="5835" y="645"/>
                </a:lnTo>
                <a:lnTo>
                  <a:pt x="5845" y="644"/>
                </a:lnTo>
                <a:lnTo>
                  <a:pt x="5850" y="644"/>
                </a:lnTo>
                <a:lnTo>
                  <a:pt x="5854" y="645"/>
                </a:lnTo>
                <a:lnTo>
                  <a:pt x="5854" y="644"/>
                </a:lnTo>
                <a:lnTo>
                  <a:pt x="5853" y="644"/>
                </a:lnTo>
                <a:lnTo>
                  <a:pt x="5854" y="642"/>
                </a:lnTo>
                <a:lnTo>
                  <a:pt x="5855" y="641"/>
                </a:lnTo>
                <a:lnTo>
                  <a:pt x="5857" y="636"/>
                </a:lnTo>
                <a:lnTo>
                  <a:pt x="5859" y="638"/>
                </a:lnTo>
                <a:lnTo>
                  <a:pt x="5861" y="640"/>
                </a:lnTo>
                <a:lnTo>
                  <a:pt x="5863" y="641"/>
                </a:lnTo>
                <a:lnTo>
                  <a:pt x="5866" y="642"/>
                </a:lnTo>
                <a:lnTo>
                  <a:pt x="5866" y="641"/>
                </a:lnTo>
                <a:lnTo>
                  <a:pt x="5866" y="640"/>
                </a:lnTo>
                <a:lnTo>
                  <a:pt x="5866" y="638"/>
                </a:lnTo>
                <a:lnTo>
                  <a:pt x="5865" y="636"/>
                </a:lnTo>
                <a:lnTo>
                  <a:pt x="5865" y="635"/>
                </a:lnTo>
                <a:lnTo>
                  <a:pt x="5866" y="634"/>
                </a:lnTo>
                <a:lnTo>
                  <a:pt x="5871" y="634"/>
                </a:lnTo>
                <a:lnTo>
                  <a:pt x="5874" y="625"/>
                </a:lnTo>
                <a:lnTo>
                  <a:pt x="5877" y="626"/>
                </a:lnTo>
                <a:lnTo>
                  <a:pt x="5880" y="626"/>
                </a:lnTo>
                <a:lnTo>
                  <a:pt x="5885" y="625"/>
                </a:lnTo>
                <a:lnTo>
                  <a:pt x="5891" y="625"/>
                </a:lnTo>
                <a:lnTo>
                  <a:pt x="5895" y="625"/>
                </a:lnTo>
                <a:lnTo>
                  <a:pt x="5899" y="625"/>
                </a:lnTo>
                <a:lnTo>
                  <a:pt x="5898" y="624"/>
                </a:lnTo>
                <a:lnTo>
                  <a:pt x="5899" y="623"/>
                </a:lnTo>
                <a:lnTo>
                  <a:pt x="5900" y="623"/>
                </a:lnTo>
                <a:lnTo>
                  <a:pt x="5905" y="622"/>
                </a:lnTo>
                <a:lnTo>
                  <a:pt x="5902" y="614"/>
                </a:lnTo>
                <a:lnTo>
                  <a:pt x="5898" y="614"/>
                </a:lnTo>
                <a:lnTo>
                  <a:pt x="5891" y="614"/>
                </a:lnTo>
                <a:lnTo>
                  <a:pt x="5891" y="617"/>
                </a:lnTo>
                <a:lnTo>
                  <a:pt x="5890" y="617"/>
                </a:lnTo>
                <a:lnTo>
                  <a:pt x="5888" y="617"/>
                </a:lnTo>
                <a:lnTo>
                  <a:pt x="5885" y="617"/>
                </a:lnTo>
                <a:lnTo>
                  <a:pt x="5886" y="607"/>
                </a:lnTo>
                <a:lnTo>
                  <a:pt x="5886" y="602"/>
                </a:lnTo>
                <a:lnTo>
                  <a:pt x="5885" y="597"/>
                </a:lnTo>
                <a:lnTo>
                  <a:pt x="5888" y="599"/>
                </a:lnTo>
                <a:lnTo>
                  <a:pt x="5890" y="600"/>
                </a:lnTo>
                <a:lnTo>
                  <a:pt x="5891" y="600"/>
                </a:lnTo>
                <a:lnTo>
                  <a:pt x="5892" y="598"/>
                </a:lnTo>
                <a:lnTo>
                  <a:pt x="5892" y="596"/>
                </a:lnTo>
                <a:lnTo>
                  <a:pt x="5892" y="592"/>
                </a:lnTo>
                <a:lnTo>
                  <a:pt x="5892" y="589"/>
                </a:lnTo>
                <a:lnTo>
                  <a:pt x="5893" y="587"/>
                </a:lnTo>
                <a:lnTo>
                  <a:pt x="5894" y="586"/>
                </a:lnTo>
                <a:lnTo>
                  <a:pt x="5895" y="585"/>
                </a:lnTo>
                <a:lnTo>
                  <a:pt x="5897" y="583"/>
                </a:lnTo>
                <a:lnTo>
                  <a:pt x="5900" y="582"/>
                </a:lnTo>
                <a:lnTo>
                  <a:pt x="5908" y="579"/>
                </a:lnTo>
                <a:lnTo>
                  <a:pt x="5915" y="576"/>
                </a:lnTo>
                <a:lnTo>
                  <a:pt x="5919" y="574"/>
                </a:lnTo>
                <a:lnTo>
                  <a:pt x="5922" y="572"/>
                </a:lnTo>
                <a:lnTo>
                  <a:pt x="5922" y="570"/>
                </a:lnTo>
                <a:lnTo>
                  <a:pt x="5922" y="568"/>
                </a:lnTo>
                <a:lnTo>
                  <a:pt x="5922" y="565"/>
                </a:lnTo>
                <a:lnTo>
                  <a:pt x="5922" y="563"/>
                </a:lnTo>
                <a:lnTo>
                  <a:pt x="5925" y="563"/>
                </a:lnTo>
                <a:lnTo>
                  <a:pt x="5927" y="561"/>
                </a:lnTo>
                <a:lnTo>
                  <a:pt x="5930" y="557"/>
                </a:lnTo>
                <a:lnTo>
                  <a:pt x="5933" y="552"/>
                </a:lnTo>
                <a:lnTo>
                  <a:pt x="5936" y="550"/>
                </a:lnTo>
                <a:lnTo>
                  <a:pt x="5940" y="549"/>
                </a:lnTo>
                <a:lnTo>
                  <a:pt x="5943" y="548"/>
                </a:lnTo>
                <a:lnTo>
                  <a:pt x="5946" y="548"/>
                </a:lnTo>
                <a:lnTo>
                  <a:pt x="5953" y="547"/>
                </a:lnTo>
                <a:lnTo>
                  <a:pt x="5961" y="546"/>
                </a:lnTo>
                <a:lnTo>
                  <a:pt x="5965" y="545"/>
                </a:lnTo>
                <a:lnTo>
                  <a:pt x="5969" y="543"/>
                </a:lnTo>
                <a:lnTo>
                  <a:pt x="5974" y="541"/>
                </a:lnTo>
                <a:lnTo>
                  <a:pt x="5976" y="541"/>
                </a:lnTo>
                <a:lnTo>
                  <a:pt x="5978" y="541"/>
                </a:lnTo>
                <a:lnTo>
                  <a:pt x="5981" y="549"/>
                </a:lnTo>
                <a:lnTo>
                  <a:pt x="5983" y="550"/>
                </a:lnTo>
                <a:lnTo>
                  <a:pt x="5985" y="551"/>
                </a:lnTo>
                <a:lnTo>
                  <a:pt x="5988" y="551"/>
                </a:lnTo>
                <a:lnTo>
                  <a:pt x="5989" y="552"/>
                </a:lnTo>
                <a:lnTo>
                  <a:pt x="5989" y="549"/>
                </a:lnTo>
                <a:lnTo>
                  <a:pt x="6001" y="544"/>
                </a:lnTo>
                <a:lnTo>
                  <a:pt x="5998" y="550"/>
                </a:lnTo>
                <a:lnTo>
                  <a:pt x="5997" y="557"/>
                </a:lnTo>
                <a:lnTo>
                  <a:pt x="5996" y="559"/>
                </a:lnTo>
                <a:lnTo>
                  <a:pt x="5994" y="562"/>
                </a:lnTo>
                <a:lnTo>
                  <a:pt x="5992" y="564"/>
                </a:lnTo>
                <a:lnTo>
                  <a:pt x="5989" y="566"/>
                </a:lnTo>
                <a:lnTo>
                  <a:pt x="5989" y="567"/>
                </a:lnTo>
                <a:lnTo>
                  <a:pt x="5990" y="568"/>
                </a:lnTo>
                <a:lnTo>
                  <a:pt x="5992" y="570"/>
                </a:lnTo>
                <a:lnTo>
                  <a:pt x="5992" y="571"/>
                </a:lnTo>
                <a:lnTo>
                  <a:pt x="5992" y="572"/>
                </a:lnTo>
                <a:lnTo>
                  <a:pt x="5997" y="570"/>
                </a:lnTo>
                <a:lnTo>
                  <a:pt x="6001" y="569"/>
                </a:lnTo>
                <a:lnTo>
                  <a:pt x="6000" y="570"/>
                </a:lnTo>
                <a:lnTo>
                  <a:pt x="6000" y="571"/>
                </a:lnTo>
                <a:lnTo>
                  <a:pt x="5999" y="575"/>
                </a:lnTo>
                <a:lnTo>
                  <a:pt x="5998" y="583"/>
                </a:lnTo>
                <a:lnTo>
                  <a:pt x="6002" y="579"/>
                </a:lnTo>
                <a:lnTo>
                  <a:pt x="6004" y="576"/>
                </a:lnTo>
                <a:lnTo>
                  <a:pt x="6006" y="575"/>
                </a:lnTo>
                <a:lnTo>
                  <a:pt x="6010" y="572"/>
                </a:lnTo>
                <a:lnTo>
                  <a:pt x="6013" y="568"/>
                </a:lnTo>
                <a:lnTo>
                  <a:pt x="6020" y="561"/>
                </a:lnTo>
                <a:lnTo>
                  <a:pt x="6026" y="553"/>
                </a:lnTo>
                <a:lnTo>
                  <a:pt x="6029" y="551"/>
                </a:lnTo>
                <a:lnTo>
                  <a:pt x="6032" y="549"/>
                </a:lnTo>
                <a:lnTo>
                  <a:pt x="6036" y="548"/>
                </a:lnTo>
                <a:lnTo>
                  <a:pt x="6040" y="547"/>
                </a:lnTo>
                <a:lnTo>
                  <a:pt x="6044" y="548"/>
                </a:lnTo>
                <a:lnTo>
                  <a:pt x="6046" y="548"/>
                </a:lnTo>
                <a:lnTo>
                  <a:pt x="6048" y="550"/>
                </a:lnTo>
                <a:lnTo>
                  <a:pt x="6049" y="551"/>
                </a:lnTo>
                <a:lnTo>
                  <a:pt x="6049" y="552"/>
                </a:lnTo>
                <a:lnTo>
                  <a:pt x="6050" y="551"/>
                </a:lnTo>
                <a:lnTo>
                  <a:pt x="6052" y="550"/>
                </a:lnTo>
                <a:lnTo>
                  <a:pt x="6053" y="549"/>
                </a:lnTo>
                <a:lnTo>
                  <a:pt x="6054" y="549"/>
                </a:lnTo>
                <a:lnTo>
                  <a:pt x="6057" y="549"/>
                </a:lnTo>
                <a:lnTo>
                  <a:pt x="6054" y="542"/>
                </a:lnTo>
                <a:lnTo>
                  <a:pt x="6054" y="540"/>
                </a:lnTo>
                <a:lnTo>
                  <a:pt x="6053" y="538"/>
                </a:lnTo>
                <a:lnTo>
                  <a:pt x="6053" y="536"/>
                </a:lnTo>
                <a:lnTo>
                  <a:pt x="6054" y="535"/>
                </a:lnTo>
                <a:lnTo>
                  <a:pt x="6053" y="536"/>
                </a:lnTo>
                <a:lnTo>
                  <a:pt x="6052" y="537"/>
                </a:lnTo>
                <a:lnTo>
                  <a:pt x="6052" y="536"/>
                </a:lnTo>
                <a:lnTo>
                  <a:pt x="6052" y="534"/>
                </a:lnTo>
                <a:lnTo>
                  <a:pt x="6051" y="530"/>
                </a:lnTo>
                <a:lnTo>
                  <a:pt x="6063" y="520"/>
                </a:lnTo>
                <a:lnTo>
                  <a:pt x="6067" y="518"/>
                </a:lnTo>
                <a:lnTo>
                  <a:pt x="6070" y="517"/>
                </a:lnTo>
                <a:lnTo>
                  <a:pt x="6073" y="518"/>
                </a:lnTo>
                <a:lnTo>
                  <a:pt x="6076" y="519"/>
                </a:lnTo>
                <a:lnTo>
                  <a:pt x="6082" y="521"/>
                </a:lnTo>
                <a:lnTo>
                  <a:pt x="6091" y="524"/>
                </a:lnTo>
                <a:lnTo>
                  <a:pt x="6091" y="527"/>
                </a:lnTo>
                <a:lnTo>
                  <a:pt x="6082" y="527"/>
                </a:lnTo>
                <a:lnTo>
                  <a:pt x="6083" y="526"/>
                </a:lnTo>
                <a:lnTo>
                  <a:pt x="6083" y="525"/>
                </a:lnTo>
                <a:lnTo>
                  <a:pt x="6082" y="525"/>
                </a:lnTo>
                <a:lnTo>
                  <a:pt x="6080" y="524"/>
                </a:lnTo>
                <a:lnTo>
                  <a:pt x="6076" y="524"/>
                </a:lnTo>
                <a:lnTo>
                  <a:pt x="6074" y="524"/>
                </a:lnTo>
                <a:lnTo>
                  <a:pt x="6071" y="530"/>
                </a:lnTo>
                <a:lnTo>
                  <a:pt x="6068" y="530"/>
                </a:lnTo>
                <a:lnTo>
                  <a:pt x="6067" y="545"/>
                </a:lnTo>
                <a:lnTo>
                  <a:pt x="6065" y="558"/>
                </a:lnTo>
                <a:lnTo>
                  <a:pt x="6064" y="562"/>
                </a:lnTo>
                <a:lnTo>
                  <a:pt x="6063" y="566"/>
                </a:lnTo>
                <a:lnTo>
                  <a:pt x="6062" y="569"/>
                </a:lnTo>
                <a:lnTo>
                  <a:pt x="6061" y="572"/>
                </a:lnTo>
                <a:lnTo>
                  <a:pt x="6059" y="573"/>
                </a:lnTo>
                <a:lnTo>
                  <a:pt x="6058" y="575"/>
                </a:lnTo>
                <a:lnTo>
                  <a:pt x="6056" y="576"/>
                </a:lnTo>
                <a:lnTo>
                  <a:pt x="6054" y="576"/>
                </a:lnTo>
                <a:lnTo>
                  <a:pt x="6049" y="577"/>
                </a:lnTo>
                <a:lnTo>
                  <a:pt x="6042" y="577"/>
                </a:lnTo>
                <a:lnTo>
                  <a:pt x="6035" y="578"/>
                </a:lnTo>
                <a:lnTo>
                  <a:pt x="6026" y="580"/>
                </a:lnTo>
                <a:lnTo>
                  <a:pt x="6026" y="583"/>
                </a:lnTo>
                <a:lnTo>
                  <a:pt x="6027" y="586"/>
                </a:lnTo>
                <a:lnTo>
                  <a:pt x="6027" y="590"/>
                </a:lnTo>
                <a:lnTo>
                  <a:pt x="6027" y="592"/>
                </a:lnTo>
                <a:lnTo>
                  <a:pt x="6026" y="594"/>
                </a:lnTo>
                <a:lnTo>
                  <a:pt x="6025" y="595"/>
                </a:lnTo>
                <a:lnTo>
                  <a:pt x="6022" y="596"/>
                </a:lnTo>
                <a:lnTo>
                  <a:pt x="6019" y="596"/>
                </a:lnTo>
                <a:lnTo>
                  <a:pt x="6018" y="597"/>
                </a:lnTo>
                <a:lnTo>
                  <a:pt x="6017" y="599"/>
                </a:lnTo>
                <a:lnTo>
                  <a:pt x="6017" y="601"/>
                </a:lnTo>
                <a:lnTo>
                  <a:pt x="6018" y="604"/>
                </a:lnTo>
                <a:lnTo>
                  <a:pt x="6018" y="606"/>
                </a:lnTo>
                <a:lnTo>
                  <a:pt x="6016" y="607"/>
                </a:lnTo>
                <a:lnTo>
                  <a:pt x="6014" y="609"/>
                </a:lnTo>
                <a:lnTo>
                  <a:pt x="6006" y="615"/>
                </a:lnTo>
                <a:lnTo>
                  <a:pt x="5997" y="621"/>
                </a:lnTo>
                <a:lnTo>
                  <a:pt x="5994" y="623"/>
                </a:lnTo>
                <a:lnTo>
                  <a:pt x="5992" y="625"/>
                </a:lnTo>
                <a:lnTo>
                  <a:pt x="5986" y="635"/>
                </a:lnTo>
                <a:lnTo>
                  <a:pt x="5980" y="644"/>
                </a:lnTo>
                <a:lnTo>
                  <a:pt x="5977" y="648"/>
                </a:lnTo>
                <a:lnTo>
                  <a:pt x="5973" y="652"/>
                </a:lnTo>
                <a:lnTo>
                  <a:pt x="5969" y="656"/>
                </a:lnTo>
                <a:lnTo>
                  <a:pt x="5967" y="657"/>
                </a:lnTo>
                <a:lnTo>
                  <a:pt x="5964" y="659"/>
                </a:lnTo>
                <a:lnTo>
                  <a:pt x="5964" y="662"/>
                </a:lnTo>
                <a:lnTo>
                  <a:pt x="5962" y="663"/>
                </a:lnTo>
                <a:lnTo>
                  <a:pt x="5961" y="663"/>
                </a:lnTo>
                <a:lnTo>
                  <a:pt x="5959" y="661"/>
                </a:lnTo>
                <a:lnTo>
                  <a:pt x="5958" y="660"/>
                </a:lnTo>
                <a:lnTo>
                  <a:pt x="5957" y="659"/>
                </a:lnTo>
                <a:lnTo>
                  <a:pt x="5956" y="659"/>
                </a:lnTo>
                <a:lnTo>
                  <a:pt x="5955" y="659"/>
                </a:lnTo>
                <a:lnTo>
                  <a:pt x="5954" y="660"/>
                </a:lnTo>
                <a:lnTo>
                  <a:pt x="5953" y="663"/>
                </a:lnTo>
                <a:lnTo>
                  <a:pt x="5951" y="666"/>
                </a:lnTo>
                <a:lnTo>
                  <a:pt x="5951" y="667"/>
                </a:lnTo>
                <a:lnTo>
                  <a:pt x="5950" y="667"/>
                </a:lnTo>
                <a:lnTo>
                  <a:pt x="5948" y="668"/>
                </a:lnTo>
                <a:lnTo>
                  <a:pt x="5946" y="668"/>
                </a:lnTo>
                <a:lnTo>
                  <a:pt x="5942" y="668"/>
                </a:lnTo>
                <a:lnTo>
                  <a:pt x="5937" y="667"/>
                </a:lnTo>
                <a:lnTo>
                  <a:pt x="5933" y="667"/>
                </a:lnTo>
                <a:lnTo>
                  <a:pt x="5934" y="671"/>
                </a:lnTo>
                <a:lnTo>
                  <a:pt x="5934" y="672"/>
                </a:lnTo>
                <a:lnTo>
                  <a:pt x="5936" y="672"/>
                </a:lnTo>
                <a:lnTo>
                  <a:pt x="5939" y="673"/>
                </a:lnTo>
                <a:lnTo>
                  <a:pt x="5937" y="681"/>
                </a:lnTo>
                <a:lnTo>
                  <a:pt x="5936" y="687"/>
                </a:lnTo>
                <a:lnTo>
                  <a:pt x="5935" y="690"/>
                </a:lnTo>
                <a:lnTo>
                  <a:pt x="5933" y="692"/>
                </a:lnTo>
                <a:lnTo>
                  <a:pt x="5931" y="694"/>
                </a:lnTo>
                <a:lnTo>
                  <a:pt x="5928" y="696"/>
                </a:lnTo>
                <a:lnTo>
                  <a:pt x="5925" y="696"/>
                </a:lnTo>
                <a:lnTo>
                  <a:pt x="5923" y="696"/>
                </a:lnTo>
                <a:lnTo>
                  <a:pt x="5921" y="697"/>
                </a:lnTo>
                <a:lnTo>
                  <a:pt x="5919" y="698"/>
                </a:lnTo>
                <a:lnTo>
                  <a:pt x="5917" y="701"/>
                </a:lnTo>
                <a:lnTo>
                  <a:pt x="5916" y="705"/>
                </a:lnTo>
                <a:lnTo>
                  <a:pt x="5914" y="713"/>
                </a:lnTo>
                <a:lnTo>
                  <a:pt x="5913" y="722"/>
                </a:lnTo>
                <a:lnTo>
                  <a:pt x="5912" y="732"/>
                </a:lnTo>
                <a:lnTo>
                  <a:pt x="5913" y="743"/>
                </a:lnTo>
                <a:lnTo>
                  <a:pt x="5914" y="755"/>
                </a:lnTo>
                <a:lnTo>
                  <a:pt x="5915" y="767"/>
                </a:lnTo>
                <a:lnTo>
                  <a:pt x="5917" y="780"/>
                </a:lnTo>
                <a:lnTo>
                  <a:pt x="5921" y="805"/>
                </a:lnTo>
                <a:lnTo>
                  <a:pt x="5926" y="828"/>
                </a:lnTo>
                <a:lnTo>
                  <a:pt x="5930" y="850"/>
                </a:lnTo>
                <a:lnTo>
                  <a:pt x="5933" y="868"/>
                </a:lnTo>
                <a:lnTo>
                  <a:pt x="5950" y="855"/>
                </a:lnTo>
                <a:lnTo>
                  <a:pt x="5959" y="847"/>
                </a:lnTo>
                <a:lnTo>
                  <a:pt x="5963" y="844"/>
                </a:lnTo>
                <a:lnTo>
                  <a:pt x="5964" y="842"/>
                </a:lnTo>
                <a:lnTo>
                  <a:pt x="5967" y="833"/>
                </a:lnTo>
                <a:lnTo>
                  <a:pt x="5967" y="829"/>
                </a:lnTo>
                <a:lnTo>
                  <a:pt x="5967" y="826"/>
                </a:lnTo>
                <a:lnTo>
                  <a:pt x="5966" y="819"/>
                </a:lnTo>
                <a:lnTo>
                  <a:pt x="5966" y="818"/>
                </a:lnTo>
                <a:lnTo>
                  <a:pt x="5967" y="817"/>
                </a:lnTo>
                <a:lnTo>
                  <a:pt x="5970" y="816"/>
                </a:lnTo>
                <a:lnTo>
                  <a:pt x="5987" y="811"/>
                </a:lnTo>
                <a:lnTo>
                  <a:pt x="5986" y="801"/>
                </a:lnTo>
                <a:lnTo>
                  <a:pt x="5985" y="797"/>
                </a:lnTo>
                <a:lnTo>
                  <a:pt x="5985" y="793"/>
                </a:lnTo>
                <a:lnTo>
                  <a:pt x="5986" y="790"/>
                </a:lnTo>
                <a:lnTo>
                  <a:pt x="5987" y="786"/>
                </a:lnTo>
                <a:lnTo>
                  <a:pt x="5989" y="783"/>
                </a:lnTo>
                <a:lnTo>
                  <a:pt x="5992" y="780"/>
                </a:lnTo>
                <a:lnTo>
                  <a:pt x="5998" y="777"/>
                </a:lnTo>
                <a:lnTo>
                  <a:pt x="5998" y="772"/>
                </a:lnTo>
                <a:lnTo>
                  <a:pt x="6003" y="769"/>
                </a:lnTo>
                <a:lnTo>
                  <a:pt x="6006" y="768"/>
                </a:lnTo>
                <a:lnTo>
                  <a:pt x="6009" y="768"/>
                </a:lnTo>
                <a:lnTo>
                  <a:pt x="6012" y="768"/>
                </a:lnTo>
                <a:lnTo>
                  <a:pt x="6016" y="771"/>
                </a:lnTo>
                <a:lnTo>
                  <a:pt x="6018" y="771"/>
                </a:lnTo>
                <a:lnTo>
                  <a:pt x="6020" y="772"/>
                </a:lnTo>
                <a:lnTo>
                  <a:pt x="6026" y="766"/>
                </a:lnTo>
                <a:lnTo>
                  <a:pt x="6032" y="760"/>
                </a:lnTo>
                <a:lnTo>
                  <a:pt x="6025" y="751"/>
                </a:lnTo>
                <a:lnTo>
                  <a:pt x="6023" y="747"/>
                </a:lnTo>
                <a:lnTo>
                  <a:pt x="6022" y="743"/>
                </a:lnTo>
                <a:lnTo>
                  <a:pt x="6021" y="739"/>
                </a:lnTo>
                <a:lnTo>
                  <a:pt x="6021" y="735"/>
                </a:lnTo>
                <a:lnTo>
                  <a:pt x="6021" y="732"/>
                </a:lnTo>
                <a:lnTo>
                  <a:pt x="6022" y="728"/>
                </a:lnTo>
                <a:lnTo>
                  <a:pt x="6024" y="726"/>
                </a:lnTo>
                <a:lnTo>
                  <a:pt x="6026" y="723"/>
                </a:lnTo>
                <a:lnTo>
                  <a:pt x="6029" y="721"/>
                </a:lnTo>
                <a:lnTo>
                  <a:pt x="6032" y="719"/>
                </a:lnTo>
                <a:lnTo>
                  <a:pt x="6036" y="718"/>
                </a:lnTo>
                <a:lnTo>
                  <a:pt x="6040" y="716"/>
                </a:lnTo>
                <a:lnTo>
                  <a:pt x="6046" y="716"/>
                </a:lnTo>
                <a:lnTo>
                  <a:pt x="6051" y="715"/>
                </a:lnTo>
                <a:lnTo>
                  <a:pt x="6051" y="710"/>
                </a:lnTo>
                <a:lnTo>
                  <a:pt x="6051" y="704"/>
                </a:lnTo>
                <a:lnTo>
                  <a:pt x="6050" y="704"/>
                </a:lnTo>
                <a:lnTo>
                  <a:pt x="6049" y="704"/>
                </a:lnTo>
                <a:lnTo>
                  <a:pt x="6046" y="704"/>
                </a:lnTo>
                <a:lnTo>
                  <a:pt x="6040" y="707"/>
                </a:lnTo>
                <a:lnTo>
                  <a:pt x="6038" y="702"/>
                </a:lnTo>
                <a:lnTo>
                  <a:pt x="6036" y="697"/>
                </a:lnTo>
                <a:lnTo>
                  <a:pt x="6034" y="693"/>
                </a:lnTo>
                <a:lnTo>
                  <a:pt x="6034" y="687"/>
                </a:lnTo>
                <a:lnTo>
                  <a:pt x="6037" y="687"/>
                </a:lnTo>
                <a:lnTo>
                  <a:pt x="6040" y="679"/>
                </a:lnTo>
                <a:lnTo>
                  <a:pt x="6046" y="679"/>
                </a:lnTo>
                <a:lnTo>
                  <a:pt x="6046" y="678"/>
                </a:lnTo>
                <a:lnTo>
                  <a:pt x="6046" y="676"/>
                </a:lnTo>
                <a:lnTo>
                  <a:pt x="6045" y="674"/>
                </a:lnTo>
                <a:lnTo>
                  <a:pt x="6045" y="672"/>
                </a:lnTo>
                <a:lnTo>
                  <a:pt x="6046" y="670"/>
                </a:lnTo>
                <a:lnTo>
                  <a:pt x="6047" y="671"/>
                </a:lnTo>
                <a:lnTo>
                  <a:pt x="6048" y="670"/>
                </a:lnTo>
                <a:lnTo>
                  <a:pt x="6049" y="669"/>
                </a:lnTo>
                <a:lnTo>
                  <a:pt x="6048" y="667"/>
                </a:lnTo>
                <a:lnTo>
                  <a:pt x="6049" y="665"/>
                </a:lnTo>
                <a:lnTo>
                  <a:pt x="6044" y="665"/>
                </a:lnTo>
                <a:lnTo>
                  <a:pt x="6040" y="665"/>
                </a:lnTo>
                <a:lnTo>
                  <a:pt x="6035" y="663"/>
                </a:lnTo>
                <a:lnTo>
                  <a:pt x="6029" y="662"/>
                </a:lnTo>
                <a:lnTo>
                  <a:pt x="6028" y="652"/>
                </a:lnTo>
                <a:lnTo>
                  <a:pt x="6028" y="647"/>
                </a:lnTo>
                <a:lnTo>
                  <a:pt x="6028" y="644"/>
                </a:lnTo>
                <a:lnTo>
                  <a:pt x="6029" y="642"/>
                </a:lnTo>
                <a:lnTo>
                  <a:pt x="6039" y="633"/>
                </a:lnTo>
                <a:lnTo>
                  <a:pt x="6049" y="625"/>
                </a:lnTo>
                <a:lnTo>
                  <a:pt x="6049" y="624"/>
                </a:lnTo>
                <a:lnTo>
                  <a:pt x="6049" y="623"/>
                </a:lnTo>
                <a:lnTo>
                  <a:pt x="6049" y="621"/>
                </a:lnTo>
                <a:lnTo>
                  <a:pt x="6048" y="619"/>
                </a:lnTo>
                <a:lnTo>
                  <a:pt x="6048" y="618"/>
                </a:lnTo>
                <a:lnTo>
                  <a:pt x="6049" y="617"/>
                </a:lnTo>
                <a:lnTo>
                  <a:pt x="6054" y="617"/>
                </a:lnTo>
                <a:lnTo>
                  <a:pt x="6054" y="613"/>
                </a:lnTo>
                <a:lnTo>
                  <a:pt x="6054" y="612"/>
                </a:lnTo>
                <a:lnTo>
                  <a:pt x="6053" y="612"/>
                </a:lnTo>
                <a:lnTo>
                  <a:pt x="6052" y="611"/>
                </a:lnTo>
                <a:lnTo>
                  <a:pt x="6051" y="610"/>
                </a:lnTo>
                <a:lnTo>
                  <a:pt x="6051" y="608"/>
                </a:lnTo>
                <a:lnTo>
                  <a:pt x="6052" y="607"/>
                </a:lnTo>
                <a:lnTo>
                  <a:pt x="6054" y="605"/>
                </a:lnTo>
                <a:lnTo>
                  <a:pt x="6056" y="603"/>
                </a:lnTo>
                <a:lnTo>
                  <a:pt x="6057" y="600"/>
                </a:lnTo>
                <a:lnTo>
                  <a:pt x="6085" y="603"/>
                </a:lnTo>
                <a:lnTo>
                  <a:pt x="6085" y="601"/>
                </a:lnTo>
                <a:lnTo>
                  <a:pt x="6085" y="599"/>
                </a:lnTo>
                <a:lnTo>
                  <a:pt x="6085" y="596"/>
                </a:lnTo>
                <a:lnTo>
                  <a:pt x="6085" y="594"/>
                </a:lnTo>
                <a:lnTo>
                  <a:pt x="6105" y="583"/>
                </a:lnTo>
                <a:lnTo>
                  <a:pt x="6103" y="589"/>
                </a:lnTo>
                <a:lnTo>
                  <a:pt x="6102" y="597"/>
                </a:lnTo>
                <a:lnTo>
                  <a:pt x="6102" y="601"/>
                </a:lnTo>
                <a:lnTo>
                  <a:pt x="6102" y="602"/>
                </a:lnTo>
                <a:lnTo>
                  <a:pt x="6102" y="603"/>
                </a:lnTo>
                <a:lnTo>
                  <a:pt x="6103" y="605"/>
                </a:lnTo>
                <a:lnTo>
                  <a:pt x="6104" y="605"/>
                </a:lnTo>
                <a:lnTo>
                  <a:pt x="6106" y="606"/>
                </a:lnTo>
                <a:lnTo>
                  <a:pt x="6108" y="606"/>
                </a:lnTo>
                <a:lnTo>
                  <a:pt x="6109" y="603"/>
                </a:lnTo>
                <a:lnTo>
                  <a:pt x="6110" y="603"/>
                </a:lnTo>
                <a:lnTo>
                  <a:pt x="6111" y="602"/>
                </a:lnTo>
                <a:lnTo>
                  <a:pt x="6112" y="602"/>
                </a:lnTo>
                <a:lnTo>
                  <a:pt x="6113" y="603"/>
                </a:lnTo>
                <a:lnTo>
                  <a:pt x="6115" y="600"/>
                </a:lnTo>
                <a:lnTo>
                  <a:pt x="6116" y="598"/>
                </a:lnTo>
                <a:lnTo>
                  <a:pt x="6119" y="592"/>
                </a:lnTo>
                <a:lnTo>
                  <a:pt x="6121" y="587"/>
                </a:lnTo>
                <a:lnTo>
                  <a:pt x="6123" y="585"/>
                </a:lnTo>
                <a:lnTo>
                  <a:pt x="6124" y="583"/>
                </a:lnTo>
                <a:lnTo>
                  <a:pt x="6130" y="579"/>
                </a:lnTo>
                <a:lnTo>
                  <a:pt x="6135" y="577"/>
                </a:lnTo>
                <a:lnTo>
                  <a:pt x="6139" y="576"/>
                </a:lnTo>
                <a:lnTo>
                  <a:pt x="6144" y="577"/>
                </a:lnTo>
                <a:lnTo>
                  <a:pt x="6149" y="578"/>
                </a:lnTo>
                <a:lnTo>
                  <a:pt x="6153" y="580"/>
                </a:lnTo>
                <a:lnTo>
                  <a:pt x="6164" y="586"/>
                </a:lnTo>
                <a:lnTo>
                  <a:pt x="6164" y="590"/>
                </a:lnTo>
                <a:lnTo>
                  <a:pt x="6164" y="594"/>
                </a:lnTo>
                <a:lnTo>
                  <a:pt x="6168" y="597"/>
                </a:lnTo>
                <a:lnTo>
                  <a:pt x="6172" y="599"/>
                </a:lnTo>
                <a:lnTo>
                  <a:pt x="6177" y="600"/>
                </a:lnTo>
                <a:lnTo>
                  <a:pt x="6181" y="603"/>
                </a:lnTo>
                <a:lnTo>
                  <a:pt x="6184" y="595"/>
                </a:lnTo>
                <a:lnTo>
                  <a:pt x="6187" y="588"/>
                </a:lnTo>
                <a:lnTo>
                  <a:pt x="6191" y="582"/>
                </a:lnTo>
                <a:lnTo>
                  <a:pt x="6193" y="580"/>
                </a:lnTo>
                <a:lnTo>
                  <a:pt x="6195" y="578"/>
                </a:lnTo>
                <a:lnTo>
                  <a:pt x="6200" y="574"/>
                </a:lnTo>
                <a:lnTo>
                  <a:pt x="6206" y="570"/>
                </a:lnTo>
                <a:lnTo>
                  <a:pt x="6212" y="567"/>
                </a:lnTo>
                <a:lnTo>
                  <a:pt x="6220" y="563"/>
                </a:lnTo>
                <a:lnTo>
                  <a:pt x="6220" y="559"/>
                </a:lnTo>
                <a:lnTo>
                  <a:pt x="6220" y="557"/>
                </a:lnTo>
                <a:lnTo>
                  <a:pt x="6219" y="557"/>
                </a:lnTo>
                <a:lnTo>
                  <a:pt x="6217" y="558"/>
                </a:lnTo>
                <a:lnTo>
                  <a:pt x="6217" y="555"/>
                </a:lnTo>
                <a:lnTo>
                  <a:pt x="6220" y="554"/>
                </a:lnTo>
                <a:lnTo>
                  <a:pt x="6222" y="555"/>
                </a:lnTo>
                <a:lnTo>
                  <a:pt x="6225" y="556"/>
                </a:lnTo>
                <a:lnTo>
                  <a:pt x="6228" y="558"/>
                </a:lnTo>
                <a:lnTo>
                  <a:pt x="6229" y="558"/>
                </a:lnTo>
                <a:lnTo>
                  <a:pt x="6231" y="558"/>
                </a:lnTo>
                <a:lnTo>
                  <a:pt x="6232" y="557"/>
                </a:lnTo>
                <a:lnTo>
                  <a:pt x="6233" y="555"/>
                </a:lnTo>
                <a:lnTo>
                  <a:pt x="6234" y="552"/>
                </a:lnTo>
                <a:lnTo>
                  <a:pt x="6233" y="548"/>
                </a:lnTo>
                <a:lnTo>
                  <a:pt x="6232" y="547"/>
                </a:lnTo>
                <a:lnTo>
                  <a:pt x="6231" y="546"/>
                </a:lnTo>
                <a:lnTo>
                  <a:pt x="6233" y="546"/>
                </a:lnTo>
                <a:lnTo>
                  <a:pt x="6235" y="546"/>
                </a:lnTo>
                <a:lnTo>
                  <a:pt x="6237" y="548"/>
                </a:lnTo>
                <a:lnTo>
                  <a:pt x="6239" y="549"/>
                </a:lnTo>
                <a:lnTo>
                  <a:pt x="6240" y="550"/>
                </a:lnTo>
                <a:lnTo>
                  <a:pt x="6243" y="549"/>
                </a:lnTo>
                <a:lnTo>
                  <a:pt x="6245" y="545"/>
                </a:lnTo>
                <a:lnTo>
                  <a:pt x="6247" y="542"/>
                </a:lnTo>
                <a:lnTo>
                  <a:pt x="6248" y="541"/>
                </a:lnTo>
                <a:lnTo>
                  <a:pt x="6252" y="539"/>
                </a:lnTo>
                <a:lnTo>
                  <a:pt x="6256" y="539"/>
                </a:lnTo>
                <a:lnTo>
                  <a:pt x="6261" y="539"/>
                </a:lnTo>
                <a:lnTo>
                  <a:pt x="6263" y="539"/>
                </a:lnTo>
                <a:lnTo>
                  <a:pt x="6265" y="538"/>
                </a:lnTo>
                <a:lnTo>
                  <a:pt x="6268" y="537"/>
                </a:lnTo>
                <a:lnTo>
                  <a:pt x="6271" y="535"/>
                </a:lnTo>
                <a:lnTo>
                  <a:pt x="6277" y="530"/>
                </a:lnTo>
                <a:lnTo>
                  <a:pt x="6284" y="526"/>
                </a:lnTo>
                <a:lnTo>
                  <a:pt x="6287" y="525"/>
                </a:lnTo>
                <a:lnTo>
                  <a:pt x="6290" y="524"/>
                </a:lnTo>
                <a:lnTo>
                  <a:pt x="6294" y="523"/>
                </a:lnTo>
                <a:lnTo>
                  <a:pt x="6297" y="523"/>
                </a:lnTo>
                <a:lnTo>
                  <a:pt x="6303" y="524"/>
                </a:lnTo>
                <a:lnTo>
                  <a:pt x="6308" y="525"/>
                </a:lnTo>
                <a:lnTo>
                  <a:pt x="6314" y="526"/>
                </a:lnTo>
                <a:lnTo>
                  <a:pt x="6324" y="529"/>
                </a:lnTo>
                <a:lnTo>
                  <a:pt x="6329" y="530"/>
                </a:lnTo>
                <a:lnTo>
                  <a:pt x="6333" y="530"/>
                </a:lnTo>
                <a:lnTo>
                  <a:pt x="6338" y="524"/>
                </a:lnTo>
                <a:lnTo>
                  <a:pt x="6341" y="521"/>
                </a:lnTo>
                <a:lnTo>
                  <a:pt x="6339" y="516"/>
                </a:lnTo>
                <a:lnTo>
                  <a:pt x="6339" y="512"/>
                </a:lnTo>
                <a:lnTo>
                  <a:pt x="6340" y="511"/>
                </a:lnTo>
                <a:lnTo>
                  <a:pt x="6341" y="510"/>
                </a:lnTo>
                <a:lnTo>
                  <a:pt x="6340" y="509"/>
                </a:lnTo>
                <a:lnTo>
                  <a:pt x="6339" y="509"/>
                </a:lnTo>
                <a:lnTo>
                  <a:pt x="6337" y="508"/>
                </a:lnTo>
                <a:lnTo>
                  <a:pt x="6335" y="508"/>
                </a:lnTo>
                <a:lnTo>
                  <a:pt x="6333" y="507"/>
                </a:lnTo>
                <a:lnTo>
                  <a:pt x="6331" y="502"/>
                </a:lnTo>
                <a:lnTo>
                  <a:pt x="6327" y="492"/>
                </a:lnTo>
                <a:lnTo>
                  <a:pt x="6321" y="476"/>
                </a:lnTo>
                <a:lnTo>
                  <a:pt x="6319" y="476"/>
                </a:lnTo>
                <a:lnTo>
                  <a:pt x="6318" y="475"/>
                </a:lnTo>
                <a:lnTo>
                  <a:pt x="6319" y="473"/>
                </a:lnTo>
                <a:lnTo>
                  <a:pt x="6319" y="470"/>
                </a:lnTo>
                <a:lnTo>
                  <a:pt x="6315" y="471"/>
                </a:lnTo>
                <a:lnTo>
                  <a:pt x="6310" y="473"/>
                </a:lnTo>
                <a:lnTo>
                  <a:pt x="6311" y="474"/>
                </a:lnTo>
                <a:lnTo>
                  <a:pt x="6309" y="475"/>
                </a:lnTo>
                <a:lnTo>
                  <a:pt x="6304" y="476"/>
                </a:lnTo>
                <a:lnTo>
                  <a:pt x="6304" y="470"/>
                </a:lnTo>
                <a:lnTo>
                  <a:pt x="6307" y="468"/>
                </a:lnTo>
                <a:lnTo>
                  <a:pt x="6310" y="462"/>
                </a:lnTo>
                <a:lnTo>
                  <a:pt x="6304" y="462"/>
                </a:lnTo>
                <a:lnTo>
                  <a:pt x="6297" y="462"/>
                </a:lnTo>
                <a:lnTo>
                  <a:pt x="6291" y="462"/>
                </a:lnTo>
                <a:lnTo>
                  <a:pt x="6285" y="462"/>
                </a:lnTo>
                <a:lnTo>
                  <a:pt x="6285" y="456"/>
                </a:lnTo>
                <a:lnTo>
                  <a:pt x="6298" y="455"/>
                </a:lnTo>
                <a:lnTo>
                  <a:pt x="6304" y="454"/>
                </a:lnTo>
                <a:lnTo>
                  <a:pt x="6307" y="454"/>
                </a:lnTo>
                <a:lnTo>
                  <a:pt x="6313" y="459"/>
                </a:lnTo>
                <a:lnTo>
                  <a:pt x="6316" y="460"/>
                </a:lnTo>
                <a:lnTo>
                  <a:pt x="6321" y="461"/>
                </a:lnTo>
                <a:lnTo>
                  <a:pt x="6332" y="461"/>
                </a:lnTo>
                <a:lnTo>
                  <a:pt x="6347" y="462"/>
                </a:lnTo>
                <a:lnTo>
                  <a:pt x="6358" y="454"/>
                </a:lnTo>
                <a:lnTo>
                  <a:pt x="6360" y="451"/>
                </a:lnTo>
                <a:lnTo>
                  <a:pt x="6361" y="448"/>
                </a:lnTo>
                <a:lnTo>
                  <a:pt x="6362" y="442"/>
                </a:lnTo>
                <a:lnTo>
                  <a:pt x="6363" y="436"/>
                </a:lnTo>
                <a:lnTo>
                  <a:pt x="6364" y="431"/>
                </a:lnTo>
                <a:lnTo>
                  <a:pt x="6355" y="428"/>
                </a:lnTo>
                <a:lnTo>
                  <a:pt x="6355" y="427"/>
                </a:lnTo>
                <a:lnTo>
                  <a:pt x="6355" y="426"/>
                </a:lnTo>
                <a:lnTo>
                  <a:pt x="6355" y="422"/>
                </a:lnTo>
                <a:lnTo>
                  <a:pt x="6356" y="421"/>
                </a:lnTo>
                <a:lnTo>
                  <a:pt x="6356" y="419"/>
                </a:lnTo>
                <a:lnTo>
                  <a:pt x="6357" y="419"/>
                </a:lnTo>
                <a:lnTo>
                  <a:pt x="6358" y="420"/>
                </a:lnTo>
                <a:lnTo>
                  <a:pt x="6358" y="418"/>
                </a:lnTo>
                <a:lnTo>
                  <a:pt x="6358" y="414"/>
                </a:lnTo>
                <a:lnTo>
                  <a:pt x="6358" y="409"/>
                </a:lnTo>
                <a:lnTo>
                  <a:pt x="6363" y="407"/>
                </a:lnTo>
                <a:lnTo>
                  <a:pt x="6367" y="407"/>
                </a:lnTo>
                <a:lnTo>
                  <a:pt x="6369" y="406"/>
                </a:lnTo>
                <a:lnTo>
                  <a:pt x="6366" y="414"/>
                </a:lnTo>
                <a:lnTo>
                  <a:pt x="6367" y="413"/>
                </a:lnTo>
                <a:lnTo>
                  <a:pt x="6368" y="413"/>
                </a:lnTo>
                <a:lnTo>
                  <a:pt x="6369" y="414"/>
                </a:lnTo>
                <a:lnTo>
                  <a:pt x="6372" y="417"/>
                </a:lnTo>
                <a:lnTo>
                  <a:pt x="6369" y="418"/>
                </a:lnTo>
                <a:lnTo>
                  <a:pt x="6367" y="420"/>
                </a:lnTo>
                <a:lnTo>
                  <a:pt x="6366" y="421"/>
                </a:lnTo>
                <a:lnTo>
                  <a:pt x="6366" y="423"/>
                </a:lnTo>
                <a:lnTo>
                  <a:pt x="6366" y="425"/>
                </a:lnTo>
                <a:lnTo>
                  <a:pt x="6367" y="427"/>
                </a:lnTo>
                <a:lnTo>
                  <a:pt x="6368" y="429"/>
                </a:lnTo>
                <a:lnTo>
                  <a:pt x="6370" y="431"/>
                </a:lnTo>
                <a:lnTo>
                  <a:pt x="6373" y="435"/>
                </a:lnTo>
                <a:lnTo>
                  <a:pt x="6377" y="438"/>
                </a:lnTo>
                <a:lnTo>
                  <a:pt x="6383" y="442"/>
                </a:lnTo>
                <a:lnTo>
                  <a:pt x="6385" y="441"/>
                </a:lnTo>
                <a:lnTo>
                  <a:pt x="6385" y="440"/>
                </a:lnTo>
                <a:lnTo>
                  <a:pt x="6385" y="439"/>
                </a:lnTo>
                <a:lnTo>
                  <a:pt x="6385" y="438"/>
                </a:lnTo>
                <a:lnTo>
                  <a:pt x="6383" y="437"/>
                </a:lnTo>
                <a:lnTo>
                  <a:pt x="6395" y="431"/>
                </a:lnTo>
                <a:lnTo>
                  <a:pt x="6400" y="430"/>
                </a:lnTo>
                <a:lnTo>
                  <a:pt x="6404" y="429"/>
                </a:lnTo>
                <a:lnTo>
                  <a:pt x="6408" y="430"/>
                </a:lnTo>
                <a:lnTo>
                  <a:pt x="6412" y="431"/>
                </a:lnTo>
                <a:lnTo>
                  <a:pt x="6416" y="435"/>
                </a:lnTo>
                <a:lnTo>
                  <a:pt x="6420" y="440"/>
                </a:lnTo>
                <a:lnTo>
                  <a:pt x="6424" y="442"/>
                </a:lnTo>
                <a:lnTo>
                  <a:pt x="6427" y="444"/>
                </a:lnTo>
                <a:lnTo>
                  <a:pt x="6428" y="445"/>
                </a:lnTo>
                <a:lnTo>
                  <a:pt x="6428" y="449"/>
                </a:lnTo>
                <a:lnTo>
                  <a:pt x="6427" y="452"/>
                </a:lnTo>
                <a:lnTo>
                  <a:pt x="6426" y="455"/>
                </a:lnTo>
                <a:lnTo>
                  <a:pt x="6425" y="456"/>
                </a:lnTo>
                <a:lnTo>
                  <a:pt x="6426" y="457"/>
                </a:lnTo>
                <a:lnTo>
                  <a:pt x="6428" y="458"/>
                </a:lnTo>
                <a:lnTo>
                  <a:pt x="6432" y="460"/>
                </a:lnTo>
                <a:lnTo>
                  <a:pt x="6437" y="462"/>
                </a:lnTo>
                <a:lnTo>
                  <a:pt x="6443" y="464"/>
                </a:lnTo>
                <a:lnTo>
                  <a:pt x="6455" y="467"/>
                </a:lnTo>
                <a:lnTo>
                  <a:pt x="6465" y="470"/>
                </a:lnTo>
                <a:lnTo>
                  <a:pt x="6465" y="476"/>
                </a:lnTo>
                <a:lnTo>
                  <a:pt x="6472" y="473"/>
                </a:lnTo>
                <a:lnTo>
                  <a:pt x="6479" y="470"/>
                </a:lnTo>
                <a:lnTo>
                  <a:pt x="6479" y="476"/>
                </a:lnTo>
                <a:lnTo>
                  <a:pt x="6486" y="476"/>
                </a:lnTo>
                <a:lnTo>
                  <a:pt x="6491" y="476"/>
                </a:lnTo>
                <a:lnTo>
                  <a:pt x="6494" y="476"/>
                </a:lnTo>
                <a:lnTo>
                  <a:pt x="6496" y="476"/>
                </a:lnTo>
                <a:lnTo>
                  <a:pt x="6496" y="475"/>
                </a:lnTo>
                <a:lnTo>
                  <a:pt x="6495" y="472"/>
                </a:lnTo>
                <a:lnTo>
                  <a:pt x="6492" y="468"/>
                </a:lnTo>
                <a:lnTo>
                  <a:pt x="6487" y="462"/>
                </a:lnTo>
                <a:lnTo>
                  <a:pt x="6487" y="456"/>
                </a:lnTo>
                <a:lnTo>
                  <a:pt x="6493" y="457"/>
                </a:lnTo>
                <a:lnTo>
                  <a:pt x="6499" y="456"/>
                </a:lnTo>
                <a:lnTo>
                  <a:pt x="6498" y="451"/>
                </a:lnTo>
                <a:lnTo>
                  <a:pt x="6499" y="445"/>
                </a:lnTo>
                <a:lnTo>
                  <a:pt x="6494" y="447"/>
                </a:lnTo>
                <a:lnTo>
                  <a:pt x="6492" y="448"/>
                </a:lnTo>
                <a:lnTo>
                  <a:pt x="6490" y="448"/>
                </a:lnTo>
                <a:lnTo>
                  <a:pt x="6490" y="440"/>
                </a:lnTo>
                <a:lnTo>
                  <a:pt x="6487" y="437"/>
                </a:lnTo>
                <a:lnTo>
                  <a:pt x="6499" y="437"/>
                </a:lnTo>
                <a:lnTo>
                  <a:pt x="6499" y="440"/>
                </a:lnTo>
                <a:lnTo>
                  <a:pt x="6501" y="440"/>
                </a:lnTo>
                <a:lnTo>
                  <a:pt x="6505" y="439"/>
                </a:lnTo>
                <a:lnTo>
                  <a:pt x="6510" y="440"/>
                </a:lnTo>
                <a:lnTo>
                  <a:pt x="6518" y="442"/>
                </a:lnTo>
                <a:lnTo>
                  <a:pt x="6517" y="443"/>
                </a:lnTo>
                <a:lnTo>
                  <a:pt x="6518" y="445"/>
                </a:lnTo>
                <a:lnTo>
                  <a:pt x="6519" y="445"/>
                </a:lnTo>
                <a:lnTo>
                  <a:pt x="6520" y="445"/>
                </a:lnTo>
                <a:lnTo>
                  <a:pt x="6521" y="445"/>
                </a:lnTo>
                <a:lnTo>
                  <a:pt x="6521" y="443"/>
                </a:lnTo>
                <a:lnTo>
                  <a:pt x="6520" y="440"/>
                </a:lnTo>
                <a:lnTo>
                  <a:pt x="6518" y="434"/>
                </a:lnTo>
                <a:lnTo>
                  <a:pt x="6524" y="434"/>
                </a:lnTo>
                <a:lnTo>
                  <a:pt x="6525" y="431"/>
                </a:lnTo>
                <a:lnTo>
                  <a:pt x="6525" y="428"/>
                </a:lnTo>
                <a:lnTo>
                  <a:pt x="6527" y="423"/>
                </a:lnTo>
                <a:lnTo>
                  <a:pt x="6532" y="423"/>
                </a:lnTo>
                <a:lnTo>
                  <a:pt x="6521" y="417"/>
                </a:lnTo>
                <a:lnTo>
                  <a:pt x="6515" y="415"/>
                </a:lnTo>
                <a:lnTo>
                  <a:pt x="6510" y="411"/>
                </a:lnTo>
                <a:lnTo>
                  <a:pt x="6507" y="409"/>
                </a:lnTo>
                <a:lnTo>
                  <a:pt x="6504" y="405"/>
                </a:lnTo>
                <a:lnTo>
                  <a:pt x="6498" y="398"/>
                </a:lnTo>
                <a:lnTo>
                  <a:pt x="6492" y="390"/>
                </a:lnTo>
                <a:lnTo>
                  <a:pt x="6488" y="388"/>
                </a:lnTo>
                <a:lnTo>
                  <a:pt x="6484" y="386"/>
                </a:lnTo>
                <a:lnTo>
                  <a:pt x="6477" y="385"/>
                </a:lnTo>
                <a:lnTo>
                  <a:pt x="6469" y="385"/>
                </a:lnTo>
                <a:lnTo>
                  <a:pt x="6454" y="386"/>
                </a:lnTo>
                <a:lnTo>
                  <a:pt x="6454" y="387"/>
                </a:lnTo>
                <a:lnTo>
                  <a:pt x="6453" y="387"/>
                </a:lnTo>
                <a:lnTo>
                  <a:pt x="6451" y="389"/>
                </a:lnTo>
                <a:lnTo>
                  <a:pt x="6448" y="392"/>
                </a:lnTo>
                <a:lnTo>
                  <a:pt x="6450" y="393"/>
                </a:lnTo>
                <a:lnTo>
                  <a:pt x="6451" y="394"/>
                </a:lnTo>
                <a:lnTo>
                  <a:pt x="6451" y="397"/>
                </a:lnTo>
                <a:lnTo>
                  <a:pt x="6451" y="400"/>
                </a:lnTo>
                <a:lnTo>
                  <a:pt x="6453" y="401"/>
                </a:lnTo>
                <a:lnTo>
                  <a:pt x="6451" y="400"/>
                </a:lnTo>
                <a:lnTo>
                  <a:pt x="6446" y="400"/>
                </a:lnTo>
                <a:lnTo>
                  <a:pt x="6442" y="400"/>
                </a:lnTo>
                <a:lnTo>
                  <a:pt x="6444" y="400"/>
                </a:lnTo>
                <a:lnTo>
                  <a:pt x="6446" y="399"/>
                </a:lnTo>
                <a:lnTo>
                  <a:pt x="6447" y="397"/>
                </a:lnTo>
                <a:lnTo>
                  <a:pt x="6447" y="395"/>
                </a:lnTo>
                <a:lnTo>
                  <a:pt x="6446" y="389"/>
                </a:lnTo>
                <a:lnTo>
                  <a:pt x="6443" y="383"/>
                </a:lnTo>
                <a:lnTo>
                  <a:pt x="6440" y="377"/>
                </a:lnTo>
                <a:lnTo>
                  <a:pt x="6437" y="372"/>
                </a:lnTo>
                <a:lnTo>
                  <a:pt x="6434" y="366"/>
                </a:lnTo>
                <a:lnTo>
                  <a:pt x="6431" y="368"/>
                </a:lnTo>
                <a:lnTo>
                  <a:pt x="6430" y="369"/>
                </a:lnTo>
                <a:lnTo>
                  <a:pt x="6428" y="369"/>
                </a:lnTo>
                <a:lnTo>
                  <a:pt x="6425" y="365"/>
                </a:lnTo>
                <a:lnTo>
                  <a:pt x="6423" y="361"/>
                </a:lnTo>
                <a:lnTo>
                  <a:pt x="6421" y="360"/>
                </a:lnTo>
                <a:lnTo>
                  <a:pt x="6419" y="360"/>
                </a:lnTo>
                <a:lnTo>
                  <a:pt x="6414" y="361"/>
                </a:lnTo>
                <a:lnTo>
                  <a:pt x="6409" y="362"/>
                </a:lnTo>
                <a:lnTo>
                  <a:pt x="6407" y="361"/>
                </a:lnTo>
                <a:lnTo>
                  <a:pt x="6406" y="361"/>
                </a:lnTo>
                <a:lnTo>
                  <a:pt x="6405" y="359"/>
                </a:lnTo>
                <a:lnTo>
                  <a:pt x="6405" y="357"/>
                </a:lnTo>
                <a:lnTo>
                  <a:pt x="6406" y="354"/>
                </a:lnTo>
                <a:lnTo>
                  <a:pt x="6406" y="352"/>
                </a:lnTo>
                <a:lnTo>
                  <a:pt x="6405" y="351"/>
                </a:lnTo>
                <a:lnTo>
                  <a:pt x="6404" y="351"/>
                </a:lnTo>
                <a:lnTo>
                  <a:pt x="6402" y="350"/>
                </a:lnTo>
                <a:lnTo>
                  <a:pt x="6397" y="349"/>
                </a:lnTo>
                <a:lnTo>
                  <a:pt x="6397" y="344"/>
                </a:lnTo>
                <a:lnTo>
                  <a:pt x="6394" y="343"/>
                </a:lnTo>
                <a:lnTo>
                  <a:pt x="6390" y="343"/>
                </a:lnTo>
                <a:lnTo>
                  <a:pt x="6387" y="343"/>
                </a:lnTo>
                <a:lnTo>
                  <a:pt x="6385" y="342"/>
                </a:lnTo>
                <a:lnTo>
                  <a:pt x="6383" y="341"/>
                </a:lnTo>
                <a:lnTo>
                  <a:pt x="6380" y="337"/>
                </a:lnTo>
                <a:lnTo>
                  <a:pt x="6377" y="332"/>
                </a:lnTo>
                <a:lnTo>
                  <a:pt x="6375" y="330"/>
                </a:lnTo>
                <a:lnTo>
                  <a:pt x="6373" y="327"/>
                </a:lnTo>
                <a:lnTo>
                  <a:pt x="6371" y="325"/>
                </a:lnTo>
                <a:lnTo>
                  <a:pt x="6369" y="324"/>
                </a:lnTo>
                <a:lnTo>
                  <a:pt x="6367" y="324"/>
                </a:lnTo>
                <a:lnTo>
                  <a:pt x="6363" y="324"/>
                </a:lnTo>
                <a:lnTo>
                  <a:pt x="6360" y="325"/>
                </a:lnTo>
                <a:lnTo>
                  <a:pt x="6359" y="325"/>
                </a:lnTo>
                <a:lnTo>
                  <a:pt x="6358" y="324"/>
                </a:lnTo>
                <a:lnTo>
                  <a:pt x="6348" y="316"/>
                </a:lnTo>
                <a:lnTo>
                  <a:pt x="6338" y="307"/>
                </a:lnTo>
                <a:lnTo>
                  <a:pt x="6337" y="305"/>
                </a:lnTo>
                <a:lnTo>
                  <a:pt x="6337" y="303"/>
                </a:lnTo>
                <a:lnTo>
                  <a:pt x="6337" y="301"/>
                </a:lnTo>
                <a:lnTo>
                  <a:pt x="6336" y="300"/>
                </a:lnTo>
                <a:lnTo>
                  <a:pt x="6335" y="299"/>
                </a:lnTo>
                <a:lnTo>
                  <a:pt x="6330" y="296"/>
                </a:lnTo>
                <a:lnTo>
                  <a:pt x="6325" y="295"/>
                </a:lnTo>
                <a:lnTo>
                  <a:pt x="6321" y="295"/>
                </a:lnTo>
                <a:lnTo>
                  <a:pt x="6317" y="296"/>
                </a:lnTo>
                <a:lnTo>
                  <a:pt x="6311" y="298"/>
                </a:lnTo>
                <a:lnTo>
                  <a:pt x="6309" y="299"/>
                </a:lnTo>
                <a:lnTo>
                  <a:pt x="6307" y="299"/>
                </a:lnTo>
                <a:lnTo>
                  <a:pt x="6304" y="298"/>
                </a:lnTo>
                <a:lnTo>
                  <a:pt x="6302" y="296"/>
                </a:lnTo>
                <a:lnTo>
                  <a:pt x="6299" y="292"/>
                </a:lnTo>
                <a:lnTo>
                  <a:pt x="6296" y="288"/>
                </a:lnTo>
                <a:lnTo>
                  <a:pt x="6295" y="286"/>
                </a:lnTo>
                <a:lnTo>
                  <a:pt x="6293" y="285"/>
                </a:lnTo>
                <a:lnTo>
                  <a:pt x="6289" y="283"/>
                </a:lnTo>
                <a:lnTo>
                  <a:pt x="6285" y="283"/>
                </a:lnTo>
                <a:lnTo>
                  <a:pt x="6281" y="283"/>
                </a:lnTo>
                <a:lnTo>
                  <a:pt x="6276" y="282"/>
                </a:lnTo>
                <a:lnTo>
                  <a:pt x="6275" y="280"/>
                </a:lnTo>
                <a:lnTo>
                  <a:pt x="6273" y="278"/>
                </a:lnTo>
                <a:lnTo>
                  <a:pt x="6272" y="275"/>
                </a:lnTo>
                <a:lnTo>
                  <a:pt x="6271" y="274"/>
                </a:lnTo>
                <a:lnTo>
                  <a:pt x="6265" y="273"/>
                </a:lnTo>
                <a:lnTo>
                  <a:pt x="6259" y="273"/>
                </a:lnTo>
                <a:lnTo>
                  <a:pt x="6246" y="274"/>
                </a:lnTo>
                <a:lnTo>
                  <a:pt x="6234" y="276"/>
                </a:lnTo>
                <a:lnTo>
                  <a:pt x="6228" y="276"/>
                </a:lnTo>
                <a:lnTo>
                  <a:pt x="6223" y="276"/>
                </a:lnTo>
                <a:lnTo>
                  <a:pt x="6220" y="271"/>
                </a:lnTo>
                <a:lnTo>
                  <a:pt x="6215" y="272"/>
                </a:lnTo>
                <a:lnTo>
                  <a:pt x="6209" y="273"/>
                </a:lnTo>
                <a:lnTo>
                  <a:pt x="6202" y="274"/>
                </a:lnTo>
                <a:lnTo>
                  <a:pt x="6198" y="274"/>
                </a:lnTo>
                <a:lnTo>
                  <a:pt x="6195" y="274"/>
                </a:lnTo>
                <a:lnTo>
                  <a:pt x="6191" y="270"/>
                </a:lnTo>
                <a:lnTo>
                  <a:pt x="6189" y="268"/>
                </a:lnTo>
                <a:lnTo>
                  <a:pt x="6187" y="268"/>
                </a:lnTo>
                <a:lnTo>
                  <a:pt x="6186" y="268"/>
                </a:lnTo>
                <a:lnTo>
                  <a:pt x="6184" y="285"/>
                </a:lnTo>
                <a:lnTo>
                  <a:pt x="6184" y="286"/>
                </a:lnTo>
                <a:lnTo>
                  <a:pt x="6185" y="287"/>
                </a:lnTo>
                <a:lnTo>
                  <a:pt x="6188" y="290"/>
                </a:lnTo>
                <a:lnTo>
                  <a:pt x="6195" y="293"/>
                </a:lnTo>
                <a:lnTo>
                  <a:pt x="6193" y="296"/>
                </a:lnTo>
                <a:lnTo>
                  <a:pt x="6192" y="298"/>
                </a:lnTo>
                <a:lnTo>
                  <a:pt x="6192" y="299"/>
                </a:lnTo>
                <a:lnTo>
                  <a:pt x="6195" y="307"/>
                </a:lnTo>
                <a:lnTo>
                  <a:pt x="6192" y="308"/>
                </a:lnTo>
                <a:lnTo>
                  <a:pt x="6191" y="308"/>
                </a:lnTo>
                <a:lnTo>
                  <a:pt x="6189" y="310"/>
                </a:lnTo>
                <a:lnTo>
                  <a:pt x="6185" y="315"/>
                </a:lnTo>
                <a:lnTo>
                  <a:pt x="6181" y="321"/>
                </a:lnTo>
                <a:lnTo>
                  <a:pt x="6176" y="319"/>
                </a:lnTo>
                <a:lnTo>
                  <a:pt x="6172" y="319"/>
                </a:lnTo>
                <a:lnTo>
                  <a:pt x="6169" y="324"/>
                </a:lnTo>
                <a:lnTo>
                  <a:pt x="6162" y="324"/>
                </a:lnTo>
                <a:lnTo>
                  <a:pt x="6159" y="324"/>
                </a:lnTo>
                <a:lnTo>
                  <a:pt x="6155" y="324"/>
                </a:lnTo>
                <a:lnTo>
                  <a:pt x="6155" y="321"/>
                </a:lnTo>
                <a:lnTo>
                  <a:pt x="6154" y="319"/>
                </a:lnTo>
                <a:lnTo>
                  <a:pt x="6154" y="314"/>
                </a:lnTo>
                <a:lnTo>
                  <a:pt x="6154" y="309"/>
                </a:lnTo>
                <a:lnTo>
                  <a:pt x="6153" y="307"/>
                </a:lnTo>
                <a:lnTo>
                  <a:pt x="6153" y="304"/>
                </a:lnTo>
                <a:lnTo>
                  <a:pt x="6144" y="302"/>
                </a:lnTo>
                <a:lnTo>
                  <a:pt x="6145" y="301"/>
                </a:lnTo>
                <a:lnTo>
                  <a:pt x="6145" y="300"/>
                </a:lnTo>
                <a:lnTo>
                  <a:pt x="6145" y="296"/>
                </a:lnTo>
                <a:lnTo>
                  <a:pt x="6144" y="288"/>
                </a:lnTo>
                <a:lnTo>
                  <a:pt x="6133" y="294"/>
                </a:lnTo>
                <a:lnTo>
                  <a:pt x="6127" y="297"/>
                </a:lnTo>
                <a:lnTo>
                  <a:pt x="6124" y="298"/>
                </a:lnTo>
                <a:lnTo>
                  <a:pt x="6122" y="299"/>
                </a:lnTo>
                <a:lnTo>
                  <a:pt x="6119" y="299"/>
                </a:lnTo>
                <a:lnTo>
                  <a:pt x="6116" y="298"/>
                </a:lnTo>
                <a:lnTo>
                  <a:pt x="6115" y="298"/>
                </a:lnTo>
                <a:lnTo>
                  <a:pt x="6114" y="296"/>
                </a:lnTo>
                <a:lnTo>
                  <a:pt x="6114" y="294"/>
                </a:lnTo>
                <a:lnTo>
                  <a:pt x="6115" y="294"/>
                </a:lnTo>
                <a:lnTo>
                  <a:pt x="6116" y="293"/>
                </a:lnTo>
                <a:lnTo>
                  <a:pt x="6109" y="292"/>
                </a:lnTo>
                <a:lnTo>
                  <a:pt x="6102" y="290"/>
                </a:lnTo>
                <a:lnTo>
                  <a:pt x="6095" y="290"/>
                </a:lnTo>
                <a:lnTo>
                  <a:pt x="6092" y="290"/>
                </a:lnTo>
                <a:lnTo>
                  <a:pt x="6088" y="290"/>
                </a:lnTo>
                <a:lnTo>
                  <a:pt x="6086" y="291"/>
                </a:lnTo>
                <a:lnTo>
                  <a:pt x="6084" y="293"/>
                </a:lnTo>
                <a:lnTo>
                  <a:pt x="6082" y="295"/>
                </a:lnTo>
                <a:lnTo>
                  <a:pt x="6079" y="296"/>
                </a:lnTo>
                <a:lnTo>
                  <a:pt x="6078" y="295"/>
                </a:lnTo>
                <a:lnTo>
                  <a:pt x="6078" y="293"/>
                </a:lnTo>
                <a:lnTo>
                  <a:pt x="6077" y="288"/>
                </a:lnTo>
                <a:lnTo>
                  <a:pt x="6051" y="288"/>
                </a:lnTo>
                <a:lnTo>
                  <a:pt x="6046" y="288"/>
                </a:lnTo>
                <a:lnTo>
                  <a:pt x="6041" y="288"/>
                </a:lnTo>
                <a:lnTo>
                  <a:pt x="6036" y="289"/>
                </a:lnTo>
                <a:lnTo>
                  <a:pt x="6032" y="290"/>
                </a:lnTo>
                <a:lnTo>
                  <a:pt x="6028" y="292"/>
                </a:lnTo>
                <a:lnTo>
                  <a:pt x="6025" y="294"/>
                </a:lnTo>
                <a:lnTo>
                  <a:pt x="6022" y="296"/>
                </a:lnTo>
                <a:lnTo>
                  <a:pt x="6019" y="299"/>
                </a:lnTo>
                <a:lnTo>
                  <a:pt x="6017" y="303"/>
                </a:lnTo>
                <a:lnTo>
                  <a:pt x="6015" y="307"/>
                </a:lnTo>
                <a:lnTo>
                  <a:pt x="6013" y="313"/>
                </a:lnTo>
                <a:lnTo>
                  <a:pt x="6012" y="319"/>
                </a:lnTo>
                <a:lnTo>
                  <a:pt x="6008" y="306"/>
                </a:lnTo>
                <a:lnTo>
                  <a:pt x="6004" y="293"/>
                </a:lnTo>
                <a:lnTo>
                  <a:pt x="5999" y="293"/>
                </a:lnTo>
                <a:lnTo>
                  <a:pt x="5997" y="292"/>
                </a:lnTo>
                <a:lnTo>
                  <a:pt x="5996" y="292"/>
                </a:lnTo>
                <a:lnTo>
                  <a:pt x="5995" y="292"/>
                </a:lnTo>
                <a:lnTo>
                  <a:pt x="5992" y="290"/>
                </a:lnTo>
                <a:lnTo>
                  <a:pt x="5993" y="288"/>
                </a:lnTo>
                <a:lnTo>
                  <a:pt x="5994" y="284"/>
                </a:lnTo>
                <a:lnTo>
                  <a:pt x="5995" y="281"/>
                </a:lnTo>
                <a:lnTo>
                  <a:pt x="5994" y="279"/>
                </a:lnTo>
                <a:lnTo>
                  <a:pt x="5994" y="278"/>
                </a:lnTo>
                <a:lnTo>
                  <a:pt x="5992" y="276"/>
                </a:lnTo>
                <a:lnTo>
                  <a:pt x="5995" y="276"/>
                </a:lnTo>
                <a:lnTo>
                  <a:pt x="5996" y="276"/>
                </a:lnTo>
                <a:lnTo>
                  <a:pt x="5997" y="276"/>
                </a:lnTo>
                <a:lnTo>
                  <a:pt x="5998" y="274"/>
                </a:lnTo>
                <a:lnTo>
                  <a:pt x="5990" y="268"/>
                </a:lnTo>
                <a:lnTo>
                  <a:pt x="5986" y="265"/>
                </a:lnTo>
                <a:lnTo>
                  <a:pt x="5981" y="262"/>
                </a:lnTo>
                <a:lnTo>
                  <a:pt x="5980" y="261"/>
                </a:lnTo>
                <a:lnTo>
                  <a:pt x="5979" y="258"/>
                </a:lnTo>
                <a:lnTo>
                  <a:pt x="5979" y="255"/>
                </a:lnTo>
                <a:lnTo>
                  <a:pt x="5978" y="254"/>
                </a:lnTo>
                <a:lnTo>
                  <a:pt x="5974" y="252"/>
                </a:lnTo>
                <a:lnTo>
                  <a:pt x="5970" y="252"/>
                </a:lnTo>
                <a:lnTo>
                  <a:pt x="5966" y="252"/>
                </a:lnTo>
                <a:lnTo>
                  <a:pt x="5964" y="252"/>
                </a:lnTo>
                <a:lnTo>
                  <a:pt x="5961" y="251"/>
                </a:lnTo>
                <a:lnTo>
                  <a:pt x="5956" y="245"/>
                </a:lnTo>
                <a:lnTo>
                  <a:pt x="5943" y="249"/>
                </a:lnTo>
                <a:lnTo>
                  <a:pt x="5934" y="252"/>
                </a:lnTo>
                <a:lnTo>
                  <a:pt x="5930" y="253"/>
                </a:lnTo>
                <a:lnTo>
                  <a:pt x="5928" y="254"/>
                </a:lnTo>
                <a:lnTo>
                  <a:pt x="5926" y="254"/>
                </a:lnTo>
                <a:lnTo>
                  <a:pt x="5925" y="253"/>
                </a:lnTo>
                <a:lnTo>
                  <a:pt x="5924" y="251"/>
                </a:lnTo>
                <a:lnTo>
                  <a:pt x="5923" y="249"/>
                </a:lnTo>
                <a:lnTo>
                  <a:pt x="5922" y="249"/>
                </a:lnTo>
                <a:lnTo>
                  <a:pt x="5922" y="248"/>
                </a:lnTo>
                <a:lnTo>
                  <a:pt x="5917" y="248"/>
                </a:lnTo>
                <a:lnTo>
                  <a:pt x="5911" y="248"/>
                </a:lnTo>
                <a:lnTo>
                  <a:pt x="5897" y="248"/>
                </a:lnTo>
                <a:lnTo>
                  <a:pt x="5888" y="254"/>
                </a:lnTo>
                <a:lnTo>
                  <a:pt x="5884" y="254"/>
                </a:lnTo>
                <a:lnTo>
                  <a:pt x="5881" y="254"/>
                </a:lnTo>
                <a:lnTo>
                  <a:pt x="5875" y="253"/>
                </a:lnTo>
                <a:lnTo>
                  <a:pt x="5873" y="252"/>
                </a:lnTo>
                <a:lnTo>
                  <a:pt x="5870" y="251"/>
                </a:lnTo>
                <a:lnTo>
                  <a:pt x="5866" y="251"/>
                </a:lnTo>
                <a:lnTo>
                  <a:pt x="5863" y="251"/>
                </a:lnTo>
                <a:lnTo>
                  <a:pt x="5857" y="257"/>
                </a:lnTo>
                <a:lnTo>
                  <a:pt x="5848" y="259"/>
                </a:lnTo>
                <a:lnTo>
                  <a:pt x="5837" y="260"/>
                </a:lnTo>
                <a:lnTo>
                  <a:pt x="5816" y="259"/>
                </a:lnTo>
                <a:lnTo>
                  <a:pt x="5807" y="259"/>
                </a:lnTo>
                <a:lnTo>
                  <a:pt x="5798" y="258"/>
                </a:lnTo>
                <a:lnTo>
                  <a:pt x="5784" y="257"/>
                </a:lnTo>
                <a:lnTo>
                  <a:pt x="5785" y="256"/>
                </a:lnTo>
                <a:lnTo>
                  <a:pt x="5786" y="256"/>
                </a:lnTo>
                <a:lnTo>
                  <a:pt x="5788" y="254"/>
                </a:lnTo>
                <a:lnTo>
                  <a:pt x="5790" y="251"/>
                </a:lnTo>
                <a:lnTo>
                  <a:pt x="5791" y="251"/>
                </a:lnTo>
                <a:lnTo>
                  <a:pt x="5792" y="251"/>
                </a:lnTo>
                <a:lnTo>
                  <a:pt x="5794" y="253"/>
                </a:lnTo>
                <a:lnTo>
                  <a:pt x="5797" y="254"/>
                </a:lnTo>
                <a:lnTo>
                  <a:pt x="5799" y="254"/>
                </a:lnTo>
                <a:lnTo>
                  <a:pt x="5801" y="254"/>
                </a:lnTo>
                <a:lnTo>
                  <a:pt x="5805" y="251"/>
                </a:lnTo>
                <a:lnTo>
                  <a:pt x="5811" y="245"/>
                </a:lnTo>
                <a:lnTo>
                  <a:pt x="5817" y="238"/>
                </a:lnTo>
                <a:lnTo>
                  <a:pt x="5821" y="234"/>
                </a:lnTo>
                <a:lnTo>
                  <a:pt x="5823" y="231"/>
                </a:lnTo>
                <a:lnTo>
                  <a:pt x="5824" y="228"/>
                </a:lnTo>
                <a:lnTo>
                  <a:pt x="5824" y="226"/>
                </a:lnTo>
                <a:lnTo>
                  <a:pt x="5824" y="225"/>
                </a:lnTo>
                <a:lnTo>
                  <a:pt x="5823" y="225"/>
                </a:lnTo>
                <a:lnTo>
                  <a:pt x="5820" y="227"/>
                </a:lnTo>
                <a:lnTo>
                  <a:pt x="5813" y="233"/>
                </a:lnTo>
                <a:lnTo>
                  <a:pt x="5809" y="237"/>
                </a:lnTo>
                <a:lnTo>
                  <a:pt x="5809" y="240"/>
                </a:lnTo>
                <a:lnTo>
                  <a:pt x="5807" y="240"/>
                </a:lnTo>
                <a:lnTo>
                  <a:pt x="5805" y="240"/>
                </a:lnTo>
                <a:lnTo>
                  <a:pt x="5803" y="239"/>
                </a:lnTo>
                <a:lnTo>
                  <a:pt x="5801" y="240"/>
                </a:lnTo>
                <a:lnTo>
                  <a:pt x="5796" y="237"/>
                </a:lnTo>
                <a:lnTo>
                  <a:pt x="5790" y="234"/>
                </a:lnTo>
                <a:lnTo>
                  <a:pt x="5790" y="232"/>
                </a:lnTo>
                <a:lnTo>
                  <a:pt x="5789" y="230"/>
                </a:lnTo>
                <a:lnTo>
                  <a:pt x="5790" y="229"/>
                </a:lnTo>
                <a:lnTo>
                  <a:pt x="5790" y="228"/>
                </a:lnTo>
                <a:lnTo>
                  <a:pt x="5791" y="228"/>
                </a:lnTo>
                <a:lnTo>
                  <a:pt x="5793" y="229"/>
                </a:lnTo>
                <a:lnTo>
                  <a:pt x="5795" y="229"/>
                </a:lnTo>
                <a:lnTo>
                  <a:pt x="5798" y="229"/>
                </a:lnTo>
                <a:lnTo>
                  <a:pt x="5804" y="231"/>
                </a:lnTo>
                <a:lnTo>
                  <a:pt x="5806" y="224"/>
                </a:lnTo>
                <a:lnTo>
                  <a:pt x="5809" y="217"/>
                </a:lnTo>
                <a:lnTo>
                  <a:pt x="5793" y="209"/>
                </a:lnTo>
                <a:lnTo>
                  <a:pt x="5784" y="205"/>
                </a:lnTo>
                <a:lnTo>
                  <a:pt x="5780" y="204"/>
                </a:lnTo>
                <a:lnTo>
                  <a:pt x="5776" y="203"/>
                </a:lnTo>
                <a:lnTo>
                  <a:pt x="5771" y="204"/>
                </a:lnTo>
                <a:lnTo>
                  <a:pt x="5769" y="205"/>
                </a:lnTo>
                <a:lnTo>
                  <a:pt x="5769" y="206"/>
                </a:lnTo>
                <a:lnTo>
                  <a:pt x="5770" y="206"/>
                </a:lnTo>
                <a:lnTo>
                  <a:pt x="5764" y="206"/>
                </a:lnTo>
                <a:lnTo>
                  <a:pt x="5759" y="205"/>
                </a:lnTo>
                <a:lnTo>
                  <a:pt x="5756" y="205"/>
                </a:lnTo>
                <a:lnTo>
                  <a:pt x="5753" y="206"/>
                </a:lnTo>
                <a:lnTo>
                  <a:pt x="5750" y="207"/>
                </a:lnTo>
                <a:lnTo>
                  <a:pt x="5748" y="209"/>
                </a:lnTo>
                <a:lnTo>
                  <a:pt x="5747" y="210"/>
                </a:lnTo>
                <a:lnTo>
                  <a:pt x="5747" y="213"/>
                </a:lnTo>
                <a:lnTo>
                  <a:pt x="5748" y="217"/>
                </a:lnTo>
                <a:lnTo>
                  <a:pt x="5746" y="221"/>
                </a:lnTo>
                <a:lnTo>
                  <a:pt x="5745" y="224"/>
                </a:lnTo>
                <a:lnTo>
                  <a:pt x="5743" y="228"/>
                </a:lnTo>
                <a:lnTo>
                  <a:pt x="5740" y="231"/>
                </a:lnTo>
                <a:lnTo>
                  <a:pt x="5738" y="234"/>
                </a:lnTo>
                <a:lnTo>
                  <a:pt x="5735" y="237"/>
                </a:lnTo>
                <a:lnTo>
                  <a:pt x="5731" y="239"/>
                </a:lnTo>
                <a:lnTo>
                  <a:pt x="5728" y="240"/>
                </a:lnTo>
                <a:lnTo>
                  <a:pt x="5721" y="241"/>
                </a:lnTo>
                <a:lnTo>
                  <a:pt x="5718" y="241"/>
                </a:lnTo>
                <a:lnTo>
                  <a:pt x="5717" y="241"/>
                </a:lnTo>
                <a:lnTo>
                  <a:pt x="5716" y="240"/>
                </a:lnTo>
                <a:lnTo>
                  <a:pt x="5716" y="239"/>
                </a:lnTo>
                <a:lnTo>
                  <a:pt x="5717" y="238"/>
                </a:lnTo>
                <a:lnTo>
                  <a:pt x="5719" y="237"/>
                </a:lnTo>
                <a:lnTo>
                  <a:pt x="5721" y="235"/>
                </a:lnTo>
                <a:lnTo>
                  <a:pt x="5725" y="231"/>
                </a:lnTo>
                <a:lnTo>
                  <a:pt x="5725" y="230"/>
                </a:lnTo>
                <a:lnTo>
                  <a:pt x="5723" y="228"/>
                </a:lnTo>
                <a:lnTo>
                  <a:pt x="5719" y="226"/>
                </a:lnTo>
                <a:lnTo>
                  <a:pt x="5727" y="220"/>
                </a:lnTo>
                <a:lnTo>
                  <a:pt x="5730" y="216"/>
                </a:lnTo>
                <a:lnTo>
                  <a:pt x="5734" y="214"/>
                </a:lnTo>
                <a:lnTo>
                  <a:pt x="5734" y="212"/>
                </a:lnTo>
                <a:lnTo>
                  <a:pt x="5735" y="214"/>
                </a:lnTo>
                <a:lnTo>
                  <a:pt x="5736" y="217"/>
                </a:lnTo>
                <a:lnTo>
                  <a:pt x="5738" y="219"/>
                </a:lnTo>
                <a:lnTo>
                  <a:pt x="5742" y="220"/>
                </a:lnTo>
                <a:lnTo>
                  <a:pt x="5741" y="219"/>
                </a:lnTo>
                <a:lnTo>
                  <a:pt x="5741" y="218"/>
                </a:lnTo>
                <a:lnTo>
                  <a:pt x="5742" y="214"/>
                </a:lnTo>
                <a:lnTo>
                  <a:pt x="5745" y="209"/>
                </a:lnTo>
                <a:lnTo>
                  <a:pt x="5734" y="209"/>
                </a:lnTo>
                <a:lnTo>
                  <a:pt x="5724" y="210"/>
                </a:lnTo>
                <a:lnTo>
                  <a:pt x="5704" y="212"/>
                </a:lnTo>
                <a:lnTo>
                  <a:pt x="5702" y="200"/>
                </a:lnTo>
                <a:lnTo>
                  <a:pt x="5711" y="200"/>
                </a:lnTo>
                <a:lnTo>
                  <a:pt x="5721" y="200"/>
                </a:lnTo>
                <a:lnTo>
                  <a:pt x="5724" y="200"/>
                </a:lnTo>
                <a:lnTo>
                  <a:pt x="5724" y="199"/>
                </a:lnTo>
                <a:lnTo>
                  <a:pt x="5721" y="197"/>
                </a:lnTo>
                <a:lnTo>
                  <a:pt x="5713" y="195"/>
                </a:lnTo>
                <a:lnTo>
                  <a:pt x="5705" y="193"/>
                </a:lnTo>
                <a:lnTo>
                  <a:pt x="5697" y="192"/>
                </a:lnTo>
                <a:lnTo>
                  <a:pt x="5680" y="191"/>
                </a:lnTo>
                <a:lnTo>
                  <a:pt x="5663" y="190"/>
                </a:lnTo>
                <a:lnTo>
                  <a:pt x="5659" y="190"/>
                </a:lnTo>
                <a:lnTo>
                  <a:pt x="5655" y="189"/>
                </a:lnTo>
                <a:lnTo>
                  <a:pt x="5648" y="186"/>
                </a:lnTo>
                <a:lnTo>
                  <a:pt x="5645" y="182"/>
                </a:lnTo>
                <a:lnTo>
                  <a:pt x="5644" y="179"/>
                </a:lnTo>
                <a:lnTo>
                  <a:pt x="5642" y="178"/>
                </a:lnTo>
                <a:lnTo>
                  <a:pt x="5640" y="178"/>
                </a:lnTo>
                <a:lnTo>
                  <a:pt x="5637" y="178"/>
                </a:lnTo>
                <a:lnTo>
                  <a:pt x="5634" y="178"/>
                </a:lnTo>
                <a:lnTo>
                  <a:pt x="5632" y="178"/>
                </a:lnTo>
                <a:lnTo>
                  <a:pt x="5631" y="178"/>
                </a:lnTo>
                <a:lnTo>
                  <a:pt x="5631" y="184"/>
                </a:lnTo>
                <a:lnTo>
                  <a:pt x="5634" y="183"/>
                </a:lnTo>
                <a:lnTo>
                  <a:pt x="5636" y="184"/>
                </a:lnTo>
                <a:lnTo>
                  <a:pt x="5637" y="185"/>
                </a:lnTo>
                <a:lnTo>
                  <a:pt x="5638" y="186"/>
                </a:lnTo>
                <a:lnTo>
                  <a:pt x="5638" y="189"/>
                </a:lnTo>
                <a:lnTo>
                  <a:pt x="5639" y="191"/>
                </a:lnTo>
                <a:lnTo>
                  <a:pt x="5640" y="192"/>
                </a:lnTo>
                <a:lnTo>
                  <a:pt x="5633" y="192"/>
                </a:lnTo>
                <a:lnTo>
                  <a:pt x="5629" y="192"/>
                </a:lnTo>
                <a:lnTo>
                  <a:pt x="5625" y="192"/>
                </a:lnTo>
                <a:lnTo>
                  <a:pt x="5620" y="192"/>
                </a:lnTo>
                <a:lnTo>
                  <a:pt x="5617" y="200"/>
                </a:lnTo>
                <a:lnTo>
                  <a:pt x="5618" y="200"/>
                </a:lnTo>
                <a:lnTo>
                  <a:pt x="5620" y="200"/>
                </a:lnTo>
                <a:lnTo>
                  <a:pt x="5622" y="201"/>
                </a:lnTo>
                <a:lnTo>
                  <a:pt x="5624" y="202"/>
                </a:lnTo>
                <a:lnTo>
                  <a:pt x="5625" y="203"/>
                </a:lnTo>
                <a:lnTo>
                  <a:pt x="5625" y="204"/>
                </a:lnTo>
                <a:lnTo>
                  <a:pt x="5624" y="206"/>
                </a:lnTo>
                <a:lnTo>
                  <a:pt x="5621" y="206"/>
                </a:lnTo>
                <a:lnTo>
                  <a:pt x="5617" y="206"/>
                </a:lnTo>
                <a:lnTo>
                  <a:pt x="5616" y="213"/>
                </a:lnTo>
                <a:lnTo>
                  <a:pt x="5615" y="217"/>
                </a:lnTo>
                <a:lnTo>
                  <a:pt x="5616" y="218"/>
                </a:lnTo>
                <a:lnTo>
                  <a:pt x="5617" y="217"/>
                </a:lnTo>
                <a:lnTo>
                  <a:pt x="5619" y="221"/>
                </a:lnTo>
                <a:lnTo>
                  <a:pt x="5620" y="224"/>
                </a:lnTo>
                <a:lnTo>
                  <a:pt x="5622" y="226"/>
                </a:lnTo>
                <a:lnTo>
                  <a:pt x="5623" y="229"/>
                </a:lnTo>
                <a:lnTo>
                  <a:pt x="5623" y="230"/>
                </a:lnTo>
                <a:lnTo>
                  <a:pt x="5623" y="231"/>
                </a:lnTo>
                <a:lnTo>
                  <a:pt x="5622" y="232"/>
                </a:lnTo>
                <a:lnTo>
                  <a:pt x="5621" y="234"/>
                </a:lnTo>
                <a:lnTo>
                  <a:pt x="5619" y="235"/>
                </a:lnTo>
                <a:lnTo>
                  <a:pt x="5616" y="236"/>
                </a:lnTo>
                <a:lnTo>
                  <a:pt x="5612" y="237"/>
                </a:lnTo>
                <a:lnTo>
                  <a:pt x="5609" y="234"/>
                </a:lnTo>
                <a:lnTo>
                  <a:pt x="5610" y="235"/>
                </a:lnTo>
                <a:lnTo>
                  <a:pt x="5610" y="236"/>
                </a:lnTo>
                <a:lnTo>
                  <a:pt x="5609" y="237"/>
                </a:lnTo>
                <a:lnTo>
                  <a:pt x="5608" y="237"/>
                </a:lnTo>
                <a:lnTo>
                  <a:pt x="5603" y="237"/>
                </a:lnTo>
                <a:lnTo>
                  <a:pt x="5603" y="226"/>
                </a:lnTo>
                <a:lnTo>
                  <a:pt x="5599" y="225"/>
                </a:lnTo>
                <a:lnTo>
                  <a:pt x="5596" y="225"/>
                </a:lnTo>
                <a:lnTo>
                  <a:pt x="5594" y="226"/>
                </a:lnTo>
                <a:lnTo>
                  <a:pt x="5593" y="227"/>
                </a:lnTo>
                <a:lnTo>
                  <a:pt x="5592" y="229"/>
                </a:lnTo>
                <a:lnTo>
                  <a:pt x="5592" y="231"/>
                </a:lnTo>
                <a:lnTo>
                  <a:pt x="5592" y="235"/>
                </a:lnTo>
                <a:lnTo>
                  <a:pt x="5592" y="239"/>
                </a:lnTo>
                <a:lnTo>
                  <a:pt x="5591" y="241"/>
                </a:lnTo>
                <a:lnTo>
                  <a:pt x="5590" y="243"/>
                </a:lnTo>
                <a:lnTo>
                  <a:pt x="5588" y="244"/>
                </a:lnTo>
                <a:lnTo>
                  <a:pt x="5586" y="245"/>
                </a:lnTo>
                <a:lnTo>
                  <a:pt x="5582" y="245"/>
                </a:lnTo>
                <a:lnTo>
                  <a:pt x="5578" y="245"/>
                </a:lnTo>
                <a:lnTo>
                  <a:pt x="5575" y="245"/>
                </a:lnTo>
                <a:lnTo>
                  <a:pt x="5573" y="243"/>
                </a:lnTo>
                <a:lnTo>
                  <a:pt x="5567" y="239"/>
                </a:lnTo>
                <a:lnTo>
                  <a:pt x="5562" y="234"/>
                </a:lnTo>
                <a:lnTo>
                  <a:pt x="5558" y="231"/>
                </a:lnTo>
                <a:lnTo>
                  <a:pt x="5553" y="229"/>
                </a:lnTo>
                <a:lnTo>
                  <a:pt x="5548" y="228"/>
                </a:lnTo>
                <a:lnTo>
                  <a:pt x="5544" y="227"/>
                </a:lnTo>
                <a:lnTo>
                  <a:pt x="5538" y="226"/>
                </a:lnTo>
                <a:lnTo>
                  <a:pt x="5538" y="225"/>
                </a:lnTo>
                <a:lnTo>
                  <a:pt x="5537" y="223"/>
                </a:lnTo>
                <a:lnTo>
                  <a:pt x="5536" y="221"/>
                </a:lnTo>
                <a:lnTo>
                  <a:pt x="5536" y="220"/>
                </a:lnTo>
                <a:lnTo>
                  <a:pt x="5534" y="220"/>
                </a:lnTo>
                <a:lnTo>
                  <a:pt x="5531" y="220"/>
                </a:lnTo>
                <a:lnTo>
                  <a:pt x="5527" y="220"/>
                </a:lnTo>
                <a:lnTo>
                  <a:pt x="5526" y="221"/>
                </a:lnTo>
                <a:lnTo>
                  <a:pt x="5525" y="222"/>
                </a:lnTo>
                <a:lnTo>
                  <a:pt x="5522" y="225"/>
                </a:lnTo>
                <a:lnTo>
                  <a:pt x="5518" y="229"/>
                </a:lnTo>
                <a:lnTo>
                  <a:pt x="5516" y="231"/>
                </a:lnTo>
                <a:lnTo>
                  <a:pt x="5514" y="232"/>
                </a:lnTo>
                <a:lnTo>
                  <a:pt x="5511" y="233"/>
                </a:lnTo>
                <a:lnTo>
                  <a:pt x="5506" y="234"/>
                </a:lnTo>
                <a:lnTo>
                  <a:pt x="5501" y="235"/>
                </a:lnTo>
                <a:lnTo>
                  <a:pt x="5496" y="237"/>
                </a:lnTo>
                <a:lnTo>
                  <a:pt x="5496" y="234"/>
                </a:lnTo>
                <a:lnTo>
                  <a:pt x="5497" y="233"/>
                </a:lnTo>
                <a:lnTo>
                  <a:pt x="5498" y="230"/>
                </a:lnTo>
                <a:lnTo>
                  <a:pt x="5499" y="229"/>
                </a:lnTo>
                <a:lnTo>
                  <a:pt x="5499" y="228"/>
                </a:lnTo>
                <a:lnTo>
                  <a:pt x="5500" y="226"/>
                </a:lnTo>
                <a:lnTo>
                  <a:pt x="5499" y="223"/>
                </a:lnTo>
                <a:lnTo>
                  <a:pt x="5493" y="223"/>
                </a:lnTo>
                <a:lnTo>
                  <a:pt x="5491" y="217"/>
                </a:lnTo>
                <a:lnTo>
                  <a:pt x="5488" y="212"/>
                </a:lnTo>
                <a:lnTo>
                  <a:pt x="5485" y="225"/>
                </a:lnTo>
                <a:lnTo>
                  <a:pt x="5481" y="241"/>
                </a:lnTo>
                <a:lnTo>
                  <a:pt x="5479" y="249"/>
                </a:lnTo>
                <a:lnTo>
                  <a:pt x="5477" y="253"/>
                </a:lnTo>
                <a:lnTo>
                  <a:pt x="5476" y="256"/>
                </a:lnTo>
                <a:lnTo>
                  <a:pt x="5474" y="259"/>
                </a:lnTo>
                <a:lnTo>
                  <a:pt x="5472" y="262"/>
                </a:lnTo>
                <a:lnTo>
                  <a:pt x="5470" y="264"/>
                </a:lnTo>
                <a:lnTo>
                  <a:pt x="5468" y="265"/>
                </a:lnTo>
                <a:lnTo>
                  <a:pt x="5464" y="266"/>
                </a:lnTo>
                <a:lnTo>
                  <a:pt x="5462" y="266"/>
                </a:lnTo>
                <a:lnTo>
                  <a:pt x="5461" y="264"/>
                </a:lnTo>
                <a:lnTo>
                  <a:pt x="5461" y="262"/>
                </a:lnTo>
                <a:lnTo>
                  <a:pt x="5462" y="257"/>
                </a:lnTo>
                <a:lnTo>
                  <a:pt x="5463" y="255"/>
                </a:lnTo>
                <a:lnTo>
                  <a:pt x="5462" y="254"/>
                </a:lnTo>
                <a:lnTo>
                  <a:pt x="5465" y="254"/>
                </a:lnTo>
                <a:lnTo>
                  <a:pt x="5465" y="253"/>
                </a:lnTo>
                <a:lnTo>
                  <a:pt x="5466" y="253"/>
                </a:lnTo>
                <a:lnTo>
                  <a:pt x="5465" y="250"/>
                </a:lnTo>
                <a:lnTo>
                  <a:pt x="5465" y="248"/>
                </a:lnTo>
                <a:lnTo>
                  <a:pt x="5463" y="248"/>
                </a:lnTo>
                <a:lnTo>
                  <a:pt x="5462" y="250"/>
                </a:lnTo>
                <a:lnTo>
                  <a:pt x="5460" y="251"/>
                </a:lnTo>
                <a:lnTo>
                  <a:pt x="5459" y="251"/>
                </a:lnTo>
                <a:lnTo>
                  <a:pt x="5457" y="251"/>
                </a:lnTo>
                <a:lnTo>
                  <a:pt x="5456" y="251"/>
                </a:lnTo>
                <a:lnTo>
                  <a:pt x="5455" y="250"/>
                </a:lnTo>
                <a:lnTo>
                  <a:pt x="5452" y="247"/>
                </a:lnTo>
                <a:lnTo>
                  <a:pt x="5448" y="243"/>
                </a:lnTo>
                <a:lnTo>
                  <a:pt x="5446" y="242"/>
                </a:lnTo>
                <a:lnTo>
                  <a:pt x="5443" y="243"/>
                </a:lnTo>
                <a:lnTo>
                  <a:pt x="5440" y="243"/>
                </a:lnTo>
                <a:lnTo>
                  <a:pt x="5437" y="243"/>
                </a:lnTo>
                <a:lnTo>
                  <a:pt x="5438" y="244"/>
                </a:lnTo>
                <a:lnTo>
                  <a:pt x="5437" y="243"/>
                </a:lnTo>
                <a:lnTo>
                  <a:pt x="5434" y="240"/>
                </a:lnTo>
                <a:lnTo>
                  <a:pt x="5426" y="231"/>
                </a:lnTo>
                <a:lnTo>
                  <a:pt x="5424" y="232"/>
                </a:lnTo>
                <a:lnTo>
                  <a:pt x="5422" y="234"/>
                </a:lnTo>
                <a:lnTo>
                  <a:pt x="5420" y="235"/>
                </a:lnTo>
                <a:lnTo>
                  <a:pt x="5419" y="235"/>
                </a:lnTo>
                <a:lnTo>
                  <a:pt x="5417" y="234"/>
                </a:lnTo>
                <a:lnTo>
                  <a:pt x="5417" y="226"/>
                </a:lnTo>
                <a:lnTo>
                  <a:pt x="5419" y="226"/>
                </a:lnTo>
                <a:lnTo>
                  <a:pt x="5422" y="226"/>
                </a:lnTo>
                <a:lnTo>
                  <a:pt x="5424" y="226"/>
                </a:lnTo>
                <a:lnTo>
                  <a:pt x="5426" y="226"/>
                </a:lnTo>
                <a:lnTo>
                  <a:pt x="5427" y="225"/>
                </a:lnTo>
                <a:lnTo>
                  <a:pt x="5427" y="224"/>
                </a:lnTo>
                <a:lnTo>
                  <a:pt x="5427" y="223"/>
                </a:lnTo>
                <a:lnTo>
                  <a:pt x="5426" y="222"/>
                </a:lnTo>
                <a:lnTo>
                  <a:pt x="5423" y="220"/>
                </a:lnTo>
                <a:lnTo>
                  <a:pt x="5424" y="219"/>
                </a:lnTo>
                <a:lnTo>
                  <a:pt x="5421" y="221"/>
                </a:lnTo>
                <a:lnTo>
                  <a:pt x="5415" y="222"/>
                </a:lnTo>
                <a:lnTo>
                  <a:pt x="5413" y="223"/>
                </a:lnTo>
                <a:lnTo>
                  <a:pt x="5412" y="223"/>
                </a:lnTo>
                <a:lnTo>
                  <a:pt x="5411" y="222"/>
                </a:lnTo>
                <a:lnTo>
                  <a:pt x="5411" y="221"/>
                </a:lnTo>
                <a:lnTo>
                  <a:pt x="5410" y="217"/>
                </a:lnTo>
                <a:lnTo>
                  <a:pt x="5410" y="214"/>
                </a:lnTo>
                <a:lnTo>
                  <a:pt x="5409" y="212"/>
                </a:lnTo>
                <a:lnTo>
                  <a:pt x="5404" y="208"/>
                </a:lnTo>
                <a:lnTo>
                  <a:pt x="5398" y="206"/>
                </a:lnTo>
                <a:lnTo>
                  <a:pt x="5392" y="203"/>
                </a:lnTo>
                <a:lnTo>
                  <a:pt x="5389" y="202"/>
                </a:lnTo>
                <a:lnTo>
                  <a:pt x="5387" y="200"/>
                </a:lnTo>
                <a:lnTo>
                  <a:pt x="5384" y="214"/>
                </a:lnTo>
                <a:lnTo>
                  <a:pt x="5381" y="213"/>
                </a:lnTo>
                <a:lnTo>
                  <a:pt x="5380" y="211"/>
                </a:lnTo>
                <a:lnTo>
                  <a:pt x="5380" y="210"/>
                </a:lnTo>
                <a:lnTo>
                  <a:pt x="5380" y="208"/>
                </a:lnTo>
                <a:lnTo>
                  <a:pt x="5380" y="205"/>
                </a:lnTo>
                <a:lnTo>
                  <a:pt x="5381" y="200"/>
                </a:lnTo>
                <a:lnTo>
                  <a:pt x="5381" y="195"/>
                </a:lnTo>
                <a:lnTo>
                  <a:pt x="5379" y="195"/>
                </a:lnTo>
                <a:lnTo>
                  <a:pt x="5378" y="195"/>
                </a:lnTo>
                <a:lnTo>
                  <a:pt x="5377" y="196"/>
                </a:lnTo>
                <a:lnTo>
                  <a:pt x="5377" y="197"/>
                </a:lnTo>
                <a:lnTo>
                  <a:pt x="5376" y="200"/>
                </a:lnTo>
                <a:lnTo>
                  <a:pt x="5375" y="203"/>
                </a:lnTo>
                <a:lnTo>
                  <a:pt x="5370" y="203"/>
                </a:lnTo>
                <a:lnTo>
                  <a:pt x="5366" y="203"/>
                </a:lnTo>
                <a:lnTo>
                  <a:pt x="5364" y="203"/>
                </a:lnTo>
                <a:lnTo>
                  <a:pt x="5366" y="203"/>
                </a:lnTo>
                <a:lnTo>
                  <a:pt x="5368" y="201"/>
                </a:lnTo>
                <a:lnTo>
                  <a:pt x="5369" y="199"/>
                </a:lnTo>
                <a:lnTo>
                  <a:pt x="5370" y="197"/>
                </a:lnTo>
                <a:lnTo>
                  <a:pt x="5370" y="195"/>
                </a:lnTo>
                <a:lnTo>
                  <a:pt x="5370" y="194"/>
                </a:lnTo>
                <a:lnTo>
                  <a:pt x="5369" y="193"/>
                </a:lnTo>
                <a:lnTo>
                  <a:pt x="5368" y="193"/>
                </a:lnTo>
                <a:lnTo>
                  <a:pt x="5367" y="192"/>
                </a:lnTo>
                <a:lnTo>
                  <a:pt x="5364" y="192"/>
                </a:lnTo>
                <a:lnTo>
                  <a:pt x="5359" y="193"/>
                </a:lnTo>
                <a:lnTo>
                  <a:pt x="5356" y="194"/>
                </a:lnTo>
                <a:lnTo>
                  <a:pt x="5354" y="195"/>
                </a:lnTo>
                <a:lnTo>
                  <a:pt x="5350" y="198"/>
                </a:lnTo>
                <a:lnTo>
                  <a:pt x="5346" y="192"/>
                </a:lnTo>
                <a:lnTo>
                  <a:pt x="5345" y="189"/>
                </a:lnTo>
                <a:lnTo>
                  <a:pt x="5347" y="189"/>
                </a:lnTo>
                <a:lnTo>
                  <a:pt x="5345" y="188"/>
                </a:lnTo>
                <a:lnTo>
                  <a:pt x="5345" y="187"/>
                </a:lnTo>
                <a:lnTo>
                  <a:pt x="5346" y="187"/>
                </a:lnTo>
                <a:lnTo>
                  <a:pt x="5350" y="186"/>
                </a:lnTo>
                <a:lnTo>
                  <a:pt x="5342" y="185"/>
                </a:lnTo>
                <a:lnTo>
                  <a:pt x="5341" y="184"/>
                </a:lnTo>
                <a:lnTo>
                  <a:pt x="5341" y="183"/>
                </a:lnTo>
                <a:lnTo>
                  <a:pt x="5342" y="182"/>
                </a:lnTo>
                <a:lnTo>
                  <a:pt x="5344" y="181"/>
                </a:lnTo>
                <a:lnTo>
                  <a:pt x="5344" y="175"/>
                </a:lnTo>
                <a:lnTo>
                  <a:pt x="5349" y="174"/>
                </a:lnTo>
                <a:lnTo>
                  <a:pt x="5354" y="173"/>
                </a:lnTo>
                <a:lnTo>
                  <a:pt x="5359" y="172"/>
                </a:lnTo>
                <a:lnTo>
                  <a:pt x="5362" y="171"/>
                </a:lnTo>
                <a:lnTo>
                  <a:pt x="5364" y="169"/>
                </a:lnTo>
                <a:lnTo>
                  <a:pt x="5366" y="168"/>
                </a:lnTo>
                <a:lnTo>
                  <a:pt x="5367" y="166"/>
                </a:lnTo>
                <a:lnTo>
                  <a:pt x="5370" y="162"/>
                </a:lnTo>
                <a:lnTo>
                  <a:pt x="5373" y="157"/>
                </a:lnTo>
                <a:lnTo>
                  <a:pt x="5375" y="153"/>
                </a:lnTo>
                <a:lnTo>
                  <a:pt x="5369" y="151"/>
                </a:lnTo>
                <a:lnTo>
                  <a:pt x="5364" y="150"/>
                </a:lnTo>
                <a:lnTo>
                  <a:pt x="5360" y="149"/>
                </a:lnTo>
                <a:lnTo>
                  <a:pt x="5358" y="148"/>
                </a:lnTo>
                <a:lnTo>
                  <a:pt x="5356" y="147"/>
                </a:lnTo>
                <a:lnTo>
                  <a:pt x="5353" y="144"/>
                </a:lnTo>
                <a:lnTo>
                  <a:pt x="5349" y="141"/>
                </a:lnTo>
                <a:lnTo>
                  <a:pt x="5345" y="137"/>
                </a:lnTo>
                <a:lnTo>
                  <a:pt x="5343" y="136"/>
                </a:lnTo>
                <a:lnTo>
                  <a:pt x="5342" y="136"/>
                </a:lnTo>
                <a:lnTo>
                  <a:pt x="5338" y="135"/>
                </a:lnTo>
                <a:lnTo>
                  <a:pt x="5334" y="135"/>
                </a:lnTo>
                <a:lnTo>
                  <a:pt x="5331" y="136"/>
                </a:lnTo>
                <a:lnTo>
                  <a:pt x="5328" y="137"/>
                </a:lnTo>
                <a:lnTo>
                  <a:pt x="5323" y="139"/>
                </a:lnTo>
                <a:lnTo>
                  <a:pt x="5319" y="141"/>
                </a:lnTo>
                <a:lnTo>
                  <a:pt x="5317" y="142"/>
                </a:lnTo>
                <a:lnTo>
                  <a:pt x="5315" y="141"/>
                </a:lnTo>
                <a:lnTo>
                  <a:pt x="5313" y="141"/>
                </a:lnTo>
                <a:lnTo>
                  <a:pt x="5311" y="141"/>
                </a:lnTo>
                <a:lnTo>
                  <a:pt x="5310" y="143"/>
                </a:lnTo>
                <a:lnTo>
                  <a:pt x="5309" y="147"/>
                </a:lnTo>
                <a:lnTo>
                  <a:pt x="5308" y="151"/>
                </a:lnTo>
                <a:lnTo>
                  <a:pt x="5308" y="153"/>
                </a:lnTo>
                <a:lnTo>
                  <a:pt x="5310" y="156"/>
                </a:lnTo>
                <a:lnTo>
                  <a:pt x="5313" y="159"/>
                </a:lnTo>
                <a:lnTo>
                  <a:pt x="5316" y="161"/>
                </a:lnTo>
                <a:lnTo>
                  <a:pt x="5316" y="167"/>
                </a:lnTo>
                <a:lnTo>
                  <a:pt x="5319" y="167"/>
                </a:lnTo>
                <a:lnTo>
                  <a:pt x="5321" y="168"/>
                </a:lnTo>
                <a:lnTo>
                  <a:pt x="5326" y="169"/>
                </a:lnTo>
                <a:lnTo>
                  <a:pt x="5332" y="169"/>
                </a:lnTo>
                <a:lnTo>
                  <a:pt x="5336" y="169"/>
                </a:lnTo>
                <a:lnTo>
                  <a:pt x="5335" y="170"/>
                </a:lnTo>
                <a:lnTo>
                  <a:pt x="5335" y="171"/>
                </a:lnTo>
                <a:lnTo>
                  <a:pt x="5335" y="174"/>
                </a:lnTo>
                <a:lnTo>
                  <a:pt x="5335" y="175"/>
                </a:lnTo>
                <a:lnTo>
                  <a:pt x="5334" y="176"/>
                </a:lnTo>
                <a:lnTo>
                  <a:pt x="5333" y="176"/>
                </a:lnTo>
                <a:lnTo>
                  <a:pt x="5330" y="175"/>
                </a:lnTo>
                <a:lnTo>
                  <a:pt x="5333" y="181"/>
                </a:lnTo>
                <a:lnTo>
                  <a:pt x="5334" y="182"/>
                </a:lnTo>
                <a:lnTo>
                  <a:pt x="5334" y="183"/>
                </a:lnTo>
                <a:lnTo>
                  <a:pt x="5332" y="183"/>
                </a:lnTo>
                <a:lnTo>
                  <a:pt x="5328" y="182"/>
                </a:lnTo>
                <a:lnTo>
                  <a:pt x="5325" y="181"/>
                </a:lnTo>
                <a:lnTo>
                  <a:pt x="5322" y="181"/>
                </a:lnTo>
                <a:lnTo>
                  <a:pt x="5325" y="189"/>
                </a:lnTo>
                <a:lnTo>
                  <a:pt x="5318" y="189"/>
                </a:lnTo>
                <a:lnTo>
                  <a:pt x="5313" y="189"/>
                </a:lnTo>
                <a:lnTo>
                  <a:pt x="5308" y="187"/>
                </a:lnTo>
                <a:lnTo>
                  <a:pt x="5303" y="185"/>
                </a:lnTo>
                <a:lnTo>
                  <a:pt x="5295" y="181"/>
                </a:lnTo>
                <a:lnTo>
                  <a:pt x="5290" y="179"/>
                </a:lnTo>
                <a:lnTo>
                  <a:pt x="5285" y="178"/>
                </a:lnTo>
                <a:lnTo>
                  <a:pt x="5280" y="177"/>
                </a:lnTo>
                <a:lnTo>
                  <a:pt x="5276" y="178"/>
                </a:lnTo>
                <a:lnTo>
                  <a:pt x="5272" y="178"/>
                </a:lnTo>
                <a:lnTo>
                  <a:pt x="5268" y="179"/>
                </a:lnTo>
                <a:lnTo>
                  <a:pt x="5261" y="181"/>
                </a:lnTo>
                <a:lnTo>
                  <a:pt x="5257" y="181"/>
                </a:lnTo>
                <a:lnTo>
                  <a:pt x="5252" y="181"/>
                </a:lnTo>
                <a:lnTo>
                  <a:pt x="5249" y="175"/>
                </a:lnTo>
                <a:lnTo>
                  <a:pt x="5241" y="174"/>
                </a:lnTo>
                <a:lnTo>
                  <a:pt x="5235" y="174"/>
                </a:lnTo>
                <a:lnTo>
                  <a:pt x="5229" y="172"/>
                </a:lnTo>
                <a:lnTo>
                  <a:pt x="5230" y="172"/>
                </a:lnTo>
                <a:lnTo>
                  <a:pt x="5229" y="171"/>
                </a:lnTo>
                <a:lnTo>
                  <a:pt x="5227" y="169"/>
                </a:lnTo>
                <a:lnTo>
                  <a:pt x="5223" y="167"/>
                </a:lnTo>
                <a:lnTo>
                  <a:pt x="5224" y="165"/>
                </a:lnTo>
                <a:lnTo>
                  <a:pt x="5226" y="163"/>
                </a:lnTo>
                <a:lnTo>
                  <a:pt x="5226" y="161"/>
                </a:lnTo>
                <a:lnTo>
                  <a:pt x="5226" y="158"/>
                </a:lnTo>
                <a:lnTo>
                  <a:pt x="5228" y="159"/>
                </a:lnTo>
                <a:lnTo>
                  <a:pt x="5228" y="158"/>
                </a:lnTo>
                <a:lnTo>
                  <a:pt x="5227" y="154"/>
                </a:lnTo>
                <a:lnTo>
                  <a:pt x="5223" y="147"/>
                </a:lnTo>
                <a:lnTo>
                  <a:pt x="5218" y="147"/>
                </a:lnTo>
                <a:lnTo>
                  <a:pt x="5211" y="149"/>
                </a:lnTo>
                <a:lnTo>
                  <a:pt x="5203" y="150"/>
                </a:lnTo>
                <a:lnTo>
                  <a:pt x="5195" y="150"/>
                </a:lnTo>
                <a:lnTo>
                  <a:pt x="5192" y="144"/>
                </a:lnTo>
                <a:lnTo>
                  <a:pt x="5191" y="144"/>
                </a:lnTo>
                <a:lnTo>
                  <a:pt x="5190" y="144"/>
                </a:lnTo>
                <a:lnTo>
                  <a:pt x="5188" y="146"/>
                </a:lnTo>
                <a:lnTo>
                  <a:pt x="5185" y="147"/>
                </a:lnTo>
                <a:lnTo>
                  <a:pt x="5183" y="147"/>
                </a:lnTo>
                <a:lnTo>
                  <a:pt x="5181" y="147"/>
                </a:lnTo>
                <a:lnTo>
                  <a:pt x="5173" y="141"/>
                </a:lnTo>
                <a:lnTo>
                  <a:pt x="5168" y="142"/>
                </a:lnTo>
                <a:lnTo>
                  <a:pt x="5162" y="144"/>
                </a:lnTo>
                <a:lnTo>
                  <a:pt x="5156" y="147"/>
                </a:lnTo>
                <a:lnTo>
                  <a:pt x="5150" y="150"/>
                </a:lnTo>
                <a:lnTo>
                  <a:pt x="5144" y="154"/>
                </a:lnTo>
                <a:lnTo>
                  <a:pt x="5139" y="158"/>
                </a:lnTo>
                <a:lnTo>
                  <a:pt x="5135" y="161"/>
                </a:lnTo>
                <a:lnTo>
                  <a:pt x="5133" y="164"/>
                </a:lnTo>
                <a:lnTo>
                  <a:pt x="5133" y="166"/>
                </a:lnTo>
                <a:lnTo>
                  <a:pt x="5134" y="168"/>
                </a:lnTo>
                <a:lnTo>
                  <a:pt x="5134" y="171"/>
                </a:lnTo>
                <a:lnTo>
                  <a:pt x="5134" y="172"/>
                </a:lnTo>
                <a:lnTo>
                  <a:pt x="5133" y="172"/>
                </a:lnTo>
                <a:lnTo>
                  <a:pt x="5133" y="173"/>
                </a:lnTo>
                <a:lnTo>
                  <a:pt x="5132" y="173"/>
                </a:lnTo>
                <a:lnTo>
                  <a:pt x="5131" y="172"/>
                </a:lnTo>
                <a:lnTo>
                  <a:pt x="5131" y="171"/>
                </a:lnTo>
                <a:lnTo>
                  <a:pt x="5130" y="168"/>
                </a:lnTo>
                <a:lnTo>
                  <a:pt x="5130" y="164"/>
                </a:lnTo>
                <a:lnTo>
                  <a:pt x="5130" y="155"/>
                </a:lnTo>
                <a:lnTo>
                  <a:pt x="5131" y="150"/>
                </a:lnTo>
                <a:lnTo>
                  <a:pt x="5129" y="151"/>
                </a:lnTo>
                <a:lnTo>
                  <a:pt x="5127" y="151"/>
                </a:lnTo>
                <a:lnTo>
                  <a:pt x="5126" y="150"/>
                </a:lnTo>
                <a:lnTo>
                  <a:pt x="5126" y="149"/>
                </a:lnTo>
                <a:lnTo>
                  <a:pt x="5125" y="147"/>
                </a:lnTo>
                <a:lnTo>
                  <a:pt x="5124" y="147"/>
                </a:lnTo>
                <a:lnTo>
                  <a:pt x="5122" y="147"/>
                </a:lnTo>
                <a:lnTo>
                  <a:pt x="5122" y="152"/>
                </a:lnTo>
                <a:lnTo>
                  <a:pt x="5122" y="158"/>
                </a:lnTo>
                <a:lnTo>
                  <a:pt x="5108" y="157"/>
                </a:lnTo>
                <a:lnTo>
                  <a:pt x="5104" y="156"/>
                </a:lnTo>
                <a:lnTo>
                  <a:pt x="5101" y="155"/>
                </a:lnTo>
                <a:lnTo>
                  <a:pt x="5099" y="154"/>
                </a:lnTo>
                <a:lnTo>
                  <a:pt x="5096" y="151"/>
                </a:lnTo>
                <a:lnTo>
                  <a:pt x="5091" y="141"/>
                </a:lnTo>
                <a:lnTo>
                  <a:pt x="5092" y="142"/>
                </a:lnTo>
                <a:lnTo>
                  <a:pt x="5092" y="143"/>
                </a:lnTo>
                <a:lnTo>
                  <a:pt x="5091" y="146"/>
                </a:lnTo>
                <a:lnTo>
                  <a:pt x="5088" y="150"/>
                </a:lnTo>
                <a:lnTo>
                  <a:pt x="5083" y="147"/>
                </a:lnTo>
                <a:lnTo>
                  <a:pt x="5077" y="144"/>
                </a:lnTo>
                <a:lnTo>
                  <a:pt x="5073" y="151"/>
                </a:lnTo>
                <a:lnTo>
                  <a:pt x="5071" y="154"/>
                </a:lnTo>
                <a:lnTo>
                  <a:pt x="5069" y="157"/>
                </a:lnTo>
                <a:lnTo>
                  <a:pt x="5069" y="160"/>
                </a:lnTo>
                <a:lnTo>
                  <a:pt x="5069" y="161"/>
                </a:lnTo>
                <a:lnTo>
                  <a:pt x="5069" y="163"/>
                </a:lnTo>
                <a:lnTo>
                  <a:pt x="5072" y="165"/>
                </a:lnTo>
                <a:lnTo>
                  <a:pt x="5074" y="166"/>
                </a:lnTo>
                <a:lnTo>
                  <a:pt x="5077" y="167"/>
                </a:lnTo>
                <a:lnTo>
                  <a:pt x="5075" y="169"/>
                </a:lnTo>
                <a:lnTo>
                  <a:pt x="5074" y="171"/>
                </a:lnTo>
                <a:lnTo>
                  <a:pt x="5074" y="172"/>
                </a:lnTo>
                <a:lnTo>
                  <a:pt x="5066" y="169"/>
                </a:lnTo>
                <a:lnTo>
                  <a:pt x="5060" y="167"/>
                </a:lnTo>
                <a:lnTo>
                  <a:pt x="5061" y="169"/>
                </a:lnTo>
                <a:lnTo>
                  <a:pt x="5062" y="172"/>
                </a:lnTo>
                <a:lnTo>
                  <a:pt x="5062" y="173"/>
                </a:lnTo>
                <a:lnTo>
                  <a:pt x="5062" y="175"/>
                </a:lnTo>
                <a:lnTo>
                  <a:pt x="5062" y="176"/>
                </a:lnTo>
                <a:lnTo>
                  <a:pt x="5060" y="178"/>
                </a:lnTo>
                <a:lnTo>
                  <a:pt x="5056" y="180"/>
                </a:lnTo>
                <a:lnTo>
                  <a:pt x="5051" y="182"/>
                </a:lnTo>
                <a:lnTo>
                  <a:pt x="5046" y="182"/>
                </a:lnTo>
                <a:lnTo>
                  <a:pt x="5041" y="182"/>
                </a:lnTo>
                <a:lnTo>
                  <a:pt x="5030" y="182"/>
                </a:lnTo>
                <a:lnTo>
                  <a:pt x="5024" y="182"/>
                </a:lnTo>
                <a:lnTo>
                  <a:pt x="5018" y="184"/>
                </a:lnTo>
                <a:lnTo>
                  <a:pt x="5015" y="192"/>
                </a:lnTo>
                <a:lnTo>
                  <a:pt x="4999" y="194"/>
                </a:lnTo>
                <a:lnTo>
                  <a:pt x="4982" y="195"/>
                </a:lnTo>
                <a:lnTo>
                  <a:pt x="4997" y="192"/>
                </a:lnTo>
                <a:lnTo>
                  <a:pt x="5006" y="189"/>
                </a:lnTo>
                <a:lnTo>
                  <a:pt x="5010" y="188"/>
                </a:lnTo>
                <a:lnTo>
                  <a:pt x="5012" y="186"/>
                </a:lnTo>
                <a:lnTo>
                  <a:pt x="5013" y="184"/>
                </a:lnTo>
                <a:lnTo>
                  <a:pt x="5014" y="181"/>
                </a:lnTo>
                <a:lnTo>
                  <a:pt x="5014" y="177"/>
                </a:lnTo>
                <a:lnTo>
                  <a:pt x="5015" y="175"/>
                </a:lnTo>
                <a:lnTo>
                  <a:pt x="5019" y="173"/>
                </a:lnTo>
                <a:lnTo>
                  <a:pt x="5023" y="173"/>
                </a:lnTo>
                <a:lnTo>
                  <a:pt x="5028" y="173"/>
                </a:lnTo>
                <a:lnTo>
                  <a:pt x="5032" y="172"/>
                </a:lnTo>
                <a:lnTo>
                  <a:pt x="5039" y="169"/>
                </a:lnTo>
                <a:lnTo>
                  <a:pt x="5042" y="168"/>
                </a:lnTo>
                <a:lnTo>
                  <a:pt x="5045" y="166"/>
                </a:lnTo>
                <a:lnTo>
                  <a:pt x="5047" y="164"/>
                </a:lnTo>
                <a:lnTo>
                  <a:pt x="5050" y="161"/>
                </a:lnTo>
                <a:lnTo>
                  <a:pt x="5052" y="159"/>
                </a:lnTo>
                <a:lnTo>
                  <a:pt x="5054" y="156"/>
                </a:lnTo>
                <a:lnTo>
                  <a:pt x="5058" y="150"/>
                </a:lnTo>
                <a:lnTo>
                  <a:pt x="5061" y="144"/>
                </a:lnTo>
                <a:lnTo>
                  <a:pt x="5064" y="137"/>
                </a:lnTo>
                <a:lnTo>
                  <a:pt x="5066" y="130"/>
                </a:lnTo>
                <a:lnTo>
                  <a:pt x="5087" y="125"/>
                </a:lnTo>
                <a:lnTo>
                  <a:pt x="5108" y="120"/>
                </a:lnTo>
                <a:lnTo>
                  <a:pt x="5118" y="117"/>
                </a:lnTo>
                <a:lnTo>
                  <a:pt x="5128" y="114"/>
                </a:lnTo>
                <a:lnTo>
                  <a:pt x="5147" y="108"/>
                </a:lnTo>
                <a:lnTo>
                  <a:pt x="5147" y="106"/>
                </a:lnTo>
                <a:lnTo>
                  <a:pt x="5146" y="104"/>
                </a:lnTo>
                <a:lnTo>
                  <a:pt x="5146" y="100"/>
                </a:lnTo>
                <a:lnTo>
                  <a:pt x="5146" y="96"/>
                </a:lnTo>
                <a:lnTo>
                  <a:pt x="5145" y="93"/>
                </a:lnTo>
                <a:lnTo>
                  <a:pt x="5142" y="93"/>
                </a:lnTo>
                <a:lnTo>
                  <a:pt x="5138" y="91"/>
                </a:lnTo>
                <a:lnTo>
                  <a:pt x="5135" y="88"/>
                </a:lnTo>
                <a:lnTo>
                  <a:pt x="5134" y="86"/>
                </a:lnTo>
                <a:lnTo>
                  <a:pt x="5133" y="84"/>
                </a:lnTo>
                <a:lnTo>
                  <a:pt x="5133" y="83"/>
                </a:lnTo>
                <a:lnTo>
                  <a:pt x="5136" y="83"/>
                </a:lnTo>
                <a:lnTo>
                  <a:pt x="5142" y="85"/>
                </a:lnTo>
                <a:lnTo>
                  <a:pt x="5141" y="86"/>
                </a:lnTo>
                <a:lnTo>
                  <a:pt x="5143" y="85"/>
                </a:lnTo>
                <a:lnTo>
                  <a:pt x="5147" y="82"/>
                </a:lnTo>
                <a:lnTo>
                  <a:pt x="5147" y="78"/>
                </a:lnTo>
                <a:lnTo>
                  <a:pt x="5147" y="74"/>
                </a:lnTo>
                <a:lnTo>
                  <a:pt x="5145" y="72"/>
                </a:lnTo>
                <a:lnTo>
                  <a:pt x="5141" y="69"/>
                </a:lnTo>
                <a:lnTo>
                  <a:pt x="5138" y="67"/>
                </a:lnTo>
                <a:lnTo>
                  <a:pt x="5136" y="65"/>
                </a:lnTo>
                <a:lnTo>
                  <a:pt x="5136" y="63"/>
                </a:lnTo>
                <a:lnTo>
                  <a:pt x="5136" y="59"/>
                </a:lnTo>
                <a:lnTo>
                  <a:pt x="5137" y="56"/>
                </a:lnTo>
                <a:lnTo>
                  <a:pt x="5137" y="55"/>
                </a:lnTo>
                <a:lnTo>
                  <a:pt x="5136" y="54"/>
                </a:lnTo>
                <a:lnTo>
                  <a:pt x="5135" y="53"/>
                </a:lnTo>
                <a:lnTo>
                  <a:pt x="5132" y="53"/>
                </a:lnTo>
                <a:lnTo>
                  <a:pt x="5128" y="53"/>
                </a:lnTo>
                <a:lnTo>
                  <a:pt x="5123" y="53"/>
                </a:lnTo>
                <a:lnTo>
                  <a:pt x="5121" y="52"/>
                </a:lnTo>
                <a:lnTo>
                  <a:pt x="5119" y="51"/>
                </a:lnTo>
                <a:lnTo>
                  <a:pt x="5118" y="50"/>
                </a:lnTo>
                <a:lnTo>
                  <a:pt x="5116" y="47"/>
                </a:lnTo>
                <a:lnTo>
                  <a:pt x="5114" y="42"/>
                </a:lnTo>
                <a:lnTo>
                  <a:pt x="5111" y="32"/>
                </a:lnTo>
                <a:lnTo>
                  <a:pt x="5109" y="32"/>
                </a:lnTo>
                <a:lnTo>
                  <a:pt x="5107" y="31"/>
                </a:lnTo>
                <a:lnTo>
                  <a:pt x="5106" y="30"/>
                </a:lnTo>
                <a:lnTo>
                  <a:pt x="5105" y="29"/>
                </a:lnTo>
                <a:lnTo>
                  <a:pt x="5102" y="29"/>
                </a:lnTo>
                <a:lnTo>
                  <a:pt x="5098" y="30"/>
                </a:lnTo>
                <a:lnTo>
                  <a:pt x="5092" y="33"/>
                </a:lnTo>
                <a:lnTo>
                  <a:pt x="5087" y="36"/>
                </a:lnTo>
                <a:lnTo>
                  <a:pt x="5083" y="37"/>
                </a:lnTo>
                <a:lnTo>
                  <a:pt x="5080" y="32"/>
                </a:lnTo>
                <a:lnTo>
                  <a:pt x="5074" y="32"/>
                </a:lnTo>
                <a:lnTo>
                  <a:pt x="5069" y="33"/>
                </a:lnTo>
                <a:lnTo>
                  <a:pt x="5063" y="33"/>
                </a:lnTo>
                <a:lnTo>
                  <a:pt x="5057" y="34"/>
                </a:lnTo>
                <a:lnTo>
                  <a:pt x="5054" y="36"/>
                </a:lnTo>
                <a:lnTo>
                  <a:pt x="5050" y="38"/>
                </a:lnTo>
                <a:lnTo>
                  <a:pt x="5047" y="41"/>
                </a:lnTo>
                <a:lnTo>
                  <a:pt x="5045" y="44"/>
                </a:lnTo>
                <a:lnTo>
                  <a:pt x="5040" y="49"/>
                </a:lnTo>
                <a:lnTo>
                  <a:pt x="5038" y="51"/>
                </a:lnTo>
                <a:lnTo>
                  <a:pt x="5034" y="52"/>
                </a:lnTo>
                <a:lnTo>
                  <a:pt x="5031" y="51"/>
                </a:lnTo>
                <a:lnTo>
                  <a:pt x="5027" y="51"/>
                </a:lnTo>
                <a:lnTo>
                  <a:pt x="5025" y="51"/>
                </a:lnTo>
                <a:lnTo>
                  <a:pt x="5024" y="51"/>
                </a:lnTo>
                <a:lnTo>
                  <a:pt x="5032" y="32"/>
                </a:lnTo>
                <a:lnTo>
                  <a:pt x="5022" y="29"/>
                </a:lnTo>
                <a:lnTo>
                  <a:pt x="5014" y="27"/>
                </a:lnTo>
                <a:lnTo>
                  <a:pt x="5005" y="27"/>
                </a:lnTo>
                <a:lnTo>
                  <a:pt x="4996" y="26"/>
                </a:lnTo>
                <a:lnTo>
                  <a:pt x="4999" y="18"/>
                </a:lnTo>
                <a:lnTo>
                  <a:pt x="5001" y="15"/>
                </a:lnTo>
                <a:lnTo>
                  <a:pt x="5004" y="12"/>
                </a:lnTo>
                <a:lnTo>
                  <a:pt x="4996" y="8"/>
                </a:lnTo>
                <a:lnTo>
                  <a:pt x="4987" y="4"/>
                </a:lnTo>
                <a:lnTo>
                  <a:pt x="4977" y="1"/>
                </a:lnTo>
                <a:lnTo>
                  <a:pt x="4972" y="0"/>
                </a:lnTo>
                <a:lnTo>
                  <a:pt x="4967" y="1"/>
                </a:lnTo>
                <a:lnTo>
                  <a:pt x="4965" y="9"/>
                </a:lnTo>
                <a:lnTo>
                  <a:pt x="4954" y="9"/>
                </a:lnTo>
                <a:lnTo>
                  <a:pt x="4947" y="9"/>
                </a:lnTo>
                <a:lnTo>
                  <a:pt x="4942" y="9"/>
                </a:lnTo>
                <a:lnTo>
                  <a:pt x="4939" y="11"/>
                </a:lnTo>
                <a:lnTo>
                  <a:pt x="4933" y="16"/>
                </a:lnTo>
                <a:lnTo>
                  <a:pt x="4929" y="19"/>
                </a:lnTo>
                <a:lnTo>
                  <a:pt x="4922" y="23"/>
                </a:lnTo>
                <a:lnTo>
                  <a:pt x="4922" y="29"/>
                </a:lnTo>
                <a:lnTo>
                  <a:pt x="4920" y="30"/>
                </a:lnTo>
                <a:lnTo>
                  <a:pt x="4918" y="30"/>
                </a:lnTo>
                <a:lnTo>
                  <a:pt x="4915" y="30"/>
                </a:lnTo>
                <a:lnTo>
                  <a:pt x="4914" y="32"/>
                </a:lnTo>
                <a:lnTo>
                  <a:pt x="4914" y="34"/>
                </a:lnTo>
                <a:lnTo>
                  <a:pt x="4914" y="36"/>
                </a:lnTo>
                <a:lnTo>
                  <a:pt x="4915" y="38"/>
                </a:lnTo>
                <a:lnTo>
                  <a:pt x="4914" y="40"/>
                </a:lnTo>
                <a:lnTo>
                  <a:pt x="4920" y="45"/>
                </a:lnTo>
                <a:lnTo>
                  <a:pt x="4925" y="51"/>
                </a:lnTo>
                <a:lnTo>
                  <a:pt x="4919" y="50"/>
                </a:lnTo>
                <a:lnTo>
                  <a:pt x="4913" y="48"/>
                </a:lnTo>
                <a:lnTo>
                  <a:pt x="4903" y="47"/>
                </a:lnTo>
                <a:lnTo>
                  <a:pt x="4893" y="46"/>
                </a:lnTo>
                <a:lnTo>
                  <a:pt x="4880" y="46"/>
                </a:lnTo>
                <a:lnTo>
                  <a:pt x="4883" y="54"/>
                </a:lnTo>
                <a:lnTo>
                  <a:pt x="4886" y="57"/>
                </a:lnTo>
                <a:lnTo>
                  <a:pt x="4881" y="57"/>
                </a:lnTo>
                <a:lnTo>
                  <a:pt x="4876" y="57"/>
                </a:lnTo>
                <a:lnTo>
                  <a:pt x="4873" y="58"/>
                </a:lnTo>
                <a:lnTo>
                  <a:pt x="4871" y="59"/>
                </a:lnTo>
                <a:lnTo>
                  <a:pt x="4869" y="60"/>
                </a:lnTo>
                <a:lnTo>
                  <a:pt x="4869" y="64"/>
                </a:lnTo>
                <a:lnTo>
                  <a:pt x="4869" y="68"/>
                </a:lnTo>
                <a:lnTo>
                  <a:pt x="4860" y="73"/>
                </a:lnTo>
                <a:lnTo>
                  <a:pt x="4856" y="75"/>
                </a:lnTo>
                <a:lnTo>
                  <a:pt x="4852" y="77"/>
                </a:lnTo>
                <a:lnTo>
                  <a:pt x="4850" y="77"/>
                </a:lnTo>
                <a:lnTo>
                  <a:pt x="4849" y="76"/>
                </a:lnTo>
                <a:lnTo>
                  <a:pt x="4849" y="75"/>
                </a:lnTo>
                <a:lnTo>
                  <a:pt x="4849" y="73"/>
                </a:lnTo>
                <a:lnTo>
                  <a:pt x="4849" y="71"/>
                </a:lnTo>
                <a:lnTo>
                  <a:pt x="4843" y="74"/>
                </a:lnTo>
                <a:lnTo>
                  <a:pt x="4840" y="75"/>
                </a:lnTo>
                <a:lnTo>
                  <a:pt x="4835" y="77"/>
                </a:lnTo>
                <a:lnTo>
                  <a:pt x="4830" y="82"/>
                </a:lnTo>
                <a:lnTo>
                  <a:pt x="4828" y="82"/>
                </a:lnTo>
                <a:lnTo>
                  <a:pt x="4827" y="81"/>
                </a:lnTo>
                <a:lnTo>
                  <a:pt x="4826" y="80"/>
                </a:lnTo>
                <a:lnTo>
                  <a:pt x="4827" y="79"/>
                </a:lnTo>
                <a:lnTo>
                  <a:pt x="4828" y="75"/>
                </a:lnTo>
                <a:lnTo>
                  <a:pt x="4830" y="74"/>
                </a:lnTo>
                <a:lnTo>
                  <a:pt x="4833" y="71"/>
                </a:lnTo>
                <a:lnTo>
                  <a:pt x="4836" y="69"/>
                </a:lnTo>
                <a:lnTo>
                  <a:pt x="4841" y="66"/>
                </a:lnTo>
                <a:lnTo>
                  <a:pt x="4842" y="64"/>
                </a:lnTo>
                <a:lnTo>
                  <a:pt x="4842" y="63"/>
                </a:lnTo>
                <a:lnTo>
                  <a:pt x="4842" y="62"/>
                </a:lnTo>
                <a:lnTo>
                  <a:pt x="4840" y="60"/>
                </a:lnTo>
                <a:lnTo>
                  <a:pt x="4835" y="57"/>
                </a:lnTo>
                <a:lnTo>
                  <a:pt x="4837" y="57"/>
                </a:lnTo>
                <a:lnTo>
                  <a:pt x="4839" y="57"/>
                </a:lnTo>
                <a:lnTo>
                  <a:pt x="4844" y="57"/>
                </a:lnTo>
                <a:lnTo>
                  <a:pt x="4847" y="48"/>
                </a:lnTo>
                <a:lnTo>
                  <a:pt x="4824" y="48"/>
                </a:lnTo>
                <a:lnTo>
                  <a:pt x="4824" y="53"/>
                </a:lnTo>
                <a:lnTo>
                  <a:pt x="4824" y="57"/>
                </a:lnTo>
                <a:lnTo>
                  <a:pt x="4828" y="57"/>
                </a:lnTo>
                <a:lnTo>
                  <a:pt x="4832" y="57"/>
                </a:lnTo>
                <a:lnTo>
                  <a:pt x="4830" y="60"/>
                </a:lnTo>
                <a:lnTo>
                  <a:pt x="4829" y="61"/>
                </a:lnTo>
                <a:lnTo>
                  <a:pt x="4829" y="62"/>
                </a:lnTo>
                <a:lnTo>
                  <a:pt x="4830" y="63"/>
                </a:lnTo>
                <a:lnTo>
                  <a:pt x="4820" y="62"/>
                </a:lnTo>
                <a:lnTo>
                  <a:pt x="4810" y="63"/>
                </a:lnTo>
                <a:lnTo>
                  <a:pt x="4801" y="63"/>
                </a:lnTo>
                <a:lnTo>
                  <a:pt x="4796" y="63"/>
                </a:lnTo>
                <a:lnTo>
                  <a:pt x="4790" y="63"/>
                </a:lnTo>
                <a:lnTo>
                  <a:pt x="4789" y="62"/>
                </a:lnTo>
                <a:lnTo>
                  <a:pt x="4788" y="60"/>
                </a:lnTo>
                <a:lnTo>
                  <a:pt x="4785" y="59"/>
                </a:lnTo>
                <a:lnTo>
                  <a:pt x="4784" y="59"/>
                </a:lnTo>
                <a:lnTo>
                  <a:pt x="4782" y="60"/>
                </a:lnTo>
                <a:lnTo>
                  <a:pt x="4782" y="64"/>
                </a:lnTo>
                <a:lnTo>
                  <a:pt x="4782" y="68"/>
                </a:lnTo>
                <a:lnTo>
                  <a:pt x="4769" y="70"/>
                </a:lnTo>
                <a:lnTo>
                  <a:pt x="4759" y="72"/>
                </a:lnTo>
                <a:lnTo>
                  <a:pt x="4749" y="75"/>
                </a:lnTo>
                <a:lnTo>
                  <a:pt x="4743" y="76"/>
                </a:lnTo>
                <a:lnTo>
                  <a:pt x="4737" y="77"/>
                </a:lnTo>
                <a:lnTo>
                  <a:pt x="4729" y="77"/>
                </a:lnTo>
                <a:lnTo>
                  <a:pt x="4723" y="75"/>
                </a:lnTo>
                <a:lnTo>
                  <a:pt x="4718" y="74"/>
                </a:lnTo>
                <a:lnTo>
                  <a:pt x="4716" y="74"/>
                </a:lnTo>
                <a:lnTo>
                  <a:pt x="4714" y="74"/>
                </a:lnTo>
                <a:lnTo>
                  <a:pt x="4713" y="74"/>
                </a:lnTo>
                <a:lnTo>
                  <a:pt x="4712" y="75"/>
                </a:lnTo>
                <a:lnTo>
                  <a:pt x="4708" y="78"/>
                </a:lnTo>
                <a:lnTo>
                  <a:pt x="4703" y="82"/>
                </a:lnTo>
                <a:lnTo>
                  <a:pt x="4700" y="83"/>
                </a:lnTo>
                <a:lnTo>
                  <a:pt x="4696" y="83"/>
                </a:lnTo>
                <a:lnTo>
                  <a:pt x="4689" y="83"/>
                </a:lnTo>
                <a:lnTo>
                  <a:pt x="4675" y="82"/>
                </a:lnTo>
                <a:lnTo>
                  <a:pt x="4677" y="84"/>
                </a:lnTo>
                <a:lnTo>
                  <a:pt x="4680" y="86"/>
                </a:lnTo>
                <a:lnTo>
                  <a:pt x="4681" y="88"/>
                </a:lnTo>
                <a:lnTo>
                  <a:pt x="4682" y="90"/>
                </a:lnTo>
                <a:lnTo>
                  <a:pt x="4682" y="92"/>
                </a:lnTo>
                <a:lnTo>
                  <a:pt x="4681" y="94"/>
                </a:lnTo>
                <a:lnTo>
                  <a:pt x="4679" y="95"/>
                </a:lnTo>
                <a:lnTo>
                  <a:pt x="4675" y="96"/>
                </a:lnTo>
                <a:lnTo>
                  <a:pt x="4674" y="105"/>
                </a:lnTo>
                <a:lnTo>
                  <a:pt x="4672" y="110"/>
                </a:lnTo>
                <a:lnTo>
                  <a:pt x="4669" y="106"/>
                </a:lnTo>
                <a:lnTo>
                  <a:pt x="4667" y="102"/>
                </a:lnTo>
                <a:lnTo>
                  <a:pt x="4665" y="102"/>
                </a:lnTo>
                <a:lnTo>
                  <a:pt x="4662" y="102"/>
                </a:lnTo>
                <a:lnTo>
                  <a:pt x="4660" y="102"/>
                </a:lnTo>
                <a:lnTo>
                  <a:pt x="4657" y="103"/>
                </a:lnTo>
                <a:lnTo>
                  <a:pt x="4655" y="104"/>
                </a:lnTo>
                <a:lnTo>
                  <a:pt x="4654" y="106"/>
                </a:lnTo>
                <a:lnTo>
                  <a:pt x="4654" y="107"/>
                </a:lnTo>
                <a:lnTo>
                  <a:pt x="4655" y="108"/>
                </a:lnTo>
                <a:lnTo>
                  <a:pt x="4662" y="111"/>
                </a:lnTo>
                <a:lnTo>
                  <a:pt x="4664" y="112"/>
                </a:lnTo>
                <a:lnTo>
                  <a:pt x="4664" y="113"/>
                </a:lnTo>
                <a:lnTo>
                  <a:pt x="4665" y="114"/>
                </a:lnTo>
                <a:lnTo>
                  <a:pt x="4667" y="116"/>
                </a:lnTo>
                <a:lnTo>
                  <a:pt x="4663" y="117"/>
                </a:lnTo>
                <a:lnTo>
                  <a:pt x="4660" y="118"/>
                </a:lnTo>
                <a:lnTo>
                  <a:pt x="4655" y="119"/>
                </a:lnTo>
                <a:lnTo>
                  <a:pt x="4661" y="127"/>
                </a:lnTo>
                <a:lnTo>
                  <a:pt x="4666" y="135"/>
                </a:lnTo>
                <a:lnTo>
                  <a:pt x="4670" y="143"/>
                </a:lnTo>
                <a:lnTo>
                  <a:pt x="4675" y="153"/>
                </a:lnTo>
                <a:lnTo>
                  <a:pt x="4668" y="153"/>
                </a:lnTo>
                <a:lnTo>
                  <a:pt x="4661" y="153"/>
                </a:lnTo>
                <a:lnTo>
                  <a:pt x="4662" y="151"/>
                </a:lnTo>
                <a:lnTo>
                  <a:pt x="4664" y="147"/>
                </a:lnTo>
                <a:lnTo>
                  <a:pt x="4664" y="145"/>
                </a:lnTo>
                <a:lnTo>
                  <a:pt x="4664" y="144"/>
                </a:lnTo>
                <a:lnTo>
                  <a:pt x="4662" y="142"/>
                </a:lnTo>
                <a:lnTo>
                  <a:pt x="4660" y="142"/>
                </a:lnTo>
                <a:lnTo>
                  <a:pt x="4658" y="141"/>
                </a:lnTo>
                <a:lnTo>
                  <a:pt x="4658" y="138"/>
                </a:lnTo>
                <a:lnTo>
                  <a:pt x="4655" y="138"/>
                </a:lnTo>
                <a:lnTo>
                  <a:pt x="4652" y="139"/>
                </a:lnTo>
                <a:lnTo>
                  <a:pt x="4645" y="141"/>
                </a:lnTo>
                <a:lnTo>
                  <a:pt x="4638" y="143"/>
                </a:lnTo>
                <a:lnTo>
                  <a:pt x="4635" y="144"/>
                </a:lnTo>
                <a:lnTo>
                  <a:pt x="4633" y="144"/>
                </a:lnTo>
                <a:lnTo>
                  <a:pt x="4628" y="143"/>
                </a:lnTo>
                <a:lnTo>
                  <a:pt x="4624" y="141"/>
                </a:lnTo>
                <a:lnTo>
                  <a:pt x="4621" y="139"/>
                </a:lnTo>
                <a:lnTo>
                  <a:pt x="4619" y="138"/>
                </a:lnTo>
                <a:lnTo>
                  <a:pt x="4568" y="147"/>
                </a:lnTo>
                <a:lnTo>
                  <a:pt x="4564" y="150"/>
                </a:lnTo>
                <a:lnTo>
                  <a:pt x="4560" y="153"/>
                </a:lnTo>
                <a:lnTo>
                  <a:pt x="4558" y="156"/>
                </a:lnTo>
                <a:lnTo>
                  <a:pt x="4556" y="159"/>
                </a:lnTo>
                <a:lnTo>
                  <a:pt x="4554" y="167"/>
                </a:lnTo>
                <a:lnTo>
                  <a:pt x="4554" y="172"/>
                </a:lnTo>
                <a:lnTo>
                  <a:pt x="4554" y="176"/>
                </a:lnTo>
                <a:lnTo>
                  <a:pt x="4554" y="180"/>
                </a:lnTo>
                <a:lnTo>
                  <a:pt x="4555" y="184"/>
                </a:lnTo>
                <a:lnTo>
                  <a:pt x="4555" y="188"/>
                </a:lnTo>
                <a:lnTo>
                  <a:pt x="4557" y="192"/>
                </a:lnTo>
                <a:lnTo>
                  <a:pt x="4558" y="195"/>
                </a:lnTo>
                <a:lnTo>
                  <a:pt x="4560" y="199"/>
                </a:lnTo>
                <a:lnTo>
                  <a:pt x="4562" y="201"/>
                </a:lnTo>
                <a:lnTo>
                  <a:pt x="4565" y="203"/>
                </a:lnTo>
                <a:lnTo>
                  <a:pt x="4568" y="205"/>
                </a:lnTo>
                <a:lnTo>
                  <a:pt x="4571" y="206"/>
                </a:lnTo>
                <a:lnTo>
                  <a:pt x="4573" y="206"/>
                </a:lnTo>
                <a:lnTo>
                  <a:pt x="4575" y="206"/>
                </a:lnTo>
                <a:lnTo>
                  <a:pt x="4578" y="205"/>
                </a:lnTo>
                <a:lnTo>
                  <a:pt x="4580" y="203"/>
                </a:lnTo>
                <a:lnTo>
                  <a:pt x="4581" y="203"/>
                </a:lnTo>
                <a:lnTo>
                  <a:pt x="4582" y="203"/>
                </a:lnTo>
                <a:lnTo>
                  <a:pt x="4583" y="204"/>
                </a:lnTo>
                <a:lnTo>
                  <a:pt x="4584" y="205"/>
                </a:lnTo>
                <a:lnTo>
                  <a:pt x="4586" y="209"/>
                </a:lnTo>
                <a:lnTo>
                  <a:pt x="4588" y="212"/>
                </a:lnTo>
                <a:lnTo>
                  <a:pt x="4591" y="214"/>
                </a:lnTo>
                <a:lnTo>
                  <a:pt x="4594" y="216"/>
                </a:lnTo>
                <a:lnTo>
                  <a:pt x="4598" y="217"/>
                </a:lnTo>
                <a:lnTo>
                  <a:pt x="4605" y="220"/>
                </a:lnTo>
                <a:lnTo>
                  <a:pt x="4602" y="228"/>
                </a:lnTo>
                <a:lnTo>
                  <a:pt x="4601" y="236"/>
                </a:lnTo>
                <a:lnTo>
                  <a:pt x="4599" y="254"/>
                </a:lnTo>
                <a:lnTo>
                  <a:pt x="4601" y="255"/>
                </a:lnTo>
                <a:lnTo>
                  <a:pt x="4602" y="256"/>
                </a:lnTo>
                <a:lnTo>
                  <a:pt x="4602" y="257"/>
                </a:lnTo>
                <a:lnTo>
                  <a:pt x="4602" y="259"/>
                </a:lnTo>
                <a:lnTo>
                  <a:pt x="4602" y="262"/>
                </a:lnTo>
                <a:lnTo>
                  <a:pt x="4604" y="262"/>
                </a:lnTo>
                <a:lnTo>
                  <a:pt x="4605" y="264"/>
                </a:lnTo>
                <a:lnTo>
                  <a:pt x="4604" y="265"/>
                </a:lnTo>
                <a:lnTo>
                  <a:pt x="4603" y="269"/>
                </a:lnTo>
                <a:lnTo>
                  <a:pt x="4602" y="271"/>
                </a:lnTo>
                <a:lnTo>
                  <a:pt x="4599" y="271"/>
                </a:lnTo>
                <a:lnTo>
                  <a:pt x="4596" y="271"/>
                </a:lnTo>
                <a:lnTo>
                  <a:pt x="4593" y="270"/>
                </a:lnTo>
                <a:lnTo>
                  <a:pt x="4592" y="270"/>
                </a:lnTo>
                <a:lnTo>
                  <a:pt x="4591" y="271"/>
                </a:lnTo>
                <a:lnTo>
                  <a:pt x="4591" y="279"/>
                </a:lnTo>
                <a:lnTo>
                  <a:pt x="4600" y="285"/>
                </a:lnTo>
                <a:lnTo>
                  <a:pt x="4607" y="290"/>
                </a:lnTo>
                <a:lnTo>
                  <a:pt x="4610" y="291"/>
                </a:lnTo>
                <a:lnTo>
                  <a:pt x="4612" y="290"/>
                </a:lnTo>
                <a:lnTo>
                  <a:pt x="4615" y="288"/>
                </a:lnTo>
                <a:lnTo>
                  <a:pt x="4617" y="286"/>
                </a:lnTo>
                <a:lnTo>
                  <a:pt x="4618" y="285"/>
                </a:lnTo>
                <a:lnTo>
                  <a:pt x="4619" y="285"/>
                </a:lnTo>
                <a:lnTo>
                  <a:pt x="4622" y="284"/>
                </a:lnTo>
                <a:lnTo>
                  <a:pt x="4625" y="285"/>
                </a:lnTo>
                <a:lnTo>
                  <a:pt x="4627" y="285"/>
                </a:lnTo>
                <a:lnTo>
                  <a:pt x="4629" y="286"/>
                </a:lnTo>
                <a:lnTo>
                  <a:pt x="4633" y="288"/>
                </a:lnTo>
                <a:lnTo>
                  <a:pt x="4638" y="290"/>
                </a:lnTo>
                <a:lnTo>
                  <a:pt x="4641" y="304"/>
                </a:lnTo>
                <a:lnTo>
                  <a:pt x="4636" y="304"/>
                </a:lnTo>
                <a:lnTo>
                  <a:pt x="4633" y="293"/>
                </a:lnTo>
                <a:lnTo>
                  <a:pt x="4624" y="293"/>
                </a:lnTo>
                <a:lnTo>
                  <a:pt x="4615" y="293"/>
                </a:lnTo>
                <a:lnTo>
                  <a:pt x="4605" y="293"/>
                </a:lnTo>
                <a:lnTo>
                  <a:pt x="4593" y="293"/>
                </a:lnTo>
                <a:lnTo>
                  <a:pt x="4593" y="291"/>
                </a:lnTo>
                <a:lnTo>
                  <a:pt x="4592" y="288"/>
                </a:lnTo>
                <a:lnTo>
                  <a:pt x="4592" y="285"/>
                </a:lnTo>
                <a:lnTo>
                  <a:pt x="4591" y="282"/>
                </a:lnTo>
                <a:lnTo>
                  <a:pt x="4582" y="277"/>
                </a:lnTo>
                <a:lnTo>
                  <a:pt x="4578" y="275"/>
                </a:lnTo>
                <a:lnTo>
                  <a:pt x="4579" y="276"/>
                </a:lnTo>
                <a:lnTo>
                  <a:pt x="4575" y="277"/>
                </a:lnTo>
                <a:lnTo>
                  <a:pt x="4574" y="277"/>
                </a:lnTo>
                <a:lnTo>
                  <a:pt x="4575" y="278"/>
                </a:lnTo>
                <a:lnTo>
                  <a:pt x="4577" y="279"/>
                </a:lnTo>
                <a:lnTo>
                  <a:pt x="4574" y="282"/>
                </a:lnTo>
                <a:lnTo>
                  <a:pt x="4568" y="282"/>
                </a:lnTo>
                <a:lnTo>
                  <a:pt x="4572" y="265"/>
                </a:lnTo>
                <a:lnTo>
                  <a:pt x="4574" y="257"/>
                </a:lnTo>
                <a:lnTo>
                  <a:pt x="4576" y="250"/>
                </a:lnTo>
                <a:lnTo>
                  <a:pt x="4579" y="243"/>
                </a:lnTo>
                <a:lnTo>
                  <a:pt x="4582" y="236"/>
                </a:lnTo>
                <a:lnTo>
                  <a:pt x="4586" y="230"/>
                </a:lnTo>
                <a:lnTo>
                  <a:pt x="4591" y="223"/>
                </a:lnTo>
                <a:lnTo>
                  <a:pt x="4584" y="222"/>
                </a:lnTo>
                <a:lnTo>
                  <a:pt x="4575" y="220"/>
                </a:lnTo>
                <a:lnTo>
                  <a:pt x="4566" y="218"/>
                </a:lnTo>
                <a:lnTo>
                  <a:pt x="4560" y="217"/>
                </a:lnTo>
                <a:lnTo>
                  <a:pt x="4562" y="223"/>
                </a:lnTo>
                <a:lnTo>
                  <a:pt x="4557" y="223"/>
                </a:lnTo>
                <a:lnTo>
                  <a:pt x="4552" y="214"/>
                </a:lnTo>
                <a:lnTo>
                  <a:pt x="4548" y="206"/>
                </a:lnTo>
                <a:lnTo>
                  <a:pt x="4547" y="205"/>
                </a:lnTo>
                <a:lnTo>
                  <a:pt x="4546" y="207"/>
                </a:lnTo>
                <a:lnTo>
                  <a:pt x="4545" y="208"/>
                </a:lnTo>
                <a:lnTo>
                  <a:pt x="4544" y="209"/>
                </a:lnTo>
                <a:lnTo>
                  <a:pt x="4543" y="209"/>
                </a:lnTo>
                <a:lnTo>
                  <a:pt x="4537" y="203"/>
                </a:lnTo>
                <a:lnTo>
                  <a:pt x="4528" y="200"/>
                </a:lnTo>
                <a:lnTo>
                  <a:pt x="4524" y="199"/>
                </a:lnTo>
                <a:lnTo>
                  <a:pt x="4520" y="199"/>
                </a:lnTo>
                <a:lnTo>
                  <a:pt x="4516" y="199"/>
                </a:lnTo>
                <a:lnTo>
                  <a:pt x="4512" y="200"/>
                </a:lnTo>
                <a:lnTo>
                  <a:pt x="4503" y="203"/>
                </a:lnTo>
                <a:lnTo>
                  <a:pt x="4501" y="205"/>
                </a:lnTo>
                <a:lnTo>
                  <a:pt x="4499" y="206"/>
                </a:lnTo>
                <a:lnTo>
                  <a:pt x="4497" y="208"/>
                </a:lnTo>
                <a:lnTo>
                  <a:pt x="4496" y="209"/>
                </a:lnTo>
                <a:lnTo>
                  <a:pt x="4497" y="211"/>
                </a:lnTo>
                <a:lnTo>
                  <a:pt x="4498" y="211"/>
                </a:lnTo>
                <a:lnTo>
                  <a:pt x="4501" y="212"/>
                </a:lnTo>
                <a:lnTo>
                  <a:pt x="4506" y="212"/>
                </a:lnTo>
                <a:lnTo>
                  <a:pt x="4507" y="215"/>
                </a:lnTo>
                <a:lnTo>
                  <a:pt x="4509" y="217"/>
                </a:lnTo>
                <a:lnTo>
                  <a:pt x="4506" y="219"/>
                </a:lnTo>
                <a:lnTo>
                  <a:pt x="4505" y="220"/>
                </a:lnTo>
                <a:lnTo>
                  <a:pt x="4505" y="222"/>
                </a:lnTo>
                <a:lnTo>
                  <a:pt x="4504" y="224"/>
                </a:lnTo>
                <a:lnTo>
                  <a:pt x="4503" y="226"/>
                </a:lnTo>
                <a:lnTo>
                  <a:pt x="4501" y="226"/>
                </a:lnTo>
                <a:lnTo>
                  <a:pt x="4497" y="225"/>
                </a:lnTo>
                <a:lnTo>
                  <a:pt x="4494" y="224"/>
                </a:lnTo>
                <a:lnTo>
                  <a:pt x="4495" y="223"/>
                </a:lnTo>
                <a:lnTo>
                  <a:pt x="4490" y="220"/>
                </a:lnTo>
                <a:lnTo>
                  <a:pt x="4486" y="217"/>
                </a:lnTo>
                <a:lnTo>
                  <a:pt x="4483" y="217"/>
                </a:lnTo>
                <a:lnTo>
                  <a:pt x="4479" y="217"/>
                </a:lnTo>
                <a:lnTo>
                  <a:pt x="4475" y="217"/>
                </a:lnTo>
                <a:lnTo>
                  <a:pt x="4471" y="224"/>
                </a:lnTo>
                <a:lnTo>
                  <a:pt x="4467" y="231"/>
                </a:lnTo>
                <a:lnTo>
                  <a:pt x="4471" y="231"/>
                </a:lnTo>
                <a:lnTo>
                  <a:pt x="4475" y="231"/>
                </a:lnTo>
                <a:lnTo>
                  <a:pt x="4483" y="237"/>
                </a:lnTo>
                <a:lnTo>
                  <a:pt x="4492" y="243"/>
                </a:lnTo>
                <a:lnTo>
                  <a:pt x="4496" y="246"/>
                </a:lnTo>
                <a:lnTo>
                  <a:pt x="4497" y="248"/>
                </a:lnTo>
                <a:lnTo>
                  <a:pt x="4497" y="249"/>
                </a:lnTo>
                <a:lnTo>
                  <a:pt x="4497" y="250"/>
                </a:lnTo>
                <a:lnTo>
                  <a:pt x="4496" y="251"/>
                </a:lnTo>
                <a:lnTo>
                  <a:pt x="4493" y="252"/>
                </a:lnTo>
                <a:lnTo>
                  <a:pt x="4489" y="253"/>
                </a:lnTo>
                <a:lnTo>
                  <a:pt x="4485" y="254"/>
                </a:lnTo>
                <a:lnTo>
                  <a:pt x="4475" y="254"/>
                </a:lnTo>
                <a:lnTo>
                  <a:pt x="4473" y="251"/>
                </a:lnTo>
                <a:lnTo>
                  <a:pt x="4472" y="249"/>
                </a:lnTo>
                <a:lnTo>
                  <a:pt x="4471" y="248"/>
                </a:lnTo>
                <a:lnTo>
                  <a:pt x="4470" y="248"/>
                </a:lnTo>
                <a:lnTo>
                  <a:pt x="4469" y="248"/>
                </a:lnTo>
                <a:lnTo>
                  <a:pt x="4467" y="249"/>
                </a:lnTo>
                <a:lnTo>
                  <a:pt x="4464" y="251"/>
                </a:lnTo>
                <a:lnTo>
                  <a:pt x="4459" y="253"/>
                </a:lnTo>
                <a:lnTo>
                  <a:pt x="4457" y="254"/>
                </a:lnTo>
                <a:lnTo>
                  <a:pt x="4456" y="254"/>
                </a:lnTo>
                <a:lnTo>
                  <a:pt x="4455" y="253"/>
                </a:lnTo>
                <a:lnTo>
                  <a:pt x="4454" y="252"/>
                </a:lnTo>
                <a:lnTo>
                  <a:pt x="4451" y="250"/>
                </a:lnTo>
                <a:lnTo>
                  <a:pt x="4449" y="247"/>
                </a:lnTo>
                <a:lnTo>
                  <a:pt x="4447" y="245"/>
                </a:lnTo>
                <a:lnTo>
                  <a:pt x="4448" y="240"/>
                </a:lnTo>
                <a:lnTo>
                  <a:pt x="4448" y="235"/>
                </a:lnTo>
                <a:lnTo>
                  <a:pt x="4447" y="231"/>
                </a:lnTo>
                <a:lnTo>
                  <a:pt x="4441" y="226"/>
                </a:lnTo>
                <a:lnTo>
                  <a:pt x="4441" y="222"/>
                </a:lnTo>
                <a:lnTo>
                  <a:pt x="4441" y="217"/>
                </a:lnTo>
                <a:lnTo>
                  <a:pt x="4443" y="208"/>
                </a:lnTo>
                <a:lnTo>
                  <a:pt x="4444" y="203"/>
                </a:lnTo>
                <a:lnTo>
                  <a:pt x="4445" y="198"/>
                </a:lnTo>
                <a:lnTo>
                  <a:pt x="4445" y="193"/>
                </a:lnTo>
                <a:lnTo>
                  <a:pt x="4445" y="191"/>
                </a:lnTo>
                <a:lnTo>
                  <a:pt x="4444" y="189"/>
                </a:lnTo>
                <a:lnTo>
                  <a:pt x="4433" y="181"/>
                </a:lnTo>
                <a:lnTo>
                  <a:pt x="4436" y="198"/>
                </a:lnTo>
                <a:lnTo>
                  <a:pt x="4437" y="207"/>
                </a:lnTo>
                <a:lnTo>
                  <a:pt x="4437" y="212"/>
                </a:lnTo>
                <a:lnTo>
                  <a:pt x="4436" y="217"/>
                </a:lnTo>
                <a:lnTo>
                  <a:pt x="4435" y="220"/>
                </a:lnTo>
                <a:lnTo>
                  <a:pt x="4433" y="222"/>
                </a:lnTo>
                <a:lnTo>
                  <a:pt x="4429" y="225"/>
                </a:lnTo>
                <a:lnTo>
                  <a:pt x="4425" y="228"/>
                </a:lnTo>
                <a:lnTo>
                  <a:pt x="4423" y="230"/>
                </a:lnTo>
                <a:lnTo>
                  <a:pt x="4422" y="231"/>
                </a:lnTo>
                <a:lnTo>
                  <a:pt x="4420" y="235"/>
                </a:lnTo>
                <a:lnTo>
                  <a:pt x="4420" y="238"/>
                </a:lnTo>
                <a:lnTo>
                  <a:pt x="4420" y="241"/>
                </a:lnTo>
                <a:lnTo>
                  <a:pt x="4419" y="245"/>
                </a:lnTo>
                <a:lnTo>
                  <a:pt x="4417" y="248"/>
                </a:lnTo>
                <a:lnTo>
                  <a:pt x="4415" y="250"/>
                </a:lnTo>
                <a:lnTo>
                  <a:pt x="4414" y="251"/>
                </a:lnTo>
                <a:lnTo>
                  <a:pt x="4413" y="251"/>
                </a:lnTo>
                <a:lnTo>
                  <a:pt x="4420" y="259"/>
                </a:lnTo>
                <a:lnTo>
                  <a:pt x="4427" y="268"/>
                </a:lnTo>
                <a:lnTo>
                  <a:pt x="4428" y="271"/>
                </a:lnTo>
                <a:lnTo>
                  <a:pt x="4427" y="274"/>
                </a:lnTo>
                <a:lnTo>
                  <a:pt x="4427" y="276"/>
                </a:lnTo>
                <a:lnTo>
                  <a:pt x="4426" y="278"/>
                </a:lnTo>
                <a:lnTo>
                  <a:pt x="4423" y="282"/>
                </a:lnTo>
                <a:lnTo>
                  <a:pt x="4422" y="283"/>
                </a:lnTo>
                <a:lnTo>
                  <a:pt x="4422" y="285"/>
                </a:lnTo>
                <a:lnTo>
                  <a:pt x="4422" y="292"/>
                </a:lnTo>
                <a:lnTo>
                  <a:pt x="4423" y="299"/>
                </a:lnTo>
                <a:lnTo>
                  <a:pt x="4427" y="313"/>
                </a:lnTo>
                <a:lnTo>
                  <a:pt x="4432" y="312"/>
                </a:lnTo>
                <a:lnTo>
                  <a:pt x="4437" y="312"/>
                </a:lnTo>
                <a:lnTo>
                  <a:pt x="4442" y="311"/>
                </a:lnTo>
                <a:lnTo>
                  <a:pt x="4447" y="310"/>
                </a:lnTo>
                <a:lnTo>
                  <a:pt x="4450" y="308"/>
                </a:lnTo>
                <a:lnTo>
                  <a:pt x="4453" y="306"/>
                </a:lnTo>
                <a:lnTo>
                  <a:pt x="4456" y="303"/>
                </a:lnTo>
                <a:lnTo>
                  <a:pt x="4457" y="302"/>
                </a:lnTo>
                <a:lnTo>
                  <a:pt x="4458" y="302"/>
                </a:lnTo>
                <a:lnTo>
                  <a:pt x="4461" y="302"/>
                </a:lnTo>
                <a:lnTo>
                  <a:pt x="4464" y="304"/>
                </a:lnTo>
                <a:lnTo>
                  <a:pt x="4470" y="307"/>
                </a:lnTo>
                <a:lnTo>
                  <a:pt x="4472" y="307"/>
                </a:lnTo>
                <a:lnTo>
                  <a:pt x="4472" y="306"/>
                </a:lnTo>
                <a:lnTo>
                  <a:pt x="4472" y="305"/>
                </a:lnTo>
                <a:lnTo>
                  <a:pt x="4473" y="305"/>
                </a:lnTo>
                <a:lnTo>
                  <a:pt x="4475" y="304"/>
                </a:lnTo>
                <a:lnTo>
                  <a:pt x="4478" y="305"/>
                </a:lnTo>
                <a:lnTo>
                  <a:pt x="4481" y="306"/>
                </a:lnTo>
                <a:lnTo>
                  <a:pt x="4483" y="307"/>
                </a:lnTo>
                <a:lnTo>
                  <a:pt x="4486" y="309"/>
                </a:lnTo>
                <a:lnTo>
                  <a:pt x="4490" y="314"/>
                </a:lnTo>
                <a:lnTo>
                  <a:pt x="4494" y="319"/>
                </a:lnTo>
                <a:lnTo>
                  <a:pt x="4498" y="325"/>
                </a:lnTo>
                <a:lnTo>
                  <a:pt x="4501" y="331"/>
                </a:lnTo>
                <a:lnTo>
                  <a:pt x="4506" y="341"/>
                </a:lnTo>
                <a:lnTo>
                  <a:pt x="4500" y="345"/>
                </a:lnTo>
                <a:lnTo>
                  <a:pt x="4495" y="349"/>
                </a:lnTo>
                <a:lnTo>
                  <a:pt x="4495" y="351"/>
                </a:lnTo>
                <a:lnTo>
                  <a:pt x="4495" y="352"/>
                </a:lnTo>
                <a:lnTo>
                  <a:pt x="4495" y="355"/>
                </a:lnTo>
                <a:lnTo>
                  <a:pt x="4495" y="358"/>
                </a:lnTo>
                <a:lnTo>
                  <a:pt x="4495" y="360"/>
                </a:lnTo>
                <a:lnTo>
                  <a:pt x="4495" y="361"/>
                </a:lnTo>
                <a:lnTo>
                  <a:pt x="4498" y="363"/>
                </a:lnTo>
                <a:lnTo>
                  <a:pt x="4500" y="364"/>
                </a:lnTo>
                <a:lnTo>
                  <a:pt x="4500" y="365"/>
                </a:lnTo>
                <a:lnTo>
                  <a:pt x="4501" y="366"/>
                </a:lnTo>
                <a:lnTo>
                  <a:pt x="4508" y="368"/>
                </a:lnTo>
                <a:lnTo>
                  <a:pt x="4514" y="369"/>
                </a:lnTo>
                <a:lnTo>
                  <a:pt x="4521" y="370"/>
                </a:lnTo>
                <a:lnTo>
                  <a:pt x="4529" y="372"/>
                </a:lnTo>
                <a:lnTo>
                  <a:pt x="4529" y="373"/>
                </a:lnTo>
                <a:lnTo>
                  <a:pt x="4530" y="375"/>
                </a:lnTo>
                <a:lnTo>
                  <a:pt x="4531" y="378"/>
                </a:lnTo>
                <a:lnTo>
                  <a:pt x="4522" y="376"/>
                </a:lnTo>
                <a:lnTo>
                  <a:pt x="4514" y="375"/>
                </a:lnTo>
                <a:lnTo>
                  <a:pt x="4507" y="374"/>
                </a:lnTo>
                <a:lnTo>
                  <a:pt x="4498" y="372"/>
                </a:lnTo>
                <a:lnTo>
                  <a:pt x="4498" y="380"/>
                </a:lnTo>
                <a:lnTo>
                  <a:pt x="4497" y="380"/>
                </a:lnTo>
                <a:lnTo>
                  <a:pt x="4496" y="380"/>
                </a:lnTo>
                <a:lnTo>
                  <a:pt x="4494" y="378"/>
                </a:lnTo>
                <a:lnTo>
                  <a:pt x="4492" y="376"/>
                </a:lnTo>
                <a:lnTo>
                  <a:pt x="4492" y="375"/>
                </a:lnTo>
                <a:lnTo>
                  <a:pt x="4484" y="372"/>
                </a:lnTo>
                <a:lnTo>
                  <a:pt x="4485" y="361"/>
                </a:lnTo>
                <a:lnTo>
                  <a:pt x="4485" y="353"/>
                </a:lnTo>
                <a:lnTo>
                  <a:pt x="4485" y="346"/>
                </a:lnTo>
                <a:lnTo>
                  <a:pt x="4485" y="342"/>
                </a:lnTo>
                <a:lnTo>
                  <a:pt x="4485" y="340"/>
                </a:lnTo>
                <a:lnTo>
                  <a:pt x="4483" y="334"/>
                </a:lnTo>
                <a:lnTo>
                  <a:pt x="4481" y="328"/>
                </a:lnTo>
                <a:lnTo>
                  <a:pt x="4475" y="313"/>
                </a:lnTo>
                <a:lnTo>
                  <a:pt x="4463" y="316"/>
                </a:lnTo>
                <a:lnTo>
                  <a:pt x="4456" y="318"/>
                </a:lnTo>
                <a:lnTo>
                  <a:pt x="4450" y="320"/>
                </a:lnTo>
                <a:lnTo>
                  <a:pt x="4444" y="323"/>
                </a:lnTo>
                <a:lnTo>
                  <a:pt x="4439" y="326"/>
                </a:lnTo>
                <a:lnTo>
                  <a:pt x="4437" y="328"/>
                </a:lnTo>
                <a:lnTo>
                  <a:pt x="4435" y="331"/>
                </a:lnTo>
                <a:lnTo>
                  <a:pt x="4434" y="333"/>
                </a:lnTo>
                <a:lnTo>
                  <a:pt x="4433" y="335"/>
                </a:lnTo>
                <a:lnTo>
                  <a:pt x="4433" y="337"/>
                </a:lnTo>
                <a:lnTo>
                  <a:pt x="4434" y="340"/>
                </a:lnTo>
                <a:lnTo>
                  <a:pt x="4434" y="341"/>
                </a:lnTo>
                <a:lnTo>
                  <a:pt x="4435" y="342"/>
                </a:lnTo>
                <a:lnTo>
                  <a:pt x="4436" y="341"/>
                </a:lnTo>
                <a:lnTo>
                  <a:pt x="4437" y="343"/>
                </a:lnTo>
                <a:lnTo>
                  <a:pt x="4438" y="344"/>
                </a:lnTo>
                <a:lnTo>
                  <a:pt x="4438" y="346"/>
                </a:lnTo>
                <a:lnTo>
                  <a:pt x="4437" y="348"/>
                </a:lnTo>
                <a:lnTo>
                  <a:pt x="4436" y="351"/>
                </a:lnTo>
                <a:lnTo>
                  <a:pt x="4436" y="352"/>
                </a:lnTo>
                <a:lnTo>
                  <a:pt x="4434" y="366"/>
                </a:lnTo>
                <a:lnTo>
                  <a:pt x="4432" y="371"/>
                </a:lnTo>
                <a:lnTo>
                  <a:pt x="4431" y="376"/>
                </a:lnTo>
                <a:lnTo>
                  <a:pt x="4430" y="379"/>
                </a:lnTo>
                <a:lnTo>
                  <a:pt x="4428" y="382"/>
                </a:lnTo>
                <a:lnTo>
                  <a:pt x="4426" y="385"/>
                </a:lnTo>
                <a:lnTo>
                  <a:pt x="4424" y="387"/>
                </a:lnTo>
                <a:lnTo>
                  <a:pt x="4419" y="390"/>
                </a:lnTo>
                <a:lnTo>
                  <a:pt x="4413" y="392"/>
                </a:lnTo>
                <a:lnTo>
                  <a:pt x="4404" y="396"/>
                </a:lnTo>
                <a:lnTo>
                  <a:pt x="4394" y="400"/>
                </a:lnTo>
                <a:lnTo>
                  <a:pt x="4394" y="401"/>
                </a:lnTo>
                <a:lnTo>
                  <a:pt x="4395" y="402"/>
                </a:lnTo>
                <a:lnTo>
                  <a:pt x="4398" y="403"/>
                </a:lnTo>
                <a:lnTo>
                  <a:pt x="4401" y="404"/>
                </a:lnTo>
                <a:lnTo>
                  <a:pt x="4401" y="405"/>
                </a:lnTo>
                <a:lnTo>
                  <a:pt x="4402" y="406"/>
                </a:lnTo>
                <a:lnTo>
                  <a:pt x="4403" y="411"/>
                </a:lnTo>
                <a:lnTo>
                  <a:pt x="4404" y="416"/>
                </a:lnTo>
                <a:lnTo>
                  <a:pt x="4405" y="422"/>
                </a:lnTo>
                <a:lnTo>
                  <a:pt x="4405" y="425"/>
                </a:lnTo>
                <a:lnTo>
                  <a:pt x="4404" y="425"/>
                </a:lnTo>
                <a:lnTo>
                  <a:pt x="4403" y="425"/>
                </a:lnTo>
                <a:lnTo>
                  <a:pt x="4401" y="425"/>
                </a:lnTo>
                <a:lnTo>
                  <a:pt x="4398" y="426"/>
                </a:lnTo>
                <a:lnTo>
                  <a:pt x="4396" y="425"/>
                </a:lnTo>
                <a:lnTo>
                  <a:pt x="4393" y="417"/>
                </a:lnTo>
                <a:lnTo>
                  <a:pt x="4390" y="412"/>
                </a:lnTo>
                <a:lnTo>
                  <a:pt x="4388" y="409"/>
                </a:lnTo>
                <a:lnTo>
                  <a:pt x="4384" y="407"/>
                </a:lnTo>
                <a:lnTo>
                  <a:pt x="4381" y="406"/>
                </a:lnTo>
                <a:lnTo>
                  <a:pt x="4377" y="407"/>
                </a:lnTo>
                <a:lnTo>
                  <a:pt x="4374" y="407"/>
                </a:lnTo>
                <a:lnTo>
                  <a:pt x="4367" y="408"/>
                </a:lnTo>
                <a:lnTo>
                  <a:pt x="4364" y="409"/>
                </a:lnTo>
                <a:lnTo>
                  <a:pt x="4360" y="409"/>
                </a:lnTo>
                <a:lnTo>
                  <a:pt x="4357" y="408"/>
                </a:lnTo>
                <a:lnTo>
                  <a:pt x="4356" y="407"/>
                </a:lnTo>
                <a:lnTo>
                  <a:pt x="4354" y="406"/>
                </a:lnTo>
                <a:lnTo>
                  <a:pt x="4349" y="402"/>
                </a:lnTo>
                <a:lnTo>
                  <a:pt x="4340" y="395"/>
                </a:lnTo>
                <a:lnTo>
                  <a:pt x="4355" y="395"/>
                </a:lnTo>
                <a:lnTo>
                  <a:pt x="4371" y="395"/>
                </a:lnTo>
                <a:lnTo>
                  <a:pt x="4373" y="394"/>
                </a:lnTo>
                <a:lnTo>
                  <a:pt x="4375" y="392"/>
                </a:lnTo>
                <a:lnTo>
                  <a:pt x="4379" y="389"/>
                </a:lnTo>
                <a:lnTo>
                  <a:pt x="4383" y="385"/>
                </a:lnTo>
                <a:lnTo>
                  <a:pt x="4385" y="383"/>
                </a:lnTo>
                <a:lnTo>
                  <a:pt x="4387" y="383"/>
                </a:lnTo>
                <a:lnTo>
                  <a:pt x="4389" y="384"/>
                </a:lnTo>
                <a:lnTo>
                  <a:pt x="4392" y="386"/>
                </a:lnTo>
                <a:lnTo>
                  <a:pt x="4394" y="389"/>
                </a:lnTo>
                <a:lnTo>
                  <a:pt x="4395" y="388"/>
                </a:lnTo>
                <a:lnTo>
                  <a:pt x="4396" y="388"/>
                </a:lnTo>
                <a:lnTo>
                  <a:pt x="4397" y="387"/>
                </a:lnTo>
                <a:lnTo>
                  <a:pt x="4399" y="386"/>
                </a:lnTo>
                <a:lnTo>
                  <a:pt x="4402" y="386"/>
                </a:lnTo>
                <a:lnTo>
                  <a:pt x="4403" y="384"/>
                </a:lnTo>
                <a:lnTo>
                  <a:pt x="4403" y="383"/>
                </a:lnTo>
                <a:lnTo>
                  <a:pt x="4402" y="381"/>
                </a:lnTo>
                <a:lnTo>
                  <a:pt x="4400" y="379"/>
                </a:lnTo>
                <a:lnTo>
                  <a:pt x="4399" y="378"/>
                </a:lnTo>
                <a:lnTo>
                  <a:pt x="4413" y="366"/>
                </a:lnTo>
                <a:lnTo>
                  <a:pt x="4414" y="360"/>
                </a:lnTo>
                <a:lnTo>
                  <a:pt x="4414" y="351"/>
                </a:lnTo>
                <a:lnTo>
                  <a:pt x="4414" y="341"/>
                </a:lnTo>
                <a:lnTo>
                  <a:pt x="4413" y="335"/>
                </a:lnTo>
                <a:lnTo>
                  <a:pt x="4412" y="333"/>
                </a:lnTo>
                <a:lnTo>
                  <a:pt x="4410" y="331"/>
                </a:lnTo>
                <a:lnTo>
                  <a:pt x="4405" y="326"/>
                </a:lnTo>
                <a:lnTo>
                  <a:pt x="4399" y="321"/>
                </a:lnTo>
                <a:lnTo>
                  <a:pt x="4398" y="318"/>
                </a:lnTo>
                <a:lnTo>
                  <a:pt x="4396" y="316"/>
                </a:lnTo>
                <a:lnTo>
                  <a:pt x="4396" y="309"/>
                </a:lnTo>
                <a:lnTo>
                  <a:pt x="4396" y="303"/>
                </a:lnTo>
                <a:lnTo>
                  <a:pt x="4398" y="297"/>
                </a:lnTo>
                <a:lnTo>
                  <a:pt x="4400" y="292"/>
                </a:lnTo>
                <a:lnTo>
                  <a:pt x="4403" y="281"/>
                </a:lnTo>
                <a:lnTo>
                  <a:pt x="4405" y="276"/>
                </a:lnTo>
                <a:lnTo>
                  <a:pt x="4405" y="273"/>
                </a:lnTo>
                <a:lnTo>
                  <a:pt x="4405" y="271"/>
                </a:lnTo>
                <a:lnTo>
                  <a:pt x="4404" y="269"/>
                </a:lnTo>
                <a:lnTo>
                  <a:pt x="4403" y="267"/>
                </a:lnTo>
                <a:lnTo>
                  <a:pt x="4399" y="263"/>
                </a:lnTo>
                <a:lnTo>
                  <a:pt x="4394" y="258"/>
                </a:lnTo>
                <a:lnTo>
                  <a:pt x="4392" y="256"/>
                </a:lnTo>
                <a:lnTo>
                  <a:pt x="4391" y="254"/>
                </a:lnTo>
                <a:lnTo>
                  <a:pt x="4390" y="251"/>
                </a:lnTo>
                <a:lnTo>
                  <a:pt x="4390" y="249"/>
                </a:lnTo>
                <a:lnTo>
                  <a:pt x="4390" y="247"/>
                </a:lnTo>
                <a:lnTo>
                  <a:pt x="4389" y="246"/>
                </a:lnTo>
                <a:lnTo>
                  <a:pt x="4388" y="245"/>
                </a:lnTo>
                <a:lnTo>
                  <a:pt x="4388" y="243"/>
                </a:lnTo>
                <a:lnTo>
                  <a:pt x="4389" y="240"/>
                </a:lnTo>
                <a:lnTo>
                  <a:pt x="4391" y="234"/>
                </a:lnTo>
                <a:lnTo>
                  <a:pt x="4392" y="232"/>
                </a:lnTo>
                <a:lnTo>
                  <a:pt x="4395" y="230"/>
                </a:lnTo>
                <a:lnTo>
                  <a:pt x="4398" y="228"/>
                </a:lnTo>
                <a:lnTo>
                  <a:pt x="4399" y="226"/>
                </a:lnTo>
                <a:lnTo>
                  <a:pt x="4401" y="220"/>
                </a:lnTo>
                <a:lnTo>
                  <a:pt x="4402" y="214"/>
                </a:lnTo>
                <a:lnTo>
                  <a:pt x="4403" y="201"/>
                </a:lnTo>
                <a:lnTo>
                  <a:pt x="4403" y="194"/>
                </a:lnTo>
                <a:lnTo>
                  <a:pt x="4402" y="188"/>
                </a:lnTo>
                <a:lnTo>
                  <a:pt x="4401" y="182"/>
                </a:lnTo>
                <a:lnTo>
                  <a:pt x="4399" y="178"/>
                </a:lnTo>
                <a:lnTo>
                  <a:pt x="4398" y="176"/>
                </a:lnTo>
                <a:lnTo>
                  <a:pt x="4396" y="175"/>
                </a:lnTo>
                <a:lnTo>
                  <a:pt x="4393" y="173"/>
                </a:lnTo>
                <a:lnTo>
                  <a:pt x="4389" y="172"/>
                </a:lnTo>
                <a:lnTo>
                  <a:pt x="4381" y="171"/>
                </a:lnTo>
                <a:lnTo>
                  <a:pt x="4372" y="171"/>
                </a:lnTo>
                <a:lnTo>
                  <a:pt x="4363" y="171"/>
                </a:lnTo>
                <a:lnTo>
                  <a:pt x="4355" y="172"/>
                </a:lnTo>
                <a:lnTo>
                  <a:pt x="4348" y="173"/>
                </a:lnTo>
                <a:lnTo>
                  <a:pt x="4345" y="174"/>
                </a:lnTo>
                <a:lnTo>
                  <a:pt x="4343" y="175"/>
                </a:lnTo>
                <a:lnTo>
                  <a:pt x="4341" y="177"/>
                </a:lnTo>
                <a:lnTo>
                  <a:pt x="4339" y="180"/>
                </a:lnTo>
                <a:lnTo>
                  <a:pt x="4338" y="183"/>
                </a:lnTo>
                <a:lnTo>
                  <a:pt x="4337" y="187"/>
                </a:lnTo>
                <a:lnTo>
                  <a:pt x="4335" y="194"/>
                </a:lnTo>
                <a:lnTo>
                  <a:pt x="4333" y="197"/>
                </a:lnTo>
                <a:lnTo>
                  <a:pt x="4332" y="200"/>
                </a:lnTo>
                <a:lnTo>
                  <a:pt x="4329" y="200"/>
                </a:lnTo>
                <a:lnTo>
                  <a:pt x="4326" y="203"/>
                </a:lnTo>
                <a:lnTo>
                  <a:pt x="4323" y="206"/>
                </a:lnTo>
                <a:lnTo>
                  <a:pt x="4321" y="210"/>
                </a:lnTo>
                <a:lnTo>
                  <a:pt x="4318" y="214"/>
                </a:lnTo>
                <a:lnTo>
                  <a:pt x="4314" y="222"/>
                </a:lnTo>
                <a:lnTo>
                  <a:pt x="4312" y="226"/>
                </a:lnTo>
                <a:lnTo>
                  <a:pt x="4309" y="229"/>
                </a:lnTo>
                <a:lnTo>
                  <a:pt x="4308" y="229"/>
                </a:lnTo>
                <a:lnTo>
                  <a:pt x="4306" y="230"/>
                </a:lnTo>
                <a:lnTo>
                  <a:pt x="4304" y="230"/>
                </a:lnTo>
                <a:lnTo>
                  <a:pt x="4301" y="230"/>
                </a:lnTo>
                <a:lnTo>
                  <a:pt x="4300" y="230"/>
                </a:lnTo>
                <a:lnTo>
                  <a:pt x="4298" y="231"/>
                </a:lnTo>
                <a:lnTo>
                  <a:pt x="4300" y="243"/>
                </a:lnTo>
                <a:lnTo>
                  <a:pt x="4302" y="253"/>
                </a:lnTo>
                <a:lnTo>
                  <a:pt x="4303" y="262"/>
                </a:lnTo>
                <a:lnTo>
                  <a:pt x="4304" y="265"/>
                </a:lnTo>
                <a:lnTo>
                  <a:pt x="4304" y="268"/>
                </a:lnTo>
                <a:lnTo>
                  <a:pt x="4304" y="274"/>
                </a:lnTo>
                <a:lnTo>
                  <a:pt x="4295" y="276"/>
                </a:lnTo>
                <a:lnTo>
                  <a:pt x="4295" y="280"/>
                </a:lnTo>
                <a:lnTo>
                  <a:pt x="4295" y="285"/>
                </a:lnTo>
                <a:lnTo>
                  <a:pt x="4296" y="289"/>
                </a:lnTo>
                <a:lnTo>
                  <a:pt x="4296" y="291"/>
                </a:lnTo>
                <a:lnTo>
                  <a:pt x="4295" y="293"/>
                </a:lnTo>
                <a:lnTo>
                  <a:pt x="4302" y="295"/>
                </a:lnTo>
                <a:lnTo>
                  <a:pt x="4307" y="295"/>
                </a:lnTo>
                <a:lnTo>
                  <a:pt x="4311" y="295"/>
                </a:lnTo>
                <a:lnTo>
                  <a:pt x="4315" y="296"/>
                </a:lnTo>
                <a:lnTo>
                  <a:pt x="4314" y="304"/>
                </a:lnTo>
                <a:lnTo>
                  <a:pt x="4314" y="310"/>
                </a:lnTo>
                <a:lnTo>
                  <a:pt x="4315" y="324"/>
                </a:lnTo>
                <a:lnTo>
                  <a:pt x="4323" y="321"/>
                </a:lnTo>
                <a:lnTo>
                  <a:pt x="4320" y="330"/>
                </a:lnTo>
                <a:lnTo>
                  <a:pt x="4317" y="337"/>
                </a:lnTo>
                <a:lnTo>
                  <a:pt x="4314" y="343"/>
                </a:lnTo>
                <a:lnTo>
                  <a:pt x="4309" y="349"/>
                </a:lnTo>
                <a:lnTo>
                  <a:pt x="4305" y="343"/>
                </a:lnTo>
                <a:lnTo>
                  <a:pt x="4298" y="333"/>
                </a:lnTo>
                <a:lnTo>
                  <a:pt x="4287" y="319"/>
                </a:lnTo>
                <a:lnTo>
                  <a:pt x="4284" y="318"/>
                </a:lnTo>
                <a:lnTo>
                  <a:pt x="4281" y="319"/>
                </a:lnTo>
                <a:lnTo>
                  <a:pt x="4278" y="319"/>
                </a:lnTo>
                <a:lnTo>
                  <a:pt x="4277" y="319"/>
                </a:lnTo>
                <a:lnTo>
                  <a:pt x="4276" y="319"/>
                </a:lnTo>
                <a:lnTo>
                  <a:pt x="4274" y="317"/>
                </a:lnTo>
                <a:lnTo>
                  <a:pt x="4274" y="316"/>
                </a:lnTo>
                <a:lnTo>
                  <a:pt x="4274" y="315"/>
                </a:lnTo>
                <a:lnTo>
                  <a:pt x="4274" y="313"/>
                </a:lnTo>
                <a:lnTo>
                  <a:pt x="4276" y="310"/>
                </a:lnTo>
                <a:lnTo>
                  <a:pt x="4273" y="310"/>
                </a:lnTo>
                <a:lnTo>
                  <a:pt x="4270" y="310"/>
                </a:lnTo>
                <a:lnTo>
                  <a:pt x="4267" y="310"/>
                </a:lnTo>
                <a:lnTo>
                  <a:pt x="4264" y="310"/>
                </a:lnTo>
                <a:lnTo>
                  <a:pt x="4262" y="307"/>
                </a:lnTo>
                <a:lnTo>
                  <a:pt x="4260" y="306"/>
                </a:lnTo>
                <a:lnTo>
                  <a:pt x="4259" y="304"/>
                </a:lnTo>
                <a:lnTo>
                  <a:pt x="4258" y="308"/>
                </a:lnTo>
                <a:lnTo>
                  <a:pt x="4258" y="312"/>
                </a:lnTo>
                <a:lnTo>
                  <a:pt x="4257" y="314"/>
                </a:lnTo>
                <a:lnTo>
                  <a:pt x="4256" y="315"/>
                </a:lnTo>
                <a:lnTo>
                  <a:pt x="4255" y="316"/>
                </a:lnTo>
                <a:lnTo>
                  <a:pt x="4253" y="316"/>
                </a:lnTo>
                <a:lnTo>
                  <a:pt x="4253" y="315"/>
                </a:lnTo>
                <a:lnTo>
                  <a:pt x="4252" y="315"/>
                </a:lnTo>
                <a:lnTo>
                  <a:pt x="4252" y="313"/>
                </a:lnTo>
                <a:lnTo>
                  <a:pt x="4253" y="307"/>
                </a:lnTo>
                <a:lnTo>
                  <a:pt x="4255" y="302"/>
                </a:lnTo>
                <a:lnTo>
                  <a:pt x="4256" y="299"/>
                </a:lnTo>
                <a:lnTo>
                  <a:pt x="4246" y="297"/>
                </a:lnTo>
                <a:lnTo>
                  <a:pt x="4236" y="297"/>
                </a:lnTo>
                <a:lnTo>
                  <a:pt x="4227" y="297"/>
                </a:lnTo>
                <a:lnTo>
                  <a:pt x="4219" y="296"/>
                </a:lnTo>
                <a:lnTo>
                  <a:pt x="4216" y="293"/>
                </a:lnTo>
                <a:lnTo>
                  <a:pt x="4213" y="291"/>
                </a:lnTo>
                <a:lnTo>
                  <a:pt x="4211" y="290"/>
                </a:lnTo>
                <a:lnTo>
                  <a:pt x="4210" y="291"/>
                </a:lnTo>
                <a:lnTo>
                  <a:pt x="4209" y="294"/>
                </a:lnTo>
                <a:lnTo>
                  <a:pt x="4209" y="296"/>
                </a:lnTo>
                <a:lnTo>
                  <a:pt x="4208" y="299"/>
                </a:lnTo>
                <a:lnTo>
                  <a:pt x="4194" y="297"/>
                </a:lnTo>
                <a:lnTo>
                  <a:pt x="4180" y="296"/>
                </a:lnTo>
                <a:lnTo>
                  <a:pt x="4180" y="299"/>
                </a:lnTo>
                <a:lnTo>
                  <a:pt x="4180" y="300"/>
                </a:lnTo>
                <a:lnTo>
                  <a:pt x="4180" y="301"/>
                </a:lnTo>
                <a:lnTo>
                  <a:pt x="4177" y="302"/>
                </a:lnTo>
                <a:lnTo>
                  <a:pt x="4181" y="309"/>
                </a:lnTo>
                <a:lnTo>
                  <a:pt x="4182" y="315"/>
                </a:lnTo>
                <a:lnTo>
                  <a:pt x="4183" y="318"/>
                </a:lnTo>
                <a:lnTo>
                  <a:pt x="4183" y="321"/>
                </a:lnTo>
                <a:lnTo>
                  <a:pt x="4183" y="333"/>
                </a:lnTo>
                <a:lnTo>
                  <a:pt x="4181" y="333"/>
                </a:lnTo>
                <a:lnTo>
                  <a:pt x="4179" y="333"/>
                </a:lnTo>
                <a:lnTo>
                  <a:pt x="4174" y="335"/>
                </a:lnTo>
                <a:lnTo>
                  <a:pt x="4174" y="334"/>
                </a:lnTo>
                <a:lnTo>
                  <a:pt x="4172" y="332"/>
                </a:lnTo>
                <a:lnTo>
                  <a:pt x="4169" y="330"/>
                </a:lnTo>
                <a:lnTo>
                  <a:pt x="4163" y="333"/>
                </a:lnTo>
                <a:lnTo>
                  <a:pt x="4164" y="340"/>
                </a:lnTo>
                <a:lnTo>
                  <a:pt x="4164" y="343"/>
                </a:lnTo>
                <a:lnTo>
                  <a:pt x="4163" y="347"/>
                </a:lnTo>
                <a:lnTo>
                  <a:pt x="4159" y="342"/>
                </a:lnTo>
                <a:lnTo>
                  <a:pt x="4153" y="335"/>
                </a:lnTo>
                <a:lnTo>
                  <a:pt x="4151" y="331"/>
                </a:lnTo>
                <a:lnTo>
                  <a:pt x="4150" y="329"/>
                </a:lnTo>
                <a:lnTo>
                  <a:pt x="4150" y="327"/>
                </a:lnTo>
                <a:lnTo>
                  <a:pt x="4150" y="325"/>
                </a:lnTo>
                <a:lnTo>
                  <a:pt x="4151" y="324"/>
                </a:lnTo>
                <a:lnTo>
                  <a:pt x="4152" y="322"/>
                </a:lnTo>
                <a:lnTo>
                  <a:pt x="4155" y="321"/>
                </a:lnTo>
                <a:lnTo>
                  <a:pt x="4129" y="330"/>
                </a:lnTo>
                <a:lnTo>
                  <a:pt x="4127" y="330"/>
                </a:lnTo>
                <a:lnTo>
                  <a:pt x="4126" y="329"/>
                </a:lnTo>
                <a:lnTo>
                  <a:pt x="4126" y="328"/>
                </a:lnTo>
                <a:lnTo>
                  <a:pt x="4127" y="327"/>
                </a:lnTo>
                <a:lnTo>
                  <a:pt x="4126" y="327"/>
                </a:lnTo>
                <a:lnTo>
                  <a:pt x="4124" y="327"/>
                </a:lnTo>
                <a:lnTo>
                  <a:pt x="4126" y="331"/>
                </a:lnTo>
                <a:lnTo>
                  <a:pt x="4127" y="334"/>
                </a:lnTo>
                <a:lnTo>
                  <a:pt x="4127" y="335"/>
                </a:lnTo>
                <a:lnTo>
                  <a:pt x="4126" y="335"/>
                </a:lnTo>
                <a:lnTo>
                  <a:pt x="4122" y="336"/>
                </a:lnTo>
                <a:lnTo>
                  <a:pt x="4118" y="335"/>
                </a:lnTo>
                <a:lnTo>
                  <a:pt x="4115" y="334"/>
                </a:lnTo>
                <a:lnTo>
                  <a:pt x="4111" y="331"/>
                </a:lnTo>
                <a:lnTo>
                  <a:pt x="4107" y="329"/>
                </a:lnTo>
                <a:lnTo>
                  <a:pt x="4104" y="328"/>
                </a:lnTo>
                <a:lnTo>
                  <a:pt x="4100" y="327"/>
                </a:lnTo>
                <a:lnTo>
                  <a:pt x="4096" y="327"/>
                </a:lnTo>
                <a:lnTo>
                  <a:pt x="4094" y="328"/>
                </a:lnTo>
                <a:lnTo>
                  <a:pt x="4091" y="329"/>
                </a:lnTo>
                <a:lnTo>
                  <a:pt x="4085" y="333"/>
                </a:lnTo>
                <a:lnTo>
                  <a:pt x="4078" y="337"/>
                </a:lnTo>
                <a:lnTo>
                  <a:pt x="4077" y="338"/>
                </a:lnTo>
                <a:lnTo>
                  <a:pt x="4078" y="338"/>
                </a:lnTo>
                <a:lnTo>
                  <a:pt x="4078" y="343"/>
                </a:lnTo>
                <a:lnTo>
                  <a:pt x="4078" y="347"/>
                </a:lnTo>
                <a:lnTo>
                  <a:pt x="4076" y="347"/>
                </a:lnTo>
                <a:lnTo>
                  <a:pt x="4075" y="346"/>
                </a:lnTo>
                <a:lnTo>
                  <a:pt x="4072" y="343"/>
                </a:lnTo>
                <a:lnTo>
                  <a:pt x="4071" y="340"/>
                </a:lnTo>
                <a:lnTo>
                  <a:pt x="4070" y="339"/>
                </a:lnTo>
                <a:lnTo>
                  <a:pt x="4069" y="338"/>
                </a:lnTo>
                <a:lnTo>
                  <a:pt x="4068" y="338"/>
                </a:lnTo>
                <a:lnTo>
                  <a:pt x="4067" y="339"/>
                </a:lnTo>
                <a:lnTo>
                  <a:pt x="4065" y="341"/>
                </a:lnTo>
                <a:lnTo>
                  <a:pt x="4065" y="343"/>
                </a:lnTo>
                <a:lnTo>
                  <a:pt x="4064" y="344"/>
                </a:lnTo>
                <a:lnTo>
                  <a:pt x="4059" y="345"/>
                </a:lnTo>
                <a:lnTo>
                  <a:pt x="4054" y="344"/>
                </a:lnTo>
                <a:lnTo>
                  <a:pt x="4049" y="344"/>
                </a:lnTo>
                <a:lnTo>
                  <a:pt x="4044" y="344"/>
                </a:lnTo>
                <a:lnTo>
                  <a:pt x="4044" y="338"/>
                </a:lnTo>
                <a:lnTo>
                  <a:pt x="4055" y="338"/>
                </a:lnTo>
                <a:lnTo>
                  <a:pt x="4057" y="338"/>
                </a:lnTo>
                <a:lnTo>
                  <a:pt x="4058" y="337"/>
                </a:lnTo>
                <a:lnTo>
                  <a:pt x="4055" y="335"/>
                </a:lnTo>
                <a:lnTo>
                  <a:pt x="4053" y="334"/>
                </a:lnTo>
                <a:lnTo>
                  <a:pt x="4052" y="333"/>
                </a:lnTo>
                <a:lnTo>
                  <a:pt x="4052" y="330"/>
                </a:lnTo>
                <a:lnTo>
                  <a:pt x="4052" y="327"/>
                </a:lnTo>
                <a:lnTo>
                  <a:pt x="4050" y="326"/>
                </a:lnTo>
                <a:lnTo>
                  <a:pt x="4048" y="326"/>
                </a:lnTo>
                <a:lnTo>
                  <a:pt x="4046" y="325"/>
                </a:lnTo>
                <a:lnTo>
                  <a:pt x="4044" y="324"/>
                </a:lnTo>
                <a:lnTo>
                  <a:pt x="4046" y="321"/>
                </a:lnTo>
                <a:lnTo>
                  <a:pt x="4047" y="320"/>
                </a:lnTo>
                <a:lnTo>
                  <a:pt x="4047" y="319"/>
                </a:lnTo>
                <a:lnTo>
                  <a:pt x="4042" y="321"/>
                </a:lnTo>
                <a:lnTo>
                  <a:pt x="4036" y="324"/>
                </a:lnTo>
                <a:lnTo>
                  <a:pt x="4030" y="327"/>
                </a:lnTo>
                <a:lnTo>
                  <a:pt x="4028" y="328"/>
                </a:lnTo>
                <a:lnTo>
                  <a:pt x="4027" y="330"/>
                </a:lnTo>
                <a:lnTo>
                  <a:pt x="4027" y="334"/>
                </a:lnTo>
                <a:lnTo>
                  <a:pt x="4027" y="338"/>
                </a:lnTo>
                <a:lnTo>
                  <a:pt x="4026" y="337"/>
                </a:lnTo>
                <a:lnTo>
                  <a:pt x="4023" y="335"/>
                </a:lnTo>
                <a:lnTo>
                  <a:pt x="4018" y="333"/>
                </a:lnTo>
                <a:lnTo>
                  <a:pt x="4016" y="333"/>
                </a:lnTo>
                <a:lnTo>
                  <a:pt x="4013" y="333"/>
                </a:lnTo>
                <a:lnTo>
                  <a:pt x="4010" y="338"/>
                </a:lnTo>
                <a:lnTo>
                  <a:pt x="4008" y="339"/>
                </a:lnTo>
                <a:lnTo>
                  <a:pt x="4005" y="338"/>
                </a:lnTo>
                <a:lnTo>
                  <a:pt x="4002" y="338"/>
                </a:lnTo>
                <a:lnTo>
                  <a:pt x="3999" y="338"/>
                </a:lnTo>
                <a:lnTo>
                  <a:pt x="3996" y="339"/>
                </a:lnTo>
                <a:lnTo>
                  <a:pt x="3992" y="341"/>
                </a:lnTo>
                <a:lnTo>
                  <a:pt x="3985" y="347"/>
                </a:lnTo>
                <a:lnTo>
                  <a:pt x="3978" y="352"/>
                </a:lnTo>
                <a:lnTo>
                  <a:pt x="3974" y="354"/>
                </a:lnTo>
                <a:lnTo>
                  <a:pt x="3971" y="355"/>
                </a:lnTo>
                <a:lnTo>
                  <a:pt x="3968" y="355"/>
                </a:lnTo>
                <a:lnTo>
                  <a:pt x="3965" y="355"/>
                </a:lnTo>
                <a:lnTo>
                  <a:pt x="3962" y="355"/>
                </a:lnTo>
                <a:lnTo>
                  <a:pt x="3961" y="355"/>
                </a:lnTo>
                <a:lnTo>
                  <a:pt x="3960" y="355"/>
                </a:lnTo>
                <a:lnTo>
                  <a:pt x="3960" y="361"/>
                </a:lnTo>
                <a:lnTo>
                  <a:pt x="3956" y="362"/>
                </a:lnTo>
                <a:lnTo>
                  <a:pt x="3952" y="363"/>
                </a:lnTo>
                <a:lnTo>
                  <a:pt x="3949" y="363"/>
                </a:lnTo>
                <a:lnTo>
                  <a:pt x="3945" y="364"/>
                </a:lnTo>
                <a:lnTo>
                  <a:pt x="3943" y="378"/>
                </a:lnTo>
                <a:lnTo>
                  <a:pt x="3941" y="387"/>
                </a:lnTo>
                <a:lnTo>
                  <a:pt x="3940" y="392"/>
                </a:lnTo>
                <a:lnTo>
                  <a:pt x="3939" y="392"/>
                </a:lnTo>
                <a:lnTo>
                  <a:pt x="3938" y="391"/>
                </a:lnTo>
                <a:lnTo>
                  <a:pt x="3936" y="389"/>
                </a:lnTo>
                <a:lnTo>
                  <a:pt x="3935" y="389"/>
                </a:lnTo>
                <a:lnTo>
                  <a:pt x="3934" y="389"/>
                </a:lnTo>
                <a:lnTo>
                  <a:pt x="3933" y="390"/>
                </a:lnTo>
                <a:lnTo>
                  <a:pt x="3931" y="393"/>
                </a:lnTo>
                <a:lnTo>
                  <a:pt x="3930" y="396"/>
                </a:lnTo>
                <a:lnTo>
                  <a:pt x="3929" y="397"/>
                </a:lnTo>
                <a:lnTo>
                  <a:pt x="3924" y="399"/>
                </a:lnTo>
                <a:lnTo>
                  <a:pt x="3917" y="401"/>
                </a:lnTo>
                <a:lnTo>
                  <a:pt x="3911" y="402"/>
                </a:lnTo>
                <a:lnTo>
                  <a:pt x="3906" y="403"/>
                </a:lnTo>
                <a:lnTo>
                  <a:pt x="3904" y="397"/>
                </a:lnTo>
                <a:lnTo>
                  <a:pt x="3900" y="389"/>
                </a:lnTo>
                <a:lnTo>
                  <a:pt x="3899" y="385"/>
                </a:lnTo>
                <a:lnTo>
                  <a:pt x="3898" y="382"/>
                </a:lnTo>
                <a:lnTo>
                  <a:pt x="3897" y="378"/>
                </a:lnTo>
                <a:lnTo>
                  <a:pt x="3898" y="375"/>
                </a:lnTo>
                <a:lnTo>
                  <a:pt x="3898" y="374"/>
                </a:lnTo>
                <a:lnTo>
                  <a:pt x="3900" y="372"/>
                </a:lnTo>
                <a:lnTo>
                  <a:pt x="3902" y="369"/>
                </a:lnTo>
                <a:lnTo>
                  <a:pt x="3903" y="366"/>
                </a:lnTo>
                <a:lnTo>
                  <a:pt x="3912" y="365"/>
                </a:lnTo>
                <a:lnTo>
                  <a:pt x="3917" y="364"/>
                </a:lnTo>
                <a:lnTo>
                  <a:pt x="3926" y="364"/>
                </a:lnTo>
                <a:lnTo>
                  <a:pt x="3915" y="345"/>
                </a:lnTo>
                <a:lnTo>
                  <a:pt x="3912" y="340"/>
                </a:lnTo>
                <a:lnTo>
                  <a:pt x="3909" y="335"/>
                </a:lnTo>
                <a:lnTo>
                  <a:pt x="3906" y="332"/>
                </a:lnTo>
                <a:lnTo>
                  <a:pt x="3903" y="330"/>
                </a:lnTo>
                <a:lnTo>
                  <a:pt x="3901" y="329"/>
                </a:lnTo>
                <a:lnTo>
                  <a:pt x="3899" y="329"/>
                </a:lnTo>
                <a:lnTo>
                  <a:pt x="3895" y="329"/>
                </a:lnTo>
                <a:lnTo>
                  <a:pt x="3890" y="330"/>
                </a:lnTo>
                <a:lnTo>
                  <a:pt x="3886" y="330"/>
                </a:lnTo>
                <a:lnTo>
                  <a:pt x="3882" y="328"/>
                </a:lnTo>
                <a:lnTo>
                  <a:pt x="3877" y="326"/>
                </a:lnTo>
                <a:lnTo>
                  <a:pt x="3867" y="321"/>
                </a:lnTo>
                <a:lnTo>
                  <a:pt x="3875" y="333"/>
                </a:lnTo>
                <a:lnTo>
                  <a:pt x="3877" y="338"/>
                </a:lnTo>
                <a:lnTo>
                  <a:pt x="3878" y="340"/>
                </a:lnTo>
                <a:lnTo>
                  <a:pt x="3878" y="342"/>
                </a:lnTo>
                <a:lnTo>
                  <a:pt x="3879" y="346"/>
                </a:lnTo>
                <a:lnTo>
                  <a:pt x="3878" y="350"/>
                </a:lnTo>
                <a:lnTo>
                  <a:pt x="3877" y="353"/>
                </a:lnTo>
                <a:lnTo>
                  <a:pt x="3875" y="357"/>
                </a:lnTo>
                <a:lnTo>
                  <a:pt x="3870" y="366"/>
                </a:lnTo>
                <a:lnTo>
                  <a:pt x="3867" y="369"/>
                </a:lnTo>
                <a:lnTo>
                  <a:pt x="3865" y="371"/>
                </a:lnTo>
                <a:lnTo>
                  <a:pt x="3866" y="372"/>
                </a:lnTo>
                <a:lnTo>
                  <a:pt x="3867" y="372"/>
                </a:lnTo>
                <a:lnTo>
                  <a:pt x="3869" y="373"/>
                </a:lnTo>
                <a:lnTo>
                  <a:pt x="3871" y="374"/>
                </a:lnTo>
                <a:lnTo>
                  <a:pt x="3873" y="375"/>
                </a:lnTo>
                <a:lnTo>
                  <a:pt x="3874" y="377"/>
                </a:lnTo>
                <a:lnTo>
                  <a:pt x="3874" y="378"/>
                </a:lnTo>
                <a:lnTo>
                  <a:pt x="3874" y="380"/>
                </a:lnTo>
                <a:lnTo>
                  <a:pt x="3874" y="384"/>
                </a:lnTo>
                <a:lnTo>
                  <a:pt x="3872" y="389"/>
                </a:lnTo>
                <a:lnTo>
                  <a:pt x="3870" y="393"/>
                </a:lnTo>
                <a:lnTo>
                  <a:pt x="3867" y="400"/>
                </a:lnTo>
                <a:lnTo>
                  <a:pt x="3861" y="409"/>
                </a:lnTo>
                <a:lnTo>
                  <a:pt x="3862" y="410"/>
                </a:lnTo>
                <a:lnTo>
                  <a:pt x="3862" y="411"/>
                </a:lnTo>
                <a:lnTo>
                  <a:pt x="3862" y="412"/>
                </a:lnTo>
                <a:lnTo>
                  <a:pt x="3861" y="414"/>
                </a:lnTo>
                <a:lnTo>
                  <a:pt x="3858" y="417"/>
                </a:lnTo>
                <a:lnTo>
                  <a:pt x="3857" y="413"/>
                </a:lnTo>
                <a:lnTo>
                  <a:pt x="3855" y="409"/>
                </a:lnTo>
                <a:lnTo>
                  <a:pt x="3853" y="405"/>
                </a:lnTo>
                <a:lnTo>
                  <a:pt x="3851" y="404"/>
                </a:lnTo>
                <a:lnTo>
                  <a:pt x="3850" y="403"/>
                </a:lnTo>
                <a:lnTo>
                  <a:pt x="3849" y="403"/>
                </a:lnTo>
                <a:lnTo>
                  <a:pt x="3848" y="403"/>
                </a:lnTo>
                <a:lnTo>
                  <a:pt x="3846" y="403"/>
                </a:lnTo>
                <a:lnTo>
                  <a:pt x="3844" y="403"/>
                </a:lnTo>
                <a:lnTo>
                  <a:pt x="3843" y="403"/>
                </a:lnTo>
                <a:lnTo>
                  <a:pt x="3841" y="403"/>
                </a:lnTo>
                <a:lnTo>
                  <a:pt x="3840" y="402"/>
                </a:lnTo>
                <a:lnTo>
                  <a:pt x="3840" y="401"/>
                </a:lnTo>
                <a:lnTo>
                  <a:pt x="3839" y="399"/>
                </a:lnTo>
                <a:lnTo>
                  <a:pt x="3838" y="398"/>
                </a:lnTo>
                <a:lnTo>
                  <a:pt x="3837" y="398"/>
                </a:lnTo>
                <a:lnTo>
                  <a:pt x="3833" y="397"/>
                </a:lnTo>
                <a:lnTo>
                  <a:pt x="3828" y="401"/>
                </a:lnTo>
                <a:lnTo>
                  <a:pt x="3817" y="409"/>
                </a:lnTo>
                <a:lnTo>
                  <a:pt x="3799" y="423"/>
                </a:lnTo>
                <a:lnTo>
                  <a:pt x="3800" y="425"/>
                </a:lnTo>
                <a:lnTo>
                  <a:pt x="3800" y="427"/>
                </a:lnTo>
                <a:lnTo>
                  <a:pt x="3800" y="432"/>
                </a:lnTo>
                <a:lnTo>
                  <a:pt x="3801" y="436"/>
                </a:lnTo>
                <a:lnTo>
                  <a:pt x="3801" y="438"/>
                </a:lnTo>
                <a:lnTo>
                  <a:pt x="3802" y="440"/>
                </a:lnTo>
                <a:lnTo>
                  <a:pt x="3806" y="444"/>
                </a:lnTo>
                <a:lnTo>
                  <a:pt x="3813" y="450"/>
                </a:lnTo>
                <a:lnTo>
                  <a:pt x="3815" y="453"/>
                </a:lnTo>
                <a:lnTo>
                  <a:pt x="3815" y="454"/>
                </a:lnTo>
                <a:lnTo>
                  <a:pt x="3815" y="455"/>
                </a:lnTo>
                <a:lnTo>
                  <a:pt x="3814" y="456"/>
                </a:lnTo>
                <a:lnTo>
                  <a:pt x="3813" y="456"/>
                </a:lnTo>
                <a:lnTo>
                  <a:pt x="3808" y="456"/>
                </a:lnTo>
                <a:lnTo>
                  <a:pt x="3802" y="455"/>
                </a:lnTo>
                <a:lnTo>
                  <a:pt x="3796" y="453"/>
                </a:lnTo>
                <a:lnTo>
                  <a:pt x="3782" y="446"/>
                </a:lnTo>
                <a:lnTo>
                  <a:pt x="3768" y="438"/>
                </a:lnTo>
                <a:lnTo>
                  <a:pt x="3757" y="431"/>
                </a:lnTo>
                <a:lnTo>
                  <a:pt x="3755" y="440"/>
                </a:lnTo>
                <a:lnTo>
                  <a:pt x="3754" y="449"/>
                </a:lnTo>
                <a:lnTo>
                  <a:pt x="3755" y="453"/>
                </a:lnTo>
                <a:lnTo>
                  <a:pt x="3756" y="455"/>
                </a:lnTo>
                <a:lnTo>
                  <a:pt x="3756" y="457"/>
                </a:lnTo>
                <a:lnTo>
                  <a:pt x="3759" y="460"/>
                </a:lnTo>
                <a:lnTo>
                  <a:pt x="3763" y="462"/>
                </a:lnTo>
                <a:lnTo>
                  <a:pt x="3765" y="462"/>
                </a:lnTo>
                <a:lnTo>
                  <a:pt x="3767" y="462"/>
                </a:lnTo>
                <a:lnTo>
                  <a:pt x="3769" y="461"/>
                </a:lnTo>
                <a:lnTo>
                  <a:pt x="3771" y="462"/>
                </a:lnTo>
                <a:lnTo>
                  <a:pt x="3771" y="467"/>
                </a:lnTo>
                <a:lnTo>
                  <a:pt x="3771" y="472"/>
                </a:lnTo>
                <a:lnTo>
                  <a:pt x="3772" y="477"/>
                </a:lnTo>
                <a:lnTo>
                  <a:pt x="3772" y="479"/>
                </a:lnTo>
                <a:lnTo>
                  <a:pt x="3771" y="482"/>
                </a:lnTo>
                <a:lnTo>
                  <a:pt x="3768" y="484"/>
                </a:lnTo>
                <a:lnTo>
                  <a:pt x="3767" y="485"/>
                </a:lnTo>
                <a:lnTo>
                  <a:pt x="3766" y="486"/>
                </a:lnTo>
                <a:lnTo>
                  <a:pt x="3765" y="487"/>
                </a:lnTo>
                <a:lnTo>
                  <a:pt x="3761" y="487"/>
                </a:lnTo>
                <a:lnTo>
                  <a:pt x="3760" y="487"/>
                </a:lnTo>
                <a:lnTo>
                  <a:pt x="3759" y="486"/>
                </a:lnTo>
                <a:lnTo>
                  <a:pt x="3760" y="485"/>
                </a:lnTo>
                <a:lnTo>
                  <a:pt x="3753" y="483"/>
                </a:lnTo>
                <a:lnTo>
                  <a:pt x="3745" y="482"/>
                </a:lnTo>
                <a:lnTo>
                  <a:pt x="3737" y="482"/>
                </a:lnTo>
                <a:lnTo>
                  <a:pt x="3735" y="482"/>
                </a:lnTo>
                <a:lnTo>
                  <a:pt x="3734" y="476"/>
                </a:lnTo>
                <a:lnTo>
                  <a:pt x="3735" y="470"/>
                </a:lnTo>
                <a:lnTo>
                  <a:pt x="3731" y="470"/>
                </a:lnTo>
                <a:lnTo>
                  <a:pt x="3729" y="470"/>
                </a:lnTo>
                <a:lnTo>
                  <a:pt x="3727" y="470"/>
                </a:lnTo>
                <a:lnTo>
                  <a:pt x="3723" y="470"/>
                </a:lnTo>
                <a:lnTo>
                  <a:pt x="3721" y="464"/>
                </a:lnTo>
                <a:lnTo>
                  <a:pt x="3719" y="458"/>
                </a:lnTo>
                <a:lnTo>
                  <a:pt x="3717" y="452"/>
                </a:lnTo>
                <a:lnTo>
                  <a:pt x="3716" y="446"/>
                </a:lnTo>
                <a:lnTo>
                  <a:pt x="3715" y="440"/>
                </a:lnTo>
                <a:lnTo>
                  <a:pt x="3715" y="434"/>
                </a:lnTo>
                <a:lnTo>
                  <a:pt x="3715" y="420"/>
                </a:lnTo>
                <a:lnTo>
                  <a:pt x="3707" y="416"/>
                </a:lnTo>
                <a:lnTo>
                  <a:pt x="3703" y="414"/>
                </a:lnTo>
                <a:lnTo>
                  <a:pt x="3699" y="413"/>
                </a:lnTo>
                <a:lnTo>
                  <a:pt x="3691" y="411"/>
                </a:lnTo>
                <a:lnTo>
                  <a:pt x="3681" y="409"/>
                </a:lnTo>
                <a:lnTo>
                  <a:pt x="3684" y="400"/>
                </a:lnTo>
                <a:lnTo>
                  <a:pt x="3682" y="400"/>
                </a:lnTo>
                <a:lnTo>
                  <a:pt x="3678" y="400"/>
                </a:lnTo>
                <a:lnTo>
                  <a:pt x="3673" y="400"/>
                </a:lnTo>
                <a:lnTo>
                  <a:pt x="3673" y="396"/>
                </a:lnTo>
                <a:lnTo>
                  <a:pt x="3673" y="392"/>
                </a:lnTo>
                <a:lnTo>
                  <a:pt x="3670" y="386"/>
                </a:lnTo>
                <a:lnTo>
                  <a:pt x="3659" y="369"/>
                </a:lnTo>
                <a:lnTo>
                  <a:pt x="3681" y="383"/>
                </a:lnTo>
                <a:lnTo>
                  <a:pt x="3683" y="383"/>
                </a:lnTo>
                <a:lnTo>
                  <a:pt x="3684" y="381"/>
                </a:lnTo>
                <a:lnTo>
                  <a:pt x="3685" y="380"/>
                </a:lnTo>
                <a:lnTo>
                  <a:pt x="3687" y="380"/>
                </a:lnTo>
                <a:lnTo>
                  <a:pt x="3688" y="382"/>
                </a:lnTo>
                <a:lnTo>
                  <a:pt x="3690" y="383"/>
                </a:lnTo>
                <a:lnTo>
                  <a:pt x="3693" y="388"/>
                </a:lnTo>
                <a:lnTo>
                  <a:pt x="3696" y="392"/>
                </a:lnTo>
                <a:lnTo>
                  <a:pt x="3698" y="395"/>
                </a:lnTo>
                <a:lnTo>
                  <a:pt x="3699" y="392"/>
                </a:lnTo>
                <a:lnTo>
                  <a:pt x="3700" y="389"/>
                </a:lnTo>
                <a:lnTo>
                  <a:pt x="3701" y="387"/>
                </a:lnTo>
                <a:lnTo>
                  <a:pt x="3703" y="386"/>
                </a:lnTo>
                <a:lnTo>
                  <a:pt x="3704" y="386"/>
                </a:lnTo>
                <a:lnTo>
                  <a:pt x="3706" y="386"/>
                </a:lnTo>
                <a:lnTo>
                  <a:pt x="3706" y="395"/>
                </a:lnTo>
                <a:lnTo>
                  <a:pt x="3723" y="400"/>
                </a:lnTo>
                <a:lnTo>
                  <a:pt x="3744" y="406"/>
                </a:lnTo>
                <a:lnTo>
                  <a:pt x="3755" y="409"/>
                </a:lnTo>
                <a:lnTo>
                  <a:pt x="3765" y="411"/>
                </a:lnTo>
                <a:lnTo>
                  <a:pt x="3770" y="411"/>
                </a:lnTo>
                <a:lnTo>
                  <a:pt x="3774" y="412"/>
                </a:lnTo>
                <a:lnTo>
                  <a:pt x="3779" y="412"/>
                </a:lnTo>
                <a:lnTo>
                  <a:pt x="3782" y="411"/>
                </a:lnTo>
                <a:lnTo>
                  <a:pt x="3786" y="410"/>
                </a:lnTo>
                <a:lnTo>
                  <a:pt x="3791" y="406"/>
                </a:lnTo>
                <a:lnTo>
                  <a:pt x="3799" y="400"/>
                </a:lnTo>
                <a:lnTo>
                  <a:pt x="3803" y="397"/>
                </a:lnTo>
                <a:lnTo>
                  <a:pt x="3808" y="394"/>
                </a:lnTo>
                <a:lnTo>
                  <a:pt x="3812" y="389"/>
                </a:lnTo>
                <a:lnTo>
                  <a:pt x="3815" y="385"/>
                </a:lnTo>
                <a:lnTo>
                  <a:pt x="3817" y="382"/>
                </a:lnTo>
                <a:lnTo>
                  <a:pt x="3818" y="380"/>
                </a:lnTo>
                <a:lnTo>
                  <a:pt x="3819" y="377"/>
                </a:lnTo>
                <a:lnTo>
                  <a:pt x="3819" y="374"/>
                </a:lnTo>
                <a:lnTo>
                  <a:pt x="3819" y="371"/>
                </a:lnTo>
                <a:lnTo>
                  <a:pt x="3819" y="368"/>
                </a:lnTo>
                <a:lnTo>
                  <a:pt x="3818" y="364"/>
                </a:lnTo>
                <a:lnTo>
                  <a:pt x="3816" y="361"/>
                </a:lnTo>
                <a:lnTo>
                  <a:pt x="3810" y="361"/>
                </a:lnTo>
                <a:lnTo>
                  <a:pt x="3810" y="355"/>
                </a:lnTo>
                <a:lnTo>
                  <a:pt x="3805" y="353"/>
                </a:lnTo>
                <a:lnTo>
                  <a:pt x="3800" y="351"/>
                </a:lnTo>
                <a:lnTo>
                  <a:pt x="3796" y="349"/>
                </a:lnTo>
                <a:lnTo>
                  <a:pt x="3791" y="347"/>
                </a:lnTo>
                <a:lnTo>
                  <a:pt x="3791" y="341"/>
                </a:lnTo>
                <a:lnTo>
                  <a:pt x="3790" y="341"/>
                </a:lnTo>
                <a:lnTo>
                  <a:pt x="3789" y="341"/>
                </a:lnTo>
                <a:lnTo>
                  <a:pt x="3787" y="341"/>
                </a:lnTo>
                <a:lnTo>
                  <a:pt x="3785" y="341"/>
                </a:lnTo>
                <a:lnTo>
                  <a:pt x="3783" y="341"/>
                </a:lnTo>
                <a:lnTo>
                  <a:pt x="3782" y="341"/>
                </a:lnTo>
                <a:lnTo>
                  <a:pt x="3782" y="335"/>
                </a:lnTo>
                <a:lnTo>
                  <a:pt x="3759" y="323"/>
                </a:lnTo>
                <a:lnTo>
                  <a:pt x="3747" y="317"/>
                </a:lnTo>
                <a:lnTo>
                  <a:pt x="3742" y="315"/>
                </a:lnTo>
                <a:lnTo>
                  <a:pt x="3737" y="313"/>
                </a:lnTo>
                <a:lnTo>
                  <a:pt x="3732" y="312"/>
                </a:lnTo>
                <a:lnTo>
                  <a:pt x="3729" y="312"/>
                </a:lnTo>
                <a:lnTo>
                  <a:pt x="3726" y="313"/>
                </a:lnTo>
                <a:lnTo>
                  <a:pt x="3723" y="313"/>
                </a:lnTo>
                <a:lnTo>
                  <a:pt x="3722" y="311"/>
                </a:lnTo>
                <a:lnTo>
                  <a:pt x="3720" y="309"/>
                </a:lnTo>
                <a:lnTo>
                  <a:pt x="3719" y="306"/>
                </a:lnTo>
                <a:lnTo>
                  <a:pt x="3718" y="304"/>
                </a:lnTo>
                <a:lnTo>
                  <a:pt x="3715" y="304"/>
                </a:lnTo>
                <a:lnTo>
                  <a:pt x="3712" y="304"/>
                </a:lnTo>
                <a:lnTo>
                  <a:pt x="3709" y="305"/>
                </a:lnTo>
                <a:lnTo>
                  <a:pt x="3706" y="304"/>
                </a:lnTo>
                <a:lnTo>
                  <a:pt x="3704" y="299"/>
                </a:lnTo>
                <a:lnTo>
                  <a:pt x="3698" y="297"/>
                </a:lnTo>
                <a:lnTo>
                  <a:pt x="3693" y="296"/>
                </a:lnTo>
                <a:lnTo>
                  <a:pt x="3681" y="294"/>
                </a:lnTo>
                <a:lnTo>
                  <a:pt x="3670" y="294"/>
                </a:lnTo>
                <a:lnTo>
                  <a:pt x="3661" y="293"/>
                </a:lnTo>
                <a:lnTo>
                  <a:pt x="3661" y="288"/>
                </a:lnTo>
                <a:lnTo>
                  <a:pt x="3667" y="287"/>
                </a:lnTo>
                <a:lnTo>
                  <a:pt x="3670" y="286"/>
                </a:lnTo>
                <a:lnTo>
                  <a:pt x="3671" y="286"/>
                </a:lnTo>
                <a:lnTo>
                  <a:pt x="3671" y="285"/>
                </a:lnTo>
                <a:lnTo>
                  <a:pt x="3670" y="284"/>
                </a:lnTo>
                <a:lnTo>
                  <a:pt x="3665" y="282"/>
                </a:lnTo>
                <a:lnTo>
                  <a:pt x="3659" y="279"/>
                </a:lnTo>
                <a:lnTo>
                  <a:pt x="3658" y="279"/>
                </a:lnTo>
                <a:lnTo>
                  <a:pt x="3656" y="279"/>
                </a:lnTo>
                <a:lnTo>
                  <a:pt x="3653" y="280"/>
                </a:lnTo>
                <a:lnTo>
                  <a:pt x="3651" y="280"/>
                </a:lnTo>
                <a:lnTo>
                  <a:pt x="3647" y="280"/>
                </a:lnTo>
                <a:lnTo>
                  <a:pt x="3640" y="278"/>
                </a:lnTo>
                <a:lnTo>
                  <a:pt x="3635" y="277"/>
                </a:lnTo>
                <a:lnTo>
                  <a:pt x="3633" y="276"/>
                </a:lnTo>
                <a:lnTo>
                  <a:pt x="3630" y="276"/>
                </a:lnTo>
                <a:lnTo>
                  <a:pt x="3628" y="282"/>
                </a:lnTo>
                <a:lnTo>
                  <a:pt x="3622" y="283"/>
                </a:lnTo>
                <a:lnTo>
                  <a:pt x="3619" y="283"/>
                </a:lnTo>
                <a:lnTo>
                  <a:pt x="3614" y="285"/>
                </a:lnTo>
                <a:lnTo>
                  <a:pt x="3612" y="282"/>
                </a:lnTo>
                <a:lnTo>
                  <a:pt x="3611" y="278"/>
                </a:lnTo>
                <a:lnTo>
                  <a:pt x="3610" y="276"/>
                </a:lnTo>
                <a:lnTo>
                  <a:pt x="3608" y="274"/>
                </a:lnTo>
                <a:lnTo>
                  <a:pt x="3611" y="273"/>
                </a:lnTo>
                <a:lnTo>
                  <a:pt x="3615" y="274"/>
                </a:lnTo>
                <a:lnTo>
                  <a:pt x="3619" y="274"/>
                </a:lnTo>
                <a:lnTo>
                  <a:pt x="3620" y="274"/>
                </a:lnTo>
                <a:lnTo>
                  <a:pt x="3622" y="274"/>
                </a:lnTo>
                <a:lnTo>
                  <a:pt x="3623" y="272"/>
                </a:lnTo>
                <a:lnTo>
                  <a:pt x="3625" y="269"/>
                </a:lnTo>
                <a:lnTo>
                  <a:pt x="3626" y="266"/>
                </a:lnTo>
                <a:lnTo>
                  <a:pt x="3628" y="265"/>
                </a:lnTo>
                <a:lnTo>
                  <a:pt x="3630" y="265"/>
                </a:lnTo>
                <a:lnTo>
                  <a:pt x="3631" y="265"/>
                </a:lnTo>
                <a:lnTo>
                  <a:pt x="3633" y="266"/>
                </a:lnTo>
                <a:lnTo>
                  <a:pt x="3635" y="268"/>
                </a:lnTo>
                <a:lnTo>
                  <a:pt x="3637" y="268"/>
                </a:lnTo>
                <a:lnTo>
                  <a:pt x="3639" y="268"/>
                </a:lnTo>
                <a:lnTo>
                  <a:pt x="3637" y="265"/>
                </a:lnTo>
                <a:lnTo>
                  <a:pt x="3636" y="261"/>
                </a:lnTo>
                <a:lnTo>
                  <a:pt x="3635" y="257"/>
                </a:lnTo>
                <a:lnTo>
                  <a:pt x="3633" y="254"/>
                </a:lnTo>
                <a:lnTo>
                  <a:pt x="3631" y="254"/>
                </a:lnTo>
                <a:lnTo>
                  <a:pt x="3630" y="254"/>
                </a:lnTo>
                <a:lnTo>
                  <a:pt x="3630" y="255"/>
                </a:lnTo>
                <a:lnTo>
                  <a:pt x="3630" y="257"/>
                </a:lnTo>
                <a:lnTo>
                  <a:pt x="3626" y="257"/>
                </a:lnTo>
                <a:lnTo>
                  <a:pt x="3622" y="257"/>
                </a:lnTo>
                <a:lnTo>
                  <a:pt x="3623" y="254"/>
                </a:lnTo>
                <a:lnTo>
                  <a:pt x="3625" y="251"/>
                </a:lnTo>
                <a:lnTo>
                  <a:pt x="3626" y="249"/>
                </a:lnTo>
                <a:lnTo>
                  <a:pt x="3626" y="248"/>
                </a:lnTo>
                <a:lnTo>
                  <a:pt x="3623" y="249"/>
                </a:lnTo>
                <a:lnTo>
                  <a:pt x="3620" y="252"/>
                </a:lnTo>
                <a:lnTo>
                  <a:pt x="3618" y="254"/>
                </a:lnTo>
                <a:lnTo>
                  <a:pt x="3616" y="254"/>
                </a:lnTo>
                <a:lnTo>
                  <a:pt x="3616" y="248"/>
                </a:lnTo>
                <a:lnTo>
                  <a:pt x="3611" y="248"/>
                </a:lnTo>
                <a:lnTo>
                  <a:pt x="3611" y="247"/>
                </a:lnTo>
                <a:lnTo>
                  <a:pt x="3612" y="245"/>
                </a:lnTo>
                <a:lnTo>
                  <a:pt x="3614" y="243"/>
                </a:lnTo>
                <a:lnTo>
                  <a:pt x="3612" y="243"/>
                </a:lnTo>
                <a:lnTo>
                  <a:pt x="3611" y="243"/>
                </a:lnTo>
                <a:lnTo>
                  <a:pt x="3611" y="242"/>
                </a:lnTo>
                <a:lnTo>
                  <a:pt x="3610" y="241"/>
                </a:lnTo>
                <a:lnTo>
                  <a:pt x="3610" y="240"/>
                </a:lnTo>
                <a:lnTo>
                  <a:pt x="3609" y="239"/>
                </a:lnTo>
                <a:lnTo>
                  <a:pt x="3607" y="239"/>
                </a:lnTo>
                <a:lnTo>
                  <a:pt x="3605" y="240"/>
                </a:lnTo>
                <a:lnTo>
                  <a:pt x="3604" y="240"/>
                </a:lnTo>
                <a:lnTo>
                  <a:pt x="3604" y="241"/>
                </a:lnTo>
                <a:lnTo>
                  <a:pt x="3603" y="244"/>
                </a:lnTo>
                <a:lnTo>
                  <a:pt x="3603" y="247"/>
                </a:lnTo>
                <a:lnTo>
                  <a:pt x="3603" y="248"/>
                </a:lnTo>
                <a:lnTo>
                  <a:pt x="3602" y="248"/>
                </a:lnTo>
                <a:lnTo>
                  <a:pt x="3598" y="249"/>
                </a:lnTo>
                <a:lnTo>
                  <a:pt x="3594" y="250"/>
                </a:lnTo>
                <a:lnTo>
                  <a:pt x="3591" y="251"/>
                </a:lnTo>
                <a:lnTo>
                  <a:pt x="3591" y="245"/>
                </a:lnTo>
                <a:lnTo>
                  <a:pt x="3591" y="240"/>
                </a:lnTo>
                <a:lnTo>
                  <a:pt x="3595" y="240"/>
                </a:lnTo>
                <a:lnTo>
                  <a:pt x="3597" y="239"/>
                </a:lnTo>
                <a:lnTo>
                  <a:pt x="3598" y="238"/>
                </a:lnTo>
                <a:lnTo>
                  <a:pt x="3598" y="237"/>
                </a:lnTo>
                <a:lnTo>
                  <a:pt x="3598" y="236"/>
                </a:lnTo>
                <a:lnTo>
                  <a:pt x="3597" y="235"/>
                </a:lnTo>
                <a:lnTo>
                  <a:pt x="3595" y="234"/>
                </a:lnTo>
                <a:lnTo>
                  <a:pt x="3594" y="234"/>
                </a:lnTo>
                <a:lnTo>
                  <a:pt x="3595" y="234"/>
                </a:lnTo>
                <a:lnTo>
                  <a:pt x="3594" y="234"/>
                </a:lnTo>
                <a:lnTo>
                  <a:pt x="3591" y="232"/>
                </a:lnTo>
                <a:lnTo>
                  <a:pt x="3587" y="230"/>
                </a:lnTo>
                <a:lnTo>
                  <a:pt x="3583" y="229"/>
                </a:lnTo>
                <a:lnTo>
                  <a:pt x="3580" y="237"/>
                </a:lnTo>
                <a:lnTo>
                  <a:pt x="3574" y="240"/>
                </a:lnTo>
                <a:lnTo>
                  <a:pt x="3577" y="248"/>
                </a:lnTo>
                <a:lnTo>
                  <a:pt x="3571" y="253"/>
                </a:lnTo>
                <a:lnTo>
                  <a:pt x="3566" y="257"/>
                </a:lnTo>
                <a:lnTo>
                  <a:pt x="3566" y="259"/>
                </a:lnTo>
                <a:lnTo>
                  <a:pt x="3564" y="259"/>
                </a:lnTo>
                <a:lnTo>
                  <a:pt x="3563" y="259"/>
                </a:lnTo>
                <a:lnTo>
                  <a:pt x="3563" y="257"/>
                </a:lnTo>
                <a:lnTo>
                  <a:pt x="3563" y="255"/>
                </a:lnTo>
                <a:lnTo>
                  <a:pt x="3563" y="251"/>
                </a:lnTo>
                <a:lnTo>
                  <a:pt x="3563" y="248"/>
                </a:lnTo>
                <a:lnTo>
                  <a:pt x="3565" y="248"/>
                </a:lnTo>
                <a:lnTo>
                  <a:pt x="3566" y="247"/>
                </a:lnTo>
                <a:lnTo>
                  <a:pt x="3566" y="246"/>
                </a:lnTo>
                <a:lnTo>
                  <a:pt x="3566" y="245"/>
                </a:lnTo>
                <a:lnTo>
                  <a:pt x="3565" y="242"/>
                </a:lnTo>
                <a:lnTo>
                  <a:pt x="3563" y="240"/>
                </a:lnTo>
                <a:lnTo>
                  <a:pt x="3558" y="244"/>
                </a:lnTo>
                <a:lnTo>
                  <a:pt x="3556" y="247"/>
                </a:lnTo>
                <a:lnTo>
                  <a:pt x="3556" y="248"/>
                </a:lnTo>
                <a:lnTo>
                  <a:pt x="3557" y="248"/>
                </a:lnTo>
                <a:lnTo>
                  <a:pt x="3554" y="251"/>
                </a:lnTo>
                <a:lnTo>
                  <a:pt x="3550" y="255"/>
                </a:lnTo>
                <a:lnTo>
                  <a:pt x="3546" y="259"/>
                </a:lnTo>
                <a:lnTo>
                  <a:pt x="3544" y="261"/>
                </a:lnTo>
                <a:lnTo>
                  <a:pt x="3543" y="262"/>
                </a:lnTo>
                <a:lnTo>
                  <a:pt x="3543" y="263"/>
                </a:lnTo>
                <a:lnTo>
                  <a:pt x="3543" y="265"/>
                </a:lnTo>
                <a:lnTo>
                  <a:pt x="3543" y="267"/>
                </a:lnTo>
                <a:lnTo>
                  <a:pt x="3544" y="269"/>
                </a:lnTo>
                <a:lnTo>
                  <a:pt x="3544" y="270"/>
                </a:lnTo>
                <a:lnTo>
                  <a:pt x="3543" y="271"/>
                </a:lnTo>
                <a:lnTo>
                  <a:pt x="3542" y="272"/>
                </a:lnTo>
                <a:lnTo>
                  <a:pt x="3539" y="274"/>
                </a:lnTo>
                <a:lnTo>
                  <a:pt x="3536" y="275"/>
                </a:lnTo>
                <a:lnTo>
                  <a:pt x="3535" y="276"/>
                </a:lnTo>
                <a:lnTo>
                  <a:pt x="3536" y="271"/>
                </a:lnTo>
                <a:lnTo>
                  <a:pt x="3537" y="267"/>
                </a:lnTo>
                <a:lnTo>
                  <a:pt x="3537" y="262"/>
                </a:lnTo>
                <a:lnTo>
                  <a:pt x="3538" y="257"/>
                </a:lnTo>
                <a:lnTo>
                  <a:pt x="3543" y="256"/>
                </a:lnTo>
                <a:lnTo>
                  <a:pt x="3545" y="255"/>
                </a:lnTo>
                <a:lnTo>
                  <a:pt x="3546" y="254"/>
                </a:lnTo>
                <a:lnTo>
                  <a:pt x="3540" y="240"/>
                </a:lnTo>
                <a:lnTo>
                  <a:pt x="3538" y="241"/>
                </a:lnTo>
                <a:lnTo>
                  <a:pt x="3537" y="243"/>
                </a:lnTo>
                <a:lnTo>
                  <a:pt x="3537" y="244"/>
                </a:lnTo>
                <a:lnTo>
                  <a:pt x="3538" y="245"/>
                </a:lnTo>
                <a:lnTo>
                  <a:pt x="3535" y="244"/>
                </a:lnTo>
                <a:lnTo>
                  <a:pt x="3534" y="243"/>
                </a:lnTo>
                <a:lnTo>
                  <a:pt x="3534" y="241"/>
                </a:lnTo>
                <a:lnTo>
                  <a:pt x="3532" y="240"/>
                </a:lnTo>
                <a:lnTo>
                  <a:pt x="3531" y="240"/>
                </a:lnTo>
                <a:lnTo>
                  <a:pt x="3530" y="240"/>
                </a:lnTo>
                <a:lnTo>
                  <a:pt x="3527" y="239"/>
                </a:lnTo>
                <a:lnTo>
                  <a:pt x="3524" y="237"/>
                </a:lnTo>
                <a:lnTo>
                  <a:pt x="3524" y="246"/>
                </a:lnTo>
                <a:lnTo>
                  <a:pt x="3524" y="251"/>
                </a:lnTo>
                <a:lnTo>
                  <a:pt x="3524" y="253"/>
                </a:lnTo>
                <a:lnTo>
                  <a:pt x="3524" y="254"/>
                </a:lnTo>
                <a:lnTo>
                  <a:pt x="3518" y="251"/>
                </a:lnTo>
                <a:lnTo>
                  <a:pt x="3519" y="250"/>
                </a:lnTo>
                <a:lnTo>
                  <a:pt x="3519" y="248"/>
                </a:lnTo>
                <a:lnTo>
                  <a:pt x="3519" y="247"/>
                </a:lnTo>
                <a:lnTo>
                  <a:pt x="3517" y="247"/>
                </a:lnTo>
                <a:lnTo>
                  <a:pt x="3512" y="245"/>
                </a:lnTo>
                <a:lnTo>
                  <a:pt x="3512" y="247"/>
                </a:lnTo>
                <a:lnTo>
                  <a:pt x="3512" y="249"/>
                </a:lnTo>
                <a:lnTo>
                  <a:pt x="3512" y="252"/>
                </a:lnTo>
                <a:lnTo>
                  <a:pt x="3512" y="254"/>
                </a:lnTo>
                <a:lnTo>
                  <a:pt x="3495" y="268"/>
                </a:lnTo>
                <a:lnTo>
                  <a:pt x="3489" y="263"/>
                </a:lnTo>
                <a:lnTo>
                  <a:pt x="3482" y="259"/>
                </a:lnTo>
                <a:lnTo>
                  <a:pt x="3474" y="255"/>
                </a:lnTo>
                <a:lnTo>
                  <a:pt x="3470" y="254"/>
                </a:lnTo>
                <a:lnTo>
                  <a:pt x="3467" y="254"/>
                </a:lnTo>
                <a:lnTo>
                  <a:pt x="3464" y="258"/>
                </a:lnTo>
                <a:lnTo>
                  <a:pt x="3462" y="262"/>
                </a:lnTo>
                <a:lnTo>
                  <a:pt x="3466" y="262"/>
                </a:lnTo>
                <a:lnTo>
                  <a:pt x="3470" y="262"/>
                </a:lnTo>
                <a:lnTo>
                  <a:pt x="3471" y="269"/>
                </a:lnTo>
                <a:lnTo>
                  <a:pt x="3471" y="271"/>
                </a:lnTo>
                <a:lnTo>
                  <a:pt x="3473" y="274"/>
                </a:lnTo>
                <a:lnTo>
                  <a:pt x="3466" y="271"/>
                </a:lnTo>
                <a:lnTo>
                  <a:pt x="3459" y="268"/>
                </a:lnTo>
                <a:lnTo>
                  <a:pt x="3462" y="279"/>
                </a:lnTo>
                <a:lnTo>
                  <a:pt x="3457" y="279"/>
                </a:lnTo>
                <a:lnTo>
                  <a:pt x="3453" y="279"/>
                </a:lnTo>
                <a:lnTo>
                  <a:pt x="3455" y="272"/>
                </a:lnTo>
                <a:lnTo>
                  <a:pt x="3455" y="269"/>
                </a:lnTo>
                <a:lnTo>
                  <a:pt x="3453" y="268"/>
                </a:lnTo>
                <a:lnTo>
                  <a:pt x="3449" y="276"/>
                </a:lnTo>
                <a:lnTo>
                  <a:pt x="3448" y="279"/>
                </a:lnTo>
                <a:lnTo>
                  <a:pt x="3447" y="280"/>
                </a:lnTo>
                <a:lnTo>
                  <a:pt x="3446" y="280"/>
                </a:lnTo>
                <a:lnTo>
                  <a:pt x="3445" y="278"/>
                </a:lnTo>
                <a:lnTo>
                  <a:pt x="3442" y="268"/>
                </a:lnTo>
                <a:lnTo>
                  <a:pt x="3441" y="269"/>
                </a:lnTo>
                <a:lnTo>
                  <a:pt x="3441" y="271"/>
                </a:lnTo>
                <a:lnTo>
                  <a:pt x="3441" y="274"/>
                </a:lnTo>
                <a:lnTo>
                  <a:pt x="3440" y="276"/>
                </a:lnTo>
                <a:lnTo>
                  <a:pt x="3440" y="278"/>
                </a:lnTo>
                <a:lnTo>
                  <a:pt x="3439" y="279"/>
                </a:lnTo>
                <a:lnTo>
                  <a:pt x="3437" y="281"/>
                </a:lnTo>
                <a:lnTo>
                  <a:pt x="3434" y="282"/>
                </a:lnTo>
                <a:lnTo>
                  <a:pt x="3430" y="283"/>
                </a:lnTo>
                <a:lnTo>
                  <a:pt x="3428" y="285"/>
                </a:lnTo>
                <a:lnTo>
                  <a:pt x="3427" y="283"/>
                </a:lnTo>
                <a:lnTo>
                  <a:pt x="3426" y="282"/>
                </a:lnTo>
                <a:lnTo>
                  <a:pt x="3427" y="280"/>
                </a:lnTo>
                <a:lnTo>
                  <a:pt x="3427" y="279"/>
                </a:lnTo>
                <a:lnTo>
                  <a:pt x="3426" y="278"/>
                </a:lnTo>
                <a:lnTo>
                  <a:pt x="3425" y="277"/>
                </a:lnTo>
                <a:lnTo>
                  <a:pt x="3422" y="276"/>
                </a:lnTo>
                <a:lnTo>
                  <a:pt x="3420" y="288"/>
                </a:lnTo>
                <a:lnTo>
                  <a:pt x="3422" y="287"/>
                </a:lnTo>
                <a:lnTo>
                  <a:pt x="3425" y="288"/>
                </a:lnTo>
                <a:lnTo>
                  <a:pt x="3425" y="289"/>
                </a:lnTo>
                <a:lnTo>
                  <a:pt x="3424" y="290"/>
                </a:lnTo>
                <a:lnTo>
                  <a:pt x="3422" y="290"/>
                </a:lnTo>
                <a:lnTo>
                  <a:pt x="3416" y="292"/>
                </a:lnTo>
                <a:lnTo>
                  <a:pt x="3414" y="293"/>
                </a:lnTo>
                <a:lnTo>
                  <a:pt x="3415" y="293"/>
                </a:lnTo>
                <a:lnTo>
                  <a:pt x="3417" y="293"/>
                </a:lnTo>
                <a:lnTo>
                  <a:pt x="3417" y="299"/>
                </a:lnTo>
                <a:lnTo>
                  <a:pt x="3413" y="299"/>
                </a:lnTo>
                <a:lnTo>
                  <a:pt x="3411" y="297"/>
                </a:lnTo>
                <a:lnTo>
                  <a:pt x="3409" y="296"/>
                </a:lnTo>
                <a:lnTo>
                  <a:pt x="3408" y="296"/>
                </a:lnTo>
                <a:lnTo>
                  <a:pt x="3405" y="296"/>
                </a:lnTo>
                <a:lnTo>
                  <a:pt x="3405" y="304"/>
                </a:lnTo>
                <a:lnTo>
                  <a:pt x="3403" y="304"/>
                </a:lnTo>
                <a:lnTo>
                  <a:pt x="3402" y="304"/>
                </a:lnTo>
                <a:lnTo>
                  <a:pt x="3401" y="303"/>
                </a:lnTo>
                <a:lnTo>
                  <a:pt x="3401" y="302"/>
                </a:lnTo>
                <a:lnTo>
                  <a:pt x="3401" y="301"/>
                </a:lnTo>
                <a:lnTo>
                  <a:pt x="3401" y="297"/>
                </a:lnTo>
                <a:lnTo>
                  <a:pt x="3402" y="293"/>
                </a:lnTo>
                <a:lnTo>
                  <a:pt x="3403" y="289"/>
                </a:lnTo>
                <a:lnTo>
                  <a:pt x="3402" y="287"/>
                </a:lnTo>
                <a:lnTo>
                  <a:pt x="3402" y="286"/>
                </a:lnTo>
                <a:lnTo>
                  <a:pt x="3401" y="286"/>
                </a:lnTo>
                <a:lnTo>
                  <a:pt x="3400" y="286"/>
                </a:lnTo>
                <a:lnTo>
                  <a:pt x="3397" y="286"/>
                </a:lnTo>
                <a:lnTo>
                  <a:pt x="3394" y="288"/>
                </a:lnTo>
                <a:lnTo>
                  <a:pt x="3391" y="290"/>
                </a:lnTo>
                <a:lnTo>
                  <a:pt x="3389" y="291"/>
                </a:lnTo>
                <a:lnTo>
                  <a:pt x="3386" y="293"/>
                </a:lnTo>
                <a:lnTo>
                  <a:pt x="3386" y="304"/>
                </a:lnTo>
                <a:lnTo>
                  <a:pt x="3387" y="306"/>
                </a:lnTo>
                <a:lnTo>
                  <a:pt x="3387" y="307"/>
                </a:lnTo>
                <a:lnTo>
                  <a:pt x="3388" y="307"/>
                </a:lnTo>
                <a:lnTo>
                  <a:pt x="3391" y="307"/>
                </a:lnTo>
                <a:lnTo>
                  <a:pt x="3394" y="306"/>
                </a:lnTo>
                <a:lnTo>
                  <a:pt x="3400" y="304"/>
                </a:lnTo>
                <a:lnTo>
                  <a:pt x="3397" y="317"/>
                </a:lnTo>
                <a:lnTo>
                  <a:pt x="3396" y="321"/>
                </a:lnTo>
                <a:lnTo>
                  <a:pt x="3394" y="325"/>
                </a:lnTo>
                <a:lnTo>
                  <a:pt x="3392" y="327"/>
                </a:lnTo>
                <a:lnTo>
                  <a:pt x="3389" y="330"/>
                </a:lnTo>
                <a:lnTo>
                  <a:pt x="3384" y="332"/>
                </a:lnTo>
                <a:lnTo>
                  <a:pt x="3377" y="335"/>
                </a:lnTo>
                <a:lnTo>
                  <a:pt x="3378" y="339"/>
                </a:lnTo>
                <a:lnTo>
                  <a:pt x="3379" y="340"/>
                </a:lnTo>
                <a:lnTo>
                  <a:pt x="3380" y="340"/>
                </a:lnTo>
                <a:lnTo>
                  <a:pt x="3381" y="340"/>
                </a:lnTo>
                <a:lnTo>
                  <a:pt x="3383" y="341"/>
                </a:lnTo>
                <a:lnTo>
                  <a:pt x="3383" y="352"/>
                </a:lnTo>
                <a:lnTo>
                  <a:pt x="3375" y="348"/>
                </a:lnTo>
                <a:lnTo>
                  <a:pt x="3366" y="344"/>
                </a:lnTo>
                <a:lnTo>
                  <a:pt x="3368" y="349"/>
                </a:lnTo>
                <a:lnTo>
                  <a:pt x="3369" y="352"/>
                </a:lnTo>
                <a:lnTo>
                  <a:pt x="3372" y="356"/>
                </a:lnTo>
                <a:lnTo>
                  <a:pt x="3374" y="361"/>
                </a:lnTo>
                <a:lnTo>
                  <a:pt x="3377" y="369"/>
                </a:lnTo>
                <a:lnTo>
                  <a:pt x="3376" y="370"/>
                </a:lnTo>
                <a:lnTo>
                  <a:pt x="3374" y="370"/>
                </a:lnTo>
                <a:lnTo>
                  <a:pt x="3370" y="369"/>
                </a:lnTo>
                <a:lnTo>
                  <a:pt x="3366" y="369"/>
                </a:lnTo>
                <a:lnTo>
                  <a:pt x="3365" y="369"/>
                </a:lnTo>
                <a:lnTo>
                  <a:pt x="3363" y="369"/>
                </a:lnTo>
                <a:lnTo>
                  <a:pt x="3363" y="371"/>
                </a:lnTo>
                <a:lnTo>
                  <a:pt x="3363" y="375"/>
                </a:lnTo>
                <a:lnTo>
                  <a:pt x="3363" y="380"/>
                </a:lnTo>
                <a:lnTo>
                  <a:pt x="3355" y="386"/>
                </a:lnTo>
                <a:lnTo>
                  <a:pt x="3350" y="388"/>
                </a:lnTo>
                <a:lnTo>
                  <a:pt x="3348" y="389"/>
                </a:lnTo>
                <a:lnTo>
                  <a:pt x="3346" y="389"/>
                </a:lnTo>
                <a:lnTo>
                  <a:pt x="3346" y="388"/>
                </a:lnTo>
                <a:lnTo>
                  <a:pt x="3346" y="386"/>
                </a:lnTo>
                <a:lnTo>
                  <a:pt x="3346" y="385"/>
                </a:lnTo>
                <a:lnTo>
                  <a:pt x="3345" y="385"/>
                </a:lnTo>
                <a:lnTo>
                  <a:pt x="3344" y="386"/>
                </a:lnTo>
                <a:lnTo>
                  <a:pt x="3342" y="388"/>
                </a:lnTo>
                <a:lnTo>
                  <a:pt x="3341" y="392"/>
                </a:lnTo>
                <a:lnTo>
                  <a:pt x="3339" y="395"/>
                </a:lnTo>
                <a:lnTo>
                  <a:pt x="3338" y="397"/>
                </a:lnTo>
                <a:lnTo>
                  <a:pt x="3336" y="397"/>
                </a:lnTo>
                <a:lnTo>
                  <a:pt x="3333" y="397"/>
                </a:lnTo>
                <a:lnTo>
                  <a:pt x="3331" y="397"/>
                </a:lnTo>
                <a:lnTo>
                  <a:pt x="3329" y="397"/>
                </a:lnTo>
                <a:lnTo>
                  <a:pt x="3329" y="403"/>
                </a:lnTo>
                <a:lnTo>
                  <a:pt x="3335" y="403"/>
                </a:lnTo>
                <a:lnTo>
                  <a:pt x="3332" y="405"/>
                </a:lnTo>
                <a:lnTo>
                  <a:pt x="3331" y="406"/>
                </a:lnTo>
                <a:lnTo>
                  <a:pt x="3331" y="407"/>
                </a:lnTo>
                <a:lnTo>
                  <a:pt x="3331" y="408"/>
                </a:lnTo>
                <a:lnTo>
                  <a:pt x="3331" y="409"/>
                </a:lnTo>
                <a:lnTo>
                  <a:pt x="3332" y="411"/>
                </a:lnTo>
                <a:lnTo>
                  <a:pt x="3333" y="413"/>
                </a:lnTo>
                <a:lnTo>
                  <a:pt x="3333" y="415"/>
                </a:lnTo>
                <a:lnTo>
                  <a:pt x="3332" y="417"/>
                </a:lnTo>
                <a:lnTo>
                  <a:pt x="3332" y="418"/>
                </a:lnTo>
                <a:lnTo>
                  <a:pt x="3331" y="418"/>
                </a:lnTo>
                <a:lnTo>
                  <a:pt x="3329" y="419"/>
                </a:lnTo>
                <a:lnTo>
                  <a:pt x="3326" y="419"/>
                </a:lnTo>
                <a:lnTo>
                  <a:pt x="3324" y="420"/>
                </a:lnTo>
                <a:lnTo>
                  <a:pt x="3316" y="424"/>
                </a:lnTo>
                <a:lnTo>
                  <a:pt x="3313" y="426"/>
                </a:lnTo>
                <a:lnTo>
                  <a:pt x="3310" y="428"/>
                </a:lnTo>
                <a:lnTo>
                  <a:pt x="3308" y="431"/>
                </a:lnTo>
                <a:lnTo>
                  <a:pt x="3307" y="432"/>
                </a:lnTo>
                <a:lnTo>
                  <a:pt x="3307" y="434"/>
                </a:lnTo>
                <a:lnTo>
                  <a:pt x="3305" y="439"/>
                </a:lnTo>
                <a:lnTo>
                  <a:pt x="3304" y="445"/>
                </a:lnTo>
                <a:lnTo>
                  <a:pt x="3301" y="444"/>
                </a:lnTo>
                <a:lnTo>
                  <a:pt x="3298" y="443"/>
                </a:lnTo>
                <a:lnTo>
                  <a:pt x="3295" y="441"/>
                </a:lnTo>
                <a:lnTo>
                  <a:pt x="3293" y="440"/>
                </a:lnTo>
                <a:lnTo>
                  <a:pt x="3292" y="441"/>
                </a:lnTo>
                <a:lnTo>
                  <a:pt x="3290" y="443"/>
                </a:lnTo>
                <a:lnTo>
                  <a:pt x="3286" y="450"/>
                </a:lnTo>
                <a:lnTo>
                  <a:pt x="3282" y="456"/>
                </a:lnTo>
                <a:lnTo>
                  <a:pt x="3279" y="459"/>
                </a:lnTo>
                <a:lnTo>
                  <a:pt x="3276" y="460"/>
                </a:lnTo>
                <a:lnTo>
                  <a:pt x="3274" y="460"/>
                </a:lnTo>
                <a:lnTo>
                  <a:pt x="3272" y="461"/>
                </a:lnTo>
                <a:lnTo>
                  <a:pt x="3271" y="461"/>
                </a:lnTo>
                <a:lnTo>
                  <a:pt x="3270" y="462"/>
                </a:lnTo>
                <a:lnTo>
                  <a:pt x="3268" y="465"/>
                </a:lnTo>
                <a:lnTo>
                  <a:pt x="3267" y="469"/>
                </a:lnTo>
                <a:lnTo>
                  <a:pt x="3266" y="472"/>
                </a:lnTo>
                <a:lnTo>
                  <a:pt x="3265" y="476"/>
                </a:lnTo>
                <a:lnTo>
                  <a:pt x="3262" y="476"/>
                </a:lnTo>
                <a:lnTo>
                  <a:pt x="3260" y="477"/>
                </a:lnTo>
                <a:lnTo>
                  <a:pt x="3259" y="478"/>
                </a:lnTo>
                <a:lnTo>
                  <a:pt x="3259" y="479"/>
                </a:lnTo>
                <a:lnTo>
                  <a:pt x="3260" y="481"/>
                </a:lnTo>
                <a:lnTo>
                  <a:pt x="3262" y="481"/>
                </a:lnTo>
                <a:lnTo>
                  <a:pt x="3265" y="482"/>
                </a:lnTo>
                <a:lnTo>
                  <a:pt x="3268" y="482"/>
                </a:lnTo>
                <a:lnTo>
                  <a:pt x="3268" y="481"/>
                </a:lnTo>
                <a:lnTo>
                  <a:pt x="3270" y="480"/>
                </a:lnTo>
                <a:lnTo>
                  <a:pt x="3272" y="477"/>
                </a:lnTo>
                <a:lnTo>
                  <a:pt x="3275" y="475"/>
                </a:lnTo>
                <a:lnTo>
                  <a:pt x="3276" y="473"/>
                </a:lnTo>
                <a:lnTo>
                  <a:pt x="3279" y="473"/>
                </a:lnTo>
                <a:lnTo>
                  <a:pt x="3282" y="475"/>
                </a:lnTo>
                <a:lnTo>
                  <a:pt x="3283" y="475"/>
                </a:lnTo>
                <a:lnTo>
                  <a:pt x="3283" y="477"/>
                </a:lnTo>
                <a:lnTo>
                  <a:pt x="3283" y="478"/>
                </a:lnTo>
                <a:lnTo>
                  <a:pt x="3282" y="479"/>
                </a:lnTo>
                <a:lnTo>
                  <a:pt x="3279" y="481"/>
                </a:lnTo>
                <a:lnTo>
                  <a:pt x="3276" y="482"/>
                </a:lnTo>
                <a:lnTo>
                  <a:pt x="3270" y="485"/>
                </a:lnTo>
                <a:lnTo>
                  <a:pt x="3270" y="490"/>
                </a:lnTo>
                <a:lnTo>
                  <a:pt x="3265" y="489"/>
                </a:lnTo>
                <a:lnTo>
                  <a:pt x="3262" y="489"/>
                </a:lnTo>
                <a:lnTo>
                  <a:pt x="3259" y="490"/>
                </a:lnTo>
                <a:lnTo>
                  <a:pt x="3256" y="490"/>
                </a:lnTo>
                <a:lnTo>
                  <a:pt x="3256" y="487"/>
                </a:lnTo>
                <a:lnTo>
                  <a:pt x="3256" y="483"/>
                </a:lnTo>
                <a:lnTo>
                  <a:pt x="3255" y="480"/>
                </a:lnTo>
                <a:lnTo>
                  <a:pt x="3254" y="479"/>
                </a:lnTo>
                <a:lnTo>
                  <a:pt x="3252" y="479"/>
                </a:lnTo>
                <a:lnTo>
                  <a:pt x="3251" y="479"/>
                </a:lnTo>
                <a:lnTo>
                  <a:pt x="3250" y="481"/>
                </a:lnTo>
                <a:lnTo>
                  <a:pt x="3249" y="483"/>
                </a:lnTo>
                <a:lnTo>
                  <a:pt x="3248" y="485"/>
                </a:lnTo>
                <a:lnTo>
                  <a:pt x="3240" y="480"/>
                </a:lnTo>
                <a:lnTo>
                  <a:pt x="3234" y="476"/>
                </a:lnTo>
                <a:lnTo>
                  <a:pt x="3231" y="481"/>
                </a:lnTo>
                <a:lnTo>
                  <a:pt x="3230" y="483"/>
                </a:lnTo>
                <a:lnTo>
                  <a:pt x="3228" y="485"/>
                </a:lnTo>
                <a:lnTo>
                  <a:pt x="3231" y="485"/>
                </a:lnTo>
                <a:lnTo>
                  <a:pt x="3232" y="485"/>
                </a:lnTo>
                <a:lnTo>
                  <a:pt x="3233" y="484"/>
                </a:lnTo>
                <a:lnTo>
                  <a:pt x="3235" y="483"/>
                </a:lnTo>
                <a:lnTo>
                  <a:pt x="3237" y="482"/>
                </a:lnTo>
                <a:lnTo>
                  <a:pt x="3236" y="486"/>
                </a:lnTo>
                <a:lnTo>
                  <a:pt x="3237" y="487"/>
                </a:lnTo>
                <a:lnTo>
                  <a:pt x="3237" y="488"/>
                </a:lnTo>
                <a:lnTo>
                  <a:pt x="3238" y="490"/>
                </a:lnTo>
                <a:lnTo>
                  <a:pt x="3239" y="493"/>
                </a:lnTo>
                <a:lnTo>
                  <a:pt x="3237" y="494"/>
                </a:lnTo>
                <a:lnTo>
                  <a:pt x="3237" y="495"/>
                </a:lnTo>
                <a:lnTo>
                  <a:pt x="3237" y="496"/>
                </a:lnTo>
                <a:lnTo>
                  <a:pt x="3237" y="499"/>
                </a:lnTo>
                <a:lnTo>
                  <a:pt x="3232" y="498"/>
                </a:lnTo>
                <a:lnTo>
                  <a:pt x="3228" y="499"/>
                </a:lnTo>
                <a:lnTo>
                  <a:pt x="3227" y="501"/>
                </a:lnTo>
                <a:lnTo>
                  <a:pt x="3225" y="504"/>
                </a:lnTo>
                <a:lnTo>
                  <a:pt x="3223" y="510"/>
                </a:lnTo>
                <a:lnTo>
                  <a:pt x="3218" y="511"/>
                </a:lnTo>
                <a:lnTo>
                  <a:pt x="3213" y="510"/>
                </a:lnTo>
                <a:lnTo>
                  <a:pt x="3208" y="510"/>
                </a:lnTo>
                <a:lnTo>
                  <a:pt x="3205" y="510"/>
                </a:lnTo>
                <a:lnTo>
                  <a:pt x="3203" y="510"/>
                </a:lnTo>
                <a:lnTo>
                  <a:pt x="3203" y="515"/>
                </a:lnTo>
                <a:lnTo>
                  <a:pt x="3205" y="514"/>
                </a:lnTo>
                <a:lnTo>
                  <a:pt x="3206" y="514"/>
                </a:lnTo>
                <a:lnTo>
                  <a:pt x="3207" y="515"/>
                </a:lnTo>
                <a:lnTo>
                  <a:pt x="3208" y="516"/>
                </a:lnTo>
                <a:lnTo>
                  <a:pt x="3209" y="521"/>
                </a:lnTo>
                <a:lnTo>
                  <a:pt x="3202" y="524"/>
                </a:lnTo>
                <a:lnTo>
                  <a:pt x="3200" y="525"/>
                </a:lnTo>
                <a:lnTo>
                  <a:pt x="3199" y="525"/>
                </a:lnTo>
                <a:lnTo>
                  <a:pt x="3200" y="524"/>
                </a:lnTo>
                <a:lnTo>
                  <a:pt x="3189" y="524"/>
                </a:lnTo>
                <a:lnTo>
                  <a:pt x="3189" y="532"/>
                </a:lnTo>
                <a:lnTo>
                  <a:pt x="3196" y="531"/>
                </a:lnTo>
                <a:lnTo>
                  <a:pt x="3198" y="532"/>
                </a:lnTo>
                <a:lnTo>
                  <a:pt x="3197" y="533"/>
                </a:lnTo>
                <a:lnTo>
                  <a:pt x="3192" y="535"/>
                </a:lnTo>
                <a:lnTo>
                  <a:pt x="3182" y="538"/>
                </a:lnTo>
                <a:lnTo>
                  <a:pt x="3176" y="540"/>
                </a:lnTo>
                <a:lnTo>
                  <a:pt x="3166" y="541"/>
                </a:lnTo>
                <a:lnTo>
                  <a:pt x="3166" y="546"/>
                </a:lnTo>
                <a:lnTo>
                  <a:pt x="3178" y="549"/>
                </a:lnTo>
                <a:lnTo>
                  <a:pt x="3185" y="551"/>
                </a:lnTo>
                <a:lnTo>
                  <a:pt x="3180" y="551"/>
                </a:lnTo>
                <a:lnTo>
                  <a:pt x="3171" y="550"/>
                </a:lnTo>
                <a:lnTo>
                  <a:pt x="3166" y="549"/>
                </a:lnTo>
                <a:lnTo>
                  <a:pt x="3164" y="549"/>
                </a:lnTo>
                <a:lnTo>
                  <a:pt x="3158" y="555"/>
                </a:lnTo>
                <a:lnTo>
                  <a:pt x="3160" y="563"/>
                </a:lnTo>
                <a:lnTo>
                  <a:pt x="3161" y="565"/>
                </a:lnTo>
                <a:lnTo>
                  <a:pt x="3163" y="567"/>
                </a:lnTo>
                <a:lnTo>
                  <a:pt x="3164" y="567"/>
                </a:lnTo>
                <a:lnTo>
                  <a:pt x="3167" y="567"/>
                </a:lnTo>
                <a:lnTo>
                  <a:pt x="3175" y="566"/>
                </a:lnTo>
                <a:lnTo>
                  <a:pt x="3168" y="569"/>
                </a:lnTo>
                <a:lnTo>
                  <a:pt x="3161" y="572"/>
                </a:lnTo>
                <a:lnTo>
                  <a:pt x="3162" y="575"/>
                </a:lnTo>
                <a:lnTo>
                  <a:pt x="3163" y="576"/>
                </a:lnTo>
                <a:lnTo>
                  <a:pt x="3164" y="577"/>
                </a:lnTo>
                <a:lnTo>
                  <a:pt x="3169" y="577"/>
                </a:lnTo>
                <a:lnTo>
                  <a:pt x="3169" y="583"/>
                </a:lnTo>
                <a:lnTo>
                  <a:pt x="3161" y="586"/>
                </a:lnTo>
                <a:lnTo>
                  <a:pt x="3169" y="589"/>
                </a:lnTo>
                <a:lnTo>
                  <a:pt x="3172" y="589"/>
                </a:lnTo>
                <a:lnTo>
                  <a:pt x="3173" y="589"/>
                </a:lnTo>
                <a:lnTo>
                  <a:pt x="3173" y="591"/>
                </a:lnTo>
                <a:lnTo>
                  <a:pt x="3172" y="593"/>
                </a:lnTo>
                <a:lnTo>
                  <a:pt x="3169" y="597"/>
                </a:lnTo>
                <a:lnTo>
                  <a:pt x="3175" y="599"/>
                </a:lnTo>
                <a:lnTo>
                  <a:pt x="3176" y="599"/>
                </a:lnTo>
                <a:lnTo>
                  <a:pt x="3175" y="599"/>
                </a:lnTo>
                <a:lnTo>
                  <a:pt x="3174" y="599"/>
                </a:lnTo>
                <a:lnTo>
                  <a:pt x="3175" y="600"/>
                </a:lnTo>
                <a:lnTo>
                  <a:pt x="3178" y="603"/>
                </a:lnTo>
                <a:lnTo>
                  <a:pt x="3180" y="600"/>
                </a:lnTo>
                <a:lnTo>
                  <a:pt x="3182" y="598"/>
                </a:lnTo>
                <a:lnTo>
                  <a:pt x="3186" y="591"/>
                </a:lnTo>
                <a:lnTo>
                  <a:pt x="3192" y="593"/>
                </a:lnTo>
                <a:lnTo>
                  <a:pt x="3194" y="593"/>
                </a:lnTo>
                <a:lnTo>
                  <a:pt x="3195" y="593"/>
                </a:lnTo>
                <a:lnTo>
                  <a:pt x="3195" y="594"/>
                </a:lnTo>
                <a:lnTo>
                  <a:pt x="3194" y="594"/>
                </a:lnTo>
                <a:lnTo>
                  <a:pt x="3189" y="594"/>
                </a:lnTo>
                <a:lnTo>
                  <a:pt x="3183" y="605"/>
                </a:lnTo>
                <a:lnTo>
                  <a:pt x="3178" y="617"/>
                </a:lnTo>
                <a:lnTo>
                  <a:pt x="3172" y="616"/>
                </a:lnTo>
                <a:lnTo>
                  <a:pt x="3169" y="616"/>
                </a:lnTo>
                <a:lnTo>
                  <a:pt x="3166" y="617"/>
                </a:lnTo>
                <a:lnTo>
                  <a:pt x="3167" y="618"/>
                </a:lnTo>
                <a:lnTo>
                  <a:pt x="3167" y="621"/>
                </a:lnTo>
                <a:lnTo>
                  <a:pt x="3166" y="623"/>
                </a:lnTo>
                <a:lnTo>
                  <a:pt x="3166" y="625"/>
                </a:lnTo>
                <a:lnTo>
                  <a:pt x="3170" y="628"/>
                </a:lnTo>
                <a:lnTo>
                  <a:pt x="3173" y="629"/>
                </a:lnTo>
                <a:lnTo>
                  <a:pt x="3175" y="631"/>
                </a:lnTo>
                <a:lnTo>
                  <a:pt x="3176" y="626"/>
                </a:lnTo>
                <a:lnTo>
                  <a:pt x="3177" y="625"/>
                </a:lnTo>
                <a:lnTo>
                  <a:pt x="3177" y="624"/>
                </a:lnTo>
                <a:lnTo>
                  <a:pt x="3177" y="625"/>
                </a:lnTo>
                <a:lnTo>
                  <a:pt x="3178" y="625"/>
                </a:lnTo>
                <a:lnTo>
                  <a:pt x="3183" y="625"/>
                </a:lnTo>
                <a:lnTo>
                  <a:pt x="3184" y="628"/>
                </a:lnTo>
                <a:lnTo>
                  <a:pt x="3185" y="631"/>
                </a:lnTo>
                <a:lnTo>
                  <a:pt x="3185" y="634"/>
                </a:lnTo>
                <a:lnTo>
                  <a:pt x="3184" y="634"/>
                </a:lnTo>
                <a:lnTo>
                  <a:pt x="3183" y="634"/>
                </a:lnTo>
                <a:lnTo>
                  <a:pt x="3181" y="637"/>
                </a:lnTo>
                <a:lnTo>
                  <a:pt x="3178" y="640"/>
                </a:lnTo>
                <a:lnTo>
                  <a:pt x="3175" y="642"/>
                </a:lnTo>
                <a:lnTo>
                  <a:pt x="3174" y="645"/>
                </a:lnTo>
                <a:lnTo>
                  <a:pt x="3175" y="648"/>
                </a:lnTo>
                <a:lnTo>
                  <a:pt x="3175" y="651"/>
                </a:lnTo>
                <a:lnTo>
                  <a:pt x="3175" y="652"/>
                </a:lnTo>
                <a:lnTo>
                  <a:pt x="3175" y="653"/>
                </a:lnTo>
                <a:lnTo>
                  <a:pt x="3180" y="653"/>
                </a:lnTo>
                <a:lnTo>
                  <a:pt x="3183" y="662"/>
                </a:lnTo>
                <a:lnTo>
                  <a:pt x="3185" y="662"/>
                </a:lnTo>
                <a:lnTo>
                  <a:pt x="3187" y="662"/>
                </a:lnTo>
                <a:lnTo>
                  <a:pt x="3190" y="662"/>
                </a:lnTo>
                <a:lnTo>
                  <a:pt x="3195" y="659"/>
                </a:lnTo>
                <a:lnTo>
                  <a:pt x="3196" y="659"/>
                </a:lnTo>
                <a:lnTo>
                  <a:pt x="3197" y="659"/>
                </a:lnTo>
                <a:lnTo>
                  <a:pt x="3197" y="667"/>
                </a:lnTo>
                <a:lnTo>
                  <a:pt x="3202" y="667"/>
                </a:lnTo>
                <a:lnTo>
                  <a:pt x="3207" y="666"/>
                </a:lnTo>
                <a:lnTo>
                  <a:pt x="3213" y="665"/>
                </a:lnTo>
                <a:lnTo>
                  <a:pt x="3218" y="663"/>
                </a:lnTo>
                <a:lnTo>
                  <a:pt x="3228" y="658"/>
                </a:lnTo>
                <a:lnTo>
                  <a:pt x="3237" y="653"/>
                </a:lnTo>
                <a:lnTo>
                  <a:pt x="3238" y="652"/>
                </a:lnTo>
                <a:lnTo>
                  <a:pt x="3239" y="649"/>
                </a:lnTo>
                <a:lnTo>
                  <a:pt x="3241" y="646"/>
                </a:lnTo>
                <a:lnTo>
                  <a:pt x="3242" y="645"/>
                </a:lnTo>
                <a:lnTo>
                  <a:pt x="3245" y="644"/>
                </a:lnTo>
                <a:lnTo>
                  <a:pt x="3248" y="645"/>
                </a:lnTo>
                <a:lnTo>
                  <a:pt x="3251" y="645"/>
                </a:lnTo>
                <a:lnTo>
                  <a:pt x="3254" y="645"/>
                </a:lnTo>
                <a:lnTo>
                  <a:pt x="3256" y="644"/>
                </a:lnTo>
                <a:lnTo>
                  <a:pt x="3259" y="642"/>
                </a:lnTo>
                <a:lnTo>
                  <a:pt x="3265" y="639"/>
                </a:lnTo>
                <a:lnTo>
                  <a:pt x="3271" y="634"/>
                </a:lnTo>
                <a:lnTo>
                  <a:pt x="3276" y="631"/>
                </a:lnTo>
                <a:lnTo>
                  <a:pt x="3277" y="633"/>
                </a:lnTo>
                <a:lnTo>
                  <a:pt x="3277" y="634"/>
                </a:lnTo>
                <a:lnTo>
                  <a:pt x="3278" y="636"/>
                </a:lnTo>
                <a:lnTo>
                  <a:pt x="3279" y="638"/>
                </a:lnTo>
                <a:lnTo>
                  <a:pt x="3279" y="647"/>
                </a:lnTo>
                <a:lnTo>
                  <a:pt x="3279" y="656"/>
                </a:lnTo>
                <a:lnTo>
                  <a:pt x="3284" y="656"/>
                </a:lnTo>
                <a:lnTo>
                  <a:pt x="3285" y="659"/>
                </a:lnTo>
                <a:lnTo>
                  <a:pt x="3285" y="661"/>
                </a:lnTo>
                <a:lnTo>
                  <a:pt x="3283" y="665"/>
                </a:lnTo>
                <a:lnTo>
                  <a:pt x="3282" y="669"/>
                </a:lnTo>
                <a:lnTo>
                  <a:pt x="3282" y="671"/>
                </a:lnTo>
                <a:lnTo>
                  <a:pt x="3282" y="673"/>
                </a:lnTo>
                <a:lnTo>
                  <a:pt x="3286" y="679"/>
                </a:lnTo>
                <a:lnTo>
                  <a:pt x="3294" y="688"/>
                </a:lnTo>
                <a:lnTo>
                  <a:pt x="3310" y="704"/>
                </a:lnTo>
                <a:lnTo>
                  <a:pt x="3307" y="709"/>
                </a:lnTo>
                <a:lnTo>
                  <a:pt x="3304" y="715"/>
                </a:lnTo>
                <a:lnTo>
                  <a:pt x="3299" y="715"/>
                </a:lnTo>
                <a:lnTo>
                  <a:pt x="3298" y="716"/>
                </a:lnTo>
                <a:lnTo>
                  <a:pt x="3298" y="718"/>
                </a:lnTo>
                <a:lnTo>
                  <a:pt x="3299" y="721"/>
                </a:lnTo>
                <a:lnTo>
                  <a:pt x="3299" y="724"/>
                </a:lnTo>
                <a:lnTo>
                  <a:pt x="3299" y="726"/>
                </a:lnTo>
                <a:lnTo>
                  <a:pt x="3302" y="728"/>
                </a:lnTo>
                <a:lnTo>
                  <a:pt x="3304" y="729"/>
                </a:lnTo>
                <a:lnTo>
                  <a:pt x="3305" y="733"/>
                </a:lnTo>
                <a:lnTo>
                  <a:pt x="3304" y="734"/>
                </a:lnTo>
                <a:lnTo>
                  <a:pt x="3303" y="736"/>
                </a:lnTo>
                <a:lnTo>
                  <a:pt x="3301" y="738"/>
                </a:lnTo>
                <a:lnTo>
                  <a:pt x="3315" y="738"/>
                </a:lnTo>
                <a:lnTo>
                  <a:pt x="3323" y="738"/>
                </a:lnTo>
                <a:lnTo>
                  <a:pt x="3329" y="738"/>
                </a:lnTo>
                <a:lnTo>
                  <a:pt x="3330" y="734"/>
                </a:lnTo>
                <a:lnTo>
                  <a:pt x="3329" y="731"/>
                </a:lnTo>
                <a:lnTo>
                  <a:pt x="3329" y="727"/>
                </a:lnTo>
                <a:lnTo>
                  <a:pt x="3329" y="725"/>
                </a:lnTo>
                <a:lnTo>
                  <a:pt x="3329" y="724"/>
                </a:lnTo>
                <a:lnTo>
                  <a:pt x="3331" y="721"/>
                </a:lnTo>
                <a:lnTo>
                  <a:pt x="3333" y="719"/>
                </a:lnTo>
                <a:lnTo>
                  <a:pt x="3338" y="712"/>
                </a:lnTo>
                <a:lnTo>
                  <a:pt x="3346" y="714"/>
                </a:lnTo>
                <a:lnTo>
                  <a:pt x="3355" y="715"/>
                </a:lnTo>
                <a:lnTo>
                  <a:pt x="3360" y="716"/>
                </a:lnTo>
                <a:lnTo>
                  <a:pt x="3364" y="715"/>
                </a:lnTo>
                <a:lnTo>
                  <a:pt x="3368" y="714"/>
                </a:lnTo>
                <a:lnTo>
                  <a:pt x="3370" y="713"/>
                </a:lnTo>
                <a:lnTo>
                  <a:pt x="3372" y="712"/>
                </a:lnTo>
                <a:lnTo>
                  <a:pt x="3373" y="710"/>
                </a:lnTo>
                <a:lnTo>
                  <a:pt x="3375" y="706"/>
                </a:lnTo>
                <a:lnTo>
                  <a:pt x="3376" y="701"/>
                </a:lnTo>
                <a:lnTo>
                  <a:pt x="3377" y="698"/>
                </a:lnTo>
                <a:lnTo>
                  <a:pt x="3376" y="699"/>
                </a:lnTo>
                <a:lnTo>
                  <a:pt x="3375" y="699"/>
                </a:lnTo>
                <a:lnTo>
                  <a:pt x="3374" y="701"/>
                </a:lnTo>
                <a:lnTo>
                  <a:pt x="3372" y="703"/>
                </a:lnTo>
                <a:lnTo>
                  <a:pt x="3372" y="704"/>
                </a:lnTo>
                <a:lnTo>
                  <a:pt x="3370" y="703"/>
                </a:lnTo>
                <a:lnTo>
                  <a:pt x="3370" y="701"/>
                </a:lnTo>
                <a:lnTo>
                  <a:pt x="3370" y="695"/>
                </a:lnTo>
                <a:lnTo>
                  <a:pt x="3371" y="687"/>
                </a:lnTo>
                <a:lnTo>
                  <a:pt x="3372" y="681"/>
                </a:lnTo>
                <a:lnTo>
                  <a:pt x="3374" y="675"/>
                </a:lnTo>
                <a:lnTo>
                  <a:pt x="3377" y="665"/>
                </a:lnTo>
                <a:lnTo>
                  <a:pt x="3378" y="659"/>
                </a:lnTo>
                <a:lnTo>
                  <a:pt x="3378" y="654"/>
                </a:lnTo>
                <a:lnTo>
                  <a:pt x="3377" y="650"/>
                </a:lnTo>
                <a:lnTo>
                  <a:pt x="3376" y="649"/>
                </a:lnTo>
                <a:lnTo>
                  <a:pt x="3374" y="648"/>
                </a:lnTo>
                <a:lnTo>
                  <a:pt x="3378" y="645"/>
                </a:lnTo>
                <a:lnTo>
                  <a:pt x="3379" y="644"/>
                </a:lnTo>
                <a:lnTo>
                  <a:pt x="3379" y="643"/>
                </a:lnTo>
                <a:lnTo>
                  <a:pt x="3378" y="642"/>
                </a:lnTo>
                <a:lnTo>
                  <a:pt x="3377" y="641"/>
                </a:lnTo>
                <a:lnTo>
                  <a:pt x="3378" y="640"/>
                </a:lnTo>
                <a:lnTo>
                  <a:pt x="3380" y="639"/>
                </a:lnTo>
                <a:lnTo>
                  <a:pt x="3383" y="638"/>
                </a:lnTo>
                <a:lnTo>
                  <a:pt x="3386" y="638"/>
                </a:lnTo>
                <a:lnTo>
                  <a:pt x="3391" y="638"/>
                </a:lnTo>
                <a:lnTo>
                  <a:pt x="3395" y="640"/>
                </a:lnTo>
                <a:lnTo>
                  <a:pt x="3398" y="640"/>
                </a:lnTo>
                <a:lnTo>
                  <a:pt x="3400" y="639"/>
                </a:lnTo>
                <a:lnTo>
                  <a:pt x="3408" y="628"/>
                </a:lnTo>
                <a:lnTo>
                  <a:pt x="3414" y="628"/>
                </a:lnTo>
                <a:lnTo>
                  <a:pt x="3414" y="626"/>
                </a:lnTo>
                <a:lnTo>
                  <a:pt x="3414" y="625"/>
                </a:lnTo>
                <a:lnTo>
                  <a:pt x="3413" y="624"/>
                </a:lnTo>
                <a:lnTo>
                  <a:pt x="3412" y="622"/>
                </a:lnTo>
                <a:lnTo>
                  <a:pt x="3410" y="621"/>
                </a:lnTo>
                <a:lnTo>
                  <a:pt x="3408" y="620"/>
                </a:lnTo>
                <a:lnTo>
                  <a:pt x="3414" y="617"/>
                </a:lnTo>
                <a:lnTo>
                  <a:pt x="3418" y="615"/>
                </a:lnTo>
                <a:lnTo>
                  <a:pt x="3420" y="614"/>
                </a:lnTo>
                <a:lnTo>
                  <a:pt x="3420" y="608"/>
                </a:lnTo>
                <a:lnTo>
                  <a:pt x="3412" y="598"/>
                </a:lnTo>
                <a:lnTo>
                  <a:pt x="3409" y="594"/>
                </a:lnTo>
                <a:lnTo>
                  <a:pt x="3405" y="590"/>
                </a:lnTo>
                <a:lnTo>
                  <a:pt x="3402" y="588"/>
                </a:lnTo>
                <a:lnTo>
                  <a:pt x="3397" y="586"/>
                </a:lnTo>
                <a:lnTo>
                  <a:pt x="3392" y="584"/>
                </a:lnTo>
                <a:lnTo>
                  <a:pt x="3386" y="583"/>
                </a:lnTo>
                <a:lnTo>
                  <a:pt x="3386" y="573"/>
                </a:lnTo>
                <a:lnTo>
                  <a:pt x="3387" y="566"/>
                </a:lnTo>
                <a:lnTo>
                  <a:pt x="3387" y="559"/>
                </a:lnTo>
                <a:lnTo>
                  <a:pt x="3388" y="552"/>
                </a:lnTo>
                <a:lnTo>
                  <a:pt x="3387" y="546"/>
                </a:lnTo>
                <a:lnTo>
                  <a:pt x="3386" y="543"/>
                </a:lnTo>
                <a:lnTo>
                  <a:pt x="3386" y="541"/>
                </a:lnTo>
                <a:lnTo>
                  <a:pt x="3384" y="539"/>
                </a:lnTo>
                <a:lnTo>
                  <a:pt x="3383" y="538"/>
                </a:lnTo>
                <a:lnTo>
                  <a:pt x="3389" y="538"/>
                </a:lnTo>
                <a:lnTo>
                  <a:pt x="3389" y="533"/>
                </a:lnTo>
                <a:lnTo>
                  <a:pt x="3390" y="531"/>
                </a:lnTo>
                <a:lnTo>
                  <a:pt x="3391" y="530"/>
                </a:lnTo>
                <a:lnTo>
                  <a:pt x="3389" y="526"/>
                </a:lnTo>
                <a:lnTo>
                  <a:pt x="3388" y="524"/>
                </a:lnTo>
                <a:lnTo>
                  <a:pt x="3388" y="522"/>
                </a:lnTo>
                <a:lnTo>
                  <a:pt x="3389" y="521"/>
                </a:lnTo>
                <a:lnTo>
                  <a:pt x="3390" y="520"/>
                </a:lnTo>
                <a:lnTo>
                  <a:pt x="3394" y="520"/>
                </a:lnTo>
                <a:lnTo>
                  <a:pt x="3397" y="519"/>
                </a:lnTo>
                <a:lnTo>
                  <a:pt x="3400" y="518"/>
                </a:lnTo>
                <a:lnTo>
                  <a:pt x="3401" y="517"/>
                </a:lnTo>
                <a:lnTo>
                  <a:pt x="3401" y="515"/>
                </a:lnTo>
                <a:lnTo>
                  <a:pt x="3401" y="513"/>
                </a:lnTo>
                <a:lnTo>
                  <a:pt x="3401" y="512"/>
                </a:lnTo>
                <a:lnTo>
                  <a:pt x="3400" y="508"/>
                </a:lnTo>
                <a:lnTo>
                  <a:pt x="3400" y="507"/>
                </a:lnTo>
                <a:lnTo>
                  <a:pt x="3402" y="506"/>
                </a:lnTo>
                <a:lnTo>
                  <a:pt x="3406" y="506"/>
                </a:lnTo>
                <a:lnTo>
                  <a:pt x="3409" y="505"/>
                </a:lnTo>
                <a:lnTo>
                  <a:pt x="3410" y="505"/>
                </a:lnTo>
                <a:lnTo>
                  <a:pt x="3411" y="504"/>
                </a:lnTo>
                <a:lnTo>
                  <a:pt x="3412" y="502"/>
                </a:lnTo>
                <a:lnTo>
                  <a:pt x="3413" y="499"/>
                </a:lnTo>
                <a:lnTo>
                  <a:pt x="3413" y="494"/>
                </a:lnTo>
                <a:lnTo>
                  <a:pt x="3414" y="488"/>
                </a:lnTo>
                <a:lnTo>
                  <a:pt x="3415" y="486"/>
                </a:lnTo>
                <a:lnTo>
                  <a:pt x="3417" y="485"/>
                </a:lnTo>
                <a:lnTo>
                  <a:pt x="3419" y="483"/>
                </a:lnTo>
                <a:lnTo>
                  <a:pt x="3423" y="482"/>
                </a:lnTo>
                <a:lnTo>
                  <a:pt x="3432" y="480"/>
                </a:lnTo>
                <a:lnTo>
                  <a:pt x="3441" y="479"/>
                </a:lnTo>
                <a:lnTo>
                  <a:pt x="3445" y="477"/>
                </a:lnTo>
                <a:lnTo>
                  <a:pt x="3448" y="476"/>
                </a:lnTo>
                <a:lnTo>
                  <a:pt x="3449" y="475"/>
                </a:lnTo>
                <a:lnTo>
                  <a:pt x="3450" y="473"/>
                </a:lnTo>
                <a:lnTo>
                  <a:pt x="3452" y="469"/>
                </a:lnTo>
                <a:lnTo>
                  <a:pt x="3454" y="464"/>
                </a:lnTo>
                <a:lnTo>
                  <a:pt x="3455" y="463"/>
                </a:lnTo>
                <a:lnTo>
                  <a:pt x="3456" y="462"/>
                </a:lnTo>
                <a:lnTo>
                  <a:pt x="3462" y="462"/>
                </a:lnTo>
                <a:lnTo>
                  <a:pt x="3463" y="458"/>
                </a:lnTo>
                <a:lnTo>
                  <a:pt x="3463" y="455"/>
                </a:lnTo>
                <a:lnTo>
                  <a:pt x="3462" y="453"/>
                </a:lnTo>
                <a:lnTo>
                  <a:pt x="3461" y="450"/>
                </a:lnTo>
                <a:lnTo>
                  <a:pt x="3460" y="448"/>
                </a:lnTo>
                <a:lnTo>
                  <a:pt x="3459" y="445"/>
                </a:lnTo>
                <a:lnTo>
                  <a:pt x="3458" y="441"/>
                </a:lnTo>
                <a:lnTo>
                  <a:pt x="3459" y="437"/>
                </a:lnTo>
                <a:lnTo>
                  <a:pt x="3460" y="434"/>
                </a:lnTo>
                <a:lnTo>
                  <a:pt x="3463" y="431"/>
                </a:lnTo>
                <a:lnTo>
                  <a:pt x="3466" y="428"/>
                </a:lnTo>
                <a:lnTo>
                  <a:pt x="3467" y="426"/>
                </a:lnTo>
                <a:lnTo>
                  <a:pt x="3467" y="425"/>
                </a:lnTo>
                <a:lnTo>
                  <a:pt x="3467" y="420"/>
                </a:lnTo>
                <a:lnTo>
                  <a:pt x="3470" y="419"/>
                </a:lnTo>
                <a:lnTo>
                  <a:pt x="3473" y="418"/>
                </a:lnTo>
                <a:lnTo>
                  <a:pt x="3476" y="418"/>
                </a:lnTo>
                <a:lnTo>
                  <a:pt x="3479" y="417"/>
                </a:lnTo>
                <a:lnTo>
                  <a:pt x="3481" y="414"/>
                </a:lnTo>
                <a:lnTo>
                  <a:pt x="3481" y="411"/>
                </a:lnTo>
                <a:lnTo>
                  <a:pt x="3481" y="409"/>
                </a:lnTo>
                <a:lnTo>
                  <a:pt x="3481" y="407"/>
                </a:lnTo>
                <a:lnTo>
                  <a:pt x="3481" y="405"/>
                </a:lnTo>
                <a:lnTo>
                  <a:pt x="3482" y="404"/>
                </a:lnTo>
                <a:lnTo>
                  <a:pt x="3485" y="403"/>
                </a:lnTo>
                <a:lnTo>
                  <a:pt x="3490" y="403"/>
                </a:lnTo>
                <a:lnTo>
                  <a:pt x="3493" y="409"/>
                </a:lnTo>
                <a:lnTo>
                  <a:pt x="3505" y="409"/>
                </a:lnTo>
                <a:lnTo>
                  <a:pt x="3516" y="410"/>
                </a:lnTo>
                <a:lnTo>
                  <a:pt x="3529" y="411"/>
                </a:lnTo>
                <a:lnTo>
                  <a:pt x="3531" y="424"/>
                </a:lnTo>
                <a:lnTo>
                  <a:pt x="3532" y="430"/>
                </a:lnTo>
                <a:lnTo>
                  <a:pt x="3532" y="434"/>
                </a:lnTo>
                <a:lnTo>
                  <a:pt x="3531" y="436"/>
                </a:lnTo>
                <a:lnTo>
                  <a:pt x="3529" y="438"/>
                </a:lnTo>
                <a:lnTo>
                  <a:pt x="3524" y="442"/>
                </a:lnTo>
                <a:lnTo>
                  <a:pt x="3519" y="447"/>
                </a:lnTo>
                <a:lnTo>
                  <a:pt x="3515" y="451"/>
                </a:lnTo>
                <a:lnTo>
                  <a:pt x="3513" y="456"/>
                </a:lnTo>
                <a:lnTo>
                  <a:pt x="3511" y="461"/>
                </a:lnTo>
                <a:lnTo>
                  <a:pt x="3509" y="466"/>
                </a:lnTo>
                <a:lnTo>
                  <a:pt x="3508" y="468"/>
                </a:lnTo>
                <a:lnTo>
                  <a:pt x="3507" y="470"/>
                </a:lnTo>
                <a:lnTo>
                  <a:pt x="3502" y="474"/>
                </a:lnTo>
                <a:lnTo>
                  <a:pt x="3495" y="478"/>
                </a:lnTo>
                <a:lnTo>
                  <a:pt x="3484" y="485"/>
                </a:lnTo>
                <a:lnTo>
                  <a:pt x="3484" y="486"/>
                </a:lnTo>
                <a:lnTo>
                  <a:pt x="3484" y="487"/>
                </a:lnTo>
                <a:lnTo>
                  <a:pt x="3484" y="490"/>
                </a:lnTo>
                <a:lnTo>
                  <a:pt x="3485" y="493"/>
                </a:lnTo>
                <a:lnTo>
                  <a:pt x="3484" y="496"/>
                </a:lnTo>
                <a:lnTo>
                  <a:pt x="3483" y="495"/>
                </a:lnTo>
                <a:lnTo>
                  <a:pt x="3481" y="493"/>
                </a:lnTo>
                <a:lnTo>
                  <a:pt x="3479" y="490"/>
                </a:lnTo>
                <a:lnTo>
                  <a:pt x="3476" y="494"/>
                </a:lnTo>
                <a:lnTo>
                  <a:pt x="3474" y="499"/>
                </a:lnTo>
                <a:lnTo>
                  <a:pt x="3470" y="507"/>
                </a:lnTo>
                <a:lnTo>
                  <a:pt x="3467" y="507"/>
                </a:lnTo>
                <a:lnTo>
                  <a:pt x="3467" y="511"/>
                </a:lnTo>
                <a:lnTo>
                  <a:pt x="3468" y="514"/>
                </a:lnTo>
                <a:lnTo>
                  <a:pt x="3471" y="521"/>
                </a:lnTo>
                <a:lnTo>
                  <a:pt x="3474" y="528"/>
                </a:lnTo>
                <a:lnTo>
                  <a:pt x="3475" y="530"/>
                </a:lnTo>
                <a:lnTo>
                  <a:pt x="3476" y="532"/>
                </a:lnTo>
                <a:lnTo>
                  <a:pt x="3476" y="537"/>
                </a:lnTo>
                <a:lnTo>
                  <a:pt x="3475" y="542"/>
                </a:lnTo>
                <a:lnTo>
                  <a:pt x="3474" y="546"/>
                </a:lnTo>
                <a:lnTo>
                  <a:pt x="3473" y="549"/>
                </a:lnTo>
                <a:lnTo>
                  <a:pt x="3473" y="552"/>
                </a:lnTo>
                <a:lnTo>
                  <a:pt x="3473" y="553"/>
                </a:lnTo>
                <a:lnTo>
                  <a:pt x="3473" y="558"/>
                </a:lnTo>
                <a:lnTo>
                  <a:pt x="3473" y="566"/>
                </a:lnTo>
                <a:lnTo>
                  <a:pt x="3476" y="564"/>
                </a:lnTo>
                <a:lnTo>
                  <a:pt x="3477" y="563"/>
                </a:lnTo>
                <a:lnTo>
                  <a:pt x="3479" y="563"/>
                </a:lnTo>
                <a:lnTo>
                  <a:pt x="3479" y="564"/>
                </a:lnTo>
                <a:lnTo>
                  <a:pt x="3479" y="565"/>
                </a:lnTo>
                <a:lnTo>
                  <a:pt x="3479" y="569"/>
                </a:lnTo>
                <a:lnTo>
                  <a:pt x="3478" y="572"/>
                </a:lnTo>
                <a:lnTo>
                  <a:pt x="3479" y="575"/>
                </a:lnTo>
                <a:lnTo>
                  <a:pt x="3484" y="572"/>
                </a:lnTo>
                <a:lnTo>
                  <a:pt x="3488" y="571"/>
                </a:lnTo>
                <a:lnTo>
                  <a:pt x="3489" y="571"/>
                </a:lnTo>
                <a:lnTo>
                  <a:pt x="3487" y="572"/>
                </a:lnTo>
                <a:lnTo>
                  <a:pt x="3493" y="575"/>
                </a:lnTo>
                <a:lnTo>
                  <a:pt x="3496" y="577"/>
                </a:lnTo>
                <a:lnTo>
                  <a:pt x="3499" y="579"/>
                </a:lnTo>
                <a:lnTo>
                  <a:pt x="3500" y="580"/>
                </a:lnTo>
                <a:lnTo>
                  <a:pt x="3500" y="581"/>
                </a:lnTo>
                <a:lnTo>
                  <a:pt x="3499" y="582"/>
                </a:lnTo>
                <a:lnTo>
                  <a:pt x="3498" y="582"/>
                </a:lnTo>
                <a:lnTo>
                  <a:pt x="3496" y="583"/>
                </a:lnTo>
                <a:lnTo>
                  <a:pt x="3490" y="583"/>
                </a:lnTo>
                <a:lnTo>
                  <a:pt x="3487" y="594"/>
                </a:lnTo>
                <a:lnTo>
                  <a:pt x="3489" y="594"/>
                </a:lnTo>
                <a:lnTo>
                  <a:pt x="3491" y="594"/>
                </a:lnTo>
                <a:lnTo>
                  <a:pt x="3495" y="594"/>
                </a:lnTo>
                <a:lnTo>
                  <a:pt x="3494" y="594"/>
                </a:lnTo>
                <a:lnTo>
                  <a:pt x="3494" y="593"/>
                </a:lnTo>
                <a:lnTo>
                  <a:pt x="3494" y="592"/>
                </a:lnTo>
                <a:lnTo>
                  <a:pt x="3495" y="590"/>
                </a:lnTo>
                <a:lnTo>
                  <a:pt x="3498" y="589"/>
                </a:lnTo>
                <a:lnTo>
                  <a:pt x="3500" y="588"/>
                </a:lnTo>
                <a:lnTo>
                  <a:pt x="3502" y="587"/>
                </a:lnTo>
                <a:lnTo>
                  <a:pt x="3501" y="589"/>
                </a:lnTo>
                <a:lnTo>
                  <a:pt x="3504" y="589"/>
                </a:lnTo>
                <a:lnTo>
                  <a:pt x="3504" y="593"/>
                </a:lnTo>
                <a:lnTo>
                  <a:pt x="3504" y="597"/>
                </a:lnTo>
                <a:lnTo>
                  <a:pt x="3505" y="598"/>
                </a:lnTo>
                <a:lnTo>
                  <a:pt x="3506" y="598"/>
                </a:lnTo>
                <a:lnTo>
                  <a:pt x="3508" y="599"/>
                </a:lnTo>
                <a:lnTo>
                  <a:pt x="3511" y="599"/>
                </a:lnTo>
                <a:lnTo>
                  <a:pt x="3512" y="600"/>
                </a:lnTo>
                <a:lnTo>
                  <a:pt x="3517" y="599"/>
                </a:lnTo>
                <a:lnTo>
                  <a:pt x="3521" y="598"/>
                </a:lnTo>
                <a:lnTo>
                  <a:pt x="3524" y="597"/>
                </a:lnTo>
                <a:lnTo>
                  <a:pt x="3529" y="590"/>
                </a:lnTo>
                <a:lnTo>
                  <a:pt x="3534" y="586"/>
                </a:lnTo>
                <a:lnTo>
                  <a:pt x="3536" y="584"/>
                </a:lnTo>
                <a:lnTo>
                  <a:pt x="3538" y="583"/>
                </a:lnTo>
                <a:lnTo>
                  <a:pt x="3540" y="583"/>
                </a:lnTo>
                <a:lnTo>
                  <a:pt x="3542" y="583"/>
                </a:lnTo>
                <a:lnTo>
                  <a:pt x="3544" y="583"/>
                </a:lnTo>
                <a:lnTo>
                  <a:pt x="3546" y="583"/>
                </a:lnTo>
                <a:lnTo>
                  <a:pt x="3544" y="580"/>
                </a:lnTo>
                <a:lnTo>
                  <a:pt x="3543" y="577"/>
                </a:lnTo>
                <a:lnTo>
                  <a:pt x="3550" y="576"/>
                </a:lnTo>
                <a:lnTo>
                  <a:pt x="3555" y="576"/>
                </a:lnTo>
                <a:lnTo>
                  <a:pt x="3559" y="576"/>
                </a:lnTo>
                <a:lnTo>
                  <a:pt x="3563" y="576"/>
                </a:lnTo>
                <a:lnTo>
                  <a:pt x="3569" y="577"/>
                </a:lnTo>
                <a:lnTo>
                  <a:pt x="3572" y="577"/>
                </a:lnTo>
                <a:lnTo>
                  <a:pt x="3575" y="577"/>
                </a:lnTo>
                <a:lnTo>
                  <a:pt x="3581" y="575"/>
                </a:lnTo>
                <a:lnTo>
                  <a:pt x="3588" y="572"/>
                </a:lnTo>
                <a:lnTo>
                  <a:pt x="3589" y="573"/>
                </a:lnTo>
                <a:lnTo>
                  <a:pt x="3589" y="574"/>
                </a:lnTo>
                <a:lnTo>
                  <a:pt x="3588" y="576"/>
                </a:lnTo>
                <a:lnTo>
                  <a:pt x="3585" y="580"/>
                </a:lnTo>
                <a:lnTo>
                  <a:pt x="3589" y="584"/>
                </a:lnTo>
                <a:lnTo>
                  <a:pt x="3594" y="588"/>
                </a:lnTo>
                <a:lnTo>
                  <a:pt x="3599" y="592"/>
                </a:lnTo>
                <a:lnTo>
                  <a:pt x="3602" y="594"/>
                </a:lnTo>
                <a:lnTo>
                  <a:pt x="3604" y="594"/>
                </a:lnTo>
                <a:lnTo>
                  <a:pt x="3608" y="592"/>
                </a:lnTo>
                <a:lnTo>
                  <a:pt x="3612" y="591"/>
                </a:lnTo>
                <a:lnTo>
                  <a:pt x="3614" y="591"/>
                </a:lnTo>
                <a:lnTo>
                  <a:pt x="3616" y="591"/>
                </a:lnTo>
                <a:lnTo>
                  <a:pt x="3618" y="593"/>
                </a:lnTo>
                <a:lnTo>
                  <a:pt x="3619" y="596"/>
                </a:lnTo>
                <a:lnTo>
                  <a:pt x="3621" y="598"/>
                </a:lnTo>
                <a:lnTo>
                  <a:pt x="3622" y="600"/>
                </a:lnTo>
                <a:lnTo>
                  <a:pt x="3624" y="600"/>
                </a:lnTo>
                <a:lnTo>
                  <a:pt x="3626" y="600"/>
                </a:lnTo>
                <a:lnTo>
                  <a:pt x="3628" y="599"/>
                </a:lnTo>
                <a:lnTo>
                  <a:pt x="3629" y="599"/>
                </a:lnTo>
                <a:lnTo>
                  <a:pt x="3630" y="600"/>
                </a:lnTo>
                <a:lnTo>
                  <a:pt x="3621" y="601"/>
                </a:lnTo>
                <a:lnTo>
                  <a:pt x="3608" y="603"/>
                </a:lnTo>
                <a:lnTo>
                  <a:pt x="3605" y="608"/>
                </a:lnTo>
                <a:lnTo>
                  <a:pt x="3599" y="608"/>
                </a:lnTo>
                <a:lnTo>
                  <a:pt x="3594" y="607"/>
                </a:lnTo>
                <a:lnTo>
                  <a:pt x="3589" y="606"/>
                </a:lnTo>
                <a:lnTo>
                  <a:pt x="3585" y="606"/>
                </a:lnTo>
                <a:lnTo>
                  <a:pt x="3584" y="616"/>
                </a:lnTo>
                <a:lnTo>
                  <a:pt x="3584" y="617"/>
                </a:lnTo>
                <a:lnTo>
                  <a:pt x="3584" y="618"/>
                </a:lnTo>
                <a:lnTo>
                  <a:pt x="3583" y="620"/>
                </a:lnTo>
                <a:lnTo>
                  <a:pt x="3580" y="620"/>
                </a:lnTo>
                <a:lnTo>
                  <a:pt x="3575" y="619"/>
                </a:lnTo>
                <a:lnTo>
                  <a:pt x="3564" y="616"/>
                </a:lnTo>
                <a:lnTo>
                  <a:pt x="3552" y="612"/>
                </a:lnTo>
                <a:lnTo>
                  <a:pt x="3547" y="611"/>
                </a:lnTo>
                <a:lnTo>
                  <a:pt x="3543" y="611"/>
                </a:lnTo>
                <a:lnTo>
                  <a:pt x="3542" y="611"/>
                </a:lnTo>
                <a:lnTo>
                  <a:pt x="3541" y="612"/>
                </a:lnTo>
                <a:lnTo>
                  <a:pt x="3540" y="614"/>
                </a:lnTo>
                <a:lnTo>
                  <a:pt x="3539" y="616"/>
                </a:lnTo>
                <a:lnTo>
                  <a:pt x="3538" y="617"/>
                </a:lnTo>
                <a:lnTo>
                  <a:pt x="3534" y="617"/>
                </a:lnTo>
                <a:lnTo>
                  <a:pt x="3531" y="617"/>
                </a:lnTo>
                <a:lnTo>
                  <a:pt x="3527" y="617"/>
                </a:lnTo>
                <a:lnTo>
                  <a:pt x="3524" y="617"/>
                </a:lnTo>
                <a:lnTo>
                  <a:pt x="3519" y="618"/>
                </a:lnTo>
                <a:lnTo>
                  <a:pt x="3514" y="621"/>
                </a:lnTo>
                <a:lnTo>
                  <a:pt x="3509" y="623"/>
                </a:lnTo>
                <a:lnTo>
                  <a:pt x="3504" y="625"/>
                </a:lnTo>
                <a:lnTo>
                  <a:pt x="3504" y="635"/>
                </a:lnTo>
                <a:lnTo>
                  <a:pt x="3504" y="648"/>
                </a:lnTo>
                <a:lnTo>
                  <a:pt x="3512" y="651"/>
                </a:lnTo>
                <a:lnTo>
                  <a:pt x="3513" y="657"/>
                </a:lnTo>
                <a:lnTo>
                  <a:pt x="3514" y="663"/>
                </a:lnTo>
                <a:lnTo>
                  <a:pt x="3513" y="667"/>
                </a:lnTo>
                <a:lnTo>
                  <a:pt x="3513" y="671"/>
                </a:lnTo>
                <a:lnTo>
                  <a:pt x="3511" y="679"/>
                </a:lnTo>
                <a:lnTo>
                  <a:pt x="3509" y="685"/>
                </a:lnTo>
                <a:lnTo>
                  <a:pt x="3507" y="690"/>
                </a:lnTo>
                <a:lnTo>
                  <a:pt x="3503" y="689"/>
                </a:lnTo>
                <a:lnTo>
                  <a:pt x="3498" y="689"/>
                </a:lnTo>
                <a:lnTo>
                  <a:pt x="3490" y="690"/>
                </a:lnTo>
                <a:lnTo>
                  <a:pt x="3484" y="679"/>
                </a:lnTo>
                <a:lnTo>
                  <a:pt x="3481" y="673"/>
                </a:lnTo>
                <a:lnTo>
                  <a:pt x="3479" y="667"/>
                </a:lnTo>
                <a:lnTo>
                  <a:pt x="3467" y="673"/>
                </a:lnTo>
                <a:lnTo>
                  <a:pt x="3467" y="675"/>
                </a:lnTo>
                <a:lnTo>
                  <a:pt x="3467" y="677"/>
                </a:lnTo>
                <a:lnTo>
                  <a:pt x="3467" y="681"/>
                </a:lnTo>
                <a:lnTo>
                  <a:pt x="3467" y="686"/>
                </a:lnTo>
                <a:lnTo>
                  <a:pt x="3467" y="690"/>
                </a:lnTo>
                <a:lnTo>
                  <a:pt x="3467" y="692"/>
                </a:lnTo>
                <a:lnTo>
                  <a:pt x="3465" y="694"/>
                </a:lnTo>
                <a:lnTo>
                  <a:pt x="3462" y="698"/>
                </a:lnTo>
                <a:lnTo>
                  <a:pt x="3458" y="703"/>
                </a:lnTo>
                <a:lnTo>
                  <a:pt x="3456" y="707"/>
                </a:lnTo>
                <a:lnTo>
                  <a:pt x="3455" y="711"/>
                </a:lnTo>
                <a:lnTo>
                  <a:pt x="3455" y="715"/>
                </a:lnTo>
                <a:lnTo>
                  <a:pt x="3453" y="720"/>
                </a:lnTo>
                <a:lnTo>
                  <a:pt x="3453" y="724"/>
                </a:lnTo>
                <a:lnTo>
                  <a:pt x="3453" y="731"/>
                </a:lnTo>
                <a:lnTo>
                  <a:pt x="3453" y="739"/>
                </a:lnTo>
                <a:lnTo>
                  <a:pt x="3453" y="746"/>
                </a:lnTo>
                <a:lnTo>
                  <a:pt x="3450" y="747"/>
                </a:lnTo>
                <a:lnTo>
                  <a:pt x="3447" y="749"/>
                </a:lnTo>
                <a:lnTo>
                  <a:pt x="3442" y="752"/>
                </a:lnTo>
                <a:lnTo>
                  <a:pt x="3445" y="743"/>
                </a:lnTo>
                <a:lnTo>
                  <a:pt x="3439" y="743"/>
                </a:lnTo>
                <a:lnTo>
                  <a:pt x="3437" y="746"/>
                </a:lnTo>
                <a:lnTo>
                  <a:pt x="3435" y="748"/>
                </a:lnTo>
                <a:lnTo>
                  <a:pt x="3432" y="750"/>
                </a:lnTo>
                <a:lnTo>
                  <a:pt x="3431" y="752"/>
                </a:lnTo>
                <a:lnTo>
                  <a:pt x="3430" y="755"/>
                </a:lnTo>
                <a:lnTo>
                  <a:pt x="3430" y="759"/>
                </a:lnTo>
                <a:lnTo>
                  <a:pt x="3431" y="762"/>
                </a:lnTo>
                <a:lnTo>
                  <a:pt x="3431" y="766"/>
                </a:lnTo>
                <a:lnTo>
                  <a:pt x="3429" y="769"/>
                </a:lnTo>
                <a:lnTo>
                  <a:pt x="3427" y="773"/>
                </a:lnTo>
                <a:lnTo>
                  <a:pt x="3424" y="772"/>
                </a:lnTo>
                <a:lnTo>
                  <a:pt x="3422" y="772"/>
                </a:lnTo>
                <a:lnTo>
                  <a:pt x="3421" y="771"/>
                </a:lnTo>
                <a:lnTo>
                  <a:pt x="3421" y="770"/>
                </a:lnTo>
                <a:lnTo>
                  <a:pt x="3422" y="770"/>
                </a:lnTo>
                <a:lnTo>
                  <a:pt x="3422" y="769"/>
                </a:lnTo>
                <a:lnTo>
                  <a:pt x="3421" y="769"/>
                </a:lnTo>
                <a:lnTo>
                  <a:pt x="3420" y="769"/>
                </a:lnTo>
                <a:lnTo>
                  <a:pt x="3414" y="774"/>
                </a:lnTo>
                <a:lnTo>
                  <a:pt x="3409" y="776"/>
                </a:lnTo>
                <a:lnTo>
                  <a:pt x="3405" y="777"/>
                </a:lnTo>
                <a:lnTo>
                  <a:pt x="3403" y="769"/>
                </a:lnTo>
                <a:lnTo>
                  <a:pt x="3405" y="769"/>
                </a:lnTo>
                <a:lnTo>
                  <a:pt x="3406" y="769"/>
                </a:lnTo>
                <a:lnTo>
                  <a:pt x="3407" y="768"/>
                </a:lnTo>
                <a:lnTo>
                  <a:pt x="3406" y="767"/>
                </a:lnTo>
                <a:lnTo>
                  <a:pt x="3405" y="765"/>
                </a:lnTo>
                <a:lnTo>
                  <a:pt x="3403" y="764"/>
                </a:lnTo>
                <a:lnTo>
                  <a:pt x="3400" y="763"/>
                </a:lnTo>
                <a:lnTo>
                  <a:pt x="3397" y="763"/>
                </a:lnTo>
                <a:lnTo>
                  <a:pt x="3391" y="764"/>
                </a:lnTo>
                <a:lnTo>
                  <a:pt x="3384" y="767"/>
                </a:lnTo>
                <a:lnTo>
                  <a:pt x="3377" y="771"/>
                </a:lnTo>
                <a:lnTo>
                  <a:pt x="3370" y="775"/>
                </a:lnTo>
                <a:lnTo>
                  <a:pt x="3362" y="779"/>
                </a:lnTo>
                <a:lnTo>
                  <a:pt x="3354" y="782"/>
                </a:lnTo>
                <a:lnTo>
                  <a:pt x="3346" y="784"/>
                </a:lnTo>
                <a:lnTo>
                  <a:pt x="3342" y="785"/>
                </a:lnTo>
                <a:lnTo>
                  <a:pt x="3338" y="786"/>
                </a:lnTo>
                <a:lnTo>
                  <a:pt x="3333" y="786"/>
                </a:lnTo>
                <a:lnTo>
                  <a:pt x="3331" y="786"/>
                </a:lnTo>
                <a:lnTo>
                  <a:pt x="3329" y="786"/>
                </a:lnTo>
                <a:lnTo>
                  <a:pt x="3321" y="783"/>
                </a:lnTo>
                <a:lnTo>
                  <a:pt x="3313" y="780"/>
                </a:lnTo>
                <a:lnTo>
                  <a:pt x="3310" y="774"/>
                </a:lnTo>
                <a:lnTo>
                  <a:pt x="3306" y="774"/>
                </a:lnTo>
                <a:lnTo>
                  <a:pt x="3301" y="774"/>
                </a:lnTo>
                <a:lnTo>
                  <a:pt x="3297" y="775"/>
                </a:lnTo>
                <a:lnTo>
                  <a:pt x="3293" y="774"/>
                </a:lnTo>
                <a:lnTo>
                  <a:pt x="3290" y="779"/>
                </a:lnTo>
                <a:lnTo>
                  <a:pt x="3289" y="781"/>
                </a:lnTo>
                <a:lnTo>
                  <a:pt x="3287" y="783"/>
                </a:lnTo>
                <a:lnTo>
                  <a:pt x="3285" y="783"/>
                </a:lnTo>
                <a:lnTo>
                  <a:pt x="3283" y="783"/>
                </a:lnTo>
                <a:lnTo>
                  <a:pt x="3281" y="782"/>
                </a:lnTo>
                <a:lnTo>
                  <a:pt x="3280" y="782"/>
                </a:lnTo>
                <a:lnTo>
                  <a:pt x="3279" y="783"/>
                </a:lnTo>
                <a:lnTo>
                  <a:pt x="3280" y="784"/>
                </a:lnTo>
                <a:lnTo>
                  <a:pt x="3280" y="785"/>
                </a:lnTo>
                <a:lnTo>
                  <a:pt x="3279" y="786"/>
                </a:lnTo>
                <a:lnTo>
                  <a:pt x="3279" y="788"/>
                </a:lnTo>
                <a:lnTo>
                  <a:pt x="3276" y="791"/>
                </a:lnTo>
                <a:lnTo>
                  <a:pt x="3273" y="786"/>
                </a:lnTo>
                <a:lnTo>
                  <a:pt x="3270" y="780"/>
                </a:lnTo>
                <a:lnTo>
                  <a:pt x="3267" y="780"/>
                </a:lnTo>
                <a:lnTo>
                  <a:pt x="3263" y="780"/>
                </a:lnTo>
                <a:lnTo>
                  <a:pt x="3259" y="781"/>
                </a:lnTo>
                <a:lnTo>
                  <a:pt x="3258" y="780"/>
                </a:lnTo>
                <a:lnTo>
                  <a:pt x="3256" y="780"/>
                </a:lnTo>
                <a:lnTo>
                  <a:pt x="3256" y="774"/>
                </a:lnTo>
                <a:lnTo>
                  <a:pt x="3255" y="771"/>
                </a:lnTo>
                <a:lnTo>
                  <a:pt x="3252" y="768"/>
                </a:lnTo>
                <a:lnTo>
                  <a:pt x="3248" y="763"/>
                </a:lnTo>
                <a:lnTo>
                  <a:pt x="3250" y="759"/>
                </a:lnTo>
                <a:lnTo>
                  <a:pt x="3254" y="755"/>
                </a:lnTo>
                <a:lnTo>
                  <a:pt x="3245" y="755"/>
                </a:lnTo>
                <a:lnTo>
                  <a:pt x="3245" y="752"/>
                </a:lnTo>
                <a:lnTo>
                  <a:pt x="3246" y="749"/>
                </a:lnTo>
                <a:lnTo>
                  <a:pt x="3249" y="744"/>
                </a:lnTo>
                <a:lnTo>
                  <a:pt x="3251" y="742"/>
                </a:lnTo>
                <a:lnTo>
                  <a:pt x="3251" y="741"/>
                </a:lnTo>
                <a:lnTo>
                  <a:pt x="3252" y="742"/>
                </a:lnTo>
                <a:lnTo>
                  <a:pt x="3251" y="746"/>
                </a:lnTo>
                <a:lnTo>
                  <a:pt x="3254" y="749"/>
                </a:lnTo>
                <a:lnTo>
                  <a:pt x="3256" y="752"/>
                </a:lnTo>
                <a:lnTo>
                  <a:pt x="3262" y="752"/>
                </a:lnTo>
                <a:lnTo>
                  <a:pt x="3265" y="759"/>
                </a:lnTo>
                <a:lnTo>
                  <a:pt x="3268" y="766"/>
                </a:lnTo>
                <a:lnTo>
                  <a:pt x="3265" y="751"/>
                </a:lnTo>
                <a:lnTo>
                  <a:pt x="3262" y="738"/>
                </a:lnTo>
                <a:lnTo>
                  <a:pt x="3259" y="738"/>
                </a:lnTo>
                <a:lnTo>
                  <a:pt x="3258" y="739"/>
                </a:lnTo>
                <a:lnTo>
                  <a:pt x="3257" y="739"/>
                </a:lnTo>
                <a:lnTo>
                  <a:pt x="3254" y="738"/>
                </a:lnTo>
                <a:lnTo>
                  <a:pt x="3255" y="732"/>
                </a:lnTo>
                <a:lnTo>
                  <a:pt x="3256" y="726"/>
                </a:lnTo>
                <a:lnTo>
                  <a:pt x="3257" y="721"/>
                </a:lnTo>
                <a:lnTo>
                  <a:pt x="3259" y="715"/>
                </a:lnTo>
                <a:lnTo>
                  <a:pt x="3263" y="718"/>
                </a:lnTo>
                <a:lnTo>
                  <a:pt x="3264" y="719"/>
                </a:lnTo>
                <a:lnTo>
                  <a:pt x="3265" y="719"/>
                </a:lnTo>
                <a:lnTo>
                  <a:pt x="3266" y="719"/>
                </a:lnTo>
                <a:lnTo>
                  <a:pt x="3268" y="718"/>
                </a:lnTo>
                <a:lnTo>
                  <a:pt x="3267" y="716"/>
                </a:lnTo>
                <a:lnTo>
                  <a:pt x="3267" y="714"/>
                </a:lnTo>
                <a:lnTo>
                  <a:pt x="3268" y="710"/>
                </a:lnTo>
                <a:lnTo>
                  <a:pt x="3259" y="710"/>
                </a:lnTo>
                <a:lnTo>
                  <a:pt x="3259" y="707"/>
                </a:lnTo>
                <a:lnTo>
                  <a:pt x="3258" y="705"/>
                </a:lnTo>
                <a:lnTo>
                  <a:pt x="3259" y="700"/>
                </a:lnTo>
                <a:lnTo>
                  <a:pt x="3259" y="695"/>
                </a:lnTo>
                <a:lnTo>
                  <a:pt x="3259" y="690"/>
                </a:lnTo>
                <a:lnTo>
                  <a:pt x="3252" y="689"/>
                </a:lnTo>
                <a:lnTo>
                  <a:pt x="3250" y="689"/>
                </a:lnTo>
                <a:lnTo>
                  <a:pt x="3248" y="687"/>
                </a:lnTo>
                <a:lnTo>
                  <a:pt x="3251" y="686"/>
                </a:lnTo>
                <a:lnTo>
                  <a:pt x="3253" y="686"/>
                </a:lnTo>
                <a:lnTo>
                  <a:pt x="3257" y="686"/>
                </a:lnTo>
                <a:lnTo>
                  <a:pt x="3258" y="686"/>
                </a:lnTo>
                <a:lnTo>
                  <a:pt x="3259" y="685"/>
                </a:lnTo>
                <a:lnTo>
                  <a:pt x="3262" y="681"/>
                </a:lnTo>
                <a:lnTo>
                  <a:pt x="3263" y="677"/>
                </a:lnTo>
                <a:lnTo>
                  <a:pt x="3264" y="672"/>
                </a:lnTo>
                <a:lnTo>
                  <a:pt x="3263" y="667"/>
                </a:lnTo>
                <a:lnTo>
                  <a:pt x="3263" y="666"/>
                </a:lnTo>
                <a:lnTo>
                  <a:pt x="3262" y="665"/>
                </a:lnTo>
                <a:lnTo>
                  <a:pt x="3255" y="669"/>
                </a:lnTo>
                <a:lnTo>
                  <a:pt x="3251" y="671"/>
                </a:lnTo>
                <a:lnTo>
                  <a:pt x="3248" y="673"/>
                </a:lnTo>
                <a:lnTo>
                  <a:pt x="3247" y="674"/>
                </a:lnTo>
                <a:lnTo>
                  <a:pt x="3246" y="676"/>
                </a:lnTo>
                <a:lnTo>
                  <a:pt x="3245" y="679"/>
                </a:lnTo>
                <a:lnTo>
                  <a:pt x="3244" y="682"/>
                </a:lnTo>
                <a:lnTo>
                  <a:pt x="3243" y="683"/>
                </a:lnTo>
                <a:lnTo>
                  <a:pt x="3242" y="684"/>
                </a:lnTo>
                <a:lnTo>
                  <a:pt x="3239" y="685"/>
                </a:lnTo>
                <a:lnTo>
                  <a:pt x="3235" y="685"/>
                </a:lnTo>
                <a:lnTo>
                  <a:pt x="3232" y="684"/>
                </a:lnTo>
                <a:lnTo>
                  <a:pt x="3228" y="684"/>
                </a:lnTo>
                <a:lnTo>
                  <a:pt x="3227" y="685"/>
                </a:lnTo>
                <a:lnTo>
                  <a:pt x="3225" y="686"/>
                </a:lnTo>
                <a:lnTo>
                  <a:pt x="3222" y="689"/>
                </a:lnTo>
                <a:lnTo>
                  <a:pt x="3220" y="693"/>
                </a:lnTo>
                <a:lnTo>
                  <a:pt x="3217" y="696"/>
                </a:lnTo>
                <a:lnTo>
                  <a:pt x="3218" y="697"/>
                </a:lnTo>
                <a:lnTo>
                  <a:pt x="3219" y="699"/>
                </a:lnTo>
                <a:lnTo>
                  <a:pt x="3220" y="701"/>
                </a:lnTo>
                <a:lnTo>
                  <a:pt x="3221" y="701"/>
                </a:lnTo>
                <a:lnTo>
                  <a:pt x="3223" y="701"/>
                </a:lnTo>
                <a:lnTo>
                  <a:pt x="3225" y="693"/>
                </a:lnTo>
                <a:lnTo>
                  <a:pt x="3231" y="693"/>
                </a:lnTo>
                <a:lnTo>
                  <a:pt x="3230" y="695"/>
                </a:lnTo>
                <a:lnTo>
                  <a:pt x="3229" y="698"/>
                </a:lnTo>
                <a:lnTo>
                  <a:pt x="3228" y="700"/>
                </a:lnTo>
                <a:lnTo>
                  <a:pt x="3228" y="701"/>
                </a:lnTo>
                <a:lnTo>
                  <a:pt x="3229" y="702"/>
                </a:lnTo>
                <a:lnTo>
                  <a:pt x="3231" y="701"/>
                </a:lnTo>
                <a:lnTo>
                  <a:pt x="3232" y="700"/>
                </a:lnTo>
                <a:lnTo>
                  <a:pt x="3233" y="699"/>
                </a:lnTo>
                <a:lnTo>
                  <a:pt x="3233" y="697"/>
                </a:lnTo>
                <a:lnTo>
                  <a:pt x="3233" y="695"/>
                </a:lnTo>
                <a:lnTo>
                  <a:pt x="3233" y="693"/>
                </a:lnTo>
                <a:lnTo>
                  <a:pt x="3233" y="691"/>
                </a:lnTo>
                <a:lnTo>
                  <a:pt x="3232" y="690"/>
                </a:lnTo>
                <a:lnTo>
                  <a:pt x="3231" y="690"/>
                </a:lnTo>
                <a:lnTo>
                  <a:pt x="3237" y="690"/>
                </a:lnTo>
                <a:lnTo>
                  <a:pt x="3240" y="690"/>
                </a:lnTo>
                <a:lnTo>
                  <a:pt x="3242" y="690"/>
                </a:lnTo>
                <a:lnTo>
                  <a:pt x="3242" y="691"/>
                </a:lnTo>
                <a:lnTo>
                  <a:pt x="3242" y="692"/>
                </a:lnTo>
                <a:lnTo>
                  <a:pt x="3242" y="695"/>
                </a:lnTo>
                <a:lnTo>
                  <a:pt x="3243" y="699"/>
                </a:lnTo>
                <a:lnTo>
                  <a:pt x="3243" y="700"/>
                </a:lnTo>
                <a:lnTo>
                  <a:pt x="3242" y="701"/>
                </a:lnTo>
                <a:lnTo>
                  <a:pt x="3241" y="702"/>
                </a:lnTo>
                <a:lnTo>
                  <a:pt x="3240" y="700"/>
                </a:lnTo>
                <a:lnTo>
                  <a:pt x="3239" y="699"/>
                </a:lnTo>
                <a:lnTo>
                  <a:pt x="3238" y="698"/>
                </a:lnTo>
                <a:lnTo>
                  <a:pt x="3237" y="698"/>
                </a:lnTo>
                <a:lnTo>
                  <a:pt x="3235" y="700"/>
                </a:lnTo>
                <a:lnTo>
                  <a:pt x="3233" y="704"/>
                </a:lnTo>
                <a:lnTo>
                  <a:pt x="3231" y="710"/>
                </a:lnTo>
                <a:lnTo>
                  <a:pt x="3214" y="710"/>
                </a:lnTo>
                <a:lnTo>
                  <a:pt x="3215" y="711"/>
                </a:lnTo>
                <a:lnTo>
                  <a:pt x="3216" y="712"/>
                </a:lnTo>
                <a:lnTo>
                  <a:pt x="3216" y="715"/>
                </a:lnTo>
                <a:lnTo>
                  <a:pt x="3214" y="721"/>
                </a:lnTo>
                <a:lnTo>
                  <a:pt x="3219" y="722"/>
                </a:lnTo>
                <a:lnTo>
                  <a:pt x="3221" y="722"/>
                </a:lnTo>
                <a:lnTo>
                  <a:pt x="3223" y="724"/>
                </a:lnTo>
                <a:lnTo>
                  <a:pt x="3223" y="729"/>
                </a:lnTo>
                <a:lnTo>
                  <a:pt x="3222" y="729"/>
                </a:lnTo>
                <a:lnTo>
                  <a:pt x="3222" y="730"/>
                </a:lnTo>
                <a:lnTo>
                  <a:pt x="3221" y="734"/>
                </a:lnTo>
                <a:lnTo>
                  <a:pt x="3220" y="743"/>
                </a:lnTo>
                <a:lnTo>
                  <a:pt x="3228" y="746"/>
                </a:lnTo>
                <a:lnTo>
                  <a:pt x="3229" y="750"/>
                </a:lnTo>
                <a:lnTo>
                  <a:pt x="3229" y="751"/>
                </a:lnTo>
                <a:lnTo>
                  <a:pt x="3229" y="752"/>
                </a:lnTo>
                <a:lnTo>
                  <a:pt x="3226" y="757"/>
                </a:lnTo>
                <a:lnTo>
                  <a:pt x="3225" y="760"/>
                </a:lnTo>
                <a:lnTo>
                  <a:pt x="3225" y="763"/>
                </a:lnTo>
                <a:lnTo>
                  <a:pt x="3231" y="763"/>
                </a:lnTo>
                <a:lnTo>
                  <a:pt x="3231" y="769"/>
                </a:lnTo>
                <a:lnTo>
                  <a:pt x="3232" y="773"/>
                </a:lnTo>
                <a:lnTo>
                  <a:pt x="3233" y="780"/>
                </a:lnTo>
                <a:lnTo>
                  <a:pt x="3234" y="788"/>
                </a:lnTo>
                <a:lnTo>
                  <a:pt x="3234" y="791"/>
                </a:lnTo>
                <a:lnTo>
                  <a:pt x="3234" y="794"/>
                </a:lnTo>
                <a:lnTo>
                  <a:pt x="3233" y="795"/>
                </a:lnTo>
                <a:lnTo>
                  <a:pt x="3233" y="796"/>
                </a:lnTo>
                <a:lnTo>
                  <a:pt x="3232" y="794"/>
                </a:lnTo>
                <a:lnTo>
                  <a:pt x="3231" y="791"/>
                </a:lnTo>
                <a:lnTo>
                  <a:pt x="3230" y="791"/>
                </a:lnTo>
                <a:lnTo>
                  <a:pt x="3229" y="792"/>
                </a:lnTo>
                <a:lnTo>
                  <a:pt x="3227" y="796"/>
                </a:lnTo>
                <a:lnTo>
                  <a:pt x="3225" y="802"/>
                </a:lnTo>
                <a:lnTo>
                  <a:pt x="3223" y="802"/>
                </a:lnTo>
                <a:lnTo>
                  <a:pt x="3221" y="802"/>
                </a:lnTo>
                <a:lnTo>
                  <a:pt x="3220" y="801"/>
                </a:lnTo>
                <a:lnTo>
                  <a:pt x="3219" y="801"/>
                </a:lnTo>
                <a:lnTo>
                  <a:pt x="3216" y="799"/>
                </a:lnTo>
                <a:lnTo>
                  <a:pt x="3214" y="799"/>
                </a:lnTo>
                <a:lnTo>
                  <a:pt x="3211" y="800"/>
                </a:lnTo>
                <a:lnTo>
                  <a:pt x="3210" y="801"/>
                </a:lnTo>
                <a:lnTo>
                  <a:pt x="3208" y="802"/>
                </a:lnTo>
                <a:lnTo>
                  <a:pt x="3205" y="804"/>
                </a:lnTo>
                <a:lnTo>
                  <a:pt x="3203" y="805"/>
                </a:lnTo>
                <a:lnTo>
                  <a:pt x="3203" y="808"/>
                </a:lnTo>
                <a:lnTo>
                  <a:pt x="3200" y="808"/>
                </a:lnTo>
                <a:lnTo>
                  <a:pt x="3197" y="807"/>
                </a:lnTo>
                <a:lnTo>
                  <a:pt x="3189" y="806"/>
                </a:lnTo>
                <a:lnTo>
                  <a:pt x="3185" y="805"/>
                </a:lnTo>
                <a:lnTo>
                  <a:pt x="3180" y="804"/>
                </a:lnTo>
                <a:lnTo>
                  <a:pt x="3176" y="804"/>
                </a:lnTo>
                <a:lnTo>
                  <a:pt x="3172" y="805"/>
                </a:lnTo>
                <a:lnTo>
                  <a:pt x="3169" y="814"/>
                </a:lnTo>
                <a:lnTo>
                  <a:pt x="3166" y="815"/>
                </a:lnTo>
                <a:lnTo>
                  <a:pt x="3163" y="815"/>
                </a:lnTo>
                <a:lnTo>
                  <a:pt x="3161" y="815"/>
                </a:lnTo>
                <a:lnTo>
                  <a:pt x="3158" y="817"/>
                </a:lnTo>
                <a:lnTo>
                  <a:pt x="3157" y="818"/>
                </a:lnTo>
                <a:lnTo>
                  <a:pt x="3156" y="819"/>
                </a:lnTo>
                <a:lnTo>
                  <a:pt x="3155" y="821"/>
                </a:lnTo>
                <a:lnTo>
                  <a:pt x="3154" y="823"/>
                </a:lnTo>
                <a:lnTo>
                  <a:pt x="3151" y="833"/>
                </a:lnTo>
                <a:lnTo>
                  <a:pt x="3150" y="844"/>
                </a:lnTo>
                <a:lnTo>
                  <a:pt x="3149" y="853"/>
                </a:lnTo>
                <a:lnTo>
                  <a:pt x="3132" y="854"/>
                </a:lnTo>
                <a:lnTo>
                  <a:pt x="3119" y="856"/>
                </a:lnTo>
                <a:lnTo>
                  <a:pt x="3108" y="859"/>
                </a:lnTo>
                <a:lnTo>
                  <a:pt x="3093" y="864"/>
                </a:lnTo>
                <a:lnTo>
                  <a:pt x="3095" y="875"/>
                </a:lnTo>
                <a:lnTo>
                  <a:pt x="3096" y="888"/>
                </a:lnTo>
                <a:lnTo>
                  <a:pt x="3093" y="889"/>
                </a:lnTo>
                <a:lnTo>
                  <a:pt x="3091" y="889"/>
                </a:lnTo>
                <a:lnTo>
                  <a:pt x="3085" y="890"/>
                </a:lnTo>
                <a:lnTo>
                  <a:pt x="3083" y="890"/>
                </a:lnTo>
                <a:lnTo>
                  <a:pt x="3081" y="891"/>
                </a:lnTo>
                <a:lnTo>
                  <a:pt x="3078" y="892"/>
                </a:lnTo>
                <a:lnTo>
                  <a:pt x="3076" y="893"/>
                </a:lnTo>
                <a:lnTo>
                  <a:pt x="3075" y="896"/>
                </a:lnTo>
                <a:lnTo>
                  <a:pt x="3075" y="899"/>
                </a:lnTo>
                <a:lnTo>
                  <a:pt x="3074" y="905"/>
                </a:lnTo>
                <a:lnTo>
                  <a:pt x="3072" y="906"/>
                </a:lnTo>
                <a:lnTo>
                  <a:pt x="3070" y="906"/>
                </a:lnTo>
                <a:lnTo>
                  <a:pt x="3066" y="907"/>
                </a:lnTo>
                <a:lnTo>
                  <a:pt x="3058" y="907"/>
                </a:lnTo>
                <a:lnTo>
                  <a:pt x="3051" y="906"/>
                </a:lnTo>
                <a:lnTo>
                  <a:pt x="3045" y="905"/>
                </a:lnTo>
                <a:lnTo>
                  <a:pt x="3045" y="896"/>
                </a:lnTo>
                <a:lnTo>
                  <a:pt x="3043" y="896"/>
                </a:lnTo>
                <a:lnTo>
                  <a:pt x="3041" y="896"/>
                </a:lnTo>
                <a:lnTo>
                  <a:pt x="3038" y="897"/>
                </a:lnTo>
                <a:lnTo>
                  <a:pt x="3036" y="898"/>
                </a:lnTo>
                <a:lnTo>
                  <a:pt x="3035" y="899"/>
                </a:lnTo>
                <a:lnTo>
                  <a:pt x="3034" y="900"/>
                </a:lnTo>
                <a:lnTo>
                  <a:pt x="3033" y="901"/>
                </a:lnTo>
                <a:lnTo>
                  <a:pt x="3034" y="902"/>
                </a:lnTo>
                <a:lnTo>
                  <a:pt x="3038" y="913"/>
                </a:lnTo>
                <a:lnTo>
                  <a:pt x="3041" y="919"/>
                </a:lnTo>
                <a:lnTo>
                  <a:pt x="3043" y="924"/>
                </a:lnTo>
                <a:lnTo>
                  <a:pt x="3043" y="930"/>
                </a:lnTo>
                <a:lnTo>
                  <a:pt x="3040" y="930"/>
                </a:lnTo>
                <a:lnTo>
                  <a:pt x="3038" y="929"/>
                </a:lnTo>
                <a:lnTo>
                  <a:pt x="3034" y="928"/>
                </a:lnTo>
                <a:lnTo>
                  <a:pt x="3031" y="927"/>
                </a:lnTo>
                <a:lnTo>
                  <a:pt x="3026" y="927"/>
                </a:lnTo>
                <a:lnTo>
                  <a:pt x="3017" y="933"/>
                </a:lnTo>
                <a:lnTo>
                  <a:pt x="3015" y="933"/>
                </a:lnTo>
                <a:lnTo>
                  <a:pt x="3014" y="932"/>
                </a:lnTo>
                <a:lnTo>
                  <a:pt x="3013" y="932"/>
                </a:lnTo>
                <a:lnTo>
                  <a:pt x="3012" y="931"/>
                </a:lnTo>
                <a:lnTo>
                  <a:pt x="3012" y="930"/>
                </a:lnTo>
                <a:lnTo>
                  <a:pt x="3012" y="929"/>
                </a:lnTo>
                <a:lnTo>
                  <a:pt x="3011" y="928"/>
                </a:lnTo>
                <a:lnTo>
                  <a:pt x="3010" y="927"/>
                </a:lnTo>
                <a:lnTo>
                  <a:pt x="3009" y="927"/>
                </a:lnTo>
                <a:lnTo>
                  <a:pt x="3007" y="927"/>
                </a:lnTo>
                <a:lnTo>
                  <a:pt x="3000" y="928"/>
                </a:lnTo>
                <a:lnTo>
                  <a:pt x="2991" y="930"/>
                </a:lnTo>
                <a:lnTo>
                  <a:pt x="2987" y="932"/>
                </a:lnTo>
                <a:lnTo>
                  <a:pt x="2984" y="933"/>
                </a:lnTo>
                <a:lnTo>
                  <a:pt x="2981" y="933"/>
                </a:lnTo>
                <a:lnTo>
                  <a:pt x="2989" y="939"/>
                </a:lnTo>
                <a:lnTo>
                  <a:pt x="2987" y="939"/>
                </a:lnTo>
                <a:lnTo>
                  <a:pt x="2985" y="940"/>
                </a:lnTo>
                <a:lnTo>
                  <a:pt x="2983" y="940"/>
                </a:lnTo>
                <a:lnTo>
                  <a:pt x="2981" y="941"/>
                </a:lnTo>
                <a:lnTo>
                  <a:pt x="2982" y="946"/>
                </a:lnTo>
                <a:lnTo>
                  <a:pt x="2982" y="950"/>
                </a:lnTo>
                <a:lnTo>
                  <a:pt x="2981" y="951"/>
                </a:lnTo>
                <a:lnTo>
                  <a:pt x="2981" y="953"/>
                </a:lnTo>
                <a:lnTo>
                  <a:pt x="2990" y="953"/>
                </a:lnTo>
                <a:lnTo>
                  <a:pt x="2994" y="953"/>
                </a:lnTo>
                <a:lnTo>
                  <a:pt x="2998" y="955"/>
                </a:lnTo>
                <a:lnTo>
                  <a:pt x="3006" y="958"/>
                </a:lnTo>
                <a:lnTo>
                  <a:pt x="3006" y="964"/>
                </a:lnTo>
                <a:lnTo>
                  <a:pt x="3017" y="958"/>
                </a:lnTo>
                <a:lnTo>
                  <a:pt x="3014" y="967"/>
                </a:lnTo>
                <a:lnTo>
                  <a:pt x="3018" y="968"/>
                </a:lnTo>
                <a:lnTo>
                  <a:pt x="3019" y="968"/>
                </a:lnTo>
                <a:lnTo>
                  <a:pt x="3020" y="972"/>
                </a:lnTo>
                <a:lnTo>
                  <a:pt x="3024" y="972"/>
                </a:lnTo>
                <a:lnTo>
                  <a:pt x="3029" y="972"/>
                </a:lnTo>
                <a:lnTo>
                  <a:pt x="3027" y="975"/>
                </a:lnTo>
                <a:lnTo>
                  <a:pt x="3026" y="979"/>
                </a:lnTo>
                <a:lnTo>
                  <a:pt x="3025" y="982"/>
                </a:lnTo>
                <a:lnTo>
                  <a:pt x="3025" y="984"/>
                </a:lnTo>
                <a:lnTo>
                  <a:pt x="3025" y="987"/>
                </a:lnTo>
                <a:lnTo>
                  <a:pt x="3026" y="989"/>
                </a:lnTo>
                <a:lnTo>
                  <a:pt x="3028" y="992"/>
                </a:lnTo>
                <a:lnTo>
                  <a:pt x="3030" y="994"/>
                </a:lnTo>
                <a:lnTo>
                  <a:pt x="3033" y="996"/>
                </a:lnTo>
                <a:lnTo>
                  <a:pt x="3037" y="998"/>
                </a:lnTo>
                <a:lnTo>
                  <a:pt x="3051" y="1003"/>
                </a:lnTo>
                <a:lnTo>
                  <a:pt x="3052" y="1024"/>
                </a:lnTo>
                <a:lnTo>
                  <a:pt x="3052" y="1032"/>
                </a:lnTo>
                <a:lnTo>
                  <a:pt x="3051" y="1040"/>
                </a:lnTo>
                <a:lnTo>
                  <a:pt x="3050" y="1047"/>
                </a:lnTo>
                <a:lnTo>
                  <a:pt x="3049" y="1054"/>
                </a:lnTo>
                <a:lnTo>
                  <a:pt x="3045" y="1071"/>
                </a:lnTo>
                <a:close/>
              </a:path>
            </a:pathLst>
          </a:custGeom>
          <a:solidFill>
            <a:schemeClr val="bg1">
              <a:lumMod val="85000"/>
            </a:schemeClr>
          </a:solidFill>
          <a:ln>
            <a:noFill/>
          </a:ln>
        </p:spPr>
        <p:txBody>
          <a:bodyPr vert="horz" wrap="square" lIns="68562" tIns="34281" rIns="68562" bIns="34281" numCol="1" anchor="t" anchorCtr="0" compatLnSpc="1">
            <a:prstTxWarp prst="textNoShape">
              <a:avLst/>
            </a:prstTxWarp>
          </a:bodyPr>
          <a:lstStyle/>
          <a:p>
            <a:endParaRPr lang="fi-FI"/>
          </a:p>
        </p:txBody>
      </p:sp>
      <p:sp>
        <p:nvSpPr>
          <p:cNvPr id="2" name="Title 1"/>
          <p:cNvSpPr>
            <a:spLocks noGrp="1"/>
          </p:cNvSpPr>
          <p:nvPr>
            <p:ph type="title" hasCustomPrompt="1"/>
          </p:nvPr>
        </p:nvSpPr>
        <p:spPr>
          <a:xfrm>
            <a:off x="1" y="637647"/>
            <a:ext cx="8729770" cy="467421"/>
          </a:xfrm>
        </p:spPr>
        <p:txBody>
          <a:bodyPr/>
          <a:lstStyle>
            <a:lvl1pPr>
              <a:defRPr sz="2249"/>
            </a:lvl1pPr>
          </a:lstStyle>
          <a:p>
            <a:r>
              <a:rPr lang="en-US"/>
              <a:t>Click to add title</a:t>
            </a:r>
          </a:p>
        </p:txBody>
      </p:sp>
      <p:sp>
        <p:nvSpPr>
          <p:cNvPr id="4" name="Date Placeholder 3"/>
          <p:cNvSpPr>
            <a:spLocks noGrp="1"/>
          </p:cNvSpPr>
          <p:nvPr>
            <p:ph type="dt" sz="half" idx="10"/>
          </p:nvPr>
        </p:nvSpPr>
        <p:spPr/>
        <p:txBody>
          <a:bodyPr/>
          <a:lstStyle/>
          <a:p>
            <a:fld id="{13D33BE8-24E6-4344-8409-87CFA062A78A}" type="datetime1">
              <a:rPr lang="fi-FI" smtClean="0"/>
              <a:t>5.4.2022</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19839355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10" name="Date Placeholder 9"/>
          <p:cNvSpPr>
            <a:spLocks noGrp="1"/>
          </p:cNvSpPr>
          <p:nvPr>
            <p:ph type="dt" sz="half" idx="29"/>
          </p:nvPr>
        </p:nvSpPr>
        <p:spPr/>
        <p:txBody>
          <a:bodyPr/>
          <a:lstStyle>
            <a:lvl1pPr>
              <a:defRPr>
                <a:noFill/>
              </a:defRPr>
            </a:lvl1pPr>
          </a:lstStyle>
          <a:p>
            <a:fld id="{6B39C9D2-D654-4014-A3C3-25F28BCD0AD4}" type="datetime1">
              <a:rPr lang="fi-FI" smtClean="0"/>
              <a:t>5.4.2022</a:t>
            </a:fld>
            <a:endParaRPr lang="en-US"/>
          </a:p>
        </p:txBody>
      </p:sp>
      <p:sp>
        <p:nvSpPr>
          <p:cNvPr id="11" name="Footer Placeholder 10"/>
          <p:cNvSpPr>
            <a:spLocks noGrp="1"/>
          </p:cNvSpPr>
          <p:nvPr>
            <p:ph type="ftr" sz="quarter" idx="30"/>
          </p:nvPr>
        </p:nvSpPr>
        <p:spPr/>
        <p:txBody>
          <a:bodyPr/>
          <a:lstStyle>
            <a:lvl1pPr>
              <a:defRPr>
                <a:noFill/>
              </a:defRPr>
            </a:lvl1pPr>
          </a:lstStyle>
          <a:p>
            <a:r>
              <a:rPr lang="en-US"/>
              <a:t>© Aalto University Executive Education</a:t>
            </a:r>
          </a:p>
        </p:txBody>
      </p:sp>
      <p:sp>
        <p:nvSpPr>
          <p:cNvPr id="12" name="Slide Number Placeholder 11"/>
          <p:cNvSpPr>
            <a:spLocks noGrp="1"/>
          </p:cNvSpPr>
          <p:nvPr>
            <p:ph type="sldNum" sz="quarter" idx="31"/>
          </p:nvPr>
        </p:nvSpPr>
        <p:spPr/>
        <p:txBody>
          <a:bodyPr/>
          <a:lstStyle>
            <a:lvl1pPr>
              <a:defRPr>
                <a:noFill/>
              </a:defRPr>
            </a:lvl1pPr>
          </a:lstStyle>
          <a:p>
            <a:fld id="{FCCA222D-FCF7-48C1-A274-EBDDEF75DC66}" type="slidenum">
              <a:rPr lang="en-US" smtClean="0"/>
              <a:pPr/>
              <a:t>‹#›</a:t>
            </a:fld>
            <a:endParaRPr lang="en-US"/>
          </a:p>
        </p:txBody>
      </p:sp>
      <p:sp>
        <p:nvSpPr>
          <p:cNvPr id="21" name="Rectangle 20"/>
          <p:cNvSpPr/>
          <p:nvPr userDrawn="1"/>
        </p:nvSpPr>
        <p:spPr>
          <a:xfrm>
            <a:off x="4572000" y="2857500"/>
            <a:ext cx="4572000"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19"/>
          <p:cNvSpPr/>
          <p:nvPr userDrawn="1"/>
        </p:nvSpPr>
        <p:spPr>
          <a:xfrm>
            <a:off x="0" y="2857500"/>
            <a:ext cx="4572000" cy="28575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Content Placeholder 12"/>
          <p:cNvSpPr>
            <a:spLocks noGrp="1"/>
          </p:cNvSpPr>
          <p:nvPr>
            <p:ph sz="quarter" idx="14" hasCustomPrompt="1"/>
          </p:nvPr>
        </p:nvSpPr>
        <p:spPr>
          <a:xfrm>
            <a:off x="413461" y="1387741"/>
            <a:ext cx="3726455" cy="1079718"/>
          </a:xfrm>
        </p:spPr>
        <p:txBody>
          <a:bodyPr/>
          <a:lstStyle>
            <a:lvl1pPr marL="0" indent="0">
              <a:buNone/>
              <a:defRPr sz="1050"/>
            </a:lvl1pPr>
          </a:lstStyle>
          <a:p>
            <a:pPr lvl="0"/>
            <a:r>
              <a:rPr lang="en-US"/>
              <a:t>Click to add text</a:t>
            </a:r>
          </a:p>
        </p:txBody>
      </p:sp>
      <p:sp>
        <p:nvSpPr>
          <p:cNvPr id="2" name="Rectangle 1"/>
          <p:cNvSpPr/>
          <p:nvPr userDrawn="1"/>
        </p:nvSpPr>
        <p:spPr>
          <a:xfrm>
            <a:off x="4572000" y="0"/>
            <a:ext cx="4572000" cy="28575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xt Placeholder 6"/>
          <p:cNvSpPr>
            <a:spLocks noGrp="1"/>
          </p:cNvSpPr>
          <p:nvPr>
            <p:ph type="body" sz="quarter" idx="18" hasCustomPrompt="1"/>
          </p:nvPr>
        </p:nvSpPr>
        <p:spPr>
          <a:xfrm>
            <a:off x="414230" y="337151"/>
            <a:ext cx="3725686" cy="269999"/>
          </a:xfrm>
        </p:spPr>
        <p:txBody>
          <a:bodyPr anchor="t"/>
          <a:lstStyle>
            <a:lvl1pPr marL="0" indent="0">
              <a:buNone/>
              <a:defRPr sz="1200" b="1">
                <a:solidFill>
                  <a:schemeClr val="bg2"/>
                </a:solidFill>
              </a:defRPr>
            </a:lvl1pPr>
          </a:lstStyle>
          <a:p>
            <a:pPr lvl="0"/>
            <a:r>
              <a:rPr lang="en-US"/>
              <a:t>Click to add text</a:t>
            </a:r>
          </a:p>
        </p:txBody>
      </p:sp>
      <p:sp>
        <p:nvSpPr>
          <p:cNvPr id="24" name="Content Placeholder 12"/>
          <p:cNvSpPr>
            <a:spLocks noGrp="1"/>
          </p:cNvSpPr>
          <p:nvPr>
            <p:ph sz="quarter" idx="19" hasCustomPrompt="1"/>
          </p:nvPr>
        </p:nvSpPr>
        <p:spPr>
          <a:xfrm>
            <a:off x="5004085" y="1387742"/>
            <a:ext cx="3725686" cy="1079718"/>
          </a:xfrm>
        </p:spPr>
        <p:txBody>
          <a:bodyPr/>
          <a:lstStyle>
            <a:lvl1pPr marL="0" indent="0">
              <a:buNone/>
              <a:defRPr sz="1050"/>
            </a:lvl1pPr>
          </a:lstStyle>
          <a:p>
            <a:pPr lvl="0"/>
            <a:r>
              <a:rPr lang="en-US"/>
              <a:t>Click to add text</a:t>
            </a:r>
          </a:p>
        </p:txBody>
      </p:sp>
      <p:sp>
        <p:nvSpPr>
          <p:cNvPr id="25" name="Text Placeholder 6"/>
          <p:cNvSpPr>
            <a:spLocks noGrp="1"/>
          </p:cNvSpPr>
          <p:nvPr>
            <p:ph type="body" sz="quarter" idx="20" hasCustomPrompt="1"/>
          </p:nvPr>
        </p:nvSpPr>
        <p:spPr>
          <a:xfrm>
            <a:off x="5004085" y="337222"/>
            <a:ext cx="3725686" cy="269999"/>
          </a:xfrm>
        </p:spPr>
        <p:txBody>
          <a:bodyPr anchor="t"/>
          <a:lstStyle>
            <a:lvl1pPr marL="0" indent="0">
              <a:buNone/>
              <a:defRPr sz="1200" b="1">
                <a:solidFill>
                  <a:schemeClr val="bg2">
                    <a:lumMod val="75000"/>
                  </a:schemeClr>
                </a:solidFill>
              </a:defRPr>
            </a:lvl1pPr>
          </a:lstStyle>
          <a:p>
            <a:pPr lvl="0"/>
            <a:r>
              <a:rPr lang="en-US"/>
              <a:t>Click to add text</a:t>
            </a:r>
          </a:p>
        </p:txBody>
      </p:sp>
      <p:sp>
        <p:nvSpPr>
          <p:cNvPr id="26" name="Text Placeholder 25"/>
          <p:cNvSpPr>
            <a:spLocks noGrp="1"/>
          </p:cNvSpPr>
          <p:nvPr>
            <p:ph type="body" sz="quarter" idx="21" hasCustomPrompt="1"/>
          </p:nvPr>
        </p:nvSpPr>
        <p:spPr>
          <a:xfrm>
            <a:off x="5003947" y="607612"/>
            <a:ext cx="3725823" cy="719667"/>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latin typeface="+mj-lt"/>
                <a:ea typeface="+mj-ea"/>
                <a:cs typeface="+mj-cs"/>
              </a:defRPr>
            </a:lvl1pPr>
          </a:lstStyle>
          <a:p>
            <a:pPr lvl="0">
              <a:lnSpc>
                <a:spcPct val="90000"/>
              </a:lnSpc>
              <a:spcBef>
                <a:spcPct val="0"/>
              </a:spcBef>
            </a:pPr>
            <a:r>
              <a:rPr lang="en-US"/>
              <a:t>Click to add text</a:t>
            </a:r>
          </a:p>
        </p:txBody>
      </p:sp>
      <p:sp>
        <p:nvSpPr>
          <p:cNvPr id="30" name="Content Placeholder 12"/>
          <p:cNvSpPr>
            <a:spLocks noGrp="1"/>
          </p:cNvSpPr>
          <p:nvPr>
            <p:ph sz="quarter" idx="22" hasCustomPrompt="1"/>
          </p:nvPr>
        </p:nvSpPr>
        <p:spPr>
          <a:xfrm>
            <a:off x="414428" y="4238059"/>
            <a:ext cx="3725488" cy="1079718"/>
          </a:xfrm>
        </p:spPr>
        <p:txBody>
          <a:bodyPr/>
          <a:lstStyle>
            <a:lvl1pPr marL="0" indent="0">
              <a:buNone/>
              <a:defRPr sz="1050"/>
            </a:lvl1pPr>
          </a:lstStyle>
          <a:p>
            <a:pPr lvl="0"/>
            <a:r>
              <a:rPr lang="en-US"/>
              <a:t>Click to add text</a:t>
            </a:r>
          </a:p>
        </p:txBody>
      </p:sp>
      <p:sp>
        <p:nvSpPr>
          <p:cNvPr id="31" name="Text Placeholder 6"/>
          <p:cNvSpPr>
            <a:spLocks noGrp="1"/>
          </p:cNvSpPr>
          <p:nvPr>
            <p:ph type="body" sz="quarter" idx="23" hasCustomPrompt="1"/>
          </p:nvPr>
        </p:nvSpPr>
        <p:spPr>
          <a:xfrm>
            <a:off x="414428" y="3187539"/>
            <a:ext cx="3725488" cy="269999"/>
          </a:xfrm>
        </p:spPr>
        <p:txBody>
          <a:bodyPr anchor="t"/>
          <a:lstStyle>
            <a:lvl1pPr marL="0" indent="0">
              <a:buNone/>
              <a:defRPr sz="1200" b="1">
                <a:solidFill>
                  <a:schemeClr val="bg2">
                    <a:lumMod val="75000"/>
                  </a:schemeClr>
                </a:solidFill>
              </a:defRPr>
            </a:lvl1pPr>
          </a:lstStyle>
          <a:p>
            <a:pPr lvl="0"/>
            <a:r>
              <a:rPr lang="en-US"/>
              <a:t>Click to add text</a:t>
            </a:r>
          </a:p>
        </p:txBody>
      </p:sp>
      <p:sp>
        <p:nvSpPr>
          <p:cNvPr id="32" name="Text Placeholder 25"/>
          <p:cNvSpPr>
            <a:spLocks noGrp="1"/>
          </p:cNvSpPr>
          <p:nvPr>
            <p:ph type="body" sz="quarter" idx="24" hasCustomPrompt="1"/>
          </p:nvPr>
        </p:nvSpPr>
        <p:spPr>
          <a:xfrm>
            <a:off x="414230" y="3457928"/>
            <a:ext cx="3725686" cy="719667"/>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latin typeface="+mj-lt"/>
                <a:ea typeface="+mj-ea"/>
                <a:cs typeface="+mj-cs"/>
              </a:defRPr>
            </a:lvl1pPr>
          </a:lstStyle>
          <a:p>
            <a:pPr lvl="0">
              <a:lnSpc>
                <a:spcPct val="90000"/>
              </a:lnSpc>
              <a:spcBef>
                <a:spcPct val="0"/>
              </a:spcBef>
            </a:pPr>
            <a:r>
              <a:rPr lang="en-US"/>
              <a:t>Click to add text</a:t>
            </a:r>
          </a:p>
        </p:txBody>
      </p:sp>
      <p:sp>
        <p:nvSpPr>
          <p:cNvPr id="33" name="Content Placeholder 12"/>
          <p:cNvSpPr>
            <a:spLocks noGrp="1"/>
          </p:cNvSpPr>
          <p:nvPr>
            <p:ph sz="quarter" idx="25" hasCustomPrompt="1"/>
          </p:nvPr>
        </p:nvSpPr>
        <p:spPr>
          <a:xfrm>
            <a:off x="5004085" y="4238059"/>
            <a:ext cx="3725685" cy="1079718"/>
          </a:xfrm>
        </p:spPr>
        <p:txBody>
          <a:bodyPr/>
          <a:lstStyle>
            <a:lvl1pPr marL="0" indent="0">
              <a:buNone/>
              <a:defRPr sz="1050">
                <a:solidFill>
                  <a:schemeClr val="bg1"/>
                </a:solidFill>
              </a:defRPr>
            </a:lvl1pPr>
          </a:lstStyle>
          <a:p>
            <a:pPr lvl="0"/>
            <a:r>
              <a:rPr lang="en-US"/>
              <a:t>Click to add text</a:t>
            </a:r>
          </a:p>
        </p:txBody>
      </p:sp>
      <p:sp>
        <p:nvSpPr>
          <p:cNvPr id="34" name="Text Placeholder 6"/>
          <p:cNvSpPr>
            <a:spLocks noGrp="1"/>
          </p:cNvSpPr>
          <p:nvPr>
            <p:ph type="body" sz="quarter" idx="26" hasCustomPrompt="1"/>
          </p:nvPr>
        </p:nvSpPr>
        <p:spPr>
          <a:xfrm>
            <a:off x="5004085" y="3187539"/>
            <a:ext cx="3725685" cy="269999"/>
          </a:xfrm>
        </p:spPr>
        <p:txBody>
          <a:bodyPr anchor="t"/>
          <a:lstStyle>
            <a:lvl1pPr marL="0" indent="0">
              <a:buNone/>
              <a:defRPr sz="1200" b="1">
                <a:solidFill>
                  <a:schemeClr val="bg1"/>
                </a:solidFill>
              </a:defRPr>
            </a:lvl1pPr>
          </a:lstStyle>
          <a:p>
            <a:pPr lvl="0"/>
            <a:r>
              <a:rPr lang="en-US"/>
              <a:t>Click to add text</a:t>
            </a:r>
          </a:p>
        </p:txBody>
      </p:sp>
      <p:sp>
        <p:nvSpPr>
          <p:cNvPr id="35" name="Text Placeholder 25"/>
          <p:cNvSpPr>
            <a:spLocks noGrp="1"/>
          </p:cNvSpPr>
          <p:nvPr>
            <p:ph type="body" sz="quarter" idx="27" hasCustomPrompt="1"/>
          </p:nvPr>
        </p:nvSpPr>
        <p:spPr>
          <a:xfrm>
            <a:off x="5004085" y="3457928"/>
            <a:ext cx="3725686" cy="719667"/>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solidFill>
                  <a:schemeClr val="bg1"/>
                </a:solidFill>
                <a:latin typeface="+mj-lt"/>
                <a:ea typeface="+mj-ea"/>
                <a:cs typeface="+mj-cs"/>
              </a:defRPr>
            </a:lvl1pPr>
          </a:lstStyle>
          <a:p>
            <a:pPr lvl="0">
              <a:lnSpc>
                <a:spcPct val="90000"/>
              </a:lnSpc>
              <a:spcBef>
                <a:spcPct val="0"/>
              </a:spcBef>
            </a:pPr>
            <a:r>
              <a:rPr lang="en-US"/>
              <a:t>Click to add text</a:t>
            </a:r>
          </a:p>
        </p:txBody>
      </p:sp>
      <p:sp>
        <p:nvSpPr>
          <p:cNvPr id="36" name="Text Placeholder 25"/>
          <p:cNvSpPr>
            <a:spLocks noGrp="1"/>
          </p:cNvSpPr>
          <p:nvPr>
            <p:ph type="body" sz="quarter" idx="28" hasCustomPrompt="1"/>
          </p:nvPr>
        </p:nvSpPr>
        <p:spPr>
          <a:xfrm>
            <a:off x="414230" y="607219"/>
            <a:ext cx="3725687" cy="719667"/>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latin typeface="+mj-lt"/>
                <a:ea typeface="+mj-ea"/>
                <a:cs typeface="+mj-cs"/>
              </a:defRPr>
            </a:lvl1pPr>
          </a:lstStyle>
          <a:p>
            <a:pPr lvl="0">
              <a:lnSpc>
                <a:spcPct val="90000"/>
              </a:lnSpc>
              <a:spcBef>
                <a:spcPct val="0"/>
              </a:spcBef>
            </a:pPr>
            <a:r>
              <a:rPr lang="en-US"/>
              <a:t>Click to add text</a:t>
            </a:r>
          </a:p>
        </p:txBody>
      </p:sp>
    </p:spTree>
    <p:extLst>
      <p:ext uri="{BB962C8B-B14F-4D97-AF65-F5344CB8AC3E}">
        <p14:creationId xmlns:p14="http://schemas.microsoft.com/office/powerpoint/2010/main" val="29671001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12" name="Rectangle 11"/>
          <p:cNvSpPr/>
          <p:nvPr userDrawn="1"/>
        </p:nvSpPr>
        <p:spPr>
          <a:xfrm>
            <a:off x="6083774" y="2857500"/>
            <a:ext cx="3060226"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p:cNvSpPr>
            <a:spLocks noGrp="1"/>
          </p:cNvSpPr>
          <p:nvPr>
            <p:ph type="dt" sz="half" idx="10"/>
          </p:nvPr>
        </p:nvSpPr>
        <p:spPr/>
        <p:txBody>
          <a:bodyPr/>
          <a:lstStyle/>
          <a:p>
            <a:fld id="{C0DF2FD9-2B8E-4029-B4B6-3DF6C56BA803}" type="datetime1">
              <a:rPr lang="fi-FI" smtClean="0"/>
              <a:t>5.4.2022</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a:p>
        </p:txBody>
      </p:sp>
      <p:sp>
        <p:nvSpPr>
          <p:cNvPr id="9" name="Picture Placeholder 2"/>
          <p:cNvSpPr>
            <a:spLocks noGrp="1"/>
          </p:cNvSpPr>
          <p:nvPr>
            <p:ph type="pic" idx="13"/>
          </p:nvPr>
        </p:nvSpPr>
        <p:spPr>
          <a:xfrm>
            <a:off x="6083774" y="3"/>
            <a:ext cx="3060226" cy="2857498"/>
          </a:xfrm>
          <a:solidFill>
            <a:schemeClr val="bg2">
              <a:lumMod val="20000"/>
              <a:lumOff val="80000"/>
            </a:schemeClr>
          </a:solidFill>
        </p:spPr>
        <p:txBody>
          <a:bodyPr/>
          <a:lstStyle>
            <a:lvl1pPr marL="0" indent="0">
              <a:buNone/>
              <a:defRPr sz="1050"/>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en-US"/>
              <a:t>Click icon to add picture</a:t>
            </a:r>
          </a:p>
        </p:txBody>
      </p:sp>
      <p:sp>
        <p:nvSpPr>
          <p:cNvPr id="13" name="Content Placeholder 12"/>
          <p:cNvSpPr>
            <a:spLocks noGrp="1"/>
          </p:cNvSpPr>
          <p:nvPr>
            <p:ph sz="quarter" idx="14" hasCustomPrompt="1"/>
          </p:nvPr>
        </p:nvSpPr>
        <p:spPr>
          <a:xfrm>
            <a:off x="414229" y="1357293"/>
            <a:ext cx="5453613" cy="3540146"/>
          </a:xfrm>
        </p:spPr>
        <p:txBody>
          <a:bodyPr/>
          <a:lstStyle>
            <a:lvl1pPr marL="0" indent="0">
              <a:buFontTx/>
              <a:buNone/>
              <a:defRPr sz="1050"/>
            </a:lvl1pPr>
            <a:lvl2pPr marL="199972" indent="-199972">
              <a:buFont typeface="Arial" panose="020B0604020202020204" pitchFamily="34" charset="0"/>
              <a:buChar char="•"/>
              <a:defRPr sz="900"/>
            </a:lvl2pPr>
            <a:lvl3pPr marL="404705" indent="-204733">
              <a:buFont typeface="Arial" panose="020B0604020202020204" pitchFamily="34" charset="0"/>
              <a:buChar char="–"/>
              <a:defRPr sz="825"/>
            </a:lvl3pPr>
            <a:lvl4pPr marL="604676" indent="-199972">
              <a:buFont typeface="Arial" panose="020B0604020202020204" pitchFamily="34" charset="0"/>
              <a:buChar char="•"/>
              <a:defRPr sz="750"/>
            </a:lvl4pPr>
            <a:lvl5pPr marL="803458" indent="-198782">
              <a:buFont typeface="Arial" panose="020B0604020202020204" pitchFamily="34" charset="0"/>
              <a:buChar char="–"/>
              <a:defRPr sz="75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5" hasCustomPrompt="1"/>
          </p:nvPr>
        </p:nvSpPr>
        <p:spPr>
          <a:xfrm>
            <a:off x="6353733" y="3217551"/>
            <a:ext cx="2537920" cy="1679888"/>
          </a:xfrm>
          <a:prstGeom prst="rect">
            <a:avLst/>
          </a:prstGeom>
        </p:spPr>
        <p:txBody>
          <a:bodyPr lIns="0" tIns="0" rIns="0" bIns="0"/>
          <a:lstStyle>
            <a:lvl1pPr marL="0" indent="0">
              <a:buFontTx/>
              <a:buNone/>
              <a:defRPr sz="1200" b="1">
                <a:solidFill>
                  <a:schemeClr val="bg1"/>
                </a:solidFill>
              </a:defRPr>
            </a:lvl1pPr>
            <a:lvl2pPr marL="136886" indent="-136886">
              <a:buFont typeface="Arial" panose="020B0604020202020204" pitchFamily="34" charset="0"/>
              <a:buChar char="•"/>
              <a:defRPr sz="1050" b="1">
                <a:solidFill>
                  <a:schemeClr val="bg1"/>
                </a:solidFill>
              </a:defRPr>
            </a:lvl2pPr>
            <a:lvl3pPr marL="267820" indent="-130934">
              <a:defRPr sz="900" b="1">
                <a:solidFill>
                  <a:schemeClr val="bg1"/>
                </a:solidFill>
              </a:defRPr>
            </a:lvl3pPr>
            <a:lvl4pPr marL="404705" indent="-136886">
              <a:defRPr sz="825" b="1">
                <a:solidFill>
                  <a:schemeClr val="bg1"/>
                </a:solidFill>
              </a:defRPr>
            </a:lvl4pPr>
            <a:lvl5pPr marL="535638" indent="-130934">
              <a:defRPr sz="825" b="1">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Isosceles Triangle 7"/>
          <p:cNvSpPr/>
          <p:nvPr userDrawn="1"/>
        </p:nvSpPr>
        <p:spPr>
          <a:xfrm flipV="1">
            <a:off x="7406747" y="2857500"/>
            <a:ext cx="432060" cy="180025"/>
          </a:xfrm>
          <a:prstGeom prst="triangle">
            <a:avLst/>
          </a:prstGeom>
          <a:solidFill>
            <a:srgbClr val="E09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0" y="637647"/>
            <a:ext cx="5867842" cy="467421"/>
          </a:xfrm>
          <a:solidFill>
            <a:srgbClr val="B1059D"/>
          </a:solidFill>
        </p:spPr>
        <p:txBody>
          <a:bodyPr/>
          <a:lstStyle>
            <a:lvl1pPr>
              <a:defRPr sz="2249"/>
            </a:lvl1pPr>
          </a:lstStyle>
          <a:p>
            <a:r>
              <a:rPr lang="en-US"/>
              <a:t>Insert Name</a:t>
            </a:r>
            <a:endParaRPr lang="fi-FI"/>
          </a:p>
        </p:txBody>
      </p:sp>
    </p:spTree>
    <p:extLst>
      <p:ext uri="{BB962C8B-B14F-4D97-AF65-F5344CB8AC3E}">
        <p14:creationId xmlns:p14="http://schemas.microsoft.com/office/powerpoint/2010/main" val="8311134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74"/>
            <a:ext cx="2086323" cy="353155"/>
          </a:xfrm>
          <a:solidFill>
            <a:srgbClr val="B1059D"/>
          </a:solidFill>
        </p:spPr>
        <p:txBody>
          <a:bodyPr wrap="none" lIns="324000" rIns="324000" anchor="ctr"/>
          <a:lstStyle>
            <a:lvl1pPr>
              <a:defRPr sz="1500"/>
            </a:lvl1pPr>
          </a:lstStyle>
          <a:p>
            <a:r>
              <a:rPr lang="en-US"/>
              <a:t>Click to add title</a:t>
            </a:r>
          </a:p>
        </p:txBody>
      </p:sp>
      <p:sp>
        <p:nvSpPr>
          <p:cNvPr id="4" name="Date Placeholder 3"/>
          <p:cNvSpPr>
            <a:spLocks noGrp="1"/>
          </p:cNvSpPr>
          <p:nvPr>
            <p:ph type="dt" sz="half" idx="10"/>
          </p:nvPr>
        </p:nvSpPr>
        <p:spPr/>
        <p:txBody>
          <a:bodyPr/>
          <a:lstStyle/>
          <a:p>
            <a:fld id="{C172D2A1-AD27-42F0-8D60-DC24872E2C00}" type="datetime1">
              <a:rPr lang="fi-FI" smtClean="0"/>
              <a:t>5.4.2022</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7" name="Text Placeholder 6"/>
          <p:cNvSpPr>
            <a:spLocks noGrp="1"/>
          </p:cNvSpPr>
          <p:nvPr>
            <p:ph type="body" sz="quarter" idx="13" hasCustomPrompt="1"/>
          </p:nvPr>
        </p:nvSpPr>
        <p:spPr>
          <a:xfrm>
            <a:off x="1224407" y="1176922"/>
            <a:ext cx="2537692"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11" name="Text Placeholder 10"/>
          <p:cNvSpPr>
            <a:spLocks noGrp="1"/>
          </p:cNvSpPr>
          <p:nvPr>
            <p:ph type="body" sz="quarter" idx="22"/>
          </p:nvPr>
        </p:nvSpPr>
        <p:spPr>
          <a:xfrm>
            <a:off x="252348" y="1177005"/>
            <a:ext cx="918065" cy="1199886"/>
          </a:xfrm>
        </p:spPr>
        <p:txBody>
          <a:bodyPr lIns="36000" tIns="36000" rIns="36000" bIns="36000"/>
          <a:lstStyle>
            <a:lvl1pPr marL="0" indent="0" algn="r">
              <a:buNone/>
              <a:defRPr sz="1050" b="1">
                <a:solidFill>
                  <a:schemeClr val="accent2"/>
                </a:solidFill>
              </a:defRPr>
            </a:lvl1pPr>
          </a:lstStyle>
          <a:p>
            <a:pPr lvl="0"/>
            <a:r>
              <a:rPr lang="en-US"/>
              <a:t>Click to edit Master text styles</a:t>
            </a:r>
          </a:p>
        </p:txBody>
      </p:sp>
      <p:sp>
        <p:nvSpPr>
          <p:cNvPr id="33" name="Text Placeholder 10"/>
          <p:cNvSpPr>
            <a:spLocks noGrp="1"/>
          </p:cNvSpPr>
          <p:nvPr>
            <p:ph type="body" sz="quarter" idx="23"/>
          </p:nvPr>
        </p:nvSpPr>
        <p:spPr>
          <a:xfrm>
            <a:off x="252348" y="2437062"/>
            <a:ext cx="918065" cy="1199886"/>
          </a:xfrm>
        </p:spPr>
        <p:txBody>
          <a:bodyPr lIns="36000" tIns="36000" rIns="36000" bIns="36000"/>
          <a:lstStyle>
            <a:lvl1pPr marL="0" indent="0" algn="r">
              <a:buNone/>
              <a:defRPr sz="1050" b="1">
                <a:solidFill>
                  <a:schemeClr val="accent2"/>
                </a:solidFill>
              </a:defRPr>
            </a:lvl1pPr>
          </a:lstStyle>
          <a:p>
            <a:pPr lvl="0"/>
            <a:r>
              <a:rPr lang="en-US"/>
              <a:t>Click to edit Master text styles</a:t>
            </a:r>
          </a:p>
        </p:txBody>
      </p:sp>
      <p:sp>
        <p:nvSpPr>
          <p:cNvPr id="34" name="Text Placeholder 10"/>
          <p:cNvSpPr>
            <a:spLocks noGrp="1"/>
          </p:cNvSpPr>
          <p:nvPr>
            <p:ph type="body" sz="quarter" idx="24"/>
          </p:nvPr>
        </p:nvSpPr>
        <p:spPr>
          <a:xfrm>
            <a:off x="252348" y="3697450"/>
            <a:ext cx="918065" cy="1199886"/>
          </a:xfrm>
        </p:spPr>
        <p:txBody>
          <a:bodyPr lIns="36000" tIns="36000" rIns="36000" bIns="36000"/>
          <a:lstStyle>
            <a:lvl1pPr marL="0" indent="0" algn="r">
              <a:buNone/>
              <a:defRPr sz="1050" b="1">
                <a:solidFill>
                  <a:schemeClr val="accent2"/>
                </a:solidFill>
              </a:defRPr>
            </a:lvl1pPr>
          </a:lstStyle>
          <a:p>
            <a:pPr lvl="0"/>
            <a:r>
              <a:rPr lang="en-US"/>
              <a:t>Click to edit Master text styles</a:t>
            </a:r>
          </a:p>
        </p:txBody>
      </p:sp>
      <p:sp>
        <p:nvSpPr>
          <p:cNvPr id="35" name="Text Placeholder 10"/>
          <p:cNvSpPr>
            <a:spLocks noGrp="1"/>
          </p:cNvSpPr>
          <p:nvPr>
            <p:ph type="body" sz="quarter" idx="25"/>
          </p:nvPr>
        </p:nvSpPr>
        <p:spPr>
          <a:xfrm>
            <a:off x="1224407" y="877225"/>
            <a:ext cx="2555506" cy="240033"/>
          </a:xfrm>
        </p:spPr>
        <p:txBody>
          <a:bodyPr lIns="36000" tIns="36000" rIns="36000" bIns="36000" anchor="b"/>
          <a:lstStyle>
            <a:lvl1pPr marL="0" indent="0" algn="ctr">
              <a:buNone/>
              <a:defRPr sz="1050" b="1">
                <a:solidFill>
                  <a:schemeClr val="accent2"/>
                </a:solidFill>
              </a:defRPr>
            </a:lvl1pPr>
          </a:lstStyle>
          <a:p>
            <a:pPr lvl="0"/>
            <a:r>
              <a:rPr lang="en-US"/>
              <a:t>Click to edit Master text styles</a:t>
            </a:r>
          </a:p>
        </p:txBody>
      </p:sp>
      <p:sp>
        <p:nvSpPr>
          <p:cNvPr id="36" name="Text Placeholder 10"/>
          <p:cNvSpPr>
            <a:spLocks noGrp="1"/>
          </p:cNvSpPr>
          <p:nvPr>
            <p:ph type="body" sz="quarter" idx="26"/>
          </p:nvPr>
        </p:nvSpPr>
        <p:spPr>
          <a:xfrm>
            <a:off x="3816091" y="877226"/>
            <a:ext cx="2484697" cy="240033"/>
          </a:xfrm>
        </p:spPr>
        <p:txBody>
          <a:bodyPr lIns="36000" tIns="36000" rIns="36000" bIns="36000" anchor="b"/>
          <a:lstStyle>
            <a:lvl1pPr marL="0" indent="0" algn="ctr">
              <a:buNone/>
              <a:defRPr sz="1050" b="1">
                <a:solidFill>
                  <a:schemeClr val="accent2"/>
                </a:solidFill>
              </a:defRPr>
            </a:lvl1pPr>
          </a:lstStyle>
          <a:p>
            <a:pPr lvl="0"/>
            <a:r>
              <a:rPr lang="en-US"/>
              <a:t>Click to edit Master text styles</a:t>
            </a:r>
          </a:p>
        </p:txBody>
      </p:sp>
      <p:sp>
        <p:nvSpPr>
          <p:cNvPr id="37" name="Text Placeholder 10"/>
          <p:cNvSpPr>
            <a:spLocks noGrp="1"/>
          </p:cNvSpPr>
          <p:nvPr>
            <p:ph type="body" sz="quarter" idx="27"/>
          </p:nvPr>
        </p:nvSpPr>
        <p:spPr>
          <a:xfrm>
            <a:off x="6372200" y="877226"/>
            <a:ext cx="2519453" cy="240033"/>
          </a:xfrm>
        </p:spPr>
        <p:txBody>
          <a:bodyPr lIns="36000" tIns="36000" rIns="36000" bIns="36000" anchor="b"/>
          <a:lstStyle>
            <a:lvl1pPr marL="0" indent="0" algn="ctr">
              <a:buNone/>
              <a:defRPr sz="1050" b="1">
                <a:solidFill>
                  <a:schemeClr val="accent2"/>
                </a:solidFill>
              </a:defRPr>
            </a:lvl1pPr>
          </a:lstStyle>
          <a:p>
            <a:pPr lvl="0"/>
            <a:r>
              <a:rPr lang="en-US"/>
              <a:t>Click to edit Master text styles</a:t>
            </a:r>
          </a:p>
        </p:txBody>
      </p:sp>
      <p:sp>
        <p:nvSpPr>
          <p:cNvPr id="50" name="Text Placeholder 6"/>
          <p:cNvSpPr>
            <a:spLocks noGrp="1"/>
          </p:cNvSpPr>
          <p:nvPr>
            <p:ph type="body" sz="quarter" idx="28" hasCustomPrompt="1"/>
          </p:nvPr>
        </p:nvSpPr>
        <p:spPr>
          <a:xfrm>
            <a:off x="3816092" y="1176922"/>
            <a:ext cx="2483697"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51" name="Text Placeholder 6"/>
          <p:cNvSpPr>
            <a:spLocks noGrp="1"/>
          </p:cNvSpPr>
          <p:nvPr>
            <p:ph type="body" sz="quarter" idx="29" hasCustomPrompt="1"/>
          </p:nvPr>
        </p:nvSpPr>
        <p:spPr>
          <a:xfrm>
            <a:off x="6353783" y="1176922"/>
            <a:ext cx="2537870"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52" name="Text Placeholder 6"/>
          <p:cNvSpPr>
            <a:spLocks noGrp="1"/>
          </p:cNvSpPr>
          <p:nvPr>
            <p:ph type="body" sz="quarter" idx="30" hasCustomPrompt="1"/>
          </p:nvPr>
        </p:nvSpPr>
        <p:spPr>
          <a:xfrm>
            <a:off x="1224407" y="2437062"/>
            <a:ext cx="2537692"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53" name="Text Placeholder 6"/>
          <p:cNvSpPr>
            <a:spLocks noGrp="1"/>
          </p:cNvSpPr>
          <p:nvPr>
            <p:ph type="body" sz="quarter" idx="31" hasCustomPrompt="1"/>
          </p:nvPr>
        </p:nvSpPr>
        <p:spPr>
          <a:xfrm>
            <a:off x="3816092" y="2437062"/>
            <a:ext cx="2483699"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54" name="Text Placeholder 6"/>
          <p:cNvSpPr>
            <a:spLocks noGrp="1"/>
          </p:cNvSpPr>
          <p:nvPr>
            <p:ph type="body" sz="quarter" idx="32" hasCustomPrompt="1"/>
          </p:nvPr>
        </p:nvSpPr>
        <p:spPr>
          <a:xfrm>
            <a:off x="6353783" y="2437062"/>
            <a:ext cx="2537870"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55" name="Text Placeholder 6"/>
          <p:cNvSpPr>
            <a:spLocks noGrp="1"/>
          </p:cNvSpPr>
          <p:nvPr>
            <p:ph type="body" sz="quarter" idx="33" hasCustomPrompt="1"/>
          </p:nvPr>
        </p:nvSpPr>
        <p:spPr>
          <a:xfrm>
            <a:off x="1224407" y="3697202"/>
            <a:ext cx="2537691"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56" name="Text Placeholder 6"/>
          <p:cNvSpPr>
            <a:spLocks noGrp="1"/>
          </p:cNvSpPr>
          <p:nvPr>
            <p:ph type="body" sz="quarter" idx="34" hasCustomPrompt="1"/>
          </p:nvPr>
        </p:nvSpPr>
        <p:spPr>
          <a:xfrm>
            <a:off x="3816092" y="3697202"/>
            <a:ext cx="2483698"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
        <p:nvSpPr>
          <p:cNvPr id="57" name="Text Placeholder 6"/>
          <p:cNvSpPr>
            <a:spLocks noGrp="1"/>
          </p:cNvSpPr>
          <p:nvPr>
            <p:ph type="body" sz="quarter" idx="35" hasCustomPrompt="1"/>
          </p:nvPr>
        </p:nvSpPr>
        <p:spPr>
          <a:xfrm>
            <a:off x="6353783" y="3697202"/>
            <a:ext cx="2537870" cy="1200526"/>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a:t>Click to add text</a:t>
            </a:r>
          </a:p>
          <a:p>
            <a:pPr lvl="1"/>
            <a:r>
              <a:rPr lang="en-US"/>
              <a:t>Second level</a:t>
            </a:r>
          </a:p>
        </p:txBody>
      </p:sp>
    </p:spTree>
    <p:extLst>
      <p:ext uri="{BB962C8B-B14F-4D97-AF65-F5344CB8AC3E}">
        <p14:creationId xmlns:p14="http://schemas.microsoft.com/office/powerpoint/2010/main" val="28147697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64EF1-252E-4935-9E4B-32F50E785B19}" type="datetime1">
              <a:rPr lang="fi-FI" smtClean="0"/>
              <a:t>5.4.2022</a:t>
            </a:fld>
            <a:endParaRPr lang="en-US"/>
          </a:p>
        </p:txBody>
      </p:sp>
      <p:sp>
        <p:nvSpPr>
          <p:cNvPr id="3" name="Footer Placeholder 2"/>
          <p:cNvSpPr>
            <a:spLocks noGrp="1"/>
          </p:cNvSpPr>
          <p:nvPr>
            <p:ph type="ftr" sz="quarter" idx="11"/>
          </p:nvPr>
        </p:nvSpPr>
        <p:spPr/>
        <p:txBody>
          <a:bodyPr/>
          <a:lstStyle/>
          <a:p>
            <a:r>
              <a:rPr lang="en-US"/>
              <a:t>© Aalto University Executive Education</a:t>
            </a:r>
          </a:p>
        </p:txBody>
      </p:sp>
      <p:sp>
        <p:nvSpPr>
          <p:cNvPr id="4" name="Slide Number Placeholder 3"/>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21449457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Tota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5764EF1-252E-4935-9E4B-32F50E785B19}" type="datetime1">
              <a:rPr lang="fi-FI" smtClean="0"/>
              <a:pPr/>
              <a:t>5.4.2022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 Aalto University Executive Education</a:t>
            </a:r>
          </a:p>
        </p:txBody>
      </p:sp>
      <p:sp>
        <p:nvSpPr>
          <p:cNvPr id="4" name="Slide Number Placeholder 3"/>
          <p:cNvSpPr>
            <a:spLocks noGrp="1"/>
          </p:cNvSpPr>
          <p:nvPr>
            <p:ph type="sldNum" sz="quarter" idx="12"/>
          </p:nvPr>
        </p:nvSpPr>
        <p:spPr/>
        <p:txBody>
          <a:bodyPr/>
          <a:lstStyle>
            <a:lvl1pPr>
              <a:defRPr>
                <a:noFill/>
              </a:defRPr>
            </a:lvl1pPr>
          </a:lstStyle>
          <a:p>
            <a:fld id="{FCCA222D-FCF7-48C1-A274-EBDDEF75DC66}" type="slidenum">
              <a:rPr lang="en-US" smtClean="0"/>
              <a:pPr/>
              <a:t>‹#›</a:t>
            </a:fld>
            <a:endParaRPr lang="en-US"/>
          </a:p>
        </p:txBody>
      </p:sp>
    </p:spTree>
    <p:extLst>
      <p:ext uri="{BB962C8B-B14F-4D97-AF65-F5344CB8AC3E}">
        <p14:creationId xmlns:p14="http://schemas.microsoft.com/office/powerpoint/2010/main" val="6312884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_bg_logo">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112" y="4741628"/>
            <a:ext cx="2230438" cy="945678"/>
          </a:xfrm>
          <a:prstGeom prst="rect">
            <a:avLst/>
          </a:prstGeom>
        </p:spPr>
      </p:pic>
      <p:cxnSp>
        <p:nvCxnSpPr>
          <p:cNvPr id="7" name="Straight Connector 4"/>
          <p:cNvCxnSpPr/>
          <p:nvPr userDrawn="1"/>
        </p:nvCxnSpPr>
        <p:spPr>
          <a:xfrm>
            <a:off x="468317"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ctrTitle"/>
          </p:nvPr>
        </p:nvSpPr>
        <p:spPr>
          <a:xfrm>
            <a:off x="468317" y="265113"/>
            <a:ext cx="8207375" cy="996498"/>
          </a:xfrm>
          <a:prstGeom prst="rect">
            <a:avLst/>
          </a:prstGeom>
        </p:spPr>
        <p:txBody>
          <a:bodyPr lIns="0" tIns="0" rIns="0" bIns="0" anchor="t" anchorCtr="0">
            <a:noAutofit/>
          </a:bodyPr>
          <a:lstStyle>
            <a:lvl1pPr algn="l">
              <a:lnSpc>
                <a:spcPct val="85000"/>
              </a:lnSpc>
              <a:defRPr sz="3600" b="1" spc="-100">
                <a:solidFill>
                  <a:srgbClr val="FFFFFF"/>
                </a:solidFill>
              </a:defRPr>
            </a:lvl1pPr>
          </a:lstStyle>
          <a:p>
            <a:r>
              <a:rPr lang="fi-FI"/>
              <a:t>Click to edit Master title style</a:t>
            </a:r>
            <a:endParaRPr lang="en-US"/>
          </a:p>
        </p:txBody>
      </p:sp>
    </p:spTree>
    <p:extLst>
      <p:ext uri="{BB962C8B-B14F-4D97-AF65-F5344CB8AC3E}">
        <p14:creationId xmlns:p14="http://schemas.microsoft.com/office/powerpoint/2010/main" val="3980257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ustom Title">
    <p:bg>
      <p:bgPr>
        <a:solidFill>
          <a:schemeClr val="bg1">
            <a:lumMod val="9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230" y="3697594"/>
            <a:ext cx="4157771" cy="1020113"/>
          </a:xfrm>
        </p:spPr>
        <p:txBody>
          <a:bodyPr/>
          <a:lstStyle>
            <a:lvl1pPr marL="0" indent="0" algn="l">
              <a:buNone/>
              <a:defRPr sz="1800">
                <a:solidFill>
                  <a:schemeClr val="bg1"/>
                </a:solidFill>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US"/>
              <a:t>Click to add presentation subtitle</a:t>
            </a:r>
          </a:p>
        </p:txBody>
      </p:sp>
      <p:sp>
        <p:nvSpPr>
          <p:cNvPr id="11" name="Title 1"/>
          <p:cNvSpPr>
            <a:spLocks noGrp="1"/>
          </p:cNvSpPr>
          <p:nvPr>
            <p:ph type="title" hasCustomPrompt="1"/>
          </p:nvPr>
        </p:nvSpPr>
        <p:spPr>
          <a:xfrm>
            <a:off x="414230" y="1417341"/>
            <a:ext cx="4157771" cy="2160240"/>
          </a:xfrm>
          <a:noFill/>
        </p:spPr>
        <p:txBody>
          <a:bodyPr wrap="square" lIns="0" tIns="0" rIns="0" bIns="0">
            <a:noAutofit/>
          </a:bodyPr>
          <a:lstStyle>
            <a:lvl1pPr>
              <a:defRPr baseline="0"/>
            </a:lvl1pPr>
          </a:lstStyle>
          <a:p>
            <a:r>
              <a:rPr lang="en-US"/>
              <a:t>Click to add presentation title</a:t>
            </a:r>
          </a:p>
        </p:txBody>
      </p:sp>
      <p:sp>
        <p:nvSpPr>
          <p:cNvPr id="2" name="Date Placeholder 1"/>
          <p:cNvSpPr>
            <a:spLocks noGrp="1"/>
          </p:cNvSpPr>
          <p:nvPr>
            <p:ph type="dt" sz="half" idx="10"/>
          </p:nvPr>
        </p:nvSpPr>
        <p:spPr/>
        <p:txBody>
          <a:bodyPr/>
          <a:lstStyle>
            <a:lvl1pPr>
              <a:defRPr>
                <a:solidFill>
                  <a:schemeClr val="bg1"/>
                </a:solidFill>
              </a:defRPr>
            </a:lvl1pPr>
          </a:lstStyle>
          <a:p>
            <a:fld id="{4428845B-79A5-4FE9-874A-39796EE1AECC}" type="datetime1">
              <a:rPr lang="fi-FI" smtClean="0"/>
              <a:pPr/>
              <a:t>5.4.2022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 Aalto University Executive Education Oy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a:p>
        </p:txBody>
      </p:sp>
      <p:grpSp>
        <p:nvGrpSpPr>
          <p:cNvPr id="8" name="Group 7"/>
          <p:cNvGrpSpPr>
            <a:grpSpLocks noChangeAspect="1"/>
          </p:cNvGrpSpPr>
          <p:nvPr userDrawn="1"/>
        </p:nvGrpSpPr>
        <p:grpSpPr>
          <a:xfrm>
            <a:off x="7595548" y="277213"/>
            <a:ext cx="1294116" cy="222000"/>
            <a:chOff x="4067175" y="114301"/>
            <a:chExt cx="3630613" cy="560388"/>
          </a:xfrm>
          <a:solidFill>
            <a:schemeClr val="bg1"/>
          </a:solidFill>
        </p:grpSpPr>
        <p:sp>
          <p:nvSpPr>
            <p:cNvPr id="9"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942570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21" y="1417340"/>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a:t>Click to edit Master title style</a:t>
            </a:r>
            <a:endParaRPr lang="en-US"/>
          </a:p>
        </p:txBody>
      </p:sp>
      <p:sp>
        <p:nvSpPr>
          <p:cNvPr id="6"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7"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122525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340"/>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a:t>Click to edit Master subtitle style</a:t>
            </a:r>
            <a:endParaRPr lang="en-US"/>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2386087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340"/>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6"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37985996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21" y="1417637"/>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a:t>Click to edit Master title style</a:t>
            </a:r>
            <a:endParaRPr lang="en-US"/>
          </a:p>
        </p:txBody>
      </p:sp>
      <p:sp>
        <p:nvSpPr>
          <p:cNvPr id="10"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2986483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637"/>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417139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637"/>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a:t>Click to edit Master title 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a:t>Click to edit Master subtitle style</a:t>
            </a:r>
            <a:endParaRPr lang="en-US"/>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2568351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2" b="1" spc="-180">
                <a:solidFill>
                  <a:srgbClr val="005EB8"/>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4" y="4429749"/>
            <a:ext cx="5388448"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3178882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2" b="1" spc="-180">
                <a:solidFill>
                  <a:srgbClr val="EF334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6" name="Subtitle 2"/>
          <p:cNvSpPr>
            <a:spLocks noGrp="1"/>
          </p:cNvSpPr>
          <p:nvPr>
            <p:ph type="subTitle" idx="1"/>
          </p:nvPr>
        </p:nvSpPr>
        <p:spPr>
          <a:xfrm>
            <a:off x="468320" y="4429749"/>
            <a:ext cx="5379423"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779841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2" b="1" spc="-180">
                <a:solidFill>
                  <a:srgbClr val="FFCD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6" name="Subtitle 2"/>
          <p:cNvSpPr>
            <a:spLocks noGrp="1"/>
          </p:cNvSpPr>
          <p:nvPr>
            <p:ph type="subTitle" idx="1"/>
          </p:nvPr>
        </p:nvSpPr>
        <p:spPr>
          <a:xfrm>
            <a:off x="468314" y="4429749"/>
            <a:ext cx="5388448"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302344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_img_bg">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546350" y="2042925"/>
            <a:ext cx="2286000" cy="892552"/>
          </a:xfrm>
          <a:prstGeom prst="rect">
            <a:avLst/>
          </a:prstGeom>
        </p:spPr>
        <p:txBody>
          <a:bodyPr>
            <a:spAutoFit/>
          </a:bodyPr>
          <a:lstStyle/>
          <a:p>
            <a:r>
              <a:rPr lang="fi-FI" sz="2600" b="0" i="0">
                <a:solidFill>
                  <a:srgbClr val="000000"/>
                </a:solidFill>
                <a:latin typeface="Lucida Grande"/>
                <a:ea typeface="Lucida Grande"/>
                <a:cs typeface="Lucida Grande"/>
              </a:rPr>
              <a:t>1_Empty_img_bg</a:t>
            </a:r>
            <a:endParaRPr lang="fi-FI"/>
          </a:p>
        </p:txBody>
      </p:sp>
      <p:sp>
        <p:nvSpPr>
          <p:cNvPr id="6" name="Title 1"/>
          <p:cNvSpPr>
            <a:spLocks noGrp="1"/>
          </p:cNvSpPr>
          <p:nvPr>
            <p:ph type="ctrTitle"/>
          </p:nvPr>
        </p:nvSpPr>
        <p:spPr>
          <a:xfrm>
            <a:off x="468317" y="265113"/>
            <a:ext cx="8207375" cy="996498"/>
          </a:xfrm>
          <a:prstGeom prst="rect">
            <a:avLst/>
          </a:prstGeom>
        </p:spPr>
        <p:txBody>
          <a:bodyPr lIns="0" tIns="0" rIns="0" bIns="0" anchor="t" anchorCtr="0">
            <a:noAutofit/>
          </a:bodyPr>
          <a:lstStyle>
            <a:lvl1pPr algn="l">
              <a:lnSpc>
                <a:spcPct val="85000"/>
              </a:lnSpc>
              <a:defRPr sz="3600" b="1" spc="-100">
                <a:solidFill>
                  <a:srgbClr val="FFFFFF"/>
                </a:solidFill>
              </a:defRPr>
            </a:lvl1pPr>
          </a:lstStyle>
          <a:p>
            <a:r>
              <a:rPr lang="fi-FI"/>
              <a:t>Click to edit Master title style</a:t>
            </a:r>
            <a:endParaRPr lang="en-US"/>
          </a:p>
        </p:txBody>
      </p:sp>
    </p:spTree>
    <p:extLst>
      <p:ext uri="{BB962C8B-B14F-4D97-AF65-F5344CB8AC3E}">
        <p14:creationId xmlns:p14="http://schemas.microsoft.com/office/powerpoint/2010/main" val="4748090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9" y="1657745"/>
            <a:ext cx="3319477" cy="2694083"/>
          </a:xfrm>
          <a:prstGeom prst="rect">
            <a:avLst/>
          </a:prstGeom>
        </p:spPr>
        <p:txBody>
          <a:bodyPr lIns="0" tIns="0" rIns="0" bIns="0" anchor="t">
            <a:noAutofit/>
          </a:bodyPr>
          <a:lstStyle>
            <a:lvl1pPr algn="l">
              <a:lnSpc>
                <a:spcPct val="80000"/>
              </a:lnSpc>
              <a:defRPr sz="5402" b="1" spc="-180">
                <a:solidFill>
                  <a:srgbClr val="005EB8"/>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9" y="4531740"/>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
        <p:nvSpPr>
          <p:cNvPr id="4" name="Picture Placeholder 3"/>
          <p:cNvSpPr>
            <a:spLocks noGrp="1"/>
          </p:cNvSpPr>
          <p:nvPr>
            <p:ph type="pic" sz="quarter" idx="10"/>
          </p:nvPr>
        </p:nvSpPr>
        <p:spPr>
          <a:xfrm>
            <a:off x="4349262" y="150001"/>
            <a:ext cx="4629692" cy="5415000"/>
          </a:xfrm>
          <a:prstGeom prst="rect">
            <a:avLst/>
          </a:prstGeom>
        </p:spPr>
        <p:txBody>
          <a:bodyPr vert="horz"/>
          <a:lstStyle/>
          <a:p>
            <a:pPr lvl="0"/>
            <a:endParaRPr lang="fi-FI" noProof="0"/>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3276298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1"/>
            <a:ext cx="4629692" cy="5415000"/>
          </a:xfrm>
          <a:prstGeom prst="rect">
            <a:avLst/>
          </a:prstGeom>
        </p:spPr>
        <p:txBody>
          <a:bodyPr vert="horz"/>
          <a:lstStyle/>
          <a:p>
            <a:pPr lvl="0"/>
            <a:endParaRPr lang="fi-FI" noProof="0"/>
          </a:p>
        </p:txBody>
      </p:sp>
      <p:sp>
        <p:nvSpPr>
          <p:cNvPr id="6" name="Title 1"/>
          <p:cNvSpPr>
            <a:spLocks noGrp="1"/>
          </p:cNvSpPr>
          <p:nvPr>
            <p:ph type="ctrTitle"/>
          </p:nvPr>
        </p:nvSpPr>
        <p:spPr>
          <a:xfrm>
            <a:off x="468319" y="1657745"/>
            <a:ext cx="3319477" cy="2694083"/>
          </a:xfrm>
          <a:prstGeom prst="rect">
            <a:avLst/>
          </a:prstGeom>
        </p:spPr>
        <p:txBody>
          <a:bodyPr lIns="0" tIns="0" rIns="0" bIns="0" anchor="t">
            <a:noAutofit/>
          </a:bodyPr>
          <a:lstStyle>
            <a:lvl1pPr algn="l">
              <a:lnSpc>
                <a:spcPct val="80000"/>
              </a:lnSpc>
              <a:defRPr sz="5402" b="1" spc="-180">
                <a:solidFill>
                  <a:srgbClr val="EF334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9" y="4531740"/>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33583626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1"/>
            <a:ext cx="4629692" cy="5415000"/>
          </a:xfrm>
          <a:prstGeom prst="rect">
            <a:avLst/>
          </a:prstGeom>
        </p:spPr>
        <p:txBody>
          <a:bodyPr vert="horz"/>
          <a:lstStyle/>
          <a:p>
            <a:pPr lvl="0"/>
            <a:endParaRPr lang="fi-FI" noProof="0"/>
          </a:p>
        </p:txBody>
      </p:sp>
      <p:sp>
        <p:nvSpPr>
          <p:cNvPr id="6" name="Title 1"/>
          <p:cNvSpPr>
            <a:spLocks noGrp="1"/>
          </p:cNvSpPr>
          <p:nvPr>
            <p:ph type="ctrTitle"/>
          </p:nvPr>
        </p:nvSpPr>
        <p:spPr>
          <a:xfrm>
            <a:off x="468319" y="1633370"/>
            <a:ext cx="3319477" cy="2694083"/>
          </a:xfrm>
          <a:prstGeom prst="rect">
            <a:avLst/>
          </a:prstGeom>
        </p:spPr>
        <p:txBody>
          <a:bodyPr lIns="0" tIns="0" rIns="0" bIns="0" anchor="t">
            <a:noAutofit/>
          </a:bodyPr>
          <a:lstStyle>
            <a:lvl1pPr algn="l">
              <a:lnSpc>
                <a:spcPct val="80000"/>
              </a:lnSpc>
              <a:defRPr sz="5402" b="1" spc="-180">
                <a:solidFill>
                  <a:srgbClr val="FFCD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7" name="Subtitle 2"/>
          <p:cNvSpPr>
            <a:spLocks noGrp="1"/>
          </p:cNvSpPr>
          <p:nvPr>
            <p:ph type="subTitle" idx="1"/>
          </p:nvPr>
        </p:nvSpPr>
        <p:spPr>
          <a:xfrm>
            <a:off x="468319" y="4507364"/>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89800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21" y="1593555"/>
            <a:ext cx="8207375" cy="2196667"/>
          </a:xfrm>
          <a:prstGeom prst="rect">
            <a:avLst/>
          </a:prstGeom>
        </p:spPr>
        <p:txBody>
          <a:bodyPr lIns="0" tIns="0" rIns="0" bIns="0" anchor="t">
            <a:noAutofit/>
          </a:bodyPr>
          <a:lstStyle>
            <a:lvl1pPr algn="l">
              <a:lnSpc>
                <a:spcPct val="80000"/>
              </a:lnSpc>
              <a:defRPr sz="6482" b="1" spc="-180">
                <a:solidFill>
                  <a:schemeClr val="bg1"/>
                </a:solidFill>
              </a:defRPr>
            </a:lvl1pPr>
          </a:lstStyle>
          <a:p>
            <a:r>
              <a:rPr lang="fi-FI"/>
              <a:t>Click to edit Master title style</a:t>
            </a:r>
            <a:endParaRPr lang="en-US"/>
          </a:p>
        </p:txBody>
      </p:sp>
      <p:cxnSp>
        <p:nvCxnSpPr>
          <p:cNvPr id="7" name="Straight Connector 4"/>
          <p:cNvCxnSpPr/>
          <p:nvPr userDrawn="1"/>
        </p:nvCxnSpPr>
        <p:spPr>
          <a:xfrm>
            <a:off x="468321" y="4873624"/>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113788" cy="964597"/>
          </a:xfrm>
          <a:prstGeom prst="rect">
            <a:avLst/>
          </a:prstGeom>
        </p:spPr>
      </p:pic>
    </p:spTree>
    <p:extLst>
      <p:ext uri="{BB962C8B-B14F-4D97-AF65-F5344CB8AC3E}">
        <p14:creationId xmlns:p14="http://schemas.microsoft.com/office/powerpoint/2010/main" val="2412794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21" y="1593555"/>
            <a:ext cx="8207375" cy="2196667"/>
          </a:xfrm>
          <a:prstGeom prst="rect">
            <a:avLst/>
          </a:prstGeom>
        </p:spPr>
        <p:txBody>
          <a:bodyPr lIns="0" tIns="0" rIns="0" bIns="0" anchor="t">
            <a:noAutofit/>
          </a:bodyPr>
          <a:lstStyle>
            <a:lvl1pPr algn="l">
              <a:lnSpc>
                <a:spcPct val="80000"/>
              </a:lnSpc>
              <a:defRPr sz="6482" b="1" spc="-180">
                <a:solidFill>
                  <a:schemeClr val="bg1"/>
                </a:solidFill>
              </a:defRPr>
            </a:lvl1pPr>
          </a:lstStyle>
          <a:p>
            <a:r>
              <a:rPr lang="fi-FI"/>
              <a:t>Click to edit Master title style</a:t>
            </a:r>
            <a:endParaRPr lang="en-US"/>
          </a:p>
        </p:txBody>
      </p:sp>
      <p:cxnSp>
        <p:nvCxnSpPr>
          <p:cNvPr id="8" name="Straight Connector 4"/>
          <p:cNvCxnSpPr/>
          <p:nvPr userDrawn="1"/>
        </p:nvCxnSpPr>
        <p:spPr>
          <a:xfrm>
            <a:off x="468321" y="4873624"/>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055876" cy="964597"/>
          </a:xfrm>
          <a:prstGeom prst="rect">
            <a:avLst/>
          </a:prstGeom>
        </p:spPr>
      </p:pic>
    </p:spTree>
    <p:extLst>
      <p:ext uri="{BB962C8B-B14F-4D97-AF65-F5344CB8AC3E}">
        <p14:creationId xmlns:p14="http://schemas.microsoft.com/office/powerpoint/2010/main" val="285277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21" y="1593555"/>
            <a:ext cx="8207375" cy="2196667"/>
          </a:xfrm>
          <a:prstGeom prst="rect">
            <a:avLst/>
          </a:prstGeom>
        </p:spPr>
        <p:txBody>
          <a:bodyPr lIns="0" tIns="0" rIns="0" bIns="0" anchor="t">
            <a:noAutofit/>
          </a:bodyPr>
          <a:lstStyle>
            <a:lvl1pPr algn="l">
              <a:lnSpc>
                <a:spcPct val="80000"/>
              </a:lnSpc>
              <a:defRPr sz="6482" b="1" spc="-180">
                <a:solidFill>
                  <a:schemeClr val="bg1"/>
                </a:solidFill>
              </a:defRPr>
            </a:lvl1pPr>
          </a:lstStyle>
          <a:p>
            <a:r>
              <a:rPr lang="fi-FI"/>
              <a:t>Click to edit Master title style</a:t>
            </a:r>
            <a:endParaRPr lang="en-US"/>
          </a:p>
        </p:txBody>
      </p:sp>
      <p:cxnSp>
        <p:nvCxnSpPr>
          <p:cNvPr id="8" name="Straight Connector 4"/>
          <p:cNvCxnSpPr/>
          <p:nvPr userDrawn="1"/>
        </p:nvCxnSpPr>
        <p:spPr>
          <a:xfrm>
            <a:off x="468321" y="4873624"/>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146364" cy="964597"/>
          </a:xfrm>
          <a:prstGeom prst="rect">
            <a:avLst/>
          </a:prstGeom>
        </p:spPr>
      </p:pic>
    </p:spTree>
    <p:extLst>
      <p:ext uri="{BB962C8B-B14F-4D97-AF65-F5344CB8AC3E}">
        <p14:creationId xmlns:p14="http://schemas.microsoft.com/office/powerpoint/2010/main" val="2924030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21" y="265113"/>
            <a:ext cx="8207375" cy="996498"/>
          </a:xfrm>
          <a:prstGeom prst="rect">
            <a:avLst/>
          </a:prstGeom>
        </p:spPr>
        <p:txBody>
          <a:bodyPr lIns="0" tIns="0" rIns="0" bIns="0" anchor="t" anchorCtr="0">
            <a:noAutofit/>
          </a:bodyPr>
          <a:lstStyle>
            <a:lvl1pPr algn="l">
              <a:lnSpc>
                <a:spcPct val="85000"/>
              </a:lnSpc>
              <a:defRPr sz="3240" b="1" spc="-90">
                <a:solidFill>
                  <a:srgbClr val="0065BD"/>
                </a:solidFill>
              </a:defRPr>
            </a:lvl1pPr>
          </a:lstStyle>
          <a:p>
            <a:r>
              <a:rPr lang="fi-FI"/>
              <a:t>Click to edit Master title style</a:t>
            </a:r>
            <a:endParaRPr lang="en-US"/>
          </a:p>
        </p:txBody>
      </p:sp>
      <p:sp>
        <p:nvSpPr>
          <p:cNvPr id="11" name="Content Placeholder 10"/>
          <p:cNvSpPr>
            <a:spLocks noGrp="1"/>
          </p:cNvSpPr>
          <p:nvPr>
            <p:ph sz="quarter" idx="14"/>
          </p:nvPr>
        </p:nvSpPr>
        <p:spPr>
          <a:xfrm>
            <a:off x="468314" y="1261616"/>
            <a:ext cx="8207374" cy="3336083"/>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solidFill>
                  <a:prstClr val="black">
                    <a:tint val="75000"/>
                  </a:prstClr>
                </a:solidFill>
              </a:rPr>
              <a:pPr>
                <a:defRPr/>
              </a:pPr>
              <a:t>5.4.2022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33240361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21" y="265113"/>
            <a:ext cx="8207375" cy="996498"/>
          </a:xfrm>
          <a:prstGeom prst="rect">
            <a:avLst/>
          </a:prstGeom>
        </p:spPr>
        <p:txBody>
          <a:bodyPr lIns="0" tIns="0" rIns="0" bIns="0" anchor="t" anchorCtr="0">
            <a:noAutofit/>
          </a:bodyPr>
          <a:lstStyle>
            <a:lvl1pPr algn="l">
              <a:lnSpc>
                <a:spcPct val="85000"/>
              </a:lnSpc>
              <a:defRPr sz="3240" b="1" spc="-90">
                <a:solidFill>
                  <a:srgbClr val="0065BD"/>
                </a:solidFill>
              </a:defRPr>
            </a:lvl1pPr>
          </a:lstStyle>
          <a:p>
            <a:r>
              <a:rPr lang="fi-FI"/>
              <a:t>Click to edit Master title style</a:t>
            </a:r>
            <a:endParaRPr lang="en-US"/>
          </a:p>
        </p:txBody>
      </p:sp>
      <p:sp>
        <p:nvSpPr>
          <p:cNvPr id="12" name="Content Placeholder 10"/>
          <p:cNvSpPr>
            <a:spLocks noGrp="1"/>
          </p:cNvSpPr>
          <p:nvPr>
            <p:ph sz="quarter" idx="14"/>
          </p:nvPr>
        </p:nvSpPr>
        <p:spPr>
          <a:xfrm>
            <a:off x="468318" y="1261612"/>
            <a:ext cx="3988079" cy="3336644"/>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87611" y="1261050"/>
            <a:ext cx="3988079" cy="3336644"/>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solidFill>
                  <a:prstClr val="black">
                    <a:tint val="75000"/>
                  </a:prstClr>
                </a:solidFill>
              </a:rPr>
              <a:pPr>
                <a:defRPr/>
              </a:pPr>
              <a:t>5.4.2022</a:t>
            </a:fld>
            <a:endParaRPr lang="fi-FI">
              <a:solidFill>
                <a:prstClr val="black">
                  <a:tint val="75000"/>
                </a:prstClr>
              </a:solidFill>
            </a:endParaRPr>
          </a:p>
        </p:txBody>
      </p:sp>
      <p:sp>
        <p:nvSpPr>
          <p:cNvPr id="8" name="Footer Placeholder 15"/>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468321" y="4873008"/>
            <a:ext cx="8207375"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055876" cy="964597"/>
          </a:xfrm>
          <a:prstGeom prst="rect">
            <a:avLst/>
          </a:prstGeom>
        </p:spPr>
      </p:pic>
    </p:spTree>
    <p:extLst>
      <p:ext uri="{BB962C8B-B14F-4D97-AF65-F5344CB8AC3E}">
        <p14:creationId xmlns:p14="http://schemas.microsoft.com/office/powerpoint/2010/main" val="22539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sp>
        <p:nvSpPr>
          <p:cNvPr id="9" name="Title 1"/>
          <p:cNvSpPr>
            <a:spLocks noGrp="1"/>
          </p:cNvSpPr>
          <p:nvPr>
            <p:ph type="ctrTitle"/>
          </p:nvPr>
        </p:nvSpPr>
        <p:spPr>
          <a:xfrm>
            <a:off x="468321" y="265113"/>
            <a:ext cx="8207375" cy="996498"/>
          </a:xfrm>
          <a:prstGeom prst="rect">
            <a:avLst/>
          </a:prstGeom>
        </p:spPr>
        <p:txBody>
          <a:bodyPr lIns="0" tIns="0" rIns="0" bIns="0" anchor="t" anchorCtr="0">
            <a:noAutofit/>
          </a:bodyPr>
          <a:lstStyle>
            <a:lvl1pPr algn="l">
              <a:lnSpc>
                <a:spcPct val="85000"/>
              </a:lnSpc>
              <a:defRPr sz="3240" b="1" spc="-90">
                <a:solidFill>
                  <a:srgbClr val="0065BD"/>
                </a:solidFill>
              </a:defRPr>
            </a:lvl1pPr>
          </a:lstStyle>
          <a:p>
            <a:r>
              <a:rPr lang="fi-FI"/>
              <a:t>Click to edit Master title style</a:t>
            </a:r>
            <a:endParaRPr lang="en-US"/>
          </a:p>
        </p:txBody>
      </p:sp>
      <p:sp>
        <p:nvSpPr>
          <p:cNvPr id="13" name="Content Placeholder 10"/>
          <p:cNvSpPr>
            <a:spLocks noGrp="1"/>
          </p:cNvSpPr>
          <p:nvPr>
            <p:ph sz="quarter" idx="14"/>
          </p:nvPr>
        </p:nvSpPr>
        <p:spPr>
          <a:xfrm>
            <a:off x="468314" y="1261616"/>
            <a:ext cx="8207374" cy="3336083"/>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4" name="Date Placeholder 7"/>
          <p:cNvSpPr>
            <a:spLocks noGrp="1"/>
          </p:cNvSpPr>
          <p:nvPr>
            <p:ph type="dt" sz="half" idx="15"/>
          </p:nvPr>
        </p:nvSpPr>
        <p:spPr>
          <a:xfrm>
            <a:off x="5056956" y="5150031"/>
            <a:ext cx="3619500" cy="154782"/>
          </a:xfrm>
        </p:spPr>
        <p:txBody>
          <a:bodyPr/>
          <a:lstStyle>
            <a:lvl1pPr>
              <a:defRPr/>
            </a:lvl1pPr>
          </a:lstStyle>
          <a:p>
            <a:pPr>
              <a:defRPr/>
            </a:pPr>
            <a:fld id="{D8C36687-CBD3-415D-8421-2B5EAA963EBF}" type="datetime1">
              <a:rPr lang="fi-FI" smtClean="0">
                <a:solidFill>
                  <a:prstClr val="black">
                    <a:tint val="75000"/>
                  </a:prstClr>
                </a:solidFill>
              </a:rPr>
              <a:pPr>
                <a:defRPr/>
              </a:pPr>
              <a:t>5.4.2022</a:t>
            </a:fld>
            <a:endParaRPr lang="fi-FI">
              <a:solidFill>
                <a:prstClr val="black">
                  <a:tint val="75000"/>
                </a:prstClr>
              </a:solidFill>
            </a:endParaRPr>
          </a:p>
        </p:txBody>
      </p:sp>
      <p:sp>
        <p:nvSpPr>
          <p:cNvPr id="15" name="Footer Placeholder 8"/>
          <p:cNvSpPr>
            <a:spLocks noGrp="1"/>
          </p:cNvSpPr>
          <p:nvPr>
            <p:ph type="ftr" sz="quarter" idx="16"/>
          </p:nvPr>
        </p:nvSpPr>
        <p:spPr>
          <a:xfrm>
            <a:off x="5056956" y="5017745"/>
            <a:ext cx="3619500" cy="132292"/>
          </a:xfrm>
        </p:spPr>
        <p:txBody>
          <a:bodyPr/>
          <a:lstStyle>
            <a:lvl1pPr>
              <a:defRPr/>
            </a:lvl1pPr>
          </a:lstStyle>
          <a:p>
            <a:pPr>
              <a:defRPr/>
            </a:pPr>
            <a:endParaRPr lang="fi-FI">
              <a:solidFill>
                <a:prstClr val="black">
                  <a:tint val="75000"/>
                </a:prstClr>
              </a:solidFill>
            </a:endParaRPr>
          </a:p>
        </p:txBody>
      </p:sp>
      <p:sp>
        <p:nvSpPr>
          <p:cNvPr id="16" name="Slide Number Placeholder 9"/>
          <p:cNvSpPr>
            <a:spLocks noGrp="1"/>
          </p:cNvSpPr>
          <p:nvPr>
            <p:ph type="sldNum" sz="quarter" idx="17"/>
          </p:nvPr>
        </p:nvSpPr>
        <p:spPr>
          <a:xfrm>
            <a:off x="5056956" y="5304814"/>
            <a:ext cx="3619500" cy="134938"/>
          </a:xfrm>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34602802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7195" y="622146"/>
            <a:ext cx="8429625" cy="671154"/>
          </a:xfrm>
          <a:prstGeom prst="rect">
            <a:avLst/>
          </a:prstGeom>
        </p:spPr>
        <p:txBody>
          <a:bodyPr lIns="0" tIns="0" rIns="0" bIns="0"/>
          <a:lstStyle>
            <a:lvl1pPr>
              <a:defRPr sz="2633" b="1" i="0">
                <a:solidFill>
                  <a:srgbClr val="333333"/>
                </a:solidFill>
                <a:latin typeface="NimbusSan"/>
                <a:cs typeface="NimbusSan"/>
              </a:defRPr>
            </a:lvl1pPr>
          </a:lstStyle>
          <a:p>
            <a:endParaRPr/>
          </a:p>
        </p:txBody>
      </p:sp>
      <p:sp>
        <p:nvSpPr>
          <p:cNvPr id="3" name="Holder 3"/>
          <p:cNvSpPr>
            <a:spLocks noGrp="1"/>
          </p:cNvSpPr>
          <p:nvPr>
            <p:ph type="body" idx="1"/>
          </p:nvPr>
        </p:nvSpPr>
        <p:spPr>
          <a:xfrm>
            <a:off x="457200" y="1314450"/>
            <a:ext cx="8229600" cy="377190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5897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112" y="4741628"/>
            <a:ext cx="2230438" cy="945678"/>
          </a:xfrm>
          <a:prstGeom prst="rect">
            <a:avLst/>
          </a:prstGeom>
        </p:spPr>
      </p:pic>
      <p:sp>
        <p:nvSpPr>
          <p:cNvPr id="9" name="Title 1"/>
          <p:cNvSpPr>
            <a:spLocks noGrp="1"/>
          </p:cNvSpPr>
          <p:nvPr>
            <p:ph type="ctrTitle"/>
          </p:nvPr>
        </p:nvSpPr>
        <p:spPr>
          <a:xfrm>
            <a:off x="468317" y="1593557"/>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a:p>
        </p:txBody>
      </p:sp>
      <p:cxnSp>
        <p:nvCxnSpPr>
          <p:cNvPr id="7" name="Straight Connector 4"/>
          <p:cNvCxnSpPr/>
          <p:nvPr userDrawn="1"/>
        </p:nvCxnSpPr>
        <p:spPr>
          <a:xfrm>
            <a:off x="468317"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875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värilogo">
    <p:spTree>
      <p:nvGrpSpPr>
        <p:cNvPr id="1" name=""/>
        <p:cNvGrpSpPr/>
        <p:nvPr/>
      </p:nvGrpSpPr>
      <p:grpSpPr>
        <a:xfrm>
          <a:off x="0" y="0"/>
          <a:ext cx="0" cy="0"/>
          <a:chOff x="0" y="0"/>
          <a:chExt cx="0" cy="0"/>
        </a:xfrm>
      </p:grpSpPr>
      <p:sp>
        <p:nvSpPr>
          <p:cNvPr id="2" name="Title 1"/>
          <p:cNvSpPr>
            <a:spLocks noGrp="1"/>
          </p:cNvSpPr>
          <p:nvPr>
            <p:ph type="ctrTitle"/>
          </p:nvPr>
        </p:nvSpPr>
        <p:spPr>
          <a:xfrm>
            <a:off x="468319" y="265117"/>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10" name="Content Placeholder 10"/>
          <p:cNvSpPr>
            <a:spLocks noGrp="1"/>
          </p:cNvSpPr>
          <p:nvPr>
            <p:ph sz="quarter" idx="14" hasCustomPrompt="1"/>
          </p:nvPr>
        </p:nvSpPr>
        <p:spPr>
          <a:xfrm>
            <a:off x="468319" y="1333333"/>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spTree>
    <p:extLst>
      <p:ext uri="{BB962C8B-B14F-4D97-AF65-F5344CB8AC3E}">
        <p14:creationId xmlns:p14="http://schemas.microsoft.com/office/powerpoint/2010/main" val="4132877251"/>
      </p:ext>
    </p:extLst>
  </p:cSld>
  <p:clrMapOvr>
    <a:masterClrMapping/>
  </p:clrMapOvr>
  <p:extLst>
    <p:ext uri="{DCECCB84-F9BA-43D5-87BE-67443E8EF086}">
      <p15:sldGuideLst xmlns:p15="http://schemas.microsoft.com/office/powerpoint/2012/main">
        <p15:guide id="4" orient="horz" pos="3478">
          <p15:clr>
            <a:srgbClr val="FBAE40"/>
          </p15:clr>
        </p15:guide>
        <p15:guide id="5" pos="295">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2"/>
            <a:ext cx="2133600" cy="304271"/>
          </a:xfrm>
          <a:prstGeom prst="rect">
            <a:avLst/>
          </a:prstGeom>
        </p:spPr>
        <p:txBody>
          <a:bodyPr/>
          <a:lstStyle/>
          <a:p>
            <a:pPr fontAlgn="base">
              <a:spcBef>
                <a:spcPct val="0"/>
              </a:spcBef>
              <a:spcAft>
                <a:spcPct val="0"/>
              </a:spcAft>
            </a:pPr>
            <a:fld id="{6C2AEF77-1989-1B4F-88C4-8F6AE564688F}" type="datetimeFigureOut">
              <a:rPr lang="en-US" smtClean="0">
                <a:solidFill>
                  <a:prstClr val="black"/>
                </a:solidFill>
                <a:ea typeface="ＭＳ Ｐゴシック" charset="0"/>
              </a:rPr>
              <a:pPr fontAlgn="base">
                <a:spcBef>
                  <a:spcPct val="0"/>
                </a:spcBef>
                <a:spcAft>
                  <a:spcPct val="0"/>
                </a:spcAft>
              </a:pPr>
              <a:t>4/5/2022</a:t>
            </a:fld>
            <a:endParaRPr lang="en-US">
              <a:solidFill>
                <a:prstClr val="black"/>
              </a:solidFill>
              <a:ea typeface="ＭＳ Ｐゴシック" charset="0"/>
            </a:endParaRPr>
          </a:p>
        </p:txBody>
      </p:sp>
      <p:sp>
        <p:nvSpPr>
          <p:cNvPr id="3" name="Footer Placeholder 2"/>
          <p:cNvSpPr>
            <a:spLocks noGrp="1"/>
          </p:cNvSpPr>
          <p:nvPr>
            <p:ph type="ftr" sz="quarter" idx="11"/>
          </p:nvPr>
        </p:nvSpPr>
        <p:spPr>
          <a:xfrm>
            <a:off x="3124201" y="5296962"/>
            <a:ext cx="2895600" cy="304271"/>
          </a:xfrm>
          <a:prstGeom prst="rect">
            <a:avLst/>
          </a:prstGeom>
        </p:spPr>
        <p:txBody>
          <a:bodyPr/>
          <a:lstStyle/>
          <a:p>
            <a:pPr fontAlgn="base">
              <a:spcBef>
                <a:spcPct val="0"/>
              </a:spcBef>
              <a:spcAft>
                <a:spcPct val="0"/>
              </a:spcAft>
            </a:pPr>
            <a:endParaRPr lang="en-US">
              <a:solidFill>
                <a:prstClr val="black"/>
              </a:solidFill>
              <a:ea typeface="ＭＳ Ｐゴシック" charset="0"/>
            </a:endParaRPr>
          </a:p>
        </p:txBody>
      </p:sp>
      <p:sp>
        <p:nvSpPr>
          <p:cNvPr id="4" name="Slide Number Placeholder 3"/>
          <p:cNvSpPr>
            <a:spLocks noGrp="1"/>
          </p:cNvSpPr>
          <p:nvPr>
            <p:ph type="sldNum" sz="quarter" idx="12"/>
          </p:nvPr>
        </p:nvSpPr>
        <p:spPr/>
        <p:txBody>
          <a:bodyPr/>
          <a:lstStyle/>
          <a:p>
            <a:fld id="{8767F644-47C1-1C4A-8099-675197CE1A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3643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47827" y="420118"/>
            <a:ext cx="1917501" cy="2129896"/>
          </a:xfrm>
          <a:prstGeom prst="rect">
            <a:avLst/>
          </a:prstGeo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2573781" y="420118"/>
            <a:ext cx="1917501" cy="2129896"/>
          </a:xfrm>
          <a:prstGeom prst="rect">
            <a:avLst/>
          </a:prstGeo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4599735" y="420118"/>
            <a:ext cx="1917501" cy="2129896"/>
          </a:xfrm>
          <a:prstGeom prst="rect">
            <a:avLst/>
          </a:prstGeo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6625690" y="420118"/>
            <a:ext cx="1917501" cy="2129896"/>
          </a:xfrm>
          <a:prstGeom prst="rect">
            <a:avLst/>
          </a:prstGeo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547827" y="2707483"/>
            <a:ext cx="1917501" cy="2129896"/>
          </a:xfrm>
          <a:prstGeom prst="rect">
            <a:avLst/>
          </a:prstGeo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2573781" y="2707483"/>
            <a:ext cx="1917501" cy="2129896"/>
          </a:xfrm>
          <a:prstGeom prst="rect">
            <a:avLst/>
          </a:prstGeo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4599735" y="2707483"/>
            <a:ext cx="1917501" cy="2129896"/>
          </a:xfrm>
          <a:prstGeom prst="rect">
            <a:avLst/>
          </a:prstGeo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6625690" y="2707483"/>
            <a:ext cx="1917501" cy="2129896"/>
          </a:xfrm>
          <a:prstGeom prst="rect">
            <a:avLst/>
          </a:prstGeo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20904769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valkoinen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7" y="265115"/>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6" name="Content Placeholder 10"/>
          <p:cNvSpPr>
            <a:spLocks noGrp="1"/>
          </p:cNvSpPr>
          <p:nvPr>
            <p:ph sz="quarter" idx="14" hasCustomPrompt="1"/>
          </p:nvPr>
        </p:nvSpPr>
        <p:spPr>
          <a:xfrm>
            <a:off x="468317" y="1333332"/>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83" y="5197796"/>
            <a:ext cx="1429825" cy="324000"/>
          </a:xfrm>
          <a:prstGeom prst="rect">
            <a:avLst/>
          </a:prstGeom>
        </p:spPr>
      </p:pic>
    </p:spTree>
    <p:extLst>
      <p:ext uri="{BB962C8B-B14F-4D97-AF65-F5344CB8AC3E}">
        <p14:creationId xmlns:p14="http://schemas.microsoft.com/office/powerpoint/2010/main" val="858260144"/>
      </p:ext>
    </p:extLst>
  </p:cSld>
  <p:clrMapOvr>
    <a:masterClrMapping/>
  </p:clrMapOvr>
  <p:extLst>
    <p:ext uri="{DCECCB84-F9BA-43D5-87BE-67443E8EF086}">
      <p15:sldGuideLst xmlns:p15="http://schemas.microsoft.com/office/powerpoint/2012/main">
        <p15:guide id="2" orient="horz" pos="3478">
          <p15:clr>
            <a:srgbClr val="FBAE40"/>
          </p15:clr>
        </p15:guide>
        <p15:guide id="3" pos="295">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musta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7" y="265115"/>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6" name="Content Placeholder 10"/>
          <p:cNvSpPr>
            <a:spLocks noGrp="1"/>
          </p:cNvSpPr>
          <p:nvPr>
            <p:ph sz="quarter" idx="14" hasCustomPrompt="1"/>
          </p:nvPr>
        </p:nvSpPr>
        <p:spPr>
          <a:xfrm>
            <a:off x="468317" y="1333332"/>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spTree>
    <p:extLst>
      <p:ext uri="{BB962C8B-B14F-4D97-AF65-F5344CB8AC3E}">
        <p14:creationId xmlns:p14="http://schemas.microsoft.com/office/powerpoint/2010/main" val="291229842"/>
      </p:ext>
    </p:extLst>
  </p:cSld>
  <p:clrMapOvr>
    <a:masterClrMapping/>
  </p:clrMapOvr>
  <p:extLst>
    <p:ext uri="{DCECCB84-F9BA-43D5-87BE-67443E8EF086}">
      <p15:sldGuideLst xmlns:p15="http://schemas.microsoft.com/office/powerpoint/2012/main">
        <p15:guide id="1" orient="horz" pos="3478">
          <p15:clr>
            <a:srgbClr val="FBAE40"/>
          </p15:clr>
        </p15:guide>
        <p15:guide id="2" pos="2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7" y="1593557"/>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a:p>
        </p:txBody>
      </p:sp>
      <p:cxnSp>
        <p:nvCxnSpPr>
          <p:cNvPr id="8" name="Straight Connector 4"/>
          <p:cNvCxnSpPr/>
          <p:nvPr userDrawn="1"/>
        </p:nvCxnSpPr>
        <p:spPr>
          <a:xfrm>
            <a:off x="468317"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12" y="4744364"/>
            <a:ext cx="2267298" cy="924577"/>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7" y="1593557"/>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a:p>
        </p:txBody>
      </p:sp>
      <p:cxnSp>
        <p:nvCxnSpPr>
          <p:cNvPr id="8" name="Straight Connector 4"/>
          <p:cNvCxnSpPr/>
          <p:nvPr userDrawn="1"/>
        </p:nvCxnSpPr>
        <p:spPr>
          <a:xfrm>
            <a:off x="468317"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62" y="4738168"/>
            <a:ext cx="2267298" cy="936969"/>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7" y="265113"/>
            <a:ext cx="8207375" cy="996498"/>
          </a:xfrm>
          <a:prstGeom prst="rect">
            <a:avLst/>
          </a:prstGeom>
        </p:spPr>
        <p:txBody>
          <a:bodyPr lIns="0" tIns="0" rIns="0" bIns="0" anchor="t" anchorCtr="0">
            <a:noAutofit/>
          </a:bodyPr>
          <a:lstStyle>
            <a:lvl1pPr algn="l">
              <a:lnSpc>
                <a:spcPct val="85000"/>
              </a:lnSpc>
              <a:defRPr sz="3600" b="1" spc="-100">
                <a:solidFill>
                  <a:srgbClr val="78BE20"/>
                </a:solidFill>
              </a:defRPr>
            </a:lvl1pPr>
          </a:lstStyle>
          <a:p>
            <a:r>
              <a:rPr lang="fi-FI"/>
              <a:t>Click to edit Master title style</a:t>
            </a:r>
            <a:endParaRPr lang="en-US"/>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solidFill>
                  <a:schemeClr val="tx1">
                    <a:lumMod val="75000"/>
                    <a:lumOff val="25000"/>
                  </a:schemeClr>
                </a:solidFill>
                <a:latin typeface="+mj-lt"/>
              </a:defRPr>
            </a:lvl1pPr>
            <a:lvl2pPr marL="237600" indent="-212400">
              <a:buFont typeface="Arial"/>
              <a:buChar char="•"/>
              <a:defRPr sz="2000">
                <a:solidFill>
                  <a:schemeClr val="tx1">
                    <a:lumMod val="75000"/>
                    <a:lumOff val="25000"/>
                  </a:schemeClr>
                </a:solidFill>
                <a:latin typeface="Georgia"/>
              </a:defRPr>
            </a:lvl2pPr>
            <a:lvl3pPr marL="460800" indent="-230400">
              <a:buFont typeface="Lucida Grande"/>
              <a:buChar char="-"/>
              <a:defRPr sz="1600" i="1">
                <a:solidFill>
                  <a:schemeClr val="tx1">
                    <a:lumMod val="75000"/>
                    <a:lumOff val="25000"/>
                  </a:schemeClr>
                </a:solidFill>
                <a:latin typeface="Georgia"/>
                <a:cs typeface="Georgia"/>
              </a:defRPr>
            </a:lvl3pPr>
            <a:lvl4pPr marL="792000" indent="-194400">
              <a:buFont typeface="Arial"/>
              <a:buChar char="•"/>
              <a:defRPr sz="1400" baseline="0">
                <a:solidFill>
                  <a:schemeClr val="tx1">
                    <a:lumMod val="75000"/>
                    <a:lumOff val="25000"/>
                  </a:schemeClr>
                </a:solidFill>
                <a:latin typeface="Georgia"/>
              </a:defRPr>
            </a:lvl4pPr>
            <a:lvl5pPr marL="1087200" indent="-228600">
              <a:buFont typeface="Courier New"/>
              <a:buChar char="o"/>
              <a:defRPr sz="1300" baseline="0">
                <a:solidFill>
                  <a:schemeClr val="tx1">
                    <a:lumMod val="75000"/>
                    <a:lumOff val="25000"/>
                  </a:schemeClr>
                </a:solidFill>
              </a:defRPr>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6" name="Date Placeholder 12"/>
          <p:cNvSpPr>
            <a:spLocks noGrp="1"/>
          </p:cNvSpPr>
          <p:nvPr>
            <p:ph type="dt" sz="half" idx="15"/>
          </p:nvPr>
        </p:nvSpPr>
        <p:spPr/>
        <p:txBody>
          <a:bodyPr/>
          <a:lstStyle>
            <a:lvl1pPr>
              <a:defRPr/>
            </a:lvl1pPr>
          </a:lstStyle>
          <a:p>
            <a:pPr>
              <a:defRPr/>
            </a:pPr>
            <a:fld id="{42C68F6D-8348-4D45-8DA8-FD9DC128913F}" type="datetime1">
              <a:rPr lang="fi-FI" smtClean="0"/>
              <a:t>5.4.2022</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7" y="4873007"/>
            <a:ext cx="8207375" cy="0"/>
          </a:xfrm>
          <a:prstGeom prst="line">
            <a:avLst/>
          </a:prstGeom>
          <a:ln w="12700" cmpd="sng">
            <a:solidFill>
              <a:srgbClr val="78BE20"/>
            </a:solidFill>
          </a:ln>
          <a:effectLst/>
        </p:spPr>
        <p:style>
          <a:lnRef idx="2">
            <a:schemeClr val="accent1"/>
          </a:lnRef>
          <a:fillRef idx="0">
            <a:schemeClr val="accent1"/>
          </a:fillRef>
          <a:effectRef idx="1">
            <a:schemeClr val="accent1"/>
          </a:effectRef>
          <a:fontRef idx="minor">
            <a:schemeClr val="tx1"/>
          </a:fontRef>
        </p:style>
      </p:cxnSp>
      <p:pic>
        <p:nvPicPr>
          <p:cNvPr id="3" name="Picture 2" descr="Aalto_BIZ_FI_13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614" y="5048250"/>
            <a:ext cx="1657930" cy="324663"/>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perustyylejä naps.</a:t>
            </a:r>
            <a:endParaRPr lang="en-US"/>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000" y="4712400"/>
            <a:ext cx="2227145" cy="957600"/>
          </a:xfrm>
          <a:prstGeom prst="rect">
            <a:avLst/>
          </a:prstGeom>
        </p:spPr>
      </p:pic>
    </p:spTree>
    <p:extLst>
      <p:ext uri="{BB962C8B-B14F-4D97-AF65-F5344CB8AC3E}">
        <p14:creationId xmlns:p14="http://schemas.microsoft.com/office/powerpoint/2010/main" val="11318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7"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0"/>
            <a:ext cx="1600200" cy="1516063"/>
          </a:xfrm>
          <a:prstGeom prst="rect">
            <a:avLst/>
          </a:prstGeom>
        </p:spPr>
      </p:pic>
    </p:spTree>
    <p:extLst>
      <p:ext uri="{BB962C8B-B14F-4D97-AF65-F5344CB8AC3E}">
        <p14:creationId xmlns:p14="http://schemas.microsoft.com/office/powerpoint/2010/main" val="271939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7"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290"/>
            <a:ext cx="1846263" cy="1606550"/>
          </a:xfrm>
          <a:prstGeom prst="rect">
            <a:avLst/>
          </a:prstGeom>
        </p:spPr>
      </p:pic>
    </p:spTree>
    <p:extLst>
      <p:ext uri="{BB962C8B-B14F-4D97-AF65-F5344CB8AC3E}">
        <p14:creationId xmlns:p14="http://schemas.microsoft.com/office/powerpoint/2010/main" val="3029458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290"/>
            <a:ext cx="1846263" cy="1606550"/>
          </a:xfrm>
          <a:prstGeom prst="rect">
            <a:avLst/>
          </a:prstGeom>
        </p:spPr>
      </p:pic>
    </p:spTree>
    <p:extLst>
      <p:ext uri="{BB962C8B-B14F-4D97-AF65-F5344CB8AC3E}">
        <p14:creationId xmlns:p14="http://schemas.microsoft.com/office/powerpoint/2010/main" val="1271734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6"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1"/>
            <a:ext cx="1835201" cy="1619403"/>
          </a:xfrm>
          <a:prstGeom prst="rect">
            <a:avLst/>
          </a:prstGeom>
        </p:spPr>
      </p:pic>
    </p:spTree>
    <p:extLst>
      <p:ext uri="{BB962C8B-B14F-4D97-AF65-F5344CB8AC3E}">
        <p14:creationId xmlns:p14="http://schemas.microsoft.com/office/powerpoint/2010/main" val="110227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pic>
        <p:nvPicPr>
          <p:cNvPr id="7"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1"/>
            <a:ext cx="1835201" cy="1619403"/>
          </a:xfrm>
          <a:prstGeom prst="rect">
            <a:avLst/>
          </a:prstGeom>
        </p:spPr>
      </p:pic>
    </p:spTree>
    <p:extLst>
      <p:ext uri="{BB962C8B-B14F-4D97-AF65-F5344CB8AC3E}">
        <p14:creationId xmlns:p14="http://schemas.microsoft.com/office/powerpoint/2010/main" val="1136442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986" y="4703092"/>
            <a:ext cx="2274856" cy="964597"/>
          </a:xfrm>
          <a:prstGeom prst="rect">
            <a:avLst/>
          </a:prstGeom>
        </p:spPr>
      </p:pic>
    </p:spTree>
    <p:extLst>
      <p:ext uri="{BB962C8B-B14F-4D97-AF65-F5344CB8AC3E}">
        <p14:creationId xmlns:p14="http://schemas.microsoft.com/office/powerpoint/2010/main" val="574912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solidFill>
                  <a:prstClr val="black">
                    <a:tint val="75000"/>
                  </a:prstClr>
                </a:solidFill>
              </a:rPr>
              <a:pPr>
                <a:defRPr/>
              </a:pPr>
              <a:t>5.4.2022</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7398" y="4708068"/>
            <a:ext cx="2270067" cy="961200"/>
          </a:xfrm>
          <a:prstGeom prst="rect">
            <a:avLst/>
          </a:prstGeom>
        </p:spPr>
      </p:pic>
    </p:spTree>
    <p:extLst>
      <p:ext uri="{BB962C8B-B14F-4D97-AF65-F5344CB8AC3E}">
        <p14:creationId xmlns:p14="http://schemas.microsoft.com/office/powerpoint/2010/main" val="2651076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solidFill>
                  <a:prstClr val="black">
                    <a:tint val="75000"/>
                  </a:prstClr>
                </a:solidFill>
              </a:rPr>
              <a:pPr>
                <a:defRPr/>
              </a:pPr>
              <a:t>5.4.2022</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7398" y="4708068"/>
            <a:ext cx="2270067" cy="961200"/>
          </a:xfrm>
          <a:prstGeom prst="rect">
            <a:avLst/>
          </a:prstGeom>
        </p:spPr>
      </p:pic>
    </p:spTree>
    <p:extLst>
      <p:ext uri="{BB962C8B-B14F-4D97-AF65-F5344CB8AC3E}">
        <p14:creationId xmlns:p14="http://schemas.microsoft.com/office/powerpoint/2010/main" val="3539553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Tree>
    <p:extLst>
      <p:ext uri="{BB962C8B-B14F-4D97-AF65-F5344CB8AC3E}">
        <p14:creationId xmlns:p14="http://schemas.microsoft.com/office/powerpoint/2010/main" val="3036953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290"/>
            <a:ext cx="1846263" cy="1606550"/>
          </a:xfrm>
          <a:prstGeom prst="rect">
            <a:avLst/>
          </a:prstGeom>
        </p:spPr>
      </p:pic>
    </p:spTree>
    <p:extLst>
      <p:ext uri="{BB962C8B-B14F-4D97-AF65-F5344CB8AC3E}">
        <p14:creationId xmlns:p14="http://schemas.microsoft.com/office/powerpoint/2010/main" val="3799767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6"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1"/>
            <a:ext cx="1835201" cy="1619403"/>
          </a:xfrm>
          <a:prstGeom prst="rect">
            <a:avLst/>
          </a:prstGeom>
        </p:spPr>
      </p:pic>
    </p:spTree>
    <p:extLst>
      <p:ext uri="{BB962C8B-B14F-4D97-AF65-F5344CB8AC3E}">
        <p14:creationId xmlns:p14="http://schemas.microsoft.com/office/powerpoint/2010/main" val="30605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7"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0"/>
            <a:ext cx="1600200" cy="1516063"/>
          </a:xfrm>
          <a:prstGeom prst="rect">
            <a:avLst/>
          </a:prstGeom>
        </p:spPr>
      </p:pic>
    </p:spTree>
    <p:extLst>
      <p:ext uri="{BB962C8B-B14F-4D97-AF65-F5344CB8AC3E}">
        <p14:creationId xmlns:p14="http://schemas.microsoft.com/office/powerpoint/2010/main" val="374321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pic>
        <p:nvPicPr>
          <p:cNvPr id="7"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1"/>
            <a:ext cx="1835201" cy="1619403"/>
          </a:xfrm>
          <a:prstGeom prst="rect">
            <a:avLst/>
          </a:prstGeom>
        </p:spPr>
      </p:pic>
    </p:spTree>
    <p:extLst>
      <p:ext uri="{BB962C8B-B14F-4D97-AF65-F5344CB8AC3E}">
        <p14:creationId xmlns:p14="http://schemas.microsoft.com/office/powerpoint/2010/main" val="214051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986" y="4703092"/>
            <a:ext cx="2274856" cy="964597"/>
          </a:xfrm>
          <a:prstGeom prst="rect">
            <a:avLst/>
          </a:prstGeom>
        </p:spPr>
      </p:pic>
    </p:spTree>
    <p:extLst>
      <p:ext uri="{BB962C8B-B14F-4D97-AF65-F5344CB8AC3E}">
        <p14:creationId xmlns:p14="http://schemas.microsoft.com/office/powerpoint/2010/main" val="326723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solidFill>
                  <a:prstClr val="black">
                    <a:tint val="75000"/>
                  </a:prstClr>
                </a:solidFill>
              </a:rPr>
              <a:pPr>
                <a:defRPr/>
              </a:pPr>
              <a:t>5.4.2022</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pic>
        <p:nvPicPr>
          <p:cNvPr id="11" name="Kuva 4" descr="Aalto_BIZ_EN_13_BLACK_1.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000" y="4712400"/>
            <a:ext cx="2227145" cy="961722"/>
          </a:xfrm>
          <a:prstGeom prst="rect">
            <a:avLst/>
          </a:prstGeom>
        </p:spPr>
      </p:pic>
    </p:spTree>
    <p:extLst>
      <p:ext uri="{BB962C8B-B14F-4D97-AF65-F5344CB8AC3E}">
        <p14:creationId xmlns:p14="http://schemas.microsoft.com/office/powerpoint/2010/main" val="3552299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solidFill>
                  <a:prstClr val="black">
                    <a:tint val="75000"/>
                  </a:prstClr>
                </a:solidFill>
              </a:rPr>
              <a:pPr>
                <a:defRPr/>
              </a:pPr>
              <a:t>5.4.2022</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pic>
        <p:nvPicPr>
          <p:cNvPr id="14" name="Kuva 4" descr="Aalto_BIZ_EN_13_BLACK_1.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000" y="4712400"/>
            <a:ext cx="2227145" cy="961722"/>
          </a:xfrm>
          <a:prstGeom prst="rect">
            <a:avLst/>
          </a:prstGeom>
        </p:spPr>
      </p:pic>
    </p:spTree>
    <p:extLst>
      <p:ext uri="{BB962C8B-B14F-4D97-AF65-F5344CB8AC3E}">
        <p14:creationId xmlns:p14="http://schemas.microsoft.com/office/powerpoint/2010/main" val="122917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60000"/>
            <a:ext cx="2052735" cy="952486"/>
          </a:xfrm>
          <a:prstGeom prst="rect">
            <a:avLst/>
          </a:prstGeom>
        </p:spPr>
      </p:pic>
      <p:sp>
        <p:nvSpPr>
          <p:cNvPr id="11" name="Text Placeholder 3"/>
          <p:cNvSpPr>
            <a:spLocks noGrp="1"/>
          </p:cNvSpPr>
          <p:nvPr>
            <p:ph type="body" sz="half" idx="10" hasCustomPrompt="1"/>
          </p:nvPr>
        </p:nvSpPr>
        <p:spPr>
          <a:xfrm>
            <a:off x="292329" y="3159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9" y="1379408"/>
            <a:ext cx="8492897" cy="3388289"/>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585286882"/>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5" name="Title 1"/>
          <p:cNvSpPr>
            <a:spLocks noGrp="1"/>
          </p:cNvSpPr>
          <p:nvPr>
            <p:ph type="ctrTitle"/>
          </p:nvPr>
        </p:nvSpPr>
        <p:spPr>
          <a:xfrm>
            <a:off x="584309" y="2283611"/>
            <a:ext cx="7975385" cy="2196667"/>
          </a:xfrm>
          <a:prstGeom prst="rect">
            <a:avLst/>
          </a:prstGeom>
        </p:spPr>
        <p:txBody>
          <a:bodyPr lIns="0" tIns="0" rIns="0" bIns="0" anchor="b">
            <a:noAutofit/>
          </a:bodyPr>
          <a:lstStyle>
            <a:lvl1pPr algn="l">
              <a:lnSpc>
                <a:spcPct val="80000"/>
              </a:lnSpc>
              <a:defRPr sz="6000" b="1" spc="-167">
                <a:solidFill>
                  <a:srgbClr val="FFFFFF"/>
                </a:solidFill>
              </a:defRPr>
            </a:lvl1p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8" y="242"/>
            <a:ext cx="2569190" cy="1900600"/>
          </a:xfrm>
          <a:prstGeom prst="rect">
            <a:avLst/>
          </a:prstGeom>
        </p:spPr>
      </p:pic>
    </p:spTree>
    <p:extLst>
      <p:ext uri="{BB962C8B-B14F-4D97-AF65-F5344CB8AC3E}">
        <p14:creationId xmlns:p14="http://schemas.microsoft.com/office/powerpoint/2010/main" val="1681994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6" name="Title 1"/>
          <p:cNvSpPr>
            <a:spLocks noGrp="1"/>
          </p:cNvSpPr>
          <p:nvPr>
            <p:ph type="ctrTitle"/>
          </p:nvPr>
        </p:nvSpPr>
        <p:spPr>
          <a:xfrm>
            <a:off x="584309" y="2283611"/>
            <a:ext cx="7975385" cy="2196667"/>
          </a:xfrm>
          <a:prstGeom prst="rect">
            <a:avLst/>
          </a:prstGeom>
        </p:spPr>
        <p:txBody>
          <a:bodyPr lIns="0" tIns="0" rIns="0" bIns="0" anchor="b">
            <a:noAutofit/>
          </a:bodyPr>
          <a:lstStyle>
            <a:lvl1pPr algn="l">
              <a:lnSpc>
                <a:spcPct val="80000"/>
              </a:lnSpc>
              <a:defRPr sz="6000" b="1" spc="-167">
                <a:solidFill>
                  <a:schemeClr val="bg1"/>
                </a:solidFill>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8" y="242"/>
            <a:ext cx="2569190" cy="1900600"/>
          </a:xfrm>
          <a:prstGeom prst="rect">
            <a:avLst/>
          </a:prstGeom>
        </p:spPr>
      </p:pic>
    </p:spTree>
    <p:extLst>
      <p:ext uri="{BB962C8B-B14F-4D97-AF65-F5344CB8AC3E}">
        <p14:creationId xmlns:p14="http://schemas.microsoft.com/office/powerpoint/2010/main" val="3043208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283611"/>
            <a:ext cx="7975385" cy="2196667"/>
          </a:xfrm>
          <a:prstGeom prst="rect">
            <a:avLst/>
          </a:prstGeom>
        </p:spPr>
        <p:txBody>
          <a:bodyPr lIns="0" tIns="0" rIns="0" bIns="0" anchor="b">
            <a:noAutofit/>
          </a:bodyPr>
          <a:lstStyle>
            <a:lvl1pPr algn="l">
              <a:lnSpc>
                <a:spcPct val="80000"/>
              </a:lnSpc>
              <a:defRPr sz="6000" b="1" spc="-167">
                <a:solidFill>
                  <a:schemeClr val="accent1"/>
                </a:solidFill>
              </a:defRPr>
            </a:lvl1pPr>
          </a:lstStyle>
          <a:p>
            <a:r>
              <a:rPr lang="en-US"/>
              <a:t>Click to edit Master title style</a:t>
            </a:r>
          </a:p>
        </p:txBody>
      </p:sp>
      <p:sp>
        <p:nvSpPr>
          <p:cNvPr id="6" name="Subtitle 2"/>
          <p:cNvSpPr>
            <a:spLocks noGrp="1"/>
          </p:cNvSpPr>
          <p:nvPr>
            <p:ph type="subTitle" idx="1"/>
          </p:nvPr>
        </p:nvSpPr>
        <p:spPr>
          <a:xfrm>
            <a:off x="584310" y="4587498"/>
            <a:ext cx="5379423" cy="660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8" y="242"/>
            <a:ext cx="2569190" cy="1900599"/>
          </a:xfrm>
          <a:prstGeom prst="rect">
            <a:avLst/>
          </a:prstGeom>
        </p:spPr>
      </p:pic>
    </p:spTree>
    <p:extLst>
      <p:ext uri="{BB962C8B-B14F-4D97-AF65-F5344CB8AC3E}">
        <p14:creationId xmlns:p14="http://schemas.microsoft.com/office/powerpoint/2010/main" val="527808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584311" y="2029613"/>
            <a:ext cx="3319477" cy="2694083"/>
          </a:xfrm>
          <a:prstGeom prst="rect">
            <a:avLst/>
          </a:prstGeom>
        </p:spPr>
        <p:txBody>
          <a:bodyPr lIns="0" tIns="0" rIns="0" bIns="0" anchor="t">
            <a:noAutofit/>
          </a:bodyPr>
          <a:lstStyle>
            <a:lvl1pPr algn="l">
              <a:lnSpc>
                <a:spcPct val="80000"/>
              </a:lnSpc>
              <a:defRPr sz="5000" b="1" spc="-167">
                <a:solidFill>
                  <a:schemeClr val="accent1"/>
                </a:solidFill>
              </a:defRPr>
            </a:lvl1pPr>
          </a:lstStyle>
          <a:p>
            <a:r>
              <a:rPr lang="en-US"/>
              <a:t>Click to edit Master title style</a:t>
            </a:r>
          </a:p>
        </p:txBody>
      </p:sp>
      <p:sp>
        <p:nvSpPr>
          <p:cNvPr id="7" name="Subtitle 2"/>
          <p:cNvSpPr>
            <a:spLocks noGrp="1"/>
          </p:cNvSpPr>
          <p:nvPr>
            <p:ph type="subTitle" idx="1"/>
          </p:nvPr>
        </p:nvSpPr>
        <p:spPr>
          <a:xfrm>
            <a:off x="584311" y="4903613"/>
            <a:ext cx="3319477" cy="486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8" y="242"/>
            <a:ext cx="2569190" cy="1900599"/>
          </a:xfrm>
          <a:prstGeom prst="rect">
            <a:avLst/>
          </a:prstGeom>
        </p:spPr>
      </p:pic>
    </p:spTree>
    <p:extLst>
      <p:ext uri="{BB962C8B-B14F-4D97-AF65-F5344CB8AC3E}">
        <p14:creationId xmlns:p14="http://schemas.microsoft.com/office/powerpoint/2010/main" val="1294516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4521" y="4666103"/>
            <a:ext cx="2777573" cy="995222"/>
          </a:xfrm>
          <a:prstGeom prst="rect">
            <a:avLst/>
          </a:prstGeom>
        </p:spPr>
      </p:pic>
    </p:spTree>
    <p:extLst>
      <p:ext uri="{BB962C8B-B14F-4D97-AF65-F5344CB8AC3E}">
        <p14:creationId xmlns:p14="http://schemas.microsoft.com/office/powerpoint/2010/main" val="269860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7"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0"/>
            <a:ext cx="1600200" cy="1516063"/>
          </a:xfrm>
          <a:prstGeom prst="rect">
            <a:avLst/>
          </a:prstGeom>
        </p:spPr>
      </p:pic>
    </p:spTree>
    <p:extLst>
      <p:ext uri="{BB962C8B-B14F-4D97-AF65-F5344CB8AC3E}">
        <p14:creationId xmlns:p14="http://schemas.microsoft.com/office/powerpoint/2010/main" val="1865827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chemeClr val="accent1"/>
                </a:solidFill>
              </a:defRPr>
            </a:lvl1pPr>
          </a:lstStyle>
          <a:p>
            <a:r>
              <a:rPr lang="en-US"/>
              <a:t>Click to edit Master title style</a:t>
            </a:r>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BCA772FF-DC7D-B64A-BEB0-188ECB96F750}" type="datetime1">
              <a:rPr lang="fi-FI">
                <a:solidFill>
                  <a:prstClr val="black">
                    <a:tint val="75000"/>
                  </a:prstClr>
                </a:solidFill>
              </a:rPr>
              <a:pPr>
                <a:defRPr/>
              </a:pPr>
              <a:t>5.4.2022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Laitoksen nimi</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4521" y="4666104"/>
            <a:ext cx="2777573" cy="995221"/>
          </a:xfrm>
          <a:prstGeom prst="rect">
            <a:avLst/>
          </a:prstGeom>
        </p:spPr>
      </p:pic>
    </p:spTree>
    <p:extLst>
      <p:ext uri="{BB962C8B-B14F-4D97-AF65-F5344CB8AC3E}">
        <p14:creationId xmlns:p14="http://schemas.microsoft.com/office/powerpoint/2010/main" val="1559195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isältö">
    <p:spTree>
      <p:nvGrpSpPr>
        <p:cNvPr id="1" name=""/>
        <p:cNvGrpSpPr/>
        <p:nvPr/>
      </p:nvGrpSpPr>
      <p:grpSpPr>
        <a:xfrm>
          <a:off x="0" y="0"/>
          <a:ext cx="0" cy="0"/>
          <a:chOff x="0" y="0"/>
          <a:chExt cx="0" cy="0"/>
        </a:xfrm>
      </p:grpSpPr>
      <p:pic>
        <p:nvPicPr>
          <p:cNvPr id="12" name="Picture 2" descr="D:\My Graphical Design\My PowerPoint\2011-09-15_AALTO_Koulu_PowerPoint\2011-11-16_Aalto_Econ_EN_template\Slide1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1"/>
            <a:ext cx="9144000" cy="57150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chemeClr val="bg1"/>
                </a:solidFill>
              </a:defRPr>
            </a:lvl1pPr>
          </a:lstStyle>
          <a:p>
            <a:r>
              <a:rPr lang="en-US"/>
              <a:t>Click to edit Master title style</a:t>
            </a:r>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solidFill>
                  <a:schemeClr val="bg1"/>
                </a:solidFill>
                <a:latin typeface="+mj-lt"/>
              </a:defRPr>
            </a:lvl1pPr>
            <a:lvl2pPr marL="197992" indent="-176993">
              <a:buFont typeface="Arial"/>
              <a:buChar char="•"/>
              <a:defRPr sz="1667">
                <a:solidFill>
                  <a:schemeClr val="bg1"/>
                </a:solidFill>
                <a:latin typeface="Georgia"/>
              </a:defRPr>
            </a:lvl2pPr>
            <a:lvl3pPr marL="383985" indent="-191992">
              <a:buFont typeface="Lucida Grande"/>
              <a:buChar char="-"/>
              <a:defRPr sz="1333" i="1">
                <a:solidFill>
                  <a:schemeClr val="bg1"/>
                </a:solidFill>
                <a:latin typeface="Georgia"/>
                <a:cs typeface="Georgia"/>
              </a:defRPr>
            </a:lvl3pPr>
            <a:lvl4pPr marL="659974" indent="-161994">
              <a:buFont typeface="Arial"/>
              <a:buChar char="•"/>
              <a:defRPr sz="1167" baseline="0">
                <a:solidFill>
                  <a:schemeClr val="bg1"/>
                </a:solidFill>
                <a:latin typeface="Georgia"/>
              </a:defRPr>
            </a:lvl4pPr>
            <a:lvl5pPr marL="905964" indent="-190492">
              <a:buFont typeface="Courier New"/>
              <a:buChar char="o"/>
              <a:defRPr sz="1083"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solidFill>
                  <a:schemeClr val="bg1"/>
                </a:solidFill>
              </a:defRPr>
            </a:lvl1pPr>
          </a:lstStyle>
          <a:p>
            <a:pPr>
              <a:defRPr/>
            </a:pPr>
            <a:fld id="{BCA772FF-DC7D-B64A-BEB0-188ECB96F750}" type="datetime1">
              <a:rPr lang="fi-FI" smtClean="0">
                <a:solidFill>
                  <a:prstClr val="white"/>
                </a:solidFill>
              </a:rPr>
              <a:pPr>
                <a:defRPr/>
              </a:pPr>
              <a:t>5.4.2022</a:t>
            </a:fld>
            <a:endParaRPr lang="fi-FI">
              <a:solidFill>
                <a:prstClr val="white"/>
              </a:solidFill>
            </a:endParaRPr>
          </a:p>
        </p:txBody>
      </p:sp>
      <p:sp>
        <p:nvSpPr>
          <p:cNvPr id="7" name="Footer Placeholder 8"/>
          <p:cNvSpPr>
            <a:spLocks noGrp="1"/>
          </p:cNvSpPr>
          <p:nvPr>
            <p:ph type="ftr" sz="quarter" idx="16"/>
          </p:nvPr>
        </p:nvSpPr>
        <p:spPr/>
        <p:txBody>
          <a:bodyPr/>
          <a:lstStyle>
            <a:lvl1pPr>
              <a:defRPr>
                <a:solidFill>
                  <a:schemeClr val="bg1"/>
                </a:solidFill>
              </a:defRPr>
            </a:lvl1pPr>
          </a:lstStyle>
          <a:p>
            <a:pPr>
              <a:defRPr/>
            </a:pPr>
            <a:r>
              <a:rPr lang="fi-FI">
                <a:solidFill>
                  <a:prstClr val="white"/>
                </a:solidFill>
              </a:rPr>
              <a:t>Laitoksen nimi</a:t>
            </a:r>
          </a:p>
        </p:txBody>
      </p:sp>
      <p:sp>
        <p:nvSpPr>
          <p:cNvPr id="8" name="Slide Number Placeholder 9"/>
          <p:cNvSpPr>
            <a:spLocks noGrp="1"/>
          </p:cNvSpPr>
          <p:nvPr>
            <p:ph type="sldNum" sz="quarter" idx="17"/>
          </p:nvPr>
        </p:nvSpPr>
        <p:spPr/>
        <p:txBody>
          <a:bodyPr/>
          <a:lstStyle>
            <a:lvl1pPr>
              <a:defRPr>
                <a:solidFill>
                  <a:schemeClr val="bg1"/>
                </a:solidFill>
              </a:defRPr>
            </a:lvl1pPr>
          </a:lstStyle>
          <a:p>
            <a:pPr>
              <a:defRPr/>
            </a:pPr>
            <a:fld id="{1C07628F-9402-FB47-93B5-FC3C3BFEEBE0}" type="slidenum">
              <a:rPr lang="fi-FI" smtClean="0">
                <a:solidFill>
                  <a:prstClr val="white"/>
                </a:solidFill>
              </a:rPr>
              <a:pPr>
                <a:defRPr/>
              </a:pPr>
              <a:t>‹#›</a:t>
            </a:fld>
            <a:endParaRPr lang="fi-FI">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4521" y="4666103"/>
            <a:ext cx="2777573" cy="995222"/>
          </a:xfrm>
          <a:prstGeom prst="rect">
            <a:avLst/>
          </a:prstGeom>
        </p:spPr>
      </p:pic>
    </p:spTree>
    <p:extLst>
      <p:ext uri="{BB962C8B-B14F-4D97-AF65-F5344CB8AC3E}">
        <p14:creationId xmlns:p14="http://schemas.microsoft.com/office/powerpoint/2010/main" val="3707620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chemeClr val="accent1"/>
                </a:solidFill>
              </a:defRPr>
            </a:lvl1pPr>
          </a:lstStyle>
          <a:p>
            <a:r>
              <a:rPr lang="en-US"/>
              <a:t>Click to edit Master title style</a:t>
            </a:r>
          </a:p>
        </p:txBody>
      </p:sp>
      <p:sp>
        <p:nvSpPr>
          <p:cNvPr id="11" name="Content Placeholder 10"/>
          <p:cNvSpPr>
            <a:spLocks noGrp="1"/>
          </p:cNvSpPr>
          <p:nvPr>
            <p:ph sz="quarter" idx="14"/>
          </p:nvPr>
        </p:nvSpPr>
        <p:spPr>
          <a:xfrm>
            <a:off x="54000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10"/>
          <p:cNvSpPr>
            <a:spLocks noGrp="1"/>
          </p:cNvSpPr>
          <p:nvPr>
            <p:ph sz="quarter" idx="18"/>
          </p:nvPr>
        </p:nvSpPr>
        <p:spPr>
          <a:xfrm>
            <a:off x="463752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fld id="{283B6F99-8DEE-744D-B2F1-7399A94D5902}" type="datetime1">
              <a:rPr lang="fi-FI">
                <a:solidFill>
                  <a:prstClr val="black">
                    <a:tint val="75000"/>
                  </a:prstClr>
                </a:solidFill>
              </a:rPr>
              <a:pPr>
                <a:defRPr/>
              </a:pPr>
              <a:t>5.4.2022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Laitoksen nimi</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4521" y="4666104"/>
            <a:ext cx="2777573" cy="995221"/>
          </a:xfrm>
          <a:prstGeom prst="rect">
            <a:avLst/>
          </a:prstGeom>
        </p:spPr>
      </p:pic>
    </p:spTree>
    <p:extLst>
      <p:ext uri="{BB962C8B-B14F-4D97-AF65-F5344CB8AC3E}">
        <p14:creationId xmlns:p14="http://schemas.microsoft.com/office/powerpoint/2010/main" val="3596541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pic>
        <p:nvPicPr>
          <p:cNvPr id="8" name="Picture 8" descr="aalto_eng_alakulma.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963584"/>
            <a:ext cx="2692400" cy="751417"/>
          </a:xfrm>
          <a:prstGeom prst="rect">
            <a:avLst/>
          </a:prstGeom>
          <a:noFill/>
          <a:ln w="9525">
            <a:noFill/>
            <a:miter lim="800000"/>
            <a:headEnd/>
            <a:tailEnd/>
          </a:ln>
        </p:spPr>
      </p:pic>
      <p:sp>
        <p:nvSpPr>
          <p:cNvPr id="9" name="Rectangle 8"/>
          <p:cNvSpPr/>
          <p:nvPr userDrawn="1"/>
        </p:nvSpPr>
        <p:spPr>
          <a:xfrm>
            <a:off x="573088" y="4844522"/>
            <a:ext cx="7988300" cy="54240"/>
          </a:xfrm>
          <a:prstGeom prst="rect">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lIns="76198" tIns="38098" rIns="76198" bIns="38098" anchor="ctr"/>
          <a:lstStyle/>
          <a:p>
            <a:pPr algn="ctr" defTabSz="380985" fontAlgn="base">
              <a:spcBef>
                <a:spcPct val="0"/>
              </a:spcBef>
              <a:spcAft>
                <a:spcPct val="0"/>
              </a:spcAft>
              <a:defRPr/>
            </a:pPr>
            <a:r>
              <a:rPr lang="en-US">
                <a:solidFill>
                  <a:srgbClr val="EF3340"/>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248000"/>
            <a:ext cx="6285600" cy="3447000"/>
          </a:xfrm>
          <a:prstGeom prst="rect">
            <a:avLst/>
          </a:prstGeom>
        </p:spPr>
        <p:txBody>
          <a:bodyPr lIns="0" tIns="0" rIns="0" bIns="0">
            <a:normAutofit/>
          </a:bodyPr>
          <a:lstStyle>
            <a:lvl1pPr>
              <a:lnSpc>
                <a:spcPts val="1667"/>
              </a:lnSpc>
              <a:buNone/>
              <a:defRPr sz="1333"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06450"/>
            <a:ext cx="7772400" cy="750000"/>
          </a:xfrm>
          <a:prstGeom prst="rect">
            <a:avLst/>
          </a:prstGeom>
        </p:spPr>
        <p:txBody>
          <a:bodyPr lIns="0" tIns="0" rIns="0" bIns="0" anchor="t">
            <a:noAutofit/>
          </a:bodyPr>
          <a:lstStyle>
            <a:lvl1pPr algn="l">
              <a:defRPr sz="2667" b="1">
                <a:solidFill>
                  <a:schemeClr val="accent6"/>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5121012"/>
            <a:ext cx="1536700" cy="198608"/>
          </a:xfrm>
          <a:prstGeom prst="rect">
            <a:avLst/>
          </a:prstGeom>
        </p:spPr>
        <p:txBody>
          <a:bodyPr lIns="0" tIns="0" rIns="0" bIns="0"/>
          <a:lstStyle>
            <a:lvl1pPr marL="0">
              <a:lnSpc>
                <a:spcPts val="792"/>
              </a:lnSpc>
              <a:spcBef>
                <a:spcPts val="0"/>
              </a:spcBef>
              <a:buNone/>
              <a:defRPr sz="833"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8" y="5121012"/>
            <a:ext cx="1701801" cy="198608"/>
          </a:xfrm>
          <a:prstGeom prst="rect">
            <a:avLst/>
          </a:prstGeom>
        </p:spPr>
        <p:txBody>
          <a:bodyPr lIns="0" tIns="0" rIns="0" bIns="0"/>
          <a:lstStyle>
            <a:lvl1pPr marL="0">
              <a:lnSpc>
                <a:spcPts val="792"/>
              </a:lnSpc>
              <a:spcBef>
                <a:spcPts val="0"/>
              </a:spcBef>
              <a:buNone/>
              <a:defRPr sz="833"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1" y="5121011"/>
            <a:ext cx="1544638" cy="105833"/>
          </a:xfrm>
        </p:spPr>
        <p:txBody>
          <a:bodyPr lIns="0" tIns="0" rIns="0" bIns="0" anchor="t"/>
          <a:lstStyle>
            <a:lvl1pPr algn="l">
              <a:defRPr sz="750" b="1"/>
            </a:lvl1pPr>
          </a:lstStyle>
          <a:p>
            <a:pPr>
              <a:defRPr/>
            </a:pPr>
            <a:endParaRPr lang="en-US">
              <a:solidFill>
                <a:prstClr val="black">
                  <a:tint val="75000"/>
                </a:prstClr>
              </a:solidFill>
            </a:endParaRPr>
          </a:p>
        </p:txBody>
      </p:sp>
      <p:sp>
        <p:nvSpPr>
          <p:cNvPr id="11" name="Date Placeholder 3"/>
          <p:cNvSpPr>
            <a:spLocks noGrp="1"/>
          </p:cNvSpPr>
          <p:nvPr>
            <p:ph type="dt" sz="half" idx="19"/>
          </p:nvPr>
        </p:nvSpPr>
        <p:spPr>
          <a:xfrm>
            <a:off x="3429001" y="5228167"/>
            <a:ext cx="1544638" cy="104511"/>
          </a:xfrm>
        </p:spPr>
        <p:txBody>
          <a:bodyPr lIns="0" tIns="0" rIns="0" bIns="0" anchor="t"/>
          <a:lstStyle>
            <a:lvl1pPr>
              <a:defRPr sz="750" b="1"/>
            </a:lvl1pPr>
          </a:lstStyle>
          <a:p>
            <a:pPr>
              <a:defRPr/>
            </a:pPr>
            <a:fld id="{5646158A-8850-1C47-BC2E-85C151F5FC1A}" type="datetime1">
              <a:rPr lang="en-US">
                <a:solidFill>
                  <a:prstClr val="black">
                    <a:tint val="75000"/>
                  </a:prstClr>
                </a:solidFill>
              </a:rPr>
              <a:pPr>
                <a:defRPr/>
              </a:pPr>
              <a:t>4/5/2022</a:t>
            </a:fld>
            <a:endParaRPr lang="en-US">
              <a:solidFill>
                <a:prstClr val="black">
                  <a:tint val="75000"/>
                </a:prstClr>
              </a:solidFill>
            </a:endParaRPr>
          </a:p>
        </p:txBody>
      </p:sp>
      <p:sp>
        <p:nvSpPr>
          <p:cNvPr id="12" name="Slide Number Placeholder 5"/>
          <p:cNvSpPr>
            <a:spLocks noGrp="1"/>
          </p:cNvSpPr>
          <p:nvPr>
            <p:ph type="sldNum" sz="quarter" idx="20"/>
          </p:nvPr>
        </p:nvSpPr>
        <p:spPr>
          <a:xfrm>
            <a:off x="3429001" y="5335324"/>
            <a:ext cx="1544638" cy="104510"/>
          </a:xfrm>
        </p:spPr>
        <p:txBody>
          <a:bodyPr lIns="0" tIns="0" rIns="0" bIns="0" anchor="t"/>
          <a:lstStyle>
            <a:lvl1pPr algn="l">
              <a:defRPr sz="750" b="1"/>
            </a:lvl1pPr>
          </a:lstStyle>
          <a:p>
            <a:pPr>
              <a:defRPr/>
            </a:pPr>
            <a:fld id="{F9AAF24F-E1D8-7944-AFCB-C51A4B329E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6155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65113"/>
            <a:ext cx="8207375" cy="996498"/>
          </a:xfrm>
          <a:prstGeom prst="rect">
            <a:avLst/>
          </a:prstGeom>
        </p:spPr>
        <p:txBody>
          <a:bodyPr lIns="0" tIns="0" rIns="0" bIns="0" anchor="t" anchorCtr="0">
            <a:noAutofit/>
          </a:bodyPr>
          <a:lstStyle>
            <a:lvl1pPr algn="l">
              <a:lnSpc>
                <a:spcPct val="85000"/>
              </a:lnSpc>
              <a:defRPr sz="3000" b="1" spc="-83">
                <a:solidFill>
                  <a:schemeClr val="tx2"/>
                </a:solidFill>
              </a:defRPr>
            </a:lvl1pPr>
          </a:lstStyle>
          <a:p>
            <a:r>
              <a:rPr lang="en-US"/>
              <a:t>Click to edit Master title style</a:t>
            </a:r>
          </a:p>
        </p:txBody>
      </p:sp>
      <p:sp>
        <p:nvSpPr>
          <p:cNvPr id="10" name="Content Placeholder 10"/>
          <p:cNvSpPr>
            <a:spLocks noGrp="1"/>
          </p:cNvSpPr>
          <p:nvPr>
            <p:ph sz="quarter" idx="14"/>
          </p:nvPr>
        </p:nvSpPr>
        <p:spPr>
          <a:xfrm>
            <a:off x="468314" y="1261612"/>
            <a:ext cx="8207374" cy="3336083"/>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endParaRPr lang="fi-FI"/>
          </a:p>
        </p:txBody>
      </p:sp>
      <p:cxnSp>
        <p:nvCxnSpPr>
          <p:cNvPr id="12" name="Straight Connector 4"/>
          <p:cNvCxnSpPr/>
          <p:nvPr userDrawn="1"/>
        </p:nvCxnSpPr>
        <p:spPr>
          <a:xfrm>
            <a:off x="468315"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2" y="4712400"/>
            <a:ext cx="2227147" cy="957600"/>
          </a:xfrm>
          <a:prstGeom prst="rect">
            <a:avLst/>
          </a:prstGeom>
        </p:spPr>
      </p:pic>
    </p:spTree>
    <p:extLst>
      <p:ext uri="{BB962C8B-B14F-4D97-AF65-F5344CB8AC3E}">
        <p14:creationId xmlns:p14="http://schemas.microsoft.com/office/powerpoint/2010/main" val="397677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14D8B8-A289-4088-A62C-9F6D2865EDA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2119498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4D8B8-A289-4088-A62C-9F6D2865EDA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776349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4D8B8-A289-4088-A62C-9F6D2865EDA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3568160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14D8B8-A289-4088-A62C-9F6D2865EDA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1637953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14D8B8-A289-4088-A62C-9F6D2865EDAE}"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352827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7"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0"/>
            <a:ext cx="1600200" cy="1516063"/>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14D8B8-A289-4088-A62C-9F6D2865EDAE}"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215743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4D8B8-A289-4088-A62C-9F6D2865EDAE}"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1482473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14D8B8-A289-4088-A62C-9F6D2865EDA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3100131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14D8B8-A289-4088-A62C-9F6D2865EDAE}"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3095905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4D8B8-A289-4088-A62C-9F6D2865EDA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2249457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4D8B8-A289-4088-A62C-9F6D2865EDAE}"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DDA1-CE09-462A-B9D2-884C3874E136}" type="slidenum">
              <a:rPr lang="en-US" smtClean="0"/>
              <a:t>‹#›</a:t>
            </a:fld>
            <a:endParaRPr lang="en-US"/>
          </a:p>
        </p:txBody>
      </p:sp>
    </p:spTree>
    <p:extLst>
      <p:ext uri="{BB962C8B-B14F-4D97-AF65-F5344CB8AC3E}">
        <p14:creationId xmlns:p14="http://schemas.microsoft.com/office/powerpoint/2010/main" val="4284890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11" y="4545167"/>
            <a:ext cx="5379423" cy="660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p>
        </p:txBody>
      </p:sp>
      <p:sp>
        <p:nvSpPr>
          <p:cNvPr id="5" name="Title 1"/>
          <p:cNvSpPr>
            <a:spLocks noGrp="1"/>
          </p:cNvSpPr>
          <p:nvPr>
            <p:ph type="ctrTitle"/>
          </p:nvPr>
        </p:nvSpPr>
        <p:spPr>
          <a:xfrm>
            <a:off x="584310" y="2283611"/>
            <a:ext cx="7975385" cy="2196667"/>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9" y="242"/>
            <a:ext cx="2569190" cy="1900600"/>
          </a:xfrm>
          <a:prstGeom prst="rect">
            <a:avLst/>
          </a:prstGeom>
        </p:spPr>
      </p:pic>
    </p:spTree>
    <p:extLst>
      <p:ext uri="{BB962C8B-B14F-4D97-AF65-F5344CB8AC3E}">
        <p14:creationId xmlns:p14="http://schemas.microsoft.com/office/powerpoint/2010/main" val="2975901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11" y="4545167"/>
            <a:ext cx="5379423" cy="660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p>
        </p:txBody>
      </p:sp>
      <p:sp>
        <p:nvSpPr>
          <p:cNvPr id="6" name="Title 1"/>
          <p:cNvSpPr>
            <a:spLocks noGrp="1"/>
          </p:cNvSpPr>
          <p:nvPr>
            <p:ph type="ctrTitle"/>
          </p:nvPr>
        </p:nvSpPr>
        <p:spPr>
          <a:xfrm>
            <a:off x="584310" y="2283611"/>
            <a:ext cx="7975385" cy="2196667"/>
          </a:xfrm>
          <a:prstGeom prst="rect">
            <a:avLst/>
          </a:prstGeom>
        </p:spPr>
        <p:txBody>
          <a:bodyPr lIns="0" tIns="0" rIns="0" bIns="0" anchor="b">
            <a:noAutofit/>
          </a:bodyPr>
          <a:lstStyle>
            <a:lvl1pPr algn="l">
              <a:lnSpc>
                <a:spcPct val="80000"/>
              </a:lnSpc>
              <a:defRPr sz="5400" b="1" spc="-150">
                <a:solidFill>
                  <a:schemeClr val="bg1"/>
                </a:solidFill>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9" y="242"/>
            <a:ext cx="2569190" cy="1900600"/>
          </a:xfrm>
          <a:prstGeom prst="rect">
            <a:avLst/>
          </a:prstGeom>
        </p:spPr>
      </p:pic>
    </p:spTree>
    <p:extLst>
      <p:ext uri="{BB962C8B-B14F-4D97-AF65-F5344CB8AC3E}">
        <p14:creationId xmlns:p14="http://schemas.microsoft.com/office/powerpoint/2010/main" val="28968617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10" y="2283611"/>
            <a:ext cx="7975385" cy="2196667"/>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en-US"/>
              <a:t>Click to edit Master title style</a:t>
            </a:r>
          </a:p>
        </p:txBody>
      </p:sp>
      <p:sp>
        <p:nvSpPr>
          <p:cNvPr id="6" name="Subtitle 2"/>
          <p:cNvSpPr>
            <a:spLocks noGrp="1"/>
          </p:cNvSpPr>
          <p:nvPr>
            <p:ph type="subTitle" idx="1"/>
          </p:nvPr>
        </p:nvSpPr>
        <p:spPr>
          <a:xfrm>
            <a:off x="584311" y="4587498"/>
            <a:ext cx="5379423" cy="660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9" y="243"/>
            <a:ext cx="2569190" cy="1900599"/>
          </a:xfrm>
          <a:prstGeom prst="rect">
            <a:avLst/>
          </a:prstGeom>
        </p:spPr>
      </p:pic>
    </p:spTree>
    <p:extLst>
      <p:ext uri="{BB962C8B-B14F-4D97-AF65-F5344CB8AC3E}">
        <p14:creationId xmlns:p14="http://schemas.microsoft.com/office/powerpoint/2010/main" val="916064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50000"/>
            <a:ext cx="4629692" cy="5415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584312" y="2029614"/>
            <a:ext cx="3319477" cy="2694083"/>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en-US"/>
              <a:t>Click to edit Master title style</a:t>
            </a:r>
          </a:p>
        </p:txBody>
      </p:sp>
      <p:sp>
        <p:nvSpPr>
          <p:cNvPr id="7" name="Subtitle 2"/>
          <p:cNvSpPr>
            <a:spLocks noGrp="1"/>
          </p:cNvSpPr>
          <p:nvPr>
            <p:ph type="subTitle" idx="1"/>
          </p:nvPr>
        </p:nvSpPr>
        <p:spPr>
          <a:xfrm>
            <a:off x="584312" y="4903613"/>
            <a:ext cx="3319477" cy="486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79" y="243"/>
            <a:ext cx="2569190" cy="1900599"/>
          </a:xfrm>
          <a:prstGeom prst="rect">
            <a:avLst/>
          </a:prstGeom>
        </p:spPr>
      </p:pic>
    </p:spTree>
    <p:extLst>
      <p:ext uri="{BB962C8B-B14F-4D97-AF65-F5344CB8AC3E}">
        <p14:creationId xmlns:p14="http://schemas.microsoft.com/office/powerpoint/2010/main" val="146282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7"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0"/>
            <a:ext cx="1600200" cy="1516063"/>
          </a:xfrm>
          <a:prstGeom prst="rect">
            <a:avLst/>
          </a:prstGeom>
        </p:spPr>
      </p:pic>
    </p:spTree>
    <p:extLst>
      <p:ext uri="{BB962C8B-B14F-4D97-AF65-F5344CB8AC3E}">
        <p14:creationId xmlns:p14="http://schemas.microsoft.com/office/powerpoint/2010/main" val="595305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10" y="1593556"/>
            <a:ext cx="7975385" cy="2196667"/>
          </a:xfrm>
          <a:prstGeom prst="rect">
            <a:avLst/>
          </a:prstGeom>
        </p:spPr>
        <p:txBody>
          <a:bodyPr lIns="0" tIns="0" rIns="0" bIns="0" anchor="t">
            <a:noAutofit/>
          </a:bodyPr>
          <a:lstStyle>
            <a:lvl1pPr algn="l">
              <a:lnSpc>
                <a:spcPct val="80000"/>
              </a:lnSpc>
              <a:defRPr sz="5400" b="1" spc="-150">
                <a:solidFill>
                  <a:schemeClr val="bg1"/>
                </a:solidFill>
              </a:defRPr>
            </a:lvl1pPr>
          </a:lstStyle>
          <a:p>
            <a:r>
              <a:rPr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4522" y="4666103"/>
            <a:ext cx="2777573" cy="995222"/>
          </a:xfrm>
          <a:prstGeom prst="rect">
            <a:avLst/>
          </a:prstGeom>
        </p:spPr>
      </p:pic>
    </p:spTree>
    <p:extLst>
      <p:ext uri="{BB962C8B-B14F-4D97-AF65-F5344CB8AC3E}">
        <p14:creationId xmlns:p14="http://schemas.microsoft.com/office/powerpoint/2010/main" val="27231927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3" y="317500"/>
            <a:ext cx="8085599" cy="9964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en-US"/>
              <a:t>Click to edit Master title style</a:t>
            </a:r>
          </a:p>
        </p:txBody>
      </p:sp>
      <p:sp>
        <p:nvSpPr>
          <p:cNvPr id="11" name="Content Placeholder 10"/>
          <p:cNvSpPr>
            <a:spLocks noGrp="1"/>
          </p:cNvSpPr>
          <p:nvPr>
            <p:ph sz="quarter" idx="14"/>
          </p:nvPr>
        </p:nvSpPr>
        <p:spPr>
          <a:xfrm>
            <a:off x="540003" y="1404731"/>
            <a:ext cx="8085599" cy="3192964"/>
          </a:xfrm>
          <a:prstGeom prst="rect">
            <a:avLst/>
          </a:prstGeom>
        </p:spPr>
        <p:txBody>
          <a:bodyPr vert="horz" lIns="0" tIns="0" rIns="0" bIns="0"/>
          <a:lstStyle>
            <a:lvl1pPr marL="0" indent="0">
              <a:buNone/>
              <a:defRPr sz="1575" b="1">
                <a:latin typeface="+mj-lt"/>
              </a:defRPr>
            </a:lvl1pPr>
            <a:lvl2pPr marL="178193" indent="-159294">
              <a:buFont typeface="Arial"/>
              <a:buChar char="•"/>
              <a:defRPr sz="1500">
                <a:latin typeface="Georgia"/>
              </a:defRPr>
            </a:lvl2pPr>
            <a:lvl3pPr marL="345587" indent="-172793">
              <a:buFont typeface="Lucida Grande"/>
              <a:buChar char="-"/>
              <a:defRPr sz="1200" i="1">
                <a:latin typeface="Georgia"/>
                <a:cs typeface="Georgia"/>
              </a:defRPr>
            </a:lvl3pPr>
            <a:lvl4pPr marL="593977" indent="-145795">
              <a:buFont typeface="Arial"/>
              <a:buChar char="•"/>
              <a:defRPr sz="1050" baseline="0">
                <a:latin typeface="Georgia"/>
              </a:defRPr>
            </a:lvl4pPr>
            <a:lvl5pPr marL="815368" indent="-171443">
              <a:buFont typeface="Courier New"/>
              <a:buChar char="o"/>
              <a:defRPr sz="975"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BCA772FF-DC7D-B64A-BEB0-188ECB96F750}" type="datetime1">
              <a:rPr lang="fi-FI">
                <a:solidFill>
                  <a:prstClr val="black">
                    <a:tint val="75000"/>
                  </a:prstClr>
                </a:solidFill>
              </a:rPr>
              <a:pPr>
                <a:defRPr/>
              </a:pPr>
              <a:t>5.4.2022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Laitoksen nimi</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4522" y="4666105"/>
            <a:ext cx="2777573" cy="995221"/>
          </a:xfrm>
          <a:prstGeom prst="rect">
            <a:avLst/>
          </a:prstGeom>
        </p:spPr>
      </p:pic>
    </p:spTree>
    <p:extLst>
      <p:ext uri="{BB962C8B-B14F-4D97-AF65-F5344CB8AC3E}">
        <p14:creationId xmlns:p14="http://schemas.microsoft.com/office/powerpoint/2010/main" val="3711731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isältö">
    <p:spTree>
      <p:nvGrpSpPr>
        <p:cNvPr id="1" name=""/>
        <p:cNvGrpSpPr/>
        <p:nvPr/>
      </p:nvGrpSpPr>
      <p:grpSpPr>
        <a:xfrm>
          <a:off x="0" y="0"/>
          <a:ext cx="0" cy="0"/>
          <a:chOff x="0" y="0"/>
          <a:chExt cx="0" cy="0"/>
        </a:xfrm>
      </p:grpSpPr>
      <p:pic>
        <p:nvPicPr>
          <p:cNvPr id="12" name="Picture 2" descr="D:\My Graphical Design\My PowerPoint\2011-09-15_AALTO_Koulu_PowerPoint\2011-11-16_Aalto_Econ_EN_template\Slide1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1"/>
            <a:ext cx="9144000" cy="57150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3" y="317500"/>
            <a:ext cx="8085599" cy="996498"/>
          </a:xfrm>
          <a:prstGeom prst="rect">
            <a:avLst/>
          </a:prstGeom>
        </p:spPr>
        <p:txBody>
          <a:bodyPr lIns="0" tIns="0" rIns="0" bIns="0" anchor="t" anchorCtr="0">
            <a:noAutofit/>
          </a:bodyPr>
          <a:lstStyle>
            <a:lvl1pPr algn="l">
              <a:lnSpc>
                <a:spcPct val="85000"/>
              </a:lnSpc>
              <a:defRPr sz="2700" b="1" spc="-75">
                <a:solidFill>
                  <a:schemeClr val="bg1"/>
                </a:solidFill>
              </a:defRPr>
            </a:lvl1pPr>
          </a:lstStyle>
          <a:p>
            <a:r>
              <a:rPr lang="en-US"/>
              <a:t>Click to edit Master title style</a:t>
            </a:r>
          </a:p>
        </p:txBody>
      </p:sp>
      <p:sp>
        <p:nvSpPr>
          <p:cNvPr id="11" name="Content Placeholder 10"/>
          <p:cNvSpPr>
            <a:spLocks noGrp="1"/>
          </p:cNvSpPr>
          <p:nvPr>
            <p:ph sz="quarter" idx="14"/>
          </p:nvPr>
        </p:nvSpPr>
        <p:spPr>
          <a:xfrm>
            <a:off x="540003" y="1404731"/>
            <a:ext cx="8085599" cy="3192964"/>
          </a:xfrm>
          <a:prstGeom prst="rect">
            <a:avLst/>
          </a:prstGeom>
        </p:spPr>
        <p:txBody>
          <a:bodyPr vert="horz" lIns="0" tIns="0" rIns="0" bIns="0"/>
          <a:lstStyle>
            <a:lvl1pPr marL="0" indent="0">
              <a:buNone/>
              <a:defRPr sz="1575" b="1">
                <a:solidFill>
                  <a:schemeClr val="bg1"/>
                </a:solidFill>
                <a:latin typeface="+mj-lt"/>
              </a:defRPr>
            </a:lvl1pPr>
            <a:lvl2pPr marL="178193" indent="-159294">
              <a:buFont typeface="Arial"/>
              <a:buChar char="•"/>
              <a:defRPr sz="1500">
                <a:solidFill>
                  <a:schemeClr val="bg1"/>
                </a:solidFill>
                <a:latin typeface="Georgia"/>
              </a:defRPr>
            </a:lvl2pPr>
            <a:lvl3pPr marL="345587" indent="-172793">
              <a:buFont typeface="Lucida Grande"/>
              <a:buChar char="-"/>
              <a:defRPr sz="1200" i="1">
                <a:solidFill>
                  <a:schemeClr val="bg1"/>
                </a:solidFill>
                <a:latin typeface="Georgia"/>
                <a:cs typeface="Georgia"/>
              </a:defRPr>
            </a:lvl3pPr>
            <a:lvl4pPr marL="593977" indent="-145795">
              <a:buFont typeface="Arial"/>
              <a:buChar char="•"/>
              <a:defRPr sz="1050" baseline="0">
                <a:solidFill>
                  <a:schemeClr val="bg1"/>
                </a:solidFill>
                <a:latin typeface="Georgia"/>
              </a:defRPr>
            </a:lvl4pPr>
            <a:lvl5pPr marL="815368" indent="-171443">
              <a:buFont typeface="Courier New"/>
              <a:buChar char="o"/>
              <a:defRPr sz="975"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solidFill>
                  <a:schemeClr val="bg1"/>
                </a:solidFill>
              </a:defRPr>
            </a:lvl1pPr>
          </a:lstStyle>
          <a:p>
            <a:pPr>
              <a:defRPr/>
            </a:pPr>
            <a:fld id="{BCA772FF-DC7D-B64A-BEB0-188ECB96F750}" type="datetime1">
              <a:rPr lang="fi-FI" smtClean="0">
                <a:solidFill>
                  <a:prstClr val="white"/>
                </a:solidFill>
              </a:rPr>
              <a:pPr>
                <a:defRPr/>
              </a:pPr>
              <a:t>5.4.2022</a:t>
            </a:fld>
            <a:endParaRPr lang="fi-FI">
              <a:solidFill>
                <a:prstClr val="white"/>
              </a:solidFill>
            </a:endParaRPr>
          </a:p>
        </p:txBody>
      </p:sp>
      <p:sp>
        <p:nvSpPr>
          <p:cNvPr id="7" name="Footer Placeholder 8"/>
          <p:cNvSpPr>
            <a:spLocks noGrp="1"/>
          </p:cNvSpPr>
          <p:nvPr>
            <p:ph type="ftr" sz="quarter" idx="16"/>
          </p:nvPr>
        </p:nvSpPr>
        <p:spPr/>
        <p:txBody>
          <a:bodyPr/>
          <a:lstStyle>
            <a:lvl1pPr>
              <a:defRPr>
                <a:solidFill>
                  <a:schemeClr val="bg1"/>
                </a:solidFill>
              </a:defRPr>
            </a:lvl1pPr>
          </a:lstStyle>
          <a:p>
            <a:pPr>
              <a:defRPr/>
            </a:pPr>
            <a:r>
              <a:rPr lang="fi-FI">
                <a:solidFill>
                  <a:prstClr val="white"/>
                </a:solidFill>
              </a:rPr>
              <a:t>Laitoksen nimi</a:t>
            </a:r>
          </a:p>
        </p:txBody>
      </p:sp>
      <p:sp>
        <p:nvSpPr>
          <p:cNvPr id="8" name="Slide Number Placeholder 9"/>
          <p:cNvSpPr>
            <a:spLocks noGrp="1"/>
          </p:cNvSpPr>
          <p:nvPr>
            <p:ph type="sldNum" sz="quarter" idx="17"/>
          </p:nvPr>
        </p:nvSpPr>
        <p:spPr/>
        <p:txBody>
          <a:bodyPr/>
          <a:lstStyle>
            <a:lvl1pPr>
              <a:defRPr>
                <a:solidFill>
                  <a:schemeClr val="bg1"/>
                </a:solidFill>
              </a:defRPr>
            </a:lvl1pPr>
          </a:lstStyle>
          <a:p>
            <a:pPr>
              <a:defRPr/>
            </a:pPr>
            <a:fld id="{1C07628F-9402-FB47-93B5-FC3C3BFEEBE0}" type="slidenum">
              <a:rPr lang="fi-FI" smtClean="0">
                <a:solidFill>
                  <a:prstClr val="white"/>
                </a:solidFill>
              </a:rPr>
              <a:pPr>
                <a:defRPr/>
              </a:pPr>
              <a:t>‹#›</a:t>
            </a:fld>
            <a:endParaRPr lang="fi-FI">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4522" y="4666103"/>
            <a:ext cx="2777573" cy="995222"/>
          </a:xfrm>
          <a:prstGeom prst="rect">
            <a:avLst/>
          </a:prstGeom>
        </p:spPr>
      </p:pic>
    </p:spTree>
    <p:extLst>
      <p:ext uri="{BB962C8B-B14F-4D97-AF65-F5344CB8AC3E}">
        <p14:creationId xmlns:p14="http://schemas.microsoft.com/office/powerpoint/2010/main" val="4235855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3" y="317500"/>
            <a:ext cx="8085599" cy="9964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en-US"/>
              <a:t>Click to edit Master title style</a:t>
            </a:r>
          </a:p>
        </p:txBody>
      </p:sp>
      <p:sp>
        <p:nvSpPr>
          <p:cNvPr id="11" name="Content Placeholder 10"/>
          <p:cNvSpPr>
            <a:spLocks noGrp="1"/>
          </p:cNvSpPr>
          <p:nvPr>
            <p:ph sz="quarter" idx="14"/>
          </p:nvPr>
        </p:nvSpPr>
        <p:spPr>
          <a:xfrm>
            <a:off x="540003" y="1404731"/>
            <a:ext cx="3988079" cy="3192964"/>
          </a:xfrm>
          <a:prstGeom prst="rect">
            <a:avLst/>
          </a:prstGeom>
        </p:spPr>
        <p:txBody>
          <a:bodyPr vert="horz" lIns="0" tIns="0" rIns="0" bIns="0"/>
          <a:lstStyle>
            <a:lvl1pPr marL="0" indent="0">
              <a:buNone/>
              <a:defRPr sz="1575" b="1">
                <a:latin typeface="+mj-lt"/>
              </a:defRPr>
            </a:lvl1pPr>
            <a:lvl2pPr marL="178193" indent="-159294">
              <a:buFont typeface="Arial"/>
              <a:buChar char="•"/>
              <a:defRPr sz="1500">
                <a:latin typeface="Georgia"/>
              </a:defRPr>
            </a:lvl2pPr>
            <a:lvl3pPr marL="345587" indent="-172793">
              <a:buFont typeface="Lucida Grande"/>
              <a:buChar char="-"/>
              <a:defRPr sz="1200" i="1">
                <a:latin typeface="Georgia"/>
                <a:cs typeface="Georgia"/>
              </a:defRPr>
            </a:lvl3pPr>
            <a:lvl4pPr marL="593977" indent="-145795">
              <a:buFont typeface="Arial"/>
              <a:buChar char="•"/>
              <a:defRPr sz="1050" baseline="0">
                <a:latin typeface="Georgia"/>
              </a:defRPr>
            </a:lvl4pPr>
            <a:lvl5pPr marL="815368" indent="-171443">
              <a:buFont typeface="Courier New"/>
              <a:buChar char="o"/>
              <a:defRPr sz="975"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10"/>
          <p:cNvSpPr>
            <a:spLocks noGrp="1"/>
          </p:cNvSpPr>
          <p:nvPr>
            <p:ph sz="quarter" idx="18"/>
          </p:nvPr>
        </p:nvSpPr>
        <p:spPr>
          <a:xfrm>
            <a:off x="4637523" y="1404731"/>
            <a:ext cx="3988079" cy="3192964"/>
          </a:xfrm>
          <a:prstGeom prst="rect">
            <a:avLst/>
          </a:prstGeom>
        </p:spPr>
        <p:txBody>
          <a:bodyPr vert="horz" lIns="0" tIns="0" rIns="0" bIns="0"/>
          <a:lstStyle>
            <a:lvl1pPr marL="0" indent="0">
              <a:buNone/>
              <a:defRPr sz="1575" b="1">
                <a:latin typeface="+mj-lt"/>
              </a:defRPr>
            </a:lvl1pPr>
            <a:lvl2pPr marL="178193" indent="-159294">
              <a:buFont typeface="Arial"/>
              <a:buChar char="•"/>
              <a:defRPr sz="1500">
                <a:latin typeface="Georgia"/>
              </a:defRPr>
            </a:lvl2pPr>
            <a:lvl3pPr marL="345587" indent="-172793">
              <a:buFont typeface="Lucida Grande"/>
              <a:buChar char="-"/>
              <a:defRPr sz="1200" i="1">
                <a:latin typeface="Georgia"/>
                <a:cs typeface="Georgia"/>
              </a:defRPr>
            </a:lvl3pPr>
            <a:lvl4pPr marL="593977" indent="-145795">
              <a:buFont typeface="Arial"/>
              <a:buChar char="•"/>
              <a:defRPr sz="1050" baseline="0">
                <a:latin typeface="Georgia"/>
              </a:defRPr>
            </a:lvl4pPr>
            <a:lvl5pPr marL="815368" indent="-171443">
              <a:buFont typeface="Courier New"/>
              <a:buChar char="o"/>
              <a:defRPr sz="975"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fld id="{283B6F99-8DEE-744D-B2F1-7399A94D5902}" type="datetime1">
              <a:rPr lang="fi-FI">
                <a:solidFill>
                  <a:prstClr val="black">
                    <a:tint val="75000"/>
                  </a:prstClr>
                </a:solidFill>
              </a:rPr>
              <a:pPr>
                <a:defRPr/>
              </a:pPr>
              <a:t>5.4.2022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Laitoksen nimi</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4522" y="4666105"/>
            <a:ext cx="2777573" cy="995221"/>
          </a:xfrm>
          <a:prstGeom prst="rect">
            <a:avLst/>
          </a:prstGeom>
        </p:spPr>
      </p:pic>
    </p:spTree>
    <p:extLst>
      <p:ext uri="{BB962C8B-B14F-4D97-AF65-F5344CB8AC3E}">
        <p14:creationId xmlns:p14="http://schemas.microsoft.com/office/powerpoint/2010/main" val="548809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pic>
        <p:nvPicPr>
          <p:cNvPr id="8" name="Picture 8" descr="aalto_eng_alakulma.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4963585"/>
            <a:ext cx="2692400" cy="751417"/>
          </a:xfrm>
          <a:prstGeom prst="rect">
            <a:avLst/>
          </a:prstGeom>
          <a:noFill/>
          <a:ln w="9525">
            <a:noFill/>
            <a:miter lim="800000"/>
            <a:headEnd/>
            <a:tailEnd/>
          </a:ln>
        </p:spPr>
      </p:pic>
      <p:sp>
        <p:nvSpPr>
          <p:cNvPr id="9" name="Rectangle 8"/>
          <p:cNvSpPr/>
          <p:nvPr userDrawn="1"/>
        </p:nvSpPr>
        <p:spPr>
          <a:xfrm>
            <a:off x="573088" y="4844522"/>
            <a:ext cx="7988300" cy="54240"/>
          </a:xfrm>
          <a:prstGeom prst="rect">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lIns="68579" tIns="34289" rIns="68579" bIns="34289" anchor="ctr"/>
          <a:lstStyle/>
          <a:p>
            <a:pPr algn="ctr" defTabSz="342887" fontAlgn="base">
              <a:spcBef>
                <a:spcPct val="0"/>
              </a:spcBef>
              <a:spcAft>
                <a:spcPct val="0"/>
              </a:spcAft>
              <a:defRPr/>
            </a:pPr>
            <a:r>
              <a:rPr lang="en-US" sz="1620">
                <a:solidFill>
                  <a:srgbClr val="EF3340"/>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248000"/>
            <a:ext cx="6285600" cy="3447000"/>
          </a:xfrm>
          <a:prstGeom prst="rect">
            <a:avLst/>
          </a:prstGeom>
        </p:spPr>
        <p:txBody>
          <a:bodyPr lIns="0" tIns="0" rIns="0" bIns="0">
            <a:normAutofit/>
          </a:bodyPr>
          <a:lstStyle>
            <a:lvl1pPr>
              <a:lnSpc>
                <a:spcPts val="1500"/>
              </a:lnSpc>
              <a:buNone/>
              <a:defRPr sz="12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06450"/>
            <a:ext cx="7772400" cy="750000"/>
          </a:xfrm>
          <a:prstGeom prst="rect">
            <a:avLst/>
          </a:prstGeom>
        </p:spPr>
        <p:txBody>
          <a:bodyPr lIns="0" tIns="0" rIns="0" bIns="0" anchor="t">
            <a:noAutofit/>
          </a:bodyPr>
          <a:lstStyle>
            <a:lvl1pPr algn="l">
              <a:defRPr sz="2400" b="1">
                <a:solidFill>
                  <a:schemeClr val="accent6"/>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5121012"/>
            <a:ext cx="1536700" cy="198608"/>
          </a:xfrm>
          <a:prstGeom prst="rect">
            <a:avLst/>
          </a:prstGeom>
        </p:spPr>
        <p:txBody>
          <a:bodyPr lIns="0" tIns="0" rIns="0" bIns="0"/>
          <a:lstStyle>
            <a:lvl1pPr marL="0">
              <a:lnSpc>
                <a:spcPts val="713"/>
              </a:lnSpc>
              <a:spcBef>
                <a:spcPts val="0"/>
              </a:spcBef>
              <a:buNone/>
              <a:defRPr sz="75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5121012"/>
            <a:ext cx="1701801" cy="198608"/>
          </a:xfrm>
          <a:prstGeom prst="rect">
            <a:avLst/>
          </a:prstGeom>
        </p:spPr>
        <p:txBody>
          <a:bodyPr lIns="0" tIns="0" rIns="0" bIns="0"/>
          <a:lstStyle>
            <a:lvl1pPr marL="0">
              <a:lnSpc>
                <a:spcPts val="713"/>
              </a:lnSpc>
              <a:spcBef>
                <a:spcPts val="0"/>
              </a:spcBef>
              <a:buNone/>
              <a:defRPr sz="75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2" y="5121012"/>
            <a:ext cx="1544638" cy="105833"/>
          </a:xfrm>
        </p:spPr>
        <p:txBody>
          <a:bodyPr lIns="0" tIns="0" rIns="0" bIns="0" anchor="t"/>
          <a:lstStyle>
            <a:lvl1pPr algn="l">
              <a:defRPr sz="675" b="1"/>
            </a:lvl1pPr>
          </a:lstStyle>
          <a:p>
            <a:pPr>
              <a:defRPr/>
            </a:pPr>
            <a:endParaRPr lang="en-US">
              <a:solidFill>
                <a:prstClr val="black">
                  <a:tint val="75000"/>
                </a:prstClr>
              </a:solidFill>
            </a:endParaRPr>
          </a:p>
        </p:txBody>
      </p:sp>
      <p:sp>
        <p:nvSpPr>
          <p:cNvPr id="11" name="Date Placeholder 3"/>
          <p:cNvSpPr>
            <a:spLocks noGrp="1"/>
          </p:cNvSpPr>
          <p:nvPr>
            <p:ph type="dt" sz="half" idx="19"/>
          </p:nvPr>
        </p:nvSpPr>
        <p:spPr>
          <a:xfrm>
            <a:off x="3429002" y="5228168"/>
            <a:ext cx="1544638" cy="104511"/>
          </a:xfrm>
        </p:spPr>
        <p:txBody>
          <a:bodyPr lIns="0" tIns="0" rIns="0" bIns="0" anchor="t"/>
          <a:lstStyle>
            <a:lvl1pPr>
              <a:defRPr sz="675" b="1"/>
            </a:lvl1pPr>
          </a:lstStyle>
          <a:p>
            <a:pPr>
              <a:defRPr/>
            </a:pPr>
            <a:fld id="{5646158A-8850-1C47-BC2E-85C151F5FC1A}" type="datetime1">
              <a:rPr lang="en-US">
                <a:solidFill>
                  <a:prstClr val="black">
                    <a:tint val="75000"/>
                  </a:prstClr>
                </a:solidFill>
              </a:rPr>
              <a:pPr>
                <a:defRPr/>
              </a:pPr>
              <a:t>4/5/2022</a:t>
            </a:fld>
            <a:endParaRPr lang="en-US">
              <a:solidFill>
                <a:prstClr val="black">
                  <a:tint val="75000"/>
                </a:prstClr>
              </a:solidFill>
            </a:endParaRPr>
          </a:p>
        </p:txBody>
      </p:sp>
      <p:sp>
        <p:nvSpPr>
          <p:cNvPr id="12" name="Slide Number Placeholder 5"/>
          <p:cNvSpPr>
            <a:spLocks noGrp="1"/>
          </p:cNvSpPr>
          <p:nvPr>
            <p:ph type="sldNum" sz="quarter" idx="20"/>
          </p:nvPr>
        </p:nvSpPr>
        <p:spPr>
          <a:xfrm>
            <a:off x="3429002" y="5335324"/>
            <a:ext cx="1544638" cy="104510"/>
          </a:xfrm>
        </p:spPr>
        <p:txBody>
          <a:bodyPr lIns="0" tIns="0" rIns="0" bIns="0" anchor="t"/>
          <a:lstStyle>
            <a:lvl1pPr algn="l">
              <a:defRPr sz="675" b="1"/>
            </a:lvl1pPr>
          </a:lstStyle>
          <a:p>
            <a:pPr>
              <a:defRPr/>
            </a:pPr>
            <a:fld id="{F9AAF24F-E1D8-7944-AFCB-C51A4B329E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437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2" y="407459"/>
            <a:ext cx="7985125" cy="899583"/>
          </a:xfrm>
          <a:prstGeom prst="rect">
            <a:avLst/>
          </a:prstGeom>
        </p:spPr>
        <p:txBody>
          <a:bodyPr/>
          <a:lstStyle/>
          <a:p>
            <a:r>
              <a:rPr lang="en-US" noProof="0"/>
              <a:t>Click to edit Master title style</a:t>
            </a:r>
          </a:p>
        </p:txBody>
      </p:sp>
      <p:sp>
        <p:nvSpPr>
          <p:cNvPr id="3" name="Content Placeholder 2"/>
          <p:cNvSpPr>
            <a:spLocks noGrp="1"/>
          </p:cNvSpPr>
          <p:nvPr>
            <p:ph idx="1"/>
          </p:nvPr>
        </p:nvSpPr>
        <p:spPr>
          <a:xfrm>
            <a:off x="571502" y="1318949"/>
            <a:ext cx="7985125" cy="344619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68ABA70-3711-4040-B033-8C7B0100C4FF}" type="datetime1">
              <a:rPr lang="en-US" smtClean="0">
                <a:solidFill>
                  <a:prstClr val="black">
                    <a:tint val="75000"/>
                  </a:prstClr>
                </a:solidFill>
              </a:rPr>
              <a:pPr/>
              <a:t>4/5/2022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en-US" smtClean="0">
                <a:solidFill>
                  <a:prstClr val="black">
                    <a:tint val="75000"/>
                  </a:prstClr>
                </a:solidFill>
              </a:rPr>
              <a:pPr/>
              <a:t>‹#›</a:t>
            </a:fld>
            <a:endParaRPr lang="en-US">
              <a:solidFill>
                <a:prstClr val="black">
                  <a:tint val="75000"/>
                </a:prstClr>
              </a:solidFill>
            </a:endParaRPr>
          </a:p>
        </p:txBody>
      </p:sp>
      <p:sp>
        <p:nvSpPr>
          <p:cNvPr id="11" name="Text Placeholder 9"/>
          <p:cNvSpPr>
            <a:spLocks noGrp="1"/>
          </p:cNvSpPr>
          <p:nvPr>
            <p:ph type="body" sz="quarter" idx="13"/>
          </p:nvPr>
        </p:nvSpPr>
        <p:spPr>
          <a:xfrm>
            <a:off x="5144400" y="5121000"/>
            <a:ext cx="1537200" cy="318000"/>
          </a:xfrm>
          <a:prstGeom prst="rect">
            <a:avLst/>
          </a:prstGeom>
        </p:spPr>
        <p:txBody>
          <a:bodyPr lIns="0" tIns="0" rIns="0" bIns="0">
            <a:noAutofit/>
          </a:bodyPr>
          <a:lstStyle>
            <a:lvl1pPr marL="0" indent="0">
              <a:lnSpc>
                <a:spcPts val="713"/>
              </a:lnSpc>
              <a:spcBef>
                <a:spcPts val="0"/>
              </a:spcBef>
              <a:buNone/>
              <a:defRPr sz="713" b="1">
                <a:solidFill>
                  <a:schemeClr val="bg2"/>
                </a:solidFill>
              </a:defRPr>
            </a:lvl1pPr>
            <a:lvl2pPr marL="204780" indent="-77388">
              <a:defRPr lang="en-US" sz="713" kern="1200" dirty="0" smtClean="0">
                <a:solidFill>
                  <a:schemeClr val="tx1"/>
                </a:solidFill>
                <a:latin typeface="+mn-lt"/>
                <a:ea typeface="+mn-ea"/>
                <a:cs typeface="+mn-cs"/>
              </a:defRPr>
            </a:lvl2pPr>
            <a:lvl3pPr marL="204780" indent="-70244">
              <a:buFont typeface="Symbol" pitchFamily="18" charset="2"/>
              <a:buNone/>
              <a:defRPr sz="675"/>
            </a:lvl3pPr>
            <a:lvl4pPr marL="204780" indent="-70244">
              <a:defRPr sz="675"/>
            </a:lvl4pPr>
            <a:lvl5pPr marL="204780" indent="-70244">
              <a:buFont typeface="Symbol" pitchFamily="18" charset="2"/>
              <a:buChar char="-"/>
              <a:defRPr sz="675"/>
            </a:lvl5pPr>
            <a:lvl6pPr marL="205192" indent="-70197">
              <a:spcBef>
                <a:spcPts val="225"/>
              </a:spcBef>
              <a:buFont typeface="Symbol" pitchFamily="18" charset="2"/>
              <a:buChar char="-"/>
              <a:defRPr sz="675"/>
            </a:lvl6pPr>
            <a:lvl7pPr marL="205192" indent="-70197">
              <a:spcBef>
                <a:spcPts val="225"/>
              </a:spcBef>
              <a:buFont typeface="Symbol" pitchFamily="18" charset="2"/>
              <a:buChar char="-"/>
              <a:defRPr sz="675"/>
            </a:lvl7pPr>
            <a:lvl8pPr marL="205192" indent="-70197">
              <a:spcBef>
                <a:spcPts val="225"/>
              </a:spcBef>
              <a:buFont typeface="Symbol" pitchFamily="18" charset="2"/>
              <a:buChar char="-"/>
              <a:defRPr sz="675"/>
            </a:lvl8pPr>
            <a:lvl9pPr marL="205192" indent="-70197">
              <a:spcBef>
                <a:spcPts val="225"/>
              </a:spcBef>
              <a:buFont typeface="Symbol" pitchFamily="18" charset="2"/>
              <a:buChar char="-"/>
              <a:defRPr sz="675"/>
            </a:lvl9pPr>
          </a:lstStyle>
          <a:p>
            <a:pPr lvl="0"/>
            <a:r>
              <a:rPr lang="en-US" noProof="0"/>
              <a:t>Click to edit Master text styles</a:t>
            </a:r>
          </a:p>
        </p:txBody>
      </p:sp>
      <p:sp>
        <p:nvSpPr>
          <p:cNvPr id="12" name="Text Placeholder 9"/>
          <p:cNvSpPr>
            <a:spLocks noGrp="1"/>
          </p:cNvSpPr>
          <p:nvPr>
            <p:ph type="body" sz="quarter" idx="14"/>
          </p:nvPr>
        </p:nvSpPr>
        <p:spPr>
          <a:xfrm>
            <a:off x="6858000" y="5121000"/>
            <a:ext cx="1702800" cy="318000"/>
          </a:xfrm>
          <a:prstGeom prst="rect">
            <a:avLst/>
          </a:prstGeom>
        </p:spPr>
        <p:txBody>
          <a:bodyPr lIns="0" tIns="0" rIns="0" bIns="0">
            <a:noAutofit/>
          </a:bodyPr>
          <a:lstStyle>
            <a:lvl1pPr marL="0" indent="0">
              <a:lnSpc>
                <a:spcPts val="713"/>
              </a:lnSpc>
              <a:spcBef>
                <a:spcPts val="0"/>
              </a:spcBef>
              <a:buNone/>
              <a:defRPr sz="713" b="1">
                <a:solidFill>
                  <a:schemeClr val="bg2"/>
                </a:solidFill>
              </a:defRPr>
            </a:lvl1pPr>
            <a:lvl2pPr marL="204780" indent="-77388">
              <a:defRPr lang="en-US" sz="713" kern="1200" dirty="0" smtClean="0">
                <a:solidFill>
                  <a:schemeClr val="tx1"/>
                </a:solidFill>
                <a:latin typeface="+mn-lt"/>
                <a:ea typeface="+mn-ea"/>
                <a:cs typeface="+mn-cs"/>
              </a:defRPr>
            </a:lvl2pPr>
            <a:lvl3pPr marL="204780" indent="-70244">
              <a:buFont typeface="Symbol" pitchFamily="18" charset="2"/>
              <a:buNone/>
              <a:defRPr sz="675"/>
            </a:lvl3pPr>
            <a:lvl4pPr marL="204780" indent="-70244">
              <a:defRPr sz="675"/>
            </a:lvl4pPr>
            <a:lvl5pPr marL="204780" indent="-70244">
              <a:buFont typeface="Symbol" pitchFamily="18" charset="2"/>
              <a:buChar char="-"/>
              <a:defRPr sz="675"/>
            </a:lvl5pPr>
            <a:lvl6pPr marL="205192" indent="-70197">
              <a:spcBef>
                <a:spcPts val="225"/>
              </a:spcBef>
              <a:buFont typeface="Symbol" pitchFamily="18" charset="2"/>
              <a:buChar char="-"/>
              <a:defRPr sz="675"/>
            </a:lvl6pPr>
            <a:lvl7pPr marL="205192" indent="-70197">
              <a:spcBef>
                <a:spcPts val="225"/>
              </a:spcBef>
              <a:buFont typeface="Symbol" pitchFamily="18" charset="2"/>
              <a:buChar char="-"/>
              <a:defRPr sz="675"/>
            </a:lvl7pPr>
            <a:lvl8pPr marL="205192" indent="-70197">
              <a:spcBef>
                <a:spcPts val="225"/>
              </a:spcBef>
              <a:buFont typeface="Symbol" pitchFamily="18" charset="2"/>
              <a:buChar char="-"/>
              <a:defRPr sz="675"/>
            </a:lvl8pPr>
            <a:lvl9pPr marL="205192" indent="-70197">
              <a:spcBef>
                <a:spcPts val="225"/>
              </a:spcBef>
              <a:buFont typeface="Symbol" pitchFamily="18" charset="2"/>
              <a:buChar char="-"/>
              <a:defRPr sz="675"/>
            </a:lvl9pPr>
          </a:lstStyle>
          <a:p>
            <a:pPr lvl="0"/>
            <a:r>
              <a:rPr lang="en-US" noProof="0"/>
              <a:t>Click to edit Master text styles</a:t>
            </a:r>
          </a:p>
        </p:txBody>
      </p:sp>
    </p:spTree>
    <p:extLst>
      <p:ext uri="{BB962C8B-B14F-4D97-AF65-F5344CB8AC3E}">
        <p14:creationId xmlns:p14="http://schemas.microsoft.com/office/powerpoint/2010/main" val="384100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6" y="265113"/>
            <a:ext cx="8207375" cy="996498"/>
          </a:xfrm>
          <a:prstGeom prst="rect">
            <a:avLst/>
          </a:prstGeom>
        </p:spPr>
        <p:txBody>
          <a:bodyPr lIns="0" tIns="0" rIns="0" bIns="0" anchor="t" anchorCtr="0">
            <a:noAutofit/>
          </a:bodyPr>
          <a:lstStyle>
            <a:lvl1pPr algn="l">
              <a:lnSpc>
                <a:spcPct val="85000"/>
              </a:lnSpc>
              <a:defRPr sz="2700" b="1" spc="-75">
                <a:solidFill>
                  <a:schemeClr val="tx2"/>
                </a:solidFill>
              </a:defRPr>
            </a:lvl1pPr>
          </a:lstStyle>
          <a:p>
            <a:r>
              <a:rPr lang="en-US"/>
              <a:t>Click to edit Master title style</a:t>
            </a:r>
          </a:p>
        </p:txBody>
      </p:sp>
      <p:sp>
        <p:nvSpPr>
          <p:cNvPr id="10" name="Content Placeholder 10"/>
          <p:cNvSpPr>
            <a:spLocks noGrp="1"/>
          </p:cNvSpPr>
          <p:nvPr>
            <p:ph sz="quarter" idx="14"/>
          </p:nvPr>
        </p:nvSpPr>
        <p:spPr>
          <a:xfrm>
            <a:off x="468315" y="1261613"/>
            <a:ext cx="8207374" cy="3336083"/>
          </a:xfrm>
          <a:prstGeom prst="rect">
            <a:avLst/>
          </a:prstGeom>
        </p:spPr>
        <p:txBody>
          <a:bodyPr vert="horz" lIns="0" tIns="0" rIns="0" bIns="0"/>
          <a:lstStyle>
            <a:lvl1pPr marL="0" indent="0">
              <a:buNone/>
              <a:defRPr sz="1575" b="1">
                <a:latin typeface="+mj-lt"/>
              </a:defRPr>
            </a:lvl1pPr>
            <a:lvl2pPr marL="178193" indent="-159294">
              <a:buFont typeface="Arial"/>
              <a:buChar char="•"/>
              <a:defRPr sz="1500">
                <a:latin typeface="Georgia"/>
              </a:defRPr>
            </a:lvl2pPr>
            <a:lvl3pPr marL="345587" indent="-172793">
              <a:buFont typeface="Lucida Grande"/>
              <a:buChar char="-"/>
              <a:defRPr sz="1200" i="1">
                <a:latin typeface="Georgia"/>
                <a:cs typeface="Georgia"/>
              </a:defRPr>
            </a:lvl3pPr>
            <a:lvl4pPr marL="593977" indent="-145795">
              <a:buFont typeface="Arial"/>
              <a:buChar char="•"/>
              <a:defRPr sz="1050" baseline="0">
                <a:latin typeface="Georgia"/>
              </a:defRPr>
            </a:lvl4pPr>
            <a:lvl5pPr marL="815368" indent="-171443">
              <a:buFont typeface="Courier New"/>
              <a:buChar char="o"/>
              <a:defRPr sz="975"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endParaRPr lang="fi-FI"/>
          </a:p>
        </p:txBody>
      </p:sp>
      <p:cxnSp>
        <p:nvCxnSpPr>
          <p:cNvPr id="12" name="Straight Connector 4"/>
          <p:cNvCxnSpPr/>
          <p:nvPr userDrawn="1"/>
        </p:nvCxnSpPr>
        <p:spPr>
          <a:xfrm>
            <a:off x="468316"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3" y="4712400"/>
            <a:ext cx="2227147" cy="957600"/>
          </a:xfrm>
          <a:prstGeom prst="rect">
            <a:avLst/>
          </a:prstGeom>
        </p:spPr>
      </p:pic>
    </p:spTree>
    <p:extLst>
      <p:ext uri="{BB962C8B-B14F-4D97-AF65-F5344CB8AC3E}">
        <p14:creationId xmlns:p14="http://schemas.microsoft.com/office/powerpoint/2010/main" val="3562337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5" y="1417342"/>
            <a:ext cx="8207375" cy="2952327"/>
          </a:xfrm>
          <a:prstGeom prst="rect">
            <a:avLst/>
          </a:prstGeom>
        </p:spPr>
        <p:txBody>
          <a:bodyPr lIns="0" tIns="0" rIns="0" bIns="0" anchor="b" anchorCtr="0">
            <a:noAutofit/>
          </a:bodyPr>
          <a:lstStyle>
            <a:lvl1pPr algn="l">
              <a:lnSpc>
                <a:spcPct val="80000"/>
              </a:lnSpc>
              <a:defRPr sz="6480" b="1" spc="-180">
                <a:solidFill>
                  <a:schemeClr val="bg1"/>
                </a:solidFill>
              </a:defRPr>
            </a:lvl1pPr>
          </a:lstStyle>
          <a:p>
            <a:r>
              <a:rPr lang="fi-FI"/>
              <a:t>Click to edit Master title style</a:t>
            </a:r>
            <a:endParaRPr lang="en-US"/>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7"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2" y="291"/>
            <a:ext cx="1846263" cy="1606550"/>
          </a:xfrm>
          <a:prstGeom prst="rect">
            <a:avLst/>
          </a:prstGeom>
        </p:spPr>
      </p:pic>
    </p:spTree>
    <p:extLst>
      <p:ext uri="{BB962C8B-B14F-4D97-AF65-F5344CB8AC3E}">
        <p14:creationId xmlns:p14="http://schemas.microsoft.com/office/powerpoint/2010/main" val="2873943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5" y="1417636"/>
            <a:ext cx="8207375" cy="2952032"/>
          </a:xfrm>
          <a:prstGeom prst="rect">
            <a:avLst/>
          </a:prstGeom>
        </p:spPr>
        <p:txBody>
          <a:bodyPr lIns="0" tIns="0" rIns="0" bIns="0" anchor="b" anchorCtr="0">
            <a:noAutofit/>
          </a:bodyPr>
          <a:lstStyle>
            <a:lvl1pPr algn="l">
              <a:lnSpc>
                <a:spcPct val="80000"/>
              </a:lnSpc>
              <a:defRPr sz="6480"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2" y="291"/>
            <a:ext cx="1846263" cy="1606550"/>
          </a:xfrm>
          <a:prstGeom prst="rect">
            <a:avLst/>
          </a:prstGeom>
        </p:spPr>
      </p:pic>
    </p:spTree>
    <p:extLst>
      <p:ext uri="{BB962C8B-B14F-4D97-AF65-F5344CB8AC3E}">
        <p14:creationId xmlns:p14="http://schemas.microsoft.com/office/powerpoint/2010/main" val="1195950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0" b="1" spc="-18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6"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2" y="2"/>
            <a:ext cx="1835201" cy="1619403"/>
          </a:xfrm>
          <a:prstGeom prst="rect">
            <a:avLst/>
          </a:prstGeom>
        </p:spPr>
      </p:pic>
    </p:spTree>
    <p:extLst>
      <p:ext uri="{BB962C8B-B14F-4D97-AF65-F5344CB8AC3E}">
        <p14:creationId xmlns:p14="http://schemas.microsoft.com/office/powerpoint/2010/main" val="199527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1" y="0"/>
            <a:ext cx="1619403" cy="1511503"/>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5" y="1657741"/>
            <a:ext cx="3319477" cy="2694083"/>
          </a:xfrm>
          <a:prstGeom prst="rect">
            <a:avLst/>
          </a:prstGeom>
        </p:spPr>
        <p:txBody>
          <a:bodyPr lIns="0" tIns="0" rIns="0" bIns="0" anchor="t">
            <a:noAutofit/>
          </a:bodyPr>
          <a:lstStyle>
            <a:lvl1pPr algn="l">
              <a:lnSpc>
                <a:spcPct val="80000"/>
              </a:lnSpc>
              <a:defRPr sz="5400" b="1" spc="-18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5" y="4531740"/>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pic>
        <p:nvPicPr>
          <p:cNvPr id="7"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2" y="2"/>
            <a:ext cx="1835201" cy="1619403"/>
          </a:xfrm>
          <a:prstGeom prst="rect">
            <a:avLst/>
          </a:prstGeom>
        </p:spPr>
      </p:pic>
    </p:spTree>
    <p:extLst>
      <p:ext uri="{BB962C8B-B14F-4D97-AF65-F5344CB8AC3E}">
        <p14:creationId xmlns:p14="http://schemas.microsoft.com/office/powerpoint/2010/main" val="36369098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5" y="1593555"/>
            <a:ext cx="8207375" cy="2196667"/>
          </a:xfrm>
          <a:prstGeom prst="rect">
            <a:avLst/>
          </a:prstGeom>
        </p:spPr>
        <p:txBody>
          <a:bodyPr lIns="0" tIns="0" rIns="0" bIns="0" anchor="t">
            <a:noAutofit/>
          </a:bodyPr>
          <a:lstStyle>
            <a:lvl1pPr algn="l">
              <a:lnSpc>
                <a:spcPct val="80000"/>
              </a:lnSpc>
              <a:defRPr sz="6480"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cxnSp>
        <p:nvCxnSpPr>
          <p:cNvPr id="7" name="Straight Connector 4"/>
          <p:cNvCxnSpPr/>
          <p:nvPr userDrawn="1"/>
        </p:nvCxnSpPr>
        <p:spPr>
          <a:xfrm>
            <a:off x="468315" y="4873626"/>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986" y="4703093"/>
            <a:ext cx="2274856" cy="964597"/>
          </a:xfrm>
          <a:prstGeom prst="rect">
            <a:avLst/>
          </a:prstGeom>
        </p:spPr>
      </p:pic>
    </p:spTree>
    <p:extLst>
      <p:ext uri="{BB962C8B-B14F-4D97-AF65-F5344CB8AC3E}">
        <p14:creationId xmlns:p14="http://schemas.microsoft.com/office/powerpoint/2010/main" val="1466426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65113"/>
            <a:ext cx="8207375" cy="996498"/>
          </a:xfrm>
          <a:prstGeom prst="rect">
            <a:avLst/>
          </a:prstGeom>
        </p:spPr>
        <p:txBody>
          <a:bodyPr lIns="0" tIns="0" rIns="0" bIns="0" anchor="t" anchorCtr="0">
            <a:noAutofit/>
          </a:bodyPr>
          <a:lstStyle>
            <a:lvl1pPr algn="l">
              <a:lnSpc>
                <a:spcPct val="85000"/>
              </a:lnSpc>
              <a:defRPr sz="3240" b="1" spc="-9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Content Placeholder 10"/>
          <p:cNvSpPr>
            <a:spLocks noGrp="1"/>
          </p:cNvSpPr>
          <p:nvPr>
            <p:ph sz="quarter" idx="14"/>
          </p:nvPr>
        </p:nvSpPr>
        <p:spPr>
          <a:xfrm>
            <a:off x="468314" y="1261612"/>
            <a:ext cx="8207374" cy="3336083"/>
          </a:xfrm>
          <a:prstGeom prst="rect">
            <a:avLst/>
          </a:prstGeom>
        </p:spPr>
        <p:txBody>
          <a:bodyPr vert="horz" lIns="0" tIns="0" rIns="0" bIns="0"/>
          <a:lstStyle>
            <a:lvl1pPr marL="0" indent="0">
              <a:buNone/>
              <a:defRPr sz="1890" b="1">
                <a:latin typeface="+mj-lt"/>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solidFill>
                  <a:prstClr val="black">
                    <a:tint val="75000"/>
                  </a:prstClr>
                </a:solidFill>
              </a:rPr>
              <a:pPr>
                <a:defRPr/>
              </a:pPr>
              <a:t>5.4.2022</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5"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Kuva 4" descr="Aalto_BIZ_EN_13_BLACK_1.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000" y="4712400"/>
            <a:ext cx="2227145" cy="961722"/>
          </a:xfrm>
          <a:prstGeom prst="rect">
            <a:avLst/>
          </a:prstGeom>
        </p:spPr>
      </p:pic>
    </p:spTree>
    <p:extLst>
      <p:ext uri="{BB962C8B-B14F-4D97-AF65-F5344CB8AC3E}">
        <p14:creationId xmlns:p14="http://schemas.microsoft.com/office/powerpoint/2010/main" val="18596850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240" b="1" spc="-90">
                <a:solidFill>
                  <a:schemeClr val="tx2"/>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1" name="Content Placeholder 10"/>
          <p:cNvSpPr>
            <a:spLocks noGrp="1"/>
          </p:cNvSpPr>
          <p:nvPr>
            <p:ph sz="quarter" idx="14"/>
          </p:nvPr>
        </p:nvSpPr>
        <p:spPr>
          <a:xfrm>
            <a:off x="463310" y="1261612"/>
            <a:ext cx="3988079" cy="3336083"/>
          </a:xfrm>
          <a:prstGeom prst="rect">
            <a:avLst/>
          </a:prstGeom>
        </p:spPr>
        <p:txBody>
          <a:bodyPr vert="horz" lIns="0" tIns="0" rIns="0" bIns="0"/>
          <a:lstStyle>
            <a:lvl1pPr marL="0" indent="0">
              <a:buNone/>
              <a:defRPr sz="1890" b="1">
                <a:latin typeface="+mj-lt"/>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0" name="Content Placeholder 10"/>
          <p:cNvSpPr>
            <a:spLocks noGrp="1"/>
          </p:cNvSpPr>
          <p:nvPr>
            <p:ph sz="quarter" idx="18"/>
          </p:nvPr>
        </p:nvSpPr>
        <p:spPr>
          <a:xfrm>
            <a:off x="4687611" y="1261612"/>
            <a:ext cx="3988079" cy="3336083"/>
          </a:xfrm>
          <a:prstGeom prst="rect">
            <a:avLst/>
          </a:prstGeom>
        </p:spPr>
        <p:txBody>
          <a:bodyPr vert="horz" lIns="0" tIns="0" rIns="0" bIns="0"/>
          <a:lstStyle>
            <a:lvl1pPr marL="0" indent="0">
              <a:buNone/>
              <a:defRPr sz="1890" b="1">
                <a:latin typeface="+mj-lt"/>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solidFill>
                  <a:prstClr val="black">
                    <a:tint val="75000"/>
                  </a:prstClr>
                </a:solidFill>
              </a:rPr>
              <a:pPr>
                <a:defRPr/>
              </a:pPr>
              <a:t>5.4.2022</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468315"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7400" y="4708068"/>
            <a:ext cx="2270067" cy="961200"/>
          </a:xfrm>
          <a:prstGeom prst="rect">
            <a:avLst/>
          </a:prstGeom>
        </p:spPr>
      </p:pic>
    </p:spTree>
    <p:extLst>
      <p:ext uri="{BB962C8B-B14F-4D97-AF65-F5344CB8AC3E}">
        <p14:creationId xmlns:p14="http://schemas.microsoft.com/office/powerpoint/2010/main" val="10215799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21" y="1417340"/>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a:t>Click to edit Master title style</a:t>
            </a:r>
            <a:endParaRPr lang="en-US"/>
          </a:p>
        </p:txBody>
      </p:sp>
      <p:sp>
        <p:nvSpPr>
          <p:cNvPr id="6"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7"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310179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340"/>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a:t>Click to edit Master subtitle style</a:t>
            </a:r>
            <a:endParaRPr lang="en-US"/>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31943468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340"/>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6"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4076945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21" y="1417637"/>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a:t>Click to edit Master title style</a:t>
            </a:r>
            <a:endParaRPr lang="en-US"/>
          </a:p>
        </p:txBody>
      </p:sp>
      <p:sp>
        <p:nvSpPr>
          <p:cNvPr id="10"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11040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637"/>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40045869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21" y="1417637"/>
            <a:ext cx="8207375" cy="2952000"/>
          </a:xfrm>
          <a:prstGeom prst="rect">
            <a:avLst/>
          </a:prstGeom>
        </p:spPr>
        <p:txBody>
          <a:bodyPr lIns="0" tIns="0" rIns="0" bIns="0" anchor="b" anchorCtr="0">
            <a:noAutofit/>
          </a:bodyPr>
          <a:lstStyle>
            <a:lvl1pPr algn="l">
              <a:lnSpc>
                <a:spcPct val="80000"/>
              </a:lnSpc>
              <a:defRPr sz="6482" b="1" spc="-180">
                <a:solidFill>
                  <a:schemeClr val="bg1"/>
                </a:solidFill>
              </a:defRPr>
            </a:lvl1pPr>
          </a:lstStyle>
          <a:p>
            <a:r>
              <a:rPr lang="fi-FI"/>
              <a:t>Click to edit Master title style</a:t>
            </a:r>
            <a:endParaRPr lang="en-US"/>
          </a:p>
        </p:txBody>
      </p:sp>
      <p:sp>
        <p:nvSpPr>
          <p:cNvPr id="8" name="Subtitle 2"/>
          <p:cNvSpPr>
            <a:spLocks noGrp="1"/>
          </p:cNvSpPr>
          <p:nvPr>
            <p:ph type="subTitle" idx="1"/>
          </p:nvPr>
        </p:nvSpPr>
        <p:spPr>
          <a:xfrm>
            <a:off x="468314" y="4429749"/>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a:t>Click to edit Master subtitle style</a:t>
            </a:r>
            <a:endParaRPr lang="en-US"/>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4162462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6" name="Subtitle 2"/>
          <p:cNvSpPr>
            <a:spLocks noGrp="1"/>
          </p:cNvSpPr>
          <p:nvPr>
            <p:ph type="subTitle" idx="1"/>
          </p:nvPr>
        </p:nvSpPr>
        <p:spPr>
          <a:xfrm>
            <a:off x="468318"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7"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1" y="0"/>
            <a:ext cx="1619403" cy="1511503"/>
          </a:xfrm>
          <a:prstGeom prst="rect">
            <a:avLst/>
          </a:prstGeom>
        </p:spPr>
      </p:pic>
    </p:spTree>
    <p:extLst>
      <p:ext uri="{BB962C8B-B14F-4D97-AF65-F5344CB8AC3E}">
        <p14:creationId xmlns:p14="http://schemas.microsoft.com/office/powerpoint/2010/main" val="41864649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2" b="1" spc="-180">
                <a:solidFill>
                  <a:srgbClr val="005EB8"/>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4" y="4429749"/>
            <a:ext cx="5388448"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2159225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2" b="1" spc="-180">
                <a:solidFill>
                  <a:srgbClr val="EF334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6" name="Subtitle 2"/>
          <p:cNvSpPr>
            <a:spLocks noGrp="1"/>
          </p:cNvSpPr>
          <p:nvPr>
            <p:ph type="subTitle" idx="1"/>
          </p:nvPr>
        </p:nvSpPr>
        <p:spPr>
          <a:xfrm>
            <a:off x="468320" y="4429749"/>
            <a:ext cx="5379423"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516681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2" b="1" spc="-180">
                <a:solidFill>
                  <a:srgbClr val="FFCD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6" name="Subtitle 2"/>
          <p:cNvSpPr>
            <a:spLocks noGrp="1"/>
          </p:cNvSpPr>
          <p:nvPr>
            <p:ph type="subTitle" idx="1"/>
          </p:nvPr>
        </p:nvSpPr>
        <p:spPr>
          <a:xfrm>
            <a:off x="468314" y="4429749"/>
            <a:ext cx="5388448"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491197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9" y="1657745"/>
            <a:ext cx="3319477" cy="2694083"/>
          </a:xfrm>
          <a:prstGeom prst="rect">
            <a:avLst/>
          </a:prstGeom>
        </p:spPr>
        <p:txBody>
          <a:bodyPr lIns="0" tIns="0" rIns="0" bIns="0" anchor="t">
            <a:noAutofit/>
          </a:bodyPr>
          <a:lstStyle>
            <a:lvl1pPr algn="l">
              <a:lnSpc>
                <a:spcPct val="80000"/>
              </a:lnSpc>
              <a:defRPr sz="5402" b="1" spc="-180">
                <a:solidFill>
                  <a:srgbClr val="005EB8"/>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7" name="Subtitle 2"/>
          <p:cNvSpPr>
            <a:spLocks noGrp="1"/>
          </p:cNvSpPr>
          <p:nvPr>
            <p:ph type="subTitle" idx="1"/>
          </p:nvPr>
        </p:nvSpPr>
        <p:spPr>
          <a:xfrm>
            <a:off x="468319" y="4531740"/>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
        <p:nvSpPr>
          <p:cNvPr id="4" name="Picture Placeholder 3"/>
          <p:cNvSpPr>
            <a:spLocks noGrp="1"/>
          </p:cNvSpPr>
          <p:nvPr>
            <p:ph type="pic" sz="quarter" idx="10"/>
          </p:nvPr>
        </p:nvSpPr>
        <p:spPr>
          <a:xfrm>
            <a:off x="4349262" y="150001"/>
            <a:ext cx="4629692" cy="5415000"/>
          </a:xfrm>
          <a:prstGeom prst="rect">
            <a:avLst/>
          </a:prstGeom>
        </p:spPr>
        <p:txBody>
          <a:bodyPr vert="horz"/>
          <a:lstStyle/>
          <a:p>
            <a:pPr lvl="0"/>
            <a:endParaRPr lang="fi-FI" noProof="0"/>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10762742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1"/>
            <a:ext cx="4629692" cy="5415000"/>
          </a:xfrm>
          <a:prstGeom prst="rect">
            <a:avLst/>
          </a:prstGeom>
        </p:spPr>
        <p:txBody>
          <a:bodyPr vert="horz"/>
          <a:lstStyle/>
          <a:p>
            <a:pPr lvl="0"/>
            <a:endParaRPr lang="fi-FI" noProof="0"/>
          </a:p>
        </p:txBody>
      </p:sp>
      <p:sp>
        <p:nvSpPr>
          <p:cNvPr id="6" name="Title 1"/>
          <p:cNvSpPr>
            <a:spLocks noGrp="1"/>
          </p:cNvSpPr>
          <p:nvPr>
            <p:ph type="ctrTitle"/>
          </p:nvPr>
        </p:nvSpPr>
        <p:spPr>
          <a:xfrm>
            <a:off x="468319" y="1657745"/>
            <a:ext cx="3319477" cy="2694083"/>
          </a:xfrm>
          <a:prstGeom prst="rect">
            <a:avLst/>
          </a:prstGeom>
        </p:spPr>
        <p:txBody>
          <a:bodyPr lIns="0" tIns="0" rIns="0" bIns="0" anchor="t">
            <a:noAutofit/>
          </a:bodyPr>
          <a:lstStyle>
            <a:lvl1pPr algn="l">
              <a:lnSpc>
                <a:spcPct val="80000"/>
              </a:lnSpc>
              <a:defRPr sz="5402" b="1" spc="-180">
                <a:solidFill>
                  <a:srgbClr val="EF334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8" name="Subtitle 2"/>
          <p:cNvSpPr>
            <a:spLocks noGrp="1"/>
          </p:cNvSpPr>
          <p:nvPr>
            <p:ph type="subTitle" idx="1"/>
          </p:nvPr>
        </p:nvSpPr>
        <p:spPr>
          <a:xfrm>
            <a:off x="468319" y="4531740"/>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3337259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1"/>
            <a:ext cx="4629692" cy="5415000"/>
          </a:xfrm>
          <a:prstGeom prst="rect">
            <a:avLst/>
          </a:prstGeom>
        </p:spPr>
        <p:txBody>
          <a:bodyPr vert="horz"/>
          <a:lstStyle/>
          <a:p>
            <a:pPr lvl="0"/>
            <a:endParaRPr lang="fi-FI" noProof="0"/>
          </a:p>
        </p:txBody>
      </p:sp>
      <p:sp>
        <p:nvSpPr>
          <p:cNvPr id="6" name="Title 1"/>
          <p:cNvSpPr>
            <a:spLocks noGrp="1"/>
          </p:cNvSpPr>
          <p:nvPr>
            <p:ph type="ctrTitle"/>
          </p:nvPr>
        </p:nvSpPr>
        <p:spPr>
          <a:xfrm>
            <a:off x="468319" y="1633370"/>
            <a:ext cx="3319477" cy="2694083"/>
          </a:xfrm>
          <a:prstGeom prst="rect">
            <a:avLst/>
          </a:prstGeom>
        </p:spPr>
        <p:txBody>
          <a:bodyPr lIns="0" tIns="0" rIns="0" bIns="0" anchor="t">
            <a:noAutofit/>
          </a:bodyPr>
          <a:lstStyle>
            <a:lvl1pPr algn="l">
              <a:lnSpc>
                <a:spcPct val="80000"/>
              </a:lnSpc>
              <a:defRPr sz="5402" b="1" spc="-180">
                <a:solidFill>
                  <a:srgbClr val="FFCD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7" name="Subtitle 2"/>
          <p:cNvSpPr>
            <a:spLocks noGrp="1"/>
          </p:cNvSpPr>
          <p:nvPr>
            <p:ph type="subTitle" idx="1"/>
          </p:nvPr>
        </p:nvSpPr>
        <p:spPr>
          <a:xfrm>
            <a:off x="468319" y="4507364"/>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565" indent="0" algn="ctr">
              <a:buNone/>
              <a:defRPr>
                <a:solidFill>
                  <a:schemeClr val="tx1">
                    <a:tint val="75000"/>
                  </a:schemeClr>
                </a:solidFill>
              </a:defRPr>
            </a:lvl2pPr>
            <a:lvl3pPr marL="823129" indent="0" algn="ctr">
              <a:buNone/>
              <a:defRPr>
                <a:solidFill>
                  <a:schemeClr val="tx1">
                    <a:tint val="75000"/>
                  </a:schemeClr>
                </a:solidFill>
              </a:defRPr>
            </a:lvl3pPr>
            <a:lvl4pPr marL="1234694" indent="0" algn="ctr">
              <a:buNone/>
              <a:defRPr>
                <a:solidFill>
                  <a:schemeClr val="tx1">
                    <a:tint val="75000"/>
                  </a:schemeClr>
                </a:solidFill>
              </a:defRPr>
            </a:lvl4pPr>
            <a:lvl5pPr marL="1646258" indent="0" algn="ctr">
              <a:buNone/>
              <a:defRPr>
                <a:solidFill>
                  <a:schemeClr val="tx1">
                    <a:tint val="75000"/>
                  </a:schemeClr>
                </a:solidFill>
              </a:defRPr>
            </a:lvl5pPr>
            <a:lvl6pPr marL="2057823" indent="0" algn="ctr">
              <a:buNone/>
              <a:defRPr>
                <a:solidFill>
                  <a:schemeClr val="tx1">
                    <a:tint val="75000"/>
                  </a:schemeClr>
                </a:solidFill>
              </a:defRPr>
            </a:lvl6pPr>
            <a:lvl7pPr marL="2469388" indent="0" algn="ctr">
              <a:buNone/>
              <a:defRPr>
                <a:solidFill>
                  <a:schemeClr val="tx1">
                    <a:tint val="75000"/>
                  </a:schemeClr>
                </a:solidFill>
              </a:defRPr>
            </a:lvl7pPr>
            <a:lvl8pPr marL="2880952" indent="0" algn="ctr">
              <a:buNone/>
              <a:defRPr>
                <a:solidFill>
                  <a:schemeClr val="tx1">
                    <a:tint val="75000"/>
                  </a:schemeClr>
                </a:solidFill>
              </a:defRPr>
            </a:lvl8pPr>
            <a:lvl9pPr marL="3292517"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06" y="6"/>
            <a:ext cx="1654175" cy="1516063"/>
          </a:xfrm>
          <a:prstGeom prst="rect">
            <a:avLst/>
          </a:prstGeom>
        </p:spPr>
      </p:pic>
    </p:spTree>
    <p:extLst>
      <p:ext uri="{BB962C8B-B14F-4D97-AF65-F5344CB8AC3E}">
        <p14:creationId xmlns:p14="http://schemas.microsoft.com/office/powerpoint/2010/main" val="4035618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21" y="1593555"/>
            <a:ext cx="8207375" cy="2196667"/>
          </a:xfrm>
          <a:prstGeom prst="rect">
            <a:avLst/>
          </a:prstGeom>
        </p:spPr>
        <p:txBody>
          <a:bodyPr lIns="0" tIns="0" rIns="0" bIns="0" anchor="t">
            <a:noAutofit/>
          </a:bodyPr>
          <a:lstStyle>
            <a:lvl1pPr algn="l">
              <a:lnSpc>
                <a:spcPct val="80000"/>
              </a:lnSpc>
              <a:defRPr sz="6482" b="1" spc="-180">
                <a:solidFill>
                  <a:schemeClr val="bg1"/>
                </a:solidFill>
              </a:defRPr>
            </a:lvl1pPr>
          </a:lstStyle>
          <a:p>
            <a:r>
              <a:rPr lang="fi-FI"/>
              <a:t>Click to edit Master title style</a:t>
            </a:r>
            <a:endParaRPr lang="en-US"/>
          </a:p>
        </p:txBody>
      </p:sp>
      <p:cxnSp>
        <p:nvCxnSpPr>
          <p:cNvPr id="7" name="Straight Connector 4"/>
          <p:cNvCxnSpPr/>
          <p:nvPr userDrawn="1"/>
        </p:nvCxnSpPr>
        <p:spPr>
          <a:xfrm>
            <a:off x="468321" y="4873624"/>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113788" cy="964597"/>
          </a:xfrm>
          <a:prstGeom prst="rect">
            <a:avLst/>
          </a:prstGeom>
        </p:spPr>
      </p:pic>
    </p:spTree>
    <p:extLst>
      <p:ext uri="{BB962C8B-B14F-4D97-AF65-F5344CB8AC3E}">
        <p14:creationId xmlns:p14="http://schemas.microsoft.com/office/powerpoint/2010/main" val="1413460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21" y="1593555"/>
            <a:ext cx="8207375" cy="2196667"/>
          </a:xfrm>
          <a:prstGeom prst="rect">
            <a:avLst/>
          </a:prstGeom>
        </p:spPr>
        <p:txBody>
          <a:bodyPr lIns="0" tIns="0" rIns="0" bIns="0" anchor="t">
            <a:noAutofit/>
          </a:bodyPr>
          <a:lstStyle>
            <a:lvl1pPr algn="l">
              <a:lnSpc>
                <a:spcPct val="80000"/>
              </a:lnSpc>
              <a:defRPr sz="6482" b="1" spc="-180">
                <a:solidFill>
                  <a:schemeClr val="bg1"/>
                </a:solidFill>
              </a:defRPr>
            </a:lvl1pPr>
          </a:lstStyle>
          <a:p>
            <a:r>
              <a:rPr lang="fi-FI"/>
              <a:t>Click to edit Master title style</a:t>
            </a:r>
            <a:endParaRPr lang="en-US"/>
          </a:p>
        </p:txBody>
      </p:sp>
      <p:cxnSp>
        <p:nvCxnSpPr>
          <p:cNvPr id="8" name="Straight Connector 4"/>
          <p:cNvCxnSpPr/>
          <p:nvPr userDrawn="1"/>
        </p:nvCxnSpPr>
        <p:spPr>
          <a:xfrm>
            <a:off x="468321" y="4873624"/>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055876" cy="964597"/>
          </a:xfrm>
          <a:prstGeom prst="rect">
            <a:avLst/>
          </a:prstGeom>
        </p:spPr>
      </p:pic>
    </p:spTree>
    <p:extLst>
      <p:ext uri="{BB962C8B-B14F-4D97-AF65-F5344CB8AC3E}">
        <p14:creationId xmlns:p14="http://schemas.microsoft.com/office/powerpoint/2010/main" val="2337158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21" y="1593555"/>
            <a:ext cx="8207375" cy="2196667"/>
          </a:xfrm>
          <a:prstGeom prst="rect">
            <a:avLst/>
          </a:prstGeom>
        </p:spPr>
        <p:txBody>
          <a:bodyPr lIns="0" tIns="0" rIns="0" bIns="0" anchor="t">
            <a:noAutofit/>
          </a:bodyPr>
          <a:lstStyle>
            <a:lvl1pPr algn="l">
              <a:lnSpc>
                <a:spcPct val="80000"/>
              </a:lnSpc>
              <a:defRPr sz="6482" b="1" spc="-180">
                <a:solidFill>
                  <a:schemeClr val="bg1"/>
                </a:solidFill>
              </a:defRPr>
            </a:lvl1pPr>
          </a:lstStyle>
          <a:p>
            <a:r>
              <a:rPr lang="fi-FI"/>
              <a:t>Click to edit Master title style</a:t>
            </a:r>
            <a:endParaRPr lang="en-US"/>
          </a:p>
        </p:txBody>
      </p:sp>
      <p:cxnSp>
        <p:nvCxnSpPr>
          <p:cNvPr id="8" name="Straight Connector 4"/>
          <p:cNvCxnSpPr/>
          <p:nvPr userDrawn="1"/>
        </p:nvCxnSpPr>
        <p:spPr>
          <a:xfrm>
            <a:off x="468321" y="4873624"/>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146364" cy="964597"/>
          </a:xfrm>
          <a:prstGeom prst="rect">
            <a:avLst/>
          </a:prstGeom>
        </p:spPr>
      </p:pic>
    </p:spTree>
    <p:extLst>
      <p:ext uri="{BB962C8B-B14F-4D97-AF65-F5344CB8AC3E}">
        <p14:creationId xmlns:p14="http://schemas.microsoft.com/office/powerpoint/2010/main" val="2419309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21" y="265113"/>
            <a:ext cx="8207375" cy="996498"/>
          </a:xfrm>
          <a:prstGeom prst="rect">
            <a:avLst/>
          </a:prstGeom>
        </p:spPr>
        <p:txBody>
          <a:bodyPr lIns="0" tIns="0" rIns="0" bIns="0" anchor="t" anchorCtr="0">
            <a:noAutofit/>
          </a:bodyPr>
          <a:lstStyle>
            <a:lvl1pPr algn="l">
              <a:lnSpc>
                <a:spcPct val="85000"/>
              </a:lnSpc>
              <a:defRPr sz="3240" b="1" spc="-90">
                <a:solidFill>
                  <a:srgbClr val="0065BD"/>
                </a:solidFill>
              </a:defRPr>
            </a:lvl1pPr>
          </a:lstStyle>
          <a:p>
            <a:r>
              <a:rPr lang="fi-FI"/>
              <a:t>Click to edit Master title style</a:t>
            </a:r>
            <a:endParaRPr lang="en-US"/>
          </a:p>
        </p:txBody>
      </p:sp>
      <p:sp>
        <p:nvSpPr>
          <p:cNvPr id="11" name="Content Placeholder 10"/>
          <p:cNvSpPr>
            <a:spLocks noGrp="1"/>
          </p:cNvSpPr>
          <p:nvPr>
            <p:ph sz="quarter" idx="14"/>
          </p:nvPr>
        </p:nvSpPr>
        <p:spPr>
          <a:xfrm>
            <a:off x="468314" y="1261616"/>
            <a:ext cx="8207374" cy="3336083"/>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solidFill>
                  <a:prstClr val="black">
                    <a:tint val="75000"/>
                  </a:prstClr>
                </a:solidFill>
              </a:rPr>
              <a:pPr>
                <a:defRPr/>
              </a:pPr>
              <a:t>5.4.2022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1476307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1" y="0"/>
            <a:ext cx="1619403" cy="1511503"/>
          </a:xfrm>
          <a:prstGeom prst="rect">
            <a:avLst/>
          </a:prstGeom>
        </p:spPr>
      </p:pic>
    </p:spTree>
    <p:extLst>
      <p:ext uri="{BB962C8B-B14F-4D97-AF65-F5344CB8AC3E}">
        <p14:creationId xmlns:p14="http://schemas.microsoft.com/office/powerpoint/2010/main" val="476046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21" y="265113"/>
            <a:ext cx="8207375" cy="996498"/>
          </a:xfrm>
          <a:prstGeom prst="rect">
            <a:avLst/>
          </a:prstGeom>
        </p:spPr>
        <p:txBody>
          <a:bodyPr lIns="0" tIns="0" rIns="0" bIns="0" anchor="t" anchorCtr="0">
            <a:noAutofit/>
          </a:bodyPr>
          <a:lstStyle>
            <a:lvl1pPr algn="l">
              <a:lnSpc>
                <a:spcPct val="85000"/>
              </a:lnSpc>
              <a:defRPr sz="3240" b="1" spc="-90">
                <a:solidFill>
                  <a:srgbClr val="0065BD"/>
                </a:solidFill>
              </a:defRPr>
            </a:lvl1pPr>
          </a:lstStyle>
          <a:p>
            <a:r>
              <a:rPr lang="fi-FI"/>
              <a:t>Click to edit Master title style</a:t>
            </a:r>
            <a:endParaRPr lang="en-US"/>
          </a:p>
        </p:txBody>
      </p:sp>
      <p:sp>
        <p:nvSpPr>
          <p:cNvPr id="12" name="Content Placeholder 10"/>
          <p:cNvSpPr>
            <a:spLocks noGrp="1"/>
          </p:cNvSpPr>
          <p:nvPr>
            <p:ph sz="quarter" idx="14"/>
          </p:nvPr>
        </p:nvSpPr>
        <p:spPr>
          <a:xfrm>
            <a:off x="468318" y="1261612"/>
            <a:ext cx="3988079" cy="3336644"/>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87611" y="1261050"/>
            <a:ext cx="3988079" cy="3336644"/>
          </a:xfrm>
          <a:prstGeom prst="rect">
            <a:avLst/>
          </a:prstGeom>
        </p:spPr>
        <p:txBody>
          <a:bodyPr vert="horz" lIns="0" tIns="0" rIns="0" bIns="0"/>
          <a:lstStyle>
            <a:lvl1pPr marL="0" indent="0">
              <a:buNone/>
              <a:defRPr sz="1890" b="1">
                <a:latin typeface="+mj-lt"/>
              </a:defRPr>
            </a:lvl1pPr>
            <a:lvl2pPr marL="213884" indent="-191199">
              <a:buFont typeface="Arial"/>
              <a:buChar char="•"/>
              <a:defRPr sz="1800">
                <a:latin typeface="Georgia"/>
              </a:defRPr>
            </a:lvl2pPr>
            <a:lvl3pPr marL="414805" indent="-207403">
              <a:buFont typeface="Lucida Grande"/>
              <a:buChar char="-"/>
              <a:defRPr sz="1440" i="1">
                <a:latin typeface="Georgia"/>
                <a:cs typeface="Georgia"/>
              </a:defRPr>
            </a:lvl3pPr>
            <a:lvl4pPr marL="712947" indent="-174996">
              <a:buFont typeface="Arial"/>
              <a:buChar char="•"/>
              <a:defRPr sz="1260" baseline="0">
                <a:latin typeface="Georgia"/>
              </a:defRPr>
            </a:lvl4pPr>
            <a:lvl5pPr marL="978681" indent="-205783">
              <a:buFont typeface="Courier New"/>
              <a:buChar char="o"/>
              <a:defRPr sz="117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solidFill>
                  <a:prstClr val="black">
                    <a:tint val="75000"/>
                  </a:prstClr>
                </a:solidFill>
              </a:rPr>
              <a:pPr>
                <a:defRPr/>
              </a:pPr>
              <a:t>5.4.2022</a:t>
            </a:fld>
            <a:endParaRPr lang="fi-FI">
              <a:solidFill>
                <a:prstClr val="black">
                  <a:tint val="75000"/>
                </a:prstClr>
              </a:solidFill>
            </a:endParaRPr>
          </a:p>
        </p:txBody>
      </p:sp>
      <p:sp>
        <p:nvSpPr>
          <p:cNvPr id="8" name="Footer Placeholder 15"/>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468321" y="4873008"/>
            <a:ext cx="8207375"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000" y="4712406"/>
            <a:ext cx="2055876" cy="964597"/>
          </a:xfrm>
          <a:prstGeom prst="rect">
            <a:avLst/>
          </a:prstGeom>
        </p:spPr>
      </p:pic>
    </p:spTree>
    <p:extLst>
      <p:ext uri="{BB962C8B-B14F-4D97-AF65-F5344CB8AC3E}">
        <p14:creationId xmlns:p14="http://schemas.microsoft.com/office/powerpoint/2010/main" val="1178583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7195" y="622146"/>
            <a:ext cx="8429625" cy="671154"/>
          </a:xfrm>
          <a:prstGeom prst="rect">
            <a:avLst/>
          </a:prstGeom>
        </p:spPr>
        <p:txBody>
          <a:bodyPr lIns="0" tIns="0" rIns="0" bIns="0"/>
          <a:lstStyle>
            <a:lvl1pPr>
              <a:defRPr sz="2633" b="1" i="0">
                <a:solidFill>
                  <a:srgbClr val="333333"/>
                </a:solidFill>
                <a:latin typeface="NimbusSan"/>
                <a:cs typeface="NimbusSan"/>
              </a:defRPr>
            </a:lvl1pPr>
          </a:lstStyle>
          <a:p>
            <a:endParaRPr/>
          </a:p>
        </p:txBody>
      </p:sp>
      <p:sp>
        <p:nvSpPr>
          <p:cNvPr id="3" name="Holder 3"/>
          <p:cNvSpPr>
            <a:spLocks noGrp="1"/>
          </p:cNvSpPr>
          <p:nvPr>
            <p:ph type="body" idx="1"/>
          </p:nvPr>
        </p:nvSpPr>
        <p:spPr>
          <a:xfrm>
            <a:off x="457200" y="1314450"/>
            <a:ext cx="8229600" cy="377190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30639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2"/>
            <a:ext cx="2133600" cy="304271"/>
          </a:xfrm>
          <a:prstGeom prst="rect">
            <a:avLst/>
          </a:prstGeom>
        </p:spPr>
        <p:txBody>
          <a:bodyPr/>
          <a:lstStyle/>
          <a:p>
            <a:pPr fontAlgn="base">
              <a:spcBef>
                <a:spcPct val="0"/>
              </a:spcBef>
              <a:spcAft>
                <a:spcPct val="0"/>
              </a:spcAft>
            </a:pPr>
            <a:fld id="{6C2AEF77-1989-1B4F-88C4-8F6AE564688F}" type="datetimeFigureOut">
              <a:rPr lang="en-US" smtClean="0">
                <a:solidFill>
                  <a:prstClr val="black"/>
                </a:solidFill>
                <a:ea typeface="ＭＳ Ｐゴシック" charset="0"/>
              </a:rPr>
              <a:pPr fontAlgn="base">
                <a:spcBef>
                  <a:spcPct val="0"/>
                </a:spcBef>
                <a:spcAft>
                  <a:spcPct val="0"/>
                </a:spcAft>
              </a:pPr>
              <a:t>4/5/2022</a:t>
            </a:fld>
            <a:endParaRPr lang="en-US">
              <a:solidFill>
                <a:prstClr val="black"/>
              </a:solidFill>
              <a:ea typeface="ＭＳ Ｐゴシック" charset="0"/>
            </a:endParaRPr>
          </a:p>
        </p:txBody>
      </p:sp>
      <p:sp>
        <p:nvSpPr>
          <p:cNvPr id="3" name="Footer Placeholder 2"/>
          <p:cNvSpPr>
            <a:spLocks noGrp="1"/>
          </p:cNvSpPr>
          <p:nvPr>
            <p:ph type="ftr" sz="quarter" idx="11"/>
          </p:nvPr>
        </p:nvSpPr>
        <p:spPr>
          <a:xfrm>
            <a:off x="3124201" y="5296962"/>
            <a:ext cx="2895600" cy="304271"/>
          </a:xfrm>
          <a:prstGeom prst="rect">
            <a:avLst/>
          </a:prstGeom>
        </p:spPr>
        <p:txBody>
          <a:bodyPr/>
          <a:lstStyle/>
          <a:p>
            <a:pPr fontAlgn="base">
              <a:spcBef>
                <a:spcPct val="0"/>
              </a:spcBef>
              <a:spcAft>
                <a:spcPct val="0"/>
              </a:spcAft>
            </a:pPr>
            <a:endParaRPr lang="en-US">
              <a:solidFill>
                <a:prstClr val="black"/>
              </a:solidFill>
              <a:ea typeface="ＭＳ Ｐゴシック" charset="0"/>
            </a:endParaRPr>
          </a:p>
        </p:txBody>
      </p:sp>
      <p:sp>
        <p:nvSpPr>
          <p:cNvPr id="4" name="Slide Number Placeholder 3"/>
          <p:cNvSpPr>
            <a:spLocks noGrp="1"/>
          </p:cNvSpPr>
          <p:nvPr>
            <p:ph type="sldNum" sz="quarter" idx="12"/>
          </p:nvPr>
        </p:nvSpPr>
        <p:spPr/>
        <p:txBody>
          <a:bodyPr/>
          <a:lstStyle/>
          <a:p>
            <a:fld id="{8767F644-47C1-1C4A-8099-675197CE1A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2615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valkoinen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7" y="265115"/>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6" name="Content Placeholder 10"/>
          <p:cNvSpPr>
            <a:spLocks noGrp="1"/>
          </p:cNvSpPr>
          <p:nvPr>
            <p:ph sz="quarter" idx="14" hasCustomPrompt="1"/>
          </p:nvPr>
        </p:nvSpPr>
        <p:spPr>
          <a:xfrm>
            <a:off x="468317" y="1333332"/>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83" y="5197796"/>
            <a:ext cx="1429825" cy="324000"/>
          </a:xfrm>
          <a:prstGeom prst="rect">
            <a:avLst/>
          </a:prstGeom>
        </p:spPr>
      </p:pic>
    </p:spTree>
    <p:extLst>
      <p:ext uri="{BB962C8B-B14F-4D97-AF65-F5344CB8AC3E}">
        <p14:creationId xmlns:p14="http://schemas.microsoft.com/office/powerpoint/2010/main" val="236616569"/>
      </p:ext>
    </p:extLst>
  </p:cSld>
  <p:clrMapOvr>
    <a:masterClrMapping/>
  </p:clrMapOvr>
  <p:extLst>
    <p:ext uri="{DCECCB84-F9BA-43D5-87BE-67443E8EF086}">
      <p15:sldGuideLst xmlns:p15="http://schemas.microsoft.com/office/powerpoint/2012/main">
        <p15:guide id="2" orient="horz" pos="3478">
          <p15:clr>
            <a:srgbClr val="FBAE40"/>
          </p15:clr>
        </p15:guide>
        <p15:guide id="3" pos="29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musta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7" y="265115"/>
            <a:ext cx="7992119" cy="720179"/>
          </a:xfrm>
          <a:prstGeom prst="rect">
            <a:avLst/>
          </a:prstGeom>
        </p:spPr>
        <p:txBody>
          <a:bodyPr lIns="0" tIns="0" rIns="0" bIns="0" anchor="t" anchorCtr="0">
            <a:noAutofit/>
          </a:bodyPr>
          <a:lstStyle>
            <a:lvl1pPr algn="l">
              <a:lnSpc>
                <a:spcPct val="85000"/>
              </a:lnSpc>
              <a:defRPr sz="3240" b="1" spc="0" baseline="0">
                <a:solidFill>
                  <a:schemeClr val="bg2"/>
                </a:solidFill>
              </a:defRPr>
            </a:lvl1pPr>
          </a:lstStyle>
          <a:p>
            <a:r>
              <a:rPr lang="en-US"/>
              <a:t>Click to edit Master title style</a:t>
            </a:r>
          </a:p>
        </p:txBody>
      </p:sp>
      <p:sp>
        <p:nvSpPr>
          <p:cNvPr id="6" name="Content Placeholder 10"/>
          <p:cNvSpPr>
            <a:spLocks noGrp="1"/>
          </p:cNvSpPr>
          <p:nvPr>
            <p:ph sz="quarter" idx="14" hasCustomPrompt="1"/>
          </p:nvPr>
        </p:nvSpPr>
        <p:spPr>
          <a:xfrm>
            <a:off x="468317" y="1333332"/>
            <a:ext cx="6047903" cy="3324370"/>
          </a:xfrm>
          <a:prstGeom prst="rect">
            <a:avLst/>
          </a:prstGeom>
        </p:spPr>
        <p:txBody>
          <a:bodyPr vert="horz" lIns="0" tIns="0" rIns="0" bIns="0"/>
          <a:lstStyle>
            <a:lvl1pPr marL="0" indent="0">
              <a:buNone/>
              <a:defRPr sz="1890" b="0">
                <a:latin typeface="Georgia" panose="02040502050405020303" pitchFamily="18" charset="0"/>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a:t>Click to edit Master text styles</a:t>
            </a:r>
          </a:p>
        </p:txBody>
      </p:sp>
    </p:spTree>
    <p:extLst>
      <p:ext uri="{BB962C8B-B14F-4D97-AF65-F5344CB8AC3E}">
        <p14:creationId xmlns:p14="http://schemas.microsoft.com/office/powerpoint/2010/main" val="256932416"/>
      </p:ext>
    </p:extLst>
  </p:cSld>
  <p:clrMapOvr>
    <a:masterClrMapping/>
  </p:clrMapOvr>
  <p:extLst>
    <p:ext uri="{DCECCB84-F9BA-43D5-87BE-67443E8EF086}">
      <p15:sldGuideLst xmlns:p15="http://schemas.microsoft.com/office/powerpoint/2012/main">
        <p15:guide id="1" orient="horz" pos="3478">
          <p15:clr>
            <a:srgbClr val="FBAE40"/>
          </p15:clr>
        </p15:guide>
        <p15:guide id="2" pos="29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5" y="1417342"/>
            <a:ext cx="8207375" cy="2952327"/>
          </a:xfrm>
          <a:prstGeom prst="rect">
            <a:avLst/>
          </a:prstGeom>
        </p:spPr>
        <p:txBody>
          <a:bodyPr lIns="0" tIns="0" rIns="0" bIns="0" anchor="b" anchorCtr="0">
            <a:noAutofit/>
          </a:bodyPr>
          <a:lstStyle>
            <a:lvl1pPr algn="l">
              <a:lnSpc>
                <a:spcPct val="80000"/>
              </a:lnSpc>
              <a:defRPr sz="6480" b="1" spc="-180">
                <a:solidFill>
                  <a:schemeClr val="bg1"/>
                </a:solidFill>
              </a:defRPr>
            </a:lvl1pPr>
          </a:lstStyle>
          <a:p>
            <a:r>
              <a:rPr lang="en-US"/>
              <a:t>Click to edit Master title style</a:t>
            </a:r>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830099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5" y="1417636"/>
            <a:ext cx="8207375" cy="2952032"/>
          </a:xfrm>
          <a:prstGeom prst="rect">
            <a:avLst/>
          </a:prstGeom>
        </p:spPr>
        <p:txBody>
          <a:bodyPr lIns="0" tIns="0" rIns="0" bIns="0" anchor="b" anchorCtr="0">
            <a:noAutofit/>
          </a:bodyPr>
          <a:lstStyle>
            <a:lvl1pPr algn="l">
              <a:lnSpc>
                <a:spcPct val="80000"/>
              </a:lnSpc>
              <a:defRPr sz="6480" b="1" spc="-180">
                <a:solidFill>
                  <a:schemeClr val="bg1"/>
                </a:solidFill>
              </a:defRPr>
            </a:lvl1pPr>
          </a:lstStyle>
          <a:p>
            <a:r>
              <a:rPr lang="en-US"/>
              <a:t>Click to edit Master title style</a:t>
            </a:r>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pic>
        <p:nvPicPr>
          <p:cNvPr id="5"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291"/>
            <a:ext cx="1809750" cy="1606550"/>
          </a:xfrm>
          <a:prstGeom prst="rect">
            <a:avLst/>
          </a:prstGeom>
        </p:spPr>
      </p:pic>
    </p:spTree>
    <p:extLst>
      <p:ext uri="{BB962C8B-B14F-4D97-AF65-F5344CB8AC3E}">
        <p14:creationId xmlns:p14="http://schemas.microsoft.com/office/powerpoint/2010/main" val="40212612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6480" b="1" spc="-180">
                <a:solidFill>
                  <a:schemeClr val="tx2"/>
                </a:solidFill>
              </a:defRPr>
            </a:lvl1pPr>
          </a:lstStyle>
          <a:p>
            <a:r>
              <a:rPr lang="en-US"/>
              <a:t>Click to edit Master title style</a:t>
            </a:r>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pic>
        <p:nvPicPr>
          <p:cNvPr id="5"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1"/>
            <a:ext cx="1809750" cy="1606550"/>
          </a:xfrm>
          <a:prstGeom prst="rect">
            <a:avLst/>
          </a:prstGeom>
        </p:spPr>
      </p:pic>
    </p:spTree>
    <p:extLst>
      <p:ext uri="{BB962C8B-B14F-4D97-AF65-F5344CB8AC3E}">
        <p14:creationId xmlns:p14="http://schemas.microsoft.com/office/powerpoint/2010/main" val="17976158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5" y="1657741"/>
            <a:ext cx="3319477" cy="2694083"/>
          </a:xfrm>
          <a:prstGeom prst="rect">
            <a:avLst/>
          </a:prstGeom>
        </p:spPr>
        <p:txBody>
          <a:bodyPr lIns="0" tIns="0" rIns="0" bIns="0" anchor="t">
            <a:noAutofit/>
          </a:bodyPr>
          <a:lstStyle>
            <a:lvl1pPr algn="l">
              <a:lnSpc>
                <a:spcPct val="80000"/>
              </a:lnSpc>
              <a:defRPr sz="5400" b="1" spc="-180">
                <a:solidFill>
                  <a:schemeClr val="tx2"/>
                </a:solidFill>
              </a:defRPr>
            </a:lvl1pPr>
          </a:lstStyle>
          <a:p>
            <a:r>
              <a:rPr lang="en-US"/>
              <a:t>Click to edit Master title style</a:t>
            </a:r>
          </a:p>
        </p:txBody>
      </p:sp>
      <p:sp>
        <p:nvSpPr>
          <p:cNvPr id="17" name="Subtitle 2"/>
          <p:cNvSpPr>
            <a:spLocks noGrp="1"/>
          </p:cNvSpPr>
          <p:nvPr>
            <p:ph type="subTitle" idx="1"/>
          </p:nvPr>
        </p:nvSpPr>
        <p:spPr>
          <a:xfrm>
            <a:off x="468315" y="4531740"/>
            <a:ext cx="3319477" cy="486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 y="1"/>
            <a:ext cx="1809750" cy="1606550"/>
          </a:xfrm>
          <a:prstGeom prst="rect">
            <a:avLst/>
          </a:prstGeom>
        </p:spPr>
      </p:pic>
    </p:spTree>
    <p:extLst>
      <p:ext uri="{BB962C8B-B14F-4D97-AF65-F5344CB8AC3E}">
        <p14:creationId xmlns:p14="http://schemas.microsoft.com/office/powerpoint/2010/main" val="40062319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5" y="1593555"/>
            <a:ext cx="8207375" cy="2196667"/>
          </a:xfrm>
          <a:prstGeom prst="rect">
            <a:avLst/>
          </a:prstGeom>
        </p:spPr>
        <p:txBody>
          <a:bodyPr lIns="0" tIns="0" rIns="0" bIns="0" anchor="t">
            <a:noAutofit/>
          </a:bodyPr>
          <a:lstStyle>
            <a:lvl1pPr algn="l">
              <a:lnSpc>
                <a:spcPct val="80000"/>
              </a:lnSpc>
              <a:defRPr sz="6480" b="1" spc="-180">
                <a:solidFill>
                  <a:schemeClr val="bg1"/>
                </a:solidFill>
              </a:defRPr>
            </a:lvl1pPr>
          </a:lstStyle>
          <a:p>
            <a:r>
              <a:rPr lang="en-US"/>
              <a:t>Click to edit Master title style</a:t>
            </a:r>
          </a:p>
        </p:txBody>
      </p:sp>
      <p:cxnSp>
        <p:nvCxnSpPr>
          <p:cNvPr id="7" name="Straight Connector 4"/>
          <p:cNvCxnSpPr/>
          <p:nvPr userDrawn="1"/>
        </p:nvCxnSpPr>
        <p:spPr>
          <a:xfrm>
            <a:off x="468315" y="4873626"/>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002" y="4712400"/>
            <a:ext cx="2227145" cy="957600"/>
          </a:xfrm>
          <a:prstGeom prst="rect">
            <a:avLst/>
          </a:prstGeom>
        </p:spPr>
      </p:pic>
    </p:spTree>
    <p:extLst>
      <p:ext uri="{BB962C8B-B14F-4D97-AF65-F5344CB8AC3E}">
        <p14:creationId xmlns:p14="http://schemas.microsoft.com/office/powerpoint/2010/main" val="212312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image" Target="../media/image35.png"/><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theme" Target="../theme/theme1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theme" Target="../theme/theme12.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3BE25FDA-FC60-4CD1-8B31-9147F8CC3D25}" type="datetime1">
              <a:rPr lang="fi-FI" smtClean="0"/>
              <a:t>5.4.2022</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92" r:id="rId13"/>
    <p:sldLayoutId id="2147484793" r:id="rId14"/>
    <p:sldLayoutId id="2147484759" r:id="rId15"/>
    <p:sldLayoutId id="2147484760" r:id="rId16"/>
    <p:sldLayoutId id="2147484761" r:id="rId17"/>
    <p:sldLayoutId id="2147484762" r:id="rId18"/>
    <p:sldLayoutId id="2147484822" r:id="rId19"/>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5"/>
            <a:ext cx="3619500" cy="132292"/>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5056956" y="5150031"/>
            <a:ext cx="3619500" cy="154782"/>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fld id="{ED520173-7D7F-4FBC-A781-33E654CAA422}" type="datetime1">
              <a:rPr lang="fi-FI" smtClean="0">
                <a:solidFill>
                  <a:prstClr val="black">
                    <a:tint val="75000"/>
                  </a:prstClr>
                </a:solidFill>
                <a:ea typeface="ＭＳ Ｐゴシック" charset="0"/>
              </a:rPr>
              <a:pPr fontAlgn="base">
                <a:spcBef>
                  <a:spcPct val="0"/>
                </a:spcBef>
                <a:spcAft>
                  <a:spcPct val="0"/>
                </a:spcAft>
                <a:defRPr/>
              </a:pPr>
              <a:t>5.4.2022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fld id="{805BCDE0-955E-2A43-932A-046BF80DB991}" type="slidenum">
              <a:rPr lang="fi-FI">
                <a:solidFill>
                  <a:prstClr val="black">
                    <a:tint val="75000"/>
                  </a:prstClr>
                </a:solidFill>
                <a:ea typeface="ＭＳ Ｐゴシック" charset="0"/>
              </a:rPr>
              <a:pPr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239190845"/>
      </p:ext>
    </p:extLst>
  </p:cSld>
  <p:clrMap bg1="lt1" tx1="dk1" bg2="lt2" tx2="dk2" accent1="accent1" accent2="accent2" accent3="accent3" accent4="accent4" accent5="accent5" accent6="accent6" hlink="hlink" folHlink="folHlink"/>
  <p:sldLayoutIdLst>
    <p:sldLayoutId id="2147485080" r:id="rId1"/>
    <p:sldLayoutId id="2147485081" r:id="rId2"/>
    <p:sldLayoutId id="2147485083" r:id="rId3"/>
    <p:sldLayoutId id="2147485084" r:id="rId4"/>
    <p:sldLayoutId id="2147485085" r:id="rId5"/>
    <p:sldLayoutId id="2147485087" r:id="rId6"/>
    <p:sldLayoutId id="2147485088"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p:txStyles>
    <p:titleStyle>
      <a:lvl1pPr algn="ctr" defTabSz="411565" rtl="0" eaLnBrk="0" fontAlgn="base" hangingPunct="0">
        <a:spcBef>
          <a:spcPct val="0"/>
        </a:spcBef>
        <a:spcAft>
          <a:spcPct val="0"/>
        </a:spcAft>
        <a:defRPr sz="3960" kern="1200">
          <a:solidFill>
            <a:schemeClr val="tx1"/>
          </a:solidFill>
          <a:latin typeface="+mj-lt"/>
          <a:ea typeface="ＭＳ Ｐゴシック" charset="0"/>
          <a:cs typeface="MS PGothic" pitchFamily="34" charset="-128"/>
        </a:defRPr>
      </a:lvl1pPr>
      <a:lvl2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2pPr>
      <a:lvl3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3pPr>
      <a:lvl4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4pPr>
      <a:lvl5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5pPr>
      <a:lvl6pPr marL="411565"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6pPr>
      <a:lvl7pPr marL="823129"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7pPr>
      <a:lvl8pPr marL="1234694"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8pPr>
      <a:lvl9pPr marL="1646258"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9pPr>
    </p:titleStyle>
    <p:bodyStyle>
      <a:lvl1pPr marL="308674" indent="-308674" algn="l" defTabSz="411565" rtl="0" eaLnBrk="0" fontAlgn="base" hangingPunct="0">
        <a:spcBef>
          <a:spcPct val="20000"/>
        </a:spcBef>
        <a:spcAft>
          <a:spcPct val="0"/>
        </a:spcAft>
        <a:buFont typeface="Arial" charset="0"/>
        <a:buChar char="•"/>
        <a:defRPr sz="2880" kern="1200">
          <a:solidFill>
            <a:schemeClr val="tx1"/>
          </a:solidFill>
          <a:latin typeface="+mn-lt"/>
          <a:ea typeface="ＭＳ Ｐゴシック" charset="0"/>
          <a:cs typeface="MS PGothic" pitchFamily="34" charset="-128"/>
        </a:defRPr>
      </a:lvl1pPr>
      <a:lvl2pPr marL="668793" indent="-257227" algn="l" defTabSz="411565" rtl="0" eaLnBrk="0" fontAlgn="base" hangingPunct="0">
        <a:spcBef>
          <a:spcPct val="20000"/>
        </a:spcBef>
        <a:spcAft>
          <a:spcPct val="0"/>
        </a:spcAft>
        <a:buFont typeface="Arial" charset="0"/>
        <a:buChar char="–"/>
        <a:defRPr sz="2520" kern="1200">
          <a:solidFill>
            <a:schemeClr val="tx1"/>
          </a:solidFill>
          <a:latin typeface="+mn-lt"/>
          <a:ea typeface="MS PGothic" pitchFamily="34" charset="-128"/>
          <a:cs typeface="MS PGothic" charset="0"/>
        </a:defRPr>
      </a:lvl2pPr>
      <a:lvl3pPr marL="1028911" indent="-205783" algn="l" defTabSz="411565" rtl="0" eaLnBrk="0" fontAlgn="base" hangingPunct="0">
        <a:spcBef>
          <a:spcPct val="20000"/>
        </a:spcBef>
        <a:spcAft>
          <a:spcPct val="0"/>
        </a:spcAft>
        <a:buFont typeface="Arial" charset="0"/>
        <a:buChar char="•"/>
        <a:defRPr sz="2160" kern="1200">
          <a:solidFill>
            <a:schemeClr val="tx1"/>
          </a:solidFill>
          <a:latin typeface="+mn-lt"/>
          <a:ea typeface="ヒラギノ角ゴ Pro W3" charset="-128"/>
          <a:cs typeface="ヒラギノ角ゴ Pro W3" charset="-128"/>
        </a:defRPr>
      </a:lvl3pPr>
      <a:lvl4pPr marL="1440476" indent="-205783" algn="l" defTabSz="411565" rtl="0" eaLnBrk="0" fontAlgn="base" hangingPunct="0">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4pPr>
      <a:lvl5pPr marL="1852041" indent="-205783" algn="l" defTabSz="411565"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S PGothic" pitchFamily="34" charset="-128"/>
        </a:defRPr>
      </a:lvl5pPr>
      <a:lvl6pPr marL="2263606" indent="-205783" algn="l" defTabSz="411565" rtl="0" eaLnBrk="1" latinLnBrk="0" hangingPunct="1">
        <a:spcBef>
          <a:spcPct val="20000"/>
        </a:spcBef>
        <a:buFont typeface="Arial"/>
        <a:buChar char="•"/>
        <a:defRPr sz="1800" kern="1200">
          <a:solidFill>
            <a:schemeClr val="tx1"/>
          </a:solidFill>
          <a:latin typeface="+mn-lt"/>
          <a:ea typeface="+mn-ea"/>
          <a:cs typeface="+mn-cs"/>
        </a:defRPr>
      </a:lvl6pPr>
      <a:lvl7pPr marL="2675171" indent="-205783" algn="l" defTabSz="411565" rtl="0" eaLnBrk="1" latinLnBrk="0" hangingPunct="1">
        <a:spcBef>
          <a:spcPct val="20000"/>
        </a:spcBef>
        <a:buFont typeface="Arial"/>
        <a:buChar char="•"/>
        <a:defRPr sz="1800" kern="1200">
          <a:solidFill>
            <a:schemeClr val="tx1"/>
          </a:solidFill>
          <a:latin typeface="+mn-lt"/>
          <a:ea typeface="+mn-ea"/>
          <a:cs typeface="+mn-cs"/>
        </a:defRPr>
      </a:lvl7pPr>
      <a:lvl8pPr marL="3086734" indent="-205783" algn="l" defTabSz="411565" rtl="0" eaLnBrk="1" latinLnBrk="0" hangingPunct="1">
        <a:spcBef>
          <a:spcPct val="20000"/>
        </a:spcBef>
        <a:buFont typeface="Arial"/>
        <a:buChar char="•"/>
        <a:defRPr sz="1800" kern="1200">
          <a:solidFill>
            <a:schemeClr val="tx1"/>
          </a:solidFill>
          <a:latin typeface="+mn-lt"/>
          <a:ea typeface="+mn-ea"/>
          <a:cs typeface="+mn-cs"/>
        </a:defRPr>
      </a:lvl8pPr>
      <a:lvl9pPr marL="3498299" indent="-205783" algn="l" defTabSz="41156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565" rtl="0" eaLnBrk="1" latinLnBrk="0" hangingPunct="1">
        <a:defRPr sz="1620" kern="1200">
          <a:solidFill>
            <a:schemeClr val="tx1"/>
          </a:solidFill>
          <a:latin typeface="+mn-lt"/>
          <a:ea typeface="+mn-ea"/>
          <a:cs typeface="+mn-cs"/>
        </a:defRPr>
      </a:lvl1pPr>
      <a:lvl2pPr marL="411565" algn="l" defTabSz="411565" rtl="0" eaLnBrk="1" latinLnBrk="0" hangingPunct="1">
        <a:defRPr sz="1620" kern="1200">
          <a:solidFill>
            <a:schemeClr val="tx1"/>
          </a:solidFill>
          <a:latin typeface="+mn-lt"/>
          <a:ea typeface="+mn-ea"/>
          <a:cs typeface="+mn-cs"/>
        </a:defRPr>
      </a:lvl2pPr>
      <a:lvl3pPr marL="823129" algn="l" defTabSz="411565" rtl="0" eaLnBrk="1" latinLnBrk="0" hangingPunct="1">
        <a:defRPr sz="1620" kern="1200">
          <a:solidFill>
            <a:schemeClr val="tx1"/>
          </a:solidFill>
          <a:latin typeface="+mn-lt"/>
          <a:ea typeface="+mn-ea"/>
          <a:cs typeface="+mn-cs"/>
        </a:defRPr>
      </a:lvl3pPr>
      <a:lvl4pPr marL="1234694" algn="l" defTabSz="411565" rtl="0" eaLnBrk="1" latinLnBrk="0" hangingPunct="1">
        <a:defRPr sz="1620" kern="1200">
          <a:solidFill>
            <a:schemeClr val="tx1"/>
          </a:solidFill>
          <a:latin typeface="+mn-lt"/>
          <a:ea typeface="+mn-ea"/>
          <a:cs typeface="+mn-cs"/>
        </a:defRPr>
      </a:lvl4pPr>
      <a:lvl5pPr marL="1646258" algn="l" defTabSz="411565" rtl="0" eaLnBrk="1" latinLnBrk="0" hangingPunct="1">
        <a:defRPr sz="1620" kern="1200">
          <a:solidFill>
            <a:schemeClr val="tx1"/>
          </a:solidFill>
          <a:latin typeface="+mn-lt"/>
          <a:ea typeface="+mn-ea"/>
          <a:cs typeface="+mn-cs"/>
        </a:defRPr>
      </a:lvl5pPr>
      <a:lvl6pPr marL="2057823" algn="l" defTabSz="411565" rtl="0" eaLnBrk="1" latinLnBrk="0" hangingPunct="1">
        <a:defRPr sz="1620" kern="1200">
          <a:solidFill>
            <a:schemeClr val="tx1"/>
          </a:solidFill>
          <a:latin typeface="+mn-lt"/>
          <a:ea typeface="+mn-ea"/>
          <a:cs typeface="+mn-cs"/>
        </a:defRPr>
      </a:lvl6pPr>
      <a:lvl7pPr marL="2469388" algn="l" defTabSz="411565" rtl="0" eaLnBrk="1" latinLnBrk="0" hangingPunct="1">
        <a:defRPr sz="1620" kern="1200">
          <a:solidFill>
            <a:schemeClr val="tx1"/>
          </a:solidFill>
          <a:latin typeface="+mn-lt"/>
          <a:ea typeface="+mn-ea"/>
          <a:cs typeface="+mn-cs"/>
        </a:defRPr>
      </a:lvl7pPr>
      <a:lvl8pPr marL="2880952" algn="l" defTabSz="411565" rtl="0" eaLnBrk="1" latinLnBrk="0" hangingPunct="1">
        <a:defRPr sz="1620" kern="1200">
          <a:solidFill>
            <a:schemeClr val="tx1"/>
          </a:solidFill>
          <a:latin typeface="+mn-lt"/>
          <a:ea typeface="+mn-ea"/>
          <a:cs typeface="+mn-cs"/>
        </a:defRPr>
      </a:lvl8pPr>
      <a:lvl9pPr marL="3292517" algn="l" defTabSz="411565" rtl="0" eaLnBrk="1" latinLnBrk="0" hangingPunct="1">
        <a:defRPr sz="16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637647"/>
            <a:ext cx="8729770" cy="602326"/>
          </a:xfrm>
          <a:prstGeom prst="rect">
            <a:avLst/>
          </a:prstGeom>
          <a:solidFill>
            <a:srgbClr val="B1059D"/>
          </a:solidFill>
        </p:spPr>
        <p:txBody>
          <a:bodyPr vert="horz" wrap="square" lIns="540000" tIns="72000" rIns="540000" bIns="72000" rtlCol="0" anchor="t" anchorCtr="0">
            <a:spAutoFit/>
          </a:bodyPr>
          <a:lstStyle/>
          <a:p>
            <a:r>
              <a:rPr lang="en-US"/>
              <a:t>Click to add title</a:t>
            </a:r>
          </a:p>
        </p:txBody>
      </p:sp>
      <p:sp>
        <p:nvSpPr>
          <p:cNvPr id="3" name="Text Placeholder 2"/>
          <p:cNvSpPr>
            <a:spLocks noGrp="1"/>
          </p:cNvSpPr>
          <p:nvPr>
            <p:ph type="body" idx="1"/>
          </p:nvPr>
        </p:nvSpPr>
        <p:spPr>
          <a:xfrm>
            <a:off x="414230" y="2077415"/>
            <a:ext cx="8315541" cy="2820024"/>
          </a:xfrm>
          <a:prstGeom prst="rect">
            <a:avLst/>
          </a:prstGeom>
        </p:spPr>
        <p:txBody>
          <a:bodyPr vert="horz" lIns="36000" tIns="36000" rIns="36000" bIns="3600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252347" y="5317774"/>
            <a:ext cx="1404572" cy="180020"/>
          </a:xfrm>
          <a:prstGeom prst="rect">
            <a:avLst/>
          </a:prstGeom>
        </p:spPr>
        <p:txBody>
          <a:bodyPr vert="horz" lIns="36000" tIns="36000" rIns="36000" bIns="36000" rtlCol="0" anchor="ctr">
            <a:noAutofit/>
          </a:bodyPr>
          <a:lstStyle>
            <a:lvl1pPr algn="l">
              <a:defRPr sz="750">
                <a:solidFill>
                  <a:srgbClr val="B3B2B2"/>
                </a:solidFill>
              </a:defRPr>
            </a:lvl1pPr>
          </a:lstStyle>
          <a:p>
            <a:fld id="{01842F3B-B4C9-493A-B9D3-4AC4A4576429}" type="datetime1">
              <a:rPr lang="fi-FI" smtClean="0"/>
              <a:t>5.4.2022</a:t>
            </a:fld>
            <a:endParaRPr lang="en-US"/>
          </a:p>
        </p:txBody>
      </p:sp>
      <p:sp>
        <p:nvSpPr>
          <p:cNvPr id="5" name="Footer Placeholder 4"/>
          <p:cNvSpPr>
            <a:spLocks noGrp="1"/>
          </p:cNvSpPr>
          <p:nvPr>
            <p:ph type="ftr" sz="quarter" idx="3"/>
          </p:nvPr>
        </p:nvSpPr>
        <p:spPr>
          <a:xfrm>
            <a:off x="1656919" y="5317774"/>
            <a:ext cx="5830163" cy="184258"/>
          </a:xfrm>
          <a:prstGeom prst="rect">
            <a:avLst/>
          </a:prstGeom>
        </p:spPr>
        <p:txBody>
          <a:bodyPr vert="horz" lIns="36000" tIns="36000" rIns="36000" bIns="36000" rtlCol="0" anchor="ctr">
            <a:noAutofit/>
          </a:bodyPr>
          <a:lstStyle>
            <a:lvl1pPr algn="ctr">
              <a:defRPr sz="750">
                <a:solidFill>
                  <a:srgbClr val="B3B2B2"/>
                </a:solidFill>
              </a:defRPr>
            </a:lvl1pPr>
          </a:lstStyle>
          <a:p>
            <a:r>
              <a:rPr lang="en-US"/>
              <a:t>© Aalto University Executive Education</a:t>
            </a:r>
          </a:p>
        </p:txBody>
      </p:sp>
      <p:sp>
        <p:nvSpPr>
          <p:cNvPr id="6" name="Slide Number Placeholder 5"/>
          <p:cNvSpPr>
            <a:spLocks noGrp="1"/>
          </p:cNvSpPr>
          <p:nvPr>
            <p:ph type="sldNum" sz="quarter" idx="4"/>
          </p:nvPr>
        </p:nvSpPr>
        <p:spPr>
          <a:xfrm>
            <a:off x="7487082" y="5017741"/>
            <a:ext cx="1404273" cy="480053"/>
          </a:xfrm>
          <a:prstGeom prst="rect">
            <a:avLst/>
          </a:prstGeom>
        </p:spPr>
        <p:txBody>
          <a:bodyPr vert="horz" lIns="36000" tIns="36000" rIns="36000" bIns="36000" rtlCol="0" anchor="ctr">
            <a:noAutofit/>
          </a:bodyPr>
          <a:lstStyle>
            <a:lvl1pPr algn="r">
              <a:defRPr sz="3599" b="1">
                <a:solidFill>
                  <a:srgbClr val="B3B2B2"/>
                </a:solidFill>
              </a:defRPr>
            </a:lvl1pPr>
          </a:lstStyle>
          <a:p>
            <a:fld id="{FCCA222D-FCF7-48C1-A274-EBDDEF75DC66}" type="slidenum">
              <a:rPr lang="en-US" smtClean="0"/>
              <a:pPr/>
              <a:t>‹#›</a:t>
            </a:fld>
            <a:endParaRPr lang="en-US"/>
          </a:p>
        </p:txBody>
      </p:sp>
      <p:grpSp>
        <p:nvGrpSpPr>
          <p:cNvPr id="12" name="Group 11"/>
          <p:cNvGrpSpPr>
            <a:grpSpLocks noChangeAspect="1"/>
          </p:cNvGrpSpPr>
          <p:nvPr/>
        </p:nvGrpSpPr>
        <p:grpSpPr>
          <a:xfrm>
            <a:off x="7595548" y="277213"/>
            <a:ext cx="1294116" cy="222000"/>
            <a:chOff x="4067175" y="114301"/>
            <a:chExt cx="3630613" cy="560388"/>
          </a:xfrm>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solidFill>
              <a:srgbClr val="928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c)" hidden="1"/>
          <p:cNvSpPr txBox="1"/>
          <p:nvPr/>
        </p:nvSpPr>
        <p:spPr>
          <a:xfrm>
            <a:off x="8971478" y="5743163"/>
            <a:ext cx="165110" cy="23083"/>
          </a:xfrm>
          <a:prstGeom prst="rect">
            <a:avLst/>
          </a:prstGeom>
          <a:noFill/>
        </p:spPr>
        <p:txBody>
          <a:bodyPr wrap="none" lIns="0" tIns="0" rIns="0" bIns="0" rtlCol="0">
            <a:spAutoFit/>
          </a:bodyPr>
          <a:lstStyle/>
          <a:p>
            <a:pPr algn="r"/>
            <a:r>
              <a:rPr lang="fi-FI" sz="150">
                <a:solidFill>
                  <a:schemeClr val="bg1"/>
                </a:solidFill>
                <a:latin typeface="+mn-lt"/>
              </a:rPr>
              <a:t>©grow. for</a:t>
            </a:r>
            <a:r>
              <a:rPr lang="fi-FI" sz="150" baseline="0">
                <a:solidFill>
                  <a:schemeClr val="bg1"/>
                </a:solidFill>
                <a:latin typeface="+mn-lt"/>
              </a:rPr>
              <a:t> aalto ee</a:t>
            </a:r>
            <a:endParaRPr lang="en-GB" sz="150" err="1">
              <a:solidFill>
                <a:schemeClr val="bg1"/>
              </a:solidFill>
              <a:latin typeface="+mn-lt"/>
            </a:endParaRPr>
          </a:p>
        </p:txBody>
      </p:sp>
      <p:pic>
        <p:nvPicPr>
          <p:cNvPr id="18" name="(logo)" descr="Z:\GRW (grow)\logot\copyright_grow.png" hidden="1"/>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0" y="-30000"/>
            <a:ext cx="45184" cy="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49494"/>
      </p:ext>
    </p:extLst>
  </p:cSld>
  <p:clrMap bg1="lt1" tx1="dk1" bg2="lt2" tx2="dk2" accent1="accent1" accent2="accent2" accent3="accent3" accent4="accent4" accent5="accent5" accent6="accent6" hlink="hlink" folHlink="folHlink"/>
  <p:sldLayoutIdLst>
    <p:sldLayoutId id="2147485162" r:id="rId1"/>
    <p:sldLayoutId id="2147485163"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 id="2147485182" r:id="rId13"/>
    <p:sldLayoutId id="2147485183" r:id="rId14"/>
    <p:sldLayoutId id="2147485184" r:id="rId15"/>
    <p:sldLayoutId id="2147485185" r:id="rId16"/>
    <p:sldLayoutId id="2147485186" r:id="rId17"/>
    <p:sldLayoutId id="2147485187" r:id="rId18"/>
    <p:sldLayoutId id="2147485188" r:id="rId19"/>
    <p:sldLayoutId id="2147485189" r:id="rId20"/>
    <p:sldLayoutId id="2147485190" r:id="rId21"/>
    <p:sldLayoutId id="2147485191" r:id="rId22"/>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p:txStyles>
    <p:titleStyle>
      <a:lvl1pPr algn="l" defTabSz="685617" rtl="0" eaLnBrk="1" latinLnBrk="0" hangingPunct="1">
        <a:lnSpc>
          <a:spcPct val="90000"/>
        </a:lnSpc>
        <a:spcBef>
          <a:spcPct val="0"/>
        </a:spcBef>
        <a:buNone/>
        <a:defRPr sz="3299" b="1" kern="1200" spc="-22" baseline="0">
          <a:solidFill>
            <a:schemeClr val="bg1"/>
          </a:solidFill>
          <a:latin typeface="+mj-lt"/>
          <a:ea typeface="+mj-ea"/>
          <a:cs typeface="+mj-cs"/>
        </a:defRPr>
      </a:lvl1pPr>
    </p:titleStyle>
    <p:bodyStyle>
      <a:lvl1pPr marL="199972" indent="-199972" algn="l" defTabSz="685617" rtl="0" eaLnBrk="1" latinLnBrk="0" hangingPunct="1">
        <a:spcBef>
          <a:spcPts val="0"/>
        </a:spcBef>
        <a:spcAft>
          <a:spcPts val="450"/>
        </a:spcAft>
        <a:buFont typeface="Arial" pitchFamily="34" charset="0"/>
        <a:buChar char="•"/>
        <a:defRPr sz="1500" kern="1200">
          <a:solidFill>
            <a:schemeClr val="tx1"/>
          </a:solidFill>
          <a:latin typeface="+mn-lt"/>
          <a:ea typeface="+mn-ea"/>
          <a:cs typeface="+mn-cs"/>
        </a:defRPr>
      </a:lvl1pPr>
      <a:lvl2pPr marL="404705" indent="-204733" algn="l" defTabSz="685617" rtl="0" eaLnBrk="1" latinLnBrk="0" hangingPunct="1">
        <a:spcBef>
          <a:spcPts val="0"/>
        </a:spcBef>
        <a:spcAft>
          <a:spcPts val="450"/>
        </a:spcAft>
        <a:buFont typeface="Arial" pitchFamily="34" charset="0"/>
        <a:buChar char="–"/>
        <a:defRPr sz="1350" kern="1200">
          <a:solidFill>
            <a:schemeClr val="tx1"/>
          </a:solidFill>
          <a:latin typeface="+mn-lt"/>
          <a:ea typeface="+mn-ea"/>
          <a:cs typeface="+mn-cs"/>
        </a:defRPr>
      </a:lvl2pPr>
      <a:lvl3pPr marL="604676" indent="-199972" algn="l" defTabSz="685617" rtl="0" eaLnBrk="1" latinLnBrk="0" hangingPunct="1">
        <a:spcBef>
          <a:spcPts val="0"/>
        </a:spcBef>
        <a:spcAft>
          <a:spcPts val="450"/>
        </a:spcAft>
        <a:buFont typeface="Arial" pitchFamily="34" charset="0"/>
        <a:buChar char="•"/>
        <a:defRPr sz="1200" kern="1200">
          <a:solidFill>
            <a:schemeClr val="tx1"/>
          </a:solidFill>
          <a:latin typeface="+mn-lt"/>
          <a:ea typeface="+mn-ea"/>
          <a:cs typeface="+mn-cs"/>
        </a:defRPr>
      </a:lvl3pPr>
      <a:lvl4pPr marL="803458" indent="-198782" algn="l" defTabSz="685617" rtl="0" eaLnBrk="1" latinLnBrk="0" hangingPunct="1">
        <a:spcBef>
          <a:spcPts val="0"/>
        </a:spcBef>
        <a:spcAft>
          <a:spcPts val="450"/>
        </a:spcAft>
        <a:buFont typeface="Arial" pitchFamily="34" charset="0"/>
        <a:buChar char="–"/>
        <a:defRPr sz="1050" kern="1200">
          <a:solidFill>
            <a:schemeClr val="tx1"/>
          </a:solidFill>
          <a:latin typeface="+mn-lt"/>
          <a:ea typeface="+mn-ea"/>
          <a:cs typeface="+mn-cs"/>
        </a:defRPr>
      </a:lvl4pPr>
      <a:lvl5pPr marL="1009381" indent="-205924" algn="l" defTabSz="685617" rtl="0" eaLnBrk="1" latinLnBrk="0" hangingPunct="1">
        <a:spcBef>
          <a:spcPts val="0"/>
        </a:spcBef>
        <a:spcAft>
          <a:spcPts val="450"/>
        </a:spcAft>
        <a:buFont typeface="Arial" pitchFamily="34" charset="0"/>
        <a:buChar char="•"/>
        <a:defRPr sz="1050" kern="1200">
          <a:solidFill>
            <a:schemeClr val="tx1"/>
          </a:solidFill>
          <a:latin typeface="+mn-lt"/>
          <a:ea typeface="+mn-ea"/>
          <a:cs typeface="+mn-cs"/>
        </a:defRPr>
      </a:lvl5pPr>
      <a:lvl6pPr marL="1209352" indent="-199972"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6pPr>
      <a:lvl7pPr marL="1408134" indent="-198782"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7pPr>
      <a:lvl8pPr marL="1614057" indent="-205924"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8pPr>
      <a:lvl9pPr marL="1814029" indent="-199972"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9pPr>
    </p:bodyStyle>
    <p:otherStyle>
      <a:defPPr>
        <a:defRPr lang="fi-FI"/>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5"/>
            <a:ext cx="3619500" cy="132292"/>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5056956" y="5150031"/>
            <a:ext cx="3619500" cy="154782"/>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fld id="{ED520173-7D7F-4FBC-A781-33E654CAA422}" type="datetime1">
              <a:rPr lang="fi-FI" smtClean="0">
                <a:solidFill>
                  <a:prstClr val="black">
                    <a:tint val="75000"/>
                  </a:prstClr>
                </a:solidFill>
                <a:ea typeface="ＭＳ Ｐゴシック" charset="0"/>
              </a:rPr>
              <a:pPr fontAlgn="base">
                <a:spcBef>
                  <a:spcPct val="0"/>
                </a:spcBef>
                <a:spcAft>
                  <a:spcPct val="0"/>
                </a:spcAft>
                <a:defRPr/>
              </a:pPr>
              <a:t>5.4.2022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fld id="{805BCDE0-955E-2A43-932A-046BF80DB991}" type="slidenum">
              <a:rPr lang="fi-FI">
                <a:solidFill>
                  <a:prstClr val="black">
                    <a:tint val="75000"/>
                  </a:prstClr>
                </a:solidFill>
                <a:ea typeface="ＭＳ Ｐゴシック" charset="0"/>
              </a:rPr>
              <a:pPr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291621273"/>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 id="2147485205" r:id="rId13"/>
    <p:sldLayoutId id="2147485206" r:id="rId14"/>
    <p:sldLayoutId id="2147485207" r:id="rId15"/>
    <p:sldLayoutId id="2147485208" r:id="rId16"/>
    <p:sldLayoutId id="2147485209" r:id="rId17"/>
    <p:sldLayoutId id="2147485210" r:id="rId18"/>
    <p:sldLayoutId id="2147485211" r:id="rId19"/>
    <p:sldLayoutId id="2147485212" r:id="rId20"/>
    <p:sldLayoutId id="2147485213" r:id="rId21"/>
    <p:sldLayoutId id="2147485214" r:id="rId22"/>
    <p:sldLayoutId id="2147485215" r:id="rId23"/>
    <p:sldLayoutId id="2147485216" r:id="rId2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p:txStyles>
    <p:titleStyle>
      <a:lvl1pPr algn="ctr" defTabSz="411565" rtl="0" eaLnBrk="0" fontAlgn="base" hangingPunct="0">
        <a:spcBef>
          <a:spcPct val="0"/>
        </a:spcBef>
        <a:spcAft>
          <a:spcPct val="0"/>
        </a:spcAft>
        <a:defRPr sz="3960" kern="1200">
          <a:solidFill>
            <a:schemeClr val="tx1"/>
          </a:solidFill>
          <a:latin typeface="+mj-lt"/>
          <a:ea typeface="ＭＳ Ｐゴシック" charset="0"/>
          <a:cs typeface="MS PGothic" pitchFamily="34" charset="-128"/>
        </a:defRPr>
      </a:lvl1pPr>
      <a:lvl2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2pPr>
      <a:lvl3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3pPr>
      <a:lvl4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4pPr>
      <a:lvl5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5pPr>
      <a:lvl6pPr marL="411565"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6pPr>
      <a:lvl7pPr marL="823129"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7pPr>
      <a:lvl8pPr marL="1234694"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8pPr>
      <a:lvl9pPr marL="1646258"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9pPr>
    </p:titleStyle>
    <p:bodyStyle>
      <a:lvl1pPr marL="308674" indent="-308674" algn="l" defTabSz="411565" rtl="0" eaLnBrk="0" fontAlgn="base" hangingPunct="0">
        <a:spcBef>
          <a:spcPct val="20000"/>
        </a:spcBef>
        <a:spcAft>
          <a:spcPct val="0"/>
        </a:spcAft>
        <a:buFont typeface="Arial" charset="0"/>
        <a:buChar char="•"/>
        <a:defRPr sz="2880" kern="1200">
          <a:solidFill>
            <a:schemeClr val="tx1"/>
          </a:solidFill>
          <a:latin typeface="+mn-lt"/>
          <a:ea typeface="ＭＳ Ｐゴシック" charset="0"/>
          <a:cs typeface="MS PGothic" pitchFamily="34" charset="-128"/>
        </a:defRPr>
      </a:lvl1pPr>
      <a:lvl2pPr marL="668793" indent="-257227" algn="l" defTabSz="411565" rtl="0" eaLnBrk="0" fontAlgn="base" hangingPunct="0">
        <a:spcBef>
          <a:spcPct val="20000"/>
        </a:spcBef>
        <a:spcAft>
          <a:spcPct val="0"/>
        </a:spcAft>
        <a:buFont typeface="Arial" charset="0"/>
        <a:buChar char="–"/>
        <a:defRPr sz="2520" kern="1200">
          <a:solidFill>
            <a:schemeClr val="tx1"/>
          </a:solidFill>
          <a:latin typeface="+mn-lt"/>
          <a:ea typeface="MS PGothic" pitchFamily="34" charset="-128"/>
          <a:cs typeface="MS PGothic" charset="0"/>
        </a:defRPr>
      </a:lvl2pPr>
      <a:lvl3pPr marL="1028911" indent="-205783" algn="l" defTabSz="411565" rtl="0" eaLnBrk="0" fontAlgn="base" hangingPunct="0">
        <a:spcBef>
          <a:spcPct val="20000"/>
        </a:spcBef>
        <a:spcAft>
          <a:spcPct val="0"/>
        </a:spcAft>
        <a:buFont typeface="Arial" charset="0"/>
        <a:buChar char="•"/>
        <a:defRPr sz="2160" kern="1200">
          <a:solidFill>
            <a:schemeClr val="tx1"/>
          </a:solidFill>
          <a:latin typeface="+mn-lt"/>
          <a:ea typeface="ヒラギノ角ゴ Pro W3" charset="-128"/>
          <a:cs typeface="ヒラギノ角ゴ Pro W3" charset="-128"/>
        </a:defRPr>
      </a:lvl3pPr>
      <a:lvl4pPr marL="1440476" indent="-205783" algn="l" defTabSz="411565" rtl="0" eaLnBrk="0" fontAlgn="base" hangingPunct="0">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4pPr>
      <a:lvl5pPr marL="1852041" indent="-205783" algn="l" defTabSz="411565"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S PGothic" pitchFamily="34" charset="-128"/>
        </a:defRPr>
      </a:lvl5pPr>
      <a:lvl6pPr marL="2263606" indent="-205783" algn="l" defTabSz="411565" rtl="0" eaLnBrk="1" latinLnBrk="0" hangingPunct="1">
        <a:spcBef>
          <a:spcPct val="20000"/>
        </a:spcBef>
        <a:buFont typeface="Arial"/>
        <a:buChar char="•"/>
        <a:defRPr sz="1800" kern="1200">
          <a:solidFill>
            <a:schemeClr val="tx1"/>
          </a:solidFill>
          <a:latin typeface="+mn-lt"/>
          <a:ea typeface="+mn-ea"/>
          <a:cs typeface="+mn-cs"/>
        </a:defRPr>
      </a:lvl6pPr>
      <a:lvl7pPr marL="2675171" indent="-205783" algn="l" defTabSz="411565" rtl="0" eaLnBrk="1" latinLnBrk="0" hangingPunct="1">
        <a:spcBef>
          <a:spcPct val="20000"/>
        </a:spcBef>
        <a:buFont typeface="Arial"/>
        <a:buChar char="•"/>
        <a:defRPr sz="1800" kern="1200">
          <a:solidFill>
            <a:schemeClr val="tx1"/>
          </a:solidFill>
          <a:latin typeface="+mn-lt"/>
          <a:ea typeface="+mn-ea"/>
          <a:cs typeface="+mn-cs"/>
        </a:defRPr>
      </a:lvl7pPr>
      <a:lvl8pPr marL="3086734" indent="-205783" algn="l" defTabSz="411565" rtl="0" eaLnBrk="1" latinLnBrk="0" hangingPunct="1">
        <a:spcBef>
          <a:spcPct val="20000"/>
        </a:spcBef>
        <a:buFont typeface="Arial"/>
        <a:buChar char="•"/>
        <a:defRPr sz="1800" kern="1200">
          <a:solidFill>
            <a:schemeClr val="tx1"/>
          </a:solidFill>
          <a:latin typeface="+mn-lt"/>
          <a:ea typeface="+mn-ea"/>
          <a:cs typeface="+mn-cs"/>
        </a:defRPr>
      </a:lvl8pPr>
      <a:lvl9pPr marL="3498299" indent="-205783" algn="l" defTabSz="41156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565" rtl="0" eaLnBrk="1" latinLnBrk="0" hangingPunct="1">
        <a:defRPr sz="1620" kern="1200">
          <a:solidFill>
            <a:schemeClr val="tx1"/>
          </a:solidFill>
          <a:latin typeface="+mn-lt"/>
          <a:ea typeface="+mn-ea"/>
          <a:cs typeface="+mn-cs"/>
        </a:defRPr>
      </a:lvl1pPr>
      <a:lvl2pPr marL="411565" algn="l" defTabSz="411565" rtl="0" eaLnBrk="1" latinLnBrk="0" hangingPunct="1">
        <a:defRPr sz="1620" kern="1200">
          <a:solidFill>
            <a:schemeClr val="tx1"/>
          </a:solidFill>
          <a:latin typeface="+mn-lt"/>
          <a:ea typeface="+mn-ea"/>
          <a:cs typeface="+mn-cs"/>
        </a:defRPr>
      </a:lvl2pPr>
      <a:lvl3pPr marL="823129" algn="l" defTabSz="411565" rtl="0" eaLnBrk="1" latinLnBrk="0" hangingPunct="1">
        <a:defRPr sz="1620" kern="1200">
          <a:solidFill>
            <a:schemeClr val="tx1"/>
          </a:solidFill>
          <a:latin typeface="+mn-lt"/>
          <a:ea typeface="+mn-ea"/>
          <a:cs typeface="+mn-cs"/>
        </a:defRPr>
      </a:lvl3pPr>
      <a:lvl4pPr marL="1234694" algn="l" defTabSz="411565" rtl="0" eaLnBrk="1" latinLnBrk="0" hangingPunct="1">
        <a:defRPr sz="1620" kern="1200">
          <a:solidFill>
            <a:schemeClr val="tx1"/>
          </a:solidFill>
          <a:latin typeface="+mn-lt"/>
          <a:ea typeface="+mn-ea"/>
          <a:cs typeface="+mn-cs"/>
        </a:defRPr>
      </a:lvl4pPr>
      <a:lvl5pPr marL="1646258" algn="l" defTabSz="411565" rtl="0" eaLnBrk="1" latinLnBrk="0" hangingPunct="1">
        <a:defRPr sz="1620" kern="1200">
          <a:solidFill>
            <a:schemeClr val="tx1"/>
          </a:solidFill>
          <a:latin typeface="+mn-lt"/>
          <a:ea typeface="+mn-ea"/>
          <a:cs typeface="+mn-cs"/>
        </a:defRPr>
      </a:lvl5pPr>
      <a:lvl6pPr marL="2057823" algn="l" defTabSz="411565" rtl="0" eaLnBrk="1" latinLnBrk="0" hangingPunct="1">
        <a:defRPr sz="1620" kern="1200">
          <a:solidFill>
            <a:schemeClr val="tx1"/>
          </a:solidFill>
          <a:latin typeface="+mn-lt"/>
          <a:ea typeface="+mn-ea"/>
          <a:cs typeface="+mn-cs"/>
        </a:defRPr>
      </a:lvl6pPr>
      <a:lvl7pPr marL="2469388" algn="l" defTabSz="411565" rtl="0" eaLnBrk="1" latinLnBrk="0" hangingPunct="1">
        <a:defRPr sz="1620" kern="1200">
          <a:solidFill>
            <a:schemeClr val="tx1"/>
          </a:solidFill>
          <a:latin typeface="+mn-lt"/>
          <a:ea typeface="+mn-ea"/>
          <a:cs typeface="+mn-cs"/>
        </a:defRPr>
      </a:lvl7pPr>
      <a:lvl8pPr marL="2880952" algn="l" defTabSz="411565" rtl="0" eaLnBrk="1" latinLnBrk="0" hangingPunct="1">
        <a:defRPr sz="1620" kern="1200">
          <a:solidFill>
            <a:schemeClr val="tx1"/>
          </a:solidFill>
          <a:latin typeface="+mn-lt"/>
          <a:ea typeface="+mn-ea"/>
          <a:cs typeface="+mn-cs"/>
        </a:defRPr>
      </a:lvl8pPr>
      <a:lvl9pPr marL="3292517" algn="l" defTabSz="411565"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solidFill>
                <a:prstClr val="black">
                  <a:tint val="75000"/>
                </a:prstClr>
              </a:solidFill>
            </a:endParaRPr>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solidFill>
                  <a:prstClr val="black">
                    <a:tint val="75000"/>
                  </a:prstClr>
                </a:solidFill>
              </a:rPr>
              <a:pPr>
                <a:defRPr/>
              </a:pPr>
              <a:t>5.4.2022</a:t>
            </a:fld>
            <a:endParaRPr lang="fi-FI">
              <a:solidFill>
                <a:prstClr val="black">
                  <a:tint val="75000"/>
                </a:prstClr>
              </a:solidFill>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2144925912"/>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solidFill>
                <a:prstClr val="black">
                  <a:tint val="75000"/>
                </a:prstClr>
              </a:solidFill>
            </a:endParaRPr>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solidFill>
                  <a:prstClr val="black">
                    <a:tint val="75000"/>
                  </a:prstClr>
                </a:solidFill>
              </a:rPr>
              <a:pPr>
                <a:defRPr/>
              </a:pPr>
              <a:t>5.4.2022</a:t>
            </a:fld>
            <a:endParaRPr lang="fi-FI">
              <a:solidFill>
                <a:prstClr val="black">
                  <a:tint val="75000"/>
                </a:prstClr>
              </a:solidFill>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410499815"/>
      </p:ext>
    </p:extLst>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5259" r:id="rId8"/>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4960937"/>
            <a:ext cx="3619500" cy="132292"/>
          </a:xfrm>
          <a:prstGeom prst="rect">
            <a:avLst/>
          </a:prstGeom>
        </p:spPr>
        <p:txBody>
          <a:bodyPr vert="horz" lIns="91440" tIns="45720" rIns="0" bIns="45720" rtlCol="0" anchor="ctr"/>
          <a:lstStyle>
            <a:lvl1pPr algn="r">
              <a:defRPr sz="750">
                <a:solidFill>
                  <a:schemeClr val="tx1">
                    <a:tint val="75000"/>
                  </a:schemeClr>
                </a:solidFill>
              </a:defRPr>
            </a:lvl1pPr>
          </a:lstStyle>
          <a:p>
            <a:pPr defTabSz="380985">
              <a:defRPr/>
            </a:pPr>
            <a:r>
              <a:rPr lang="fi-FI">
                <a:solidFill>
                  <a:prstClr val="black">
                    <a:tint val="75000"/>
                  </a:prstClr>
                </a:solidFill>
              </a:rPr>
              <a:t>Laitoksen nimi</a:t>
            </a:r>
          </a:p>
        </p:txBody>
      </p:sp>
      <p:sp>
        <p:nvSpPr>
          <p:cNvPr id="8" name="Date Placeholder 7"/>
          <p:cNvSpPr>
            <a:spLocks noGrp="1"/>
          </p:cNvSpPr>
          <p:nvPr>
            <p:ph type="dt" sz="half" idx="2"/>
          </p:nvPr>
        </p:nvSpPr>
        <p:spPr>
          <a:xfrm>
            <a:off x="4940300" y="5093229"/>
            <a:ext cx="3619500" cy="154782"/>
          </a:xfrm>
          <a:prstGeom prst="rect">
            <a:avLst/>
          </a:prstGeom>
        </p:spPr>
        <p:txBody>
          <a:bodyPr vert="horz" lIns="91440" tIns="45720" rIns="0" bIns="45720" rtlCol="0" anchor="ctr"/>
          <a:lstStyle>
            <a:lvl1pPr algn="r">
              <a:defRPr sz="750">
                <a:solidFill>
                  <a:schemeClr val="tx1">
                    <a:tint val="75000"/>
                  </a:schemeClr>
                </a:solidFill>
              </a:defRPr>
            </a:lvl1pPr>
          </a:lstStyle>
          <a:p>
            <a:pPr defTabSz="380985">
              <a:defRPr/>
            </a:pPr>
            <a:fld id="{869F559C-7B64-2840-8233-A1A13F4C1973}" type="datetime1">
              <a:rPr lang="fi-FI" smtClean="0">
                <a:solidFill>
                  <a:prstClr val="black">
                    <a:tint val="75000"/>
                  </a:prstClr>
                </a:solidFill>
              </a:rPr>
              <a:pPr defTabSz="380985">
                <a:defRPr/>
              </a:pPr>
              <a:t>5.4.2022</a:t>
            </a:fld>
            <a:endParaRPr lang="fi-FI">
              <a:solidFill>
                <a:prstClr val="black">
                  <a:tint val="75000"/>
                </a:prstClr>
              </a:solidFill>
            </a:endParaRPr>
          </a:p>
        </p:txBody>
      </p:sp>
      <p:sp>
        <p:nvSpPr>
          <p:cNvPr id="9" name="Slide Number Placeholder 8"/>
          <p:cNvSpPr>
            <a:spLocks noGrp="1"/>
          </p:cNvSpPr>
          <p:nvPr>
            <p:ph type="sldNum" sz="quarter" idx="4"/>
          </p:nvPr>
        </p:nvSpPr>
        <p:spPr>
          <a:xfrm>
            <a:off x="4940300" y="5248011"/>
            <a:ext cx="3619500" cy="134938"/>
          </a:xfrm>
          <a:prstGeom prst="rect">
            <a:avLst/>
          </a:prstGeom>
        </p:spPr>
        <p:txBody>
          <a:bodyPr vert="horz" lIns="91440" tIns="45720" rIns="0" bIns="45720" rtlCol="0" anchor="ctr"/>
          <a:lstStyle>
            <a:lvl1pPr algn="r">
              <a:defRPr sz="750">
                <a:solidFill>
                  <a:schemeClr val="tx1">
                    <a:tint val="75000"/>
                  </a:schemeClr>
                </a:solidFill>
              </a:defRPr>
            </a:lvl1pPr>
          </a:lstStyle>
          <a:p>
            <a:pPr defTabSz="380985">
              <a:defRPr/>
            </a:pPr>
            <a:fld id="{865DB13D-24FD-0641-8100-A6CD964B88B6}" type="slidenum">
              <a:rPr lang="fi-FI" smtClean="0">
                <a:solidFill>
                  <a:prstClr val="black">
                    <a:tint val="75000"/>
                  </a:prstClr>
                </a:solidFill>
              </a:rPr>
              <a:pPr defTabSz="380985">
                <a:defRPr/>
              </a:pPr>
              <a:t>‹#›</a:t>
            </a:fld>
            <a:endParaRPr lang="fi-FI">
              <a:solidFill>
                <a:prstClr val="black">
                  <a:tint val="75000"/>
                </a:prstClr>
              </a:solidFill>
            </a:endParaRPr>
          </a:p>
        </p:txBody>
      </p:sp>
    </p:spTree>
    <p:extLst>
      <p:ext uri="{BB962C8B-B14F-4D97-AF65-F5344CB8AC3E}">
        <p14:creationId xmlns:p14="http://schemas.microsoft.com/office/powerpoint/2010/main" val="1268133711"/>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40" r:id="rId6"/>
    <p:sldLayoutId id="2147484843" r:id="rId7"/>
    <p:sldLayoutId id="2147484844" r:id="rId8"/>
    <p:sldLayoutId id="2147484845" r:id="rId9"/>
    <p:sldLayoutId id="2147484847" r:id="rId10"/>
  </p:sldLayoutIdLst>
  <p:hf hdr="0"/>
  <p:txStyles>
    <p:titleStyle>
      <a:lvl1pPr algn="ctr" defTabSz="380985" rtl="0" eaLnBrk="1" fontAlgn="base" hangingPunct="1">
        <a:spcBef>
          <a:spcPct val="0"/>
        </a:spcBef>
        <a:spcAft>
          <a:spcPct val="0"/>
        </a:spcAft>
        <a:defRPr sz="3667" kern="1200">
          <a:solidFill>
            <a:schemeClr val="tx1"/>
          </a:solidFill>
          <a:latin typeface="+mj-lt"/>
          <a:ea typeface="ＭＳ Ｐゴシック" charset="0"/>
          <a:cs typeface="MS PGothic" pitchFamily="34" charset="-128"/>
        </a:defRPr>
      </a:lvl1pPr>
      <a:lvl2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2pPr>
      <a:lvl3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3pPr>
      <a:lvl4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4pPr>
      <a:lvl5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5pPr>
      <a:lvl6pPr marL="380985"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6pPr>
      <a:lvl7pPr marL="761970"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7pPr>
      <a:lvl8pPr marL="1142954"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8pPr>
      <a:lvl9pPr marL="1523939"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9pPr>
    </p:titleStyle>
    <p:bodyStyle>
      <a:lvl1pPr marL="285739" indent="-285739" algn="l" defTabSz="3809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S PGothic" pitchFamily="34" charset="-128"/>
        </a:defRPr>
      </a:lvl1pPr>
      <a:lvl2pPr marL="619100" indent="-238115" algn="l" defTabSz="380985" rtl="0" eaLnBrk="1" fontAlgn="base" hangingPunct="1">
        <a:spcBef>
          <a:spcPct val="20000"/>
        </a:spcBef>
        <a:spcAft>
          <a:spcPct val="0"/>
        </a:spcAft>
        <a:buFont typeface="Arial" charset="0"/>
        <a:buChar char="–"/>
        <a:defRPr sz="2333" kern="1200">
          <a:solidFill>
            <a:schemeClr val="tx1"/>
          </a:solidFill>
          <a:latin typeface="+mn-lt"/>
          <a:ea typeface="MS PGothic" pitchFamily="34" charset="-128"/>
          <a:cs typeface="MS PGothic" charset="0"/>
        </a:defRPr>
      </a:lvl2pPr>
      <a:lvl3pPr marL="952462" indent="-190492" algn="l" defTabSz="380985"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3pPr>
      <a:lvl4pPr marL="1333447" indent="-190492" algn="l" defTabSz="380985" rtl="0" eaLnBrk="1" fontAlgn="base" hangingPunct="1">
        <a:spcBef>
          <a:spcPct val="20000"/>
        </a:spcBef>
        <a:spcAft>
          <a:spcPct val="0"/>
        </a:spcAft>
        <a:buFont typeface="Arial" charset="0"/>
        <a:buChar char="–"/>
        <a:defRPr sz="1667" kern="1200">
          <a:solidFill>
            <a:schemeClr val="tx1"/>
          </a:solidFill>
          <a:latin typeface="+mn-lt"/>
          <a:ea typeface="ヒラギノ角ゴ Pro W3" charset="-128"/>
          <a:cs typeface="ヒラギノ角ゴ Pro W3" charset="0"/>
        </a:defRPr>
      </a:lvl4pPr>
      <a:lvl5pPr marL="1714431" indent="-190492" algn="l" defTabSz="380985" rtl="0" eaLnBrk="1" fontAlgn="base" hangingPunct="1">
        <a:spcBef>
          <a:spcPct val="20000"/>
        </a:spcBef>
        <a:spcAft>
          <a:spcPct val="0"/>
        </a:spcAft>
        <a:buFont typeface="Arial" charset="0"/>
        <a:buChar char="»"/>
        <a:defRPr sz="1667" kern="1200">
          <a:solidFill>
            <a:schemeClr val="tx1"/>
          </a:solidFill>
          <a:latin typeface="+mn-lt"/>
          <a:ea typeface="ＭＳ Ｐゴシック" charset="0"/>
          <a:cs typeface="MS PGothic" pitchFamily="34" charset="-128"/>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A614D8B8-A289-4088-A62C-9F6D2865EDAE}" type="datetimeFigureOut">
              <a:rPr lang="en-US" smtClean="0"/>
              <a:t>4/5/2022</a:t>
            </a:fld>
            <a:endParaRPr lang="en-US"/>
          </a:p>
        </p:txBody>
      </p:sp>
      <p:sp>
        <p:nvSpPr>
          <p:cNvPr id="5" name="Footer Placeholder 4"/>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5A9BDDA1-CE09-462A-B9D2-884C3874E136}" type="slidenum">
              <a:rPr lang="en-US" smtClean="0"/>
              <a:t>‹#›</a:t>
            </a:fld>
            <a:endParaRPr lang="en-US"/>
          </a:p>
        </p:txBody>
      </p:sp>
    </p:spTree>
    <p:extLst>
      <p:ext uri="{BB962C8B-B14F-4D97-AF65-F5344CB8AC3E}">
        <p14:creationId xmlns:p14="http://schemas.microsoft.com/office/powerpoint/2010/main" val="815620230"/>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4960937"/>
            <a:ext cx="3619500" cy="132292"/>
          </a:xfrm>
          <a:prstGeom prst="rect">
            <a:avLst/>
          </a:prstGeom>
        </p:spPr>
        <p:txBody>
          <a:bodyPr vert="horz" lIns="91440" tIns="45720" rIns="0" bIns="45720" rtlCol="0" anchor="ctr"/>
          <a:lstStyle>
            <a:lvl1pPr algn="r">
              <a:defRPr sz="675">
                <a:solidFill>
                  <a:schemeClr val="tx1">
                    <a:tint val="75000"/>
                  </a:schemeClr>
                </a:solidFill>
              </a:defRPr>
            </a:lvl1pPr>
          </a:lstStyle>
          <a:p>
            <a:pPr defTabSz="342887">
              <a:defRPr/>
            </a:pPr>
            <a:r>
              <a:rPr lang="fi-FI">
                <a:solidFill>
                  <a:prstClr val="black">
                    <a:tint val="75000"/>
                  </a:prstClr>
                </a:solidFill>
              </a:rPr>
              <a:t>Laitoksen nimi</a:t>
            </a:r>
          </a:p>
        </p:txBody>
      </p:sp>
      <p:sp>
        <p:nvSpPr>
          <p:cNvPr id="8" name="Date Placeholder 7"/>
          <p:cNvSpPr>
            <a:spLocks noGrp="1"/>
          </p:cNvSpPr>
          <p:nvPr>
            <p:ph type="dt" sz="half" idx="2"/>
          </p:nvPr>
        </p:nvSpPr>
        <p:spPr>
          <a:xfrm>
            <a:off x="4940300" y="5093229"/>
            <a:ext cx="3619500" cy="154782"/>
          </a:xfrm>
          <a:prstGeom prst="rect">
            <a:avLst/>
          </a:prstGeom>
        </p:spPr>
        <p:txBody>
          <a:bodyPr vert="horz" lIns="91440" tIns="45720" rIns="0" bIns="45720" rtlCol="0" anchor="ctr"/>
          <a:lstStyle>
            <a:lvl1pPr algn="r">
              <a:defRPr sz="675">
                <a:solidFill>
                  <a:schemeClr val="tx1">
                    <a:tint val="75000"/>
                  </a:schemeClr>
                </a:solidFill>
              </a:defRPr>
            </a:lvl1pPr>
          </a:lstStyle>
          <a:p>
            <a:pPr defTabSz="342887">
              <a:defRPr/>
            </a:pPr>
            <a:fld id="{869F559C-7B64-2840-8233-A1A13F4C1973}" type="datetime1">
              <a:rPr lang="fi-FI" smtClean="0">
                <a:solidFill>
                  <a:prstClr val="black">
                    <a:tint val="75000"/>
                  </a:prstClr>
                </a:solidFill>
              </a:rPr>
              <a:pPr defTabSz="342887">
                <a:defRPr/>
              </a:pPr>
              <a:t>5.4.2022</a:t>
            </a:fld>
            <a:endParaRPr lang="fi-FI">
              <a:solidFill>
                <a:prstClr val="black">
                  <a:tint val="75000"/>
                </a:prstClr>
              </a:solidFill>
            </a:endParaRPr>
          </a:p>
        </p:txBody>
      </p:sp>
      <p:sp>
        <p:nvSpPr>
          <p:cNvPr id="9" name="Slide Number Placeholder 8"/>
          <p:cNvSpPr>
            <a:spLocks noGrp="1"/>
          </p:cNvSpPr>
          <p:nvPr>
            <p:ph type="sldNum" sz="quarter" idx="4"/>
          </p:nvPr>
        </p:nvSpPr>
        <p:spPr>
          <a:xfrm>
            <a:off x="4940300" y="5248011"/>
            <a:ext cx="3619500" cy="1349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887">
              <a:defRPr/>
            </a:pPr>
            <a:fld id="{865DB13D-24FD-0641-8100-A6CD964B88B6}" type="slidenum">
              <a:rPr lang="fi-FI" smtClean="0">
                <a:solidFill>
                  <a:prstClr val="black">
                    <a:tint val="75000"/>
                  </a:prstClr>
                </a:solidFill>
              </a:rPr>
              <a:pPr defTabSz="342887">
                <a:defRPr/>
              </a:pPr>
              <a:t>‹#›</a:t>
            </a:fld>
            <a:endParaRPr lang="fi-FI">
              <a:solidFill>
                <a:prstClr val="black">
                  <a:tint val="75000"/>
                </a:prstClr>
              </a:solidFill>
            </a:endParaRPr>
          </a:p>
        </p:txBody>
      </p:sp>
    </p:spTree>
    <p:extLst>
      <p:ext uri="{BB962C8B-B14F-4D97-AF65-F5344CB8AC3E}">
        <p14:creationId xmlns:p14="http://schemas.microsoft.com/office/powerpoint/2010/main" val="3894712458"/>
      </p:ext>
    </p:extLst>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80" r:id="rId6"/>
    <p:sldLayoutId id="2147484883" r:id="rId7"/>
    <p:sldLayoutId id="2147484884" r:id="rId8"/>
    <p:sldLayoutId id="2147484885" r:id="rId9"/>
    <p:sldLayoutId id="2147484886" r:id="rId10"/>
    <p:sldLayoutId id="2147484887" r:id="rId11"/>
  </p:sldLayoutIdLst>
  <p:hf hdr="0"/>
  <p:txStyles>
    <p:titleStyle>
      <a:lvl1pPr algn="ctr" defTabSz="342887"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887"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887"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887"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887"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887" algn="ctr" defTabSz="342887"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773" algn="ctr" defTabSz="342887"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659" algn="ctr" defTabSz="342887"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545" algn="ctr" defTabSz="342887"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65" indent="-257165" algn="l" defTabSz="342887"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190" indent="-214304" algn="l" defTabSz="342887"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16" indent="-171443" algn="l" defTabSz="342887"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02" indent="-171443" algn="l" defTabSz="342887"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2988" indent="-171443" algn="l" defTabSz="342887"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7" rtl="0" eaLnBrk="1" latinLnBrk="0" hangingPunct="1">
        <a:defRPr sz="1350" kern="1200">
          <a:solidFill>
            <a:schemeClr val="tx1"/>
          </a:solidFill>
          <a:latin typeface="+mn-lt"/>
          <a:ea typeface="+mn-ea"/>
          <a:cs typeface="+mn-cs"/>
        </a:defRPr>
      </a:lvl1pPr>
      <a:lvl2pPr marL="342887" algn="l" defTabSz="342887" rtl="0" eaLnBrk="1" latinLnBrk="0" hangingPunct="1">
        <a:defRPr sz="1350" kern="1200">
          <a:solidFill>
            <a:schemeClr val="tx1"/>
          </a:solidFill>
          <a:latin typeface="+mn-lt"/>
          <a:ea typeface="+mn-ea"/>
          <a:cs typeface="+mn-cs"/>
        </a:defRPr>
      </a:lvl2pPr>
      <a:lvl3pPr marL="685773" algn="l" defTabSz="342887" rtl="0" eaLnBrk="1" latinLnBrk="0" hangingPunct="1">
        <a:defRPr sz="1350" kern="1200">
          <a:solidFill>
            <a:schemeClr val="tx1"/>
          </a:solidFill>
          <a:latin typeface="+mn-lt"/>
          <a:ea typeface="+mn-ea"/>
          <a:cs typeface="+mn-cs"/>
        </a:defRPr>
      </a:lvl3pPr>
      <a:lvl4pPr marL="1028659" algn="l" defTabSz="342887" rtl="0" eaLnBrk="1" latinLnBrk="0" hangingPunct="1">
        <a:defRPr sz="1350" kern="1200">
          <a:solidFill>
            <a:schemeClr val="tx1"/>
          </a:solidFill>
          <a:latin typeface="+mn-lt"/>
          <a:ea typeface="+mn-ea"/>
          <a:cs typeface="+mn-cs"/>
        </a:defRPr>
      </a:lvl4pPr>
      <a:lvl5pPr marL="1371545" algn="l" defTabSz="342887" rtl="0" eaLnBrk="1" latinLnBrk="0" hangingPunct="1">
        <a:defRPr sz="1350" kern="1200">
          <a:solidFill>
            <a:schemeClr val="tx1"/>
          </a:solidFill>
          <a:latin typeface="+mn-lt"/>
          <a:ea typeface="+mn-ea"/>
          <a:cs typeface="+mn-cs"/>
        </a:defRPr>
      </a:lvl5pPr>
      <a:lvl6pPr marL="1714432" algn="l" defTabSz="342887" rtl="0" eaLnBrk="1" latinLnBrk="0" hangingPunct="1">
        <a:defRPr sz="1350" kern="1200">
          <a:solidFill>
            <a:schemeClr val="tx1"/>
          </a:solidFill>
          <a:latin typeface="+mn-lt"/>
          <a:ea typeface="+mn-ea"/>
          <a:cs typeface="+mn-cs"/>
        </a:defRPr>
      </a:lvl6pPr>
      <a:lvl7pPr marL="2057318" algn="l" defTabSz="342887" rtl="0" eaLnBrk="1" latinLnBrk="0" hangingPunct="1">
        <a:defRPr sz="1350" kern="1200">
          <a:solidFill>
            <a:schemeClr val="tx1"/>
          </a:solidFill>
          <a:latin typeface="+mn-lt"/>
          <a:ea typeface="+mn-ea"/>
          <a:cs typeface="+mn-cs"/>
        </a:defRPr>
      </a:lvl7pPr>
      <a:lvl8pPr marL="2400204" algn="l" defTabSz="342887" rtl="0" eaLnBrk="1" latinLnBrk="0" hangingPunct="1">
        <a:defRPr sz="1350" kern="1200">
          <a:solidFill>
            <a:schemeClr val="tx1"/>
          </a:solidFill>
          <a:latin typeface="+mn-lt"/>
          <a:ea typeface="+mn-ea"/>
          <a:cs typeface="+mn-cs"/>
        </a:defRPr>
      </a:lvl8pPr>
      <a:lvl9pPr marL="2743091" algn="l" defTabSz="34288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1"/>
            <a:ext cx="3619500" cy="132292"/>
          </a:xfrm>
          <a:prstGeom prst="rect">
            <a:avLst/>
          </a:prstGeom>
        </p:spPr>
        <p:txBody>
          <a:bodyPr vert="horz" lIns="91440" tIns="45720" rIns="0" bIns="45720" rtlCol="0" anchor="ctr"/>
          <a:lstStyle>
            <a:lvl1pPr algn="r">
              <a:defRPr sz="810">
                <a:solidFill>
                  <a:schemeClr val="tx1">
                    <a:tint val="75000"/>
                  </a:schemeClr>
                </a:solidFill>
              </a:defRPr>
            </a:lvl1pPr>
          </a:lstStyle>
          <a:p>
            <a:pPr>
              <a:defRPr/>
            </a:pPr>
            <a:endParaRPr lang="fi-FI">
              <a:solidFill>
                <a:prstClr val="black">
                  <a:tint val="75000"/>
                </a:prstClr>
              </a:solidFill>
            </a:endParaRPr>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810">
                <a:solidFill>
                  <a:schemeClr val="tx1">
                    <a:tint val="75000"/>
                  </a:schemeClr>
                </a:solidFill>
              </a:defRPr>
            </a:lvl1pPr>
          </a:lstStyle>
          <a:p>
            <a:pPr>
              <a:defRPr/>
            </a:pPr>
            <a:fld id="{ED520173-7D7F-4FBC-A781-33E654CAA422}" type="datetime1">
              <a:rPr lang="fi-FI" smtClean="0">
                <a:solidFill>
                  <a:prstClr val="black">
                    <a:tint val="75000"/>
                  </a:prstClr>
                </a:solidFill>
              </a:rPr>
              <a:pPr>
                <a:defRPr/>
              </a:pPr>
              <a:t>5.4.2022</a:t>
            </a:fld>
            <a:endParaRPr lang="fi-FI">
              <a:solidFill>
                <a:prstClr val="black">
                  <a:tint val="75000"/>
                </a:prstClr>
              </a:solidFill>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810">
                <a:solidFill>
                  <a:schemeClr val="tx1">
                    <a:tint val="75000"/>
                  </a:schemeClr>
                </a:solidFill>
              </a:defRPr>
            </a:lvl1pPr>
          </a:lstStyle>
          <a:p>
            <a:pPr>
              <a:defRPr/>
            </a:pPr>
            <a:fld id="{805BCDE0-955E-2A43-932A-046BF80DB99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23044050"/>
      </p:ext>
    </p:extLst>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Lst>
  <p:hf hdr="0" ftr="0"/>
  <p:txStyles>
    <p:titleStyle>
      <a:lvl1pPr algn="ctr" defTabSz="411480" rtl="0" eaLnBrk="0" fontAlgn="base" hangingPunct="0">
        <a:spcBef>
          <a:spcPct val="0"/>
        </a:spcBef>
        <a:spcAft>
          <a:spcPct val="0"/>
        </a:spcAft>
        <a:defRPr sz="3960" kern="1200">
          <a:solidFill>
            <a:schemeClr val="tx1"/>
          </a:solidFill>
          <a:latin typeface="+mj-lt"/>
          <a:ea typeface="ＭＳ Ｐゴシック" charset="0"/>
          <a:cs typeface="MS PGothic" pitchFamily="34" charset="-128"/>
        </a:defRPr>
      </a:lvl1pPr>
      <a:lvl2pPr algn="ctr" defTabSz="411480"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2pPr>
      <a:lvl3pPr algn="ctr" defTabSz="411480"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3pPr>
      <a:lvl4pPr algn="ctr" defTabSz="411480"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4pPr>
      <a:lvl5pPr algn="ctr" defTabSz="411480"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5pPr>
      <a:lvl6pPr marL="41148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6pPr>
      <a:lvl7pPr marL="82296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7pPr>
      <a:lvl8pPr marL="123444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8pPr>
      <a:lvl9pPr marL="164592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9pPr>
    </p:titleStyle>
    <p:bodyStyle>
      <a:lvl1pPr marL="308610" indent="-308610" algn="l" defTabSz="411480" rtl="0" eaLnBrk="0" fontAlgn="base" hangingPunct="0">
        <a:spcBef>
          <a:spcPct val="20000"/>
        </a:spcBef>
        <a:spcAft>
          <a:spcPct val="0"/>
        </a:spcAft>
        <a:buFont typeface="Arial" charset="0"/>
        <a:buChar char="•"/>
        <a:defRPr sz="2880" kern="1200">
          <a:solidFill>
            <a:schemeClr val="tx1"/>
          </a:solidFill>
          <a:latin typeface="+mn-lt"/>
          <a:ea typeface="ＭＳ Ｐゴシック" charset="0"/>
          <a:cs typeface="MS PGothic" pitchFamily="34" charset="-128"/>
        </a:defRPr>
      </a:lvl1pPr>
      <a:lvl2pPr marL="668655" indent="-257175" algn="l" defTabSz="411480" rtl="0" eaLnBrk="0" fontAlgn="base" hangingPunct="0">
        <a:spcBef>
          <a:spcPct val="20000"/>
        </a:spcBef>
        <a:spcAft>
          <a:spcPct val="0"/>
        </a:spcAft>
        <a:buFont typeface="Arial" charset="0"/>
        <a:buChar char="–"/>
        <a:defRPr sz="2520" kern="1200">
          <a:solidFill>
            <a:schemeClr val="tx1"/>
          </a:solidFill>
          <a:latin typeface="+mn-lt"/>
          <a:ea typeface="MS PGothic" pitchFamily="34" charset="-128"/>
          <a:cs typeface="MS PGothic" charset="0"/>
        </a:defRPr>
      </a:lvl2pPr>
      <a:lvl3pPr marL="1028700" indent="-205740" algn="l" defTabSz="411480" rtl="0" eaLnBrk="0" fontAlgn="base" hangingPunct="0">
        <a:spcBef>
          <a:spcPct val="20000"/>
        </a:spcBef>
        <a:spcAft>
          <a:spcPct val="0"/>
        </a:spcAft>
        <a:buFont typeface="Arial" charset="0"/>
        <a:buChar char="•"/>
        <a:defRPr sz="2160" kern="1200">
          <a:solidFill>
            <a:schemeClr val="tx1"/>
          </a:solidFill>
          <a:latin typeface="+mn-lt"/>
          <a:ea typeface="ヒラギノ角ゴ Pro W3" charset="-128"/>
          <a:cs typeface="ヒラギノ角ゴ Pro W3" charset="-128"/>
        </a:defRPr>
      </a:lvl3pPr>
      <a:lvl4pPr marL="1440180" indent="-205740" algn="l" defTabSz="411480" rtl="0" eaLnBrk="0" fontAlgn="base" hangingPunct="0">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4pPr>
      <a:lvl5pPr marL="1851660" indent="-205740" algn="l" defTabSz="411480"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S PGothic" pitchFamily="34" charset="-128"/>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5"/>
            <a:ext cx="3619500" cy="132292"/>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5056956" y="5150031"/>
            <a:ext cx="3619500" cy="154782"/>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fld id="{ED520173-7D7F-4FBC-A781-33E654CAA422}" type="datetime1">
              <a:rPr lang="fi-FI" smtClean="0">
                <a:solidFill>
                  <a:prstClr val="black">
                    <a:tint val="75000"/>
                  </a:prstClr>
                </a:solidFill>
                <a:ea typeface="ＭＳ Ｐゴシック" charset="0"/>
              </a:rPr>
              <a:pPr fontAlgn="base">
                <a:spcBef>
                  <a:spcPct val="0"/>
                </a:spcBef>
                <a:spcAft>
                  <a:spcPct val="0"/>
                </a:spcAft>
                <a:defRPr/>
              </a:pPr>
              <a:t>5.4.2022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810">
                <a:solidFill>
                  <a:schemeClr val="tx1">
                    <a:tint val="75000"/>
                  </a:schemeClr>
                </a:solidFill>
              </a:defRPr>
            </a:lvl1pPr>
          </a:lstStyle>
          <a:p>
            <a:pPr fontAlgn="base">
              <a:spcBef>
                <a:spcPct val="0"/>
              </a:spcBef>
              <a:spcAft>
                <a:spcPct val="0"/>
              </a:spcAft>
              <a:defRPr/>
            </a:pPr>
            <a:fld id="{805BCDE0-955E-2A43-932A-046BF80DB991}" type="slidenum">
              <a:rPr lang="fi-FI">
                <a:solidFill>
                  <a:prstClr val="black">
                    <a:tint val="75000"/>
                  </a:prstClr>
                </a:solidFill>
                <a:ea typeface="ＭＳ Ｐゴシック" charset="0"/>
              </a:rPr>
              <a:pPr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622551235"/>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 id="2147484910" r:id="rId12"/>
    <p:sldLayoutId id="2147484911" r:id="rId13"/>
    <p:sldLayoutId id="2147484912" r:id="rId14"/>
    <p:sldLayoutId id="2147484913" r:id="rId15"/>
    <p:sldLayoutId id="2147484914" r:id="rId16"/>
    <p:sldLayoutId id="2147484915" r:id="rId17"/>
    <p:sldLayoutId id="2147484917" r:id="rId18"/>
    <p:sldLayoutId id="2147484919" r:id="rId19"/>
    <p:sldLayoutId id="2147484921" r:id="rId20"/>
    <p:sldLayoutId id="2147484922" r:id="rId2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p:txStyles>
    <p:titleStyle>
      <a:lvl1pPr algn="ctr" defTabSz="411565" rtl="0" eaLnBrk="0" fontAlgn="base" hangingPunct="0">
        <a:spcBef>
          <a:spcPct val="0"/>
        </a:spcBef>
        <a:spcAft>
          <a:spcPct val="0"/>
        </a:spcAft>
        <a:defRPr sz="3960" kern="1200">
          <a:solidFill>
            <a:schemeClr val="tx1"/>
          </a:solidFill>
          <a:latin typeface="+mj-lt"/>
          <a:ea typeface="ＭＳ Ｐゴシック" charset="0"/>
          <a:cs typeface="MS PGothic" pitchFamily="34" charset="-128"/>
        </a:defRPr>
      </a:lvl1pPr>
      <a:lvl2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2pPr>
      <a:lvl3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3pPr>
      <a:lvl4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4pPr>
      <a:lvl5pPr algn="ctr" defTabSz="411565" rtl="0" eaLnBrk="0" fontAlgn="base" hangingPunct="0">
        <a:spcBef>
          <a:spcPct val="0"/>
        </a:spcBef>
        <a:spcAft>
          <a:spcPct val="0"/>
        </a:spcAft>
        <a:defRPr sz="3960">
          <a:solidFill>
            <a:schemeClr val="tx1"/>
          </a:solidFill>
          <a:latin typeface="Arial" pitchFamily="-65" charset="0"/>
          <a:ea typeface="ＭＳ Ｐゴシック" charset="0"/>
          <a:cs typeface="MS PGothic" pitchFamily="34" charset="-128"/>
        </a:defRPr>
      </a:lvl5pPr>
      <a:lvl6pPr marL="411565"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6pPr>
      <a:lvl7pPr marL="823129"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7pPr>
      <a:lvl8pPr marL="1234694"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8pPr>
      <a:lvl9pPr marL="1646258" algn="ctr" defTabSz="411565"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9pPr>
    </p:titleStyle>
    <p:bodyStyle>
      <a:lvl1pPr marL="308674" indent="-308674" algn="l" defTabSz="411565" rtl="0" eaLnBrk="0" fontAlgn="base" hangingPunct="0">
        <a:spcBef>
          <a:spcPct val="20000"/>
        </a:spcBef>
        <a:spcAft>
          <a:spcPct val="0"/>
        </a:spcAft>
        <a:buFont typeface="Arial" charset="0"/>
        <a:buChar char="•"/>
        <a:defRPr sz="2880" kern="1200">
          <a:solidFill>
            <a:schemeClr val="tx1"/>
          </a:solidFill>
          <a:latin typeface="+mn-lt"/>
          <a:ea typeface="ＭＳ Ｐゴシック" charset="0"/>
          <a:cs typeface="MS PGothic" pitchFamily="34" charset="-128"/>
        </a:defRPr>
      </a:lvl1pPr>
      <a:lvl2pPr marL="668793" indent="-257227" algn="l" defTabSz="411565" rtl="0" eaLnBrk="0" fontAlgn="base" hangingPunct="0">
        <a:spcBef>
          <a:spcPct val="20000"/>
        </a:spcBef>
        <a:spcAft>
          <a:spcPct val="0"/>
        </a:spcAft>
        <a:buFont typeface="Arial" charset="0"/>
        <a:buChar char="–"/>
        <a:defRPr sz="2520" kern="1200">
          <a:solidFill>
            <a:schemeClr val="tx1"/>
          </a:solidFill>
          <a:latin typeface="+mn-lt"/>
          <a:ea typeface="MS PGothic" pitchFamily="34" charset="-128"/>
          <a:cs typeface="MS PGothic" charset="0"/>
        </a:defRPr>
      </a:lvl2pPr>
      <a:lvl3pPr marL="1028911" indent="-205783" algn="l" defTabSz="411565" rtl="0" eaLnBrk="0" fontAlgn="base" hangingPunct="0">
        <a:spcBef>
          <a:spcPct val="20000"/>
        </a:spcBef>
        <a:spcAft>
          <a:spcPct val="0"/>
        </a:spcAft>
        <a:buFont typeface="Arial" charset="0"/>
        <a:buChar char="•"/>
        <a:defRPr sz="2160" kern="1200">
          <a:solidFill>
            <a:schemeClr val="tx1"/>
          </a:solidFill>
          <a:latin typeface="+mn-lt"/>
          <a:ea typeface="ヒラギノ角ゴ Pro W3" charset="-128"/>
          <a:cs typeface="ヒラギノ角ゴ Pro W3" charset="-128"/>
        </a:defRPr>
      </a:lvl3pPr>
      <a:lvl4pPr marL="1440476" indent="-205783" algn="l" defTabSz="411565" rtl="0" eaLnBrk="0" fontAlgn="base" hangingPunct="0">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4pPr>
      <a:lvl5pPr marL="1852041" indent="-205783" algn="l" defTabSz="411565"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S PGothic" pitchFamily="34" charset="-128"/>
        </a:defRPr>
      </a:lvl5pPr>
      <a:lvl6pPr marL="2263606" indent="-205783" algn="l" defTabSz="411565" rtl="0" eaLnBrk="1" latinLnBrk="0" hangingPunct="1">
        <a:spcBef>
          <a:spcPct val="20000"/>
        </a:spcBef>
        <a:buFont typeface="Arial"/>
        <a:buChar char="•"/>
        <a:defRPr sz="1800" kern="1200">
          <a:solidFill>
            <a:schemeClr val="tx1"/>
          </a:solidFill>
          <a:latin typeface="+mn-lt"/>
          <a:ea typeface="+mn-ea"/>
          <a:cs typeface="+mn-cs"/>
        </a:defRPr>
      </a:lvl6pPr>
      <a:lvl7pPr marL="2675171" indent="-205783" algn="l" defTabSz="411565" rtl="0" eaLnBrk="1" latinLnBrk="0" hangingPunct="1">
        <a:spcBef>
          <a:spcPct val="20000"/>
        </a:spcBef>
        <a:buFont typeface="Arial"/>
        <a:buChar char="•"/>
        <a:defRPr sz="1800" kern="1200">
          <a:solidFill>
            <a:schemeClr val="tx1"/>
          </a:solidFill>
          <a:latin typeface="+mn-lt"/>
          <a:ea typeface="+mn-ea"/>
          <a:cs typeface="+mn-cs"/>
        </a:defRPr>
      </a:lvl7pPr>
      <a:lvl8pPr marL="3086734" indent="-205783" algn="l" defTabSz="411565" rtl="0" eaLnBrk="1" latinLnBrk="0" hangingPunct="1">
        <a:spcBef>
          <a:spcPct val="20000"/>
        </a:spcBef>
        <a:buFont typeface="Arial"/>
        <a:buChar char="•"/>
        <a:defRPr sz="1800" kern="1200">
          <a:solidFill>
            <a:schemeClr val="tx1"/>
          </a:solidFill>
          <a:latin typeface="+mn-lt"/>
          <a:ea typeface="+mn-ea"/>
          <a:cs typeface="+mn-cs"/>
        </a:defRPr>
      </a:lvl8pPr>
      <a:lvl9pPr marL="3498299" indent="-205783" algn="l" defTabSz="41156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565" rtl="0" eaLnBrk="1" latinLnBrk="0" hangingPunct="1">
        <a:defRPr sz="1620" kern="1200">
          <a:solidFill>
            <a:schemeClr val="tx1"/>
          </a:solidFill>
          <a:latin typeface="+mn-lt"/>
          <a:ea typeface="+mn-ea"/>
          <a:cs typeface="+mn-cs"/>
        </a:defRPr>
      </a:lvl1pPr>
      <a:lvl2pPr marL="411565" algn="l" defTabSz="411565" rtl="0" eaLnBrk="1" latinLnBrk="0" hangingPunct="1">
        <a:defRPr sz="1620" kern="1200">
          <a:solidFill>
            <a:schemeClr val="tx1"/>
          </a:solidFill>
          <a:latin typeface="+mn-lt"/>
          <a:ea typeface="+mn-ea"/>
          <a:cs typeface="+mn-cs"/>
        </a:defRPr>
      </a:lvl2pPr>
      <a:lvl3pPr marL="823129" algn="l" defTabSz="411565" rtl="0" eaLnBrk="1" latinLnBrk="0" hangingPunct="1">
        <a:defRPr sz="1620" kern="1200">
          <a:solidFill>
            <a:schemeClr val="tx1"/>
          </a:solidFill>
          <a:latin typeface="+mn-lt"/>
          <a:ea typeface="+mn-ea"/>
          <a:cs typeface="+mn-cs"/>
        </a:defRPr>
      </a:lvl3pPr>
      <a:lvl4pPr marL="1234694" algn="l" defTabSz="411565" rtl="0" eaLnBrk="1" latinLnBrk="0" hangingPunct="1">
        <a:defRPr sz="1620" kern="1200">
          <a:solidFill>
            <a:schemeClr val="tx1"/>
          </a:solidFill>
          <a:latin typeface="+mn-lt"/>
          <a:ea typeface="+mn-ea"/>
          <a:cs typeface="+mn-cs"/>
        </a:defRPr>
      </a:lvl4pPr>
      <a:lvl5pPr marL="1646258" algn="l" defTabSz="411565" rtl="0" eaLnBrk="1" latinLnBrk="0" hangingPunct="1">
        <a:defRPr sz="1620" kern="1200">
          <a:solidFill>
            <a:schemeClr val="tx1"/>
          </a:solidFill>
          <a:latin typeface="+mn-lt"/>
          <a:ea typeface="+mn-ea"/>
          <a:cs typeface="+mn-cs"/>
        </a:defRPr>
      </a:lvl5pPr>
      <a:lvl6pPr marL="2057823" algn="l" defTabSz="411565" rtl="0" eaLnBrk="1" latinLnBrk="0" hangingPunct="1">
        <a:defRPr sz="1620" kern="1200">
          <a:solidFill>
            <a:schemeClr val="tx1"/>
          </a:solidFill>
          <a:latin typeface="+mn-lt"/>
          <a:ea typeface="+mn-ea"/>
          <a:cs typeface="+mn-cs"/>
        </a:defRPr>
      </a:lvl6pPr>
      <a:lvl7pPr marL="2469388" algn="l" defTabSz="411565" rtl="0" eaLnBrk="1" latinLnBrk="0" hangingPunct="1">
        <a:defRPr sz="1620" kern="1200">
          <a:solidFill>
            <a:schemeClr val="tx1"/>
          </a:solidFill>
          <a:latin typeface="+mn-lt"/>
          <a:ea typeface="+mn-ea"/>
          <a:cs typeface="+mn-cs"/>
        </a:defRPr>
      </a:lvl7pPr>
      <a:lvl8pPr marL="2880952" algn="l" defTabSz="411565" rtl="0" eaLnBrk="1" latinLnBrk="0" hangingPunct="1">
        <a:defRPr sz="1620" kern="1200">
          <a:solidFill>
            <a:schemeClr val="tx1"/>
          </a:solidFill>
          <a:latin typeface="+mn-lt"/>
          <a:ea typeface="+mn-ea"/>
          <a:cs typeface="+mn-cs"/>
        </a:defRPr>
      </a:lvl8pPr>
      <a:lvl9pPr marL="3292517" algn="l" defTabSz="411565" rtl="0" eaLnBrk="1" latinLnBrk="0" hangingPunct="1">
        <a:defRPr sz="16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1"/>
            <a:ext cx="3619500" cy="132292"/>
          </a:xfrm>
          <a:prstGeom prst="rect">
            <a:avLst/>
          </a:prstGeom>
        </p:spPr>
        <p:txBody>
          <a:bodyPr vert="horz" lIns="91440" tIns="45720" rIns="0" bIns="45720" rtlCol="0" anchor="ctr"/>
          <a:lstStyle>
            <a:lvl1pPr algn="r">
              <a:defRPr sz="81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81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81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4072809129"/>
      </p:ext>
    </p:extLst>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 id="2147485020" r:id="rId5"/>
    <p:sldLayoutId id="2147485021" r:id="rId6"/>
    <p:sldLayoutId id="2147485022" r:id="rId7"/>
  </p:sldLayoutIdLst>
  <p:hf hdr="0" ftr="0" dt="0"/>
  <p:txStyles>
    <p:titleStyle>
      <a:lvl1pPr algn="ctr" defTabSz="411480" rtl="0" eaLnBrk="1" fontAlgn="base" hangingPunct="1">
        <a:spcBef>
          <a:spcPct val="0"/>
        </a:spcBef>
        <a:spcAft>
          <a:spcPct val="0"/>
        </a:spcAft>
        <a:defRPr sz="3960" kern="1200">
          <a:solidFill>
            <a:schemeClr val="tx1"/>
          </a:solidFill>
          <a:latin typeface="+mj-lt"/>
          <a:ea typeface="ＭＳ Ｐゴシック" charset="0"/>
          <a:cs typeface="MS PGothic" pitchFamily="34" charset="-128"/>
        </a:defRPr>
      </a:lvl1pPr>
      <a:lvl2pPr algn="ctr" defTabSz="411480"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2pPr>
      <a:lvl3pPr algn="ctr" defTabSz="411480"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3pPr>
      <a:lvl4pPr algn="ctr" defTabSz="411480"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4pPr>
      <a:lvl5pPr algn="ctr" defTabSz="411480"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5pPr>
      <a:lvl6pPr marL="41148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6pPr>
      <a:lvl7pPr marL="82296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7pPr>
      <a:lvl8pPr marL="123444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8pPr>
      <a:lvl9pPr marL="1645920" algn="ctr" defTabSz="411480"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9pPr>
    </p:titleStyle>
    <p:bodyStyle>
      <a:lvl1pPr marL="308610" indent="-308610" algn="l" defTabSz="411480" rtl="0" eaLnBrk="1" fontAlgn="base" hangingPunct="1">
        <a:spcBef>
          <a:spcPct val="20000"/>
        </a:spcBef>
        <a:spcAft>
          <a:spcPct val="0"/>
        </a:spcAft>
        <a:buFont typeface="Arial" charset="0"/>
        <a:buChar char="•"/>
        <a:defRPr sz="2880" kern="1200">
          <a:solidFill>
            <a:schemeClr val="tx1"/>
          </a:solidFill>
          <a:latin typeface="+mn-lt"/>
          <a:ea typeface="ＭＳ Ｐゴシック" charset="0"/>
          <a:cs typeface="MS PGothic" pitchFamily="34" charset="-128"/>
        </a:defRPr>
      </a:lvl1pPr>
      <a:lvl2pPr marL="668655" indent="-257175" algn="l" defTabSz="411480" rtl="0" eaLnBrk="1" fontAlgn="base" hangingPunct="1">
        <a:spcBef>
          <a:spcPct val="20000"/>
        </a:spcBef>
        <a:spcAft>
          <a:spcPct val="0"/>
        </a:spcAft>
        <a:buFont typeface="Arial" charset="0"/>
        <a:buChar char="–"/>
        <a:defRPr sz="2520" kern="1200">
          <a:solidFill>
            <a:schemeClr val="tx1"/>
          </a:solidFill>
          <a:latin typeface="+mn-lt"/>
          <a:ea typeface="MS PGothic" pitchFamily="34" charset="-128"/>
          <a:cs typeface="MS PGothic" charset="0"/>
        </a:defRPr>
      </a:lvl2pPr>
      <a:lvl3pPr marL="1028700" indent="-205740" algn="l" defTabSz="411480" rtl="0" eaLnBrk="1" fontAlgn="base" hangingPunct="1">
        <a:spcBef>
          <a:spcPct val="20000"/>
        </a:spcBef>
        <a:spcAft>
          <a:spcPct val="0"/>
        </a:spcAft>
        <a:buFont typeface="Arial" charset="0"/>
        <a:buChar char="•"/>
        <a:defRPr sz="2160" kern="1200">
          <a:solidFill>
            <a:schemeClr val="tx1"/>
          </a:solidFill>
          <a:latin typeface="+mn-lt"/>
          <a:ea typeface="ヒラギノ角ゴ Pro W3" charset="-128"/>
          <a:cs typeface="ヒラギノ角ゴ Pro W3" charset="-128"/>
        </a:defRPr>
      </a:lvl3pPr>
      <a:lvl4pPr marL="1440180" indent="-205740" algn="l" defTabSz="41148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4pPr>
      <a:lvl5pPr marL="1851660" indent="-205740" algn="l" defTabSz="41148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S PGothic" pitchFamily="34" charset="-128"/>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9.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7.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7.e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7.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0.xml"/><Relationship Id="rId4"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7.emf"/><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1.xml"/><Relationship Id="rId4"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la.fi/en/grant-and-scholarship-recipients/applying-for-insurance/"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comments" Target="../comments/comment2.xml"/><Relationship Id="rId4" Type="http://schemas.openxmlformats.org/officeDocument/2006/relationships/hyperlink" Target="http://www.mela.f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37.emf"/><Relationship Id="rId5" Type="http://schemas.openxmlformats.org/officeDocument/2006/relationships/oleObject" Target="../embeddings/oleObject9.bin"/><Relationship Id="rId4"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hyperlink" Target="https://www.tenk.fi/en/template-researchers-curriculum-vitae" TargetMode="Externa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37.emf"/><Relationship Id="rId5" Type="http://schemas.openxmlformats.org/officeDocument/2006/relationships/oleObject" Target="../embeddings/oleObject10.bin"/><Relationship Id="rId4"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mailto:doctoralprogramme-biz@aalto.fi" TargetMode="External"/><Relationship Id="rId2" Type="http://schemas.openxmlformats.org/officeDocument/2006/relationships/hyperlink" Target="mailto:doctoralfunding-biz@aalto.fi"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hyperlink" Target="http://www.emilaaltonen.fi/index.htm" TargetMode="External"/><Relationship Id="rId13" Type="http://schemas.openxmlformats.org/officeDocument/2006/relationships/hyperlink" Target="http://www.tahsaatio.fi/en/foundation/" TargetMode="External"/><Relationship Id="rId18" Type="http://schemas.openxmlformats.org/officeDocument/2006/relationships/hyperlink" Target="http://www.koneensaatio.fi/" TargetMode="External"/><Relationship Id="rId3" Type="http://schemas.openxmlformats.org/officeDocument/2006/relationships/hyperlink" Target="http://www.lsr.fi/en/" TargetMode="External"/><Relationship Id="rId7" Type="http://schemas.openxmlformats.org/officeDocument/2006/relationships/hyperlink" Target="http://wihurinrahasto.fi/?lang=en" TargetMode="External"/><Relationship Id="rId12" Type="http://schemas.openxmlformats.org/officeDocument/2006/relationships/hyperlink" Target="http://biz.aalto.fi/en/cooperation/foundation/available_grants/fall_grants/" TargetMode="External"/><Relationship Id="rId17" Type="http://schemas.openxmlformats.org/officeDocument/2006/relationships/hyperlink" Target="http://www.paulo.fi/in-english" TargetMode="External"/><Relationship Id="rId2" Type="http://schemas.openxmlformats.org/officeDocument/2006/relationships/hyperlink" Target="http://econ.aalto.fi/en/services/foundation/" TargetMode="External"/><Relationship Id="rId16" Type="http://schemas.openxmlformats.org/officeDocument/2006/relationships/hyperlink" Target="https://www.ellageorg.fi/en" TargetMode="External"/><Relationship Id="rId1" Type="http://schemas.openxmlformats.org/officeDocument/2006/relationships/slideLayout" Target="../slideLayouts/slideLayout32.xml"/><Relationship Id="rId6" Type="http://schemas.openxmlformats.org/officeDocument/2006/relationships/hyperlink" Target="http://www.foundationweb.net/wallenberg/" TargetMode="External"/><Relationship Id="rId11" Type="http://schemas.openxmlformats.org/officeDocument/2006/relationships/hyperlink" Target="http://jaes.fi/en/" TargetMode="External"/><Relationship Id="rId5" Type="http://schemas.openxmlformats.org/officeDocument/2006/relationships/hyperlink" Target="http://www.tutkimusapurahat.fi/fi/etusivu/" TargetMode="External"/><Relationship Id="rId15" Type="http://schemas.openxmlformats.org/officeDocument/2006/relationships/hyperlink" Target="https://www.tsr.fi/frontpage" TargetMode="External"/><Relationship Id="rId10" Type="http://schemas.openxmlformats.org/officeDocument/2006/relationships/hyperlink" Target="http://www.kaute.fi/Etusivu" TargetMode="External"/><Relationship Id="rId4" Type="http://schemas.openxmlformats.org/officeDocument/2006/relationships/hyperlink" Target="http://www.yjs.fi/index_eng.cfm" TargetMode="External"/><Relationship Id="rId9" Type="http://schemas.openxmlformats.org/officeDocument/2006/relationships/hyperlink" Target="http://www.skr.fi/en" TargetMode="External"/><Relationship Id="rId14" Type="http://schemas.openxmlformats.org/officeDocument/2006/relationships/hyperlink" Target="http://www.sae.fi/etusivu/"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hyperlink" Target="mailto:doctoralfunding-biz@aalto.fi" TargetMode="External"/><Relationship Id="rId3" Type="http://schemas.openxmlformats.org/officeDocument/2006/relationships/tags" Target="../tags/tag2.xml"/><Relationship Id="rId7" Type="http://schemas.openxmlformats.org/officeDocument/2006/relationships/image" Target="../media/image37.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8.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7826" y="3737374"/>
            <a:ext cx="4295596" cy="984885"/>
          </a:xfrm>
          <a:prstGeom prst="rect">
            <a:avLst/>
          </a:prstGeom>
          <a:noFill/>
        </p:spPr>
        <p:txBody>
          <a:bodyPr wrap="square" lIns="0" tIns="0" rIns="0" bIns="0" rtlCol="0">
            <a:spAutoFit/>
          </a:bodyPr>
          <a:lstStyle/>
          <a:p>
            <a:r>
              <a:rPr lang="fi-FI" sz="1600" dirty="0">
                <a:ea typeface="Arial" charset="0"/>
                <a:cs typeface="Arial" charset="0"/>
              </a:rPr>
              <a:t>Ingmar Björkman</a:t>
            </a:r>
          </a:p>
          <a:p>
            <a:r>
              <a:rPr lang="en-US" sz="1600" dirty="0"/>
              <a:t>Department of Management Studies</a:t>
            </a:r>
          </a:p>
          <a:p>
            <a:endParaRPr lang="en-US" sz="1600" dirty="0"/>
          </a:p>
          <a:p>
            <a:r>
              <a:rPr lang="en-US" sz="1600" dirty="0"/>
              <a:t>February 10, 2022</a:t>
            </a:r>
          </a:p>
        </p:txBody>
      </p:sp>
      <p:pic>
        <p:nvPicPr>
          <p:cNvPr id="6" name="Picture 10">
            <a:extLst>
              <a:ext uri="{FF2B5EF4-FFF2-40B4-BE49-F238E27FC236}">
                <a16:creationId xmlns:a16="http://schemas.microsoft.com/office/drawing/2014/main" id="{574D846C-C4FD-4678-ABAB-4A9AB2C613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37378" y="0"/>
            <a:ext cx="4306622" cy="5714283"/>
          </a:xfrm>
          <a:prstGeom prst="rect">
            <a:avLst/>
          </a:prstGeom>
        </p:spPr>
      </p:pic>
      <p:sp>
        <p:nvSpPr>
          <p:cNvPr id="4" name="Title 3">
            <a:extLst>
              <a:ext uri="{FF2B5EF4-FFF2-40B4-BE49-F238E27FC236}">
                <a16:creationId xmlns:a16="http://schemas.microsoft.com/office/drawing/2014/main" id="{0E619DCA-4A59-455D-A388-72212665FD9C}"/>
              </a:ext>
            </a:extLst>
          </p:cNvPr>
          <p:cNvSpPr>
            <a:spLocks noGrp="1"/>
          </p:cNvSpPr>
          <p:nvPr>
            <p:ph type="ctrTitle"/>
          </p:nvPr>
        </p:nvSpPr>
        <p:spPr>
          <a:xfrm>
            <a:off x="377826" y="788988"/>
            <a:ext cx="4046537" cy="996498"/>
          </a:xfrm>
        </p:spPr>
        <p:txBody>
          <a:bodyPr/>
          <a:lstStyle/>
          <a:p>
            <a:r>
              <a:rPr lang="en-US" dirty="0"/>
              <a:t>Why Would Anyone Fund Your PhD Studies?</a:t>
            </a:r>
          </a:p>
        </p:txBody>
      </p:sp>
    </p:spTree>
    <p:extLst>
      <p:ext uri="{BB962C8B-B14F-4D97-AF65-F5344CB8AC3E}">
        <p14:creationId xmlns:p14="http://schemas.microsoft.com/office/powerpoint/2010/main" val="23423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9" name="think-cell Slide" r:id="rId6" imgW="270" imgH="270" progId="TCLayout.ActiveDocument.1">
                  <p:embed/>
                </p:oleObj>
              </mc:Choice>
              <mc:Fallback>
                <p:oleObj name="think-cell Slide" r:id="rId6" imgW="270" imgH="270" progId="TCLayout.ActiveDocument.1">
                  <p:embed/>
                  <p:pic>
                    <p:nvPicPr>
                      <p:cNvPr id="9" name="Object 8"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Rectangle 40"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fi-FI" sz="24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Date Placeholder 3"/>
          <p:cNvSpPr>
            <a:spLocks noGrp="1"/>
          </p:cNvSpPr>
          <p:nvPr>
            <p:ph type="dt" sz="half" idx="15"/>
          </p:nvPr>
        </p:nvSpPr>
        <p:spPr>
          <a:xfrm>
            <a:off x="5110249" y="4251470"/>
            <a:ext cx="3619500" cy="154782"/>
          </a:xfrm>
        </p:spPr>
        <p:txBody>
          <a:bodyPr/>
          <a:lstStyle/>
          <a:p>
            <a:pPr>
              <a:defRPr/>
            </a:pPr>
            <a:r>
              <a:rPr lang="en-FI">
                <a:latin typeface="Georgia" panose="02040502050405020303" pitchFamily="18" charset="0"/>
              </a:rPr>
              <a:t>17-Nov-2021</a:t>
            </a:r>
            <a:endParaRPr lang="fi-FI" dirty="0">
              <a:latin typeface="Georgia" panose="02040502050405020303" pitchFamily="18" charset="0"/>
            </a:endParaRPr>
          </a:p>
        </p:txBody>
      </p:sp>
      <p:sp>
        <p:nvSpPr>
          <p:cNvPr id="5" name="Slide Number Placeholder 4"/>
          <p:cNvSpPr>
            <a:spLocks noGrp="1"/>
          </p:cNvSpPr>
          <p:nvPr>
            <p:ph type="sldNum" sz="quarter" idx="17"/>
          </p:nvPr>
        </p:nvSpPr>
        <p:spPr>
          <a:xfrm>
            <a:off x="5110249" y="4406252"/>
            <a:ext cx="3619500" cy="134938"/>
          </a:xfrm>
        </p:spPr>
        <p:txBody>
          <a:bodyPr/>
          <a:lstStyle/>
          <a:p>
            <a:pPr>
              <a:defRPr/>
            </a:pPr>
            <a:fld id="{49EFD4B7-1CC6-864B-A72A-C978B70BBA9B}" type="slidenum">
              <a:rPr lang="fi-FI" smtClean="0">
                <a:latin typeface="Georgia" panose="02040502050405020303" pitchFamily="18" charset="0"/>
              </a:rPr>
              <a:pPr>
                <a:defRPr/>
              </a:pPr>
              <a:t>10</a:t>
            </a:fld>
            <a:endParaRPr lang="fi-FI" dirty="0">
              <a:latin typeface="Georgia" panose="02040502050405020303" pitchFamily="18" charset="0"/>
            </a:endParaRPr>
          </a:p>
        </p:txBody>
      </p:sp>
      <p:sp>
        <p:nvSpPr>
          <p:cNvPr id="2" name="Title 1"/>
          <p:cNvSpPr>
            <a:spLocks noGrp="1"/>
          </p:cNvSpPr>
          <p:nvPr>
            <p:ph type="ctrTitle"/>
          </p:nvPr>
        </p:nvSpPr>
        <p:spPr>
          <a:xfrm>
            <a:off x="234341" y="121342"/>
            <a:ext cx="8207375" cy="996498"/>
          </a:xfrm>
        </p:spPr>
        <p:txBody>
          <a:bodyPr/>
          <a:lstStyle/>
          <a:p>
            <a:r>
              <a:rPr lang="fi-FI" dirty="0" err="1"/>
              <a:t>Timeline</a:t>
            </a:r>
            <a:r>
              <a:rPr lang="fi-FI" dirty="0"/>
              <a:t> </a:t>
            </a:r>
            <a:r>
              <a:rPr lang="fi-FI" sz="2400" dirty="0"/>
              <a:t>(</a:t>
            </a:r>
            <a:r>
              <a:rPr lang="fi-FI" sz="2400" dirty="0" err="1"/>
              <a:t>academic</a:t>
            </a:r>
            <a:r>
              <a:rPr lang="fi-FI" sz="2400" dirty="0"/>
              <a:t> </a:t>
            </a:r>
            <a:r>
              <a:rPr lang="fi-FI" sz="2400" dirty="0" err="1"/>
              <a:t>year</a:t>
            </a:r>
            <a:r>
              <a:rPr lang="fi-FI" sz="2400" dirty="0"/>
              <a:t> 2021-22)</a:t>
            </a:r>
            <a:endParaRPr lang="fi-FI" dirty="0"/>
          </a:p>
        </p:txBody>
      </p:sp>
      <p:graphicFrame>
        <p:nvGraphicFramePr>
          <p:cNvPr id="7" name="Content Placeholder 5"/>
          <p:cNvGraphicFramePr>
            <a:graphicFrameLocks/>
          </p:cNvGraphicFramePr>
          <p:nvPr/>
        </p:nvGraphicFramePr>
        <p:xfrm>
          <a:off x="1318410" y="904524"/>
          <a:ext cx="7344048" cy="370840"/>
        </p:xfrm>
        <a:graphic>
          <a:graphicData uri="http://schemas.openxmlformats.org/drawingml/2006/table">
            <a:tbl>
              <a:tblPr firstRow="1" bandRow="1">
                <a:tableStyleId>{5C22544A-7EE6-4342-B048-85BDC9FD1C3A}</a:tableStyleId>
              </a:tblPr>
              <a:tblGrid>
                <a:gridCol w="612004">
                  <a:extLst>
                    <a:ext uri="{9D8B030D-6E8A-4147-A177-3AD203B41FA5}">
                      <a16:colId xmlns:a16="http://schemas.microsoft.com/office/drawing/2014/main" val="2427532032"/>
                    </a:ext>
                  </a:extLst>
                </a:gridCol>
                <a:gridCol w="612004">
                  <a:extLst>
                    <a:ext uri="{9D8B030D-6E8A-4147-A177-3AD203B41FA5}">
                      <a16:colId xmlns:a16="http://schemas.microsoft.com/office/drawing/2014/main" val="201235898"/>
                    </a:ext>
                  </a:extLst>
                </a:gridCol>
                <a:gridCol w="612004">
                  <a:extLst>
                    <a:ext uri="{9D8B030D-6E8A-4147-A177-3AD203B41FA5}">
                      <a16:colId xmlns:a16="http://schemas.microsoft.com/office/drawing/2014/main" val="2167965498"/>
                    </a:ext>
                  </a:extLst>
                </a:gridCol>
                <a:gridCol w="612004">
                  <a:extLst>
                    <a:ext uri="{9D8B030D-6E8A-4147-A177-3AD203B41FA5}">
                      <a16:colId xmlns:a16="http://schemas.microsoft.com/office/drawing/2014/main" val="278974331"/>
                    </a:ext>
                  </a:extLst>
                </a:gridCol>
                <a:gridCol w="612004">
                  <a:extLst>
                    <a:ext uri="{9D8B030D-6E8A-4147-A177-3AD203B41FA5}">
                      <a16:colId xmlns:a16="http://schemas.microsoft.com/office/drawing/2014/main" val="1152554584"/>
                    </a:ext>
                  </a:extLst>
                </a:gridCol>
                <a:gridCol w="612004">
                  <a:extLst>
                    <a:ext uri="{9D8B030D-6E8A-4147-A177-3AD203B41FA5}">
                      <a16:colId xmlns:a16="http://schemas.microsoft.com/office/drawing/2014/main" val="1490867309"/>
                    </a:ext>
                  </a:extLst>
                </a:gridCol>
                <a:gridCol w="612004">
                  <a:extLst>
                    <a:ext uri="{9D8B030D-6E8A-4147-A177-3AD203B41FA5}">
                      <a16:colId xmlns:a16="http://schemas.microsoft.com/office/drawing/2014/main" val="667841049"/>
                    </a:ext>
                  </a:extLst>
                </a:gridCol>
                <a:gridCol w="612004">
                  <a:extLst>
                    <a:ext uri="{9D8B030D-6E8A-4147-A177-3AD203B41FA5}">
                      <a16:colId xmlns:a16="http://schemas.microsoft.com/office/drawing/2014/main" val="1909792917"/>
                    </a:ext>
                  </a:extLst>
                </a:gridCol>
                <a:gridCol w="612004">
                  <a:extLst>
                    <a:ext uri="{9D8B030D-6E8A-4147-A177-3AD203B41FA5}">
                      <a16:colId xmlns:a16="http://schemas.microsoft.com/office/drawing/2014/main" val="575468328"/>
                    </a:ext>
                  </a:extLst>
                </a:gridCol>
                <a:gridCol w="612004">
                  <a:extLst>
                    <a:ext uri="{9D8B030D-6E8A-4147-A177-3AD203B41FA5}">
                      <a16:colId xmlns:a16="http://schemas.microsoft.com/office/drawing/2014/main" val="4258840643"/>
                    </a:ext>
                  </a:extLst>
                </a:gridCol>
                <a:gridCol w="612004">
                  <a:extLst>
                    <a:ext uri="{9D8B030D-6E8A-4147-A177-3AD203B41FA5}">
                      <a16:colId xmlns:a16="http://schemas.microsoft.com/office/drawing/2014/main" val="1813954129"/>
                    </a:ext>
                  </a:extLst>
                </a:gridCol>
                <a:gridCol w="612004">
                  <a:extLst>
                    <a:ext uri="{9D8B030D-6E8A-4147-A177-3AD203B41FA5}">
                      <a16:colId xmlns:a16="http://schemas.microsoft.com/office/drawing/2014/main" val="3157311200"/>
                    </a:ext>
                  </a:extLst>
                </a:gridCol>
              </a:tblGrid>
              <a:tr h="370840">
                <a:tc>
                  <a:txBody>
                    <a:bodyPr/>
                    <a:lstStyle/>
                    <a:p>
                      <a:pPr algn="ctr"/>
                      <a:r>
                        <a:rPr lang="fi-FI" sz="1400" b="1" dirty="0" err="1"/>
                        <a:t>Jul</a:t>
                      </a:r>
                      <a:endParaRPr lang="fi-FI" sz="1400" b="1" dirty="0"/>
                    </a:p>
                  </a:txBody>
                  <a:tcPr/>
                </a:tc>
                <a:tc>
                  <a:txBody>
                    <a:bodyPr/>
                    <a:lstStyle/>
                    <a:p>
                      <a:pPr algn="ctr"/>
                      <a:r>
                        <a:rPr lang="fi-FI" sz="1400" b="1" dirty="0" err="1"/>
                        <a:t>Aug</a:t>
                      </a:r>
                      <a:endParaRPr lang="fi-FI" sz="1400" b="1" dirty="0"/>
                    </a:p>
                  </a:txBody>
                  <a:tcPr/>
                </a:tc>
                <a:tc>
                  <a:txBody>
                    <a:bodyPr/>
                    <a:lstStyle/>
                    <a:p>
                      <a:pPr algn="ctr"/>
                      <a:r>
                        <a:rPr lang="fi-FI" sz="1400" b="1" dirty="0" err="1"/>
                        <a:t>Sep</a:t>
                      </a:r>
                      <a:endParaRPr lang="fi-FI" sz="1400" b="1" dirty="0"/>
                    </a:p>
                  </a:txBody>
                  <a:tcPr/>
                </a:tc>
                <a:tc>
                  <a:txBody>
                    <a:bodyPr/>
                    <a:lstStyle/>
                    <a:p>
                      <a:pPr algn="ctr"/>
                      <a:r>
                        <a:rPr lang="fi-FI" sz="1400" b="1" dirty="0" err="1"/>
                        <a:t>Oct</a:t>
                      </a:r>
                      <a:endParaRPr lang="fi-FI" sz="1400" b="1" dirty="0"/>
                    </a:p>
                  </a:txBody>
                  <a:tcPr/>
                </a:tc>
                <a:tc>
                  <a:txBody>
                    <a:bodyPr/>
                    <a:lstStyle/>
                    <a:p>
                      <a:pPr algn="ctr"/>
                      <a:r>
                        <a:rPr lang="fi-FI" sz="1400" b="1" dirty="0" err="1"/>
                        <a:t>Nov</a:t>
                      </a:r>
                      <a:endParaRPr lang="fi-FI" sz="1400" b="1" dirty="0"/>
                    </a:p>
                  </a:txBody>
                  <a:tcPr/>
                </a:tc>
                <a:tc>
                  <a:txBody>
                    <a:bodyPr/>
                    <a:lstStyle/>
                    <a:p>
                      <a:pPr algn="ctr"/>
                      <a:r>
                        <a:rPr lang="fi-FI" sz="1400" b="1" dirty="0" err="1"/>
                        <a:t>Dec</a:t>
                      </a:r>
                      <a:endParaRPr lang="fi-FI" sz="1400" b="1" dirty="0"/>
                    </a:p>
                  </a:txBody>
                  <a:tcPr/>
                </a:tc>
                <a:tc>
                  <a:txBody>
                    <a:bodyPr/>
                    <a:lstStyle/>
                    <a:p>
                      <a:pPr algn="ctr"/>
                      <a:r>
                        <a:rPr lang="fi-FI" sz="1400" b="1" dirty="0"/>
                        <a:t>Jan</a:t>
                      </a:r>
                    </a:p>
                  </a:txBody>
                  <a:tcPr/>
                </a:tc>
                <a:tc>
                  <a:txBody>
                    <a:bodyPr/>
                    <a:lstStyle/>
                    <a:p>
                      <a:pPr algn="ctr"/>
                      <a:r>
                        <a:rPr lang="fi-FI" sz="1400" b="1" dirty="0" err="1"/>
                        <a:t>Feb</a:t>
                      </a:r>
                      <a:endParaRPr lang="fi-FI" sz="1400" b="1" dirty="0"/>
                    </a:p>
                  </a:txBody>
                  <a:tcPr/>
                </a:tc>
                <a:tc>
                  <a:txBody>
                    <a:bodyPr/>
                    <a:lstStyle/>
                    <a:p>
                      <a:pPr algn="ctr"/>
                      <a:r>
                        <a:rPr lang="fi-FI" sz="1400" b="1" dirty="0" err="1"/>
                        <a:t>Mar</a:t>
                      </a:r>
                      <a:endParaRPr lang="fi-FI" sz="1400" b="1" dirty="0"/>
                    </a:p>
                  </a:txBody>
                  <a:tcPr/>
                </a:tc>
                <a:tc>
                  <a:txBody>
                    <a:bodyPr/>
                    <a:lstStyle/>
                    <a:p>
                      <a:pPr algn="ctr"/>
                      <a:r>
                        <a:rPr lang="fi-FI" sz="1400" b="1" dirty="0" err="1"/>
                        <a:t>Apr</a:t>
                      </a:r>
                      <a:endParaRPr lang="fi-FI" sz="1400" b="1" dirty="0"/>
                    </a:p>
                  </a:txBody>
                  <a:tcPr/>
                </a:tc>
                <a:tc>
                  <a:txBody>
                    <a:bodyPr/>
                    <a:lstStyle/>
                    <a:p>
                      <a:pPr algn="ctr"/>
                      <a:r>
                        <a:rPr lang="fi-FI" sz="1400" b="1" dirty="0" err="1"/>
                        <a:t>May</a:t>
                      </a:r>
                      <a:endParaRPr lang="fi-FI" sz="1400" b="1" dirty="0"/>
                    </a:p>
                  </a:txBody>
                  <a:tcPr/>
                </a:tc>
                <a:tc>
                  <a:txBody>
                    <a:bodyPr/>
                    <a:lstStyle/>
                    <a:p>
                      <a:pPr algn="ctr"/>
                      <a:r>
                        <a:rPr lang="fi-FI" sz="1400" b="1" dirty="0" err="1"/>
                        <a:t>Jun</a:t>
                      </a:r>
                      <a:endParaRPr lang="fi-FI" sz="1400" b="1" dirty="0"/>
                    </a:p>
                  </a:txBody>
                  <a:tcPr/>
                </a:tc>
                <a:extLst>
                  <a:ext uri="{0D108BD9-81ED-4DB2-BD59-A6C34878D82A}">
                    <a16:rowId xmlns:a16="http://schemas.microsoft.com/office/drawing/2014/main" val="850687033"/>
                  </a:ext>
                </a:extLst>
              </a:tr>
            </a:tbl>
          </a:graphicData>
        </a:graphic>
      </p:graphicFrame>
      <p:graphicFrame>
        <p:nvGraphicFramePr>
          <p:cNvPr id="8" name="Content Placeholder 5"/>
          <p:cNvGraphicFramePr>
            <a:graphicFrameLocks/>
          </p:cNvGraphicFramePr>
          <p:nvPr/>
        </p:nvGraphicFramePr>
        <p:xfrm>
          <a:off x="1390803" y="2393814"/>
          <a:ext cx="7344048" cy="370840"/>
        </p:xfrm>
        <a:graphic>
          <a:graphicData uri="http://schemas.openxmlformats.org/drawingml/2006/table">
            <a:tbl>
              <a:tblPr firstRow="1" bandRow="1">
                <a:tableStyleId>{5C22544A-7EE6-4342-B048-85BDC9FD1C3A}</a:tableStyleId>
              </a:tblPr>
              <a:tblGrid>
                <a:gridCol w="612004">
                  <a:extLst>
                    <a:ext uri="{9D8B030D-6E8A-4147-A177-3AD203B41FA5}">
                      <a16:colId xmlns:a16="http://schemas.microsoft.com/office/drawing/2014/main" val="2427532032"/>
                    </a:ext>
                  </a:extLst>
                </a:gridCol>
                <a:gridCol w="612004">
                  <a:extLst>
                    <a:ext uri="{9D8B030D-6E8A-4147-A177-3AD203B41FA5}">
                      <a16:colId xmlns:a16="http://schemas.microsoft.com/office/drawing/2014/main" val="201235898"/>
                    </a:ext>
                  </a:extLst>
                </a:gridCol>
                <a:gridCol w="612004">
                  <a:extLst>
                    <a:ext uri="{9D8B030D-6E8A-4147-A177-3AD203B41FA5}">
                      <a16:colId xmlns:a16="http://schemas.microsoft.com/office/drawing/2014/main" val="2167965498"/>
                    </a:ext>
                  </a:extLst>
                </a:gridCol>
                <a:gridCol w="612004">
                  <a:extLst>
                    <a:ext uri="{9D8B030D-6E8A-4147-A177-3AD203B41FA5}">
                      <a16:colId xmlns:a16="http://schemas.microsoft.com/office/drawing/2014/main" val="278974331"/>
                    </a:ext>
                  </a:extLst>
                </a:gridCol>
                <a:gridCol w="612004">
                  <a:extLst>
                    <a:ext uri="{9D8B030D-6E8A-4147-A177-3AD203B41FA5}">
                      <a16:colId xmlns:a16="http://schemas.microsoft.com/office/drawing/2014/main" val="1152554584"/>
                    </a:ext>
                  </a:extLst>
                </a:gridCol>
                <a:gridCol w="612004">
                  <a:extLst>
                    <a:ext uri="{9D8B030D-6E8A-4147-A177-3AD203B41FA5}">
                      <a16:colId xmlns:a16="http://schemas.microsoft.com/office/drawing/2014/main" val="1490867309"/>
                    </a:ext>
                  </a:extLst>
                </a:gridCol>
                <a:gridCol w="612004">
                  <a:extLst>
                    <a:ext uri="{9D8B030D-6E8A-4147-A177-3AD203B41FA5}">
                      <a16:colId xmlns:a16="http://schemas.microsoft.com/office/drawing/2014/main" val="667841049"/>
                    </a:ext>
                  </a:extLst>
                </a:gridCol>
                <a:gridCol w="612004">
                  <a:extLst>
                    <a:ext uri="{9D8B030D-6E8A-4147-A177-3AD203B41FA5}">
                      <a16:colId xmlns:a16="http://schemas.microsoft.com/office/drawing/2014/main" val="1909792917"/>
                    </a:ext>
                  </a:extLst>
                </a:gridCol>
                <a:gridCol w="612004">
                  <a:extLst>
                    <a:ext uri="{9D8B030D-6E8A-4147-A177-3AD203B41FA5}">
                      <a16:colId xmlns:a16="http://schemas.microsoft.com/office/drawing/2014/main" val="575468328"/>
                    </a:ext>
                  </a:extLst>
                </a:gridCol>
                <a:gridCol w="612004">
                  <a:extLst>
                    <a:ext uri="{9D8B030D-6E8A-4147-A177-3AD203B41FA5}">
                      <a16:colId xmlns:a16="http://schemas.microsoft.com/office/drawing/2014/main" val="4258840643"/>
                    </a:ext>
                  </a:extLst>
                </a:gridCol>
                <a:gridCol w="612004">
                  <a:extLst>
                    <a:ext uri="{9D8B030D-6E8A-4147-A177-3AD203B41FA5}">
                      <a16:colId xmlns:a16="http://schemas.microsoft.com/office/drawing/2014/main" val="1813954129"/>
                    </a:ext>
                  </a:extLst>
                </a:gridCol>
                <a:gridCol w="612004">
                  <a:extLst>
                    <a:ext uri="{9D8B030D-6E8A-4147-A177-3AD203B41FA5}">
                      <a16:colId xmlns:a16="http://schemas.microsoft.com/office/drawing/2014/main" val="3157311200"/>
                    </a:ext>
                  </a:extLst>
                </a:gridCol>
              </a:tblGrid>
              <a:tr h="370840">
                <a:tc>
                  <a:txBody>
                    <a:bodyPr/>
                    <a:lstStyle/>
                    <a:p>
                      <a:pPr algn="ctr"/>
                      <a:r>
                        <a:rPr lang="fi-FI" sz="1400" b="1" dirty="0" err="1"/>
                        <a:t>Jul</a:t>
                      </a:r>
                      <a:endParaRPr lang="fi-FI" sz="1400" b="1" dirty="0"/>
                    </a:p>
                  </a:txBody>
                  <a:tcPr/>
                </a:tc>
                <a:tc>
                  <a:txBody>
                    <a:bodyPr/>
                    <a:lstStyle/>
                    <a:p>
                      <a:pPr algn="ctr"/>
                      <a:r>
                        <a:rPr lang="fi-FI" sz="1400" b="1" dirty="0" err="1"/>
                        <a:t>Aug</a:t>
                      </a:r>
                      <a:endParaRPr lang="fi-FI" sz="1400" b="1" dirty="0"/>
                    </a:p>
                  </a:txBody>
                  <a:tcPr/>
                </a:tc>
                <a:tc>
                  <a:txBody>
                    <a:bodyPr/>
                    <a:lstStyle/>
                    <a:p>
                      <a:pPr algn="ctr"/>
                      <a:r>
                        <a:rPr lang="fi-FI" sz="1400" b="1" dirty="0" err="1"/>
                        <a:t>Sep</a:t>
                      </a:r>
                      <a:endParaRPr lang="fi-FI" sz="1400" b="1" dirty="0"/>
                    </a:p>
                  </a:txBody>
                  <a:tcPr/>
                </a:tc>
                <a:tc>
                  <a:txBody>
                    <a:bodyPr/>
                    <a:lstStyle/>
                    <a:p>
                      <a:pPr algn="ctr"/>
                      <a:r>
                        <a:rPr lang="fi-FI" sz="1400" b="1" dirty="0" err="1"/>
                        <a:t>Oct</a:t>
                      </a:r>
                      <a:endParaRPr lang="fi-FI" sz="1400" b="1" dirty="0"/>
                    </a:p>
                  </a:txBody>
                  <a:tcPr/>
                </a:tc>
                <a:tc>
                  <a:txBody>
                    <a:bodyPr/>
                    <a:lstStyle/>
                    <a:p>
                      <a:pPr algn="ctr"/>
                      <a:r>
                        <a:rPr lang="fi-FI" sz="1400" b="1" dirty="0" err="1"/>
                        <a:t>Nov</a:t>
                      </a:r>
                      <a:endParaRPr lang="fi-FI" sz="1400" b="1" dirty="0"/>
                    </a:p>
                  </a:txBody>
                  <a:tcPr/>
                </a:tc>
                <a:tc>
                  <a:txBody>
                    <a:bodyPr/>
                    <a:lstStyle/>
                    <a:p>
                      <a:pPr algn="ctr"/>
                      <a:r>
                        <a:rPr lang="fi-FI" sz="1400" b="1" dirty="0" err="1"/>
                        <a:t>Dec</a:t>
                      </a:r>
                      <a:endParaRPr lang="fi-FI" sz="1400" b="1" dirty="0"/>
                    </a:p>
                  </a:txBody>
                  <a:tcPr/>
                </a:tc>
                <a:tc>
                  <a:txBody>
                    <a:bodyPr/>
                    <a:lstStyle/>
                    <a:p>
                      <a:pPr algn="ctr"/>
                      <a:r>
                        <a:rPr lang="fi-FI" sz="1400" b="1" dirty="0"/>
                        <a:t>Jan</a:t>
                      </a:r>
                    </a:p>
                  </a:txBody>
                  <a:tcPr/>
                </a:tc>
                <a:tc>
                  <a:txBody>
                    <a:bodyPr/>
                    <a:lstStyle/>
                    <a:p>
                      <a:pPr algn="ctr"/>
                      <a:r>
                        <a:rPr lang="fi-FI" sz="1400" b="1" dirty="0" err="1"/>
                        <a:t>Feb</a:t>
                      </a:r>
                      <a:endParaRPr lang="fi-FI" sz="1400" b="1" dirty="0"/>
                    </a:p>
                  </a:txBody>
                  <a:tcPr/>
                </a:tc>
                <a:tc>
                  <a:txBody>
                    <a:bodyPr/>
                    <a:lstStyle/>
                    <a:p>
                      <a:pPr algn="ctr"/>
                      <a:r>
                        <a:rPr lang="fi-FI" sz="1400" b="1" dirty="0" err="1"/>
                        <a:t>Mar</a:t>
                      </a:r>
                      <a:endParaRPr lang="fi-FI" sz="1400" b="1" dirty="0"/>
                    </a:p>
                  </a:txBody>
                  <a:tcPr/>
                </a:tc>
                <a:tc>
                  <a:txBody>
                    <a:bodyPr/>
                    <a:lstStyle/>
                    <a:p>
                      <a:pPr algn="ctr"/>
                      <a:r>
                        <a:rPr lang="fi-FI" sz="1400" b="1" dirty="0" err="1"/>
                        <a:t>Apr</a:t>
                      </a:r>
                      <a:endParaRPr lang="fi-FI" sz="1400" b="1" dirty="0"/>
                    </a:p>
                  </a:txBody>
                  <a:tcPr/>
                </a:tc>
                <a:tc>
                  <a:txBody>
                    <a:bodyPr/>
                    <a:lstStyle/>
                    <a:p>
                      <a:pPr algn="ctr"/>
                      <a:r>
                        <a:rPr lang="fi-FI" sz="1400" b="1" dirty="0" err="1"/>
                        <a:t>May</a:t>
                      </a:r>
                      <a:endParaRPr lang="fi-FI" sz="1400" b="1" dirty="0"/>
                    </a:p>
                  </a:txBody>
                  <a:tcPr/>
                </a:tc>
                <a:tc>
                  <a:txBody>
                    <a:bodyPr/>
                    <a:lstStyle/>
                    <a:p>
                      <a:pPr algn="ctr"/>
                      <a:r>
                        <a:rPr lang="fi-FI" sz="1400" b="1" dirty="0" err="1"/>
                        <a:t>Jun</a:t>
                      </a:r>
                      <a:endParaRPr lang="fi-FI" sz="1400" b="1" dirty="0"/>
                    </a:p>
                  </a:txBody>
                  <a:tcPr/>
                </a:tc>
                <a:extLst>
                  <a:ext uri="{0D108BD9-81ED-4DB2-BD59-A6C34878D82A}">
                    <a16:rowId xmlns:a16="http://schemas.microsoft.com/office/drawing/2014/main" val="850687033"/>
                  </a:ext>
                </a:extLst>
              </a:tr>
            </a:tbl>
          </a:graphicData>
        </a:graphic>
      </p:graphicFrame>
      <p:sp>
        <p:nvSpPr>
          <p:cNvPr id="11" name="TextBox 10"/>
          <p:cNvSpPr txBox="1"/>
          <p:nvPr/>
        </p:nvSpPr>
        <p:spPr>
          <a:xfrm>
            <a:off x="238291" y="943865"/>
            <a:ext cx="936104" cy="307777"/>
          </a:xfrm>
          <a:prstGeom prst="rect">
            <a:avLst/>
          </a:prstGeom>
          <a:noFill/>
        </p:spPr>
        <p:txBody>
          <a:bodyPr wrap="square" lIns="0" tIns="0" rIns="0" bIns="0" rtlCol="0">
            <a:spAutoFit/>
          </a:bodyPr>
          <a:lstStyle/>
          <a:p>
            <a:r>
              <a:rPr lang="fi-FI" sz="2000" b="1" dirty="0" err="1">
                <a:latin typeface="Georgia" panose="02040502050405020303" pitchFamily="18" charset="0"/>
              </a:rPr>
              <a:t>Year</a:t>
            </a:r>
            <a:r>
              <a:rPr lang="fi-FI" sz="2000" b="1" dirty="0">
                <a:latin typeface="Georgia" panose="02040502050405020303" pitchFamily="18" charset="0"/>
              </a:rPr>
              <a:t> 1</a:t>
            </a:r>
          </a:p>
        </p:txBody>
      </p:sp>
      <p:sp>
        <p:nvSpPr>
          <p:cNvPr id="12" name="TextBox 11"/>
          <p:cNvSpPr txBox="1"/>
          <p:nvPr/>
        </p:nvSpPr>
        <p:spPr>
          <a:xfrm>
            <a:off x="310684" y="2425345"/>
            <a:ext cx="936104" cy="307777"/>
          </a:xfrm>
          <a:prstGeom prst="rect">
            <a:avLst/>
          </a:prstGeom>
          <a:noFill/>
        </p:spPr>
        <p:txBody>
          <a:bodyPr wrap="square" lIns="0" tIns="0" rIns="0" bIns="0" rtlCol="0">
            <a:spAutoFit/>
          </a:bodyPr>
          <a:lstStyle/>
          <a:p>
            <a:r>
              <a:rPr lang="fi-FI" sz="2000" b="1" dirty="0" err="1">
                <a:latin typeface="Georgia" panose="02040502050405020303" pitchFamily="18" charset="0"/>
              </a:rPr>
              <a:t>Year</a:t>
            </a:r>
            <a:r>
              <a:rPr lang="fi-FI" sz="2000" b="1" dirty="0">
                <a:latin typeface="Georgia" panose="02040502050405020303" pitchFamily="18" charset="0"/>
              </a:rPr>
              <a:t> 2</a:t>
            </a:r>
          </a:p>
        </p:txBody>
      </p:sp>
      <p:sp>
        <p:nvSpPr>
          <p:cNvPr id="19" name="5-Point Star 18"/>
          <p:cNvSpPr/>
          <p:nvPr/>
        </p:nvSpPr>
        <p:spPr>
          <a:xfrm>
            <a:off x="5049866" y="1472022"/>
            <a:ext cx="216024" cy="154782"/>
          </a:xfrm>
          <a:prstGeom prst="star5">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20" name="TextBox 19"/>
          <p:cNvSpPr txBox="1"/>
          <p:nvPr/>
        </p:nvSpPr>
        <p:spPr>
          <a:xfrm>
            <a:off x="2389988" y="1478280"/>
            <a:ext cx="2664296" cy="184666"/>
          </a:xfrm>
          <a:prstGeom prst="rect">
            <a:avLst/>
          </a:prstGeom>
          <a:noFill/>
        </p:spPr>
        <p:txBody>
          <a:bodyPr wrap="square" lIns="0" tIns="0" rIns="0" bIns="0" rtlCol="0">
            <a:spAutoFit/>
          </a:bodyPr>
          <a:lstStyle/>
          <a:p>
            <a:pPr algn="r"/>
            <a:r>
              <a:rPr lang="fi-FI" sz="1200" b="1" dirty="0">
                <a:latin typeface="Georgia" panose="02040502050405020303" pitchFamily="18" charset="0"/>
              </a:rPr>
              <a:t>2nd </a:t>
            </a:r>
            <a:r>
              <a:rPr lang="fi-FI" sz="1200" b="1" dirty="0" err="1">
                <a:latin typeface="Georgia" panose="02040502050405020303" pitchFamily="18" charset="0"/>
              </a:rPr>
              <a:t>year</a:t>
            </a:r>
            <a:r>
              <a:rPr lang="fi-FI" sz="1200" b="1" dirty="0">
                <a:latin typeface="Georgia" panose="02040502050405020303" pitchFamily="18" charset="0"/>
              </a:rPr>
              <a:t> </a:t>
            </a:r>
            <a:r>
              <a:rPr lang="fi-FI" sz="1200" b="1" dirty="0" err="1">
                <a:latin typeface="Georgia" panose="02040502050405020303" pitchFamily="18" charset="0"/>
              </a:rPr>
              <a:t>funding</a:t>
            </a:r>
            <a:r>
              <a:rPr lang="fi-FI" sz="1200" b="1" dirty="0">
                <a:latin typeface="Georgia" panose="02040502050405020303" pitchFamily="18" charset="0"/>
              </a:rPr>
              <a:t> </a:t>
            </a:r>
            <a:r>
              <a:rPr lang="fi-FI" sz="1200" b="1" dirty="0" err="1">
                <a:latin typeface="Georgia" panose="02040502050405020303" pitchFamily="18" charset="0"/>
              </a:rPr>
              <a:t>plan</a:t>
            </a:r>
            <a:r>
              <a:rPr lang="fi-FI" sz="1200" b="1" dirty="0">
                <a:latin typeface="Georgia" panose="02040502050405020303" pitchFamily="18" charset="0"/>
              </a:rPr>
              <a:t> DL 21.1</a:t>
            </a:r>
            <a:r>
              <a:rPr lang="fi-FI" sz="1200" dirty="0">
                <a:latin typeface="Georgia" panose="02040502050405020303" pitchFamily="18" charset="0"/>
              </a:rPr>
              <a:t>.</a:t>
            </a:r>
          </a:p>
        </p:txBody>
      </p:sp>
      <p:sp>
        <p:nvSpPr>
          <p:cNvPr id="3" name="Rectangle 2"/>
          <p:cNvSpPr/>
          <p:nvPr/>
        </p:nvSpPr>
        <p:spPr>
          <a:xfrm>
            <a:off x="4126723" y="1295208"/>
            <a:ext cx="4536503" cy="16482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solidFill>
                  <a:schemeClr val="tx1"/>
                </a:solidFill>
                <a:latin typeface="Georgia" panose="02040502050405020303" pitchFamily="18" charset="0"/>
              </a:rPr>
              <a:t>2nd </a:t>
            </a:r>
            <a:r>
              <a:rPr lang="fi-FI" sz="1200" b="1" dirty="0" err="1">
                <a:solidFill>
                  <a:schemeClr val="tx1"/>
                </a:solidFill>
                <a:latin typeface="Georgia" panose="02040502050405020303" pitchFamily="18" charset="0"/>
              </a:rPr>
              <a:t>year</a:t>
            </a:r>
            <a:r>
              <a:rPr lang="fi-FI" sz="1200" b="1" dirty="0">
                <a:solidFill>
                  <a:schemeClr val="tx1"/>
                </a:solidFill>
                <a:latin typeface="Georgia" panose="02040502050405020303" pitchFamily="18" charset="0"/>
              </a:rPr>
              <a:t> </a:t>
            </a:r>
            <a:r>
              <a:rPr lang="fi-FI" sz="1200" b="1" dirty="0" err="1">
                <a:solidFill>
                  <a:schemeClr val="tx1"/>
                </a:solidFill>
                <a:latin typeface="Georgia" panose="02040502050405020303" pitchFamily="18" charset="0"/>
              </a:rPr>
              <a:t>funding</a:t>
            </a:r>
            <a:r>
              <a:rPr lang="fi-FI" sz="1200" b="1" dirty="0">
                <a:solidFill>
                  <a:schemeClr val="tx1"/>
                </a:solidFill>
                <a:latin typeface="Georgia" panose="02040502050405020303" pitchFamily="18" charset="0"/>
              </a:rPr>
              <a:t> </a:t>
            </a:r>
            <a:r>
              <a:rPr lang="fi-FI" sz="1200" b="1" dirty="0" err="1">
                <a:solidFill>
                  <a:schemeClr val="tx1"/>
                </a:solidFill>
                <a:latin typeface="Georgia" panose="02040502050405020303" pitchFamily="18" charset="0"/>
              </a:rPr>
              <a:t>applications</a:t>
            </a:r>
            <a:r>
              <a:rPr lang="fi-FI" sz="1200" b="1" dirty="0">
                <a:solidFill>
                  <a:schemeClr val="tx1"/>
                </a:solidFill>
                <a:latin typeface="Georgia" panose="02040502050405020303" pitchFamily="18" charset="0"/>
              </a:rPr>
              <a:t> and </a:t>
            </a:r>
            <a:r>
              <a:rPr lang="fi-FI" sz="1200" b="1" dirty="0" err="1">
                <a:solidFill>
                  <a:schemeClr val="tx1"/>
                </a:solidFill>
                <a:latin typeface="Georgia" panose="02040502050405020303" pitchFamily="18" charset="0"/>
              </a:rPr>
              <a:t>decisions</a:t>
            </a:r>
            <a:endParaRPr lang="fi-FI" sz="1200" b="1" dirty="0">
              <a:solidFill>
                <a:schemeClr val="tx1"/>
              </a:solidFill>
              <a:latin typeface="Georgia" panose="02040502050405020303" pitchFamily="18" charset="0"/>
            </a:endParaRPr>
          </a:p>
        </p:txBody>
      </p:sp>
      <p:sp>
        <p:nvSpPr>
          <p:cNvPr id="21" name="5-Point Star 20"/>
          <p:cNvSpPr/>
          <p:nvPr/>
        </p:nvSpPr>
        <p:spPr>
          <a:xfrm>
            <a:off x="7583492" y="1465596"/>
            <a:ext cx="216024" cy="154782"/>
          </a:xfrm>
          <a:prstGeom prst="star5">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22" name="TextBox 21"/>
          <p:cNvSpPr txBox="1"/>
          <p:nvPr/>
        </p:nvSpPr>
        <p:spPr>
          <a:xfrm>
            <a:off x="4928031" y="1463848"/>
            <a:ext cx="2664296" cy="184666"/>
          </a:xfrm>
          <a:prstGeom prst="rect">
            <a:avLst/>
          </a:prstGeom>
          <a:noFill/>
        </p:spPr>
        <p:txBody>
          <a:bodyPr wrap="square" lIns="0" tIns="0" rIns="0" bIns="0" rtlCol="0">
            <a:spAutoFit/>
          </a:bodyPr>
          <a:lstStyle/>
          <a:p>
            <a:pPr algn="r"/>
            <a:r>
              <a:rPr lang="fi-FI" sz="1200" dirty="0" err="1">
                <a:latin typeface="Georgia" panose="02040502050405020303" pitchFamily="18" charset="0"/>
              </a:rPr>
              <a:t>Funding</a:t>
            </a:r>
            <a:r>
              <a:rPr lang="fi-FI" sz="1200" dirty="0">
                <a:latin typeface="Georgia" panose="02040502050405020303" pitchFamily="18" charset="0"/>
              </a:rPr>
              <a:t> </a:t>
            </a:r>
            <a:r>
              <a:rPr lang="fi-FI" sz="1200" dirty="0" err="1">
                <a:latin typeface="Georgia" panose="02040502050405020303" pitchFamily="18" charset="0"/>
              </a:rPr>
              <a:t>checkpoint</a:t>
            </a:r>
            <a:r>
              <a:rPr lang="fi-FI" sz="1200" dirty="0">
                <a:latin typeface="Georgia" panose="02040502050405020303" pitchFamily="18" charset="0"/>
              </a:rPr>
              <a:t>  </a:t>
            </a:r>
            <a:r>
              <a:rPr lang="fi-FI" sz="1200" dirty="0" err="1">
                <a:latin typeface="Georgia" panose="02040502050405020303" pitchFamily="18" charset="0"/>
              </a:rPr>
              <a:t>date</a:t>
            </a:r>
            <a:r>
              <a:rPr lang="fi-FI" sz="1200" dirty="0">
                <a:latin typeface="Georgia" panose="02040502050405020303" pitchFamily="18" charset="0"/>
              </a:rPr>
              <a:t> </a:t>
            </a:r>
            <a:r>
              <a:rPr lang="fi-FI" sz="1200" dirty="0" err="1">
                <a:latin typeface="Georgia" panose="02040502050405020303" pitchFamily="18" charset="0"/>
              </a:rPr>
              <a:t>early</a:t>
            </a:r>
            <a:r>
              <a:rPr lang="fi-FI" sz="1200" dirty="0">
                <a:latin typeface="Georgia" panose="02040502050405020303" pitchFamily="18" charset="0"/>
              </a:rPr>
              <a:t> </a:t>
            </a:r>
            <a:r>
              <a:rPr lang="fi-FI" sz="1200" dirty="0" err="1">
                <a:latin typeface="Georgia" panose="02040502050405020303" pitchFamily="18" charset="0"/>
              </a:rPr>
              <a:t>May</a:t>
            </a:r>
            <a:endParaRPr lang="fi-FI" sz="1200" dirty="0">
              <a:latin typeface="Georgia" panose="02040502050405020303" pitchFamily="18" charset="0"/>
            </a:endParaRPr>
          </a:p>
        </p:txBody>
      </p:sp>
      <p:sp>
        <p:nvSpPr>
          <p:cNvPr id="23" name="5-Point Star 22"/>
          <p:cNvSpPr/>
          <p:nvPr/>
        </p:nvSpPr>
        <p:spPr>
          <a:xfrm>
            <a:off x="7755278" y="1625480"/>
            <a:ext cx="216024" cy="154782"/>
          </a:xfrm>
          <a:prstGeom prst="star5">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24" name="TextBox 23"/>
          <p:cNvSpPr txBox="1"/>
          <p:nvPr/>
        </p:nvSpPr>
        <p:spPr>
          <a:xfrm>
            <a:off x="5070424" y="1646909"/>
            <a:ext cx="2664296" cy="184666"/>
          </a:xfrm>
          <a:prstGeom prst="rect">
            <a:avLst/>
          </a:prstGeom>
          <a:noFill/>
        </p:spPr>
        <p:txBody>
          <a:bodyPr wrap="square" lIns="0" tIns="0" rIns="0" bIns="0" rtlCol="0">
            <a:spAutoFit/>
          </a:bodyPr>
          <a:lstStyle/>
          <a:p>
            <a:pPr algn="r"/>
            <a:r>
              <a:rPr lang="fi-FI" sz="1200" b="1" dirty="0">
                <a:latin typeface="Georgia" panose="02040502050405020303" pitchFamily="18" charset="0"/>
              </a:rPr>
              <a:t>Back-</a:t>
            </a:r>
            <a:r>
              <a:rPr lang="fi-FI" sz="1200" b="1" dirty="0" err="1">
                <a:latin typeface="Georgia" panose="02040502050405020303" pitchFamily="18" charset="0"/>
              </a:rPr>
              <a:t>up</a:t>
            </a:r>
            <a:r>
              <a:rPr lang="fi-FI" sz="1200" b="1" dirty="0">
                <a:latin typeface="Georgia" panose="02040502050405020303" pitchFamily="18" charset="0"/>
              </a:rPr>
              <a:t> </a:t>
            </a:r>
            <a:r>
              <a:rPr lang="fi-FI" sz="1200" b="1" dirty="0" err="1">
                <a:latin typeface="Georgia" panose="02040502050405020303" pitchFamily="18" charset="0"/>
              </a:rPr>
              <a:t>application</a:t>
            </a:r>
            <a:r>
              <a:rPr lang="fi-FI" sz="1200" b="1" dirty="0">
                <a:latin typeface="Georgia" panose="02040502050405020303" pitchFamily="18" charset="0"/>
              </a:rPr>
              <a:t> DL </a:t>
            </a:r>
            <a:r>
              <a:rPr lang="fi-FI" sz="1200" b="1" dirty="0" err="1">
                <a:latin typeface="Georgia" panose="02040502050405020303" pitchFamily="18" charset="0"/>
              </a:rPr>
              <a:t>late</a:t>
            </a:r>
            <a:r>
              <a:rPr lang="fi-FI" sz="1200" b="1" dirty="0">
                <a:latin typeface="Georgia" panose="02040502050405020303" pitchFamily="18" charset="0"/>
              </a:rPr>
              <a:t> </a:t>
            </a:r>
            <a:r>
              <a:rPr lang="fi-FI" sz="1200" b="1" dirty="0" err="1">
                <a:latin typeface="Georgia" panose="02040502050405020303" pitchFamily="18" charset="0"/>
              </a:rPr>
              <a:t>May</a:t>
            </a:r>
            <a:endParaRPr lang="fi-FI" sz="1200" b="1" dirty="0">
              <a:latin typeface="Georgia" panose="02040502050405020303" pitchFamily="18" charset="0"/>
            </a:endParaRPr>
          </a:p>
        </p:txBody>
      </p:sp>
      <p:sp>
        <p:nvSpPr>
          <p:cNvPr id="26" name="TextBox 25"/>
          <p:cNvSpPr txBox="1"/>
          <p:nvPr/>
        </p:nvSpPr>
        <p:spPr>
          <a:xfrm>
            <a:off x="1174780" y="2802311"/>
            <a:ext cx="2664296" cy="184666"/>
          </a:xfrm>
          <a:prstGeom prst="rect">
            <a:avLst/>
          </a:prstGeom>
          <a:noFill/>
        </p:spPr>
        <p:txBody>
          <a:bodyPr wrap="square" lIns="0" tIns="0" rIns="0" bIns="0" rtlCol="0">
            <a:spAutoFit/>
          </a:bodyPr>
          <a:lstStyle/>
          <a:p>
            <a:pPr algn="r"/>
            <a:r>
              <a:rPr lang="fi-FI" sz="1200" dirty="0" err="1">
                <a:latin typeface="Georgia" panose="02040502050405020303" pitchFamily="18" charset="0"/>
              </a:rPr>
              <a:t>Funding</a:t>
            </a:r>
            <a:r>
              <a:rPr lang="fi-FI" sz="1200" dirty="0">
                <a:latin typeface="Georgia" panose="02040502050405020303" pitchFamily="18" charset="0"/>
              </a:rPr>
              <a:t> info, November</a:t>
            </a:r>
          </a:p>
        </p:txBody>
      </p:sp>
      <p:sp>
        <p:nvSpPr>
          <p:cNvPr id="27" name="5-Point Star 26"/>
          <p:cNvSpPr/>
          <p:nvPr/>
        </p:nvSpPr>
        <p:spPr>
          <a:xfrm>
            <a:off x="7611647" y="3003271"/>
            <a:ext cx="216024" cy="154782"/>
          </a:xfrm>
          <a:prstGeom prst="star5">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29" name="Rectangle 28"/>
          <p:cNvSpPr/>
          <p:nvPr/>
        </p:nvSpPr>
        <p:spPr>
          <a:xfrm>
            <a:off x="4158695" y="2772019"/>
            <a:ext cx="4228219" cy="19065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a:solidFill>
                  <a:schemeClr val="tx1"/>
                </a:solidFill>
                <a:latin typeface="Georgia" panose="02040502050405020303" pitchFamily="18" charset="0"/>
              </a:rPr>
              <a:t>3rd </a:t>
            </a:r>
            <a:r>
              <a:rPr lang="fi-FI" sz="1200" dirty="0" err="1">
                <a:solidFill>
                  <a:schemeClr val="tx1"/>
                </a:solidFill>
                <a:latin typeface="Georgia" panose="02040502050405020303" pitchFamily="18" charset="0"/>
              </a:rPr>
              <a:t>year</a:t>
            </a:r>
            <a:r>
              <a:rPr lang="fi-FI" sz="1200" dirty="0">
                <a:solidFill>
                  <a:schemeClr val="tx1"/>
                </a:solidFill>
                <a:latin typeface="Georgia" panose="02040502050405020303" pitchFamily="18" charset="0"/>
              </a:rPr>
              <a:t> </a:t>
            </a:r>
            <a:r>
              <a:rPr lang="fi-FI" sz="1200" dirty="0" err="1">
                <a:solidFill>
                  <a:schemeClr val="tx1"/>
                </a:solidFill>
                <a:latin typeface="Georgia" panose="02040502050405020303" pitchFamily="18" charset="0"/>
              </a:rPr>
              <a:t>funding</a:t>
            </a:r>
            <a:r>
              <a:rPr lang="fi-FI" sz="1200" dirty="0">
                <a:solidFill>
                  <a:schemeClr val="tx1"/>
                </a:solidFill>
                <a:latin typeface="Georgia" panose="02040502050405020303" pitchFamily="18" charset="0"/>
              </a:rPr>
              <a:t> </a:t>
            </a:r>
            <a:r>
              <a:rPr lang="fi-FI" sz="1200" dirty="0" err="1">
                <a:solidFill>
                  <a:schemeClr val="tx1"/>
                </a:solidFill>
                <a:latin typeface="Georgia" panose="02040502050405020303" pitchFamily="18" charset="0"/>
              </a:rPr>
              <a:t>applications</a:t>
            </a:r>
            <a:r>
              <a:rPr lang="fi-FI" sz="1200" dirty="0">
                <a:solidFill>
                  <a:schemeClr val="tx1"/>
                </a:solidFill>
                <a:latin typeface="Georgia" panose="02040502050405020303" pitchFamily="18" charset="0"/>
              </a:rPr>
              <a:t> and </a:t>
            </a:r>
            <a:r>
              <a:rPr lang="fi-FI" sz="1200" dirty="0" err="1">
                <a:solidFill>
                  <a:schemeClr val="tx1"/>
                </a:solidFill>
                <a:latin typeface="Georgia" panose="02040502050405020303" pitchFamily="18" charset="0"/>
              </a:rPr>
              <a:t>decisions</a:t>
            </a:r>
            <a:endParaRPr lang="fi-FI" sz="1200" dirty="0">
              <a:solidFill>
                <a:schemeClr val="tx1"/>
              </a:solidFill>
              <a:latin typeface="Georgia" panose="02040502050405020303" pitchFamily="18" charset="0"/>
            </a:endParaRPr>
          </a:p>
        </p:txBody>
      </p:sp>
      <p:sp>
        <p:nvSpPr>
          <p:cNvPr id="30" name="5-Point Star 29"/>
          <p:cNvSpPr/>
          <p:nvPr/>
        </p:nvSpPr>
        <p:spPr>
          <a:xfrm>
            <a:off x="7007042" y="1885867"/>
            <a:ext cx="216024" cy="154782"/>
          </a:xfrm>
          <a:prstGeom prst="star5">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31" name="TextBox 30"/>
          <p:cNvSpPr txBox="1"/>
          <p:nvPr/>
        </p:nvSpPr>
        <p:spPr>
          <a:xfrm>
            <a:off x="4270739" y="1885867"/>
            <a:ext cx="2664296" cy="184666"/>
          </a:xfrm>
          <a:prstGeom prst="rect">
            <a:avLst/>
          </a:prstGeom>
          <a:noFill/>
        </p:spPr>
        <p:txBody>
          <a:bodyPr wrap="square" lIns="0" tIns="0" rIns="0" bIns="0" rtlCol="0">
            <a:spAutoFit/>
          </a:bodyPr>
          <a:lstStyle/>
          <a:p>
            <a:pPr algn="r"/>
            <a:r>
              <a:rPr lang="fi-FI" sz="1200" dirty="0" err="1">
                <a:latin typeface="Georgia" panose="02040502050405020303" pitchFamily="18" charset="0"/>
              </a:rPr>
              <a:t>Employment</a:t>
            </a:r>
            <a:r>
              <a:rPr lang="fi-FI" sz="1200" dirty="0">
                <a:latin typeface="Georgia" panose="02040502050405020303" pitchFamily="18" charset="0"/>
              </a:rPr>
              <a:t> </a:t>
            </a:r>
            <a:r>
              <a:rPr lang="fi-FI" sz="1200" dirty="0" err="1">
                <a:latin typeface="Georgia" panose="02040502050405020303" pitchFamily="18" charset="0"/>
              </a:rPr>
              <a:t>contract</a:t>
            </a:r>
            <a:r>
              <a:rPr lang="fi-FI" sz="1200" dirty="0">
                <a:latin typeface="Georgia" panose="02040502050405020303" pitchFamily="18" charset="0"/>
              </a:rPr>
              <a:t> </a:t>
            </a:r>
            <a:r>
              <a:rPr lang="fi-FI" sz="1200" dirty="0" err="1">
                <a:latin typeface="Georgia" panose="02040502050405020303" pitchFamily="18" charset="0"/>
              </a:rPr>
              <a:t>review</a:t>
            </a:r>
            <a:r>
              <a:rPr lang="fi-FI" sz="1200" dirty="0">
                <a:latin typeface="Georgia" panose="02040502050405020303" pitchFamily="18" charset="0"/>
              </a:rPr>
              <a:t> in </a:t>
            </a:r>
            <a:r>
              <a:rPr lang="fi-FI" sz="1200" dirty="0" err="1">
                <a:latin typeface="Georgia" panose="02040502050405020303" pitchFamily="18" charset="0"/>
              </a:rPr>
              <a:t>April</a:t>
            </a:r>
            <a:endParaRPr lang="fi-FI" sz="1200" dirty="0">
              <a:latin typeface="Georgia" panose="02040502050405020303" pitchFamily="18" charset="0"/>
            </a:endParaRPr>
          </a:p>
        </p:txBody>
      </p:sp>
      <p:sp>
        <p:nvSpPr>
          <p:cNvPr id="17" name="5-Point Star 16"/>
          <p:cNvSpPr/>
          <p:nvPr/>
        </p:nvSpPr>
        <p:spPr>
          <a:xfrm>
            <a:off x="3860413" y="1286079"/>
            <a:ext cx="216024" cy="154782"/>
          </a:xfrm>
          <a:prstGeom prst="star5">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18" name="TextBox 17"/>
          <p:cNvSpPr txBox="1"/>
          <p:nvPr/>
        </p:nvSpPr>
        <p:spPr>
          <a:xfrm>
            <a:off x="1145832" y="1275364"/>
            <a:ext cx="2664296" cy="184666"/>
          </a:xfrm>
          <a:prstGeom prst="rect">
            <a:avLst/>
          </a:prstGeom>
          <a:noFill/>
        </p:spPr>
        <p:txBody>
          <a:bodyPr wrap="square" lIns="0" tIns="0" rIns="0" bIns="0" rtlCol="0">
            <a:spAutoFit/>
          </a:bodyPr>
          <a:lstStyle/>
          <a:p>
            <a:pPr algn="r"/>
            <a:r>
              <a:rPr lang="fi-FI" sz="1200" b="1" dirty="0">
                <a:latin typeface="Georgia" panose="02040502050405020303" pitchFamily="18" charset="0"/>
              </a:rPr>
              <a:t>2nd </a:t>
            </a:r>
            <a:r>
              <a:rPr lang="fi-FI" sz="1200" b="1" dirty="0" err="1">
                <a:latin typeface="Georgia" panose="02040502050405020303" pitchFamily="18" charset="0"/>
              </a:rPr>
              <a:t>year</a:t>
            </a:r>
            <a:r>
              <a:rPr lang="fi-FI" sz="1200" b="1" dirty="0">
                <a:latin typeface="Georgia" panose="02040502050405020303" pitchFamily="18" charset="0"/>
              </a:rPr>
              <a:t> </a:t>
            </a:r>
            <a:r>
              <a:rPr lang="fi-FI" sz="1200" b="1" dirty="0" err="1">
                <a:latin typeface="Georgia" panose="02040502050405020303" pitchFamily="18" charset="0"/>
              </a:rPr>
              <a:t>funding</a:t>
            </a:r>
            <a:r>
              <a:rPr lang="fi-FI" sz="1200" b="1" dirty="0">
                <a:latin typeface="Georgia" panose="02040502050405020303" pitchFamily="18" charset="0"/>
              </a:rPr>
              <a:t> info</a:t>
            </a:r>
            <a:r>
              <a:rPr lang="fi-FI" sz="1200" dirty="0">
                <a:latin typeface="Georgia" panose="02040502050405020303" pitchFamily="18" charset="0"/>
              </a:rPr>
              <a:t>, November</a:t>
            </a:r>
          </a:p>
        </p:txBody>
      </p:sp>
      <p:sp>
        <p:nvSpPr>
          <p:cNvPr id="25" name="5-Point Star 24"/>
          <p:cNvSpPr/>
          <p:nvPr/>
        </p:nvSpPr>
        <p:spPr>
          <a:xfrm>
            <a:off x="3896093" y="2815086"/>
            <a:ext cx="216024" cy="154782"/>
          </a:xfrm>
          <a:prstGeom prst="star5">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35" name="TextBox 34"/>
          <p:cNvSpPr txBox="1"/>
          <p:nvPr/>
        </p:nvSpPr>
        <p:spPr>
          <a:xfrm>
            <a:off x="4919196" y="2987607"/>
            <a:ext cx="2664296" cy="184666"/>
          </a:xfrm>
          <a:prstGeom prst="rect">
            <a:avLst/>
          </a:prstGeom>
          <a:noFill/>
        </p:spPr>
        <p:txBody>
          <a:bodyPr wrap="square" lIns="0" tIns="0" rIns="0" bIns="0" rtlCol="0">
            <a:spAutoFit/>
          </a:bodyPr>
          <a:lstStyle/>
          <a:p>
            <a:pPr algn="r"/>
            <a:r>
              <a:rPr lang="fi-FI" sz="1200" dirty="0" err="1">
                <a:latin typeface="Georgia" panose="02040502050405020303" pitchFamily="18" charset="0"/>
              </a:rPr>
              <a:t>Funding</a:t>
            </a:r>
            <a:r>
              <a:rPr lang="fi-FI" sz="1200" dirty="0">
                <a:latin typeface="Georgia" panose="02040502050405020303" pitchFamily="18" charset="0"/>
              </a:rPr>
              <a:t> </a:t>
            </a:r>
            <a:r>
              <a:rPr lang="fi-FI" sz="1200" dirty="0" err="1">
                <a:latin typeface="Georgia" panose="02040502050405020303" pitchFamily="18" charset="0"/>
              </a:rPr>
              <a:t>checkpoint</a:t>
            </a:r>
            <a:endParaRPr lang="fi-FI" sz="1200" dirty="0">
              <a:latin typeface="Georgia" panose="02040502050405020303" pitchFamily="18" charset="0"/>
            </a:endParaRPr>
          </a:p>
        </p:txBody>
      </p:sp>
      <p:graphicFrame>
        <p:nvGraphicFramePr>
          <p:cNvPr id="37" name="Content Placeholder 5"/>
          <p:cNvGraphicFramePr>
            <a:graphicFrameLocks/>
          </p:cNvGraphicFramePr>
          <p:nvPr/>
        </p:nvGraphicFramePr>
        <p:xfrm>
          <a:off x="1438225" y="3691985"/>
          <a:ext cx="7344048" cy="370840"/>
        </p:xfrm>
        <a:graphic>
          <a:graphicData uri="http://schemas.openxmlformats.org/drawingml/2006/table">
            <a:tbl>
              <a:tblPr firstRow="1" bandRow="1">
                <a:tableStyleId>{5C22544A-7EE6-4342-B048-85BDC9FD1C3A}</a:tableStyleId>
              </a:tblPr>
              <a:tblGrid>
                <a:gridCol w="612004">
                  <a:extLst>
                    <a:ext uri="{9D8B030D-6E8A-4147-A177-3AD203B41FA5}">
                      <a16:colId xmlns:a16="http://schemas.microsoft.com/office/drawing/2014/main" val="2427532032"/>
                    </a:ext>
                  </a:extLst>
                </a:gridCol>
                <a:gridCol w="612004">
                  <a:extLst>
                    <a:ext uri="{9D8B030D-6E8A-4147-A177-3AD203B41FA5}">
                      <a16:colId xmlns:a16="http://schemas.microsoft.com/office/drawing/2014/main" val="201235898"/>
                    </a:ext>
                  </a:extLst>
                </a:gridCol>
                <a:gridCol w="612004">
                  <a:extLst>
                    <a:ext uri="{9D8B030D-6E8A-4147-A177-3AD203B41FA5}">
                      <a16:colId xmlns:a16="http://schemas.microsoft.com/office/drawing/2014/main" val="2167965498"/>
                    </a:ext>
                  </a:extLst>
                </a:gridCol>
                <a:gridCol w="612004">
                  <a:extLst>
                    <a:ext uri="{9D8B030D-6E8A-4147-A177-3AD203B41FA5}">
                      <a16:colId xmlns:a16="http://schemas.microsoft.com/office/drawing/2014/main" val="278974331"/>
                    </a:ext>
                  </a:extLst>
                </a:gridCol>
                <a:gridCol w="612004">
                  <a:extLst>
                    <a:ext uri="{9D8B030D-6E8A-4147-A177-3AD203B41FA5}">
                      <a16:colId xmlns:a16="http://schemas.microsoft.com/office/drawing/2014/main" val="1152554584"/>
                    </a:ext>
                  </a:extLst>
                </a:gridCol>
                <a:gridCol w="612004">
                  <a:extLst>
                    <a:ext uri="{9D8B030D-6E8A-4147-A177-3AD203B41FA5}">
                      <a16:colId xmlns:a16="http://schemas.microsoft.com/office/drawing/2014/main" val="1490867309"/>
                    </a:ext>
                  </a:extLst>
                </a:gridCol>
                <a:gridCol w="612004">
                  <a:extLst>
                    <a:ext uri="{9D8B030D-6E8A-4147-A177-3AD203B41FA5}">
                      <a16:colId xmlns:a16="http://schemas.microsoft.com/office/drawing/2014/main" val="667841049"/>
                    </a:ext>
                  </a:extLst>
                </a:gridCol>
                <a:gridCol w="612004">
                  <a:extLst>
                    <a:ext uri="{9D8B030D-6E8A-4147-A177-3AD203B41FA5}">
                      <a16:colId xmlns:a16="http://schemas.microsoft.com/office/drawing/2014/main" val="1909792917"/>
                    </a:ext>
                  </a:extLst>
                </a:gridCol>
                <a:gridCol w="612004">
                  <a:extLst>
                    <a:ext uri="{9D8B030D-6E8A-4147-A177-3AD203B41FA5}">
                      <a16:colId xmlns:a16="http://schemas.microsoft.com/office/drawing/2014/main" val="575468328"/>
                    </a:ext>
                  </a:extLst>
                </a:gridCol>
                <a:gridCol w="612004">
                  <a:extLst>
                    <a:ext uri="{9D8B030D-6E8A-4147-A177-3AD203B41FA5}">
                      <a16:colId xmlns:a16="http://schemas.microsoft.com/office/drawing/2014/main" val="4258840643"/>
                    </a:ext>
                  </a:extLst>
                </a:gridCol>
                <a:gridCol w="612004">
                  <a:extLst>
                    <a:ext uri="{9D8B030D-6E8A-4147-A177-3AD203B41FA5}">
                      <a16:colId xmlns:a16="http://schemas.microsoft.com/office/drawing/2014/main" val="1813954129"/>
                    </a:ext>
                  </a:extLst>
                </a:gridCol>
                <a:gridCol w="612004">
                  <a:extLst>
                    <a:ext uri="{9D8B030D-6E8A-4147-A177-3AD203B41FA5}">
                      <a16:colId xmlns:a16="http://schemas.microsoft.com/office/drawing/2014/main" val="3157311200"/>
                    </a:ext>
                  </a:extLst>
                </a:gridCol>
              </a:tblGrid>
              <a:tr h="370840">
                <a:tc>
                  <a:txBody>
                    <a:bodyPr/>
                    <a:lstStyle/>
                    <a:p>
                      <a:pPr algn="ctr"/>
                      <a:r>
                        <a:rPr lang="fi-FI" sz="1400" b="1" dirty="0" err="1"/>
                        <a:t>Jul</a:t>
                      </a:r>
                      <a:endParaRPr lang="fi-FI" sz="1400" b="1" dirty="0"/>
                    </a:p>
                  </a:txBody>
                  <a:tcPr/>
                </a:tc>
                <a:tc>
                  <a:txBody>
                    <a:bodyPr/>
                    <a:lstStyle/>
                    <a:p>
                      <a:pPr algn="ctr"/>
                      <a:r>
                        <a:rPr lang="fi-FI" sz="1400" b="1" dirty="0" err="1"/>
                        <a:t>Aug</a:t>
                      </a:r>
                      <a:endParaRPr lang="fi-FI" sz="1400" b="1" dirty="0"/>
                    </a:p>
                  </a:txBody>
                  <a:tcPr/>
                </a:tc>
                <a:tc>
                  <a:txBody>
                    <a:bodyPr/>
                    <a:lstStyle/>
                    <a:p>
                      <a:pPr algn="ctr"/>
                      <a:r>
                        <a:rPr lang="fi-FI" sz="1400" b="1" dirty="0" err="1"/>
                        <a:t>Sep</a:t>
                      </a:r>
                      <a:endParaRPr lang="fi-FI" sz="1400" b="1" dirty="0"/>
                    </a:p>
                  </a:txBody>
                  <a:tcPr/>
                </a:tc>
                <a:tc>
                  <a:txBody>
                    <a:bodyPr/>
                    <a:lstStyle/>
                    <a:p>
                      <a:pPr algn="ctr"/>
                      <a:r>
                        <a:rPr lang="fi-FI" sz="1400" b="1" dirty="0" err="1"/>
                        <a:t>Oct</a:t>
                      </a:r>
                      <a:endParaRPr lang="fi-FI" sz="1400" b="1" dirty="0"/>
                    </a:p>
                  </a:txBody>
                  <a:tcPr/>
                </a:tc>
                <a:tc>
                  <a:txBody>
                    <a:bodyPr/>
                    <a:lstStyle/>
                    <a:p>
                      <a:pPr algn="ctr"/>
                      <a:r>
                        <a:rPr lang="fi-FI" sz="1400" b="1" dirty="0" err="1"/>
                        <a:t>Nov</a:t>
                      </a:r>
                      <a:endParaRPr lang="fi-FI" sz="1400" b="1" dirty="0"/>
                    </a:p>
                  </a:txBody>
                  <a:tcPr/>
                </a:tc>
                <a:tc>
                  <a:txBody>
                    <a:bodyPr/>
                    <a:lstStyle/>
                    <a:p>
                      <a:pPr algn="ctr"/>
                      <a:r>
                        <a:rPr lang="fi-FI" sz="1400" b="1" dirty="0" err="1"/>
                        <a:t>Dec</a:t>
                      </a:r>
                      <a:endParaRPr lang="fi-FI" sz="1400" b="1" dirty="0"/>
                    </a:p>
                  </a:txBody>
                  <a:tcPr/>
                </a:tc>
                <a:tc>
                  <a:txBody>
                    <a:bodyPr/>
                    <a:lstStyle/>
                    <a:p>
                      <a:pPr algn="ctr"/>
                      <a:r>
                        <a:rPr lang="fi-FI" sz="1400" b="1" dirty="0"/>
                        <a:t>Jan</a:t>
                      </a:r>
                    </a:p>
                  </a:txBody>
                  <a:tcPr/>
                </a:tc>
                <a:tc>
                  <a:txBody>
                    <a:bodyPr/>
                    <a:lstStyle/>
                    <a:p>
                      <a:pPr algn="ctr"/>
                      <a:r>
                        <a:rPr lang="fi-FI" sz="1400" b="1" dirty="0" err="1"/>
                        <a:t>Feb</a:t>
                      </a:r>
                      <a:endParaRPr lang="fi-FI" sz="1400" b="1" dirty="0"/>
                    </a:p>
                  </a:txBody>
                  <a:tcPr/>
                </a:tc>
                <a:tc>
                  <a:txBody>
                    <a:bodyPr/>
                    <a:lstStyle/>
                    <a:p>
                      <a:pPr algn="ctr"/>
                      <a:r>
                        <a:rPr lang="fi-FI" sz="1400" b="1" dirty="0" err="1"/>
                        <a:t>Mar</a:t>
                      </a:r>
                      <a:endParaRPr lang="fi-FI" sz="1400" b="1" dirty="0"/>
                    </a:p>
                  </a:txBody>
                  <a:tcPr/>
                </a:tc>
                <a:tc>
                  <a:txBody>
                    <a:bodyPr/>
                    <a:lstStyle/>
                    <a:p>
                      <a:pPr algn="ctr"/>
                      <a:r>
                        <a:rPr lang="fi-FI" sz="1400" b="1" dirty="0" err="1"/>
                        <a:t>Apr</a:t>
                      </a:r>
                      <a:endParaRPr lang="fi-FI" sz="1400" b="1" dirty="0"/>
                    </a:p>
                  </a:txBody>
                  <a:tcPr/>
                </a:tc>
                <a:tc>
                  <a:txBody>
                    <a:bodyPr/>
                    <a:lstStyle/>
                    <a:p>
                      <a:pPr algn="ctr"/>
                      <a:r>
                        <a:rPr lang="fi-FI" sz="1400" b="1" dirty="0" err="1"/>
                        <a:t>May</a:t>
                      </a:r>
                      <a:endParaRPr lang="fi-FI" sz="1400" b="1" dirty="0"/>
                    </a:p>
                  </a:txBody>
                  <a:tcPr/>
                </a:tc>
                <a:tc>
                  <a:txBody>
                    <a:bodyPr/>
                    <a:lstStyle/>
                    <a:p>
                      <a:pPr algn="ctr"/>
                      <a:r>
                        <a:rPr lang="fi-FI" sz="1400" b="1" dirty="0" err="1"/>
                        <a:t>Jun</a:t>
                      </a:r>
                      <a:endParaRPr lang="fi-FI" sz="1400" b="1" dirty="0"/>
                    </a:p>
                  </a:txBody>
                  <a:tcPr/>
                </a:tc>
                <a:extLst>
                  <a:ext uri="{0D108BD9-81ED-4DB2-BD59-A6C34878D82A}">
                    <a16:rowId xmlns:a16="http://schemas.microsoft.com/office/drawing/2014/main" val="850687033"/>
                  </a:ext>
                </a:extLst>
              </a:tr>
            </a:tbl>
          </a:graphicData>
        </a:graphic>
      </p:graphicFrame>
      <p:sp>
        <p:nvSpPr>
          <p:cNvPr id="38" name="TextBox 37"/>
          <p:cNvSpPr txBox="1"/>
          <p:nvPr/>
        </p:nvSpPr>
        <p:spPr>
          <a:xfrm>
            <a:off x="358106" y="3723516"/>
            <a:ext cx="1153554" cy="307777"/>
          </a:xfrm>
          <a:prstGeom prst="rect">
            <a:avLst/>
          </a:prstGeom>
          <a:noFill/>
        </p:spPr>
        <p:txBody>
          <a:bodyPr wrap="square" lIns="0" tIns="0" rIns="0" bIns="0" rtlCol="0">
            <a:spAutoFit/>
          </a:bodyPr>
          <a:lstStyle/>
          <a:p>
            <a:r>
              <a:rPr lang="fi-FI" sz="2000" b="1" dirty="0" err="1">
                <a:latin typeface="Georgia" panose="02040502050405020303" pitchFamily="18" charset="0"/>
              </a:rPr>
              <a:t>Year</a:t>
            </a:r>
            <a:r>
              <a:rPr lang="fi-FI" sz="2000" b="1" dirty="0">
                <a:latin typeface="Georgia" panose="02040502050405020303" pitchFamily="18" charset="0"/>
              </a:rPr>
              <a:t> 3-N</a:t>
            </a:r>
          </a:p>
        </p:txBody>
      </p:sp>
      <p:sp>
        <p:nvSpPr>
          <p:cNvPr id="39" name="TextBox 38"/>
          <p:cNvSpPr txBox="1"/>
          <p:nvPr/>
        </p:nvSpPr>
        <p:spPr>
          <a:xfrm>
            <a:off x="1240917" y="4100482"/>
            <a:ext cx="2664296" cy="184666"/>
          </a:xfrm>
          <a:prstGeom prst="rect">
            <a:avLst/>
          </a:prstGeom>
          <a:noFill/>
        </p:spPr>
        <p:txBody>
          <a:bodyPr wrap="square" lIns="0" tIns="0" rIns="0" bIns="0" rtlCol="0">
            <a:spAutoFit/>
          </a:bodyPr>
          <a:lstStyle/>
          <a:p>
            <a:pPr algn="r"/>
            <a:r>
              <a:rPr lang="fi-FI" sz="1200" dirty="0" err="1">
                <a:latin typeface="Georgia" panose="02040502050405020303" pitchFamily="18" charset="0"/>
              </a:rPr>
              <a:t>Funding</a:t>
            </a:r>
            <a:r>
              <a:rPr lang="fi-FI" sz="1200" dirty="0">
                <a:latin typeface="Georgia" panose="02040502050405020303" pitchFamily="18" charset="0"/>
              </a:rPr>
              <a:t> info, November</a:t>
            </a:r>
          </a:p>
        </p:txBody>
      </p:sp>
      <p:sp>
        <p:nvSpPr>
          <p:cNvPr id="40" name="5-Point Star 39"/>
          <p:cNvSpPr/>
          <p:nvPr/>
        </p:nvSpPr>
        <p:spPr>
          <a:xfrm>
            <a:off x="7659069" y="4301442"/>
            <a:ext cx="216024" cy="154782"/>
          </a:xfrm>
          <a:prstGeom prst="star5">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42" name="Rectangle 41"/>
          <p:cNvSpPr/>
          <p:nvPr/>
        </p:nvSpPr>
        <p:spPr>
          <a:xfrm>
            <a:off x="4338029" y="4106994"/>
            <a:ext cx="3292885" cy="18312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a:solidFill>
                  <a:schemeClr val="tx1"/>
                </a:solidFill>
                <a:latin typeface="Georgia" panose="02040502050405020303" pitchFamily="18" charset="0"/>
              </a:rPr>
              <a:t>4th </a:t>
            </a:r>
            <a:r>
              <a:rPr lang="fi-FI" sz="1200" dirty="0" err="1">
                <a:solidFill>
                  <a:schemeClr val="tx1"/>
                </a:solidFill>
                <a:latin typeface="Georgia" panose="02040502050405020303" pitchFamily="18" charset="0"/>
              </a:rPr>
              <a:t>year</a:t>
            </a:r>
            <a:r>
              <a:rPr lang="fi-FI" sz="1200" dirty="0">
                <a:solidFill>
                  <a:schemeClr val="tx1"/>
                </a:solidFill>
                <a:latin typeface="Georgia" panose="02040502050405020303" pitchFamily="18" charset="0"/>
              </a:rPr>
              <a:t> </a:t>
            </a:r>
            <a:r>
              <a:rPr lang="fi-FI" sz="1200" dirty="0" err="1">
                <a:solidFill>
                  <a:schemeClr val="tx1"/>
                </a:solidFill>
                <a:latin typeface="Georgia" panose="02040502050405020303" pitchFamily="18" charset="0"/>
              </a:rPr>
              <a:t>funding</a:t>
            </a:r>
            <a:r>
              <a:rPr lang="fi-FI" sz="1200" dirty="0">
                <a:solidFill>
                  <a:schemeClr val="tx1"/>
                </a:solidFill>
                <a:latin typeface="Georgia" panose="02040502050405020303" pitchFamily="18" charset="0"/>
              </a:rPr>
              <a:t> </a:t>
            </a:r>
            <a:r>
              <a:rPr lang="fi-FI" sz="1200" dirty="0" err="1">
                <a:solidFill>
                  <a:schemeClr val="tx1"/>
                </a:solidFill>
                <a:latin typeface="Georgia" panose="02040502050405020303" pitchFamily="18" charset="0"/>
              </a:rPr>
              <a:t>applications</a:t>
            </a:r>
            <a:r>
              <a:rPr lang="fi-FI" sz="1200" dirty="0">
                <a:solidFill>
                  <a:schemeClr val="tx1"/>
                </a:solidFill>
                <a:latin typeface="Georgia" panose="02040502050405020303" pitchFamily="18" charset="0"/>
              </a:rPr>
              <a:t> and </a:t>
            </a:r>
            <a:r>
              <a:rPr lang="fi-FI" sz="1200" dirty="0" err="1">
                <a:solidFill>
                  <a:schemeClr val="tx1"/>
                </a:solidFill>
                <a:latin typeface="Georgia" panose="02040502050405020303" pitchFamily="18" charset="0"/>
              </a:rPr>
              <a:t>decisions</a:t>
            </a:r>
            <a:endParaRPr lang="fi-FI" sz="1200" dirty="0">
              <a:solidFill>
                <a:schemeClr val="tx1"/>
              </a:solidFill>
              <a:latin typeface="Georgia" panose="02040502050405020303" pitchFamily="18" charset="0"/>
            </a:endParaRPr>
          </a:p>
        </p:txBody>
      </p:sp>
      <p:sp>
        <p:nvSpPr>
          <p:cNvPr id="44" name="TextBox 43"/>
          <p:cNvSpPr txBox="1"/>
          <p:nvPr/>
        </p:nvSpPr>
        <p:spPr>
          <a:xfrm>
            <a:off x="1670516" y="3318674"/>
            <a:ext cx="2869997" cy="184666"/>
          </a:xfrm>
          <a:prstGeom prst="rect">
            <a:avLst/>
          </a:prstGeom>
          <a:noFill/>
        </p:spPr>
        <p:txBody>
          <a:bodyPr wrap="square" lIns="0" tIns="0" rIns="0" bIns="0" rtlCol="0">
            <a:spAutoFit/>
          </a:bodyPr>
          <a:lstStyle/>
          <a:p>
            <a:pPr algn="r"/>
            <a:r>
              <a:rPr lang="fi-FI" sz="1200" b="1" dirty="0">
                <a:latin typeface="Georgia" panose="02040502050405020303" pitchFamily="18" charset="0"/>
              </a:rPr>
              <a:t>School </a:t>
            </a:r>
            <a:r>
              <a:rPr lang="fi-FI" sz="1200" b="1" dirty="0" err="1">
                <a:latin typeface="Georgia" panose="02040502050405020303" pitchFamily="18" charset="0"/>
              </a:rPr>
              <a:t>contract</a:t>
            </a:r>
            <a:r>
              <a:rPr lang="fi-FI" sz="1200" b="1" dirty="0">
                <a:latin typeface="Georgia" panose="02040502050405020303" pitchFamily="18" charset="0"/>
              </a:rPr>
              <a:t> </a:t>
            </a:r>
            <a:r>
              <a:rPr lang="fi-FI" sz="1200" b="1" dirty="0" err="1">
                <a:latin typeface="Georgia" panose="02040502050405020303" pitchFamily="18" charset="0"/>
              </a:rPr>
              <a:t>application</a:t>
            </a:r>
            <a:r>
              <a:rPr lang="fi-FI" sz="1200" b="1" dirty="0">
                <a:latin typeface="Georgia" panose="02040502050405020303" pitchFamily="18" charset="0"/>
              </a:rPr>
              <a:t> </a:t>
            </a:r>
            <a:r>
              <a:rPr lang="fi-FI" sz="1200" b="1" dirty="0" err="1">
                <a:latin typeface="Georgia" panose="02040502050405020303" pitchFamily="18" charset="0"/>
              </a:rPr>
              <a:t>period</a:t>
            </a:r>
            <a:endParaRPr lang="fi-FI" sz="1200" b="1" dirty="0">
              <a:latin typeface="Georgia" panose="02040502050405020303" pitchFamily="18" charset="0"/>
            </a:endParaRPr>
          </a:p>
        </p:txBody>
      </p:sp>
      <p:sp>
        <p:nvSpPr>
          <p:cNvPr id="45" name="5-Point Star 44"/>
          <p:cNvSpPr/>
          <p:nvPr/>
        </p:nvSpPr>
        <p:spPr>
          <a:xfrm>
            <a:off x="3943515" y="4113257"/>
            <a:ext cx="216024" cy="154782"/>
          </a:xfrm>
          <a:prstGeom prst="star5">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46" name="TextBox 45"/>
          <p:cNvSpPr txBox="1"/>
          <p:nvPr/>
        </p:nvSpPr>
        <p:spPr>
          <a:xfrm>
            <a:off x="4914203" y="4292927"/>
            <a:ext cx="2664296" cy="184666"/>
          </a:xfrm>
          <a:prstGeom prst="rect">
            <a:avLst/>
          </a:prstGeom>
          <a:noFill/>
        </p:spPr>
        <p:txBody>
          <a:bodyPr wrap="square" lIns="0" tIns="0" rIns="0" bIns="0" rtlCol="0">
            <a:spAutoFit/>
          </a:bodyPr>
          <a:lstStyle/>
          <a:p>
            <a:pPr algn="r"/>
            <a:r>
              <a:rPr lang="fi-FI" sz="1200" dirty="0" err="1">
                <a:latin typeface="Georgia" panose="02040502050405020303" pitchFamily="18" charset="0"/>
              </a:rPr>
              <a:t>Funding</a:t>
            </a:r>
            <a:r>
              <a:rPr lang="fi-FI" sz="1200" dirty="0">
                <a:latin typeface="Georgia" panose="02040502050405020303" pitchFamily="18" charset="0"/>
              </a:rPr>
              <a:t> </a:t>
            </a:r>
            <a:r>
              <a:rPr lang="fi-FI" sz="1200" dirty="0" err="1">
                <a:latin typeface="Georgia" panose="02040502050405020303" pitchFamily="18" charset="0"/>
              </a:rPr>
              <a:t>checkpoint</a:t>
            </a:r>
            <a:endParaRPr lang="fi-FI" sz="1200" dirty="0">
              <a:latin typeface="Georgia" panose="02040502050405020303" pitchFamily="18" charset="0"/>
            </a:endParaRPr>
          </a:p>
        </p:txBody>
      </p:sp>
      <p:sp>
        <p:nvSpPr>
          <p:cNvPr id="49" name="Rectangle 48"/>
          <p:cNvSpPr/>
          <p:nvPr/>
        </p:nvSpPr>
        <p:spPr>
          <a:xfrm>
            <a:off x="4656402" y="3316749"/>
            <a:ext cx="609488" cy="17622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200" dirty="0">
              <a:solidFill>
                <a:schemeClr val="tx1"/>
              </a:solidFill>
              <a:latin typeface="Georgia" panose="02040502050405020303" pitchFamily="18" charset="0"/>
            </a:endParaRPr>
          </a:p>
        </p:txBody>
      </p:sp>
      <p:sp>
        <p:nvSpPr>
          <p:cNvPr id="51" name="TextBox 50"/>
          <p:cNvSpPr txBox="1"/>
          <p:nvPr/>
        </p:nvSpPr>
        <p:spPr>
          <a:xfrm>
            <a:off x="1691680" y="4405354"/>
            <a:ext cx="3070752" cy="184666"/>
          </a:xfrm>
          <a:prstGeom prst="rect">
            <a:avLst/>
          </a:prstGeom>
          <a:noFill/>
        </p:spPr>
        <p:txBody>
          <a:bodyPr wrap="square" lIns="0" tIns="0" rIns="0" bIns="0" rtlCol="0">
            <a:spAutoFit/>
          </a:bodyPr>
          <a:lstStyle/>
          <a:p>
            <a:pPr algn="r"/>
            <a:r>
              <a:rPr lang="fi-FI" sz="1200" b="1" dirty="0">
                <a:latin typeface="Georgia" panose="02040502050405020303" pitchFamily="18" charset="0"/>
              </a:rPr>
              <a:t>School </a:t>
            </a:r>
            <a:r>
              <a:rPr lang="fi-FI" sz="1200" b="1" dirty="0" err="1">
                <a:latin typeface="Georgia" panose="02040502050405020303" pitchFamily="18" charset="0"/>
              </a:rPr>
              <a:t>contract</a:t>
            </a:r>
            <a:r>
              <a:rPr lang="fi-FI" sz="1200" b="1" dirty="0">
                <a:latin typeface="Georgia" panose="02040502050405020303" pitchFamily="18" charset="0"/>
              </a:rPr>
              <a:t> </a:t>
            </a:r>
            <a:r>
              <a:rPr lang="fi-FI" sz="1200" b="1" dirty="0" err="1">
                <a:latin typeface="Georgia" panose="02040502050405020303" pitchFamily="18" charset="0"/>
              </a:rPr>
              <a:t>application</a:t>
            </a:r>
            <a:r>
              <a:rPr lang="fi-FI" sz="1200" b="1" dirty="0">
                <a:latin typeface="Georgia" panose="02040502050405020303" pitchFamily="18" charset="0"/>
              </a:rPr>
              <a:t> </a:t>
            </a:r>
            <a:r>
              <a:rPr lang="fi-FI" sz="1200" b="1" dirty="0" err="1">
                <a:latin typeface="Georgia" panose="02040502050405020303" pitchFamily="18" charset="0"/>
              </a:rPr>
              <a:t>period</a:t>
            </a:r>
            <a:endParaRPr lang="fi-FI" sz="1200" b="1" dirty="0">
              <a:latin typeface="Georgia" panose="02040502050405020303" pitchFamily="18" charset="0"/>
            </a:endParaRPr>
          </a:p>
        </p:txBody>
      </p:sp>
      <p:sp>
        <p:nvSpPr>
          <p:cNvPr id="52" name="Rectangle 51"/>
          <p:cNvSpPr/>
          <p:nvPr/>
        </p:nvSpPr>
        <p:spPr>
          <a:xfrm>
            <a:off x="4886537" y="4413999"/>
            <a:ext cx="517670" cy="17622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200" dirty="0">
              <a:solidFill>
                <a:schemeClr val="tx1"/>
              </a:solidFill>
              <a:latin typeface="Georgia" panose="02040502050405020303" pitchFamily="18" charset="0"/>
            </a:endParaRPr>
          </a:p>
        </p:txBody>
      </p:sp>
      <p:sp>
        <p:nvSpPr>
          <p:cNvPr id="54" name="Rectangle 53"/>
          <p:cNvSpPr/>
          <p:nvPr/>
        </p:nvSpPr>
        <p:spPr>
          <a:xfrm>
            <a:off x="1246402" y="1704186"/>
            <a:ext cx="1872209" cy="37722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a:solidFill>
                  <a:schemeClr val="tx1"/>
                </a:solidFill>
                <a:latin typeface="Georgia" panose="02040502050405020303" pitchFamily="18" charset="0"/>
              </a:rPr>
              <a:t>1st </a:t>
            </a:r>
            <a:r>
              <a:rPr lang="fi-FI" sz="1200" dirty="0" err="1">
                <a:solidFill>
                  <a:schemeClr val="tx1"/>
                </a:solidFill>
                <a:latin typeface="Georgia" panose="02040502050405020303" pitchFamily="18" charset="0"/>
              </a:rPr>
              <a:t>year</a:t>
            </a:r>
            <a:r>
              <a:rPr lang="fi-FI" sz="1200" dirty="0">
                <a:solidFill>
                  <a:schemeClr val="tx1"/>
                </a:solidFill>
                <a:latin typeface="Georgia" panose="02040502050405020303" pitchFamily="18" charset="0"/>
              </a:rPr>
              <a:t> </a:t>
            </a:r>
            <a:r>
              <a:rPr lang="fi-FI" sz="1200" dirty="0" err="1">
                <a:solidFill>
                  <a:schemeClr val="tx1"/>
                </a:solidFill>
                <a:latin typeface="Georgia" panose="02040502050405020303" pitchFamily="18" charset="0"/>
              </a:rPr>
              <a:t>funding</a:t>
            </a:r>
            <a:r>
              <a:rPr lang="fi-FI" sz="1200" dirty="0">
                <a:solidFill>
                  <a:schemeClr val="tx1"/>
                </a:solidFill>
                <a:latin typeface="Georgia" panose="02040502050405020303" pitchFamily="18" charset="0"/>
              </a:rPr>
              <a:t> </a:t>
            </a:r>
            <a:r>
              <a:rPr lang="fi-FI" sz="1200" dirty="0" err="1">
                <a:solidFill>
                  <a:schemeClr val="tx1"/>
                </a:solidFill>
                <a:latin typeface="Georgia" panose="02040502050405020303" pitchFamily="18" charset="0"/>
              </a:rPr>
              <a:t>decisions</a:t>
            </a:r>
            <a:endParaRPr lang="fi-FI" sz="1200" dirty="0">
              <a:solidFill>
                <a:schemeClr val="tx1"/>
              </a:solidFill>
              <a:latin typeface="Georgia" panose="02040502050405020303" pitchFamily="18" charset="0"/>
            </a:endParaRPr>
          </a:p>
        </p:txBody>
      </p:sp>
      <p:sp>
        <p:nvSpPr>
          <p:cNvPr id="53" name="5-Point Star 24">
            <a:extLst>
              <a:ext uri="{FF2B5EF4-FFF2-40B4-BE49-F238E27FC236}">
                <a16:creationId xmlns:a16="http://schemas.microsoft.com/office/drawing/2014/main" id="{9EAFCC51-F6FB-462B-AD9D-BE2F277AE7E3}"/>
              </a:ext>
            </a:extLst>
          </p:cNvPr>
          <p:cNvSpPr/>
          <p:nvPr/>
        </p:nvSpPr>
        <p:spPr>
          <a:xfrm>
            <a:off x="4732616" y="3319297"/>
            <a:ext cx="216024" cy="154782"/>
          </a:xfrm>
          <a:prstGeom prst="star5">
            <a:avLst>
              <a:gd name="adj" fmla="val 19098"/>
              <a:gd name="hf" fmla="val 105146"/>
              <a:gd name="vf" fmla="val 110557"/>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
        <p:nvSpPr>
          <p:cNvPr id="55" name="5-Point Star 24">
            <a:extLst>
              <a:ext uri="{FF2B5EF4-FFF2-40B4-BE49-F238E27FC236}">
                <a16:creationId xmlns:a16="http://schemas.microsoft.com/office/drawing/2014/main" id="{A3ECD182-7918-457B-88B1-235B6DB8BE8D}"/>
              </a:ext>
            </a:extLst>
          </p:cNvPr>
          <p:cNvSpPr/>
          <p:nvPr/>
        </p:nvSpPr>
        <p:spPr>
          <a:xfrm>
            <a:off x="5023892" y="4393053"/>
            <a:ext cx="216024" cy="154782"/>
          </a:xfrm>
          <a:prstGeom prst="star5">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panose="02040502050405020303" pitchFamily="18" charset="0"/>
            </a:endParaRPr>
          </a:p>
        </p:txBody>
      </p:sp>
    </p:spTree>
    <p:extLst>
      <p:ext uri="{BB962C8B-B14F-4D97-AF65-F5344CB8AC3E}">
        <p14:creationId xmlns:p14="http://schemas.microsoft.com/office/powerpoint/2010/main" val="331356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3" name="think-cell Slide" r:id="rId6" imgW="353" imgH="353" progId="TCLayout.ActiveDocument.1">
                  <p:embed/>
                </p:oleObj>
              </mc:Choice>
              <mc:Fallback>
                <p:oleObj name="think-cell Slide" r:id="rId6" imgW="353" imgH="353"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5000"/>
              </a:lnSpc>
            </a:pPr>
            <a:endParaRPr lang="en-US" sz="36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ctrTitle"/>
          </p:nvPr>
        </p:nvSpPr>
        <p:spPr>
          <a:xfrm>
            <a:off x="468313" y="265113"/>
            <a:ext cx="8207375" cy="621363"/>
          </a:xfrm>
        </p:spPr>
        <p:txBody>
          <a:bodyPr/>
          <a:lstStyle/>
          <a:p>
            <a:r>
              <a:rPr lang="en-US" dirty="0"/>
              <a:t>Year 2 funding – start early in 2022 </a:t>
            </a:r>
            <a:endParaRPr lang="fi-FI" dirty="0"/>
          </a:p>
        </p:txBody>
      </p:sp>
      <p:sp>
        <p:nvSpPr>
          <p:cNvPr id="3" name="Content Placeholder 2"/>
          <p:cNvSpPr>
            <a:spLocks noGrp="1"/>
          </p:cNvSpPr>
          <p:nvPr>
            <p:ph sz="quarter" idx="14"/>
          </p:nvPr>
        </p:nvSpPr>
        <p:spPr>
          <a:xfrm>
            <a:off x="539552" y="1208344"/>
            <a:ext cx="8207374" cy="3991584"/>
          </a:xfrm>
        </p:spPr>
        <p:txBody>
          <a:bodyPr/>
          <a:lstStyle/>
          <a:p>
            <a:pPr marL="457200" indent="-457200">
              <a:spcBef>
                <a:spcPts val="0"/>
              </a:spcBef>
              <a:spcAft>
                <a:spcPts val="600"/>
              </a:spcAft>
              <a:buFont typeface="+mj-lt"/>
              <a:buAutoNum type="arabicPeriod"/>
            </a:pPr>
            <a:r>
              <a:rPr lang="en-US" sz="1600" b="0" dirty="0">
                <a:latin typeface="Georgia" panose="02040502050405020303" pitchFamily="18" charset="0"/>
              </a:rPr>
              <a:t>A</a:t>
            </a:r>
            <a:r>
              <a:rPr lang="en-US" sz="1600" dirty="0">
                <a:latin typeface="Georgia" panose="02040502050405020303" pitchFamily="18" charset="0"/>
              </a:rPr>
              <a:t>pply funding from at least four foundations</a:t>
            </a:r>
            <a:r>
              <a:rPr lang="en-US" sz="1600" b="0" dirty="0">
                <a:latin typeface="Georgia" panose="02040502050405020303" pitchFamily="18" charset="0"/>
              </a:rPr>
              <a:t>. Research which ones are best match for you. Choose at least one outside the “usual suspects”. </a:t>
            </a:r>
            <a:r>
              <a:rPr lang="en-US" sz="1600" b="0" u="sng" dirty="0">
                <a:latin typeface="Georgia" panose="02040502050405020303" pitchFamily="18" charset="0"/>
              </a:rPr>
              <a:t>Inform us of your plan no later than January 21</a:t>
            </a:r>
            <a:r>
              <a:rPr lang="en-US" sz="1600" b="0" u="sng" baseline="30000" dirty="0">
                <a:latin typeface="Georgia" panose="02040502050405020303" pitchFamily="18" charset="0"/>
              </a:rPr>
              <a:t>st</a:t>
            </a:r>
            <a:r>
              <a:rPr lang="en-US" sz="1600" b="0" u="sng" dirty="0">
                <a:latin typeface="Georgia" panose="02040502050405020303" pitchFamily="18" charset="0"/>
              </a:rPr>
              <a:t>.</a:t>
            </a:r>
          </a:p>
          <a:p>
            <a:pPr marL="457200" indent="-457200">
              <a:spcBef>
                <a:spcPts val="0"/>
              </a:spcBef>
              <a:spcAft>
                <a:spcPts val="600"/>
              </a:spcAft>
              <a:buFont typeface="+mj-lt"/>
              <a:buAutoNum type="arabicPeriod"/>
            </a:pPr>
            <a:r>
              <a:rPr lang="en-US" sz="1600" b="0" dirty="0">
                <a:latin typeface="Georgia" panose="02040502050405020303" pitchFamily="18" charset="0"/>
              </a:rPr>
              <a:t>Get </a:t>
            </a:r>
            <a:r>
              <a:rPr lang="en-US" sz="1600" dirty="0">
                <a:latin typeface="Georgia" panose="02040502050405020303" pitchFamily="18" charset="0"/>
              </a:rPr>
              <a:t>supervisor recommendation statement</a:t>
            </a:r>
            <a:r>
              <a:rPr lang="en-US" sz="1600" b="0" dirty="0">
                <a:latin typeface="Georgia" panose="02040502050405020303" pitchFamily="18" charset="0"/>
              </a:rPr>
              <a:t>*  and other necessary documents. </a:t>
            </a:r>
            <a:r>
              <a:rPr lang="en-US" sz="1600" dirty="0">
                <a:latin typeface="Georgia" panose="02040502050405020303" pitchFamily="18" charset="0"/>
              </a:rPr>
              <a:t>Polish your CV</a:t>
            </a:r>
            <a:r>
              <a:rPr lang="en-US" sz="1600" b="0" dirty="0">
                <a:latin typeface="Georgia" panose="02040502050405020303" pitchFamily="18" charset="0"/>
              </a:rPr>
              <a:t>.</a:t>
            </a:r>
          </a:p>
          <a:p>
            <a:pPr marL="457200" indent="-457200">
              <a:spcBef>
                <a:spcPts val="0"/>
              </a:spcBef>
              <a:spcAft>
                <a:spcPts val="600"/>
              </a:spcAft>
              <a:buFont typeface="+mj-lt"/>
              <a:buAutoNum type="arabicPeriod"/>
            </a:pPr>
            <a:r>
              <a:rPr lang="en-US" sz="1600" b="0" dirty="0">
                <a:latin typeface="Georgia" panose="02040502050405020303" pitchFamily="18" charset="0"/>
              </a:rPr>
              <a:t>Copy us on the applications**. </a:t>
            </a:r>
            <a:r>
              <a:rPr lang="en-US" sz="1600" dirty="0">
                <a:latin typeface="Georgia" panose="02040502050405020303" pitchFamily="18" charset="0"/>
              </a:rPr>
              <a:t>Keep us posted </a:t>
            </a:r>
            <a:r>
              <a:rPr lang="en-US" sz="1600" b="0" dirty="0">
                <a:latin typeface="Georgia" panose="02040502050405020303" pitchFamily="18" charset="0"/>
              </a:rPr>
              <a:t>on decisions you receive.</a:t>
            </a:r>
          </a:p>
          <a:p>
            <a:pPr marL="457200" indent="-457200">
              <a:spcBef>
                <a:spcPts val="0"/>
              </a:spcBef>
              <a:spcAft>
                <a:spcPts val="600"/>
              </a:spcAft>
              <a:buFont typeface="+mj-lt"/>
              <a:buAutoNum type="arabicPeriod"/>
            </a:pPr>
            <a:r>
              <a:rPr lang="en-US" sz="1600" b="0" dirty="0">
                <a:latin typeface="Georgia" panose="02040502050405020303" pitchFamily="18" charset="0"/>
              </a:rPr>
              <a:t>In April </a:t>
            </a:r>
            <a:r>
              <a:rPr lang="en-US" sz="1600" dirty="0">
                <a:latin typeface="Georgia" panose="02040502050405020303" pitchFamily="18" charset="0"/>
              </a:rPr>
              <a:t>have a discussion with your supervisor </a:t>
            </a:r>
            <a:r>
              <a:rPr lang="en-US" sz="1600" b="0" dirty="0">
                <a:latin typeface="Georgia" panose="02040502050405020303" pitchFamily="18" charset="0"/>
              </a:rPr>
              <a:t>to confirm that employment contract extends to year two.</a:t>
            </a:r>
          </a:p>
          <a:p>
            <a:pPr marL="457200" indent="-457200">
              <a:spcBef>
                <a:spcPts val="0"/>
              </a:spcBef>
              <a:spcAft>
                <a:spcPts val="600"/>
              </a:spcAft>
              <a:buFont typeface="+mj-lt"/>
              <a:buAutoNum type="arabicPeriod"/>
            </a:pPr>
            <a:r>
              <a:rPr lang="en-US" sz="1600" b="0" dirty="0">
                <a:latin typeface="Georgia" panose="02040502050405020303" pitchFamily="18" charset="0"/>
              </a:rPr>
              <a:t>In May </a:t>
            </a:r>
            <a:r>
              <a:rPr lang="en-US" sz="1600" dirty="0">
                <a:latin typeface="Georgia" panose="02040502050405020303" pitchFamily="18" charset="0"/>
              </a:rPr>
              <a:t>respond to funding situation survey</a:t>
            </a:r>
            <a:r>
              <a:rPr lang="en-US" sz="1600" b="0" dirty="0">
                <a:latin typeface="Georgia" panose="02040502050405020303" pitchFamily="18" charset="0"/>
              </a:rPr>
              <a:t>. If funding is still open, you will be informed of the back-up funding solution details.</a:t>
            </a:r>
          </a:p>
          <a:p>
            <a:pPr marL="457200" indent="-457200">
              <a:spcBef>
                <a:spcPts val="0"/>
              </a:spcBef>
              <a:spcAft>
                <a:spcPts val="600"/>
              </a:spcAft>
              <a:buFont typeface="+mj-lt"/>
              <a:buAutoNum type="arabicPeriod"/>
            </a:pPr>
            <a:r>
              <a:rPr lang="en-US" sz="1600" b="0" dirty="0">
                <a:latin typeface="Georgia" panose="02040502050405020303" pitchFamily="18" charset="0"/>
              </a:rPr>
              <a:t>Consider </a:t>
            </a:r>
            <a:r>
              <a:rPr lang="en-US" sz="1600" dirty="0">
                <a:latin typeface="Georgia" panose="02040502050405020303" pitchFamily="18" charset="0"/>
              </a:rPr>
              <a:t>applying for year 3 funding </a:t>
            </a:r>
            <a:r>
              <a:rPr lang="en-US" sz="1600" b="0" dirty="0">
                <a:latin typeface="Georgia" panose="02040502050405020303" pitchFamily="18" charset="0"/>
              </a:rPr>
              <a:t>(full grant) already in summer of 2022 from the foundations with summer application period.</a:t>
            </a:r>
          </a:p>
          <a:p>
            <a:pPr marL="457200" indent="-457200">
              <a:buFont typeface="+mj-lt"/>
              <a:buAutoNum type="arabicPeriod"/>
            </a:pPr>
            <a:endParaRPr lang="fi-FI" sz="1600" b="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r>
              <a:rPr lang="en-FI"/>
              <a:t>17-Nov-2021</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11</a:t>
            </a:fld>
            <a:endParaRPr lang="fi-FI"/>
          </a:p>
        </p:txBody>
      </p:sp>
      <p:sp>
        <p:nvSpPr>
          <p:cNvPr id="8" name="TextBox 7"/>
          <p:cNvSpPr txBox="1"/>
          <p:nvPr/>
        </p:nvSpPr>
        <p:spPr>
          <a:xfrm>
            <a:off x="2267744" y="4967798"/>
            <a:ext cx="5760640" cy="553998"/>
          </a:xfrm>
          <a:prstGeom prst="rect">
            <a:avLst/>
          </a:prstGeom>
          <a:noFill/>
        </p:spPr>
        <p:txBody>
          <a:bodyPr wrap="square" lIns="0" tIns="0" rIns="0" bIns="0" rtlCol="0">
            <a:spAutoFit/>
          </a:bodyPr>
          <a:lstStyle/>
          <a:p>
            <a:r>
              <a:rPr lang="en-US" sz="1200" dirty="0">
                <a:latin typeface="Georgia" panose="02040502050405020303" pitchFamily="18" charset="0"/>
              </a:rPr>
              <a:t>* Some foundations require the supervisor to send the recommendation directly to them. Study the foundation’s rules.</a:t>
            </a:r>
          </a:p>
          <a:p>
            <a:r>
              <a:rPr lang="en-US" sz="1200" dirty="0">
                <a:latin typeface="Georgia" panose="02040502050405020303" pitchFamily="18" charset="0"/>
              </a:rPr>
              <a:t>** or send screen capture, or the application text</a:t>
            </a:r>
            <a:endParaRPr lang="fi-FI" sz="1200" dirty="0">
              <a:latin typeface="Georgia" panose="02040502050405020303" pitchFamily="18" charset="0"/>
            </a:endParaRPr>
          </a:p>
        </p:txBody>
      </p:sp>
    </p:spTree>
    <p:extLst>
      <p:ext uri="{BB962C8B-B14F-4D97-AF65-F5344CB8AC3E}">
        <p14:creationId xmlns:p14="http://schemas.microsoft.com/office/powerpoint/2010/main" val="153001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 name="think-cell Slide" r:id="rId6" imgW="353" imgH="353" progId="TCLayout.ActiveDocument.1">
                  <p:embed/>
                </p:oleObj>
              </mc:Choice>
              <mc:Fallback>
                <p:oleObj name="think-cell Slide" r:id="rId6" imgW="353" imgH="353"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457200" rtl="0" eaLnBrk="1" fontAlgn="base" latinLnBrk="0" hangingPunct="1">
              <a:lnSpc>
                <a:spcPct val="85000"/>
              </a:lnSpc>
              <a:spcBef>
                <a:spcPct val="0"/>
              </a:spcBef>
              <a:spcAft>
                <a:spcPct val="0"/>
              </a:spcAft>
              <a:buClrTx/>
              <a:buSzTx/>
              <a:buFontTx/>
              <a:buNone/>
              <a:tabLst/>
              <a:defRPr/>
            </a:pPr>
            <a:endParaRPr kumimoji="0" lang="fi-FI" sz="3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2" name="Title 1"/>
          <p:cNvSpPr>
            <a:spLocks noGrp="1"/>
          </p:cNvSpPr>
          <p:nvPr>
            <p:ph type="ctrTitle"/>
          </p:nvPr>
        </p:nvSpPr>
        <p:spPr/>
        <p:txBody>
          <a:bodyPr/>
          <a:lstStyle/>
          <a:p>
            <a:r>
              <a:rPr lang="fi-FI" dirty="0" err="1"/>
              <a:t>Year</a:t>
            </a:r>
            <a:r>
              <a:rPr lang="fi-FI" dirty="0"/>
              <a:t> 2 </a:t>
            </a:r>
            <a:r>
              <a:rPr lang="fi-FI" dirty="0" err="1"/>
              <a:t>funding</a:t>
            </a:r>
            <a:r>
              <a:rPr lang="fi-FI" dirty="0"/>
              <a:t> </a:t>
            </a:r>
            <a:r>
              <a:rPr lang="fi-FI" dirty="0" err="1"/>
              <a:t>back-up</a:t>
            </a:r>
            <a:r>
              <a:rPr lang="fi-FI" dirty="0"/>
              <a:t> </a:t>
            </a:r>
            <a:r>
              <a:rPr lang="fi-FI" dirty="0" err="1"/>
              <a:t>plan</a:t>
            </a:r>
            <a:r>
              <a:rPr lang="fi-FI" dirty="0"/>
              <a:t> – </a:t>
            </a:r>
            <a:r>
              <a:rPr lang="fi-FI" dirty="0" err="1"/>
              <a:t>funding</a:t>
            </a:r>
            <a:r>
              <a:rPr lang="fi-FI" dirty="0"/>
              <a:t> of </a:t>
            </a:r>
            <a:r>
              <a:rPr lang="fi-FI" dirty="0" err="1"/>
              <a:t>last</a:t>
            </a:r>
            <a:r>
              <a:rPr lang="fi-FI" dirty="0"/>
              <a:t> </a:t>
            </a:r>
            <a:r>
              <a:rPr lang="fi-FI" dirty="0" err="1"/>
              <a:t>resort</a:t>
            </a:r>
            <a:endParaRPr lang="fi-FI" dirty="0"/>
          </a:p>
        </p:txBody>
      </p:sp>
      <p:sp>
        <p:nvSpPr>
          <p:cNvPr id="3" name="Content Placeholder 2"/>
          <p:cNvSpPr>
            <a:spLocks noGrp="1"/>
          </p:cNvSpPr>
          <p:nvPr>
            <p:ph sz="quarter" idx="14"/>
          </p:nvPr>
        </p:nvSpPr>
        <p:spPr>
          <a:xfrm>
            <a:off x="395536" y="1240531"/>
            <a:ext cx="8280920" cy="3768131"/>
          </a:xfrm>
        </p:spPr>
        <p:txBody>
          <a:bodyPr/>
          <a:lstStyle/>
          <a:p>
            <a:pPr marL="285750" lvl="1" indent="-285750">
              <a:spcBef>
                <a:spcPts val="0"/>
              </a:spcBef>
              <a:spcAft>
                <a:spcPts val="600"/>
              </a:spcAft>
            </a:pPr>
            <a:r>
              <a:rPr lang="en-US" sz="1600" b="0" dirty="0"/>
              <a:t>If, </a:t>
            </a:r>
            <a:r>
              <a:rPr lang="en-US" sz="1600" b="1" dirty="0"/>
              <a:t>at the May 2022 checkpoint </a:t>
            </a:r>
          </a:p>
          <a:p>
            <a:pPr marL="508950" lvl="2" indent="-285750">
              <a:spcBef>
                <a:spcPts val="0"/>
              </a:spcBef>
              <a:spcAft>
                <a:spcPts val="600"/>
              </a:spcAft>
            </a:pPr>
            <a:r>
              <a:rPr lang="en-US" sz="1200" b="0" dirty="0"/>
              <a:t>your</a:t>
            </a:r>
            <a:r>
              <a:rPr lang="en-US" sz="1200" dirty="0"/>
              <a:t> employment contract has been extended for 2022-2023, but</a:t>
            </a:r>
          </a:p>
          <a:p>
            <a:pPr marL="508950" lvl="2" indent="-285750">
              <a:spcBef>
                <a:spcPts val="0"/>
              </a:spcBef>
              <a:spcAft>
                <a:spcPts val="600"/>
              </a:spcAft>
            </a:pPr>
            <a:r>
              <a:rPr lang="en-US" sz="1200" dirty="0"/>
              <a:t>you </a:t>
            </a:r>
            <a:r>
              <a:rPr lang="en-US" sz="1200" b="0" dirty="0"/>
              <a:t>don’t have foundation funding confirmed, </a:t>
            </a:r>
          </a:p>
          <a:p>
            <a:pPr marL="508950" lvl="2" indent="-285750">
              <a:spcBef>
                <a:spcPts val="0"/>
              </a:spcBef>
              <a:spcAft>
                <a:spcPts val="600"/>
              </a:spcAft>
            </a:pPr>
            <a:r>
              <a:rPr lang="en-US" sz="1200" dirty="0">
                <a:sym typeface="Wingdings" panose="05000000000000000000" pitchFamily="2" charset="2"/>
              </a:rPr>
              <a:t> </a:t>
            </a:r>
            <a:r>
              <a:rPr lang="en-US" sz="1200" b="0" dirty="0"/>
              <a:t>a separate, </a:t>
            </a:r>
            <a:r>
              <a:rPr lang="en-US" sz="1200" b="1" dirty="0"/>
              <a:t>dedicated funding opportunity</a:t>
            </a:r>
            <a:r>
              <a:rPr lang="en-US" sz="1200" b="0" dirty="0"/>
              <a:t> from HSE foundation will be opened to you. This is part of the School’s  </a:t>
            </a:r>
            <a:r>
              <a:rPr lang="en-US" sz="1200" dirty="0"/>
              <a:t>two-year funding guarantee.</a:t>
            </a:r>
          </a:p>
          <a:p>
            <a:pPr marL="285750" lvl="1" indent="-285750">
              <a:spcBef>
                <a:spcPts val="0"/>
              </a:spcBef>
              <a:spcAft>
                <a:spcPts val="600"/>
              </a:spcAft>
            </a:pPr>
            <a:r>
              <a:rPr lang="en-US" sz="1600" b="0" dirty="0"/>
              <a:t>Note that you must keep seeking funding for spring 2023 even after receiving that funding, this is a </a:t>
            </a:r>
            <a:r>
              <a:rPr lang="en-US" sz="1600" b="1" dirty="0"/>
              <a:t>funding of last resort</a:t>
            </a:r>
            <a:r>
              <a:rPr lang="en-US" sz="1600" b="0" dirty="0"/>
              <a:t>. </a:t>
            </a:r>
            <a:r>
              <a:rPr lang="en-US" sz="1600" dirty="0"/>
              <a:t>Apply to at least one of the foundations that have summer application period </a:t>
            </a:r>
            <a:r>
              <a:rPr lang="en-US" sz="1600" b="0" dirty="0"/>
              <a:t>(e.g. LSR).</a:t>
            </a:r>
          </a:p>
          <a:p>
            <a:pPr marL="285750" lvl="1" indent="-285750">
              <a:spcBef>
                <a:spcPts val="0"/>
              </a:spcBef>
              <a:spcAft>
                <a:spcPts val="600"/>
              </a:spcAft>
            </a:pPr>
            <a:r>
              <a:rPr lang="en-US" sz="1600" b="1" dirty="0"/>
              <a:t>Also, should you receive funding from other foundations </a:t>
            </a:r>
            <a:r>
              <a:rPr lang="en-US" sz="1600" b="0" dirty="0"/>
              <a:t>that had not made decision at the time of the back-up funding decision, you </a:t>
            </a:r>
            <a:r>
              <a:rPr lang="en-US" sz="1600" b="1" dirty="0"/>
              <a:t>must take that funding </a:t>
            </a:r>
            <a:r>
              <a:rPr lang="en-US" sz="1600" b="0" dirty="0"/>
              <a:t>and inform us and reject the HSE foundation funding. If you receive funding for calendar year 2023, you must take that and reject the second half of the HSE foundation funding.</a:t>
            </a:r>
          </a:p>
          <a:p>
            <a:pPr marL="285750" lvl="1" indent="-285750">
              <a:spcBef>
                <a:spcPts val="0"/>
              </a:spcBef>
              <a:spcAft>
                <a:spcPts val="600"/>
              </a:spcAft>
            </a:pPr>
            <a:r>
              <a:rPr lang="en-US" sz="1600" b="0" dirty="0"/>
              <a:t>The School restricts the right to arrange other comparable funding solutions for the back-up funding.</a:t>
            </a:r>
            <a:endParaRPr lang="fi-FI" sz="1600" b="0" dirty="0"/>
          </a:p>
        </p:txBody>
      </p:sp>
      <p:sp>
        <p:nvSpPr>
          <p:cNvPr id="4" name="Date Placeholder 3"/>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FI" sz="900" b="0" i="0" u="none" strike="noStrike" kern="1200" cap="none" spc="0" normalizeH="0" baseline="0" noProof="0">
                <a:ln>
                  <a:noFill/>
                </a:ln>
                <a:solidFill>
                  <a:prstClr val="black">
                    <a:tint val="75000"/>
                  </a:prstClr>
                </a:solidFill>
                <a:effectLst/>
                <a:uLnTx/>
                <a:uFillTx/>
                <a:latin typeface="Arial" charset="0"/>
                <a:ea typeface="ＭＳ Ｐゴシック" charset="0"/>
              </a:rPr>
              <a:t>17-Nov-2021</a:t>
            </a:r>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Slide Number Placeholder 4"/>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9EFD4B7-1CC6-864B-A72A-C978B70BBA9B}"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324112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REMEMBER for </a:t>
            </a:r>
            <a:r>
              <a:rPr lang="fi-FI" dirty="0" err="1"/>
              <a:t>year</a:t>
            </a:r>
            <a:r>
              <a:rPr lang="fi-FI" dirty="0"/>
              <a:t> 2 </a:t>
            </a:r>
            <a:r>
              <a:rPr lang="fi-FI" dirty="0" err="1"/>
              <a:t>funding</a:t>
            </a:r>
            <a:endParaRPr lang="fi-FI" dirty="0"/>
          </a:p>
        </p:txBody>
      </p:sp>
      <p:sp>
        <p:nvSpPr>
          <p:cNvPr id="3" name="Content Placeholder 2"/>
          <p:cNvSpPr>
            <a:spLocks noGrp="1"/>
          </p:cNvSpPr>
          <p:nvPr>
            <p:ph sz="quarter" idx="14"/>
          </p:nvPr>
        </p:nvSpPr>
        <p:spPr/>
        <p:txBody>
          <a:bodyPr/>
          <a:lstStyle/>
          <a:p>
            <a:pPr marL="457200" indent="-457200">
              <a:spcBef>
                <a:spcPts val="0"/>
              </a:spcBef>
              <a:spcAft>
                <a:spcPts val="600"/>
              </a:spcAft>
              <a:buAutoNum type="arabicPeriod"/>
            </a:pPr>
            <a:r>
              <a:rPr lang="fi-FI" sz="1600" b="0" dirty="0" err="1">
                <a:latin typeface="Georgia" panose="02040502050405020303" pitchFamily="18" charset="0"/>
              </a:rPr>
              <a:t>Progress</a:t>
            </a:r>
            <a:r>
              <a:rPr lang="fi-FI" sz="1600" b="0" dirty="0">
                <a:latin typeface="Georgia" panose="02040502050405020303" pitchFamily="18" charset="0"/>
              </a:rPr>
              <a:t> in </a:t>
            </a:r>
            <a:r>
              <a:rPr lang="fi-FI" sz="1600" b="0" dirty="0" err="1">
                <a:latin typeface="Georgia" panose="02040502050405020303" pitchFamily="18" charset="0"/>
              </a:rPr>
              <a:t>your</a:t>
            </a:r>
            <a:r>
              <a:rPr lang="fi-FI" sz="1600" b="0" dirty="0">
                <a:latin typeface="Georgia" panose="02040502050405020303" pitchFamily="18" charset="0"/>
              </a:rPr>
              <a:t> </a:t>
            </a:r>
            <a:r>
              <a:rPr lang="fi-FI" sz="1600" b="0" dirty="0" err="1">
                <a:latin typeface="Georgia" panose="02040502050405020303" pitchFamily="18" charset="0"/>
              </a:rPr>
              <a:t>studies</a:t>
            </a:r>
            <a:r>
              <a:rPr lang="fi-FI" sz="1600" b="0" dirty="0">
                <a:latin typeface="Georgia" panose="02040502050405020303" pitchFamily="18" charset="0"/>
              </a:rPr>
              <a:t> </a:t>
            </a:r>
            <a:r>
              <a:rPr lang="fi-FI" sz="1600" b="0" dirty="0">
                <a:latin typeface="Georgia" panose="02040502050405020303" pitchFamily="18" charset="0"/>
                <a:sym typeface="Wingdings" panose="05000000000000000000" pitchFamily="2" charset="2"/>
              </a:rPr>
              <a:t></a:t>
            </a:r>
          </a:p>
          <a:p>
            <a:pPr marL="457200" indent="-457200">
              <a:spcBef>
                <a:spcPts val="0"/>
              </a:spcBef>
              <a:spcAft>
                <a:spcPts val="600"/>
              </a:spcAft>
              <a:buAutoNum type="arabicPeriod"/>
            </a:pPr>
            <a:r>
              <a:rPr lang="fi-FI" sz="1600" b="0" dirty="0" err="1">
                <a:latin typeface="Georgia" panose="02040502050405020303" pitchFamily="18" charset="0"/>
              </a:rPr>
              <a:t>Apply</a:t>
            </a:r>
            <a:r>
              <a:rPr lang="fi-FI" sz="1600" b="0" dirty="0">
                <a:latin typeface="Georgia" panose="02040502050405020303" pitchFamily="18" charset="0"/>
              </a:rPr>
              <a:t> to at </a:t>
            </a:r>
            <a:r>
              <a:rPr lang="fi-FI" sz="1600" b="0" dirty="0" err="1">
                <a:latin typeface="Georgia" panose="02040502050405020303" pitchFamily="18" charset="0"/>
              </a:rPr>
              <a:t>least</a:t>
            </a:r>
            <a:r>
              <a:rPr lang="fi-FI" sz="1600" b="0" dirty="0">
                <a:latin typeface="Georgia" panose="02040502050405020303" pitchFamily="18" charset="0"/>
              </a:rPr>
              <a:t> FOUR </a:t>
            </a:r>
            <a:r>
              <a:rPr lang="fi-FI" sz="1600" b="0" dirty="0" err="1">
                <a:latin typeface="Georgia" panose="02040502050405020303" pitchFamily="18" charset="0"/>
              </a:rPr>
              <a:t>foundations</a:t>
            </a:r>
            <a:r>
              <a:rPr lang="fi-FI" sz="1600" b="0" dirty="0">
                <a:latin typeface="Georgia" panose="02040502050405020303" pitchFamily="18" charset="0"/>
              </a:rPr>
              <a:t> for 12 000€ for </a:t>
            </a:r>
            <a:r>
              <a:rPr lang="fi-FI" sz="1600" b="0" dirty="0" err="1">
                <a:latin typeface="Georgia" panose="02040502050405020303" pitchFamily="18" charset="0"/>
              </a:rPr>
              <a:t>year</a:t>
            </a:r>
            <a:r>
              <a:rPr lang="fi-FI" sz="1600" b="0" dirty="0">
                <a:latin typeface="Georgia" panose="02040502050405020303" pitchFamily="18" charset="0"/>
              </a:rPr>
              <a:t> 2 </a:t>
            </a:r>
            <a:r>
              <a:rPr lang="fi-FI" sz="1600" b="0" dirty="0" err="1">
                <a:latin typeface="Georgia" panose="02040502050405020303" pitchFamily="18" charset="0"/>
              </a:rPr>
              <a:t>funding</a:t>
            </a:r>
            <a:r>
              <a:rPr lang="fi-FI" sz="1600" b="0" dirty="0">
                <a:latin typeface="Georgia" panose="02040502050405020303" pitchFamily="18" charset="0"/>
              </a:rPr>
              <a:t> (</a:t>
            </a:r>
            <a:r>
              <a:rPr lang="fi-FI" sz="1600" b="0" dirty="0" err="1">
                <a:latin typeface="Georgia" panose="02040502050405020303" pitchFamily="18" charset="0"/>
              </a:rPr>
              <a:t>not</a:t>
            </a:r>
            <a:r>
              <a:rPr lang="fi-FI" sz="1600" b="0" dirty="0">
                <a:latin typeface="Georgia" panose="02040502050405020303" pitchFamily="18" charset="0"/>
              </a:rPr>
              <a:t> </a:t>
            </a:r>
            <a:r>
              <a:rPr lang="fi-FI" sz="1600" b="0" dirty="0" err="1">
                <a:latin typeface="Georgia" panose="02040502050405020303" pitchFamily="18" charset="0"/>
              </a:rPr>
              <a:t>including</a:t>
            </a:r>
            <a:r>
              <a:rPr lang="fi-FI" sz="1600" b="0" dirty="0">
                <a:latin typeface="Georgia" panose="02040502050405020303" pitchFamily="18" charset="0"/>
              </a:rPr>
              <a:t> Tukisäätiö/HSE </a:t>
            </a:r>
            <a:r>
              <a:rPr lang="fi-FI" sz="1600" b="0" dirty="0" err="1">
                <a:latin typeface="Georgia" panose="02040502050405020303" pitchFamily="18" charset="0"/>
              </a:rPr>
              <a:t>support</a:t>
            </a:r>
            <a:r>
              <a:rPr lang="fi-FI" sz="1600" b="0" dirty="0">
                <a:latin typeface="Georgia" panose="02040502050405020303" pitchFamily="18" charset="0"/>
              </a:rPr>
              <a:t> </a:t>
            </a:r>
            <a:r>
              <a:rPr lang="fi-FI" sz="1600" b="0" dirty="0" err="1">
                <a:latin typeface="Georgia" panose="02040502050405020303" pitchFamily="18" charset="0"/>
              </a:rPr>
              <a:t>foundation</a:t>
            </a:r>
            <a:r>
              <a:rPr lang="fi-FI" sz="1600" b="0" dirty="0">
                <a:latin typeface="Georgia" panose="02040502050405020303" pitchFamily="18" charset="0"/>
              </a:rPr>
              <a:t> </a:t>
            </a:r>
            <a:r>
              <a:rPr lang="fi-FI" sz="1600" b="0" dirty="0" err="1">
                <a:latin typeface="Georgia" panose="02040502050405020303" pitchFamily="18" charset="0"/>
              </a:rPr>
              <a:t>or</a:t>
            </a:r>
            <a:r>
              <a:rPr lang="fi-FI" sz="1600" b="0" dirty="0">
                <a:latin typeface="Georgia" panose="02040502050405020303" pitchFamily="18" charset="0"/>
              </a:rPr>
              <a:t> </a:t>
            </a:r>
            <a:r>
              <a:rPr lang="fi-FI" sz="1600" b="0" dirty="0" err="1">
                <a:latin typeface="Georgia" panose="02040502050405020303" pitchFamily="18" charset="0"/>
              </a:rPr>
              <a:t>your</a:t>
            </a:r>
            <a:r>
              <a:rPr lang="fi-FI" sz="1600" b="0" dirty="0">
                <a:latin typeface="Georgia" panose="02040502050405020303" pitchFamily="18" charset="0"/>
              </a:rPr>
              <a:t> </a:t>
            </a:r>
            <a:r>
              <a:rPr lang="fi-FI" sz="1600" b="0" dirty="0" err="1">
                <a:latin typeface="Georgia" panose="02040502050405020303" pitchFamily="18" charset="0"/>
              </a:rPr>
              <a:t>year</a:t>
            </a:r>
            <a:r>
              <a:rPr lang="fi-FI" sz="1600" b="0" dirty="0">
                <a:latin typeface="Georgia" panose="02040502050405020303" pitchFamily="18" charset="0"/>
              </a:rPr>
              <a:t> 1 </a:t>
            </a:r>
            <a:r>
              <a:rPr lang="fi-FI" sz="1600" b="0" dirty="0" err="1">
                <a:latin typeface="Georgia" panose="02040502050405020303" pitchFamily="18" charset="0"/>
              </a:rPr>
              <a:t>funder</a:t>
            </a:r>
            <a:r>
              <a:rPr lang="fi-FI" sz="1600" b="0" dirty="0">
                <a:latin typeface="Georgia" panose="02040502050405020303" pitchFamily="18" charset="0"/>
              </a:rPr>
              <a:t>). </a:t>
            </a:r>
            <a:r>
              <a:rPr lang="fi-FI" sz="1600" b="0" dirty="0" err="1">
                <a:latin typeface="Georgia" panose="02040502050405020303" pitchFamily="18" charset="0"/>
              </a:rPr>
              <a:t>Inform</a:t>
            </a:r>
            <a:r>
              <a:rPr lang="fi-FI" sz="1600" b="0" dirty="0">
                <a:latin typeface="Georgia" panose="02040502050405020303" pitchFamily="18" charset="0"/>
              </a:rPr>
              <a:t> us </a:t>
            </a:r>
            <a:r>
              <a:rPr lang="fi-FI" sz="1600" b="0" dirty="0" err="1">
                <a:latin typeface="Georgia" panose="02040502050405020303" pitchFamily="18" charset="0"/>
              </a:rPr>
              <a:t>your</a:t>
            </a:r>
            <a:r>
              <a:rPr lang="fi-FI" sz="1600" b="0" dirty="0">
                <a:latin typeface="Georgia" panose="02040502050405020303" pitchFamily="18" charset="0"/>
              </a:rPr>
              <a:t> </a:t>
            </a:r>
            <a:r>
              <a:rPr lang="fi-FI" sz="1600" b="0" dirty="0" err="1">
                <a:latin typeface="Georgia" panose="02040502050405020303" pitchFamily="18" charset="0"/>
              </a:rPr>
              <a:t>plan</a:t>
            </a:r>
            <a:r>
              <a:rPr lang="fi-FI" sz="1600" b="0" dirty="0">
                <a:latin typeface="Georgia" panose="02040502050405020303" pitchFamily="18" charset="0"/>
              </a:rPr>
              <a:t> </a:t>
            </a:r>
            <a:r>
              <a:rPr lang="fi-FI" sz="1600" b="0" dirty="0" err="1">
                <a:latin typeface="Georgia" panose="02040502050405020303" pitchFamily="18" charset="0"/>
              </a:rPr>
              <a:t>by</a:t>
            </a:r>
            <a:r>
              <a:rPr lang="fi-FI" sz="1600" b="0" dirty="0">
                <a:latin typeface="Georgia" panose="02040502050405020303" pitchFamily="18" charset="0"/>
              </a:rPr>
              <a:t> Jan 21</a:t>
            </a:r>
            <a:r>
              <a:rPr lang="fi-FI" sz="1400" b="0" dirty="0">
                <a:latin typeface="Georgia" panose="02040502050405020303" pitchFamily="18" charset="0"/>
              </a:rPr>
              <a:t>st</a:t>
            </a:r>
            <a:r>
              <a:rPr lang="fi-FI" sz="1600" b="0" dirty="0">
                <a:latin typeface="Georgia" panose="02040502050405020303" pitchFamily="18" charset="0"/>
              </a:rPr>
              <a:t>, copy us on </a:t>
            </a:r>
            <a:r>
              <a:rPr lang="fi-FI" sz="1600" b="0" dirty="0" err="1">
                <a:latin typeface="Georgia" panose="02040502050405020303" pitchFamily="18" charset="0"/>
              </a:rPr>
              <a:t>the</a:t>
            </a:r>
            <a:r>
              <a:rPr lang="fi-FI" sz="1600" b="0" dirty="0">
                <a:latin typeface="Georgia" panose="02040502050405020303" pitchFamily="18" charset="0"/>
              </a:rPr>
              <a:t> </a:t>
            </a:r>
            <a:r>
              <a:rPr lang="fi-FI" sz="1600" b="0" dirty="0" err="1">
                <a:latin typeface="Georgia" panose="02040502050405020303" pitchFamily="18" charset="0"/>
              </a:rPr>
              <a:t>application</a:t>
            </a:r>
            <a:r>
              <a:rPr lang="fi-FI" sz="1600" b="0" dirty="0">
                <a:latin typeface="Georgia" panose="02040502050405020303" pitchFamily="18" charset="0"/>
              </a:rPr>
              <a:t>.</a:t>
            </a:r>
          </a:p>
          <a:p>
            <a:pPr marL="457200" indent="-457200">
              <a:spcBef>
                <a:spcPts val="0"/>
              </a:spcBef>
              <a:spcAft>
                <a:spcPts val="600"/>
              </a:spcAft>
              <a:buAutoNum type="arabicPeriod"/>
            </a:pPr>
            <a:r>
              <a:rPr lang="fi-FI" sz="1600" b="0" dirty="0" err="1">
                <a:latin typeface="Georgia" panose="02040502050405020303" pitchFamily="18" charset="0"/>
              </a:rPr>
              <a:t>Keep</a:t>
            </a:r>
            <a:r>
              <a:rPr lang="fi-FI" sz="1600" b="0" dirty="0">
                <a:latin typeface="Georgia" panose="02040502050405020303" pitchFamily="18" charset="0"/>
              </a:rPr>
              <a:t> </a:t>
            </a:r>
            <a:r>
              <a:rPr lang="fi-FI" sz="1600" b="0" dirty="0" err="1">
                <a:latin typeface="Georgia" panose="02040502050405020303" pitchFamily="18" charset="0"/>
              </a:rPr>
              <a:t>financial</a:t>
            </a:r>
            <a:r>
              <a:rPr lang="fi-FI" sz="1600" b="0" dirty="0">
                <a:latin typeface="Georgia" panose="02040502050405020303" pitchFamily="18" charset="0"/>
              </a:rPr>
              <a:t> </a:t>
            </a:r>
            <a:r>
              <a:rPr lang="fi-FI" sz="1600" b="0" dirty="0" err="1">
                <a:latin typeface="Georgia" panose="02040502050405020303" pitchFamily="18" charset="0"/>
              </a:rPr>
              <a:t>services</a:t>
            </a:r>
            <a:r>
              <a:rPr lang="fi-FI" sz="1600" b="0" dirty="0">
                <a:latin typeface="Georgia" panose="02040502050405020303" pitchFamily="18" charset="0"/>
              </a:rPr>
              <a:t> </a:t>
            </a:r>
            <a:r>
              <a:rPr lang="fi-FI" sz="1600" b="0" dirty="0" err="1">
                <a:latin typeface="Georgia" panose="02040502050405020303" pitchFamily="18" charset="0"/>
              </a:rPr>
              <a:t>informed</a:t>
            </a:r>
            <a:r>
              <a:rPr lang="fi-FI" sz="1600" b="0" dirty="0">
                <a:latin typeface="Georgia" panose="02040502050405020303" pitchFamily="18" charset="0"/>
              </a:rPr>
              <a:t> of </a:t>
            </a:r>
            <a:r>
              <a:rPr lang="fi-FI" sz="1600" b="0" dirty="0" err="1">
                <a:latin typeface="Georgia" panose="02040502050405020303" pitchFamily="18" charset="0"/>
              </a:rPr>
              <a:t>your</a:t>
            </a:r>
            <a:r>
              <a:rPr lang="fi-FI" sz="1600" b="0" dirty="0">
                <a:latin typeface="Georgia" panose="02040502050405020303" pitchFamily="18" charset="0"/>
              </a:rPr>
              <a:t> </a:t>
            </a:r>
            <a:r>
              <a:rPr lang="fi-FI" sz="1600" b="0" dirty="0" err="1">
                <a:latin typeface="Georgia" panose="02040502050405020303" pitchFamily="18" charset="0"/>
              </a:rPr>
              <a:t>funding</a:t>
            </a:r>
            <a:r>
              <a:rPr lang="fi-FI" sz="1600" b="0" dirty="0">
                <a:latin typeface="Georgia" panose="02040502050405020303" pitchFamily="18" charset="0"/>
              </a:rPr>
              <a:t> status (</a:t>
            </a:r>
            <a:r>
              <a:rPr lang="fi-FI" sz="1600" b="0" dirty="0" err="1">
                <a:latin typeface="Georgia" panose="02040502050405020303" pitchFamily="18" charset="0"/>
              </a:rPr>
              <a:t>especially</a:t>
            </a:r>
            <a:r>
              <a:rPr lang="fi-FI" sz="1600" b="0" dirty="0">
                <a:latin typeface="Georgia" panose="02040502050405020303" pitchFamily="18" charset="0"/>
              </a:rPr>
              <a:t> in </a:t>
            </a:r>
            <a:r>
              <a:rPr lang="fi-FI" sz="1600" b="0" dirty="0" err="1">
                <a:latin typeface="Georgia" panose="02040502050405020303" pitchFamily="18" charset="0"/>
              </a:rPr>
              <a:t>early</a:t>
            </a:r>
            <a:r>
              <a:rPr lang="fi-FI" sz="1600" b="0" dirty="0">
                <a:latin typeface="Georgia" panose="02040502050405020303" pitchFamily="18" charset="0"/>
              </a:rPr>
              <a:t> </a:t>
            </a:r>
            <a:r>
              <a:rPr lang="fi-FI" sz="1600" b="0" dirty="0" err="1">
                <a:latin typeface="Georgia" panose="02040502050405020303" pitchFamily="18" charset="0"/>
              </a:rPr>
              <a:t>May</a:t>
            </a:r>
            <a:r>
              <a:rPr lang="fi-FI" sz="1600" b="0" dirty="0">
                <a:latin typeface="Georgia" panose="02040502050405020303" pitchFamily="18" charset="0"/>
              </a:rPr>
              <a:t>)</a:t>
            </a:r>
          </a:p>
          <a:p>
            <a:pPr marL="457200" indent="-457200">
              <a:spcBef>
                <a:spcPts val="0"/>
              </a:spcBef>
              <a:spcAft>
                <a:spcPts val="600"/>
              </a:spcAft>
              <a:buAutoNum type="arabicPeriod"/>
            </a:pPr>
            <a:r>
              <a:rPr lang="fi-FI" sz="1600" b="0" dirty="0">
                <a:latin typeface="Georgia" panose="02040502050405020303" pitchFamily="18" charset="0"/>
              </a:rPr>
              <a:t>If </a:t>
            </a:r>
            <a:r>
              <a:rPr lang="fi-FI" sz="1600" b="0" dirty="0" err="1">
                <a:latin typeface="Georgia" panose="02040502050405020303" pitchFamily="18" charset="0"/>
              </a:rPr>
              <a:t>funding</a:t>
            </a:r>
            <a:r>
              <a:rPr lang="fi-FI" sz="1600" b="0" dirty="0">
                <a:latin typeface="Georgia" panose="02040502050405020303" pitchFamily="18" charset="0"/>
              </a:rPr>
              <a:t> is </a:t>
            </a:r>
            <a:r>
              <a:rPr lang="fi-FI" sz="1600" b="0" dirty="0" err="1">
                <a:latin typeface="Georgia" panose="02040502050405020303" pitchFamily="18" charset="0"/>
              </a:rPr>
              <a:t>still</a:t>
            </a:r>
            <a:r>
              <a:rPr lang="fi-FI" sz="1600" b="0" dirty="0">
                <a:latin typeface="Georgia" panose="02040502050405020303" pitchFamily="18" charset="0"/>
              </a:rPr>
              <a:t> open in </a:t>
            </a:r>
            <a:r>
              <a:rPr lang="fi-FI" sz="1600" b="0" dirty="0" err="1">
                <a:latin typeface="Georgia" panose="02040502050405020303" pitchFamily="18" charset="0"/>
              </a:rPr>
              <a:t>mid</a:t>
            </a:r>
            <a:r>
              <a:rPr lang="fi-FI" sz="1600" b="0" dirty="0">
                <a:latin typeface="Georgia" panose="02040502050405020303" pitchFamily="18" charset="0"/>
              </a:rPr>
              <a:t> </a:t>
            </a:r>
            <a:r>
              <a:rPr lang="fi-FI" sz="1600" b="0" dirty="0" err="1">
                <a:latin typeface="Georgia" panose="02040502050405020303" pitchFamily="18" charset="0"/>
              </a:rPr>
              <a:t>May</a:t>
            </a:r>
            <a:r>
              <a:rPr lang="fi-FI" sz="1600" b="0" dirty="0">
                <a:latin typeface="Georgia" panose="02040502050405020303" pitchFamily="18" charset="0"/>
              </a:rPr>
              <a:t>, </a:t>
            </a:r>
            <a:r>
              <a:rPr lang="fi-FI" sz="1600" b="0" dirty="0" err="1">
                <a:latin typeface="Georgia" panose="02040502050405020303" pitchFamily="18" charset="0"/>
              </a:rPr>
              <a:t>apply</a:t>
            </a:r>
            <a:r>
              <a:rPr lang="fi-FI" sz="1600" b="0" dirty="0">
                <a:latin typeface="Georgia" panose="02040502050405020303" pitchFamily="18" charset="0"/>
              </a:rPr>
              <a:t> for Tukisäätiö/HSE </a:t>
            </a:r>
            <a:r>
              <a:rPr lang="fi-FI" sz="1600" b="0" dirty="0" err="1">
                <a:latin typeface="Georgia" panose="02040502050405020303" pitchFamily="18" charset="0"/>
              </a:rPr>
              <a:t>support</a:t>
            </a:r>
            <a:r>
              <a:rPr lang="fi-FI" sz="1600" b="0" dirty="0">
                <a:latin typeface="Georgia" panose="02040502050405020303" pitchFamily="18" charset="0"/>
              </a:rPr>
              <a:t> </a:t>
            </a:r>
            <a:r>
              <a:rPr lang="fi-FI" sz="1600" b="0" dirty="0" err="1">
                <a:latin typeface="Georgia" panose="02040502050405020303" pitchFamily="18" charset="0"/>
              </a:rPr>
              <a:t>foundation</a:t>
            </a:r>
            <a:r>
              <a:rPr lang="fi-FI" sz="1600" b="0" dirty="0">
                <a:latin typeface="Georgia" panose="02040502050405020303" pitchFamily="18" charset="0"/>
              </a:rPr>
              <a:t> </a:t>
            </a:r>
            <a:r>
              <a:rPr lang="fi-FI" sz="1600" b="0" dirty="0" err="1">
                <a:latin typeface="Georgia" panose="02040502050405020303" pitchFamily="18" charset="0"/>
              </a:rPr>
              <a:t>back-up</a:t>
            </a:r>
            <a:r>
              <a:rPr lang="fi-FI" sz="1600" b="0" dirty="0">
                <a:latin typeface="Georgia" panose="02040502050405020303" pitchFamily="18" charset="0"/>
              </a:rPr>
              <a:t> </a:t>
            </a:r>
            <a:r>
              <a:rPr lang="fi-FI" sz="1600" b="0" dirty="0" err="1">
                <a:latin typeface="Georgia" panose="02040502050405020303" pitchFamily="18" charset="0"/>
              </a:rPr>
              <a:t>funding</a:t>
            </a:r>
            <a:r>
              <a:rPr lang="fi-FI" sz="1600" b="0" dirty="0">
                <a:latin typeface="Georgia" panose="02040502050405020303" pitchFamily="18" charset="0"/>
              </a:rPr>
              <a:t> (</a:t>
            </a:r>
            <a:r>
              <a:rPr lang="fi-FI" sz="1600" b="0" dirty="0" err="1">
                <a:latin typeface="Georgia" panose="02040502050405020303" pitchFamily="18" charset="0"/>
              </a:rPr>
              <a:t>we’ll</a:t>
            </a:r>
            <a:r>
              <a:rPr lang="fi-FI" sz="1600" b="0" dirty="0">
                <a:latin typeface="Georgia" panose="02040502050405020303" pitchFamily="18" charset="0"/>
              </a:rPr>
              <a:t> </a:t>
            </a:r>
            <a:r>
              <a:rPr lang="fi-FI" sz="1600" b="0" dirty="0" err="1">
                <a:latin typeface="Georgia" panose="02040502050405020303" pitchFamily="18" charset="0"/>
              </a:rPr>
              <a:t>let</a:t>
            </a:r>
            <a:r>
              <a:rPr lang="fi-FI" sz="1600" b="0" dirty="0">
                <a:latin typeface="Georgia" panose="02040502050405020303" pitchFamily="18" charset="0"/>
              </a:rPr>
              <a:t> </a:t>
            </a:r>
            <a:r>
              <a:rPr lang="fi-FI" sz="1600" b="0" dirty="0" err="1">
                <a:latin typeface="Georgia" panose="02040502050405020303" pitchFamily="18" charset="0"/>
              </a:rPr>
              <a:t>you</a:t>
            </a:r>
            <a:r>
              <a:rPr lang="fi-FI" sz="1600" b="0" dirty="0">
                <a:latin typeface="Georgia" panose="02040502050405020303" pitchFamily="18" charset="0"/>
              </a:rPr>
              <a:t> </a:t>
            </a:r>
            <a:r>
              <a:rPr lang="fi-FI" sz="1600" b="0" dirty="0" err="1">
                <a:latin typeface="Georgia" panose="02040502050405020303" pitchFamily="18" charset="0"/>
              </a:rPr>
              <a:t>know</a:t>
            </a:r>
            <a:r>
              <a:rPr lang="fi-FI" sz="1600" b="0" dirty="0">
                <a:latin typeface="Georgia" panose="02040502050405020303" pitchFamily="18" charset="0"/>
              </a:rPr>
              <a:t> </a:t>
            </a:r>
            <a:r>
              <a:rPr lang="fi-FI" sz="1600" b="0" dirty="0" err="1">
                <a:latin typeface="Georgia" panose="02040502050405020303" pitchFamily="18" charset="0"/>
              </a:rPr>
              <a:t>how</a:t>
            </a:r>
            <a:r>
              <a:rPr lang="fi-FI" sz="1600" b="0" dirty="0">
                <a:latin typeface="Georgia" panose="02040502050405020303" pitchFamily="18" charset="0"/>
              </a:rPr>
              <a:t>).</a:t>
            </a:r>
          </a:p>
          <a:p>
            <a:pPr>
              <a:spcBef>
                <a:spcPts val="0"/>
              </a:spcBef>
              <a:spcAft>
                <a:spcPts val="600"/>
              </a:spcAft>
            </a:pPr>
            <a:endParaRPr lang="fi-FI" sz="1600" b="0" dirty="0">
              <a:latin typeface="Georgia" panose="02040502050405020303" pitchFamily="18" charset="0"/>
            </a:endParaRPr>
          </a:p>
          <a:p>
            <a:pPr>
              <a:spcBef>
                <a:spcPts val="0"/>
              </a:spcBef>
              <a:spcAft>
                <a:spcPts val="600"/>
              </a:spcAft>
            </a:pPr>
            <a:r>
              <a:rPr lang="fi-FI" sz="1600" dirty="0">
                <a:latin typeface="Georgia" panose="02040502050405020303" pitchFamily="18" charset="0"/>
              </a:rPr>
              <a:t>If </a:t>
            </a:r>
            <a:r>
              <a:rPr lang="fi-FI" sz="1600" dirty="0" err="1">
                <a:latin typeface="Georgia" panose="02040502050405020303" pitchFamily="18" charset="0"/>
              </a:rPr>
              <a:t>you</a:t>
            </a:r>
            <a:r>
              <a:rPr lang="fi-FI" sz="1600" dirty="0">
                <a:latin typeface="Georgia" panose="02040502050405020303" pitchFamily="18" charset="0"/>
              </a:rPr>
              <a:t> </a:t>
            </a:r>
            <a:r>
              <a:rPr lang="fi-FI" sz="1600" dirty="0" err="1">
                <a:latin typeface="Georgia" panose="02040502050405020303" pitchFamily="18" charset="0"/>
              </a:rPr>
              <a:t>do</a:t>
            </a:r>
            <a:r>
              <a:rPr lang="fi-FI" sz="1600" dirty="0">
                <a:latin typeface="Georgia" panose="02040502050405020303" pitchFamily="18" charset="0"/>
              </a:rPr>
              <a:t> </a:t>
            </a:r>
            <a:r>
              <a:rPr lang="fi-FI" sz="1600" dirty="0" err="1">
                <a:latin typeface="Georgia" panose="02040502050405020303" pitchFamily="18" charset="0"/>
              </a:rPr>
              <a:t>follow</a:t>
            </a:r>
            <a:r>
              <a:rPr lang="fi-FI" sz="1600" dirty="0">
                <a:latin typeface="Georgia" panose="02040502050405020303" pitchFamily="18" charset="0"/>
              </a:rPr>
              <a:t> </a:t>
            </a:r>
            <a:r>
              <a:rPr lang="fi-FI" sz="1600" dirty="0" err="1">
                <a:latin typeface="Georgia" panose="02040502050405020303" pitchFamily="18" charset="0"/>
              </a:rPr>
              <a:t>the</a:t>
            </a:r>
            <a:r>
              <a:rPr lang="fi-FI" sz="1600" dirty="0">
                <a:latin typeface="Georgia" panose="02040502050405020303" pitchFamily="18" charset="0"/>
              </a:rPr>
              <a:t> </a:t>
            </a:r>
            <a:r>
              <a:rPr lang="fi-FI" sz="1600" dirty="0" err="1">
                <a:latin typeface="Georgia" panose="02040502050405020303" pitchFamily="18" charset="0"/>
              </a:rPr>
              <a:t>above</a:t>
            </a:r>
            <a:r>
              <a:rPr lang="fi-FI" sz="1600" dirty="0">
                <a:latin typeface="Georgia" panose="02040502050405020303" pitchFamily="18" charset="0"/>
              </a:rPr>
              <a:t> </a:t>
            </a:r>
            <a:r>
              <a:rPr lang="fi-FI" sz="1600" dirty="0" err="1">
                <a:latin typeface="Georgia" panose="02040502050405020303" pitchFamily="18" charset="0"/>
              </a:rPr>
              <a:t>steps</a:t>
            </a:r>
            <a:r>
              <a:rPr lang="fi-FI" sz="1600" dirty="0">
                <a:latin typeface="Georgia" panose="02040502050405020303" pitchFamily="18" charset="0"/>
              </a:rPr>
              <a:t>, </a:t>
            </a:r>
            <a:r>
              <a:rPr lang="fi-FI" sz="1600" dirty="0" err="1">
                <a:latin typeface="Georgia" panose="02040502050405020303" pitchFamily="18" charset="0"/>
              </a:rPr>
              <a:t>funding</a:t>
            </a:r>
            <a:r>
              <a:rPr lang="fi-FI" sz="1600" dirty="0">
                <a:latin typeface="Georgia" panose="02040502050405020303" pitchFamily="18" charset="0"/>
              </a:rPr>
              <a:t> for </a:t>
            </a:r>
            <a:r>
              <a:rPr lang="fi-FI" sz="1600" dirty="0" err="1">
                <a:latin typeface="Georgia" panose="02040502050405020303" pitchFamily="18" charset="0"/>
              </a:rPr>
              <a:t>year</a:t>
            </a:r>
            <a:r>
              <a:rPr lang="fi-FI" sz="1600" dirty="0">
                <a:latin typeface="Georgia" panose="02040502050405020303" pitchFamily="18" charset="0"/>
              </a:rPr>
              <a:t> 2 is </a:t>
            </a:r>
            <a:r>
              <a:rPr lang="fi-FI" sz="1600" dirty="0" err="1">
                <a:latin typeface="Georgia" panose="02040502050405020303" pitchFamily="18" charset="0"/>
              </a:rPr>
              <a:t>guaranteed</a:t>
            </a:r>
            <a:r>
              <a:rPr lang="fi-FI" sz="1600" dirty="0">
                <a:latin typeface="Georgia" panose="02040502050405020303" pitchFamily="18" charset="0"/>
              </a:rPr>
              <a:t>.</a:t>
            </a:r>
          </a:p>
        </p:txBody>
      </p:sp>
      <p:sp>
        <p:nvSpPr>
          <p:cNvPr id="4" name="Date Placeholder 3"/>
          <p:cNvSpPr>
            <a:spLocks noGrp="1"/>
          </p:cNvSpPr>
          <p:nvPr>
            <p:ph type="dt" sz="half" idx="15"/>
          </p:nvPr>
        </p:nvSpPr>
        <p:spPr/>
        <p:txBody>
          <a:bodyPr/>
          <a:lstStyle/>
          <a:p>
            <a:pPr>
              <a:defRPr/>
            </a:pPr>
            <a:r>
              <a:rPr lang="en-FI"/>
              <a:t>17-Nov-2021</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13</a:t>
            </a:fld>
            <a:endParaRPr lang="fi-FI"/>
          </a:p>
        </p:txBody>
      </p:sp>
    </p:spTree>
    <p:extLst>
      <p:ext uri="{BB962C8B-B14F-4D97-AF65-F5344CB8AC3E}">
        <p14:creationId xmlns:p14="http://schemas.microsoft.com/office/powerpoint/2010/main" val="211300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1" name="think-cell Slide" r:id="rId6" imgW="353" imgH="353" progId="TCLayout.ActiveDocument.1">
                  <p:embed/>
                </p:oleObj>
              </mc:Choice>
              <mc:Fallback>
                <p:oleObj name="think-cell Slide" r:id="rId6" imgW="353" imgH="353"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457200" rtl="0" eaLnBrk="1" fontAlgn="base" latinLnBrk="0" hangingPunct="1">
              <a:lnSpc>
                <a:spcPct val="85000"/>
              </a:lnSpc>
              <a:spcBef>
                <a:spcPct val="0"/>
              </a:spcBef>
              <a:spcAft>
                <a:spcPct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2" name="Title 1"/>
          <p:cNvSpPr>
            <a:spLocks noGrp="1"/>
          </p:cNvSpPr>
          <p:nvPr>
            <p:ph type="ctrTitle"/>
          </p:nvPr>
        </p:nvSpPr>
        <p:spPr>
          <a:xfrm>
            <a:off x="323528" y="204818"/>
            <a:ext cx="8207375" cy="996498"/>
          </a:xfrm>
        </p:spPr>
        <p:txBody>
          <a:bodyPr/>
          <a:lstStyle/>
          <a:p>
            <a:r>
              <a:rPr lang="en-US" dirty="0"/>
              <a:t>Year 3+ funding</a:t>
            </a:r>
            <a:endParaRPr lang="fi-FI" dirty="0"/>
          </a:p>
        </p:txBody>
      </p:sp>
      <p:sp>
        <p:nvSpPr>
          <p:cNvPr id="3" name="Content Placeholder 2"/>
          <p:cNvSpPr>
            <a:spLocks noGrp="1"/>
          </p:cNvSpPr>
          <p:nvPr>
            <p:ph sz="quarter" idx="14"/>
          </p:nvPr>
        </p:nvSpPr>
        <p:spPr>
          <a:xfrm>
            <a:off x="323528" y="913284"/>
            <a:ext cx="8352928" cy="3888432"/>
          </a:xfrm>
        </p:spPr>
        <p:txBody>
          <a:bodyPr/>
          <a:lstStyle/>
          <a:p>
            <a:pPr marL="457200" indent="-457200">
              <a:buAutoNum type="arabicPeriod"/>
            </a:pPr>
            <a:r>
              <a:rPr lang="en-US" sz="1600" b="0" dirty="0">
                <a:latin typeface="Georgia" panose="02040502050405020303" pitchFamily="18" charset="0"/>
              </a:rPr>
              <a:t>Plan your funding</a:t>
            </a:r>
            <a:r>
              <a:rPr lang="en-US" sz="1600" dirty="0">
                <a:latin typeface="Georgia" panose="02040502050405020303" pitchFamily="18" charset="0"/>
              </a:rPr>
              <a:t>. Please note</a:t>
            </a:r>
            <a:r>
              <a:rPr lang="en-US" sz="1600" b="0" dirty="0">
                <a:latin typeface="Georgia" panose="02040502050405020303" pitchFamily="18" charset="0"/>
              </a:rPr>
              <a:t>, that You are now fully responsible for the funding yourself.</a:t>
            </a:r>
          </a:p>
          <a:p>
            <a:pPr marL="457200" indent="-457200">
              <a:buAutoNum type="arabicPeriod"/>
            </a:pPr>
            <a:r>
              <a:rPr lang="en-US" sz="1600" b="0" dirty="0">
                <a:latin typeface="Georgia" panose="02040502050405020303" pitchFamily="18" charset="0"/>
              </a:rPr>
              <a:t>Apply for school employment contracts in December-early January (please note that these will be 50% contracts, so supplemental foundation applications are recommended in any case). </a:t>
            </a:r>
          </a:p>
          <a:p>
            <a:pPr marL="457200" indent="-457200">
              <a:buAutoNum type="arabicPeriod"/>
            </a:pPr>
            <a:r>
              <a:rPr lang="en-US" sz="1600" b="0" dirty="0">
                <a:latin typeface="Georgia" panose="02040502050405020303" pitchFamily="18" charset="0"/>
              </a:rPr>
              <a:t>Apply for foundation funding, half or full. Please note, that if you receive “extra funding” you may often negotiate with the foundation that the use of funding is (partly) postponed to the next student year. This is however the decision of the foundation.</a:t>
            </a:r>
          </a:p>
          <a:p>
            <a:pPr marL="457200" indent="-457200">
              <a:buAutoNum type="arabicPeriod"/>
            </a:pPr>
            <a:r>
              <a:rPr lang="en-US" sz="1600" b="0" dirty="0">
                <a:latin typeface="Georgia" panose="02040502050405020303" pitchFamily="18" charset="0"/>
              </a:rPr>
              <a:t>Discuss with department on possibilities for 100% or 50% employment contract in research projects.</a:t>
            </a:r>
          </a:p>
          <a:p>
            <a:pPr marL="457200" indent="-457200">
              <a:buAutoNum type="arabicPeriod"/>
            </a:pPr>
            <a:r>
              <a:rPr lang="en-US" sz="1600" b="0" dirty="0">
                <a:latin typeface="Georgia" panose="02040502050405020303" pitchFamily="18" charset="0"/>
              </a:rPr>
              <a:t>Inform us on your funding situation after you have confirmed it.</a:t>
            </a:r>
          </a:p>
          <a:p>
            <a:endParaRPr lang="en-US" b="0" dirty="0"/>
          </a:p>
          <a:p>
            <a:pPr marL="457200" indent="-457200">
              <a:buAutoNum type="arabicPeriod"/>
            </a:pPr>
            <a:endParaRPr lang="en-US" b="0" dirty="0"/>
          </a:p>
          <a:p>
            <a:pPr marL="457200" indent="-457200">
              <a:buAutoNum type="arabicPeriod"/>
            </a:pPr>
            <a:endParaRPr lang="fi-FI" b="0" dirty="0"/>
          </a:p>
        </p:txBody>
      </p:sp>
      <p:sp>
        <p:nvSpPr>
          <p:cNvPr id="4" name="Date Placeholder 3"/>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FI" sz="900" b="0" i="0" u="none" strike="noStrike" kern="1200" cap="none" spc="0" normalizeH="0" baseline="0" noProof="0">
                <a:ln>
                  <a:noFill/>
                </a:ln>
                <a:solidFill>
                  <a:prstClr val="black">
                    <a:tint val="75000"/>
                  </a:prstClr>
                </a:solidFill>
                <a:effectLst/>
                <a:uLnTx/>
                <a:uFillTx/>
                <a:latin typeface="Arial" charset="0"/>
                <a:ea typeface="ＭＳ Ｐゴシック" charset="0"/>
              </a:rPr>
              <a:t>17-Nov-2021</a:t>
            </a:r>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Slide Number Placeholder 4"/>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9EFD4B7-1CC6-864B-A72A-C978B70BBA9B}"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313081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5" name="think-cell Slide" r:id="rId6" imgW="353" imgH="353" progId="TCLayout.ActiveDocument.1">
                  <p:embed/>
                </p:oleObj>
              </mc:Choice>
              <mc:Fallback>
                <p:oleObj name="think-cell Slide" r:id="rId6" imgW="353" imgH="353"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5000"/>
              </a:lnSpc>
            </a:pPr>
            <a:endParaRPr lang="fi-FI" sz="36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ctrTitle"/>
          </p:nvPr>
        </p:nvSpPr>
        <p:spPr>
          <a:xfrm>
            <a:off x="395536" y="193204"/>
            <a:ext cx="8207375" cy="996498"/>
          </a:xfrm>
        </p:spPr>
        <p:txBody>
          <a:bodyPr/>
          <a:lstStyle/>
          <a:p>
            <a:r>
              <a:rPr lang="fi-FI" dirty="0"/>
              <a:t>How </a:t>
            </a:r>
            <a:r>
              <a:rPr lang="fi-FI" dirty="0" err="1"/>
              <a:t>much</a:t>
            </a:r>
            <a:r>
              <a:rPr lang="fi-FI" dirty="0"/>
              <a:t> to </a:t>
            </a:r>
            <a:r>
              <a:rPr lang="fi-FI" dirty="0" err="1"/>
              <a:t>apply</a:t>
            </a:r>
            <a:endParaRPr lang="fi-FI" dirty="0"/>
          </a:p>
        </p:txBody>
      </p:sp>
      <p:sp>
        <p:nvSpPr>
          <p:cNvPr id="3" name="Content Placeholder 2"/>
          <p:cNvSpPr>
            <a:spLocks noGrp="1"/>
          </p:cNvSpPr>
          <p:nvPr>
            <p:ph sz="quarter" idx="14"/>
          </p:nvPr>
        </p:nvSpPr>
        <p:spPr>
          <a:xfrm>
            <a:off x="378681" y="686494"/>
            <a:ext cx="8207374" cy="4463538"/>
          </a:xfrm>
        </p:spPr>
        <p:txBody>
          <a:bodyPr/>
          <a:lstStyle/>
          <a:p>
            <a:pPr>
              <a:spcBef>
                <a:spcPts val="0"/>
              </a:spcBef>
              <a:spcAft>
                <a:spcPts val="0"/>
              </a:spcAft>
            </a:pPr>
            <a:r>
              <a:rPr lang="en-US" sz="1500" u="sng" dirty="0">
                <a:latin typeface="Georgia" panose="02040502050405020303" pitchFamily="18" charset="0"/>
              </a:rPr>
              <a:t>2</a:t>
            </a:r>
            <a:r>
              <a:rPr lang="en-US" sz="1500" u="sng" baseline="30000" dirty="0">
                <a:latin typeface="Georgia" panose="02040502050405020303" pitchFamily="18" charset="0"/>
              </a:rPr>
              <a:t>nd</a:t>
            </a:r>
            <a:r>
              <a:rPr lang="en-US" sz="1500" u="sng" dirty="0">
                <a:latin typeface="Georgia" panose="02040502050405020303" pitchFamily="18" charset="0"/>
              </a:rPr>
              <a:t> year</a:t>
            </a:r>
          </a:p>
          <a:p>
            <a:pPr marL="285750" indent="-285750">
              <a:spcBef>
                <a:spcPts val="0"/>
              </a:spcBef>
              <a:spcAft>
                <a:spcPts val="0"/>
              </a:spcAft>
              <a:buFont typeface="Arial" panose="020B0604020202020204" pitchFamily="34" charset="0"/>
              <a:buChar char="•"/>
            </a:pPr>
            <a:r>
              <a:rPr lang="en-US" sz="1500" b="0" dirty="0">
                <a:latin typeface="Georgia" panose="02040502050405020303" pitchFamily="18" charset="0"/>
              </a:rPr>
              <a:t>If the foundation offers a </a:t>
            </a:r>
            <a:r>
              <a:rPr lang="en-US" sz="1500" dirty="0">
                <a:latin typeface="Georgia" panose="02040502050405020303" pitchFamily="18" charset="0"/>
              </a:rPr>
              <a:t>“half-grant”</a:t>
            </a:r>
            <a:r>
              <a:rPr lang="en-US" sz="1500" b="0" dirty="0">
                <a:latin typeface="Georgia" panose="02040502050405020303" pitchFamily="18" charset="0"/>
              </a:rPr>
              <a:t>, i.e. half of full year life expenses grant, apply for that.</a:t>
            </a:r>
          </a:p>
          <a:p>
            <a:pPr marL="285750" indent="-285750">
              <a:spcBef>
                <a:spcPts val="0"/>
              </a:spcBef>
              <a:spcAft>
                <a:spcPts val="0"/>
              </a:spcAft>
              <a:buFont typeface="Arial" panose="020B0604020202020204" pitchFamily="34" charset="0"/>
              <a:buChar char="•"/>
            </a:pPr>
            <a:r>
              <a:rPr lang="en-US" sz="1500" b="0" dirty="0">
                <a:latin typeface="Georgia" panose="02040502050405020303" pitchFamily="18" charset="0"/>
              </a:rPr>
              <a:t>If requested for amount, apply for at least </a:t>
            </a:r>
            <a:r>
              <a:rPr lang="en-US" sz="1500" dirty="0">
                <a:latin typeface="Georgia" panose="02040502050405020303" pitchFamily="18" charset="0"/>
              </a:rPr>
              <a:t>12 000€</a:t>
            </a:r>
            <a:r>
              <a:rPr lang="en-US" sz="1500" b="0" dirty="0">
                <a:latin typeface="Georgia" panose="02040502050405020303" pitchFamily="18" charset="0"/>
              </a:rPr>
              <a:t> for the foundation part of year 2. If the foundation allows, you may apply for up to 14 000€. Note that the foundations often round down to even 1000€ from what you apply.</a:t>
            </a:r>
          </a:p>
          <a:p>
            <a:pPr>
              <a:spcBef>
                <a:spcPts val="0"/>
              </a:spcBef>
              <a:spcAft>
                <a:spcPts val="0"/>
              </a:spcAft>
            </a:pPr>
            <a:endParaRPr lang="fi-FI" sz="1500" b="0" dirty="0">
              <a:latin typeface="Georgia" panose="02040502050405020303" pitchFamily="18" charset="0"/>
            </a:endParaRPr>
          </a:p>
          <a:p>
            <a:pPr>
              <a:spcBef>
                <a:spcPts val="0"/>
              </a:spcBef>
              <a:spcAft>
                <a:spcPts val="0"/>
              </a:spcAft>
            </a:pPr>
            <a:r>
              <a:rPr lang="en-US" sz="1500" u="sng" dirty="0">
                <a:latin typeface="Georgia" panose="02040502050405020303" pitchFamily="18" charset="0"/>
              </a:rPr>
              <a:t>3</a:t>
            </a:r>
            <a:r>
              <a:rPr lang="en-US" sz="1500" u="sng" baseline="30000" dirty="0">
                <a:latin typeface="Georgia" panose="02040502050405020303" pitchFamily="18" charset="0"/>
              </a:rPr>
              <a:t>rd</a:t>
            </a:r>
            <a:r>
              <a:rPr lang="en-US" sz="1500" u="sng" dirty="0">
                <a:latin typeface="Georgia" panose="02040502050405020303" pitchFamily="18" charset="0"/>
              </a:rPr>
              <a:t> year onwards</a:t>
            </a:r>
          </a:p>
          <a:p>
            <a:pPr marL="285750" indent="-285750">
              <a:spcBef>
                <a:spcPts val="0"/>
              </a:spcBef>
              <a:spcAft>
                <a:spcPts val="0"/>
              </a:spcAft>
              <a:buFont typeface="Arial" panose="020B0604020202020204" pitchFamily="34" charset="0"/>
              <a:buChar char="•"/>
            </a:pPr>
            <a:r>
              <a:rPr lang="en-US" sz="1500" b="0" dirty="0">
                <a:latin typeface="Georgia" panose="02040502050405020303" pitchFamily="18" charset="0"/>
              </a:rPr>
              <a:t>The foundations have varying amounts for “full grant”, i.e. living expenses for a full year, check the foundations’ rules. Apply for at least 24 000€ of funding, if requested for an amount.</a:t>
            </a:r>
          </a:p>
          <a:p>
            <a:pPr>
              <a:spcBef>
                <a:spcPts val="0"/>
              </a:spcBef>
              <a:spcAft>
                <a:spcPts val="0"/>
              </a:spcAft>
            </a:pPr>
            <a:endParaRPr lang="en-US" sz="1500" b="0" dirty="0">
              <a:latin typeface="Georgia" panose="02040502050405020303" pitchFamily="18" charset="0"/>
            </a:endParaRPr>
          </a:p>
          <a:p>
            <a:pPr>
              <a:spcBef>
                <a:spcPts val="0"/>
              </a:spcBef>
              <a:spcAft>
                <a:spcPts val="0"/>
              </a:spcAft>
            </a:pPr>
            <a:r>
              <a:rPr lang="fi-FI" sz="1500" b="0" dirty="0" err="1">
                <a:latin typeface="Georgia" panose="02040502050405020303" pitchFamily="18" charset="0"/>
              </a:rPr>
              <a:t>These</a:t>
            </a:r>
            <a:r>
              <a:rPr lang="fi-FI" sz="1500" b="0" dirty="0">
                <a:latin typeface="Georgia" panose="02040502050405020303" pitchFamily="18" charset="0"/>
              </a:rPr>
              <a:t> </a:t>
            </a:r>
            <a:r>
              <a:rPr lang="fi-FI" sz="1500" b="0" dirty="0" err="1">
                <a:latin typeface="Georgia" panose="02040502050405020303" pitchFamily="18" charset="0"/>
              </a:rPr>
              <a:t>grants</a:t>
            </a:r>
            <a:r>
              <a:rPr lang="fi-FI" sz="1500" b="0" dirty="0">
                <a:latin typeface="Georgia" panose="02040502050405020303" pitchFamily="18" charset="0"/>
              </a:rPr>
              <a:t> for </a:t>
            </a:r>
            <a:r>
              <a:rPr lang="fi-FI" sz="1500" b="0" dirty="0" err="1">
                <a:latin typeface="Georgia" panose="02040502050405020303" pitchFamily="18" charset="0"/>
              </a:rPr>
              <a:t>doctoral</a:t>
            </a:r>
            <a:r>
              <a:rPr lang="fi-FI" sz="1500" b="0" dirty="0">
                <a:latin typeface="Georgia" panose="02040502050405020303" pitchFamily="18" charset="0"/>
              </a:rPr>
              <a:t> </a:t>
            </a:r>
            <a:r>
              <a:rPr lang="fi-FI" sz="1500" b="0" dirty="0" err="1">
                <a:latin typeface="Georgia" panose="02040502050405020303" pitchFamily="18" charset="0"/>
              </a:rPr>
              <a:t>studies</a:t>
            </a:r>
            <a:r>
              <a:rPr lang="fi-FI" sz="1500" b="0" dirty="0">
                <a:latin typeface="Georgia" panose="02040502050405020303" pitchFamily="18" charset="0"/>
              </a:rPr>
              <a:t> </a:t>
            </a:r>
            <a:r>
              <a:rPr lang="fi-FI" sz="1500" b="0" dirty="0" err="1">
                <a:latin typeface="Georgia" panose="02040502050405020303" pitchFamily="18" charset="0"/>
              </a:rPr>
              <a:t>are</a:t>
            </a:r>
            <a:r>
              <a:rPr lang="fi-FI" sz="1500" b="0" dirty="0">
                <a:latin typeface="Georgia" panose="02040502050405020303" pitchFamily="18" charset="0"/>
              </a:rPr>
              <a:t> </a:t>
            </a:r>
            <a:r>
              <a:rPr lang="fi-FI" sz="1500" dirty="0" err="1">
                <a:latin typeface="Georgia" panose="02040502050405020303" pitchFamily="18" charset="0"/>
              </a:rPr>
              <a:t>tax</a:t>
            </a:r>
            <a:r>
              <a:rPr lang="fi-FI" sz="1500" dirty="0">
                <a:latin typeface="Georgia" panose="02040502050405020303" pitchFamily="18" charset="0"/>
              </a:rPr>
              <a:t> </a:t>
            </a:r>
            <a:r>
              <a:rPr lang="fi-FI" sz="1500" dirty="0" err="1">
                <a:latin typeface="Georgia" panose="02040502050405020303" pitchFamily="18" charset="0"/>
              </a:rPr>
              <a:t>free</a:t>
            </a:r>
            <a:r>
              <a:rPr lang="fi-FI" sz="1500" b="0" dirty="0">
                <a:latin typeface="Georgia" panose="02040502050405020303" pitchFamily="18" charset="0"/>
              </a:rPr>
              <a:t>, </a:t>
            </a:r>
            <a:r>
              <a:rPr lang="fi-FI" sz="1500" dirty="0" err="1">
                <a:latin typeface="Georgia" panose="02040502050405020303" pitchFamily="18" charset="0"/>
              </a:rPr>
              <a:t>if</a:t>
            </a:r>
            <a:r>
              <a:rPr lang="fi-FI" sz="1500" dirty="0">
                <a:latin typeface="Georgia" panose="02040502050405020303" pitchFamily="18" charset="0"/>
              </a:rPr>
              <a:t> </a:t>
            </a:r>
            <a:r>
              <a:rPr lang="fi-FI" sz="1500" dirty="0" err="1">
                <a:latin typeface="Georgia" panose="02040502050405020303" pitchFamily="18" charset="0"/>
              </a:rPr>
              <a:t>the</a:t>
            </a:r>
            <a:r>
              <a:rPr lang="fi-FI" sz="1500" dirty="0">
                <a:latin typeface="Georgia" panose="02040502050405020303" pitchFamily="18" charset="0"/>
              </a:rPr>
              <a:t> </a:t>
            </a:r>
            <a:r>
              <a:rPr lang="fi-FI" sz="1500" dirty="0" err="1">
                <a:latin typeface="Georgia" panose="02040502050405020303" pitchFamily="18" charset="0"/>
              </a:rPr>
              <a:t>total</a:t>
            </a:r>
            <a:r>
              <a:rPr lang="fi-FI" sz="1500" dirty="0">
                <a:latin typeface="Georgia" panose="02040502050405020303" pitchFamily="18" charset="0"/>
              </a:rPr>
              <a:t> of </a:t>
            </a:r>
            <a:r>
              <a:rPr lang="fi-FI" sz="1500" dirty="0" err="1">
                <a:latin typeface="Georgia" panose="02040502050405020303" pitchFamily="18" charset="0"/>
              </a:rPr>
              <a:t>all</a:t>
            </a:r>
            <a:r>
              <a:rPr lang="fi-FI" sz="1500" dirty="0">
                <a:latin typeface="Georgia" panose="02040502050405020303" pitchFamily="18" charset="0"/>
              </a:rPr>
              <a:t> </a:t>
            </a:r>
            <a:r>
              <a:rPr lang="fi-FI" sz="1500" dirty="0" err="1">
                <a:latin typeface="Georgia" panose="02040502050405020303" pitchFamily="18" charset="0"/>
              </a:rPr>
              <a:t>grants</a:t>
            </a:r>
            <a:r>
              <a:rPr lang="fi-FI" sz="1500" dirty="0">
                <a:latin typeface="Georgia" panose="02040502050405020303" pitchFamily="18" charset="0"/>
              </a:rPr>
              <a:t> for </a:t>
            </a:r>
            <a:r>
              <a:rPr lang="fi-FI" sz="1500" dirty="0" err="1">
                <a:latin typeface="Georgia" panose="02040502050405020303" pitchFamily="18" charset="0"/>
              </a:rPr>
              <a:t>the</a:t>
            </a:r>
            <a:r>
              <a:rPr lang="fi-FI" sz="1500" dirty="0">
                <a:latin typeface="Georgia" panose="02040502050405020303" pitchFamily="18" charset="0"/>
              </a:rPr>
              <a:t> </a:t>
            </a:r>
            <a:r>
              <a:rPr lang="fi-FI" sz="1500" dirty="0" err="1">
                <a:latin typeface="Georgia" panose="02040502050405020303" pitchFamily="18" charset="0"/>
              </a:rPr>
              <a:t>year</a:t>
            </a:r>
            <a:r>
              <a:rPr lang="fi-FI" sz="1500" dirty="0">
                <a:latin typeface="Georgia" panose="02040502050405020303" pitchFamily="18" charset="0"/>
              </a:rPr>
              <a:t>  is </a:t>
            </a:r>
            <a:r>
              <a:rPr lang="fi-FI" sz="1500" dirty="0" err="1">
                <a:latin typeface="Georgia" panose="02040502050405020303" pitchFamily="18" charset="0"/>
              </a:rPr>
              <a:t>less</a:t>
            </a:r>
            <a:r>
              <a:rPr lang="fi-FI" sz="1500" dirty="0">
                <a:latin typeface="Georgia" panose="02040502050405020303" pitchFamily="18" charset="0"/>
              </a:rPr>
              <a:t>/ </a:t>
            </a:r>
            <a:r>
              <a:rPr lang="fi-FI" sz="1500" dirty="0" err="1">
                <a:latin typeface="Georgia" panose="02040502050405020303" pitchFamily="18" charset="0"/>
              </a:rPr>
              <a:t>up</a:t>
            </a:r>
            <a:r>
              <a:rPr lang="fi-FI" sz="1500" dirty="0">
                <a:latin typeface="Georgia" panose="02040502050405020303" pitchFamily="18" charset="0"/>
              </a:rPr>
              <a:t> to 23.668,35 € (2021 </a:t>
            </a:r>
            <a:r>
              <a:rPr lang="fi-FI" sz="1500" dirty="0" err="1">
                <a:latin typeface="Georgia" panose="02040502050405020303" pitchFamily="18" charset="0"/>
              </a:rPr>
              <a:t>value</a:t>
            </a:r>
            <a:r>
              <a:rPr lang="fi-FI" sz="1500" dirty="0">
                <a:latin typeface="Georgia" panose="02040502050405020303" pitchFamily="18" charset="0"/>
              </a:rPr>
              <a:t>). </a:t>
            </a:r>
            <a:r>
              <a:rPr lang="fi-FI" sz="1500" b="0" dirty="0" err="1">
                <a:latin typeface="Georgia" panose="02040502050405020303" pitchFamily="18" charset="0"/>
              </a:rPr>
              <a:t>Over</a:t>
            </a:r>
            <a:r>
              <a:rPr lang="fi-FI" sz="1500" b="0" dirty="0">
                <a:latin typeface="Georgia" panose="02040502050405020303" pitchFamily="18" charset="0"/>
              </a:rPr>
              <a:t> </a:t>
            </a:r>
            <a:r>
              <a:rPr lang="fi-FI" sz="1500" b="0" dirty="0" err="1">
                <a:latin typeface="Georgia" panose="02040502050405020303" pitchFamily="18" charset="0"/>
              </a:rPr>
              <a:t>that</a:t>
            </a:r>
            <a:r>
              <a:rPr lang="fi-FI" sz="1500" b="0" dirty="0">
                <a:latin typeface="Georgia" panose="02040502050405020303" pitchFamily="18" charset="0"/>
              </a:rPr>
              <a:t> </a:t>
            </a:r>
            <a:r>
              <a:rPr lang="fi-FI" sz="1500" b="0" dirty="0" err="1">
                <a:latin typeface="Georgia" panose="02040502050405020303" pitchFamily="18" charset="0"/>
              </a:rPr>
              <a:t>they</a:t>
            </a:r>
            <a:r>
              <a:rPr lang="fi-FI" sz="1500" b="0" dirty="0">
                <a:latin typeface="Georgia" panose="02040502050405020303" pitchFamily="18" charset="0"/>
              </a:rPr>
              <a:t> </a:t>
            </a:r>
            <a:r>
              <a:rPr lang="fi-FI" sz="1500" b="0" dirty="0" err="1">
                <a:latin typeface="Georgia" panose="02040502050405020303" pitchFamily="18" charset="0"/>
              </a:rPr>
              <a:t>are</a:t>
            </a:r>
            <a:r>
              <a:rPr lang="fi-FI" sz="1500" b="0" dirty="0">
                <a:latin typeface="Georgia" panose="02040502050405020303" pitchFamily="18" charset="0"/>
              </a:rPr>
              <a:t> </a:t>
            </a:r>
            <a:r>
              <a:rPr lang="fi-FI" sz="1500" b="0" dirty="0" err="1">
                <a:latin typeface="Georgia" panose="02040502050405020303" pitchFamily="18" charset="0"/>
              </a:rPr>
              <a:t>taxable</a:t>
            </a:r>
            <a:r>
              <a:rPr lang="fi-FI" sz="1500" b="0" dirty="0">
                <a:latin typeface="Georgia" panose="02040502050405020303" pitchFamily="18" charset="0"/>
              </a:rPr>
              <a:t> </a:t>
            </a:r>
            <a:r>
              <a:rPr lang="fi-FI" sz="1500" b="0" dirty="0" err="1">
                <a:latin typeface="Georgia" panose="02040502050405020303" pitchFamily="18" charset="0"/>
              </a:rPr>
              <a:t>income</a:t>
            </a:r>
            <a:r>
              <a:rPr lang="fi-FI" sz="1500" b="0" dirty="0">
                <a:latin typeface="Georgia" panose="02040502050405020303" pitchFamily="18" charset="0"/>
              </a:rPr>
              <a:t>. </a:t>
            </a:r>
            <a:r>
              <a:rPr lang="fi-FI" sz="1500" b="0" dirty="0" err="1">
                <a:latin typeface="Georgia" panose="02040502050405020303" pitchFamily="18" charset="0"/>
              </a:rPr>
              <a:t>From</a:t>
            </a:r>
            <a:r>
              <a:rPr lang="fi-FI" sz="1500" b="0" dirty="0">
                <a:latin typeface="Georgia" panose="02040502050405020303" pitchFamily="18" charset="0"/>
              </a:rPr>
              <a:t> </a:t>
            </a:r>
            <a:r>
              <a:rPr lang="fi-FI" sz="1500" b="0" dirty="0" err="1">
                <a:latin typeface="Georgia" panose="02040502050405020303" pitchFamily="18" charset="0"/>
              </a:rPr>
              <a:t>tax</a:t>
            </a:r>
            <a:r>
              <a:rPr lang="fi-FI" sz="1500" b="0" dirty="0">
                <a:latin typeface="Georgia" panose="02040502050405020303" pitchFamily="18" charset="0"/>
              </a:rPr>
              <a:t> </a:t>
            </a:r>
            <a:r>
              <a:rPr lang="fi-FI" sz="1500" b="0" dirty="0" err="1">
                <a:latin typeface="Georgia" panose="02040502050405020303" pitchFamily="18" charset="0"/>
              </a:rPr>
              <a:t>point</a:t>
            </a:r>
            <a:r>
              <a:rPr lang="fi-FI" sz="1500" b="0" dirty="0">
                <a:latin typeface="Georgia" panose="02040502050405020303" pitchFamily="18" charset="0"/>
              </a:rPr>
              <a:t> of </a:t>
            </a:r>
            <a:r>
              <a:rPr lang="fi-FI" sz="1500" b="0" dirty="0" err="1">
                <a:latin typeface="Georgia" panose="02040502050405020303" pitchFamily="18" charset="0"/>
              </a:rPr>
              <a:t>view</a:t>
            </a:r>
            <a:r>
              <a:rPr lang="fi-FI" sz="1500" b="0" dirty="0">
                <a:latin typeface="Georgia" panose="02040502050405020303" pitchFamily="18" charset="0"/>
              </a:rPr>
              <a:t> </a:t>
            </a:r>
            <a:r>
              <a:rPr lang="fi-FI" sz="1500" b="0" dirty="0" err="1">
                <a:latin typeface="Georgia" panose="02040502050405020303" pitchFamily="18" charset="0"/>
              </a:rPr>
              <a:t>grants</a:t>
            </a:r>
            <a:r>
              <a:rPr lang="fi-FI" sz="1500" b="0" dirty="0">
                <a:latin typeface="Georgia" panose="02040502050405020303" pitchFamily="18" charset="0"/>
              </a:rPr>
              <a:t> </a:t>
            </a:r>
            <a:r>
              <a:rPr lang="fi-FI" sz="1500" b="0" dirty="0" err="1">
                <a:latin typeface="Georgia" panose="02040502050405020303" pitchFamily="18" charset="0"/>
              </a:rPr>
              <a:t>are</a:t>
            </a:r>
            <a:r>
              <a:rPr lang="fi-FI" sz="1500" b="0" dirty="0">
                <a:latin typeface="Georgia" panose="02040502050405020303" pitchFamily="18" charset="0"/>
              </a:rPr>
              <a:t> </a:t>
            </a:r>
            <a:r>
              <a:rPr lang="fi-FI" sz="1500" b="0" dirty="0" err="1">
                <a:latin typeface="Georgia" panose="02040502050405020303" pitchFamily="18" charset="0"/>
              </a:rPr>
              <a:t>income</a:t>
            </a:r>
            <a:r>
              <a:rPr lang="fi-FI" sz="1500" b="0" dirty="0">
                <a:latin typeface="Georgia" panose="02040502050405020303" pitchFamily="18" charset="0"/>
              </a:rPr>
              <a:t> of </a:t>
            </a:r>
            <a:r>
              <a:rPr lang="fi-FI" sz="1500" b="0" dirty="0" err="1">
                <a:latin typeface="Georgia" panose="02040502050405020303" pitchFamily="18" charset="0"/>
              </a:rPr>
              <a:t>the</a:t>
            </a:r>
            <a:r>
              <a:rPr lang="fi-FI" sz="1500" b="0" dirty="0">
                <a:latin typeface="Georgia" panose="02040502050405020303" pitchFamily="18" charset="0"/>
              </a:rPr>
              <a:t> </a:t>
            </a:r>
            <a:r>
              <a:rPr lang="fi-FI" sz="1500" b="0" dirty="0" err="1">
                <a:latin typeface="Georgia" panose="02040502050405020303" pitchFamily="18" charset="0"/>
              </a:rPr>
              <a:t>year</a:t>
            </a:r>
            <a:r>
              <a:rPr lang="fi-FI" sz="1500" b="0" dirty="0">
                <a:latin typeface="Georgia" panose="02040502050405020303" pitchFamily="18" charset="0"/>
              </a:rPr>
              <a:t> </a:t>
            </a:r>
            <a:r>
              <a:rPr lang="fi-FI" sz="1500" b="0" dirty="0" err="1">
                <a:latin typeface="Georgia" panose="02040502050405020303" pitchFamily="18" charset="0"/>
              </a:rPr>
              <a:t>they</a:t>
            </a:r>
            <a:r>
              <a:rPr lang="fi-FI" sz="1500" b="0" dirty="0">
                <a:latin typeface="Georgia" panose="02040502050405020303" pitchFamily="18" charset="0"/>
              </a:rPr>
              <a:t> </a:t>
            </a:r>
            <a:r>
              <a:rPr lang="fi-FI" sz="1500" b="0" dirty="0" err="1">
                <a:latin typeface="Georgia" panose="02040502050405020303" pitchFamily="18" charset="0"/>
              </a:rPr>
              <a:t>are</a:t>
            </a:r>
            <a:r>
              <a:rPr lang="fi-FI" sz="1500" b="0" dirty="0">
                <a:latin typeface="Georgia" panose="02040502050405020303" pitchFamily="18" charset="0"/>
              </a:rPr>
              <a:t> </a:t>
            </a:r>
            <a:r>
              <a:rPr lang="fi-FI" sz="1500" dirty="0" err="1">
                <a:latin typeface="Georgia" panose="02040502050405020303" pitchFamily="18" charset="0"/>
              </a:rPr>
              <a:t>paid</a:t>
            </a:r>
            <a:r>
              <a:rPr lang="fi-FI" sz="1500" b="0" dirty="0">
                <a:latin typeface="Georgia" panose="02040502050405020303" pitchFamily="18" charset="0"/>
              </a:rPr>
              <a:t>.</a:t>
            </a:r>
          </a:p>
          <a:p>
            <a:pPr>
              <a:spcBef>
                <a:spcPts val="0"/>
              </a:spcBef>
              <a:spcAft>
                <a:spcPts val="0"/>
              </a:spcAft>
            </a:pPr>
            <a:endParaRPr lang="en-US" sz="1500" b="0" dirty="0">
              <a:latin typeface="Georgia" panose="02040502050405020303" pitchFamily="18" charset="0"/>
            </a:endParaRPr>
          </a:p>
          <a:p>
            <a:pPr>
              <a:spcBef>
                <a:spcPts val="0"/>
              </a:spcBef>
              <a:spcAft>
                <a:spcPts val="0"/>
              </a:spcAft>
            </a:pPr>
            <a:r>
              <a:rPr lang="en-US" sz="1500" b="0" dirty="0">
                <a:latin typeface="Georgia" panose="02040502050405020303" pitchFamily="18" charset="0"/>
              </a:rPr>
              <a:t>Apply for foreign exchange expenses separately. You must arrange the funding for those yourself.</a:t>
            </a:r>
          </a:p>
          <a:p>
            <a:pPr>
              <a:spcBef>
                <a:spcPts val="0"/>
              </a:spcBef>
              <a:spcAft>
                <a:spcPts val="0"/>
              </a:spcAft>
            </a:pPr>
            <a:endParaRPr lang="en-US" sz="1500" b="0" dirty="0">
              <a:latin typeface="Georgia" panose="02040502050405020303" pitchFamily="18" charset="0"/>
            </a:endParaRPr>
          </a:p>
          <a:p>
            <a:pPr>
              <a:spcBef>
                <a:spcPts val="0"/>
              </a:spcBef>
              <a:spcAft>
                <a:spcPts val="0"/>
              </a:spcAft>
            </a:pPr>
            <a:r>
              <a:rPr lang="en-US" sz="1500" b="0" dirty="0">
                <a:latin typeface="Georgia" panose="02040502050405020303" pitchFamily="18" charset="0"/>
              </a:rPr>
              <a:t>Do not double-dip </a:t>
            </a:r>
            <a:r>
              <a:rPr lang="en-US" sz="1500" dirty="0">
                <a:latin typeface="Georgia" panose="02040502050405020303" pitchFamily="18" charset="0"/>
              </a:rPr>
              <a:t>(overlapping grant &amp; employment in BIZ, dual grants). </a:t>
            </a:r>
            <a:r>
              <a:rPr lang="en-US" sz="1500" b="0" dirty="0">
                <a:latin typeface="Georgia" panose="02040502050405020303" pitchFamily="18" charset="0"/>
              </a:rPr>
              <a:t>There will be consequences.</a:t>
            </a:r>
            <a:endParaRPr lang="fi-FI" sz="1500" b="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r>
              <a:rPr lang="en-FI"/>
              <a:t>17-Nov-2021</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15</a:t>
            </a:fld>
            <a:endParaRPr lang="fi-FI"/>
          </a:p>
        </p:txBody>
      </p:sp>
    </p:spTree>
    <p:extLst>
      <p:ext uri="{BB962C8B-B14F-4D97-AF65-F5344CB8AC3E}">
        <p14:creationId xmlns:p14="http://schemas.microsoft.com/office/powerpoint/2010/main" val="152320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BA33-9AE2-4A43-946D-3208A5362E5F}"/>
              </a:ext>
            </a:extLst>
          </p:cNvPr>
          <p:cNvSpPr>
            <a:spLocks noGrp="1"/>
          </p:cNvSpPr>
          <p:nvPr>
            <p:ph type="ctrTitle"/>
          </p:nvPr>
        </p:nvSpPr>
        <p:spPr>
          <a:xfrm>
            <a:off x="395536" y="265113"/>
            <a:ext cx="8207375" cy="996498"/>
          </a:xfrm>
        </p:spPr>
        <p:txBody>
          <a:bodyPr/>
          <a:lstStyle/>
          <a:p>
            <a:r>
              <a:rPr lang="fi-FI" dirty="0"/>
              <a:t>Pension and </a:t>
            </a:r>
            <a:r>
              <a:rPr lang="fi-FI" dirty="0" err="1"/>
              <a:t>social</a:t>
            </a:r>
            <a:r>
              <a:rPr lang="fi-FI" dirty="0"/>
              <a:t> </a:t>
            </a:r>
            <a:r>
              <a:rPr lang="fi-FI" dirty="0" err="1"/>
              <a:t>security</a:t>
            </a:r>
            <a:r>
              <a:rPr lang="fi-FI" dirty="0"/>
              <a:t> </a:t>
            </a:r>
            <a:r>
              <a:rPr lang="fi-FI" dirty="0" err="1"/>
              <a:t>insurance</a:t>
            </a:r>
            <a:endParaRPr lang="en-FI" dirty="0"/>
          </a:p>
        </p:txBody>
      </p:sp>
      <p:sp>
        <p:nvSpPr>
          <p:cNvPr id="3" name="Content Placeholder 2">
            <a:extLst>
              <a:ext uri="{FF2B5EF4-FFF2-40B4-BE49-F238E27FC236}">
                <a16:creationId xmlns:a16="http://schemas.microsoft.com/office/drawing/2014/main" id="{69000810-782C-4103-8A70-E7C2098C4D69}"/>
              </a:ext>
            </a:extLst>
          </p:cNvPr>
          <p:cNvSpPr>
            <a:spLocks noGrp="1"/>
          </p:cNvSpPr>
          <p:nvPr>
            <p:ph sz="quarter" idx="14"/>
          </p:nvPr>
        </p:nvSpPr>
        <p:spPr>
          <a:xfrm>
            <a:off x="468314" y="1019979"/>
            <a:ext cx="8207374" cy="4526468"/>
          </a:xfrm>
        </p:spPr>
        <p:txBody>
          <a:bodyPr/>
          <a:lstStyle/>
          <a:p>
            <a:pPr marL="285750" indent="-285750">
              <a:buFont typeface="Arial" panose="020B0604020202020204" pitchFamily="34" charset="0"/>
              <a:buChar char="•"/>
            </a:pPr>
            <a:r>
              <a:rPr lang="en-US" sz="1600" b="0" dirty="0">
                <a:latin typeface="Georgia" panose="02040502050405020303" pitchFamily="18" charset="0"/>
              </a:rPr>
              <a:t>Although the</a:t>
            </a:r>
            <a:r>
              <a:rPr lang="fi-FI" sz="1600" b="0" dirty="0">
                <a:latin typeface="Georgia" panose="02040502050405020303" pitchFamily="18" charset="0"/>
              </a:rPr>
              <a:t> </a:t>
            </a:r>
            <a:r>
              <a:rPr lang="fi-FI" sz="1600" b="0" dirty="0" err="1">
                <a:latin typeface="Georgia" panose="02040502050405020303" pitchFamily="18" charset="0"/>
              </a:rPr>
              <a:t>grants</a:t>
            </a:r>
            <a:r>
              <a:rPr lang="fi-FI" sz="1600" b="0" dirty="0">
                <a:latin typeface="Georgia" panose="02040502050405020303" pitchFamily="18" charset="0"/>
              </a:rPr>
              <a:t> for </a:t>
            </a:r>
            <a:r>
              <a:rPr lang="fi-FI" sz="1600" b="0" dirty="0" err="1">
                <a:latin typeface="Georgia" panose="02040502050405020303" pitchFamily="18" charset="0"/>
              </a:rPr>
              <a:t>doctoral</a:t>
            </a:r>
            <a:r>
              <a:rPr lang="fi-FI" sz="1600" b="0" dirty="0">
                <a:latin typeface="Georgia" panose="02040502050405020303" pitchFamily="18" charset="0"/>
              </a:rPr>
              <a:t> </a:t>
            </a:r>
            <a:r>
              <a:rPr lang="fi-FI" sz="1600" b="0" dirty="0" err="1">
                <a:latin typeface="Georgia" panose="02040502050405020303" pitchFamily="18" charset="0"/>
              </a:rPr>
              <a:t>studies</a:t>
            </a:r>
            <a:r>
              <a:rPr lang="fi-FI" sz="1600" b="0" dirty="0">
                <a:latin typeface="Georgia" panose="02040502050405020303" pitchFamily="18" charset="0"/>
              </a:rPr>
              <a:t> </a:t>
            </a:r>
            <a:r>
              <a:rPr lang="fi-FI" sz="1600" b="0" dirty="0" err="1">
                <a:latin typeface="Georgia" panose="02040502050405020303" pitchFamily="18" charset="0"/>
              </a:rPr>
              <a:t>are</a:t>
            </a:r>
            <a:r>
              <a:rPr lang="fi-FI" sz="1600" b="0" dirty="0">
                <a:latin typeface="Georgia" panose="02040502050405020303" pitchFamily="18" charset="0"/>
              </a:rPr>
              <a:t> </a:t>
            </a:r>
            <a:r>
              <a:rPr lang="fi-FI" sz="1600" b="0" dirty="0" err="1">
                <a:latin typeface="Georgia" panose="02040502050405020303" pitchFamily="18" charset="0"/>
              </a:rPr>
              <a:t>tax</a:t>
            </a:r>
            <a:r>
              <a:rPr lang="fi-FI" sz="1600" b="0" dirty="0">
                <a:latin typeface="Georgia" panose="02040502050405020303" pitchFamily="18" charset="0"/>
              </a:rPr>
              <a:t> </a:t>
            </a:r>
            <a:r>
              <a:rPr lang="fi-FI" sz="1600" b="0" dirty="0" err="1">
                <a:latin typeface="Georgia" panose="02040502050405020303" pitchFamily="18" charset="0"/>
              </a:rPr>
              <a:t>free</a:t>
            </a:r>
            <a:r>
              <a:rPr lang="fi-FI" sz="1600" b="0" dirty="0">
                <a:latin typeface="Georgia" panose="02040502050405020303" pitchFamily="18" charset="0"/>
              </a:rPr>
              <a:t> (</a:t>
            </a:r>
            <a:r>
              <a:rPr lang="fi-FI" sz="1600" b="0" dirty="0" err="1">
                <a:latin typeface="Georgia" panose="02040502050405020303" pitchFamily="18" charset="0"/>
              </a:rPr>
              <a:t>up</a:t>
            </a:r>
            <a:r>
              <a:rPr lang="fi-FI" sz="1600" b="0" dirty="0">
                <a:latin typeface="Georgia" panose="02040502050405020303" pitchFamily="18" charset="0"/>
              </a:rPr>
              <a:t> to a </a:t>
            </a:r>
            <a:r>
              <a:rPr lang="fi-FI" sz="1600" b="0" dirty="0" err="1">
                <a:latin typeface="Georgia" panose="02040502050405020303" pitchFamily="18" charset="0"/>
              </a:rPr>
              <a:t>certain</a:t>
            </a:r>
            <a:r>
              <a:rPr lang="fi-FI" sz="1600" b="0" dirty="0">
                <a:latin typeface="Georgia" panose="02040502050405020303" pitchFamily="18" charset="0"/>
              </a:rPr>
              <a:t> </a:t>
            </a:r>
            <a:r>
              <a:rPr lang="fi-FI" sz="1600" b="0" dirty="0" err="1">
                <a:latin typeface="Georgia" panose="02040502050405020303" pitchFamily="18" charset="0"/>
              </a:rPr>
              <a:t>amount</a:t>
            </a:r>
            <a:r>
              <a:rPr lang="fi-FI" sz="1600" b="0" dirty="0">
                <a:latin typeface="Georgia" panose="02040502050405020303" pitchFamily="18" charset="0"/>
              </a:rPr>
              <a:t>), </a:t>
            </a:r>
            <a:r>
              <a:rPr lang="fi-FI" sz="1600" b="0" dirty="0" err="1">
                <a:latin typeface="Georgia" panose="02040502050405020303" pitchFamily="18" charset="0"/>
              </a:rPr>
              <a:t>you</a:t>
            </a:r>
            <a:r>
              <a:rPr lang="fi-FI" sz="1600" b="0" dirty="0">
                <a:latin typeface="Georgia" panose="02040502050405020303" pitchFamily="18" charset="0"/>
              </a:rPr>
              <a:t> </a:t>
            </a:r>
            <a:r>
              <a:rPr lang="fi-FI" sz="1600" b="0" dirty="0" err="1">
                <a:latin typeface="Georgia" panose="02040502050405020303" pitchFamily="18" charset="0"/>
              </a:rPr>
              <a:t>still</a:t>
            </a:r>
            <a:r>
              <a:rPr lang="fi-FI" sz="1600" b="0" dirty="0">
                <a:latin typeface="Georgia" panose="02040502050405020303" pitchFamily="18" charset="0"/>
              </a:rPr>
              <a:t> </a:t>
            </a:r>
            <a:r>
              <a:rPr lang="fi-FI" sz="1600" b="0" dirty="0" err="1">
                <a:latin typeface="Georgia" panose="02040502050405020303" pitchFamily="18" charset="0"/>
              </a:rPr>
              <a:t>need</a:t>
            </a:r>
            <a:r>
              <a:rPr lang="fi-FI" sz="1600" b="0" dirty="0">
                <a:latin typeface="Georgia" panose="02040502050405020303" pitchFamily="18" charset="0"/>
              </a:rPr>
              <a:t> to </a:t>
            </a:r>
            <a:r>
              <a:rPr lang="fi-FI" sz="1600" b="0" dirty="0" err="1">
                <a:latin typeface="Georgia" panose="02040502050405020303" pitchFamily="18" charset="0"/>
              </a:rPr>
              <a:t>pay</a:t>
            </a:r>
            <a:r>
              <a:rPr lang="fi-FI" sz="1600" b="0" dirty="0">
                <a:latin typeface="Georgia" panose="02040502050405020303" pitchFamily="18" charset="0"/>
              </a:rPr>
              <a:t> </a:t>
            </a:r>
            <a:r>
              <a:rPr lang="fi-FI" sz="1600" dirty="0" err="1">
                <a:latin typeface="Georgia" panose="02040502050405020303" pitchFamily="18" charset="0"/>
              </a:rPr>
              <a:t>compulsory</a:t>
            </a:r>
            <a:r>
              <a:rPr lang="fi-FI" sz="1600" dirty="0">
                <a:latin typeface="Georgia" panose="02040502050405020303" pitchFamily="18" charset="0"/>
              </a:rPr>
              <a:t> </a:t>
            </a:r>
            <a:r>
              <a:rPr lang="fi-FI" sz="1600" b="0" dirty="0">
                <a:latin typeface="Georgia" panose="02040502050405020303" pitchFamily="18" charset="0"/>
              </a:rPr>
              <a:t>  </a:t>
            </a:r>
            <a:r>
              <a:rPr lang="fi-FI" sz="1600" dirty="0" err="1">
                <a:latin typeface="Georgia" panose="02040502050405020303" pitchFamily="18" charset="0"/>
              </a:rPr>
              <a:t>pension</a:t>
            </a:r>
            <a:r>
              <a:rPr lang="fi-FI" sz="1600" dirty="0">
                <a:latin typeface="Georgia" panose="02040502050405020303" pitchFamily="18" charset="0"/>
              </a:rPr>
              <a:t> and </a:t>
            </a:r>
            <a:r>
              <a:rPr lang="fi-FI" sz="1600" dirty="0" err="1">
                <a:latin typeface="Georgia" panose="02040502050405020303" pitchFamily="18" charset="0"/>
              </a:rPr>
              <a:t>social</a:t>
            </a:r>
            <a:r>
              <a:rPr lang="fi-FI" sz="1600" dirty="0">
                <a:latin typeface="Georgia" panose="02040502050405020303" pitchFamily="18" charset="0"/>
              </a:rPr>
              <a:t> security</a:t>
            </a:r>
            <a:r>
              <a:rPr lang="fi-FI" sz="1600" b="0" dirty="0">
                <a:latin typeface="Georgia" panose="02040502050405020303" pitchFamily="18" charset="0"/>
              </a:rPr>
              <a:t> </a:t>
            </a:r>
            <a:r>
              <a:rPr lang="fi-FI" sz="1600" dirty="0" err="1">
                <a:latin typeface="Georgia" panose="02040502050405020303" pitchFamily="18" charset="0"/>
              </a:rPr>
              <a:t>insurance</a:t>
            </a:r>
            <a:r>
              <a:rPr lang="fi-FI" sz="1600" b="0" dirty="0">
                <a:latin typeface="Georgia" panose="02040502050405020303" pitchFamily="18" charset="0"/>
              </a:rPr>
              <a:t> (</a:t>
            </a:r>
            <a:r>
              <a:rPr lang="fi-FI" sz="1600" b="0" dirty="0" err="1">
                <a:latin typeface="Georgia" panose="02040502050405020303" pitchFamily="18" charset="0"/>
              </a:rPr>
              <a:t>so</a:t>
            </a:r>
            <a:r>
              <a:rPr lang="fi-FI" sz="1600" b="0" dirty="0">
                <a:latin typeface="Georgia" panose="02040502050405020303" pitchFamily="18" charset="0"/>
              </a:rPr>
              <a:t> </a:t>
            </a:r>
            <a:r>
              <a:rPr lang="fi-FI" sz="1600" b="0" dirty="0" err="1">
                <a:latin typeface="Georgia" panose="02040502050405020303" pitchFamily="18" charset="0"/>
              </a:rPr>
              <a:t>called</a:t>
            </a:r>
            <a:r>
              <a:rPr lang="fi-FI" sz="1600" b="0" dirty="0">
                <a:latin typeface="Georgia" panose="02040502050405020303" pitchFamily="18" charset="0"/>
              </a:rPr>
              <a:t> MYEL).</a:t>
            </a:r>
          </a:p>
          <a:p>
            <a:pPr marL="285750" indent="-285750">
              <a:buFont typeface="Arial" panose="020B0604020202020204" pitchFamily="34" charset="0"/>
              <a:buChar char="•"/>
            </a:pPr>
            <a:r>
              <a:rPr lang="fi-FI" sz="1600" b="0" dirty="0" err="1">
                <a:latin typeface="Georgia" panose="02040502050405020303" pitchFamily="18" charset="0"/>
              </a:rPr>
              <a:t>Note</a:t>
            </a:r>
            <a:r>
              <a:rPr lang="fi-FI" sz="1600" b="0" dirty="0">
                <a:latin typeface="Georgia" panose="02040502050405020303" pitchFamily="18" charset="0"/>
              </a:rPr>
              <a:t> </a:t>
            </a:r>
            <a:r>
              <a:rPr lang="fi-FI" sz="1600" b="0" dirty="0" err="1">
                <a:latin typeface="Georgia" panose="02040502050405020303" pitchFamily="18" charset="0"/>
              </a:rPr>
              <a:t>that</a:t>
            </a:r>
            <a:r>
              <a:rPr lang="fi-FI" sz="1600" b="0" dirty="0">
                <a:latin typeface="Georgia" panose="02040502050405020303" pitchFamily="18" charset="0"/>
              </a:rPr>
              <a:t> MYEL is </a:t>
            </a:r>
            <a:r>
              <a:rPr lang="fi-FI" sz="1600" b="0" dirty="0" err="1">
                <a:latin typeface="Georgia" panose="02040502050405020303" pitchFamily="18" charset="0"/>
              </a:rPr>
              <a:t>not</a:t>
            </a:r>
            <a:r>
              <a:rPr lang="fi-FI" sz="1600" b="0" dirty="0">
                <a:latin typeface="Georgia" panose="02040502050405020303" pitchFamily="18" charset="0"/>
              </a:rPr>
              <a:t> </a:t>
            </a:r>
            <a:r>
              <a:rPr lang="fi-FI" sz="1600" b="0" dirty="0" err="1">
                <a:latin typeface="Georgia" panose="02040502050405020303" pitchFamily="18" charset="0"/>
              </a:rPr>
              <a:t>automatically</a:t>
            </a:r>
            <a:r>
              <a:rPr lang="fi-FI" sz="1600" b="0" dirty="0">
                <a:latin typeface="Georgia" panose="02040502050405020303" pitchFamily="18" charset="0"/>
              </a:rPr>
              <a:t> </a:t>
            </a:r>
            <a:r>
              <a:rPr lang="fi-FI" sz="1600" b="0" dirty="0" err="1">
                <a:latin typeface="Georgia" panose="02040502050405020303" pitchFamily="18" charset="0"/>
              </a:rPr>
              <a:t>witheld</a:t>
            </a:r>
            <a:r>
              <a:rPr lang="fi-FI" sz="1600" b="0" dirty="0">
                <a:latin typeface="Georgia" panose="02040502050405020303" pitchFamily="18" charset="0"/>
              </a:rPr>
              <a:t> – </a:t>
            </a:r>
            <a:r>
              <a:rPr lang="fi-FI" sz="1600" b="0" dirty="0" err="1">
                <a:latin typeface="Georgia" panose="02040502050405020303" pitchFamily="18" charset="0"/>
              </a:rPr>
              <a:t>you</a:t>
            </a:r>
            <a:r>
              <a:rPr lang="fi-FI" sz="1600" b="0" dirty="0">
                <a:latin typeface="Georgia" panose="02040502050405020303" pitchFamily="18" charset="0"/>
              </a:rPr>
              <a:t> </a:t>
            </a:r>
            <a:r>
              <a:rPr lang="fi-FI" sz="1600" b="0" dirty="0" err="1">
                <a:latin typeface="Georgia" panose="02040502050405020303" pitchFamily="18" charset="0"/>
              </a:rPr>
              <a:t>should</a:t>
            </a:r>
            <a:r>
              <a:rPr lang="fi-FI" sz="1600" b="0" dirty="0">
                <a:latin typeface="Georgia" panose="02040502050405020303" pitchFamily="18" charset="0"/>
              </a:rPr>
              <a:t> </a:t>
            </a:r>
            <a:r>
              <a:rPr lang="fi-FI" sz="1600" b="0" dirty="0" err="1">
                <a:latin typeface="Georgia" panose="02040502050405020303" pitchFamily="18" charset="0"/>
              </a:rPr>
              <a:t>apply</a:t>
            </a:r>
            <a:r>
              <a:rPr lang="fi-FI" sz="1600" b="0" dirty="0">
                <a:latin typeface="Georgia" panose="02040502050405020303" pitchFamily="18" charset="0"/>
              </a:rPr>
              <a:t> for it </a:t>
            </a:r>
            <a:r>
              <a:rPr lang="fi-FI" sz="1600" b="0" dirty="0" err="1">
                <a:latin typeface="Georgia" panose="02040502050405020303" pitchFamily="18" charset="0"/>
              </a:rPr>
              <a:t>from</a:t>
            </a:r>
            <a:r>
              <a:rPr lang="fi-FI" sz="1600" b="0" dirty="0">
                <a:latin typeface="Georgia" panose="02040502050405020303" pitchFamily="18" charset="0"/>
              </a:rPr>
              <a:t> </a:t>
            </a:r>
            <a:r>
              <a:rPr lang="fi-FI" sz="1600" dirty="0">
                <a:latin typeface="Georgia" panose="02040502050405020303" pitchFamily="18" charset="0"/>
              </a:rPr>
              <a:t>Insurance </a:t>
            </a:r>
            <a:r>
              <a:rPr lang="fi-FI" sz="1600" dirty="0" err="1">
                <a:latin typeface="Georgia" panose="02040502050405020303" pitchFamily="18" charset="0"/>
              </a:rPr>
              <a:t>Institution</a:t>
            </a:r>
            <a:r>
              <a:rPr lang="fi-FI" sz="1600" dirty="0">
                <a:latin typeface="Georgia" panose="02040502050405020303" pitchFamily="18" charset="0"/>
              </a:rPr>
              <a:t> Mela (</a:t>
            </a:r>
            <a:r>
              <a:rPr lang="fi-FI" sz="1600" dirty="0">
                <a:latin typeface="Georgia" panose="02040502050405020303" pitchFamily="18" charset="0"/>
                <a:hlinkClick r:id="rId3"/>
              </a:rPr>
              <a:t>https://www.mela.fi/en/grant-and-scholarship-recipients/applying-for-insurance/</a:t>
            </a:r>
            <a:r>
              <a:rPr lang="fi-FI" sz="1600" dirty="0">
                <a:latin typeface="Georgia" panose="02040502050405020303" pitchFamily="18" charset="0"/>
              </a:rPr>
              <a:t>) </a:t>
            </a:r>
          </a:p>
          <a:p>
            <a:pPr marL="285750" indent="-285750">
              <a:buFont typeface="Arial" panose="020B0604020202020204" pitchFamily="34" charset="0"/>
              <a:buChar char="•"/>
            </a:pPr>
            <a:r>
              <a:rPr lang="en-US" sz="1600" b="0" dirty="0">
                <a:latin typeface="Georgia" panose="02040502050405020303" pitchFamily="18" charset="0"/>
              </a:rPr>
              <a:t>Mela </a:t>
            </a:r>
            <a:r>
              <a:rPr lang="en-US" sz="1600" dirty="0">
                <a:latin typeface="Georgia" panose="02040502050405020303" pitchFamily="18" charset="0"/>
              </a:rPr>
              <a:t>invoices</a:t>
            </a:r>
            <a:r>
              <a:rPr lang="en-US" sz="1600" b="0" dirty="0">
                <a:latin typeface="Georgia" panose="02040502050405020303" pitchFamily="18" charset="0"/>
              </a:rPr>
              <a:t> the insurance premiums according to how long your insurance is valid: </a:t>
            </a:r>
          </a:p>
          <a:p>
            <a:pPr marL="523350" lvl="1" indent="-285750">
              <a:buFont typeface="Arial" panose="020B0604020202020204" pitchFamily="34" charset="0"/>
              <a:buChar char="•"/>
            </a:pPr>
            <a:r>
              <a:rPr lang="en-US" sz="1600" b="0" dirty="0">
                <a:latin typeface="Georgia" panose="02040502050405020303" pitchFamily="18" charset="0"/>
              </a:rPr>
              <a:t>one instalment if the insurance </a:t>
            </a:r>
            <a:r>
              <a:rPr lang="en-US" sz="1600" dirty="0">
                <a:latin typeface="Georgia" panose="02040502050405020303" pitchFamily="18" charset="0"/>
              </a:rPr>
              <a:t>is valid for 6 months or less;</a:t>
            </a:r>
          </a:p>
          <a:p>
            <a:pPr marL="523350" lvl="1" indent="-285750">
              <a:buFont typeface="Arial" panose="020B0604020202020204" pitchFamily="34" charset="0"/>
              <a:buChar char="•"/>
            </a:pPr>
            <a:r>
              <a:rPr lang="en-US" sz="1600" dirty="0">
                <a:latin typeface="Georgia" panose="02040502050405020303" pitchFamily="18" charset="0"/>
              </a:rPr>
              <a:t>f</a:t>
            </a:r>
            <a:r>
              <a:rPr lang="en-US" sz="1600" b="0" dirty="0">
                <a:latin typeface="Georgia" panose="02040502050405020303" pitchFamily="18" charset="0"/>
              </a:rPr>
              <a:t>our instalments if the insurance is valid for one calendar year.</a:t>
            </a:r>
          </a:p>
          <a:p>
            <a:pPr marL="285750" indent="-285750">
              <a:buFont typeface="Arial" panose="020B0604020202020204" pitchFamily="34" charset="0"/>
              <a:buChar char="•"/>
            </a:pPr>
            <a:r>
              <a:rPr lang="en-US" sz="1600" b="0" dirty="0">
                <a:latin typeface="Georgia" panose="02040502050405020303" pitchFamily="18" charset="0"/>
              </a:rPr>
              <a:t>Insurance can be issued for the current or previous calendar year based on the date on which the application was received. Please note that the insurance premium for a </a:t>
            </a:r>
            <a:r>
              <a:rPr lang="en-US" sz="1600" dirty="0">
                <a:latin typeface="Georgia" panose="02040502050405020303" pitchFamily="18" charset="0"/>
              </a:rPr>
              <a:t>retroactive insurance period is payable immediately. </a:t>
            </a:r>
          </a:p>
          <a:p>
            <a:pPr marL="285750" indent="-285750">
              <a:buFont typeface="Arial" panose="020B0604020202020204" pitchFamily="34" charset="0"/>
              <a:buChar char="•"/>
            </a:pPr>
            <a:endParaRPr lang="fi-FI" sz="1600" dirty="0">
              <a:latin typeface="Georgia" panose="02040502050405020303" pitchFamily="18" charset="0"/>
            </a:endParaRPr>
          </a:p>
          <a:p>
            <a:pPr marL="285750" indent="-285750">
              <a:buFont typeface="Arial" panose="020B0604020202020204" pitchFamily="34" charset="0"/>
              <a:buChar char="•"/>
            </a:pPr>
            <a:r>
              <a:rPr lang="fi-FI" sz="1600" b="0" dirty="0" err="1">
                <a:latin typeface="Georgia" panose="02040502050405020303" pitchFamily="18" charset="0"/>
              </a:rPr>
              <a:t>Find</a:t>
            </a:r>
            <a:r>
              <a:rPr lang="fi-FI" sz="1600" b="0" dirty="0">
                <a:latin typeface="Georgia" panose="02040502050405020303" pitchFamily="18" charset="0"/>
              </a:rPr>
              <a:t> </a:t>
            </a:r>
            <a:r>
              <a:rPr lang="fi-FI" sz="1600" b="0" dirty="0" err="1">
                <a:latin typeface="Georgia" panose="02040502050405020303" pitchFamily="18" charset="0"/>
              </a:rPr>
              <a:t>additional</a:t>
            </a:r>
            <a:r>
              <a:rPr lang="fi-FI" sz="1600" b="0" dirty="0">
                <a:latin typeface="Georgia" panose="02040502050405020303" pitchFamily="18" charset="0"/>
              </a:rPr>
              <a:t> </a:t>
            </a:r>
            <a:r>
              <a:rPr lang="fi-FI" sz="1600" b="0" dirty="0" err="1">
                <a:latin typeface="Georgia" panose="02040502050405020303" pitchFamily="18" charset="0"/>
              </a:rPr>
              <a:t>information</a:t>
            </a:r>
            <a:r>
              <a:rPr lang="fi-FI" sz="1600" b="0" dirty="0">
                <a:latin typeface="Georgia" panose="02040502050405020303" pitchFamily="18" charset="0"/>
              </a:rPr>
              <a:t> and </a:t>
            </a:r>
            <a:r>
              <a:rPr lang="fi-FI" sz="1600" b="0" dirty="0" err="1">
                <a:latin typeface="Georgia" panose="02040502050405020303" pitchFamily="18" charset="0"/>
              </a:rPr>
              <a:t>application</a:t>
            </a:r>
            <a:r>
              <a:rPr lang="fi-FI" sz="1600" b="0" dirty="0">
                <a:latin typeface="Georgia" panose="02040502050405020303" pitchFamily="18" charset="0"/>
              </a:rPr>
              <a:t> </a:t>
            </a:r>
            <a:r>
              <a:rPr lang="fi-FI" sz="1600" b="0" dirty="0" err="1">
                <a:latin typeface="Georgia" panose="02040502050405020303" pitchFamily="18" charset="0"/>
              </a:rPr>
              <a:t>instructions</a:t>
            </a:r>
            <a:r>
              <a:rPr lang="fi-FI" sz="1600" b="0" dirty="0">
                <a:latin typeface="Georgia" panose="02040502050405020303" pitchFamily="18" charset="0"/>
              </a:rPr>
              <a:t> at </a:t>
            </a:r>
            <a:r>
              <a:rPr lang="fi-FI" sz="1600" dirty="0">
                <a:latin typeface="Georgia" panose="02040502050405020303" pitchFamily="18" charset="0"/>
                <a:hlinkClick r:id="rId4"/>
              </a:rPr>
              <a:t>www.mela.fi</a:t>
            </a:r>
            <a:r>
              <a:rPr lang="fi-FI" sz="1600" b="0" dirty="0">
                <a:latin typeface="Georgia" panose="02040502050405020303" pitchFamily="18" charset="0"/>
              </a:rPr>
              <a:t>.</a:t>
            </a:r>
          </a:p>
        </p:txBody>
      </p:sp>
      <p:sp>
        <p:nvSpPr>
          <p:cNvPr id="4" name="Date Placeholder 3">
            <a:extLst>
              <a:ext uri="{FF2B5EF4-FFF2-40B4-BE49-F238E27FC236}">
                <a16:creationId xmlns:a16="http://schemas.microsoft.com/office/drawing/2014/main" id="{58A1DAB1-A783-46EE-8111-6294B9D2DAB2}"/>
              </a:ext>
            </a:extLst>
          </p:cNvPr>
          <p:cNvSpPr>
            <a:spLocks noGrp="1"/>
          </p:cNvSpPr>
          <p:nvPr>
            <p:ph type="dt" sz="half" idx="15"/>
          </p:nvPr>
        </p:nvSpPr>
        <p:spPr/>
        <p:txBody>
          <a:bodyPr/>
          <a:lstStyle/>
          <a:p>
            <a:pPr>
              <a:defRPr/>
            </a:pPr>
            <a:r>
              <a:rPr lang="en-FI"/>
              <a:t>17-Nov-2021</a:t>
            </a:r>
            <a:endParaRPr lang="fi-FI"/>
          </a:p>
        </p:txBody>
      </p:sp>
      <p:sp>
        <p:nvSpPr>
          <p:cNvPr id="5" name="Slide Number Placeholder 4">
            <a:extLst>
              <a:ext uri="{FF2B5EF4-FFF2-40B4-BE49-F238E27FC236}">
                <a16:creationId xmlns:a16="http://schemas.microsoft.com/office/drawing/2014/main" id="{FEF072E4-69AB-4BCE-80CF-483B413638BE}"/>
              </a:ext>
            </a:extLst>
          </p:cNvPr>
          <p:cNvSpPr>
            <a:spLocks noGrp="1"/>
          </p:cNvSpPr>
          <p:nvPr>
            <p:ph type="sldNum" sz="quarter" idx="17"/>
          </p:nvPr>
        </p:nvSpPr>
        <p:spPr/>
        <p:txBody>
          <a:bodyPr/>
          <a:lstStyle/>
          <a:p>
            <a:pPr>
              <a:defRPr/>
            </a:pPr>
            <a:fld id="{49EFD4B7-1CC6-864B-A72A-C978B70BBA9B}" type="slidenum">
              <a:rPr lang="fi-FI" smtClean="0"/>
              <a:pPr>
                <a:defRPr/>
              </a:pPr>
              <a:t>16</a:t>
            </a:fld>
            <a:endParaRPr lang="fi-FI"/>
          </a:p>
        </p:txBody>
      </p:sp>
    </p:spTree>
    <p:extLst>
      <p:ext uri="{BB962C8B-B14F-4D97-AF65-F5344CB8AC3E}">
        <p14:creationId xmlns:p14="http://schemas.microsoft.com/office/powerpoint/2010/main" val="202748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D80D-5A95-492A-9F8E-F7BFF3165DCF}"/>
              </a:ext>
            </a:extLst>
          </p:cNvPr>
          <p:cNvSpPr>
            <a:spLocks noGrp="1"/>
          </p:cNvSpPr>
          <p:nvPr>
            <p:ph type="ctrTitle"/>
          </p:nvPr>
        </p:nvSpPr>
        <p:spPr/>
        <p:txBody>
          <a:bodyPr/>
          <a:lstStyle/>
          <a:p>
            <a:r>
              <a:rPr lang="en-US" dirty="0">
                <a:solidFill>
                  <a:schemeClr val="accent1"/>
                </a:solidFill>
              </a:rPr>
              <a:t>Work responsibilities and rights for doctoral students</a:t>
            </a:r>
            <a:br>
              <a:rPr lang="fi-FI" dirty="0">
                <a:solidFill>
                  <a:schemeClr val="accent1"/>
                </a:solidFill>
              </a:rPr>
            </a:br>
            <a:endParaRPr lang="en-FI" dirty="0"/>
          </a:p>
        </p:txBody>
      </p:sp>
      <p:sp>
        <p:nvSpPr>
          <p:cNvPr id="4" name="Date Placeholder 3">
            <a:extLst>
              <a:ext uri="{FF2B5EF4-FFF2-40B4-BE49-F238E27FC236}">
                <a16:creationId xmlns:a16="http://schemas.microsoft.com/office/drawing/2014/main" id="{C31DDD10-70C2-471F-98B5-D4EFEB48D831}"/>
              </a:ext>
            </a:extLst>
          </p:cNvPr>
          <p:cNvSpPr>
            <a:spLocks noGrp="1"/>
          </p:cNvSpPr>
          <p:nvPr>
            <p:ph type="dt" sz="half" idx="15"/>
          </p:nvPr>
        </p:nvSpPr>
        <p:spPr/>
        <p:txBody>
          <a:bodyPr/>
          <a:lstStyle/>
          <a:p>
            <a:pPr>
              <a:defRPr/>
            </a:pPr>
            <a:r>
              <a:rPr lang="en-FI"/>
              <a:t>17-Nov-2021</a:t>
            </a:r>
            <a:endParaRPr lang="fi-FI"/>
          </a:p>
        </p:txBody>
      </p:sp>
      <p:sp>
        <p:nvSpPr>
          <p:cNvPr id="5" name="Slide Number Placeholder 4">
            <a:extLst>
              <a:ext uri="{FF2B5EF4-FFF2-40B4-BE49-F238E27FC236}">
                <a16:creationId xmlns:a16="http://schemas.microsoft.com/office/drawing/2014/main" id="{7A5DB67D-70B2-4AD0-B7A5-262388737E37}"/>
              </a:ext>
            </a:extLst>
          </p:cNvPr>
          <p:cNvSpPr>
            <a:spLocks noGrp="1"/>
          </p:cNvSpPr>
          <p:nvPr>
            <p:ph type="sldNum" sz="quarter" idx="17"/>
          </p:nvPr>
        </p:nvSpPr>
        <p:spPr/>
        <p:txBody>
          <a:bodyPr/>
          <a:lstStyle/>
          <a:p>
            <a:pPr>
              <a:defRPr/>
            </a:pPr>
            <a:fld id="{49EFD4B7-1CC6-864B-A72A-C978B70BBA9B}" type="slidenum">
              <a:rPr lang="fi-FI" smtClean="0"/>
              <a:pPr>
                <a:defRPr/>
              </a:pPr>
              <a:t>17</a:t>
            </a:fld>
            <a:endParaRPr lang="fi-FI"/>
          </a:p>
        </p:txBody>
      </p:sp>
      <p:sp>
        <p:nvSpPr>
          <p:cNvPr id="6" name="Text Placeholder 2">
            <a:extLst>
              <a:ext uri="{FF2B5EF4-FFF2-40B4-BE49-F238E27FC236}">
                <a16:creationId xmlns:a16="http://schemas.microsoft.com/office/drawing/2014/main" id="{72B68B00-025C-4B56-97E8-0E9A19E81746}"/>
              </a:ext>
            </a:extLst>
          </p:cNvPr>
          <p:cNvSpPr>
            <a:spLocks noGrp="1"/>
          </p:cNvSpPr>
          <p:nvPr>
            <p:ph sz="quarter" idx="14"/>
          </p:nvPr>
        </p:nvSpPr>
        <p:spPr>
          <a:xfrm>
            <a:off x="468313" y="1262063"/>
            <a:ext cx="8207375" cy="3467645"/>
          </a:xfrm>
        </p:spPr>
        <p:txBody>
          <a:bodyPr numCol="3" spcCol="108000"/>
          <a:lstStyle/>
          <a:p>
            <a:r>
              <a:rPr lang="en-US" sz="1400" dirty="0">
                <a:latin typeface="Georgia" panose="02040502050405020303" pitchFamily="18" charset="0"/>
              </a:rPr>
              <a:t>For </a:t>
            </a:r>
            <a:r>
              <a:rPr lang="en-US" sz="1400" u="sng" dirty="0">
                <a:latin typeface="Georgia" panose="02040502050405020303" pitchFamily="18" charset="0"/>
              </a:rPr>
              <a:t>PhD students with employment contract </a:t>
            </a:r>
            <a:r>
              <a:rPr lang="en-US" sz="1400" b="0" dirty="0">
                <a:latin typeface="Georgia" panose="02040502050405020303" pitchFamily="18" charset="0"/>
              </a:rPr>
              <a:t>(either 100% or 50%)  the job description includes 5% (i.e. 80 or 40 hours/year) of work as a teaching assistant (TA) or other work instructed by the department. There is no extra compensation for this work. TA or other work over 80/40 hours/year can be offered as long as it is clearly not interfering with the doctoral studies, and this will be compensated separately according to normal compensation tables.</a:t>
            </a:r>
            <a:endParaRPr lang="fi-FI" sz="1400" b="0" dirty="0">
              <a:latin typeface="Georgia" panose="02040502050405020303" pitchFamily="18" charset="0"/>
            </a:endParaRPr>
          </a:p>
          <a:p>
            <a:r>
              <a:rPr lang="en-US" sz="1400" u="sng" dirty="0">
                <a:latin typeface="Georgia" panose="02040502050405020303" pitchFamily="18" charset="0"/>
              </a:rPr>
              <a:t>PhD students studying full time that are fully funded with grants and are tightly linked to the department </a:t>
            </a:r>
            <a:r>
              <a:rPr lang="en-US" sz="1400" b="0" dirty="0">
                <a:latin typeface="Georgia" panose="02040502050405020303" pitchFamily="18" charset="0"/>
              </a:rPr>
              <a:t>(working space </a:t>
            </a:r>
            <a:r>
              <a:rPr lang="en-US" sz="1400" b="0" dirty="0" err="1">
                <a:latin typeface="Georgia" panose="02040502050405020303" pitchFamily="18" charset="0"/>
              </a:rPr>
              <a:t>etc</a:t>
            </a:r>
            <a:r>
              <a:rPr lang="en-US" sz="1400" b="0" dirty="0">
                <a:latin typeface="Georgia" panose="02040502050405020303" pitchFamily="18" charset="0"/>
              </a:rPr>
              <a:t>):  40-80 hours/year teaching assistant (TA) work is to be offered and compensated with normal compensation tables. Work without compensation can not be required.  TA or other work over 80 hours/year can be offered as long as it is clearly not interfering with the doctoral studies, and this will be compensated separately as well.</a:t>
            </a:r>
          </a:p>
          <a:p>
            <a:r>
              <a:rPr lang="en-US" sz="1400" b="0" dirty="0">
                <a:latin typeface="Georgia" panose="02040502050405020303" pitchFamily="18" charset="0"/>
              </a:rPr>
              <a:t>It is not possible to define how much work e.g. one course causes, and therefore it must be decided case by case what kind of work adds up to </a:t>
            </a:r>
            <a:r>
              <a:rPr lang="en-US" sz="1400" b="0">
                <a:latin typeface="Georgia" panose="02040502050405020303" pitchFamily="18" charset="0"/>
              </a:rPr>
              <a:t>that 80/40 </a:t>
            </a:r>
            <a:r>
              <a:rPr lang="en-US" sz="1400" b="0" dirty="0">
                <a:latin typeface="Georgia" panose="02040502050405020303" pitchFamily="18" charset="0"/>
              </a:rPr>
              <a:t>hours/year. </a:t>
            </a:r>
          </a:p>
          <a:p>
            <a:endParaRPr lang="fi-FI" sz="1400" b="0" dirty="0">
              <a:latin typeface="Georgia" panose="02040502050405020303" pitchFamily="18" charset="0"/>
            </a:endParaRPr>
          </a:p>
        </p:txBody>
      </p:sp>
    </p:spTree>
    <p:extLst>
      <p:ext uri="{BB962C8B-B14F-4D97-AF65-F5344CB8AC3E}">
        <p14:creationId xmlns:p14="http://schemas.microsoft.com/office/powerpoint/2010/main" val="330145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73E6-1A01-48C6-9FFC-F365D42367AA}"/>
              </a:ext>
            </a:extLst>
          </p:cNvPr>
          <p:cNvSpPr>
            <a:spLocks noGrp="1"/>
          </p:cNvSpPr>
          <p:nvPr>
            <p:ph type="ctrTitle"/>
          </p:nvPr>
        </p:nvSpPr>
        <p:spPr>
          <a:xfrm>
            <a:off x="468313" y="265113"/>
            <a:ext cx="8207375" cy="852193"/>
          </a:xfrm>
        </p:spPr>
        <p:txBody>
          <a:bodyPr/>
          <a:lstStyle/>
          <a:p>
            <a:r>
              <a:rPr lang="en-US" dirty="0"/>
              <a:t>Internship during doctoral studies</a:t>
            </a:r>
          </a:p>
        </p:txBody>
      </p:sp>
      <p:sp>
        <p:nvSpPr>
          <p:cNvPr id="3" name="Content Placeholder 2">
            <a:extLst>
              <a:ext uri="{FF2B5EF4-FFF2-40B4-BE49-F238E27FC236}">
                <a16:creationId xmlns:a16="http://schemas.microsoft.com/office/drawing/2014/main" id="{98EFA4B5-EA75-4DD8-AE3F-3846D63305EF}"/>
              </a:ext>
            </a:extLst>
          </p:cNvPr>
          <p:cNvSpPr>
            <a:spLocks noGrp="1"/>
          </p:cNvSpPr>
          <p:nvPr>
            <p:ph sz="quarter" idx="14"/>
          </p:nvPr>
        </p:nvSpPr>
        <p:spPr>
          <a:xfrm>
            <a:off x="468314" y="985293"/>
            <a:ext cx="8207374" cy="3612402"/>
          </a:xfrm>
        </p:spPr>
        <p:txBody>
          <a:bodyPr/>
          <a:lstStyle/>
          <a:p>
            <a:pPr marL="285750" indent="-285750" algn="just">
              <a:spcAft>
                <a:spcPts val="600"/>
              </a:spcAft>
              <a:buFont typeface="Arial" panose="020B0604020202020204" pitchFamily="34" charset="0"/>
              <a:buChar char="•"/>
            </a:pPr>
            <a:r>
              <a:rPr lang="en-US" sz="1600" b="0" dirty="0">
                <a:effectLst/>
                <a:latin typeface="Georgia" panose="02040502050405020303" pitchFamily="18" charset="0"/>
                <a:ea typeface="Times New Roman" panose="02020603050405020304" pitchFamily="18" charset="0"/>
                <a:cs typeface="Times New Roman" panose="02020603050405020304" pitchFamily="18" charset="0"/>
              </a:rPr>
              <a:t>Students may include an internship of one to six (1-6) months in a company or other organization to their PhD studies. </a:t>
            </a:r>
          </a:p>
          <a:p>
            <a:pPr marL="285750" indent="-285750" algn="just">
              <a:spcAft>
                <a:spcPts val="600"/>
              </a:spcAft>
              <a:buFont typeface="Arial" panose="020B0604020202020204" pitchFamily="34" charset="0"/>
              <a:buChar char="•"/>
            </a:pPr>
            <a:r>
              <a:rPr lang="en-US" sz="1600" b="0" dirty="0">
                <a:effectLst/>
                <a:latin typeface="Georgia" panose="02040502050405020303" pitchFamily="18" charset="0"/>
                <a:ea typeface="Times New Roman" panose="02020603050405020304" pitchFamily="18" charset="0"/>
                <a:cs typeface="Times New Roman" panose="02020603050405020304" pitchFamily="18" charset="0"/>
              </a:rPr>
              <a:t>The doctoral studies and their funding can be suspended for the duration of the internship if </a:t>
            </a:r>
          </a:p>
          <a:p>
            <a:pPr marL="523350" lvl="1" indent="-285750" algn="just">
              <a:spcAft>
                <a:spcPts val="600"/>
              </a:spcAft>
              <a:buFont typeface="Arial" panose="020B0604020202020204" pitchFamily="34" charset="0"/>
              <a:buChar char="•"/>
            </a:pPr>
            <a:r>
              <a:rPr lang="en-US" sz="1500" b="0" dirty="0">
                <a:effectLst/>
                <a:latin typeface="Georgia" panose="02040502050405020303" pitchFamily="18" charset="0"/>
                <a:ea typeface="Times New Roman" panose="02020603050405020304" pitchFamily="18" charset="0"/>
                <a:cs typeface="Times New Roman" panose="02020603050405020304" pitchFamily="18" charset="0"/>
              </a:rPr>
              <a:t>the internship is relevant for the studies and </a:t>
            </a:r>
          </a:p>
          <a:p>
            <a:pPr marL="523350" lvl="1" indent="-285750" algn="just">
              <a:spcAft>
                <a:spcPts val="600"/>
              </a:spcAft>
              <a:buFont typeface="Arial" panose="020B0604020202020204" pitchFamily="34" charset="0"/>
              <a:buChar char="•"/>
            </a:pPr>
            <a:r>
              <a:rPr lang="en-US" sz="1500" b="0" dirty="0">
                <a:effectLst/>
                <a:latin typeface="Georgia" panose="02040502050405020303" pitchFamily="18" charset="0"/>
                <a:ea typeface="Times New Roman" panose="02020603050405020304" pitchFamily="18" charset="0"/>
                <a:cs typeface="Times New Roman" panose="02020603050405020304" pitchFamily="18" charset="0"/>
              </a:rPr>
              <a:t>recommended by the supervisor. </a:t>
            </a:r>
          </a:p>
          <a:p>
            <a:pPr marL="285750" indent="-285750" algn="just">
              <a:spcAft>
                <a:spcPts val="600"/>
              </a:spcAft>
              <a:buFont typeface="Arial" panose="020B0604020202020204" pitchFamily="34" charset="0"/>
              <a:buChar char="•"/>
            </a:pPr>
            <a:r>
              <a:rPr lang="en-US" sz="1600" b="0" dirty="0">
                <a:effectLst/>
                <a:latin typeface="Georgia" panose="02040502050405020303" pitchFamily="18" charset="0"/>
                <a:ea typeface="Times New Roman" panose="02020603050405020304" pitchFamily="18" charset="0"/>
                <a:cs typeface="Times New Roman" panose="02020603050405020304" pitchFamily="18" charset="0"/>
              </a:rPr>
              <a:t>The exemption is granted for the full contract (i.e. if the student has a 50% employment contract the exemption is granted for the whole 50%).</a:t>
            </a:r>
          </a:p>
          <a:p>
            <a:pPr marL="285750" indent="-285750" algn="just">
              <a:spcAft>
                <a:spcPts val="600"/>
              </a:spcAft>
              <a:buFont typeface="Arial" panose="020B0604020202020204" pitchFamily="34" charset="0"/>
              <a:buChar char="•"/>
            </a:pPr>
            <a:r>
              <a:rPr lang="en-US" sz="1600" b="0" dirty="0">
                <a:effectLst/>
                <a:latin typeface="Georgia" panose="02040502050405020303" pitchFamily="18" charset="0"/>
                <a:ea typeface="Times New Roman" panose="02020603050405020304" pitchFamily="18" charset="0"/>
                <a:cs typeface="Times New Roman" panose="02020603050405020304" pitchFamily="18" charset="0"/>
              </a:rPr>
              <a:t>If student’s funding includes grant awarded by a foundation, the student is her-/himself responsible for informing the foundation and agreeing on the potential changes to the grant caused by the internship.</a:t>
            </a:r>
          </a:p>
          <a:p>
            <a:endParaRPr lang="en-US" dirty="0"/>
          </a:p>
        </p:txBody>
      </p:sp>
      <p:sp>
        <p:nvSpPr>
          <p:cNvPr id="4" name="Date Placeholder 3">
            <a:extLst>
              <a:ext uri="{FF2B5EF4-FFF2-40B4-BE49-F238E27FC236}">
                <a16:creationId xmlns:a16="http://schemas.microsoft.com/office/drawing/2014/main" id="{1CE4A00F-CEAD-4891-B464-159B5DD30E4A}"/>
              </a:ext>
            </a:extLst>
          </p:cNvPr>
          <p:cNvSpPr>
            <a:spLocks noGrp="1"/>
          </p:cNvSpPr>
          <p:nvPr>
            <p:ph type="dt" sz="half" idx="15"/>
          </p:nvPr>
        </p:nvSpPr>
        <p:spPr/>
        <p:txBody>
          <a:bodyPr/>
          <a:lstStyle/>
          <a:p>
            <a:pPr>
              <a:defRPr/>
            </a:pPr>
            <a:r>
              <a:rPr lang="en-FI"/>
              <a:t>17-Nov-2021</a:t>
            </a:r>
            <a:endParaRPr lang="fi-FI"/>
          </a:p>
        </p:txBody>
      </p:sp>
      <p:sp>
        <p:nvSpPr>
          <p:cNvPr id="5" name="Slide Number Placeholder 4">
            <a:extLst>
              <a:ext uri="{FF2B5EF4-FFF2-40B4-BE49-F238E27FC236}">
                <a16:creationId xmlns:a16="http://schemas.microsoft.com/office/drawing/2014/main" id="{8F08F7D1-0264-4515-811C-3FC90ABD2256}"/>
              </a:ext>
            </a:extLst>
          </p:cNvPr>
          <p:cNvSpPr>
            <a:spLocks noGrp="1"/>
          </p:cNvSpPr>
          <p:nvPr>
            <p:ph type="sldNum" sz="quarter" idx="17"/>
          </p:nvPr>
        </p:nvSpPr>
        <p:spPr/>
        <p:txBody>
          <a:bodyPr/>
          <a:lstStyle/>
          <a:p>
            <a:pPr>
              <a:defRPr/>
            </a:pPr>
            <a:fld id="{49EFD4B7-1CC6-864B-A72A-C978B70BBA9B}" type="slidenum">
              <a:rPr lang="fi-FI" smtClean="0"/>
              <a:pPr>
                <a:defRPr/>
              </a:pPr>
              <a:t>18</a:t>
            </a:fld>
            <a:endParaRPr lang="fi-FI"/>
          </a:p>
        </p:txBody>
      </p:sp>
    </p:spTree>
    <p:extLst>
      <p:ext uri="{BB962C8B-B14F-4D97-AF65-F5344CB8AC3E}">
        <p14:creationId xmlns:p14="http://schemas.microsoft.com/office/powerpoint/2010/main" val="223371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6B73-9807-44F4-B213-602FA6CB6AA6}"/>
              </a:ext>
            </a:extLst>
          </p:cNvPr>
          <p:cNvSpPr>
            <a:spLocks noGrp="1"/>
          </p:cNvSpPr>
          <p:nvPr>
            <p:ph type="ctrTitle"/>
          </p:nvPr>
        </p:nvSpPr>
        <p:spPr/>
        <p:txBody>
          <a:bodyPr/>
          <a:lstStyle/>
          <a:p>
            <a:r>
              <a:rPr lang="en-US" dirty="0"/>
              <a:t>Applying for funding</a:t>
            </a:r>
          </a:p>
        </p:txBody>
      </p:sp>
    </p:spTree>
    <p:extLst>
      <p:ext uri="{BB962C8B-B14F-4D97-AF65-F5344CB8AC3E}">
        <p14:creationId xmlns:p14="http://schemas.microsoft.com/office/powerpoint/2010/main" val="71162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E120C-E6D9-474B-9FAB-B3A7AC80E62B}"/>
              </a:ext>
            </a:extLst>
          </p:cNvPr>
          <p:cNvSpPr txBox="1"/>
          <p:nvPr/>
        </p:nvSpPr>
        <p:spPr>
          <a:xfrm>
            <a:off x="454076" y="869911"/>
            <a:ext cx="2523448" cy="307777"/>
          </a:xfrm>
          <a:prstGeom prst="rect">
            <a:avLst/>
          </a:prstGeom>
          <a:solidFill>
            <a:srgbClr val="FFFF00"/>
          </a:solidFill>
        </p:spPr>
        <p:txBody>
          <a:bodyPr wrap="none" rtlCol="0">
            <a:spAutoFit/>
          </a:bodyPr>
          <a:lstStyle/>
          <a:p>
            <a:r>
              <a:rPr lang="en-US" sz="1400" dirty="0"/>
              <a:t>Potential practical relevance?</a:t>
            </a:r>
          </a:p>
        </p:txBody>
      </p:sp>
      <p:sp>
        <p:nvSpPr>
          <p:cNvPr id="4" name="TextBox 3">
            <a:extLst>
              <a:ext uri="{FF2B5EF4-FFF2-40B4-BE49-F238E27FC236}">
                <a16:creationId xmlns:a16="http://schemas.microsoft.com/office/drawing/2014/main" id="{A63CB684-5BC0-4884-8BC1-A2D8342F8162}"/>
              </a:ext>
            </a:extLst>
          </p:cNvPr>
          <p:cNvSpPr txBox="1"/>
          <p:nvPr/>
        </p:nvSpPr>
        <p:spPr>
          <a:xfrm>
            <a:off x="454076" y="4202542"/>
            <a:ext cx="2529795" cy="307777"/>
          </a:xfrm>
          <a:prstGeom prst="rect">
            <a:avLst/>
          </a:prstGeom>
          <a:solidFill>
            <a:srgbClr val="663300"/>
          </a:solidFill>
        </p:spPr>
        <p:txBody>
          <a:bodyPr wrap="none" rtlCol="0">
            <a:spAutoFit/>
          </a:bodyPr>
          <a:lstStyle/>
          <a:p>
            <a:r>
              <a:rPr lang="en-US" sz="1400" dirty="0">
                <a:solidFill>
                  <a:schemeClr val="bg1"/>
                </a:solidFill>
              </a:rPr>
              <a:t>Well written (language-wise)?</a:t>
            </a:r>
          </a:p>
        </p:txBody>
      </p:sp>
      <p:sp>
        <p:nvSpPr>
          <p:cNvPr id="5" name="TextBox 4">
            <a:extLst>
              <a:ext uri="{FF2B5EF4-FFF2-40B4-BE49-F238E27FC236}">
                <a16:creationId xmlns:a16="http://schemas.microsoft.com/office/drawing/2014/main" id="{A10ED514-F0AA-4899-A2C1-17E0AC1D78F0}"/>
              </a:ext>
            </a:extLst>
          </p:cNvPr>
          <p:cNvSpPr txBox="1"/>
          <p:nvPr/>
        </p:nvSpPr>
        <p:spPr>
          <a:xfrm>
            <a:off x="161760" y="3335265"/>
            <a:ext cx="3595856" cy="307777"/>
          </a:xfrm>
          <a:prstGeom prst="rect">
            <a:avLst/>
          </a:prstGeom>
          <a:solidFill>
            <a:schemeClr val="tx2">
              <a:lumMod val="75000"/>
            </a:schemeClr>
          </a:solidFill>
        </p:spPr>
        <p:txBody>
          <a:bodyPr wrap="none" rtlCol="0">
            <a:spAutoFit/>
          </a:bodyPr>
          <a:lstStyle/>
          <a:p>
            <a:r>
              <a:rPr lang="en-US" sz="1400" dirty="0">
                <a:solidFill>
                  <a:schemeClr val="bg1"/>
                </a:solidFill>
              </a:rPr>
              <a:t>Convincing research plan (methods, time)?</a:t>
            </a:r>
          </a:p>
        </p:txBody>
      </p:sp>
      <p:sp>
        <p:nvSpPr>
          <p:cNvPr id="6" name="TextBox 5">
            <a:extLst>
              <a:ext uri="{FF2B5EF4-FFF2-40B4-BE49-F238E27FC236}">
                <a16:creationId xmlns:a16="http://schemas.microsoft.com/office/drawing/2014/main" id="{55853357-7001-474A-8382-3B33EEE28BE2}"/>
              </a:ext>
            </a:extLst>
          </p:cNvPr>
          <p:cNvSpPr txBox="1"/>
          <p:nvPr/>
        </p:nvSpPr>
        <p:spPr>
          <a:xfrm>
            <a:off x="1778398" y="240888"/>
            <a:ext cx="2027863" cy="307777"/>
          </a:xfrm>
          <a:prstGeom prst="rect">
            <a:avLst/>
          </a:prstGeom>
          <a:solidFill>
            <a:schemeClr val="accent4"/>
          </a:solidFill>
        </p:spPr>
        <p:txBody>
          <a:bodyPr wrap="none" rtlCol="0">
            <a:spAutoFit/>
          </a:bodyPr>
          <a:lstStyle/>
          <a:p>
            <a:r>
              <a:rPr lang="en-US" sz="1400" dirty="0"/>
              <a:t>Timely/important topic?</a:t>
            </a:r>
          </a:p>
        </p:txBody>
      </p:sp>
      <p:sp>
        <p:nvSpPr>
          <p:cNvPr id="7" name="TextBox 6">
            <a:extLst>
              <a:ext uri="{FF2B5EF4-FFF2-40B4-BE49-F238E27FC236}">
                <a16:creationId xmlns:a16="http://schemas.microsoft.com/office/drawing/2014/main" id="{9FBD85BD-2AB5-4649-8119-89B55ABC7BFF}"/>
              </a:ext>
            </a:extLst>
          </p:cNvPr>
          <p:cNvSpPr txBox="1"/>
          <p:nvPr/>
        </p:nvSpPr>
        <p:spPr>
          <a:xfrm>
            <a:off x="5799057" y="3417461"/>
            <a:ext cx="2273379" cy="307777"/>
          </a:xfrm>
          <a:prstGeom prst="rect">
            <a:avLst/>
          </a:prstGeom>
          <a:solidFill>
            <a:schemeClr val="accent6">
              <a:lumMod val="40000"/>
              <a:lumOff val="60000"/>
            </a:schemeClr>
          </a:solidFill>
        </p:spPr>
        <p:txBody>
          <a:bodyPr wrap="none" rtlCol="0">
            <a:spAutoFit/>
          </a:bodyPr>
          <a:lstStyle/>
          <a:p>
            <a:r>
              <a:rPr lang="en-US" sz="1400" dirty="0"/>
              <a:t>Depth of literature review?</a:t>
            </a:r>
          </a:p>
        </p:txBody>
      </p:sp>
      <p:sp>
        <p:nvSpPr>
          <p:cNvPr id="8" name="TextBox 7">
            <a:extLst>
              <a:ext uri="{FF2B5EF4-FFF2-40B4-BE49-F238E27FC236}">
                <a16:creationId xmlns:a16="http://schemas.microsoft.com/office/drawing/2014/main" id="{CF9400E2-D23F-4CEB-9E18-FC6A6A6F96F8}"/>
              </a:ext>
            </a:extLst>
          </p:cNvPr>
          <p:cNvSpPr txBox="1"/>
          <p:nvPr/>
        </p:nvSpPr>
        <p:spPr>
          <a:xfrm>
            <a:off x="4424269" y="1050816"/>
            <a:ext cx="2831224" cy="307777"/>
          </a:xfrm>
          <a:prstGeom prst="rect">
            <a:avLst/>
          </a:prstGeom>
          <a:solidFill>
            <a:srgbClr val="FF0000"/>
          </a:solidFill>
          <a:ln>
            <a:solidFill>
              <a:srgbClr val="FF0000"/>
            </a:solidFill>
          </a:ln>
        </p:spPr>
        <p:txBody>
          <a:bodyPr wrap="none" rtlCol="0">
            <a:spAutoFit/>
          </a:bodyPr>
          <a:lstStyle/>
          <a:p>
            <a:r>
              <a:rPr lang="en-US" sz="1400" dirty="0">
                <a:solidFill>
                  <a:schemeClr val="bg1"/>
                </a:solidFill>
              </a:rPr>
              <a:t>Positive recommendation letters?</a:t>
            </a:r>
          </a:p>
        </p:txBody>
      </p:sp>
      <p:sp>
        <p:nvSpPr>
          <p:cNvPr id="9" name="TextBox 8">
            <a:extLst>
              <a:ext uri="{FF2B5EF4-FFF2-40B4-BE49-F238E27FC236}">
                <a16:creationId xmlns:a16="http://schemas.microsoft.com/office/drawing/2014/main" id="{C9CB373A-407D-4FBB-838C-FDC9898500E4}"/>
              </a:ext>
            </a:extLst>
          </p:cNvPr>
          <p:cNvSpPr txBox="1"/>
          <p:nvPr/>
        </p:nvSpPr>
        <p:spPr>
          <a:xfrm>
            <a:off x="4827894" y="1672318"/>
            <a:ext cx="4224233" cy="307777"/>
          </a:xfrm>
          <a:prstGeom prst="rect">
            <a:avLst/>
          </a:prstGeom>
          <a:solidFill>
            <a:schemeClr val="tx2"/>
          </a:solidFill>
        </p:spPr>
        <p:txBody>
          <a:bodyPr wrap="none" rtlCol="0">
            <a:spAutoFit/>
          </a:bodyPr>
          <a:lstStyle/>
          <a:p>
            <a:r>
              <a:rPr lang="en-US" sz="1400" dirty="0">
                <a:solidFill>
                  <a:schemeClr val="bg1"/>
                </a:solidFill>
              </a:rPr>
              <a:t>Potential academic contributions of the research?</a:t>
            </a:r>
          </a:p>
        </p:txBody>
      </p:sp>
      <p:sp>
        <p:nvSpPr>
          <p:cNvPr id="10" name="TextBox 9">
            <a:extLst>
              <a:ext uri="{FF2B5EF4-FFF2-40B4-BE49-F238E27FC236}">
                <a16:creationId xmlns:a16="http://schemas.microsoft.com/office/drawing/2014/main" id="{F7BF3123-DF99-427E-91B4-04C3EAFBCB0A}"/>
              </a:ext>
            </a:extLst>
          </p:cNvPr>
          <p:cNvSpPr txBox="1"/>
          <p:nvPr/>
        </p:nvSpPr>
        <p:spPr>
          <a:xfrm>
            <a:off x="6226457" y="4356431"/>
            <a:ext cx="2751074" cy="523220"/>
          </a:xfrm>
          <a:prstGeom prst="rect">
            <a:avLst/>
          </a:prstGeom>
          <a:solidFill>
            <a:srgbClr val="7030A0"/>
          </a:solidFill>
        </p:spPr>
        <p:txBody>
          <a:bodyPr wrap="none" rtlCol="0">
            <a:spAutoFit/>
          </a:bodyPr>
          <a:lstStyle/>
          <a:p>
            <a:r>
              <a:rPr lang="en-US" sz="1400" dirty="0">
                <a:solidFill>
                  <a:schemeClr val="bg1"/>
                </a:solidFill>
              </a:rPr>
              <a:t>Good fit between research &amp;</a:t>
            </a:r>
          </a:p>
          <a:p>
            <a:r>
              <a:rPr lang="en-US" sz="1400" dirty="0">
                <a:solidFill>
                  <a:schemeClr val="bg1"/>
                </a:solidFill>
              </a:rPr>
              <a:t>mission/focus of the foundation?</a:t>
            </a:r>
          </a:p>
        </p:txBody>
      </p:sp>
      <p:sp>
        <p:nvSpPr>
          <p:cNvPr id="11" name="TextBox 10">
            <a:extLst>
              <a:ext uri="{FF2B5EF4-FFF2-40B4-BE49-F238E27FC236}">
                <a16:creationId xmlns:a16="http://schemas.microsoft.com/office/drawing/2014/main" id="{C0C85C02-2DF5-475E-8808-99463B46878F}"/>
              </a:ext>
            </a:extLst>
          </p:cNvPr>
          <p:cNvSpPr txBox="1"/>
          <p:nvPr/>
        </p:nvSpPr>
        <p:spPr>
          <a:xfrm>
            <a:off x="3284883" y="3820879"/>
            <a:ext cx="3369577" cy="307777"/>
          </a:xfrm>
          <a:prstGeom prst="rect">
            <a:avLst/>
          </a:prstGeom>
          <a:solidFill>
            <a:srgbClr val="99FF33"/>
          </a:solidFill>
        </p:spPr>
        <p:txBody>
          <a:bodyPr wrap="none" rtlCol="0">
            <a:spAutoFit/>
          </a:bodyPr>
          <a:lstStyle/>
          <a:p>
            <a:r>
              <a:rPr lang="en-US" sz="1400" dirty="0"/>
              <a:t>Transparent &amp; reasonable </a:t>
            </a:r>
            <a:r>
              <a:rPr lang="en-US" sz="1400"/>
              <a:t>funding plan?</a:t>
            </a:r>
            <a:endParaRPr lang="en-US" sz="1400" dirty="0"/>
          </a:p>
        </p:txBody>
      </p:sp>
      <p:sp>
        <p:nvSpPr>
          <p:cNvPr id="12" name="TextBox 11">
            <a:extLst>
              <a:ext uri="{FF2B5EF4-FFF2-40B4-BE49-F238E27FC236}">
                <a16:creationId xmlns:a16="http://schemas.microsoft.com/office/drawing/2014/main" id="{0E6B733B-0CDE-483E-A284-6D87473C10FE}"/>
              </a:ext>
            </a:extLst>
          </p:cNvPr>
          <p:cNvSpPr txBox="1"/>
          <p:nvPr/>
        </p:nvSpPr>
        <p:spPr>
          <a:xfrm>
            <a:off x="1207454" y="1559886"/>
            <a:ext cx="2541080" cy="307777"/>
          </a:xfrm>
          <a:prstGeom prst="rect">
            <a:avLst/>
          </a:prstGeom>
          <a:solidFill>
            <a:schemeClr val="accent1">
              <a:lumMod val="40000"/>
              <a:lumOff val="60000"/>
            </a:schemeClr>
          </a:solidFill>
        </p:spPr>
        <p:txBody>
          <a:bodyPr wrap="none" rtlCol="0">
            <a:spAutoFit/>
          </a:bodyPr>
          <a:lstStyle/>
          <a:p>
            <a:r>
              <a:rPr lang="en-US" sz="1400" dirty="0"/>
              <a:t>Brief “elevator pitch” up front?</a:t>
            </a:r>
          </a:p>
        </p:txBody>
      </p:sp>
      <p:sp>
        <p:nvSpPr>
          <p:cNvPr id="13" name="TextBox 12">
            <a:extLst>
              <a:ext uri="{FF2B5EF4-FFF2-40B4-BE49-F238E27FC236}">
                <a16:creationId xmlns:a16="http://schemas.microsoft.com/office/drawing/2014/main" id="{2DBF56C8-7745-4409-89D2-AD414C5242A8}"/>
              </a:ext>
            </a:extLst>
          </p:cNvPr>
          <p:cNvSpPr txBox="1"/>
          <p:nvPr/>
        </p:nvSpPr>
        <p:spPr>
          <a:xfrm>
            <a:off x="5658895" y="452481"/>
            <a:ext cx="3050835" cy="307777"/>
          </a:xfrm>
          <a:prstGeom prst="rect">
            <a:avLst/>
          </a:prstGeom>
          <a:solidFill>
            <a:srgbClr val="92D050"/>
          </a:solidFill>
        </p:spPr>
        <p:txBody>
          <a:bodyPr wrap="none" rtlCol="0">
            <a:spAutoFit/>
          </a:bodyPr>
          <a:lstStyle/>
          <a:p>
            <a:r>
              <a:rPr lang="en-US" sz="1400" dirty="0"/>
              <a:t>Excellent collaborators/supervisors?</a:t>
            </a:r>
          </a:p>
        </p:txBody>
      </p:sp>
      <p:sp>
        <p:nvSpPr>
          <p:cNvPr id="14" name="TextBox 13">
            <a:extLst>
              <a:ext uri="{FF2B5EF4-FFF2-40B4-BE49-F238E27FC236}">
                <a16:creationId xmlns:a16="http://schemas.microsoft.com/office/drawing/2014/main" id="{8D3230AE-1AFF-4095-8245-3F7B0E7D60D6}"/>
              </a:ext>
            </a:extLst>
          </p:cNvPr>
          <p:cNvSpPr txBox="1"/>
          <p:nvPr/>
        </p:nvSpPr>
        <p:spPr>
          <a:xfrm>
            <a:off x="419724" y="2328211"/>
            <a:ext cx="2717347" cy="307777"/>
          </a:xfrm>
          <a:prstGeom prst="rect">
            <a:avLst/>
          </a:prstGeom>
          <a:solidFill>
            <a:schemeClr val="accent2">
              <a:lumMod val="40000"/>
              <a:lumOff val="60000"/>
            </a:schemeClr>
          </a:solidFill>
          <a:ln>
            <a:solidFill>
              <a:schemeClr val="accent3">
                <a:lumMod val="40000"/>
                <a:lumOff val="60000"/>
              </a:schemeClr>
            </a:solidFill>
          </a:ln>
        </p:spPr>
        <p:txBody>
          <a:bodyPr wrap="none" rtlCol="0">
            <a:spAutoFit/>
          </a:bodyPr>
          <a:lstStyle/>
          <a:p>
            <a:r>
              <a:rPr lang="en-US" sz="1400" dirty="0"/>
              <a:t>Written for experts on the topic?</a:t>
            </a:r>
          </a:p>
        </p:txBody>
      </p:sp>
      <p:sp>
        <p:nvSpPr>
          <p:cNvPr id="15" name="TextBox 14">
            <a:extLst>
              <a:ext uri="{FF2B5EF4-FFF2-40B4-BE49-F238E27FC236}">
                <a16:creationId xmlns:a16="http://schemas.microsoft.com/office/drawing/2014/main" id="{8FFED75B-E6CC-450F-B077-689AB4A33F87}"/>
              </a:ext>
            </a:extLst>
          </p:cNvPr>
          <p:cNvSpPr txBox="1"/>
          <p:nvPr/>
        </p:nvSpPr>
        <p:spPr>
          <a:xfrm>
            <a:off x="5586560" y="5246787"/>
            <a:ext cx="3110147" cy="307777"/>
          </a:xfrm>
          <a:prstGeom prst="rect">
            <a:avLst/>
          </a:prstGeom>
          <a:solidFill>
            <a:srgbClr val="C00000"/>
          </a:solidFill>
        </p:spPr>
        <p:txBody>
          <a:bodyPr wrap="none" rtlCol="0">
            <a:spAutoFit/>
          </a:bodyPr>
          <a:lstStyle/>
          <a:p>
            <a:r>
              <a:rPr lang="en-US" sz="1400" dirty="0">
                <a:solidFill>
                  <a:schemeClr val="bg1"/>
                </a:solidFill>
              </a:rPr>
              <a:t>Revised x times based on feedback?</a:t>
            </a:r>
          </a:p>
        </p:txBody>
      </p:sp>
      <p:sp>
        <p:nvSpPr>
          <p:cNvPr id="17" name="TextBox 16">
            <a:extLst>
              <a:ext uri="{FF2B5EF4-FFF2-40B4-BE49-F238E27FC236}">
                <a16:creationId xmlns:a16="http://schemas.microsoft.com/office/drawing/2014/main" id="{5CF8B1C9-6DC6-4F8E-98C5-8412787CEDBD}"/>
              </a:ext>
            </a:extLst>
          </p:cNvPr>
          <p:cNvSpPr txBox="1"/>
          <p:nvPr/>
        </p:nvSpPr>
        <p:spPr>
          <a:xfrm>
            <a:off x="4857873" y="2881886"/>
            <a:ext cx="3339376" cy="307777"/>
          </a:xfrm>
          <a:prstGeom prst="rect">
            <a:avLst/>
          </a:prstGeom>
          <a:solidFill>
            <a:schemeClr val="accent1">
              <a:lumMod val="20000"/>
              <a:lumOff val="80000"/>
            </a:schemeClr>
          </a:solidFill>
        </p:spPr>
        <p:txBody>
          <a:bodyPr wrap="none" rtlCol="0">
            <a:spAutoFit/>
          </a:bodyPr>
          <a:lstStyle/>
          <a:p>
            <a:r>
              <a:rPr lang="en-US" sz="1400" dirty="0"/>
              <a:t>Describes the progress of PhD studies?</a:t>
            </a:r>
          </a:p>
        </p:txBody>
      </p:sp>
      <p:sp>
        <p:nvSpPr>
          <p:cNvPr id="18" name="TextBox 17">
            <a:extLst>
              <a:ext uri="{FF2B5EF4-FFF2-40B4-BE49-F238E27FC236}">
                <a16:creationId xmlns:a16="http://schemas.microsoft.com/office/drawing/2014/main" id="{F1BBBBC0-9D7E-4C41-8626-0DF15D62D483}"/>
              </a:ext>
            </a:extLst>
          </p:cNvPr>
          <p:cNvSpPr txBox="1"/>
          <p:nvPr/>
        </p:nvSpPr>
        <p:spPr>
          <a:xfrm>
            <a:off x="541400" y="4832100"/>
            <a:ext cx="4385881" cy="307777"/>
          </a:xfrm>
          <a:prstGeom prst="rect">
            <a:avLst/>
          </a:prstGeom>
          <a:solidFill>
            <a:schemeClr val="accent1">
              <a:lumMod val="20000"/>
              <a:lumOff val="80000"/>
            </a:schemeClr>
          </a:solidFill>
        </p:spPr>
        <p:txBody>
          <a:bodyPr wrap="none" rtlCol="0">
            <a:spAutoFit/>
          </a:bodyPr>
          <a:lstStyle/>
          <a:p>
            <a:r>
              <a:rPr lang="en-US" sz="1400" dirty="0"/>
              <a:t>Contains X planned A* publications as part of thesis?</a:t>
            </a:r>
          </a:p>
        </p:txBody>
      </p:sp>
      <p:sp>
        <p:nvSpPr>
          <p:cNvPr id="21" name="TextBox 20">
            <a:extLst>
              <a:ext uri="{FF2B5EF4-FFF2-40B4-BE49-F238E27FC236}">
                <a16:creationId xmlns:a16="http://schemas.microsoft.com/office/drawing/2014/main" id="{8C758D61-27AC-44AF-B96D-ACD8A94EE661}"/>
              </a:ext>
            </a:extLst>
          </p:cNvPr>
          <p:cNvSpPr txBox="1"/>
          <p:nvPr/>
        </p:nvSpPr>
        <p:spPr>
          <a:xfrm>
            <a:off x="3961158" y="2290425"/>
            <a:ext cx="3586238" cy="307777"/>
          </a:xfrm>
          <a:prstGeom prst="rect">
            <a:avLst/>
          </a:prstGeom>
          <a:solidFill>
            <a:srgbClr val="FF00FF"/>
          </a:solidFill>
          <a:ln>
            <a:solidFill>
              <a:srgbClr val="FF0000"/>
            </a:solidFill>
          </a:ln>
        </p:spPr>
        <p:txBody>
          <a:bodyPr wrap="none" rtlCol="0">
            <a:spAutoFit/>
          </a:bodyPr>
          <a:lstStyle/>
          <a:p>
            <a:r>
              <a:rPr lang="en-US" sz="1400" dirty="0">
                <a:solidFill>
                  <a:schemeClr val="bg1"/>
                </a:solidFill>
              </a:rPr>
              <a:t>Submitted all required documents on time?</a:t>
            </a:r>
          </a:p>
        </p:txBody>
      </p:sp>
    </p:spTree>
    <p:extLst>
      <p:ext uri="{BB962C8B-B14F-4D97-AF65-F5344CB8AC3E}">
        <p14:creationId xmlns:p14="http://schemas.microsoft.com/office/powerpoint/2010/main" val="23676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9" name="think-cell Slide" r:id="rId5" imgW="353" imgH="353" progId="TCLayout.ActiveDocument.1">
                  <p:embed/>
                </p:oleObj>
              </mc:Choice>
              <mc:Fallback>
                <p:oleObj name="think-cell Slide" r:id="rId5" imgW="353" imgH="353"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fi-FI" sz="36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ctrTitle"/>
          </p:nvPr>
        </p:nvSpPr>
        <p:spPr>
          <a:xfrm>
            <a:off x="397073" y="265113"/>
            <a:ext cx="8207375" cy="996498"/>
          </a:xfrm>
        </p:spPr>
        <p:txBody>
          <a:bodyPr/>
          <a:lstStyle/>
          <a:p>
            <a:r>
              <a:rPr lang="fi-FI" dirty="0" err="1"/>
              <a:t>Foundations</a:t>
            </a:r>
            <a:r>
              <a:rPr lang="fi-FI" dirty="0"/>
              <a:t>’ </a:t>
            </a:r>
            <a:r>
              <a:rPr lang="fi-FI" dirty="0" err="1"/>
              <a:t>usual</a:t>
            </a:r>
            <a:r>
              <a:rPr lang="fi-FI" dirty="0"/>
              <a:t> </a:t>
            </a:r>
            <a:r>
              <a:rPr lang="fi-FI" dirty="0" err="1"/>
              <a:t>requirements</a:t>
            </a:r>
            <a:r>
              <a:rPr lang="fi-FI" dirty="0"/>
              <a:t> for </a:t>
            </a:r>
            <a:r>
              <a:rPr lang="fi-FI" dirty="0" err="1"/>
              <a:t>grant</a:t>
            </a:r>
            <a:r>
              <a:rPr lang="fi-FI" dirty="0"/>
              <a:t> </a:t>
            </a:r>
            <a:r>
              <a:rPr lang="fi-FI" dirty="0" err="1"/>
              <a:t>application</a:t>
            </a:r>
            <a:endParaRPr lang="fi-FI" dirty="0"/>
          </a:p>
        </p:txBody>
      </p:sp>
      <p:sp>
        <p:nvSpPr>
          <p:cNvPr id="3" name="Content Placeholder 2"/>
          <p:cNvSpPr>
            <a:spLocks noGrp="1"/>
          </p:cNvSpPr>
          <p:nvPr>
            <p:ph sz="quarter" idx="14"/>
          </p:nvPr>
        </p:nvSpPr>
        <p:spPr>
          <a:xfrm>
            <a:off x="395536" y="1345332"/>
            <a:ext cx="6551958" cy="3336083"/>
          </a:xfrm>
        </p:spPr>
        <p:txBody>
          <a:bodyPr/>
          <a:lstStyle/>
          <a:p>
            <a:pPr marL="285750" indent="-285750">
              <a:spcBef>
                <a:spcPts val="0"/>
              </a:spcBef>
              <a:spcAft>
                <a:spcPts val="600"/>
              </a:spcAft>
              <a:buFont typeface="Arial" panose="020B0604020202020204" pitchFamily="34" charset="0"/>
              <a:buChar char="•"/>
            </a:pPr>
            <a:r>
              <a:rPr lang="fi-FI" sz="1200" dirty="0">
                <a:latin typeface="Georgia" panose="02040502050405020303" pitchFamily="18" charset="0"/>
              </a:rPr>
              <a:t>Online</a:t>
            </a:r>
            <a:r>
              <a:rPr lang="fi-FI" sz="1200" b="0" dirty="0">
                <a:latin typeface="Georgia" panose="02040502050405020303" pitchFamily="18" charset="0"/>
              </a:rPr>
              <a:t> </a:t>
            </a:r>
            <a:r>
              <a:rPr lang="fi-FI" sz="1200" b="0" dirty="0" err="1">
                <a:latin typeface="Georgia" panose="02040502050405020303" pitchFamily="18" charset="0"/>
              </a:rPr>
              <a:t>application</a:t>
            </a:r>
            <a:endParaRPr lang="fi-FI" sz="1200" b="0" dirty="0">
              <a:latin typeface="Georgia" panose="02040502050405020303" pitchFamily="18" charset="0"/>
            </a:endParaRPr>
          </a:p>
          <a:p>
            <a:pPr marL="285750" indent="-285750">
              <a:spcBef>
                <a:spcPts val="0"/>
              </a:spcBef>
              <a:spcAft>
                <a:spcPts val="600"/>
              </a:spcAft>
              <a:buFont typeface="Arial" panose="020B0604020202020204" pitchFamily="34" charset="0"/>
              <a:buChar char="•"/>
            </a:pPr>
            <a:r>
              <a:rPr lang="fi-FI" sz="1200" dirty="0" err="1">
                <a:latin typeface="Georgia" panose="02040502050405020303" pitchFamily="18" charset="0"/>
              </a:rPr>
              <a:t>Attachments</a:t>
            </a:r>
            <a:endParaRPr lang="fi-FI" sz="1200" dirty="0">
              <a:latin typeface="Georgia" panose="02040502050405020303" pitchFamily="18" charset="0"/>
            </a:endParaRPr>
          </a:p>
          <a:p>
            <a:pPr marL="523350" lvl="1" indent="-285750">
              <a:spcBef>
                <a:spcPts val="0"/>
              </a:spcBef>
              <a:spcAft>
                <a:spcPts val="600"/>
              </a:spcAft>
              <a:buFont typeface="Arial" panose="020B0604020202020204" pitchFamily="34" charset="0"/>
              <a:buChar char="•"/>
            </a:pPr>
            <a:r>
              <a:rPr lang="fi-FI" sz="1200" i="1" dirty="0">
                <a:latin typeface="Georgia" panose="02040502050405020303" pitchFamily="18" charset="0"/>
              </a:rPr>
              <a:t>CV</a:t>
            </a:r>
          </a:p>
          <a:p>
            <a:pPr marL="523350" lvl="1" indent="-285750">
              <a:spcBef>
                <a:spcPts val="0"/>
              </a:spcBef>
              <a:spcAft>
                <a:spcPts val="600"/>
              </a:spcAft>
              <a:buFont typeface="Arial" panose="020B0604020202020204" pitchFamily="34" charset="0"/>
              <a:buChar char="•"/>
            </a:pPr>
            <a:r>
              <a:rPr lang="fi-FI" sz="1200" i="1" dirty="0" err="1">
                <a:latin typeface="Georgia" panose="02040502050405020303" pitchFamily="18" charset="0"/>
              </a:rPr>
              <a:t>Detailed</a:t>
            </a:r>
            <a:r>
              <a:rPr lang="fi-FI" sz="1200" i="1" dirty="0">
                <a:latin typeface="Georgia" panose="02040502050405020303" pitchFamily="18" charset="0"/>
              </a:rPr>
              <a:t> </a:t>
            </a:r>
            <a:r>
              <a:rPr lang="fi-FI" sz="1200" i="1" dirty="0" err="1">
                <a:latin typeface="Georgia" panose="02040502050405020303" pitchFamily="18" charset="0"/>
              </a:rPr>
              <a:t>work</a:t>
            </a:r>
            <a:r>
              <a:rPr lang="fi-FI" sz="1200" i="1" dirty="0">
                <a:latin typeface="Georgia" panose="02040502050405020303" pitchFamily="18" charset="0"/>
              </a:rPr>
              <a:t> </a:t>
            </a:r>
            <a:r>
              <a:rPr lang="fi-FI" sz="1200" i="1" dirty="0" err="1">
                <a:latin typeface="Georgia" panose="02040502050405020303" pitchFamily="18" charset="0"/>
              </a:rPr>
              <a:t>plan</a:t>
            </a:r>
            <a:r>
              <a:rPr lang="fi-FI" sz="1200" i="1" dirty="0">
                <a:latin typeface="Georgia" panose="02040502050405020303" pitchFamily="18" charset="0"/>
              </a:rPr>
              <a:t> (2-3 </a:t>
            </a:r>
            <a:r>
              <a:rPr lang="fi-FI" sz="1200" i="1" dirty="0" err="1">
                <a:latin typeface="Georgia" panose="02040502050405020303" pitchFamily="18" charset="0"/>
              </a:rPr>
              <a:t>pages</a:t>
            </a:r>
            <a:r>
              <a:rPr lang="fi-FI" sz="1200" i="1" dirty="0">
                <a:latin typeface="Georgia" panose="02040502050405020303" pitchFamily="18" charset="0"/>
              </a:rPr>
              <a:t>). </a:t>
            </a:r>
            <a:r>
              <a:rPr lang="fi-FI" sz="1200" i="1" dirty="0" err="1">
                <a:latin typeface="Georgia" panose="02040502050405020303" pitchFamily="18" charset="0"/>
              </a:rPr>
              <a:t>Research</a:t>
            </a:r>
            <a:r>
              <a:rPr lang="fi-FI" sz="1200" i="1" dirty="0">
                <a:latin typeface="Georgia" panose="02040502050405020303" pitchFamily="18" charset="0"/>
              </a:rPr>
              <a:t> </a:t>
            </a:r>
            <a:r>
              <a:rPr lang="fi-FI" sz="1200" i="1" dirty="0" err="1">
                <a:latin typeface="Georgia" panose="02040502050405020303" pitchFamily="18" charset="0"/>
              </a:rPr>
              <a:t>intent</a:t>
            </a:r>
            <a:r>
              <a:rPr lang="fi-FI" sz="1200" i="1" dirty="0">
                <a:latin typeface="Georgia" panose="02040502050405020303" pitchFamily="18" charset="0"/>
              </a:rPr>
              <a:t> </a:t>
            </a:r>
            <a:r>
              <a:rPr lang="fi-FI" sz="1200" i="1" dirty="0" err="1">
                <a:latin typeface="Georgia" panose="02040502050405020303" pitchFamily="18" charset="0"/>
              </a:rPr>
              <a:t>if</a:t>
            </a:r>
            <a:r>
              <a:rPr lang="fi-FI" sz="1200" i="1" dirty="0">
                <a:latin typeface="Georgia" panose="02040502050405020303" pitchFamily="18" charset="0"/>
              </a:rPr>
              <a:t> </a:t>
            </a:r>
            <a:r>
              <a:rPr lang="fi-FI" sz="1200" i="1" dirty="0" err="1">
                <a:latin typeface="Georgia" panose="02040502050405020303" pitchFamily="18" charset="0"/>
              </a:rPr>
              <a:t>things</a:t>
            </a:r>
            <a:r>
              <a:rPr lang="fi-FI" sz="1200" i="1" dirty="0">
                <a:latin typeface="Georgia" panose="02040502050405020303" pitchFamily="18" charset="0"/>
              </a:rPr>
              <a:t> </a:t>
            </a:r>
            <a:r>
              <a:rPr lang="fi-FI" sz="1200" i="1" dirty="0" err="1">
                <a:latin typeface="Georgia" panose="02040502050405020303" pitchFamily="18" charset="0"/>
              </a:rPr>
              <a:t>are</a:t>
            </a:r>
            <a:r>
              <a:rPr lang="fi-FI" sz="1200" i="1" dirty="0">
                <a:latin typeface="Georgia" panose="02040502050405020303" pitchFamily="18" charset="0"/>
              </a:rPr>
              <a:t> </a:t>
            </a:r>
            <a:r>
              <a:rPr lang="fi-FI" sz="1200" i="1" dirty="0" err="1">
                <a:latin typeface="Georgia" panose="02040502050405020303" pitchFamily="18" charset="0"/>
              </a:rPr>
              <a:t>still</a:t>
            </a:r>
            <a:r>
              <a:rPr lang="fi-FI" sz="1200" i="1" dirty="0">
                <a:latin typeface="Georgia" panose="02040502050405020303" pitchFamily="18" charset="0"/>
              </a:rPr>
              <a:t> </a:t>
            </a:r>
            <a:r>
              <a:rPr lang="fi-FI" sz="1200" i="1" dirty="0" err="1">
                <a:latin typeface="Georgia" panose="02040502050405020303" pitchFamily="18" charset="0"/>
              </a:rPr>
              <a:t>evolving</a:t>
            </a:r>
            <a:endParaRPr lang="fi-FI" sz="1200" i="1" dirty="0">
              <a:latin typeface="Georgia" panose="02040502050405020303" pitchFamily="18" charset="0"/>
            </a:endParaRPr>
          </a:p>
          <a:p>
            <a:pPr marL="523350" lvl="1" indent="-285750">
              <a:spcBef>
                <a:spcPts val="0"/>
              </a:spcBef>
              <a:spcAft>
                <a:spcPts val="600"/>
              </a:spcAft>
              <a:buFont typeface="Arial" panose="020B0604020202020204" pitchFamily="34" charset="0"/>
              <a:buChar char="•"/>
            </a:pPr>
            <a:r>
              <a:rPr lang="fi-FI" sz="1200" i="1" dirty="0" err="1">
                <a:latin typeface="Georgia" panose="02040502050405020303" pitchFamily="18" charset="0"/>
              </a:rPr>
              <a:t>Recommendation</a:t>
            </a:r>
            <a:r>
              <a:rPr lang="fi-FI" sz="1200" i="1" dirty="0">
                <a:latin typeface="Georgia" panose="02040502050405020303" pitchFamily="18" charset="0"/>
              </a:rPr>
              <a:t> </a:t>
            </a:r>
            <a:r>
              <a:rPr lang="fi-FI" sz="1200" i="1" dirty="0" err="1">
                <a:latin typeface="Georgia" panose="02040502050405020303" pitchFamily="18" charset="0"/>
              </a:rPr>
              <a:t>letter</a:t>
            </a:r>
            <a:r>
              <a:rPr lang="fi-FI" sz="1200" i="1" dirty="0">
                <a:latin typeface="Georgia" panose="02040502050405020303" pitchFamily="18" charset="0"/>
              </a:rPr>
              <a:t> </a:t>
            </a:r>
            <a:r>
              <a:rPr lang="fi-FI" sz="1200" i="1" dirty="0" err="1">
                <a:latin typeface="Georgia" panose="02040502050405020303" pitchFamily="18" charset="0"/>
              </a:rPr>
              <a:t>from</a:t>
            </a:r>
            <a:r>
              <a:rPr lang="fi-FI" sz="1200" i="1" dirty="0">
                <a:latin typeface="Georgia" panose="02040502050405020303" pitchFamily="18" charset="0"/>
              </a:rPr>
              <a:t> </a:t>
            </a:r>
            <a:r>
              <a:rPr lang="fi-FI" sz="1200" i="1" dirty="0" err="1">
                <a:latin typeface="Georgia" panose="02040502050405020303" pitchFamily="18" charset="0"/>
              </a:rPr>
              <a:t>supervisor</a:t>
            </a:r>
            <a:r>
              <a:rPr lang="fi-FI" sz="1200" i="1" dirty="0">
                <a:latin typeface="Georgia" panose="02040502050405020303" pitchFamily="18" charset="0"/>
              </a:rPr>
              <a:t> (</a:t>
            </a:r>
            <a:r>
              <a:rPr lang="fi-FI" sz="1200" i="1" dirty="0" err="1">
                <a:latin typeface="Georgia" panose="02040502050405020303" pitchFamily="18" charset="0"/>
              </a:rPr>
              <a:t>possibly</a:t>
            </a:r>
            <a:r>
              <a:rPr lang="fi-FI" sz="1200" i="1" dirty="0">
                <a:latin typeface="Georgia" panose="02040502050405020303" pitchFamily="18" charset="0"/>
              </a:rPr>
              <a:t> </a:t>
            </a:r>
            <a:r>
              <a:rPr lang="fi-FI" sz="1200" i="1" dirty="0" err="1">
                <a:latin typeface="Georgia" panose="02040502050405020303" pitchFamily="18" charset="0"/>
              </a:rPr>
              <a:t>submitted</a:t>
            </a:r>
            <a:r>
              <a:rPr lang="fi-FI" sz="1200" i="1" dirty="0">
                <a:latin typeface="Georgia" panose="02040502050405020303" pitchFamily="18" charset="0"/>
              </a:rPr>
              <a:t> </a:t>
            </a:r>
            <a:r>
              <a:rPr lang="fi-FI" sz="1200" i="1" dirty="0" err="1">
                <a:latin typeface="Georgia" panose="02040502050405020303" pitchFamily="18" charset="0"/>
              </a:rPr>
              <a:t>directly</a:t>
            </a:r>
            <a:r>
              <a:rPr lang="fi-FI" sz="1200" i="1" dirty="0">
                <a:latin typeface="Georgia" panose="02040502050405020303" pitchFamily="18" charset="0"/>
              </a:rPr>
              <a:t>)</a:t>
            </a:r>
          </a:p>
          <a:p>
            <a:pPr marL="523350" lvl="1" indent="-285750">
              <a:spcBef>
                <a:spcPts val="0"/>
              </a:spcBef>
              <a:spcAft>
                <a:spcPts val="600"/>
              </a:spcAft>
              <a:buFont typeface="Arial" panose="020B0604020202020204" pitchFamily="34" charset="0"/>
              <a:buChar char="•"/>
            </a:pPr>
            <a:r>
              <a:rPr lang="en-US" sz="1200" i="1" dirty="0">
                <a:latin typeface="Georgia" panose="02040502050405020303" pitchFamily="18" charset="0"/>
              </a:rPr>
              <a:t>Funding model explanation letter (we will provide)</a:t>
            </a:r>
            <a:endParaRPr lang="fi-FI" sz="1200" i="1" dirty="0">
              <a:latin typeface="Georgia" panose="02040502050405020303" pitchFamily="18" charset="0"/>
            </a:endParaRPr>
          </a:p>
          <a:p>
            <a:pPr marL="285750" indent="-285750">
              <a:spcBef>
                <a:spcPts val="0"/>
              </a:spcBef>
              <a:spcAft>
                <a:spcPts val="600"/>
              </a:spcAft>
              <a:buFont typeface="Arial" panose="020B0604020202020204" pitchFamily="34" charset="0"/>
              <a:buChar char="•"/>
            </a:pPr>
            <a:r>
              <a:rPr lang="fi-FI" sz="1200" b="0" dirty="0" err="1">
                <a:latin typeface="Georgia" panose="02040502050405020303" pitchFamily="18" charset="0"/>
              </a:rPr>
              <a:t>Sometimes</a:t>
            </a:r>
            <a:r>
              <a:rPr lang="fi-FI" sz="1200" b="0" dirty="0">
                <a:latin typeface="Georgia" panose="02040502050405020303" pitchFamily="18" charset="0"/>
              </a:rPr>
              <a:t> </a:t>
            </a:r>
            <a:r>
              <a:rPr lang="fi-FI" sz="1200" dirty="0" err="1">
                <a:latin typeface="Georgia" panose="02040502050405020303" pitchFamily="18" charset="0"/>
              </a:rPr>
              <a:t>Finnish</a:t>
            </a:r>
            <a:r>
              <a:rPr lang="fi-FI" sz="1200" dirty="0">
                <a:latin typeface="Georgia" panose="02040502050405020303" pitchFamily="18" charset="0"/>
              </a:rPr>
              <a:t> </a:t>
            </a:r>
            <a:r>
              <a:rPr lang="fi-FI" sz="1200" dirty="0" err="1">
                <a:latin typeface="Georgia" panose="02040502050405020303" pitchFamily="18" charset="0"/>
              </a:rPr>
              <a:t>residence</a:t>
            </a:r>
            <a:r>
              <a:rPr lang="fi-FI" sz="1200" dirty="0">
                <a:latin typeface="Georgia" panose="02040502050405020303" pitchFamily="18" charset="0"/>
              </a:rPr>
              <a:t> </a:t>
            </a:r>
            <a:r>
              <a:rPr lang="fi-FI" sz="1200" b="0" dirty="0" err="1">
                <a:latin typeface="Georgia" panose="02040502050405020303" pitchFamily="18" charset="0"/>
              </a:rPr>
              <a:t>required</a:t>
            </a:r>
            <a:r>
              <a:rPr lang="fi-FI" sz="1200" b="0" dirty="0">
                <a:latin typeface="Georgia" panose="02040502050405020303" pitchFamily="18" charset="0"/>
              </a:rPr>
              <a:t> for </a:t>
            </a:r>
            <a:r>
              <a:rPr lang="fi-FI" sz="1200" b="0" dirty="0" err="1">
                <a:latin typeface="Georgia" panose="02040502050405020303" pitchFamily="18" charset="0"/>
              </a:rPr>
              <a:t>foreigners</a:t>
            </a:r>
            <a:endParaRPr lang="fi-FI" sz="1200" b="0" dirty="0">
              <a:latin typeface="Georgia" panose="02040502050405020303" pitchFamily="18" charset="0"/>
            </a:endParaRPr>
          </a:p>
          <a:p>
            <a:pPr marL="285750" indent="-285750">
              <a:spcBef>
                <a:spcPts val="0"/>
              </a:spcBef>
              <a:spcAft>
                <a:spcPts val="600"/>
              </a:spcAft>
              <a:buFont typeface="Arial" panose="020B0604020202020204" pitchFamily="34" charset="0"/>
              <a:buChar char="•"/>
            </a:pPr>
            <a:r>
              <a:rPr lang="fi-FI" sz="1200" b="0" dirty="0" err="1">
                <a:latin typeface="Georgia" panose="02040502050405020303" pitchFamily="18" charset="0"/>
              </a:rPr>
              <a:t>Usually</a:t>
            </a:r>
            <a:r>
              <a:rPr lang="fi-FI" sz="1200" b="0" dirty="0">
                <a:latin typeface="Georgia" panose="02040502050405020303" pitchFamily="18" charset="0"/>
              </a:rPr>
              <a:t> </a:t>
            </a:r>
            <a:r>
              <a:rPr lang="fi-FI" sz="1200" b="0" dirty="0" err="1">
                <a:latin typeface="Georgia" panose="02040502050405020303" pitchFamily="18" charset="0"/>
              </a:rPr>
              <a:t>can</a:t>
            </a:r>
            <a:r>
              <a:rPr lang="fi-FI" sz="1200" b="0" dirty="0">
                <a:latin typeface="Georgia" panose="02040502050405020303" pitchFamily="18" charset="0"/>
              </a:rPr>
              <a:t> </a:t>
            </a:r>
            <a:r>
              <a:rPr lang="fi-FI" sz="1200" b="0" dirty="0" err="1">
                <a:latin typeface="Georgia" panose="02040502050405020303" pitchFamily="18" charset="0"/>
              </a:rPr>
              <a:t>be</a:t>
            </a:r>
            <a:r>
              <a:rPr lang="fi-FI" sz="1200" b="0" dirty="0">
                <a:latin typeface="Georgia" panose="02040502050405020303" pitchFamily="18" charset="0"/>
              </a:rPr>
              <a:t> </a:t>
            </a:r>
            <a:r>
              <a:rPr lang="fi-FI" sz="1200" b="0" dirty="0" err="1">
                <a:latin typeface="Georgia" panose="02040502050405020303" pitchFamily="18" charset="0"/>
              </a:rPr>
              <a:t>written</a:t>
            </a:r>
            <a:r>
              <a:rPr lang="fi-FI" sz="1200" b="0" dirty="0">
                <a:latin typeface="Georgia" panose="02040502050405020303" pitchFamily="18" charset="0"/>
              </a:rPr>
              <a:t> in English, </a:t>
            </a:r>
            <a:r>
              <a:rPr lang="fi-FI" sz="1200" b="0" dirty="0" err="1">
                <a:latin typeface="Georgia" panose="02040502050405020303" pitchFamily="18" charset="0"/>
              </a:rPr>
              <a:t>but</a:t>
            </a:r>
            <a:r>
              <a:rPr lang="fi-FI" sz="1200" b="0" dirty="0">
                <a:latin typeface="Georgia" panose="02040502050405020303" pitchFamily="18" charset="0"/>
              </a:rPr>
              <a:t> </a:t>
            </a:r>
            <a:r>
              <a:rPr lang="fi-FI" sz="1200" b="0" dirty="0" err="1">
                <a:latin typeface="Georgia" panose="02040502050405020303" pitchFamily="18" charset="0"/>
              </a:rPr>
              <a:t>some</a:t>
            </a:r>
            <a:r>
              <a:rPr lang="fi-FI" sz="1200" b="0" dirty="0">
                <a:latin typeface="Georgia" panose="02040502050405020303" pitchFamily="18" charset="0"/>
              </a:rPr>
              <a:t> </a:t>
            </a:r>
            <a:r>
              <a:rPr lang="fi-FI" sz="1200" b="0" dirty="0" err="1">
                <a:latin typeface="Georgia" panose="02040502050405020303" pitchFamily="18" charset="0"/>
              </a:rPr>
              <a:t>may</a:t>
            </a:r>
            <a:r>
              <a:rPr lang="fi-FI" sz="1200" b="0" dirty="0">
                <a:latin typeface="Georgia" panose="02040502050405020303" pitchFamily="18" charset="0"/>
              </a:rPr>
              <a:t> </a:t>
            </a:r>
            <a:r>
              <a:rPr lang="fi-FI" sz="1200" b="0" dirty="0" err="1">
                <a:latin typeface="Georgia" panose="02040502050405020303" pitchFamily="18" charset="0"/>
              </a:rPr>
              <a:t>only</a:t>
            </a:r>
            <a:r>
              <a:rPr lang="fi-FI" sz="1200" b="0" dirty="0">
                <a:latin typeface="Georgia" panose="02040502050405020303" pitchFamily="18" charset="0"/>
              </a:rPr>
              <a:t> </a:t>
            </a:r>
            <a:r>
              <a:rPr lang="fi-FI" sz="1200" b="0" dirty="0" err="1">
                <a:latin typeface="Georgia" panose="02040502050405020303" pitchFamily="18" charset="0"/>
              </a:rPr>
              <a:t>serve</a:t>
            </a:r>
            <a:r>
              <a:rPr lang="fi-FI" sz="1200" b="0" dirty="0">
                <a:latin typeface="Georgia" panose="02040502050405020303" pitchFamily="18" charset="0"/>
              </a:rPr>
              <a:t> in </a:t>
            </a:r>
            <a:r>
              <a:rPr lang="fi-FI" sz="1200" b="0" dirty="0" err="1">
                <a:latin typeface="Georgia" panose="02040502050405020303" pitchFamily="18" charset="0"/>
              </a:rPr>
              <a:t>Finnish</a:t>
            </a:r>
            <a:endParaRPr lang="fi-FI" sz="1200" b="0" dirty="0">
              <a:latin typeface="Georgia" panose="02040502050405020303" pitchFamily="18" charset="0"/>
            </a:endParaRPr>
          </a:p>
          <a:p>
            <a:pPr marL="285750" indent="-285750">
              <a:spcBef>
                <a:spcPts val="0"/>
              </a:spcBef>
              <a:spcAft>
                <a:spcPts val="600"/>
              </a:spcAft>
              <a:buFont typeface="Arial" panose="020B0604020202020204" pitchFamily="34" charset="0"/>
              <a:buChar char="•"/>
            </a:pPr>
            <a:r>
              <a:rPr lang="fi-FI" sz="1200" b="0" dirty="0" err="1">
                <a:latin typeface="Georgia" panose="02040502050405020303" pitchFamily="18" charset="0"/>
              </a:rPr>
              <a:t>Can</a:t>
            </a:r>
            <a:r>
              <a:rPr lang="fi-FI" sz="1200" b="0" dirty="0">
                <a:latin typeface="Georgia" panose="02040502050405020303" pitchFamily="18" charset="0"/>
              </a:rPr>
              <a:t> </a:t>
            </a:r>
            <a:r>
              <a:rPr lang="fi-FI" sz="1200" b="0" dirty="0" err="1">
                <a:latin typeface="Georgia" panose="02040502050405020303" pitchFamily="18" charset="0"/>
              </a:rPr>
              <a:t>be</a:t>
            </a:r>
            <a:r>
              <a:rPr lang="fi-FI" sz="1200" b="0" dirty="0">
                <a:latin typeface="Georgia" panose="02040502050405020303" pitchFamily="18" charset="0"/>
              </a:rPr>
              <a:t> </a:t>
            </a:r>
            <a:r>
              <a:rPr lang="fi-FI" sz="1200" b="0" dirty="0" err="1">
                <a:latin typeface="Georgia" panose="02040502050405020303" pitchFamily="18" charset="0"/>
              </a:rPr>
              <a:t>directed</a:t>
            </a:r>
            <a:r>
              <a:rPr lang="fi-FI" sz="1200" b="0" dirty="0">
                <a:latin typeface="Georgia" panose="02040502050405020303" pitchFamily="18" charset="0"/>
              </a:rPr>
              <a:t> to </a:t>
            </a:r>
            <a:r>
              <a:rPr lang="fi-FI" sz="1200" dirty="0" err="1">
                <a:latin typeface="Georgia" panose="02040502050405020303" pitchFamily="18" charset="0"/>
              </a:rPr>
              <a:t>specific</a:t>
            </a:r>
            <a:r>
              <a:rPr lang="fi-FI" sz="1200" dirty="0">
                <a:latin typeface="Georgia" panose="02040502050405020303" pitchFamily="18" charset="0"/>
              </a:rPr>
              <a:t> </a:t>
            </a:r>
            <a:r>
              <a:rPr lang="fi-FI" sz="1200" dirty="0" err="1">
                <a:latin typeface="Georgia" panose="02040502050405020303" pitchFamily="18" charset="0"/>
              </a:rPr>
              <a:t>fields</a:t>
            </a:r>
            <a:endParaRPr lang="fi-FI" sz="1200" dirty="0">
              <a:latin typeface="Georgia" panose="02040502050405020303" pitchFamily="18" charset="0"/>
            </a:endParaRPr>
          </a:p>
          <a:p>
            <a:pPr marL="285750" indent="-285750">
              <a:spcBef>
                <a:spcPts val="0"/>
              </a:spcBef>
              <a:spcAft>
                <a:spcPts val="600"/>
              </a:spcAft>
              <a:buFont typeface="Arial" panose="020B0604020202020204" pitchFamily="34" charset="0"/>
              <a:buChar char="•"/>
            </a:pPr>
            <a:r>
              <a:rPr lang="fi-FI" sz="1200" b="0" dirty="0" err="1">
                <a:latin typeface="Georgia" panose="02040502050405020303" pitchFamily="18" charset="0"/>
              </a:rPr>
              <a:t>Study</a:t>
            </a:r>
            <a:r>
              <a:rPr lang="fi-FI" sz="1200" b="0" dirty="0">
                <a:latin typeface="Georgia" panose="02040502050405020303" pitchFamily="18" charset="0"/>
              </a:rPr>
              <a:t> the </a:t>
            </a:r>
            <a:r>
              <a:rPr lang="fi-FI" sz="1200" b="0" dirty="0" err="1">
                <a:latin typeface="Georgia" panose="02040502050405020303" pitchFamily="18" charset="0"/>
              </a:rPr>
              <a:t>foundations</a:t>
            </a:r>
            <a:r>
              <a:rPr lang="fi-FI" sz="1200" b="0" dirty="0">
                <a:latin typeface="Georgia" panose="02040502050405020303" pitchFamily="18" charset="0"/>
              </a:rPr>
              <a:t>’ </a:t>
            </a:r>
            <a:r>
              <a:rPr lang="fi-FI" sz="1200" b="0" dirty="0" err="1">
                <a:latin typeface="Georgia" panose="02040502050405020303" pitchFamily="18" charset="0"/>
              </a:rPr>
              <a:t>websites</a:t>
            </a:r>
            <a:r>
              <a:rPr lang="fi-FI" sz="1200" b="0" dirty="0">
                <a:latin typeface="Georgia" panose="02040502050405020303" pitchFamily="18" charset="0"/>
              </a:rPr>
              <a:t> for </a:t>
            </a:r>
            <a:r>
              <a:rPr lang="fi-FI" sz="1200" dirty="0" err="1">
                <a:latin typeface="Georgia" panose="02040502050405020303" pitchFamily="18" charset="0"/>
              </a:rPr>
              <a:t>exact</a:t>
            </a:r>
            <a:r>
              <a:rPr lang="fi-FI" sz="1200" dirty="0">
                <a:latin typeface="Georgia" panose="02040502050405020303" pitchFamily="18" charset="0"/>
              </a:rPr>
              <a:t> </a:t>
            </a:r>
            <a:r>
              <a:rPr lang="fi-FI" sz="1200" dirty="0" err="1">
                <a:latin typeface="Georgia" panose="02040502050405020303" pitchFamily="18" charset="0"/>
              </a:rPr>
              <a:t>requirements</a:t>
            </a:r>
            <a:endParaRPr lang="fi-FI" sz="1200" dirty="0">
              <a:latin typeface="Georgia" panose="02040502050405020303" pitchFamily="18" charset="0"/>
            </a:endParaRPr>
          </a:p>
          <a:p>
            <a:pPr marL="285750" indent="-285750">
              <a:spcBef>
                <a:spcPts val="0"/>
              </a:spcBef>
              <a:spcAft>
                <a:spcPts val="600"/>
              </a:spcAft>
              <a:buFont typeface="Arial" panose="020B0604020202020204" pitchFamily="34" charset="0"/>
              <a:buChar char="•"/>
            </a:pPr>
            <a:r>
              <a:rPr lang="en-US" sz="1200" b="0" dirty="0">
                <a:latin typeface="Georgia" panose="02040502050405020303" pitchFamily="18" charset="0"/>
              </a:rPr>
              <a:t>Ask other doctoral students on </a:t>
            </a:r>
            <a:r>
              <a:rPr lang="en-US" sz="1200" dirty="0">
                <a:latin typeface="Georgia" panose="02040502050405020303" pitchFamily="18" charset="0"/>
              </a:rPr>
              <a:t>what has worked and what has not</a:t>
            </a:r>
            <a:endParaRPr lang="en-US" sz="1200" b="0" dirty="0">
              <a:latin typeface="Georgia" panose="02040502050405020303" pitchFamily="18" charset="0"/>
            </a:endParaRPr>
          </a:p>
          <a:p>
            <a:pPr>
              <a:spcBef>
                <a:spcPts val="0"/>
              </a:spcBef>
              <a:spcAft>
                <a:spcPts val="600"/>
              </a:spcAft>
            </a:pPr>
            <a:r>
              <a:rPr lang="en-US" sz="1400" b="0" dirty="0">
                <a:latin typeface="Georgia" panose="02040502050405020303" pitchFamily="18" charset="0"/>
              </a:rPr>
              <a:t>More details in appendix. </a:t>
            </a:r>
          </a:p>
          <a:p>
            <a:pPr>
              <a:spcBef>
                <a:spcPts val="0"/>
              </a:spcBef>
              <a:spcAft>
                <a:spcPts val="600"/>
              </a:spcAft>
            </a:pPr>
            <a:r>
              <a:rPr lang="en-US" sz="1400" b="0" dirty="0">
                <a:latin typeface="Georgia" panose="02040502050405020303" pitchFamily="18" charset="0"/>
              </a:rPr>
              <a:t>Always find out and follow </a:t>
            </a:r>
            <a:r>
              <a:rPr lang="en-US" sz="1400" dirty="0">
                <a:latin typeface="Georgia" panose="02040502050405020303" pitchFamily="18" charset="0"/>
              </a:rPr>
              <a:t>foundation’s own instructions</a:t>
            </a:r>
            <a:r>
              <a:rPr lang="en-US" sz="1400" b="0" dirty="0">
                <a:latin typeface="Georgia" panose="02040502050405020303" pitchFamily="18" charset="0"/>
              </a:rPr>
              <a:t>.</a:t>
            </a:r>
            <a:endParaRPr lang="fi-FI" sz="1400" b="0" dirty="0">
              <a:latin typeface="Georgia" panose="02040502050405020303" pitchFamily="18" charset="0"/>
            </a:endParaRPr>
          </a:p>
          <a:p>
            <a:pPr>
              <a:spcBef>
                <a:spcPts val="0"/>
              </a:spcBef>
              <a:spcAft>
                <a:spcPts val="600"/>
              </a:spcAft>
            </a:pPr>
            <a:endParaRPr lang="fi-FI" sz="1200" b="0" dirty="0">
              <a:latin typeface="Georgia" panose="02040502050405020303" pitchFamily="18"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20</a:t>
            </a:fld>
            <a:endParaRPr lang="fi-FI"/>
          </a:p>
        </p:txBody>
      </p:sp>
      <p:sp>
        <p:nvSpPr>
          <p:cNvPr id="4" name="TextBox 3"/>
          <p:cNvSpPr txBox="1"/>
          <p:nvPr/>
        </p:nvSpPr>
        <p:spPr>
          <a:xfrm>
            <a:off x="6732240" y="1544864"/>
            <a:ext cx="2411760" cy="2176732"/>
          </a:xfrm>
          <a:prstGeom prst="rect">
            <a:avLst/>
          </a:prstGeom>
          <a:solidFill>
            <a:schemeClr val="accent3">
              <a:lumMod val="40000"/>
              <a:lumOff val="60000"/>
            </a:schemeClr>
          </a:solidFill>
        </p:spPr>
        <p:txBody>
          <a:bodyPr wrap="square" lIns="72000" tIns="72000" rIns="72000" bIns="72000" rtlCol="0">
            <a:spAutoFit/>
          </a:bodyPr>
          <a:lstStyle/>
          <a:p>
            <a:pPr marL="85725"/>
            <a:r>
              <a:rPr lang="en-US" sz="1200" b="1" dirty="0">
                <a:latin typeface="Georgia" panose="02040502050405020303" pitchFamily="18" charset="0"/>
              </a:rPr>
              <a:t>IMPORTANT: if the foundation asks whether you are employed for the application period, the answer is no, since you are applying for the part (50%) that you are not employed for. Explain the model in comment field. Answering yes in this question will disqualify you easily.</a:t>
            </a:r>
            <a:endParaRPr lang="fi-FI" sz="1200" b="1" dirty="0">
              <a:latin typeface="Georgia" panose="02040502050405020303" pitchFamily="18" charset="0"/>
            </a:endParaRPr>
          </a:p>
        </p:txBody>
      </p:sp>
      <p:sp>
        <p:nvSpPr>
          <p:cNvPr id="8" name="TextBox 7"/>
          <p:cNvSpPr txBox="1"/>
          <p:nvPr/>
        </p:nvSpPr>
        <p:spPr>
          <a:xfrm>
            <a:off x="6742355" y="3917646"/>
            <a:ext cx="2411760" cy="884070"/>
          </a:xfrm>
          <a:prstGeom prst="rect">
            <a:avLst/>
          </a:prstGeom>
          <a:solidFill>
            <a:schemeClr val="accent3">
              <a:lumMod val="40000"/>
              <a:lumOff val="60000"/>
            </a:schemeClr>
          </a:solidFill>
        </p:spPr>
        <p:txBody>
          <a:bodyPr wrap="square" lIns="72000" tIns="72000" rIns="72000" bIns="72000" rtlCol="0">
            <a:spAutoFit/>
          </a:bodyPr>
          <a:lstStyle/>
          <a:p>
            <a:pPr marL="85725"/>
            <a:r>
              <a:rPr lang="en-US" sz="1200" b="1" dirty="0">
                <a:latin typeface="Georgia" panose="02040502050405020303" pitchFamily="18" charset="0"/>
              </a:rPr>
              <a:t>IMPORTANT: Explain all other ongoing and open funding applications to the foundation.</a:t>
            </a:r>
            <a:endParaRPr lang="fi-FI" sz="1200" b="1" dirty="0">
              <a:latin typeface="Georgia" panose="02040502050405020303" pitchFamily="18" charset="0"/>
            </a:endParaRPr>
          </a:p>
        </p:txBody>
      </p:sp>
      <p:sp>
        <p:nvSpPr>
          <p:cNvPr id="9" name="Date Placeholder 8">
            <a:extLst>
              <a:ext uri="{FF2B5EF4-FFF2-40B4-BE49-F238E27FC236}">
                <a16:creationId xmlns:a16="http://schemas.microsoft.com/office/drawing/2014/main" id="{0745F207-9B2F-4196-88E4-B8E06455A569}"/>
              </a:ext>
            </a:extLst>
          </p:cNvPr>
          <p:cNvSpPr>
            <a:spLocks noGrp="1"/>
          </p:cNvSpPr>
          <p:nvPr>
            <p:ph type="dt" sz="half" idx="15"/>
          </p:nvPr>
        </p:nvSpPr>
        <p:spPr/>
        <p:txBody>
          <a:bodyPr/>
          <a:lstStyle/>
          <a:p>
            <a:pPr>
              <a:defRPr/>
            </a:pPr>
            <a:r>
              <a:rPr lang="en-FI"/>
              <a:t>17-Nov-2021</a:t>
            </a:r>
            <a:endParaRPr lang="fi-FI"/>
          </a:p>
        </p:txBody>
      </p:sp>
    </p:spTree>
    <p:extLst>
      <p:ext uri="{BB962C8B-B14F-4D97-AF65-F5344CB8AC3E}">
        <p14:creationId xmlns:p14="http://schemas.microsoft.com/office/powerpoint/2010/main" val="304374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3" name="think-cell Slide" r:id="rId5" imgW="353" imgH="353" progId="TCLayout.ActiveDocument.1">
                  <p:embed/>
                </p:oleObj>
              </mc:Choice>
              <mc:Fallback>
                <p:oleObj name="think-cell Slide" r:id="rId5" imgW="353" imgH="353"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5000"/>
              </a:lnSpc>
            </a:pPr>
            <a:endParaRPr lang="en-US" sz="36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ctrTitle"/>
          </p:nvPr>
        </p:nvSpPr>
        <p:spPr>
          <a:xfrm>
            <a:off x="395536" y="193204"/>
            <a:ext cx="8207375" cy="996498"/>
          </a:xfrm>
        </p:spPr>
        <p:txBody>
          <a:bodyPr/>
          <a:lstStyle/>
          <a:p>
            <a:r>
              <a:rPr lang="en-US" dirty="0"/>
              <a:t>More on good application</a:t>
            </a:r>
            <a:endParaRPr lang="fi-FI" dirty="0"/>
          </a:p>
        </p:txBody>
      </p:sp>
      <p:sp>
        <p:nvSpPr>
          <p:cNvPr id="3" name="Content Placeholder 2"/>
          <p:cNvSpPr>
            <a:spLocks noGrp="1"/>
          </p:cNvSpPr>
          <p:nvPr>
            <p:ph sz="quarter" idx="14"/>
          </p:nvPr>
        </p:nvSpPr>
        <p:spPr>
          <a:xfrm>
            <a:off x="468314" y="769268"/>
            <a:ext cx="8207374" cy="3840139"/>
          </a:xfrm>
        </p:spPr>
        <p:txBody>
          <a:bodyPr numCol="2" spcCol="144000"/>
          <a:lstStyle/>
          <a:p>
            <a:pPr>
              <a:spcBef>
                <a:spcPts val="0"/>
              </a:spcBef>
              <a:spcAft>
                <a:spcPts val="600"/>
              </a:spcAft>
            </a:pPr>
            <a:r>
              <a:rPr lang="en-US" sz="1050" b="0" dirty="0">
                <a:latin typeface="Georgia" panose="02040502050405020303" pitchFamily="18" charset="0"/>
              </a:rPr>
              <a:t>A good application will include</a:t>
            </a:r>
            <a:endParaRPr lang="fi-FI" sz="1050" b="0" dirty="0">
              <a:latin typeface="Georgia" panose="02040502050405020303" pitchFamily="18" charset="0"/>
            </a:endParaRPr>
          </a:p>
          <a:p>
            <a:pPr marL="171450" lvl="0" indent="-171450">
              <a:spcBef>
                <a:spcPts val="0"/>
              </a:spcBef>
              <a:spcAft>
                <a:spcPts val="600"/>
              </a:spcAft>
              <a:buFont typeface="Arial" panose="020B0604020202020204" pitchFamily="34" charset="0"/>
              <a:buChar char="•"/>
              <a:tabLst>
                <a:tab pos="3946525" algn="l"/>
              </a:tabLst>
            </a:pPr>
            <a:r>
              <a:rPr lang="en-US" sz="1050" b="0" u="sng" dirty="0">
                <a:latin typeface="Georgia" panose="02040502050405020303" pitchFamily="18" charset="0"/>
              </a:rPr>
              <a:t>A detailed work plan. </a:t>
            </a:r>
            <a:r>
              <a:rPr lang="en-US" sz="1050" b="0" dirty="0">
                <a:latin typeface="Georgia" panose="02040502050405020303" pitchFamily="18" charset="0"/>
              </a:rPr>
              <a:t>At an early phase of your doctoral studies you may not have a solid research plan yet. That does not mean that you can just apply funds for living expenses by saying you are a doctoral student. In such cases you should write about your research intent, what areas interest you and what is your initial direction of research. Be open about the uncertainty on the plan, but have a plan nevertheless. It is fine that things evolve during your research. </a:t>
            </a:r>
            <a:endParaRPr lang="fi-FI" sz="1050" b="0" dirty="0">
              <a:latin typeface="Georgia" panose="02040502050405020303" pitchFamily="18" charset="0"/>
            </a:endParaRPr>
          </a:p>
          <a:p>
            <a:pPr lvl="2">
              <a:spcBef>
                <a:spcPts val="0"/>
              </a:spcBef>
              <a:spcAft>
                <a:spcPts val="600"/>
              </a:spcAft>
            </a:pPr>
            <a:r>
              <a:rPr lang="en-US" sz="1050" dirty="0">
                <a:latin typeface="Georgia" panose="02040502050405020303" pitchFamily="18" charset="0"/>
              </a:rPr>
              <a:t>Your plan should include a detailed topic, explanation of your earlier knowledge, your objectives, research questions, hypotheses and framework, data collection and analysis plan, expected result and explanation of your contribution if you are a part of a larger research team.</a:t>
            </a:r>
            <a:endParaRPr lang="fi-FI" sz="1050" dirty="0">
              <a:latin typeface="Georgia" panose="02040502050405020303" pitchFamily="18" charset="0"/>
            </a:endParaRPr>
          </a:p>
          <a:p>
            <a:pPr lvl="2">
              <a:spcBef>
                <a:spcPts val="0"/>
              </a:spcBef>
              <a:spcAft>
                <a:spcPts val="600"/>
              </a:spcAft>
            </a:pPr>
            <a:r>
              <a:rPr lang="en-US" sz="1050" dirty="0">
                <a:latin typeface="Georgia" panose="02040502050405020303" pitchFamily="18" charset="0"/>
              </a:rPr>
              <a:t>Study the foundation and their areas of emphasis, and present your plan from that perspective</a:t>
            </a:r>
            <a:endParaRPr lang="fi-FI" sz="1050" dirty="0">
              <a:latin typeface="Georgia" panose="02040502050405020303" pitchFamily="18" charset="0"/>
            </a:endParaRPr>
          </a:p>
          <a:p>
            <a:pPr lvl="2">
              <a:spcBef>
                <a:spcPts val="0"/>
              </a:spcBef>
              <a:spcAft>
                <a:spcPts val="600"/>
              </a:spcAft>
            </a:pPr>
            <a:r>
              <a:rPr lang="en-US" sz="1050" dirty="0">
                <a:latin typeface="Georgia" panose="02040502050405020303" pitchFamily="18" charset="0"/>
              </a:rPr>
              <a:t>A good plan should be about 2-3 pages. Convince the evaluators of your expertise and sell your work to them.</a:t>
            </a:r>
            <a:endParaRPr lang="fi-FI" sz="1050" dirty="0">
              <a:latin typeface="Georgia" panose="02040502050405020303" pitchFamily="18" charset="0"/>
            </a:endParaRPr>
          </a:p>
          <a:p>
            <a:pPr marL="171450" lvl="0" indent="-171450">
              <a:spcBef>
                <a:spcPts val="0"/>
              </a:spcBef>
              <a:spcAft>
                <a:spcPts val="600"/>
              </a:spcAft>
              <a:buFont typeface="Arial" panose="020B0604020202020204" pitchFamily="34" charset="0"/>
              <a:buChar char="•"/>
            </a:pPr>
            <a:r>
              <a:rPr lang="en-US" sz="1050" b="0" dirty="0">
                <a:latin typeface="Georgia" panose="02040502050405020303" pitchFamily="18" charset="0"/>
              </a:rPr>
              <a:t>A </a:t>
            </a:r>
            <a:r>
              <a:rPr lang="en-US" sz="1050" b="0" u="sng" dirty="0">
                <a:latin typeface="Georgia" panose="02040502050405020303" pitchFamily="18" charset="0"/>
                <a:hlinkClick r:id="rId7"/>
              </a:rPr>
              <a:t>quality CV</a:t>
            </a:r>
            <a:r>
              <a:rPr lang="en-US" sz="1050" b="0" dirty="0">
                <a:latin typeface="Georgia" panose="02040502050405020303" pitchFamily="18" charset="0"/>
              </a:rPr>
              <a:t>: Full name (+photo), gender, website, date and place of birth, nationality, current residence and contact information; Education and degrees awarded, most recent first; Other education and training, qualifications and skills, linguistic skills; Current position / Current Academic affiliation; Previous work experience / Past academic affiliations; Research funding (Funding ID); Major research funding, role in the preparation of funding applications; Merits in teaching and pedagogical competence; Awards, prizes and </a:t>
            </a:r>
            <a:r>
              <a:rPr lang="en-US" sz="1050" b="0" dirty="0" err="1">
                <a:latin typeface="Georgia" panose="02040502050405020303" pitchFamily="18" charset="0"/>
              </a:rPr>
              <a:t>honours</a:t>
            </a:r>
            <a:r>
              <a:rPr lang="en-US" sz="1050" b="0" dirty="0">
                <a:latin typeface="Georgia" panose="02040502050405020303" pitchFamily="18" charset="0"/>
              </a:rPr>
              <a:t> granted for scientific, artistic or research merits. </a:t>
            </a:r>
            <a:endParaRPr lang="fi-FI" sz="1050" b="0" dirty="0">
              <a:latin typeface="Georgia" panose="02040502050405020303" pitchFamily="18" charset="0"/>
            </a:endParaRPr>
          </a:p>
          <a:p>
            <a:pPr marL="171450" lvl="0" indent="-171450">
              <a:spcBef>
                <a:spcPts val="0"/>
              </a:spcBef>
              <a:spcAft>
                <a:spcPts val="600"/>
              </a:spcAft>
              <a:buFont typeface="Arial" panose="020B0604020202020204" pitchFamily="34" charset="0"/>
              <a:buChar char="•"/>
            </a:pPr>
            <a:r>
              <a:rPr lang="en-US" sz="1050" b="0" u="sng" dirty="0">
                <a:latin typeface="Georgia" panose="02040502050405020303" pitchFamily="18" charset="0"/>
              </a:rPr>
              <a:t>Clear definition on what you apply: </a:t>
            </a:r>
            <a:r>
              <a:rPr lang="en-US" sz="1050" b="0" dirty="0">
                <a:latin typeface="Georgia" panose="02040502050405020303" pitchFamily="18" charset="0"/>
              </a:rPr>
              <a:t>a personal grant for a fixed period as one part your overall Ph.D. funding, and possibly grant for other expenses, such as study visit abroad. Study the policies of the foundation. Explain the School of Business funding model (reference material will be provided). Remember that often the foundations round down your application to nearest thousand euros, you will not get more than you apply. </a:t>
            </a:r>
            <a:endParaRPr lang="fi-FI" sz="1050" b="0" dirty="0">
              <a:latin typeface="Georgia" panose="02040502050405020303" pitchFamily="18" charset="0"/>
            </a:endParaRPr>
          </a:p>
          <a:p>
            <a:pPr marL="171450" lvl="0" indent="-171450">
              <a:spcBef>
                <a:spcPts val="0"/>
              </a:spcBef>
              <a:spcAft>
                <a:spcPts val="600"/>
              </a:spcAft>
              <a:buFont typeface="Arial" panose="020B0604020202020204" pitchFamily="34" charset="0"/>
              <a:buChar char="•"/>
            </a:pPr>
            <a:r>
              <a:rPr lang="en-US" sz="1050" b="0" u="sng" dirty="0">
                <a:latin typeface="Georgia" panose="02040502050405020303" pitchFamily="18" charset="0"/>
              </a:rPr>
              <a:t>Supervisor’s recommendations.</a:t>
            </a:r>
            <a:r>
              <a:rPr lang="en-US" sz="1050" b="0" dirty="0">
                <a:latin typeface="Georgia" panose="02040502050405020303" pitchFamily="18" charset="0"/>
              </a:rPr>
              <a:t> It is your responsibility that this is done. Usually it is submitted directly to the foundation by the supervisor. This is extremely important for external evaluators</a:t>
            </a:r>
            <a:endParaRPr lang="fi-FI" sz="1050" b="0" dirty="0">
              <a:latin typeface="Georgia" panose="02040502050405020303" pitchFamily="18" charset="0"/>
            </a:endParaRPr>
          </a:p>
          <a:p>
            <a:pPr marL="171450" lvl="0" indent="-171450">
              <a:spcBef>
                <a:spcPts val="0"/>
              </a:spcBef>
              <a:spcAft>
                <a:spcPts val="600"/>
              </a:spcAft>
              <a:buFont typeface="Arial" panose="020B0604020202020204" pitchFamily="34" charset="0"/>
              <a:buChar char="•"/>
            </a:pPr>
            <a:r>
              <a:rPr lang="en-US" sz="1050" b="0" u="sng" dirty="0">
                <a:latin typeface="Georgia" panose="02040502050405020303" pitchFamily="18" charset="0"/>
              </a:rPr>
              <a:t>Report other funding and other applications or plans for such</a:t>
            </a:r>
            <a:r>
              <a:rPr lang="en-US" sz="1050" b="0" dirty="0">
                <a:latin typeface="Georgia" panose="02040502050405020303" pitchFamily="18" charset="0"/>
              </a:rPr>
              <a:t>, while being clear that you will only take one. If you expect to have partial school salary, mention it but explain that it is only partial, and you are applying funding for the part of living expenses not covered by the salary. Some foundations ask if you are employed for the time you are applying, the answer is no since you are applying for the part that the partial employment does not cover.</a:t>
            </a:r>
            <a:endParaRPr lang="fi-FI" sz="1050" b="0" dirty="0">
              <a:latin typeface="Georgia" panose="02040502050405020303" pitchFamily="18" charset="0"/>
            </a:endParaRPr>
          </a:p>
          <a:p>
            <a:pPr marL="171450" indent="-171450">
              <a:spcBef>
                <a:spcPts val="0"/>
              </a:spcBef>
              <a:spcAft>
                <a:spcPts val="600"/>
              </a:spcAft>
              <a:buFont typeface="Arial" panose="020B0604020202020204" pitchFamily="34" charset="0"/>
              <a:buChar char="•"/>
            </a:pPr>
            <a:endParaRPr lang="fi-FI" sz="1050" b="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r>
              <a:rPr lang="en-FI"/>
              <a:t>17-Nov-2021</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21</a:t>
            </a:fld>
            <a:endParaRPr lang="fi-FI"/>
          </a:p>
        </p:txBody>
      </p:sp>
    </p:spTree>
    <p:extLst>
      <p:ext uri="{BB962C8B-B14F-4D97-AF65-F5344CB8AC3E}">
        <p14:creationId xmlns:p14="http://schemas.microsoft.com/office/powerpoint/2010/main" val="74178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A711-5DD3-41B0-8ED0-5138C00BB921}"/>
              </a:ext>
            </a:extLst>
          </p:cNvPr>
          <p:cNvSpPr>
            <a:spLocks noGrp="1"/>
          </p:cNvSpPr>
          <p:nvPr>
            <p:ph type="ctrTitle"/>
          </p:nvPr>
        </p:nvSpPr>
        <p:spPr/>
        <p:txBody>
          <a:bodyPr/>
          <a:lstStyle/>
          <a:p>
            <a:r>
              <a:rPr lang="en-US" dirty="0"/>
              <a:t>To recap</a:t>
            </a:r>
          </a:p>
        </p:txBody>
      </p:sp>
    </p:spTree>
    <p:extLst>
      <p:ext uri="{BB962C8B-B14F-4D97-AF65-F5344CB8AC3E}">
        <p14:creationId xmlns:p14="http://schemas.microsoft.com/office/powerpoint/2010/main" val="2161556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1" name="think-cell Slide" r:id="rId5" imgW="353" imgH="353" progId="TCLayout.ActiveDocument.1">
                  <p:embed/>
                </p:oleObj>
              </mc:Choice>
              <mc:Fallback>
                <p:oleObj name="think-cell Slide" r:id="rId5" imgW="353" imgH="353"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5000"/>
              </a:lnSpc>
            </a:pPr>
            <a:endParaRPr lang="en-US" sz="36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ctrTitle"/>
          </p:nvPr>
        </p:nvSpPr>
        <p:spPr/>
        <p:txBody>
          <a:bodyPr/>
          <a:lstStyle/>
          <a:p>
            <a:r>
              <a:rPr lang="en-US" dirty="0"/>
              <a:t>Key points for today</a:t>
            </a:r>
            <a:endParaRPr lang="fi-FI" dirty="0"/>
          </a:p>
        </p:txBody>
      </p:sp>
      <p:sp>
        <p:nvSpPr>
          <p:cNvPr id="3" name="Content Placeholder 2"/>
          <p:cNvSpPr>
            <a:spLocks noGrp="1"/>
          </p:cNvSpPr>
          <p:nvPr>
            <p:ph sz="quarter" idx="14"/>
          </p:nvPr>
        </p:nvSpPr>
        <p:spPr>
          <a:xfrm>
            <a:off x="448336" y="787082"/>
            <a:ext cx="8207374" cy="4086641"/>
          </a:xfrm>
        </p:spPr>
        <p:txBody>
          <a:bodyPr/>
          <a:lstStyle/>
          <a:p>
            <a:pPr marL="342900" indent="-342900">
              <a:spcBef>
                <a:spcPts val="0"/>
              </a:spcBef>
              <a:spcAft>
                <a:spcPts val="600"/>
              </a:spcAft>
              <a:buFont typeface="Arial" panose="020B0604020202020204" pitchFamily="34" charset="0"/>
              <a:buChar char="•"/>
            </a:pPr>
            <a:endParaRPr lang="en-US" sz="2000" dirty="0">
              <a:latin typeface="Georgia" panose="02040502050405020303" pitchFamily="18" charset="0"/>
            </a:endParaRPr>
          </a:p>
          <a:p>
            <a:pPr marL="342900" indent="-342900">
              <a:spcBef>
                <a:spcPts val="0"/>
              </a:spcBef>
              <a:spcAft>
                <a:spcPts val="600"/>
              </a:spcAft>
              <a:buFont typeface="Arial" panose="020B0604020202020204" pitchFamily="34" charset="0"/>
              <a:buChar char="•"/>
            </a:pPr>
            <a:r>
              <a:rPr lang="en-US" sz="2000" dirty="0">
                <a:latin typeface="Georgia" panose="02040502050405020303" pitchFamily="18" charset="0"/>
              </a:rPr>
              <a:t>First year </a:t>
            </a:r>
          </a:p>
          <a:p>
            <a:pPr marL="561600" lvl="3" indent="0">
              <a:spcBef>
                <a:spcPts val="0"/>
              </a:spcBef>
              <a:spcAft>
                <a:spcPts val="600"/>
              </a:spcAft>
              <a:buNone/>
            </a:pPr>
            <a:r>
              <a:rPr lang="en-US" sz="1600" b="0" dirty="0">
                <a:latin typeface="Georgia" panose="02040502050405020303" pitchFamily="18" charset="0"/>
              </a:rPr>
              <a:t>Start applying for grant portion for the second year. </a:t>
            </a:r>
            <a:r>
              <a:rPr lang="en-US" sz="1600" dirty="0">
                <a:latin typeface="Georgia" panose="02040502050405020303" pitchFamily="18" charset="0"/>
              </a:rPr>
              <a:t>Minimum of</a:t>
            </a:r>
            <a:r>
              <a:rPr lang="en-US" sz="1600" b="0" dirty="0">
                <a:latin typeface="Georgia" panose="02040502050405020303" pitchFamily="18" charset="0"/>
              </a:rPr>
              <a:t> four (4) applications needed!</a:t>
            </a:r>
          </a:p>
          <a:p>
            <a:pPr marL="561600" lvl="3" indent="0">
              <a:spcBef>
                <a:spcPts val="0"/>
              </a:spcBef>
              <a:spcAft>
                <a:spcPts val="600"/>
              </a:spcAft>
              <a:buNone/>
            </a:pPr>
            <a:endParaRPr lang="en-US" sz="1600" b="0" dirty="0">
              <a:latin typeface="Georgia" panose="02040502050405020303" pitchFamily="18" charset="0"/>
            </a:endParaRPr>
          </a:p>
          <a:p>
            <a:pPr marL="342900" indent="-342900">
              <a:spcBef>
                <a:spcPts val="0"/>
              </a:spcBef>
              <a:spcAft>
                <a:spcPts val="600"/>
              </a:spcAft>
              <a:buFont typeface="Arial" panose="020B0604020202020204" pitchFamily="34" charset="0"/>
              <a:buChar char="•"/>
            </a:pPr>
            <a:r>
              <a:rPr lang="en-US" sz="2000" dirty="0">
                <a:latin typeface="Georgia" panose="02040502050405020303" pitchFamily="18" charset="0"/>
              </a:rPr>
              <a:t>Second year </a:t>
            </a:r>
          </a:p>
          <a:p>
            <a:pPr marL="561600" lvl="3" indent="0">
              <a:spcBef>
                <a:spcPts val="0"/>
              </a:spcBef>
              <a:spcAft>
                <a:spcPts val="600"/>
              </a:spcAft>
              <a:buNone/>
            </a:pPr>
            <a:r>
              <a:rPr lang="en-US" sz="1600" dirty="0">
                <a:latin typeface="Georgia" panose="02040502050405020303" pitchFamily="18" charset="0"/>
              </a:rPr>
              <a:t>Funding is guaranteed for the first and second year. After the second study year funding responsibility transfers to you. Several opportunities for funding available.</a:t>
            </a:r>
          </a:p>
          <a:p>
            <a:pPr marL="847350" lvl="3" indent="-285750">
              <a:spcBef>
                <a:spcPts val="0"/>
              </a:spcBef>
              <a:spcAft>
                <a:spcPts val="600"/>
              </a:spcAft>
            </a:pPr>
            <a:r>
              <a:rPr lang="en-US" sz="1600" dirty="0">
                <a:latin typeface="Georgia" panose="02040502050405020303" pitchFamily="18" charset="0"/>
              </a:rPr>
              <a:t>Call for applications for 3</a:t>
            </a:r>
            <a:r>
              <a:rPr lang="en-US" sz="1600" baseline="30000" dirty="0">
                <a:latin typeface="Georgia" panose="02040502050405020303" pitchFamily="18" charset="0"/>
              </a:rPr>
              <a:t>rd</a:t>
            </a:r>
            <a:r>
              <a:rPr lang="en-US" sz="1600" dirty="0">
                <a:latin typeface="Georgia" panose="02040502050405020303" pitchFamily="18" charset="0"/>
              </a:rPr>
              <a:t>  and 4</a:t>
            </a:r>
            <a:r>
              <a:rPr lang="en-US" sz="1600" baseline="30000" dirty="0">
                <a:latin typeface="Georgia" panose="02040502050405020303" pitchFamily="18" charset="0"/>
              </a:rPr>
              <a:t>th</a:t>
            </a:r>
            <a:r>
              <a:rPr lang="en-US" sz="1600" dirty="0">
                <a:latin typeface="Georgia" panose="02040502050405020303" pitchFamily="18" charset="0"/>
              </a:rPr>
              <a:t>  year doctoral researcher positions start early December at the latest (and ends early January 2022).</a:t>
            </a:r>
          </a:p>
          <a:p>
            <a:pPr marL="342900" indent="-342900">
              <a:spcBef>
                <a:spcPts val="0"/>
              </a:spcBef>
              <a:spcAft>
                <a:spcPts val="600"/>
              </a:spcAft>
              <a:buFont typeface="Arial" panose="020B0604020202020204" pitchFamily="34" charset="0"/>
              <a:buChar char="•"/>
            </a:pPr>
            <a:endParaRPr lang="fi-FI" b="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r>
              <a:rPr lang="en-FI"/>
              <a:t>17-Nov-2021</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23</a:t>
            </a:fld>
            <a:endParaRPr lang="fi-FI"/>
          </a:p>
        </p:txBody>
      </p:sp>
    </p:spTree>
    <p:extLst>
      <p:ext uri="{BB962C8B-B14F-4D97-AF65-F5344CB8AC3E}">
        <p14:creationId xmlns:p14="http://schemas.microsoft.com/office/powerpoint/2010/main" val="19343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Who</a:t>
            </a:r>
            <a:r>
              <a:rPr lang="fi-FI" dirty="0"/>
              <a:t> to </a:t>
            </a:r>
            <a:r>
              <a:rPr lang="fi-FI" dirty="0" err="1"/>
              <a:t>contact</a:t>
            </a:r>
            <a:endParaRPr lang="fi-FI" dirty="0"/>
          </a:p>
        </p:txBody>
      </p:sp>
      <p:sp>
        <p:nvSpPr>
          <p:cNvPr id="3" name="Content Placeholder 2"/>
          <p:cNvSpPr>
            <a:spLocks noGrp="1"/>
          </p:cNvSpPr>
          <p:nvPr>
            <p:ph sz="quarter" idx="14"/>
          </p:nvPr>
        </p:nvSpPr>
        <p:spPr>
          <a:xfrm>
            <a:off x="541090" y="889569"/>
            <a:ext cx="8207374" cy="3336083"/>
          </a:xfrm>
        </p:spPr>
        <p:txBody>
          <a:bodyPr/>
          <a:lstStyle/>
          <a:p>
            <a:pPr marL="342900" indent="-342900">
              <a:spcBef>
                <a:spcPts val="0"/>
              </a:spcBef>
              <a:spcAft>
                <a:spcPts val="1200"/>
              </a:spcAft>
              <a:buFont typeface="Arial" panose="020B0604020202020204" pitchFamily="34" charset="0"/>
              <a:buChar char="•"/>
            </a:pPr>
            <a:r>
              <a:rPr lang="fi-FI" sz="1600" dirty="0" err="1">
                <a:latin typeface="Georgia" panose="02040502050405020303" pitchFamily="18" charset="0"/>
              </a:rPr>
              <a:t>Generic</a:t>
            </a:r>
            <a:r>
              <a:rPr lang="fi-FI" sz="1600" dirty="0">
                <a:latin typeface="Georgia" panose="02040502050405020303" pitchFamily="18" charset="0"/>
              </a:rPr>
              <a:t> </a:t>
            </a:r>
            <a:r>
              <a:rPr lang="fi-FI" sz="1600" dirty="0" err="1">
                <a:latin typeface="Georgia" panose="02040502050405020303" pitchFamily="18" charset="0"/>
              </a:rPr>
              <a:t>funding</a:t>
            </a:r>
            <a:r>
              <a:rPr lang="fi-FI" sz="1600" dirty="0">
                <a:latin typeface="Georgia" panose="02040502050405020303" pitchFamily="18" charset="0"/>
              </a:rPr>
              <a:t> </a:t>
            </a:r>
            <a:r>
              <a:rPr lang="fi-FI" sz="1600" dirty="0" err="1">
                <a:latin typeface="Georgia" panose="02040502050405020303" pitchFamily="18" charset="0"/>
              </a:rPr>
              <a:t>model</a:t>
            </a:r>
            <a:r>
              <a:rPr lang="fi-FI" sz="1600" dirty="0">
                <a:latin typeface="Georgia" panose="02040502050405020303" pitchFamily="18" charset="0"/>
              </a:rPr>
              <a:t> </a:t>
            </a:r>
            <a:r>
              <a:rPr lang="fi-FI" sz="1600" dirty="0" err="1">
                <a:latin typeface="Georgia" panose="02040502050405020303" pitchFamily="18" charset="0"/>
              </a:rPr>
              <a:t>questions</a:t>
            </a:r>
            <a:r>
              <a:rPr lang="fi-FI" sz="1600" dirty="0">
                <a:latin typeface="Georgia" panose="02040502050405020303" pitchFamily="18" charset="0"/>
              </a:rPr>
              <a:t>, </a:t>
            </a:r>
            <a:r>
              <a:rPr lang="fi-FI" sz="1600" dirty="0" err="1">
                <a:latin typeface="Georgia" panose="02040502050405020303" pitchFamily="18" charset="0"/>
              </a:rPr>
              <a:t>updates</a:t>
            </a:r>
            <a:r>
              <a:rPr lang="fi-FI" sz="1600" dirty="0">
                <a:latin typeface="Georgia" panose="02040502050405020303" pitchFamily="18" charset="0"/>
              </a:rPr>
              <a:t> on </a:t>
            </a:r>
            <a:r>
              <a:rPr lang="fi-FI" sz="1600" dirty="0" err="1">
                <a:latin typeface="Georgia" panose="02040502050405020303" pitchFamily="18" charset="0"/>
              </a:rPr>
              <a:t>your</a:t>
            </a:r>
            <a:r>
              <a:rPr lang="fi-FI" sz="1600" dirty="0">
                <a:latin typeface="Georgia" panose="02040502050405020303" pitchFamily="18" charset="0"/>
              </a:rPr>
              <a:t> </a:t>
            </a:r>
            <a:r>
              <a:rPr lang="fi-FI" sz="1600" dirty="0" err="1">
                <a:latin typeface="Georgia" panose="02040502050405020303" pitchFamily="18" charset="0"/>
              </a:rPr>
              <a:t>funding</a:t>
            </a:r>
            <a:r>
              <a:rPr lang="fi-FI" sz="1600" dirty="0">
                <a:latin typeface="Georgia" panose="02040502050405020303" pitchFamily="18" charset="0"/>
              </a:rPr>
              <a:t> status:</a:t>
            </a:r>
          </a:p>
          <a:p>
            <a:pPr lvl="1" indent="0">
              <a:spcBef>
                <a:spcPts val="0"/>
              </a:spcBef>
              <a:spcAft>
                <a:spcPts val="1200"/>
              </a:spcAft>
              <a:buNone/>
            </a:pPr>
            <a:r>
              <a:rPr lang="fi-FI" sz="1600" dirty="0">
                <a:latin typeface="Georgia" panose="02040502050405020303" pitchFamily="18" charset="0"/>
              </a:rPr>
              <a:t>	Assistant Controller Elena Igonen, </a:t>
            </a:r>
          </a:p>
          <a:p>
            <a:pPr lvl="1" indent="0">
              <a:spcBef>
                <a:spcPts val="0"/>
              </a:spcBef>
              <a:spcAft>
                <a:spcPts val="1200"/>
              </a:spcAft>
              <a:buNone/>
            </a:pPr>
            <a:r>
              <a:rPr lang="en-US" sz="1600" dirty="0">
                <a:latin typeface="Georgia" panose="02040502050405020303" pitchFamily="18" charset="0"/>
              </a:rPr>
              <a:t>	</a:t>
            </a:r>
            <a:r>
              <a:rPr lang="fi-FI" sz="1600" dirty="0">
                <a:latin typeface="Georgia" panose="02040502050405020303" pitchFamily="18" charset="0"/>
                <a:hlinkClick r:id="rId2"/>
              </a:rPr>
              <a:t>doctoralfunding-biz@aalto.fi</a:t>
            </a:r>
            <a:r>
              <a:rPr lang="fi-FI" sz="1600" dirty="0">
                <a:latin typeface="Georgia" panose="02040502050405020303" pitchFamily="18" charset="0"/>
              </a:rPr>
              <a:t>, +358 40 769 2843 </a:t>
            </a:r>
          </a:p>
          <a:p>
            <a:pPr marL="342900" indent="-342900">
              <a:spcBef>
                <a:spcPts val="0"/>
              </a:spcBef>
              <a:spcAft>
                <a:spcPts val="1200"/>
              </a:spcAft>
              <a:buFont typeface="Arial" panose="020B0604020202020204" pitchFamily="34" charset="0"/>
              <a:buChar char="•"/>
            </a:pPr>
            <a:r>
              <a:rPr lang="fi-FI" sz="1600" dirty="0" err="1">
                <a:latin typeface="Georgia" panose="02040502050405020303" pitchFamily="18" charset="0"/>
              </a:rPr>
              <a:t>Employment</a:t>
            </a:r>
            <a:r>
              <a:rPr lang="fi-FI" sz="1600" dirty="0">
                <a:latin typeface="Georgia" panose="02040502050405020303" pitchFamily="18" charset="0"/>
              </a:rPr>
              <a:t> and </a:t>
            </a:r>
            <a:r>
              <a:rPr lang="fi-FI" sz="1600" dirty="0" err="1">
                <a:latin typeface="Georgia" panose="02040502050405020303" pitchFamily="18" charset="0"/>
              </a:rPr>
              <a:t>school</a:t>
            </a:r>
            <a:r>
              <a:rPr lang="fi-FI" sz="1600" dirty="0">
                <a:latin typeface="Georgia" panose="02040502050405020303" pitchFamily="18" charset="0"/>
              </a:rPr>
              <a:t> </a:t>
            </a:r>
            <a:r>
              <a:rPr lang="fi-FI" sz="1600" dirty="0" err="1">
                <a:latin typeface="Georgia" panose="02040502050405020303" pitchFamily="18" charset="0"/>
              </a:rPr>
              <a:t>funding</a:t>
            </a:r>
            <a:r>
              <a:rPr lang="fi-FI" sz="1600" dirty="0">
                <a:latin typeface="Georgia" panose="02040502050405020303" pitchFamily="18" charset="0"/>
              </a:rPr>
              <a:t> </a:t>
            </a:r>
            <a:r>
              <a:rPr lang="fi-FI" sz="1600" dirty="0" err="1">
                <a:latin typeface="Georgia" panose="02040502050405020303" pitchFamily="18" charset="0"/>
              </a:rPr>
              <a:t>practicalities</a:t>
            </a:r>
            <a:r>
              <a:rPr lang="fi-FI" sz="1600" dirty="0">
                <a:latin typeface="Georgia" panose="02040502050405020303" pitchFamily="18" charset="0"/>
              </a:rPr>
              <a:t>:</a:t>
            </a:r>
          </a:p>
          <a:p>
            <a:pPr lvl="1" indent="0">
              <a:spcBef>
                <a:spcPts val="0"/>
              </a:spcBef>
              <a:spcAft>
                <a:spcPts val="1200"/>
              </a:spcAft>
              <a:buNone/>
            </a:pPr>
            <a:r>
              <a:rPr lang="fi-FI" sz="1600" dirty="0">
                <a:latin typeface="Georgia" panose="02040502050405020303" pitchFamily="18" charset="0"/>
              </a:rPr>
              <a:t>	</a:t>
            </a:r>
            <a:r>
              <a:rPr lang="fi-FI" sz="1600" dirty="0" err="1">
                <a:latin typeface="Georgia" panose="02040502050405020303" pitchFamily="18" charset="0"/>
              </a:rPr>
              <a:t>Your</a:t>
            </a:r>
            <a:r>
              <a:rPr lang="fi-FI" sz="1600" dirty="0">
                <a:latin typeface="Georgia" panose="02040502050405020303" pitchFamily="18" charset="0"/>
              </a:rPr>
              <a:t> </a:t>
            </a:r>
            <a:r>
              <a:rPr lang="fi-FI" sz="1600" dirty="0" err="1">
                <a:latin typeface="Georgia" panose="02040502050405020303" pitchFamily="18" charset="0"/>
              </a:rPr>
              <a:t>department</a:t>
            </a:r>
            <a:r>
              <a:rPr lang="fi-FI" sz="1600" dirty="0">
                <a:latin typeface="Georgia" panose="02040502050405020303" pitchFamily="18" charset="0"/>
              </a:rPr>
              <a:t> </a:t>
            </a:r>
            <a:r>
              <a:rPr lang="fi-FI" sz="1600" dirty="0" err="1">
                <a:latin typeface="Georgia" panose="02040502050405020303" pitchFamily="18" charset="0"/>
              </a:rPr>
              <a:t>controller</a:t>
            </a:r>
            <a:r>
              <a:rPr lang="fi-FI" sz="1600" dirty="0">
                <a:latin typeface="Georgia" panose="02040502050405020303" pitchFamily="18" charset="0"/>
              </a:rPr>
              <a:t> and/</a:t>
            </a:r>
            <a:r>
              <a:rPr lang="fi-FI" sz="1600" dirty="0" err="1">
                <a:latin typeface="Georgia" panose="02040502050405020303" pitchFamily="18" charset="0"/>
              </a:rPr>
              <a:t>or</a:t>
            </a:r>
            <a:r>
              <a:rPr lang="fi-FI" sz="1600" dirty="0">
                <a:latin typeface="Georgia" panose="02040502050405020303" pitchFamily="18" charset="0"/>
              </a:rPr>
              <a:t> HR-</a:t>
            </a:r>
            <a:r>
              <a:rPr lang="fi-FI" sz="1600" dirty="0" err="1">
                <a:latin typeface="Georgia" panose="02040502050405020303" pitchFamily="18" charset="0"/>
              </a:rPr>
              <a:t>coordinator</a:t>
            </a:r>
            <a:endParaRPr lang="fi-FI" sz="1600" dirty="0">
              <a:latin typeface="Georgia" panose="02040502050405020303" pitchFamily="18" charset="0"/>
            </a:endParaRPr>
          </a:p>
          <a:p>
            <a:pPr marL="342900" indent="-342900">
              <a:spcBef>
                <a:spcPts val="0"/>
              </a:spcBef>
              <a:spcAft>
                <a:spcPts val="1200"/>
              </a:spcAft>
              <a:buFont typeface="Arial" panose="020B0604020202020204" pitchFamily="34" charset="0"/>
              <a:buChar char="•"/>
            </a:pPr>
            <a:r>
              <a:rPr lang="fi-FI" sz="1600" dirty="0" err="1">
                <a:latin typeface="Georgia" panose="02040502050405020303" pitchFamily="18" charset="0"/>
              </a:rPr>
              <a:t>Escalations</a:t>
            </a:r>
            <a:r>
              <a:rPr lang="fi-FI" sz="1600" dirty="0">
                <a:latin typeface="Georgia" panose="02040502050405020303" pitchFamily="18" charset="0"/>
              </a:rPr>
              <a:t> </a:t>
            </a:r>
            <a:r>
              <a:rPr lang="fi-FI" sz="1600" dirty="0" err="1">
                <a:latin typeface="Georgia" panose="02040502050405020303" pitchFamily="18" charset="0"/>
              </a:rPr>
              <a:t>related</a:t>
            </a:r>
            <a:r>
              <a:rPr lang="fi-FI" sz="1600" dirty="0">
                <a:latin typeface="Georgia" panose="02040502050405020303" pitchFamily="18" charset="0"/>
              </a:rPr>
              <a:t> to </a:t>
            </a:r>
            <a:r>
              <a:rPr lang="fi-FI" sz="1600" dirty="0" err="1">
                <a:latin typeface="Georgia" panose="02040502050405020303" pitchFamily="18" charset="0"/>
              </a:rPr>
              <a:t>funding</a:t>
            </a:r>
            <a:r>
              <a:rPr lang="fi-FI" sz="1600" dirty="0">
                <a:latin typeface="Georgia" panose="02040502050405020303" pitchFamily="18" charset="0"/>
              </a:rPr>
              <a:t>:</a:t>
            </a:r>
          </a:p>
          <a:p>
            <a:pPr lvl="1" indent="0">
              <a:spcBef>
                <a:spcPts val="0"/>
              </a:spcBef>
              <a:spcAft>
                <a:spcPts val="1200"/>
              </a:spcAft>
              <a:buNone/>
            </a:pPr>
            <a:r>
              <a:rPr lang="fi-FI" sz="1600" dirty="0">
                <a:latin typeface="Georgia" panose="02040502050405020303" pitchFamily="18" charset="0"/>
              </a:rPr>
              <a:t>	School Controller Kirsti Jerkku, </a:t>
            </a:r>
          </a:p>
          <a:p>
            <a:pPr lvl="1" indent="0">
              <a:spcBef>
                <a:spcPts val="0"/>
              </a:spcBef>
              <a:spcAft>
                <a:spcPts val="1200"/>
              </a:spcAft>
              <a:buNone/>
            </a:pPr>
            <a:r>
              <a:rPr lang="fi-FI" sz="1600" dirty="0">
                <a:latin typeface="Georgia" panose="02040502050405020303" pitchFamily="18" charset="0"/>
              </a:rPr>
              <a:t>    kirsti.jerkku@aalto.fi,  +358 45 136 5000</a:t>
            </a:r>
          </a:p>
          <a:p>
            <a:pPr marL="342900" indent="-342900">
              <a:spcBef>
                <a:spcPts val="0"/>
              </a:spcBef>
              <a:spcAft>
                <a:spcPts val="1200"/>
              </a:spcAft>
              <a:buFont typeface="Arial" panose="020B0604020202020204" pitchFamily="34" charset="0"/>
              <a:buChar char="•"/>
            </a:pPr>
            <a:r>
              <a:rPr lang="fi-FI" sz="1600" dirty="0" err="1">
                <a:latin typeface="Georgia" panose="02040502050405020303" pitchFamily="18" charset="0"/>
              </a:rPr>
              <a:t>Other</a:t>
            </a:r>
            <a:r>
              <a:rPr lang="fi-FI" sz="1600" dirty="0">
                <a:latin typeface="Georgia" panose="02040502050405020303" pitchFamily="18" charset="0"/>
              </a:rPr>
              <a:t> </a:t>
            </a:r>
            <a:r>
              <a:rPr lang="fi-FI" sz="1600" dirty="0" err="1">
                <a:latin typeface="Georgia" panose="02040502050405020303" pitchFamily="18" charset="0"/>
              </a:rPr>
              <a:t>questions</a:t>
            </a:r>
            <a:r>
              <a:rPr lang="fi-FI" sz="1600" dirty="0">
                <a:latin typeface="Georgia" panose="02040502050405020303" pitchFamily="18" charset="0"/>
              </a:rPr>
              <a:t> on </a:t>
            </a:r>
            <a:r>
              <a:rPr lang="fi-FI" sz="1600" dirty="0" err="1">
                <a:latin typeface="Georgia" panose="02040502050405020303" pitchFamily="18" charset="0"/>
              </a:rPr>
              <a:t>the</a:t>
            </a:r>
            <a:r>
              <a:rPr lang="fi-FI" sz="1600" dirty="0">
                <a:latin typeface="Georgia" panose="02040502050405020303" pitchFamily="18" charset="0"/>
              </a:rPr>
              <a:t> </a:t>
            </a:r>
            <a:r>
              <a:rPr lang="fi-FI" sz="1600" dirty="0" err="1">
                <a:latin typeface="Georgia" panose="02040502050405020303" pitchFamily="18" charset="0"/>
              </a:rPr>
              <a:t>doctoral</a:t>
            </a:r>
            <a:r>
              <a:rPr lang="fi-FI" sz="1600" dirty="0">
                <a:latin typeface="Georgia" panose="02040502050405020303" pitchFamily="18" charset="0"/>
              </a:rPr>
              <a:t> </a:t>
            </a:r>
            <a:r>
              <a:rPr lang="fi-FI" sz="1600" dirty="0" err="1">
                <a:latin typeface="Georgia" panose="02040502050405020303" pitchFamily="18" charset="0"/>
              </a:rPr>
              <a:t>studies</a:t>
            </a:r>
            <a:r>
              <a:rPr lang="fi-FI" sz="1600" dirty="0">
                <a:latin typeface="Georgia" panose="02040502050405020303" pitchFamily="18" charset="0"/>
              </a:rPr>
              <a:t> </a:t>
            </a:r>
            <a:r>
              <a:rPr lang="fi-FI" sz="1600" dirty="0" err="1">
                <a:latin typeface="Georgia" panose="02040502050405020303" pitchFamily="18" charset="0"/>
              </a:rPr>
              <a:t>program</a:t>
            </a:r>
            <a:r>
              <a:rPr lang="fi-FI" sz="1600" dirty="0">
                <a:latin typeface="Georgia" panose="02040502050405020303" pitchFamily="18" charset="0"/>
              </a:rPr>
              <a:t>:</a:t>
            </a:r>
          </a:p>
          <a:p>
            <a:pPr>
              <a:spcBef>
                <a:spcPts val="0"/>
              </a:spcBef>
              <a:spcAft>
                <a:spcPts val="1200"/>
              </a:spcAft>
            </a:pPr>
            <a:r>
              <a:rPr lang="fi-FI" sz="1600" dirty="0">
                <a:latin typeface="Georgia" panose="02040502050405020303" pitchFamily="18" charset="0"/>
              </a:rPr>
              <a:t>	</a:t>
            </a:r>
            <a:r>
              <a:rPr lang="fi-FI" sz="1600" b="0" dirty="0">
                <a:latin typeface="Georgia" panose="02040502050405020303" pitchFamily="18" charset="0"/>
                <a:hlinkClick r:id="rId3"/>
              </a:rPr>
              <a:t>doctoralprogramme-biz@aalto.fi</a:t>
            </a:r>
            <a:endParaRPr lang="fi-FI" sz="1600" b="0" dirty="0">
              <a:latin typeface="Georgia" panose="02040502050405020303" pitchFamily="18" charset="0"/>
            </a:endParaRPr>
          </a:p>
          <a:p>
            <a:pPr lvl="1" indent="0">
              <a:spcBef>
                <a:spcPts val="0"/>
              </a:spcBef>
              <a:spcAft>
                <a:spcPts val="600"/>
              </a:spcAft>
              <a:buNone/>
            </a:pPr>
            <a:endParaRPr lang="fi-FI" sz="1600" dirty="0">
              <a:latin typeface="Georgia" panose="02040502050405020303" pitchFamily="18" charset="0"/>
            </a:endParaRPr>
          </a:p>
          <a:p>
            <a:pPr lvl="1" indent="0">
              <a:spcBef>
                <a:spcPts val="0"/>
              </a:spcBef>
              <a:spcAft>
                <a:spcPts val="600"/>
              </a:spcAft>
              <a:buNone/>
            </a:pPr>
            <a:endParaRPr lang="fi-FI" sz="160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r>
              <a:rPr lang="en-FI"/>
              <a:t>17-Nov-2021</a:t>
            </a:r>
            <a:endParaRPr lang="fi-FI"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24</a:t>
            </a:fld>
            <a:endParaRPr lang="fi-FI"/>
          </a:p>
        </p:txBody>
      </p:sp>
    </p:spTree>
    <p:extLst>
      <p:ext uri="{BB962C8B-B14F-4D97-AF65-F5344CB8AC3E}">
        <p14:creationId xmlns:p14="http://schemas.microsoft.com/office/powerpoint/2010/main" val="284639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904" y="212141"/>
            <a:ext cx="8207375" cy="996498"/>
          </a:xfrm>
        </p:spPr>
        <p:txBody>
          <a:bodyPr/>
          <a:lstStyle/>
          <a:p>
            <a:r>
              <a:rPr lang="fi-FI" sz="2800" dirty="0" err="1"/>
              <a:t>Foundations</a:t>
            </a:r>
            <a:r>
              <a:rPr lang="fi-FI" sz="2800" dirty="0"/>
              <a:t> </a:t>
            </a:r>
            <a:r>
              <a:rPr lang="fi-FI" sz="2800" dirty="0" err="1"/>
              <a:t>funding</a:t>
            </a:r>
            <a:r>
              <a:rPr lang="fi-FI" sz="2800" dirty="0"/>
              <a:t> </a:t>
            </a:r>
            <a:r>
              <a:rPr lang="fi-FI" sz="2800" dirty="0" err="1"/>
              <a:t>doctoral</a:t>
            </a:r>
            <a:r>
              <a:rPr lang="fi-FI" sz="2800" dirty="0"/>
              <a:t> </a:t>
            </a:r>
            <a:r>
              <a:rPr lang="fi-FI" sz="2800" dirty="0" err="1"/>
              <a:t>studies</a:t>
            </a:r>
            <a:endParaRPr lang="fi-FI" sz="2800"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12681072"/>
              </p:ext>
            </p:extLst>
          </p:nvPr>
        </p:nvGraphicFramePr>
        <p:xfrm>
          <a:off x="396329" y="744820"/>
          <a:ext cx="8280127" cy="4660502"/>
        </p:xfrm>
        <a:graphic>
          <a:graphicData uri="http://schemas.openxmlformats.org/drawingml/2006/table">
            <a:tbl>
              <a:tblPr firstRow="1" bandRow="1">
                <a:tableStyleId>{5C22544A-7EE6-4342-B048-85BDC9FD1C3A}</a:tableStyleId>
              </a:tblPr>
              <a:tblGrid>
                <a:gridCol w="2710666">
                  <a:extLst>
                    <a:ext uri="{9D8B030D-6E8A-4147-A177-3AD203B41FA5}">
                      <a16:colId xmlns:a16="http://schemas.microsoft.com/office/drawing/2014/main" val="1170880207"/>
                    </a:ext>
                  </a:extLst>
                </a:gridCol>
                <a:gridCol w="1758778">
                  <a:extLst>
                    <a:ext uri="{9D8B030D-6E8A-4147-A177-3AD203B41FA5}">
                      <a16:colId xmlns:a16="http://schemas.microsoft.com/office/drawing/2014/main" val="1030993160"/>
                    </a:ext>
                  </a:extLst>
                </a:gridCol>
                <a:gridCol w="3810683">
                  <a:extLst>
                    <a:ext uri="{9D8B030D-6E8A-4147-A177-3AD203B41FA5}">
                      <a16:colId xmlns:a16="http://schemas.microsoft.com/office/drawing/2014/main" val="4281823360"/>
                    </a:ext>
                  </a:extLst>
                </a:gridCol>
              </a:tblGrid>
              <a:tr h="205095">
                <a:tc>
                  <a:txBody>
                    <a:bodyPr/>
                    <a:lstStyle/>
                    <a:p>
                      <a:r>
                        <a:rPr lang="fi-FI" sz="800" dirty="0">
                          <a:latin typeface="Georgia" panose="02040502050405020303" pitchFamily="18" charset="0"/>
                          <a:cs typeface="Calibri" panose="020F0502020204030204" pitchFamily="34" charset="0"/>
                        </a:rPr>
                        <a:t>Foundation (</a:t>
                      </a:r>
                      <a:r>
                        <a:rPr lang="fi-FI" sz="800" dirty="0" err="1">
                          <a:latin typeface="Georgia" panose="02040502050405020303" pitchFamily="18" charset="0"/>
                          <a:cs typeface="Calibri" panose="020F0502020204030204" pitchFamily="34" charset="0"/>
                        </a:rPr>
                        <a:t>most</a:t>
                      </a:r>
                      <a:r>
                        <a:rPr lang="fi-FI" sz="800" dirty="0">
                          <a:latin typeface="Georgia" panose="02040502050405020303" pitchFamily="18" charset="0"/>
                          <a:cs typeface="Calibri" panose="020F0502020204030204" pitchFamily="34" charset="0"/>
                        </a:rPr>
                        <a:t> </a:t>
                      </a:r>
                      <a:r>
                        <a:rPr lang="fi-FI" sz="800" dirty="0" err="1">
                          <a:latin typeface="Georgia" panose="02040502050405020303" pitchFamily="18" charset="0"/>
                          <a:cs typeface="Calibri" panose="020F0502020204030204" pitchFamily="34" charset="0"/>
                        </a:rPr>
                        <a:t>often</a:t>
                      </a:r>
                      <a:r>
                        <a:rPr lang="fi-FI" sz="800" dirty="0">
                          <a:latin typeface="Georgia" panose="02040502050405020303" pitchFamily="18" charset="0"/>
                          <a:cs typeface="Calibri" panose="020F0502020204030204" pitchFamily="34" charset="0"/>
                        </a:rPr>
                        <a:t> </a:t>
                      </a:r>
                      <a:r>
                        <a:rPr lang="fi-FI" sz="800" dirty="0" err="1">
                          <a:latin typeface="Georgia" panose="02040502050405020303" pitchFamily="18" charset="0"/>
                          <a:cs typeface="Calibri" panose="020F0502020204030204" pitchFamily="34" charset="0"/>
                        </a:rPr>
                        <a:t>used</a:t>
                      </a:r>
                      <a:r>
                        <a:rPr lang="fi-FI" sz="800" dirty="0">
                          <a:latin typeface="Georgia" panose="02040502050405020303" pitchFamily="18" charset="0"/>
                          <a:cs typeface="Calibri" panose="020F0502020204030204" pitchFamily="34" charset="0"/>
                        </a:rPr>
                        <a:t>)</a:t>
                      </a:r>
                    </a:p>
                  </a:txBody>
                  <a:tcPr/>
                </a:tc>
                <a:tc>
                  <a:txBody>
                    <a:bodyPr/>
                    <a:lstStyle/>
                    <a:p>
                      <a:r>
                        <a:rPr lang="fi-FI" sz="800" dirty="0">
                          <a:latin typeface="Georgia" panose="02040502050405020303" pitchFamily="18" charset="0"/>
                          <a:cs typeface="Calibri" panose="020F0502020204030204" pitchFamily="34" charset="0"/>
                        </a:rPr>
                        <a:t>Application DL (</a:t>
                      </a:r>
                      <a:r>
                        <a:rPr lang="fi-FI" sz="800" dirty="0" err="1">
                          <a:latin typeface="Georgia" panose="02040502050405020303" pitchFamily="18" charset="0"/>
                          <a:cs typeface="Calibri" panose="020F0502020204030204" pitchFamily="34" charset="0"/>
                        </a:rPr>
                        <a:t>directional</a:t>
                      </a:r>
                      <a:r>
                        <a:rPr lang="fi-FI" sz="800" dirty="0">
                          <a:latin typeface="Georgia" panose="02040502050405020303" pitchFamily="18" charset="0"/>
                          <a:cs typeface="Calibri" panose="020F0502020204030204" pitchFamily="34" charset="0"/>
                        </a:rPr>
                        <a:t>)</a:t>
                      </a:r>
                    </a:p>
                  </a:txBody>
                  <a:tcPr/>
                </a:tc>
                <a:tc>
                  <a:txBody>
                    <a:bodyPr/>
                    <a:lstStyle/>
                    <a:p>
                      <a:r>
                        <a:rPr lang="fi-FI" sz="800" dirty="0">
                          <a:latin typeface="Georgia" panose="02040502050405020303" pitchFamily="18" charset="0"/>
                          <a:cs typeface="Calibri" panose="020F0502020204030204" pitchFamily="34" charset="0"/>
                        </a:rPr>
                        <a:t>Notes</a:t>
                      </a:r>
                    </a:p>
                  </a:txBody>
                  <a:tcPr/>
                </a:tc>
                <a:extLst>
                  <a:ext uri="{0D108BD9-81ED-4DB2-BD59-A6C34878D82A}">
                    <a16:rowId xmlns:a16="http://schemas.microsoft.com/office/drawing/2014/main" val="2180682250"/>
                  </a:ext>
                </a:extLst>
              </a:tr>
              <a:tr h="310317">
                <a:tc>
                  <a:txBody>
                    <a:bodyPr/>
                    <a:lstStyle/>
                    <a:p>
                      <a:r>
                        <a:rPr lang="fi-FI" sz="800" dirty="0">
                          <a:latin typeface="Georgia" panose="02040502050405020303" pitchFamily="18" charset="0"/>
                          <a:cs typeface="Calibri" panose="020F0502020204030204" pitchFamily="34" charset="0"/>
                          <a:hlinkClick r:id="rId2"/>
                        </a:rPr>
                        <a:t>HSE </a:t>
                      </a:r>
                      <a:r>
                        <a:rPr lang="fi-FI" sz="800" dirty="0" err="1">
                          <a:latin typeface="Georgia" panose="02040502050405020303" pitchFamily="18" charset="0"/>
                          <a:cs typeface="Calibri" panose="020F0502020204030204" pitchFamily="34" charset="0"/>
                          <a:hlinkClick r:id="rId2"/>
                        </a:rPr>
                        <a:t>foundation</a:t>
                      </a:r>
                      <a:r>
                        <a:rPr lang="fi-FI" sz="800" dirty="0">
                          <a:latin typeface="Georgia" panose="02040502050405020303" pitchFamily="18" charset="0"/>
                          <a:cs typeface="Calibri" panose="020F0502020204030204" pitchFamily="34" charset="0"/>
                        </a:rPr>
                        <a:t> (Kauppakorkeakoulun</a:t>
                      </a:r>
                      <a:r>
                        <a:rPr lang="fi-FI" sz="800" baseline="0" dirty="0">
                          <a:latin typeface="Georgia" panose="02040502050405020303" pitchFamily="18" charset="0"/>
                          <a:cs typeface="Calibri" panose="020F0502020204030204" pitchFamily="34" charset="0"/>
                        </a:rPr>
                        <a:t> tukisäätiö)</a:t>
                      </a:r>
                      <a:endParaRPr lang="fi-FI" sz="80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February</a:t>
                      </a:r>
                      <a:r>
                        <a:rPr lang="fi-FI" sz="800" baseline="0" dirty="0">
                          <a:latin typeface="Georgia" panose="02040502050405020303" pitchFamily="18" charset="0"/>
                          <a:cs typeface="Calibri" panose="020F0502020204030204" pitchFamily="34" charset="0"/>
                        </a:rPr>
                        <a:t> and </a:t>
                      </a:r>
                      <a:r>
                        <a:rPr lang="fi-FI" sz="800" baseline="0" dirty="0" err="1">
                          <a:latin typeface="Georgia" panose="02040502050405020303" pitchFamily="18" charset="0"/>
                          <a:cs typeface="Calibri" panose="020F0502020204030204" pitchFamily="34" charset="0"/>
                        </a:rPr>
                        <a:t>September</a:t>
                      </a:r>
                      <a:endParaRPr lang="fi-FI" sz="800" dirty="0">
                        <a:latin typeface="Georgia" panose="02040502050405020303" pitchFamily="18" charset="0"/>
                        <a:cs typeface="Calibri" panose="020F0502020204030204" pitchFamily="34" charset="0"/>
                      </a:endParaRPr>
                    </a:p>
                  </a:txBody>
                  <a:tcPr/>
                </a:tc>
                <a:tc>
                  <a:txBody>
                    <a:bodyPr/>
                    <a:lstStyle/>
                    <a:p>
                      <a:r>
                        <a:rPr lang="fi-FI" sz="800" baseline="0" dirty="0">
                          <a:latin typeface="Georgia" panose="02040502050405020303" pitchFamily="18" charset="0"/>
                          <a:cs typeface="Calibri" panose="020F0502020204030204" pitchFamily="34" charset="0"/>
                        </a:rPr>
                        <a:t>Application </a:t>
                      </a:r>
                      <a:r>
                        <a:rPr lang="fi-FI" sz="800" baseline="0" dirty="0" err="1">
                          <a:latin typeface="Georgia" panose="02040502050405020303" pitchFamily="18" charset="0"/>
                          <a:cs typeface="Calibri" panose="020F0502020204030204" pitchFamily="34" charset="0"/>
                        </a:rPr>
                        <a:t>periods</a:t>
                      </a:r>
                      <a:r>
                        <a:rPr lang="fi-FI" sz="800" baseline="0" dirty="0">
                          <a:latin typeface="Georgia" panose="02040502050405020303" pitchFamily="18" charset="0"/>
                          <a:cs typeface="Calibri" panose="020F0502020204030204" pitchFamily="34" charset="0"/>
                        </a:rPr>
                        <a:t> for general </a:t>
                      </a:r>
                      <a:r>
                        <a:rPr lang="fi-FI" sz="800" baseline="0" dirty="0" err="1">
                          <a:latin typeface="Georgia" panose="02040502050405020303" pitchFamily="18" charset="0"/>
                          <a:cs typeface="Calibri" panose="020F0502020204030204" pitchFamily="34" charset="0"/>
                        </a:rPr>
                        <a:t>applications</a:t>
                      </a:r>
                      <a:r>
                        <a:rPr lang="fi-FI" sz="800" baseline="0" dirty="0">
                          <a:latin typeface="Georgia" panose="02040502050405020303" pitchFamily="18" charset="0"/>
                          <a:cs typeface="Calibri" panose="020F0502020204030204" pitchFamily="34" charset="0"/>
                        </a:rPr>
                        <a:t>. </a:t>
                      </a:r>
                    </a:p>
                    <a:p>
                      <a:r>
                        <a:rPr lang="fi-FI" sz="800" baseline="0" dirty="0">
                          <a:latin typeface="Georgia" panose="02040502050405020303" pitchFamily="18" charset="0"/>
                          <a:cs typeface="Calibri" panose="020F0502020204030204" pitchFamily="34" charset="0"/>
                        </a:rPr>
                        <a:t>2nd </a:t>
                      </a:r>
                      <a:r>
                        <a:rPr lang="fi-FI" sz="800" baseline="0" dirty="0" err="1">
                          <a:latin typeface="Georgia" panose="02040502050405020303" pitchFamily="18" charset="0"/>
                          <a:cs typeface="Calibri" panose="020F0502020204030204" pitchFamily="34" charset="0"/>
                        </a:rPr>
                        <a:t>year</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last</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resort</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funding</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has</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separate</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targeted</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application</a:t>
                      </a:r>
                      <a:r>
                        <a:rPr lang="fi-FI" sz="800" baseline="0" dirty="0">
                          <a:latin typeface="Georgia" panose="02040502050405020303" pitchFamily="18" charset="0"/>
                          <a:cs typeface="Calibri" panose="020F0502020204030204" pitchFamily="34" charset="0"/>
                        </a:rPr>
                        <a:t> DL (</a:t>
                      </a:r>
                      <a:r>
                        <a:rPr lang="fi-FI" sz="800" baseline="0" dirty="0" err="1">
                          <a:latin typeface="Georgia" panose="02040502050405020303" pitchFamily="18" charset="0"/>
                          <a:cs typeface="Calibri" panose="020F0502020204030204" pitchFamily="34" charset="0"/>
                        </a:rPr>
                        <a:t>May</a:t>
                      </a:r>
                      <a:r>
                        <a:rPr lang="fi-FI" sz="800" baseline="0" dirty="0">
                          <a:latin typeface="Georgia" panose="02040502050405020303" pitchFamily="18" charset="0"/>
                          <a:cs typeface="Calibri" panose="020F0502020204030204" pitchFamily="34" charset="0"/>
                        </a:rPr>
                        <a:t>).</a:t>
                      </a:r>
                      <a:r>
                        <a:rPr lang="fi-FI" sz="800" dirty="0">
                          <a:latin typeface="Georgia" panose="02040502050405020303" pitchFamily="18" charset="0"/>
                          <a:cs typeface="Calibri" panose="020F0502020204030204" pitchFamily="34" charset="0"/>
                        </a:rPr>
                        <a:t> </a:t>
                      </a:r>
                    </a:p>
                    <a:p>
                      <a:r>
                        <a:rPr lang="fi-FI" sz="800" b="1" dirty="0" err="1">
                          <a:latin typeface="Georgia" panose="02040502050405020303" pitchFamily="18" charset="0"/>
                          <a:cs typeface="Calibri" panose="020F0502020204030204" pitchFamily="34" charset="0"/>
                        </a:rPr>
                        <a:t>Only</a:t>
                      </a:r>
                      <a:r>
                        <a:rPr lang="fi-FI" sz="800" b="1" baseline="0" dirty="0">
                          <a:latin typeface="Georgia" panose="02040502050405020303" pitchFamily="18" charset="0"/>
                          <a:cs typeface="Calibri" panose="020F0502020204030204" pitchFamily="34" charset="0"/>
                        </a:rPr>
                        <a:t> </a:t>
                      </a:r>
                      <a:r>
                        <a:rPr lang="fi-FI" sz="800" b="1" baseline="0" dirty="0" err="1">
                          <a:latin typeface="Georgia" panose="02040502050405020303" pitchFamily="18" charset="0"/>
                          <a:cs typeface="Calibri" panose="020F0502020204030204" pitchFamily="34" charset="0"/>
                        </a:rPr>
                        <a:t>last</a:t>
                      </a:r>
                      <a:r>
                        <a:rPr lang="fi-FI" sz="800" b="1" baseline="0" dirty="0">
                          <a:latin typeface="Georgia" panose="02040502050405020303" pitchFamily="18" charset="0"/>
                          <a:cs typeface="Calibri" panose="020F0502020204030204" pitchFamily="34" charset="0"/>
                        </a:rPr>
                        <a:t> </a:t>
                      </a:r>
                      <a:r>
                        <a:rPr lang="fi-FI" sz="800" b="1" baseline="0" dirty="0" err="1">
                          <a:latin typeface="Georgia" panose="02040502050405020303" pitchFamily="18" charset="0"/>
                          <a:cs typeface="Calibri" panose="020F0502020204030204" pitchFamily="34" charset="0"/>
                        </a:rPr>
                        <a:t>resort</a:t>
                      </a:r>
                      <a:r>
                        <a:rPr lang="fi-FI" sz="800" b="1" baseline="0" dirty="0">
                          <a:latin typeface="Georgia" panose="02040502050405020303" pitchFamily="18" charset="0"/>
                          <a:cs typeface="Calibri" panose="020F0502020204030204" pitchFamily="34" charset="0"/>
                        </a:rPr>
                        <a:t> </a:t>
                      </a:r>
                      <a:r>
                        <a:rPr lang="fi-FI" sz="800" b="1" baseline="0" dirty="0" err="1">
                          <a:latin typeface="Georgia" panose="02040502050405020303" pitchFamily="18" charset="0"/>
                          <a:cs typeface="Calibri" panose="020F0502020204030204" pitchFamily="34" charset="0"/>
                        </a:rPr>
                        <a:t>funder</a:t>
                      </a:r>
                      <a:r>
                        <a:rPr lang="fi-FI" sz="800" b="1" baseline="0" dirty="0">
                          <a:latin typeface="Georgia" panose="02040502050405020303" pitchFamily="18" charset="0"/>
                          <a:cs typeface="Calibri" panose="020F0502020204030204" pitchFamily="34" charset="0"/>
                        </a:rPr>
                        <a:t> for 2nd </a:t>
                      </a:r>
                      <a:r>
                        <a:rPr lang="fi-FI" sz="800" b="1" baseline="0" dirty="0" err="1">
                          <a:latin typeface="Georgia" panose="02040502050405020303" pitchFamily="18" charset="0"/>
                          <a:cs typeface="Calibri" panose="020F0502020204030204" pitchFamily="34" charset="0"/>
                        </a:rPr>
                        <a:t>year</a:t>
                      </a:r>
                      <a:r>
                        <a:rPr lang="fi-FI" sz="800" b="1" baseline="0" dirty="0">
                          <a:latin typeface="Georgia" panose="02040502050405020303" pitchFamily="18" charset="0"/>
                          <a:cs typeface="Calibri" panose="020F0502020204030204" pitchFamily="34" charset="0"/>
                        </a:rPr>
                        <a:t>. </a:t>
                      </a:r>
                      <a:endParaRPr lang="fi-FI" sz="800" b="1"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803671803"/>
                  </a:ext>
                </a:extLst>
              </a:tr>
              <a:tr h="322292">
                <a:tc>
                  <a:txBody>
                    <a:bodyPr/>
                    <a:lstStyle/>
                    <a:p>
                      <a:r>
                        <a:rPr lang="fi-FI" sz="800" dirty="0">
                          <a:latin typeface="Georgia" panose="02040502050405020303" pitchFamily="18" charset="0"/>
                          <a:cs typeface="Calibri" panose="020F0502020204030204" pitchFamily="34" charset="0"/>
                          <a:hlinkClick r:id="rId3"/>
                        </a:rPr>
                        <a:t>Foundation for </a:t>
                      </a:r>
                      <a:r>
                        <a:rPr lang="fi-FI" sz="800" dirty="0" err="1">
                          <a:latin typeface="Georgia" panose="02040502050405020303" pitchFamily="18" charset="0"/>
                          <a:cs typeface="Calibri" panose="020F0502020204030204" pitchFamily="34" charset="0"/>
                          <a:hlinkClick r:id="rId3"/>
                        </a:rPr>
                        <a:t>Economic</a:t>
                      </a:r>
                      <a:r>
                        <a:rPr lang="fi-FI" sz="800" dirty="0">
                          <a:latin typeface="Georgia" panose="02040502050405020303" pitchFamily="18" charset="0"/>
                          <a:cs typeface="Calibri" panose="020F0502020204030204" pitchFamily="34" charset="0"/>
                          <a:hlinkClick r:id="rId3"/>
                        </a:rPr>
                        <a:t> </a:t>
                      </a:r>
                      <a:r>
                        <a:rPr lang="fi-FI" sz="800" dirty="0" err="1">
                          <a:latin typeface="Georgia" panose="02040502050405020303" pitchFamily="18" charset="0"/>
                          <a:cs typeface="Calibri" panose="020F0502020204030204" pitchFamily="34" charset="0"/>
                          <a:hlinkClick r:id="rId3"/>
                        </a:rPr>
                        <a:t>Education</a:t>
                      </a:r>
                      <a:r>
                        <a:rPr lang="fi-FI" sz="800" dirty="0">
                          <a:latin typeface="Georgia" panose="02040502050405020303" pitchFamily="18" charset="0"/>
                          <a:cs typeface="Calibri" panose="020F0502020204030204" pitchFamily="34" charset="0"/>
                          <a:hlinkClick r:id="rId3"/>
                        </a:rPr>
                        <a:t> </a:t>
                      </a:r>
                      <a:r>
                        <a:rPr lang="fi-FI" sz="800" dirty="0">
                          <a:latin typeface="Georgia" panose="02040502050405020303" pitchFamily="18" charset="0"/>
                          <a:cs typeface="Calibri" panose="020F0502020204030204" pitchFamily="34" charset="0"/>
                        </a:rPr>
                        <a:t>(Liikesivistysrahasto)</a:t>
                      </a:r>
                    </a:p>
                  </a:txBody>
                  <a:tcPr/>
                </a:tc>
                <a:tc>
                  <a:txBody>
                    <a:bodyPr/>
                    <a:lstStyle/>
                    <a:p>
                      <a:r>
                        <a:rPr lang="fi-FI" sz="800" dirty="0" err="1">
                          <a:latin typeface="Georgia" panose="02040502050405020303" pitchFamily="18" charset="0"/>
                          <a:cs typeface="Calibri" panose="020F0502020204030204" pitchFamily="34" charset="0"/>
                        </a:rPr>
                        <a:t>June</a:t>
                      </a:r>
                      <a:r>
                        <a:rPr lang="fi-FI" sz="800" dirty="0">
                          <a:latin typeface="Georgia" panose="02040502050405020303" pitchFamily="18" charset="0"/>
                          <a:cs typeface="Calibri" panose="020F0502020204030204" pitchFamily="34" charset="0"/>
                        </a:rPr>
                        <a:t>-August</a:t>
                      </a:r>
                    </a:p>
                  </a:txBody>
                  <a:tcPr/>
                </a:tc>
                <a:tc>
                  <a:txBody>
                    <a:bodyPr/>
                    <a:lstStyle/>
                    <a:p>
                      <a:r>
                        <a:rPr lang="fi-FI" sz="800" dirty="0" err="1">
                          <a:latin typeface="Georgia" panose="02040502050405020303" pitchFamily="18" charset="0"/>
                          <a:cs typeface="Calibri" panose="020F0502020204030204" pitchFamily="34" charset="0"/>
                        </a:rPr>
                        <a:t>Should</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be</a:t>
                      </a:r>
                      <a:r>
                        <a:rPr lang="fi-FI" sz="800" baseline="0" dirty="0">
                          <a:latin typeface="Georgia" panose="02040502050405020303" pitchFamily="18" charset="0"/>
                          <a:cs typeface="Calibri" panose="020F0502020204030204" pitchFamily="34" charset="0"/>
                        </a:rPr>
                        <a:t> open for 18 </a:t>
                      </a:r>
                      <a:r>
                        <a:rPr lang="fi-FI" sz="800" baseline="0" dirty="0" err="1">
                          <a:latin typeface="Georgia" panose="02040502050405020303" pitchFamily="18" charset="0"/>
                          <a:cs typeface="Calibri" panose="020F0502020204030204" pitchFamily="34" charset="0"/>
                        </a:rPr>
                        <a:t>month</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application</a:t>
                      </a:r>
                      <a:r>
                        <a:rPr lang="fi-FI" sz="800" baseline="0" dirty="0">
                          <a:latin typeface="Georgia" panose="02040502050405020303" pitchFamily="18" charset="0"/>
                          <a:cs typeface="Calibri" panose="020F0502020204030204" pitchFamily="34" charset="0"/>
                        </a:rPr>
                        <a:t> for 2nd </a:t>
                      </a:r>
                      <a:r>
                        <a:rPr lang="fi-FI" sz="800" baseline="0" dirty="0" err="1">
                          <a:latin typeface="Georgia" panose="02040502050405020303" pitchFamily="18" charset="0"/>
                          <a:cs typeface="Calibri" panose="020F0502020204030204" pitchFamily="34" charset="0"/>
                        </a:rPr>
                        <a:t>half</a:t>
                      </a:r>
                      <a:r>
                        <a:rPr lang="fi-FI" sz="800" baseline="0" dirty="0">
                          <a:latin typeface="Georgia" panose="02040502050405020303" pitchFamily="18" charset="0"/>
                          <a:cs typeface="Calibri" panose="020F0502020204030204" pitchFamily="34" charset="0"/>
                        </a:rPr>
                        <a:t> of </a:t>
                      </a:r>
                      <a:r>
                        <a:rPr lang="fi-FI" sz="800" baseline="0" dirty="0" err="1">
                          <a:latin typeface="Georgia" panose="02040502050405020303" pitchFamily="18" charset="0"/>
                          <a:cs typeface="Calibri" panose="020F0502020204030204" pitchFamily="34" charset="0"/>
                        </a:rPr>
                        <a:t>year</a:t>
                      </a:r>
                      <a:r>
                        <a:rPr lang="fi-FI" sz="800" baseline="0" dirty="0">
                          <a:latin typeface="Georgia" panose="02040502050405020303" pitchFamily="18" charset="0"/>
                          <a:cs typeface="Calibri" panose="020F0502020204030204" pitchFamily="34" charset="0"/>
                        </a:rPr>
                        <a:t> 2 (50%) and </a:t>
                      </a:r>
                      <a:r>
                        <a:rPr lang="fi-FI" sz="800" baseline="0" dirty="0" err="1">
                          <a:latin typeface="Georgia" panose="02040502050405020303" pitchFamily="18" charset="0"/>
                          <a:cs typeface="Calibri" panose="020F0502020204030204" pitchFamily="34" charset="0"/>
                        </a:rPr>
                        <a:t>year</a:t>
                      </a:r>
                      <a:r>
                        <a:rPr lang="fi-FI" sz="800" baseline="0" dirty="0">
                          <a:latin typeface="Georgia" panose="02040502050405020303" pitchFamily="18" charset="0"/>
                          <a:cs typeface="Calibri" panose="020F0502020204030204" pitchFamily="34" charset="0"/>
                        </a:rPr>
                        <a:t> 3 (100%)</a:t>
                      </a:r>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3559547067"/>
                  </a:ext>
                </a:extLst>
              </a:tr>
              <a:tr h="205095">
                <a:tc>
                  <a:txBody>
                    <a:bodyPr/>
                    <a:lstStyle/>
                    <a:p>
                      <a:r>
                        <a:rPr lang="fi-FI" sz="800" dirty="0">
                          <a:latin typeface="Georgia" panose="02040502050405020303" pitchFamily="18" charset="0"/>
                          <a:cs typeface="Calibri" panose="020F0502020204030204" pitchFamily="34" charset="0"/>
                          <a:hlinkClick r:id="rId4"/>
                        </a:rPr>
                        <a:t>Yrjö Jahnsson Foundation</a:t>
                      </a:r>
                      <a:endParaRPr lang="fi-FI" sz="80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May</a:t>
                      </a:r>
                      <a:r>
                        <a:rPr lang="fi-FI" sz="800" dirty="0">
                          <a:latin typeface="Georgia" panose="02040502050405020303" pitchFamily="18" charset="0"/>
                          <a:cs typeface="Calibri" panose="020F0502020204030204" pitchFamily="34" charset="0"/>
                        </a:rPr>
                        <a:t> and </a:t>
                      </a:r>
                      <a:r>
                        <a:rPr lang="fi-FI" sz="800" dirty="0" err="1">
                          <a:latin typeface="Georgia" panose="02040502050405020303" pitchFamily="18" charset="0"/>
                          <a:cs typeface="Calibri" panose="020F0502020204030204" pitchFamily="34" charset="0"/>
                        </a:rPr>
                        <a:t>September</a:t>
                      </a:r>
                      <a:endParaRPr lang="fi-FI" sz="80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Mostly</a:t>
                      </a:r>
                      <a:r>
                        <a:rPr lang="fi-FI" sz="800" dirty="0">
                          <a:latin typeface="Georgia" panose="02040502050405020303" pitchFamily="18" charset="0"/>
                          <a:cs typeface="Calibri" panose="020F0502020204030204" pitchFamily="34" charset="0"/>
                        </a:rPr>
                        <a:t> </a:t>
                      </a:r>
                      <a:r>
                        <a:rPr lang="fi-FI" sz="800" dirty="0" err="1">
                          <a:latin typeface="Georgia" panose="02040502050405020303" pitchFamily="18" charset="0"/>
                          <a:cs typeface="Calibri" panose="020F0502020204030204" pitchFamily="34" charset="0"/>
                        </a:rPr>
                        <a:t>Economics</a:t>
                      </a:r>
                      <a:r>
                        <a:rPr lang="fi-FI" sz="800" dirty="0">
                          <a:latin typeface="Georgia" panose="02040502050405020303" pitchFamily="18" charset="0"/>
                          <a:cs typeface="Calibri" panose="020F0502020204030204" pitchFamily="34" charset="0"/>
                        </a:rPr>
                        <a:t> </a:t>
                      </a:r>
                      <a:r>
                        <a:rPr lang="fi-FI" sz="800" dirty="0" err="1">
                          <a:latin typeface="Georgia" panose="02040502050405020303" pitchFamily="18" charset="0"/>
                          <a:cs typeface="Calibri" panose="020F0502020204030204" pitchFamily="34" charset="0"/>
                        </a:rPr>
                        <a:t>students</a:t>
                      </a:r>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58899903"/>
                  </a:ext>
                </a:extLst>
              </a:tr>
              <a:tr h="205095">
                <a:tc>
                  <a:txBody>
                    <a:bodyPr/>
                    <a:lstStyle/>
                    <a:p>
                      <a:r>
                        <a:rPr lang="fi-FI" sz="800" baseline="0" dirty="0">
                          <a:latin typeface="Georgia" panose="02040502050405020303" pitchFamily="18" charset="0"/>
                          <a:cs typeface="Calibri" panose="020F0502020204030204" pitchFamily="34" charset="0"/>
                          <a:hlinkClick r:id="rId5"/>
                        </a:rPr>
                        <a:t>OP-Pohjola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February</a:t>
                      </a:r>
                      <a:endParaRPr lang="fi-FI" sz="80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MOSTLY FINANCIAL SECTOR</a:t>
                      </a:r>
                    </a:p>
                  </a:txBody>
                  <a:tcPr/>
                </a:tc>
                <a:extLst>
                  <a:ext uri="{0D108BD9-81ED-4DB2-BD59-A6C34878D82A}">
                    <a16:rowId xmlns:a16="http://schemas.microsoft.com/office/drawing/2014/main" val="2376925877"/>
                  </a:ext>
                </a:extLst>
              </a:tr>
              <a:tr h="205095">
                <a:tc>
                  <a:txBody>
                    <a:bodyPr/>
                    <a:lstStyle/>
                    <a:p>
                      <a:r>
                        <a:rPr lang="fi-FI" sz="800" dirty="0">
                          <a:latin typeface="Georgia" panose="02040502050405020303" pitchFamily="18" charset="0"/>
                          <a:cs typeface="Calibri" panose="020F0502020204030204" pitchFamily="34" charset="0"/>
                          <a:hlinkClick r:id="rId6"/>
                        </a:rPr>
                        <a:t>Marcus Wallenberg</a:t>
                      </a:r>
                      <a:r>
                        <a:rPr lang="fi-FI" sz="800" baseline="0" dirty="0">
                          <a:latin typeface="Georgia" panose="02040502050405020303" pitchFamily="18" charset="0"/>
                          <a:cs typeface="Calibri" panose="020F0502020204030204" pitchFamily="34" charset="0"/>
                          <a:hlinkClick r:id="rId6"/>
                        </a:rPr>
                        <a:t> Foundation</a:t>
                      </a:r>
                      <a:endParaRPr lang="fi-FI" sz="80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January</a:t>
                      </a:r>
                      <a:endParaRPr lang="fi-FI" sz="80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ALSO CONFERENCES</a:t>
                      </a:r>
                    </a:p>
                  </a:txBody>
                  <a:tcPr/>
                </a:tc>
                <a:extLst>
                  <a:ext uri="{0D108BD9-81ED-4DB2-BD59-A6C34878D82A}">
                    <a16:rowId xmlns:a16="http://schemas.microsoft.com/office/drawing/2014/main" val="3428090311"/>
                  </a:ext>
                </a:extLst>
              </a:tr>
              <a:tr h="205095">
                <a:tc>
                  <a:txBody>
                    <a:bodyPr/>
                    <a:lstStyle/>
                    <a:p>
                      <a:r>
                        <a:rPr lang="fi-FI" sz="800" baseline="0" dirty="0">
                          <a:latin typeface="Georgia" panose="02040502050405020303" pitchFamily="18" charset="0"/>
                          <a:cs typeface="Calibri" panose="020F0502020204030204" pitchFamily="34" charset="0"/>
                          <a:hlinkClick r:id="rId7"/>
                        </a:rPr>
                        <a:t>Jenny and Antti Wihuri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May</a:t>
                      </a:r>
                      <a:endParaRPr lang="fi-FI" sz="800" dirty="0">
                        <a:latin typeface="Georgia" panose="02040502050405020303" pitchFamily="18" charset="0"/>
                        <a:cs typeface="Calibri" panose="020F0502020204030204" pitchFamily="34" charset="0"/>
                      </a:endParaRPr>
                    </a:p>
                  </a:txBody>
                  <a:tcPr/>
                </a:tc>
                <a:tc>
                  <a:txBody>
                    <a:bodyPr/>
                    <a:lstStyle/>
                    <a:p>
                      <a:r>
                        <a:rPr lang="fi-FI" sz="800">
                          <a:latin typeface="Georgia" panose="02040502050405020303" pitchFamily="18" charset="0"/>
                          <a:cs typeface="Calibri" panose="020F0502020204030204" pitchFamily="34" charset="0"/>
                        </a:rPr>
                        <a:t>APPLY FOR YEAR THREE!</a:t>
                      </a:r>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3373713204"/>
                  </a:ext>
                </a:extLst>
              </a:tr>
              <a:tr h="205095">
                <a:tc>
                  <a:txBody>
                    <a:bodyPr/>
                    <a:lstStyle/>
                    <a:p>
                      <a:r>
                        <a:rPr lang="fi-FI" sz="800" baseline="0" dirty="0">
                          <a:latin typeface="Georgia" panose="02040502050405020303" pitchFamily="18" charset="0"/>
                          <a:cs typeface="Calibri" panose="020F0502020204030204" pitchFamily="34" charset="0"/>
                          <a:hlinkClick r:id="rId8"/>
                        </a:rPr>
                        <a:t>Eemil Aaltonen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January-February</a:t>
                      </a:r>
                      <a:endParaRPr lang="fi-FI" sz="800" dirty="0">
                        <a:latin typeface="Georgia" panose="02040502050405020303" pitchFamily="18"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dirty="0">
                          <a:latin typeface="Georgia" panose="02040502050405020303" pitchFamily="18" charset="0"/>
                          <a:cs typeface="Calibri" panose="020F0502020204030204" pitchFamily="34" charset="0"/>
                        </a:rPr>
                        <a:t>For </a:t>
                      </a:r>
                      <a:r>
                        <a:rPr lang="fi-FI" sz="800" dirty="0" err="1">
                          <a:latin typeface="Georgia" panose="02040502050405020303" pitchFamily="18" charset="0"/>
                          <a:cs typeface="Calibri" panose="020F0502020204030204" pitchFamily="34" charset="0"/>
                        </a:rPr>
                        <a:t>Finnish</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speaking</a:t>
                      </a:r>
                      <a:r>
                        <a:rPr lang="fi-FI" sz="800" baseline="0" dirty="0">
                          <a:latin typeface="Georgia" panose="02040502050405020303" pitchFamily="18" charset="0"/>
                          <a:cs typeface="Calibri" panose="020F0502020204030204" pitchFamily="34" charset="0"/>
                        </a:rPr>
                        <a:t> </a:t>
                      </a:r>
                      <a:r>
                        <a:rPr lang="fi-FI" sz="800" baseline="0" dirty="0" err="1">
                          <a:latin typeface="Georgia" panose="02040502050405020303" pitchFamily="18" charset="0"/>
                          <a:cs typeface="Calibri" panose="020F0502020204030204" pitchFamily="34" charset="0"/>
                        </a:rPr>
                        <a:t>students</a:t>
                      </a:r>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3771862936"/>
                  </a:ext>
                </a:extLst>
              </a:tr>
              <a:tr h="205095">
                <a:tc>
                  <a:txBody>
                    <a:bodyPr/>
                    <a:lstStyle/>
                    <a:p>
                      <a:r>
                        <a:rPr lang="fi-FI" sz="800" b="1" dirty="0">
                          <a:solidFill>
                            <a:schemeClr val="bg1"/>
                          </a:solidFill>
                          <a:latin typeface="Georgia" panose="02040502050405020303" pitchFamily="18" charset="0"/>
                          <a:cs typeface="Calibri" panose="020F0502020204030204" pitchFamily="34" charset="0"/>
                        </a:rPr>
                        <a:t>Foundation (</a:t>
                      </a:r>
                      <a:r>
                        <a:rPr lang="fi-FI" sz="800" b="1" dirty="0" err="1">
                          <a:solidFill>
                            <a:schemeClr val="bg1"/>
                          </a:solidFill>
                          <a:latin typeface="Georgia" panose="02040502050405020303" pitchFamily="18" charset="0"/>
                          <a:cs typeface="Calibri" panose="020F0502020204030204" pitchFamily="34" charset="0"/>
                        </a:rPr>
                        <a:t>less</a:t>
                      </a:r>
                      <a:r>
                        <a:rPr lang="fi-FI" sz="800" b="1" dirty="0">
                          <a:solidFill>
                            <a:schemeClr val="bg1"/>
                          </a:solidFill>
                          <a:latin typeface="Georgia" panose="02040502050405020303" pitchFamily="18" charset="0"/>
                          <a:cs typeface="Calibri" panose="020F0502020204030204" pitchFamily="34" charset="0"/>
                        </a:rPr>
                        <a:t> </a:t>
                      </a:r>
                      <a:r>
                        <a:rPr lang="fi-FI" sz="800" b="1" dirty="0" err="1">
                          <a:solidFill>
                            <a:schemeClr val="bg1"/>
                          </a:solidFill>
                          <a:latin typeface="Georgia" panose="02040502050405020303" pitchFamily="18" charset="0"/>
                          <a:cs typeface="Calibri" panose="020F0502020204030204" pitchFamily="34" charset="0"/>
                        </a:rPr>
                        <a:t>frequently</a:t>
                      </a:r>
                      <a:r>
                        <a:rPr lang="fi-FI" sz="800" b="1" dirty="0">
                          <a:solidFill>
                            <a:schemeClr val="bg1"/>
                          </a:solidFill>
                          <a:latin typeface="Georgia" panose="02040502050405020303" pitchFamily="18" charset="0"/>
                          <a:cs typeface="Calibri" panose="020F0502020204030204" pitchFamily="34" charset="0"/>
                        </a:rPr>
                        <a:t> </a:t>
                      </a:r>
                      <a:r>
                        <a:rPr lang="fi-FI" sz="800" b="1" dirty="0" err="1">
                          <a:solidFill>
                            <a:schemeClr val="bg1"/>
                          </a:solidFill>
                          <a:latin typeface="Georgia" panose="02040502050405020303" pitchFamily="18" charset="0"/>
                          <a:cs typeface="Calibri" panose="020F0502020204030204" pitchFamily="34" charset="0"/>
                        </a:rPr>
                        <a:t>used</a:t>
                      </a:r>
                      <a:r>
                        <a:rPr lang="fi-FI" sz="800" b="1" dirty="0">
                          <a:solidFill>
                            <a:schemeClr val="bg1"/>
                          </a:solidFill>
                          <a:latin typeface="Georgia" panose="02040502050405020303" pitchFamily="18" charset="0"/>
                          <a:cs typeface="Calibri" panose="020F0502020204030204" pitchFamily="34" charset="0"/>
                        </a:rPr>
                        <a:t>)</a:t>
                      </a:r>
                    </a:p>
                  </a:txBody>
                  <a:tcPr>
                    <a:solidFill>
                      <a:schemeClr val="accent1"/>
                    </a:solidFill>
                  </a:tcPr>
                </a:tc>
                <a:tc>
                  <a:txBody>
                    <a:bodyPr/>
                    <a:lstStyle/>
                    <a:p>
                      <a:endParaRPr lang="fi-FI" sz="800" dirty="0">
                        <a:latin typeface="Georgia" panose="02040502050405020303" pitchFamily="18" charset="0"/>
                        <a:cs typeface="Calibri" panose="020F0502020204030204" pitchFamily="34" charset="0"/>
                      </a:endParaRPr>
                    </a:p>
                  </a:txBody>
                  <a:tcPr>
                    <a:solidFill>
                      <a:schemeClr val="accent1"/>
                    </a:solidFill>
                  </a:tcPr>
                </a:tc>
                <a:tc>
                  <a:txBody>
                    <a:bodyPr/>
                    <a:lstStyle/>
                    <a:p>
                      <a:endParaRPr lang="fi-FI" sz="800" dirty="0">
                        <a:latin typeface="Georgia" panose="02040502050405020303" pitchFamily="18" charset="0"/>
                        <a:cs typeface="Calibri" panose="020F0502020204030204" pitchFamily="34" charset="0"/>
                      </a:endParaRPr>
                    </a:p>
                  </a:txBody>
                  <a:tcPr>
                    <a:solidFill>
                      <a:schemeClr val="accent1"/>
                    </a:solidFill>
                  </a:tcPr>
                </a:tc>
                <a:extLst>
                  <a:ext uri="{0D108BD9-81ED-4DB2-BD59-A6C34878D82A}">
                    <a16:rowId xmlns:a16="http://schemas.microsoft.com/office/drawing/2014/main" val="2244588898"/>
                  </a:ext>
                </a:extLst>
              </a:tr>
              <a:tr h="205095">
                <a:tc>
                  <a:txBody>
                    <a:bodyPr/>
                    <a:lstStyle/>
                    <a:p>
                      <a:r>
                        <a:rPr lang="fi-FI" sz="800" dirty="0" err="1">
                          <a:latin typeface="Georgia" panose="02040502050405020303" pitchFamily="18" charset="0"/>
                          <a:cs typeface="Calibri" panose="020F0502020204030204" pitchFamily="34" charset="0"/>
                          <a:hlinkClick r:id="rId9"/>
                        </a:rPr>
                        <a:t>Finnish</a:t>
                      </a:r>
                      <a:r>
                        <a:rPr lang="fi-FI" sz="800" baseline="0" dirty="0">
                          <a:latin typeface="Georgia" panose="02040502050405020303" pitchFamily="18" charset="0"/>
                          <a:cs typeface="Calibri" panose="020F0502020204030204" pitchFamily="34" charset="0"/>
                          <a:hlinkClick r:id="rId9"/>
                        </a:rPr>
                        <a:t> </a:t>
                      </a:r>
                      <a:r>
                        <a:rPr lang="fi-FI" sz="800" baseline="0" dirty="0" err="1">
                          <a:latin typeface="Georgia" panose="02040502050405020303" pitchFamily="18" charset="0"/>
                          <a:cs typeface="Calibri" panose="020F0502020204030204" pitchFamily="34" charset="0"/>
                          <a:hlinkClick r:id="rId9"/>
                        </a:rPr>
                        <a:t>Cultural</a:t>
                      </a:r>
                      <a:r>
                        <a:rPr lang="fi-FI" sz="800" baseline="0" dirty="0">
                          <a:latin typeface="Georgia" panose="02040502050405020303" pitchFamily="18" charset="0"/>
                          <a:cs typeface="Calibri" panose="020F0502020204030204" pitchFamily="34" charset="0"/>
                          <a:hlinkClick r:id="rId9"/>
                        </a:rPr>
                        <a:t> Foundation</a:t>
                      </a:r>
                      <a:r>
                        <a:rPr lang="fi-FI" sz="800" baseline="0" dirty="0">
                          <a:latin typeface="Georgia" panose="02040502050405020303" pitchFamily="18" charset="0"/>
                          <a:cs typeface="Calibri" panose="020F0502020204030204" pitchFamily="34" charset="0"/>
                        </a:rPr>
                        <a:t> (Kulttuurirahasto)</a:t>
                      </a:r>
                      <a:endParaRPr lang="fi-FI" sz="80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October</a:t>
                      </a:r>
                    </a:p>
                  </a:txBody>
                  <a:tcPr/>
                </a:tc>
                <a:tc>
                  <a:txBody>
                    <a:bodyPr/>
                    <a:lstStyle/>
                    <a:p>
                      <a:r>
                        <a:rPr lang="fi-FI" sz="800" dirty="0">
                          <a:latin typeface="Georgia" panose="02040502050405020303" pitchFamily="18" charset="0"/>
                          <a:cs typeface="Calibri" panose="020F0502020204030204" pitchFamily="34" charset="0"/>
                        </a:rPr>
                        <a:t>SOCIAL SCIENCE LINKAGE</a:t>
                      </a:r>
                    </a:p>
                  </a:txBody>
                  <a:tcPr/>
                </a:tc>
                <a:extLst>
                  <a:ext uri="{0D108BD9-81ED-4DB2-BD59-A6C34878D82A}">
                    <a16:rowId xmlns:a16="http://schemas.microsoft.com/office/drawing/2014/main" val="2769921593"/>
                  </a:ext>
                </a:extLst>
              </a:tr>
              <a:tr h="205095">
                <a:tc>
                  <a:txBody>
                    <a:bodyPr/>
                    <a:lstStyle/>
                    <a:p>
                      <a:r>
                        <a:rPr lang="fi-FI" sz="800" dirty="0" err="1">
                          <a:latin typeface="Georgia" panose="02040502050405020303" pitchFamily="18" charset="0"/>
                          <a:cs typeface="Calibri" panose="020F0502020204030204" pitchFamily="34" charset="0"/>
                          <a:hlinkClick r:id="rId10"/>
                        </a:rPr>
                        <a:t>Kaute</a:t>
                      </a:r>
                      <a:r>
                        <a:rPr lang="fi-FI" sz="800" dirty="0">
                          <a:latin typeface="Georgia" panose="02040502050405020303" pitchFamily="18" charset="0"/>
                          <a:cs typeface="Calibri" panose="020F0502020204030204" pitchFamily="34" charset="0"/>
                          <a:hlinkClick r:id="rId10"/>
                        </a:rPr>
                        <a:t> Foundation</a:t>
                      </a:r>
                      <a:endParaRPr lang="fi-FI" sz="80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January</a:t>
                      </a:r>
                      <a:endParaRPr lang="fi-FI" sz="80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BUSINESS &amp; TECH</a:t>
                      </a:r>
                    </a:p>
                  </a:txBody>
                  <a:tcPr/>
                </a:tc>
                <a:extLst>
                  <a:ext uri="{0D108BD9-81ED-4DB2-BD59-A6C34878D82A}">
                    <a16:rowId xmlns:a16="http://schemas.microsoft.com/office/drawing/2014/main" val="2819740622"/>
                  </a:ext>
                </a:extLst>
              </a:tr>
              <a:tr h="205095">
                <a:tc>
                  <a:txBody>
                    <a:bodyPr/>
                    <a:lstStyle/>
                    <a:p>
                      <a:r>
                        <a:rPr lang="fi-FI" sz="800" baseline="0" dirty="0">
                          <a:latin typeface="Georgia" panose="02040502050405020303" pitchFamily="18" charset="0"/>
                          <a:cs typeface="Calibri" panose="020F0502020204030204" pitchFamily="34" charset="0"/>
                          <a:hlinkClick r:id="rId11"/>
                        </a:rPr>
                        <a:t>Jane and Aatos Erkko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Continuous</a:t>
                      </a:r>
                      <a:endParaRPr lang="fi-FI" sz="80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SELDOM FOR DOPCTORAL STUDENTS</a:t>
                      </a:r>
                    </a:p>
                  </a:txBody>
                  <a:tcPr/>
                </a:tc>
                <a:extLst>
                  <a:ext uri="{0D108BD9-81ED-4DB2-BD59-A6C34878D82A}">
                    <a16:rowId xmlns:a16="http://schemas.microsoft.com/office/drawing/2014/main" val="573841287"/>
                  </a:ext>
                </a:extLst>
              </a:tr>
              <a:tr h="205095">
                <a:tc>
                  <a:txBody>
                    <a:bodyPr/>
                    <a:lstStyle/>
                    <a:p>
                      <a:r>
                        <a:rPr lang="fi-FI" sz="800" baseline="0" dirty="0">
                          <a:latin typeface="Georgia" panose="02040502050405020303" pitchFamily="18" charset="0"/>
                          <a:cs typeface="Calibri" panose="020F0502020204030204" pitchFamily="34" charset="0"/>
                          <a:hlinkClick r:id="rId12"/>
                        </a:rPr>
                        <a:t>Yrjö Uitto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October</a:t>
                      </a:r>
                      <a:r>
                        <a:rPr lang="fi-FI" sz="800" baseline="0" dirty="0">
                          <a:latin typeface="Georgia" panose="02040502050405020303" pitchFamily="18" charset="0"/>
                          <a:cs typeface="Calibri" panose="020F0502020204030204" pitchFamily="34" charset="0"/>
                        </a:rPr>
                        <a:t> and </a:t>
                      </a:r>
                      <a:r>
                        <a:rPr lang="fi-FI" sz="800" baseline="0" dirty="0" err="1">
                          <a:latin typeface="Georgia" panose="02040502050405020303" pitchFamily="18" charset="0"/>
                          <a:cs typeface="Calibri" panose="020F0502020204030204" pitchFamily="34" charset="0"/>
                        </a:rPr>
                        <a:t>March</a:t>
                      </a:r>
                      <a:endParaRPr lang="fi-FI" sz="800" dirty="0">
                        <a:latin typeface="Georgia" panose="02040502050405020303" pitchFamily="18" charset="0"/>
                        <a:cs typeface="Calibri" panose="020F0502020204030204" pitchFamily="34" charset="0"/>
                      </a:endParaRPr>
                    </a:p>
                  </a:txBody>
                  <a:tcPr/>
                </a:tc>
                <a:tc>
                  <a:txBody>
                    <a:bodyPr/>
                    <a:lstStyle/>
                    <a:p>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497773774"/>
                  </a:ext>
                </a:extLst>
              </a:tr>
              <a:tr h="205095">
                <a:tc>
                  <a:txBody>
                    <a:bodyPr/>
                    <a:lstStyle/>
                    <a:p>
                      <a:r>
                        <a:rPr lang="fi-FI" sz="800" baseline="0" dirty="0">
                          <a:latin typeface="Georgia" panose="02040502050405020303" pitchFamily="18" charset="0"/>
                          <a:cs typeface="Calibri" panose="020F0502020204030204" pitchFamily="34" charset="0"/>
                          <a:hlinkClick r:id="rId13"/>
                        </a:rPr>
                        <a:t>Tiina and Antti </a:t>
                      </a:r>
                      <a:r>
                        <a:rPr lang="fi-FI" sz="800" baseline="0" dirty="0" err="1">
                          <a:latin typeface="Georgia" panose="02040502050405020303" pitchFamily="18" charset="0"/>
                          <a:cs typeface="Calibri" panose="020F0502020204030204" pitchFamily="34" charset="0"/>
                          <a:hlinkClick r:id="rId13"/>
                        </a:rPr>
                        <a:t>Herlin</a:t>
                      </a:r>
                      <a:r>
                        <a:rPr lang="fi-FI" sz="800" baseline="0" dirty="0">
                          <a:latin typeface="Georgia" panose="02040502050405020303" pitchFamily="18" charset="0"/>
                          <a:cs typeface="Calibri" panose="020F0502020204030204" pitchFamily="34" charset="0"/>
                          <a:hlinkClick r:id="rId13"/>
                        </a:rPr>
                        <a:t>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November</a:t>
                      </a:r>
                    </a:p>
                  </a:txBody>
                  <a:tcPr/>
                </a:tc>
                <a:tc>
                  <a:txBody>
                    <a:bodyPr/>
                    <a:lstStyle/>
                    <a:p>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1410633983"/>
                  </a:ext>
                </a:extLst>
              </a:tr>
              <a:tr h="205095">
                <a:tc>
                  <a:txBody>
                    <a:bodyPr/>
                    <a:lstStyle/>
                    <a:p>
                      <a:r>
                        <a:rPr lang="fi-FI" sz="800" baseline="0" dirty="0">
                          <a:latin typeface="Georgia" panose="02040502050405020303" pitchFamily="18" charset="0"/>
                          <a:cs typeface="Calibri" panose="020F0502020204030204" pitchFamily="34" charset="0"/>
                          <a:hlinkClick r:id="rId14"/>
                        </a:rPr>
                        <a:t>Suomen arvopaperimarkkinoiden edistämissäätiö</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February</a:t>
                      </a:r>
                      <a:endParaRPr lang="fi-FI" sz="800" dirty="0">
                        <a:latin typeface="Georgia" panose="02040502050405020303" pitchFamily="18" charset="0"/>
                        <a:cs typeface="Calibri" panose="020F0502020204030204" pitchFamily="34" charset="0"/>
                      </a:endParaRPr>
                    </a:p>
                  </a:txBody>
                  <a:tcPr/>
                </a:tc>
                <a:tc>
                  <a:txBody>
                    <a:bodyPr/>
                    <a:lstStyle/>
                    <a:p>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2230085954"/>
                  </a:ext>
                </a:extLst>
              </a:tr>
              <a:tr h="205095">
                <a:tc>
                  <a:txBody>
                    <a:bodyPr/>
                    <a:lstStyle/>
                    <a:p>
                      <a:r>
                        <a:rPr lang="fi-FI" sz="800" baseline="0" dirty="0" err="1">
                          <a:latin typeface="Georgia" panose="02040502050405020303" pitchFamily="18" charset="0"/>
                          <a:cs typeface="Calibri" panose="020F0502020204030204" pitchFamily="34" charset="0"/>
                          <a:hlinkClick r:id="rId15"/>
                        </a:rPr>
                        <a:t>Finnish</a:t>
                      </a:r>
                      <a:r>
                        <a:rPr lang="fi-FI" sz="800" baseline="0" dirty="0">
                          <a:latin typeface="Georgia" panose="02040502050405020303" pitchFamily="18" charset="0"/>
                          <a:cs typeface="Calibri" panose="020F0502020204030204" pitchFamily="34" charset="0"/>
                          <a:hlinkClick r:id="rId15"/>
                        </a:rPr>
                        <a:t> </a:t>
                      </a:r>
                      <a:r>
                        <a:rPr lang="fi-FI" sz="800" baseline="0" dirty="0" err="1">
                          <a:latin typeface="Georgia" panose="02040502050405020303" pitchFamily="18" charset="0"/>
                          <a:cs typeface="Calibri" panose="020F0502020204030204" pitchFamily="34" charset="0"/>
                          <a:hlinkClick r:id="rId15"/>
                        </a:rPr>
                        <a:t>Work</a:t>
                      </a:r>
                      <a:r>
                        <a:rPr lang="fi-FI" sz="800" baseline="0" dirty="0">
                          <a:latin typeface="Georgia" panose="02040502050405020303" pitchFamily="18" charset="0"/>
                          <a:cs typeface="Calibri" panose="020F0502020204030204" pitchFamily="34" charset="0"/>
                          <a:hlinkClick r:id="rId15"/>
                        </a:rPr>
                        <a:t> Environment </a:t>
                      </a:r>
                      <a:r>
                        <a:rPr lang="fi-FI" sz="800" baseline="0" dirty="0" err="1">
                          <a:latin typeface="Georgia" panose="02040502050405020303" pitchFamily="18" charset="0"/>
                          <a:cs typeface="Calibri" panose="020F0502020204030204" pitchFamily="34" charset="0"/>
                          <a:hlinkClick r:id="rId15"/>
                        </a:rPr>
                        <a:t>Fund</a:t>
                      </a:r>
                      <a:r>
                        <a:rPr lang="fi-FI" sz="800" baseline="0" dirty="0">
                          <a:latin typeface="Georgia" panose="02040502050405020303" pitchFamily="18" charset="0"/>
                          <a:cs typeface="Calibri" panose="020F0502020204030204" pitchFamily="34" charset="0"/>
                          <a:hlinkClick r:id="rId15"/>
                        </a:rPr>
                        <a:t> </a:t>
                      </a:r>
                      <a:r>
                        <a:rPr lang="fi-FI" sz="800" baseline="0" dirty="0">
                          <a:latin typeface="Georgia" panose="02040502050405020303" pitchFamily="18" charset="0"/>
                          <a:cs typeface="Calibri" panose="020F0502020204030204" pitchFamily="34" charset="0"/>
                        </a:rPr>
                        <a:t>(Työsuojelurahasto)</a:t>
                      </a:r>
                    </a:p>
                  </a:txBody>
                  <a:tcPr/>
                </a:tc>
                <a:tc>
                  <a:txBody>
                    <a:bodyPr/>
                    <a:lstStyle/>
                    <a:p>
                      <a:r>
                        <a:rPr lang="fi-FI" sz="800" dirty="0" err="1">
                          <a:latin typeface="Georgia" panose="02040502050405020303" pitchFamily="18" charset="0"/>
                          <a:cs typeface="Calibri" panose="020F0502020204030204" pitchFamily="34" charset="0"/>
                        </a:rPr>
                        <a:t>February</a:t>
                      </a:r>
                      <a:r>
                        <a:rPr lang="fi-FI" sz="800" baseline="0" dirty="0">
                          <a:latin typeface="Georgia" panose="02040502050405020303" pitchFamily="18" charset="0"/>
                          <a:cs typeface="Calibri" panose="020F0502020204030204" pitchFamily="34" charset="0"/>
                        </a:rPr>
                        <a:t> and </a:t>
                      </a:r>
                      <a:r>
                        <a:rPr lang="fi-FI" sz="800" baseline="0" dirty="0" err="1">
                          <a:latin typeface="Georgia" panose="02040502050405020303" pitchFamily="18" charset="0"/>
                          <a:cs typeface="Calibri" panose="020F0502020204030204" pitchFamily="34" charset="0"/>
                        </a:rPr>
                        <a:t>September</a:t>
                      </a:r>
                      <a:endParaRPr lang="fi-FI" sz="800" dirty="0">
                        <a:latin typeface="Georgia" panose="02040502050405020303" pitchFamily="18" charset="0"/>
                        <a:cs typeface="Calibri" panose="020F0502020204030204" pitchFamily="34" charset="0"/>
                      </a:endParaRPr>
                    </a:p>
                  </a:txBody>
                  <a:tcPr/>
                </a:tc>
                <a:tc>
                  <a:txBody>
                    <a:bodyPr/>
                    <a:lstStyle/>
                    <a:p>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868051881"/>
                  </a:ext>
                </a:extLst>
              </a:tr>
              <a:tr h="205095">
                <a:tc>
                  <a:txBody>
                    <a:bodyPr/>
                    <a:lstStyle/>
                    <a:p>
                      <a:r>
                        <a:rPr lang="fi-FI" sz="800" baseline="0" dirty="0">
                          <a:latin typeface="Georgia" panose="02040502050405020303" pitchFamily="18" charset="0"/>
                          <a:cs typeface="Calibri" panose="020F0502020204030204" pitchFamily="34" charset="0"/>
                          <a:hlinkClick r:id="rId5"/>
                        </a:rPr>
                        <a:t>OP-Pohjola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February</a:t>
                      </a:r>
                      <a:endParaRPr lang="fi-FI" sz="800" dirty="0">
                        <a:latin typeface="Georgia" panose="02040502050405020303" pitchFamily="18" charset="0"/>
                        <a:cs typeface="Calibri" panose="020F0502020204030204" pitchFamily="34" charset="0"/>
                      </a:endParaRPr>
                    </a:p>
                  </a:txBody>
                  <a:tcPr/>
                </a:tc>
                <a:tc>
                  <a:txBody>
                    <a:bodyPr/>
                    <a:lstStyle/>
                    <a:p>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850986860"/>
                  </a:ext>
                </a:extLst>
              </a:tr>
              <a:tr h="240902">
                <a:tc>
                  <a:txBody>
                    <a:bodyPr/>
                    <a:lstStyle/>
                    <a:p>
                      <a:r>
                        <a:rPr lang="fi-FI" sz="800" baseline="0" dirty="0">
                          <a:latin typeface="Georgia" panose="02040502050405020303" pitchFamily="18" charset="0"/>
                          <a:cs typeface="Calibri" panose="020F0502020204030204" pitchFamily="34" charset="0"/>
                          <a:hlinkClick r:id="rId16"/>
                        </a:rPr>
                        <a:t>Ella and Georg Ehrnrooth Foundation</a:t>
                      </a:r>
                      <a:endParaRPr lang="fi-FI" sz="800" baseline="0" dirty="0">
                        <a:latin typeface="Georgia" panose="02040502050405020303" pitchFamily="18"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dirty="0" err="1">
                          <a:latin typeface="Georgia" panose="02040502050405020303" pitchFamily="18" charset="0"/>
                          <a:cs typeface="Calibri" panose="020F0502020204030204" pitchFamily="34" charset="0"/>
                        </a:rPr>
                        <a:t>January-February</a:t>
                      </a:r>
                      <a:endParaRPr lang="fi-FI" sz="800" dirty="0">
                        <a:latin typeface="Georgia" panose="02040502050405020303" pitchFamily="18" charset="0"/>
                        <a:cs typeface="Calibri" panose="020F0502020204030204" pitchFamily="34" charset="0"/>
                      </a:endParaRPr>
                    </a:p>
                  </a:txBody>
                  <a:tcPr/>
                </a:tc>
                <a:tc>
                  <a:txBody>
                    <a:bodyPr/>
                    <a:lstStyle/>
                    <a:p>
                      <a:r>
                        <a:rPr lang="fi-FI" sz="800" dirty="0">
                          <a:latin typeface="Georgia" panose="02040502050405020303" pitchFamily="18" charset="0"/>
                          <a:cs typeface="Calibri" panose="020F0502020204030204" pitchFamily="34" charset="0"/>
                        </a:rPr>
                        <a:t>MOSTLY POST DOCS</a:t>
                      </a:r>
                    </a:p>
                  </a:txBody>
                  <a:tcPr/>
                </a:tc>
                <a:extLst>
                  <a:ext uri="{0D108BD9-81ED-4DB2-BD59-A6C34878D82A}">
                    <a16:rowId xmlns:a16="http://schemas.microsoft.com/office/drawing/2014/main" val="937338125"/>
                  </a:ext>
                </a:extLst>
              </a:tr>
              <a:tr h="205095">
                <a:tc>
                  <a:txBody>
                    <a:bodyPr/>
                    <a:lstStyle/>
                    <a:p>
                      <a:r>
                        <a:rPr lang="fi-FI" sz="800" baseline="0" dirty="0">
                          <a:latin typeface="Georgia" panose="02040502050405020303" pitchFamily="18" charset="0"/>
                          <a:cs typeface="Calibri" panose="020F0502020204030204" pitchFamily="34" charset="0"/>
                          <a:hlinkClick r:id="rId17"/>
                        </a:rPr>
                        <a:t>Paulo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September</a:t>
                      </a:r>
                      <a:endParaRPr lang="fi-FI" sz="800" dirty="0">
                        <a:latin typeface="Georgia" panose="02040502050405020303" pitchFamily="18" charset="0"/>
                        <a:cs typeface="Calibri" panose="020F0502020204030204" pitchFamily="34" charset="0"/>
                      </a:endParaRPr>
                    </a:p>
                  </a:txBody>
                  <a:tcPr/>
                </a:tc>
                <a:tc>
                  <a:txBody>
                    <a:bodyPr/>
                    <a:lstStyle/>
                    <a:p>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4190515969"/>
                  </a:ext>
                </a:extLst>
              </a:tr>
              <a:tr h="205095">
                <a:tc>
                  <a:txBody>
                    <a:bodyPr/>
                    <a:lstStyle/>
                    <a:p>
                      <a:r>
                        <a:rPr lang="fi-FI" sz="800" baseline="0" dirty="0">
                          <a:latin typeface="Georgia" panose="02040502050405020303" pitchFamily="18" charset="0"/>
                          <a:cs typeface="Calibri" panose="020F0502020204030204" pitchFamily="34" charset="0"/>
                          <a:hlinkClick r:id="rId18"/>
                        </a:rPr>
                        <a:t>Kone Foundation</a:t>
                      </a:r>
                      <a:endParaRPr lang="fi-FI" sz="800" baseline="0" dirty="0">
                        <a:latin typeface="Georgia" panose="02040502050405020303" pitchFamily="18" charset="0"/>
                        <a:cs typeface="Calibri" panose="020F0502020204030204" pitchFamily="34" charset="0"/>
                      </a:endParaRPr>
                    </a:p>
                  </a:txBody>
                  <a:tcPr/>
                </a:tc>
                <a:tc>
                  <a:txBody>
                    <a:bodyPr/>
                    <a:lstStyle/>
                    <a:p>
                      <a:r>
                        <a:rPr lang="fi-FI" sz="800" dirty="0" err="1">
                          <a:latin typeface="Georgia" panose="02040502050405020303" pitchFamily="18" charset="0"/>
                          <a:cs typeface="Calibri" panose="020F0502020204030204" pitchFamily="34" charset="0"/>
                        </a:rPr>
                        <a:t>September</a:t>
                      </a:r>
                      <a:endParaRPr lang="fi-FI" sz="800" dirty="0">
                        <a:latin typeface="Georgia" panose="02040502050405020303" pitchFamily="18" charset="0"/>
                        <a:cs typeface="Calibri" panose="020F0502020204030204" pitchFamily="34" charset="0"/>
                      </a:endParaRPr>
                    </a:p>
                  </a:txBody>
                  <a:tcPr/>
                </a:tc>
                <a:tc>
                  <a:txBody>
                    <a:bodyPr/>
                    <a:lstStyle/>
                    <a:p>
                      <a:endParaRPr lang="fi-FI" sz="800" dirty="0">
                        <a:latin typeface="Georgia" panose="02040502050405020303" pitchFamily="18" charset="0"/>
                        <a:cs typeface="Calibri" panose="020F0502020204030204" pitchFamily="34" charset="0"/>
                      </a:endParaRPr>
                    </a:p>
                  </a:txBody>
                  <a:tcPr/>
                </a:tc>
                <a:extLst>
                  <a:ext uri="{0D108BD9-81ED-4DB2-BD59-A6C34878D82A}">
                    <a16:rowId xmlns:a16="http://schemas.microsoft.com/office/drawing/2014/main" val="2683663817"/>
                  </a:ext>
                </a:extLst>
              </a:tr>
            </a:tbl>
          </a:graphicData>
        </a:graphic>
      </p:graphicFrame>
      <p:sp>
        <p:nvSpPr>
          <p:cNvPr id="4" name="Date Placeholder 3"/>
          <p:cNvSpPr>
            <a:spLocks noGrp="1"/>
          </p:cNvSpPr>
          <p:nvPr>
            <p:ph type="dt" sz="half" idx="15"/>
          </p:nvPr>
        </p:nvSpPr>
        <p:spPr/>
        <p:txBody>
          <a:bodyPr/>
          <a:lstStyle/>
          <a:p>
            <a:pPr>
              <a:defRPr/>
            </a:pPr>
            <a:r>
              <a:rPr lang="en-FI"/>
              <a:t>17-Nov-2021</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a:t>
            </a:fld>
            <a:endParaRPr lang="fi-FI"/>
          </a:p>
        </p:txBody>
      </p:sp>
      <p:sp>
        <p:nvSpPr>
          <p:cNvPr id="3" name="TextBox 2"/>
          <p:cNvSpPr txBox="1"/>
          <p:nvPr/>
        </p:nvSpPr>
        <p:spPr>
          <a:xfrm>
            <a:off x="6372200" y="3715787"/>
            <a:ext cx="2304256" cy="1661993"/>
          </a:xfrm>
          <a:prstGeom prst="rect">
            <a:avLst/>
          </a:prstGeom>
          <a:solidFill>
            <a:schemeClr val="accent3">
              <a:lumMod val="40000"/>
              <a:lumOff val="60000"/>
            </a:schemeClr>
          </a:solidFill>
        </p:spPr>
        <p:txBody>
          <a:bodyPr wrap="square" lIns="0" tIns="0" rIns="0" bIns="0" rtlCol="0">
            <a:spAutoFit/>
          </a:bodyPr>
          <a:lstStyle/>
          <a:p>
            <a:pPr marL="85725"/>
            <a:endParaRPr lang="fi-FI" sz="1200" b="1" dirty="0">
              <a:latin typeface="Georgia" panose="02040502050405020303" pitchFamily="18" charset="0"/>
            </a:endParaRPr>
          </a:p>
          <a:p>
            <a:pPr marL="85725"/>
            <a:r>
              <a:rPr lang="fi-FI" sz="1200" b="1" dirty="0" err="1">
                <a:latin typeface="Georgia" panose="02040502050405020303" pitchFamily="18" charset="0"/>
              </a:rPr>
              <a:t>Also</a:t>
            </a:r>
            <a:r>
              <a:rPr lang="fi-FI" sz="1200" b="1" dirty="0">
                <a:latin typeface="Georgia" panose="02040502050405020303" pitchFamily="18" charset="0"/>
              </a:rPr>
              <a:t> </a:t>
            </a:r>
            <a:r>
              <a:rPr lang="fi-FI" sz="1200" b="1" dirty="0" err="1">
                <a:latin typeface="Georgia" panose="02040502050405020303" pitchFamily="18" charset="0"/>
              </a:rPr>
              <a:t>other</a:t>
            </a:r>
            <a:r>
              <a:rPr lang="fi-FI" sz="1200" b="1" dirty="0">
                <a:latin typeface="Georgia" panose="02040502050405020303" pitchFamily="18" charset="0"/>
              </a:rPr>
              <a:t> </a:t>
            </a:r>
            <a:r>
              <a:rPr lang="fi-FI" sz="1200" b="1" dirty="0" err="1">
                <a:latin typeface="Georgia" panose="02040502050405020303" pitchFamily="18" charset="0"/>
              </a:rPr>
              <a:t>foundations</a:t>
            </a:r>
            <a:r>
              <a:rPr lang="fi-FI" sz="1200" b="1" dirty="0">
                <a:latin typeface="Georgia" panose="02040502050405020303" pitchFamily="18" charset="0"/>
              </a:rPr>
              <a:t> </a:t>
            </a:r>
            <a:r>
              <a:rPr lang="fi-FI" sz="1200" b="1" dirty="0" err="1">
                <a:latin typeface="Georgia" panose="02040502050405020303" pitchFamily="18" charset="0"/>
              </a:rPr>
              <a:t>can</a:t>
            </a:r>
            <a:r>
              <a:rPr lang="fi-FI" sz="1200" b="1" dirty="0">
                <a:latin typeface="Georgia" panose="02040502050405020303" pitchFamily="18" charset="0"/>
              </a:rPr>
              <a:t> </a:t>
            </a:r>
            <a:r>
              <a:rPr lang="fi-FI" sz="1200" b="1" dirty="0" err="1">
                <a:latin typeface="Georgia" panose="02040502050405020303" pitchFamily="18" charset="0"/>
              </a:rPr>
              <a:t>fund</a:t>
            </a:r>
            <a:r>
              <a:rPr lang="fi-FI" sz="1200" b="1" dirty="0">
                <a:latin typeface="Georgia" panose="02040502050405020303" pitchFamily="18" charset="0"/>
              </a:rPr>
              <a:t> </a:t>
            </a:r>
            <a:r>
              <a:rPr lang="fi-FI" sz="1200" b="1" dirty="0" err="1">
                <a:latin typeface="Georgia" panose="02040502050405020303" pitchFamily="18" charset="0"/>
              </a:rPr>
              <a:t>doctoral</a:t>
            </a:r>
            <a:r>
              <a:rPr lang="fi-FI" sz="1200" b="1" dirty="0">
                <a:latin typeface="Georgia" panose="02040502050405020303" pitchFamily="18" charset="0"/>
              </a:rPr>
              <a:t> </a:t>
            </a:r>
            <a:r>
              <a:rPr lang="fi-FI" sz="1200" b="1" dirty="0" err="1">
                <a:latin typeface="Georgia" panose="02040502050405020303" pitchFamily="18" charset="0"/>
              </a:rPr>
              <a:t>studies</a:t>
            </a:r>
            <a:r>
              <a:rPr lang="fi-FI" sz="1200" b="1" dirty="0">
                <a:latin typeface="Georgia" panose="02040502050405020303" pitchFamily="18" charset="0"/>
              </a:rPr>
              <a:t>, </a:t>
            </a:r>
          </a:p>
          <a:p>
            <a:pPr marL="85725"/>
            <a:r>
              <a:rPr lang="fi-FI" sz="1200" b="1" dirty="0" err="1">
                <a:latin typeface="Georgia" panose="02040502050405020303" pitchFamily="18" charset="0"/>
              </a:rPr>
              <a:t>ask</a:t>
            </a:r>
            <a:r>
              <a:rPr lang="fi-FI" sz="1200" b="1" dirty="0">
                <a:latin typeface="Georgia" panose="02040502050405020303" pitchFamily="18" charset="0"/>
              </a:rPr>
              <a:t> </a:t>
            </a:r>
            <a:r>
              <a:rPr lang="fi-FI" sz="1200" b="1" dirty="0" err="1">
                <a:latin typeface="Georgia" panose="02040502050405020303" pitchFamily="18" charset="0"/>
              </a:rPr>
              <a:t>from</a:t>
            </a:r>
            <a:r>
              <a:rPr lang="fi-FI" sz="1200" b="1" dirty="0">
                <a:latin typeface="Georgia" panose="02040502050405020303" pitchFamily="18" charset="0"/>
              </a:rPr>
              <a:t> </a:t>
            </a:r>
            <a:r>
              <a:rPr lang="fi-FI" sz="1200" b="1" dirty="0" err="1">
                <a:latin typeface="Georgia" panose="02040502050405020303" pitchFamily="18" charset="0"/>
              </a:rPr>
              <a:t>faculty</a:t>
            </a:r>
            <a:r>
              <a:rPr lang="fi-FI" sz="1200" b="1" dirty="0">
                <a:latin typeface="Georgia" panose="02040502050405020303" pitchFamily="18" charset="0"/>
              </a:rPr>
              <a:t> and </a:t>
            </a:r>
            <a:r>
              <a:rPr lang="fi-FI" sz="1200" b="1" dirty="0" err="1">
                <a:latin typeface="Georgia" panose="02040502050405020303" pitchFamily="18" charset="0"/>
              </a:rPr>
              <a:t>other</a:t>
            </a:r>
            <a:r>
              <a:rPr lang="fi-FI" sz="1200" b="1" dirty="0">
                <a:latin typeface="Georgia" panose="02040502050405020303" pitchFamily="18" charset="0"/>
              </a:rPr>
              <a:t> </a:t>
            </a:r>
            <a:r>
              <a:rPr lang="fi-FI" sz="1200" b="1" dirty="0" err="1">
                <a:latin typeface="Georgia" panose="02040502050405020303" pitchFamily="18" charset="0"/>
              </a:rPr>
              <a:t>doctoral</a:t>
            </a:r>
            <a:r>
              <a:rPr lang="fi-FI" sz="1200" b="1" dirty="0">
                <a:latin typeface="Georgia" panose="02040502050405020303" pitchFamily="18" charset="0"/>
              </a:rPr>
              <a:t> </a:t>
            </a:r>
            <a:r>
              <a:rPr lang="fi-FI" sz="1200" b="1" dirty="0" err="1">
                <a:latin typeface="Georgia" panose="02040502050405020303" pitchFamily="18" charset="0"/>
              </a:rPr>
              <a:t>students</a:t>
            </a:r>
            <a:r>
              <a:rPr lang="fi-FI" sz="1200" b="1" dirty="0">
                <a:latin typeface="Georgia" panose="02040502050405020303" pitchFamily="18" charset="0"/>
              </a:rPr>
              <a:t>, </a:t>
            </a:r>
          </a:p>
          <a:p>
            <a:pPr marL="85725"/>
            <a:r>
              <a:rPr lang="fi-FI" sz="1200" b="1" dirty="0" err="1">
                <a:latin typeface="Georgia" panose="02040502050405020303" pitchFamily="18" charset="0"/>
              </a:rPr>
              <a:t>do</a:t>
            </a:r>
            <a:r>
              <a:rPr lang="fi-FI" sz="1200" b="1" dirty="0">
                <a:latin typeface="Georgia" panose="02040502050405020303" pitchFamily="18" charset="0"/>
              </a:rPr>
              <a:t> </a:t>
            </a:r>
            <a:r>
              <a:rPr lang="fi-FI" sz="1200" b="1" dirty="0" err="1">
                <a:latin typeface="Georgia" panose="02040502050405020303" pitchFamily="18" charset="0"/>
              </a:rPr>
              <a:t>search</a:t>
            </a:r>
            <a:r>
              <a:rPr lang="fi-FI" sz="1200" b="1" dirty="0">
                <a:latin typeface="Georgia" panose="02040502050405020303" pitchFamily="18" charset="0"/>
              </a:rPr>
              <a:t> </a:t>
            </a:r>
            <a:r>
              <a:rPr lang="fi-FI" sz="1200" b="1" dirty="0" err="1">
                <a:latin typeface="Georgia" panose="02040502050405020303" pitchFamily="18" charset="0"/>
              </a:rPr>
              <a:t>around</a:t>
            </a:r>
            <a:r>
              <a:rPr lang="fi-FI" sz="1200" b="1" dirty="0">
                <a:latin typeface="Georgia" panose="02040502050405020303" pitchFamily="18" charset="0"/>
              </a:rPr>
              <a:t>. </a:t>
            </a:r>
          </a:p>
          <a:p>
            <a:pPr marL="85725"/>
            <a:r>
              <a:rPr lang="fi-FI" sz="1200" b="1" dirty="0" err="1">
                <a:latin typeface="Georgia" panose="02040502050405020303" pitchFamily="18" charset="0"/>
              </a:rPr>
              <a:t>Don’t</a:t>
            </a:r>
            <a:r>
              <a:rPr lang="fi-FI" sz="1200" b="1" dirty="0">
                <a:latin typeface="Georgia" panose="02040502050405020303" pitchFamily="18" charset="0"/>
              </a:rPr>
              <a:t> </a:t>
            </a:r>
            <a:r>
              <a:rPr lang="fi-FI" sz="1200" b="1" dirty="0" err="1">
                <a:latin typeface="Georgia" panose="02040502050405020303" pitchFamily="18" charset="0"/>
              </a:rPr>
              <a:t>forget</a:t>
            </a:r>
            <a:r>
              <a:rPr lang="fi-FI" sz="1200" b="1" dirty="0">
                <a:latin typeface="Georgia" panose="02040502050405020303" pitchFamily="18" charset="0"/>
              </a:rPr>
              <a:t> </a:t>
            </a:r>
            <a:r>
              <a:rPr lang="fi-FI" sz="1200" b="1" dirty="0" err="1">
                <a:latin typeface="Georgia" panose="02040502050405020303" pitchFamily="18" charset="0"/>
              </a:rPr>
              <a:t>international</a:t>
            </a:r>
            <a:r>
              <a:rPr lang="fi-FI" sz="1200" b="1" dirty="0">
                <a:latin typeface="Georgia" panose="02040502050405020303" pitchFamily="18" charset="0"/>
              </a:rPr>
              <a:t> </a:t>
            </a:r>
            <a:r>
              <a:rPr lang="fi-FI" sz="1200" b="1" dirty="0" err="1">
                <a:latin typeface="Georgia" panose="02040502050405020303" pitchFamily="18" charset="0"/>
              </a:rPr>
              <a:t>foundations</a:t>
            </a:r>
            <a:r>
              <a:rPr lang="fi-FI" sz="1200" b="1" dirty="0">
                <a:latin typeface="Georgia" panose="02040502050405020303" pitchFamily="18" charset="0"/>
              </a:rPr>
              <a:t>. </a:t>
            </a:r>
          </a:p>
          <a:p>
            <a:pPr marL="85725"/>
            <a:endParaRPr lang="fi-FI" sz="1200" b="1" dirty="0">
              <a:latin typeface="Georgia" panose="02040502050405020303" pitchFamily="18" charset="0"/>
            </a:endParaRPr>
          </a:p>
        </p:txBody>
      </p:sp>
    </p:spTree>
    <p:extLst>
      <p:ext uri="{BB962C8B-B14F-4D97-AF65-F5344CB8AC3E}">
        <p14:creationId xmlns:p14="http://schemas.microsoft.com/office/powerpoint/2010/main" val="131852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42CDC-4DF4-0A4E-8CD9-31F382A5101D}"/>
              </a:ext>
            </a:extLst>
          </p:cNvPr>
          <p:cNvSpPr>
            <a:spLocks noGrp="1"/>
          </p:cNvSpPr>
          <p:nvPr>
            <p:ph type="body" sz="half" idx="10"/>
          </p:nvPr>
        </p:nvSpPr>
        <p:spPr>
          <a:xfrm>
            <a:off x="651103" y="476593"/>
            <a:ext cx="8492897" cy="1110638"/>
          </a:xfrm>
        </p:spPr>
        <p:txBody>
          <a:bodyPr/>
          <a:lstStyle/>
          <a:p>
            <a:r>
              <a:rPr lang="en-GB" sz="2800" dirty="0"/>
              <a:t>Roles in the support network of PhD students</a:t>
            </a:r>
          </a:p>
        </p:txBody>
      </p:sp>
      <p:graphicFrame>
        <p:nvGraphicFramePr>
          <p:cNvPr id="4" name="Diagram 3">
            <a:extLst>
              <a:ext uri="{FF2B5EF4-FFF2-40B4-BE49-F238E27FC236}">
                <a16:creationId xmlns:a16="http://schemas.microsoft.com/office/drawing/2014/main" id="{502D00F5-1DFB-3345-86C4-34034E91E926}"/>
              </a:ext>
            </a:extLst>
          </p:cNvPr>
          <p:cNvGraphicFramePr/>
          <p:nvPr/>
        </p:nvGraphicFramePr>
        <p:xfrm>
          <a:off x="1753771" y="1587231"/>
          <a:ext cx="5636458" cy="353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12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173DE2-CD09-49B6-96BC-0A4CC5F90212}"/>
              </a:ext>
            </a:extLst>
          </p:cNvPr>
          <p:cNvSpPr>
            <a:spLocks noGrp="1"/>
          </p:cNvSpPr>
          <p:nvPr>
            <p:ph type="body" sz="half" idx="10"/>
          </p:nvPr>
        </p:nvSpPr>
        <p:spPr>
          <a:xfrm>
            <a:off x="292329" y="403397"/>
            <a:ext cx="8492897" cy="999574"/>
          </a:xfrm>
        </p:spPr>
        <p:txBody>
          <a:bodyPr lIns="0" tIns="0" rIns="0" bIns="0" anchor="t"/>
          <a:lstStyle/>
          <a:p>
            <a:r>
              <a:rPr lang="en-US" sz="2400" dirty="0"/>
              <a:t>Example cases you could discuss with an ombudsperson</a:t>
            </a:r>
            <a:endParaRPr lang="fi-FI" sz="2400" dirty="0"/>
          </a:p>
        </p:txBody>
      </p:sp>
      <p:sp>
        <p:nvSpPr>
          <p:cNvPr id="3" name="Text Placeholder 2">
            <a:extLst>
              <a:ext uri="{FF2B5EF4-FFF2-40B4-BE49-F238E27FC236}">
                <a16:creationId xmlns:a16="http://schemas.microsoft.com/office/drawing/2014/main" id="{D88C8A4A-CDC8-45D3-BF30-7715E02CDC46}"/>
              </a:ext>
            </a:extLst>
          </p:cNvPr>
          <p:cNvSpPr>
            <a:spLocks noGrp="1"/>
          </p:cNvSpPr>
          <p:nvPr>
            <p:ph type="body" sz="half" idx="11"/>
          </p:nvPr>
        </p:nvSpPr>
        <p:spPr>
          <a:xfrm>
            <a:off x="358774" y="1313762"/>
            <a:ext cx="8492897" cy="3253693"/>
          </a:xfrm>
        </p:spPr>
        <p:txBody>
          <a:bodyPr/>
          <a:lstStyle/>
          <a:p>
            <a:pPr marL="342900" indent="-342900">
              <a:buFont typeface="Arial" panose="020B0604020202020204" pitchFamily="34" charset="0"/>
              <a:buChar char="•"/>
            </a:pPr>
            <a:r>
              <a:rPr lang="en-US" sz="1600" b="0" dirty="0"/>
              <a:t>You are stressed about your thesis work and need an impartial academic conversation partner </a:t>
            </a:r>
          </a:p>
          <a:p>
            <a:pPr marL="342900" indent="-342900">
              <a:buFont typeface="Arial" panose="020B0604020202020204" pitchFamily="34" charset="0"/>
              <a:buChar char="•"/>
            </a:pPr>
            <a:r>
              <a:rPr lang="en-US" sz="1600" b="0" dirty="0"/>
              <a:t>You feel you need more support from your supervising professor and thesis advisor</a:t>
            </a:r>
          </a:p>
          <a:p>
            <a:pPr marL="342900" indent="-342900">
              <a:buFont typeface="Arial" panose="020B0604020202020204" pitchFamily="34" charset="0"/>
              <a:buChar char="•"/>
            </a:pPr>
            <a:r>
              <a:rPr lang="en-US" sz="1600" b="0" dirty="0"/>
              <a:t>There are unclear authorship issues, or you disagree, for example, on the extent of your dissertation with your supervising professor and thesis advisor.</a:t>
            </a:r>
            <a:endParaRPr lang="en-US" sz="1600" b="0" dirty="0">
              <a:solidFill>
                <a:srgbClr val="FF0000"/>
              </a:solidFill>
            </a:endParaRPr>
          </a:p>
          <a:p>
            <a:pPr marL="342900" indent="-342900">
              <a:buFont typeface="Arial" panose="020B0604020202020204" pitchFamily="34" charset="0"/>
              <a:buChar char="•"/>
            </a:pPr>
            <a:r>
              <a:rPr lang="en-US" sz="1600" b="0" dirty="0"/>
              <a:t>You feel that you are unable to manage your thesis workload (articles, projects, other duties)</a:t>
            </a:r>
          </a:p>
          <a:p>
            <a:pPr marL="342900" indent="-342900">
              <a:buFont typeface="Arial" panose="020B0604020202020204" pitchFamily="34" charset="0"/>
              <a:buChar char="•"/>
            </a:pPr>
            <a:r>
              <a:rPr lang="en-US" sz="1600" b="0" dirty="0"/>
              <a:t>You feel you are not receiving enough academic career support</a:t>
            </a:r>
          </a:p>
        </p:txBody>
      </p:sp>
    </p:spTree>
    <p:extLst>
      <p:ext uri="{BB962C8B-B14F-4D97-AF65-F5344CB8AC3E}">
        <p14:creationId xmlns:p14="http://schemas.microsoft.com/office/powerpoint/2010/main" val="32211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146" y="1201316"/>
            <a:ext cx="8207375" cy="2664295"/>
          </a:xfrm>
        </p:spPr>
        <p:txBody>
          <a:bodyPr/>
          <a:lstStyle/>
          <a:p>
            <a:r>
              <a:rPr lang="fi-FI" sz="5600" dirty="0"/>
              <a:t>Aalto School of Business</a:t>
            </a:r>
            <a:br>
              <a:rPr lang="fi-FI" sz="5600" dirty="0"/>
            </a:br>
            <a:r>
              <a:rPr lang="fi-FI" sz="5600" dirty="0" err="1"/>
              <a:t>Doctoral</a:t>
            </a:r>
            <a:r>
              <a:rPr lang="fi-FI" sz="5600" dirty="0"/>
              <a:t> </a:t>
            </a:r>
            <a:r>
              <a:rPr lang="fi-FI" sz="5600" dirty="0" err="1"/>
              <a:t>studies</a:t>
            </a:r>
            <a:r>
              <a:rPr lang="fi-FI" sz="5600" dirty="0"/>
              <a:t> </a:t>
            </a:r>
            <a:br>
              <a:rPr lang="fi-FI" sz="5600" dirty="0"/>
            </a:br>
            <a:r>
              <a:rPr lang="fi-FI" sz="5600" dirty="0" err="1"/>
              <a:t>funding</a:t>
            </a:r>
            <a:r>
              <a:rPr lang="fi-FI" sz="5600" dirty="0"/>
              <a:t> </a:t>
            </a:r>
            <a:r>
              <a:rPr lang="fi-FI" sz="5600" dirty="0" err="1"/>
              <a:t>model</a:t>
            </a:r>
            <a:endParaRPr lang="fi-FI" sz="5600" dirty="0"/>
          </a:p>
        </p:txBody>
      </p:sp>
      <p:sp>
        <p:nvSpPr>
          <p:cNvPr id="3" name="Subtitle 2"/>
          <p:cNvSpPr>
            <a:spLocks noGrp="1"/>
          </p:cNvSpPr>
          <p:nvPr>
            <p:ph type="subTitle" idx="1"/>
          </p:nvPr>
        </p:nvSpPr>
        <p:spPr>
          <a:xfrm>
            <a:off x="468314" y="4429748"/>
            <a:ext cx="7776094" cy="804016"/>
          </a:xfrm>
        </p:spPr>
        <p:txBody>
          <a:bodyPr>
            <a:normAutofit fontScale="92500" lnSpcReduction="20000"/>
          </a:bodyPr>
          <a:lstStyle/>
          <a:p>
            <a:r>
              <a:rPr lang="fi-FI" dirty="0"/>
              <a:t>Kirsti Jerkku		Elena Igonen</a:t>
            </a:r>
          </a:p>
          <a:p>
            <a:r>
              <a:rPr lang="fi-FI" dirty="0"/>
              <a:t>School Controller	</a:t>
            </a:r>
            <a:r>
              <a:rPr lang="fi-FI" dirty="0" err="1"/>
              <a:t>Funding</a:t>
            </a:r>
            <a:r>
              <a:rPr lang="fi-FI" dirty="0"/>
              <a:t> </a:t>
            </a:r>
            <a:r>
              <a:rPr lang="fi-FI" dirty="0" err="1"/>
              <a:t>coordinator</a:t>
            </a:r>
            <a:endParaRPr lang="fi-FI" dirty="0"/>
          </a:p>
          <a:p>
            <a:endParaRPr lang="fi-FI" dirty="0"/>
          </a:p>
          <a:p>
            <a:r>
              <a:rPr lang="fi-FI" dirty="0"/>
              <a:t>17.11.2021</a:t>
            </a:r>
          </a:p>
        </p:txBody>
      </p:sp>
    </p:spTree>
    <p:extLst>
      <p:ext uri="{BB962C8B-B14F-4D97-AF65-F5344CB8AC3E}">
        <p14:creationId xmlns:p14="http://schemas.microsoft.com/office/powerpoint/2010/main" val="304636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 name="think-cell Slide" r:id="rId6" imgW="353" imgH="353" progId="TCLayout.ActiveDocument.1">
                  <p:embed/>
                </p:oleObj>
              </mc:Choice>
              <mc:Fallback>
                <p:oleObj name="think-cell Slide" r:id="rId6" imgW="353" imgH="353"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5000"/>
              </a:lnSpc>
            </a:pPr>
            <a:endParaRPr lang="en-US" sz="36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ctrTitle"/>
          </p:nvPr>
        </p:nvSpPr>
        <p:spPr/>
        <p:txBody>
          <a:bodyPr/>
          <a:lstStyle/>
          <a:p>
            <a:r>
              <a:rPr lang="en-US" dirty="0"/>
              <a:t>Key points for today</a:t>
            </a:r>
            <a:endParaRPr lang="fi-FI" dirty="0"/>
          </a:p>
        </p:txBody>
      </p:sp>
      <p:sp>
        <p:nvSpPr>
          <p:cNvPr id="3" name="Content Placeholder 2"/>
          <p:cNvSpPr>
            <a:spLocks noGrp="1"/>
          </p:cNvSpPr>
          <p:nvPr>
            <p:ph sz="quarter" idx="14"/>
          </p:nvPr>
        </p:nvSpPr>
        <p:spPr>
          <a:xfrm>
            <a:off x="448336" y="787082"/>
            <a:ext cx="8207374" cy="4086641"/>
          </a:xfrm>
        </p:spPr>
        <p:txBody>
          <a:bodyPr/>
          <a:lstStyle/>
          <a:p>
            <a:pPr marL="342900" indent="-342900">
              <a:spcBef>
                <a:spcPts val="0"/>
              </a:spcBef>
              <a:spcAft>
                <a:spcPts val="600"/>
              </a:spcAft>
              <a:buFont typeface="Arial" panose="020B0604020202020204" pitchFamily="34" charset="0"/>
              <a:buChar char="•"/>
            </a:pPr>
            <a:r>
              <a:rPr lang="en-US" sz="2000" dirty="0">
                <a:solidFill>
                  <a:schemeClr val="accent1"/>
                </a:solidFill>
                <a:latin typeface="Georgia" panose="02040502050405020303" pitchFamily="18" charset="0"/>
              </a:rPr>
              <a:t>Welcome to you all!</a:t>
            </a:r>
          </a:p>
          <a:p>
            <a:pPr marL="342900" indent="-342900">
              <a:spcBef>
                <a:spcPts val="0"/>
              </a:spcBef>
              <a:spcAft>
                <a:spcPts val="600"/>
              </a:spcAft>
              <a:buFont typeface="Arial" panose="020B0604020202020204" pitchFamily="34" charset="0"/>
              <a:buChar char="•"/>
            </a:pPr>
            <a:r>
              <a:rPr lang="en-US" sz="2000" dirty="0">
                <a:latin typeface="Georgia" panose="02040502050405020303" pitchFamily="18" charset="0"/>
              </a:rPr>
              <a:t>Overall picture </a:t>
            </a:r>
            <a:r>
              <a:rPr lang="en-US" sz="2000" b="0" dirty="0">
                <a:latin typeface="Georgia" panose="02040502050405020303" pitchFamily="18" charset="0"/>
              </a:rPr>
              <a:t>of the Aalto Business School (BIZ) doctoral student funding mode</a:t>
            </a:r>
          </a:p>
          <a:p>
            <a:pPr marL="342900" indent="-342900">
              <a:spcBef>
                <a:spcPts val="0"/>
              </a:spcBef>
              <a:spcAft>
                <a:spcPts val="600"/>
              </a:spcAft>
              <a:buFont typeface="Arial" panose="020B0604020202020204" pitchFamily="34" charset="0"/>
              <a:buChar char="•"/>
            </a:pPr>
            <a:r>
              <a:rPr lang="en-US" sz="2000" dirty="0">
                <a:latin typeface="Georgia" panose="02040502050405020303" pitchFamily="18" charset="0"/>
              </a:rPr>
              <a:t>First year </a:t>
            </a:r>
          </a:p>
          <a:p>
            <a:pPr marL="561600" lvl="3" indent="0">
              <a:spcBef>
                <a:spcPts val="0"/>
              </a:spcBef>
              <a:spcAft>
                <a:spcPts val="600"/>
              </a:spcAft>
              <a:buNone/>
            </a:pPr>
            <a:r>
              <a:rPr lang="en-US" sz="1600" b="0" dirty="0">
                <a:latin typeface="Georgia" panose="02040502050405020303" pitchFamily="18" charset="0"/>
              </a:rPr>
              <a:t>Start applying for grant portion for year 2. </a:t>
            </a:r>
            <a:r>
              <a:rPr lang="en-US" sz="1600" dirty="0">
                <a:latin typeface="Georgia" panose="02040502050405020303" pitchFamily="18" charset="0"/>
              </a:rPr>
              <a:t>Minimum of</a:t>
            </a:r>
            <a:r>
              <a:rPr lang="en-US" sz="1600" b="0" dirty="0">
                <a:latin typeface="Georgia" panose="02040502050405020303" pitchFamily="18" charset="0"/>
              </a:rPr>
              <a:t> four (4) applications needed!</a:t>
            </a:r>
          </a:p>
          <a:p>
            <a:pPr marL="342900" indent="-342900">
              <a:spcBef>
                <a:spcPts val="0"/>
              </a:spcBef>
              <a:spcAft>
                <a:spcPts val="600"/>
              </a:spcAft>
              <a:buFont typeface="Arial" panose="020B0604020202020204" pitchFamily="34" charset="0"/>
              <a:buChar char="•"/>
            </a:pPr>
            <a:r>
              <a:rPr lang="en-US" sz="2000" dirty="0">
                <a:latin typeface="Georgia" panose="02040502050405020303" pitchFamily="18" charset="0"/>
              </a:rPr>
              <a:t>Second year </a:t>
            </a:r>
          </a:p>
          <a:p>
            <a:pPr marL="561600" lvl="3" indent="0">
              <a:spcBef>
                <a:spcPts val="0"/>
              </a:spcBef>
              <a:spcAft>
                <a:spcPts val="600"/>
              </a:spcAft>
              <a:buNone/>
            </a:pPr>
            <a:r>
              <a:rPr lang="en-US" sz="1600" dirty="0">
                <a:latin typeface="Georgia" panose="02040502050405020303" pitchFamily="18" charset="0"/>
              </a:rPr>
              <a:t>Funding is guaranteed for the first and second year. After the second study year funding responsibility transfers to you. Several opportunities for funding available.</a:t>
            </a:r>
          </a:p>
          <a:p>
            <a:pPr marL="342900" indent="-342900">
              <a:spcBef>
                <a:spcPts val="0"/>
              </a:spcBef>
              <a:spcAft>
                <a:spcPts val="600"/>
              </a:spcAft>
              <a:buFont typeface="Arial" panose="020B0604020202020204" pitchFamily="34" charset="0"/>
              <a:buChar char="•"/>
            </a:pPr>
            <a:r>
              <a:rPr lang="en-US" sz="2000" dirty="0">
                <a:latin typeface="Georgia" panose="02040502050405020303" pitchFamily="18" charset="0"/>
              </a:rPr>
              <a:t>Who to contact</a:t>
            </a:r>
          </a:p>
          <a:p>
            <a:pPr marL="542925" lvl="3" indent="0">
              <a:spcBef>
                <a:spcPts val="0"/>
              </a:spcBef>
              <a:spcAft>
                <a:spcPts val="600"/>
              </a:spcAft>
              <a:buNone/>
              <a:tabLst>
                <a:tab pos="361950" algn="l"/>
              </a:tabLst>
            </a:pPr>
            <a:r>
              <a:rPr lang="en-US" sz="1600" b="0" dirty="0">
                <a:latin typeface="Georgia" panose="02040502050405020303" pitchFamily="18" charset="0"/>
              </a:rPr>
              <a:t>Keep us posted on your funding situation at </a:t>
            </a:r>
          </a:p>
          <a:p>
            <a:pPr marL="542925" lvl="2" indent="0">
              <a:spcBef>
                <a:spcPts val="0"/>
              </a:spcBef>
              <a:spcAft>
                <a:spcPts val="600"/>
              </a:spcAft>
              <a:buNone/>
              <a:tabLst>
                <a:tab pos="361950" algn="l"/>
              </a:tabLst>
            </a:pPr>
            <a:r>
              <a:rPr lang="en-US" b="0" u="sng" dirty="0">
                <a:latin typeface="Georgia" panose="02040502050405020303" pitchFamily="18" charset="0"/>
                <a:hlinkClick r:id="rId8"/>
              </a:rPr>
              <a:t>doctoralfunding-biz@aalto.fi</a:t>
            </a:r>
            <a:endParaRPr lang="en-US" b="0" u="sng" dirty="0">
              <a:latin typeface="Georgia" panose="02040502050405020303" pitchFamily="18" charset="0"/>
            </a:endParaRPr>
          </a:p>
          <a:p>
            <a:pPr marL="542925" lvl="2" indent="0">
              <a:spcBef>
                <a:spcPts val="0"/>
              </a:spcBef>
              <a:spcAft>
                <a:spcPts val="600"/>
              </a:spcAft>
              <a:buNone/>
              <a:tabLst>
                <a:tab pos="361950" algn="l"/>
              </a:tabLst>
            </a:pPr>
            <a:r>
              <a:rPr lang="en-US" dirty="0">
                <a:latin typeface="Georgia" panose="02040502050405020303" pitchFamily="18" charset="0"/>
              </a:rPr>
              <a:t>Kirsti Jerkku and Elena Igonen</a:t>
            </a:r>
            <a:endParaRPr lang="fi-FI" b="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r>
              <a:rPr lang="en-FI"/>
              <a:t>17-Nov-2021</a:t>
            </a:r>
            <a:endParaRPr lang="fi-FI"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7</a:t>
            </a:fld>
            <a:endParaRPr lang="fi-FI"/>
          </a:p>
        </p:txBody>
      </p:sp>
    </p:spTree>
    <p:extLst>
      <p:ext uri="{BB962C8B-B14F-4D97-AF65-F5344CB8AC3E}">
        <p14:creationId xmlns:p14="http://schemas.microsoft.com/office/powerpoint/2010/main" val="412608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1"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395536" y="193204"/>
            <a:ext cx="8207375" cy="996498"/>
          </a:xfrm>
        </p:spPr>
        <p:txBody>
          <a:bodyPr/>
          <a:lstStyle/>
          <a:p>
            <a:r>
              <a:rPr lang="fi-FI" dirty="0"/>
              <a:t>BIZ </a:t>
            </a:r>
            <a:r>
              <a:rPr lang="fi-FI" dirty="0" err="1"/>
              <a:t>doctoral</a:t>
            </a:r>
            <a:r>
              <a:rPr lang="fi-FI" dirty="0"/>
              <a:t> </a:t>
            </a:r>
            <a:r>
              <a:rPr lang="fi-FI" dirty="0" err="1"/>
              <a:t>funding</a:t>
            </a:r>
            <a:r>
              <a:rPr lang="fi-FI" dirty="0"/>
              <a:t> </a:t>
            </a:r>
            <a:r>
              <a:rPr lang="fi-FI" dirty="0" err="1"/>
              <a:t>model</a:t>
            </a:r>
            <a:r>
              <a:rPr lang="fi-FI" dirty="0"/>
              <a:t> –</a:t>
            </a:r>
            <a:r>
              <a:rPr lang="fi-FI" dirty="0" err="1"/>
              <a:t>summary</a:t>
            </a:r>
            <a:r>
              <a:rPr lang="fi-FI" dirty="0"/>
              <a:t> </a:t>
            </a:r>
          </a:p>
        </p:txBody>
      </p:sp>
      <p:sp>
        <p:nvSpPr>
          <p:cNvPr id="4" name="Date Placeholder 3"/>
          <p:cNvSpPr>
            <a:spLocks noGrp="1"/>
          </p:cNvSpPr>
          <p:nvPr>
            <p:ph type="dt" sz="half" idx="15"/>
          </p:nvPr>
        </p:nvSpPr>
        <p:spPr/>
        <p:txBody>
          <a:bodyPr/>
          <a:lstStyle/>
          <a:p>
            <a:pPr>
              <a:defRPr/>
            </a:pPr>
            <a:r>
              <a:rPr lang="en-FI">
                <a:latin typeface="Georgia" panose="02040502050405020303" pitchFamily="18" charset="0"/>
              </a:rPr>
              <a:t>17-Nov-2021</a:t>
            </a:r>
            <a:endParaRPr lang="fi-FI">
              <a:latin typeface="Georgia" panose="02040502050405020303" pitchFamily="18"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latin typeface="Georgia" panose="02040502050405020303" pitchFamily="18" charset="0"/>
              </a:rPr>
              <a:pPr>
                <a:defRPr/>
              </a:pPr>
              <a:t>8</a:t>
            </a:fld>
            <a:endParaRPr lang="fi-FI">
              <a:latin typeface="Georgia" panose="02040502050405020303" pitchFamily="18" charset="0"/>
            </a:endParaRPr>
          </a:p>
        </p:txBody>
      </p:sp>
      <p:sp>
        <p:nvSpPr>
          <p:cNvPr id="7" name="TextBox 6"/>
          <p:cNvSpPr txBox="1"/>
          <p:nvPr/>
        </p:nvSpPr>
        <p:spPr>
          <a:xfrm>
            <a:off x="622984"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1</a:t>
            </a:r>
          </a:p>
        </p:txBody>
      </p:sp>
      <p:sp>
        <p:nvSpPr>
          <p:cNvPr id="8" name="TextBox 7"/>
          <p:cNvSpPr txBox="1"/>
          <p:nvPr/>
        </p:nvSpPr>
        <p:spPr>
          <a:xfrm>
            <a:off x="2195736"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2</a:t>
            </a:r>
          </a:p>
        </p:txBody>
      </p:sp>
      <p:sp>
        <p:nvSpPr>
          <p:cNvPr id="9" name="TextBox 8"/>
          <p:cNvSpPr txBox="1"/>
          <p:nvPr/>
        </p:nvSpPr>
        <p:spPr>
          <a:xfrm>
            <a:off x="3881032"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3</a:t>
            </a:r>
          </a:p>
        </p:txBody>
      </p:sp>
      <p:sp>
        <p:nvSpPr>
          <p:cNvPr id="10" name="TextBox 9"/>
          <p:cNvSpPr txBox="1"/>
          <p:nvPr/>
        </p:nvSpPr>
        <p:spPr>
          <a:xfrm>
            <a:off x="5500460"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4</a:t>
            </a:r>
          </a:p>
        </p:txBody>
      </p:sp>
      <p:sp>
        <p:nvSpPr>
          <p:cNvPr id="11" name="TextBox 10"/>
          <p:cNvSpPr txBox="1"/>
          <p:nvPr/>
        </p:nvSpPr>
        <p:spPr>
          <a:xfrm>
            <a:off x="7186231" y="850193"/>
            <a:ext cx="1644127" cy="430887"/>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5-n</a:t>
            </a:r>
          </a:p>
        </p:txBody>
      </p:sp>
      <p:cxnSp>
        <p:nvCxnSpPr>
          <p:cNvPr id="13" name="Straight Connector 12"/>
          <p:cNvCxnSpPr/>
          <p:nvPr/>
        </p:nvCxnSpPr>
        <p:spPr>
          <a:xfrm>
            <a:off x="467544"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09173"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750802"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92431"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34060"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675688" y="1140441"/>
            <a:ext cx="0" cy="3085211"/>
          </a:xfrm>
          <a:prstGeom prst="line">
            <a:avLst/>
          </a:prstGeom>
        </p:spPr>
        <p:style>
          <a:lnRef idx="2">
            <a:schemeClr val="accent1"/>
          </a:lnRef>
          <a:fillRef idx="0">
            <a:schemeClr val="accent1"/>
          </a:fillRef>
          <a:effectRef idx="1">
            <a:schemeClr val="accent1"/>
          </a:effectRef>
          <a:fontRef idx="minor">
            <a:schemeClr val="tx1"/>
          </a:fontRef>
        </p:style>
      </p:cxnSp>
      <p:sp>
        <p:nvSpPr>
          <p:cNvPr id="19" name="Left-Right Arrow 18"/>
          <p:cNvSpPr/>
          <p:nvPr/>
        </p:nvSpPr>
        <p:spPr>
          <a:xfrm>
            <a:off x="3751572" y="1714810"/>
            <a:ext cx="1640860" cy="998674"/>
          </a:xfrm>
          <a:prstGeom prst="leftRightArrow">
            <a:avLst>
              <a:gd name="adj1" fmla="val 65914"/>
              <a:gd name="adj2" fmla="val 26719"/>
            </a:avLst>
          </a:prstGeom>
          <a:solidFill>
            <a:schemeClr val="accent4">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bg1"/>
                </a:solidFill>
                <a:latin typeface="Georgia" panose="02040502050405020303" pitchFamily="18" charset="0"/>
              </a:rPr>
              <a:t>School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50% (</a:t>
            </a:r>
            <a:r>
              <a:rPr lang="fi-FI" sz="1400" dirty="0" err="1">
                <a:solidFill>
                  <a:schemeClr val="bg1"/>
                </a:solidFill>
                <a:latin typeface="Georgia" panose="02040502050405020303" pitchFamily="18" charset="0"/>
              </a:rPr>
              <a:t>competitive</a:t>
            </a:r>
            <a:r>
              <a:rPr lang="fi-FI" sz="1400" dirty="0">
                <a:solidFill>
                  <a:schemeClr val="bg1"/>
                </a:solidFill>
                <a:latin typeface="Georgia" panose="02040502050405020303" pitchFamily="18" charset="0"/>
              </a:rPr>
              <a:t>)</a:t>
            </a:r>
          </a:p>
        </p:txBody>
      </p:sp>
      <p:sp>
        <p:nvSpPr>
          <p:cNvPr id="20" name="Left-Right Arrow 19"/>
          <p:cNvSpPr/>
          <p:nvPr/>
        </p:nvSpPr>
        <p:spPr>
          <a:xfrm>
            <a:off x="5393200" y="1714810"/>
            <a:ext cx="1640860" cy="998674"/>
          </a:xfrm>
          <a:prstGeom prst="leftRightArrow">
            <a:avLst>
              <a:gd name="adj1" fmla="val 65914"/>
              <a:gd name="adj2" fmla="val 26719"/>
            </a:avLst>
          </a:prstGeom>
          <a:solidFill>
            <a:schemeClr val="accent4">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bg1"/>
                </a:solidFill>
                <a:latin typeface="Georgia" panose="02040502050405020303" pitchFamily="18" charset="0"/>
              </a:rPr>
              <a:t>School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50%  (</a:t>
            </a:r>
            <a:r>
              <a:rPr lang="fi-FI" sz="1400" dirty="0" err="1">
                <a:solidFill>
                  <a:schemeClr val="bg1"/>
                </a:solidFill>
                <a:latin typeface="Georgia" panose="02040502050405020303" pitchFamily="18" charset="0"/>
              </a:rPr>
              <a:t>competitive</a:t>
            </a:r>
            <a:r>
              <a:rPr lang="fi-FI" sz="1400" dirty="0">
                <a:solidFill>
                  <a:schemeClr val="bg1"/>
                </a:solidFill>
                <a:latin typeface="Georgia" panose="02040502050405020303" pitchFamily="18" charset="0"/>
              </a:rPr>
              <a:t>)</a:t>
            </a:r>
          </a:p>
        </p:txBody>
      </p:sp>
      <p:sp>
        <p:nvSpPr>
          <p:cNvPr id="21" name="Left-Right Arrow 20"/>
          <p:cNvSpPr/>
          <p:nvPr/>
        </p:nvSpPr>
        <p:spPr>
          <a:xfrm>
            <a:off x="3749263" y="1094466"/>
            <a:ext cx="4924116" cy="499337"/>
          </a:xfrm>
          <a:prstGeom prst="leftRightArrow">
            <a:avLst>
              <a:gd name="adj1" fmla="val 65914"/>
              <a:gd name="adj2" fmla="val 26719"/>
            </a:avLst>
          </a:prstGeom>
          <a:solidFill>
            <a:schemeClr val="accent4">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bg1"/>
                </a:solidFill>
                <a:latin typeface="Georgia" panose="02040502050405020303" pitchFamily="18" charset="0"/>
              </a:rPr>
              <a:t>Department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tied</a:t>
            </a:r>
            <a:r>
              <a:rPr lang="fi-FI" sz="1400" dirty="0">
                <a:solidFill>
                  <a:schemeClr val="bg1"/>
                </a:solidFill>
                <a:latin typeface="Georgia" panose="02040502050405020303" pitchFamily="18" charset="0"/>
              </a:rPr>
              <a:t> to a </a:t>
            </a:r>
            <a:r>
              <a:rPr lang="fi-FI" sz="1400" dirty="0" err="1">
                <a:solidFill>
                  <a:schemeClr val="bg1"/>
                </a:solidFill>
                <a:latin typeface="Georgia" panose="02040502050405020303" pitchFamily="18" charset="0"/>
              </a:rPr>
              <a:t>research</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project</a:t>
            </a:r>
            <a:r>
              <a:rPr lang="fi-FI" sz="1400" dirty="0">
                <a:solidFill>
                  <a:schemeClr val="bg1"/>
                </a:solidFill>
                <a:latin typeface="Georgia" panose="02040502050405020303" pitchFamily="18" charset="0"/>
              </a:rPr>
              <a:t>)</a:t>
            </a:r>
          </a:p>
        </p:txBody>
      </p:sp>
      <p:sp>
        <p:nvSpPr>
          <p:cNvPr id="23" name="Left-Right Arrow 22"/>
          <p:cNvSpPr/>
          <p:nvPr/>
        </p:nvSpPr>
        <p:spPr>
          <a:xfrm>
            <a:off x="3752340" y="3142879"/>
            <a:ext cx="4924116" cy="499337"/>
          </a:xfrm>
          <a:prstGeom prst="leftRightArrow">
            <a:avLst>
              <a:gd name="adj1" fmla="val 65914"/>
              <a:gd name="adj2" fmla="val 26719"/>
            </a:avLst>
          </a:prstGeom>
          <a:solidFill>
            <a:schemeClr val="accent4">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tx1"/>
                </a:solidFill>
                <a:latin typeface="Georgia" panose="02040502050405020303" pitchFamily="18" charset="0"/>
              </a:rPr>
              <a:t>Foundation </a:t>
            </a:r>
            <a:r>
              <a:rPr lang="fi-FI" sz="1400" dirty="0" err="1">
                <a:solidFill>
                  <a:schemeClr val="tx1"/>
                </a:solidFill>
                <a:latin typeface="Georgia" panose="02040502050405020303" pitchFamily="18" charset="0"/>
              </a:rPr>
              <a:t>grant</a:t>
            </a:r>
            <a:endParaRPr lang="fi-FI" sz="1400" dirty="0">
              <a:solidFill>
                <a:schemeClr val="tx1"/>
              </a:solidFill>
              <a:latin typeface="Georgia" panose="02040502050405020303" pitchFamily="18" charset="0"/>
            </a:endParaRPr>
          </a:p>
        </p:txBody>
      </p:sp>
      <p:sp>
        <p:nvSpPr>
          <p:cNvPr id="24" name="Left-Right Arrow 23"/>
          <p:cNvSpPr/>
          <p:nvPr/>
        </p:nvSpPr>
        <p:spPr>
          <a:xfrm>
            <a:off x="3752340" y="3660126"/>
            <a:ext cx="4924116" cy="499337"/>
          </a:xfrm>
          <a:prstGeom prst="leftRightArrow">
            <a:avLst>
              <a:gd name="adj1" fmla="val 65914"/>
              <a:gd name="adj2" fmla="val 26719"/>
            </a:avLst>
          </a:prstGeom>
          <a:solidFill>
            <a:schemeClr val="accent4">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err="1">
                <a:solidFill>
                  <a:schemeClr val="tx1"/>
                </a:solidFill>
                <a:latin typeface="Georgia" panose="02040502050405020303" pitchFamily="18" charset="0"/>
              </a:rPr>
              <a:t>Other</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funding</a:t>
            </a:r>
            <a:endParaRPr lang="fi-FI" sz="1400" dirty="0">
              <a:solidFill>
                <a:schemeClr val="tx1"/>
              </a:solidFill>
              <a:latin typeface="Georgia" panose="02040502050405020303" pitchFamily="18" charset="0"/>
            </a:endParaRPr>
          </a:p>
        </p:txBody>
      </p:sp>
      <p:cxnSp>
        <p:nvCxnSpPr>
          <p:cNvPr id="26" name="Straight Connector 25"/>
          <p:cNvCxnSpPr/>
          <p:nvPr/>
        </p:nvCxnSpPr>
        <p:spPr>
          <a:xfrm flipH="1">
            <a:off x="323528" y="2713484"/>
            <a:ext cx="856895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8" name="Left-Right Arrow 27"/>
          <p:cNvSpPr/>
          <p:nvPr/>
        </p:nvSpPr>
        <p:spPr>
          <a:xfrm>
            <a:off x="454657" y="3668747"/>
            <a:ext cx="3281717" cy="499337"/>
          </a:xfrm>
          <a:prstGeom prst="leftRightArrow">
            <a:avLst>
              <a:gd name="adj1" fmla="val 65914"/>
              <a:gd name="adj2" fmla="val 26719"/>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err="1">
                <a:solidFill>
                  <a:schemeClr val="tx1"/>
                </a:solidFill>
                <a:latin typeface="Georgia" panose="02040502050405020303" pitchFamily="18" charset="0"/>
              </a:rPr>
              <a:t>Other</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funding</a:t>
            </a:r>
            <a:endParaRPr lang="fi-FI" sz="1400" dirty="0">
              <a:solidFill>
                <a:schemeClr val="tx1"/>
              </a:solidFill>
              <a:latin typeface="Georgia" panose="02040502050405020303" pitchFamily="18" charset="0"/>
            </a:endParaRPr>
          </a:p>
        </p:txBody>
      </p:sp>
      <p:sp>
        <p:nvSpPr>
          <p:cNvPr id="29" name="Left-Right Arrow 28"/>
          <p:cNvSpPr/>
          <p:nvPr/>
        </p:nvSpPr>
        <p:spPr>
          <a:xfrm>
            <a:off x="482869" y="1088434"/>
            <a:ext cx="3281717" cy="499337"/>
          </a:xfrm>
          <a:prstGeom prst="leftRightArrow">
            <a:avLst>
              <a:gd name="adj1" fmla="val 65914"/>
              <a:gd name="adj2" fmla="val 26719"/>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tx1"/>
                </a:solidFill>
                <a:latin typeface="Georgia" panose="02040502050405020303" pitchFamily="18" charset="0"/>
              </a:rPr>
              <a:t>Department </a:t>
            </a:r>
            <a:r>
              <a:rPr lang="fi-FI" sz="1400" dirty="0" err="1">
                <a:solidFill>
                  <a:schemeClr val="tx1"/>
                </a:solidFill>
                <a:latin typeface="Georgia" panose="02040502050405020303" pitchFamily="18" charset="0"/>
              </a:rPr>
              <a:t>contract</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research</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project</a:t>
            </a:r>
            <a:r>
              <a:rPr lang="fi-FI" sz="1400" dirty="0">
                <a:solidFill>
                  <a:schemeClr val="tx1"/>
                </a:solidFill>
                <a:latin typeface="Georgia" panose="02040502050405020303" pitchFamily="18" charset="0"/>
              </a:rPr>
              <a:t>)</a:t>
            </a:r>
          </a:p>
        </p:txBody>
      </p:sp>
      <p:sp>
        <p:nvSpPr>
          <p:cNvPr id="31" name="TextBox 30"/>
          <p:cNvSpPr txBox="1"/>
          <p:nvPr/>
        </p:nvSpPr>
        <p:spPr>
          <a:xfrm>
            <a:off x="1352229" y="4287283"/>
            <a:ext cx="1572752" cy="553998"/>
          </a:xfrm>
          <a:prstGeom prst="rect">
            <a:avLst/>
          </a:prstGeom>
          <a:noFill/>
          <a:ln>
            <a:solidFill>
              <a:schemeClr val="accent1"/>
            </a:solidFill>
          </a:ln>
        </p:spPr>
        <p:txBody>
          <a:bodyPr wrap="square" lIns="0" tIns="0" rIns="0" bIns="0" rtlCol="0">
            <a:spAutoFit/>
          </a:bodyPr>
          <a:lstStyle/>
          <a:p>
            <a:pPr algn="ctr"/>
            <a:r>
              <a:rPr lang="fi-FI" sz="1200" b="1" dirty="0" err="1">
                <a:latin typeface="Georgia" panose="02040502050405020303" pitchFamily="18" charset="0"/>
              </a:rPr>
              <a:t>Progress</a:t>
            </a:r>
            <a:r>
              <a:rPr lang="fi-FI" sz="1200" b="1" dirty="0">
                <a:latin typeface="Georgia" panose="02040502050405020303" pitchFamily="18" charset="0"/>
              </a:rPr>
              <a:t> in </a:t>
            </a:r>
            <a:r>
              <a:rPr lang="fi-FI" sz="1200" b="1" dirty="0" err="1">
                <a:latin typeface="Georgia" panose="02040502050405020303" pitchFamily="18" charset="0"/>
              </a:rPr>
              <a:t>studies</a:t>
            </a:r>
            <a:r>
              <a:rPr lang="fi-FI" sz="1200" b="1" dirty="0">
                <a:latin typeface="Georgia" panose="02040502050405020303" pitchFamily="18" charset="0"/>
              </a:rPr>
              <a:t>, </a:t>
            </a:r>
          </a:p>
          <a:p>
            <a:pPr algn="ctr"/>
            <a:r>
              <a:rPr lang="fi-FI" sz="1200" b="1" dirty="0" err="1">
                <a:latin typeface="Georgia" panose="02040502050405020303" pitchFamily="18" charset="0"/>
              </a:rPr>
              <a:t>apply</a:t>
            </a:r>
            <a:r>
              <a:rPr lang="fi-FI" sz="1200" b="1" dirty="0">
                <a:latin typeface="Georgia" panose="02040502050405020303" pitchFamily="18" charset="0"/>
              </a:rPr>
              <a:t> to at </a:t>
            </a:r>
            <a:r>
              <a:rPr lang="fi-FI" sz="1200" b="1" dirty="0" err="1">
                <a:latin typeface="Georgia" panose="02040502050405020303" pitchFamily="18" charset="0"/>
              </a:rPr>
              <a:t>least</a:t>
            </a:r>
            <a:r>
              <a:rPr lang="fi-FI" sz="1200" b="1" dirty="0">
                <a:latin typeface="Georgia" panose="02040502050405020303" pitchFamily="18" charset="0"/>
              </a:rPr>
              <a:t> 4 </a:t>
            </a:r>
            <a:r>
              <a:rPr lang="fi-FI" sz="1200" b="1" dirty="0" err="1">
                <a:latin typeface="Georgia" panose="02040502050405020303" pitchFamily="18" charset="0"/>
              </a:rPr>
              <a:t>foundations</a:t>
            </a:r>
            <a:r>
              <a:rPr lang="fi-FI" sz="1200" b="1" dirty="0">
                <a:latin typeface="Georgia" panose="02040502050405020303" pitchFamily="18" charset="0"/>
              </a:rPr>
              <a:t>.</a:t>
            </a:r>
          </a:p>
        </p:txBody>
      </p:sp>
      <p:sp>
        <p:nvSpPr>
          <p:cNvPr id="32" name="TextBox 31"/>
          <p:cNvSpPr txBox="1"/>
          <p:nvPr/>
        </p:nvSpPr>
        <p:spPr>
          <a:xfrm>
            <a:off x="3764587" y="4297660"/>
            <a:ext cx="4908792" cy="553998"/>
          </a:xfrm>
          <a:prstGeom prst="rect">
            <a:avLst/>
          </a:prstGeom>
          <a:noFill/>
          <a:ln>
            <a:solidFill>
              <a:schemeClr val="accent1"/>
            </a:solidFill>
          </a:ln>
        </p:spPr>
        <p:txBody>
          <a:bodyPr wrap="square" lIns="0" tIns="0" rIns="0" bIns="0" rtlCol="0">
            <a:spAutoFit/>
          </a:bodyPr>
          <a:lstStyle/>
          <a:p>
            <a:pPr algn="ctr"/>
            <a:endParaRPr lang="en-US" sz="1200" b="1" dirty="0">
              <a:latin typeface="Georgia" panose="02040502050405020303" pitchFamily="18" charset="0"/>
            </a:endParaRPr>
          </a:p>
          <a:p>
            <a:pPr algn="ctr"/>
            <a:r>
              <a:rPr lang="en-US" sz="1200" b="1" dirty="0">
                <a:latin typeface="Georgia" panose="02040502050405020303" pitchFamily="18" charset="0"/>
              </a:rPr>
              <a:t>Responsibility of your own funding</a:t>
            </a:r>
          </a:p>
          <a:p>
            <a:pPr algn="ctr"/>
            <a:endParaRPr lang="fi-FI" sz="1200" b="1" dirty="0">
              <a:latin typeface="Georgia" panose="02040502050405020303" pitchFamily="18" charset="0"/>
            </a:endParaRPr>
          </a:p>
        </p:txBody>
      </p:sp>
      <p:sp>
        <p:nvSpPr>
          <p:cNvPr id="6" name="Left-Right Arrow 5"/>
          <p:cNvSpPr/>
          <p:nvPr/>
        </p:nvSpPr>
        <p:spPr>
          <a:xfrm>
            <a:off x="468312" y="2209432"/>
            <a:ext cx="3282489" cy="1008112"/>
          </a:xfrm>
          <a:prstGeom prst="leftRightArrow">
            <a:avLst>
              <a:gd name="adj1" fmla="val 65914"/>
              <a:gd name="adj2" fmla="val 26719"/>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err="1">
                <a:solidFill>
                  <a:schemeClr val="bg1"/>
                </a:solidFill>
                <a:latin typeface="Georgia" panose="02040502050405020303" pitchFamily="18" charset="0"/>
              </a:rPr>
              <a:t>Guaranteed</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school</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50% + </a:t>
            </a:r>
            <a:r>
              <a:rPr lang="fi-FI" sz="1400" dirty="0" err="1">
                <a:solidFill>
                  <a:schemeClr val="bg1"/>
                </a:solidFill>
                <a:latin typeface="Georgia" panose="02040502050405020303" pitchFamily="18" charset="0"/>
              </a:rPr>
              <a:t>guaranteed</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foundation</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half-grant</a:t>
            </a:r>
            <a:endParaRPr lang="fi-FI" sz="1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86631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5"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251520" y="193204"/>
            <a:ext cx="8496944" cy="996498"/>
          </a:xfrm>
        </p:spPr>
        <p:txBody>
          <a:bodyPr/>
          <a:lstStyle/>
          <a:p>
            <a:r>
              <a:rPr lang="fi-FI" dirty="0"/>
              <a:t>BIZ </a:t>
            </a:r>
            <a:r>
              <a:rPr lang="fi-FI" dirty="0" err="1"/>
              <a:t>doctoral</a:t>
            </a:r>
            <a:r>
              <a:rPr lang="fi-FI" dirty="0"/>
              <a:t> </a:t>
            </a:r>
            <a:r>
              <a:rPr lang="fi-FI" dirty="0" err="1"/>
              <a:t>funding</a:t>
            </a:r>
            <a:r>
              <a:rPr lang="fi-FI" dirty="0"/>
              <a:t> </a:t>
            </a:r>
            <a:r>
              <a:rPr lang="fi-FI" dirty="0" err="1"/>
              <a:t>model</a:t>
            </a:r>
            <a:r>
              <a:rPr lang="fi-FI" dirty="0"/>
              <a:t> -</a:t>
            </a:r>
            <a:r>
              <a:rPr lang="fi-FI" dirty="0" err="1"/>
              <a:t>summary</a:t>
            </a:r>
            <a:endParaRPr lang="fi-FI" dirty="0"/>
          </a:p>
        </p:txBody>
      </p:sp>
      <p:sp>
        <p:nvSpPr>
          <p:cNvPr id="4" name="Date Placeholder 3"/>
          <p:cNvSpPr>
            <a:spLocks noGrp="1"/>
          </p:cNvSpPr>
          <p:nvPr>
            <p:ph type="dt" sz="half" idx="15"/>
          </p:nvPr>
        </p:nvSpPr>
        <p:spPr/>
        <p:txBody>
          <a:bodyPr/>
          <a:lstStyle/>
          <a:p>
            <a:pPr>
              <a:defRPr/>
            </a:pPr>
            <a:r>
              <a:rPr lang="en-FI">
                <a:latin typeface="Georgia" panose="02040502050405020303" pitchFamily="18" charset="0"/>
              </a:rPr>
              <a:t>17-Nov-2021</a:t>
            </a:r>
            <a:endParaRPr lang="fi-FI">
              <a:latin typeface="Georgia" panose="02040502050405020303" pitchFamily="18"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latin typeface="Georgia" panose="02040502050405020303" pitchFamily="18" charset="0"/>
              </a:rPr>
              <a:pPr>
                <a:defRPr/>
              </a:pPr>
              <a:t>9</a:t>
            </a:fld>
            <a:endParaRPr lang="fi-FI">
              <a:latin typeface="Georgia" panose="02040502050405020303" pitchFamily="18" charset="0"/>
            </a:endParaRPr>
          </a:p>
        </p:txBody>
      </p:sp>
      <p:sp>
        <p:nvSpPr>
          <p:cNvPr id="7" name="TextBox 6"/>
          <p:cNvSpPr txBox="1"/>
          <p:nvPr/>
        </p:nvSpPr>
        <p:spPr>
          <a:xfrm>
            <a:off x="622984"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1</a:t>
            </a:r>
          </a:p>
        </p:txBody>
      </p:sp>
      <p:sp>
        <p:nvSpPr>
          <p:cNvPr id="8" name="TextBox 7"/>
          <p:cNvSpPr txBox="1"/>
          <p:nvPr/>
        </p:nvSpPr>
        <p:spPr>
          <a:xfrm>
            <a:off x="2195736"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2</a:t>
            </a:r>
          </a:p>
        </p:txBody>
      </p:sp>
      <p:sp>
        <p:nvSpPr>
          <p:cNvPr id="9" name="TextBox 8"/>
          <p:cNvSpPr txBox="1"/>
          <p:nvPr/>
        </p:nvSpPr>
        <p:spPr>
          <a:xfrm>
            <a:off x="3881032"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3</a:t>
            </a:r>
          </a:p>
        </p:txBody>
      </p:sp>
      <p:sp>
        <p:nvSpPr>
          <p:cNvPr id="10" name="TextBox 9"/>
          <p:cNvSpPr txBox="1"/>
          <p:nvPr/>
        </p:nvSpPr>
        <p:spPr>
          <a:xfrm>
            <a:off x="5500460" y="850193"/>
            <a:ext cx="1512168" cy="215444"/>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4</a:t>
            </a:r>
          </a:p>
        </p:txBody>
      </p:sp>
      <p:sp>
        <p:nvSpPr>
          <p:cNvPr id="11" name="TextBox 10"/>
          <p:cNvSpPr txBox="1"/>
          <p:nvPr/>
        </p:nvSpPr>
        <p:spPr>
          <a:xfrm>
            <a:off x="7186231" y="850193"/>
            <a:ext cx="1644127" cy="430887"/>
          </a:xfrm>
          <a:prstGeom prst="rect">
            <a:avLst/>
          </a:prstGeom>
          <a:noFill/>
        </p:spPr>
        <p:txBody>
          <a:bodyPr wrap="square" lIns="0" tIns="0" rIns="0" bIns="0" rtlCol="0">
            <a:spAutoFit/>
          </a:bodyPr>
          <a:lstStyle/>
          <a:p>
            <a:r>
              <a:rPr lang="fi-FI" sz="1400" b="1" u="sng" dirty="0" err="1">
                <a:latin typeface="Georgia" panose="02040502050405020303" pitchFamily="18" charset="0"/>
              </a:rPr>
              <a:t>Academic</a:t>
            </a:r>
            <a:r>
              <a:rPr lang="fi-FI" sz="1400" b="1" u="sng" dirty="0">
                <a:latin typeface="Georgia" panose="02040502050405020303" pitchFamily="18" charset="0"/>
              </a:rPr>
              <a:t> </a:t>
            </a:r>
            <a:r>
              <a:rPr lang="fi-FI" sz="1400" b="1" u="sng" dirty="0" err="1">
                <a:latin typeface="Georgia" panose="02040502050405020303" pitchFamily="18" charset="0"/>
              </a:rPr>
              <a:t>year</a:t>
            </a:r>
            <a:r>
              <a:rPr lang="fi-FI" sz="1400" b="1" u="sng" dirty="0">
                <a:latin typeface="Georgia" panose="02040502050405020303" pitchFamily="18" charset="0"/>
              </a:rPr>
              <a:t> 5-n</a:t>
            </a:r>
          </a:p>
        </p:txBody>
      </p:sp>
      <p:cxnSp>
        <p:nvCxnSpPr>
          <p:cNvPr id="13" name="Straight Connector 12"/>
          <p:cNvCxnSpPr/>
          <p:nvPr/>
        </p:nvCxnSpPr>
        <p:spPr>
          <a:xfrm>
            <a:off x="467544"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09173"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750802"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92431"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34060" y="1140441"/>
            <a:ext cx="0" cy="3085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675688" y="1140441"/>
            <a:ext cx="0" cy="3085211"/>
          </a:xfrm>
          <a:prstGeom prst="line">
            <a:avLst/>
          </a:prstGeom>
        </p:spPr>
        <p:style>
          <a:lnRef idx="2">
            <a:schemeClr val="accent1"/>
          </a:lnRef>
          <a:fillRef idx="0">
            <a:schemeClr val="accent1"/>
          </a:fillRef>
          <a:effectRef idx="1">
            <a:schemeClr val="accent1"/>
          </a:effectRef>
          <a:fontRef idx="minor">
            <a:schemeClr val="tx1"/>
          </a:fontRef>
        </p:style>
      </p:cxnSp>
      <p:sp>
        <p:nvSpPr>
          <p:cNvPr id="19" name="Left-Right Arrow 18"/>
          <p:cNvSpPr/>
          <p:nvPr/>
        </p:nvSpPr>
        <p:spPr>
          <a:xfrm>
            <a:off x="3751572" y="1714810"/>
            <a:ext cx="1640860" cy="998674"/>
          </a:xfrm>
          <a:prstGeom prst="leftRightArrow">
            <a:avLst>
              <a:gd name="adj1" fmla="val 65914"/>
              <a:gd name="adj2" fmla="val 26719"/>
            </a:avLst>
          </a:prstGeom>
          <a:solidFill>
            <a:schemeClr val="accent4">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bg1"/>
                </a:solidFill>
                <a:latin typeface="Georgia" panose="02040502050405020303" pitchFamily="18" charset="0"/>
              </a:rPr>
              <a:t>School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50% (</a:t>
            </a:r>
            <a:r>
              <a:rPr lang="fi-FI" sz="1400" dirty="0" err="1">
                <a:solidFill>
                  <a:schemeClr val="bg1"/>
                </a:solidFill>
                <a:latin typeface="Georgia" panose="02040502050405020303" pitchFamily="18" charset="0"/>
              </a:rPr>
              <a:t>competitive</a:t>
            </a:r>
            <a:r>
              <a:rPr lang="fi-FI" sz="1400" dirty="0">
                <a:solidFill>
                  <a:schemeClr val="bg1"/>
                </a:solidFill>
                <a:latin typeface="Georgia" panose="02040502050405020303" pitchFamily="18" charset="0"/>
              </a:rPr>
              <a:t>)</a:t>
            </a:r>
          </a:p>
        </p:txBody>
      </p:sp>
      <p:sp>
        <p:nvSpPr>
          <p:cNvPr id="20" name="Left-Right Arrow 19"/>
          <p:cNvSpPr/>
          <p:nvPr/>
        </p:nvSpPr>
        <p:spPr>
          <a:xfrm>
            <a:off x="5393200" y="1714810"/>
            <a:ext cx="1640860" cy="998674"/>
          </a:xfrm>
          <a:prstGeom prst="leftRightArrow">
            <a:avLst>
              <a:gd name="adj1" fmla="val 65914"/>
              <a:gd name="adj2" fmla="val 26719"/>
            </a:avLst>
          </a:prstGeom>
          <a:solidFill>
            <a:schemeClr val="accent4">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bg1"/>
                </a:solidFill>
                <a:latin typeface="Georgia" panose="02040502050405020303" pitchFamily="18" charset="0"/>
              </a:rPr>
              <a:t>School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50%  (</a:t>
            </a:r>
            <a:r>
              <a:rPr lang="fi-FI" sz="1400" dirty="0" err="1">
                <a:solidFill>
                  <a:schemeClr val="bg1"/>
                </a:solidFill>
                <a:latin typeface="Georgia" panose="02040502050405020303" pitchFamily="18" charset="0"/>
              </a:rPr>
              <a:t>competitive</a:t>
            </a:r>
            <a:r>
              <a:rPr lang="fi-FI" sz="1400" dirty="0">
                <a:solidFill>
                  <a:schemeClr val="bg1"/>
                </a:solidFill>
                <a:latin typeface="Georgia" panose="02040502050405020303" pitchFamily="18" charset="0"/>
              </a:rPr>
              <a:t>)</a:t>
            </a:r>
          </a:p>
        </p:txBody>
      </p:sp>
      <p:sp>
        <p:nvSpPr>
          <p:cNvPr id="21" name="Left-Right Arrow 20"/>
          <p:cNvSpPr/>
          <p:nvPr/>
        </p:nvSpPr>
        <p:spPr>
          <a:xfrm>
            <a:off x="3749263" y="1094466"/>
            <a:ext cx="4924116" cy="499337"/>
          </a:xfrm>
          <a:prstGeom prst="leftRightArrow">
            <a:avLst>
              <a:gd name="adj1" fmla="val 65914"/>
              <a:gd name="adj2" fmla="val 26719"/>
            </a:avLst>
          </a:prstGeom>
          <a:solidFill>
            <a:schemeClr val="accent4">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bg1"/>
                </a:solidFill>
                <a:latin typeface="Georgia" panose="02040502050405020303" pitchFamily="18" charset="0"/>
              </a:rPr>
              <a:t>Department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tied</a:t>
            </a:r>
            <a:r>
              <a:rPr lang="fi-FI" sz="1400" dirty="0">
                <a:solidFill>
                  <a:schemeClr val="bg1"/>
                </a:solidFill>
                <a:latin typeface="Georgia" panose="02040502050405020303" pitchFamily="18" charset="0"/>
              </a:rPr>
              <a:t> to a </a:t>
            </a:r>
            <a:r>
              <a:rPr lang="fi-FI" sz="1400" dirty="0" err="1">
                <a:solidFill>
                  <a:schemeClr val="bg1"/>
                </a:solidFill>
                <a:latin typeface="Georgia" panose="02040502050405020303" pitchFamily="18" charset="0"/>
              </a:rPr>
              <a:t>research</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project</a:t>
            </a:r>
            <a:r>
              <a:rPr lang="fi-FI" sz="1400" dirty="0">
                <a:solidFill>
                  <a:schemeClr val="bg1"/>
                </a:solidFill>
                <a:latin typeface="Georgia" panose="02040502050405020303" pitchFamily="18" charset="0"/>
              </a:rPr>
              <a:t>)</a:t>
            </a:r>
          </a:p>
        </p:txBody>
      </p:sp>
      <p:sp>
        <p:nvSpPr>
          <p:cNvPr id="23" name="Left-Right Arrow 22"/>
          <p:cNvSpPr/>
          <p:nvPr/>
        </p:nvSpPr>
        <p:spPr>
          <a:xfrm>
            <a:off x="3752340" y="3142879"/>
            <a:ext cx="4924116" cy="499337"/>
          </a:xfrm>
          <a:prstGeom prst="leftRightArrow">
            <a:avLst>
              <a:gd name="adj1" fmla="val 65914"/>
              <a:gd name="adj2" fmla="val 26719"/>
            </a:avLst>
          </a:prstGeom>
          <a:solidFill>
            <a:schemeClr val="accent4">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tx1"/>
                </a:solidFill>
                <a:latin typeface="Georgia" panose="02040502050405020303" pitchFamily="18" charset="0"/>
              </a:rPr>
              <a:t>Foundation </a:t>
            </a:r>
            <a:r>
              <a:rPr lang="fi-FI" sz="1400" dirty="0" err="1">
                <a:solidFill>
                  <a:schemeClr val="tx1"/>
                </a:solidFill>
                <a:latin typeface="Georgia" panose="02040502050405020303" pitchFamily="18" charset="0"/>
              </a:rPr>
              <a:t>grant</a:t>
            </a:r>
            <a:endParaRPr lang="fi-FI" sz="1400" dirty="0">
              <a:solidFill>
                <a:schemeClr val="tx1"/>
              </a:solidFill>
              <a:latin typeface="Georgia" panose="02040502050405020303" pitchFamily="18" charset="0"/>
            </a:endParaRPr>
          </a:p>
        </p:txBody>
      </p:sp>
      <p:sp>
        <p:nvSpPr>
          <p:cNvPr id="24" name="Left-Right Arrow 23"/>
          <p:cNvSpPr/>
          <p:nvPr/>
        </p:nvSpPr>
        <p:spPr>
          <a:xfrm>
            <a:off x="3752340" y="3660126"/>
            <a:ext cx="4924116" cy="499337"/>
          </a:xfrm>
          <a:prstGeom prst="leftRightArrow">
            <a:avLst>
              <a:gd name="adj1" fmla="val 65914"/>
              <a:gd name="adj2" fmla="val 26719"/>
            </a:avLst>
          </a:prstGeom>
          <a:solidFill>
            <a:schemeClr val="accent4">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err="1">
                <a:solidFill>
                  <a:schemeClr val="tx1"/>
                </a:solidFill>
                <a:latin typeface="Georgia" panose="02040502050405020303" pitchFamily="18" charset="0"/>
              </a:rPr>
              <a:t>Other</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funding</a:t>
            </a:r>
            <a:endParaRPr lang="fi-FI" sz="1400" dirty="0">
              <a:solidFill>
                <a:schemeClr val="tx1"/>
              </a:solidFill>
              <a:latin typeface="Georgia" panose="02040502050405020303" pitchFamily="18" charset="0"/>
            </a:endParaRPr>
          </a:p>
        </p:txBody>
      </p:sp>
      <p:cxnSp>
        <p:nvCxnSpPr>
          <p:cNvPr id="26" name="Straight Connector 25"/>
          <p:cNvCxnSpPr/>
          <p:nvPr/>
        </p:nvCxnSpPr>
        <p:spPr>
          <a:xfrm flipH="1">
            <a:off x="323528" y="2713484"/>
            <a:ext cx="856895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8" name="Left-Right Arrow 27"/>
          <p:cNvSpPr/>
          <p:nvPr/>
        </p:nvSpPr>
        <p:spPr>
          <a:xfrm>
            <a:off x="454657" y="3668747"/>
            <a:ext cx="3281717" cy="499337"/>
          </a:xfrm>
          <a:prstGeom prst="leftRightArrow">
            <a:avLst>
              <a:gd name="adj1" fmla="val 65914"/>
              <a:gd name="adj2" fmla="val 26719"/>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err="1">
                <a:solidFill>
                  <a:schemeClr val="tx1"/>
                </a:solidFill>
                <a:latin typeface="Georgia" panose="02040502050405020303" pitchFamily="18" charset="0"/>
              </a:rPr>
              <a:t>Other</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funding</a:t>
            </a:r>
            <a:endParaRPr lang="fi-FI" sz="1400" dirty="0">
              <a:solidFill>
                <a:schemeClr val="tx1"/>
              </a:solidFill>
              <a:latin typeface="Georgia" panose="02040502050405020303" pitchFamily="18" charset="0"/>
            </a:endParaRPr>
          </a:p>
        </p:txBody>
      </p:sp>
      <p:sp>
        <p:nvSpPr>
          <p:cNvPr id="29" name="Left-Right Arrow 28"/>
          <p:cNvSpPr/>
          <p:nvPr/>
        </p:nvSpPr>
        <p:spPr>
          <a:xfrm>
            <a:off x="482869" y="1088434"/>
            <a:ext cx="3281717" cy="499337"/>
          </a:xfrm>
          <a:prstGeom prst="leftRightArrow">
            <a:avLst>
              <a:gd name="adj1" fmla="val 65914"/>
              <a:gd name="adj2" fmla="val 26719"/>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i-FI" sz="1400" dirty="0">
                <a:solidFill>
                  <a:schemeClr val="tx1"/>
                </a:solidFill>
                <a:latin typeface="Georgia" panose="02040502050405020303" pitchFamily="18" charset="0"/>
              </a:rPr>
              <a:t>Department </a:t>
            </a:r>
            <a:r>
              <a:rPr lang="fi-FI" sz="1400" dirty="0" err="1">
                <a:solidFill>
                  <a:schemeClr val="tx1"/>
                </a:solidFill>
                <a:latin typeface="Georgia" panose="02040502050405020303" pitchFamily="18" charset="0"/>
              </a:rPr>
              <a:t>contract</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research</a:t>
            </a:r>
            <a:r>
              <a:rPr lang="fi-FI" sz="1400" dirty="0">
                <a:solidFill>
                  <a:schemeClr val="tx1"/>
                </a:solidFill>
                <a:latin typeface="Georgia" panose="02040502050405020303" pitchFamily="18" charset="0"/>
              </a:rPr>
              <a:t> </a:t>
            </a:r>
            <a:r>
              <a:rPr lang="fi-FI" sz="1400" dirty="0" err="1">
                <a:solidFill>
                  <a:schemeClr val="tx1"/>
                </a:solidFill>
                <a:latin typeface="Georgia" panose="02040502050405020303" pitchFamily="18" charset="0"/>
              </a:rPr>
              <a:t>project</a:t>
            </a:r>
            <a:r>
              <a:rPr lang="fi-FI" sz="1400" dirty="0">
                <a:solidFill>
                  <a:schemeClr val="tx1"/>
                </a:solidFill>
                <a:latin typeface="Georgia" panose="02040502050405020303" pitchFamily="18" charset="0"/>
              </a:rPr>
              <a:t>)</a:t>
            </a:r>
          </a:p>
        </p:txBody>
      </p:sp>
      <p:sp>
        <p:nvSpPr>
          <p:cNvPr id="31" name="TextBox 30"/>
          <p:cNvSpPr txBox="1"/>
          <p:nvPr/>
        </p:nvSpPr>
        <p:spPr>
          <a:xfrm>
            <a:off x="1351113" y="4277659"/>
            <a:ext cx="1572752" cy="553998"/>
          </a:xfrm>
          <a:prstGeom prst="rect">
            <a:avLst/>
          </a:prstGeom>
          <a:noFill/>
          <a:ln>
            <a:solidFill>
              <a:schemeClr val="accent1"/>
            </a:solidFill>
          </a:ln>
        </p:spPr>
        <p:txBody>
          <a:bodyPr wrap="square" lIns="0" tIns="0" rIns="0" bIns="0" rtlCol="0">
            <a:spAutoFit/>
          </a:bodyPr>
          <a:lstStyle/>
          <a:p>
            <a:pPr algn="ctr"/>
            <a:r>
              <a:rPr lang="fi-FI" sz="1200" b="1" dirty="0" err="1">
                <a:latin typeface="Georgia" panose="02040502050405020303" pitchFamily="18" charset="0"/>
              </a:rPr>
              <a:t>Progress</a:t>
            </a:r>
            <a:r>
              <a:rPr lang="fi-FI" sz="1200" b="1" dirty="0">
                <a:latin typeface="Georgia" panose="02040502050405020303" pitchFamily="18" charset="0"/>
              </a:rPr>
              <a:t> in </a:t>
            </a:r>
            <a:r>
              <a:rPr lang="fi-FI" sz="1200" b="1" dirty="0" err="1">
                <a:latin typeface="Georgia" panose="02040502050405020303" pitchFamily="18" charset="0"/>
              </a:rPr>
              <a:t>studies</a:t>
            </a:r>
            <a:r>
              <a:rPr lang="fi-FI" sz="1200" b="1" dirty="0">
                <a:latin typeface="Georgia" panose="02040502050405020303" pitchFamily="18" charset="0"/>
              </a:rPr>
              <a:t>, </a:t>
            </a:r>
          </a:p>
          <a:p>
            <a:pPr algn="ctr"/>
            <a:r>
              <a:rPr lang="fi-FI" sz="1200" b="1" dirty="0" err="1">
                <a:latin typeface="Georgia" panose="02040502050405020303" pitchFamily="18" charset="0"/>
              </a:rPr>
              <a:t>apply</a:t>
            </a:r>
            <a:r>
              <a:rPr lang="fi-FI" sz="1200" b="1" dirty="0">
                <a:latin typeface="Georgia" panose="02040502050405020303" pitchFamily="18" charset="0"/>
              </a:rPr>
              <a:t> to at </a:t>
            </a:r>
            <a:r>
              <a:rPr lang="fi-FI" sz="1200" b="1" dirty="0" err="1">
                <a:latin typeface="Georgia" panose="02040502050405020303" pitchFamily="18" charset="0"/>
              </a:rPr>
              <a:t>least</a:t>
            </a:r>
            <a:r>
              <a:rPr lang="fi-FI" sz="1200" b="1" dirty="0">
                <a:latin typeface="Georgia" panose="02040502050405020303" pitchFamily="18" charset="0"/>
              </a:rPr>
              <a:t> 4 </a:t>
            </a:r>
            <a:r>
              <a:rPr lang="fi-FI" sz="1200" b="1" dirty="0" err="1">
                <a:latin typeface="Georgia" panose="02040502050405020303" pitchFamily="18" charset="0"/>
              </a:rPr>
              <a:t>foundations</a:t>
            </a:r>
            <a:endParaRPr lang="fi-FI" sz="1200" b="1" dirty="0">
              <a:latin typeface="Georgia" panose="02040502050405020303" pitchFamily="18" charset="0"/>
            </a:endParaRPr>
          </a:p>
        </p:txBody>
      </p:sp>
      <p:sp>
        <p:nvSpPr>
          <p:cNvPr id="32" name="TextBox 31"/>
          <p:cNvSpPr txBox="1"/>
          <p:nvPr/>
        </p:nvSpPr>
        <p:spPr>
          <a:xfrm>
            <a:off x="3764587" y="4297660"/>
            <a:ext cx="4908792" cy="553998"/>
          </a:xfrm>
          <a:prstGeom prst="rect">
            <a:avLst/>
          </a:prstGeom>
          <a:noFill/>
          <a:ln>
            <a:solidFill>
              <a:schemeClr val="accent1"/>
            </a:solidFill>
          </a:ln>
        </p:spPr>
        <p:txBody>
          <a:bodyPr wrap="square" lIns="0" tIns="0" rIns="0" bIns="0" rtlCol="0">
            <a:spAutoFit/>
          </a:bodyPr>
          <a:lstStyle/>
          <a:p>
            <a:pPr algn="ctr"/>
            <a:endParaRPr lang="en-US" sz="1200" b="1" dirty="0">
              <a:latin typeface="Georgia" panose="02040502050405020303" pitchFamily="18" charset="0"/>
            </a:endParaRPr>
          </a:p>
          <a:p>
            <a:pPr algn="ctr"/>
            <a:r>
              <a:rPr lang="en-US" sz="1200" b="1" dirty="0">
                <a:latin typeface="Georgia" panose="02040502050405020303" pitchFamily="18" charset="0"/>
              </a:rPr>
              <a:t>Responsibility of your own funding</a:t>
            </a:r>
          </a:p>
          <a:p>
            <a:pPr algn="ctr"/>
            <a:endParaRPr lang="fi-FI" sz="1200" b="1" dirty="0">
              <a:latin typeface="Georgia" panose="02040502050405020303" pitchFamily="18" charset="0"/>
            </a:endParaRPr>
          </a:p>
        </p:txBody>
      </p:sp>
      <p:sp>
        <p:nvSpPr>
          <p:cNvPr id="6" name="Left-Right Arrow 5"/>
          <p:cNvSpPr/>
          <p:nvPr/>
        </p:nvSpPr>
        <p:spPr>
          <a:xfrm>
            <a:off x="468312" y="2209432"/>
            <a:ext cx="3282489" cy="1008112"/>
          </a:xfrm>
          <a:prstGeom prst="leftRightArrow">
            <a:avLst>
              <a:gd name="adj1" fmla="val 65914"/>
              <a:gd name="adj2" fmla="val 26719"/>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err="1">
                <a:solidFill>
                  <a:schemeClr val="bg1"/>
                </a:solidFill>
                <a:latin typeface="Georgia" panose="02040502050405020303" pitchFamily="18" charset="0"/>
              </a:rPr>
              <a:t>Guaranteed</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school</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contract</a:t>
            </a:r>
            <a:r>
              <a:rPr lang="fi-FI" sz="1400" dirty="0">
                <a:solidFill>
                  <a:schemeClr val="bg1"/>
                </a:solidFill>
                <a:latin typeface="Georgia" panose="02040502050405020303" pitchFamily="18" charset="0"/>
              </a:rPr>
              <a:t> 50% + </a:t>
            </a:r>
            <a:r>
              <a:rPr lang="fi-FI" sz="1400" dirty="0" err="1">
                <a:solidFill>
                  <a:schemeClr val="bg1"/>
                </a:solidFill>
                <a:latin typeface="Georgia" panose="02040502050405020303" pitchFamily="18" charset="0"/>
              </a:rPr>
              <a:t>guaranteed</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foundation</a:t>
            </a:r>
            <a:r>
              <a:rPr lang="fi-FI" sz="1400" dirty="0">
                <a:solidFill>
                  <a:schemeClr val="bg1"/>
                </a:solidFill>
                <a:latin typeface="Georgia" panose="02040502050405020303" pitchFamily="18" charset="0"/>
              </a:rPr>
              <a:t> </a:t>
            </a:r>
            <a:r>
              <a:rPr lang="fi-FI" sz="1400" dirty="0" err="1">
                <a:solidFill>
                  <a:schemeClr val="bg1"/>
                </a:solidFill>
                <a:latin typeface="Georgia" panose="02040502050405020303" pitchFamily="18" charset="0"/>
              </a:rPr>
              <a:t>half-grant</a:t>
            </a:r>
            <a:endParaRPr lang="fi-FI" sz="1400" dirty="0">
              <a:solidFill>
                <a:schemeClr val="bg1"/>
              </a:solidFill>
              <a:latin typeface="Georgia" panose="02040502050405020303" pitchFamily="18" charset="0"/>
            </a:endParaRPr>
          </a:p>
        </p:txBody>
      </p:sp>
      <p:sp>
        <p:nvSpPr>
          <p:cNvPr id="12" name="Rectangular Callout 11"/>
          <p:cNvSpPr/>
          <p:nvPr/>
        </p:nvSpPr>
        <p:spPr>
          <a:xfrm>
            <a:off x="3635905" y="1566387"/>
            <a:ext cx="1891154" cy="288032"/>
          </a:xfrm>
          <a:prstGeom prst="wedgeRectCallout">
            <a:avLst>
              <a:gd name="adj1" fmla="val -23133"/>
              <a:gd name="adj2" fmla="val 8550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3000€/</a:t>
            </a:r>
            <a:r>
              <a:rPr lang="en-US" sz="1400" dirty="0" err="1">
                <a:solidFill>
                  <a:schemeClr val="tx1"/>
                </a:solidFill>
                <a:latin typeface="Georgia" panose="02040502050405020303" pitchFamily="18" charset="0"/>
              </a:rPr>
              <a:t>mo</a:t>
            </a:r>
            <a:endParaRPr lang="fi-FI" sz="1400" dirty="0">
              <a:solidFill>
                <a:schemeClr val="tx1"/>
              </a:solidFill>
              <a:latin typeface="Georgia" panose="02040502050405020303" pitchFamily="18" charset="0"/>
            </a:endParaRPr>
          </a:p>
        </p:txBody>
      </p:sp>
      <p:sp>
        <p:nvSpPr>
          <p:cNvPr id="33" name="Rectangular Callout 32"/>
          <p:cNvSpPr/>
          <p:nvPr/>
        </p:nvSpPr>
        <p:spPr>
          <a:xfrm>
            <a:off x="480432" y="2007848"/>
            <a:ext cx="1575189" cy="288032"/>
          </a:xfrm>
          <a:prstGeom prst="wedgeRectCallout">
            <a:avLst>
              <a:gd name="adj1" fmla="val -23133"/>
              <a:gd name="adj2" fmla="val 8550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2500€/</a:t>
            </a:r>
            <a:r>
              <a:rPr lang="en-US" sz="1400" dirty="0" err="1">
                <a:solidFill>
                  <a:schemeClr val="tx1"/>
                </a:solidFill>
                <a:latin typeface="Georgia" panose="02040502050405020303" pitchFamily="18" charset="0"/>
              </a:rPr>
              <a:t>mo</a:t>
            </a:r>
            <a:endParaRPr lang="fi-FI" sz="1400" dirty="0">
              <a:solidFill>
                <a:schemeClr val="tx1"/>
              </a:solidFill>
              <a:latin typeface="Georgia" panose="02040502050405020303" pitchFamily="18" charset="0"/>
            </a:endParaRPr>
          </a:p>
        </p:txBody>
      </p:sp>
      <p:sp>
        <p:nvSpPr>
          <p:cNvPr id="34" name="Rectangular Callout 33"/>
          <p:cNvSpPr/>
          <p:nvPr/>
        </p:nvSpPr>
        <p:spPr>
          <a:xfrm>
            <a:off x="5541487" y="1566387"/>
            <a:ext cx="1644744" cy="288032"/>
          </a:xfrm>
          <a:prstGeom prst="wedgeRectCallout">
            <a:avLst>
              <a:gd name="adj1" fmla="val -23133"/>
              <a:gd name="adj2" fmla="val 8550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3000€/</a:t>
            </a:r>
            <a:r>
              <a:rPr lang="en-US" sz="1400" dirty="0" err="1">
                <a:solidFill>
                  <a:schemeClr val="tx1"/>
                </a:solidFill>
                <a:latin typeface="Georgia" panose="02040502050405020303" pitchFamily="18" charset="0"/>
              </a:rPr>
              <a:t>mo</a:t>
            </a:r>
            <a:endParaRPr lang="fi-FI" sz="1400" dirty="0">
              <a:solidFill>
                <a:schemeClr val="tx1"/>
              </a:solidFill>
              <a:latin typeface="Georgia" panose="02040502050405020303" pitchFamily="18" charset="0"/>
            </a:endParaRPr>
          </a:p>
        </p:txBody>
      </p:sp>
      <p:sp>
        <p:nvSpPr>
          <p:cNvPr id="35" name="Rectangular Callout 34"/>
          <p:cNvSpPr/>
          <p:nvPr/>
        </p:nvSpPr>
        <p:spPr>
          <a:xfrm>
            <a:off x="1907704" y="3109534"/>
            <a:ext cx="1152128" cy="288032"/>
          </a:xfrm>
          <a:prstGeom prst="wedgeRectCallout">
            <a:avLst>
              <a:gd name="adj1" fmla="val -23516"/>
              <a:gd name="adj2" fmla="val -93932"/>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12 000€/</a:t>
            </a:r>
            <a:r>
              <a:rPr lang="en-US" sz="1400" dirty="0" err="1">
                <a:solidFill>
                  <a:schemeClr val="tx1"/>
                </a:solidFill>
                <a:latin typeface="Georgia" panose="02040502050405020303" pitchFamily="18" charset="0"/>
              </a:rPr>
              <a:t>yr</a:t>
            </a:r>
            <a:endParaRPr lang="fi-FI" sz="1400" dirty="0">
              <a:solidFill>
                <a:schemeClr val="tx1"/>
              </a:solidFill>
              <a:latin typeface="Georgia" panose="02040502050405020303" pitchFamily="18" charset="0"/>
            </a:endParaRPr>
          </a:p>
        </p:txBody>
      </p:sp>
      <p:sp>
        <p:nvSpPr>
          <p:cNvPr id="36" name="Rectangular Callout 35"/>
          <p:cNvSpPr/>
          <p:nvPr/>
        </p:nvSpPr>
        <p:spPr>
          <a:xfrm>
            <a:off x="4680972" y="2822474"/>
            <a:ext cx="3419420" cy="288032"/>
          </a:xfrm>
          <a:prstGeom prst="wedgeRectCallout">
            <a:avLst>
              <a:gd name="adj1" fmla="val -23516"/>
              <a:gd name="adj2" fmla="val 100841"/>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12 000€/</a:t>
            </a:r>
            <a:r>
              <a:rPr lang="en-US" sz="1400" dirty="0" err="1">
                <a:solidFill>
                  <a:schemeClr val="tx1"/>
                </a:solidFill>
                <a:latin typeface="Georgia" panose="02040502050405020303" pitchFamily="18" charset="0"/>
              </a:rPr>
              <a:t>yr</a:t>
            </a:r>
            <a:r>
              <a:rPr lang="en-US" sz="1400" dirty="0">
                <a:solidFill>
                  <a:schemeClr val="tx1"/>
                </a:solidFill>
                <a:latin typeface="Georgia" panose="02040502050405020303" pitchFamily="18" charset="0"/>
              </a:rPr>
              <a:t> (half) or 24 000€/</a:t>
            </a:r>
            <a:r>
              <a:rPr lang="en-US" sz="1400" dirty="0" err="1">
                <a:solidFill>
                  <a:schemeClr val="tx1"/>
                </a:solidFill>
                <a:latin typeface="Georgia" panose="02040502050405020303" pitchFamily="18" charset="0"/>
              </a:rPr>
              <a:t>yr</a:t>
            </a:r>
            <a:r>
              <a:rPr lang="en-US" sz="1400" dirty="0">
                <a:solidFill>
                  <a:schemeClr val="tx1"/>
                </a:solidFill>
                <a:latin typeface="Georgia" panose="02040502050405020303" pitchFamily="18" charset="0"/>
              </a:rPr>
              <a:t> (full)</a:t>
            </a:r>
            <a:endParaRPr lang="fi-FI" sz="1400" dirty="0">
              <a:solidFill>
                <a:schemeClr val="tx1"/>
              </a:solidFill>
              <a:latin typeface="Georgia" panose="02040502050405020303" pitchFamily="18" charset="0"/>
            </a:endParaRPr>
          </a:p>
        </p:txBody>
      </p:sp>
      <p:sp>
        <p:nvSpPr>
          <p:cNvPr id="37" name="Rectangular Callout 36"/>
          <p:cNvSpPr/>
          <p:nvPr/>
        </p:nvSpPr>
        <p:spPr>
          <a:xfrm>
            <a:off x="2095390" y="2007848"/>
            <a:ext cx="1656950" cy="288032"/>
          </a:xfrm>
          <a:prstGeom prst="wedgeRectCallout">
            <a:avLst>
              <a:gd name="adj1" fmla="val -23133"/>
              <a:gd name="adj2" fmla="val 8550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2700€/</a:t>
            </a:r>
            <a:r>
              <a:rPr lang="en-US" sz="1400" dirty="0" err="1">
                <a:solidFill>
                  <a:schemeClr val="tx1"/>
                </a:solidFill>
                <a:latin typeface="Georgia" panose="02040502050405020303" pitchFamily="18" charset="0"/>
              </a:rPr>
              <a:t>mo</a:t>
            </a:r>
            <a:endParaRPr lang="fi-FI" sz="14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217759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0EhnH3iT06ebuKg_Vt0L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NSZ53kzSOaA660nOx0Qo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Rs2DTDQzeIjADitT3A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RqCRPqVM1I3VuQs3HKQ_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ZZj0f9wTHSw4qrcnKz32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YMaQgcCRuCztY6E6tXGl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YMaQgcCRuCztY6E6tXG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ZacFiraQ3mXX8X5blrP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GwqTdd5QtSwaM0yUJmv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10_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1.xml><?xml version="1.0" encoding="utf-8"?>
<a:theme xmlns:a="http://schemas.openxmlformats.org/drawingml/2006/main" name="aalto_EE_wide">
  <a:themeElements>
    <a:clrScheme name="Aalto EE">
      <a:dk1>
        <a:sysClr val="windowText" lastClr="000000"/>
      </a:dk1>
      <a:lt1>
        <a:sysClr val="window" lastClr="FFFFFF"/>
      </a:lt1>
      <a:dk2>
        <a:srgbClr val="D5D2CA"/>
      </a:dk2>
      <a:lt2>
        <a:srgbClr val="928B81"/>
      </a:lt2>
      <a:accent1>
        <a:srgbClr val="00B0CA"/>
      </a:accent1>
      <a:accent2>
        <a:srgbClr val="B1059D"/>
      </a:accent2>
      <a:accent3>
        <a:srgbClr val="FF7900"/>
      </a:accent3>
      <a:accent4>
        <a:srgbClr val="69BE28"/>
      </a:accent4>
      <a:accent5>
        <a:srgbClr val="006778"/>
      </a:accent5>
      <a:accent6>
        <a:srgbClr val="522398"/>
      </a:accent6>
      <a:hlink>
        <a:srgbClr val="B1059D"/>
      </a:hlink>
      <a:folHlink>
        <a:srgbClr val="FF7900"/>
      </a:folHlink>
    </a:clrScheme>
    <a:fontScheme name="aal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11_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Aalto_BIZ_EN_2013">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alto_BIZ_EN_2013">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4_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5_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9_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B4A0011836324F84CC9EB6DED121F5" ma:contentTypeVersion="8" ma:contentTypeDescription="Create a new document." ma:contentTypeScope="" ma:versionID="38448d16aa613151b4479dbbd39def6f">
  <xsd:schema xmlns:xsd="http://www.w3.org/2001/XMLSchema" xmlns:xs="http://www.w3.org/2001/XMLSchema" xmlns:p="http://schemas.microsoft.com/office/2006/metadata/properties" xmlns:ns2="80ef4b6e-655e-4e5d-9dea-886d0480f82f" targetNamespace="http://schemas.microsoft.com/office/2006/metadata/properties" ma:root="true" ma:fieldsID="a502ca749ea06dbee287b1e2a446dda1" ns2:_="">
    <xsd:import namespace="80ef4b6e-655e-4e5d-9dea-886d0480f8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f4b6e-655e-4e5d-9dea-886d0480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B18B32-5881-4701-BC12-D8EF26B71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f4b6e-655e-4e5d-9dea-886d0480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9613CB-B902-459C-8080-2621512EB1E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http://schemas.openxmlformats.org/package/2006/metadata/core-properties"/>
    <ds:schemaRef ds:uri="80ef4b6e-655e-4e5d-9dea-886d0480f82f"/>
    <ds:schemaRef ds:uri="http://purl.org/dc/terms/"/>
  </ds:schemaRefs>
</ds:datastoreItem>
</file>

<file path=customXml/itemProps3.xml><?xml version="1.0" encoding="utf-8"?>
<ds:datastoreItem xmlns:ds="http://schemas.openxmlformats.org/officeDocument/2006/customXml" ds:itemID="{EA6CF175-5C1B-446A-863A-2A8954F38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3211</Words>
  <Application>Microsoft Office PowerPoint</Application>
  <PresentationFormat>On-screen Show (16:10)</PresentationFormat>
  <Paragraphs>375</Paragraphs>
  <Slides>24</Slides>
  <Notes>12</Notes>
  <HiddenSlides>0</HiddenSlides>
  <MMClips>0</MMClips>
  <ScaleCrop>false</ScaleCrop>
  <HeadingPairs>
    <vt:vector size="8" baseType="variant">
      <vt:variant>
        <vt:lpstr>Fonts Used</vt:lpstr>
      </vt:variant>
      <vt:variant>
        <vt:i4>9</vt:i4>
      </vt:variant>
      <vt:variant>
        <vt:lpstr>Theme</vt:lpstr>
      </vt:variant>
      <vt:variant>
        <vt:i4>12</vt:i4>
      </vt:variant>
      <vt:variant>
        <vt:lpstr>Embedded OLE Servers</vt:lpstr>
      </vt:variant>
      <vt:variant>
        <vt:i4>1</vt:i4>
      </vt:variant>
      <vt:variant>
        <vt:lpstr>Slide Titles</vt:lpstr>
      </vt:variant>
      <vt:variant>
        <vt:i4>24</vt:i4>
      </vt:variant>
    </vt:vector>
  </HeadingPairs>
  <TitlesOfParts>
    <vt:vector size="46" baseType="lpstr">
      <vt:lpstr>Arial</vt:lpstr>
      <vt:lpstr>Calibri</vt:lpstr>
      <vt:lpstr>Calibri Light</vt:lpstr>
      <vt:lpstr>Courier New</vt:lpstr>
      <vt:lpstr>Georgia</vt:lpstr>
      <vt:lpstr>Lucida Grande</vt:lpstr>
      <vt:lpstr>NimbusSan</vt:lpstr>
      <vt:lpstr>Segoe UI</vt:lpstr>
      <vt:lpstr>Symbol</vt:lpstr>
      <vt:lpstr>Aalto University</vt:lpstr>
      <vt:lpstr>1_Aalto University</vt:lpstr>
      <vt:lpstr>2_Aalto University</vt:lpstr>
      <vt:lpstr>Aalto_BIZ_EN_2013</vt:lpstr>
      <vt:lpstr>Custom Design</vt:lpstr>
      <vt:lpstr>1_Aalto_BIZ_EN_2013</vt:lpstr>
      <vt:lpstr>4_Aalto University</vt:lpstr>
      <vt:lpstr>5_Aalto University</vt:lpstr>
      <vt:lpstr>9_Aalto University</vt:lpstr>
      <vt:lpstr>10_Aalto University</vt:lpstr>
      <vt:lpstr>aalto_EE_wide</vt:lpstr>
      <vt:lpstr>11_Aalto University</vt:lpstr>
      <vt:lpstr>think-cell Slide</vt:lpstr>
      <vt:lpstr>Why Would Anyone Fund Your PhD Studies?</vt:lpstr>
      <vt:lpstr>PowerPoint Presentation</vt:lpstr>
      <vt:lpstr>Foundations funding doctoral studies</vt:lpstr>
      <vt:lpstr>PowerPoint Presentation</vt:lpstr>
      <vt:lpstr>PowerPoint Presentation</vt:lpstr>
      <vt:lpstr>Aalto School of Business Doctoral studies  funding model</vt:lpstr>
      <vt:lpstr>Key points for today</vt:lpstr>
      <vt:lpstr>BIZ doctoral funding model –summary </vt:lpstr>
      <vt:lpstr>BIZ doctoral funding model -summary</vt:lpstr>
      <vt:lpstr>Timeline (academic year 2021-22)</vt:lpstr>
      <vt:lpstr>Year 2 funding – start early in 2022 </vt:lpstr>
      <vt:lpstr>Year 2 funding back-up plan – funding of last resort</vt:lpstr>
      <vt:lpstr>REMEMBER for year 2 funding</vt:lpstr>
      <vt:lpstr>Year 3+ funding</vt:lpstr>
      <vt:lpstr>How much to apply</vt:lpstr>
      <vt:lpstr>Pension and social security insurance</vt:lpstr>
      <vt:lpstr>Work responsibilities and rights for doctoral students </vt:lpstr>
      <vt:lpstr>Internship during doctoral studies</vt:lpstr>
      <vt:lpstr>Applying for funding</vt:lpstr>
      <vt:lpstr>Foundations’ usual requirements for grant application</vt:lpstr>
      <vt:lpstr>More on good application</vt:lpstr>
      <vt:lpstr>To recap</vt:lpstr>
      <vt:lpstr>Key points for today</vt:lpstr>
      <vt:lpstr>Who to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Business</dc:title>
  <dc:creator/>
  <cp:lastModifiedBy/>
  <cp:revision>791</cp:revision>
  <dcterms:created xsi:type="dcterms:W3CDTF">2013-12-22T16:51:19Z</dcterms:created>
  <dcterms:modified xsi:type="dcterms:W3CDTF">2022-04-05T07:44:15Z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0x010100A9B4A0011836324F84CC9EB6DED121F5</vt:lpwstr>
  </property>
  <property fmtid="{D5CDD505-2E9C-101B-9397-08002B2CF9AE}" pid="3" name="AuthorIds_UIVersion_512">
    <vt:lpwstr>6</vt:lpwstr>
  </property>
</Properties>
</file>