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70" r:id="rId5"/>
    <p:sldId id="271" r:id="rId6"/>
    <p:sldId id="262" r:id="rId7"/>
    <p:sldId id="266" r:id="rId8"/>
    <p:sldId id="268" r:id="rId9"/>
    <p:sldId id="269" r:id="rId10"/>
    <p:sldId id="265" r:id="rId11"/>
    <p:sldId id="264" r:id="rId12"/>
    <p:sldId id="256" r:id="rId13"/>
    <p:sldId id="257" r:id="rId14"/>
    <p:sldId id="258" r:id="rId15"/>
    <p:sldId id="259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A273D-AAE8-4B9D-839E-93F2C1E97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94F55-43E0-41B4-AE97-D80FA73B4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1194F-0038-4CC0-954D-99739287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CE6A-6B82-446F-807C-E5CF2BE07BDC}" type="datetimeFigureOut">
              <a:rPr lang="en-US" smtClean="0"/>
              <a:t>12.4.2022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525EB-92AD-4F46-A8A1-8DA0A226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8746C-3E68-4A5A-B0E5-B77ACEFF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C138-9DC9-433C-BF05-805293BC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4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41BF-FF42-4D52-B877-CAB0CE71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1459A-BD1F-49DB-A239-07CBF74E4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8917-7597-4C4D-AAE7-7822229E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CE6A-6B82-446F-807C-E5CF2BE07BDC}" type="datetimeFigureOut">
              <a:rPr lang="en-US" smtClean="0"/>
              <a:t>12.4.2022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9E643-DC7E-4CF4-A372-66A47E97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0B3DE-077D-42A9-8748-A1D82A78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C138-9DC9-433C-BF05-805293BC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9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2F511A-08C3-4EDD-A269-B04D0C723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59126-456C-4299-819E-EB8D2582B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2859-D5FE-4FE4-98C0-309D13B8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CE6A-6B82-446F-807C-E5CF2BE07BDC}" type="datetimeFigureOut">
              <a:rPr lang="en-US" smtClean="0"/>
              <a:t>12.4.2022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76597-2F95-4584-95C1-0F096CBD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5DC04-287F-4FE1-A790-E3ECBF08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C138-9DC9-433C-BF05-805293BC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2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1CB2-6C0E-47A1-A0A5-570792E3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920E2-9657-4E96-8CFE-B16DFFFB5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4E077-EFAA-447D-AAD1-A226027A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CE6A-6B82-446F-807C-E5CF2BE07BDC}" type="datetimeFigureOut">
              <a:rPr lang="en-US" smtClean="0"/>
              <a:t>12.4.2022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A3F4D-D2B1-4F3D-B189-06C3439EA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3E198-26E9-4CED-A37A-226D007A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C138-9DC9-433C-BF05-805293BC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F75D-7851-40F2-BD9E-C11239E4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5E3DE-8629-490D-BF32-B6948A2C6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60B43-FB7A-4B5D-8286-514F6B0A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CE6A-6B82-446F-807C-E5CF2BE07BDC}" type="datetimeFigureOut">
              <a:rPr lang="en-US" smtClean="0"/>
              <a:t>12.4.2022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8D118-3CE7-4F9B-A14C-419DD2C0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5FEF2-7D90-4978-A2D7-CD17C7F6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C138-9DC9-433C-BF05-805293BC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4A20A-2754-4FC4-8C60-8AF44074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CDC8E-FC09-423E-909E-227B6C0CC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DDBAC-BBF3-49D8-81A1-53C5EE6CC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657CD-3F4B-4DC6-A42F-306DCF20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CE6A-6B82-446F-807C-E5CF2BE07BDC}" type="datetimeFigureOut">
              <a:rPr lang="en-US" smtClean="0"/>
              <a:t>12.4.2022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CD1B8-38A8-454E-A40F-0ED7D567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F0830-B9B5-4F77-9CAD-3568E231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C138-9DC9-433C-BF05-805293BC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1A008-2B6C-43B6-A898-CDA77DEE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02C6-403D-40B8-A1B2-A568BB458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CB97F-4CE1-49FE-96AC-38AB366DD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FCB8A-FD24-410B-ADA2-8BF76180D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4640B9-F9CE-43FB-A609-86EFCDFF9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59A8E-911A-4993-9C28-8F0CE840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CE6A-6B82-446F-807C-E5CF2BE07BDC}" type="datetimeFigureOut">
              <a:rPr lang="en-US" smtClean="0"/>
              <a:t>12.4.2022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43C70-8486-45E6-B545-E4F4A7B1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9A3F07-27BD-4324-A38D-770A9977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C138-9DC9-433C-BF05-805293BC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4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1AEF-1EBC-4BCC-8210-1FA461B6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A803B-9283-4B15-B57D-B18F385B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CE6A-6B82-446F-807C-E5CF2BE07BDC}" type="datetimeFigureOut">
              <a:rPr lang="en-US" smtClean="0"/>
              <a:t>12.4.2022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D1A98-E6F1-43F8-AD0A-82D6B5F7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E48A5-54CC-4953-AA15-3F4AAACC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C138-9DC9-433C-BF05-805293BC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2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9D636-77A0-4D45-8718-077DFE91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CE6A-6B82-446F-807C-E5CF2BE07BDC}" type="datetimeFigureOut">
              <a:rPr lang="en-US" smtClean="0"/>
              <a:t>12.4.2022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3717A-F805-47BB-A71A-B305D935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0A23B-C0AD-464B-BD1D-1596083A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C138-9DC9-433C-BF05-805293BC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4617-70B3-4151-9A3A-98891DDA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B4F6F-6822-49B3-80FD-1584E5B82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D1991-E634-49C5-BF05-25F3FFCED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73749-1E4F-4F1C-9E38-2D47EB09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CE6A-6B82-446F-807C-E5CF2BE07BDC}" type="datetimeFigureOut">
              <a:rPr lang="en-US" smtClean="0"/>
              <a:t>12.4.2022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2F89F-1D3F-42B1-9990-DA3C1EAD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E131D-B1E4-4A23-952B-B0959F4A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C138-9DC9-433C-BF05-805293BC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831D-B122-4D1A-BE92-70BB4835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8E852-796D-4594-A998-C2075D23B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62A73-4FEE-4141-AA56-E2D8B6851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63544-78AD-4CBB-B7CB-9470916A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CE6A-6B82-446F-807C-E5CF2BE07BDC}" type="datetimeFigureOut">
              <a:rPr lang="en-US" smtClean="0"/>
              <a:t>12.4.2022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6BEA1-A21C-46FC-AA12-9058A565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C2E6F-4ADC-4EA2-BFA9-A0CD8BDF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FC138-9DC9-433C-BF05-805293BC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4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E828A-953B-4AC6-A170-21FDE6ADD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1A4E8-DD03-4EF9-B5D3-E83494FCB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C60AB-0240-4F6F-9A1B-20C5513BB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CE6A-6B82-446F-807C-E5CF2BE07BDC}" type="datetimeFigureOut">
              <a:rPr lang="en-US" smtClean="0"/>
              <a:t>12.4.2022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EA7E0-8CA5-4C04-ACB6-60FCBEA24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6BD9E-3037-44C6-A2AC-EE0257874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FC138-9DC9-433C-BF05-805293BC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1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2OSBJwogF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Relationship Id="rId9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A4A4-2280-4D0F-BDA1-79B92CF8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0607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What is a Designer</a:t>
            </a:r>
            <a:br>
              <a:rPr lang="en-US" b="1" dirty="0"/>
            </a:br>
            <a:r>
              <a:rPr lang="en-US" sz="22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279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23E39-85FF-4737-84E5-12AAEFE0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160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The Glass Age, Part 1: Flexible, Bendable Glass - 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7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8077F5-09CB-46D8-933B-D3E9C774C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46" y="4077171"/>
            <a:ext cx="2495550" cy="249555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6DC8936-71DA-4F48-95D2-6F847D804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16" y="246030"/>
            <a:ext cx="3328440" cy="2495550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6444975F-8A76-4AE9-9A53-FC27B19CB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2" y="247650"/>
            <a:ext cx="4433654" cy="2493930"/>
          </a:xfrm>
          <a:prstGeom prst="rect">
            <a:avLst/>
          </a:prstGeom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F4E58422-DBE9-47F9-B49D-4F922D89D1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589" y="4079941"/>
            <a:ext cx="4456339" cy="2495550"/>
          </a:xfrm>
          <a:prstGeom prst="rect">
            <a:avLst/>
          </a:prstGeom>
        </p:spPr>
      </p:pic>
      <p:pic>
        <p:nvPicPr>
          <p:cNvPr id="11" name="Picture 10" descr="A picture containing cooking, pan, cooked&#10;&#10;Description automatically generated">
            <a:extLst>
              <a:ext uri="{FF2B5EF4-FFF2-40B4-BE49-F238E27FC236}">
                <a16:creationId xmlns:a16="http://schemas.microsoft.com/office/drawing/2014/main" id="{9AC36E01-93AD-4340-B260-592D728AF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2" y="4079941"/>
            <a:ext cx="3745981" cy="2492780"/>
          </a:xfrm>
          <a:prstGeom prst="rect">
            <a:avLst/>
          </a:prstGeom>
        </p:spPr>
      </p:pic>
      <p:pic>
        <p:nvPicPr>
          <p:cNvPr id="13" name="Picture 12" descr="Close-up of a person working on a machine&#10;&#10;Description automatically generated with low confidence">
            <a:extLst>
              <a:ext uri="{FF2B5EF4-FFF2-40B4-BE49-F238E27FC236}">
                <a16:creationId xmlns:a16="http://schemas.microsoft.com/office/drawing/2014/main" id="{078B5FAA-BE8A-421A-ABB7-953E89349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47" y="246303"/>
            <a:ext cx="3745981" cy="24952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9CE6CF-A983-45CE-BBE7-0992E3B2E0B2}"/>
              </a:ext>
            </a:extLst>
          </p:cNvPr>
          <p:cNvSpPr txBox="1"/>
          <p:nvPr/>
        </p:nvSpPr>
        <p:spPr>
          <a:xfrm>
            <a:off x="1796584" y="2793602"/>
            <a:ext cx="12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Hot Casting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2F68B8-5DC8-4FAF-A7D1-417CB28DF504}"/>
              </a:ext>
            </a:extLst>
          </p:cNvPr>
          <p:cNvSpPr txBox="1"/>
          <p:nvPr/>
        </p:nvSpPr>
        <p:spPr>
          <a:xfrm>
            <a:off x="6007698" y="2855377"/>
            <a:ext cx="86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52A2A-5446-403C-B85C-44BC25C0A4E0}"/>
              </a:ext>
            </a:extLst>
          </p:cNvPr>
          <p:cNvSpPr txBox="1"/>
          <p:nvPr/>
        </p:nvSpPr>
        <p:spPr>
          <a:xfrm>
            <a:off x="9084820" y="2855377"/>
            <a:ext cx="202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Neon Tube bending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576073-F715-491A-AD93-CDD477665E77}"/>
              </a:ext>
            </a:extLst>
          </p:cNvPr>
          <p:cNvSpPr txBox="1"/>
          <p:nvPr/>
        </p:nvSpPr>
        <p:spPr>
          <a:xfrm>
            <a:off x="9273572" y="3633292"/>
            <a:ext cx="932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Blowing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14CDB9-9F78-4D83-B786-3AAC50757897}"/>
              </a:ext>
            </a:extLst>
          </p:cNvPr>
          <p:cNvSpPr txBox="1"/>
          <p:nvPr/>
        </p:nvSpPr>
        <p:spPr>
          <a:xfrm>
            <a:off x="5107153" y="3594042"/>
            <a:ext cx="126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Kiln Casting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6715B4-DA24-45AD-8E78-FE2AE6192001}"/>
              </a:ext>
            </a:extLst>
          </p:cNvPr>
          <p:cNvSpPr txBox="1"/>
          <p:nvPr/>
        </p:nvSpPr>
        <p:spPr>
          <a:xfrm>
            <a:off x="1344323" y="3594042"/>
            <a:ext cx="150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Flameworking</a:t>
            </a:r>
          </a:p>
        </p:txBody>
      </p:sp>
    </p:spTree>
    <p:extLst>
      <p:ext uri="{BB962C8B-B14F-4D97-AF65-F5344CB8AC3E}">
        <p14:creationId xmlns:p14="http://schemas.microsoft.com/office/powerpoint/2010/main" val="236312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C3EF-9B6D-4D95-8490-3E9701E42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9441"/>
            <a:ext cx="9144000" cy="935037"/>
          </a:xfrm>
        </p:spPr>
        <p:txBody>
          <a:bodyPr/>
          <a:lstStyle/>
          <a:p>
            <a:r>
              <a:rPr lang="en-US" b="1" dirty="0"/>
              <a:t>Glass Design in Finland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AE1357-A997-43E2-B8B3-13E41659D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6000"/>
            <a:ext cx="9144000" cy="2702559"/>
          </a:xfrm>
        </p:spPr>
        <p:txBody>
          <a:bodyPr>
            <a:normAutofit/>
          </a:bodyPr>
          <a:lstStyle/>
          <a:p>
            <a:r>
              <a:rPr lang="fi-FI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Iittalan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lasitehdas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1881-</a:t>
            </a:r>
          </a:p>
          <a:p>
            <a:r>
              <a:rPr lang="fi-FI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Nuutajärven lasitehdas 1973–2014</a:t>
            </a:r>
            <a:endParaRPr lang="en-US" sz="18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Karhulan lasitehdas 1889–2009</a:t>
            </a:r>
          </a:p>
          <a:p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Humppilan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lasitehdas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1952-2008</a:t>
            </a:r>
          </a:p>
          <a:p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Riihimäen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Lasi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Oy 1910–1990</a:t>
            </a:r>
          </a:p>
          <a:p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Kumelan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lasitehdas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1937–1985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7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a mustache&#10;&#10;Description automatically generated with medium confidence">
            <a:extLst>
              <a:ext uri="{FF2B5EF4-FFF2-40B4-BE49-F238E27FC236}">
                <a16:creationId xmlns:a16="http://schemas.microsoft.com/office/drawing/2014/main" id="{85DBAFC9-BB84-4B54-8EFB-FC69B9CC5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96" y="374276"/>
            <a:ext cx="2377959" cy="2230633"/>
          </a:xfrm>
          <a:prstGeom prst="rect">
            <a:avLst/>
          </a:prstGeom>
        </p:spPr>
      </p:pic>
      <p:pic>
        <p:nvPicPr>
          <p:cNvPr id="6" name="Picture 5" descr="A person with his arms crossed&#10;&#10;Description automatically generated with low confidence">
            <a:extLst>
              <a:ext uri="{FF2B5EF4-FFF2-40B4-BE49-F238E27FC236}">
                <a16:creationId xmlns:a16="http://schemas.microsoft.com/office/drawing/2014/main" id="{640B3880-2F87-4E78-BF85-EFE87C6AC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19" y="4417427"/>
            <a:ext cx="2230633" cy="2230633"/>
          </a:xfrm>
          <a:prstGeom prst="rect">
            <a:avLst/>
          </a:prstGeom>
        </p:spPr>
      </p:pic>
      <p:pic>
        <p:nvPicPr>
          <p:cNvPr id="25" name="Picture 24" descr="A picture containing person, person, standing&#10;&#10;Description automatically generated">
            <a:extLst>
              <a:ext uri="{FF2B5EF4-FFF2-40B4-BE49-F238E27FC236}">
                <a16:creationId xmlns:a16="http://schemas.microsoft.com/office/drawing/2014/main" id="{A361634F-C131-4FA3-9038-F2413962E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16" y="3667430"/>
            <a:ext cx="2980630" cy="2980630"/>
          </a:xfrm>
          <a:prstGeom prst="rect">
            <a:avLst/>
          </a:prstGeom>
        </p:spPr>
      </p:pic>
      <p:pic>
        <p:nvPicPr>
          <p:cNvPr id="21" name="Picture 20" descr="A person with his hand on his face&#10;&#10;Description automatically generated with medium confidence">
            <a:extLst>
              <a:ext uri="{FF2B5EF4-FFF2-40B4-BE49-F238E27FC236}">
                <a16:creationId xmlns:a16="http://schemas.microsoft.com/office/drawing/2014/main" id="{85D621BB-61A3-463E-AEDF-91DF5E102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52" y="372874"/>
            <a:ext cx="2495550" cy="22334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9ED67F-DF82-433E-9E12-1A7FEADE399A}"/>
              </a:ext>
            </a:extLst>
          </p:cNvPr>
          <p:cNvSpPr txBox="1"/>
          <p:nvPr/>
        </p:nvSpPr>
        <p:spPr>
          <a:xfrm>
            <a:off x="5443919" y="2157303"/>
            <a:ext cx="395492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Tapio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Wirkkala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(1915-1985)</a:t>
            </a:r>
          </a:p>
          <a:p>
            <a:r>
              <a:rPr lang="en-US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Oiva</a:t>
            </a: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Toikka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(1931-2019)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Alvar Aalto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(1898-1976)</a:t>
            </a:r>
          </a:p>
          <a:p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Timo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Sarpaneva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(1926-2006)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Kaj</a:t>
            </a: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Franck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(1911-1989)</a:t>
            </a:r>
          </a:p>
          <a:p>
            <a:r>
              <a:rPr lang="en-US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Göran</a:t>
            </a:r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Hongell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(1902-1973)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Gunnel Nyman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(1909-1948)</a:t>
            </a:r>
          </a:p>
          <a:p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Nanny Still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McKinney (1926 – 2009)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3" name="Picture 22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EDCDAE8C-34E4-4C4D-97A8-00812408A0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97" y="1583639"/>
            <a:ext cx="2077800" cy="3022254"/>
          </a:xfrm>
          <a:prstGeom prst="rect">
            <a:avLst/>
          </a:prstGeom>
        </p:spPr>
      </p:pic>
      <p:pic>
        <p:nvPicPr>
          <p:cNvPr id="27" name="Picture 26" descr="A picture containing person&#10;&#10;Description automatically generated">
            <a:extLst>
              <a:ext uri="{FF2B5EF4-FFF2-40B4-BE49-F238E27FC236}">
                <a16:creationId xmlns:a16="http://schemas.microsoft.com/office/drawing/2014/main" id="{213068C8-F4B7-454C-B156-A14F24EBE2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6" y="371474"/>
            <a:ext cx="2135872" cy="3020123"/>
          </a:xfrm>
          <a:prstGeom prst="rect">
            <a:avLst/>
          </a:prstGeom>
        </p:spPr>
      </p:pic>
      <p:pic>
        <p:nvPicPr>
          <p:cNvPr id="29" name="Picture 2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51E23CE-A209-4B25-B5FD-C0914452AE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55" y="4742626"/>
            <a:ext cx="2540579" cy="1905434"/>
          </a:xfrm>
          <a:prstGeom prst="rect">
            <a:avLst/>
          </a:prstGeom>
        </p:spPr>
      </p:pic>
      <p:pic>
        <p:nvPicPr>
          <p:cNvPr id="19" name="Picture 18" descr="A person with a cigarette in the mouth&#10;&#10;Description automatically generated with medium confidence">
            <a:extLst>
              <a:ext uri="{FF2B5EF4-FFF2-40B4-BE49-F238E27FC236}">
                <a16:creationId xmlns:a16="http://schemas.microsoft.com/office/drawing/2014/main" id="{1BAFA1FD-5491-4CD5-9F56-B4D2FEA7D2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3" y="4251769"/>
            <a:ext cx="1767321" cy="23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310E9-F562-44DE-941E-DA115D047B54}"/>
              </a:ext>
            </a:extLst>
          </p:cNvPr>
          <p:cNvSpPr txBox="1"/>
          <p:nvPr/>
        </p:nvSpPr>
        <p:spPr>
          <a:xfrm>
            <a:off x="1311462" y="673001"/>
            <a:ext cx="94166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ircular Bold"/>
              </a:rPr>
              <a:t>“</a:t>
            </a:r>
            <a:r>
              <a:rPr lang="en-US" b="1" i="0" dirty="0">
                <a:solidFill>
                  <a:srgbClr val="000000"/>
                </a:solidFill>
                <a:effectLst/>
                <a:latin typeface="Circular Bold"/>
              </a:rPr>
              <a:t>A composer is nothing without an orchestra“   - Timo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Circular Bold"/>
              </a:rPr>
              <a:t>Sarpaneva</a:t>
            </a:r>
            <a:endParaRPr lang="en-US" b="1" i="0" dirty="0">
              <a:solidFill>
                <a:srgbClr val="000000"/>
              </a:solidFill>
              <a:effectLst/>
              <a:latin typeface="Circular Bold"/>
            </a:endParaRPr>
          </a:p>
          <a:p>
            <a:endParaRPr lang="en-US" b="1" dirty="0">
              <a:solidFill>
                <a:srgbClr val="000000"/>
              </a:solidFill>
              <a:latin typeface="Circular Bold"/>
            </a:endParaRPr>
          </a:p>
          <a:p>
            <a:pPr algn="ctr"/>
            <a:r>
              <a:rPr lang="en-US" i="1" dirty="0">
                <a:solidFill>
                  <a:srgbClr val="000000"/>
                </a:solidFill>
                <a:latin typeface="Circular Book"/>
              </a:rPr>
              <a:t>T</a:t>
            </a:r>
            <a:r>
              <a:rPr lang="en-US" b="0" i="1" dirty="0">
                <a:solidFill>
                  <a:srgbClr val="000000"/>
                </a:solidFill>
                <a:effectLst/>
                <a:latin typeface="Circular Book"/>
              </a:rPr>
              <a:t>he designer is nothing unless he is able to communicate with the people who carry out the work. </a:t>
            </a:r>
          </a:p>
          <a:p>
            <a:pPr algn="ctr"/>
            <a:r>
              <a:rPr lang="en-US" b="0" i="1" dirty="0">
                <a:solidFill>
                  <a:srgbClr val="000000"/>
                </a:solidFill>
                <a:effectLst/>
                <a:latin typeface="Circular Book"/>
              </a:rPr>
              <a:t>In the implementation of works, the work of professionals is important, </a:t>
            </a:r>
          </a:p>
          <a:p>
            <a:pPr algn="ctr"/>
            <a:r>
              <a:rPr lang="en-US" b="0" i="1" dirty="0">
                <a:solidFill>
                  <a:srgbClr val="000000"/>
                </a:solidFill>
                <a:effectLst/>
                <a:latin typeface="Circular Book"/>
              </a:rPr>
              <a:t>it is pointless to compose a brilliant symphony if the orchestra is unskilled.</a:t>
            </a:r>
          </a:p>
          <a:p>
            <a:pPr algn="ctr"/>
            <a:endParaRPr lang="en-US" i="1" dirty="0">
              <a:solidFill>
                <a:srgbClr val="000000"/>
              </a:solidFill>
              <a:latin typeface="Circular Book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ircular Bold"/>
            </a:endParaRPr>
          </a:p>
          <a:p>
            <a:pPr algn="ctr"/>
            <a:r>
              <a:rPr lang="en-US" b="1" i="1" dirty="0">
                <a:solidFill>
                  <a:srgbClr val="000000"/>
                </a:solidFill>
                <a:effectLst/>
                <a:latin typeface="Circular Bold"/>
              </a:rPr>
              <a:t>Graphic Designer</a:t>
            </a:r>
          </a:p>
          <a:p>
            <a:pPr algn="ctr"/>
            <a:r>
              <a:rPr lang="en-US" b="1" i="1" dirty="0">
                <a:solidFill>
                  <a:srgbClr val="000000"/>
                </a:solidFill>
                <a:latin typeface="Circular Bold"/>
              </a:rPr>
              <a:t>Industrial Designer – </a:t>
            </a:r>
            <a:r>
              <a:rPr lang="en-US" b="1" i="1" dirty="0">
                <a:solidFill>
                  <a:srgbClr val="000000"/>
                </a:solidFill>
                <a:effectLst/>
                <a:latin typeface="Circular Bold"/>
              </a:rPr>
              <a:t>Glass, </a:t>
            </a:r>
            <a:r>
              <a:rPr lang="en-US" b="1" i="1" dirty="0">
                <a:solidFill>
                  <a:srgbClr val="000000"/>
                </a:solidFill>
                <a:latin typeface="Circular Bold"/>
              </a:rPr>
              <a:t>T</a:t>
            </a:r>
            <a:r>
              <a:rPr lang="en-US" b="1" i="1" dirty="0">
                <a:solidFill>
                  <a:srgbClr val="000000"/>
                </a:solidFill>
                <a:effectLst/>
                <a:latin typeface="Circular Bold"/>
              </a:rPr>
              <a:t>extiles</a:t>
            </a:r>
            <a:r>
              <a:rPr lang="en-US" b="1" i="1" dirty="0">
                <a:solidFill>
                  <a:srgbClr val="000000"/>
                </a:solidFill>
                <a:latin typeface="Circular Bold"/>
              </a:rPr>
              <a:t>, Flatware</a:t>
            </a:r>
            <a:endParaRPr lang="en-US" b="1" i="1" dirty="0">
              <a:solidFill>
                <a:srgbClr val="000000"/>
              </a:solidFill>
              <a:effectLst/>
              <a:latin typeface="Circular Book"/>
            </a:endParaRPr>
          </a:p>
        </p:txBody>
      </p:sp>
    </p:spTree>
    <p:extLst>
      <p:ext uri="{BB962C8B-B14F-4D97-AF65-F5344CB8AC3E}">
        <p14:creationId xmlns:p14="http://schemas.microsoft.com/office/powerpoint/2010/main" val="282555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D36A0C-B65D-4B55-9357-BB417B3598F9}"/>
              </a:ext>
            </a:extLst>
          </p:cNvPr>
          <p:cNvSpPr txBox="1"/>
          <p:nvPr/>
        </p:nvSpPr>
        <p:spPr>
          <a:xfrm>
            <a:off x="6096000" y="2381250"/>
            <a:ext cx="18826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D0D0C"/>
                </a:solidFill>
                <a:effectLst/>
                <a:latin typeface="IittalaSans"/>
              </a:rPr>
              <a:t>Jasper Morrison</a:t>
            </a:r>
          </a:p>
          <a:p>
            <a:r>
              <a:rPr lang="en-US" b="0" i="0" dirty="0">
                <a:solidFill>
                  <a:srgbClr val="0D0D0C"/>
                </a:solidFill>
                <a:effectLst/>
                <a:latin typeface="IittalaSans bold"/>
              </a:rPr>
              <a:t>Matti </a:t>
            </a:r>
            <a:r>
              <a:rPr lang="en-US" b="0" i="0" dirty="0" err="1">
                <a:solidFill>
                  <a:srgbClr val="0D0D0C"/>
                </a:solidFill>
                <a:effectLst/>
                <a:latin typeface="IittalaSans bold"/>
              </a:rPr>
              <a:t>Klenell</a:t>
            </a:r>
            <a:endParaRPr lang="en-US" b="0" i="0" dirty="0">
              <a:solidFill>
                <a:srgbClr val="0D0D0C"/>
              </a:solidFill>
              <a:effectLst/>
              <a:latin typeface="IittalaSans bold"/>
            </a:endParaRPr>
          </a:p>
          <a:p>
            <a:r>
              <a:rPr lang="en-US" b="0" i="0" dirty="0">
                <a:solidFill>
                  <a:srgbClr val="0D0D0C"/>
                </a:solidFill>
                <a:effectLst/>
                <a:latin typeface="IittalaSans bold"/>
              </a:rPr>
              <a:t>Alfredo </a:t>
            </a:r>
            <a:r>
              <a:rPr lang="en-US" b="0" i="0" dirty="0" err="1">
                <a:solidFill>
                  <a:srgbClr val="0D0D0C"/>
                </a:solidFill>
                <a:effectLst/>
                <a:latin typeface="IittalaSans bold"/>
              </a:rPr>
              <a:t>Häberli</a:t>
            </a:r>
            <a:endParaRPr lang="en-US" b="0" i="0" dirty="0">
              <a:solidFill>
                <a:srgbClr val="0D0D0C"/>
              </a:solidFill>
              <a:effectLst/>
              <a:latin typeface="IittalaSans bold"/>
            </a:endParaRPr>
          </a:p>
          <a:p>
            <a:r>
              <a:rPr lang="en-US" b="0" i="0" dirty="0">
                <a:solidFill>
                  <a:srgbClr val="0D0D0C"/>
                </a:solidFill>
                <a:effectLst/>
                <a:latin typeface="IittalaSans"/>
              </a:rPr>
              <a:t>Antonio </a:t>
            </a:r>
            <a:r>
              <a:rPr lang="en-US" b="0" i="0" dirty="0" err="1">
                <a:solidFill>
                  <a:srgbClr val="0D0D0C"/>
                </a:solidFill>
                <a:effectLst/>
                <a:latin typeface="IittalaSans"/>
              </a:rPr>
              <a:t>Citterio</a:t>
            </a:r>
            <a:endParaRPr lang="en-US" b="0" i="0" dirty="0">
              <a:solidFill>
                <a:srgbClr val="0D0D0C"/>
              </a:solidFill>
              <a:effectLst/>
              <a:latin typeface="IittalaSans"/>
            </a:endParaRPr>
          </a:p>
          <a:p>
            <a:r>
              <a:rPr lang="en-US" b="0" i="0" dirty="0">
                <a:solidFill>
                  <a:srgbClr val="0D0D0C"/>
                </a:solidFill>
                <a:effectLst/>
                <a:latin typeface="IittalaSans"/>
              </a:rPr>
              <a:t>Magnus Pettersen</a:t>
            </a:r>
          </a:p>
          <a:p>
            <a:r>
              <a:rPr lang="en-US" b="0" i="0" dirty="0" err="1">
                <a:solidFill>
                  <a:srgbClr val="0D0D0C"/>
                </a:solidFill>
                <a:effectLst/>
                <a:latin typeface="IittalaSans"/>
              </a:rPr>
              <a:t>Santtu</a:t>
            </a:r>
            <a:r>
              <a:rPr lang="en-US" b="0" i="0" dirty="0">
                <a:solidFill>
                  <a:srgbClr val="0D0D0C"/>
                </a:solidFill>
                <a:effectLst/>
                <a:latin typeface="IittalaSans"/>
              </a:rPr>
              <a:t> </a:t>
            </a:r>
            <a:r>
              <a:rPr lang="en-US" b="0" i="0" dirty="0" err="1">
                <a:solidFill>
                  <a:srgbClr val="0D0D0C"/>
                </a:solidFill>
                <a:effectLst/>
                <a:latin typeface="IittalaSans"/>
              </a:rPr>
              <a:t>Mustonen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7ED3FB9-0A43-4D04-B6A2-5E7117AC1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7" y="1232832"/>
            <a:ext cx="4186238" cy="41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2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57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C52F-1C9C-43F2-BEBE-FED251C6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Designer is a problem solver: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862E1-17B8-4A1B-A268-A0C74FBB4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Understand the problem and parameters</a:t>
            </a:r>
          </a:p>
          <a:p>
            <a:r>
              <a:rPr lang="en-US" b="1" dirty="0"/>
              <a:t>Define goals</a:t>
            </a:r>
          </a:p>
          <a:p>
            <a:r>
              <a:rPr lang="en-US" b="1" dirty="0"/>
              <a:t>Brainstorm</a:t>
            </a:r>
          </a:p>
          <a:p>
            <a:r>
              <a:rPr lang="en-US" b="1" dirty="0"/>
              <a:t>Use the available tools to experiment</a:t>
            </a:r>
          </a:p>
          <a:p>
            <a:r>
              <a:rPr lang="en-US" b="1" dirty="0"/>
              <a:t>Reflect on experiments</a:t>
            </a:r>
          </a:p>
          <a:p>
            <a:r>
              <a:rPr lang="en-US" b="1" dirty="0"/>
              <a:t>Produce</a:t>
            </a:r>
          </a:p>
        </p:txBody>
      </p:sp>
    </p:spTree>
    <p:extLst>
      <p:ext uri="{BB962C8B-B14F-4D97-AF65-F5344CB8AC3E}">
        <p14:creationId xmlns:p14="http://schemas.microsoft.com/office/powerpoint/2010/main" val="318704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7F5C-A0FD-4ABF-B3FA-AE13CA9C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Arrival at Aalto</a:t>
            </a:r>
          </a:p>
        </p:txBody>
      </p:sp>
      <p:pic>
        <p:nvPicPr>
          <p:cNvPr id="5" name="Content Placeholder 4" descr="A picture containing bin, handcart&#10;&#10;Description automatically generated">
            <a:extLst>
              <a:ext uri="{FF2B5EF4-FFF2-40B4-BE49-F238E27FC236}">
                <a16:creationId xmlns:a16="http://schemas.microsoft.com/office/drawing/2014/main" id="{218DD262-E70D-4626-9AB6-CA4D5C869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83" y="1885950"/>
            <a:ext cx="6664034" cy="4301331"/>
          </a:xfrm>
        </p:spPr>
      </p:pic>
    </p:spTree>
    <p:extLst>
      <p:ext uri="{BB962C8B-B14F-4D97-AF65-F5344CB8AC3E}">
        <p14:creationId xmlns:p14="http://schemas.microsoft.com/office/powerpoint/2010/main" val="240051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C7189-512E-46C5-9314-74F32F5BA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075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the only tool you have is a hammer, then every problem is a nail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7C09B-C305-4AD5-85CD-A460B0709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1514474"/>
            <a:ext cx="5549900" cy="416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81E702-F51F-4062-B143-9F5DBFD17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7612">
            <a:off x="3190876" y="3705227"/>
            <a:ext cx="2581274" cy="2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3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43C2EF-D709-4287-B934-E0EAEBEFD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022"/>
            <a:ext cx="12192000" cy="57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0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6B0D-A300-48CF-AF57-E4192DC4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Graduating from Aalto</a:t>
            </a:r>
          </a:p>
        </p:txBody>
      </p:sp>
      <p:pic>
        <p:nvPicPr>
          <p:cNvPr id="5" name="Content Placeholder 4" descr="A picture containing red, colorful&#10;&#10;Description automatically generated">
            <a:extLst>
              <a:ext uri="{FF2B5EF4-FFF2-40B4-BE49-F238E27FC236}">
                <a16:creationId xmlns:a16="http://schemas.microsoft.com/office/drawing/2014/main" id="{3958A903-E053-43AD-84D6-BF8FDB80A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1583181"/>
            <a:ext cx="6329157" cy="4751737"/>
          </a:xfrm>
        </p:spPr>
      </p:pic>
    </p:spTree>
    <p:extLst>
      <p:ext uri="{BB962C8B-B14F-4D97-AF65-F5344CB8AC3E}">
        <p14:creationId xmlns:p14="http://schemas.microsoft.com/office/powerpoint/2010/main" val="46768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32C9-83ED-44D5-A212-9DE6FF98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do you envision when you hear</a:t>
            </a:r>
            <a:br>
              <a:rPr lang="en-US" dirty="0"/>
            </a:br>
            <a:r>
              <a:rPr lang="en-US" dirty="0"/>
              <a:t>Glass?</a:t>
            </a:r>
          </a:p>
        </p:txBody>
      </p:sp>
    </p:spTree>
    <p:extLst>
      <p:ext uri="{BB962C8B-B14F-4D97-AF65-F5344CB8AC3E}">
        <p14:creationId xmlns:p14="http://schemas.microsoft.com/office/powerpoint/2010/main" val="63037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B835A822-4C5B-4E28-947F-E22F2BA9A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33770"/>
            <a:ext cx="3219450" cy="3219450"/>
          </a:xfrm>
          <a:prstGeom prst="rect">
            <a:avLst/>
          </a:prstGeom>
        </p:spPr>
      </p:pic>
      <p:pic>
        <p:nvPicPr>
          <p:cNvPr id="7" name="Picture 6" descr="A glass of water&#10;&#10;Description automatically generated with low confidence">
            <a:extLst>
              <a:ext uri="{FF2B5EF4-FFF2-40B4-BE49-F238E27FC236}">
                <a16:creationId xmlns:a16="http://schemas.microsoft.com/office/drawing/2014/main" id="{67F3ABC3-1543-4F6C-848A-562A0934F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76" y="3881868"/>
            <a:ext cx="2451824" cy="2451824"/>
          </a:xfrm>
          <a:prstGeom prst="rect">
            <a:avLst/>
          </a:prstGeom>
        </p:spPr>
      </p:pic>
      <p:pic>
        <p:nvPicPr>
          <p:cNvPr id="9" name="Picture 8" descr="A group of light bulbs&#10;&#10;Description automatically generated with low confidence">
            <a:extLst>
              <a:ext uri="{FF2B5EF4-FFF2-40B4-BE49-F238E27FC236}">
                <a16:creationId xmlns:a16="http://schemas.microsoft.com/office/drawing/2014/main" id="{A87BF898-AC8D-4680-A888-C6BD1CB9F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600074"/>
            <a:ext cx="2828926" cy="2828926"/>
          </a:xfrm>
          <a:prstGeom prst="rect">
            <a:avLst/>
          </a:prstGeom>
        </p:spPr>
      </p:pic>
      <p:pic>
        <p:nvPicPr>
          <p:cNvPr id="13" name="Picture 12" descr="A picture containing text, person, hand, cellphone&#10;&#10;Description automatically generated">
            <a:extLst>
              <a:ext uri="{FF2B5EF4-FFF2-40B4-BE49-F238E27FC236}">
                <a16:creationId xmlns:a16="http://schemas.microsoft.com/office/drawing/2014/main" id="{E93400CE-B218-46E3-9FF7-2C33AE380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4143374"/>
            <a:ext cx="3428999" cy="1928812"/>
          </a:xfrm>
          <a:prstGeom prst="rect">
            <a:avLst/>
          </a:prstGeom>
        </p:spPr>
      </p:pic>
      <p:pic>
        <p:nvPicPr>
          <p:cNvPr id="15" name="Picture 14" descr="A picture containing hydrozoan&#10;&#10;Description automatically generated">
            <a:extLst>
              <a:ext uri="{FF2B5EF4-FFF2-40B4-BE49-F238E27FC236}">
                <a16:creationId xmlns:a16="http://schemas.microsoft.com/office/drawing/2014/main" id="{77A137C8-9998-4BD5-974E-94BE6FBA1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52" y="3631405"/>
            <a:ext cx="4185599" cy="2952750"/>
          </a:xfrm>
          <a:prstGeom prst="rect">
            <a:avLst/>
          </a:prstGeom>
        </p:spPr>
      </p:pic>
      <p:pic>
        <p:nvPicPr>
          <p:cNvPr id="11" name="Picture 10" descr="A picture containing cup, container, glass, indoor&#10;&#10;Description automatically generated">
            <a:extLst>
              <a:ext uri="{FF2B5EF4-FFF2-40B4-BE49-F238E27FC236}">
                <a16:creationId xmlns:a16="http://schemas.microsoft.com/office/drawing/2014/main" id="{E4988285-C696-4855-BB60-00D4A54DC5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40" y="3119436"/>
            <a:ext cx="2952750" cy="2952750"/>
          </a:xfrm>
          <a:prstGeom prst="rect">
            <a:avLst/>
          </a:prstGeom>
        </p:spPr>
      </p:pic>
      <p:pic>
        <p:nvPicPr>
          <p:cNvPr id="17" name="Picture 16" descr="A pair of black framed glasses&#10;&#10;Description automatically generated with medium confidence">
            <a:extLst>
              <a:ext uri="{FF2B5EF4-FFF2-40B4-BE49-F238E27FC236}">
                <a16:creationId xmlns:a16="http://schemas.microsoft.com/office/drawing/2014/main" id="{F1BD3D09-E2B5-4CB1-A7CE-EB36D47064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50" y="2809874"/>
            <a:ext cx="2667000" cy="1333500"/>
          </a:xfrm>
          <a:prstGeom prst="rect">
            <a:avLst/>
          </a:prstGeom>
        </p:spPr>
      </p:pic>
      <p:pic>
        <p:nvPicPr>
          <p:cNvPr id="19" name="Picture 18" descr="A picture containing sky, building, outdoor, dome&#10;&#10;Description automatically generated">
            <a:extLst>
              <a:ext uri="{FF2B5EF4-FFF2-40B4-BE49-F238E27FC236}">
                <a16:creationId xmlns:a16="http://schemas.microsoft.com/office/drawing/2014/main" id="{3E4B898F-69EE-4BD2-8778-F101BB9C7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38" y="408895"/>
            <a:ext cx="3840462" cy="25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2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32C9-83ED-44D5-A212-9DE6FF98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40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Lasi</a:t>
            </a:r>
            <a:r>
              <a:rPr lang="en-US" dirty="0"/>
              <a:t>, Glass, Vitro, </a:t>
            </a:r>
            <a:r>
              <a:rPr lang="en-US" dirty="0" err="1"/>
              <a:t>Glas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6000 years old Mesopotamia</a:t>
            </a:r>
            <a:br>
              <a:rPr lang="en-US" dirty="0"/>
            </a:br>
            <a:r>
              <a:rPr lang="en-US" dirty="0"/>
              <a:t>1291 in Murano</a:t>
            </a:r>
            <a:br>
              <a:rPr lang="en-US" dirty="0"/>
            </a:br>
            <a:r>
              <a:rPr lang="en-US" dirty="0"/>
              <a:t>1406 in Northern Europe</a:t>
            </a:r>
            <a:br>
              <a:rPr lang="en-US" dirty="0"/>
            </a:br>
            <a:r>
              <a:rPr lang="en-US" dirty="0"/>
              <a:t>1556 in Sweden</a:t>
            </a:r>
            <a:br>
              <a:rPr lang="en-US" dirty="0"/>
            </a:br>
            <a:r>
              <a:rPr lang="en-US" dirty="0"/>
              <a:t>1681 in Finland</a:t>
            </a:r>
            <a:br>
              <a:rPr lang="en-US" dirty="0"/>
            </a:br>
            <a:r>
              <a:rPr lang="en-US" dirty="0"/>
              <a:t>1732 in USA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88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266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Circular Bold</vt:lpstr>
      <vt:lpstr>Circular Book</vt:lpstr>
      <vt:lpstr>IittalaSans</vt:lpstr>
      <vt:lpstr>IittalaSans bold</vt:lpstr>
      <vt:lpstr>Office Theme</vt:lpstr>
      <vt:lpstr>What is a Designer ?</vt:lpstr>
      <vt:lpstr>Designer is a problem solver:</vt:lpstr>
      <vt:lpstr>Arrival at Aalto</vt:lpstr>
      <vt:lpstr>PowerPoint Presentation</vt:lpstr>
      <vt:lpstr>PowerPoint Presentation</vt:lpstr>
      <vt:lpstr>Graduating from Aalto</vt:lpstr>
      <vt:lpstr>What do you envision when you hear Glass?</vt:lpstr>
      <vt:lpstr>PowerPoint Presentation</vt:lpstr>
      <vt:lpstr>Lasi, Glass, Vitro, Glas  6000 years old Mesopotamia 1291 in Murano 1406 in Northern Europe 1556 in Sweden 1681 in Finland 1732 in USA </vt:lpstr>
      <vt:lpstr>The Glass Age, Part 1: Flexible, Bendable Glass - YouTube</vt:lpstr>
      <vt:lpstr>PowerPoint Presentation</vt:lpstr>
      <vt:lpstr>Glass Design in Finland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Glass Design in Finland</dc:title>
  <dc:creator>Grove Slate</dc:creator>
  <cp:lastModifiedBy>Grove Slate</cp:lastModifiedBy>
  <cp:revision>21</cp:revision>
  <dcterms:created xsi:type="dcterms:W3CDTF">2022-04-12T06:17:01Z</dcterms:created>
  <dcterms:modified xsi:type="dcterms:W3CDTF">2022-04-14T12:24:07Z</dcterms:modified>
</cp:coreProperties>
</file>