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38" r:id="rId2"/>
    <p:sldId id="468" r:id="rId3"/>
    <p:sldId id="417" r:id="rId4"/>
    <p:sldId id="490" r:id="rId5"/>
    <p:sldId id="477" r:id="rId6"/>
    <p:sldId id="419" r:id="rId7"/>
    <p:sldId id="485" r:id="rId8"/>
    <p:sldId id="478" r:id="rId9"/>
    <p:sldId id="480" r:id="rId10"/>
    <p:sldId id="530" r:id="rId11"/>
    <p:sldId id="531" r:id="rId12"/>
    <p:sldId id="537" r:id="rId13"/>
    <p:sldId id="493" r:id="rId14"/>
    <p:sldId id="494" r:id="rId15"/>
    <p:sldId id="528" r:id="rId16"/>
    <p:sldId id="496" r:id="rId17"/>
    <p:sldId id="539" r:id="rId18"/>
    <p:sldId id="472" r:id="rId19"/>
    <p:sldId id="479" r:id="rId20"/>
    <p:sldId id="492" r:id="rId21"/>
    <p:sldId id="491" r:id="rId22"/>
    <p:sldId id="423" r:id="rId23"/>
    <p:sldId id="424" r:id="rId24"/>
    <p:sldId id="425" r:id="rId25"/>
    <p:sldId id="505" r:id="rId26"/>
    <p:sldId id="506" r:id="rId27"/>
    <p:sldId id="527" r:id="rId28"/>
    <p:sldId id="532" r:id="rId29"/>
    <p:sldId id="533" r:id="rId30"/>
    <p:sldId id="507" r:id="rId31"/>
    <p:sldId id="481" r:id="rId32"/>
    <p:sldId id="294" r:id="rId33"/>
    <p:sldId id="495" r:id="rId34"/>
    <p:sldId id="482" r:id="rId35"/>
    <p:sldId id="416" r:id="rId36"/>
    <p:sldId id="542" r:id="rId37"/>
    <p:sldId id="543" r:id="rId38"/>
    <p:sldId id="540" r:id="rId39"/>
    <p:sldId id="541" r:id="rId40"/>
    <p:sldId id="421" r:id="rId41"/>
    <p:sldId id="470" r:id="rId4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EB8"/>
    <a:srgbClr val="FFFFFF"/>
    <a:srgbClr val="EF363B"/>
    <a:srgbClr val="00965E"/>
    <a:srgbClr val="EE353B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70" autoAdjust="0"/>
    <p:restoredTop sz="95287" autoAdjust="0"/>
  </p:normalViewPr>
  <p:slideViewPr>
    <p:cSldViewPr snapToGrid="0" snapToObjects="1">
      <p:cViewPr varScale="1">
        <p:scale>
          <a:sx n="149" d="100"/>
          <a:sy n="149" d="100"/>
        </p:scale>
        <p:origin x="88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246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ED8B3-2D28-4608-813C-555C85BC843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13416D-DD27-4BC7-8775-DEC883FA6A69}">
      <dgm:prSet custT="1"/>
      <dgm:spPr/>
      <dgm:t>
        <a:bodyPr/>
        <a:lstStyle/>
        <a:p>
          <a:r>
            <a:rPr lang="en-GB" sz="3600" b="1" baseline="0" dirty="0"/>
            <a:t>Brands are complex entities</a:t>
          </a:r>
          <a:endParaRPr lang="en-US" sz="3600" dirty="0"/>
        </a:p>
      </dgm:t>
    </dgm:pt>
    <dgm:pt modelId="{3EF82602-AEA3-49E8-AB3F-3603390E410C}" type="parTrans" cxnId="{8A9A8457-6A28-44FB-A7F3-576EB642D3D6}">
      <dgm:prSet/>
      <dgm:spPr/>
      <dgm:t>
        <a:bodyPr/>
        <a:lstStyle/>
        <a:p>
          <a:endParaRPr lang="en-US" sz="1600"/>
        </a:p>
      </dgm:t>
    </dgm:pt>
    <dgm:pt modelId="{A5BD0FBD-2B84-4783-B9F5-2A3DAC51DDEE}" type="sibTrans" cxnId="{8A9A8457-6A28-44FB-A7F3-576EB642D3D6}">
      <dgm:prSet/>
      <dgm:spPr/>
      <dgm:t>
        <a:bodyPr/>
        <a:lstStyle/>
        <a:p>
          <a:endParaRPr lang="en-US" sz="1600"/>
        </a:p>
      </dgm:t>
    </dgm:pt>
    <dgm:pt modelId="{E0F0F24D-C3CE-4D93-B691-E378099E175A}">
      <dgm:prSet custT="1"/>
      <dgm:spPr/>
      <dgm:t>
        <a:bodyPr/>
        <a:lstStyle/>
        <a:p>
          <a:r>
            <a:rPr lang="en-GB" sz="3600" b="1" baseline="0" dirty="0"/>
            <a:t>They are difficult to ‘Manage’</a:t>
          </a:r>
          <a:endParaRPr lang="en-US" sz="3600" dirty="0"/>
        </a:p>
      </dgm:t>
    </dgm:pt>
    <dgm:pt modelId="{9F63C183-DDF9-4CBA-9ECA-F50E5C3047AC}" type="parTrans" cxnId="{7C83DF9A-9CD6-4C5C-876C-FBB0DFE97042}">
      <dgm:prSet/>
      <dgm:spPr/>
      <dgm:t>
        <a:bodyPr/>
        <a:lstStyle/>
        <a:p>
          <a:endParaRPr lang="en-US" sz="1600"/>
        </a:p>
      </dgm:t>
    </dgm:pt>
    <dgm:pt modelId="{8BBE899D-DCC7-40C5-914E-B585773524D3}" type="sibTrans" cxnId="{7C83DF9A-9CD6-4C5C-876C-FBB0DFE97042}">
      <dgm:prSet/>
      <dgm:spPr/>
      <dgm:t>
        <a:bodyPr/>
        <a:lstStyle/>
        <a:p>
          <a:endParaRPr lang="en-US" sz="1600"/>
        </a:p>
      </dgm:t>
    </dgm:pt>
    <dgm:pt modelId="{76717114-2541-446C-8A30-1B656A14804E}">
      <dgm:prSet custT="1"/>
      <dgm:spPr/>
      <dgm:t>
        <a:bodyPr/>
        <a:lstStyle/>
        <a:p>
          <a:r>
            <a:rPr lang="en-GB" sz="3600" b="1" baseline="0" dirty="0"/>
            <a:t>They mean different things to different people</a:t>
          </a:r>
          <a:endParaRPr lang="en-US" sz="3600" dirty="0"/>
        </a:p>
      </dgm:t>
    </dgm:pt>
    <dgm:pt modelId="{85C1CF11-BDC4-470D-BFC0-75167562CDB5}" type="parTrans" cxnId="{85D2242E-A762-4EC8-B5FC-17AE0E75315B}">
      <dgm:prSet/>
      <dgm:spPr/>
      <dgm:t>
        <a:bodyPr/>
        <a:lstStyle/>
        <a:p>
          <a:endParaRPr lang="en-US" sz="1600"/>
        </a:p>
      </dgm:t>
    </dgm:pt>
    <dgm:pt modelId="{081BB3E2-E6CE-471F-BC09-6BB13FE1FCB9}" type="sibTrans" cxnId="{85D2242E-A762-4EC8-B5FC-17AE0E75315B}">
      <dgm:prSet/>
      <dgm:spPr/>
      <dgm:t>
        <a:bodyPr/>
        <a:lstStyle/>
        <a:p>
          <a:endParaRPr lang="en-US" sz="1600"/>
        </a:p>
      </dgm:t>
    </dgm:pt>
    <dgm:pt modelId="{B764DB29-F3DF-44B8-A421-52987FEF16D4}" type="pres">
      <dgm:prSet presAssocID="{6BDED8B3-2D28-4608-813C-555C85BC843C}" presName="vert0" presStyleCnt="0">
        <dgm:presLayoutVars>
          <dgm:dir/>
          <dgm:animOne val="branch"/>
          <dgm:animLvl val="lvl"/>
        </dgm:presLayoutVars>
      </dgm:prSet>
      <dgm:spPr/>
    </dgm:pt>
    <dgm:pt modelId="{1FCC78C1-BAB4-4F8D-B118-110B203ABE07}" type="pres">
      <dgm:prSet presAssocID="{2A13416D-DD27-4BC7-8775-DEC883FA6A69}" presName="thickLine" presStyleLbl="alignNode1" presStyleIdx="0" presStyleCnt="3"/>
      <dgm:spPr/>
    </dgm:pt>
    <dgm:pt modelId="{A98363C2-1F4C-481B-A851-E78EF2475D4F}" type="pres">
      <dgm:prSet presAssocID="{2A13416D-DD27-4BC7-8775-DEC883FA6A69}" presName="horz1" presStyleCnt="0"/>
      <dgm:spPr/>
    </dgm:pt>
    <dgm:pt modelId="{D99886E2-0CF4-4FD6-9054-66D4C691D7F2}" type="pres">
      <dgm:prSet presAssocID="{2A13416D-DD27-4BC7-8775-DEC883FA6A69}" presName="tx1" presStyleLbl="revTx" presStyleIdx="0" presStyleCnt="3"/>
      <dgm:spPr/>
    </dgm:pt>
    <dgm:pt modelId="{59C38E86-1070-48D8-90FE-798C0E7C6F03}" type="pres">
      <dgm:prSet presAssocID="{2A13416D-DD27-4BC7-8775-DEC883FA6A69}" presName="vert1" presStyleCnt="0"/>
      <dgm:spPr/>
    </dgm:pt>
    <dgm:pt modelId="{6CB603B4-ED4F-4720-B9C9-68F035109B6D}" type="pres">
      <dgm:prSet presAssocID="{E0F0F24D-C3CE-4D93-B691-E378099E175A}" presName="thickLine" presStyleLbl="alignNode1" presStyleIdx="1" presStyleCnt="3"/>
      <dgm:spPr/>
    </dgm:pt>
    <dgm:pt modelId="{048C4A0A-B3D1-471A-B193-023D8A1E5164}" type="pres">
      <dgm:prSet presAssocID="{E0F0F24D-C3CE-4D93-B691-E378099E175A}" presName="horz1" presStyleCnt="0"/>
      <dgm:spPr/>
    </dgm:pt>
    <dgm:pt modelId="{0F8A2A88-9737-4020-9ABF-461F6019C495}" type="pres">
      <dgm:prSet presAssocID="{E0F0F24D-C3CE-4D93-B691-E378099E175A}" presName="tx1" presStyleLbl="revTx" presStyleIdx="1" presStyleCnt="3"/>
      <dgm:spPr/>
    </dgm:pt>
    <dgm:pt modelId="{D0C0E071-5275-4D98-B7E4-274C378D9036}" type="pres">
      <dgm:prSet presAssocID="{E0F0F24D-C3CE-4D93-B691-E378099E175A}" presName="vert1" presStyleCnt="0"/>
      <dgm:spPr/>
    </dgm:pt>
    <dgm:pt modelId="{A84F06C6-D9CA-49EA-B35A-16960EF148F9}" type="pres">
      <dgm:prSet presAssocID="{76717114-2541-446C-8A30-1B656A14804E}" presName="thickLine" presStyleLbl="alignNode1" presStyleIdx="2" presStyleCnt="3"/>
      <dgm:spPr/>
    </dgm:pt>
    <dgm:pt modelId="{AC034957-42E9-428A-9634-7A0FDD112989}" type="pres">
      <dgm:prSet presAssocID="{76717114-2541-446C-8A30-1B656A14804E}" presName="horz1" presStyleCnt="0"/>
      <dgm:spPr/>
    </dgm:pt>
    <dgm:pt modelId="{32FA82E9-E118-4EAC-8FF2-7634E29ADCE4}" type="pres">
      <dgm:prSet presAssocID="{76717114-2541-446C-8A30-1B656A14804E}" presName="tx1" presStyleLbl="revTx" presStyleIdx="2" presStyleCnt="3"/>
      <dgm:spPr/>
    </dgm:pt>
    <dgm:pt modelId="{79F2E049-FAAC-4601-862D-61F950B239EA}" type="pres">
      <dgm:prSet presAssocID="{76717114-2541-446C-8A30-1B656A14804E}" presName="vert1" presStyleCnt="0"/>
      <dgm:spPr/>
    </dgm:pt>
  </dgm:ptLst>
  <dgm:cxnLst>
    <dgm:cxn modelId="{CBC0FF17-A55D-4FFE-961B-DC1A8EB245F9}" type="presOf" srcId="{2A13416D-DD27-4BC7-8775-DEC883FA6A69}" destId="{D99886E2-0CF4-4FD6-9054-66D4C691D7F2}" srcOrd="0" destOrd="0" presId="urn:microsoft.com/office/officeart/2008/layout/LinedList"/>
    <dgm:cxn modelId="{85D2242E-A762-4EC8-B5FC-17AE0E75315B}" srcId="{6BDED8B3-2D28-4608-813C-555C85BC843C}" destId="{76717114-2541-446C-8A30-1B656A14804E}" srcOrd="2" destOrd="0" parTransId="{85C1CF11-BDC4-470D-BFC0-75167562CDB5}" sibTransId="{081BB3E2-E6CE-471F-BC09-6BB13FE1FCB9}"/>
    <dgm:cxn modelId="{8A9A8457-6A28-44FB-A7F3-576EB642D3D6}" srcId="{6BDED8B3-2D28-4608-813C-555C85BC843C}" destId="{2A13416D-DD27-4BC7-8775-DEC883FA6A69}" srcOrd="0" destOrd="0" parTransId="{3EF82602-AEA3-49E8-AB3F-3603390E410C}" sibTransId="{A5BD0FBD-2B84-4783-B9F5-2A3DAC51DDEE}"/>
    <dgm:cxn modelId="{7C83DF9A-9CD6-4C5C-876C-FBB0DFE97042}" srcId="{6BDED8B3-2D28-4608-813C-555C85BC843C}" destId="{E0F0F24D-C3CE-4D93-B691-E378099E175A}" srcOrd="1" destOrd="0" parTransId="{9F63C183-DDF9-4CBA-9ECA-F50E5C3047AC}" sibTransId="{8BBE899D-DCC7-40C5-914E-B585773524D3}"/>
    <dgm:cxn modelId="{265C39B0-1CEE-4D6B-8641-7D725FFE9676}" type="presOf" srcId="{E0F0F24D-C3CE-4D93-B691-E378099E175A}" destId="{0F8A2A88-9737-4020-9ABF-461F6019C495}" srcOrd="0" destOrd="0" presId="urn:microsoft.com/office/officeart/2008/layout/LinedList"/>
    <dgm:cxn modelId="{76B32FB4-6E69-44D6-A750-32C3D69D6B80}" type="presOf" srcId="{76717114-2541-446C-8A30-1B656A14804E}" destId="{32FA82E9-E118-4EAC-8FF2-7634E29ADCE4}" srcOrd="0" destOrd="0" presId="urn:microsoft.com/office/officeart/2008/layout/LinedList"/>
    <dgm:cxn modelId="{6DC33EC8-9676-4019-AD6F-E8174AB288B7}" type="presOf" srcId="{6BDED8B3-2D28-4608-813C-555C85BC843C}" destId="{B764DB29-F3DF-44B8-A421-52987FEF16D4}" srcOrd="0" destOrd="0" presId="urn:microsoft.com/office/officeart/2008/layout/LinedList"/>
    <dgm:cxn modelId="{DD08CE71-4713-4E69-9334-51A2F82C8577}" type="presParOf" srcId="{B764DB29-F3DF-44B8-A421-52987FEF16D4}" destId="{1FCC78C1-BAB4-4F8D-B118-110B203ABE07}" srcOrd="0" destOrd="0" presId="urn:microsoft.com/office/officeart/2008/layout/LinedList"/>
    <dgm:cxn modelId="{CEE5BDBD-8503-41A9-B9BF-E834B4A9C714}" type="presParOf" srcId="{B764DB29-F3DF-44B8-A421-52987FEF16D4}" destId="{A98363C2-1F4C-481B-A851-E78EF2475D4F}" srcOrd="1" destOrd="0" presId="urn:microsoft.com/office/officeart/2008/layout/LinedList"/>
    <dgm:cxn modelId="{81506077-2284-4D78-9714-F83DD36F314B}" type="presParOf" srcId="{A98363C2-1F4C-481B-A851-E78EF2475D4F}" destId="{D99886E2-0CF4-4FD6-9054-66D4C691D7F2}" srcOrd="0" destOrd="0" presId="urn:microsoft.com/office/officeart/2008/layout/LinedList"/>
    <dgm:cxn modelId="{23278D11-A07B-4C14-8D81-F553CDC259CF}" type="presParOf" srcId="{A98363C2-1F4C-481B-A851-E78EF2475D4F}" destId="{59C38E86-1070-48D8-90FE-798C0E7C6F03}" srcOrd="1" destOrd="0" presId="urn:microsoft.com/office/officeart/2008/layout/LinedList"/>
    <dgm:cxn modelId="{593CF079-2F80-44EF-A83F-1FBD4A474A8D}" type="presParOf" srcId="{B764DB29-F3DF-44B8-A421-52987FEF16D4}" destId="{6CB603B4-ED4F-4720-B9C9-68F035109B6D}" srcOrd="2" destOrd="0" presId="urn:microsoft.com/office/officeart/2008/layout/LinedList"/>
    <dgm:cxn modelId="{810604B7-D858-4505-92B9-35CC22515720}" type="presParOf" srcId="{B764DB29-F3DF-44B8-A421-52987FEF16D4}" destId="{048C4A0A-B3D1-471A-B193-023D8A1E5164}" srcOrd="3" destOrd="0" presId="urn:microsoft.com/office/officeart/2008/layout/LinedList"/>
    <dgm:cxn modelId="{47F91DC5-9519-467A-BB0D-655F399FE99B}" type="presParOf" srcId="{048C4A0A-B3D1-471A-B193-023D8A1E5164}" destId="{0F8A2A88-9737-4020-9ABF-461F6019C495}" srcOrd="0" destOrd="0" presId="urn:microsoft.com/office/officeart/2008/layout/LinedList"/>
    <dgm:cxn modelId="{3411F33B-8BDF-40D8-962A-CA8CA755B31F}" type="presParOf" srcId="{048C4A0A-B3D1-471A-B193-023D8A1E5164}" destId="{D0C0E071-5275-4D98-B7E4-274C378D9036}" srcOrd="1" destOrd="0" presId="urn:microsoft.com/office/officeart/2008/layout/LinedList"/>
    <dgm:cxn modelId="{C079BF94-11CF-4184-80B1-B13263F648A4}" type="presParOf" srcId="{B764DB29-F3DF-44B8-A421-52987FEF16D4}" destId="{A84F06C6-D9CA-49EA-B35A-16960EF148F9}" srcOrd="4" destOrd="0" presId="urn:microsoft.com/office/officeart/2008/layout/LinedList"/>
    <dgm:cxn modelId="{39C2A031-98AB-4F77-8B51-B6AB2133EA40}" type="presParOf" srcId="{B764DB29-F3DF-44B8-A421-52987FEF16D4}" destId="{AC034957-42E9-428A-9634-7A0FDD112989}" srcOrd="5" destOrd="0" presId="urn:microsoft.com/office/officeart/2008/layout/LinedList"/>
    <dgm:cxn modelId="{F232D001-AAC0-4A19-A83A-7017AA2B5BD3}" type="presParOf" srcId="{AC034957-42E9-428A-9634-7A0FDD112989}" destId="{32FA82E9-E118-4EAC-8FF2-7634E29ADCE4}" srcOrd="0" destOrd="0" presId="urn:microsoft.com/office/officeart/2008/layout/LinedList"/>
    <dgm:cxn modelId="{F8A887D8-3254-416C-AAAE-7411DDA1FF14}" type="presParOf" srcId="{AC034957-42E9-428A-9634-7A0FDD112989}" destId="{79F2E049-FAAC-4601-862D-61F950B239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B3EA0-C09E-4CA2-A008-7AF509108F2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D55CCA-89B1-4AE6-878D-A18FB8D6E75E}">
      <dgm:prSet/>
      <dgm:spPr/>
      <dgm:t>
        <a:bodyPr/>
        <a:lstStyle/>
        <a:p>
          <a:r>
            <a:rPr lang="en-US" dirty="0"/>
            <a:t>E.g., Brand Asset Valuator (BAV)</a:t>
          </a:r>
        </a:p>
      </dgm:t>
    </dgm:pt>
    <dgm:pt modelId="{3EA421B9-5E29-42FD-8B04-5F9FF6EFBC2F}" type="parTrans" cxnId="{179267B8-6C7D-46E6-A44A-7F1CBF4BED1F}">
      <dgm:prSet/>
      <dgm:spPr/>
      <dgm:t>
        <a:bodyPr/>
        <a:lstStyle/>
        <a:p>
          <a:endParaRPr lang="en-US"/>
        </a:p>
      </dgm:t>
    </dgm:pt>
    <dgm:pt modelId="{34006753-53E2-45A9-B451-A43879853328}" type="sibTrans" cxnId="{179267B8-6C7D-46E6-A44A-7F1CBF4BED1F}">
      <dgm:prSet/>
      <dgm:spPr/>
      <dgm:t>
        <a:bodyPr/>
        <a:lstStyle/>
        <a:p>
          <a:endParaRPr lang="en-US"/>
        </a:p>
      </dgm:t>
    </dgm:pt>
    <dgm:pt modelId="{485BD8CD-AC4D-4240-8027-7C6DA3BF8E35}">
      <dgm:prSet/>
      <dgm:spPr/>
      <dgm:t>
        <a:bodyPr/>
        <a:lstStyle/>
        <a:p>
          <a:r>
            <a:rPr lang="en-US" dirty="0"/>
            <a:t>Brand as a trademark whose value is never really exploitable</a:t>
          </a:r>
        </a:p>
      </dgm:t>
    </dgm:pt>
    <dgm:pt modelId="{20541402-56A6-43E2-96F2-6EC1D7EFCDF1}" type="parTrans" cxnId="{044656FE-81DB-41D6-8955-1C8EEB13BC25}">
      <dgm:prSet/>
      <dgm:spPr/>
      <dgm:t>
        <a:bodyPr/>
        <a:lstStyle/>
        <a:p>
          <a:endParaRPr lang="en-US"/>
        </a:p>
      </dgm:t>
    </dgm:pt>
    <dgm:pt modelId="{C3E79371-8BA8-4AF1-BFF6-303DD148C12E}" type="sibTrans" cxnId="{044656FE-81DB-41D6-8955-1C8EEB13BC25}">
      <dgm:prSet/>
      <dgm:spPr/>
      <dgm:t>
        <a:bodyPr/>
        <a:lstStyle/>
        <a:p>
          <a:endParaRPr lang="en-US"/>
        </a:p>
      </dgm:t>
    </dgm:pt>
    <dgm:pt modelId="{F3409164-20E1-4917-A757-E3A6379DB6E8}">
      <dgm:prSet/>
      <dgm:spPr/>
      <dgm:t>
        <a:bodyPr/>
        <a:lstStyle/>
        <a:p>
          <a:r>
            <a:rPr lang="en-US"/>
            <a:t>”Spreadsheet” view of brands and branding</a:t>
          </a:r>
        </a:p>
      </dgm:t>
    </dgm:pt>
    <dgm:pt modelId="{BF8B0BA5-3654-42A6-9B3A-54BEB7375947}" type="parTrans" cxnId="{E11FA28B-019C-43D2-AF42-4FAA3AF566C0}">
      <dgm:prSet/>
      <dgm:spPr/>
      <dgm:t>
        <a:bodyPr/>
        <a:lstStyle/>
        <a:p>
          <a:endParaRPr lang="en-US"/>
        </a:p>
      </dgm:t>
    </dgm:pt>
    <dgm:pt modelId="{6DC528D1-135F-4F14-894C-E603249997B2}" type="sibTrans" cxnId="{E11FA28B-019C-43D2-AF42-4FAA3AF566C0}">
      <dgm:prSet/>
      <dgm:spPr/>
      <dgm:t>
        <a:bodyPr/>
        <a:lstStyle/>
        <a:p>
          <a:endParaRPr lang="en-US"/>
        </a:p>
      </dgm:t>
    </dgm:pt>
    <dgm:pt modelId="{869BA303-D81E-4964-9731-F21EE574C961}">
      <dgm:prSet/>
      <dgm:spPr/>
      <dgm:t>
        <a:bodyPr/>
        <a:lstStyle/>
        <a:p>
          <a:r>
            <a:rPr lang="en-US"/>
            <a:t>Useful for Mergers &amp; Acquisitions but not much else</a:t>
          </a:r>
        </a:p>
      </dgm:t>
    </dgm:pt>
    <dgm:pt modelId="{81B74551-951F-41F1-AF4C-EBD4C7B42873}" type="parTrans" cxnId="{CE53EAD1-1BF7-48D9-87E2-C04EF255267F}">
      <dgm:prSet/>
      <dgm:spPr/>
      <dgm:t>
        <a:bodyPr/>
        <a:lstStyle/>
        <a:p>
          <a:endParaRPr lang="en-US"/>
        </a:p>
      </dgm:t>
    </dgm:pt>
    <dgm:pt modelId="{22BB2D24-78D5-41C0-AFB4-667B43852F44}" type="sibTrans" cxnId="{CE53EAD1-1BF7-48D9-87E2-C04EF255267F}">
      <dgm:prSet/>
      <dgm:spPr/>
      <dgm:t>
        <a:bodyPr/>
        <a:lstStyle/>
        <a:p>
          <a:endParaRPr lang="en-US"/>
        </a:p>
      </dgm:t>
    </dgm:pt>
    <dgm:pt modelId="{30E21CF2-26E1-4423-8A94-EC210D11C5F1}" type="pres">
      <dgm:prSet presAssocID="{B9CB3EA0-C09E-4CA2-A008-7AF509108F21}" presName="outerComposite" presStyleCnt="0">
        <dgm:presLayoutVars>
          <dgm:chMax val="5"/>
          <dgm:dir/>
          <dgm:resizeHandles val="exact"/>
        </dgm:presLayoutVars>
      </dgm:prSet>
      <dgm:spPr/>
    </dgm:pt>
    <dgm:pt modelId="{9A2FA534-48BC-4BEC-B937-F8F7E552592D}" type="pres">
      <dgm:prSet presAssocID="{B9CB3EA0-C09E-4CA2-A008-7AF509108F21}" presName="dummyMaxCanvas" presStyleCnt="0">
        <dgm:presLayoutVars/>
      </dgm:prSet>
      <dgm:spPr/>
    </dgm:pt>
    <dgm:pt modelId="{63402574-8382-4FD7-A811-D57A04E34744}" type="pres">
      <dgm:prSet presAssocID="{B9CB3EA0-C09E-4CA2-A008-7AF509108F21}" presName="ThreeNodes_1" presStyleLbl="node1" presStyleIdx="0" presStyleCnt="3">
        <dgm:presLayoutVars>
          <dgm:bulletEnabled val="1"/>
        </dgm:presLayoutVars>
      </dgm:prSet>
      <dgm:spPr/>
    </dgm:pt>
    <dgm:pt modelId="{6EB52A74-24E5-44C4-B42B-566B4E1FF0EF}" type="pres">
      <dgm:prSet presAssocID="{B9CB3EA0-C09E-4CA2-A008-7AF509108F21}" presName="ThreeNodes_2" presStyleLbl="node1" presStyleIdx="1" presStyleCnt="3">
        <dgm:presLayoutVars>
          <dgm:bulletEnabled val="1"/>
        </dgm:presLayoutVars>
      </dgm:prSet>
      <dgm:spPr/>
    </dgm:pt>
    <dgm:pt modelId="{C82A2370-37C4-4F0A-AA1B-9465DE44DD8A}" type="pres">
      <dgm:prSet presAssocID="{B9CB3EA0-C09E-4CA2-A008-7AF509108F21}" presName="ThreeNodes_3" presStyleLbl="node1" presStyleIdx="2" presStyleCnt="3">
        <dgm:presLayoutVars>
          <dgm:bulletEnabled val="1"/>
        </dgm:presLayoutVars>
      </dgm:prSet>
      <dgm:spPr/>
    </dgm:pt>
    <dgm:pt modelId="{05F11B59-0D44-443F-8807-E799113AFFBD}" type="pres">
      <dgm:prSet presAssocID="{B9CB3EA0-C09E-4CA2-A008-7AF509108F21}" presName="ThreeConn_1-2" presStyleLbl="fgAccFollowNode1" presStyleIdx="0" presStyleCnt="2">
        <dgm:presLayoutVars>
          <dgm:bulletEnabled val="1"/>
        </dgm:presLayoutVars>
      </dgm:prSet>
      <dgm:spPr/>
    </dgm:pt>
    <dgm:pt modelId="{2AF58E1F-61A3-4197-95DF-D1B8C99A3F42}" type="pres">
      <dgm:prSet presAssocID="{B9CB3EA0-C09E-4CA2-A008-7AF509108F21}" presName="ThreeConn_2-3" presStyleLbl="fgAccFollowNode1" presStyleIdx="1" presStyleCnt="2">
        <dgm:presLayoutVars>
          <dgm:bulletEnabled val="1"/>
        </dgm:presLayoutVars>
      </dgm:prSet>
      <dgm:spPr/>
    </dgm:pt>
    <dgm:pt modelId="{008FEDCB-8100-4B55-9036-08F4393BBAC2}" type="pres">
      <dgm:prSet presAssocID="{B9CB3EA0-C09E-4CA2-A008-7AF509108F21}" presName="ThreeNodes_1_text" presStyleLbl="node1" presStyleIdx="2" presStyleCnt="3">
        <dgm:presLayoutVars>
          <dgm:bulletEnabled val="1"/>
        </dgm:presLayoutVars>
      </dgm:prSet>
      <dgm:spPr/>
    </dgm:pt>
    <dgm:pt modelId="{23F89CF1-9344-4DAA-A187-81259572B1A3}" type="pres">
      <dgm:prSet presAssocID="{B9CB3EA0-C09E-4CA2-A008-7AF509108F21}" presName="ThreeNodes_2_text" presStyleLbl="node1" presStyleIdx="2" presStyleCnt="3">
        <dgm:presLayoutVars>
          <dgm:bulletEnabled val="1"/>
        </dgm:presLayoutVars>
      </dgm:prSet>
      <dgm:spPr/>
    </dgm:pt>
    <dgm:pt modelId="{D39F64E0-813C-4E3F-9F37-910E51173C65}" type="pres">
      <dgm:prSet presAssocID="{B9CB3EA0-C09E-4CA2-A008-7AF509108F2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B64F52A-B25F-4EF2-AEAA-2F69FDDAB141}" type="presOf" srcId="{869BA303-D81E-4964-9731-F21EE574C961}" destId="{C82A2370-37C4-4F0A-AA1B-9465DE44DD8A}" srcOrd="0" destOrd="1" presId="urn:microsoft.com/office/officeart/2005/8/layout/vProcess5"/>
    <dgm:cxn modelId="{AA85BA2E-94DD-455B-ABE7-7290F586F89B}" type="presOf" srcId="{F3409164-20E1-4917-A757-E3A6379DB6E8}" destId="{C82A2370-37C4-4F0A-AA1B-9465DE44DD8A}" srcOrd="0" destOrd="0" presId="urn:microsoft.com/office/officeart/2005/8/layout/vProcess5"/>
    <dgm:cxn modelId="{CFA9F437-311F-4A95-A53D-A2E1E917BACD}" type="presOf" srcId="{B7D55CCA-89B1-4AE6-878D-A18FB8D6E75E}" destId="{008FEDCB-8100-4B55-9036-08F4393BBAC2}" srcOrd="1" destOrd="0" presId="urn:microsoft.com/office/officeart/2005/8/layout/vProcess5"/>
    <dgm:cxn modelId="{FAE1FA37-20A6-4598-A476-BA452A7898F6}" type="presOf" srcId="{C3E79371-8BA8-4AF1-BFF6-303DD148C12E}" destId="{2AF58E1F-61A3-4197-95DF-D1B8C99A3F42}" srcOrd="0" destOrd="0" presId="urn:microsoft.com/office/officeart/2005/8/layout/vProcess5"/>
    <dgm:cxn modelId="{0ECE184A-8BDA-4D02-A345-2424E3658D92}" type="presOf" srcId="{485BD8CD-AC4D-4240-8027-7C6DA3BF8E35}" destId="{6EB52A74-24E5-44C4-B42B-566B4E1FF0EF}" srcOrd="0" destOrd="0" presId="urn:microsoft.com/office/officeart/2005/8/layout/vProcess5"/>
    <dgm:cxn modelId="{906BB450-817A-4790-A0DD-464965E665FD}" type="presOf" srcId="{B7D55CCA-89B1-4AE6-878D-A18FB8D6E75E}" destId="{63402574-8382-4FD7-A811-D57A04E34744}" srcOrd="0" destOrd="0" presId="urn:microsoft.com/office/officeart/2005/8/layout/vProcess5"/>
    <dgm:cxn modelId="{E4495B59-1684-4706-AC40-6CAAB0D1D02A}" type="presOf" srcId="{34006753-53E2-45A9-B451-A43879853328}" destId="{05F11B59-0D44-443F-8807-E799113AFFBD}" srcOrd="0" destOrd="0" presId="urn:microsoft.com/office/officeart/2005/8/layout/vProcess5"/>
    <dgm:cxn modelId="{852E0B66-3D11-49E5-8990-131A7AED9827}" type="presOf" srcId="{485BD8CD-AC4D-4240-8027-7C6DA3BF8E35}" destId="{23F89CF1-9344-4DAA-A187-81259572B1A3}" srcOrd="1" destOrd="0" presId="urn:microsoft.com/office/officeart/2005/8/layout/vProcess5"/>
    <dgm:cxn modelId="{E11FA28B-019C-43D2-AF42-4FAA3AF566C0}" srcId="{B9CB3EA0-C09E-4CA2-A008-7AF509108F21}" destId="{F3409164-20E1-4917-A757-E3A6379DB6E8}" srcOrd="2" destOrd="0" parTransId="{BF8B0BA5-3654-42A6-9B3A-54BEB7375947}" sibTransId="{6DC528D1-135F-4F14-894C-E603249997B2}"/>
    <dgm:cxn modelId="{012144A0-35D7-46E8-B87A-25E7D1FA32C1}" type="presOf" srcId="{B9CB3EA0-C09E-4CA2-A008-7AF509108F21}" destId="{30E21CF2-26E1-4423-8A94-EC210D11C5F1}" srcOrd="0" destOrd="0" presId="urn:microsoft.com/office/officeart/2005/8/layout/vProcess5"/>
    <dgm:cxn modelId="{179267B8-6C7D-46E6-A44A-7F1CBF4BED1F}" srcId="{B9CB3EA0-C09E-4CA2-A008-7AF509108F21}" destId="{B7D55CCA-89B1-4AE6-878D-A18FB8D6E75E}" srcOrd="0" destOrd="0" parTransId="{3EA421B9-5E29-42FD-8B04-5F9FF6EFBC2F}" sibTransId="{34006753-53E2-45A9-B451-A43879853328}"/>
    <dgm:cxn modelId="{5B086EC1-7D96-41B2-A232-F79AC82206CC}" type="presOf" srcId="{869BA303-D81E-4964-9731-F21EE574C961}" destId="{D39F64E0-813C-4E3F-9F37-910E51173C65}" srcOrd="1" destOrd="1" presId="urn:microsoft.com/office/officeart/2005/8/layout/vProcess5"/>
    <dgm:cxn modelId="{6B009CCB-A560-40B4-AACE-9B892D19A8B0}" type="presOf" srcId="{F3409164-20E1-4917-A757-E3A6379DB6E8}" destId="{D39F64E0-813C-4E3F-9F37-910E51173C65}" srcOrd="1" destOrd="0" presId="urn:microsoft.com/office/officeart/2005/8/layout/vProcess5"/>
    <dgm:cxn modelId="{CE53EAD1-1BF7-48D9-87E2-C04EF255267F}" srcId="{F3409164-20E1-4917-A757-E3A6379DB6E8}" destId="{869BA303-D81E-4964-9731-F21EE574C961}" srcOrd="0" destOrd="0" parTransId="{81B74551-951F-41F1-AF4C-EBD4C7B42873}" sibTransId="{22BB2D24-78D5-41C0-AFB4-667B43852F44}"/>
    <dgm:cxn modelId="{044656FE-81DB-41D6-8955-1C8EEB13BC25}" srcId="{B9CB3EA0-C09E-4CA2-A008-7AF509108F21}" destId="{485BD8CD-AC4D-4240-8027-7C6DA3BF8E35}" srcOrd="1" destOrd="0" parTransId="{20541402-56A6-43E2-96F2-6EC1D7EFCDF1}" sibTransId="{C3E79371-8BA8-4AF1-BFF6-303DD148C12E}"/>
    <dgm:cxn modelId="{6F4456FE-9C31-465C-B08F-278511C89012}" type="presParOf" srcId="{30E21CF2-26E1-4423-8A94-EC210D11C5F1}" destId="{9A2FA534-48BC-4BEC-B937-F8F7E552592D}" srcOrd="0" destOrd="0" presId="urn:microsoft.com/office/officeart/2005/8/layout/vProcess5"/>
    <dgm:cxn modelId="{D9164830-A24C-4AA0-B772-7B705A4CF55A}" type="presParOf" srcId="{30E21CF2-26E1-4423-8A94-EC210D11C5F1}" destId="{63402574-8382-4FD7-A811-D57A04E34744}" srcOrd="1" destOrd="0" presId="urn:microsoft.com/office/officeart/2005/8/layout/vProcess5"/>
    <dgm:cxn modelId="{012CB061-7E67-4592-B37F-C5CBC8544B54}" type="presParOf" srcId="{30E21CF2-26E1-4423-8A94-EC210D11C5F1}" destId="{6EB52A74-24E5-44C4-B42B-566B4E1FF0EF}" srcOrd="2" destOrd="0" presId="urn:microsoft.com/office/officeart/2005/8/layout/vProcess5"/>
    <dgm:cxn modelId="{DCB1D079-F219-4A00-860B-37F0557A34E3}" type="presParOf" srcId="{30E21CF2-26E1-4423-8A94-EC210D11C5F1}" destId="{C82A2370-37C4-4F0A-AA1B-9465DE44DD8A}" srcOrd="3" destOrd="0" presId="urn:microsoft.com/office/officeart/2005/8/layout/vProcess5"/>
    <dgm:cxn modelId="{1CDA690F-20D7-4164-8E78-427E69C95B7A}" type="presParOf" srcId="{30E21CF2-26E1-4423-8A94-EC210D11C5F1}" destId="{05F11B59-0D44-443F-8807-E799113AFFBD}" srcOrd="4" destOrd="0" presId="urn:microsoft.com/office/officeart/2005/8/layout/vProcess5"/>
    <dgm:cxn modelId="{8E3D5A57-AB2E-415D-AB8A-B801728BFA45}" type="presParOf" srcId="{30E21CF2-26E1-4423-8A94-EC210D11C5F1}" destId="{2AF58E1F-61A3-4197-95DF-D1B8C99A3F42}" srcOrd="5" destOrd="0" presId="urn:microsoft.com/office/officeart/2005/8/layout/vProcess5"/>
    <dgm:cxn modelId="{EA8BDDDB-B13C-47E6-866B-49D8563AF0BD}" type="presParOf" srcId="{30E21CF2-26E1-4423-8A94-EC210D11C5F1}" destId="{008FEDCB-8100-4B55-9036-08F4393BBAC2}" srcOrd="6" destOrd="0" presId="urn:microsoft.com/office/officeart/2005/8/layout/vProcess5"/>
    <dgm:cxn modelId="{14140CCF-B70E-4A30-9B0C-A4BE3A103AF3}" type="presParOf" srcId="{30E21CF2-26E1-4423-8A94-EC210D11C5F1}" destId="{23F89CF1-9344-4DAA-A187-81259572B1A3}" srcOrd="7" destOrd="0" presId="urn:microsoft.com/office/officeart/2005/8/layout/vProcess5"/>
    <dgm:cxn modelId="{FF5399BD-1555-4E56-9193-A3DBD20921EF}" type="presParOf" srcId="{30E21CF2-26E1-4423-8A94-EC210D11C5F1}" destId="{D39F64E0-813C-4E3F-9F37-910E51173C6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C78C1-BAB4-4F8D-B118-110B203ABE07}">
      <dsp:nvSpPr>
        <dsp:cNvPr id="0" name=""/>
        <dsp:cNvSpPr/>
      </dsp:nvSpPr>
      <dsp:spPr>
        <a:xfrm>
          <a:off x="0" y="1504"/>
          <a:ext cx="89242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886E2-0CF4-4FD6-9054-66D4C691D7F2}">
      <dsp:nvSpPr>
        <dsp:cNvPr id="0" name=""/>
        <dsp:cNvSpPr/>
      </dsp:nvSpPr>
      <dsp:spPr>
        <a:xfrm>
          <a:off x="0" y="1504"/>
          <a:ext cx="8924260" cy="102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baseline="0" dirty="0"/>
            <a:t>Brands are complex entities</a:t>
          </a:r>
          <a:endParaRPr lang="en-US" sz="3600" kern="1200" dirty="0"/>
        </a:p>
      </dsp:txBody>
      <dsp:txXfrm>
        <a:off x="0" y="1504"/>
        <a:ext cx="8924260" cy="1025822"/>
      </dsp:txXfrm>
    </dsp:sp>
    <dsp:sp modelId="{6CB603B4-ED4F-4720-B9C9-68F035109B6D}">
      <dsp:nvSpPr>
        <dsp:cNvPr id="0" name=""/>
        <dsp:cNvSpPr/>
      </dsp:nvSpPr>
      <dsp:spPr>
        <a:xfrm>
          <a:off x="0" y="1027326"/>
          <a:ext cx="89242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A2A88-9737-4020-9ABF-461F6019C495}">
      <dsp:nvSpPr>
        <dsp:cNvPr id="0" name=""/>
        <dsp:cNvSpPr/>
      </dsp:nvSpPr>
      <dsp:spPr>
        <a:xfrm>
          <a:off x="0" y="1027326"/>
          <a:ext cx="8924260" cy="102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baseline="0" dirty="0"/>
            <a:t>They are difficult to ‘Manage’</a:t>
          </a:r>
          <a:endParaRPr lang="en-US" sz="3600" kern="1200" dirty="0"/>
        </a:p>
      </dsp:txBody>
      <dsp:txXfrm>
        <a:off x="0" y="1027326"/>
        <a:ext cx="8924260" cy="1025822"/>
      </dsp:txXfrm>
    </dsp:sp>
    <dsp:sp modelId="{A84F06C6-D9CA-49EA-B35A-16960EF148F9}">
      <dsp:nvSpPr>
        <dsp:cNvPr id="0" name=""/>
        <dsp:cNvSpPr/>
      </dsp:nvSpPr>
      <dsp:spPr>
        <a:xfrm>
          <a:off x="0" y="2053149"/>
          <a:ext cx="89242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A82E9-E118-4EAC-8FF2-7634E29ADCE4}">
      <dsp:nvSpPr>
        <dsp:cNvPr id="0" name=""/>
        <dsp:cNvSpPr/>
      </dsp:nvSpPr>
      <dsp:spPr>
        <a:xfrm>
          <a:off x="0" y="2053149"/>
          <a:ext cx="8924260" cy="102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baseline="0" dirty="0"/>
            <a:t>They mean different things to different people</a:t>
          </a:r>
          <a:endParaRPr lang="en-US" sz="3600" kern="1200" dirty="0"/>
        </a:p>
      </dsp:txBody>
      <dsp:txXfrm>
        <a:off x="0" y="2053149"/>
        <a:ext cx="8924260" cy="1025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02574-8382-4FD7-A811-D57A04E34744}">
      <dsp:nvSpPr>
        <dsp:cNvPr id="0" name=""/>
        <dsp:cNvSpPr/>
      </dsp:nvSpPr>
      <dsp:spPr>
        <a:xfrm>
          <a:off x="0" y="0"/>
          <a:ext cx="7222529" cy="922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E.g., Brand Asset Valuator (BAV)</a:t>
          </a:r>
        </a:p>
      </dsp:txBody>
      <dsp:txXfrm>
        <a:off x="27025" y="27025"/>
        <a:ext cx="6226857" cy="868655"/>
      </dsp:txXfrm>
    </dsp:sp>
    <dsp:sp modelId="{6EB52A74-24E5-44C4-B42B-566B4E1FF0EF}">
      <dsp:nvSpPr>
        <dsp:cNvPr id="0" name=""/>
        <dsp:cNvSpPr/>
      </dsp:nvSpPr>
      <dsp:spPr>
        <a:xfrm>
          <a:off x="637281" y="1076490"/>
          <a:ext cx="7222529" cy="922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Brand as a trademark whose value is never really exploitable</a:t>
          </a:r>
        </a:p>
      </dsp:txBody>
      <dsp:txXfrm>
        <a:off x="664306" y="1103515"/>
        <a:ext cx="5931438" cy="868655"/>
      </dsp:txXfrm>
    </dsp:sp>
    <dsp:sp modelId="{C82A2370-37C4-4F0A-AA1B-9465DE44DD8A}">
      <dsp:nvSpPr>
        <dsp:cNvPr id="0" name=""/>
        <dsp:cNvSpPr/>
      </dsp:nvSpPr>
      <dsp:spPr>
        <a:xfrm>
          <a:off x="1274563" y="2152980"/>
          <a:ext cx="7222529" cy="922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”Spreadsheet” view of brands and branding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Useful for Mergers &amp; Acquisitions but not much else</a:t>
          </a:r>
        </a:p>
      </dsp:txBody>
      <dsp:txXfrm>
        <a:off x="1301588" y="2180005"/>
        <a:ext cx="5931438" cy="868655"/>
      </dsp:txXfrm>
    </dsp:sp>
    <dsp:sp modelId="{05F11B59-0D44-443F-8807-E799113AFFBD}">
      <dsp:nvSpPr>
        <dsp:cNvPr id="0" name=""/>
        <dsp:cNvSpPr/>
      </dsp:nvSpPr>
      <dsp:spPr>
        <a:xfrm>
          <a:off x="6622770" y="699718"/>
          <a:ext cx="599758" cy="5997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757716" y="699718"/>
        <a:ext cx="329866" cy="451318"/>
      </dsp:txXfrm>
    </dsp:sp>
    <dsp:sp modelId="{2AF58E1F-61A3-4197-95DF-D1B8C99A3F42}">
      <dsp:nvSpPr>
        <dsp:cNvPr id="0" name=""/>
        <dsp:cNvSpPr/>
      </dsp:nvSpPr>
      <dsp:spPr>
        <a:xfrm>
          <a:off x="7260052" y="1770057"/>
          <a:ext cx="599758" cy="5997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394998" y="1770057"/>
        <a:ext cx="329866" cy="451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out different elements of each branding paradigm and make the paradigm shifts as the main red thread of the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Someone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sat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side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table</a:t>
            </a:r>
            <a:r>
              <a:rPr lang="fi-FI" dirty="0"/>
              <a:t> as </a:t>
            </a:r>
            <a:r>
              <a:rPr lang="fi-FI" dirty="0" err="1"/>
              <a:t>charismatic</a:t>
            </a:r>
            <a:r>
              <a:rPr lang="fi-FI" dirty="0"/>
              <a:t> </a:t>
            </a:r>
            <a:r>
              <a:rPr lang="fi-FI" dirty="0" err="1"/>
              <a:t>admen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meant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8C49-4576-CA4D-9DE8-F6C5BE9805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82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Someone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sat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side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table</a:t>
            </a:r>
            <a:r>
              <a:rPr lang="fi-FI" dirty="0"/>
              <a:t> as </a:t>
            </a:r>
            <a:r>
              <a:rPr lang="fi-FI" dirty="0" err="1"/>
              <a:t>charismatic</a:t>
            </a:r>
            <a:r>
              <a:rPr lang="fi-FI" dirty="0"/>
              <a:t> </a:t>
            </a:r>
            <a:r>
              <a:rPr lang="fi-FI" dirty="0" err="1"/>
              <a:t>admen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meant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8C49-4576-CA4D-9DE8-F6C5BE98058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9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altobiz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aalto.fi/snapchat/" TargetMode="External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aaltobiz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s://www.facebook.com/aaltobiz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linkedin.com/school/aalto-university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9954DB0-CD15-479C-AFFB-20914C5C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6CBC861-03F0-400F-8E2A-500431955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CD30196-688A-4A13-B795-86CB97F91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B029E0-B8CA-4313-A5E2-B76B123D4B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E1D5A5A-6EC4-429D-8903-8B585A0516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1A079E9-1E77-49C6-B99C-B0FADB941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2015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78619C4-AF8E-430B-93EA-DE240ED3D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2016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4F816EB-6077-445A-ADDC-F2D87F59F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2017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11ACF50A-566E-43FC-B378-B4C409FAA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2018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1E2B16-37A1-4E1B-A15A-2AFBF19EB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F8CF593-B534-407C-B2EA-E4AF9450B5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103FBCE-6866-423B-BA54-BC3CF58C78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826C66F-A30A-4BE4-AD4F-29552055F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1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F9CB4F4C-3FAF-42D6-BE91-819C2FEE99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B90AAE6-D6BE-4E09-B6A1-1E96D0822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B558988-9B86-4C2A-A931-24FCBAAD7B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A4E339AC-681A-4687-AA6F-2564BD7000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44E812B-7DD4-42B0-9C0F-08BEFD367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B25A543-3E2F-4CF3-838A-D956BD75A246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FFA594E-57FA-4F87-8704-4C6E6F754CA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9815074-342E-4889-88CD-1CA47A98D62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9F41EE5-04F3-4E4E-A49A-4F451A21AAE5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9347860-25FE-4238-99AE-A80001A8A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26B21FF2-24DA-4F2F-BA98-59921521DB43}"/>
              </a:ext>
            </a:extLst>
          </p:cNvPr>
          <p:cNvGrpSpPr/>
          <p:nvPr userDrawn="1"/>
        </p:nvGrpSpPr>
        <p:grpSpPr>
          <a:xfrm>
            <a:off x="3072065" y="2781436"/>
            <a:ext cx="2990354" cy="436060"/>
            <a:chOff x="3072065" y="2781436"/>
            <a:chExt cx="2990354" cy="436060"/>
          </a:xfrm>
        </p:grpSpPr>
        <p:pic>
          <p:nvPicPr>
            <p:cNvPr id="14" name="Picture 28">
              <a:hlinkClick r:id="rId4"/>
              <a:extLst>
                <a:ext uri="{FF2B5EF4-FFF2-40B4-BE49-F238E27FC236}">
                  <a16:creationId xmlns:a16="http://schemas.microsoft.com/office/drawing/2014/main" id="{3EF2E1DA-C88B-48C9-8176-65FE844099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2065" y="2798396"/>
              <a:ext cx="419100" cy="419100"/>
            </a:xfrm>
            <a:prstGeom prst="rect">
              <a:avLst/>
            </a:prstGeom>
          </p:spPr>
        </p:pic>
        <p:pic>
          <p:nvPicPr>
            <p:cNvPr id="15" name="Picture 29">
              <a:hlinkClick r:id="rId6"/>
              <a:extLst>
                <a:ext uri="{FF2B5EF4-FFF2-40B4-BE49-F238E27FC236}">
                  <a16:creationId xmlns:a16="http://schemas.microsoft.com/office/drawing/2014/main" id="{E7E65751-08BE-4F57-B486-459DDCFB1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316" y="2798396"/>
              <a:ext cx="419100" cy="419100"/>
            </a:xfrm>
            <a:prstGeom prst="rect">
              <a:avLst/>
            </a:prstGeom>
          </p:spPr>
        </p:pic>
        <p:pic>
          <p:nvPicPr>
            <p:cNvPr id="17" name="Picture 30">
              <a:hlinkClick r:id="rId8"/>
              <a:extLst>
                <a:ext uri="{FF2B5EF4-FFF2-40B4-BE49-F238E27FC236}">
                  <a16:creationId xmlns:a16="http://schemas.microsoft.com/office/drawing/2014/main" id="{DEFF7CDA-D281-4C4B-82A2-B7F1F2E8C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567" y="2798396"/>
              <a:ext cx="419100" cy="419100"/>
            </a:xfrm>
            <a:prstGeom prst="rect">
              <a:avLst/>
            </a:prstGeom>
          </p:spPr>
        </p:pic>
        <p:pic>
          <p:nvPicPr>
            <p:cNvPr id="18" name="Picture 31">
              <a:hlinkClick r:id="rId10"/>
              <a:extLst>
                <a:ext uri="{FF2B5EF4-FFF2-40B4-BE49-F238E27FC236}">
                  <a16:creationId xmlns:a16="http://schemas.microsoft.com/office/drawing/2014/main" id="{8387CA75-37F7-482D-8285-BA9153DF6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818" y="2798396"/>
              <a:ext cx="419100" cy="419100"/>
            </a:xfrm>
            <a:prstGeom prst="rect">
              <a:avLst/>
            </a:prstGeom>
          </p:spPr>
        </p:pic>
        <p:pic>
          <p:nvPicPr>
            <p:cNvPr id="19" name="Picture 32">
              <a:hlinkClick r:id="rId12"/>
              <a:extLst>
                <a:ext uri="{FF2B5EF4-FFF2-40B4-BE49-F238E27FC236}">
                  <a16:creationId xmlns:a16="http://schemas.microsoft.com/office/drawing/2014/main" id="{C6AC5F31-1817-4EBD-8227-BB4F487C1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069" y="2781436"/>
              <a:ext cx="419100" cy="419100"/>
            </a:xfrm>
            <a:prstGeom prst="rect">
              <a:avLst/>
            </a:prstGeom>
          </p:spPr>
        </p:pic>
        <p:pic>
          <p:nvPicPr>
            <p:cNvPr id="20" name="Picture 33">
              <a:hlinkClick r:id="rId14"/>
              <a:extLst>
                <a:ext uri="{FF2B5EF4-FFF2-40B4-BE49-F238E27FC236}">
                  <a16:creationId xmlns:a16="http://schemas.microsoft.com/office/drawing/2014/main" id="{45B5CEB8-F90A-4354-8655-6832A00E3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319" y="2781436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5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0D3A071-9CC9-48AC-9D2F-A9841C2BE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B777E04-278C-4AC2-9485-062D30E2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874F57F-2B71-4CF6-BE75-301149EF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72753F42-F365-4A79-A0C2-40E4B7E0934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8047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573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9" r:id="rId9"/>
    <p:sldLayoutId id="2147483691" r:id="rId10"/>
    <p:sldLayoutId id="2147483699" r:id="rId11"/>
    <p:sldLayoutId id="2147483679" r:id="rId12"/>
    <p:sldLayoutId id="214748371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2LwIiKhcz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8AF02-720D-4492-AB81-DB008976F1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Weekly</a:t>
            </a:r>
            <a:r>
              <a:rPr lang="fi-FI" dirty="0"/>
              <a:t> </a:t>
            </a:r>
            <a:r>
              <a:rPr lang="fi-FI" dirty="0" err="1"/>
              <a:t>plan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811F-4875-4DB5-833B-8AAC98DB5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the </a:t>
            </a:r>
            <a:r>
              <a:rPr lang="fi-FI" dirty="0" err="1"/>
              <a:t>course</a:t>
            </a:r>
            <a:r>
              <a:rPr lang="fi-FI" dirty="0"/>
              <a:t> and </a:t>
            </a:r>
            <a:r>
              <a:rPr lang="fi-FI" dirty="0" err="1"/>
              <a:t>practicalities</a:t>
            </a:r>
            <a:r>
              <a:rPr lang="fi-FI" dirty="0"/>
              <a:t> </a:t>
            </a:r>
          </a:p>
          <a:p>
            <a:r>
              <a:rPr lang="fi-FI" dirty="0"/>
              <a:t>Approaches and Building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Brand</a:t>
            </a:r>
            <a:r>
              <a:rPr lang="fi-FI" dirty="0"/>
              <a:t> Management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45391-1CA7-41DC-82D3-0B7FDA7D7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9740" y="2440262"/>
            <a:ext cx="1539000" cy="1980000"/>
          </a:xfrm>
        </p:spPr>
        <p:txBody>
          <a:bodyPr/>
          <a:lstStyle/>
          <a:p>
            <a:r>
              <a:rPr lang="fi-FI" dirty="0" err="1"/>
              <a:t>Mindshare</a:t>
            </a:r>
            <a:r>
              <a:rPr lang="fi-FI" dirty="0"/>
              <a:t> Branding</a:t>
            </a:r>
          </a:p>
          <a:p>
            <a:r>
              <a:rPr lang="fi-FI" dirty="0" err="1"/>
              <a:t>Emotional</a:t>
            </a:r>
            <a:r>
              <a:rPr lang="fi-FI" dirty="0"/>
              <a:t> Branding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AB66E3-7369-4316-88A6-0742AFCAB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A43E20-B5FB-4972-BA7A-CAD838146E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dirty="0"/>
              <a:t>Week2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63C86D-A232-4C63-8318-CC14A1B4E3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Week3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4518FD-A11D-4E5E-A928-E9CF752A45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dirty="0"/>
              <a:t>Week4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66FD84-12DE-4F4B-BB80-A7650106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5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54580-234F-4735-83C7-7A618F4608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24351" y="2440262"/>
            <a:ext cx="1539000" cy="1980000"/>
          </a:xfrm>
        </p:spPr>
        <p:txBody>
          <a:bodyPr/>
          <a:lstStyle/>
          <a:p>
            <a:r>
              <a:rPr lang="fi-FI" dirty="0" err="1"/>
              <a:t>Cultural</a:t>
            </a:r>
            <a:r>
              <a:rPr lang="fi-FI" dirty="0"/>
              <a:t> Branding</a:t>
            </a:r>
          </a:p>
          <a:p>
            <a:r>
              <a:rPr lang="fi-FI" dirty="0" err="1"/>
              <a:t>Experiential</a:t>
            </a:r>
            <a:r>
              <a:rPr lang="fi-FI" dirty="0"/>
              <a:t> branding</a:t>
            </a:r>
          </a:p>
          <a:p>
            <a:endParaRPr lang="fi-FI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C53D8-5604-4D01-A61F-001047B3C7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i-FI" dirty="0"/>
              <a:t>Managing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Portfolios</a:t>
            </a:r>
            <a:endParaRPr lang="fi-FI" dirty="0"/>
          </a:p>
          <a:p>
            <a:r>
              <a:rPr lang="fi-FI" dirty="0" err="1"/>
              <a:t>Aligning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, </a:t>
            </a:r>
            <a:r>
              <a:rPr lang="fi-FI" dirty="0" err="1"/>
              <a:t>Research</a:t>
            </a:r>
            <a:r>
              <a:rPr lang="fi-FI" dirty="0"/>
              <a:t> and </a:t>
            </a:r>
            <a:r>
              <a:rPr lang="fi-FI" dirty="0" err="1"/>
              <a:t>Context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FEBD31-01A2-442A-A347-12E860A82A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i-FI" dirty="0"/>
              <a:t>Future of </a:t>
            </a:r>
            <a:r>
              <a:rPr lang="fi-FI" dirty="0" err="1"/>
              <a:t>Brand</a:t>
            </a:r>
            <a:r>
              <a:rPr lang="fi-FI" dirty="0"/>
              <a:t> management</a:t>
            </a:r>
          </a:p>
          <a:p>
            <a:r>
              <a:rPr lang="fi-FI" dirty="0" err="1"/>
              <a:t>Guest</a:t>
            </a:r>
            <a:r>
              <a:rPr lang="fi-FI" dirty="0"/>
              <a:t> </a:t>
            </a:r>
            <a:r>
              <a:rPr lang="fi-FI" dirty="0" err="1"/>
              <a:t>Lecture</a:t>
            </a:r>
            <a:r>
              <a:rPr lang="fi-FI" dirty="0"/>
              <a:t> – </a:t>
            </a:r>
            <a:r>
              <a:rPr lang="fi-FI" dirty="0" err="1"/>
              <a:t>Percy</a:t>
            </a:r>
            <a:r>
              <a:rPr lang="fi-FI" dirty="0"/>
              <a:t> </a:t>
            </a:r>
            <a:r>
              <a:rPr lang="fi-FI" dirty="0" err="1"/>
              <a:t>Smend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EDADA-346E-5C47-A504-BE41AB606B0F}"/>
              </a:ext>
            </a:extLst>
          </p:cNvPr>
          <p:cNvSpPr/>
          <p:nvPr/>
        </p:nvSpPr>
        <p:spPr>
          <a:xfrm>
            <a:off x="147145" y="3163614"/>
            <a:ext cx="1818289" cy="105103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921705-E21B-42FD-B0D3-BBF0DD5617ED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2ED46C-2C56-4C25-A1EA-A4031D60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D5CA-B168-4342-A106-8797CAC149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Simplify choice?</a:t>
            </a:r>
          </a:p>
        </p:txBody>
      </p:sp>
      <p:pic>
        <p:nvPicPr>
          <p:cNvPr id="4098" name="Picture 2" descr="You'll Never Guess What America's Favorite Breakfast Cereal Is">
            <a:extLst>
              <a:ext uri="{FF2B5EF4-FFF2-40B4-BE49-F238E27FC236}">
                <a16:creationId xmlns:a16="http://schemas.microsoft.com/office/drawing/2014/main" id="{3D900EBF-3E91-42DE-9325-761E604D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93" y="0"/>
            <a:ext cx="4433207" cy="24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xes of Kellogg's breakfast cereals with generic brands mixed in on  grocery store shelves in New York Stock Photo - Alamy">
            <a:extLst>
              <a:ext uri="{FF2B5EF4-FFF2-40B4-BE49-F238E27FC236}">
                <a16:creationId xmlns:a16="http://schemas.microsoft.com/office/drawing/2014/main" id="{C1FE503B-C714-433F-A0AB-C587FB764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8"/>
          <a:stretch/>
        </p:blipFill>
        <p:spPr bwMode="auto">
          <a:xfrm>
            <a:off x="4706004" y="2488921"/>
            <a:ext cx="4433207" cy="26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1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157BF9A-E49D-4628-9AD7-CC14BFF5983D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A199D-79EA-4F84-9C7C-512CE5F0D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768F-8D0B-48AF-8B1D-517CF548165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Promise Quality?</a:t>
            </a:r>
          </a:p>
        </p:txBody>
      </p:sp>
      <p:pic>
        <p:nvPicPr>
          <p:cNvPr id="5122" name="Picture 2" descr="Whether you're unaware or don't care, counterfeit goods pose a serious  threat | Internet safety | The Guardian">
            <a:extLst>
              <a:ext uri="{FF2B5EF4-FFF2-40B4-BE49-F238E27FC236}">
                <a16:creationId xmlns:a16="http://schemas.microsoft.com/office/drawing/2014/main" id="{4C1D3A0C-65AA-4574-AA57-99751BD39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79" y="1825716"/>
            <a:ext cx="1998921" cy="16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unterfeit Brands from China and in China - Business 2 Community">
            <a:extLst>
              <a:ext uri="{FF2B5EF4-FFF2-40B4-BE49-F238E27FC236}">
                <a16:creationId xmlns:a16="http://schemas.microsoft.com/office/drawing/2014/main" id="{6F57F5DC-A0E6-4034-8DBA-DC84DFAA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93" y="1825716"/>
            <a:ext cx="2483905" cy="16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Grid Branding | Fake brands: The most sincere form of flattery">
            <a:extLst>
              <a:ext uri="{FF2B5EF4-FFF2-40B4-BE49-F238E27FC236}">
                <a16:creationId xmlns:a16="http://schemas.microsoft.com/office/drawing/2014/main" id="{ECF74B5C-BB28-4B8B-AB30-D075A023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93" y="3431315"/>
            <a:ext cx="3043886" cy="17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Tips On Stemming the Flood Of Counterfeit Goods - Global Trade Magazine">
            <a:extLst>
              <a:ext uri="{FF2B5EF4-FFF2-40B4-BE49-F238E27FC236}">
                <a16:creationId xmlns:a16="http://schemas.microsoft.com/office/drawing/2014/main" id="{561E6BA0-4DA8-4D37-A85E-1BB9A333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94" y="0"/>
            <a:ext cx="2916464" cy="18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5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74EB335-A9CF-5545-B6D8-782238E1376D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08DF2-DBB5-6F45-8D15-921084ABA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732F2-9D8B-CD48-97BD-7BD99FE29FC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Reducing Risk?</a:t>
            </a:r>
          </a:p>
        </p:txBody>
      </p:sp>
      <p:pic>
        <p:nvPicPr>
          <p:cNvPr id="5122" name="Picture 2" descr="EU has learned from Volkswagen scandal, says US emissions chief | World |  Breaking news and perspectives from around the globe | DW | 29.09.2016">
            <a:extLst>
              <a:ext uri="{FF2B5EF4-FFF2-40B4-BE49-F238E27FC236}">
                <a16:creationId xmlns:a16="http://schemas.microsoft.com/office/drawing/2014/main" id="{3FE11E34-3469-5D4F-A06F-C0508C0B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01486"/>
            <a:ext cx="7234809" cy="40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2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4B27B6-B073-4102-BEEF-BDC5A7DAE0F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/>
              <a:t>Why is </a:t>
            </a:r>
            <a:r>
              <a:rPr lang="fi-FI" dirty="0" err="1"/>
              <a:t>brand-building</a:t>
            </a:r>
            <a:r>
              <a:rPr lang="fi-FI" dirty="0"/>
              <a:t> </a:t>
            </a:r>
            <a:r>
              <a:rPr lang="fi-FI" dirty="0" err="1"/>
              <a:t>difficult</a:t>
            </a:r>
            <a:r>
              <a:rPr lang="fi-FI" dirty="0"/>
              <a:t>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3A0A6-519C-4D29-9B63-C84ECA31600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8682339" cy="3049460"/>
          </a:xfrm>
        </p:spPr>
        <p:txBody>
          <a:bodyPr/>
          <a:lstStyle/>
          <a:p>
            <a:pPr algn="l" rtl="0" fontAlgn="base"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brands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are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important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isn’t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everybody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building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strong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brands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look at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brand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building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013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6645FB-50E8-41BA-A52B-AC2090643180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ADCF2-B38E-42C7-BE12-197D37391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“brand bureaucracies” create weak branding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1DF680-3E32-4448-BB84-9A100A7BD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39" y="1706936"/>
            <a:ext cx="1666166" cy="25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6DEAD23-2ADA-41E6-BBDF-F904772A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34" y="1700107"/>
            <a:ext cx="1495452" cy="25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09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AFA17-F0FB-4C2C-87FA-669B530F8AE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Unmanageable Brands!!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F8A09E1-A9AB-2399-2235-6DE369D7B45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880" y="1051336"/>
            <a:ext cx="4150122" cy="293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Brand Identity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Brand Values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Brand Image</a:t>
            </a:r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64F7BE-C0D4-4F16-B09A-F06AD93F01A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01000" y="1043249"/>
            <a:ext cx="4078684" cy="293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Brand Architecture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Brand Portfolio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Brand DNA</a:t>
            </a:r>
          </a:p>
          <a:p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252B1E-C9CB-402C-B9BC-80F995623B52}"/>
              </a:ext>
            </a:extLst>
          </p:cNvPr>
          <p:cNvSpPr txBox="1">
            <a:spLocks/>
          </p:cNvSpPr>
          <p:nvPr/>
        </p:nvSpPr>
        <p:spPr>
          <a:xfrm>
            <a:off x="2631480" y="3224475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Brand Report Card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Brand Audit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Brand Equity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85ADA-5107-49B4-A060-34DD54525DBD}"/>
              </a:ext>
            </a:extLst>
          </p:cNvPr>
          <p:cNvSpPr txBox="1"/>
          <p:nvPr/>
        </p:nvSpPr>
        <p:spPr>
          <a:xfrm>
            <a:off x="1145519" y="2187175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DEFINE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2B7BC-314B-4FF2-937F-3A60D8C3E55F}"/>
              </a:ext>
            </a:extLst>
          </p:cNvPr>
          <p:cNvSpPr txBox="1"/>
          <p:nvPr/>
        </p:nvSpPr>
        <p:spPr>
          <a:xfrm>
            <a:off x="5749416" y="2187175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CONNECT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4B25D-FCAC-4622-869D-F997AAD45E2D}"/>
              </a:ext>
            </a:extLst>
          </p:cNvPr>
          <p:cNvSpPr txBox="1"/>
          <p:nvPr/>
        </p:nvSpPr>
        <p:spPr>
          <a:xfrm>
            <a:off x="3350002" y="4388193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MEASURE</a:t>
            </a:r>
          </a:p>
        </p:txBody>
      </p:sp>
    </p:spTree>
    <p:extLst>
      <p:ext uri="{BB962C8B-B14F-4D97-AF65-F5344CB8AC3E}">
        <p14:creationId xmlns:p14="http://schemas.microsoft.com/office/powerpoint/2010/main" val="4077056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AEB19-F151-4B4D-ABCA-5078646720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Whose responsibility is branding?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EE1E1-4695-4E64-A9EA-CFDAF40D6E2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err="1"/>
              <a:t>Sales</a:t>
            </a:r>
            <a:r>
              <a:rPr lang="fi-FI" dirty="0"/>
              <a:t> </a:t>
            </a:r>
            <a:r>
              <a:rPr lang="fi-FI" dirty="0" err="1"/>
              <a:t>Rep</a:t>
            </a:r>
            <a:r>
              <a:rPr lang="fi-FI" dirty="0"/>
              <a:t>?</a:t>
            </a:r>
          </a:p>
          <a:p>
            <a:r>
              <a:rPr lang="fi-FI" dirty="0"/>
              <a:t>Marketing </a:t>
            </a:r>
            <a:r>
              <a:rPr lang="fi-FI" dirty="0" err="1"/>
              <a:t>Manager</a:t>
            </a:r>
            <a:r>
              <a:rPr lang="fi-FI" dirty="0"/>
              <a:t>?</a:t>
            </a:r>
          </a:p>
          <a:p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Manager</a:t>
            </a:r>
            <a:r>
              <a:rPr lang="fi-FI" dirty="0"/>
              <a:t>?</a:t>
            </a:r>
          </a:p>
          <a:p>
            <a:r>
              <a:rPr lang="fi-FI" dirty="0"/>
              <a:t>Product </a:t>
            </a:r>
            <a:r>
              <a:rPr lang="fi-FI" dirty="0" err="1"/>
              <a:t>Manager</a:t>
            </a:r>
            <a:r>
              <a:rPr lang="fi-FI" dirty="0"/>
              <a:t>?</a:t>
            </a:r>
          </a:p>
          <a:p>
            <a:r>
              <a:rPr lang="fi-FI" dirty="0" err="1"/>
              <a:t>All</a:t>
            </a:r>
            <a:r>
              <a:rPr lang="fi-FI" dirty="0"/>
              <a:t> of the </a:t>
            </a:r>
            <a:r>
              <a:rPr lang="fi-FI" dirty="0" err="1"/>
              <a:t>above</a:t>
            </a:r>
            <a:r>
              <a:rPr lang="fi-FI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276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hirt on a wall&#10;&#10;Description automatically generated with medium confidence">
            <a:extLst>
              <a:ext uri="{FF2B5EF4-FFF2-40B4-BE49-F238E27FC236}">
                <a16:creationId xmlns:a16="http://schemas.microsoft.com/office/drawing/2014/main" id="{DB6F7FFA-0374-4E97-BB46-0F2DA1D4FA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517" y="0"/>
            <a:ext cx="3870483" cy="5143500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7245F7-DEC4-4B28-87FD-0A4B5C5F8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338" y="519113"/>
            <a:ext cx="4218160" cy="3767587"/>
          </a:xfrm>
        </p:spPr>
        <p:txBody>
          <a:bodyPr>
            <a:normAutofit/>
          </a:bodyPr>
          <a:lstStyle/>
          <a:p>
            <a:r>
              <a:rPr lang="en-GB" dirty="0"/>
              <a:t>Price of this shirt?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FFB46-A398-3E46-B61D-25F8C66FB391}"/>
              </a:ext>
            </a:extLst>
          </p:cNvPr>
          <p:cNvSpPr txBox="1"/>
          <p:nvPr/>
        </p:nvSpPr>
        <p:spPr>
          <a:xfrm>
            <a:off x="956441" y="3026979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Mentimeter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7245F7-DEC4-4B28-87FD-0A4B5C5F8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338" y="519113"/>
            <a:ext cx="4218160" cy="3767587"/>
          </a:xfrm>
        </p:spPr>
        <p:txBody>
          <a:bodyPr>
            <a:normAutofit/>
          </a:bodyPr>
          <a:lstStyle/>
          <a:p>
            <a:r>
              <a:rPr lang="en-GB" dirty="0"/>
              <a:t>Price of this shirt?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6CCA78-79CB-4633-B868-A3C302A2EB6D}"/>
              </a:ext>
            </a:extLst>
          </p:cNvPr>
          <p:cNvGrpSpPr/>
          <p:nvPr/>
        </p:nvGrpSpPr>
        <p:grpSpPr>
          <a:xfrm>
            <a:off x="5307724" y="0"/>
            <a:ext cx="3836276" cy="5143500"/>
            <a:chOff x="8591516" y="2064519"/>
            <a:chExt cx="3600484" cy="47934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8FA8C4-C819-490A-8C69-E635FBEE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516" y="2064519"/>
              <a:ext cx="3600484" cy="47934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3EB018-4748-4BAE-965B-79758FF36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0424" y="3581400"/>
              <a:ext cx="506730" cy="50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6BDA47-9745-BD43-92C6-90F2E68BF203}"/>
              </a:ext>
            </a:extLst>
          </p:cNvPr>
          <p:cNvSpPr txBox="1"/>
          <p:nvPr/>
        </p:nvSpPr>
        <p:spPr>
          <a:xfrm>
            <a:off x="987973" y="3432615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Mentimeter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ess board with chess pieces&#10;&#10;Description automatically generated with low confidence">
            <a:extLst>
              <a:ext uri="{FF2B5EF4-FFF2-40B4-BE49-F238E27FC236}">
                <a16:creationId xmlns:a16="http://schemas.microsoft.com/office/drawing/2014/main" id="{1370530A-F5AF-41F4-ACFB-5B8AAC5AA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45" y="355599"/>
            <a:ext cx="4223385" cy="28155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8BD7CA-C6E2-4238-8F09-C7383C7DE2F1}"/>
              </a:ext>
            </a:extLst>
          </p:cNvPr>
          <p:cNvSpPr/>
          <p:nvPr/>
        </p:nvSpPr>
        <p:spPr>
          <a:xfrm>
            <a:off x="528320" y="846667"/>
            <a:ext cx="1463040" cy="1725083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Market Researcher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Set of Associations/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Impressions/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5ECD21-B03B-4DC7-832E-104801A7E191}"/>
              </a:ext>
            </a:extLst>
          </p:cNvPr>
          <p:cNvSpPr/>
          <p:nvPr/>
        </p:nvSpPr>
        <p:spPr>
          <a:xfrm>
            <a:off x="7109703" y="812799"/>
            <a:ext cx="1463040" cy="1725083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Accountant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Intangible Asset on the balance sheet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A6DE9B-72BB-4D6E-86D8-5B6E410EAD9C}"/>
              </a:ext>
            </a:extLst>
          </p:cNvPr>
          <p:cNvSpPr/>
          <p:nvPr/>
        </p:nvSpPr>
        <p:spPr>
          <a:xfrm>
            <a:off x="3898053" y="3295227"/>
            <a:ext cx="1463040" cy="1725083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Micro-Economist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Mechanism to charge premium</a:t>
            </a:r>
          </a:p>
        </p:txBody>
      </p:sp>
    </p:spTree>
    <p:extLst>
      <p:ext uri="{BB962C8B-B14F-4D97-AF65-F5344CB8AC3E}">
        <p14:creationId xmlns:p14="http://schemas.microsoft.com/office/powerpoint/2010/main" val="1941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B13D3-0F30-4508-BC43-48C7855115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err="1"/>
              <a:t>Approaches</a:t>
            </a:r>
            <a:r>
              <a:rPr lang="fi-FI" dirty="0"/>
              <a:t> and Building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Brand</a:t>
            </a:r>
            <a:r>
              <a:rPr lang="fi-FI" dirty="0"/>
              <a:t> Management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092A4-AB40-43D0-963C-A5E3AB502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Session - 2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BF392-C9C8-4144-9C56-9156029599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GB" dirty="0"/>
              <a:t>Dr. Kushagra Bhatnagar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74E83C-044B-4B0A-BE43-C8B8599EB26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21.04.2022</a:t>
            </a:r>
          </a:p>
        </p:txBody>
      </p:sp>
    </p:spTree>
    <p:extLst>
      <p:ext uri="{BB962C8B-B14F-4D97-AF65-F5344CB8AC3E}">
        <p14:creationId xmlns:p14="http://schemas.microsoft.com/office/powerpoint/2010/main" val="384938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62AC4-4C92-43CE-B19C-A8DEBAADA1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Brand equity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the additional sum of money a consumer is willing to pay vs. a similar, unbranded product (de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Chernatory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&amp; McDonald 1992)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606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EF9ECC-4AF8-474A-B4DE-2AECF0150BD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Equity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9FA9-E0DD-4BC3-8907-EE4FB24B391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“when a relevant constituent reacts more positively to, for example, an ad campaign, a product or service than if it would have been issued by an unknown or fictitious company”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(Schulz et al. 2000;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Farquah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1989)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“a set of assets (and liabilities) linked to a brand’s name and symbol that adds to (or subtracts from) the value provided by a product or service to a firm and/or that firm’s customers.”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(Aaker 1996, p. 7-9)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043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64A6-C51F-EC43-A3FE-E4030EA063B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8" y="28435"/>
            <a:ext cx="8497093" cy="1007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Awakening to the financial value of brands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A2BE1C7-4AF6-78D7-3A13-FCDECE93FD60}"/>
              </a:ext>
            </a:extLst>
          </p:cNvPr>
          <p:cNvGraphicFramePr/>
          <p:nvPr/>
        </p:nvGraphicFramePr>
        <p:xfrm>
          <a:off x="287338" y="1208314"/>
          <a:ext cx="8497093" cy="307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874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ACB9-4F88-C943-9A20-FA717F9C9E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BAV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2CFD7-0C1C-5744-970B-5B9F0272BF9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987538" y="1142206"/>
            <a:ext cx="7102475" cy="2859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610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33EF20-E36F-8F4C-AD0B-C1877139F03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2276402" y="294103"/>
            <a:ext cx="4433887" cy="44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131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FC653-7FA8-4AA7-8BF3-6A06280AE3F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What branding is NOT</a:t>
            </a:r>
          </a:p>
        </p:txBody>
      </p:sp>
    </p:spTree>
    <p:extLst>
      <p:ext uri="{BB962C8B-B14F-4D97-AF65-F5344CB8AC3E}">
        <p14:creationId xmlns:p14="http://schemas.microsoft.com/office/powerpoint/2010/main" val="3466867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472AB-517D-4892-AA95-AC853BE6BA2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Positioning is NOT branding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A2D99-D286-4093-A800-BAE7F69A3A7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8492897" cy="3049460"/>
          </a:xfrm>
        </p:spPr>
        <p:txBody>
          <a:bodyPr/>
          <a:lstStyle/>
          <a:p>
            <a:r>
              <a:rPr lang="en-US" dirty="0"/>
              <a:t>Positioning = Identifying a value/adjective/feeling that the brand can associate itself with through paid communication or other media</a:t>
            </a:r>
          </a:p>
          <a:p>
            <a:r>
              <a:rPr lang="en-US" dirty="0"/>
              <a:t>	Pepsi = Young + Refreshing</a:t>
            </a:r>
          </a:p>
          <a:p>
            <a:r>
              <a:rPr lang="en-US" dirty="0"/>
              <a:t>	Apple = Creative + Futuristic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11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472AB-517D-4892-AA95-AC853BE6BA2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Advertising is NOT branding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A2D99-D286-4093-A800-BAE7F69A3A7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8492897" cy="3049460"/>
          </a:xfrm>
        </p:spPr>
        <p:txBody>
          <a:bodyPr/>
          <a:lstStyle/>
          <a:p>
            <a:r>
              <a:rPr lang="en-US" dirty="0"/>
              <a:t>Advertising = Paid media that reinforces a particular story or benefit or value through repeated exposure to the message</a:t>
            </a:r>
          </a:p>
          <a:p>
            <a:r>
              <a:rPr lang="en-US" dirty="0"/>
              <a:t>	Budweiser beer = Cool + Anti-establishment</a:t>
            </a:r>
          </a:p>
          <a:p>
            <a:r>
              <a:rPr lang="en-US" dirty="0"/>
              <a:t>	McDonalds = Indulgent </a:t>
            </a:r>
          </a:p>
          <a:p>
            <a:r>
              <a:rPr lang="en-US" dirty="0"/>
              <a:t>	(But do you get that feeling from the brand)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79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11420-77DC-A048-9C65-651610F06A0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Paradigms for Brand Management</a:t>
            </a:r>
          </a:p>
        </p:txBody>
      </p:sp>
    </p:spTree>
    <p:extLst>
      <p:ext uri="{BB962C8B-B14F-4D97-AF65-F5344CB8AC3E}">
        <p14:creationId xmlns:p14="http://schemas.microsoft.com/office/powerpoint/2010/main" val="2137176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5EC5B-11D9-6A48-9F86-96F9F552198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What is a brand management paradigm?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A0C23-63D8-9242-A393-926AE3037FF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500547"/>
            <a:ext cx="8492897" cy="3049460"/>
          </a:xfrm>
        </p:spPr>
        <p:txBody>
          <a:bodyPr/>
          <a:lstStyle/>
          <a:p>
            <a:r>
              <a:rPr lang="en-GB" i="1" dirty="0"/>
              <a:t>“a deep-seated way of seeing and managing brands and their value, shared by the members of an organizational community marked by a common culture” (</a:t>
            </a:r>
            <a:r>
              <a:rPr lang="en-GB" i="1" dirty="0" err="1"/>
              <a:t>Louru</a:t>
            </a:r>
            <a:r>
              <a:rPr lang="en-GB" i="1" dirty="0"/>
              <a:t> 2001)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C652-B1C0-1949-B766-A2E080593E6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8" y="28435"/>
            <a:ext cx="8497093" cy="1007055"/>
          </a:xfrm>
        </p:spPr>
        <p:txBody>
          <a:bodyPr>
            <a:normAutofit/>
          </a:bodyPr>
          <a:lstStyle/>
          <a:p>
            <a:r>
              <a:rPr lang="en-GB" dirty="0"/>
              <a:t>RECAP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89C0395-8266-1E95-4590-75289F52548E}"/>
              </a:ext>
            </a:extLst>
          </p:cNvPr>
          <p:cNvGraphicFramePr/>
          <p:nvPr/>
        </p:nvGraphicFramePr>
        <p:xfrm>
          <a:off x="70884" y="1208314"/>
          <a:ext cx="8924260" cy="308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130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E02A55-CB3D-4D8F-BA41-34A621615307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169A6-C2B4-4CA7-8FA4-EE54091C87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Branding Paradigms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FE7FB6-12DA-488D-99BD-7D3ED151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60" y="0"/>
            <a:ext cx="3332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78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71FA6-3561-4D61-840E-6C7FCB81025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Mindshare</a:t>
            </a:r>
            <a:r>
              <a:rPr lang="fi-FI" dirty="0"/>
              <a:t> </a:t>
            </a:r>
            <a:r>
              <a:rPr lang="fi-FI" dirty="0" err="1"/>
              <a:t>Branding</a:t>
            </a:r>
            <a:r>
              <a:rPr lang="fi-FI" dirty="0"/>
              <a:t>: ’</a:t>
            </a:r>
            <a:r>
              <a:rPr lang="fi-FI" dirty="0" err="1"/>
              <a:t>It’s</a:t>
            </a:r>
            <a:r>
              <a:rPr lang="fi-FI" dirty="0"/>
              <a:t> </a:t>
            </a:r>
            <a:r>
              <a:rPr lang="fi-FI" dirty="0" err="1"/>
              <a:t>Toasted</a:t>
            </a:r>
            <a:r>
              <a:rPr lang="fi-FI" dirty="0"/>
              <a:t>’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4E5E2-B260-4B2B-8422-89B185E1413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664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0EA7-9893-0143-B9E9-85D8E7A0B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9505" y="145870"/>
            <a:ext cx="6683375" cy="960437"/>
          </a:xfrm>
        </p:spPr>
        <p:txBody>
          <a:bodyPr/>
          <a:lstStyle/>
          <a:p>
            <a:r>
              <a:rPr lang="fi-FI" dirty="0" err="1"/>
              <a:t>Brand</a:t>
            </a:r>
            <a:r>
              <a:rPr lang="fi-FI" dirty="0"/>
              <a:t> = </a:t>
            </a:r>
            <a:r>
              <a:rPr lang="fi-FI" dirty="0" err="1"/>
              <a:t>Rational</a:t>
            </a:r>
            <a:r>
              <a:rPr lang="fi-FI" dirty="0"/>
              <a:t> </a:t>
            </a:r>
            <a:r>
              <a:rPr lang="fi-FI" dirty="0" err="1"/>
              <a:t>Differentiation</a:t>
            </a:r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B548C-E1F9-7A40-A48D-CF609DA39E45}"/>
              </a:ext>
            </a:extLst>
          </p:cNvPr>
          <p:cNvSpPr txBox="1"/>
          <p:nvPr/>
        </p:nvSpPr>
        <p:spPr>
          <a:xfrm>
            <a:off x="5749121" y="4749421"/>
            <a:ext cx="12538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13" dirty="0"/>
              <a:t>@</a:t>
            </a:r>
            <a:r>
              <a:rPr lang="fi-FI" sz="1013" dirty="0" err="1"/>
              <a:t>Pic</a:t>
            </a:r>
            <a:r>
              <a:rPr lang="fi-FI" sz="1013" dirty="0"/>
              <a:t> </a:t>
            </a:r>
            <a:r>
              <a:rPr lang="fi-FI" sz="1013" dirty="0" err="1"/>
              <a:t>credit</a:t>
            </a:r>
            <a:r>
              <a:rPr lang="fi-FI" sz="1013" dirty="0"/>
              <a:t>: IMDB</a:t>
            </a:r>
          </a:p>
        </p:txBody>
      </p:sp>
      <p:pic>
        <p:nvPicPr>
          <p:cNvPr id="3" name="Mad Men - The Carousel (Higher Quality).mp4">
            <a:hlinkClick r:id="" action="ppaction://media"/>
            <a:extLst>
              <a:ext uri="{FF2B5EF4-FFF2-40B4-BE49-F238E27FC236}">
                <a16:creationId xmlns:a16="http://schemas.microsoft.com/office/drawing/2014/main" id="{374DEAE5-AE95-4247-B49A-28BC0CD13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847" y="815548"/>
            <a:ext cx="4929073" cy="36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C7145-96FA-47F0-8F0A-DD1899F9BC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Abstract</a:t>
            </a:r>
            <a:r>
              <a:rPr lang="fi-FI" dirty="0"/>
              <a:t>, </a:t>
            </a:r>
            <a:r>
              <a:rPr lang="fi-FI" dirty="0" err="1"/>
              <a:t>associative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management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AFA0F-9D21-4407-A4AD-EC2A90B1F7B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640859"/>
            <a:ext cx="8492897" cy="3049460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B1059D"/>
                </a:solidFill>
                <a:effectLst/>
                <a:latin typeface="Arial" panose="020B0604020202020204" pitchFamily="34" charset="0"/>
              </a:rPr>
              <a:t>Simplified research: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Keeping complexity out of marketing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Rich consumer research is reduced to keywords that can be distributed efficiently to insiders and outsiders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B1059D"/>
                </a:solidFill>
                <a:effectLst/>
                <a:latin typeface="Arial" panose="020B0604020202020204" pitchFamily="34" charset="0"/>
              </a:rPr>
              <a:t>Mindshare branding: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Debating abstract adjectives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 as characteristics or associations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Brands = manageable essences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092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DFA49D-7B03-4888-B888-25EEF5ED200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fi-FI" sz="3600" dirty="0" err="1"/>
              <a:t>Emotional</a:t>
            </a:r>
            <a:r>
              <a:rPr lang="fi-FI" sz="3600" dirty="0"/>
              <a:t> </a:t>
            </a:r>
            <a:r>
              <a:rPr lang="fi-FI" sz="3600" dirty="0" err="1"/>
              <a:t>Branding</a:t>
            </a:r>
            <a:r>
              <a:rPr lang="fi-FI" sz="3600" dirty="0"/>
              <a:t>: ’Kodak </a:t>
            </a:r>
            <a:r>
              <a:rPr lang="fi-FI" sz="3600" dirty="0" err="1"/>
              <a:t>Carousel</a:t>
            </a:r>
            <a:r>
              <a:rPr lang="fi-FI" sz="3600" dirty="0"/>
              <a:t>’</a:t>
            </a:r>
            <a:endParaRPr lang="en-GB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28563-BBDB-42B1-9D46-B798C40D005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188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0EA7-9893-0143-B9E9-85D8E7A0B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3665" y="190691"/>
            <a:ext cx="6683375" cy="960437"/>
          </a:xfrm>
        </p:spPr>
        <p:txBody>
          <a:bodyPr/>
          <a:lstStyle/>
          <a:p>
            <a:r>
              <a:rPr lang="fi-FI" dirty="0" err="1"/>
              <a:t>Brand</a:t>
            </a:r>
            <a:r>
              <a:rPr lang="fi-FI" dirty="0"/>
              <a:t> = </a:t>
            </a:r>
            <a:r>
              <a:rPr lang="fi-FI" dirty="0" err="1"/>
              <a:t>Emotional</a:t>
            </a:r>
            <a:r>
              <a:rPr lang="fi-FI" dirty="0"/>
              <a:t> </a:t>
            </a:r>
            <a:r>
              <a:rPr lang="fi-FI" dirty="0" err="1"/>
              <a:t>Journey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7C76A-8A50-DD4A-8565-4FDF3B7C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38" y="947738"/>
            <a:ext cx="5191125" cy="3248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FB548C-E1F9-7A40-A48D-CF609DA39E45}"/>
              </a:ext>
            </a:extLst>
          </p:cNvPr>
          <p:cNvSpPr txBox="1"/>
          <p:nvPr/>
        </p:nvSpPr>
        <p:spPr>
          <a:xfrm>
            <a:off x="5749121" y="4749421"/>
            <a:ext cx="12538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13" dirty="0"/>
              <a:t>@</a:t>
            </a:r>
            <a:r>
              <a:rPr lang="fi-FI" sz="1013" dirty="0" err="1"/>
              <a:t>Pic</a:t>
            </a:r>
            <a:r>
              <a:rPr lang="fi-FI" sz="1013" dirty="0"/>
              <a:t> </a:t>
            </a:r>
            <a:r>
              <a:rPr lang="fi-FI" sz="1013" dirty="0" err="1"/>
              <a:t>credit</a:t>
            </a:r>
            <a:r>
              <a:rPr lang="fi-FI" sz="1013" dirty="0"/>
              <a:t>: IMDB</a:t>
            </a:r>
          </a:p>
        </p:txBody>
      </p:sp>
    </p:spTree>
    <p:extLst>
      <p:ext uri="{BB962C8B-B14F-4D97-AF65-F5344CB8AC3E}">
        <p14:creationId xmlns:p14="http://schemas.microsoft.com/office/powerpoint/2010/main" val="42258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BEEAAA-D6D4-4742-A742-A0E6514EBA6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Cultural Branding: </a:t>
            </a:r>
            <a:r>
              <a:rPr lang="en-US" dirty="0" err="1"/>
              <a:t>WeWork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2684B-DDDD-3142-BC0B-F24206B2858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Cultural conversation + Brand Meaning +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4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BB4B4B-B44D-A543-BFF3-59C415CFDAC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CE9E1-014B-7240-A39F-6D74241ED1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20FE4-2E75-FD48-88BD-4F9FBDB6E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62" y="0"/>
            <a:ext cx="6907902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D228D8-2572-F847-AD8D-E0EC9B264C88}"/>
              </a:ext>
            </a:extLst>
          </p:cNvPr>
          <p:cNvSpPr/>
          <p:nvPr/>
        </p:nvSpPr>
        <p:spPr>
          <a:xfrm>
            <a:off x="1805364" y="28438"/>
            <a:ext cx="38924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watch?v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=X2LwIiKhczo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23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CF9D09-2B2A-1443-BDBA-73F93FF5FA9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28438"/>
            <a:ext cx="8706393" cy="999574"/>
          </a:xfrm>
        </p:spPr>
        <p:txBody>
          <a:bodyPr/>
          <a:lstStyle/>
          <a:p>
            <a:r>
              <a:rPr lang="en-US" dirty="0"/>
              <a:t>Experiential Branding: Disneyworld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A3B2-E95A-2C45-941F-3BF87CA844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7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E7F24B-6ED5-DC43-8613-7D90E1AAA1F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9C7B-C89C-A546-8366-53D76C88782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050CA-F05F-074E-9686-32602F709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7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A5BF5-58DD-4E72-BF12-01CFA8E9C16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/>
              <a:t>I</a:t>
            </a:r>
            <a:r>
              <a:rPr lang="en-US" dirty="0"/>
              <a:t>n-Class Reflective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F454E-94E9-4E8C-AA2C-818EF3334E7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Think of a brand created in the 2020s? What makes this brand catch your attention?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09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3C8C-F3E0-644F-B6CF-BB179536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A043-3586-A648-A7EF-6EE2770E0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>
            <a:normAutofit/>
          </a:bodyPr>
          <a:lstStyle/>
          <a:p>
            <a:r>
              <a:rPr lang="en-GB" dirty="0" err="1"/>
              <a:t>Gobe</a:t>
            </a:r>
            <a:r>
              <a:rPr lang="en-GB" dirty="0"/>
              <a:t>, Marc (2001), </a:t>
            </a:r>
            <a:r>
              <a:rPr lang="en-GB" i="1" dirty="0"/>
              <a:t>Emotional Branding: The New Paradigm for Connecting Brands to People</a:t>
            </a:r>
            <a:r>
              <a:rPr lang="en-GB" dirty="0"/>
              <a:t>. New York: Allworth Press. </a:t>
            </a:r>
          </a:p>
          <a:p>
            <a:r>
              <a:rPr lang="en-GB" dirty="0"/>
              <a:t>Al </a:t>
            </a:r>
            <a:r>
              <a:rPr lang="en-GB" dirty="0" err="1"/>
              <a:t>Ries</a:t>
            </a:r>
            <a:r>
              <a:rPr lang="en-GB" dirty="0"/>
              <a:t> and Jack Trout (1998) Positioning: The battle for your mind </a:t>
            </a:r>
          </a:p>
          <a:p>
            <a:r>
              <a:rPr lang="en-GB" dirty="0"/>
              <a:t>Doug Holt (2006) How brands become Icons</a:t>
            </a:r>
          </a:p>
          <a:p>
            <a:r>
              <a:rPr lang="en-GB" dirty="0"/>
              <a:t>Bernd Schmitt (1999) Experiential Marketing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89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B375E-39A8-412E-9579-B755CCDB0D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sz="3200" dirty="0" err="1"/>
              <a:t>Assignment</a:t>
            </a:r>
            <a:r>
              <a:rPr lang="fi-FI" sz="3200" dirty="0"/>
              <a:t> 1 – </a:t>
            </a:r>
            <a:r>
              <a:rPr lang="fi-FI" sz="3200" dirty="0" err="1"/>
              <a:t>Projective</a:t>
            </a:r>
            <a:r>
              <a:rPr lang="fi-FI" sz="3200" dirty="0"/>
              <a:t> </a:t>
            </a:r>
            <a:r>
              <a:rPr lang="fi-FI" sz="3200" dirty="0" err="1"/>
              <a:t>Techniques</a:t>
            </a:r>
            <a:r>
              <a:rPr lang="fi-FI" sz="3200" dirty="0"/>
              <a:t> to </a:t>
            </a:r>
            <a:r>
              <a:rPr lang="fi-FI" sz="3200" dirty="0" err="1"/>
              <a:t>understand</a:t>
            </a:r>
            <a:r>
              <a:rPr lang="fi-FI" sz="3200" dirty="0"/>
              <a:t> </a:t>
            </a:r>
            <a:r>
              <a:rPr lang="fi-FI" sz="3200" dirty="0" err="1"/>
              <a:t>brand</a:t>
            </a:r>
            <a:r>
              <a:rPr lang="fi-FI" sz="3200" dirty="0"/>
              <a:t> </a:t>
            </a:r>
            <a:r>
              <a:rPr lang="fi-FI" sz="3200" dirty="0" err="1"/>
              <a:t>complexity</a:t>
            </a:r>
            <a:r>
              <a:rPr lang="fi-FI" sz="3200" dirty="0"/>
              <a:t> and </a:t>
            </a:r>
            <a:r>
              <a:rPr lang="fi-FI" sz="3200" dirty="0" err="1"/>
              <a:t>width</a:t>
            </a: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76D7B-2E82-4D9D-8618-563CF13E5FE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algn="l" fontAlgn="base"/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Think of your favorite brand. Now imagine this brand as each one of the elements below. Explain your choice of each element in 2 to 3 sentences.</a:t>
            </a:r>
          </a:p>
          <a:p>
            <a:pPr marL="457200" indent="-457200" algn="l" fontAlgn="base">
              <a:buAutoNum type="arabicParenR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 animal</a:t>
            </a:r>
            <a:endParaRPr lang="en-US" sz="20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457200" indent="-457200" algn="l" fontAlgn="base"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</a:rPr>
              <a:t>an image</a:t>
            </a:r>
          </a:p>
          <a:p>
            <a:pPr marL="457200" indent="-457200" algn="l" fontAlgn="base"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</a:rPr>
              <a:t>a public persona (PS: Not the official brand ambassador)</a:t>
            </a:r>
          </a:p>
          <a:p>
            <a:pPr marL="457200" indent="-457200" algn="l" fontAlgn="base">
              <a:buAutoNum type="arabicParenR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feeling/emotion</a:t>
            </a:r>
          </a:p>
          <a:p>
            <a:pPr marL="457200" indent="-457200" algn="l" fontAlgn="base">
              <a:buAutoNum type="arabicParenR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relationship</a:t>
            </a:r>
          </a:p>
          <a:p>
            <a:pPr marL="457200" indent="-457200" algn="l" fontAlgn="base">
              <a:buAutoNum type="arabicParenR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place</a:t>
            </a:r>
          </a:p>
          <a:p>
            <a:pPr algn="l" fontAlgn="base"/>
            <a:endParaRPr lang="en-US" sz="20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0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58DEB-47D7-4FC8-9901-C97F4B6D8EF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algn="ctr"/>
            <a:endParaRPr lang="fi-FI" sz="4000" dirty="0"/>
          </a:p>
          <a:p>
            <a:pPr algn="ctr"/>
            <a:r>
              <a:rPr lang="fi-FI" sz="4000" dirty="0" err="1"/>
              <a:t>What</a:t>
            </a:r>
            <a:r>
              <a:rPr lang="fi-FI" sz="4000" dirty="0"/>
              <a:t> is a </a:t>
            </a:r>
            <a:r>
              <a:rPr lang="fi-FI" sz="4000" dirty="0" err="1"/>
              <a:t>Brand</a:t>
            </a:r>
            <a:r>
              <a:rPr lang="fi-FI" sz="4000" dirty="0"/>
              <a:t>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22451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1E69-BB36-F845-BFB7-DA676E72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71A5-2126-F745-B6EB-21D4E0B85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B89401-2923-5D41-A0E6-9B2FE1A5E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71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105D1-8B07-4551-AFF1-58C9B90B4D6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3D92-1573-4BE4-B313-D3C904FCED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“A brand is essentially a container for a customer’s complete experience with the product or company.”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-- Sergio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Zyman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4098" name="Picture 2" descr="A brand is essentially a container for a customer's complete experience  with the product or company.">
            <a:extLst>
              <a:ext uri="{FF2B5EF4-FFF2-40B4-BE49-F238E27FC236}">
                <a16:creationId xmlns:a16="http://schemas.microsoft.com/office/drawing/2014/main" id="{49D977DD-64B8-5048-98C4-E3CC2280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2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29523-9ED7-4A72-AEDC-2D779008B95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6765" y="1149318"/>
            <a:ext cx="8492897" cy="3049460"/>
          </a:xfrm>
        </p:spPr>
        <p:txBody>
          <a:bodyPr/>
          <a:lstStyle/>
          <a:p>
            <a:r>
              <a:rPr lang="en-US" sz="2000" dirty="0"/>
              <a:t>American Marketing Association definition</a:t>
            </a:r>
          </a:p>
          <a:p>
            <a:endParaRPr lang="en-US" sz="2000" dirty="0"/>
          </a:p>
          <a:p>
            <a:r>
              <a:rPr lang="en-US" sz="2000" dirty="0"/>
              <a:t>“name, term, sign, symbol, or design, or a combination of them, intended to identify the goods and services of one seller or group of sellers and to differentiate them from those of competition.” 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EF6D9-09DA-479D-B96A-6F1F08668556}"/>
              </a:ext>
            </a:extLst>
          </p:cNvPr>
          <p:cNvSpPr txBox="1"/>
          <p:nvPr/>
        </p:nvSpPr>
        <p:spPr>
          <a:xfrm>
            <a:off x="1396409" y="3614003"/>
            <a:ext cx="6474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IS THIS DEFINITION ENOUGH??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19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29BD30-641E-40CA-8416-C28628F00A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/>
              <a:t>Why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Brands</a:t>
            </a:r>
            <a:r>
              <a:rPr lang="fi-FI" dirty="0"/>
              <a:t> </a:t>
            </a:r>
            <a:r>
              <a:rPr lang="fi-FI" dirty="0" err="1"/>
              <a:t>exist</a:t>
            </a:r>
            <a:r>
              <a:rPr lang="fi-FI" dirty="0"/>
              <a:t>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45997-1001-4C22-A4F6-34D1A5C8A9B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Simplify choice?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Promise quality?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Reduce risk?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Charge a premium?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Add to a company’s assets on the balance sheet?</a:t>
            </a:r>
          </a:p>
          <a:p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87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4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9_EN.pptx" id="{E68F8044-37E2-41CE-B834-7B9B753E7884}" vid="{A03C304B-FE21-483C-9832-56A7F0FF1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11727</TotalTime>
  <Words>918</Words>
  <Application>Microsoft Macintosh PowerPoint</Application>
  <PresentationFormat>On-screen Show (16:9)</PresentationFormat>
  <Paragraphs>140</Paragraphs>
  <Slides>41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</vt:lpstr>
      <vt:lpstr>Calibri</vt:lpstr>
      <vt:lpstr>Roboto</vt:lpstr>
      <vt:lpstr>Segoe UI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 = Rational Differentiation</vt:lpstr>
      <vt:lpstr>PowerPoint Presentation</vt:lpstr>
      <vt:lpstr>PowerPoint Presentation</vt:lpstr>
      <vt:lpstr>Brand = Emotional Journey</vt:lpstr>
      <vt:lpstr>PowerPoint Presentation</vt:lpstr>
      <vt:lpstr>PowerPoint Presentation</vt:lpstr>
      <vt:lpstr>PowerPoint Presentation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Bhatnagar Kushagra</dc:creator>
  <cp:lastModifiedBy>Bhatnagar Kushagra</cp:lastModifiedBy>
  <cp:revision>155</cp:revision>
  <dcterms:created xsi:type="dcterms:W3CDTF">2022-04-11T12:53:27Z</dcterms:created>
  <dcterms:modified xsi:type="dcterms:W3CDTF">2022-04-25T05:51:14Z</dcterms:modified>
</cp:coreProperties>
</file>