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notesSlides/notesSlide2.xml" ContentType="application/vnd.openxmlformats-officedocument.presentationml.notesSlide+xml"/>
  <Override PartName="/ppt/webextensions/webextension2.xml" ContentType="application/vnd.ms-office.webextension+xml"/>
  <Override PartName="/ppt/notesSlides/notesSlide3.xml" ContentType="application/vnd.openxmlformats-officedocument.presentationml.notesSlide+xml"/>
  <Override PartName="/ppt/webextensions/webextension3.xml" ContentType="application/vnd.ms-office.webextension+xml"/>
  <Override PartName="/ppt/notesSlides/notesSlide4.xml" ContentType="application/vnd.openxmlformats-officedocument.presentationml.notesSlide+xml"/>
  <Override PartName="/ppt/webextensions/webextension4.xml" ContentType="application/vnd.ms-office.webextens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21" r:id="rId2"/>
    <p:sldId id="538" r:id="rId3"/>
    <p:sldId id="468" r:id="rId4"/>
    <p:sldId id="422" r:id="rId5"/>
    <p:sldId id="486" r:id="rId6"/>
    <p:sldId id="573" r:id="rId7"/>
    <p:sldId id="502" r:id="rId8"/>
    <p:sldId id="473" r:id="rId9"/>
    <p:sldId id="547" r:id="rId10"/>
    <p:sldId id="475" r:id="rId11"/>
    <p:sldId id="548" r:id="rId12"/>
    <p:sldId id="553" r:id="rId13"/>
    <p:sldId id="557" r:id="rId14"/>
    <p:sldId id="558" r:id="rId15"/>
    <p:sldId id="556" r:id="rId16"/>
    <p:sldId id="559" r:id="rId17"/>
    <p:sldId id="554" r:id="rId18"/>
    <p:sldId id="560" r:id="rId19"/>
    <p:sldId id="561" r:id="rId20"/>
    <p:sldId id="439" r:id="rId21"/>
    <p:sldId id="574" r:id="rId22"/>
    <p:sldId id="575" r:id="rId23"/>
    <p:sldId id="281" r:id="rId24"/>
    <p:sldId id="572" r:id="rId25"/>
    <p:sldId id="563" r:id="rId26"/>
    <p:sldId id="564" r:id="rId27"/>
    <p:sldId id="565" r:id="rId28"/>
    <p:sldId id="566" r:id="rId29"/>
    <p:sldId id="283" r:id="rId30"/>
    <p:sldId id="562" r:id="rId31"/>
    <p:sldId id="569" r:id="rId32"/>
    <p:sldId id="570" r:id="rId33"/>
    <p:sldId id="568" r:id="rId34"/>
    <p:sldId id="454" r:id="rId35"/>
    <p:sldId id="455" r:id="rId36"/>
    <p:sldId id="567" r:id="rId37"/>
    <p:sldId id="576" r:id="rId38"/>
    <p:sldId id="577" r:id="rId39"/>
    <p:sldId id="289" r:id="rId40"/>
    <p:sldId id="571" r:id="rId4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63B"/>
    <a:srgbClr val="FF0000"/>
    <a:srgbClr val="005EB8"/>
    <a:srgbClr val="FFFFFF"/>
    <a:srgbClr val="00965E"/>
    <a:srgbClr val="EE353B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5" autoAdjust="0"/>
    <p:restoredTop sz="95249" autoAdjust="0"/>
  </p:normalViewPr>
  <p:slideViewPr>
    <p:cSldViewPr snapToGrid="0" snapToObjects="1">
      <p:cViewPr varScale="1">
        <p:scale>
          <a:sx n="145" d="100"/>
          <a:sy n="145" d="100"/>
        </p:scale>
        <p:origin x="10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246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8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3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www.mentimeter.com</a:t>
            </a:r>
            <a:r>
              <a:rPr lang="en-US" dirty="0"/>
              <a:t>/app/presentation/859f5e21df400f4f0067fc6763e75e48/ff2c74d1e769/edit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0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40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Conventional wisdom: All the products in the category are passing through the same funnel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09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article by Bonchek and Bapat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7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Give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of </a:t>
            </a:r>
            <a:r>
              <a:rPr lang="fi-FI" dirty="0" err="1"/>
              <a:t>ad</a:t>
            </a:r>
            <a:r>
              <a:rPr lang="fi-FI" dirty="0"/>
              <a:t> and </a:t>
            </a:r>
            <a:r>
              <a:rPr lang="fi-FI" dirty="0" err="1"/>
              <a:t>Kendall</a:t>
            </a:r>
            <a:r>
              <a:rPr lang="fi-FI" dirty="0"/>
              <a:t> </a:t>
            </a:r>
            <a:r>
              <a:rPr lang="fi-FI" dirty="0" err="1"/>
              <a:t>Jenner</a:t>
            </a:r>
            <a:r>
              <a:rPr lang="fi-FI" dirty="0"/>
              <a:t> </a:t>
            </a:r>
            <a:r>
              <a:rPr lang="fi-FI" dirty="0" err="1"/>
              <a:t>before</a:t>
            </a:r>
            <a:r>
              <a:rPr lang="fi-FI" dirty="0"/>
              <a:t> </a:t>
            </a:r>
            <a:r>
              <a:rPr lang="fi-FI" dirty="0" err="1"/>
              <a:t>showing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video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7820F-0559-FD4D-8299-20F57FE8059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1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altobiz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www.aalto.fi/snapchat/" TargetMode="External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aaltobiz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s://www.youtube.com/user/aaltouniversity" TargetMode="External"/><Relationship Id="rId4" Type="http://schemas.openxmlformats.org/officeDocument/2006/relationships/hyperlink" Target="https://www.facebook.com/aaltobiz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www.linkedin.com/school/aalto-university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9954DB0-CD15-479C-AFFB-20914C5C9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6CBC861-03F0-400F-8E2A-500431955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CD30196-688A-4A13-B795-86CB97F91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en-GB" noProof="1"/>
              <a:t>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B029E0-B8CA-4313-A5E2-B76B123D4B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0003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8E1D5A5A-6EC4-429D-8903-8B585A0516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331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2014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1A079E9-1E77-49C6-B99C-B0FADB941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503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2015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78619C4-AF8E-430B-93EA-DE240ED3D1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675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2016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4F816EB-6077-445A-ADDC-F2D87F59F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847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2017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11ACF50A-566E-43FC-B378-B4C409FAA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2018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1E2B16-37A1-4E1B-A15A-2AFBF19EB9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175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CF8CF593-B534-407C-B2EA-E4AF9450B5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347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2103FBCE-6866-423B-BA54-BC3CF58C78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3826C66F-A30A-4BE4-AD4F-29552055F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1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F9CB4F4C-3FAF-42D6-BE91-819C2FEE99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3548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B90AAE6-D6BE-4E09-B6A1-1E96D0822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1342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3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EB558988-9B86-4C2A-A931-24FCBAAD7B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136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4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A4E339AC-681A-4687-AA6F-2564BD7000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5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44E812B-7DD4-42B0-9C0F-08BEFD367DC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1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B25A543-3E2F-4CF3-838A-D956BD75A246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32048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2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FFA594E-57FA-4F87-8704-4C6E6F754CA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69842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3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9815074-342E-4889-88CD-1CA47A98D62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07636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9F41EE5-04F3-4E4E-A49A-4F451A21AAE5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noProof="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GB" sz="1800" spc="0" baseline="0" noProof="0">
                <a:solidFill>
                  <a:schemeClr val="tx1"/>
                </a:solidFill>
                <a:latin typeface="Arial"/>
                <a:cs typeface="Arial"/>
              </a:rPr>
              <a:t>aalto.fi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GB" noProof="0"/>
              <a:t>Add text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9347860-25FE-4238-99AE-A80001A8A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26B21FF2-24DA-4F2F-BA98-59921521DB43}"/>
              </a:ext>
            </a:extLst>
          </p:cNvPr>
          <p:cNvGrpSpPr/>
          <p:nvPr userDrawn="1"/>
        </p:nvGrpSpPr>
        <p:grpSpPr>
          <a:xfrm>
            <a:off x="3072065" y="2781436"/>
            <a:ext cx="2990354" cy="436060"/>
            <a:chOff x="3072065" y="2781436"/>
            <a:chExt cx="2990354" cy="436060"/>
          </a:xfrm>
        </p:grpSpPr>
        <p:pic>
          <p:nvPicPr>
            <p:cNvPr id="14" name="Picture 28">
              <a:hlinkClick r:id="rId4"/>
              <a:extLst>
                <a:ext uri="{FF2B5EF4-FFF2-40B4-BE49-F238E27FC236}">
                  <a16:creationId xmlns:a16="http://schemas.microsoft.com/office/drawing/2014/main" id="{3EF2E1DA-C88B-48C9-8176-65FE844099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2065" y="2798396"/>
              <a:ext cx="419100" cy="419100"/>
            </a:xfrm>
            <a:prstGeom prst="rect">
              <a:avLst/>
            </a:prstGeom>
          </p:spPr>
        </p:pic>
        <p:pic>
          <p:nvPicPr>
            <p:cNvPr id="15" name="Picture 29">
              <a:hlinkClick r:id="rId6"/>
              <a:extLst>
                <a:ext uri="{FF2B5EF4-FFF2-40B4-BE49-F238E27FC236}">
                  <a16:creationId xmlns:a16="http://schemas.microsoft.com/office/drawing/2014/main" id="{E7E65751-08BE-4F57-B486-459DDCFB1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316" y="2798396"/>
              <a:ext cx="419100" cy="419100"/>
            </a:xfrm>
            <a:prstGeom prst="rect">
              <a:avLst/>
            </a:prstGeom>
          </p:spPr>
        </p:pic>
        <p:pic>
          <p:nvPicPr>
            <p:cNvPr id="17" name="Picture 30">
              <a:hlinkClick r:id="rId8"/>
              <a:extLst>
                <a:ext uri="{FF2B5EF4-FFF2-40B4-BE49-F238E27FC236}">
                  <a16:creationId xmlns:a16="http://schemas.microsoft.com/office/drawing/2014/main" id="{DEFF7CDA-D281-4C4B-82A2-B7F1F2E8C1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567" y="2798396"/>
              <a:ext cx="419100" cy="419100"/>
            </a:xfrm>
            <a:prstGeom prst="rect">
              <a:avLst/>
            </a:prstGeom>
          </p:spPr>
        </p:pic>
        <p:pic>
          <p:nvPicPr>
            <p:cNvPr id="18" name="Picture 31">
              <a:hlinkClick r:id="rId10"/>
              <a:extLst>
                <a:ext uri="{FF2B5EF4-FFF2-40B4-BE49-F238E27FC236}">
                  <a16:creationId xmlns:a16="http://schemas.microsoft.com/office/drawing/2014/main" id="{8387CA75-37F7-482D-8285-BA9153DF6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4818" y="2798396"/>
              <a:ext cx="419100" cy="419100"/>
            </a:xfrm>
            <a:prstGeom prst="rect">
              <a:avLst/>
            </a:prstGeom>
          </p:spPr>
        </p:pic>
        <p:pic>
          <p:nvPicPr>
            <p:cNvPr id="19" name="Picture 32">
              <a:hlinkClick r:id="rId12"/>
              <a:extLst>
                <a:ext uri="{FF2B5EF4-FFF2-40B4-BE49-F238E27FC236}">
                  <a16:creationId xmlns:a16="http://schemas.microsoft.com/office/drawing/2014/main" id="{C6AC5F31-1817-4EBD-8227-BB4F487C1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9069" y="2781436"/>
              <a:ext cx="419100" cy="419100"/>
            </a:xfrm>
            <a:prstGeom prst="rect">
              <a:avLst/>
            </a:prstGeom>
          </p:spPr>
        </p:pic>
        <p:pic>
          <p:nvPicPr>
            <p:cNvPr id="20" name="Picture 33">
              <a:hlinkClick r:id="rId14"/>
              <a:extLst>
                <a:ext uri="{FF2B5EF4-FFF2-40B4-BE49-F238E27FC236}">
                  <a16:creationId xmlns:a16="http://schemas.microsoft.com/office/drawing/2014/main" id="{45B5CEB8-F90A-4354-8655-6832A00E3C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3319" y="2781436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5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</a:p>
          <a:p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0D3A071-9CC9-48AC-9D2F-A9841C2BE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4" name="Kuva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Lorem ipsum dolor sit amet, consectetur adipiscing elit. Maecenas velit velit, consequat eget ullamcorper a, maximus ac ex.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B777E04-278C-4AC2-9485-062D30E2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874F57F-2B71-4CF6-BE75-301149EF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72753F42-F365-4A79-A0C2-40E4B7E0934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8" y="1208314"/>
            <a:ext cx="8497093" cy="3080476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5734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09" r:id="rId9"/>
    <p:sldLayoutId id="2147483691" r:id="rId10"/>
    <p:sldLayoutId id="2147483699" r:id="rId11"/>
    <p:sldLayoutId id="2147483679" r:id="rId12"/>
    <p:sldLayoutId id="214748371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3C8C-F3E0-644F-B6CF-BB179536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>
            <a:normAutofit fontScale="90000"/>
          </a:bodyPr>
          <a:lstStyle/>
          <a:p>
            <a:r>
              <a:rPr lang="en-US" dirty="0"/>
              <a:t>Resources (if you want to go deeper)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A043-3586-A648-A7EF-6EE2770E0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>
            <a:normAutofit/>
          </a:bodyPr>
          <a:lstStyle/>
          <a:p>
            <a:r>
              <a:rPr lang="en-GB" dirty="0" err="1"/>
              <a:t>Gobe</a:t>
            </a:r>
            <a:r>
              <a:rPr lang="en-GB" dirty="0"/>
              <a:t>, Marc (2001), </a:t>
            </a:r>
            <a:r>
              <a:rPr lang="en-GB" i="1" dirty="0"/>
              <a:t>Emotional Branding: The New Paradigm for Connecting Brands to People</a:t>
            </a:r>
            <a:r>
              <a:rPr lang="en-GB" dirty="0"/>
              <a:t>. New York: Allworth Press. </a:t>
            </a:r>
          </a:p>
          <a:p>
            <a:r>
              <a:rPr lang="en-GB" dirty="0"/>
              <a:t>Al </a:t>
            </a:r>
            <a:r>
              <a:rPr lang="en-GB" dirty="0" err="1"/>
              <a:t>Ries</a:t>
            </a:r>
            <a:r>
              <a:rPr lang="en-GB" dirty="0"/>
              <a:t> and Jack Trout (1998) Positioning: The battle for your mind </a:t>
            </a:r>
          </a:p>
          <a:p>
            <a:r>
              <a:rPr lang="en-GB" dirty="0"/>
              <a:t>Doug Holt (2006) How brands become Icons</a:t>
            </a:r>
          </a:p>
          <a:p>
            <a:r>
              <a:rPr lang="en-GB" dirty="0"/>
              <a:t>Bernd Schmitt (1999) Experiential Marketing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89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swimming pool&#10;&#10;Description automatically generated with medium confidence">
            <a:extLst>
              <a:ext uri="{FF2B5EF4-FFF2-40B4-BE49-F238E27FC236}">
                <a16:creationId xmlns:a16="http://schemas.microsoft.com/office/drawing/2014/main" id="{E9EDF145-2E80-4128-96BD-8BCBE22B2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3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80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4D989D-2D38-6A4E-B39B-B6025F8D63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8A73D-3DFD-A145-9078-1634B47F7DA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52AB1294-91A5-6F42-864B-D2D501D9916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3550" y="-1308100"/>
              <a:ext cx="8216900" cy="775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52AB1294-91A5-6F42-864B-D2D501D991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550" y="-1308100"/>
                <a:ext cx="8216900" cy="775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056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427136-A68F-7D4F-8E41-B6E1FB5E759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What does it take to create brand associations or positioning?</a:t>
            </a:r>
          </a:p>
        </p:txBody>
      </p:sp>
      <p:pic>
        <p:nvPicPr>
          <p:cNvPr id="2050" name="Picture 2" descr="Mark Zuckerberg testifies before Congress - watch live - YouTube">
            <a:extLst>
              <a:ext uri="{FF2B5EF4-FFF2-40B4-BE49-F238E27FC236}">
                <a16:creationId xmlns:a16="http://schemas.microsoft.com/office/drawing/2014/main" id="{844B3FF2-0A58-C24C-9949-43764A8C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469" y="1342749"/>
            <a:ext cx="6756891" cy="38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56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427136-A68F-7D4F-8E41-B6E1FB5E759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What are the associations that come to your mind for this brand?</a:t>
            </a:r>
          </a:p>
        </p:txBody>
      </p:sp>
      <p:pic>
        <p:nvPicPr>
          <p:cNvPr id="1026" name="Picture 2" descr="Facebook Logo Sosiaalinen Verkosto - Ilmainen kuva Pixabayssa">
            <a:extLst>
              <a:ext uri="{FF2B5EF4-FFF2-40B4-BE49-F238E27FC236}">
                <a16:creationId xmlns:a16="http://schemas.microsoft.com/office/drawing/2014/main" id="{B16424C6-4518-D04E-9466-9CA5DFF0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12" y="1811214"/>
            <a:ext cx="2492619" cy="249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72C9BE-8173-A546-B1CB-ACA59E244996}"/>
              </a:ext>
            </a:extLst>
          </p:cNvPr>
          <p:cNvSpPr/>
          <p:nvPr/>
        </p:nvSpPr>
        <p:spPr>
          <a:xfrm>
            <a:off x="2518125" y="1410594"/>
            <a:ext cx="38307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252B36"/>
                </a:solidFill>
                <a:latin typeface="MentiText"/>
              </a:rPr>
              <a:t>Go to </a:t>
            </a:r>
            <a:r>
              <a:rPr lang="en-GB" b="1" dirty="0" err="1">
                <a:solidFill>
                  <a:srgbClr val="252B36"/>
                </a:solidFill>
                <a:latin typeface="MentiText"/>
              </a:rPr>
              <a:t>www.menti.com</a:t>
            </a:r>
            <a:r>
              <a:rPr lang="en-GB" dirty="0">
                <a:solidFill>
                  <a:srgbClr val="252B36"/>
                </a:solidFill>
                <a:latin typeface="MentiText"/>
              </a:rPr>
              <a:t> and use the code </a:t>
            </a:r>
            <a:r>
              <a:rPr lang="en-GB" b="1" dirty="0">
                <a:solidFill>
                  <a:srgbClr val="252B36"/>
                </a:solidFill>
                <a:latin typeface="MentiText"/>
              </a:rPr>
              <a:t>6468 6256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480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AE26B0-C3A4-DF45-81B6-FB568F47402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9E722-9AF1-6947-A17D-D83AC4C956B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C2BF4DB4-2070-B14D-BE30-A4DADD8CC1B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3550" y="-1308100"/>
              <a:ext cx="8216900" cy="775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C2BF4DB4-2070-B14D-BE30-A4DADD8CC1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550" y="-1308100"/>
                <a:ext cx="8216900" cy="775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7010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427136-A68F-7D4F-8E41-B6E1FB5E759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What are the associations that come to your mind for this brand?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03EF92-A27E-6945-B2F1-793104510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48" y="1799398"/>
            <a:ext cx="5038484" cy="283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9162C8-2B13-0B4B-A403-83C557CA318A}"/>
              </a:ext>
            </a:extLst>
          </p:cNvPr>
          <p:cNvSpPr/>
          <p:nvPr/>
        </p:nvSpPr>
        <p:spPr>
          <a:xfrm>
            <a:off x="2355848" y="1799398"/>
            <a:ext cx="38195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252B36"/>
                </a:solidFill>
                <a:latin typeface="MentiText"/>
              </a:rPr>
              <a:t>Go to </a:t>
            </a:r>
            <a:r>
              <a:rPr lang="en-GB" b="1" dirty="0" err="1">
                <a:solidFill>
                  <a:srgbClr val="252B36"/>
                </a:solidFill>
                <a:latin typeface="MentiText"/>
              </a:rPr>
              <a:t>www.menti.com</a:t>
            </a:r>
            <a:r>
              <a:rPr lang="en-GB" dirty="0">
                <a:solidFill>
                  <a:srgbClr val="252B36"/>
                </a:solidFill>
                <a:latin typeface="MentiText"/>
              </a:rPr>
              <a:t> and use the code </a:t>
            </a:r>
            <a:r>
              <a:rPr lang="en-GB" b="1" dirty="0">
                <a:solidFill>
                  <a:srgbClr val="252B36"/>
                </a:solidFill>
                <a:latin typeface="MentiText"/>
              </a:rPr>
              <a:t>64 79 58 6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03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D73B8B-F20A-2F4E-99D0-3A4E8DE2152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DC029-8656-D34D-8BA7-5CC3FE51936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47FC7DD1-36FB-BA44-896B-8C02D7F4687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3550" y="-1308100"/>
              <a:ext cx="8216900" cy="775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47FC7DD1-36FB-BA44-896B-8C02D7F468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550" y="-1308100"/>
                <a:ext cx="8216900" cy="77597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DE66CF6-9FE0-6945-9CA7-2248BB611F5A}"/>
              </a:ext>
            </a:extLst>
          </p:cNvPr>
          <p:cNvSpPr/>
          <p:nvPr/>
        </p:nvSpPr>
        <p:spPr>
          <a:xfrm>
            <a:off x="2286000" y="2317835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www.mentimeter.com</a:t>
            </a:r>
            <a:r>
              <a:rPr lang="en-US" dirty="0"/>
              <a:t>/app/presentation/8ed908c3a4eae8721e254954950b7c7f/c040faeb828b/edit?</a:t>
            </a:r>
          </a:p>
        </p:txBody>
      </p:sp>
    </p:spTree>
    <p:extLst>
      <p:ext uri="{BB962C8B-B14F-4D97-AF65-F5344CB8AC3E}">
        <p14:creationId xmlns:p14="http://schemas.microsoft.com/office/powerpoint/2010/main" val="315109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34B4-9EA5-704C-9F71-A6499DF79DF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sz="3600" dirty="0"/>
              <a:t>What changes when FB becomes Meta?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9C216-E299-3843-BBC4-490D4A645E6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Products/Offerings remain the same</a:t>
            </a:r>
          </a:p>
          <a:p>
            <a:r>
              <a:rPr lang="en-US" dirty="0"/>
              <a:t>Personnel remain the same</a:t>
            </a:r>
          </a:p>
          <a:p>
            <a:r>
              <a:rPr lang="en-US" dirty="0"/>
              <a:t>Customer experience remains the same</a:t>
            </a:r>
          </a:p>
          <a:p>
            <a:r>
              <a:rPr lang="en-US" dirty="0"/>
              <a:t>‘Ambassador’ of the brand remains the same</a:t>
            </a:r>
          </a:p>
          <a:p>
            <a:r>
              <a:rPr lang="en-US" dirty="0"/>
              <a:t>Value proposition remains the same</a:t>
            </a:r>
          </a:p>
        </p:txBody>
      </p:sp>
    </p:spTree>
    <p:extLst>
      <p:ext uri="{BB962C8B-B14F-4D97-AF65-F5344CB8AC3E}">
        <p14:creationId xmlns:p14="http://schemas.microsoft.com/office/powerpoint/2010/main" val="496309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33C077-D39A-A24D-8C58-7B83EE177E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The Necessary Pre-Requisites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A2DD2-0935-DA44-B37A-73EFCCCF89B7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dirty="0"/>
              <a:t>Predictable Consumer Needs and wants</a:t>
            </a:r>
          </a:p>
          <a:p>
            <a:r>
              <a:rPr lang="en-GB" dirty="0"/>
              <a:t>Branding as last-mile symbolic association bridging product and customer</a:t>
            </a:r>
          </a:p>
          <a:p>
            <a:r>
              <a:rPr lang="en-GB" dirty="0"/>
              <a:t>Product innovation as source of differentiation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30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34E02B-7E11-7241-A4C7-FAF5E2D94E9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sz="3600" dirty="0"/>
              <a:t>Building and signaling a better mousetrap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0196F-7CF5-B14B-ACB3-64D4D0A14DF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dirty="0"/>
              <a:t>Developing Key Brand Associations</a:t>
            </a:r>
          </a:p>
          <a:p>
            <a:r>
              <a:rPr lang="en-GB" dirty="0"/>
              <a:t>For The Appropriate Audience</a:t>
            </a:r>
          </a:p>
          <a:p>
            <a:r>
              <a:rPr lang="en-GB" dirty="0"/>
              <a:t>To establish (and own) a clear space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04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8AF02-720D-4492-AB81-DB008976F1C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Weekly</a:t>
            </a:r>
            <a:r>
              <a:rPr lang="fi-FI" dirty="0"/>
              <a:t> </a:t>
            </a:r>
            <a:r>
              <a:rPr lang="fi-FI" dirty="0" err="1"/>
              <a:t>plan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1811F-4875-4DB5-833B-8AAC98DB5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 err="1"/>
              <a:t>Introduction</a:t>
            </a:r>
            <a:r>
              <a:rPr lang="fi-FI" dirty="0"/>
              <a:t> to the </a:t>
            </a:r>
            <a:r>
              <a:rPr lang="fi-FI" dirty="0" err="1"/>
              <a:t>course</a:t>
            </a:r>
            <a:r>
              <a:rPr lang="fi-FI" dirty="0"/>
              <a:t> and </a:t>
            </a:r>
            <a:r>
              <a:rPr lang="fi-FI" dirty="0" err="1"/>
              <a:t>practicalities</a:t>
            </a:r>
            <a:r>
              <a:rPr lang="fi-FI" dirty="0"/>
              <a:t> </a:t>
            </a:r>
          </a:p>
          <a:p>
            <a:r>
              <a:rPr lang="fi-FI" dirty="0"/>
              <a:t>Approaches and Building </a:t>
            </a:r>
            <a:r>
              <a:rPr lang="fi-FI" dirty="0" err="1"/>
              <a:t>blocks</a:t>
            </a:r>
            <a:r>
              <a:rPr lang="fi-FI" dirty="0"/>
              <a:t> of </a:t>
            </a:r>
            <a:r>
              <a:rPr lang="fi-FI" dirty="0" err="1"/>
              <a:t>Brand</a:t>
            </a:r>
            <a:r>
              <a:rPr lang="fi-FI" dirty="0"/>
              <a:t> Management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45391-1CA7-41DC-82D3-0B7FDA7D7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49740" y="2440262"/>
            <a:ext cx="1539000" cy="1980000"/>
          </a:xfrm>
        </p:spPr>
        <p:txBody>
          <a:bodyPr/>
          <a:lstStyle/>
          <a:p>
            <a:r>
              <a:rPr lang="fi-FI" dirty="0" err="1"/>
              <a:t>Mindshare</a:t>
            </a:r>
            <a:r>
              <a:rPr lang="fi-FI" dirty="0"/>
              <a:t> Branding</a:t>
            </a:r>
          </a:p>
          <a:p>
            <a:r>
              <a:rPr lang="fi-FI" dirty="0" err="1"/>
              <a:t>Emotional</a:t>
            </a:r>
            <a:r>
              <a:rPr lang="fi-FI" dirty="0"/>
              <a:t> Branding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AB66E3-7369-4316-88A6-0742AFCAB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1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A43E20-B5FB-4972-BA7A-CAD838146E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i-FI" dirty="0"/>
              <a:t>Week2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63C86D-A232-4C63-8318-CC14A1B4E3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Week3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4518FD-A11D-4E5E-A928-E9CF752A45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i-FI" dirty="0"/>
              <a:t>Week4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66FD84-12DE-4F4B-BB80-A76501065E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5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54580-234F-4735-83C7-7A618F4608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024351" y="2440262"/>
            <a:ext cx="1539000" cy="1980000"/>
          </a:xfrm>
        </p:spPr>
        <p:txBody>
          <a:bodyPr/>
          <a:lstStyle/>
          <a:p>
            <a:r>
              <a:rPr lang="fi-FI" dirty="0" err="1"/>
              <a:t>Cultural</a:t>
            </a:r>
            <a:r>
              <a:rPr lang="fi-FI" dirty="0"/>
              <a:t> Branding</a:t>
            </a:r>
          </a:p>
          <a:p>
            <a:r>
              <a:rPr lang="fi-FI" dirty="0" err="1"/>
              <a:t>Experiential</a:t>
            </a:r>
            <a:r>
              <a:rPr lang="fi-FI" dirty="0"/>
              <a:t> branding</a:t>
            </a:r>
          </a:p>
          <a:p>
            <a:endParaRPr lang="fi-FI" dirty="0"/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AC53D8-5604-4D01-A61F-001047B3C72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i-FI" dirty="0"/>
              <a:t>Managing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Portfolios</a:t>
            </a:r>
            <a:endParaRPr lang="fi-FI" dirty="0"/>
          </a:p>
          <a:p>
            <a:r>
              <a:rPr lang="fi-FI" dirty="0" err="1"/>
              <a:t>Aligning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Strategy</a:t>
            </a:r>
            <a:r>
              <a:rPr lang="fi-FI" dirty="0"/>
              <a:t>, </a:t>
            </a:r>
            <a:r>
              <a:rPr lang="fi-FI" dirty="0" err="1"/>
              <a:t>Research</a:t>
            </a:r>
            <a:r>
              <a:rPr lang="fi-FI" dirty="0"/>
              <a:t> and </a:t>
            </a:r>
            <a:r>
              <a:rPr lang="fi-FI" dirty="0" err="1"/>
              <a:t>Context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9FEBD31-01A2-442A-A347-12E860A82A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i-FI" dirty="0"/>
              <a:t>Future of </a:t>
            </a:r>
            <a:r>
              <a:rPr lang="fi-FI" dirty="0" err="1"/>
              <a:t>Brand</a:t>
            </a:r>
            <a:r>
              <a:rPr lang="fi-FI" dirty="0"/>
              <a:t> management</a:t>
            </a:r>
          </a:p>
          <a:p>
            <a:r>
              <a:rPr lang="fi-FI" dirty="0" err="1"/>
              <a:t>Guest</a:t>
            </a:r>
            <a:r>
              <a:rPr lang="fi-FI" dirty="0"/>
              <a:t> </a:t>
            </a:r>
            <a:r>
              <a:rPr lang="fi-FI" dirty="0" err="1"/>
              <a:t>Lecture</a:t>
            </a:r>
            <a:r>
              <a:rPr lang="fi-FI" dirty="0"/>
              <a:t> – </a:t>
            </a:r>
            <a:r>
              <a:rPr lang="fi-FI" dirty="0" err="1"/>
              <a:t>Percy</a:t>
            </a:r>
            <a:r>
              <a:rPr lang="fi-FI" dirty="0"/>
              <a:t> </a:t>
            </a:r>
            <a:r>
              <a:rPr lang="fi-FI" dirty="0" err="1"/>
              <a:t>Smend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5EDADA-346E-5C47-A504-BE41AB606B0F}"/>
              </a:ext>
            </a:extLst>
          </p:cNvPr>
          <p:cNvSpPr/>
          <p:nvPr/>
        </p:nvSpPr>
        <p:spPr>
          <a:xfrm>
            <a:off x="2096653" y="2318897"/>
            <a:ext cx="1260850" cy="64247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2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74D52-3BDD-E346-B929-C1EF1F2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583" y="69248"/>
            <a:ext cx="6683765" cy="960668"/>
          </a:xfrm>
        </p:spPr>
        <p:txBody>
          <a:bodyPr>
            <a:normAutofit fontScale="90000"/>
          </a:bodyPr>
          <a:lstStyle/>
          <a:p>
            <a:r>
              <a:rPr lang="en-GB" dirty="0"/>
              <a:t>Searching for product differentiation 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FFE71-BA71-2547-8C96-5B0FB81F8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168" y="712612"/>
            <a:ext cx="6536312" cy="38243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E10778-61A4-644D-8E70-45B98364F3F8}"/>
              </a:ext>
            </a:extLst>
          </p:cNvPr>
          <p:cNvSpPr/>
          <p:nvPr/>
        </p:nvSpPr>
        <p:spPr>
          <a:xfrm>
            <a:off x="2015551" y="4536918"/>
            <a:ext cx="3103735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dirty="0"/>
              <a:t>https://</a:t>
            </a:r>
            <a:r>
              <a:rPr lang="en-US" sz="1013" dirty="0" err="1"/>
              <a:t>www.youtube.com</a:t>
            </a:r>
            <a:r>
              <a:rPr lang="en-US" sz="1013" dirty="0"/>
              <a:t>/</a:t>
            </a:r>
            <a:r>
              <a:rPr lang="en-US" sz="1013" dirty="0" err="1"/>
              <a:t>watch?v</a:t>
            </a:r>
            <a:r>
              <a:rPr lang="en-US" sz="1013" dirty="0"/>
              <a:t>=p17LnQp6SBE</a:t>
            </a:r>
          </a:p>
        </p:txBody>
      </p:sp>
    </p:spTree>
    <p:extLst>
      <p:ext uri="{BB962C8B-B14F-4D97-AF65-F5344CB8AC3E}">
        <p14:creationId xmlns:p14="http://schemas.microsoft.com/office/powerpoint/2010/main" val="1621264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0C4E5-447B-5D4A-8AF0-75B2202F049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9800E96-70A2-8348-BD3D-873E839B6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188"/>
            <a:ext cx="2025785" cy="20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hink Different – Wikipedia">
            <a:extLst>
              <a:ext uri="{FF2B5EF4-FFF2-40B4-BE49-F238E27FC236}">
                <a16:creationId xmlns:a16="http://schemas.microsoft.com/office/drawing/2014/main" id="{04EED76F-9FAC-C34E-A303-FD430633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85" y="2600188"/>
            <a:ext cx="35941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Jeans, Denim &amp; Clothing">
            <a:extLst>
              <a:ext uri="{FF2B5EF4-FFF2-40B4-BE49-F238E27FC236}">
                <a16:creationId xmlns:a16="http://schemas.microsoft.com/office/drawing/2014/main" id="{E51107D1-059D-704F-984F-78ED3563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" y="28438"/>
            <a:ext cx="456644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mirates Fly Better - forum | dafont.com">
            <a:extLst>
              <a:ext uri="{FF2B5EF4-FFF2-40B4-BE49-F238E27FC236}">
                <a16:creationId xmlns:a16="http://schemas.microsoft.com/office/drawing/2014/main" id="{374077C8-61AA-5841-9D3F-B31BD549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08" y="1522501"/>
            <a:ext cx="3139036" cy="12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Stream Gillette Commercial - Best A Man Can Get by Alexander Magnusson |  Listen online for free on SoundCloud">
            <a:extLst>
              <a:ext uri="{FF2B5EF4-FFF2-40B4-BE49-F238E27FC236}">
                <a16:creationId xmlns:a16="http://schemas.microsoft.com/office/drawing/2014/main" id="{F6EE635B-8A41-8142-B819-A15E8032E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5745" r="11219" b="36818"/>
          <a:stretch/>
        </p:blipFill>
        <p:spPr bwMode="auto">
          <a:xfrm>
            <a:off x="4572000" y="0"/>
            <a:ext cx="3994944" cy="14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188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9BA3EB-016D-F448-B1E7-0E1F72883B8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28438"/>
            <a:ext cx="8851672" cy="999574"/>
          </a:xfrm>
        </p:spPr>
        <p:txBody>
          <a:bodyPr/>
          <a:lstStyle/>
          <a:p>
            <a:r>
              <a:rPr lang="en-GB" sz="3600" dirty="0"/>
              <a:t>Competitive/Category Benchmarking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D07A5-5E88-9A40-8549-C07AB28A5D6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m03rhs11i5oed.jpg">
            <a:extLst>
              <a:ext uri="{FF2B5EF4-FFF2-40B4-BE49-F238E27FC236}">
                <a16:creationId xmlns:a16="http://schemas.microsoft.com/office/drawing/2014/main" id="{547B4B2E-BB09-F843-8529-A7C23EEEB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4" y="1009050"/>
            <a:ext cx="2958019" cy="4106012"/>
          </a:xfrm>
          <a:prstGeom prst="rect">
            <a:avLst/>
          </a:prstGeom>
        </p:spPr>
      </p:pic>
      <p:pic>
        <p:nvPicPr>
          <p:cNvPr id="5" name="Picture 4" descr="mh1220a.jpg">
            <a:extLst>
              <a:ext uri="{FF2B5EF4-FFF2-40B4-BE49-F238E27FC236}">
                <a16:creationId xmlns:a16="http://schemas.microsoft.com/office/drawing/2014/main" id="{1E926891-B487-8E46-827D-3398DE662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69" y="1052673"/>
            <a:ext cx="2975147" cy="409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5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C765-BAF3-A240-B550-01512D5C0A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769" y="0"/>
            <a:ext cx="8880231" cy="960438"/>
          </a:xfrm>
        </p:spPr>
        <p:txBody>
          <a:bodyPr/>
          <a:lstStyle/>
          <a:p>
            <a:r>
              <a:rPr lang="en-GB" dirty="0"/>
              <a:t>The Category-centric Brand Funnel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B2D22-2F94-5947-ADBB-1762C7206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277" y="1367292"/>
            <a:ext cx="5545693" cy="3943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2C3C3-18DA-4042-AC0B-733B0E4A7B77}"/>
              </a:ext>
            </a:extLst>
          </p:cNvPr>
          <p:cNvSpPr txBox="1"/>
          <p:nvPr/>
        </p:nvSpPr>
        <p:spPr>
          <a:xfrm>
            <a:off x="6860683" y="-17129"/>
            <a:ext cx="22621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Source: Business Owner Elevation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7F585-12AF-6442-9DD2-BE96DF079C5E}"/>
              </a:ext>
            </a:extLst>
          </p:cNvPr>
          <p:cNvSpPr txBox="1"/>
          <p:nvPr/>
        </p:nvSpPr>
        <p:spPr>
          <a:xfrm>
            <a:off x="1248508" y="1367292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C3BF-D5B7-9A41-9D9F-BB728E627DE6}"/>
              </a:ext>
            </a:extLst>
          </p:cNvPr>
          <p:cNvSpPr txBox="1"/>
          <p:nvPr/>
        </p:nvSpPr>
        <p:spPr>
          <a:xfrm>
            <a:off x="1858108" y="1013824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A3373-0C9B-C04A-BAFF-C3F64AA7F2D8}"/>
              </a:ext>
            </a:extLst>
          </p:cNvPr>
          <p:cNvSpPr txBox="1"/>
          <p:nvPr/>
        </p:nvSpPr>
        <p:spPr>
          <a:xfrm>
            <a:off x="2748192" y="810397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FBE05-395D-1B4D-8FA3-950444384597}"/>
              </a:ext>
            </a:extLst>
          </p:cNvPr>
          <p:cNvSpPr txBox="1"/>
          <p:nvPr/>
        </p:nvSpPr>
        <p:spPr>
          <a:xfrm>
            <a:off x="3646747" y="81039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0E8F60-E455-3B49-B22F-60B80CF1900F}"/>
              </a:ext>
            </a:extLst>
          </p:cNvPr>
          <p:cNvSpPr txBox="1"/>
          <p:nvPr/>
        </p:nvSpPr>
        <p:spPr>
          <a:xfrm>
            <a:off x="4109373" y="788763"/>
            <a:ext cx="9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 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4EF749-D9CC-E84A-994C-4687F6122A9C}"/>
              </a:ext>
            </a:extLst>
          </p:cNvPr>
          <p:cNvCxnSpPr>
            <a:stCxn id="7" idx="3"/>
          </p:cNvCxnSpPr>
          <p:nvPr/>
        </p:nvCxnSpPr>
        <p:spPr>
          <a:xfrm>
            <a:off x="2173761" y="1517333"/>
            <a:ext cx="824416" cy="150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F41E2F-E3CA-1D4B-A913-F1E260C50563}"/>
              </a:ext>
            </a:extLst>
          </p:cNvPr>
          <p:cNvCxnSpPr/>
          <p:nvPr/>
        </p:nvCxnSpPr>
        <p:spPr>
          <a:xfrm>
            <a:off x="2783361" y="1163865"/>
            <a:ext cx="715977" cy="503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D74F20-48ED-284A-AA63-52B6E48026CF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3980855" y="960438"/>
            <a:ext cx="23682" cy="706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2DFD96-69F1-9148-AF64-5320F3A68689}"/>
              </a:ext>
            </a:extLst>
          </p:cNvPr>
          <p:cNvCxnSpPr>
            <a:stCxn id="9" idx="3"/>
          </p:cNvCxnSpPr>
          <p:nvPr/>
        </p:nvCxnSpPr>
        <p:spPr>
          <a:xfrm>
            <a:off x="3673445" y="960438"/>
            <a:ext cx="63286" cy="706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C338F0-181C-2F46-86BA-6A585BE673D7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229101" y="1088845"/>
            <a:ext cx="357326" cy="578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542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B4754-D905-4C23-821F-6A299B620BA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sz="3200" dirty="0"/>
              <a:t>Looking for Purchasers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06D5C-62A5-4D57-BFC0-607DFA3BFE8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0" y="733756"/>
            <a:ext cx="8492897" cy="3049460"/>
          </a:xfrm>
        </p:spPr>
        <p:txBody>
          <a:bodyPr/>
          <a:lstStyle/>
          <a:p>
            <a:r>
              <a:rPr lang="en-US" dirty="0"/>
              <a:t>Mindshare Brands traditionally want to influence purchase behavior</a:t>
            </a:r>
          </a:p>
          <a:p>
            <a:r>
              <a:rPr lang="en-US" dirty="0"/>
              <a:t>	Focus on “reason to buy”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 descr="Mirrors – Eurofase Lighting">
            <a:extLst>
              <a:ext uri="{FF2B5EF4-FFF2-40B4-BE49-F238E27FC236}">
                <a16:creationId xmlns:a16="http://schemas.microsoft.com/office/drawing/2014/main" id="{637B1EAC-0F0F-B146-9814-57BD3B995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330" y="1836161"/>
            <a:ext cx="3307339" cy="330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s the warehouse is unical trade propositions. TOP-10 applications of USP">
            <a:extLst>
              <a:ext uri="{FF2B5EF4-FFF2-40B4-BE49-F238E27FC236}">
                <a16:creationId xmlns:a16="http://schemas.microsoft.com/office/drawing/2014/main" id="{0173DE8D-A09D-6C4E-A328-D73E3379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76" y="1342416"/>
            <a:ext cx="2201124" cy="11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4A7568-115D-4A4B-9404-DC7A95A7DE83}"/>
              </a:ext>
            </a:extLst>
          </p:cNvPr>
          <p:cNvCxnSpPr>
            <a:cxnSpLocks/>
          </p:cNvCxnSpPr>
          <p:nvPr/>
        </p:nvCxnSpPr>
        <p:spPr>
          <a:xfrm flipH="1">
            <a:off x="4571999" y="2140085"/>
            <a:ext cx="2616741" cy="10553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C2400C-7016-AB45-96C9-C7415C3452F3}"/>
              </a:ext>
            </a:extLst>
          </p:cNvPr>
          <p:cNvCxnSpPr/>
          <p:nvPr/>
        </p:nvCxnSpPr>
        <p:spPr>
          <a:xfrm>
            <a:off x="4571999" y="3317132"/>
            <a:ext cx="2821022" cy="109261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8" descr="Why it pays to profile your customers | Marketing Donut">
            <a:extLst>
              <a:ext uri="{FF2B5EF4-FFF2-40B4-BE49-F238E27FC236}">
                <a16:creationId xmlns:a16="http://schemas.microsoft.com/office/drawing/2014/main" id="{098F1FAD-A6F2-0346-9A45-89ACF35C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21" y="4061733"/>
            <a:ext cx="1407916" cy="8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6F7EC3-40C5-1442-9B52-37DB6F0D821E}"/>
              </a:ext>
            </a:extLst>
          </p:cNvPr>
          <p:cNvSpPr/>
          <p:nvPr/>
        </p:nvSpPr>
        <p:spPr>
          <a:xfrm rot="1220848">
            <a:off x="5551446" y="3672761"/>
            <a:ext cx="13484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“reason to buy”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F011F4-281D-084D-81AF-AD6DD807B8E6}"/>
              </a:ext>
            </a:extLst>
          </p:cNvPr>
          <p:cNvSpPr/>
          <p:nvPr/>
        </p:nvSpPr>
        <p:spPr>
          <a:xfrm rot="20292836">
            <a:off x="5093598" y="2238688"/>
            <a:ext cx="17940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“product association”</a:t>
            </a:r>
          </a:p>
        </p:txBody>
      </p:sp>
    </p:spTree>
    <p:extLst>
      <p:ext uri="{BB962C8B-B14F-4D97-AF65-F5344CB8AC3E}">
        <p14:creationId xmlns:p14="http://schemas.microsoft.com/office/powerpoint/2010/main" val="1713138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1978B-5ACF-D540-BD5E-A3B282197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86600" cy="50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08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C2A5EB-6BFC-004B-B251-DA9E13C09A8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              VOLVO = SAFE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18144-522A-D642-A0FD-294EE4EC2FB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ar safety | Volvo Cars - International">
            <a:extLst>
              <a:ext uri="{FF2B5EF4-FFF2-40B4-BE49-F238E27FC236}">
                <a16:creationId xmlns:a16="http://schemas.microsoft.com/office/drawing/2014/main" id="{14597D42-8920-2446-8DBC-8FCB00A4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188"/>
            <a:ext cx="9144000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99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D224B4-979F-804D-9A98-299FC2C5FF3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1C700-62F4-AC4F-8FCA-7C476830C73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1973 Volvo 144 Safety Door Aussie Original Magazine Advertisement | Volvo, Volvo  ad, Old ads">
            <a:extLst>
              <a:ext uri="{FF2B5EF4-FFF2-40B4-BE49-F238E27FC236}">
                <a16:creationId xmlns:a16="http://schemas.microsoft.com/office/drawing/2014/main" id="{15C5F5D3-3DAE-AC42-B5D8-4931E0FD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624" y="-81877"/>
            <a:ext cx="2452590" cy="341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973 Volvo 144 Sedan Aussie Original Magazine Advertisement | Volvo, Volvo  ad, Volvo 740">
            <a:extLst>
              <a:ext uri="{FF2B5EF4-FFF2-40B4-BE49-F238E27FC236}">
                <a16:creationId xmlns:a16="http://schemas.microsoft.com/office/drawing/2014/main" id="{410AA921-651A-904F-917F-54F67457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48" y="-75119"/>
            <a:ext cx="2307918" cy="291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olvo Placing A Million Dollar Bet On Super Bowl LIV">
            <a:extLst>
              <a:ext uri="{FF2B5EF4-FFF2-40B4-BE49-F238E27FC236}">
                <a16:creationId xmlns:a16="http://schemas.microsoft.com/office/drawing/2014/main" id="{2090043F-5E3D-A34B-B24B-71CD5AAD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55" y="-81877"/>
            <a:ext cx="4703193" cy="280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in on Swipe File">
            <a:extLst>
              <a:ext uri="{FF2B5EF4-FFF2-40B4-BE49-F238E27FC236}">
                <a16:creationId xmlns:a16="http://schemas.microsoft.com/office/drawing/2014/main" id="{AC5B17E3-FFED-234A-80A6-BB08FA61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511" y="2164810"/>
            <a:ext cx="2498365" cy="297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Scoops Mediacom | strategy | creative | design | events | media » Volvo –  CREATIVE CONCEPT DEVELOPMENT &amp; CAMPAIGN STRATEGY |">
            <a:extLst>
              <a:ext uri="{FF2B5EF4-FFF2-40B4-BE49-F238E27FC236}">
                <a16:creationId xmlns:a16="http://schemas.microsoft.com/office/drawing/2014/main" id="{B8A2F30A-39C5-9F44-A69A-B472F21F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56" y="2722393"/>
            <a:ext cx="4447094" cy="242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2013 Volvo Safety Campaign: 300X250 Banner Ad">
            <a:extLst>
              <a:ext uri="{FF2B5EF4-FFF2-40B4-BE49-F238E27FC236}">
                <a16:creationId xmlns:a16="http://schemas.microsoft.com/office/drawing/2014/main" id="{CC0FA3B4-C884-1B4D-80FD-2F7D7444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50" y="2722393"/>
            <a:ext cx="2564015" cy="242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C9352BF-CD77-CA44-9C5D-1D6C1004FBDC}"/>
              </a:ext>
            </a:extLst>
          </p:cNvPr>
          <p:cNvSpPr/>
          <p:nvPr/>
        </p:nvSpPr>
        <p:spPr>
          <a:xfrm>
            <a:off x="902864" y="16415"/>
            <a:ext cx="786369" cy="3331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BE00C6E-6CEE-D942-B029-FBE8A7A0976C}"/>
              </a:ext>
            </a:extLst>
          </p:cNvPr>
          <p:cNvSpPr/>
          <p:nvPr/>
        </p:nvSpPr>
        <p:spPr>
          <a:xfrm>
            <a:off x="176373" y="2761101"/>
            <a:ext cx="786369" cy="3331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F6FF67-9D29-7F48-9086-FA6A17E000C3}"/>
              </a:ext>
            </a:extLst>
          </p:cNvPr>
          <p:cNvSpPr/>
          <p:nvPr/>
        </p:nvSpPr>
        <p:spPr>
          <a:xfrm>
            <a:off x="4909659" y="3490550"/>
            <a:ext cx="786369" cy="4497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37F220-D6F2-2E4F-ADF6-396E6DAF2A3D}"/>
              </a:ext>
            </a:extLst>
          </p:cNvPr>
          <p:cNvSpPr/>
          <p:nvPr/>
        </p:nvSpPr>
        <p:spPr>
          <a:xfrm>
            <a:off x="3552856" y="269430"/>
            <a:ext cx="786369" cy="4497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ED6B2A-D493-C141-AA94-18561869F0A5}"/>
              </a:ext>
            </a:extLst>
          </p:cNvPr>
          <p:cNvSpPr/>
          <p:nvPr/>
        </p:nvSpPr>
        <p:spPr>
          <a:xfrm>
            <a:off x="8622693" y="3490550"/>
            <a:ext cx="621437" cy="4497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632A31-0566-E240-B383-09936832FB66}"/>
              </a:ext>
            </a:extLst>
          </p:cNvPr>
          <p:cNvSpPr/>
          <p:nvPr/>
        </p:nvSpPr>
        <p:spPr>
          <a:xfrm>
            <a:off x="6740627" y="-26942"/>
            <a:ext cx="2061099" cy="4497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965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478FB9-5505-0D4F-BF3F-025E9A1161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F21C9-F4A5-564E-BBD8-D3267157751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igantti sai uuden logon | Gigantti">
            <a:extLst>
              <a:ext uri="{FF2B5EF4-FFF2-40B4-BE49-F238E27FC236}">
                <a16:creationId xmlns:a16="http://schemas.microsoft.com/office/drawing/2014/main" id="{FAFC4E98-ACD6-1C45-BECA-34EBD61B2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" y="-1"/>
            <a:ext cx="9141713" cy="386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55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21B0-9169-AE46-A117-44C0D1D451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27477" cy="96043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The Biggest Branding Opportunity since…</a:t>
            </a:r>
          </a:p>
        </p:txBody>
      </p:sp>
      <p:pic>
        <p:nvPicPr>
          <p:cNvPr id="4" name="Lucky Strike Its Toasted">
            <a:hlinkClick r:id="" action="ppaction://media"/>
            <a:extLst>
              <a:ext uri="{FF2B5EF4-FFF2-40B4-BE49-F238E27FC236}">
                <a16:creationId xmlns:a16="http://schemas.microsoft.com/office/drawing/2014/main" id="{EA2B6555-1A74-0F41-9258-682403C3FD63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219" y="488706"/>
            <a:ext cx="8273562" cy="46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9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B13D3-0F30-4508-BC43-48C7855115A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 err="1"/>
              <a:t>Mindshare</a:t>
            </a:r>
            <a:r>
              <a:rPr lang="fi-FI" dirty="0"/>
              <a:t> </a:t>
            </a:r>
            <a:r>
              <a:rPr lang="fi-FI" dirty="0" err="1"/>
              <a:t>Branding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092A4-AB40-43D0-963C-A5E3AB502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Session - 3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BF392-C9C8-4144-9C56-9156029599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GB" dirty="0"/>
              <a:t>Dr. Kushagra Bhatnagar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74E83C-044B-4B0A-BE43-C8B8599EB26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25.04.2022</a:t>
            </a:r>
          </a:p>
        </p:txBody>
      </p:sp>
    </p:spTree>
    <p:extLst>
      <p:ext uri="{BB962C8B-B14F-4D97-AF65-F5344CB8AC3E}">
        <p14:creationId xmlns:p14="http://schemas.microsoft.com/office/powerpoint/2010/main" val="3849383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CCBAB9-57DB-9C49-BE42-07D328FAFD5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dirty="0"/>
              <a:t>Managing within a symbolic boundary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362B8-E796-9746-8622-6214C07B1E3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28601" y="2032774"/>
            <a:ext cx="8785225" cy="3049460"/>
          </a:xfrm>
        </p:spPr>
        <p:txBody>
          <a:bodyPr/>
          <a:lstStyle/>
          <a:p>
            <a:r>
              <a:rPr lang="fi-FI" sz="3200" i="1" dirty="0" err="1">
                <a:latin typeface="Century Gothic" panose="020B0502020202020204" pitchFamily="34" charset="0"/>
              </a:rPr>
              <a:t>The</a:t>
            </a:r>
            <a:r>
              <a:rPr lang="fi-FI" sz="3200" i="1" dirty="0">
                <a:latin typeface="Century Gothic" panose="020B0502020202020204" pitchFamily="34" charset="0"/>
              </a:rPr>
              <a:t> </a:t>
            </a:r>
            <a:r>
              <a:rPr lang="fi-FI" sz="3200" i="1" dirty="0" err="1">
                <a:latin typeface="Century Gothic" panose="020B0502020202020204" pitchFamily="34" charset="0"/>
              </a:rPr>
              <a:t>key</a:t>
            </a:r>
            <a:r>
              <a:rPr lang="fi-FI" sz="3200" i="1" dirty="0">
                <a:latin typeface="Century Gothic" panose="020B0502020202020204" pitchFamily="34" charset="0"/>
              </a:rPr>
              <a:t> to </a:t>
            </a:r>
            <a:r>
              <a:rPr lang="fi-FI" sz="3200" i="1" dirty="0" err="1">
                <a:latin typeface="Century Gothic" panose="020B0502020202020204" pitchFamily="34" charset="0"/>
              </a:rPr>
              <a:t>branding</a:t>
            </a:r>
            <a:r>
              <a:rPr lang="fi-FI" sz="3200" i="1" dirty="0">
                <a:latin typeface="Century Gothic" panose="020B0502020202020204" pitchFamily="34" charset="0"/>
              </a:rPr>
              <a:t> is </a:t>
            </a:r>
            <a:r>
              <a:rPr lang="fi-FI" sz="3200" i="1" dirty="0" err="1">
                <a:latin typeface="Century Gothic" panose="020B0502020202020204" pitchFamily="34" charset="0"/>
              </a:rPr>
              <a:t>that</a:t>
            </a:r>
            <a:r>
              <a:rPr lang="fi-FI" sz="3200" i="1" dirty="0">
                <a:latin typeface="Century Gothic" panose="020B0502020202020204" pitchFamily="34" charset="0"/>
              </a:rPr>
              <a:t> </a:t>
            </a:r>
            <a:r>
              <a:rPr lang="fi-FI" sz="3200" i="1" dirty="0" err="1">
                <a:latin typeface="Century Gothic" panose="020B0502020202020204" pitchFamily="34" charset="0"/>
              </a:rPr>
              <a:t>consumers</a:t>
            </a:r>
            <a:r>
              <a:rPr lang="fi-FI" sz="3200" i="1" dirty="0">
                <a:latin typeface="Century Gothic" panose="020B0502020202020204" pitchFamily="34" charset="0"/>
              </a:rPr>
              <a:t> </a:t>
            </a:r>
            <a:r>
              <a:rPr lang="fi-FI" sz="3200" i="1" dirty="0" err="1">
                <a:latin typeface="Century Gothic" panose="020B0502020202020204" pitchFamily="34" charset="0"/>
              </a:rPr>
              <a:t>perceive</a:t>
            </a:r>
            <a:r>
              <a:rPr lang="fi-FI" sz="3200" i="1" dirty="0">
                <a:latin typeface="Century Gothic" panose="020B0502020202020204" pitchFamily="34" charset="0"/>
              </a:rPr>
              <a:t> </a:t>
            </a:r>
            <a:r>
              <a:rPr lang="fi-FI" sz="3200" i="1" dirty="0" err="1">
                <a:latin typeface="Century Gothic" panose="020B0502020202020204" pitchFamily="34" charset="0"/>
              </a:rPr>
              <a:t>differences</a:t>
            </a:r>
            <a:r>
              <a:rPr lang="fi-FI" sz="3200" i="1" dirty="0">
                <a:latin typeface="Century Gothic" panose="020B0502020202020204" pitchFamily="34" charset="0"/>
              </a:rPr>
              <a:t> </a:t>
            </a:r>
            <a:r>
              <a:rPr lang="fi-FI" sz="3200" i="1" dirty="0" err="1">
                <a:latin typeface="Century Gothic" panose="020B0502020202020204" pitchFamily="34" charset="0"/>
              </a:rPr>
              <a:t>among</a:t>
            </a:r>
            <a:r>
              <a:rPr lang="fi-FI" sz="3200" i="1" dirty="0">
                <a:latin typeface="Century Gothic" panose="020B0502020202020204" pitchFamily="34" charset="0"/>
              </a:rPr>
              <a:t> </a:t>
            </a:r>
            <a:r>
              <a:rPr lang="fi-FI" sz="3200" i="1" dirty="0" err="1">
                <a:latin typeface="Century Gothic" panose="020B0502020202020204" pitchFamily="34" charset="0"/>
              </a:rPr>
              <a:t>brands</a:t>
            </a:r>
            <a:r>
              <a:rPr lang="fi-FI" sz="3200" i="1" dirty="0">
                <a:latin typeface="Century Gothic" panose="020B0502020202020204" pitchFamily="34" charset="0"/>
              </a:rPr>
              <a:t> in a </a:t>
            </a:r>
            <a:r>
              <a:rPr lang="fi-FI" sz="3200" i="1" dirty="0" err="1">
                <a:latin typeface="Century Gothic" panose="020B0502020202020204" pitchFamily="34" charset="0"/>
              </a:rPr>
              <a:t>product</a:t>
            </a:r>
            <a:r>
              <a:rPr lang="fi-FI" sz="3200" i="1" dirty="0">
                <a:latin typeface="Century Gothic" panose="020B0502020202020204" pitchFamily="34" charset="0"/>
              </a:rPr>
              <a:t> </a:t>
            </a:r>
            <a:r>
              <a:rPr lang="fi-FI" sz="3200" i="1" dirty="0" err="1">
                <a:latin typeface="Century Gothic" panose="020B0502020202020204" pitchFamily="34" charset="0"/>
              </a:rPr>
              <a:t>category</a:t>
            </a:r>
            <a:r>
              <a:rPr lang="fi-FI" sz="3200" dirty="0">
                <a:latin typeface="Century Gothic" panose="020B0502020202020204" pitchFamily="34" charset="0"/>
              </a:rPr>
              <a:t>.</a:t>
            </a:r>
          </a:p>
          <a:p>
            <a:r>
              <a:rPr lang="fi-FI" sz="3200" dirty="0">
                <a:latin typeface="Century Gothic" panose="020B0502020202020204" pitchFamily="34" charset="0"/>
              </a:rPr>
              <a:t>	- Kevin Keller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0336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DD93B2-6170-A34D-AE72-8F65777A3E4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5CA04-BF06-8245-BB91-40E517739F8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EF113-F047-AC49-9879-B4D0A911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38" b="16791"/>
          <a:stretch/>
        </p:blipFill>
        <p:spPr>
          <a:xfrm>
            <a:off x="0" y="712177"/>
            <a:ext cx="9107322" cy="44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57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2087E85-5F13-3046-BACC-523ED6199F66}"/>
              </a:ext>
            </a:extLst>
          </p:cNvPr>
          <p:cNvSpPr/>
          <p:nvPr/>
        </p:nvSpPr>
        <p:spPr>
          <a:xfrm>
            <a:off x="3491229" y="2420170"/>
            <a:ext cx="1933575" cy="1276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BRANDING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1E126C-A170-4140-B1EC-C61565A63B5F}"/>
              </a:ext>
            </a:extLst>
          </p:cNvPr>
          <p:cNvSpPr/>
          <p:nvPr/>
        </p:nvSpPr>
        <p:spPr>
          <a:xfrm>
            <a:off x="1871979" y="129622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CATEGORY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7EA3C-A21D-5A42-850E-73ADE7E1FE68}"/>
              </a:ext>
            </a:extLst>
          </p:cNvPr>
          <p:cNvSpPr/>
          <p:nvPr/>
        </p:nvSpPr>
        <p:spPr>
          <a:xfrm>
            <a:off x="3700779" y="129622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EMPLOYEES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A373D1-595B-9F44-A8FC-F5902F58EA1D}"/>
              </a:ext>
            </a:extLst>
          </p:cNvPr>
          <p:cNvSpPr/>
          <p:nvPr/>
        </p:nvSpPr>
        <p:spPr>
          <a:xfrm>
            <a:off x="1871979" y="400132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PRODUCT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8C69D-D497-654A-B9B2-6A76067D3C28}"/>
              </a:ext>
            </a:extLst>
          </p:cNvPr>
          <p:cNvSpPr/>
          <p:nvPr/>
        </p:nvSpPr>
        <p:spPr>
          <a:xfrm>
            <a:off x="3700779" y="400132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CUSTOMERS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BA9207-D758-8847-BF76-9B7610C17731}"/>
              </a:ext>
            </a:extLst>
          </p:cNvPr>
          <p:cNvSpPr/>
          <p:nvPr/>
        </p:nvSpPr>
        <p:spPr>
          <a:xfrm>
            <a:off x="5529579" y="129622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STAKEHOLDERS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D0F93A-BC45-C345-9631-AA7270B9DBDE}"/>
              </a:ext>
            </a:extLst>
          </p:cNvPr>
          <p:cNvSpPr/>
          <p:nvPr/>
        </p:nvSpPr>
        <p:spPr>
          <a:xfrm>
            <a:off x="5529579" y="400132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INSTITUTIONS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99ED34D-526F-AE47-8DAE-FC9204B8CEEF}"/>
              </a:ext>
            </a:extLst>
          </p:cNvPr>
          <p:cNvCxnSpPr>
            <a:cxnSpLocks/>
          </p:cNvCxnSpPr>
          <p:nvPr/>
        </p:nvCxnSpPr>
        <p:spPr>
          <a:xfrm>
            <a:off x="2581591" y="2115370"/>
            <a:ext cx="1014413" cy="571502"/>
          </a:xfrm>
          <a:prstGeom prst="bentConnector3">
            <a:avLst>
              <a:gd name="adj1" fmla="val 2113"/>
            </a:avLst>
          </a:prstGeom>
          <a:ln w="28575">
            <a:solidFill>
              <a:srgbClr val="EF363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C88E58F1-2EC9-4C4E-90BA-2BDAC7BC4B62}"/>
              </a:ext>
            </a:extLst>
          </p:cNvPr>
          <p:cNvCxnSpPr>
            <a:cxnSpLocks/>
            <a:stCxn id="7" idx="0"/>
          </p:cNvCxnSpPr>
          <p:nvPr/>
        </p:nvCxnSpPr>
        <p:spPr>
          <a:xfrm rot="5400000" flipH="1" flipV="1">
            <a:off x="2745898" y="3198839"/>
            <a:ext cx="647700" cy="957263"/>
          </a:xfrm>
          <a:prstGeom prst="bentConnector2">
            <a:avLst/>
          </a:prstGeom>
          <a:ln w="28575">
            <a:solidFill>
              <a:srgbClr val="EF363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5CA6DB65-C837-2642-91D9-659ED10FB34C}"/>
              </a:ext>
            </a:extLst>
          </p:cNvPr>
          <p:cNvCxnSpPr>
            <a:stCxn id="8" idx="0"/>
            <a:endCxn id="4" idx="4"/>
          </p:cNvCxnSpPr>
          <p:nvPr/>
        </p:nvCxnSpPr>
        <p:spPr>
          <a:xfrm rot="5400000" flipH="1" flipV="1">
            <a:off x="4286567" y="3829870"/>
            <a:ext cx="304800" cy="38100"/>
          </a:xfrm>
          <a:prstGeom prst="bentConnector3">
            <a:avLst/>
          </a:prstGeom>
          <a:ln w="28575">
            <a:solidFill>
              <a:srgbClr val="EF363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0ED5D7F-AF52-B143-BB41-212ACE6BE78C}"/>
              </a:ext>
            </a:extLst>
          </p:cNvPr>
          <p:cNvCxnSpPr>
            <a:stCxn id="6" idx="2"/>
            <a:endCxn id="4" idx="0"/>
          </p:cNvCxnSpPr>
          <p:nvPr/>
        </p:nvCxnSpPr>
        <p:spPr>
          <a:xfrm rot="16200000" flipH="1">
            <a:off x="4286567" y="2248720"/>
            <a:ext cx="304800" cy="381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2BD00F27-3AE2-AA4A-A6F7-63E28EC0F357}"/>
              </a:ext>
            </a:extLst>
          </p:cNvPr>
          <p:cNvCxnSpPr>
            <a:stCxn id="9" idx="2"/>
          </p:cNvCxnSpPr>
          <p:nvPr/>
        </p:nvCxnSpPr>
        <p:spPr>
          <a:xfrm rot="5400000">
            <a:off x="5479573" y="1917726"/>
            <a:ext cx="571500" cy="96678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2142E75-566E-F248-B7B4-3BB343FE82FC}"/>
              </a:ext>
            </a:extLst>
          </p:cNvPr>
          <p:cNvCxnSpPr>
            <a:stCxn id="10" idx="0"/>
          </p:cNvCxnSpPr>
          <p:nvPr/>
        </p:nvCxnSpPr>
        <p:spPr>
          <a:xfrm rot="16200000" flipV="1">
            <a:off x="5479573" y="3232176"/>
            <a:ext cx="647700" cy="89058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C294B8-0D1E-DC40-8097-41429819145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/>
              <a:t>Brand Management = Product Management</a:t>
            </a:r>
          </a:p>
        </p:txBody>
      </p:sp>
    </p:spTree>
    <p:extLst>
      <p:ext uri="{BB962C8B-B14F-4D97-AF65-F5344CB8AC3E}">
        <p14:creationId xmlns:p14="http://schemas.microsoft.com/office/powerpoint/2010/main" val="3790442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7A10B-AE5D-C74C-9890-F872E4B9D5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What happens when brands try to break out of the category</a:t>
            </a:r>
          </a:p>
        </p:txBody>
      </p:sp>
    </p:spTree>
    <p:extLst>
      <p:ext uri="{BB962C8B-B14F-4D97-AF65-F5344CB8AC3E}">
        <p14:creationId xmlns:p14="http://schemas.microsoft.com/office/powerpoint/2010/main" val="3187843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DE6D-6821-5E48-91D5-C6A49BA049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7479" y="308451"/>
            <a:ext cx="6683375" cy="960437"/>
          </a:xfrm>
        </p:spPr>
        <p:txBody>
          <a:bodyPr/>
          <a:lstStyle/>
          <a:p>
            <a:r>
              <a:rPr lang="en-US" dirty="0"/>
              <a:t>Pepsi – The Cultural Misstep from a Product-Centric brand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A355FB-82FB-3640-8A9E-65A25DB7B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0085" y="3132810"/>
            <a:ext cx="3573916" cy="20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E566F1-D22C-9F48-8BBD-C21A1FE9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3" y="3132810"/>
            <a:ext cx="3573915" cy="20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3B22113-D00A-474F-B532-B0138A1BFA91}"/>
              </a:ext>
            </a:extLst>
          </p:cNvPr>
          <p:cNvSpPr/>
          <p:nvPr/>
        </p:nvSpPr>
        <p:spPr>
          <a:xfrm>
            <a:off x="3928655" y="3938452"/>
            <a:ext cx="1258933" cy="416378"/>
          </a:xfrm>
          <a:prstGeom prst="rightArrow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4BA4D-DD20-F344-B359-F22BEA7A03B1}"/>
              </a:ext>
            </a:extLst>
          </p:cNvPr>
          <p:cNvSpPr/>
          <p:nvPr/>
        </p:nvSpPr>
        <p:spPr>
          <a:xfrm>
            <a:off x="2286000" y="2329377"/>
            <a:ext cx="4891652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https://</a:t>
            </a:r>
            <a:r>
              <a:rPr lang="en-US" sz="1013" dirty="0" err="1"/>
              <a:t>www.youtube.com</a:t>
            </a:r>
            <a:r>
              <a:rPr lang="en-US" sz="1013" dirty="0"/>
              <a:t>/</a:t>
            </a:r>
            <a:r>
              <a:rPr lang="en-US" sz="1013" dirty="0" err="1"/>
              <a:t>watch?v</a:t>
            </a:r>
            <a:r>
              <a:rPr lang="en-US" sz="1013" dirty="0"/>
              <a:t>=uwvAgDCOdU4</a:t>
            </a:r>
          </a:p>
        </p:txBody>
      </p:sp>
    </p:spTree>
    <p:extLst>
      <p:ext uri="{BB962C8B-B14F-4D97-AF65-F5344CB8AC3E}">
        <p14:creationId xmlns:p14="http://schemas.microsoft.com/office/powerpoint/2010/main" val="2394344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1834-E59D-BB42-9703-D653A7183D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60625" y="241300"/>
            <a:ext cx="6683375" cy="962025"/>
          </a:xfrm>
        </p:spPr>
        <p:txBody>
          <a:bodyPr/>
          <a:lstStyle/>
          <a:p>
            <a:r>
              <a:rPr lang="en-US" dirty="0"/>
              <a:t>The Backlash</a:t>
            </a:r>
          </a:p>
        </p:txBody>
      </p:sp>
      <p:pic>
        <p:nvPicPr>
          <p:cNvPr id="5122" name="Picture 2" descr="Case Study: PepsiCo &amp; Kendall Jenner's Controversial Commercial">
            <a:extLst>
              <a:ext uri="{FF2B5EF4-FFF2-40B4-BE49-F238E27FC236}">
                <a16:creationId xmlns:a16="http://schemas.microsoft.com/office/drawing/2014/main" id="{69D68872-FBEF-41D7-ACE3-86BEDB4D5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77" y="822515"/>
            <a:ext cx="2151266" cy="21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eel as though Kendall might have done better to keep her mouth shut... |  Feelings, Pepsi ad, Kendall">
            <a:extLst>
              <a:ext uri="{FF2B5EF4-FFF2-40B4-BE49-F238E27FC236}">
                <a16:creationId xmlns:a16="http://schemas.microsoft.com/office/drawing/2014/main" id="{DB7DD6ED-87AA-4B91-802F-D62F2E8E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17" y="852153"/>
            <a:ext cx="2183844" cy="402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e Best Reactions to Kendall Jenner's Pepsi Ad - Twitter Tears Apart Kendall  Jenner's Pepsi Ad">
            <a:extLst>
              <a:ext uri="{FF2B5EF4-FFF2-40B4-BE49-F238E27FC236}">
                <a16:creationId xmlns:a16="http://schemas.microsoft.com/office/drawing/2014/main" id="{B54A77D3-B79D-47B2-A2C9-D50AA0FF5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2" y="3044684"/>
            <a:ext cx="3827248" cy="191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eople are not happy about Kendall Jenner's new &quot;tonedeaf&quot; advert for Pepsi  | SBS Life">
            <a:extLst>
              <a:ext uri="{FF2B5EF4-FFF2-40B4-BE49-F238E27FC236}">
                <a16:creationId xmlns:a16="http://schemas.microsoft.com/office/drawing/2014/main" id="{1DA97187-2FE8-4CE5-ABD8-D7C8ABD2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877" y="3044683"/>
            <a:ext cx="3410342" cy="191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746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B068D-19C9-423F-8635-15B3B92941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60625" y="468313"/>
            <a:ext cx="6683375" cy="960437"/>
          </a:xfrm>
        </p:spPr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Result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1572C-9501-4663-8C28-44A46826A7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538" y="1678021"/>
            <a:ext cx="2973935" cy="269213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05F713-84DB-4200-8EE3-A0A440E3CD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194" y="1609087"/>
            <a:ext cx="2315194" cy="28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83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0E9C5-8A77-6643-92A6-49F7FA6A3DE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Difficulties of maintaining product superiority</a:t>
            </a:r>
          </a:p>
        </p:txBody>
      </p:sp>
    </p:spTree>
    <p:extLst>
      <p:ext uri="{BB962C8B-B14F-4D97-AF65-F5344CB8AC3E}">
        <p14:creationId xmlns:p14="http://schemas.microsoft.com/office/powerpoint/2010/main" val="926517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5BE98-49D0-1D41-9BFD-790261B46B7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Continuous battle for product-innovation with competitors</a:t>
            </a:r>
          </a:p>
        </p:txBody>
      </p:sp>
      <p:pic>
        <p:nvPicPr>
          <p:cNvPr id="10242" name="Picture 2" descr="Amazon.com: Gillette Sensor Men's Razor Blades – 10 Refills : Everything  Else">
            <a:extLst>
              <a:ext uri="{FF2B5EF4-FFF2-40B4-BE49-F238E27FC236}">
                <a16:creationId xmlns:a16="http://schemas.microsoft.com/office/drawing/2014/main" id="{71676F8F-773F-FC46-AE66-2F75DB90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260"/>
            <a:ext cx="2091384" cy="245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illette Mach3 8-pack halvin hinta | Katso päivän tarjous - Hintaopas.fi">
            <a:extLst>
              <a:ext uri="{FF2B5EF4-FFF2-40B4-BE49-F238E27FC236}">
                <a16:creationId xmlns:a16="http://schemas.microsoft.com/office/drawing/2014/main" id="{5FEAE937-8654-4043-83A5-49D728FD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24" y="1685260"/>
            <a:ext cx="2362932" cy="236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Osta Gillette - Fusion Proglide Power Blade 4 Pcs">
            <a:extLst>
              <a:ext uri="{FF2B5EF4-FFF2-40B4-BE49-F238E27FC236}">
                <a16:creationId xmlns:a16="http://schemas.microsoft.com/office/drawing/2014/main" id="{1A375B24-E544-294C-A3DD-4AC76A9F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59" y="1685260"/>
            <a:ext cx="2362933" cy="23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890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F1CC-FBA6-594A-AE45-5C20FFDC795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1" y="1098480"/>
            <a:ext cx="8492897" cy="3006592"/>
          </a:xfrm>
        </p:spPr>
        <p:txBody>
          <a:bodyPr/>
          <a:lstStyle/>
          <a:p>
            <a:r>
              <a:rPr lang="en-GB" sz="3200" b="0" dirty="0">
                <a:latin typeface="Calibri" panose="020F0502020204030204" pitchFamily="34" charset="0"/>
                <a:cs typeface="Calibri" panose="020F0502020204030204" pitchFamily="34" charset="0"/>
              </a:rPr>
              <a:t>What are the necessary conditions for mindshare </a:t>
            </a:r>
            <a:r>
              <a:rPr lang="en-GB" sz="2800" b="0" dirty="0">
                <a:latin typeface="Calibri" panose="020F0502020204030204" pitchFamily="34" charset="0"/>
                <a:cs typeface="Calibri" panose="020F0502020204030204" pitchFamily="34" charset="0"/>
              </a:rPr>
              <a:t>branding</a:t>
            </a:r>
            <a:r>
              <a:rPr lang="en-GB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to be successful?</a:t>
            </a:r>
          </a:p>
          <a:p>
            <a:endParaRPr lang="en-GB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D000F0-F781-1747-8ACE-0A3312A9A6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03034" y="138043"/>
            <a:ext cx="6683375" cy="960437"/>
          </a:xfrm>
        </p:spPr>
        <p:txBody>
          <a:bodyPr/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Something to reflect upon</a:t>
            </a:r>
          </a:p>
        </p:txBody>
      </p:sp>
    </p:spTree>
    <p:extLst>
      <p:ext uri="{BB962C8B-B14F-4D97-AF65-F5344CB8AC3E}">
        <p14:creationId xmlns:p14="http://schemas.microsoft.com/office/powerpoint/2010/main" val="3020900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2087E85-5F13-3046-BACC-523ED6199F66}"/>
              </a:ext>
            </a:extLst>
          </p:cNvPr>
          <p:cNvSpPr/>
          <p:nvPr/>
        </p:nvSpPr>
        <p:spPr>
          <a:xfrm>
            <a:off x="3491229" y="1700320"/>
            <a:ext cx="1933575" cy="1276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BRANDING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1E126C-A170-4140-B1EC-C61565A63B5F}"/>
              </a:ext>
            </a:extLst>
          </p:cNvPr>
          <p:cNvSpPr/>
          <p:nvPr/>
        </p:nvSpPr>
        <p:spPr>
          <a:xfrm>
            <a:off x="1871979" y="57637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CATEGORY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7EA3C-A21D-5A42-850E-73ADE7E1FE68}"/>
              </a:ext>
            </a:extLst>
          </p:cNvPr>
          <p:cNvSpPr/>
          <p:nvPr/>
        </p:nvSpPr>
        <p:spPr>
          <a:xfrm>
            <a:off x="3700779" y="57637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EMPLOYEES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A373D1-595B-9F44-A8FC-F5902F58EA1D}"/>
              </a:ext>
            </a:extLst>
          </p:cNvPr>
          <p:cNvSpPr/>
          <p:nvPr/>
        </p:nvSpPr>
        <p:spPr>
          <a:xfrm>
            <a:off x="1871979" y="328147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PRODUCT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8C69D-D497-654A-B9B2-6A76067D3C28}"/>
              </a:ext>
            </a:extLst>
          </p:cNvPr>
          <p:cNvSpPr/>
          <p:nvPr/>
        </p:nvSpPr>
        <p:spPr>
          <a:xfrm>
            <a:off x="3700779" y="328147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CUSTOMERS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BA9207-D758-8847-BF76-9B7610C17731}"/>
              </a:ext>
            </a:extLst>
          </p:cNvPr>
          <p:cNvSpPr/>
          <p:nvPr/>
        </p:nvSpPr>
        <p:spPr>
          <a:xfrm>
            <a:off x="5529579" y="57637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STAKEHOLDERS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D0F93A-BC45-C345-9631-AA7270B9DBDE}"/>
              </a:ext>
            </a:extLst>
          </p:cNvPr>
          <p:cNvSpPr/>
          <p:nvPr/>
        </p:nvSpPr>
        <p:spPr>
          <a:xfrm>
            <a:off x="5529579" y="3281470"/>
            <a:ext cx="143827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INSTITUTIONS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99ED34D-526F-AE47-8DAE-FC9204B8CEEF}"/>
              </a:ext>
            </a:extLst>
          </p:cNvPr>
          <p:cNvCxnSpPr>
            <a:cxnSpLocks/>
          </p:cNvCxnSpPr>
          <p:nvPr/>
        </p:nvCxnSpPr>
        <p:spPr>
          <a:xfrm>
            <a:off x="2581591" y="1395520"/>
            <a:ext cx="1014413" cy="571502"/>
          </a:xfrm>
          <a:prstGeom prst="bentConnector3">
            <a:avLst>
              <a:gd name="adj1" fmla="val 211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C88E58F1-2EC9-4C4E-90BA-2BDAC7BC4B62}"/>
              </a:ext>
            </a:extLst>
          </p:cNvPr>
          <p:cNvCxnSpPr>
            <a:cxnSpLocks/>
            <a:stCxn id="7" idx="0"/>
          </p:cNvCxnSpPr>
          <p:nvPr/>
        </p:nvCxnSpPr>
        <p:spPr>
          <a:xfrm rot="5400000" flipH="1" flipV="1">
            <a:off x="2745898" y="2478989"/>
            <a:ext cx="647700" cy="957263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5CA6DB65-C837-2642-91D9-659ED10FB34C}"/>
              </a:ext>
            </a:extLst>
          </p:cNvPr>
          <p:cNvCxnSpPr>
            <a:stCxn id="8" idx="0"/>
            <a:endCxn id="4" idx="4"/>
          </p:cNvCxnSpPr>
          <p:nvPr/>
        </p:nvCxnSpPr>
        <p:spPr>
          <a:xfrm rot="5400000" flipH="1" flipV="1">
            <a:off x="4286567" y="3110020"/>
            <a:ext cx="304800" cy="381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0ED5D7F-AF52-B143-BB41-212ACE6BE78C}"/>
              </a:ext>
            </a:extLst>
          </p:cNvPr>
          <p:cNvCxnSpPr>
            <a:stCxn id="6" idx="2"/>
            <a:endCxn id="4" idx="0"/>
          </p:cNvCxnSpPr>
          <p:nvPr/>
        </p:nvCxnSpPr>
        <p:spPr>
          <a:xfrm rot="16200000" flipH="1">
            <a:off x="4286567" y="1528870"/>
            <a:ext cx="304800" cy="381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2BD00F27-3AE2-AA4A-A6F7-63E28EC0F357}"/>
              </a:ext>
            </a:extLst>
          </p:cNvPr>
          <p:cNvCxnSpPr>
            <a:stCxn id="9" idx="2"/>
          </p:cNvCxnSpPr>
          <p:nvPr/>
        </p:nvCxnSpPr>
        <p:spPr>
          <a:xfrm rot="5400000">
            <a:off x="5479573" y="1197876"/>
            <a:ext cx="571500" cy="96678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2142E75-566E-F248-B7B4-3BB343FE82FC}"/>
              </a:ext>
            </a:extLst>
          </p:cNvPr>
          <p:cNvCxnSpPr>
            <a:stCxn id="10" idx="0"/>
          </p:cNvCxnSpPr>
          <p:nvPr/>
        </p:nvCxnSpPr>
        <p:spPr>
          <a:xfrm rot="16200000" flipV="1">
            <a:off x="5479573" y="2512326"/>
            <a:ext cx="647700" cy="89058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30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93384-A4CB-A24C-88B9-54A027A2B27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Something to reflect upon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8A554-A658-4D47-B9EC-7195C2B7269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What were the things you agreed with?</a:t>
            </a:r>
          </a:p>
          <a:p>
            <a:r>
              <a:rPr lang="en-GB" sz="2400" b="0" dirty="0">
                <a:latin typeface="Calibri" panose="020F0502020204030204" pitchFamily="34" charset="0"/>
                <a:cs typeface="Calibri" panose="020F0502020204030204" pitchFamily="34" charset="0"/>
              </a:rPr>
              <a:t>What were the things you disagreed with?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C5A046-696A-464C-A34C-E812A9B4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97" y="2085182"/>
            <a:ext cx="3869137" cy="570773"/>
          </a:xfrm>
        </p:spPr>
        <p:txBody>
          <a:bodyPr/>
          <a:lstStyle/>
          <a:p>
            <a:r>
              <a:rPr lang="en-US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does a mindshare-centric brand “do”?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A4555-DA76-40F0-92B0-7E3F158C7248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A21958F-4F21-409E-99C8-1BEAC798C255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DA185A-C37A-8741-BF9F-1DEEADCFCA9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88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Unique selling Proposition from the customer's perspective – What is USP –  Karim Elganainy | كريم الجنايني">
            <a:extLst>
              <a:ext uri="{FF2B5EF4-FFF2-40B4-BE49-F238E27FC236}">
                <a16:creationId xmlns:a16="http://schemas.microsoft.com/office/drawing/2014/main" id="{C102E07A-761E-F146-8ACA-A2468C2B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0"/>
            <a:ext cx="4930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44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D6057-0925-4D06-99F0-E40996B37E5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Brand = Interface between disconnected parties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43E00-9047-4C86-A9EF-BE84F850417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To be able to find common ground between customers and company stakeholders</a:t>
            </a:r>
          </a:p>
          <a:p>
            <a:r>
              <a:rPr lang="en-US" dirty="0"/>
              <a:t>To “orient” different parts of an organization towards a shared understanding</a:t>
            </a:r>
          </a:p>
          <a:p>
            <a:endParaRPr lang="en-US" dirty="0"/>
          </a:p>
          <a:p>
            <a:r>
              <a:rPr lang="en-US" dirty="0"/>
              <a:t>Thus, keeping it simple and concretely-connected to products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87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pool&#10;&#10;Description automatically generated with medium confidence">
            <a:extLst>
              <a:ext uri="{FF2B5EF4-FFF2-40B4-BE49-F238E27FC236}">
                <a16:creationId xmlns:a16="http://schemas.microsoft.com/office/drawing/2014/main" id="{EE1812F8-89F2-46BF-9D43-4AE9D9FE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5142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34D461-B269-D54E-875D-2E77C3B48DB4}"/>
              </a:ext>
            </a:extLst>
          </p:cNvPr>
          <p:cNvSpPr/>
          <p:nvPr/>
        </p:nvSpPr>
        <p:spPr>
          <a:xfrm>
            <a:off x="0" y="0"/>
            <a:ext cx="38307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3F5F9"/>
                </a:solidFill>
                <a:highlight>
                  <a:srgbClr val="000000"/>
                </a:highlight>
                <a:latin typeface="MentiText"/>
              </a:rPr>
              <a:t>Go to </a:t>
            </a:r>
            <a:r>
              <a:rPr lang="en-GB" b="1" dirty="0" err="1">
                <a:solidFill>
                  <a:srgbClr val="F3F5F9"/>
                </a:solidFill>
                <a:highlight>
                  <a:srgbClr val="000000"/>
                </a:highlight>
                <a:latin typeface="MentiText"/>
              </a:rPr>
              <a:t>www.menti.com</a:t>
            </a:r>
            <a:r>
              <a:rPr lang="en-GB" dirty="0">
                <a:solidFill>
                  <a:srgbClr val="F3F5F9"/>
                </a:solidFill>
                <a:highlight>
                  <a:srgbClr val="000000"/>
                </a:highlight>
                <a:latin typeface="MentiText"/>
              </a:rPr>
              <a:t> and use the code </a:t>
            </a:r>
            <a:r>
              <a:rPr lang="en-GB" b="1" dirty="0">
                <a:solidFill>
                  <a:srgbClr val="F3F5F9"/>
                </a:solidFill>
                <a:highlight>
                  <a:srgbClr val="000000"/>
                </a:highlight>
                <a:latin typeface="MentiText"/>
              </a:rPr>
              <a:t>4901 9561</a:t>
            </a:r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4161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C0A006-B8CD-C84B-B67A-9D2AA2FB322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9D5B-C6D7-CC4B-AF2F-D45CFE9E256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1590409A-B2F8-D044-BC8A-4CF616756F9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3550" y="-1308100"/>
              <a:ext cx="8216900" cy="775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1590409A-B2F8-D044-BC8A-4CF616756F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550" y="-1308100"/>
                <a:ext cx="8216900" cy="775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2270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4">
      <a:dk1>
        <a:sysClr val="windowText" lastClr="000000"/>
      </a:dk1>
      <a:lt1>
        <a:sysClr val="window" lastClr="FFFFFF"/>
      </a:lt1>
      <a:dk2>
        <a:srgbClr val="78BE20"/>
      </a:dk2>
      <a:lt2>
        <a:srgbClr val="AED879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BIZ_169_EN.pptx" id="{E68F8044-37E2-41CE-B834-7B9B753E7884}" vid="{A03C304B-FE21-483C-9832-56A7F0FF16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webextensions/webextension1.xml><?xml version="1.0" encoding="utf-8"?>
<we:webextension xmlns:we="http://schemas.microsoft.com/office/webextensions/webextension/2010/11" id="{9A7B4B6F-836D-5942-8B7B-34D22E9FE40E}">
  <we:reference id="wa104379261" version="3.0.2.3" store="en-US" storeType="OMEX"/>
  <we:alternateReferences>
    <we:reference id="wa104379261" version="3.0.2.3" store="wa104379261" storeType="OMEX"/>
  </we:alternateReferences>
  <we:properties>
    <we:property name="mentimeter-slide" value="{&quot;seriesId&quot;:&quot;8c46b6d701acc3a5e0c98e80bb1027d8&quot;,&quot;questionId&quot;:&quot;f8225218d01f&quot;,&quot;link&quot;:&quot;https://www.mentimeter.com/s/8c46b6d701acc3a5e0c98e80bb1027d8/f8225218d01f/edit&quot;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BF573240-45F2-3A4B-AB15-2EF723C2DC3E}">
  <we:reference id="wa104379261" version="3.0.2.3" store="en-US" storeType="OMEX"/>
  <we:alternateReferences>
    <we:reference id="wa104379261" version="3.0.2.3" store="wa104379261" storeType="OMEX"/>
  </we:alternateReferences>
  <we:properties>
    <we:property name="mentimeter-slide" value="{&quot;seriesId&quot;:&quot;ae0a3808153503ba50b4f7c2561fe1b4&quot;,&quot;questionId&quot;:&quot;8555d44ca534&quot;,&quot;link&quot;:&quot;https://www.mentimeter.com/s/ae0a3808153503ba50b4f7c2561fe1b4/8555d44ca534/edit?&quot;}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896AA54F-0D40-DB40-8C79-7AF55D9C1324}">
  <we:reference id="wa104379261" version="3.0.2.3" store="en-US" storeType="OMEX"/>
  <we:alternateReferences>
    <we:reference id="wa104379261" version="3.0.2.3" store="wa104379261" storeType="OMEX"/>
  </we:alternateReferences>
  <we:properties>
    <we:property name="mentimeter-slide" value="{&quot;seriesId&quot;:&quot;859f5e21df400f4f0067fc6763e75e48&quot;,&quot;questionId&quot;:&quot;ff2c74d1e769&quot;,&quot;link&quot;:&quot;https://www.mentimeter.com/app/presentation/859f5e21df400f4f0067fc6763e75e48/ff2c74d1e769/edit&quot;}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6789F127-B33B-234E-9C95-1B0F0AD96941}">
  <we:reference id="wa104379261" version="3.0.2.3" store="en-US" storeType="OMEX"/>
  <we:alternateReferences>
    <we:reference id="wa104379261" version="3.0.2.3" store="wa104379261" storeType="OMEX"/>
  </we:alternateReferences>
  <we:properties>
    <we:property name="mentimeter-slide" value="{&quot;seriesId&quot;:&quot;8ed908c3a4eae8721e254954950b7c7f&quot;,&quot;questionId&quot;:&quot;c040faeb828b&quot;,&quot;link&quot;:&quot;https://www.mentimeter.com/app/presentation/8ed908c3a4eae8721e254954950b7c7f/c040faeb828b/edit?&quot;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15883</TotalTime>
  <Words>611</Words>
  <Application>Microsoft Macintosh PowerPoint</Application>
  <PresentationFormat>On-screen Show (16:9)</PresentationFormat>
  <Paragraphs>111</Paragraphs>
  <Slides>40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</vt:lpstr>
      <vt:lpstr>Calibri</vt:lpstr>
      <vt:lpstr>Century Gothic</vt:lpstr>
      <vt:lpstr>MentiText</vt:lpstr>
      <vt:lpstr>Office-teema</vt:lpstr>
      <vt:lpstr>Resources (if you want to go deeper)</vt:lpstr>
      <vt:lpstr>PowerPoint Presentation</vt:lpstr>
      <vt:lpstr>PowerPoint Presentation</vt:lpstr>
      <vt:lpstr>PowerPoint Presentation</vt:lpstr>
      <vt:lpstr>What does a mindshare-centric brand “do”?​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Searching for product differentiation  </vt:lpstr>
      <vt:lpstr>PowerPoint Presentation</vt:lpstr>
      <vt:lpstr>PowerPoint Presentation</vt:lpstr>
      <vt:lpstr>The Category-centric Brand Funnel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Biggest Branding Opportunity since…</vt:lpstr>
      <vt:lpstr>PowerPoint Presentation</vt:lpstr>
      <vt:lpstr>PowerPoint Presentation</vt:lpstr>
      <vt:lpstr>PowerPoint Presentation</vt:lpstr>
      <vt:lpstr>PowerPoint Presentation</vt:lpstr>
      <vt:lpstr>Pepsi – The Cultural Misstep from a Product-Centric brand</vt:lpstr>
      <vt:lpstr>The Backlash</vt:lpstr>
      <vt:lpstr>The Result</vt:lpstr>
      <vt:lpstr>PowerPoint Presentation</vt:lpstr>
      <vt:lpstr>PowerPoint Presentation</vt:lpstr>
      <vt:lpstr>Something to reflect upon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Bhatnagar Kushagra</dc:creator>
  <cp:lastModifiedBy>Bhatnagar Kushagra</cp:lastModifiedBy>
  <cp:revision>238</cp:revision>
  <dcterms:created xsi:type="dcterms:W3CDTF">2022-04-11T12:53:27Z</dcterms:created>
  <dcterms:modified xsi:type="dcterms:W3CDTF">2022-04-28T17:51:29Z</dcterms:modified>
</cp:coreProperties>
</file>