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38" r:id="rId2"/>
    <p:sldId id="468" r:id="rId3"/>
    <p:sldId id="579" r:id="rId4"/>
    <p:sldId id="553" r:id="rId5"/>
    <p:sldId id="569" r:id="rId6"/>
    <p:sldId id="572" r:id="rId7"/>
    <p:sldId id="570" r:id="rId8"/>
    <p:sldId id="558" r:id="rId9"/>
    <p:sldId id="559" r:id="rId10"/>
    <p:sldId id="560" r:id="rId11"/>
    <p:sldId id="568" r:id="rId12"/>
    <p:sldId id="571" r:id="rId13"/>
    <p:sldId id="565" r:id="rId14"/>
    <p:sldId id="566" r:id="rId15"/>
    <p:sldId id="554" r:id="rId16"/>
    <p:sldId id="567" r:id="rId17"/>
    <p:sldId id="561" r:id="rId18"/>
    <p:sldId id="580" r:id="rId19"/>
    <p:sldId id="578" r:id="rId20"/>
    <p:sldId id="562" r:id="rId21"/>
    <p:sldId id="556" r:id="rId22"/>
    <p:sldId id="555" r:id="rId23"/>
    <p:sldId id="557" r:id="rId24"/>
    <p:sldId id="581" r:id="rId25"/>
    <p:sldId id="563" r:id="rId26"/>
    <p:sldId id="564" r:id="rId27"/>
    <p:sldId id="573" r:id="rId28"/>
    <p:sldId id="577" r:id="rId29"/>
    <p:sldId id="574" r:id="rId30"/>
    <p:sldId id="575" r:id="rId31"/>
    <p:sldId id="576" r:id="rId3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63B"/>
    <a:srgbClr val="FF0000"/>
    <a:srgbClr val="005EB8"/>
    <a:srgbClr val="FFFFFF"/>
    <a:srgbClr val="00965E"/>
    <a:srgbClr val="EE353B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5" autoAdjust="0"/>
    <p:restoredTop sz="95249" autoAdjust="0"/>
  </p:normalViewPr>
  <p:slideViewPr>
    <p:cSldViewPr snapToGrid="0" snapToObjects="1">
      <p:cViewPr varScale="1">
        <p:scale>
          <a:sx n="145" d="100"/>
          <a:sy n="145" d="100"/>
        </p:scale>
        <p:origin x="10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246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www.mentimeter.com</a:t>
            </a:r>
            <a:r>
              <a:rPr lang="en-US" dirty="0"/>
              <a:t>/app/presentation/8b55f10b7321dc379e02321ceb85acff/dfc6324412b7/edit?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altobiz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aalto.fi/snapchat/" TargetMode="External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aaltobiz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s://www.facebook.com/aaltobiz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linkedin.com/school/aalto-university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954DB0-CD15-479C-AFFB-20914C5C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1900"/>
            <a:ext cx="1850304" cy="1641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CBC861-03F0-400F-8E2A-500431955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8394"/>
            <a:ext cx="1991440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CD30196-688A-4A13-B795-86CB97F9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en-GB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B029E0-B8CA-4313-A5E2-B76B123D4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E1D5A5A-6EC4-429D-8903-8B585A0516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1A079E9-1E77-49C6-B99C-B0FADB9417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78619C4-AF8E-430B-93EA-DE240ED3D1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4F816EB-6077-445A-ADDC-F2D87F59F9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11ACF50A-566E-43FC-B378-B4C409FAA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81E2B16-37A1-4E1B-A15A-2AFBF19EB9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F8CF593-B534-407C-B2EA-E4AF9450B5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103FBCE-6866-423B-BA54-BC3CF58C78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826C66F-A30A-4BE4-AD4F-29552055F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1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F9CB4F4C-3FAF-42D6-BE91-819C2FEE99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B90AAE6-D6BE-4E09-B6A1-1E96D0822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B558988-9B86-4C2A-A931-24FCBAAD7B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A4E339AC-681A-4687-AA6F-2564BD7000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44E812B-7DD4-42B0-9C0F-08BEFD367D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B25A543-3E2F-4CF3-838A-D956BD75A246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FFA594E-57FA-4F87-8704-4C6E6F754CA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9815074-342E-4889-88CD-1CA47A98D62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9F41EE5-04F3-4E4E-A49A-4F451A21AAE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1800" spc="0" baseline="0" noProof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9347860-25FE-4238-99AE-A80001A8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01900"/>
            <a:ext cx="1850304" cy="1641600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26B21FF2-24DA-4F2F-BA98-59921521DB43}"/>
              </a:ext>
            </a:extLst>
          </p:cNvPr>
          <p:cNvGrpSpPr/>
          <p:nvPr userDrawn="1"/>
        </p:nvGrpSpPr>
        <p:grpSpPr>
          <a:xfrm>
            <a:off x="3072065" y="2781436"/>
            <a:ext cx="2990354" cy="436060"/>
            <a:chOff x="3072065" y="2781436"/>
            <a:chExt cx="2990354" cy="436060"/>
          </a:xfrm>
        </p:grpSpPr>
        <p:pic>
          <p:nvPicPr>
            <p:cNvPr id="14" name="Picture 28">
              <a:hlinkClick r:id="rId4"/>
              <a:extLst>
                <a:ext uri="{FF2B5EF4-FFF2-40B4-BE49-F238E27FC236}">
                  <a16:creationId xmlns:a16="http://schemas.microsoft.com/office/drawing/2014/main" id="{3EF2E1DA-C88B-48C9-8176-65FE84409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065" y="2798396"/>
              <a:ext cx="419100" cy="419100"/>
            </a:xfrm>
            <a:prstGeom prst="rect">
              <a:avLst/>
            </a:prstGeom>
          </p:spPr>
        </p:pic>
        <p:pic>
          <p:nvPicPr>
            <p:cNvPr id="15" name="Picture 29">
              <a:hlinkClick r:id="rId6"/>
              <a:extLst>
                <a:ext uri="{FF2B5EF4-FFF2-40B4-BE49-F238E27FC236}">
                  <a16:creationId xmlns:a16="http://schemas.microsoft.com/office/drawing/2014/main" id="{E7E65751-08BE-4F57-B486-459DDCFB1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316" y="2798396"/>
              <a:ext cx="419100" cy="419100"/>
            </a:xfrm>
            <a:prstGeom prst="rect">
              <a:avLst/>
            </a:prstGeom>
          </p:spPr>
        </p:pic>
        <p:pic>
          <p:nvPicPr>
            <p:cNvPr id="17" name="Picture 30">
              <a:hlinkClick r:id="rId8"/>
              <a:extLst>
                <a:ext uri="{FF2B5EF4-FFF2-40B4-BE49-F238E27FC236}">
                  <a16:creationId xmlns:a16="http://schemas.microsoft.com/office/drawing/2014/main" id="{DEFF7CDA-D281-4C4B-82A2-B7F1F2E8C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567" y="2798396"/>
              <a:ext cx="419100" cy="419100"/>
            </a:xfrm>
            <a:prstGeom prst="rect">
              <a:avLst/>
            </a:prstGeom>
          </p:spPr>
        </p:pic>
        <p:pic>
          <p:nvPicPr>
            <p:cNvPr id="18" name="Picture 31">
              <a:hlinkClick r:id="rId10"/>
              <a:extLst>
                <a:ext uri="{FF2B5EF4-FFF2-40B4-BE49-F238E27FC236}">
                  <a16:creationId xmlns:a16="http://schemas.microsoft.com/office/drawing/2014/main" id="{8387CA75-37F7-482D-8285-BA9153DF6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818" y="2798396"/>
              <a:ext cx="419100" cy="419100"/>
            </a:xfrm>
            <a:prstGeom prst="rect">
              <a:avLst/>
            </a:prstGeom>
          </p:spPr>
        </p:pic>
        <p:pic>
          <p:nvPicPr>
            <p:cNvPr id="19" name="Picture 32">
              <a:hlinkClick r:id="rId12"/>
              <a:extLst>
                <a:ext uri="{FF2B5EF4-FFF2-40B4-BE49-F238E27FC236}">
                  <a16:creationId xmlns:a16="http://schemas.microsoft.com/office/drawing/2014/main" id="{C6AC5F31-1817-4EBD-8227-BB4F487C1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9069" y="2781436"/>
              <a:ext cx="419100" cy="419100"/>
            </a:xfrm>
            <a:prstGeom prst="rect">
              <a:avLst/>
            </a:prstGeom>
          </p:spPr>
        </p:pic>
        <p:pic>
          <p:nvPicPr>
            <p:cNvPr id="20" name="Picture 33">
              <a:hlinkClick r:id="rId14"/>
              <a:extLst>
                <a:ext uri="{FF2B5EF4-FFF2-40B4-BE49-F238E27FC236}">
                  <a16:creationId xmlns:a16="http://schemas.microsoft.com/office/drawing/2014/main" id="{45B5CEB8-F90A-4354-8655-6832A00E3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319" y="2781436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0D3A071-9CC9-48AC-9D2F-A9841C2BE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1900"/>
            <a:ext cx="1850304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B777E04-278C-4AC2-9485-062D30E2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8394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874F57F-2B71-4CF6-BE75-301149EF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8394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790"/>
            <a:ext cx="2073704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72753F42-F365-4A79-A0C2-40E4B7E0934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8047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8573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9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AF02-720D-4492-AB81-DB008976F1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Weekly</a:t>
            </a:r>
            <a:r>
              <a:rPr lang="fi-FI" dirty="0"/>
              <a:t> </a:t>
            </a:r>
            <a:r>
              <a:rPr lang="fi-FI" dirty="0" err="1"/>
              <a:t>plan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1811F-4875-4DB5-833B-8AAC98DB5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the </a:t>
            </a:r>
            <a:r>
              <a:rPr lang="fi-FI" dirty="0" err="1"/>
              <a:t>course</a:t>
            </a:r>
            <a:r>
              <a:rPr lang="fi-FI" dirty="0"/>
              <a:t> and </a:t>
            </a:r>
            <a:r>
              <a:rPr lang="fi-FI" dirty="0" err="1"/>
              <a:t>practicalities</a:t>
            </a:r>
            <a:r>
              <a:rPr lang="fi-FI" dirty="0"/>
              <a:t> </a:t>
            </a:r>
          </a:p>
          <a:p>
            <a:r>
              <a:rPr lang="fi-FI" dirty="0"/>
              <a:t>Approaches and Building </a:t>
            </a:r>
            <a:r>
              <a:rPr lang="fi-FI" dirty="0" err="1"/>
              <a:t>blocks</a:t>
            </a:r>
            <a:r>
              <a:rPr lang="fi-FI" dirty="0"/>
              <a:t> of </a:t>
            </a:r>
            <a:r>
              <a:rPr lang="fi-FI" dirty="0" err="1"/>
              <a:t>Brand</a:t>
            </a:r>
            <a:r>
              <a:rPr lang="fi-FI" dirty="0"/>
              <a:t> Management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45391-1CA7-41DC-82D3-0B7FDA7D7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9740" y="2440262"/>
            <a:ext cx="1539000" cy="1980000"/>
          </a:xfrm>
        </p:spPr>
        <p:txBody>
          <a:bodyPr/>
          <a:lstStyle/>
          <a:p>
            <a:r>
              <a:rPr lang="fi-FI" dirty="0" err="1"/>
              <a:t>Mindshare</a:t>
            </a:r>
            <a:r>
              <a:rPr lang="fi-FI" dirty="0"/>
              <a:t> Branding</a:t>
            </a:r>
          </a:p>
          <a:p>
            <a:r>
              <a:rPr lang="fi-FI" dirty="0" err="1"/>
              <a:t>Emotional</a:t>
            </a:r>
            <a:r>
              <a:rPr lang="fi-FI" dirty="0"/>
              <a:t> Branding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B66E3-7369-4316-88A6-0742AFCA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1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A43E20-B5FB-4972-BA7A-CAD838146E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Week2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63C86D-A232-4C63-8318-CC14A1B4E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Week3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4518FD-A11D-4E5E-A928-E9CF752A45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Week4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66FD84-12DE-4F4B-BB80-A76501065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5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54580-234F-4735-83C7-7A618F460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4351" y="2440262"/>
            <a:ext cx="1539000" cy="1980000"/>
          </a:xfrm>
        </p:spPr>
        <p:txBody>
          <a:bodyPr/>
          <a:lstStyle/>
          <a:p>
            <a:r>
              <a:rPr lang="fi-FI" dirty="0" err="1"/>
              <a:t>Cultural</a:t>
            </a:r>
            <a:r>
              <a:rPr lang="fi-FI" dirty="0"/>
              <a:t> Branding</a:t>
            </a:r>
          </a:p>
          <a:p>
            <a:r>
              <a:rPr lang="fi-FI" dirty="0" err="1"/>
              <a:t>Experiential</a:t>
            </a:r>
            <a:r>
              <a:rPr lang="fi-FI" dirty="0"/>
              <a:t> branding</a:t>
            </a:r>
          </a:p>
          <a:p>
            <a:endParaRPr lang="fi-FI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AC53D8-5604-4D01-A61F-001047B3C7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Managing </a:t>
            </a:r>
            <a:r>
              <a:rPr lang="fi-FI" dirty="0" err="1"/>
              <a:t>Brand</a:t>
            </a:r>
            <a:r>
              <a:rPr lang="fi-FI" dirty="0"/>
              <a:t> </a:t>
            </a:r>
            <a:r>
              <a:rPr lang="fi-FI" dirty="0" err="1"/>
              <a:t>Portfolios</a:t>
            </a:r>
            <a:endParaRPr lang="fi-FI" dirty="0"/>
          </a:p>
          <a:p>
            <a:r>
              <a:rPr lang="fi-FI" dirty="0" err="1"/>
              <a:t>Aligning</a:t>
            </a:r>
            <a:r>
              <a:rPr lang="fi-FI" dirty="0"/>
              <a:t> </a:t>
            </a:r>
            <a:r>
              <a:rPr lang="fi-FI" dirty="0" err="1"/>
              <a:t>Brand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, </a:t>
            </a:r>
            <a:r>
              <a:rPr lang="fi-FI" dirty="0" err="1"/>
              <a:t>Research</a:t>
            </a:r>
            <a:r>
              <a:rPr lang="fi-FI" dirty="0"/>
              <a:t> and </a:t>
            </a:r>
            <a:r>
              <a:rPr lang="fi-FI" dirty="0" err="1"/>
              <a:t>Context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FEBD31-01A2-442A-A347-12E860A82A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Future of </a:t>
            </a:r>
            <a:r>
              <a:rPr lang="fi-FI" dirty="0" err="1"/>
              <a:t>Brand</a:t>
            </a:r>
            <a:r>
              <a:rPr lang="fi-FI" dirty="0"/>
              <a:t> management</a:t>
            </a:r>
          </a:p>
          <a:p>
            <a:r>
              <a:rPr lang="fi-FI" dirty="0" err="1"/>
              <a:t>Guest</a:t>
            </a:r>
            <a:r>
              <a:rPr lang="fi-FI" dirty="0"/>
              <a:t> </a:t>
            </a:r>
            <a:r>
              <a:rPr lang="fi-FI" dirty="0" err="1"/>
              <a:t>Lecture</a:t>
            </a:r>
            <a:r>
              <a:rPr lang="fi-FI" dirty="0"/>
              <a:t> – </a:t>
            </a:r>
            <a:r>
              <a:rPr lang="fi-FI" dirty="0" err="1"/>
              <a:t>Percy</a:t>
            </a:r>
            <a:r>
              <a:rPr lang="fi-FI" dirty="0"/>
              <a:t> </a:t>
            </a:r>
            <a:r>
              <a:rPr lang="fi-FI" dirty="0" err="1"/>
              <a:t>Smend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5EDADA-346E-5C47-A504-BE41AB606B0F}"/>
              </a:ext>
            </a:extLst>
          </p:cNvPr>
          <p:cNvSpPr/>
          <p:nvPr/>
        </p:nvSpPr>
        <p:spPr>
          <a:xfrm>
            <a:off x="2096653" y="2934194"/>
            <a:ext cx="1260850" cy="64247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C93B0-8E7F-1345-9D24-106D5D30790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How? Building Brand Narratives!</a:t>
            </a:r>
          </a:p>
        </p:txBody>
      </p:sp>
      <p:pic>
        <p:nvPicPr>
          <p:cNvPr id="3074" name="Picture 2" descr="3,290 Mcdonalds Stock Photos, Pictures &amp; Royalty-Free Images - iStock">
            <a:extLst>
              <a:ext uri="{FF2B5EF4-FFF2-40B4-BE49-F238E27FC236}">
                <a16:creationId xmlns:a16="http://schemas.microsoft.com/office/drawing/2014/main" id="{29E5E704-A6C5-1B41-BE01-05648571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35" y="1028012"/>
            <a:ext cx="4574192" cy="30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nald McDonald | Fictional Characters Wiki | Fandom">
            <a:extLst>
              <a:ext uri="{FF2B5EF4-FFF2-40B4-BE49-F238E27FC236}">
                <a16:creationId xmlns:a16="http://schemas.microsoft.com/office/drawing/2014/main" id="{AD67DE7B-A3FA-934A-AC35-24ED5463E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42" y="1028012"/>
            <a:ext cx="3334642" cy="30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1CB53-4D40-B84B-A543-68FA2116F3B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0"/>
            <a:ext cx="9143999" cy="999574"/>
          </a:xfrm>
        </p:spPr>
        <p:txBody>
          <a:bodyPr/>
          <a:lstStyle/>
          <a:p>
            <a:r>
              <a:rPr lang="en-US" sz="2800" dirty="0"/>
              <a:t>From Product Characteristic to Brand Personality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54B239-E27D-2E4D-AB72-6D45A13E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8" y="633725"/>
            <a:ext cx="8020301" cy="45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8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78CA62-570B-064B-AF7C-516B1AE74F8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Shift from Benefit to Feeling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7327CF-3A28-5546-A6CB-1704D0EE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3" y="679910"/>
            <a:ext cx="7520752" cy="42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72CCA1-1E88-7D42-867C-6CEA1C0E65CE}"/>
              </a:ext>
            </a:extLst>
          </p:cNvPr>
          <p:cNvSpPr/>
          <p:nvPr/>
        </p:nvSpPr>
        <p:spPr>
          <a:xfrm>
            <a:off x="2306351" y="4883348"/>
            <a:ext cx="39501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gx-zPheFnHo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8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75088E-1B77-804F-9F29-BF413CD8D3E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What is needed for an emotional exchange?</a:t>
            </a:r>
          </a:p>
          <a:p>
            <a:endParaRPr lang="en-US" dirty="0"/>
          </a:p>
        </p:txBody>
      </p:sp>
      <p:pic>
        <p:nvPicPr>
          <p:cNvPr id="6146" name="Picture 2" descr="1,232,460 Mother And Child Stock Photos, Pictures &amp; Royalty-Free Images -  iStock">
            <a:extLst>
              <a:ext uri="{FF2B5EF4-FFF2-40B4-BE49-F238E27FC236}">
                <a16:creationId xmlns:a16="http://schemas.microsoft.com/office/drawing/2014/main" id="{60DDEBCD-9A87-5A48-8476-534C8C86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86" y="1164591"/>
            <a:ext cx="5925707" cy="39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45C9C3-4F73-2D44-A209-59820A1A56A1}"/>
              </a:ext>
            </a:extLst>
          </p:cNvPr>
          <p:cNvSpPr/>
          <p:nvPr/>
        </p:nvSpPr>
        <p:spPr>
          <a:xfrm>
            <a:off x="3656462" y="877971"/>
            <a:ext cx="38307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52B36"/>
                </a:solidFill>
                <a:latin typeface="MentiText"/>
              </a:rPr>
              <a:t>Go to </a:t>
            </a:r>
            <a:r>
              <a:rPr lang="en-GB" b="1" dirty="0" err="1">
                <a:solidFill>
                  <a:srgbClr val="252B36"/>
                </a:solidFill>
                <a:latin typeface="MentiText"/>
              </a:rPr>
              <a:t>www.menti.com</a:t>
            </a:r>
            <a:r>
              <a:rPr lang="en-GB" dirty="0">
                <a:solidFill>
                  <a:srgbClr val="252B36"/>
                </a:solidFill>
                <a:latin typeface="MentiText"/>
              </a:rPr>
              <a:t> and use the code </a:t>
            </a:r>
            <a:r>
              <a:rPr lang="en-GB" b="1" dirty="0">
                <a:solidFill>
                  <a:srgbClr val="252B36"/>
                </a:solidFill>
                <a:latin typeface="MentiText"/>
              </a:rPr>
              <a:t>8685 6459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8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2BE8B-097C-1B48-8429-C9FA573EFEA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87357-97A2-D747-8189-0A7AEC5A864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5CCD0751-BA16-D645-B8A0-6782188C816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3550" y="-1308100"/>
              <a:ext cx="8216900" cy="77597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5CCD0751-BA16-D645-B8A0-6782188C81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550" y="-1308100"/>
                <a:ext cx="8216900" cy="7759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606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BBCC14-543C-A740-8401-742DDC838B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What is needed for an emotional exchange?</a:t>
            </a:r>
          </a:p>
        </p:txBody>
      </p:sp>
      <p:pic>
        <p:nvPicPr>
          <p:cNvPr id="1026" name="Picture 2" descr="Open a Coke, Open Happiness Coca Cola Ad Campaign Analysis | Ayelen  Cervantes">
            <a:extLst>
              <a:ext uri="{FF2B5EF4-FFF2-40B4-BE49-F238E27FC236}">
                <a16:creationId xmlns:a16="http://schemas.microsoft.com/office/drawing/2014/main" id="{3E8C7E45-2287-2540-B5F2-92C0514D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40" y="1246915"/>
            <a:ext cx="7067194" cy="32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593163-DFB2-3D48-8568-B279303F1D44}"/>
              </a:ext>
            </a:extLst>
          </p:cNvPr>
          <p:cNvSpPr/>
          <p:nvPr/>
        </p:nvSpPr>
        <p:spPr>
          <a:xfrm>
            <a:off x="4219168" y="987423"/>
            <a:ext cx="38307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52B36"/>
                </a:solidFill>
                <a:latin typeface="MentiText"/>
              </a:rPr>
              <a:t>Go to </a:t>
            </a:r>
            <a:r>
              <a:rPr lang="en-GB" b="1" dirty="0" err="1">
                <a:solidFill>
                  <a:srgbClr val="252B36"/>
                </a:solidFill>
                <a:latin typeface="MentiText"/>
              </a:rPr>
              <a:t>www.menti.com</a:t>
            </a:r>
            <a:r>
              <a:rPr lang="en-GB" dirty="0">
                <a:solidFill>
                  <a:srgbClr val="252B36"/>
                </a:solidFill>
                <a:latin typeface="MentiText"/>
              </a:rPr>
              <a:t> and use the code </a:t>
            </a:r>
            <a:r>
              <a:rPr lang="en-GB" b="1" dirty="0">
                <a:solidFill>
                  <a:srgbClr val="252B36"/>
                </a:solidFill>
                <a:latin typeface="MentiText"/>
              </a:rPr>
              <a:t>6945 0392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6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7DD26-5FA5-3444-A902-55E946FF8B6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B0224-419A-6140-827E-853B78C4A72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FF57F6D2-5CA7-4949-AF38-6168CD779B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3550" y="-1308100"/>
              <a:ext cx="8216900" cy="77597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FF57F6D2-5CA7-4949-AF38-6168CD779B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550" y="-1308100"/>
                <a:ext cx="8216900" cy="7759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50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1F741-79E7-5D46-AF38-F0B815696E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28438"/>
            <a:ext cx="9144000" cy="999574"/>
          </a:xfrm>
        </p:spPr>
        <p:txBody>
          <a:bodyPr/>
          <a:lstStyle/>
          <a:p>
            <a:r>
              <a:rPr lang="en-US" sz="3600" dirty="0"/>
              <a:t>Brand Imagery =&gt; Consumer Feelings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F2A37-BD21-E74D-8F84-0B703438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72" y="645504"/>
            <a:ext cx="5440175" cy="4228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CF8968-AECC-8143-85A7-7DC9FE361495}"/>
              </a:ext>
            </a:extLst>
          </p:cNvPr>
          <p:cNvSpPr/>
          <p:nvPr/>
        </p:nvSpPr>
        <p:spPr>
          <a:xfrm>
            <a:off x="2323940" y="4814980"/>
            <a:ext cx="39662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=e7JATezA1nY</a:t>
            </a:r>
          </a:p>
        </p:txBody>
      </p:sp>
    </p:spTree>
    <p:extLst>
      <p:ext uri="{BB962C8B-B14F-4D97-AF65-F5344CB8AC3E}">
        <p14:creationId xmlns:p14="http://schemas.microsoft.com/office/powerpoint/2010/main" val="78823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F313DA-CD14-BC41-BC7B-0ABF2011723E}"/>
              </a:ext>
            </a:extLst>
          </p:cNvPr>
          <p:cNvSpPr/>
          <p:nvPr/>
        </p:nvSpPr>
        <p:spPr>
          <a:xfrm>
            <a:off x="2539200" y="4843418"/>
            <a:ext cx="40656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=1VM2eLhvsSM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EBAD0-1C78-FC43-91D0-28FBDF3C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51" y="802956"/>
            <a:ext cx="7326298" cy="411461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5B4E6C-182D-7944-87CC-EF303DD9E69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Feeling trumps Benefits</a:t>
            </a:r>
          </a:p>
        </p:txBody>
      </p:sp>
    </p:spTree>
    <p:extLst>
      <p:ext uri="{BB962C8B-B14F-4D97-AF65-F5344CB8AC3E}">
        <p14:creationId xmlns:p14="http://schemas.microsoft.com/office/powerpoint/2010/main" val="351915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ny Stark Almost Had A Gruesome Eye-Popping Death In 'Avengers: Endgame'">
            <a:extLst>
              <a:ext uri="{FF2B5EF4-FFF2-40B4-BE49-F238E27FC236}">
                <a16:creationId xmlns:a16="http://schemas.microsoft.com/office/drawing/2014/main" id="{824EB45F-B7F7-3E49-8E0B-90E6A6F28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r="15014"/>
          <a:stretch/>
        </p:blipFill>
        <p:spPr bwMode="auto">
          <a:xfrm>
            <a:off x="3891063" y="1482190"/>
            <a:ext cx="2461098" cy="21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hor (Marvel Cinematic Universe) - Wikipedia">
            <a:extLst>
              <a:ext uri="{FF2B5EF4-FFF2-40B4-BE49-F238E27FC236}">
                <a16:creationId xmlns:a16="http://schemas.microsoft.com/office/drawing/2014/main" id="{2A96F363-861C-8C4E-B6E7-44B0915B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10" y="111095"/>
            <a:ext cx="1541731" cy="17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aptain America Chris Evans onkin nyt Captain Hydra - katso juliste -  Episodi.fi">
            <a:extLst>
              <a:ext uri="{FF2B5EF4-FFF2-40B4-BE49-F238E27FC236}">
                <a16:creationId xmlns:a16="http://schemas.microsoft.com/office/drawing/2014/main" id="{9A73913E-5F66-B54D-A07D-50BAE0CD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10" y="3700330"/>
            <a:ext cx="1901496" cy="13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orille! Marvelin Black Widow -elokuvassa kuullaan ihan selvää suomen  kieltä - Episodi.fi">
            <a:extLst>
              <a:ext uri="{FF2B5EF4-FFF2-40B4-BE49-F238E27FC236}">
                <a16:creationId xmlns:a16="http://schemas.microsoft.com/office/drawing/2014/main" id="{EE011720-41D1-CB49-A730-E6E4F0408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r="22872"/>
          <a:stretch/>
        </p:blipFill>
        <p:spPr bwMode="auto">
          <a:xfrm>
            <a:off x="1857982" y="1482190"/>
            <a:ext cx="2033081" cy="21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awkeye's absence from Avengers: Infinity War ads is a blessing, exec says  - Polygon">
            <a:extLst>
              <a:ext uri="{FF2B5EF4-FFF2-40B4-BE49-F238E27FC236}">
                <a16:creationId xmlns:a16="http://schemas.microsoft.com/office/drawing/2014/main" id="{E6D4019E-BA69-8447-A08A-84B59B98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111096"/>
            <a:ext cx="1923438" cy="12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ulk | Disney Wiki | Fandom">
            <a:extLst>
              <a:ext uri="{FF2B5EF4-FFF2-40B4-BE49-F238E27FC236}">
                <a16:creationId xmlns:a16="http://schemas.microsoft.com/office/drawing/2014/main" id="{5574DA5D-BE51-954C-9029-B1A9A0A0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3413193"/>
            <a:ext cx="1730307" cy="17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0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B13D3-0F30-4508-BC43-48C7855115A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 err="1"/>
              <a:t>Emotional</a:t>
            </a:r>
            <a:r>
              <a:rPr lang="fi-FI" dirty="0"/>
              <a:t> </a:t>
            </a:r>
            <a:r>
              <a:rPr lang="fi-FI" dirty="0" err="1"/>
              <a:t>Branding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092A4-AB40-43D0-963C-A5E3AB502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Session - 4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BF392-C9C8-4144-9C56-91560295990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GB" dirty="0"/>
              <a:t>Dr. Kushagra Bhatnagar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74E83C-044B-4B0A-BE43-C8B8599EB26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GB" dirty="0"/>
              <a:t>03.05.2022</a:t>
            </a:r>
          </a:p>
        </p:txBody>
      </p:sp>
    </p:spTree>
    <p:extLst>
      <p:ext uri="{BB962C8B-B14F-4D97-AF65-F5344CB8AC3E}">
        <p14:creationId xmlns:p14="http://schemas.microsoft.com/office/powerpoint/2010/main" val="384938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ED70B3-BA37-DB4D-9D82-2AA7BAB6F2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From Product to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BA5E9-335F-D045-A23D-A63F0AC6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56" y="528225"/>
            <a:ext cx="7845039" cy="4400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2FD93F-ED36-5042-AE42-7283FE16AF50}"/>
              </a:ext>
            </a:extLst>
          </p:cNvPr>
          <p:cNvSpPr/>
          <p:nvPr/>
        </p:nvSpPr>
        <p:spPr>
          <a:xfrm>
            <a:off x="2270023" y="4877602"/>
            <a:ext cx="39886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=YkNMulA1SEI</a:t>
            </a:r>
          </a:p>
        </p:txBody>
      </p:sp>
    </p:spTree>
    <p:extLst>
      <p:ext uri="{BB962C8B-B14F-4D97-AF65-F5344CB8AC3E}">
        <p14:creationId xmlns:p14="http://schemas.microsoft.com/office/powerpoint/2010/main" val="137810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D7CFB-03F1-1049-B359-046B38BB08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366" y="28438"/>
            <a:ext cx="8998722" cy="999574"/>
          </a:xfrm>
        </p:spPr>
        <p:txBody>
          <a:bodyPr/>
          <a:lstStyle/>
          <a:p>
            <a:r>
              <a:rPr lang="en-US" sz="3600" dirty="0"/>
              <a:t>Condition 1: When Products are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8D1F6-8668-0948-82AA-3818C19B928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Product becomes less transparent</a:t>
            </a:r>
          </a:p>
          <a:p>
            <a:r>
              <a:rPr lang="en-US" dirty="0"/>
              <a:t>Consumers can’t easily see the connection between product characteristics and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F58D1-85AA-A74B-B73C-ED8E02BA8A9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E82D7-4074-B144-A516-74A1C4AFB318}"/>
              </a:ext>
            </a:extLst>
          </p:cNvPr>
          <p:cNvSpPr/>
          <p:nvPr/>
        </p:nvSpPr>
        <p:spPr>
          <a:xfrm>
            <a:off x="2496358" y="4814980"/>
            <a:ext cx="40848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=6XBYg2S2GuY</a:t>
            </a:r>
          </a:p>
        </p:txBody>
      </p:sp>
      <p:pic>
        <p:nvPicPr>
          <p:cNvPr id="2050" name="Picture 2" descr="Ford V Ferrari': 6 Ways Friends At Work Can Make You Better">
            <a:extLst>
              <a:ext uri="{FF2B5EF4-FFF2-40B4-BE49-F238E27FC236}">
                <a16:creationId xmlns:a16="http://schemas.microsoft.com/office/drawing/2014/main" id="{401931F9-92DB-1C45-B036-F2CF6486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1" y="0"/>
            <a:ext cx="7902397" cy="45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36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85FE4-7A62-AF4B-A9A8-C455A9E5EAE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28438"/>
            <a:ext cx="9144000" cy="999574"/>
          </a:xfrm>
        </p:spPr>
        <p:txBody>
          <a:bodyPr/>
          <a:lstStyle/>
          <a:p>
            <a:r>
              <a:rPr lang="en-US" sz="3600" dirty="0"/>
              <a:t>Condition 2: When product innovation doesn’t add significant 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99E6E-2C6A-F149-BC6C-72CFB8571EA2}"/>
              </a:ext>
            </a:extLst>
          </p:cNvPr>
          <p:cNvSpPr/>
          <p:nvPr/>
        </p:nvSpPr>
        <p:spPr>
          <a:xfrm>
            <a:off x="2345863" y="4843418"/>
            <a:ext cx="40078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=z_OtC06ndUE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8FDCD-B8C0-9246-8B55-D7CC0B15A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48" y="1169053"/>
            <a:ext cx="80899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60FD9A-6870-0B4D-948D-A849B5960B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28438"/>
            <a:ext cx="9144000" cy="999574"/>
          </a:xfrm>
        </p:spPr>
        <p:txBody>
          <a:bodyPr/>
          <a:lstStyle/>
          <a:p>
            <a:r>
              <a:rPr lang="en-US" sz="3600" dirty="0"/>
              <a:t>Condition 3: When a product can deliver on the emotional brand promise</a:t>
            </a:r>
          </a:p>
        </p:txBody>
      </p:sp>
      <p:pic>
        <p:nvPicPr>
          <p:cNvPr id="14338" name="Picture 2" descr="Amazon.com : GoPro HERO Session Waterproof Digital Action Camera :  Electronics">
            <a:extLst>
              <a:ext uri="{FF2B5EF4-FFF2-40B4-BE49-F238E27FC236}">
                <a16:creationId xmlns:a16="http://schemas.microsoft.com/office/drawing/2014/main" id="{CFC728B6-BC79-0745-AE23-FC436ACA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80" y="1298960"/>
            <a:ext cx="1718184" cy="34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3C849A-117E-6F4D-83F4-E1940DADBDAB}"/>
              </a:ext>
            </a:extLst>
          </p:cNvPr>
          <p:cNvSpPr/>
          <p:nvPr/>
        </p:nvSpPr>
        <p:spPr>
          <a:xfrm>
            <a:off x="4621480" y="4843418"/>
            <a:ext cx="45225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=wTcNtgA6gHs&amp;t=53s</a:t>
            </a:r>
          </a:p>
        </p:txBody>
      </p:sp>
    </p:spTree>
    <p:extLst>
      <p:ext uri="{BB962C8B-B14F-4D97-AF65-F5344CB8AC3E}">
        <p14:creationId xmlns:p14="http://schemas.microsoft.com/office/powerpoint/2010/main" val="145369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43E120-C436-334A-B0D3-8864D5D0AAD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28438"/>
            <a:ext cx="9144000" cy="999574"/>
          </a:xfrm>
        </p:spPr>
        <p:txBody>
          <a:bodyPr/>
          <a:lstStyle/>
          <a:p>
            <a:r>
              <a:rPr lang="en-US" sz="3200" dirty="0"/>
              <a:t>Challenge 1: The Difficulty of Branding/Owning Emotions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DD0F2-C50C-184A-B00E-FF17E05F63A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Dangers of emotional promise not being delivered in experience</a:t>
            </a:r>
          </a:p>
        </p:txBody>
      </p:sp>
      <p:pic>
        <p:nvPicPr>
          <p:cNvPr id="4100" name="Picture 4" descr="6-Year-Old Boy Dresses as 'Serial Killer Ronald McDonald' for Halloween |  Al Bawaba">
            <a:extLst>
              <a:ext uri="{FF2B5EF4-FFF2-40B4-BE49-F238E27FC236}">
                <a16:creationId xmlns:a16="http://schemas.microsoft.com/office/drawing/2014/main" id="{6C055565-03DB-F145-84CF-D4B86AD1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69" y="1594969"/>
            <a:ext cx="6271262" cy="354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86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2CCC1F-1568-714A-A5A0-6634A4FF5F7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28438"/>
            <a:ext cx="9144000" cy="999574"/>
          </a:xfrm>
        </p:spPr>
        <p:txBody>
          <a:bodyPr/>
          <a:lstStyle/>
          <a:p>
            <a:r>
              <a:rPr lang="en-US" sz="3200" dirty="0"/>
              <a:t>Challenge 2: Transferring Emotional connections to New Markets</a:t>
            </a:r>
          </a:p>
        </p:txBody>
      </p:sp>
      <p:pic>
        <p:nvPicPr>
          <p:cNvPr id="4" name="Picture 2" descr="Moomin | Lindex Europe">
            <a:extLst>
              <a:ext uri="{FF2B5EF4-FFF2-40B4-BE49-F238E27FC236}">
                <a16:creationId xmlns:a16="http://schemas.microsoft.com/office/drawing/2014/main" id="{B87BBFD7-6E08-6D47-BE53-FF337E1C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023386"/>
            <a:ext cx="3092628" cy="41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7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145214-7E25-C64A-9CF6-71A9D19C82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0" y="28438"/>
            <a:ext cx="9144000" cy="999574"/>
          </a:xfrm>
        </p:spPr>
        <p:txBody>
          <a:bodyPr/>
          <a:lstStyle/>
          <a:p>
            <a:r>
              <a:rPr lang="en-US" sz="3600" dirty="0"/>
              <a:t>Challenge 3: The Authenticity Paradox</a:t>
            </a:r>
          </a:p>
        </p:txBody>
      </p:sp>
      <p:pic>
        <p:nvPicPr>
          <p:cNvPr id="9218" name="Picture 2" descr="Your vacation is my home': Hawaii's residents are speaking out against  tourists behaving badly">
            <a:extLst>
              <a:ext uri="{FF2B5EF4-FFF2-40B4-BE49-F238E27FC236}">
                <a16:creationId xmlns:a16="http://schemas.microsoft.com/office/drawing/2014/main" id="{BFF8F500-FB47-B044-AA43-5DD2E30D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05"/>
            <a:ext cx="6744516" cy="44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ustrated residents push back as Hawaii tourism resurges | Honolulu  Star-Advertiser">
            <a:extLst>
              <a:ext uri="{FF2B5EF4-FFF2-40B4-BE49-F238E27FC236}">
                <a16:creationId xmlns:a16="http://schemas.microsoft.com/office/drawing/2014/main" id="{B1581484-192C-DF46-8674-2C00FB8D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06" y="1493686"/>
            <a:ext cx="3232194" cy="21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45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BAFE2C-0D1A-F845-B430-1BF72E758A1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Challenge 4 – The Hard Fall</a:t>
            </a:r>
          </a:p>
        </p:txBody>
      </p:sp>
      <p:pic>
        <p:nvPicPr>
          <p:cNvPr id="10242" name="Picture 2" descr="Some Lance Armstrong 'Livestrong' donors want their money back - Los  Angeles Times">
            <a:extLst>
              <a:ext uri="{FF2B5EF4-FFF2-40B4-BE49-F238E27FC236}">
                <a16:creationId xmlns:a16="http://schemas.microsoft.com/office/drawing/2014/main" id="{7B41197A-4B2F-C54A-8C8C-E538CF88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997"/>
            <a:ext cx="4992880" cy="37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ivestrong bracelet: To wear or not to wear? | CNN">
            <a:extLst>
              <a:ext uri="{FF2B5EF4-FFF2-40B4-BE49-F238E27FC236}">
                <a16:creationId xmlns:a16="http://schemas.microsoft.com/office/drawing/2014/main" id="{B5F986D7-D66D-7240-BE43-BB52AD75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52" y="774997"/>
            <a:ext cx="4151120" cy="23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nce Armstrong and Doping: The Online Buzz | Sentiment Tracker - WSJ">
            <a:extLst>
              <a:ext uri="{FF2B5EF4-FFF2-40B4-BE49-F238E27FC236}">
                <a16:creationId xmlns:a16="http://schemas.microsoft.com/office/drawing/2014/main" id="{5F6077AD-1687-DF4E-9205-AFD3AC97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52" y="2994028"/>
            <a:ext cx="4151259" cy="21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84AB0-9868-3249-B8AA-40203B53D33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Summing Up – The paradox of emotional 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BFD69-A5F8-494F-A754-6AC07044358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438021"/>
            <a:ext cx="8492897" cy="3049460"/>
          </a:xfrm>
        </p:spPr>
        <p:txBody>
          <a:bodyPr/>
          <a:lstStyle/>
          <a:p>
            <a:r>
              <a:rPr lang="en-US" dirty="0"/>
              <a:t>Emotions are powerful motivators.</a:t>
            </a:r>
          </a:p>
          <a:p>
            <a:r>
              <a:rPr lang="en-US" dirty="0"/>
              <a:t>They might seem easier to access than product innovation.</a:t>
            </a:r>
          </a:p>
          <a:p>
            <a:r>
              <a:rPr lang="en-US" dirty="0"/>
              <a:t>Yet, it is often difficult to sustain an emotional connection to consumers.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7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motions | Green lantern, Lanterns, Green lantern corps">
            <a:extLst>
              <a:ext uri="{FF2B5EF4-FFF2-40B4-BE49-F238E27FC236}">
                <a16:creationId xmlns:a16="http://schemas.microsoft.com/office/drawing/2014/main" id="{4D114D56-3449-5441-ACF2-EB281FC4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3" y="-11184"/>
            <a:ext cx="5086259" cy="51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44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97689-429D-5348-8DDA-8226DD2E0A1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Key Questions to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446A8-A242-0E46-81F7-74464D86C27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822723"/>
            <a:ext cx="8492897" cy="3049460"/>
          </a:xfrm>
        </p:spPr>
        <p:txBody>
          <a:bodyPr/>
          <a:lstStyle/>
          <a:p>
            <a:r>
              <a:rPr lang="en-GB" dirty="0"/>
              <a:t>Who are we?</a:t>
            </a:r>
            <a:br>
              <a:rPr lang="en-GB" dirty="0"/>
            </a:br>
            <a:endParaRPr lang="en-GB" dirty="0"/>
          </a:p>
          <a:p>
            <a:r>
              <a:rPr lang="en-GB" dirty="0"/>
              <a:t>Are we loved?</a:t>
            </a:r>
          </a:p>
          <a:p>
            <a:br>
              <a:rPr lang="en-GB" dirty="0"/>
            </a:br>
            <a:r>
              <a:rPr lang="en-GB" dirty="0"/>
              <a:t>What’s our passion?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Who do we want to share our passion with?</a:t>
            </a:r>
          </a:p>
          <a:p>
            <a:endParaRPr lang="en-GB" dirty="0"/>
          </a:p>
          <a:p>
            <a:r>
              <a:rPr lang="en-GB" dirty="0"/>
              <a:t>Are we believable?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88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C7E3-02B4-8E4B-8B21-AC77837BF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6282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46327C-8A6A-8242-969B-85B8571F606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Why Emotion?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F57E77-A3BD-254A-869E-4395AB34550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Emotions drive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Emotions drive relationships</a:t>
            </a:r>
          </a:p>
          <a:p>
            <a:r>
              <a:rPr lang="en-US" dirty="0"/>
              <a:t>Emotions move the focus away from rationality</a:t>
            </a:r>
          </a:p>
          <a:p>
            <a:r>
              <a:rPr lang="en-US" dirty="0"/>
              <a:t>Emotions anthropomorphize a thing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r>
              <a:rPr lang="en-US" dirty="0"/>
              <a:t>Emotions are also complex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9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876D02-8209-3E4D-81FE-BBE2429BCE4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Emotional 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BD213-F5C3-6F4F-A56F-074732B7451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dirty="0"/>
              <a:t>Brand Manager looking for strong emotional connection</a:t>
            </a:r>
          </a:p>
          <a:p>
            <a:r>
              <a:rPr lang="en-GB" dirty="0"/>
              <a:t>Mystery, magic, sensuality</a:t>
            </a:r>
          </a:p>
          <a:p>
            <a:r>
              <a:rPr lang="en-GB" dirty="0"/>
              <a:t>Insight into the consumer’s emotional life </a:t>
            </a:r>
          </a:p>
          <a:p>
            <a:r>
              <a:rPr lang="en-GB" dirty="0"/>
              <a:t>Measures such as brand love or love marks (Roberts 2004)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0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chester United F.C. - Wikipedia">
            <a:extLst>
              <a:ext uri="{FF2B5EF4-FFF2-40B4-BE49-F238E27FC236}">
                <a16:creationId xmlns:a16="http://schemas.microsoft.com/office/drawing/2014/main" id="{17D6C191-7D33-104E-8FE2-E578F52D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1907" cy="18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atch Deadpool Streaming Online | Hulu (Free Trial)">
            <a:extLst>
              <a:ext uri="{FF2B5EF4-FFF2-40B4-BE49-F238E27FC236}">
                <a16:creationId xmlns:a16="http://schemas.microsoft.com/office/drawing/2014/main" id="{0DA9C073-A2AF-D141-9F42-FA812F69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89" y="936058"/>
            <a:ext cx="3909211" cy="22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52410-FAA8-A248-B923-D9EC15226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136900"/>
            <a:ext cx="3124200" cy="2006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B0D838-B9A3-C04C-89B3-A873A24838B3}"/>
              </a:ext>
            </a:extLst>
          </p:cNvPr>
          <p:cNvSpPr/>
          <p:nvPr/>
        </p:nvSpPr>
        <p:spPr>
          <a:xfrm>
            <a:off x="6019800" y="2897024"/>
            <a:ext cx="3500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</a:t>
            </a:r>
            <a:r>
              <a:rPr lang="en-US" sz="1000" dirty="0" err="1"/>
              <a:t>rdQrwBVRzEg</a:t>
            </a:r>
            <a:endParaRPr lang="en-US" sz="1000" dirty="0"/>
          </a:p>
        </p:txBody>
      </p:sp>
      <p:pic>
        <p:nvPicPr>
          <p:cNvPr id="7174" name="Picture 6" descr="Mikään ei pysäytä Wappu-hengen luomista - AYY järjestää Wapun etänä |  Aalto-yliopiston ylioppilaskunta">
            <a:extLst>
              <a:ext uri="{FF2B5EF4-FFF2-40B4-BE49-F238E27FC236}">
                <a16:creationId xmlns:a16="http://schemas.microsoft.com/office/drawing/2014/main" id="{D61B14CC-E8BE-D247-84A9-86CB3CAD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546"/>
            <a:ext cx="3909211" cy="16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5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ystery Sensuality Intimacy">
            <a:extLst>
              <a:ext uri="{FF2B5EF4-FFF2-40B4-BE49-F238E27FC236}">
                <a16:creationId xmlns:a16="http://schemas.microsoft.com/office/drawing/2014/main" id="{2A84AA10-4C4E-9340-AD49-CAB69838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6"/>
            <a:ext cx="6964822" cy="51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67CD9-8542-2B4B-B702-6FF20BEDB6E9}"/>
              </a:ext>
            </a:extLst>
          </p:cNvPr>
          <p:cNvSpPr txBox="1"/>
          <p:nvPr/>
        </p:nvSpPr>
        <p:spPr>
          <a:xfrm>
            <a:off x="3934691" y="6459760"/>
            <a:ext cx="33590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Saatchi &amp; Saatchi, Kevin Roberts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9D988-A7E5-1343-BDF2-08F2216F20EA}"/>
              </a:ext>
            </a:extLst>
          </p:cNvPr>
          <p:cNvSpPr/>
          <p:nvPr/>
        </p:nvSpPr>
        <p:spPr>
          <a:xfrm>
            <a:off x="6891054" y="0"/>
            <a:ext cx="22910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Saatchi &amp; Saatchi, </a:t>
            </a:r>
          </a:p>
          <a:p>
            <a:r>
              <a:rPr lang="en-US" dirty="0"/>
              <a:t>Kevin Roberts</a:t>
            </a:r>
          </a:p>
        </p:txBody>
      </p:sp>
    </p:spTree>
    <p:extLst>
      <p:ext uri="{BB962C8B-B14F-4D97-AF65-F5344CB8AC3E}">
        <p14:creationId xmlns:p14="http://schemas.microsoft.com/office/powerpoint/2010/main" val="349835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37E4A-920A-0244-84FD-63493135737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Brand = Partner in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FFF5A-0CA5-494E-BDE9-18B289F8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37" y="659330"/>
            <a:ext cx="7870677" cy="4270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62ECE3-142C-CB48-BE51-D87D04BCCE59}"/>
              </a:ext>
            </a:extLst>
          </p:cNvPr>
          <p:cNvSpPr/>
          <p:nvPr/>
        </p:nvSpPr>
        <p:spPr>
          <a:xfrm>
            <a:off x="2372573" y="4869056"/>
            <a:ext cx="39886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=6BSlJlKYSWg</a:t>
            </a:r>
          </a:p>
        </p:txBody>
      </p:sp>
    </p:spTree>
    <p:extLst>
      <p:ext uri="{BB962C8B-B14F-4D97-AF65-F5344CB8AC3E}">
        <p14:creationId xmlns:p14="http://schemas.microsoft.com/office/powerpoint/2010/main" val="249172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2418C9-98F0-C643-B0E1-8F7BDD2DB61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Branding = Building Interpersonal Relationships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EA1E1-C50A-CE43-AA56-F413B831E52E}"/>
              </a:ext>
            </a:extLst>
          </p:cNvPr>
          <p:cNvSpPr/>
          <p:nvPr/>
        </p:nvSpPr>
        <p:spPr>
          <a:xfrm>
            <a:off x="2272688" y="4877602"/>
            <a:ext cx="40175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rdQrwBVRzEg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0ACD20-7762-524E-9128-AF284EAA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6" y="1219257"/>
            <a:ext cx="8589740" cy="36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1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ptx" id="{E68F8044-37E2-41CE-B834-7B9B753E7884}" vid="{A03C304B-FE21-483C-9832-56A7F0FF16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webextensions/webextension1.xml><?xml version="1.0" encoding="utf-8"?>
<we:webextension xmlns:we="http://schemas.microsoft.com/office/webextensions/webextension/2010/11" id="{DD591AA2-0224-244D-ACBB-4D6D15616CB6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faa795122c7e9e09bd356570c91fdfbb&quot;,&quot;questionId&quot;:&quot;7a10e125ca7f&quot;,&quot;link&quot;:&quot;https://www.mentimeter.com/app/presentation/faa795122c7e9e09bd356570c91fdfbb/7a10e125ca7f/edit&quot;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4ADDB779-DFAC-1C47-A5FA-2FE04170E123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8b55f10b7321dc379e02321ceb85acff&quot;,&quot;questionId&quot;:&quot;dfc6324412b7&quot;,&quot;link&quot;:&quot;https://www.mentimeter.com/app/presentation/8b55f10b7321dc379e02321ceb85acff/dfc6324412b7/edit?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22722</TotalTime>
  <Words>526</Words>
  <Application>Microsoft Macintosh PowerPoint</Application>
  <PresentationFormat>On-screen Show (16:9)</PresentationFormat>
  <Paragraphs>83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</vt:lpstr>
      <vt:lpstr>Calibri</vt:lpstr>
      <vt:lpstr>MentiText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Bhatnagar Kushagra</dc:creator>
  <cp:lastModifiedBy>Bhatnagar Kushagra</cp:lastModifiedBy>
  <cp:revision>330</cp:revision>
  <dcterms:created xsi:type="dcterms:W3CDTF">2022-04-11T12:53:27Z</dcterms:created>
  <dcterms:modified xsi:type="dcterms:W3CDTF">2022-05-05T04:22:40Z</dcterms:modified>
</cp:coreProperties>
</file>