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webextensions/webextension1.xml" ContentType="application/vnd.ms-office.webextension+xml"/>
  <Override PartName="/ppt/notesSlides/notesSlide3.xml" ContentType="application/vnd.openxmlformats-officedocument.presentationml.notesSlide+xml"/>
  <Override PartName="/ppt/webextensions/webextension2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538" r:id="rId2"/>
    <p:sldId id="468" r:id="rId3"/>
    <p:sldId id="514" r:id="rId4"/>
    <p:sldId id="600" r:id="rId5"/>
    <p:sldId id="610" r:id="rId6"/>
    <p:sldId id="613" r:id="rId7"/>
    <p:sldId id="578" r:id="rId8"/>
    <p:sldId id="590" r:id="rId9"/>
    <p:sldId id="577" r:id="rId10"/>
    <p:sldId id="583" r:id="rId11"/>
    <p:sldId id="582" r:id="rId12"/>
    <p:sldId id="587" r:id="rId13"/>
    <p:sldId id="588" r:id="rId14"/>
    <p:sldId id="591" r:id="rId15"/>
    <p:sldId id="592" r:id="rId16"/>
    <p:sldId id="589" r:id="rId17"/>
    <p:sldId id="466" r:id="rId18"/>
    <p:sldId id="606" r:id="rId19"/>
    <p:sldId id="579" r:id="rId20"/>
    <p:sldId id="585" r:id="rId21"/>
    <p:sldId id="580" r:id="rId22"/>
    <p:sldId id="581" r:id="rId23"/>
    <p:sldId id="586" r:id="rId24"/>
    <p:sldId id="584" r:id="rId25"/>
    <p:sldId id="593" r:id="rId26"/>
    <p:sldId id="594" r:id="rId27"/>
    <p:sldId id="449" r:id="rId28"/>
    <p:sldId id="450" r:id="rId29"/>
    <p:sldId id="483" r:id="rId30"/>
    <p:sldId id="595" r:id="rId31"/>
    <p:sldId id="432" r:id="rId32"/>
    <p:sldId id="598" r:id="rId33"/>
    <p:sldId id="597" r:id="rId34"/>
    <p:sldId id="599" r:id="rId35"/>
    <p:sldId id="596" r:id="rId36"/>
    <p:sldId id="607" r:id="rId37"/>
    <p:sldId id="608" r:id="rId38"/>
    <p:sldId id="609" r:id="rId39"/>
    <p:sldId id="612" r:id="rId40"/>
    <p:sldId id="603" r:id="rId41"/>
    <p:sldId id="601" r:id="rId42"/>
    <p:sldId id="602" r:id="rId43"/>
    <p:sldId id="604" r:id="rId44"/>
    <p:sldId id="605" r:id="rId45"/>
    <p:sldId id="611" r:id="rId46"/>
    <p:sldId id="576" r:id="rId47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5E"/>
    <a:srgbClr val="EF363B"/>
    <a:srgbClr val="FF0000"/>
    <a:srgbClr val="005EB8"/>
    <a:srgbClr val="FFFFFF"/>
    <a:srgbClr val="EE353B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05" autoAdjust="0"/>
    <p:restoredTop sz="95221" autoAdjust="0"/>
  </p:normalViewPr>
  <p:slideViewPr>
    <p:cSldViewPr snapToGrid="0" snapToObjects="1">
      <p:cViewPr varScale="1">
        <p:scale>
          <a:sx n="122" d="100"/>
          <a:sy n="122" d="100"/>
        </p:scale>
        <p:origin x="1680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2246"/>
    </p:cViewPr>
  </p:sorterViewPr>
  <p:notesViewPr>
    <p:cSldViewPr snapToGrid="0" snapToObjects="1">
      <p:cViewPr varScale="1">
        <p:scale>
          <a:sx n="93" d="100"/>
          <a:sy n="93" d="100"/>
        </p:scale>
        <p:origin x="4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5/9/22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5/9/22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err="1"/>
              <a:t>Give</a:t>
            </a:r>
            <a:r>
              <a:rPr lang="fi-FI" dirty="0"/>
              <a:t> </a:t>
            </a:r>
            <a:r>
              <a:rPr lang="fi-FI" dirty="0" err="1"/>
              <a:t>background</a:t>
            </a:r>
            <a:r>
              <a:rPr lang="fi-FI" dirty="0"/>
              <a:t> of </a:t>
            </a:r>
            <a:r>
              <a:rPr lang="fi-FI" dirty="0" err="1"/>
              <a:t>ad</a:t>
            </a:r>
            <a:r>
              <a:rPr lang="fi-FI" dirty="0"/>
              <a:t> and Colin </a:t>
            </a:r>
            <a:r>
              <a:rPr lang="fi-FI" dirty="0" err="1"/>
              <a:t>Kaepernik</a:t>
            </a:r>
            <a:r>
              <a:rPr lang="fi-FI" dirty="0"/>
              <a:t> </a:t>
            </a:r>
            <a:r>
              <a:rPr lang="fi-FI" dirty="0" err="1"/>
              <a:t>before</a:t>
            </a:r>
            <a:r>
              <a:rPr lang="fi-FI" dirty="0"/>
              <a:t> </a:t>
            </a:r>
            <a:r>
              <a:rPr lang="fi-FI" dirty="0" err="1"/>
              <a:t>showing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video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7820F-0559-FD4D-8299-20F57FE8059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591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15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www.mentimeter.com</a:t>
            </a:r>
            <a:r>
              <a:rPr lang="en-US" dirty="0"/>
              <a:t>/app/presentation/41f1cd4dbffc2a230149dc99928da0d8/36d1b872b89f/edit?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54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aaltobiz" TargetMode="External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hyperlink" Target="https://www.aalto.fi/snapchat/" TargetMode="External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aaltobiz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hyperlink" Target="https://www.youtube.com/user/aaltouniversity" TargetMode="External"/><Relationship Id="rId4" Type="http://schemas.openxmlformats.org/officeDocument/2006/relationships/hyperlink" Target="https://www.facebook.com/aaltobiz" TargetMode="External"/><Relationship Id="rId9" Type="http://schemas.openxmlformats.org/officeDocument/2006/relationships/image" Target="../media/image6.png"/><Relationship Id="rId14" Type="http://schemas.openxmlformats.org/officeDocument/2006/relationships/hyperlink" Target="https://www.linkedin.com/school/aalto-university/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638135"/>
            <a:ext cx="7948556" cy="663264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00" y="2571750"/>
            <a:ext cx="7998597" cy="5013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72" y="4215388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72" y="4509807"/>
            <a:ext cx="2464025" cy="294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Date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9954DB0-CD15-479C-AFFB-20914C5C9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01900"/>
            <a:ext cx="1850304" cy="16416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Process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7708"/>
            <a:ext cx="8489928" cy="9958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6CBC861-03F0-400F-8E2A-500431955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88394"/>
            <a:ext cx="1991440" cy="856800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CD30196-688A-4A13-B795-86CB97F91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indent="-81000" algn="l" defTabSz="51443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en-GB" noProof="1"/>
              <a:t>Add text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BB029E0-B8CA-4313-A5E2-B76B123D4B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0003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1"/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8E1D5A5A-6EC4-429D-8903-8B585A0516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331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2014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1A079E9-1E77-49C6-B99C-B0FADB9417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41503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2015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178619C4-AF8E-430B-93EA-DE240ED3D1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0675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2016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94F816EB-6077-445A-ADDC-F2D87F59F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9847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2017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11ACF50A-566E-43FC-B378-B4C409FAAC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9018" y="1202897"/>
            <a:ext cx="1116000" cy="11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2018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B81E2B16-37A1-4E1B-A15A-2AFBF19EB9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69175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1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CF8CF593-B534-407C-B2EA-E4AF9450B5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8347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1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2103FBCE-6866-423B-BA54-BC3CF58C78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440262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81000" marR="0" indent="-81000" algn="l" defTabSz="51443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88" indent="-128588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1000" marR="0" lvl="0" indent="-81000" algn="l" defTabSz="51443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noProof="1"/>
              <a:t>Add text</a:t>
            </a:r>
          </a:p>
          <a:p>
            <a:pPr marL="81000" lvl="0" indent="-81000" algn="l" defTabSz="51443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en-GB" noProof="1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264"/>
            <a:ext cx="8497093" cy="11366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pic>
        <p:nvPicPr>
          <p:cNvPr id="19" name="Kuva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3826C66F-A30A-4BE4-AD4F-29552055FA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754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1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F9CB4F4C-3FAF-42D6-BE91-819C2FEE99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43548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2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2B90AAE6-D6BE-4E09-B6A1-1E96D0822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1342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3</a:t>
            </a:r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EB558988-9B86-4C2A-A931-24FCBAAD7B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9136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4</a:t>
            </a:r>
          </a:p>
        </p:txBody>
      </p:sp>
      <p:sp>
        <p:nvSpPr>
          <p:cNvPr id="23" name="Text Placeholder 23">
            <a:extLst>
              <a:ext uri="{FF2B5EF4-FFF2-40B4-BE49-F238E27FC236}">
                <a16:creationId xmlns:a16="http://schemas.microsoft.com/office/drawing/2014/main" id="{A4E339AC-681A-4687-AA6F-2564BD70004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56931" y="1202400"/>
            <a:ext cx="1116000" cy="1116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8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436"/>
            <a:r>
              <a:rPr lang="en-GB" noProof="1"/>
              <a:t>5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444E812B-7DD4-42B0-9C0F-08BEFD367DC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1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6B25A543-3E2F-4CF3-838A-D956BD75A246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32048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2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AFFA594E-57FA-4F87-8704-4C6E6F754CA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69842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3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79815074-342E-4889-88CD-1CA47A98D62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07636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4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29F41EE5-04F3-4E4E-A49A-4F451A21AAE5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440800"/>
            <a:ext cx="1539000" cy="1980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1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Closing slide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 noProof="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5" y="3568351"/>
            <a:ext cx="1709289" cy="36435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en-GB" sz="1800" spc="0" baseline="0" noProof="0">
                <a:solidFill>
                  <a:schemeClr val="tx1"/>
                </a:solidFill>
                <a:latin typeface="Arial"/>
                <a:cs typeface="Arial"/>
              </a:rPr>
              <a:t>aalto.fi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6388" y="1364641"/>
            <a:ext cx="5995987" cy="130609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GB" noProof="0"/>
              <a:t>Add text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9347860-25FE-4238-99AE-A80001A8A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501900"/>
            <a:ext cx="1850304" cy="1641600"/>
          </a:xfrm>
          <a:prstGeom prst="rect">
            <a:avLst/>
          </a:prstGeom>
        </p:spPr>
      </p:pic>
      <p:grpSp>
        <p:nvGrpSpPr>
          <p:cNvPr id="2" name="Ryhmä 1">
            <a:extLst>
              <a:ext uri="{FF2B5EF4-FFF2-40B4-BE49-F238E27FC236}">
                <a16:creationId xmlns:a16="http://schemas.microsoft.com/office/drawing/2014/main" id="{26B21FF2-24DA-4F2F-BA98-59921521DB43}"/>
              </a:ext>
            </a:extLst>
          </p:cNvPr>
          <p:cNvGrpSpPr/>
          <p:nvPr userDrawn="1"/>
        </p:nvGrpSpPr>
        <p:grpSpPr>
          <a:xfrm>
            <a:off x="3072065" y="2781436"/>
            <a:ext cx="2990354" cy="436060"/>
            <a:chOff x="3072065" y="2781436"/>
            <a:chExt cx="2990354" cy="436060"/>
          </a:xfrm>
        </p:grpSpPr>
        <p:pic>
          <p:nvPicPr>
            <p:cNvPr id="14" name="Picture 28">
              <a:hlinkClick r:id="rId4"/>
              <a:extLst>
                <a:ext uri="{FF2B5EF4-FFF2-40B4-BE49-F238E27FC236}">
                  <a16:creationId xmlns:a16="http://schemas.microsoft.com/office/drawing/2014/main" id="{3EF2E1DA-C88B-48C9-8176-65FE844099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2065" y="2798396"/>
              <a:ext cx="419100" cy="419100"/>
            </a:xfrm>
            <a:prstGeom prst="rect">
              <a:avLst/>
            </a:prstGeom>
          </p:spPr>
        </p:pic>
        <p:pic>
          <p:nvPicPr>
            <p:cNvPr id="15" name="Picture 29">
              <a:hlinkClick r:id="rId6"/>
              <a:extLst>
                <a:ext uri="{FF2B5EF4-FFF2-40B4-BE49-F238E27FC236}">
                  <a16:creationId xmlns:a16="http://schemas.microsoft.com/office/drawing/2014/main" id="{E7E65751-08BE-4F57-B486-459DDCFB1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6316" y="2798396"/>
              <a:ext cx="419100" cy="419100"/>
            </a:xfrm>
            <a:prstGeom prst="rect">
              <a:avLst/>
            </a:prstGeom>
          </p:spPr>
        </p:pic>
        <p:pic>
          <p:nvPicPr>
            <p:cNvPr id="17" name="Picture 30">
              <a:hlinkClick r:id="rId8"/>
              <a:extLst>
                <a:ext uri="{FF2B5EF4-FFF2-40B4-BE49-F238E27FC236}">
                  <a16:creationId xmlns:a16="http://schemas.microsoft.com/office/drawing/2014/main" id="{DEFF7CDA-D281-4C4B-82A2-B7F1F2E8C1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0567" y="2798396"/>
              <a:ext cx="419100" cy="419100"/>
            </a:xfrm>
            <a:prstGeom prst="rect">
              <a:avLst/>
            </a:prstGeom>
          </p:spPr>
        </p:pic>
        <p:pic>
          <p:nvPicPr>
            <p:cNvPr id="18" name="Picture 31">
              <a:hlinkClick r:id="rId10"/>
              <a:extLst>
                <a:ext uri="{FF2B5EF4-FFF2-40B4-BE49-F238E27FC236}">
                  <a16:creationId xmlns:a16="http://schemas.microsoft.com/office/drawing/2014/main" id="{8387CA75-37F7-482D-8285-BA9153DF6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4818" y="2798396"/>
              <a:ext cx="419100" cy="419100"/>
            </a:xfrm>
            <a:prstGeom prst="rect">
              <a:avLst/>
            </a:prstGeom>
          </p:spPr>
        </p:pic>
        <p:pic>
          <p:nvPicPr>
            <p:cNvPr id="19" name="Picture 32">
              <a:hlinkClick r:id="rId12"/>
              <a:extLst>
                <a:ext uri="{FF2B5EF4-FFF2-40B4-BE49-F238E27FC236}">
                  <a16:creationId xmlns:a16="http://schemas.microsoft.com/office/drawing/2014/main" id="{C6AC5F31-1817-4EBD-8227-BB4F487C19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9069" y="2781436"/>
              <a:ext cx="419100" cy="419100"/>
            </a:xfrm>
            <a:prstGeom prst="rect">
              <a:avLst/>
            </a:prstGeom>
          </p:spPr>
        </p:pic>
        <p:pic>
          <p:nvPicPr>
            <p:cNvPr id="20" name="Picture 33">
              <a:hlinkClick r:id="rId14"/>
              <a:extLst>
                <a:ext uri="{FF2B5EF4-FFF2-40B4-BE49-F238E27FC236}">
                  <a16:creationId xmlns:a16="http://schemas.microsoft.com/office/drawing/2014/main" id="{45B5CEB8-F90A-4354-8655-6832A00E3C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3319" y="2781436"/>
              <a:ext cx="419100" cy="41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7" userDrawn="1">
          <p15:clr>
            <a:srgbClr val="FBAE40"/>
          </p15:clr>
        </p15:guide>
        <p15:guide id="2" orient="horz" pos="202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1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013" noProof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398" y="896699"/>
            <a:ext cx="3869137" cy="570773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398" y="1781298"/>
            <a:ext cx="3869137" cy="351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398" y="2794132"/>
            <a:ext cx="3869137" cy="2944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398" y="3088551"/>
            <a:ext cx="3869137" cy="32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tx1"/>
                </a:solidFill>
                <a:latin typeface="arial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noProof="0"/>
              <a:t>Click icon to add image.</a:t>
            </a:r>
          </a:p>
          <a:p>
            <a:r>
              <a:rPr lang="en-GB" noProof="0"/>
              <a:t>Fit the image to frame </a:t>
            </a:r>
            <a:br>
              <a:rPr lang="en-GB" noProof="0"/>
            </a:br>
            <a:r>
              <a:rPr lang="en-GB" noProof="0"/>
              <a:t>by choosing: </a:t>
            </a:r>
            <a:br>
              <a:rPr lang="en-GB" noProof="0"/>
            </a:br>
            <a:r>
              <a:rPr lang="en-GB" noProof="0"/>
              <a:t>crop&gt;fit / rajaa&gt;sovita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0D3A071-9CC9-48AC-9D2F-A9841C2BE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01900"/>
            <a:ext cx="1850304" cy="1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28" y="28438"/>
            <a:ext cx="8492897" cy="9995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28" y="1241467"/>
            <a:ext cx="8492897" cy="30494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71463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8" name="Kuva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84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880" y="26955"/>
            <a:ext cx="8497093" cy="101629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347789"/>
            <a:ext cx="4150122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347789"/>
            <a:ext cx="4078684" cy="293621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650" indent="-285750">
              <a:buFont typeface="Arial" panose="020B0604020202020204" pitchFamily="34" charset="0"/>
              <a:buChar char="•"/>
              <a:defRPr sz="2100"/>
            </a:lvl2pPr>
            <a:lvl3pPr marL="804863" indent="-176213">
              <a:buFont typeface="Arial" panose="020B0604020202020204" pitchFamily="34" charset="0"/>
              <a:buChar char="•"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GB" noProof="0"/>
              <a:t>dd.mm.yyyy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noProof="0"/>
              <a:t>Your text here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2" name="Kuva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8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3" y="0"/>
            <a:ext cx="4433207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noProof="0"/>
              <a:t>Click icon to add image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Fit the image to frame </a:t>
            </a:r>
            <a:br>
              <a:rPr lang="en-GB" noProof="0"/>
            </a:br>
            <a:r>
              <a:rPr lang="en-GB" noProof="0"/>
              <a:t>by choosing: </a:t>
            </a:r>
            <a:br>
              <a:rPr lang="en-GB" noProof="0"/>
            </a:br>
            <a:r>
              <a:rPr lang="en-GB" noProof="0"/>
              <a:t>crop&gt;fit / rajaa&gt;sovita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8" y="1358537"/>
            <a:ext cx="4052221" cy="29254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900" indent="0">
              <a:buFontTx/>
              <a:buNone/>
              <a:defRPr sz="2100"/>
            </a:lvl2pPr>
            <a:lvl3pPr marL="628650" indent="0">
              <a:buFontTx/>
              <a:buNone/>
              <a:defRPr sz="16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34800"/>
            <a:ext cx="4052221" cy="10414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 noProof="0"/>
              <a:t>dd.mm.yyyy</a:t>
            </a:r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Your text here</a:t>
            </a:r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4" name="Kuva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Divider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013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793" y="0"/>
            <a:ext cx="4433207" cy="514350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noProof="0"/>
              <a:t>Click icon to add image.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Fit the image to frame </a:t>
            </a:r>
            <a:br>
              <a:rPr lang="en-GB" noProof="0"/>
            </a:br>
            <a:r>
              <a:rPr lang="en-GB" noProof="0"/>
              <a:t>by choosing: </a:t>
            </a:r>
            <a:br>
              <a:rPr lang="en-GB" noProof="0"/>
            </a:br>
            <a:r>
              <a:rPr lang="en-GB" noProof="0"/>
              <a:t>crop&gt;fit / rajaa&gt;sovita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19113"/>
            <a:ext cx="4218160" cy="37675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Lorem ipsum dolor sit amet, consectetur adipiscing elit. Maecenas velit velit, consequat eget ullamcorper a, maximus ac ex.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4B777E04-278C-4AC2-9485-062D30E2C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88394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noProof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50" y="1759425"/>
            <a:ext cx="7669159" cy="1352265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Divider – Headline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874F57F-2B71-4CF6-BE75-301149EF1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88394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435"/>
            <a:ext cx="8497093" cy="100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208314"/>
            <a:ext cx="8497093" cy="3075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GB" noProof="0"/>
              <a:t>Click icon to add table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pic>
        <p:nvPicPr>
          <p:cNvPr id="13" name="Kuva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0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8" y="28435"/>
            <a:ext cx="8497093" cy="100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noProof="0"/>
              <a:t>Body slide title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  <p:pic>
        <p:nvPicPr>
          <p:cNvPr id="13" name="Kuva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790"/>
            <a:ext cx="2073704" cy="856800"/>
          </a:xfrm>
          <a:prstGeom prst="rect">
            <a:avLst/>
          </a:prstGeom>
        </p:spPr>
      </p:pic>
      <p:sp>
        <p:nvSpPr>
          <p:cNvPr id="10" name="Chart Placeholder 2">
            <a:extLst>
              <a:ext uri="{FF2B5EF4-FFF2-40B4-BE49-F238E27FC236}">
                <a16:creationId xmlns:a16="http://schemas.microsoft.com/office/drawing/2014/main" id="{72753F42-F365-4A79-A0C2-40E4B7E09344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287338" y="1208314"/>
            <a:ext cx="8497093" cy="3080476"/>
          </a:xfrm>
          <a:prstGeom prst="rect">
            <a:avLst/>
          </a:prstGeo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en-GB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585734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0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27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4848629"/>
            <a:ext cx="2057400" cy="172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4672740"/>
            <a:ext cx="2057400" cy="1758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dd.mm.yyyy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49200"/>
            <a:ext cx="3086100" cy="172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7" r:id="rId4"/>
    <p:sldLayoutId id="2147483694" r:id="rId5"/>
    <p:sldLayoutId id="2147483695" r:id="rId6"/>
    <p:sldLayoutId id="2147483702" r:id="rId7"/>
    <p:sldLayoutId id="2147483701" r:id="rId8"/>
    <p:sldLayoutId id="2147483709" r:id="rId9"/>
    <p:sldLayoutId id="2147483691" r:id="rId10"/>
    <p:sldLayoutId id="2147483699" r:id="rId11"/>
    <p:sldLayoutId id="2147483679" r:id="rId12"/>
    <p:sldLayoutId id="2147483710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hyperlink" Target="https://www.youtube.com/watch?v=9zKfF40jeCA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iYhCn0jf46U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youtube.com/watch?v=XUcPYqWa-Ng" TargetMode="Externa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youtube.com/watch?v=JJmqCKtJnxM" TargetMode="Externa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8AF02-720D-4492-AB81-DB008976F1C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dirty="0" err="1"/>
              <a:t>Weekly</a:t>
            </a:r>
            <a:r>
              <a:rPr lang="fi-FI" dirty="0"/>
              <a:t> </a:t>
            </a:r>
            <a:r>
              <a:rPr lang="fi-FI" dirty="0" err="1"/>
              <a:t>plan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61811F-4875-4DB5-833B-8AAC98DB5C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 dirty="0" err="1"/>
              <a:t>Introduction</a:t>
            </a:r>
            <a:r>
              <a:rPr lang="fi-FI" dirty="0"/>
              <a:t> to the </a:t>
            </a:r>
            <a:r>
              <a:rPr lang="fi-FI" dirty="0" err="1"/>
              <a:t>course</a:t>
            </a:r>
            <a:r>
              <a:rPr lang="fi-FI" dirty="0"/>
              <a:t> and </a:t>
            </a:r>
            <a:r>
              <a:rPr lang="fi-FI" dirty="0" err="1"/>
              <a:t>practicalities</a:t>
            </a:r>
            <a:r>
              <a:rPr lang="fi-FI" dirty="0"/>
              <a:t> </a:t>
            </a:r>
          </a:p>
          <a:p>
            <a:r>
              <a:rPr lang="fi-FI" dirty="0"/>
              <a:t>Approaches and Building </a:t>
            </a:r>
            <a:r>
              <a:rPr lang="fi-FI" dirty="0" err="1"/>
              <a:t>blocks</a:t>
            </a:r>
            <a:r>
              <a:rPr lang="fi-FI" dirty="0"/>
              <a:t> of </a:t>
            </a:r>
            <a:r>
              <a:rPr lang="fi-FI" dirty="0" err="1"/>
              <a:t>Brand</a:t>
            </a:r>
            <a:r>
              <a:rPr lang="fi-FI" dirty="0"/>
              <a:t> Management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A45391-1CA7-41DC-82D3-0B7FDA7D76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49740" y="2440262"/>
            <a:ext cx="1539000" cy="1980000"/>
          </a:xfrm>
        </p:spPr>
        <p:txBody>
          <a:bodyPr/>
          <a:lstStyle/>
          <a:p>
            <a:r>
              <a:rPr lang="fi-FI" dirty="0" err="1"/>
              <a:t>Mindshare</a:t>
            </a:r>
            <a:r>
              <a:rPr lang="fi-FI" dirty="0"/>
              <a:t> Branding</a:t>
            </a:r>
          </a:p>
          <a:p>
            <a:r>
              <a:rPr lang="fi-FI" dirty="0" err="1"/>
              <a:t>Emotional</a:t>
            </a:r>
            <a:r>
              <a:rPr lang="fi-FI" dirty="0"/>
              <a:t> Branding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AB66E3-7369-4316-88A6-0742AFCAB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i-FI" dirty="0" err="1"/>
              <a:t>Week</a:t>
            </a:r>
            <a:r>
              <a:rPr lang="fi-FI" dirty="0"/>
              <a:t> 1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A43E20-B5FB-4972-BA7A-CAD838146E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i-FI" dirty="0"/>
              <a:t>Week2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163C86D-A232-4C63-8318-CC14A1B4E3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i-FI" dirty="0"/>
              <a:t>Week3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64518FD-A11D-4E5E-A928-E9CF752A45A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i-FI" dirty="0"/>
              <a:t>Week4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966FD84-12DE-4F4B-BB80-A76501065E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i-FI" dirty="0" err="1"/>
              <a:t>Week</a:t>
            </a:r>
            <a:r>
              <a:rPr lang="fi-FI" dirty="0"/>
              <a:t> 5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054580-234F-4735-83C7-7A618F46086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024351" y="2440262"/>
            <a:ext cx="1539000" cy="1980000"/>
          </a:xfrm>
        </p:spPr>
        <p:txBody>
          <a:bodyPr/>
          <a:lstStyle/>
          <a:p>
            <a:r>
              <a:rPr lang="fi-FI" dirty="0" err="1"/>
              <a:t>Cultural</a:t>
            </a:r>
            <a:r>
              <a:rPr lang="fi-FI" dirty="0"/>
              <a:t> Branding</a:t>
            </a:r>
          </a:p>
          <a:p>
            <a:r>
              <a:rPr lang="fi-FI" dirty="0" err="1"/>
              <a:t>Experiential</a:t>
            </a:r>
            <a:r>
              <a:rPr lang="fi-FI" dirty="0"/>
              <a:t> branding</a:t>
            </a:r>
          </a:p>
          <a:p>
            <a:endParaRPr lang="fi-FI" dirty="0"/>
          </a:p>
          <a:p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AC53D8-5604-4D01-A61F-001047B3C72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fi-FI" dirty="0"/>
              <a:t>Managing </a:t>
            </a:r>
            <a:r>
              <a:rPr lang="fi-FI" dirty="0" err="1"/>
              <a:t>Brand</a:t>
            </a:r>
            <a:r>
              <a:rPr lang="fi-FI" dirty="0"/>
              <a:t> </a:t>
            </a:r>
            <a:r>
              <a:rPr lang="fi-FI" dirty="0" err="1"/>
              <a:t>Portfolios</a:t>
            </a:r>
            <a:endParaRPr lang="fi-FI" dirty="0"/>
          </a:p>
          <a:p>
            <a:r>
              <a:rPr lang="fi-FI" dirty="0" err="1"/>
              <a:t>Aligning</a:t>
            </a:r>
            <a:r>
              <a:rPr lang="fi-FI" dirty="0"/>
              <a:t> </a:t>
            </a:r>
            <a:r>
              <a:rPr lang="fi-FI" dirty="0" err="1"/>
              <a:t>Brand</a:t>
            </a:r>
            <a:r>
              <a:rPr lang="fi-FI" dirty="0"/>
              <a:t> </a:t>
            </a:r>
            <a:r>
              <a:rPr lang="fi-FI" dirty="0" err="1"/>
              <a:t>Strategy</a:t>
            </a:r>
            <a:r>
              <a:rPr lang="fi-FI" dirty="0"/>
              <a:t>, </a:t>
            </a:r>
            <a:r>
              <a:rPr lang="fi-FI" dirty="0" err="1"/>
              <a:t>Research</a:t>
            </a:r>
            <a:r>
              <a:rPr lang="fi-FI" dirty="0"/>
              <a:t> and </a:t>
            </a:r>
            <a:r>
              <a:rPr lang="fi-FI" dirty="0" err="1"/>
              <a:t>Context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9FEBD31-01A2-442A-A347-12E860A82A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fi-FI" dirty="0"/>
              <a:t>Future of </a:t>
            </a:r>
            <a:r>
              <a:rPr lang="fi-FI" dirty="0" err="1"/>
              <a:t>Brand</a:t>
            </a:r>
            <a:r>
              <a:rPr lang="fi-FI" dirty="0"/>
              <a:t> management</a:t>
            </a:r>
          </a:p>
          <a:p>
            <a:r>
              <a:rPr lang="fi-FI" dirty="0" err="1"/>
              <a:t>Guest</a:t>
            </a:r>
            <a:r>
              <a:rPr lang="fi-FI" dirty="0"/>
              <a:t> </a:t>
            </a:r>
            <a:r>
              <a:rPr lang="fi-FI" dirty="0" err="1"/>
              <a:t>Lecture</a:t>
            </a:r>
            <a:r>
              <a:rPr lang="fi-FI" dirty="0"/>
              <a:t> – </a:t>
            </a:r>
            <a:r>
              <a:rPr lang="fi-FI" dirty="0" err="1"/>
              <a:t>Percy</a:t>
            </a:r>
            <a:r>
              <a:rPr lang="fi-FI" dirty="0"/>
              <a:t> </a:t>
            </a:r>
            <a:r>
              <a:rPr lang="fi-FI" dirty="0" err="1"/>
              <a:t>Smend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5EDADA-346E-5C47-A504-BE41AB606B0F}"/>
              </a:ext>
            </a:extLst>
          </p:cNvPr>
          <p:cNvSpPr/>
          <p:nvPr/>
        </p:nvSpPr>
        <p:spPr>
          <a:xfrm>
            <a:off x="3835825" y="2318897"/>
            <a:ext cx="1260850" cy="64247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2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FA79D04-0EFD-224D-8063-18AB9594B8D8}"/>
              </a:ext>
            </a:extLst>
          </p:cNvPr>
          <p:cNvSpPr/>
          <p:nvPr/>
        </p:nvSpPr>
        <p:spPr>
          <a:xfrm>
            <a:off x="1653702" y="2571750"/>
            <a:ext cx="1799617" cy="7259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CONSUMER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9D03618-932F-124B-90FE-10B2791FC578}"/>
              </a:ext>
            </a:extLst>
          </p:cNvPr>
          <p:cNvSpPr/>
          <p:nvPr/>
        </p:nvSpPr>
        <p:spPr>
          <a:xfrm>
            <a:off x="5551251" y="2571750"/>
            <a:ext cx="1799617" cy="7259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BRAND</a:t>
            </a:r>
          </a:p>
        </p:txBody>
      </p: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9E5B1D8D-BA3C-4C41-91A9-D16D5074D49F}"/>
              </a:ext>
            </a:extLst>
          </p:cNvPr>
          <p:cNvCxnSpPr>
            <a:cxnSpLocks/>
            <a:stCxn id="5" idx="0"/>
            <a:endCxn id="4" idx="0"/>
          </p:cNvCxnSpPr>
          <p:nvPr/>
        </p:nvCxnSpPr>
        <p:spPr>
          <a:xfrm rot="16200000" flipV="1">
            <a:off x="4502286" y="622975"/>
            <a:ext cx="12700" cy="3897549"/>
          </a:xfrm>
          <a:prstGeom prst="curvedConnector3">
            <a:avLst>
              <a:gd name="adj1" fmla="val 6931913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08739589-E0D9-B846-AF20-7D3BCAFA6697}"/>
              </a:ext>
            </a:extLst>
          </p:cNvPr>
          <p:cNvCxnSpPr>
            <a:cxnSpLocks/>
            <a:stCxn id="4" idx="4"/>
            <a:endCxn id="5" idx="4"/>
          </p:cNvCxnSpPr>
          <p:nvPr/>
        </p:nvCxnSpPr>
        <p:spPr>
          <a:xfrm rot="16200000" flipH="1">
            <a:off x="4502285" y="1348902"/>
            <a:ext cx="12700" cy="3897549"/>
          </a:xfrm>
          <a:prstGeom prst="curvedConnector3">
            <a:avLst>
              <a:gd name="adj1" fmla="val 6165961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285BD52-3CBD-5E41-BA22-63F7877DFB61}"/>
              </a:ext>
            </a:extLst>
          </p:cNvPr>
          <p:cNvSpPr txBox="1"/>
          <p:nvPr/>
        </p:nvSpPr>
        <p:spPr>
          <a:xfrm>
            <a:off x="4195935" y="1697780"/>
            <a:ext cx="75212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Brand</a:t>
            </a:r>
          </a:p>
          <a:p>
            <a:pPr algn="ctr"/>
            <a:r>
              <a:rPr lang="en-US" dirty="0"/>
              <a:t>Actions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438599-4C46-0D4A-A4B9-831F69E2541C}"/>
              </a:ext>
            </a:extLst>
          </p:cNvPr>
          <p:cNvSpPr txBox="1"/>
          <p:nvPr/>
        </p:nvSpPr>
        <p:spPr>
          <a:xfrm>
            <a:off x="4080518" y="3620614"/>
            <a:ext cx="98296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Consumer</a:t>
            </a:r>
          </a:p>
          <a:p>
            <a:pPr algn="ctr"/>
            <a:r>
              <a:rPr lang="en-US" dirty="0"/>
              <a:t>Reactions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EAEDAFF-37A8-144C-953D-6A46664C595E}"/>
              </a:ext>
            </a:extLst>
          </p:cNvPr>
          <p:cNvGrpSpPr/>
          <p:nvPr/>
        </p:nvGrpSpPr>
        <p:grpSpPr>
          <a:xfrm>
            <a:off x="915128" y="1015055"/>
            <a:ext cx="7187013" cy="3674692"/>
            <a:chOff x="915128" y="1015055"/>
            <a:chExt cx="7187013" cy="3674692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3A7AC4A7-260D-744B-A619-B9E629AB54A4}"/>
                </a:ext>
              </a:extLst>
            </p:cNvPr>
            <p:cNvSpPr/>
            <p:nvPr/>
          </p:nvSpPr>
          <p:spPr>
            <a:xfrm>
              <a:off x="915128" y="1015055"/>
              <a:ext cx="7187013" cy="3674692"/>
            </a:xfrm>
            <a:prstGeom prst="roundRect">
              <a:avLst/>
            </a:prstGeom>
            <a:solidFill>
              <a:schemeClr val="accent1">
                <a:alpha val="29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62A250-DE6A-CA47-839D-095596C2A77D}"/>
                </a:ext>
              </a:extLst>
            </p:cNvPr>
            <p:cNvSpPr txBox="1"/>
            <p:nvPr/>
          </p:nvSpPr>
          <p:spPr>
            <a:xfrm>
              <a:off x="1449421" y="1029639"/>
              <a:ext cx="98937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CULTURE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ulture and Consumption">
            <a:extLst>
              <a:ext uri="{FF2B5EF4-FFF2-40B4-BE49-F238E27FC236}">
                <a16:creationId xmlns:a16="http://schemas.microsoft.com/office/drawing/2014/main" id="{C96A5253-7EF2-6C4C-ADF2-B87159EFE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651" y="0"/>
            <a:ext cx="343328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3F1DC4-E52F-FC48-9CD6-545D320173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4609" y="108915"/>
            <a:ext cx="4218160" cy="3767587"/>
          </a:xfrm>
        </p:spPr>
        <p:txBody>
          <a:bodyPr/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“It is not to brands that consumers will be loyal, but to images and symbols, especially to images and symbols that they produce while they consume.” (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Alladi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Venkatesh &amp; A.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Fuat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Firat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, 1995)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128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CDE98D-DC5F-3143-AAD7-120663259B9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AC2E2D-2AF8-D444-BDCF-92C7C0C5D1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6400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B74006-B358-F343-BE5F-EF73C6F9A57E}"/>
              </a:ext>
            </a:extLst>
          </p:cNvPr>
          <p:cNvSpPr txBox="1"/>
          <p:nvPr/>
        </p:nvSpPr>
        <p:spPr>
          <a:xfrm>
            <a:off x="2871386" y="3485253"/>
            <a:ext cx="33457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trike="sngStrike" dirty="0"/>
              <a:t>Defensive branding</a:t>
            </a:r>
          </a:p>
          <a:p>
            <a:r>
              <a:rPr lang="en-US" sz="2800" strike="sngStrike" dirty="0"/>
              <a:t>Piggyback branding</a:t>
            </a:r>
          </a:p>
          <a:p>
            <a:r>
              <a:rPr lang="en-US" sz="2800" strike="sngStrike" dirty="0"/>
              <a:t>Noun Stacking</a:t>
            </a:r>
          </a:p>
        </p:txBody>
      </p:sp>
    </p:spTree>
    <p:extLst>
      <p:ext uri="{BB962C8B-B14F-4D97-AF65-F5344CB8AC3E}">
        <p14:creationId xmlns:p14="http://schemas.microsoft.com/office/powerpoint/2010/main" val="1505988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erussuomalaisten vaaliohjelmassa maahanmuuttovastaisuus on pääteema | Yle  Uutiset">
            <a:extLst>
              <a:ext uri="{FF2B5EF4-FFF2-40B4-BE49-F238E27FC236}">
                <a16:creationId xmlns:a16="http://schemas.microsoft.com/office/drawing/2014/main" id="{1C28C186-B9E6-D146-A577-7E7223900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0"/>
            <a:ext cx="79533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724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40E6F4-CE03-5B42-9D9B-D4EB5DFF300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The American Dream: A Cultural History: Samuel, Lawrence R.: 9780815610076:  Books">
            <a:extLst>
              <a:ext uri="{FF2B5EF4-FFF2-40B4-BE49-F238E27FC236}">
                <a16:creationId xmlns:a16="http://schemas.microsoft.com/office/drawing/2014/main" id="{A3D810A2-7DB8-F846-A249-AF24F5716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0"/>
            <a:ext cx="3429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590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29CC97-9366-CA47-BECB-6D07090849F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The 1 thing I still don't get about Donald Trump's continued dominance of  the GOP - CNNPolitics">
            <a:extLst>
              <a:ext uri="{FF2B5EF4-FFF2-40B4-BE49-F238E27FC236}">
                <a16:creationId xmlns:a16="http://schemas.microsoft.com/office/drawing/2014/main" id="{0AB734CC-C395-314E-9131-0E3C6B0EF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975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C14B05-4554-1F49-A284-4FFFD5EA7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656" y="0"/>
            <a:ext cx="4076344" cy="2203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C2FC3B-5548-1A48-BCB2-3DFF241FB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1714"/>
            <a:ext cx="5067656" cy="3993533"/>
          </a:xfrm>
          <a:prstGeom prst="rect">
            <a:avLst/>
          </a:prstGeom>
        </p:spPr>
      </p:pic>
      <p:pic>
        <p:nvPicPr>
          <p:cNvPr id="5122" name="Picture 2" descr="Verso">
            <a:extLst>
              <a:ext uri="{FF2B5EF4-FFF2-40B4-BE49-F238E27FC236}">
                <a16:creationId xmlns:a16="http://schemas.microsoft.com/office/drawing/2014/main" id="{C54D90E9-1D6C-A945-A7C5-2761FA30B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656" y="2203429"/>
            <a:ext cx="1958675" cy="294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BAD506-9D8D-E34F-B9F9-BDA953278CFF}"/>
              </a:ext>
            </a:extLst>
          </p:cNvPr>
          <p:cNvSpPr txBox="1"/>
          <p:nvPr/>
        </p:nvSpPr>
        <p:spPr>
          <a:xfrm>
            <a:off x="0" y="0"/>
            <a:ext cx="2648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The Post-Modern </a:t>
            </a:r>
          </a:p>
          <a:p>
            <a:pPr algn="ctr"/>
            <a:r>
              <a:rPr lang="en-US" sz="2400" dirty="0"/>
              <a:t>Condition</a:t>
            </a:r>
          </a:p>
        </p:txBody>
      </p:sp>
    </p:spTree>
    <p:extLst>
      <p:ext uri="{BB962C8B-B14F-4D97-AF65-F5344CB8AC3E}">
        <p14:creationId xmlns:p14="http://schemas.microsoft.com/office/powerpoint/2010/main" val="2108366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C763B-52DD-754B-914C-5BAF198A217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Culture = Rules + Meanings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B857DB-7705-CF43-8585-6F336C6B1879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GB" dirty="0"/>
              <a:t>the very knowledge and scripts we will someday build into robots to make them socially </a:t>
            </a:r>
            <a:r>
              <a:rPr lang="en-GB" dirty="0">
                <a:highlight>
                  <a:srgbClr val="FFFF00"/>
                </a:highlight>
              </a:rPr>
              <a:t>sentient</a:t>
            </a:r>
            <a:r>
              <a:rPr lang="en-GB" dirty="0"/>
              <a:t> creatures” (Grant McCracken)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Looking for Cultural Insight, not consumer moment of truth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832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BE06C1-66FE-D941-A3FC-AAEA2AD2E4A6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0" y="28438"/>
            <a:ext cx="9144000" cy="999574"/>
          </a:xfrm>
        </p:spPr>
        <p:txBody>
          <a:bodyPr/>
          <a:lstStyle/>
          <a:p>
            <a:r>
              <a:rPr lang="en-US" dirty="0"/>
              <a:t>Anti-Segmentation: What “unites” 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DF270-82F5-0346-B3A8-4050273B9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317" y="671385"/>
            <a:ext cx="4613165" cy="447211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9C7E6F7-0B9D-A94D-9213-B8A730C7D888}"/>
              </a:ext>
            </a:extLst>
          </p:cNvPr>
          <p:cNvSpPr/>
          <p:nvPr/>
        </p:nvSpPr>
        <p:spPr>
          <a:xfrm>
            <a:off x="4403834" y="4099035"/>
            <a:ext cx="809297" cy="4519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72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B09067-7D06-3B46-BE73-4ABD1C30A478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The Cultural Branding Playbook</a:t>
            </a:r>
          </a:p>
        </p:txBody>
      </p:sp>
    </p:spTree>
    <p:extLst>
      <p:ext uri="{BB962C8B-B14F-4D97-AF65-F5344CB8AC3E}">
        <p14:creationId xmlns:p14="http://schemas.microsoft.com/office/powerpoint/2010/main" val="1411448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B13D3-0F30-4508-BC43-48C7855115A9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fi-FI" dirty="0" err="1"/>
              <a:t>Cultural</a:t>
            </a:r>
            <a:r>
              <a:rPr lang="fi-FI" dirty="0"/>
              <a:t> </a:t>
            </a:r>
            <a:r>
              <a:rPr lang="fi-FI" dirty="0" err="1"/>
              <a:t>Branding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092A4-AB40-43D0-963C-A5E3AB502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dirty="0"/>
              <a:t>Session - 4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DBF392-C9C8-4144-9C56-915602959909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GB" dirty="0"/>
              <a:t>Dr. Kushagra Bhatnagar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74E83C-044B-4B0A-BE43-C8B8599EB267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GB" dirty="0"/>
              <a:t>03.05.2022</a:t>
            </a:r>
          </a:p>
        </p:txBody>
      </p:sp>
    </p:spTree>
    <p:extLst>
      <p:ext uri="{BB962C8B-B14F-4D97-AF65-F5344CB8AC3E}">
        <p14:creationId xmlns:p14="http://schemas.microsoft.com/office/powerpoint/2010/main" val="3849383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E757F4-D53B-5A43-AA33-B630D873852A}"/>
              </a:ext>
            </a:extLst>
          </p:cNvPr>
          <p:cNvSpPr>
            <a:spLocks noGrp="1"/>
          </p:cNvSpPr>
          <p:nvPr>
            <p:ph type="pic" idx="1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83A76-A06B-BB4D-9734-03207A1B89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792" y="185827"/>
            <a:ext cx="4218160" cy="4292169"/>
          </a:xfrm>
        </p:spPr>
        <p:txBody>
          <a:bodyPr/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1. Identify a relevant, emergent cultural conversation</a:t>
            </a:r>
          </a:p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2. Identify a powerful role for the brand</a:t>
            </a:r>
          </a:p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3. Create original expressive culture</a:t>
            </a:r>
          </a:p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4. Develop an authentic socio-political voice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800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70B71-43C6-DF4A-B4C9-4922C3A3EFF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1. Identify a relevant, emergent cultural conversation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AC54CB-241D-EF43-B7DE-3B506011D707}"/>
              </a:ext>
            </a:extLst>
          </p:cNvPr>
          <p:cNvSpPr/>
          <p:nvPr/>
        </p:nvSpPr>
        <p:spPr>
          <a:xfrm>
            <a:off x="3563596" y="2571750"/>
            <a:ext cx="2213361" cy="8722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8EA584-DC19-C342-A2BC-38F619697AEC}"/>
              </a:ext>
            </a:extLst>
          </p:cNvPr>
          <p:cNvSpPr/>
          <p:nvPr/>
        </p:nvSpPr>
        <p:spPr>
          <a:xfrm>
            <a:off x="3891858" y="2753936"/>
            <a:ext cx="155683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CULTURAL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CONVERSATION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08099E-7354-D847-A148-5887D56855B4}"/>
              </a:ext>
            </a:extLst>
          </p:cNvPr>
          <p:cNvSpPr txBox="1"/>
          <p:nvPr/>
        </p:nvSpPr>
        <p:spPr>
          <a:xfrm>
            <a:off x="1922803" y="2271668"/>
            <a:ext cx="8643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DEBATE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9F7D65-08C4-894C-8ACB-20F6990E8C7E}"/>
              </a:ext>
            </a:extLst>
          </p:cNvPr>
          <p:cNvSpPr txBox="1"/>
          <p:nvPr/>
        </p:nvSpPr>
        <p:spPr>
          <a:xfrm>
            <a:off x="4139830" y="1686213"/>
            <a:ext cx="10502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CONFLICT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097C9C-A8F9-F14C-8F9D-B8DE6B8C273A}"/>
              </a:ext>
            </a:extLst>
          </p:cNvPr>
          <p:cNvSpPr txBox="1"/>
          <p:nvPr/>
        </p:nvSpPr>
        <p:spPr>
          <a:xfrm>
            <a:off x="6696053" y="2271668"/>
            <a:ext cx="7136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6AD9DA-E8ED-5543-87BD-BCD5AACB5C26}"/>
              </a:ext>
            </a:extLst>
          </p:cNvPr>
          <p:cNvSpPr txBox="1"/>
          <p:nvPr/>
        </p:nvSpPr>
        <p:spPr>
          <a:xfrm>
            <a:off x="6096423" y="3815406"/>
            <a:ext cx="14542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CONVENTIONS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CFE727-B0BC-6E47-BB79-085C8DEE5631}"/>
              </a:ext>
            </a:extLst>
          </p:cNvPr>
          <p:cNvSpPr txBox="1"/>
          <p:nvPr/>
        </p:nvSpPr>
        <p:spPr>
          <a:xfrm>
            <a:off x="4373868" y="4240180"/>
            <a:ext cx="8002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CODES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714E78-1843-8041-88A7-A8314B2533B5}"/>
              </a:ext>
            </a:extLst>
          </p:cNvPr>
          <p:cNvSpPr txBox="1"/>
          <p:nvPr/>
        </p:nvSpPr>
        <p:spPr>
          <a:xfrm>
            <a:off x="1899045" y="3815406"/>
            <a:ext cx="11079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MEANINGS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1B58E-F8BE-F444-83E6-70F709A9770C}"/>
              </a:ext>
            </a:extLst>
          </p:cNvPr>
          <p:cNvSpPr txBox="1"/>
          <p:nvPr/>
        </p:nvSpPr>
        <p:spPr>
          <a:xfrm>
            <a:off x="1348607" y="2097567"/>
            <a:ext cx="771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65E"/>
                </a:solidFill>
              </a:rPr>
              <a:t>ENTER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0C98F1-D8A7-3F46-A4EB-83013667A6C8}"/>
              </a:ext>
            </a:extLst>
          </p:cNvPr>
          <p:cNvSpPr txBox="1"/>
          <p:nvPr/>
        </p:nvSpPr>
        <p:spPr>
          <a:xfrm>
            <a:off x="3384495" y="1463426"/>
            <a:ext cx="9893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65E"/>
                </a:solidFill>
              </a:rPr>
              <a:t>RESOLVE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2A6D6D-CD6D-E443-8E99-A26CC35B00EC}"/>
              </a:ext>
            </a:extLst>
          </p:cNvPr>
          <p:cNvSpPr txBox="1"/>
          <p:nvPr/>
        </p:nvSpPr>
        <p:spPr>
          <a:xfrm>
            <a:off x="5673077" y="2097567"/>
            <a:ext cx="12330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65E"/>
                </a:solidFill>
              </a:rPr>
              <a:t>CHALLENGE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587AD5-FB26-8F47-9690-64729506021C}"/>
              </a:ext>
            </a:extLst>
          </p:cNvPr>
          <p:cNvSpPr txBox="1"/>
          <p:nvPr/>
        </p:nvSpPr>
        <p:spPr>
          <a:xfrm>
            <a:off x="5673077" y="3541985"/>
            <a:ext cx="15087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65E"/>
                </a:solidFill>
              </a:rPr>
              <a:t>PROBLEMATIZE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93F528-72B1-BF4E-AB35-28811F19D766}"/>
              </a:ext>
            </a:extLst>
          </p:cNvPr>
          <p:cNvSpPr txBox="1"/>
          <p:nvPr/>
        </p:nvSpPr>
        <p:spPr>
          <a:xfrm>
            <a:off x="3784403" y="4029410"/>
            <a:ext cx="7713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65E"/>
                </a:solidFill>
              </a:rPr>
              <a:t>OFFER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5618E5-2D17-7D45-A445-5F38CD46B01C}"/>
              </a:ext>
            </a:extLst>
          </p:cNvPr>
          <p:cNvSpPr txBox="1"/>
          <p:nvPr/>
        </p:nvSpPr>
        <p:spPr>
          <a:xfrm>
            <a:off x="1378429" y="3597796"/>
            <a:ext cx="8739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65E"/>
                </a:solidFill>
              </a:rPr>
              <a:t>CREATE</a:t>
            </a:r>
          </a:p>
        </p:txBody>
      </p:sp>
    </p:spTree>
    <p:extLst>
      <p:ext uri="{BB962C8B-B14F-4D97-AF65-F5344CB8AC3E}">
        <p14:creationId xmlns:p14="http://schemas.microsoft.com/office/powerpoint/2010/main" val="316173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3F38B5-C0B1-5047-931F-C633418D9A3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4D874-F028-1B42-8BBA-1A244515A507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Semiotics: A Different Way to Look at Your Brand - B2B International">
            <a:extLst>
              <a:ext uri="{FF2B5EF4-FFF2-40B4-BE49-F238E27FC236}">
                <a16:creationId xmlns:a16="http://schemas.microsoft.com/office/drawing/2014/main" id="{4D93FBFA-3186-854B-A2B2-792A47AB1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26" y="28438"/>
            <a:ext cx="73533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miotics: The Visual Language of Life — Marks">
            <a:extLst>
              <a:ext uri="{FF2B5EF4-FFF2-40B4-BE49-F238E27FC236}">
                <a16:creationId xmlns:a16="http://schemas.microsoft.com/office/drawing/2014/main" id="{BF667B7D-5B28-B54D-B126-BE40ABCE8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4CC706-1B35-9342-BF4F-B7E52E051420}"/>
              </a:ext>
            </a:extLst>
          </p:cNvPr>
          <p:cNvSpPr/>
          <p:nvPr/>
        </p:nvSpPr>
        <p:spPr>
          <a:xfrm>
            <a:off x="6511895" y="977901"/>
            <a:ext cx="1051133" cy="363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44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16C161-F6C4-0445-A435-2A813D1077F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“Thick” marketing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C27092-E352-7F4C-B6B7-59182E4D282E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Cultural insight, not consumer insight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No man is an island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Cultural conversation + Brand Meaning + Product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773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C6B81E-6E44-0349-9A01-4BB726EC4F2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2. Identify a powerful role for the brand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6F5AB-D7BB-7F4A-B228-135B7DC4C06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27" y="1591663"/>
            <a:ext cx="8492897" cy="3049460"/>
          </a:xfrm>
        </p:spPr>
        <p:txBody>
          <a:bodyPr/>
          <a:lstStyle/>
          <a:p>
            <a:r>
              <a:rPr lang="en-GB" dirty="0"/>
              <a:t>The brand can offer a new “identity myth”/”identity narrative”</a:t>
            </a:r>
          </a:p>
          <a:p>
            <a:r>
              <a:rPr lang="en-GB" dirty="0"/>
              <a:t>Help give a new answer to the age-old question: Who am I?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829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A867DE-79B7-C04A-9D90-C1500C0FB66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Why Outlaw Biker Gangs Ride Harley-Davidsons">
            <a:extLst>
              <a:ext uri="{FF2B5EF4-FFF2-40B4-BE49-F238E27FC236}">
                <a16:creationId xmlns:a16="http://schemas.microsoft.com/office/drawing/2014/main" id="{372A1BC7-3AFC-3142-837C-F4FA7F5B1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356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undreds of Hells Angels visit Cody for annual USA Run | Wyoming News |  billingsgazette.com">
            <a:extLst>
              <a:ext uri="{FF2B5EF4-FFF2-40B4-BE49-F238E27FC236}">
                <a16:creationId xmlns:a16="http://schemas.microsoft.com/office/drawing/2014/main" id="{C94EBCBB-C38B-D34F-A152-2AD9AF2EE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135" y="0"/>
            <a:ext cx="2415342" cy="241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ONS OF ANARCHY - vintage Juliste, Poster | Tilaa netistä Europosters">
            <a:extLst>
              <a:ext uri="{FF2B5EF4-FFF2-40B4-BE49-F238E27FC236}">
                <a16:creationId xmlns:a16="http://schemas.microsoft.com/office/drawing/2014/main" id="{CB5E2722-7ECA-254E-8607-414012F2E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360"/>
            <a:ext cx="2184519" cy="327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osterazzi Easy Rider Italian Art From Top: Jack Nicholson Peter Fonda  Dennis Hopper 1969 Movie Masterprint Poster Print, (24 x 36) : Home &amp;  Kitchen">
            <a:extLst>
              <a:ext uri="{FF2B5EF4-FFF2-40B4-BE49-F238E27FC236}">
                <a16:creationId xmlns:a16="http://schemas.microsoft.com/office/drawing/2014/main" id="{1AA94773-654F-724C-8A5D-18F6209D0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375" y="933360"/>
            <a:ext cx="2230625" cy="319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Wild Hogs (2007) - IMDb">
            <a:extLst>
              <a:ext uri="{FF2B5EF4-FFF2-40B4-BE49-F238E27FC236}">
                <a16:creationId xmlns:a16="http://schemas.microsoft.com/office/drawing/2014/main" id="{15CA533D-740C-044B-B04A-8A51A3792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5" b="11673"/>
          <a:stretch/>
        </p:blipFill>
        <p:spPr bwMode="auto">
          <a:xfrm>
            <a:off x="3240965" y="2571750"/>
            <a:ext cx="2230624" cy="255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729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76058-F089-DE4B-B90C-3ADF39265A1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328" y="28438"/>
            <a:ext cx="8851672" cy="999574"/>
          </a:xfrm>
        </p:spPr>
        <p:txBody>
          <a:bodyPr/>
          <a:lstStyle/>
          <a:p>
            <a:r>
              <a:rPr lang="en-US" dirty="0"/>
              <a:t>When the Risks pay off: Nike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87E7A1-19EE-D747-974C-9A64E92B3892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Moving away from the superhuman athlete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658E86-79B1-4216-B8E5-BEE863506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5" y="1876464"/>
            <a:ext cx="7800975" cy="17716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79E332-9759-1E4D-A147-27D52FA1912B}"/>
              </a:ext>
            </a:extLst>
          </p:cNvPr>
          <p:cNvSpPr/>
          <p:nvPr/>
        </p:nvSpPr>
        <p:spPr>
          <a:xfrm>
            <a:off x="2286000" y="41917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" action="ppaction://noaction"/>
              </a:rPr>
              <a:t>https://www.youtube.com/watch?v=lomlpJREDzw</a:t>
            </a:r>
          </a:p>
          <a:p>
            <a:endParaRPr lang="en-US" dirty="0">
              <a:hlinkClick r:id="" action="ppaction://noaction"/>
            </a:endParaRPr>
          </a:p>
          <a:p>
            <a:r>
              <a:rPr lang="en-US" dirty="0">
                <a:hlinkClick r:id="" action="ppaction://noaction"/>
              </a:rPr>
              <a:t>https://www.youtube.com/watch?v=A1hDscZfE2w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789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98152-883E-6B44-B798-A24799954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F28934-AB29-F148-9E6C-63E56CF1F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6269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5DE3B5-C6EE-5549-B08A-19A3B2B334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8750"/>
            <a:ext cx="4194470" cy="371475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6F8675-B788-6C48-AA22-E391BEC4E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215" y="1903181"/>
            <a:ext cx="5259785" cy="2964077"/>
          </a:xfrm>
        </p:spPr>
      </p:pic>
    </p:spTree>
    <p:extLst>
      <p:ext uri="{BB962C8B-B14F-4D97-AF65-F5344CB8AC3E}">
        <p14:creationId xmlns:p14="http://schemas.microsoft.com/office/powerpoint/2010/main" val="1195366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45506-2AB2-DE4C-A70B-4A9F95F9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441756-3F18-9A41-9143-7C90C7E5DE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3125" y="0"/>
            <a:ext cx="97371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14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BDCB18-1171-4E3F-91E8-365D6EA2057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Scenarios for Brand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36812-BE95-4B56-9F97-8DBBD16CBFDE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05099" y="1241467"/>
            <a:ext cx="9144000" cy="3049460"/>
          </a:xfrm>
        </p:spPr>
        <p:txBody>
          <a:bodyPr/>
          <a:lstStyle/>
          <a:p>
            <a:r>
              <a:rPr lang="en-US" sz="2000" dirty="0"/>
              <a:t>Growing a new brand in a mature category: Differentiation</a:t>
            </a:r>
          </a:p>
          <a:p>
            <a:r>
              <a:rPr lang="en-US" sz="2000" dirty="0"/>
              <a:t>	</a:t>
            </a:r>
            <a:r>
              <a:rPr lang="en-US" sz="1600" dirty="0"/>
              <a:t>Volvo, Rovio, Red Dead Redemption</a:t>
            </a:r>
            <a:endParaRPr lang="en-US" sz="1800" dirty="0"/>
          </a:p>
          <a:p>
            <a:r>
              <a:rPr lang="en-US" sz="2000" dirty="0"/>
              <a:t>Growing a new brand in a nascent category: Category-building</a:t>
            </a:r>
          </a:p>
          <a:p>
            <a:r>
              <a:rPr lang="en-US" sz="2000" dirty="0"/>
              <a:t>	</a:t>
            </a:r>
            <a:r>
              <a:rPr lang="en-US" sz="1600" dirty="0"/>
              <a:t>Tesla, Sony Walkman, Microsoft Kinect, </a:t>
            </a:r>
            <a:r>
              <a:rPr lang="en-US" sz="1600" dirty="0" err="1"/>
              <a:t>Oatly</a:t>
            </a:r>
            <a:endParaRPr lang="en-US" sz="1600" dirty="0"/>
          </a:p>
          <a:p>
            <a:r>
              <a:rPr lang="en-US" sz="2000" dirty="0"/>
              <a:t>Moving a brand beyond product innovation: Emotional connection</a:t>
            </a:r>
          </a:p>
          <a:p>
            <a:r>
              <a:rPr lang="en-US" sz="2000" dirty="0"/>
              <a:t>	</a:t>
            </a:r>
            <a:r>
              <a:rPr lang="en-US" sz="1600" dirty="0"/>
              <a:t>Red Bull, Coke, Cadbury’s</a:t>
            </a:r>
            <a:endParaRPr lang="en-US" sz="1800" dirty="0"/>
          </a:p>
          <a:p>
            <a:r>
              <a:rPr lang="en-US" sz="2000" dirty="0"/>
              <a:t>Giving a brand a powerful role in consumer society: Cultural participation</a:t>
            </a:r>
          </a:p>
          <a:p>
            <a:r>
              <a:rPr lang="en-US" sz="2000" dirty="0"/>
              <a:t>	</a:t>
            </a:r>
            <a:r>
              <a:rPr lang="en-US" sz="1600" dirty="0"/>
              <a:t>Dove, Ben &amp; Jerry’s, “Halal”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71247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E9D652-7FE5-C448-BD8D-8123D5C18DD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3. Create original, expressive culture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FD393-EB70-C84F-A485-D4C0AD517F0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231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908B47-9B2F-C048-83DB-D2C527670C1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Dove: Evolution + Onslaught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D8D9AC-B44E-A549-B8F4-DA27D5AEE5B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Creating your own space with a point of view or a statement among the cliches of the industry</a:t>
            </a:r>
          </a:p>
          <a:p>
            <a:endParaRPr lang="en-US" dirty="0"/>
          </a:p>
        </p:txBody>
      </p:sp>
      <p:pic>
        <p:nvPicPr>
          <p:cNvPr id="4100" name="Picture 4" descr="The digital strategy of L'Oreal in China - Marketing China">
            <a:extLst>
              <a:ext uri="{FF2B5EF4-FFF2-40B4-BE49-F238E27FC236}">
                <a16:creationId xmlns:a16="http://schemas.microsoft.com/office/drawing/2014/main" id="{A7CA1866-62AD-40E2-A40C-1AEB650D5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925" y="3773826"/>
            <a:ext cx="1507834" cy="9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'Oreal - Sherri Nielsen | Haircare advertising, Loreal, Hair care">
            <a:extLst>
              <a:ext uri="{FF2B5EF4-FFF2-40B4-BE49-F238E27FC236}">
                <a16:creationId xmlns:a16="http://schemas.microsoft.com/office/drawing/2014/main" id="{E6CFB656-6B12-4B85-B0F9-CCC1FECA0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43" y="2503079"/>
            <a:ext cx="2164214" cy="13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ictoria's Secret: “The Perfect Body?” | by Natalia Wan | Media Theory and  Criticism 2016 | Medium">
            <a:extLst>
              <a:ext uri="{FF2B5EF4-FFF2-40B4-BE49-F238E27FC236}">
                <a16:creationId xmlns:a16="http://schemas.microsoft.com/office/drawing/2014/main" id="{65141260-5B5E-45BC-9ECB-76418099F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64" y="2702048"/>
            <a:ext cx="3493385" cy="196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ove print ads for Real Beauty. Source: Unilever 2008. | Download  Scientific Diagram">
            <a:extLst>
              <a:ext uri="{FF2B5EF4-FFF2-40B4-BE49-F238E27FC236}">
                <a16:creationId xmlns:a16="http://schemas.microsoft.com/office/drawing/2014/main" id="{AB845D04-A238-4253-85FE-B14314485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204" y="2352889"/>
            <a:ext cx="2223220" cy="254989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E4B5E1-B179-491A-BC1D-07E26647D107}"/>
              </a:ext>
            </a:extLst>
          </p:cNvPr>
          <p:cNvSpPr txBox="1"/>
          <p:nvPr/>
        </p:nvSpPr>
        <p:spPr>
          <a:xfrm>
            <a:off x="0" y="2065752"/>
            <a:ext cx="3326837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hlinkClick r:id="rId6"/>
              </a:rPr>
              <a:t>https://www.youtube.com/watch?v=iYhCn0jf46U</a:t>
            </a:r>
            <a:endParaRPr lang="en-US" sz="1013" dirty="0"/>
          </a:p>
          <a:p>
            <a:endParaRPr lang="en-GB" sz="1013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37B7A0-8F0E-8044-A386-F7F4FA596869}"/>
              </a:ext>
            </a:extLst>
          </p:cNvPr>
          <p:cNvSpPr/>
          <p:nvPr/>
        </p:nvSpPr>
        <p:spPr>
          <a:xfrm>
            <a:off x="0" y="2346726"/>
            <a:ext cx="29402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7"/>
              </a:rPr>
              <a:t>https://</a:t>
            </a:r>
            <a:r>
              <a:rPr lang="en-US" sz="1000" dirty="0" err="1">
                <a:hlinkClick r:id="rId7"/>
              </a:rPr>
              <a:t>www.youtube.com</a:t>
            </a:r>
            <a:r>
              <a:rPr lang="en-US" sz="1000" dirty="0">
                <a:hlinkClick r:id="rId7"/>
              </a:rPr>
              <a:t>/</a:t>
            </a:r>
            <a:r>
              <a:rPr lang="en-US" sz="1000" dirty="0" err="1">
                <a:hlinkClick r:id="rId7"/>
              </a:rPr>
              <a:t>watch?v</a:t>
            </a:r>
            <a:r>
              <a:rPr lang="en-US" sz="1000" dirty="0">
                <a:hlinkClick r:id="rId7"/>
              </a:rPr>
              <a:t>=9zKfF40jeCA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72930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827E99-257B-0143-8700-CC5054AD076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A0A74-796D-D349-87D7-1B572DDC1F8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Oatly toi Suomeen kauramaitokampanjan, josta ruotsalaiset maidontuottajat  loukkaantuivat ja haastoivat yhtiön oikeuteen | Talouselämä">
            <a:extLst>
              <a:ext uri="{FF2B5EF4-FFF2-40B4-BE49-F238E27FC236}">
                <a16:creationId xmlns:a16="http://schemas.microsoft.com/office/drawing/2014/main" id="{24FC815F-B870-154E-8521-BDC217607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8900"/>
            <a:ext cx="8839200" cy="49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4134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171B1D7-A764-2149-A4A0-C5F9CD3C625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5F8A6C-5E33-6D44-8BAD-A22DEB24E768}"/>
              </a:ext>
            </a:extLst>
          </p:cNvPr>
          <p:cNvSpPr/>
          <p:nvPr/>
        </p:nvSpPr>
        <p:spPr>
          <a:xfrm>
            <a:off x="2507515" y="4814980"/>
            <a:ext cx="406252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www.youtube.com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watch?v</a:t>
            </a:r>
            <a:r>
              <a:rPr lang="en-US" dirty="0">
                <a:hlinkClick r:id="rId2"/>
              </a:rPr>
              <a:t>=</a:t>
            </a:r>
            <a:r>
              <a:rPr lang="en-US" dirty="0" err="1">
                <a:hlinkClick r:id="rId2"/>
              </a:rPr>
              <a:t>XUcPYqWa</a:t>
            </a:r>
            <a:r>
              <a:rPr lang="en-US" dirty="0">
                <a:hlinkClick r:id="rId2"/>
              </a:rPr>
              <a:t>-Ng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6C6D1A-2C64-8847-A578-6A81BEA60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00" y="0"/>
            <a:ext cx="8604872" cy="484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17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C5D142-CBF4-004B-8713-11036760535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256398-2ED1-1F44-BF2F-0AEA31CEA435}"/>
              </a:ext>
            </a:extLst>
          </p:cNvPr>
          <p:cNvSpPr/>
          <p:nvPr/>
        </p:nvSpPr>
        <p:spPr>
          <a:xfrm>
            <a:off x="2188676" y="4649343"/>
            <a:ext cx="400789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www.youtube.com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watch?v</a:t>
            </a:r>
            <a:r>
              <a:rPr lang="en-US" dirty="0">
                <a:hlinkClick r:id="rId2"/>
              </a:rPr>
              <a:t>=</a:t>
            </a:r>
            <a:r>
              <a:rPr lang="en-US" dirty="0" err="1">
                <a:hlinkClick r:id="rId2"/>
              </a:rPr>
              <a:t>JJmqCKtJnxM</a:t>
            </a:r>
            <a:endParaRPr lang="en-US" dirty="0"/>
          </a:p>
        </p:txBody>
      </p:sp>
      <p:pic>
        <p:nvPicPr>
          <p:cNvPr id="13314" name="Picture 2" descr="Budweiser celebrates football's return with stadium billboard selfies -  Netimperative">
            <a:extLst>
              <a:ext uri="{FF2B5EF4-FFF2-40B4-BE49-F238E27FC236}">
                <a16:creationId xmlns:a16="http://schemas.microsoft.com/office/drawing/2014/main" id="{01B6BBA0-0184-2E4D-A89A-266A696AC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" y="0"/>
            <a:ext cx="9144000" cy="401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069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CF8F99-DD4C-A047-A807-79CB2FA29E3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Fox News - Daily Breaking News - Apps on Google Play">
            <a:extLst>
              <a:ext uri="{FF2B5EF4-FFF2-40B4-BE49-F238E27FC236}">
                <a16:creationId xmlns:a16="http://schemas.microsoft.com/office/drawing/2014/main" id="{14D530B7-CB0B-3542-8E7D-BF8C8BE04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544" cy="456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618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7454B5-3B8B-344F-8DEF-C32ED184423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0" y="28438"/>
            <a:ext cx="9144000" cy="999574"/>
          </a:xfrm>
        </p:spPr>
        <p:txBody>
          <a:bodyPr/>
          <a:lstStyle/>
          <a:p>
            <a:r>
              <a:rPr lang="en-US" sz="3200" dirty="0"/>
              <a:t>4. Develop an authentic socio-political voice!!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3285C-31B2-6140-8C2E-D9311462A3A6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Almost impossible to discover or sustain </a:t>
            </a:r>
          </a:p>
        </p:txBody>
      </p:sp>
    </p:spTree>
    <p:extLst>
      <p:ext uri="{BB962C8B-B14F-4D97-AF65-F5344CB8AC3E}">
        <p14:creationId xmlns:p14="http://schemas.microsoft.com/office/powerpoint/2010/main" val="1488055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4A85B8-FA9C-F74C-91B9-606ADB026144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0" y="28438"/>
            <a:ext cx="9144000" cy="999574"/>
          </a:xfrm>
        </p:spPr>
        <p:txBody>
          <a:bodyPr/>
          <a:lstStyle/>
          <a:p>
            <a:r>
              <a:rPr lang="en-US" sz="3600" dirty="0"/>
              <a:t>Skewed approach to market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3DD94-7D33-8940-A52C-9DCC1B10F07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Dominant approach to market research is “event-oriented”</a:t>
            </a:r>
          </a:p>
          <a:p>
            <a:r>
              <a:rPr lang="en-US" dirty="0"/>
              <a:t>	</a:t>
            </a:r>
            <a:r>
              <a:rPr lang="en-US" sz="1800" dirty="0"/>
              <a:t>“Let’s test this new feature/benefit” – Survey/Focus Group</a:t>
            </a:r>
          </a:p>
          <a:p>
            <a:r>
              <a:rPr lang="en-US" sz="1800" dirty="0"/>
              <a:t>	“Let’s figure out what our target segment connects to emotionally” - 										Survey/Interview</a:t>
            </a:r>
          </a:p>
          <a:p>
            <a:endParaRPr lang="en-US" sz="1800" dirty="0"/>
          </a:p>
          <a:p>
            <a:r>
              <a:rPr lang="en-US" dirty="0"/>
              <a:t>Cultural insight demands continuous, big-picture interaction</a:t>
            </a:r>
          </a:p>
          <a:p>
            <a:r>
              <a:rPr lang="en-US" dirty="0"/>
              <a:t>	</a:t>
            </a:r>
            <a:r>
              <a:rPr lang="en-US" sz="1800" dirty="0"/>
              <a:t>Cultural Zeitgeist – Immersion in media and popular culture</a:t>
            </a:r>
            <a:endParaRPr lang="en-US" dirty="0"/>
          </a:p>
          <a:p>
            <a:r>
              <a:rPr lang="en-US" sz="1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00544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565237-EFFD-0D46-97A7-96A5F36C150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7C106-EB3A-4F4D-A06C-E50D2429284A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Amazon.com: Chief Culture Officer: How to Create a Living, Breathing  Corporation eBook : McCracken, Grant: Kindle Store">
            <a:extLst>
              <a:ext uri="{FF2B5EF4-FFF2-40B4-BE49-F238E27FC236}">
                <a16:creationId xmlns:a16="http://schemas.microsoft.com/office/drawing/2014/main" id="{B7209DDF-8FED-034B-928A-466EE0B8E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464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ulturematic: Grant McCracken, Dan John Miller: 9781536624854: Amazon.com:  Books">
            <a:extLst>
              <a:ext uri="{FF2B5EF4-FFF2-40B4-BE49-F238E27FC236}">
                <a16:creationId xmlns:a16="http://schemas.microsoft.com/office/drawing/2014/main" id="{B1871A8B-FE58-7B47-BB00-70B9954BA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0"/>
            <a:ext cx="32115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5792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BDCC5A-36C9-AD4C-850E-138529961E5A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ACA3B6-1FA6-DB46-A859-5DACD4EA2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50" y="241300"/>
            <a:ext cx="68707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09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EEB7E2-7E0B-6840-B074-411DA73686D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Controversial Statement #1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9C5CCF-1390-A441-A5E6-C70FFF57FB5F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Consumer or B2B brands that sell goods or services are not the best “branders” out there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is the “culture” industry</a:t>
            </a:r>
          </a:p>
        </p:txBody>
      </p:sp>
    </p:spTree>
    <p:extLst>
      <p:ext uri="{BB962C8B-B14F-4D97-AF65-F5344CB8AC3E}">
        <p14:creationId xmlns:p14="http://schemas.microsoft.com/office/powerpoint/2010/main" val="33531260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CAAF4F-7D70-1243-8D49-6FAD37D1C3E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0" y="28438"/>
            <a:ext cx="9144000" cy="999574"/>
          </a:xfrm>
        </p:spPr>
        <p:txBody>
          <a:bodyPr/>
          <a:lstStyle/>
          <a:p>
            <a:r>
              <a:rPr lang="en-US" sz="3600" dirty="0"/>
              <a:t>Key Challenge #1: Fish doesn’t see water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6DFB7-14DF-964C-B87E-A4BD3BF420D2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Cultural brands are Time-stamped and Space-stamped</a:t>
            </a:r>
          </a:p>
          <a:p>
            <a:r>
              <a:rPr lang="en-US" dirty="0"/>
              <a:t>But this stamping can be explicit or implicit</a:t>
            </a:r>
          </a:p>
        </p:txBody>
      </p:sp>
    </p:spTree>
    <p:extLst>
      <p:ext uri="{BB962C8B-B14F-4D97-AF65-F5344CB8AC3E}">
        <p14:creationId xmlns:p14="http://schemas.microsoft.com/office/powerpoint/2010/main" val="8789014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CADC28-1ECC-D74B-B233-0D7584C14C6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0A681-3630-D947-B9EC-6EE5BBE6BAA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6FC3B-08A4-D34D-9288-D86C479DC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883" y="11824"/>
            <a:ext cx="6842234" cy="51316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1325B8-6D10-B74C-B6A2-512D3101D4A6}"/>
              </a:ext>
            </a:extLst>
          </p:cNvPr>
          <p:cNvSpPr/>
          <p:nvPr/>
        </p:nvSpPr>
        <p:spPr>
          <a:xfrm>
            <a:off x="2089045" y="0"/>
            <a:ext cx="3830792" cy="300082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252B36"/>
                </a:solidFill>
                <a:latin typeface="MentiText"/>
              </a:rPr>
              <a:t>Go to </a:t>
            </a:r>
            <a:r>
              <a:rPr lang="en-GB" b="1" dirty="0" err="1">
                <a:solidFill>
                  <a:srgbClr val="252B36"/>
                </a:solidFill>
                <a:latin typeface="MentiText"/>
              </a:rPr>
              <a:t>www.menti.com</a:t>
            </a:r>
            <a:r>
              <a:rPr lang="en-GB" dirty="0">
                <a:solidFill>
                  <a:srgbClr val="252B36"/>
                </a:solidFill>
                <a:latin typeface="MentiText"/>
              </a:rPr>
              <a:t> and use the code </a:t>
            </a:r>
            <a:r>
              <a:rPr lang="en-GB" b="1" dirty="0">
                <a:solidFill>
                  <a:srgbClr val="252B36"/>
                </a:solidFill>
                <a:latin typeface="MentiText"/>
              </a:rPr>
              <a:t>7732 0630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8724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246152-10B4-4943-B08A-CDE04654BDA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1EBB5-348D-2947-B96C-2692AAA6EBB1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Add-in 3" title="Mentimeter - Interactive Presentations">
                <a:extLst>
                  <a:ext uri="{FF2B5EF4-FFF2-40B4-BE49-F238E27FC236}">
                    <a16:creationId xmlns:a16="http://schemas.microsoft.com/office/drawing/2014/main" id="{A4D653FD-2291-DF4A-814E-309C5389CC9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63550" y="-1308100"/>
              <a:ext cx="8216900" cy="77597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4" name="Add-in 3" title="Mentimeter - Interactive Presentations">
                <a:extLst>
                  <a:ext uri="{FF2B5EF4-FFF2-40B4-BE49-F238E27FC236}">
                    <a16:creationId xmlns:a16="http://schemas.microsoft.com/office/drawing/2014/main" id="{A4D653FD-2291-DF4A-814E-309C5389CC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3550" y="-1308100"/>
                <a:ext cx="8216900" cy="77597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24343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35AD53-A5E3-CF4D-860F-BF7FB15DBE1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B6C9F8-D601-C543-98BF-4322837E17FC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.png">
            <a:extLst>
              <a:ext uri="{FF2B5EF4-FFF2-40B4-BE49-F238E27FC236}">
                <a16:creationId xmlns:a16="http://schemas.microsoft.com/office/drawing/2014/main" id="{C0CB853D-3A13-DF40-87AE-AB3786F34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8"/>
            <a:ext cx="9158536" cy="510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136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37780C-F4A1-6A40-BAC3-D326A064D22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F8C05-E443-E14A-A3D0-B0580C885BF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Add-in 3" title="Mentimeter - Interactive Presentations">
                <a:extLst>
                  <a:ext uri="{FF2B5EF4-FFF2-40B4-BE49-F238E27FC236}">
                    <a16:creationId xmlns:a16="http://schemas.microsoft.com/office/drawing/2014/main" id="{0EB29AE7-CE4A-5D47-A6D5-B16F0526C56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63550" y="-1308100"/>
              <a:ext cx="8216900" cy="77597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4" name="Add-in 3" title="Mentimeter - Interactive Presentations">
                <a:extLst>
                  <a:ext uri="{FF2B5EF4-FFF2-40B4-BE49-F238E27FC236}">
                    <a16:creationId xmlns:a16="http://schemas.microsoft.com/office/drawing/2014/main" id="{0EB29AE7-CE4A-5D47-A6D5-B16F0526C5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3550" y="-1308100"/>
                <a:ext cx="8216900" cy="77597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9306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F7467B-1F9A-9642-9D77-8B4A97FE32A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0" y="28438"/>
            <a:ext cx="9144000" cy="999574"/>
          </a:xfrm>
        </p:spPr>
        <p:txBody>
          <a:bodyPr/>
          <a:lstStyle/>
          <a:p>
            <a:r>
              <a:rPr lang="en-US" sz="3200" dirty="0"/>
              <a:t>Key Challenge #2 – Only works when the brand has “cultural authority”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D38F3-A651-7343-A52E-4B0AE3DA3897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Cultural authority = “the ability to construct reality through definitions of fact and value”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‘Halal’ Brands!!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672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3C7E3-02B4-8E4B-8B21-AC77837BF9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33112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EA2D7F-7D34-5A46-85DB-3971034FA50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Controversial Statement #2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16D4A-605C-3D45-B579-C4C4E6646CA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We live in a post-truth world where everything is up for revision/interpretation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Which makes cultural branding all the more powerful</a:t>
            </a:r>
          </a:p>
        </p:txBody>
      </p:sp>
    </p:spTree>
    <p:extLst>
      <p:ext uri="{BB962C8B-B14F-4D97-AF65-F5344CB8AC3E}">
        <p14:creationId xmlns:p14="http://schemas.microsoft.com/office/powerpoint/2010/main" val="3601819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C46B79-0985-4E45-91EF-FE93510697D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0" y="28438"/>
            <a:ext cx="9144000" cy="999574"/>
          </a:xfrm>
        </p:spPr>
        <p:txBody>
          <a:bodyPr/>
          <a:lstStyle/>
          <a:p>
            <a:r>
              <a:rPr lang="en-US" sz="3200" dirty="0"/>
              <a:t>Controversial Statement #3 – All brands are “cultural” whether they know it or not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A2645-433E-484B-BA2B-37EB5E51FDAE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Every brand is culturally imprinted</a:t>
            </a:r>
          </a:p>
          <a:p>
            <a:endParaRPr lang="en-US" dirty="0"/>
          </a:p>
          <a:p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364" name="Picture 4" descr="Liha-makaronilaatikko - Helppo ohje ja paljon tuunausvinkkejä! | Snellman">
            <a:extLst>
              <a:ext uri="{FF2B5EF4-FFF2-40B4-BE49-F238E27FC236}">
                <a16:creationId xmlns:a16="http://schemas.microsoft.com/office/drawing/2014/main" id="{81670295-AFD0-C440-8BD3-08616C84C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90" y="2626997"/>
            <a:ext cx="4002382" cy="233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Silicon Valley (TV series) - Wikipedia">
            <a:extLst>
              <a:ext uri="{FF2B5EF4-FFF2-40B4-BE49-F238E27FC236}">
                <a16:creationId xmlns:a16="http://schemas.microsoft.com/office/drawing/2014/main" id="{8541DE80-E563-3840-943F-240707A5A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28" y="2626997"/>
            <a:ext cx="4165819" cy="233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BB2392-5E93-FD44-B83C-D74E8AD4C310}"/>
              </a:ext>
            </a:extLst>
          </p:cNvPr>
          <p:cNvSpPr txBox="1"/>
          <p:nvPr/>
        </p:nvSpPr>
        <p:spPr>
          <a:xfrm>
            <a:off x="6442841" y="2375338"/>
            <a:ext cx="20666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“someone’s” food</a:t>
            </a:r>
          </a:p>
        </p:txBody>
      </p:sp>
    </p:spTree>
    <p:extLst>
      <p:ext uri="{BB962C8B-B14F-4D97-AF65-F5344CB8AC3E}">
        <p14:creationId xmlns:p14="http://schemas.microsoft.com/office/powerpoint/2010/main" val="1387087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E612EF-969B-3745-A2B8-9862F515B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733"/>
            <a:ext cx="3094049" cy="34447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07AD00-9956-1B47-9033-978097BFD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292" y="571732"/>
            <a:ext cx="2347707" cy="3444791"/>
          </a:xfrm>
          <a:prstGeom prst="rect">
            <a:avLst/>
          </a:prstGeom>
        </p:spPr>
      </p:pic>
      <p:pic>
        <p:nvPicPr>
          <p:cNvPr id="6" name="Picture 2" descr="Emotional Branding: The New Paradigm for Connecting Brands to People: Gobe,  Marc: 9781581156720: Books: Amazon.com">
            <a:extLst>
              <a:ext uri="{FF2B5EF4-FFF2-40B4-BE49-F238E27FC236}">
                <a16:creationId xmlns:a16="http://schemas.microsoft.com/office/drawing/2014/main" id="{E8BBEF2E-809C-8944-B2E2-5F1B3195A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908" y="571733"/>
            <a:ext cx="2296526" cy="34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401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38418B1-013E-0742-8D76-95B5565E793C}"/>
              </a:ext>
            </a:extLst>
          </p:cNvPr>
          <p:cNvSpPr>
            <a:spLocks noGrp="1"/>
          </p:cNvSpPr>
          <p:nvPr>
            <p:ph type="pic" idx="11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00A638-4A3F-DC44-A47F-B698C13784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Culture imposes meaning on experience (Clifford Geertz)</a:t>
            </a:r>
          </a:p>
        </p:txBody>
      </p:sp>
      <p:pic>
        <p:nvPicPr>
          <p:cNvPr id="6146" name="Picture 2" descr="Everyday Hybridity — Like any art form—for that, finally, is what we...">
            <a:extLst>
              <a:ext uri="{FF2B5EF4-FFF2-40B4-BE49-F238E27FC236}">
                <a16:creationId xmlns:a16="http://schemas.microsoft.com/office/drawing/2014/main" id="{A8ABBBF3-344C-4944-8B7E-113573A0C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81" y="0"/>
            <a:ext cx="4459451" cy="28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90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DDE021-9B34-5246-A50A-D0564C81C60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Cultural Branding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FBFE3-C4A8-7047-A750-AFD8F270949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GB" dirty="0"/>
              <a:t>Brand Manager as cultural analyst</a:t>
            </a:r>
          </a:p>
          <a:p>
            <a:r>
              <a:rPr lang="en-GB" dirty="0"/>
              <a:t>Market research as generation of cultural Insight</a:t>
            </a:r>
          </a:p>
          <a:p>
            <a:r>
              <a:rPr lang="en-GB" dirty="0"/>
              <a:t>	</a:t>
            </a:r>
            <a:r>
              <a:rPr lang="en-GB" sz="1600" dirty="0"/>
              <a:t>Relevant fast vs slow culture</a:t>
            </a:r>
            <a:endParaRPr lang="en-GB" dirty="0"/>
          </a:p>
          <a:p>
            <a:r>
              <a:rPr lang="en-GB" dirty="0"/>
              <a:t>Branding as cultural entrepreneurship</a:t>
            </a:r>
          </a:p>
          <a:p>
            <a:r>
              <a:rPr lang="en-GB" dirty="0"/>
              <a:t>	</a:t>
            </a:r>
            <a:r>
              <a:rPr lang="en-GB" sz="1600" dirty="0"/>
              <a:t>Cultural activist, cultural reactionary, cultural accelerator</a:t>
            </a:r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36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4">
      <a:dk1>
        <a:sysClr val="windowText" lastClr="000000"/>
      </a:dk1>
      <a:lt1>
        <a:sysClr val="window" lastClr="FFFFFF"/>
      </a:lt1>
      <a:dk2>
        <a:srgbClr val="78BE20"/>
      </a:dk2>
      <a:lt2>
        <a:srgbClr val="AED879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BIZ_169_EN.pptx" id="{E68F8044-37E2-41CE-B834-7B9B753E7884}" vid="{A03C304B-FE21-483C-9832-56A7F0FF16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webextensions/webextension1.xml><?xml version="1.0" encoding="utf-8"?>
<we:webextension xmlns:we="http://schemas.microsoft.com/office/webextensions/webextension/2010/11" id="{D875A334-6407-354A-BAD0-B35AA0FF3BA4}">
  <we:reference id="wa104379261" version="3.0.2.3" store="en-US" storeType="OMEX"/>
  <we:alternateReferences>
    <we:reference id="wa104379261" version="3.0.2.3" store="wa104379261" storeType="OMEX"/>
  </we:alternateReferences>
  <we:properties>
    <we:property name="mentimeter-slide" value="{&quot;seriesId&quot;:&quot;a99954f2e836b672a9e399c5c1ef0942&quot;,&quot;questionId&quot;:&quot;a86ca240f719&quot;,&quot;link&quot;:&quot;https://www.mentimeter.com/app/presentation/a99954f2e836b672a9e399c5c1ef0942/a86ca240f719/edit?&quot;}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4019369D-7F4A-5848-8D24-71BCCA4752F3}">
  <we:reference id="wa104379261" version="3.0.2.3" store="en-US" storeType="OMEX"/>
  <we:alternateReferences>
    <we:reference id="wa104379261" version="3.0.2.3" store="wa104379261" storeType="OMEX"/>
  </we:alternateReferences>
  <we:properties>
    <we:property name="mentimeter-slide" value="{&quot;seriesId&quot;:&quot;41f1cd4dbffc2a230149dc99928da0d8&quot;,&quot;questionId&quot;:&quot;36d1b872b89f&quot;,&quot;link&quot;:&quot;https://www.mentimeter.com/app/presentation/41f1cd4dbffc2a230149dc99928da0d8/36d1b872b89f/edit?&quot;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Office-teema</Template>
  <TotalTime>23170</TotalTime>
  <Words>800</Words>
  <Application>Microsoft Macintosh PowerPoint</Application>
  <PresentationFormat>On-screen Show (16:9)</PresentationFormat>
  <Paragraphs>138</Paragraphs>
  <Slides>46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Arial</vt:lpstr>
      <vt:lpstr>Calibri</vt:lpstr>
      <vt:lpstr>MentiText</vt:lpstr>
      <vt:lpstr>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Bhatnagar Kushagra</dc:creator>
  <cp:lastModifiedBy>Bhatnagar Kushagra</cp:lastModifiedBy>
  <cp:revision>432</cp:revision>
  <dcterms:created xsi:type="dcterms:W3CDTF">2022-04-11T12:53:27Z</dcterms:created>
  <dcterms:modified xsi:type="dcterms:W3CDTF">2022-05-09T08:21:34Z</dcterms:modified>
</cp:coreProperties>
</file>