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0" r:id="rId4"/>
    <p:sldId id="258" r:id="rId5"/>
    <p:sldId id="259" r:id="rId6"/>
    <p:sldId id="261" r:id="rId7"/>
    <p:sldId id="269" r:id="rId8"/>
    <p:sldId id="263" r:id="rId9"/>
    <p:sldId id="264" r:id="rId10"/>
    <p:sldId id="265" r:id="rId11"/>
    <p:sldId id="266" r:id="rId12"/>
    <p:sldId id="268" r:id="rId13"/>
    <p:sldId id="270" r:id="rId14"/>
    <p:sldId id="262" r:id="rId15"/>
    <p:sldId id="267" r:id="rId16"/>
  </p:sldIdLst>
  <p:sldSz cx="12192000" cy="6858000"/>
  <p:notesSz cx="6858000" cy="9144000"/>
  <p:defaultTextStyle>
    <a:defPPr>
      <a:defRPr lang="de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FI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4F73D-4A2E-BF4E-B312-C364094765E1}" type="datetimeFigureOut">
              <a:rPr lang="de-FI" smtClean="0"/>
              <a:t>30.04.21</a:t>
            </a:fld>
            <a:endParaRPr lang="de-FI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FI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I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FI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E3F227-8F3F-FF45-BF33-6C32B6304237}" type="slidenum">
              <a:rPr lang="de-FI" smtClean="0"/>
              <a:t>‹Nr.›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427483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/>
              <a:t>In Bavaria,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feast</a:t>
            </a:r>
            <a:r>
              <a:rPr lang="de-DE" sz="1200" dirty="0"/>
              <a:t> </a:t>
            </a:r>
            <a:r>
              <a:rPr lang="de-DE" sz="1200" dirty="0" err="1"/>
              <a:t>day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sometimes</a:t>
            </a:r>
            <a:r>
              <a:rPr lang="de-DE" sz="1200" dirty="0"/>
              <a:t> </a:t>
            </a:r>
            <a:r>
              <a:rPr lang="de-DE" sz="1200" dirty="0" err="1"/>
              <a:t>called</a:t>
            </a:r>
            <a:r>
              <a:rPr lang="de-DE" sz="1200" dirty="0"/>
              <a:t> Hexennacht (</a:t>
            </a:r>
            <a:r>
              <a:rPr lang="de-DE" sz="1200" dirty="0" err="1"/>
              <a:t>Dutch</a:t>
            </a:r>
            <a:r>
              <a:rPr lang="de-DE" sz="1200" dirty="0"/>
              <a:t>: </a:t>
            </a:r>
            <a:r>
              <a:rPr lang="de-DE" sz="1200" dirty="0" err="1"/>
              <a:t>heksennacht</a:t>
            </a:r>
            <a:r>
              <a:rPr lang="de-DE" sz="1200" dirty="0"/>
              <a:t>), </a:t>
            </a:r>
            <a:r>
              <a:rPr lang="de-DE" sz="1200" dirty="0" err="1"/>
              <a:t>literally</a:t>
            </a:r>
            <a:r>
              <a:rPr lang="de-DE" sz="1200" dirty="0"/>
              <a:t> "</a:t>
            </a:r>
            <a:r>
              <a:rPr lang="de-DE" sz="1200" dirty="0" err="1"/>
              <a:t>Witches</a:t>
            </a:r>
            <a:r>
              <a:rPr lang="de-DE" sz="1200" dirty="0"/>
              <a:t>' </a:t>
            </a:r>
            <a:r>
              <a:rPr lang="de-DE" sz="1200" dirty="0" err="1"/>
              <a:t>Night</a:t>
            </a:r>
            <a:r>
              <a:rPr lang="de-DE" sz="1200" dirty="0"/>
              <a:t>", </a:t>
            </a:r>
          </a:p>
          <a:p>
            <a:r>
              <a:rPr lang="de-DE" sz="1200" dirty="0"/>
              <a:t>on </a:t>
            </a:r>
            <a:r>
              <a:rPr lang="de-DE" sz="1200" dirty="0" err="1"/>
              <a:t>which</a:t>
            </a:r>
            <a:r>
              <a:rPr lang="de-DE" sz="1200" dirty="0"/>
              <a:t> </a:t>
            </a:r>
            <a:r>
              <a:rPr lang="de-DE" sz="1200" dirty="0" err="1"/>
              <a:t>revelers</a:t>
            </a:r>
            <a:r>
              <a:rPr lang="de-DE" sz="1200" dirty="0"/>
              <a:t> </a:t>
            </a:r>
            <a:r>
              <a:rPr lang="de-DE" sz="1200" dirty="0" err="1"/>
              <a:t>dress</a:t>
            </a:r>
            <a:r>
              <a:rPr lang="de-DE" sz="1200" dirty="0"/>
              <a:t> </a:t>
            </a:r>
            <a:r>
              <a:rPr lang="de-DE" sz="1200" dirty="0" err="1"/>
              <a:t>as</a:t>
            </a:r>
            <a:r>
              <a:rPr lang="de-DE" sz="1200" dirty="0"/>
              <a:t> </a:t>
            </a:r>
            <a:r>
              <a:rPr lang="de-DE" sz="1200" dirty="0" err="1"/>
              <a:t>witches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demons</a:t>
            </a:r>
            <a:r>
              <a:rPr lang="de-DE" sz="1200" dirty="0"/>
              <a:t>, </a:t>
            </a:r>
            <a:r>
              <a:rPr lang="de-DE" sz="1200" dirty="0" err="1"/>
              <a:t>set</a:t>
            </a:r>
            <a:r>
              <a:rPr lang="de-DE" sz="1200" dirty="0"/>
              <a:t> off </a:t>
            </a:r>
            <a:r>
              <a:rPr lang="de-DE" sz="1200" dirty="0" err="1"/>
              <a:t>fireworks</a:t>
            </a:r>
            <a:r>
              <a:rPr lang="de-DE" sz="1200" dirty="0"/>
              <a:t>, </a:t>
            </a:r>
            <a:r>
              <a:rPr lang="de-DE" sz="1200" dirty="0" err="1"/>
              <a:t>dance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play</a:t>
            </a:r>
            <a:r>
              <a:rPr lang="de-DE" sz="1200" dirty="0"/>
              <a:t> </a:t>
            </a:r>
            <a:r>
              <a:rPr lang="de-DE" sz="1200" dirty="0" err="1"/>
              <a:t>loud</a:t>
            </a:r>
            <a:r>
              <a:rPr lang="de-DE" sz="1200" dirty="0"/>
              <a:t> </a:t>
            </a:r>
            <a:r>
              <a:rPr lang="de-DE" sz="1200" dirty="0" err="1"/>
              <a:t>music</a:t>
            </a:r>
            <a:r>
              <a:rPr lang="de-DE" sz="1200" dirty="0"/>
              <a:t>, </a:t>
            </a:r>
          </a:p>
          <a:p>
            <a:r>
              <a:rPr lang="de-DE" sz="1200" dirty="0" err="1"/>
              <a:t>which</a:t>
            </a:r>
            <a:r>
              <a:rPr lang="de-DE" sz="1200" dirty="0"/>
              <a:t>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said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drive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witches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winter</a:t>
            </a:r>
            <a:r>
              <a:rPr lang="de-DE" sz="1200" dirty="0"/>
              <a:t> </a:t>
            </a:r>
            <a:r>
              <a:rPr lang="de-DE" sz="1200" dirty="0" err="1"/>
              <a:t>spirits</a:t>
            </a:r>
            <a:r>
              <a:rPr lang="de-DE" sz="1200" dirty="0"/>
              <a:t> </a:t>
            </a:r>
            <a:r>
              <a:rPr lang="de-DE" sz="1200" dirty="0" err="1"/>
              <a:t>away</a:t>
            </a:r>
            <a:endParaRPr lang="de-FI" sz="1200" dirty="0"/>
          </a:p>
          <a:p>
            <a:endParaRPr lang="de-FI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3F227-8F3F-FF45-BF33-6C32B6304237}" type="slidenum">
              <a:rPr lang="de-FI" smtClean="0"/>
              <a:t>8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2618466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http://</a:t>
            </a:r>
            <a:r>
              <a:rPr lang="de-DE" dirty="0" err="1"/>
              <a:t>www.goethezeitportal.de</a:t>
            </a:r>
            <a:r>
              <a:rPr lang="de-DE" dirty="0"/>
              <a:t>/</a:t>
            </a:r>
            <a:r>
              <a:rPr lang="de-DE" dirty="0" err="1"/>
              <a:t>index.php?id</a:t>
            </a:r>
            <a:r>
              <a:rPr lang="de-DE" dirty="0"/>
              <a:t>=6644</a:t>
            </a:r>
          </a:p>
          <a:p>
            <a:endParaRPr lang="de-FI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3F227-8F3F-FF45-BF33-6C32B6304237}" type="slidenum">
              <a:rPr lang="de-FI" smtClean="0"/>
              <a:t>12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4046602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</a:t>
            </a:r>
            <a:r>
              <a:rPr lang="de-DE" dirty="0" err="1"/>
              <a:t>www.youtube.com</a:t>
            </a:r>
            <a:r>
              <a:rPr lang="de-DE" dirty="0"/>
              <a:t>/</a:t>
            </a:r>
            <a:r>
              <a:rPr lang="de-DE" dirty="0" err="1"/>
              <a:t>watch?v</a:t>
            </a:r>
            <a:r>
              <a:rPr lang="de-DE" dirty="0"/>
              <a:t>=OtYTSx32hOY</a:t>
            </a:r>
            <a:endParaRPr lang="de-FI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E3F227-8F3F-FF45-BF33-6C32B6304237}" type="slidenum">
              <a:rPr lang="de-FI" smtClean="0"/>
              <a:t>13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213554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36E9E4-30C9-3B4C-9B6A-BC6747D30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FI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AE7DC0B-A7CC-AE42-8819-76C76912D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FI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CE815D-8902-684A-8684-EE7747C6B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1525-D3A6-CA43-A8CC-8A37898431A3}" type="datetimeFigureOut">
              <a:rPr lang="de-FI" smtClean="0"/>
              <a:t>30.04.21</a:t>
            </a:fld>
            <a:endParaRPr lang="de-FI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4314FE-1265-5D4E-997E-2DDFA890D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I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92EB70-5E6F-7B4F-ADBE-F39F95B6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7CE-5B63-AE44-B077-F29821C7055F}" type="slidenum">
              <a:rPr lang="de-FI" smtClean="0"/>
              <a:t>‹Nr.›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1982700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F40E09-F08A-D948-9C36-08A8B092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FI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4BBE682-C864-A34D-8395-BEFB6DEE33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I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1AA036-5539-1E41-9CF8-7DA47F256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1525-D3A6-CA43-A8CC-8A37898431A3}" type="datetimeFigureOut">
              <a:rPr lang="de-FI" smtClean="0"/>
              <a:t>30.04.21</a:t>
            </a:fld>
            <a:endParaRPr lang="de-FI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02F26B-0659-AE43-86FA-FC87AD2DD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I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6A568E-AAA9-E544-9343-20333845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7CE-5B63-AE44-B077-F29821C7055F}" type="slidenum">
              <a:rPr lang="de-FI" smtClean="0"/>
              <a:t>‹Nr.›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320619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384ECD4-554E-4F4B-B281-7385C9E745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FI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4736A3-23AC-964B-985D-9402D67E1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I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5C6038-AEE5-A344-939A-497420429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1525-D3A6-CA43-A8CC-8A37898431A3}" type="datetimeFigureOut">
              <a:rPr lang="de-FI" smtClean="0"/>
              <a:t>30.04.21</a:t>
            </a:fld>
            <a:endParaRPr lang="de-FI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86E889-A246-E740-94EE-B78C896D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I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9561B2-8F46-8645-89E8-6D344FEEB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7CE-5B63-AE44-B077-F29821C7055F}" type="slidenum">
              <a:rPr lang="de-FI" smtClean="0"/>
              <a:t>‹Nr.›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4081779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426C1D-2645-3647-AE11-042C3241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FI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967727-CF6E-084D-8AD8-5858D7EA6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I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E43372-3737-6948-B7A4-0F738A75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1525-D3A6-CA43-A8CC-8A37898431A3}" type="datetimeFigureOut">
              <a:rPr lang="de-FI" smtClean="0"/>
              <a:t>30.04.21</a:t>
            </a:fld>
            <a:endParaRPr lang="de-FI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A0B8DE-3ED1-084F-A1B1-D0D58F602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I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247698-CE1F-6D44-BC31-3D02F14DB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7CE-5B63-AE44-B077-F29821C7055F}" type="slidenum">
              <a:rPr lang="de-FI" smtClean="0"/>
              <a:t>‹Nr.›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43267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A6C824-9D5C-7344-9FDB-3B09F6E53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FI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2F1677-DC01-B049-8DF9-01EBB6553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E641F5-753E-B24A-BC87-2AD7E7BC3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1525-D3A6-CA43-A8CC-8A37898431A3}" type="datetimeFigureOut">
              <a:rPr lang="de-FI" smtClean="0"/>
              <a:t>30.04.21</a:t>
            </a:fld>
            <a:endParaRPr lang="de-FI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6F0222-112B-624B-8AFE-E415918E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I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02EE36-6E74-E640-AAA0-70956BD60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7CE-5B63-AE44-B077-F29821C7055F}" type="slidenum">
              <a:rPr lang="de-FI" smtClean="0"/>
              <a:t>‹Nr.›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277353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F7A010-BFB7-2444-B4C7-77BB02A3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FI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23B00C-5278-6248-BC1F-464686754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I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39C4009-E1BC-CD41-AAFB-5469F61B4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I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77C54A-69E7-5842-A0E4-CEB59BCE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1525-D3A6-CA43-A8CC-8A37898431A3}" type="datetimeFigureOut">
              <a:rPr lang="de-FI" smtClean="0"/>
              <a:t>30.04.21</a:t>
            </a:fld>
            <a:endParaRPr lang="de-FI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9254E43-382F-4D48-802A-D786C39BD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I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DC0A42-79C0-3A4D-B8CE-21B8E565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7CE-5B63-AE44-B077-F29821C7055F}" type="slidenum">
              <a:rPr lang="de-FI" smtClean="0"/>
              <a:t>‹Nr.›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424231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F5091-3D1D-414D-80E6-AF9489425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FI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11B07A-331C-BF4B-8BA3-B086A6CC6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4054E97-B76E-A34F-890A-1E71F4A9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I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2D95A56-CB5B-B94B-9CFE-DC47C0FFBA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F81EC1C-D09B-BB46-A530-BCC62DDD52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I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C4DA7F0-644E-8847-ACB7-0CB648178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1525-D3A6-CA43-A8CC-8A37898431A3}" type="datetimeFigureOut">
              <a:rPr lang="de-FI" smtClean="0"/>
              <a:t>30.04.21</a:t>
            </a:fld>
            <a:endParaRPr lang="de-FI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493AC2C-248E-494B-90E6-2937DAA3B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I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580F9A6-AE25-FD42-B2E1-E59F39756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7CE-5B63-AE44-B077-F29821C7055F}" type="slidenum">
              <a:rPr lang="de-FI" smtClean="0"/>
              <a:t>‹Nr.›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396591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7EF9C9-B58F-BE43-A864-2DCB8238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FI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18AC19-24A2-9441-AF8D-AA1FE9F0F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1525-D3A6-CA43-A8CC-8A37898431A3}" type="datetimeFigureOut">
              <a:rPr lang="de-FI" smtClean="0"/>
              <a:t>30.04.21</a:t>
            </a:fld>
            <a:endParaRPr lang="de-FI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0B94E4-71D8-EC47-9A5F-4B22BA80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I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1EDF831-E7ED-FB4C-B585-44E54CDB5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7CE-5B63-AE44-B077-F29821C7055F}" type="slidenum">
              <a:rPr lang="de-FI" smtClean="0"/>
              <a:t>‹Nr.›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143961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8A67A83-3D71-EE47-AA02-9BC23D709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1525-D3A6-CA43-A8CC-8A37898431A3}" type="datetimeFigureOut">
              <a:rPr lang="de-FI" smtClean="0"/>
              <a:t>30.04.21</a:t>
            </a:fld>
            <a:endParaRPr lang="de-FI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0464B9C-FCAC-1D45-A811-4038FBC1B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I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C111AA-D723-8742-BC1A-B209F510C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7CE-5B63-AE44-B077-F29821C7055F}" type="slidenum">
              <a:rPr lang="de-FI" smtClean="0"/>
              <a:t>‹Nr.›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1659012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539EF-480F-574B-A0AD-8C15955E7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FI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950260-F29C-D64F-9593-CE07DD65C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I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A86B84F-7CE0-514A-9C59-93BA27AA4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0E19CB6-F389-F043-B269-C53C312F5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1525-D3A6-CA43-A8CC-8A37898431A3}" type="datetimeFigureOut">
              <a:rPr lang="de-FI" smtClean="0"/>
              <a:t>30.04.21</a:t>
            </a:fld>
            <a:endParaRPr lang="de-FI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705FAE-64F4-A34A-8BCA-6009A9CFE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I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CBD367F-D0B7-8541-98B9-3C1AA970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7CE-5B63-AE44-B077-F29821C7055F}" type="slidenum">
              <a:rPr lang="de-FI" smtClean="0"/>
              <a:t>‹Nr.›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1670591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5FBC73-D0F9-7E4F-9D4A-4645E7DEB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FI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6E54B33-CB5B-4947-9A5A-8B32CFEB0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FI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AA7CF5-D56F-2246-BF88-F8FAEED02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0D451B7-9B28-9A4D-957F-38EE4B12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C1525-D3A6-CA43-A8CC-8A37898431A3}" type="datetimeFigureOut">
              <a:rPr lang="de-FI" smtClean="0"/>
              <a:t>30.04.21</a:t>
            </a:fld>
            <a:endParaRPr lang="de-FI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01DFB0A-1A2E-BB4E-BA2B-4B9AA9F9F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FI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0EC83E-B188-DC44-A2CB-85127F22D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797CE-5B63-AE44-B077-F29821C7055F}" type="slidenum">
              <a:rPr lang="de-FI" smtClean="0"/>
              <a:t>‹Nr.›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291700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C20479F-A3B6-3943-9490-606D74AF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FI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6EDE963-6C6B-1943-816B-36304DAF2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I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14E22F-AD51-5440-ABF4-C4288AF86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C1525-D3A6-CA43-A8CC-8A37898431A3}" type="datetimeFigureOut">
              <a:rPr lang="de-FI" smtClean="0"/>
              <a:t>30.04.21</a:t>
            </a:fld>
            <a:endParaRPr lang="de-FI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565ABC-4FC8-CA46-87D9-4863D704E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FI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583BE3-B72D-9842-AE0F-FF6B244AA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797CE-5B63-AE44-B077-F29821C7055F}" type="slidenum">
              <a:rPr lang="de-FI" smtClean="0"/>
              <a:t>‹Nr.›</a:t>
            </a:fld>
            <a:endParaRPr lang="de-FI"/>
          </a:p>
        </p:txBody>
      </p:sp>
    </p:spTree>
    <p:extLst>
      <p:ext uri="{BB962C8B-B14F-4D97-AF65-F5344CB8AC3E}">
        <p14:creationId xmlns:p14="http://schemas.microsoft.com/office/powerpoint/2010/main" val="21608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tYTSx32hOY?feature=oembed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Text, drinnen, Gewebe, mehrere enthält.&#10;&#10;Automatisch generierte Beschreibung">
            <a:extLst>
              <a:ext uri="{FF2B5EF4-FFF2-40B4-BE49-F238E27FC236}">
                <a16:creationId xmlns:a16="http://schemas.microsoft.com/office/drawing/2014/main" id="{E5DDA248-57E0-4346-ADF3-28A9436F7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77" r="1739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1FABE0-674E-F948-BE29-4A561F736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de-FI" sz="4800"/>
              <a:t>Walpurgisnacht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2CAEDB4-4752-1040-BE6B-DB52630EC2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de-FI" sz="2000"/>
              <a:t>Vappu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84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AA70C3-2AD5-42D6-AC00-5977FEA4D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E640984-6176-B140-B566-22BF9D46F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68" r="1" b="1"/>
          <a:stretch/>
        </p:blipFill>
        <p:spPr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94CBB4A-4C62-8446-B60D-0F0B1FE40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17" r="1" b="1"/>
          <a:stretch/>
        </p:blipFill>
        <p:spPr>
          <a:xfrm>
            <a:off x="266700" y="360023"/>
            <a:ext cx="5342805" cy="4453168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0068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6EBD2860-6D64-7840-AB82-5D2EB758A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630648"/>
            <a:ext cx="11310208" cy="2112896"/>
          </a:xfrm>
          <a:prstGeom prst="rect">
            <a:avLst/>
          </a:prstGeom>
        </p:spPr>
      </p:pic>
      <p:pic>
        <p:nvPicPr>
          <p:cNvPr id="5" name="Grafik 4" descr="Ein Bild, das Person, drinnen, Sport enthält.&#10;&#10;Automatisch generierte Beschreibung">
            <a:extLst>
              <a:ext uri="{FF2B5EF4-FFF2-40B4-BE49-F238E27FC236}">
                <a16:creationId xmlns:a16="http://schemas.microsoft.com/office/drawing/2014/main" id="{BB8B1561-A102-8140-9DF2-80212BC62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281" y="3021494"/>
            <a:ext cx="5060751" cy="3366949"/>
          </a:xfrm>
          <a:prstGeom prst="rect">
            <a:avLst/>
          </a:prstGeom>
        </p:spPr>
      </p:pic>
      <p:pic>
        <p:nvPicPr>
          <p:cNvPr id="7" name="Grafik 6" descr="Ein Bild, das Himmel, draußen, Person, Luft enthält.&#10;&#10;Automatisch generierte Beschreibung">
            <a:extLst>
              <a:ext uri="{FF2B5EF4-FFF2-40B4-BE49-F238E27FC236}">
                <a16:creationId xmlns:a16="http://schemas.microsoft.com/office/drawing/2014/main" id="{A5ABFFF3-25BE-C04D-B07E-5D3FE224B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785" y="3224771"/>
            <a:ext cx="3263603" cy="215899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C5336D1-A4C4-6341-A743-BA98D44890C4}"/>
              </a:ext>
            </a:extLst>
          </p:cNvPr>
          <p:cNvSpPr txBox="1"/>
          <p:nvPr/>
        </p:nvSpPr>
        <p:spPr>
          <a:xfrm>
            <a:off x="7420574" y="5543950"/>
            <a:ext cx="3004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FI" sz="3600" dirty="0"/>
              <a:t>Brocken-Hexen</a:t>
            </a:r>
          </a:p>
        </p:txBody>
      </p:sp>
    </p:spTree>
    <p:extLst>
      <p:ext uri="{BB962C8B-B14F-4D97-AF65-F5344CB8AC3E}">
        <p14:creationId xmlns:p14="http://schemas.microsoft.com/office/powerpoint/2010/main" val="3673110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6429DE2-CAEC-2444-BB0F-B567C44EB123}"/>
              </a:ext>
            </a:extLst>
          </p:cNvPr>
          <p:cNvSpPr txBox="1"/>
          <p:nvPr/>
        </p:nvSpPr>
        <p:spPr>
          <a:xfrm>
            <a:off x="1371600" y="1235676"/>
            <a:ext cx="103870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International </a:t>
            </a:r>
            <a:r>
              <a:rPr lang="de-DE" dirty="0" err="1"/>
              <a:t>Workers</a:t>
            </a:r>
            <a:r>
              <a:rPr lang="de-DE" dirty="0"/>
              <a:t>' Day, also </a:t>
            </a:r>
            <a:r>
              <a:rPr lang="de-DE" dirty="0" err="1"/>
              <a:t>known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Labour Day in </a:t>
            </a:r>
            <a:r>
              <a:rPr lang="de-DE" dirty="0" err="1"/>
              <a:t>most</a:t>
            </a:r>
            <a:r>
              <a:rPr lang="de-DE" dirty="0"/>
              <a:t> countries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 </a:t>
            </a:r>
            <a:r>
              <a:rPr lang="de-DE" dirty="0" err="1"/>
              <a:t>referred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May Day,</a:t>
            </a:r>
          </a:p>
          <a:p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celebration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labourers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working</a:t>
            </a:r>
            <a:r>
              <a:rPr lang="de-DE" dirty="0"/>
              <a:t> </a:t>
            </a:r>
            <a:r>
              <a:rPr lang="de-DE" dirty="0" err="1"/>
              <a:t>classes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promoted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international </a:t>
            </a:r>
            <a:r>
              <a:rPr lang="de-DE" dirty="0" err="1"/>
              <a:t>labour</a:t>
            </a:r>
            <a:r>
              <a:rPr lang="de-DE" dirty="0"/>
              <a:t> </a:t>
            </a:r>
            <a:r>
              <a:rPr lang="de-DE" dirty="0" err="1"/>
              <a:t>movement</a:t>
            </a:r>
            <a:r>
              <a:rPr lang="de-DE" dirty="0"/>
              <a:t> </a:t>
            </a:r>
          </a:p>
          <a:p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occurs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on May Day (1 May).</a:t>
            </a:r>
            <a:endParaRPr lang="de-FI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9E14B88-B06B-5E49-A9F3-7226E41E8A06}"/>
              </a:ext>
            </a:extLst>
          </p:cNvPr>
          <p:cNvSpPr txBox="1"/>
          <p:nvPr/>
        </p:nvSpPr>
        <p:spPr>
          <a:xfrm>
            <a:off x="1371600" y="568411"/>
            <a:ext cx="2317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FI" sz="4000" dirty="0"/>
              <a:t>Erster Mai</a:t>
            </a:r>
          </a:p>
        </p:txBody>
      </p:sp>
      <p:pic>
        <p:nvPicPr>
          <p:cNvPr id="5" name="Grafik 4" descr="Ein Bild, das draußen, Himmel, Baum, Straße enthält.&#10;&#10;Automatisch generierte Beschreibung">
            <a:extLst>
              <a:ext uri="{FF2B5EF4-FFF2-40B4-BE49-F238E27FC236}">
                <a16:creationId xmlns:a16="http://schemas.microsoft.com/office/drawing/2014/main" id="{820FA4A8-095F-584C-8FED-9F0D6415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38" y="2350872"/>
            <a:ext cx="5630562" cy="4222922"/>
          </a:xfrm>
          <a:prstGeom prst="rect">
            <a:avLst/>
          </a:prstGeom>
        </p:spPr>
      </p:pic>
      <p:pic>
        <p:nvPicPr>
          <p:cNvPr id="7" name="Grafik 6" descr="Ein Bild, das Text, Person, draußen, Menge enthält.&#10;&#10;Automatisch generierte Beschreibung">
            <a:extLst>
              <a:ext uri="{FF2B5EF4-FFF2-40B4-BE49-F238E27FC236}">
                <a16:creationId xmlns:a16="http://schemas.microsoft.com/office/drawing/2014/main" id="{75F49EBD-6002-B84B-9637-9FC2BBD93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731" y="1965622"/>
            <a:ext cx="5093264" cy="365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83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B895D5B-93CF-8844-AEBF-6F7D2FAFF1CB}"/>
              </a:ext>
            </a:extLst>
          </p:cNvPr>
          <p:cNvSpPr txBox="1"/>
          <p:nvPr/>
        </p:nvSpPr>
        <p:spPr>
          <a:xfrm>
            <a:off x="882869" y="599090"/>
            <a:ext cx="1085201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/>
              <a:t>Blutmai</a:t>
            </a:r>
            <a:r>
              <a:rPr lang="de-DE" sz="2000" b="1" dirty="0"/>
              <a:t> </a:t>
            </a:r>
            <a:r>
              <a:rPr lang="de-DE" sz="2000" dirty="0"/>
              <a:t>(English: </a:t>
            </a:r>
            <a:r>
              <a:rPr lang="de-DE" sz="2000" dirty="0" err="1"/>
              <a:t>Bloody</a:t>
            </a:r>
            <a:r>
              <a:rPr lang="de-DE" sz="2000" dirty="0"/>
              <a:t> May) </a:t>
            </a:r>
            <a:r>
              <a:rPr lang="de-DE" sz="2000" dirty="0" err="1"/>
              <a:t>refers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1929 </a:t>
            </a:r>
            <a:r>
              <a:rPr lang="de-DE" sz="2000" dirty="0" err="1"/>
              <a:t>killing</a:t>
            </a:r>
            <a:r>
              <a:rPr lang="de-DE" sz="2000" dirty="0"/>
              <a:t> </a:t>
            </a:r>
          </a:p>
          <a:p>
            <a:r>
              <a:rPr lang="de-DE" sz="2000" dirty="0" err="1"/>
              <a:t>of</a:t>
            </a:r>
            <a:r>
              <a:rPr lang="de-DE" sz="2000" dirty="0"/>
              <a:t> 33 </a:t>
            </a:r>
            <a:r>
              <a:rPr lang="de-DE" sz="2000" dirty="0" err="1"/>
              <a:t>Communist</a:t>
            </a:r>
            <a:r>
              <a:rPr lang="de-DE" sz="2000" dirty="0"/>
              <a:t> Party </a:t>
            </a:r>
            <a:r>
              <a:rPr lang="de-DE" sz="2000" dirty="0" err="1"/>
              <a:t>of</a:t>
            </a:r>
            <a:r>
              <a:rPr lang="de-DE" sz="2000" dirty="0"/>
              <a:t> Germany (KPD) </a:t>
            </a:r>
            <a:r>
              <a:rPr lang="de-DE" sz="2000" dirty="0" err="1"/>
              <a:t>supporters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uninvolved</a:t>
            </a:r>
            <a:r>
              <a:rPr lang="de-DE" sz="2000" dirty="0"/>
              <a:t> </a:t>
            </a:r>
            <a:r>
              <a:rPr lang="de-DE" sz="2000" dirty="0" err="1"/>
              <a:t>civilians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Berlin Police </a:t>
            </a:r>
          </a:p>
          <a:p>
            <a:r>
              <a:rPr lang="de-DE" sz="2000" dirty="0"/>
              <a:t>(</a:t>
            </a:r>
            <a:r>
              <a:rPr lang="de-DE" sz="2000" dirty="0" err="1"/>
              <a:t>under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control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Social</a:t>
            </a:r>
            <a:r>
              <a:rPr lang="de-DE" sz="2000" dirty="0"/>
              <a:t> Democratic Party </a:t>
            </a:r>
            <a:r>
              <a:rPr lang="de-DE" sz="2000" dirty="0" err="1"/>
              <a:t>of</a:t>
            </a:r>
            <a:r>
              <a:rPr lang="de-DE" sz="2000" dirty="0"/>
              <a:t> Germany [SPD]) </a:t>
            </a:r>
            <a:r>
              <a:rPr lang="de-DE" sz="2000" dirty="0" err="1"/>
              <a:t>over</a:t>
            </a:r>
            <a:r>
              <a:rPr lang="de-DE" sz="2000" dirty="0"/>
              <a:t> a </a:t>
            </a:r>
            <a:r>
              <a:rPr lang="de-DE" sz="2000" dirty="0" err="1"/>
              <a:t>three-day</a:t>
            </a:r>
            <a:r>
              <a:rPr lang="de-DE" sz="2000" dirty="0"/>
              <a:t> </a:t>
            </a:r>
            <a:r>
              <a:rPr lang="de-DE" sz="2000" dirty="0" err="1"/>
              <a:t>period</a:t>
            </a:r>
            <a:r>
              <a:rPr lang="de-DE" sz="2000" dirty="0"/>
              <a:t>, </a:t>
            </a:r>
          </a:p>
          <a:p>
            <a:r>
              <a:rPr lang="de-DE" sz="2000" dirty="0"/>
              <a:t>after a KPD International </a:t>
            </a:r>
            <a:r>
              <a:rPr lang="de-DE" sz="2000" dirty="0" err="1"/>
              <a:t>Workers</a:t>
            </a:r>
            <a:r>
              <a:rPr lang="de-DE" sz="2000" dirty="0"/>
              <a:t>' Day (May Day) </a:t>
            </a:r>
            <a:r>
              <a:rPr lang="de-DE" sz="2000" dirty="0" err="1"/>
              <a:t>celebration</a:t>
            </a:r>
            <a:r>
              <a:rPr lang="de-DE" sz="2000" dirty="0"/>
              <a:t> was </a:t>
            </a:r>
            <a:r>
              <a:rPr lang="de-DE" sz="2000" dirty="0" err="1"/>
              <a:t>attacked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police</a:t>
            </a:r>
            <a:r>
              <a:rPr lang="de-DE" sz="2000" dirty="0"/>
              <a:t>. </a:t>
            </a:r>
          </a:p>
          <a:p>
            <a:r>
              <a:rPr lang="de-DE" sz="2000" dirty="0"/>
              <a:t>In </a:t>
            </a:r>
            <a:r>
              <a:rPr lang="de-DE" sz="2000" dirty="0" err="1"/>
              <a:t>defiance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a </a:t>
            </a:r>
            <a:r>
              <a:rPr lang="de-DE" sz="2000" dirty="0" err="1"/>
              <a:t>ban</a:t>
            </a:r>
            <a:r>
              <a:rPr lang="de-DE" sz="2000" dirty="0"/>
              <a:t> on </a:t>
            </a:r>
            <a:r>
              <a:rPr lang="de-DE" sz="2000" dirty="0" err="1"/>
              <a:t>public</a:t>
            </a:r>
            <a:r>
              <a:rPr lang="de-DE" sz="2000" dirty="0"/>
              <a:t> </a:t>
            </a:r>
            <a:r>
              <a:rPr lang="de-DE" sz="2000" dirty="0" err="1"/>
              <a:t>gatherings</a:t>
            </a:r>
            <a:r>
              <a:rPr lang="de-DE" sz="2000" dirty="0"/>
              <a:t> in Berlin, </a:t>
            </a:r>
            <a:r>
              <a:rPr lang="de-DE" sz="2000" dirty="0" err="1"/>
              <a:t>the</a:t>
            </a:r>
            <a:r>
              <a:rPr lang="de-DE" sz="2000" dirty="0"/>
              <a:t> KPD </a:t>
            </a:r>
            <a:r>
              <a:rPr lang="de-DE" sz="2000" dirty="0" err="1"/>
              <a:t>had</a:t>
            </a:r>
            <a:r>
              <a:rPr lang="de-DE" sz="2000" dirty="0"/>
              <a:t> </a:t>
            </a:r>
            <a:r>
              <a:rPr lang="de-DE" sz="2000" dirty="0" err="1"/>
              <a:t>organized</a:t>
            </a:r>
            <a:r>
              <a:rPr lang="de-DE" sz="2000" dirty="0"/>
              <a:t> a </a:t>
            </a:r>
            <a:r>
              <a:rPr lang="de-DE" sz="2000" dirty="0" err="1"/>
              <a:t>rally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celebrate</a:t>
            </a:r>
            <a:r>
              <a:rPr lang="de-DE" sz="2000" dirty="0"/>
              <a:t> May Day. </a:t>
            </a:r>
          </a:p>
          <a:p>
            <a:r>
              <a:rPr lang="de-DE" sz="2000" dirty="0" err="1"/>
              <a:t>Although</a:t>
            </a:r>
            <a:r>
              <a:rPr lang="de-DE" sz="2000" dirty="0"/>
              <a:t> </a:t>
            </a:r>
            <a:r>
              <a:rPr lang="de-DE" sz="2000" dirty="0" err="1"/>
              <a:t>fewer</a:t>
            </a:r>
            <a:r>
              <a:rPr lang="de-DE" sz="2000" dirty="0"/>
              <a:t> </a:t>
            </a:r>
            <a:r>
              <a:rPr lang="de-DE" sz="2000" dirty="0" err="1"/>
              <a:t>supporters</a:t>
            </a:r>
            <a:r>
              <a:rPr lang="de-DE" sz="2000" dirty="0"/>
              <a:t> </a:t>
            </a:r>
            <a:r>
              <a:rPr lang="de-DE" sz="2000" dirty="0" err="1"/>
              <a:t>showed</a:t>
            </a:r>
            <a:r>
              <a:rPr lang="de-DE" sz="2000" dirty="0"/>
              <a:t> </a:t>
            </a:r>
            <a:r>
              <a:rPr lang="de-DE" sz="2000" dirty="0" err="1"/>
              <a:t>than</a:t>
            </a:r>
            <a:r>
              <a:rPr lang="de-DE" sz="2000" dirty="0"/>
              <a:t> </a:t>
            </a:r>
            <a:r>
              <a:rPr lang="de-DE" sz="2000" dirty="0" err="1"/>
              <a:t>what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KPD </a:t>
            </a:r>
            <a:r>
              <a:rPr lang="de-DE" sz="2000" dirty="0" err="1"/>
              <a:t>had</a:t>
            </a:r>
            <a:r>
              <a:rPr lang="de-DE" sz="2000" dirty="0"/>
              <a:t> </a:t>
            </a:r>
            <a:r>
              <a:rPr lang="de-DE" sz="2000" dirty="0" err="1"/>
              <a:t>hoped</a:t>
            </a:r>
            <a:r>
              <a:rPr lang="de-DE" sz="2000" dirty="0"/>
              <a:t>,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response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police</a:t>
            </a:r>
            <a:r>
              <a:rPr lang="de-DE" sz="2000" dirty="0"/>
              <a:t> </a:t>
            </a:r>
          </a:p>
          <a:p>
            <a:r>
              <a:rPr lang="de-DE" sz="2000" dirty="0"/>
              <a:t>was immediate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harsh</a:t>
            </a:r>
            <a:r>
              <a:rPr lang="de-DE" sz="2000" dirty="0"/>
              <a:t>, </a:t>
            </a:r>
            <a:r>
              <a:rPr lang="de-DE" sz="2000" dirty="0" err="1"/>
              <a:t>using</a:t>
            </a:r>
            <a:r>
              <a:rPr lang="de-DE" sz="2000" dirty="0"/>
              <a:t> </a:t>
            </a:r>
            <a:r>
              <a:rPr lang="de-DE" sz="2000" dirty="0" err="1"/>
              <a:t>firearms</a:t>
            </a:r>
            <a:r>
              <a:rPr lang="de-DE" sz="2000" dirty="0"/>
              <a:t> </a:t>
            </a:r>
            <a:r>
              <a:rPr lang="de-DE" sz="2000" dirty="0" err="1"/>
              <a:t>against</a:t>
            </a:r>
            <a:r>
              <a:rPr lang="de-DE" sz="2000" dirty="0"/>
              <a:t> </a:t>
            </a:r>
            <a:r>
              <a:rPr lang="de-DE" sz="2000" dirty="0" err="1"/>
              <a:t>mostly</a:t>
            </a:r>
            <a:r>
              <a:rPr lang="de-DE" sz="2000" dirty="0"/>
              <a:t> </a:t>
            </a:r>
            <a:r>
              <a:rPr lang="de-DE" sz="2000" dirty="0" err="1"/>
              <a:t>unarmed</a:t>
            </a:r>
            <a:r>
              <a:rPr lang="de-DE" sz="2000" dirty="0"/>
              <a:t> </a:t>
            </a:r>
            <a:r>
              <a:rPr lang="de-DE" sz="2000" dirty="0" err="1"/>
              <a:t>civilians</a:t>
            </a:r>
            <a:r>
              <a:rPr lang="de-DE" sz="2000" dirty="0"/>
              <a:t>.</a:t>
            </a:r>
            <a:endParaRPr lang="de-FI" sz="2000" dirty="0"/>
          </a:p>
        </p:txBody>
      </p:sp>
      <p:pic>
        <p:nvPicPr>
          <p:cNvPr id="3074" name="Picture 2" descr="Unruhen in Berlin 1929: Blutige Tage im Mai - Berlin - Tagesspiegel">
            <a:extLst>
              <a:ext uri="{FF2B5EF4-FFF2-40B4-BE49-F238E27FC236}">
                <a16:creationId xmlns:a16="http://schemas.microsoft.com/office/drawing/2014/main" id="{8575A5CF-A0EC-6543-AEF2-3A9923DD8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57" y="3144795"/>
            <a:ext cx="32766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linemedien 2" descr="Communist protests in Berlin 1929">
            <a:hlinkClick r:id="" action="ppaction://media"/>
            <a:extLst>
              <a:ext uri="{FF2B5EF4-FFF2-40B4-BE49-F238E27FC236}">
                <a16:creationId xmlns:a16="http://schemas.microsoft.com/office/drawing/2014/main" id="{270ECD3C-CE7B-EE4F-8CFD-966FA76AB9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406706" y="3027405"/>
            <a:ext cx="5719479" cy="323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2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Whiteboard enthält.&#10;&#10;Automatisch generierte Beschreibung">
            <a:extLst>
              <a:ext uri="{FF2B5EF4-FFF2-40B4-BE49-F238E27FC236}">
                <a16:creationId xmlns:a16="http://schemas.microsoft.com/office/drawing/2014/main" id="{6AB01226-9BC0-D049-8230-893333B41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64955">
            <a:off x="297585" y="346663"/>
            <a:ext cx="4490071" cy="2525665"/>
          </a:xfrm>
          <a:prstGeom prst="rect">
            <a:avLst/>
          </a:prstGeom>
        </p:spPr>
      </p:pic>
      <p:pic>
        <p:nvPicPr>
          <p:cNvPr id="5" name="Grafik 4" descr="Ein Bild, das Person, Haar, Kleidung, Frau enthält.&#10;&#10;Automatisch generierte Beschreibung">
            <a:extLst>
              <a:ext uri="{FF2B5EF4-FFF2-40B4-BE49-F238E27FC236}">
                <a16:creationId xmlns:a16="http://schemas.microsoft.com/office/drawing/2014/main" id="{DD91E718-6164-7248-BD4E-123EA7210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3357">
            <a:off x="7771265" y="4060135"/>
            <a:ext cx="3945924" cy="22195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6702CB7-A769-2A45-866E-E12FBFF76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277" y="736317"/>
            <a:ext cx="4757718" cy="3163354"/>
          </a:xfrm>
          <a:prstGeom prst="rect">
            <a:avLst/>
          </a:prstGeom>
        </p:spPr>
      </p:pic>
      <p:pic>
        <p:nvPicPr>
          <p:cNvPr id="9" name="Grafik 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B999B5E-B133-274D-B8E7-59EE9F300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305" y="2317994"/>
            <a:ext cx="4579723" cy="362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59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085F70B-FA51-4940-9F9E-E4A59BD10A88}"/>
              </a:ext>
            </a:extLst>
          </p:cNvPr>
          <p:cNvSpPr txBox="1"/>
          <p:nvPr/>
        </p:nvSpPr>
        <p:spPr>
          <a:xfrm>
            <a:off x="8527579" y="5143500"/>
            <a:ext cx="3224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Waldmeister (</a:t>
            </a:r>
            <a:r>
              <a:rPr lang="de-DE" dirty="0" err="1"/>
              <a:t>Galium</a:t>
            </a:r>
            <a:r>
              <a:rPr lang="de-DE" dirty="0"/>
              <a:t> </a:t>
            </a:r>
            <a:r>
              <a:rPr lang="de-DE" dirty="0" err="1"/>
              <a:t>odoratum</a:t>
            </a:r>
            <a:r>
              <a:rPr lang="de-DE" dirty="0"/>
              <a:t>)</a:t>
            </a:r>
          </a:p>
          <a:p>
            <a:r>
              <a:rPr lang="de-DE" dirty="0" err="1"/>
              <a:t>sweetscented</a:t>
            </a:r>
            <a:r>
              <a:rPr lang="de-DE" dirty="0"/>
              <a:t> </a:t>
            </a:r>
            <a:r>
              <a:rPr lang="de-DE" dirty="0" err="1"/>
              <a:t>bedstraw</a:t>
            </a:r>
            <a:endParaRPr lang="de-DE" dirty="0"/>
          </a:p>
          <a:p>
            <a:r>
              <a:rPr lang="de-DE" dirty="0" err="1"/>
              <a:t>Tuoksumatara</a:t>
            </a:r>
            <a:r>
              <a:rPr lang="de-DE" dirty="0"/>
              <a:t> </a:t>
            </a:r>
            <a:endParaRPr lang="de-FI" dirty="0"/>
          </a:p>
        </p:txBody>
      </p:sp>
      <p:pic>
        <p:nvPicPr>
          <p:cNvPr id="4" name="Grafik 3" descr="Ein Bild, das Glas enthält.&#10;&#10;Automatisch generierte Beschreibung">
            <a:extLst>
              <a:ext uri="{FF2B5EF4-FFF2-40B4-BE49-F238E27FC236}">
                <a16:creationId xmlns:a16="http://schemas.microsoft.com/office/drawing/2014/main" id="{E09C7CFE-AB8A-5C48-951E-D9934CC07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42" y="358345"/>
            <a:ext cx="4049980" cy="6104425"/>
          </a:xfrm>
          <a:prstGeom prst="rect">
            <a:avLst/>
          </a:prstGeom>
        </p:spPr>
      </p:pic>
      <p:pic>
        <p:nvPicPr>
          <p:cNvPr id="6" name="Grafik 5" descr="Ein Bild, das Pflanze enthält.&#10;&#10;Automatisch generierte Beschreibung">
            <a:extLst>
              <a:ext uri="{FF2B5EF4-FFF2-40B4-BE49-F238E27FC236}">
                <a16:creationId xmlns:a16="http://schemas.microsoft.com/office/drawing/2014/main" id="{C9D0FA14-9C7C-BF46-88E4-DA57983C7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003" y="1234989"/>
            <a:ext cx="5394755" cy="3596503"/>
          </a:xfrm>
          <a:prstGeom prst="rect">
            <a:avLst/>
          </a:prstGeom>
        </p:spPr>
      </p:pic>
      <p:pic>
        <p:nvPicPr>
          <p:cNvPr id="8" name="Grafik 7" descr="Ein Bild, das Pflanze, Blume enthält.&#10;&#10;Automatisch generierte Beschreibung">
            <a:extLst>
              <a:ext uri="{FF2B5EF4-FFF2-40B4-BE49-F238E27FC236}">
                <a16:creationId xmlns:a16="http://schemas.microsoft.com/office/drawing/2014/main" id="{95A0D402-DCFF-C447-BA71-22C4D37C0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9717" y="3733286"/>
            <a:ext cx="3344562" cy="250842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579E520-BFB9-9743-9E21-AE0D29570822}"/>
              </a:ext>
            </a:extLst>
          </p:cNvPr>
          <p:cNvSpPr txBox="1"/>
          <p:nvPr/>
        </p:nvSpPr>
        <p:spPr>
          <a:xfrm>
            <a:off x="6472401" y="468004"/>
            <a:ext cx="2055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FI" sz="3600" dirty="0"/>
              <a:t>Maibowle</a:t>
            </a:r>
          </a:p>
        </p:txBody>
      </p:sp>
    </p:spTree>
    <p:extLst>
      <p:ext uri="{BB962C8B-B14F-4D97-AF65-F5344CB8AC3E}">
        <p14:creationId xmlns:p14="http://schemas.microsoft.com/office/powerpoint/2010/main" val="77226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AEA13C5-EB83-5C4C-B9A5-DBBD3267BAF4}"/>
              </a:ext>
            </a:extLst>
          </p:cNvPr>
          <p:cNvSpPr txBox="1"/>
          <p:nvPr/>
        </p:nvSpPr>
        <p:spPr>
          <a:xfrm>
            <a:off x="445381" y="4921681"/>
            <a:ext cx="11520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Saint Walpurga was </a:t>
            </a:r>
            <a:r>
              <a:rPr lang="de-DE" sz="3200" dirty="0" err="1"/>
              <a:t>hailed</a:t>
            </a:r>
            <a:r>
              <a:rPr lang="de-DE" sz="3200" dirty="0"/>
              <a:t> </a:t>
            </a:r>
            <a:r>
              <a:rPr lang="de-DE" sz="3200" dirty="0" err="1"/>
              <a:t>by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Christians </a:t>
            </a:r>
            <a:r>
              <a:rPr lang="de-DE" sz="3200" dirty="0" err="1"/>
              <a:t>of</a:t>
            </a:r>
            <a:r>
              <a:rPr lang="de-DE" sz="3200" dirty="0"/>
              <a:t> Germany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battling</a:t>
            </a:r>
            <a:r>
              <a:rPr lang="de-DE" sz="3200" dirty="0"/>
              <a:t> </a:t>
            </a:r>
          </a:p>
          <a:p>
            <a:r>
              <a:rPr lang="de-DE" sz="3200" dirty="0"/>
              <a:t>pest, </a:t>
            </a:r>
            <a:r>
              <a:rPr lang="de-DE" sz="3200" dirty="0" err="1"/>
              <a:t>rabies</a:t>
            </a:r>
            <a:r>
              <a:rPr lang="de-DE" sz="3200" dirty="0"/>
              <a:t>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whooping</a:t>
            </a:r>
            <a:r>
              <a:rPr lang="de-DE" sz="3200" dirty="0"/>
              <a:t> </a:t>
            </a:r>
            <a:r>
              <a:rPr lang="de-DE" sz="3200" dirty="0" err="1"/>
              <a:t>cough</a:t>
            </a:r>
            <a:r>
              <a:rPr lang="de-DE" sz="3200" dirty="0"/>
              <a:t>, </a:t>
            </a:r>
            <a:r>
              <a:rPr lang="de-DE" sz="3200" dirty="0" err="1"/>
              <a:t>as</a:t>
            </a:r>
            <a:r>
              <a:rPr lang="de-DE" sz="3200" dirty="0"/>
              <a:t> </a:t>
            </a:r>
            <a:r>
              <a:rPr lang="de-DE" sz="3200" dirty="0" err="1"/>
              <a:t>well</a:t>
            </a:r>
            <a:r>
              <a:rPr lang="de-DE" sz="3200" dirty="0"/>
              <a:t> </a:t>
            </a:r>
            <a:r>
              <a:rPr lang="de-DE" sz="3200" dirty="0" err="1"/>
              <a:t>as</a:t>
            </a:r>
            <a:r>
              <a:rPr lang="de-DE" sz="3200" dirty="0"/>
              <a:t> </a:t>
            </a:r>
            <a:r>
              <a:rPr lang="de-DE" sz="3200" dirty="0" err="1"/>
              <a:t>against</a:t>
            </a:r>
            <a:r>
              <a:rPr lang="de-DE" sz="3200" dirty="0"/>
              <a:t> </a:t>
            </a:r>
            <a:r>
              <a:rPr lang="de-DE" sz="3200" dirty="0" err="1"/>
              <a:t>witchcraft</a:t>
            </a:r>
            <a:r>
              <a:rPr lang="de-DE" sz="3200" dirty="0"/>
              <a:t>.</a:t>
            </a:r>
            <a:endParaRPr lang="de-FI" sz="32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344C8F8-97A0-974D-93B8-B6901CA0F258}"/>
              </a:ext>
            </a:extLst>
          </p:cNvPr>
          <p:cNvSpPr txBox="1"/>
          <p:nvPr/>
        </p:nvSpPr>
        <p:spPr>
          <a:xfrm>
            <a:off x="529464" y="518984"/>
            <a:ext cx="925420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Walpurgis </a:t>
            </a:r>
            <a:r>
              <a:rPr lang="de-DE" sz="3200" b="1" dirty="0" err="1"/>
              <a:t>Night</a:t>
            </a:r>
            <a:r>
              <a:rPr lang="de-DE" sz="3200" dirty="0"/>
              <a:t> </a:t>
            </a:r>
          </a:p>
          <a:p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eve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Christian </a:t>
            </a:r>
            <a:r>
              <a:rPr lang="de-DE" sz="3200" dirty="0" err="1"/>
              <a:t>feast</a:t>
            </a:r>
            <a:r>
              <a:rPr lang="de-DE" sz="3200" dirty="0"/>
              <a:t> </a:t>
            </a:r>
            <a:r>
              <a:rPr lang="de-DE" sz="3200" dirty="0" err="1"/>
              <a:t>day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Saint Walpurga, </a:t>
            </a:r>
          </a:p>
          <a:p>
            <a:r>
              <a:rPr lang="de-DE" sz="3200" dirty="0"/>
              <a:t>an 8th-century </a:t>
            </a:r>
            <a:r>
              <a:rPr lang="de-DE" sz="3200" dirty="0" err="1"/>
              <a:t>abbess</a:t>
            </a:r>
            <a:r>
              <a:rPr lang="de-DE" sz="3200" dirty="0"/>
              <a:t> in </a:t>
            </a:r>
            <a:r>
              <a:rPr lang="de-DE" sz="3200" dirty="0" err="1"/>
              <a:t>Francia</a:t>
            </a:r>
            <a:endParaRPr lang="de-DE" sz="3200" dirty="0"/>
          </a:p>
          <a:p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is</a:t>
            </a:r>
            <a:r>
              <a:rPr lang="de-DE" sz="3200" dirty="0"/>
              <a:t> </a:t>
            </a:r>
            <a:r>
              <a:rPr lang="de-DE" sz="3200" dirty="0" err="1"/>
              <a:t>celebrated</a:t>
            </a:r>
            <a:r>
              <a:rPr lang="de-DE" sz="3200" dirty="0"/>
              <a:t> on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night</a:t>
            </a:r>
            <a:r>
              <a:rPr lang="de-DE" sz="3200" dirty="0"/>
              <a:t> </a:t>
            </a:r>
          </a:p>
          <a:p>
            <a:r>
              <a:rPr lang="de-DE" sz="3200" dirty="0" err="1"/>
              <a:t>of</a:t>
            </a:r>
            <a:r>
              <a:rPr lang="de-DE" sz="3200" dirty="0"/>
              <a:t> 30 April </a:t>
            </a:r>
            <a:r>
              <a:rPr lang="de-DE" sz="3200" dirty="0" err="1"/>
              <a:t>and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day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1 May</a:t>
            </a:r>
            <a:endParaRPr lang="de-FI" sz="3200" dirty="0"/>
          </a:p>
        </p:txBody>
      </p:sp>
      <p:pic>
        <p:nvPicPr>
          <p:cNvPr id="1026" name="Picture 2" descr="Walpurgis Night – Who Is Walpurga? – Nature Travels Blog">
            <a:extLst>
              <a:ext uri="{FF2B5EF4-FFF2-40B4-BE49-F238E27FC236}">
                <a16:creationId xmlns:a16="http://schemas.microsoft.com/office/drawing/2014/main" id="{8FF242C4-BB9F-9E49-B7BA-D92F7445F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920" y="1909296"/>
            <a:ext cx="1905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710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9B907B-F9A2-45A5-BDBA-C371127CA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BF988F2-4FF0-BC40-A2C5-C944107AE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6" r="2" b="7549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FC72A6E7-EEB3-4011-AFDE-5D01CF93E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8CD93300-52E3-4A04-AB11-4E86A29BE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73A7687-94FB-114B-8B82-0D11892E8C9A}"/>
              </a:ext>
            </a:extLst>
          </p:cNvPr>
          <p:cNvSpPr txBox="1"/>
          <p:nvPr/>
        </p:nvSpPr>
        <p:spPr>
          <a:xfrm>
            <a:off x="4916251" y="2286000"/>
            <a:ext cx="6614814" cy="38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Saint Walpurga or Walburga (Latin: Valpurga, Walpurga, Walpurgis, Swedish: Valborg; c. AD 710 – 25 February 777 or 779),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was an Anglo-Saxon missionary to the Frankish Empire.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Saint Walpurgis Night (or "Sankt Walpurgisnacht") is the name for the eve of her feast day in the Medieval period,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alpha val="60000"/>
                  </a:schemeClr>
                </a:solidFill>
              </a:rPr>
              <a:t>which coincided with May Day; her feast is no longer celebrated on that day, but the name is still used for May Eve.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36557F5-97DE-1548-9C7F-FEA7A2E73117}"/>
              </a:ext>
            </a:extLst>
          </p:cNvPr>
          <p:cNvSpPr txBox="1"/>
          <p:nvPr/>
        </p:nvSpPr>
        <p:spPr>
          <a:xfrm>
            <a:off x="4386649" y="6005384"/>
            <a:ext cx="4910575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St. Martinskirche, Heilige Walburga als Märtyrerin</a:t>
            </a:r>
          </a:p>
          <a:p>
            <a:pPr>
              <a:spcAft>
                <a:spcPts val="600"/>
              </a:spcAft>
            </a:pPr>
            <a:r>
              <a:rPr lang="de-DE" dirty="0"/>
              <a:t>16. Jahrhundert, Meßkirch</a:t>
            </a:r>
            <a:endParaRPr lang="de-FI" dirty="0"/>
          </a:p>
        </p:txBody>
      </p:sp>
    </p:spTree>
    <p:extLst>
      <p:ext uri="{BB962C8B-B14F-4D97-AF65-F5344CB8AC3E}">
        <p14:creationId xmlns:p14="http://schemas.microsoft.com/office/powerpoint/2010/main" val="669900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D4B93DB-E1BE-5441-85F2-795F29F63C83}"/>
              </a:ext>
            </a:extLst>
          </p:cNvPr>
          <p:cNvSpPr txBox="1"/>
          <p:nvPr/>
        </p:nvSpPr>
        <p:spPr>
          <a:xfrm>
            <a:off x="494270" y="617838"/>
            <a:ext cx="968406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The </a:t>
            </a:r>
            <a:r>
              <a:rPr lang="de-DE" sz="2400" dirty="0" err="1"/>
              <a:t>date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Saint </a:t>
            </a:r>
            <a:r>
              <a:rPr lang="de-DE" sz="2400" dirty="0" err="1"/>
              <a:t>Walpurga's</a:t>
            </a:r>
            <a:r>
              <a:rPr lang="de-DE" sz="2400" dirty="0"/>
              <a:t> </a:t>
            </a:r>
            <a:r>
              <a:rPr lang="de-DE" sz="2400" dirty="0" err="1"/>
              <a:t>feast</a:t>
            </a:r>
            <a:r>
              <a:rPr lang="de-DE" sz="2400" dirty="0"/>
              <a:t>, </a:t>
            </a:r>
          </a:p>
          <a:p>
            <a:r>
              <a:rPr lang="de-DE" sz="2400" dirty="0" err="1"/>
              <a:t>has</a:t>
            </a:r>
            <a:r>
              <a:rPr lang="de-DE" sz="2400" dirty="0"/>
              <a:t> </a:t>
            </a:r>
            <a:r>
              <a:rPr lang="de-DE" sz="2400" dirty="0" err="1"/>
              <a:t>become</a:t>
            </a:r>
            <a:r>
              <a:rPr lang="de-DE" sz="2400" dirty="0"/>
              <a:t> </a:t>
            </a:r>
            <a:r>
              <a:rPr lang="de-DE" sz="2400" dirty="0" err="1"/>
              <a:t>associated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other</a:t>
            </a:r>
            <a:r>
              <a:rPr lang="de-DE" sz="2400" dirty="0"/>
              <a:t> May Day </a:t>
            </a:r>
            <a:r>
              <a:rPr lang="de-DE" sz="2400" dirty="0" err="1"/>
              <a:t>celebrations</a:t>
            </a:r>
            <a:r>
              <a:rPr lang="de-DE" sz="2400" dirty="0"/>
              <a:t> </a:t>
            </a:r>
          </a:p>
          <a:p>
            <a:r>
              <a:rPr lang="de-DE" sz="2400" dirty="0" err="1"/>
              <a:t>and</a:t>
            </a:r>
            <a:r>
              <a:rPr lang="de-DE" sz="2400" dirty="0"/>
              <a:t> regional </a:t>
            </a:r>
            <a:r>
              <a:rPr lang="de-DE" sz="2400" dirty="0" err="1"/>
              <a:t>traditions</a:t>
            </a:r>
            <a:r>
              <a:rPr lang="de-DE" sz="2400" dirty="0"/>
              <a:t>, </a:t>
            </a:r>
            <a:r>
              <a:rPr lang="de-DE" sz="2400" dirty="0" err="1"/>
              <a:t>especially</a:t>
            </a:r>
            <a:r>
              <a:rPr lang="de-DE" sz="2400" dirty="0"/>
              <a:t> in </a:t>
            </a:r>
            <a:r>
              <a:rPr lang="de-DE" sz="2400" dirty="0" err="1"/>
              <a:t>Finland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Sweden</a:t>
            </a:r>
            <a:r>
              <a:rPr lang="de-DE" sz="2400" dirty="0"/>
              <a:t>.</a:t>
            </a:r>
          </a:p>
          <a:p>
            <a:r>
              <a:rPr lang="de-DE" sz="2400" dirty="0" err="1"/>
              <a:t>Given</a:t>
            </a:r>
            <a:r>
              <a:rPr lang="de-DE" sz="2400" dirty="0"/>
              <a:t> </a:t>
            </a:r>
            <a:r>
              <a:rPr lang="de-DE" sz="2400" dirty="0" err="1"/>
              <a:t>that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intercession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Saint Walpurga was </a:t>
            </a:r>
            <a:r>
              <a:rPr lang="de-DE" sz="2400" dirty="0" err="1"/>
              <a:t>believed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efficacious</a:t>
            </a:r>
            <a:r>
              <a:rPr lang="de-DE" sz="2400" dirty="0"/>
              <a:t> </a:t>
            </a:r>
          </a:p>
          <a:p>
            <a:r>
              <a:rPr lang="de-DE" sz="2400" dirty="0" err="1"/>
              <a:t>against</a:t>
            </a:r>
            <a:r>
              <a:rPr lang="de-DE" sz="2400" dirty="0"/>
              <a:t> </a:t>
            </a:r>
            <a:r>
              <a:rPr lang="de-DE" sz="2400" dirty="0" err="1"/>
              <a:t>evil</a:t>
            </a:r>
            <a:r>
              <a:rPr lang="de-DE" sz="2400" dirty="0"/>
              <a:t> </a:t>
            </a:r>
            <a:r>
              <a:rPr lang="de-DE" sz="2400" dirty="0" err="1"/>
              <a:t>magic</a:t>
            </a:r>
            <a:r>
              <a:rPr lang="de-DE" sz="2400" dirty="0"/>
              <a:t>, </a:t>
            </a:r>
            <a:r>
              <a:rPr lang="de-DE" sz="2400" dirty="0" err="1"/>
              <a:t>medieval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Renaissance </a:t>
            </a:r>
            <a:r>
              <a:rPr lang="de-DE" sz="2400" dirty="0" err="1"/>
              <a:t>tradition</a:t>
            </a:r>
            <a:r>
              <a:rPr lang="de-DE" sz="2400" dirty="0"/>
              <a:t> </a:t>
            </a:r>
            <a:r>
              <a:rPr lang="de-DE" sz="2400" dirty="0" err="1"/>
              <a:t>held</a:t>
            </a:r>
            <a:r>
              <a:rPr lang="de-DE" sz="2400" dirty="0"/>
              <a:t> </a:t>
            </a:r>
            <a:r>
              <a:rPr lang="de-DE" sz="2400" dirty="0" err="1"/>
              <a:t>that</a:t>
            </a:r>
            <a:r>
              <a:rPr lang="de-DE" sz="2400" dirty="0"/>
              <a:t>, </a:t>
            </a:r>
          </a:p>
          <a:p>
            <a:r>
              <a:rPr lang="de-DE" sz="2400" dirty="0" err="1"/>
              <a:t>during</a:t>
            </a:r>
            <a:r>
              <a:rPr lang="de-DE" sz="2400" dirty="0"/>
              <a:t> Walpurgis </a:t>
            </a:r>
            <a:r>
              <a:rPr lang="de-DE" sz="2400" dirty="0" err="1"/>
              <a:t>Night</a:t>
            </a:r>
            <a:r>
              <a:rPr lang="de-DE" sz="2400" dirty="0"/>
              <a:t>, </a:t>
            </a:r>
            <a:r>
              <a:rPr lang="de-DE" sz="2400" dirty="0" err="1"/>
              <a:t>witches</a:t>
            </a:r>
            <a:r>
              <a:rPr lang="de-DE" sz="2400" dirty="0"/>
              <a:t> </a:t>
            </a:r>
            <a:r>
              <a:rPr lang="de-DE" sz="2400" dirty="0" err="1"/>
              <a:t>celebrated</a:t>
            </a:r>
            <a:r>
              <a:rPr lang="de-DE" sz="2400" dirty="0"/>
              <a:t> a </a:t>
            </a:r>
            <a:r>
              <a:rPr lang="de-DE" sz="2400" dirty="0" err="1"/>
              <a:t>sabbath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evil</a:t>
            </a:r>
            <a:r>
              <a:rPr lang="de-DE" sz="2400" dirty="0"/>
              <a:t> </a:t>
            </a:r>
            <a:r>
              <a:rPr lang="de-DE" sz="2400" dirty="0" err="1"/>
              <a:t>powers</a:t>
            </a:r>
            <a:r>
              <a:rPr lang="de-DE" sz="2400" dirty="0"/>
              <a:t> </a:t>
            </a:r>
          </a:p>
          <a:p>
            <a:r>
              <a:rPr lang="de-DE" sz="2400" dirty="0" err="1"/>
              <a:t>were</a:t>
            </a:r>
            <a:r>
              <a:rPr lang="de-DE" sz="2400" dirty="0"/>
              <a:t> at </a:t>
            </a:r>
            <a:r>
              <a:rPr lang="de-DE" sz="2400" dirty="0" err="1"/>
              <a:t>their</a:t>
            </a:r>
            <a:r>
              <a:rPr lang="de-DE" sz="2400" dirty="0"/>
              <a:t> </a:t>
            </a:r>
            <a:r>
              <a:rPr lang="de-DE" sz="2400" dirty="0" err="1"/>
              <a:t>strongest</a:t>
            </a:r>
            <a:r>
              <a:rPr lang="de-DE" sz="2400" dirty="0"/>
              <a:t>. </a:t>
            </a:r>
          </a:p>
        </p:txBody>
      </p:sp>
      <p:pic>
        <p:nvPicPr>
          <p:cNvPr id="2050" name="Picture 2" descr="Walpurgisnacht | Politik für Kinder, einfach erklärt - HanisauLand.de">
            <a:extLst>
              <a:ext uri="{FF2B5EF4-FFF2-40B4-BE49-F238E27FC236}">
                <a16:creationId xmlns:a16="http://schemas.microsoft.com/office/drawing/2014/main" id="{B1002124-7377-2C46-BDBE-1AE11BDD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300" y="3139421"/>
            <a:ext cx="4637474" cy="310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820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A7D24E-C70E-E14C-9B64-DBF6BF55B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70" r="11118"/>
          <a:stretch/>
        </p:blipFill>
        <p:spPr>
          <a:xfrm>
            <a:off x="3274192" y="84083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F12A14F-7CF8-AC41-94EB-AB5478C8DA3A}"/>
              </a:ext>
            </a:extLst>
          </p:cNvPr>
          <p:cNvSpPr txBox="1"/>
          <p:nvPr/>
        </p:nvSpPr>
        <p:spPr>
          <a:xfrm>
            <a:off x="459828" y="1969610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 scene in Goethe's Faust Part One is called "Walpurgisnacht,"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and one in Faust Part Two is called "Classical Walpurgisnacht."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last chapter of book five in Thomas Mann's The Magic Mountain (</a:t>
            </a:r>
            <a:r>
              <a:rPr lang="en-US" sz="2000" dirty="0" err="1"/>
              <a:t>Zauberberg</a:t>
            </a:r>
            <a:r>
              <a:rPr lang="en-US" sz="2000" dirty="0"/>
              <a:t>) is also called "Walpurgisnacht."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Edward Albee's 1962 play Who's Afraid of Virginia Woolf?, Act Two is entitled "Walpurgisnacht."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5B644B0-9D6D-5245-A9CA-A9B5D0616944}"/>
              </a:ext>
            </a:extLst>
          </p:cNvPr>
          <p:cNvSpPr txBox="1"/>
          <p:nvPr/>
        </p:nvSpPr>
        <p:spPr>
          <a:xfrm>
            <a:off x="1556951" y="4275438"/>
            <a:ext cx="237566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 </a:t>
            </a:r>
            <a:endParaRPr lang="de-DE"/>
          </a:p>
          <a:p>
            <a:pPr>
              <a:spcAft>
                <a:spcPts val="600"/>
              </a:spcAft>
            </a:pPr>
            <a:endParaRPr lang="de-FI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678E6FC-3DBF-E445-A413-8B4C149A6D2E}"/>
              </a:ext>
            </a:extLst>
          </p:cNvPr>
          <p:cNvSpPr txBox="1"/>
          <p:nvPr/>
        </p:nvSpPr>
        <p:spPr>
          <a:xfrm>
            <a:off x="1082566" y="1145628"/>
            <a:ext cx="14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FI" sz="2400" dirty="0"/>
              <a:t>Literature:</a:t>
            </a:r>
          </a:p>
        </p:txBody>
      </p:sp>
    </p:spTree>
    <p:extLst>
      <p:ext uri="{BB962C8B-B14F-4D97-AF65-F5344CB8AC3E}">
        <p14:creationId xmlns:p14="http://schemas.microsoft.com/office/powerpoint/2010/main" val="3092278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2D1F538-57E2-4946-ABDC-30E7F340C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69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9457ABF-293E-F54C-BC21-C2450CCBAC45}"/>
              </a:ext>
            </a:extLst>
          </p:cNvPr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Poster for a theatrical performance of Goethe's play showing Mephistopheles conjuring supernatural creatures on the German mountain, the Brocken (or </a:t>
            </a:r>
            <a:r>
              <a:rPr lang="en-US" sz="2400" dirty="0" err="1"/>
              <a:t>Blocksberg</a:t>
            </a:r>
            <a:r>
              <a:rPr lang="en-US" sz="2400" dirty="0"/>
              <a:t>), which according to the tale is the scenery for the </a:t>
            </a:r>
            <a:r>
              <a:rPr lang="en-US" sz="2400" dirty="0" err="1"/>
              <a:t>Walpurgisnight</a:t>
            </a:r>
            <a:r>
              <a:rPr lang="en-US" sz="2400" dirty="0"/>
              <a:t>, from 30 April to 1 May.</a:t>
            </a:r>
          </a:p>
        </p:txBody>
      </p:sp>
    </p:spTree>
    <p:extLst>
      <p:ext uri="{BB962C8B-B14F-4D97-AF65-F5344CB8AC3E}">
        <p14:creationId xmlns:p14="http://schemas.microsoft.com/office/powerpoint/2010/main" val="415126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 descr="Ein Bild, das Natur, Person, Feuer, draußen enthält.&#10;&#10;Automatisch generierte Beschreibung">
            <a:extLst>
              <a:ext uri="{FF2B5EF4-FFF2-40B4-BE49-F238E27FC236}">
                <a16:creationId xmlns:a16="http://schemas.microsoft.com/office/drawing/2014/main" id="{6D01D078-F227-7D41-A924-D76724E4A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99" r="10189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DCCAFC7-B646-6A45-B10D-15D4B87F2AE1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In rural parts of southern Germany, it is part of popular youth culture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to play pranks such as tampering with neighbours' gardens,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hiding possessions or spraying graffiti on private property.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In Berlin, traditional leftist May Day riots usually start at Walpurgis Night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in the Mauerpark in Prenzlauer Berg.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38396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 descr="Ein Bild, das Himmel, draußen, Pflanze, Baum enthält.&#10;&#10;Automatisch generierte Beschreibung">
            <a:extLst>
              <a:ext uri="{FF2B5EF4-FFF2-40B4-BE49-F238E27FC236}">
                <a16:creationId xmlns:a16="http://schemas.microsoft.com/office/drawing/2014/main" id="{CA19E4A0-56F1-A147-BFC8-54CF06CEB6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E7D037F-FDF7-DF4F-A9EF-785E711A893A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 German folklore, Walpurgis Night was believed to be the night of a witches' meeting on the Brocken, the highest peak in the Harz Mountains, a range of wooded hills in central Germany.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To ward off evil and protect themselves and their livestock, people would traditionally light fires on the hillsides, a tradition that continues in some regions today.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0D648F-0EB1-BB42-BD95-FEF37D1C25CA}"/>
              </a:ext>
            </a:extLst>
          </p:cNvPr>
          <p:cNvSpPr txBox="1"/>
          <p:nvPr/>
        </p:nvSpPr>
        <p:spPr>
          <a:xfrm>
            <a:off x="1062681" y="4287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FI" dirty="0"/>
          </a:p>
        </p:txBody>
      </p:sp>
    </p:spTree>
    <p:extLst>
      <p:ext uri="{BB962C8B-B14F-4D97-AF65-F5344CB8AC3E}">
        <p14:creationId xmlns:p14="http://schemas.microsoft.com/office/powerpoint/2010/main" val="3291876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BDF2012-3E36-3544-92B9-CDB118898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5" r="44103" b="1"/>
          <a:stretch/>
        </p:blipFill>
        <p:spPr>
          <a:xfrm>
            <a:off x="4654296" y="10"/>
            <a:ext cx="7537707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0B40B23-BAB5-9843-88A1-78723D69B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9" r="16827" b="1"/>
          <a:stretch/>
        </p:blipFill>
        <p:spPr>
          <a:xfrm>
            <a:off x="962403" y="979071"/>
            <a:ext cx="6409944" cy="45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40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712</Words>
  <Application>Microsoft Macintosh PowerPoint</Application>
  <PresentationFormat>Breitbild</PresentationFormat>
  <Paragraphs>61</Paragraphs>
  <Slides>15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</vt:lpstr>
      <vt:lpstr>Walpurgisnacht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Walpurgisnacht</dc:title>
  <dc:creator>Schröder Caren</dc:creator>
  <cp:lastModifiedBy>Schröder Caren</cp:lastModifiedBy>
  <cp:revision>15</cp:revision>
  <dcterms:created xsi:type="dcterms:W3CDTF">2021-04-27T07:22:16Z</dcterms:created>
  <dcterms:modified xsi:type="dcterms:W3CDTF">2021-04-30T10:33:55Z</dcterms:modified>
</cp:coreProperties>
</file>