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6" r:id="rId5"/>
    <p:sldId id="259" r:id="rId6"/>
    <p:sldId id="280" r:id="rId7"/>
    <p:sldId id="265" r:id="rId8"/>
    <p:sldId id="305" r:id="rId9"/>
    <p:sldId id="306" r:id="rId10"/>
    <p:sldId id="262" r:id="rId11"/>
    <p:sldId id="303" r:id="rId12"/>
    <p:sldId id="298" r:id="rId13"/>
    <p:sldId id="263" r:id="rId14"/>
    <p:sldId id="304" r:id="rId15"/>
    <p:sldId id="268" r:id="rId16"/>
    <p:sldId id="291" r:id="rId17"/>
    <p:sldId id="323" r:id="rId18"/>
    <p:sldId id="293" r:id="rId19"/>
    <p:sldId id="307" r:id="rId20"/>
    <p:sldId id="324" r:id="rId21"/>
    <p:sldId id="294" r:id="rId22"/>
    <p:sldId id="296" r:id="rId23"/>
    <p:sldId id="297" r:id="rId24"/>
    <p:sldId id="281" r:id="rId25"/>
    <p:sldId id="316" r:id="rId26"/>
    <p:sldId id="275" r:id="rId27"/>
    <p:sldId id="283" r:id="rId28"/>
    <p:sldId id="282" r:id="rId29"/>
    <p:sldId id="274" r:id="rId30"/>
    <p:sldId id="271" r:id="rId31"/>
    <p:sldId id="309" r:id="rId32"/>
    <p:sldId id="287" r:id="rId33"/>
    <p:sldId id="299" r:id="rId34"/>
    <p:sldId id="308" r:id="rId35"/>
    <p:sldId id="288" r:id="rId36"/>
    <p:sldId id="318" r:id="rId37"/>
    <p:sldId id="302" r:id="rId38"/>
    <p:sldId id="317" r:id="rId39"/>
    <p:sldId id="319" r:id="rId40"/>
    <p:sldId id="285" r:id="rId41"/>
    <p:sldId id="320" r:id="rId42"/>
    <p:sldId id="321" r:id="rId43"/>
    <p:sldId id="322" r:id="rId44"/>
    <p:sldId id="266" r:id="rId45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48EE70-6175-4CCC-AAD3-EAECE5F88B31}">
          <p14:sldIdLst>
            <p14:sldId id="256"/>
            <p14:sldId id="259"/>
            <p14:sldId id="280"/>
            <p14:sldId id="265"/>
            <p14:sldId id="305"/>
            <p14:sldId id="306"/>
            <p14:sldId id="262"/>
            <p14:sldId id="303"/>
            <p14:sldId id="298"/>
            <p14:sldId id="263"/>
            <p14:sldId id="304"/>
            <p14:sldId id="268"/>
            <p14:sldId id="291"/>
            <p14:sldId id="323"/>
            <p14:sldId id="293"/>
            <p14:sldId id="307"/>
            <p14:sldId id="324"/>
            <p14:sldId id="294"/>
            <p14:sldId id="296"/>
            <p14:sldId id="297"/>
            <p14:sldId id="281"/>
            <p14:sldId id="316"/>
            <p14:sldId id="275"/>
            <p14:sldId id="283"/>
            <p14:sldId id="282"/>
            <p14:sldId id="274"/>
            <p14:sldId id="271"/>
            <p14:sldId id="309"/>
            <p14:sldId id="287"/>
            <p14:sldId id="299"/>
            <p14:sldId id="308"/>
            <p14:sldId id="288"/>
            <p14:sldId id="318"/>
            <p14:sldId id="302"/>
            <p14:sldId id="317"/>
            <p14:sldId id="319"/>
            <p14:sldId id="285"/>
            <p14:sldId id="320"/>
            <p14:sldId id="321"/>
            <p14:sldId id="322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7" pos="2880" userDrawn="1">
          <p15:clr>
            <a:srgbClr val="A4A3A4"/>
          </p15:clr>
        </p15:guide>
        <p15:guide id="8" orient="horz" pos="122" userDrawn="1">
          <p15:clr>
            <a:srgbClr val="A4A3A4"/>
          </p15:clr>
        </p15:guide>
        <p15:guide id="9" orient="horz" pos="28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Uusimäki Heidi" initials="UH" lastIdx="1" clrIdx="6">
    <p:extLst>
      <p:ext uri="{19B8F6BF-5375-455C-9EA6-DF929625EA0E}">
        <p15:presenceInfo xmlns:p15="http://schemas.microsoft.com/office/powerpoint/2012/main" userId="S::heidi.uusimaki@aalto.fi::a6056e74-c6a1-4a8d-bde3-bfff351dd35b" providerId="AD"/>
      </p:ext>
    </p:extLst>
  </p:cmAuthor>
  <p:cmAuthor id="1" name="Lehtinen Eeva" initials="LE" lastIdx="52" clrIdx="0"/>
  <p:cmAuthor id="8" name="Laukko Heli" initials="LH" lastIdx="3" clrIdx="7">
    <p:extLst>
      <p:ext uri="{19B8F6BF-5375-455C-9EA6-DF929625EA0E}">
        <p15:presenceInfo xmlns:p15="http://schemas.microsoft.com/office/powerpoint/2012/main" userId="S::heli.laukko@aalto.fi::e95eca06-b0ce-4a07-9a5b-38bb30890664" providerId="AD"/>
      </p:ext>
    </p:extLst>
  </p:cmAuthor>
  <p:cmAuthor id="2" name="Niemelä Ilkka" initials="NI" lastIdx="18" clrIdx="1">
    <p:extLst>
      <p:ext uri="{19B8F6BF-5375-455C-9EA6-DF929625EA0E}">
        <p15:presenceInfo xmlns:p15="http://schemas.microsoft.com/office/powerpoint/2012/main" userId="S::ilkka.niemela@aalto.fi::6d34a88e-cbc4-4e11-bd84-6c889600f159" providerId="AD"/>
      </p:ext>
    </p:extLst>
  </p:cmAuthor>
  <p:cmAuthor id="9" name="Mari Lindgren" initials="ML" lastIdx="1" clrIdx="8">
    <p:extLst>
      <p:ext uri="{19B8F6BF-5375-455C-9EA6-DF929625EA0E}">
        <p15:presenceInfo xmlns:p15="http://schemas.microsoft.com/office/powerpoint/2012/main" userId="S::Mari.Lindgren@unigrafia.fi::eb383405-5945-4f0d-a924-1f2c40cd689c" providerId="AD"/>
      </p:ext>
    </p:extLst>
  </p:cmAuthor>
  <p:cmAuthor id="3" name="Salavuo Jaakko" initials="SJ" lastIdx="26" clrIdx="2">
    <p:extLst>
      <p:ext uri="{19B8F6BF-5375-455C-9EA6-DF929625EA0E}">
        <p15:presenceInfo xmlns:p15="http://schemas.microsoft.com/office/powerpoint/2012/main" userId="S::jaakko.salavuo@aalto.fi::15bf0814-e802-402f-8e38-048ec7cb7e72" providerId="AD"/>
      </p:ext>
    </p:extLst>
  </p:cmAuthor>
  <p:cmAuthor id="4" name="Salmi-Savilampi Anu" initials="SA" lastIdx="4" clrIdx="3">
    <p:extLst>
      <p:ext uri="{19B8F6BF-5375-455C-9EA6-DF929625EA0E}">
        <p15:presenceInfo xmlns:p15="http://schemas.microsoft.com/office/powerpoint/2012/main" userId="S::anu.salmi-savilampi@aalto.fi::beda08e7-2f08-45b9-87da-198f1881df73" providerId="AD"/>
      </p:ext>
    </p:extLst>
  </p:cmAuthor>
  <p:cmAuthor id="5" name="Haikarainen Riikka" initials="HR" lastIdx="8" clrIdx="4">
    <p:extLst>
      <p:ext uri="{19B8F6BF-5375-455C-9EA6-DF929625EA0E}">
        <p15:presenceInfo xmlns:p15="http://schemas.microsoft.com/office/powerpoint/2012/main" userId="S::riikka.haikarainen@aalto.fi::d6a5f83e-2a54-4795-9f33-366efde645ef" providerId="AD"/>
      </p:ext>
    </p:extLst>
  </p:cmAuthor>
  <p:cmAuthor id="6" name="Krouglov Veera" initials="KV" lastIdx="5" clrIdx="5">
    <p:extLst>
      <p:ext uri="{19B8F6BF-5375-455C-9EA6-DF929625EA0E}">
        <p15:presenceInfo xmlns:p15="http://schemas.microsoft.com/office/powerpoint/2012/main" userId="S::veera.krouglov@aalto.fi::092a2b20-cda1-43cb-8d20-0e854f9303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753"/>
    <a:srgbClr val="ED2617"/>
    <a:srgbClr val="EF353B"/>
    <a:srgbClr val="FFCD00"/>
    <a:srgbClr val="FF0000"/>
    <a:srgbClr val="CCDFF1"/>
    <a:srgbClr val="F0F0F0"/>
    <a:srgbClr val="000000"/>
    <a:srgbClr val="B2B4B2"/>
    <a:srgbClr val="EF3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80544" autoAdjust="0"/>
  </p:normalViewPr>
  <p:slideViewPr>
    <p:cSldViewPr snapToGrid="0">
      <p:cViewPr varScale="1">
        <p:scale>
          <a:sx n="61" d="100"/>
          <a:sy n="61" d="100"/>
        </p:scale>
        <p:origin x="1452" y="44"/>
      </p:cViewPr>
      <p:guideLst>
        <p:guide pos="2880"/>
        <p:guide orient="horz" pos="122"/>
        <p:guide orient="horz" pos="28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1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8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find the normal vector sigma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3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represent c2 * y as a variable Theta, which needs to be greater of equal to the problem Q given some solution x, i.e., Q(x).</a:t>
            </a:r>
          </a:p>
          <a:p>
            <a:r>
              <a:rPr lang="en-US" dirty="0"/>
              <a:t>X needs to be in the set (intersection of two sets) which satisfies solutions A11x = b1 and b2 – A21x in pos A22 (feasibility criterion)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8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represent c2 * y as a variable Theta, which needs to be greater of equal to the problem Q given some solution x, i.e., Q(x).</a:t>
            </a:r>
          </a:p>
          <a:p>
            <a:r>
              <a:rPr lang="en-US" dirty="0"/>
              <a:t>X needs to be in the set (intersection of two sets) which satisfies solutions A11x = b1 and b2 – A21x in pos A22 (feasibility criterion)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min w(</a:t>
            </a:r>
            <a:r>
              <a:rPr lang="en-US" dirty="0" err="1"/>
              <a:t>x_bar</a:t>
            </a:r>
            <a:r>
              <a:rPr lang="en-US" dirty="0"/>
              <a:t>) = </a:t>
            </a:r>
            <a:r>
              <a:rPr lang="en-US" dirty="0" err="1"/>
              <a:t>theta_bar</a:t>
            </a:r>
            <a:r>
              <a:rPr lang="en-US" dirty="0"/>
              <a:t> is OPTIMALITY CRITERION</a:t>
            </a:r>
          </a:p>
          <a:p>
            <a:r>
              <a:rPr lang="en-US" dirty="0"/>
              <a:t>Sigma and pi are the dual simplex multipliers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aaltouniversity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3.png"/><Relationship Id="rId12" Type="http://schemas.openxmlformats.org/officeDocument/2006/relationships/hyperlink" Target="https://www.aalto.fi/snapchat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instagram.com/aaltouniversity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://www.facebook.com/aaltouniversity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s://www.linkedin.com/school/aalto-university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z.aalto.fi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6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bg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13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3111" b="1" i="0" baseline="0">
                <a:solidFill>
                  <a:schemeClr val="bg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 baseline="0">
                <a:solidFill>
                  <a:schemeClr val="bg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i="0" baseline="0">
                <a:solidFill>
                  <a:schemeClr val="bg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7B0CF54-AE11-4916-BB0D-A808BBA47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93979"/>
            <a:ext cx="1885368" cy="182102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6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497550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333" b="1" smtClean="0">
                <a:solidFill>
                  <a:srgbClr val="FFFFFF"/>
                </a:solidFill>
              </a:defRPr>
            </a:lvl1pPr>
            <a:lvl2pPr marL="698452" indent="-317477">
              <a:buFont typeface="Arial" panose="020B0604020202020204" pitchFamily="34" charset="0"/>
              <a:buChar char="•"/>
              <a:defRPr sz="2333">
                <a:solidFill>
                  <a:srgbClr val="FFFFFF"/>
                </a:solidFill>
              </a:defRPr>
            </a:lvl2pPr>
            <a:lvl3pPr marL="894230" indent="-195778">
              <a:buFont typeface="Arial" panose="020B0604020202020204" pitchFamily="34" charset="0"/>
              <a:buChar char="•"/>
              <a:defRPr sz="1778">
                <a:solidFill>
                  <a:srgbClr val="FFFFFF"/>
                </a:solidFill>
              </a:defRPr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51" y="23907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bg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49754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222" b="1">
                <a:solidFill>
                  <a:srgbClr val="FFFFFF"/>
                </a:solidFill>
              </a:defRPr>
            </a:lvl1pPr>
            <a:lvl2pPr marL="698452" indent="-317477">
              <a:buFont typeface="Arial" panose="020B0604020202020204" pitchFamily="34" charset="0"/>
              <a:buChar char="•"/>
              <a:defRPr sz="2333">
                <a:solidFill>
                  <a:srgbClr val="FFFFFF"/>
                </a:solidFill>
              </a:defRPr>
            </a:lvl2pPr>
            <a:lvl3pPr marL="894230" indent="-195778">
              <a:buFont typeface="Arial" panose="020B0604020202020204" pitchFamily="34" charset="0"/>
              <a:buChar char="•"/>
              <a:defRPr sz="1778">
                <a:solidFill>
                  <a:srgbClr val="FFFFFF"/>
                </a:solidFill>
              </a:defRPr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Kuva 9">
            <a:extLst>
              <a:ext uri="{FF2B5EF4-FFF2-40B4-BE49-F238E27FC236}">
                <a16:creationId xmlns:a16="http://schemas.microsoft.com/office/drawing/2014/main" id="{6811B0AE-7F3D-4D8E-A44C-FB589E1BD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6" y="4746957"/>
            <a:ext cx="2188742" cy="952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51" y="3159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51" y="134257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8B05970-C3D6-47B4-A1CC-1FA1B9417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33172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11538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331724"/>
            <a:ext cx="2167128" cy="34578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26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51" y="3050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61212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889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667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667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667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667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8CAD4D1-9DB1-4A6B-8534-040FD74E8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1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761948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111" b="1" i="0" baseline="0">
                <a:solidFill>
                  <a:schemeClr val="tx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732D429-E975-4F1B-9579-282E23186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3078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bg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08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9995" indent="-89995" algn="l" defTabSz="571557" rtl="0" eaLnBrk="1" latinLnBrk="0" hangingPunct="1">
              <a:lnSpc>
                <a:spcPct val="100000"/>
              </a:lnSpc>
              <a:buFont typeface="Arial" charset="0"/>
              <a:buChar char="•"/>
              <a:defRPr sz="1556" b="1">
                <a:solidFill>
                  <a:schemeClr val="bg1"/>
                </a:solidFill>
              </a:defRPr>
            </a:lvl1pPr>
            <a:lvl2pPr marL="0" indent="0">
              <a:lnSpc>
                <a:spcPts val="1667"/>
              </a:lnSpc>
              <a:buNone/>
              <a:defRPr lang="en-US" sz="15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876">
                <a:solidFill>
                  <a:schemeClr val="bg1"/>
                </a:solidFill>
              </a:defRPr>
            </a:lvl3pPr>
          </a:lstStyle>
          <a:p>
            <a:pPr marL="89995" lvl="0" indent="-89995" algn="l" defTabSz="571557" rtl="0" eaLnBrk="1" latinLnBrk="0" hangingPunct="1">
              <a:lnSpc>
                <a:spcPts val="1083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9995" marR="0" indent="-89995" algn="l" defTabSz="571557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56" b="1">
                <a:solidFill>
                  <a:schemeClr val="bg1"/>
                </a:solidFill>
              </a:defRPr>
            </a:lvl1pPr>
            <a:lvl2pPr marL="142867" indent="-142867">
              <a:lnSpc>
                <a:spcPts val="1778"/>
              </a:lnSpc>
              <a:buClr>
                <a:schemeClr val="bg1"/>
              </a:buClr>
              <a:defRPr lang="en-US" sz="15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9995" marR="0" lvl="0" indent="-89995" algn="l" defTabSz="571557" rtl="0" eaLnBrk="1" fontAlgn="auto" latinLnBrk="0" hangingPunct="1">
              <a:lnSpc>
                <a:spcPts val="1083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9995" lvl="0" indent="-89995" algn="l" defTabSz="571557" rtl="0" eaLnBrk="1" latinLnBrk="0" hangingPunct="1">
              <a:lnSpc>
                <a:spcPts val="1083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33" y="1280460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083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1" y="1280460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083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62" y="1280460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083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280460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083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34" y="1280460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083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9995" marR="0" indent="-89995" algn="l" defTabSz="571557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56" b="1">
                <a:solidFill>
                  <a:schemeClr val="bg1"/>
                </a:solidFill>
              </a:defRPr>
            </a:lvl1pPr>
            <a:lvl2pPr marL="142867" indent="-142867">
              <a:lnSpc>
                <a:spcPts val="1778"/>
              </a:lnSpc>
              <a:buClr>
                <a:schemeClr val="bg1"/>
              </a:buClr>
              <a:defRPr lang="en-US" sz="15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9995" marR="0" lvl="0" indent="-89995" algn="l" defTabSz="571557" rtl="0" eaLnBrk="1" fontAlgn="auto" latinLnBrk="0" hangingPunct="1">
              <a:lnSpc>
                <a:spcPts val="1083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9995" lvl="0" indent="-89995" algn="l" defTabSz="571557" rtl="0" eaLnBrk="1" latinLnBrk="0" hangingPunct="1">
              <a:lnSpc>
                <a:spcPts val="1083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9995" marR="0" indent="-89995" algn="l" defTabSz="571557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56" b="1">
                <a:solidFill>
                  <a:schemeClr val="bg1"/>
                </a:solidFill>
              </a:defRPr>
            </a:lvl1pPr>
            <a:lvl2pPr marL="142867" indent="-142867">
              <a:lnSpc>
                <a:spcPts val="1778"/>
              </a:lnSpc>
              <a:buClr>
                <a:schemeClr val="bg1"/>
              </a:buClr>
              <a:defRPr lang="en-US" sz="15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9995" marR="0" lvl="0" indent="-89995" algn="l" defTabSz="571557" rtl="0" eaLnBrk="1" fontAlgn="auto" latinLnBrk="0" hangingPunct="1">
              <a:lnSpc>
                <a:spcPts val="1083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9995" lvl="0" indent="-89995" algn="l" defTabSz="571557" rtl="0" eaLnBrk="1" latinLnBrk="0" hangingPunct="1">
              <a:lnSpc>
                <a:spcPts val="1083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9995" marR="0" indent="-89995" algn="l" defTabSz="571557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56" b="1">
                <a:solidFill>
                  <a:schemeClr val="bg1"/>
                </a:solidFill>
              </a:defRPr>
            </a:lvl1pPr>
            <a:lvl2pPr marL="142867" indent="-142867">
              <a:lnSpc>
                <a:spcPts val="1778"/>
              </a:lnSpc>
              <a:buClr>
                <a:schemeClr val="bg1"/>
              </a:buClr>
              <a:defRPr lang="en-US" sz="150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9995" marR="0" lvl="0" indent="-89995" algn="l" defTabSz="571557" rtl="0" eaLnBrk="1" fontAlgn="auto" latinLnBrk="0" hangingPunct="1">
              <a:lnSpc>
                <a:spcPts val="1083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9995" lvl="0" indent="-89995" algn="l" defTabSz="571557" rtl="0" eaLnBrk="1" latinLnBrk="0" hangingPunct="1">
              <a:lnSpc>
                <a:spcPts val="1083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Kuva 9">
            <a:extLst>
              <a:ext uri="{FF2B5EF4-FFF2-40B4-BE49-F238E27FC236}">
                <a16:creationId xmlns:a16="http://schemas.microsoft.com/office/drawing/2014/main" id="{6B0B7F96-7C0E-4B34-9B4B-40B597073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6" y="4746957"/>
            <a:ext cx="2188742" cy="952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51" y="31412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490" y="1457997"/>
            <a:ext cx="954000" cy="95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333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6263" y="1457997"/>
            <a:ext cx="954000" cy="95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333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7652" y="1457997"/>
            <a:ext cx="954000" cy="95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333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5536" y="1457997"/>
            <a:ext cx="954000" cy="95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333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4579" y="1457997"/>
            <a:ext cx="954000" cy="95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333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500" smtClean="0">
                <a:solidFill>
                  <a:schemeClr val="lt1"/>
                </a:solidFill>
              </a:defRPr>
            </a:lvl2pPr>
            <a:lvl3pPr>
              <a:defRPr lang="en-US" sz="15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71557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560346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556" b="1" smtClean="0"/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57589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556" b="1" smtClean="0"/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556" b="1" smtClean="0"/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556" b="1" smtClean="0"/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57588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556" b="1" smtClean="0"/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Point 4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9D40D8E-C3C4-49B1-B642-2F42D4CEE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  <p15:guide id="2" pos="505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8225" y="0"/>
            <a:ext cx="9160449" cy="5715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2000" spc="0" baseline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51" y="3186912"/>
            <a:ext cx="2955323" cy="393067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400" y="1516275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444" b="1">
                <a:solidFill>
                  <a:srgbClr val="FFFFFF"/>
                </a:solidFill>
                <a:latin typeface="+mj-lt"/>
              </a:defRPr>
            </a:lvl1pPr>
            <a:lvl2pPr marL="380973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76A44F7F-DA94-4D1A-8864-773E56181A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893979"/>
            <a:ext cx="1885368" cy="18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 userDrawn="1">
          <p15:clr>
            <a:srgbClr val="FBAE40"/>
          </p15:clr>
        </p15:guide>
        <p15:guide id="2" orient="horz" pos="225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400" y="1516275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444" b="1">
                <a:solidFill>
                  <a:schemeClr val="tx1"/>
                </a:solidFill>
                <a:latin typeface="+mj-lt"/>
              </a:defRPr>
            </a:lvl1pPr>
            <a:lvl2pPr marL="380973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853217"/>
            <a:ext cx="1734813" cy="1861783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20864954-DC4F-41F5-A2C3-4E6683944D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" y="3925959"/>
            <a:ext cx="1835885" cy="1777085"/>
          </a:xfrm>
          <a:prstGeom prst="rect">
            <a:avLst/>
          </a:prstGeom>
        </p:spPr>
      </p:pic>
      <p:pic>
        <p:nvPicPr>
          <p:cNvPr id="29" name="Picture 28">
            <a:hlinkClick r:id="rId4"/>
            <a:extLst>
              <a:ext uri="{FF2B5EF4-FFF2-40B4-BE49-F238E27FC236}">
                <a16:creationId xmlns:a16="http://schemas.microsoft.com/office/drawing/2014/main" id="{F1C93FF5-B2D4-4C92-ADE5-CBCF388B0D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065" y="3012528"/>
            <a:ext cx="419100" cy="419100"/>
          </a:xfrm>
          <a:prstGeom prst="rect">
            <a:avLst/>
          </a:prstGeom>
        </p:spPr>
      </p:pic>
      <p:pic>
        <p:nvPicPr>
          <p:cNvPr id="30" name="Picture 29">
            <a:hlinkClick r:id="rId6"/>
            <a:extLst>
              <a:ext uri="{FF2B5EF4-FFF2-40B4-BE49-F238E27FC236}">
                <a16:creationId xmlns:a16="http://schemas.microsoft.com/office/drawing/2014/main" id="{973F371F-D148-41F9-B92B-11D142A5238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316" y="3012528"/>
            <a:ext cx="419100" cy="419100"/>
          </a:xfrm>
          <a:prstGeom prst="rect">
            <a:avLst/>
          </a:prstGeom>
        </p:spPr>
      </p:pic>
      <p:pic>
        <p:nvPicPr>
          <p:cNvPr id="31" name="Picture 30">
            <a:hlinkClick r:id="rId8"/>
            <a:extLst>
              <a:ext uri="{FF2B5EF4-FFF2-40B4-BE49-F238E27FC236}">
                <a16:creationId xmlns:a16="http://schemas.microsoft.com/office/drawing/2014/main" id="{68CE2BD0-13D4-4735-A9EF-419AFAE1FD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567" y="3012528"/>
            <a:ext cx="419100" cy="419100"/>
          </a:xfrm>
          <a:prstGeom prst="rect">
            <a:avLst/>
          </a:prstGeom>
        </p:spPr>
      </p:pic>
      <p:pic>
        <p:nvPicPr>
          <p:cNvPr id="32" name="Picture 31">
            <a:hlinkClick r:id="rId10"/>
            <a:extLst>
              <a:ext uri="{FF2B5EF4-FFF2-40B4-BE49-F238E27FC236}">
                <a16:creationId xmlns:a16="http://schemas.microsoft.com/office/drawing/2014/main" id="{63E9F588-7611-484A-9F57-3BA20FCB2BB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818" y="3012528"/>
            <a:ext cx="419100" cy="419100"/>
          </a:xfrm>
          <a:prstGeom prst="rect">
            <a:avLst/>
          </a:prstGeom>
        </p:spPr>
      </p:pic>
      <p:pic>
        <p:nvPicPr>
          <p:cNvPr id="33" name="Picture 32">
            <a:hlinkClick r:id="rId12"/>
            <a:extLst>
              <a:ext uri="{FF2B5EF4-FFF2-40B4-BE49-F238E27FC236}">
                <a16:creationId xmlns:a16="http://schemas.microsoft.com/office/drawing/2014/main" id="{79115C43-C100-433C-88A7-09B37A14EC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069" y="2995568"/>
            <a:ext cx="419100" cy="419100"/>
          </a:xfrm>
          <a:prstGeom prst="rect">
            <a:avLst/>
          </a:prstGeom>
        </p:spPr>
      </p:pic>
      <p:pic>
        <p:nvPicPr>
          <p:cNvPr id="34" name="Picture 33">
            <a:hlinkClick r:id="rId14"/>
            <a:extLst>
              <a:ext uri="{FF2B5EF4-FFF2-40B4-BE49-F238E27FC236}">
                <a16:creationId xmlns:a16="http://schemas.microsoft.com/office/drawing/2014/main" id="{87D3CCF9-CDD0-41B1-950A-9830C702859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319" y="2995568"/>
            <a:ext cx="419100" cy="419100"/>
          </a:xfrm>
          <a:prstGeom prst="rect">
            <a:avLst/>
          </a:prstGeom>
        </p:spPr>
      </p:pic>
      <p:sp>
        <p:nvSpPr>
          <p:cNvPr id="35" name="Otsikko 1">
            <a:extLst>
              <a:ext uri="{FF2B5EF4-FFF2-40B4-BE49-F238E27FC236}">
                <a16:creationId xmlns:a16="http://schemas.microsoft.com/office/drawing/2014/main" id="{7C50D479-AF7D-4E61-B9A7-E7760E4A4A40}"/>
              </a:ext>
            </a:extLst>
          </p:cNvPr>
          <p:cNvSpPr txBox="1">
            <a:spLocks/>
          </p:cNvSpPr>
          <p:nvPr userDrawn="1"/>
        </p:nvSpPr>
        <p:spPr>
          <a:xfrm>
            <a:off x="3717365" y="381549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b="1" spc="0" baseline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</p:spTree>
    <p:extLst>
      <p:ext uri="{BB962C8B-B14F-4D97-AF65-F5344CB8AC3E}">
        <p14:creationId xmlns:p14="http://schemas.microsoft.com/office/powerpoint/2010/main" val="2682565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 userDrawn="1">
          <p15:clr>
            <a:srgbClr val="FBAE40"/>
          </p15:clr>
        </p15:guide>
        <p15:guide id="2" orient="horz" pos="225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853224"/>
            <a:ext cx="1734813" cy="186178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8225" y="0"/>
            <a:ext cx="9160449" cy="5715000"/>
          </a:xfrm>
          <a:prstGeom prst="rect">
            <a:avLst/>
          </a:prstGeom>
          <a:solidFill>
            <a:srgbClr val="FF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Otsikko 1">
            <a:hlinkClick r:id="rId3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2000" spc="0" baseline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400" y="1516275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444" b="1">
                <a:solidFill>
                  <a:schemeClr val="tx1"/>
                </a:solidFill>
                <a:latin typeface="+mj-lt"/>
              </a:defRPr>
            </a:lvl1pPr>
            <a:lvl2pPr marL="380973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D8BF06-5BED-9547-80E4-80784D72B5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214" y="2669606"/>
            <a:ext cx="3797300" cy="1340556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B7DA3A7D-B966-4D5D-BE3C-0959BE0CE4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" y="3925959"/>
            <a:ext cx="1835885" cy="177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0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 userDrawn="1">
          <p15:clr>
            <a:srgbClr val="FBAE40"/>
          </p15:clr>
        </p15:guide>
        <p15:guide id="2" orient="horz" pos="225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26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444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11" b="1" i="0" baseline="0">
                <a:solidFill>
                  <a:schemeClr val="bg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1" i="0" baseline="0">
                <a:solidFill>
                  <a:schemeClr val="bg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1" i="0" baseline="0">
                <a:solidFill>
                  <a:schemeClr val="bg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761948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80973" indent="0">
              <a:buNone/>
              <a:defRPr sz="2333"/>
            </a:lvl2pPr>
            <a:lvl3pPr marL="761948" indent="0">
              <a:buNone/>
              <a:defRPr sz="2000"/>
            </a:lvl3pPr>
            <a:lvl4pPr marL="1142921" indent="0">
              <a:buNone/>
              <a:defRPr sz="1667"/>
            </a:lvl4pPr>
            <a:lvl5pPr marL="1523895" indent="0">
              <a:buNone/>
              <a:defRPr sz="1667"/>
            </a:lvl5pPr>
            <a:lvl6pPr marL="1904868" indent="0">
              <a:buNone/>
              <a:defRPr sz="1667"/>
            </a:lvl6pPr>
            <a:lvl7pPr marL="2285840" indent="0">
              <a:buNone/>
              <a:defRPr sz="1667"/>
            </a:lvl7pPr>
            <a:lvl8pPr marL="2666813" indent="0">
              <a:buNone/>
              <a:defRPr sz="1667"/>
            </a:lvl8pPr>
            <a:lvl9pPr marL="3047790" indent="0">
              <a:buNone/>
              <a:defRPr sz="1667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E4D1801-2C4D-421D-94DF-BF41E6C89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93979"/>
            <a:ext cx="1885368" cy="18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41" y="3159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41" y="137941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33" b="1" baseline="0">
                <a:solidFill>
                  <a:schemeClr val="tx1"/>
                </a:solidFill>
              </a:defRPr>
            </a:lvl1pPr>
            <a:lvl2pPr marL="698452" indent="-301605">
              <a:buFont typeface="Arial" panose="020B0604020202020204" pitchFamily="34" charset="0"/>
              <a:buChar char="•"/>
              <a:defRPr sz="2333"/>
            </a:lvl2pPr>
            <a:lvl3pPr marL="894230" indent="-195778">
              <a:buFont typeface="Arial" panose="020B0604020202020204" pitchFamily="34" charset="0"/>
              <a:buChar char="•"/>
              <a:defRPr sz="1778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6D2CF3B-FEF5-4CD0-8B2A-0CB48CF7C8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94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41" y="3159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41" y="224935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33" b="1" baseline="0">
                <a:solidFill>
                  <a:schemeClr val="tx1"/>
                </a:solidFill>
              </a:defRPr>
            </a:lvl1pPr>
            <a:lvl2pPr marL="698452" indent="-301605">
              <a:buFont typeface="Arial" panose="020B0604020202020204" pitchFamily="34" charset="0"/>
              <a:buChar char="•"/>
              <a:defRPr sz="2333"/>
            </a:lvl2pPr>
            <a:lvl3pPr marL="894230" indent="-195778">
              <a:buFont typeface="Arial" panose="020B0604020202020204" pitchFamily="34" charset="0"/>
              <a:buChar char="•"/>
              <a:defRPr sz="1778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41" y="133322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11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98DB72F-8B50-4FB9-88E7-AF43003B4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93" y="2995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49754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80973" marR="0" indent="-380973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333" b="1" baseline="0">
                <a:solidFill>
                  <a:schemeClr val="tx1"/>
                </a:solidFill>
              </a:defRPr>
            </a:lvl1pPr>
            <a:lvl2pPr marL="698452" indent="-317477">
              <a:buFont typeface="Arial" panose="020B0604020202020204" pitchFamily="34" charset="0"/>
              <a:buChar char="•"/>
              <a:defRPr sz="2333"/>
            </a:lvl2pPr>
            <a:lvl3pPr marL="894230" indent="-195778">
              <a:buFont typeface="Arial" panose="020B0604020202020204" pitchFamily="34" charset="0"/>
              <a:buChar char="•"/>
              <a:defRPr sz="1778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49754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80973" marR="0" indent="-380973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333" b="1" baseline="0">
                <a:solidFill>
                  <a:schemeClr val="tx1"/>
                </a:solidFill>
              </a:defRPr>
            </a:lvl1pPr>
            <a:lvl2pPr marL="698452" indent="-317477">
              <a:buFont typeface="Arial" panose="020B0604020202020204" pitchFamily="34" charset="0"/>
              <a:buChar char="•"/>
              <a:defRPr sz="2333"/>
            </a:lvl2pPr>
            <a:lvl3pPr marL="894230" indent="-195778">
              <a:buFont typeface="Arial" panose="020B0604020202020204" pitchFamily="34" charset="0"/>
              <a:buChar char="•"/>
              <a:defRPr sz="1778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45FCF3C-44AD-4392-9D08-B2898071F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0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80973" indent="0">
              <a:buNone/>
              <a:defRPr sz="2333"/>
            </a:lvl2pPr>
            <a:lvl3pPr marL="761948" indent="0">
              <a:buNone/>
              <a:defRPr sz="2000"/>
            </a:lvl3pPr>
            <a:lvl4pPr marL="1142921" indent="0">
              <a:buNone/>
              <a:defRPr sz="1667"/>
            </a:lvl4pPr>
            <a:lvl5pPr marL="1523895" indent="0">
              <a:buNone/>
              <a:defRPr sz="1667"/>
            </a:lvl5pPr>
            <a:lvl6pPr marL="1904868" indent="0">
              <a:buNone/>
              <a:defRPr sz="1667"/>
            </a:lvl6pPr>
            <a:lvl7pPr marL="2285840" indent="0">
              <a:buNone/>
              <a:defRPr sz="1667"/>
            </a:lvl7pPr>
            <a:lvl8pPr marL="2666813" indent="0">
              <a:buNone/>
              <a:defRPr sz="1667"/>
            </a:lvl8pPr>
            <a:lvl9pPr marL="3047790" indent="0">
              <a:buNone/>
              <a:defRPr sz="1667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51" y="150948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333" b="1" smtClean="0"/>
            </a:lvl1pPr>
            <a:lvl2pPr marL="380973" indent="0">
              <a:buFontTx/>
              <a:buNone/>
              <a:defRPr sz="2333"/>
            </a:lvl2pPr>
            <a:lvl3pPr marL="698452" indent="0">
              <a:buFontTx/>
              <a:buNone/>
              <a:defRPr sz="1778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51" y="3866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80438C8-666A-4A0F-9527-A714645CD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126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0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761948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80973" indent="0">
              <a:buNone/>
              <a:defRPr sz="2333"/>
            </a:lvl2pPr>
            <a:lvl3pPr marL="761948" indent="0">
              <a:buNone/>
              <a:defRPr sz="2000"/>
            </a:lvl3pPr>
            <a:lvl4pPr marL="1142921" indent="0">
              <a:buNone/>
              <a:defRPr sz="1667"/>
            </a:lvl4pPr>
            <a:lvl5pPr marL="1523895" indent="0">
              <a:buNone/>
              <a:defRPr sz="1667"/>
            </a:lvl5pPr>
            <a:lvl6pPr marL="1904868" indent="0">
              <a:buNone/>
              <a:defRPr sz="1667"/>
            </a:lvl6pPr>
            <a:lvl7pPr marL="2285840" indent="0">
              <a:buNone/>
              <a:defRPr sz="1667"/>
            </a:lvl7pPr>
            <a:lvl8pPr marL="2666813" indent="0">
              <a:buNone/>
              <a:defRPr sz="1667"/>
            </a:lvl8pPr>
            <a:lvl9pPr marL="3047790" indent="0">
              <a:buNone/>
              <a:defRPr sz="1667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67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9" name="Kuva 9">
            <a:extLst>
              <a:ext uri="{FF2B5EF4-FFF2-40B4-BE49-F238E27FC236}">
                <a16:creationId xmlns:a16="http://schemas.microsoft.com/office/drawing/2014/main" id="{A835426B-0A8A-4A3D-876C-36CD4FCB36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6" y="4746957"/>
            <a:ext cx="2188742" cy="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6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24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444" b="1" baseline="0">
                <a:solidFill>
                  <a:schemeClr val="bg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Kuva 9">
            <a:extLst>
              <a:ext uri="{FF2B5EF4-FFF2-40B4-BE49-F238E27FC236}">
                <a16:creationId xmlns:a16="http://schemas.microsoft.com/office/drawing/2014/main" id="{1B48CC26-3224-40E8-AC00-0E134D689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6" y="4746957"/>
            <a:ext cx="2188742" cy="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111" b="1" i="0" baseline="0">
                <a:solidFill>
                  <a:schemeClr val="tx1"/>
                </a:solidFill>
                <a:latin typeface="arial" charset="0"/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444" b="1" baseline="0">
                <a:solidFill>
                  <a:schemeClr val="tx1"/>
                </a:solidFill>
              </a:defRPr>
            </a:lvl1pPr>
            <a:lvl2pPr marL="380973" indent="0">
              <a:buNone/>
              <a:defRPr sz="1167"/>
            </a:lvl2pPr>
            <a:lvl3pPr marL="761948" indent="0">
              <a:buNone/>
              <a:defRPr sz="1000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761948" rtl="0" eaLnBrk="1" fontAlgn="auto" latinLnBrk="0" hangingPunct="1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3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73" indent="0">
              <a:buFontTx/>
              <a:buNone/>
              <a:defRPr sz="2333"/>
            </a:lvl2pPr>
            <a:lvl3pPr marL="698452" indent="0">
              <a:buFontTx/>
              <a:buNone/>
              <a:defRPr sz="1778"/>
            </a:lvl3pPr>
            <a:lvl4pPr marL="1142921" indent="0">
              <a:buNone/>
              <a:defRPr sz="833"/>
            </a:lvl4pPr>
            <a:lvl5pPr marL="1523895" indent="0">
              <a:buNone/>
              <a:defRPr sz="833"/>
            </a:lvl5pPr>
            <a:lvl6pPr marL="1904868" indent="0">
              <a:buNone/>
              <a:defRPr sz="833"/>
            </a:lvl6pPr>
            <a:lvl7pPr marL="2285840" indent="0">
              <a:buNone/>
              <a:defRPr sz="833"/>
            </a:lvl7pPr>
            <a:lvl8pPr marL="2666813" indent="0">
              <a:buNone/>
              <a:defRPr sz="833"/>
            </a:lvl8pPr>
            <a:lvl9pPr marL="3047790" indent="0">
              <a:buNone/>
              <a:defRPr sz="833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392842C-CDA5-4F58-8691-A1A67C953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" y="4747729"/>
            <a:ext cx="2280817" cy="95248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en-FI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15" r:id="rId17"/>
    <p:sldLayoutId id="2147483716" r:id="rId18"/>
  </p:sldLayoutIdLst>
  <p:hf hdr="0" ftr="0" dt="0"/>
  <p:txStyles>
    <p:titleStyle>
      <a:lvl1pPr algn="l" defTabSz="761948" rtl="0" eaLnBrk="1" latinLnBrk="0" hangingPunct="1">
        <a:lnSpc>
          <a:spcPct val="90000"/>
        </a:lnSpc>
        <a:spcBef>
          <a:spcPct val="0"/>
        </a:spcBef>
        <a:buNone/>
        <a:defRPr sz="3667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87" indent="-190487" algn="l" defTabSz="761948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61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30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07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380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355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326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00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274" indent="-190487" algn="l" defTabSz="761948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3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48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21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95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68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40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13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790" algn="l" defTabSz="76194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3" orient="horz" pos="33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BBAC2-AFF1-DCC0-DB79-0F40B038CF8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37420" y="2106241"/>
            <a:ext cx="7669159" cy="1502517"/>
          </a:xfrm>
        </p:spPr>
        <p:txBody>
          <a:bodyPr/>
          <a:lstStyle/>
          <a:p>
            <a:r>
              <a:rPr lang="en-US" dirty="0"/>
              <a:t>L-Shaped Method</a:t>
            </a:r>
            <a:endParaRPr lang="en-FI" dirty="0"/>
          </a:p>
          <a:p>
            <a:r>
              <a:rPr lang="en-US" sz="3200" dirty="0"/>
              <a:t>Andrea Lyly</a:t>
            </a:r>
            <a:endParaRPr lang="en-FI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19D92-0D29-8023-19E8-347810C208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3F240-93B2-7DA3-7AC2-A4250D3E6E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45152" y="2142796"/>
            <a:ext cx="7820778" cy="1429407"/>
          </a:xfrm>
        </p:spPr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5865F-D1CD-801B-77B0-30FC7126AE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2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33E849-C503-B082-2BFD-7426079A691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Cutting plane algorithm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378702-E272-8EC3-650F-D2A9EB91961F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163355"/>
                <a:ext cx="8492897" cy="3388289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Divide the problem into two parts</a:t>
                </a:r>
              </a:p>
              <a:p>
                <a:pPr marL="1155652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b="1" dirty="0"/>
                  <a:t>Master problem 	</a:t>
                </a:r>
                <a:r>
                  <a:rPr lang="en-US" b="1" dirty="0">
                    <a:sym typeface="Wingdings" panose="05000000000000000000" pitchFamily="2" charset="2"/>
                  </a:rPr>
                  <a:t> Candidate solution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</m:acc>
                  </m:oMath>
                </a14:m>
                <a:endParaRPr lang="en-US" b="1" dirty="0"/>
              </a:p>
              <a:p>
                <a:pPr marL="1155652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b="1" dirty="0"/>
                  <a:t>Subproblem 		</a:t>
                </a:r>
                <a:r>
                  <a:rPr lang="en-US" b="1" dirty="0">
                    <a:sym typeface="Wingdings" panose="05000000000000000000" pitchFamily="2" charset="2"/>
                  </a:rPr>
                  <a:t> Check if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b="1" dirty="0"/>
                  <a:t> feasible/optimal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Adding cuts </a:t>
                </a:r>
              </a:p>
              <a:p>
                <a:pPr marL="1155652" lvl="1" indent="-457200">
                  <a:lnSpc>
                    <a:spcPct val="150000"/>
                  </a:lnSpc>
                </a:pPr>
                <a:r>
                  <a:rPr lang="en-US" b="1" dirty="0"/>
                  <a:t>Feasibility</a:t>
                </a:r>
              </a:p>
              <a:p>
                <a:pPr marL="1155652" lvl="1" indent="-457200">
                  <a:lnSpc>
                    <a:spcPct val="150000"/>
                  </a:lnSpc>
                </a:pPr>
                <a:r>
                  <a:rPr lang="en-US" b="1" dirty="0"/>
                  <a:t>Optimality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378702-E272-8EC3-650F-D2A9EB9196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163355"/>
                <a:ext cx="8492897" cy="3388289"/>
              </a:xfrm>
              <a:blipFill>
                <a:blip r:embed="rId2"/>
                <a:stretch>
                  <a:fillRect l="-2010" b="-683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D938B-7C08-EA86-5FA7-65A5DDCBB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1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8751C3-A21A-FAD8-27ED-131B50A32B4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Cutting plane - Feasibility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228620-AC61-1C15-B451-D7FBEE6751C7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an L-shaped program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228620-AC61-1C15-B451-D7FBEE6751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2010" t="-287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B1A4C4-7C60-AC04-DE83-7F9B53444BEA}"/>
                  </a:ext>
                </a:extLst>
              </p:cNvPr>
              <p:cNvSpPr txBox="1"/>
              <p:nvPr/>
            </p:nvSpPr>
            <p:spPr>
              <a:xfrm>
                <a:off x="1773640" y="1960317"/>
                <a:ext cx="4214648" cy="321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330" b="1" dirty="0">
                    <a:latin typeface="Cambria Math" panose="02040503050406030204" pitchFamily="18" charset="0"/>
                  </a:rPr>
                  <a:t>(L):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330" b="1" i="1" dirty="0">
                    <a:latin typeface="Cambria Math" panose="02040503050406030204" pitchFamily="18" charset="0"/>
                  </a:rPr>
                  <a:t> </a:t>
                </a:r>
                <a:endParaRPr lang="en-US" sz="233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B1A4C4-7C60-AC04-DE83-7F9B53444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640" y="1960317"/>
                <a:ext cx="4214648" cy="3211648"/>
              </a:xfrm>
              <a:prstGeom prst="rect">
                <a:avLst/>
              </a:prstGeom>
              <a:blipFill>
                <a:blip r:embed="rId3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7B03BB9-0637-8FFC-DD2E-D3E31BA0F391}"/>
              </a:ext>
            </a:extLst>
          </p:cNvPr>
          <p:cNvSpPr/>
          <p:nvPr/>
        </p:nvSpPr>
        <p:spPr>
          <a:xfrm>
            <a:off x="2450595" y="2673890"/>
            <a:ext cx="1713296" cy="114136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27640C-29E0-9BA7-0AE3-222E36AA7F16}"/>
              </a:ext>
            </a:extLst>
          </p:cNvPr>
          <p:cNvCxnSpPr>
            <a:cxnSpLocks/>
          </p:cNvCxnSpPr>
          <p:nvPr/>
        </p:nvCxnSpPr>
        <p:spPr>
          <a:xfrm flipH="1">
            <a:off x="4163891" y="2737900"/>
            <a:ext cx="1230975" cy="425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6EC22-35EC-5844-35B3-8052BA72B2FD}"/>
              </a:ext>
            </a:extLst>
          </p:cNvPr>
          <p:cNvSpPr/>
          <p:nvPr/>
        </p:nvSpPr>
        <p:spPr>
          <a:xfrm>
            <a:off x="2450594" y="3913032"/>
            <a:ext cx="2678453" cy="454144"/>
          </a:xfrm>
          <a:prstGeom prst="rect">
            <a:avLst/>
          </a:prstGeom>
          <a:noFill/>
          <a:ln w="28575">
            <a:solidFill>
              <a:srgbClr val="EF8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891E16-8245-AEE2-1774-DE8AE4BFBC4F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5129047" y="4069886"/>
            <a:ext cx="739735" cy="7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858545-ADCB-7B52-129B-20D020304878}"/>
                  </a:ext>
                </a:extLst>
              </p:cNvPr>
              <p:cNvSpPr txBox="1"/>
              <p:nvPr/>
            </p:nvSpPr>
            <p:spPr>
              <a:xfrm>
                <a:off x="5564572" y="2553128"/>
                <a:ext cx="29164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Solve “Master problem” first and obtain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800" b="1" dirty="0"/>
                  <a:t> </a:t>
                </a:r>
                <a:endParaRPr lang="en-FI" sz="1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858545-ADCB-7B52-129B-20D020304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72" y="2553128"/>
                <a:ext cx="2916455" cy="646331"/>
              </a:xfrm>
              <a:prstGeom prst="rect">
                <a:avLst/>
              </a:prstGeom>
              <a:blipFill>
                <a:blip r:embed="rId4"/>
                <a:stretch>
                  <a:fillRect l="-1883" t="-5660" b="-1415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D941DC-CF19-4657-1450-04C8F4059719}"/>
                  </a:ext>
                </a:extLst>
              </p:cNvPr>
              <p:cNvSpPr txBox="1"/>
              <p:nvPr/>
            </p:nvSpPr>
            <p:spPr>
              <a:xfrm>
                <a:off x="5988288" y="3653602"/>
                <a:ext cx="29164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Solve “Subproblem” using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800" b="1" dirty="0"/>
                  <a:t> </a:t>
                </a:r>
                <a:endParaRPr lang="en-FI" sz="1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D941DC-CF19-4657-1450-04C8F4059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288" y="3653602"/>
                <a:ext cx="2916455" cy="646331"/>
              </a:xfrm>
              <a:prstGeom prst="rect">
                <a:avLst/>
              </a:prstGeom>
              <a:blipFill>
                <a:blip r:embed="rId5"/>
                <a:stretch>
                  <a:fillRect l="-1670" t="-4717" b="-1415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362A9-18E0-2AAA-37AE-19E353D825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DB61E-71B2-62DB-0890-805B5E1745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Feasibility criterion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C4668C-9C6B-13D2-47F6-BF44D4E24FDF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u="sng" dirty="0"/>
                  <a:t>Feasibility criterion</a:t>
                </a:r>
                <a:r>
                  <a:rPr lang="en-US" dirty="0"/>
                  <a:t> (FC):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s.t.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dirty="0"/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satisfies FC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and some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dirty="0"/>
                  <a:t> are optimal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does not satisfy FC </a:t>
                </a:r>
                <a:r>
                  <a:rPr lang="en-US" dirty="0">
                    <a:sym typeface="Wingdings" panose="05000000000000000000" pitchFamily="2" charset="2"/>
                  </a:rPr>
                  <a:t> Add constraint involving only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𝒙</m:t>
                    </m:r>
                  </m:oMath>
                </a14:m>
                <a:r>
                  <a:rPr lang="en-US" dirty="0"/>
                  <a:t> which is violated by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C4668C-9C6B-13D2-47F6-BF44D4E24F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2010" r="-50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A8275-C857-5290-E59E-E46833F4DF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1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1A5FBE-525A-6690-6605-E95C8DF5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22" y="1560670"/>
            <a:ext cx="4693477" cy="2948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C8CE8C0-9756-70AD-0782-EBE6CC0A603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45461" y="1091700"/>
                <a:ext cx="5876966" cy="3250514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𝒑𝒐𝒔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 be a closed convex cone generated by columns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000" dirty="0"/>
                  <a:t> satisfies FC if and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not,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2000" dirty="0"/>
                  <a:t> and there exists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FI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C8CE8C0-9756-70AD-0782-EBE6CC0A6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45461" y="1091700"/>
                <a:ext cx="5876966" cy="3250514"/>
              </a:xfrm>
              <a:blipFill>
                <a:blip r:embed="rId3"/>
                <a:stretch>
                  <a:fillRect l="-2490" t="-2251" r="-300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C539E-796F-0314-FE53-6A932BCC85E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51" y="0"/>
            <a:ext cx="5593187" cy="1157194"/>
          </a:xfrm>
        </p:spPr>
        <p:txBody>
          <a:bodyPr/>
          <a:lstStyle/>
          <a:p>
            <a:r>
              <a:rPr lang="en-US" dirty="0"/>
              <a:t>Geometric analysis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2826B-9706-DA31-1509-9E14CBB8BD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28A7C-922A-A00E-9498-EE2AFE7B784D}"/>
              </a:ext>
            </a:extLst>
          </p:cNvPr>
          <p:cNvSpPr txBox="1"/>
          <p:nvPr/>
        </p:nvSpPr>
        <p:spPr>
          <a:xfrm>
            <a:off x="5192998" y="4661143"/>
            <a:ext cx="32125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Figure. Van Slyke and Wets, 1969.</a:t>
            </a:r>
            <a:endParaRPr lang="en-FI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EF5230-DD11-0038-1F37-DD9190EF8CA9}"/>
                  </a:ext>
                </a:extLst>
              </p:cNvPr>
              <p:cNvSpPr txBox="1"/>
              <p:nvPr/>
            </p:nvSpPr>
            <p:spPr>
              <a:xfrm>
                <a:off x="404912" y="3610855"/>
                <a:ext cx="423567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2400" b="1" dirty="0"/>
                  <a:t> is normal to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𝒑𝒐𝒔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/>
                  <a:t> and 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d>
                      <m:dPr>
                        <m:begChr m:val="["/>
                        <m:endChr m:val="]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/>
                  <a:t> </a:t>
                </a:r>
                <a:endParaRPr lang="en-FI" sz="2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EF5230-DD11-0038-1F37-DD9190EF8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12" y="3610855"/>
                <a:ext cx="4235670" cy="1200329"/>
              </a:xfrm>
              <a:prstGeom prst="rect">
                <a:avLst/>
              </a:prstGeom>
              <a:blipFill>
                <a:blip r:embed="rId4"/>
                <a:stretch>
                  <a:fillRect l="-144" t="-3553" b="-152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7C13935D-FBDE-3180-C5C8-1E80A68C3A89}"/>
              </a:ext>
            </a:extLst>
          </p:cNvPr>
          <p:cNvSpPr/>
          <p:nvPr/>
        </p:nvSpPr>
        <p:spPr>
          <a:xfrm>
            <a:off x="287351" y="3569798"/>
            <a:ext cx="3564649" cy="132103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79431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5C09C-F1F8-DE64-3131-F7518E0791C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Adding feasibility cuts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D233A42-111C-C9B7-EA28-6F6477AF0564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142236"/>
                <a:ext cx="8492897" cy="3388289"/>
              </a:xfrm>
            </p:spPr>
            <p:txBody>
              <a:bodyPr/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to be feasible we need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to be on the same side of the hyperplane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𝒑𝒐𝒔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200000"/>
                  </a:lnSpc>
                </a:pPr>
                <a:r>
                  <a:rPr lang="en-US" dirty="0">
                    <a:sym typeface="Wingdings" panose="05000000000000000000" pitchFamily="2" charset="2"/>
                  </a:rPr>
                  <a:t>	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d>
                      <m:dPr>
                        <m:begChr m:val="["/>
                        <m:endChr m:val="]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/>
                  <a:t>    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Add feasibility cut to master problem</a:t>
                </a: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D233A42-111C-C9B7-EA28-6F6477AF05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142236"/>
                <a:ext cx="8492897" cy="3388289"/>
              </a:xfrm>
              <a:blipFill>
                <a:blip r:embed="rId3"/>
                <a:stretch>
                  <a:fillRect l="-2082" r="-86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831BC-523B-0CFF-A2FF-E663E2392A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0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4CE7BD-625B-28BB-5DE3-62F14DB8387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Duality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C265A2-7935-3A0A-199A-CA58B98F5464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379411"/>
                <a:ext cx="8492897" cy="84878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normal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dirty="0"/>
                  <a:t> is solved using dual simplex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is optimal, otherwise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and cut is added</a:t>
                </a: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C265A2-7935-3A0A-199A-CA58B98F5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379411"/>
                <a:ext cx="8492897" cy="848782"/>
              </a:xfrm>
              <a:blipFill>
                <a:blip r:embed="rId2"/>
                <a:stretch>
                  <a:fillRect l="-2010" t="-11429" b="-5857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8A8B-1292-1235-0920-66D6114A2E4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7583AA-5C12-F647-A68F-0F032DFF92E4}"/>
                  </a:ext>
                </a:extLst>
              </p:cNvPr>
              <p:cNvSpPr txBox="1"/>
              <p:nvPr/>
            </p:nvSpPr>
            <p:spPr>
              <a:xfrm>
                <a:off x="136635" y="2756138"/>
                <a:ext cx="5044965" cy="1882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30" b="1" dirty="0">
                    <a:latin typeface="Cambria Math" panose="02040503050406030204" pitchFamily="18" charset="0"/>
                  </a:rPr>
                  <a:t>(W):</a:t>
                </a:r>
              </a:p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𝒆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𝒆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330" b="1" dirty="0"/>
                  <a:t>  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𝑰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𝑰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33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7583AA-5C12-F647-A68F-0F032DFF9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35" y="2756138"/>
                <a:ext cx="5044965" cy="1882567"/>
              </a:xfrm>
              <a:prstGeom prst="rect">
                <a:avLst/>
              </a:prstGeom>
              <a:blipFill>
                <a:blip r:embed="rId3"/>
                <a:stretch>
                  <a:fillRect l="-1812" t="-2913" r="-567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611F0-75C6-CE2B-4043-BD6E3B253C48}"/>
                  </a:ext>
                </a:extLst>
              </p:cNvPr>
              <p:cNvSpPr txBox="1"/>
              <p:nvPr/>
            </p:nvSpPr>
            <p:spPr>
              <a:xfrm>
                <a:off x="5528441" y="2465368"/>
                <a:ext cx="5044965" cy="2599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30" b="1" dirty="0">
                    <a:latin typeface="Cambria Math" panose="02040503050406030204" pitchFamily="18" charset="0"/>
                  </a:rPr>
                  <a:t>(WD):</a:t>
                </a:r>
              </a:p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≥−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𝐑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611F0-75C6-CE2B-4043-BD6E3B253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441" y="2465368"/>
                <a:ext cx="5044965" cy="2599686"/>
              </a:xfrm>
              <a:prstGeom prst="rect">
                <a:avLst/>
              </a:prstGeom>
              <a:blipFill>
                <a:blip r:embed="rId4"/>
                <a:stretch>
                  <a:fillRect l="-1814" t="-187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48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A84807-8B3D-1010-433E-613986C4520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Cutting plane - Optimality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9C5781-B176-0B16-C3C4-9EA757466ACF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L-shaped problem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Divide the problem again in two parts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9C5781-B176-0B16-C3C4-9EA757466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3"/>
                <a:stretch>
                  <a:fillRect l="-2010" t="-287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FB33-B99C-DB0C-8753-A503FD85E3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F5B56B-C5B5-156E-F293-A1E7D148A477}"/>
                  </a:ext>
                </a:extLst>
              </p:cNvPr>
              <p:cNvSpPr txBox="1"/>
              <p:nvPr/>
            </p:nvSpPr>
            <p:spPr>
              <a:xfrm>
                <a:off x="2950351" y="2618966"/>
                <a:ext cx="4214648" cy="2673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330" b="1" i="1" dirty="0">
                    <a:latin typeface="Cambria Math" panose="02040503050406030204" pitchFamily="18" charset="0"/>
                  </a:rPr>
                  <a:t> </a:t>
                </a:r>
                <a:endParaRPr lang="en-US" sz="233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F5B56B-C5B5-156E-F293-A1E7D148A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351" y="2618966"/>
                <a:ext cx="4214648" cy="2673809"/>
              </a:xfrm>
              <a:prstGeom prst="rect">
                <a:avLst/>
              </a:prstGeom>
              <a:blipFill>
                <a:blip r:embed="rId4"/>
                <a:stretch>
                  <a:fillRect l="-28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414FAF7F-35D9-3E1D-CEA4-F8DB7A776E2D}"/>
              </a:ext>
            </a:extLst>
          </p:cNvPr>
          <p:cNvSpPr/>
          <p:nvPr/>
        </p:nvSpPr>
        <p:spPr>
          <a:xfrm>
            <a:off x="4556234" y="2863848"/>
            <a:ext cx="614855" cy="559676"/>
          </a:xfrm>
          <a:prstGeom prst="ellipse">
            <a:avLst/>
          </a:prstGeom>
          <a:noFill/>
          <a:ln w="28575">
            <a:solidFill>
              <a:srgbClr val="EF8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C8399B-8DBD-128E-EFE8-DA0AA2BFF2E2}"/>
              </a:ext>
            </a:extLst>
          </p:cNvPr>
          <p:cNvSpPr/>
          <p:nvPr/>
        </p:nvSpPr>
        <p:spPr>
          <a:xfrm>
            <a:off x="3534103" y="3955870"/>
            <a:ext cx="2819400" cy="622666"/>
          </a:xfrm>
          <a:prstGeom prst="ellipse">
            <a:avLst/>
          </a:prstGeom>
          <a:noFill/>
          <a:ln w="28575">
            <a:solidFill>
              <a:srgbClr val="EF8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82F2DB-4D9B-031C-9169-64AC82EEEB2B}"/>
              </a:ext>
            </a:extLst>
          </p:cNvPr>
          <p:cNvSpPr/>
          <p:nvPr/>
        </p:nvSpPr>
        <p:spPr>
          <a:xfrm>
            <a:off x="3746938" y="2855965"/>
            <a:ext cx="614855" cy="559676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319B6C-B6FD-1E17-03A5-0A5E53401E65}"/>
              </a:ext>
            </a:extLst>
          </p:cNvPr>
          <p:cNvSpPr/>
          <p:nvPr/>
        </p:nvSpPr>
        <p:spPr>
          <a:xfrm>
            <a:off x="3599793" y="3445637"/>
            <a:ext cx="1673772" cy="559676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63EC75-5880-2EB5-4883-979C63FC9116}"/>
                  </a:ext>
                </a:extLst>
              </p:cNvPr>
              <p:cNvSpPr txBox="1"/>
              <p:nvPr/>
            </p:nvSpPr>
            <p:spPr>
              <a:xfrm>
                <a:off x="896434" y="3371095"/>
                <a:ext cx="14188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Obtain candidate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FI" sz="1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63EC75-5880-2EB5-4883-979C63FC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34" y="3371095"/>
                <a:ext cx="1418897" cy="584775"/>
              </a:xfrm>
              <a:prstGeom prst="rect">
                <a:avLst/>
              </a:prstGeom>
              <a:blipFill>
                <a:blip r:embed="rId5"/>
                <a:stretch>
                  <a:fillRect l="-2146" t="-3125" r="-12017" b="-125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B80B78-43C3-EB8E-7FF8-FA1B2835CF2C}"/>
                  </a:ext>
                </a:extLst>
              </p:cNvPr>
              <p:cNvSpPr txBox="1"/>
              <p:nvPr/>
            </p:nvSpPr>
            <p:spPr>
              <a:xfrm>
                <a:off x="6695451" y="3121931"/>
                <a:ext cx="14188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Solve using candidate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FI" sz="1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B80B78-43C3-EB8E-7FF8-FA1B2835C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51" y="3121931"/>
                <a:ext cx="1418897" cy="584775"/>
              </a:xfrm>
              <a:prstGeom prst="rect">
                <a:avLst/>
              </a:prstGeom>
              <a:blipFill>
                <a:blip r:embed="rId6"/>
                <a:stretch>
                  <a:fillRect l="-2146" t="-3125" r="-12017" b="-125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BAAF81-C651-B358-C20F-FFE5424EEE14}"/>
              </a:ext>
            </a:extLst>
          </p:cNvPr>
          <p:cNvCxnSpPr>
            <a:stCxn id="11" idx="3"/>
          </p:cNvCxnSpPr>
          <p:nvPr/>
        </p:nvCxnSpPr>
        <p:spPr>
          <a:xfrm flipV="1">
            <a:off x="2315331" y="3247697"/>
            <a:ext cx="1284462" cy="415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FB6FD4-B774-2E58-69FC-145DD0043F9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315331" y="3663483"/>
            <a:ext cx="1284462" cy="28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6B37B5-8783-C77C-F669-DA23F7556187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273565" y="3183410"/>
            <a:ext cx="1421886" cy="230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A5E8E1-0750-542B-A3F8-E2F7EC70392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168045" y="3414319"/>
            <a:ext cx="527406" cy="595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40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A84807-8B3D-1010-433E-613986C4520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Cutting plane - Optimality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9C5781-B176-0B16-C3C4-9EA757466ACF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Let the objective value of the subproblem be described using a variable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9C5781-B176-0B16-C3C4-9EA757466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3"/>
                <a:stretch>
                  <a:fillRect l="-2010" t="-287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6E8FD-3C1D-3AD6-29FB-34A3EB106BE8}"/>
                  </a:ext>
                </a:extLst>
              </p:cNvPr>
              <p:cNvSpPr txBox="1"/>
              <p:nvPr/>
            </p:nvSpPr>
            <p:spPr>
              <a:xfrm>
                <a:off x="1042576" y="2022590"/>
                <a:ext cx="7742662" cy="2745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𝑺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𝐦𝐢𝐧</m:t>
                    </m:r>
                    <m:d>
                      <m:dPr>
                        <m:begChr m:val="{"/>
                        <m:endChr m:val="}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/>
                  <a:t>     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begChr m:val="{"/>
                        <m:endChr m:val="|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𝒑𝒐𝒔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/>
                  <a:t>    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96E8FD-3C1D-3AD6-29FB-34A3EB106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76" y="2022590"/>
                <a:ext cx="7742662" cy="2745110"/>
              </a:xfrm>
              <a:prstGeom prst="rect">
                <a:avLst/>
              </a:prstGeom>
              <a:blipFill>
                <a:blip r:embed="rId4"/>
                <a:stretch>
                  <a:fillRect l="-15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FB33-B99C-DB0C-8753-A503FD85E3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25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D8AB80-0F03-D167-37F6-DFB71E7866A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Adding optimality cuts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3CCD1B3-4181-DE41-10BC-8663C2D3037E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358762" y="1053590"/>
                <a:ext cx="8492897" cy="3949334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𝐒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>
                        <a:latin typeface="Cambria Math" panose="02040503050406030204" pitchFamily="18" charset="0"/>
                      </a:rPr>
                      <m:t>𝐦𝐢𝐧</m:t>
                    </m:r>
                    <m:d>
                      <m:dPr>
                        <m:begChr m:val="{"/>
                        <m:endChr m:val="}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The dual from is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𝐃</m:t>
                          </m:r>
                        </m:sub>
                      </m:sSub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𝐦𝐚𝐱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𝟐𝟏</m:t>
                                  </m:r>
                                </m:sub>
                              </m:sSub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sz="2400" b="1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u="sng" dirty="0"/>
                  <a:t>Optimality criterion</a:t>
                </a:r>
                <a:r>
                  <a:rPr lang="en-US" sz="2400" dirty="0"/>
                  <a:t>: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400" b="1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𝐃</m:t>
                        </m:r>
                      </m:sub>
                    </m:sSub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400" b="1" dirty="0"/>
                  <a:t>, then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b="1" dirty="0"/>
                  <a:t> is an optimal solution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400" b="1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𝐃</m:t>
                        </m:r>
                      </m:sub>
                    </m:sSub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&gt;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400" b="1" dirty="0"/>
                  <a:t>, then add the cut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𝝅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3CCD1B3-4181-DE41-10BC-8663C2D30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358762" y="1053590"/>
                <a:ext cx="8492897" cy="3949334"/>
              </a:xfrm>
              <a:blipFill>
                <a:blip r:embed="rId2"/>
                <a:stretch>
                  <a:fillRect l="-208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340E36B-CDF0-D41A-3ECD-60772BDA55A4}"/>
              </a:ext>
            </a:extLst>
          </p:cNvPr>
          <p:cNvSpPr/>
          <p:nvPr/>
        </p:nvSpPr>
        <p:spPr>
          <a:xfrm>
            <a:off x="5696607" y="4109545"/>
            <a:ext cx="2848304" cy="55186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0048C-B266-7569-2863-06C4AFE724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757EA-DD53-FD62-2E84-F6F7C78E2AE2}"/>
                  </a:ext>
                </a:extLst>
              </p:cNvPr>
              <p:cNvSpPr txBox="1"/>
              <p:nvPr/>
            </p:nvSpPr>
            <p:spPr>
              <a:xfrm>
                <a:off x="3468414" y="5130225"/>
                <a:ext cx="38888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*note dual variable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600" b="1" dirty="0"/>
                  <a:t> presented as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1600" b="1" dirty="0"/>
                  <a:t> for </a:t>
                </a:r>
                <a:r>
                  <a:rPr lang="en-US" sz="1600" b="1" u="sng" dirty="0"/>
                  <a:t>optimality</a:t>
                </a:r>
                <a:r>
                  <a:rPr lang="en-US" sz="1600" b="1" dirty="0"/>
                  <a:t> dual multipliers</a:t>
                </a:r>
                <a:endParaRPr lang="en-FI" sz="1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757EA-DD53-FD62-2E84-F6F7C78E2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14" y="5130225"/>
                <a:ext cx="3888828" cy="584775"/>
              </a:xfrm>
              <a:prstGeom prst="rect">
                <a:avLst/>
              </a:prstGeom>
              <a:blipFill>
                <a:blip r:embed="rId3"/>
                <a:stretch>
                  <a:fillRect l="-940" t="-3125" b="-125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258139-5476-A7AC-374A-2396C23822A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412828" y="4750676"/>
            <a:ext cx="283779" cy="379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66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6E2CB9-2263-1750-577F-0E49EF22447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F0CAC-888A-5968-243D-03FE335CDD3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1 Introduction</a:t>
            </a:r>
          </a:p>
          <a:p>
            <a:pPr>
              <a:lnSpc>
                <a:spcPct val="150000"/>
              </a:lnSpc>
            </a:pPr>
            <a:r>
              <a:rPr lang="en-US" dirty="0"/>
              <a:t>2 Theory</a:t>
            </a:r>
          </a:p>
          <a:p>
            <a:pPr>
              <a:lnSpc>
                <a:spcPct val="150000"/>
              </a:lnSpc>
            </a:pPr>
            <a:r>
              <a:rPr lang="en-US" dirty="0"/>
              <a:t>3 L-shaped algorithm</a:t>
            </a:r>
          </a:p>
          <a:p>
            <a:pPr>
              <a:lnSpc>
                <a:spcPct val="150000"/>
              </a:lnSpc>
            </a:pPr>
            <a:r>
              <a:rPr lang="en-US" dirty="0"/>
              <a:t>4 Remarks and applications</a:t>
            </a:r>
          </a:p>
          <a:p>
            <a:pPr>
              <a:lnSpc>
                <a:spcPct val="150000"/>
              </a:lnSpc>
            </a:pPr>
            <a:r>
              <a:rPr lang="en-US" dirty="0"/>
              <a:t>5 Conclusion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04D3-000F-8FA2-3D16-9A51E01B57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2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0405F3-CAF0-1C95-EA94-4FADA897C1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Adding feasibility cuts (recap)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B64C55-84C0-33C1-054D-487F73CF98E1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Feasibility cuts using dual simplex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330" b="1" i="0" smtClean="0">
                            <a:latin typeface="Cambria Math" panose="02040503050406030204" pitchFamily="18" charset="0"/>
                          </a:rPr>
                          <m:t>𝐃</m:t>
                        </m:r>
                      </m:sub>
                    </m:sSub>
                    <m:d>
                      <m:dPr>
                        <m:ctrlPr>
                          <a:rPr lang="en-US" sz="233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𝐦𝐚𝐱</m:t>
                    </m:r>
                    <m:d>
                      <m:dPr>
                        <m:begChr m:val="{"/>
                        <m:endChr m:val="}"/>
                        <m:ctrlPr>
                          <a:rPr lang="en-US" sz="233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sSub>
                          <m:sSubPr>
                            <m:ctrlPr>
                              <a:rPr lang="en-US" sz="233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233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330" b="1" i="1"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dirty="0"/>
                  <a:t> is infeasible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Add feasibility cuts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]≤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dirty="0"/>
                  <a:t> </a:t>
                </a: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B64C55-84C0-33C1-054D-487F73CF98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2010" r="-57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3B09BE8-6AA2-7C77-A1CC-C28122C9267C}"/>
              </a:ext>
            </a:extLst>
          </p:cNvPr>
          <p:cNvSpPr/>
          <p:nvPr/>
        </p:nvSpPr>
        <p:spPr>
          <a:xfrm>
            <a:off x="3499945" y="3136646"/>
            <a:ext cx="2858814" cy="58477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0B469-8E59-6DD9-0C0A-693ABC300F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470960-2B77-60FC-BD85-05231D3704E6}"/>
                  </a:ext>
                </a:extLst>
              </p:cNvPr>
              <p:cNvSpPr txBox="1"/>
              <p:nvPr/>
            </p:nvSpPr>
            <p:spPr>
              <a:xfrm>
                <a:off x="3499945" y="4767700"/>
                <a:ext cx="38888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*note dual variable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600" b="1" dirty="0"/>
                  <a:t> presented as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600" b="1" dirty="0"/>
                  <a:t> for </a:t>
                </a:r>
                <a:r>
                  <a:rPr lang="en-US" sz="1600" b="1" u="sng" dirty="0"/>
                  <a:t>feasibility</a:t>
                </a:r>
                <a:r>
                  <a:rPr lang="en-US" sz="1600" b="1" dirty="0"/>
                  <a:t> dual multipliers</a:t>
                </a:r>
                <a:endParaRPr lang="en-FI" sz="1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470960-2B77-60FC-BD85-05231D370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45" y="4767700"/>
                <a:ext cx="3888828" cy="584775"/>
              </a:xfrm>
              <a:prstGeom prst="rect">
                <a:avLst/>
              </a:prstGeom>
              <a:blipFill>
                <a:blip r:embed="rId3"/>
                <a:stretch>
                  <a:fillRect l="-784" t="-3125" b="-125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6F7F6D-DE45-4C9B-06DD-8FC08C8AAF2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870434" y="3870434"/>
            <a:ext cx="1573925" cy="897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965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3F240-93B2-7DA3-7AC2-A4250D3E6E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55663" y="1954924"/>
            <a:ext cx="7537000" cy="1355835"/>
          </a:xfrm>
        </p:spPr>
        <p:txBody>
          <a:bodyPr/>
          <a:lstStyle/>
          <a:p>
            <a:r>
              <a:rPr lang="en-US" dirty="0"/>
              <a:t>L-shaped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EE989-71E6-631B-C695-EF0BC30FE2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6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6759A6-2903-3AC0-D0DC-0607FF0C118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Form the L-shaped problem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1657A-AEB5-C445-87DF-9AE0988DDDE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identify and construct the L-shaped LP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02273-4C3C-0EA3-7780-8DF835985F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606F00-6381-910B-3B7A-9E4020F17946}"/>
                  </a:ext>
                </a:extLst>
              </p:cNvPr>
              <p:cNvSpPr txBox="1"/>
              <p:nvPr/>
            </p:nvSpPr>
            <p:spPr>
              <a:xfrm>
                <a:off x="358762" y="1717031"/>
                <a:ext cx="4214648" cy="321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330" b="1" dirty="0">
                    <a:latin typeface="Cambria Math" panose="02040503050406030204" pitchFamily="18" charset="0"/>
                  </a:rPr>
                  <a:t>(L):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330" b="1" i="1" dirty="0">
                    <a:latin typeface="Cambria Math" panose="02040503050406030204" pitchFamily="18" charset="0"/>
                  </a:rPr>
                  <a:t> </a:t>
                </a:r>
                <a:endParaRPr lang="en-US" sz="233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606F00-6381-910B-3B7A-9E4020F17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2" y="1717031"/>
                <a:ext cx="4214648" cy="3211648"/>
              </a:xfrm>
              <a:prstGeom prst="rect">
                <a:avLst/>
              </a:prstGeom>
              <a:blipFill>
                <a:blip r:embed="rId2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CC98F293-1B3F-0EB7-9B8A-32871FD792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09162" y="1628711"/>
                <a:ext cx="4728976" cy="338828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marR="0" indent="0" algn="l" defTabSz="761948" rtl="0" eaLnBrk="1" fontAlgn="auto" latinLnBrk="0" hangingPunct="1">
                  <a:lnSpc>
                    <a:spcPct val="100000"/>
                  </a:lnSpc>
                  <a:spcBef>
                    <a:spcPts val="833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333" b="1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8452" indent="-301605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 panose="020B0604020202020204" pitchFamily="34" charset="0"/>
                  <a:buChar char="•"/>
                  <a:defRPr sz="2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4230" indent="-195778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 panose="020B0604020202020204" pitchFamily="34" charset="0"/>
                  <a:buChar char="•"/>
                  <a:defRPr sz="177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921" indent="0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/>
                  <a:buNone/>
                  <a:defRPr sz="8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23895" indent="0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/>
                  <a:buNone/>
                  <a:defRPr sz="8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04868" indent="0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/>
                  <a:buNone/>
                  <a:defRPr sz="8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85840" indent="0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/>
                  <a:buNone/>
                  <a:defRPr sz="8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66813" indent="0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/>
                  <a:buNone/>
                  <a:defRPr sz="8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047790" indent="0" algn="l" defTabSz="761948" rtl="0" eaLnBrk="1" latinLnBrk="0" hangingPunct="1">
                  <a:lnSpc>
                    <a:spcPct val="90000"/>
                  </a:lnSpc>
                  <a:spcBef>
                    <a:spcPts val="417"/>
                  </a:spcBef>
                  <a:buFont typeface="Arial"/>
                  <a:buNone/>
                  <a:defRPr sz="8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𝒚</m:t>
                        </m:r>
                      </m:lim>
                    </m:limLow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𝒒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d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𝒚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d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𝑾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𝒚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𝒚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FI" dirty="0"/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CC98F293-1B3F-0EB7-9B8A-32871FD79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162" y="1628711"/>
                <a:ext cx="4728976" cy="3388289"/>
              </a:xfrm>
              <a:prstGeom prst="rect">
                <a:avLst/>
              </a:prstGeom>
              <a:blipFill>
                <a:blip r:embed="rId3"/>
                <a:stretch>
                  <a:fillRect l="-219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DA51992E-BE33-A697-1900-E19842395003}"/>
              </a:ext>
            </a:extLst>
          </p:cNvPr>
          <p:cNvSpPr/>
          <p:nvPr/>
        </p:nvSpPr>
        <p:spPr>
          <a:xfrm>
            <a:off x="3791363" y="3342290"/>
            <a:ext cx="919169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10ED8F2-A3DF-5228-8D4D-3EAB78BCE5A4}"/>
              </a:ext>
            </a:extLst>
          </p:cNvPr>
          <p:cNvSpPr/>
          <p:nvPr/>
        </p:nvSpPr>
        <p:spPr>
          <a:xfrm flipH="1">
            <a:off x="3571107" y="3342290"/>
            <a:ext cx="919169" cy="26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3519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7A2D6-6475-54A2-DB66-41F8E50B41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Master problem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54471A-F617-FBF6-C2E1-B9ACA6882BD6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379412"/>
                <a:ext cx="8492897" cy="11106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Define the </a:t>
                </a:r>
                <a:r>
                  <a:rPr lang="en-US" u="sng" dirty="0"/>
                  <a:t>master problem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54471A-F617-FBF6-C2E1-B9ACA6882B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379412"/>
                <a:ext cx="8492897" cy="1110638"/>
              </a:xfrm>
              <a:blipFill>
                <a:blip r:embed="rId2"/>
                <a:stretch>
                  <a:fillRect l="-2010" t="-879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10BB9C-0F0F-ECBA-D570-24A1BA67819D}"/>
                  </a:ext>
                </a:extLst>
              </p:cNvPr>
              <p:cNvSpPr txBox="1"/>
              <p:nvPr/>
            </p:nvSpPr>
            <p:spPr>
              <a:xfrm>
                <a:off x="2338551" y="1934731"/>
                <a:ext cx="6900042" cy="341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33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sz="2330" dirty="0"/>
                  <a:t>):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1" i="1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330" b="1" dirty="0"/>
                  <a:t>				</a:t>
                </a:r>
                <a:r>
                  <a:rPr lang="en-US" sz="233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(1)</a:t>
                </a:r>
                <a:endParaRPr lang="en-US" sz="2330" b="1" dirty="0"/>
              </a:p>
              <a:p>
                <a:pPr>
                  <a:lnSpc>
                    <a:spcPct val="150000"/>
                  </a:lnSpc>
                </a:pPr>
                <a:r>
                  <a:rPr lang="en-US" sz="233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33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					</a:t>
                </a:r>
                <a:r>
                  <a:rPr lang="en-US" sz="233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33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3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33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33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33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33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∀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233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r>
                  <a:rPr lang="en-US" sz="233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(3)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33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∀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US" sz="233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:r>
                  <a:rPr lang="en-US" sz="233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(4)</a:t>
                </a:r>
                <a:endParaRPr lang="en-US" sz="2330" b="1" dirty="0"/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dirty="0"/>
                  <a:t> </a:t>
                </a:r>
                <a:endParaRPr lang="en-FI" sz="233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10BB9C-0F0F-ECBA-D570-24A1BA678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551" y="1934731"/>
                <a:ext cx="6900042" cy="3411575"/>
              </a:xfrm>
              <a:prstGeom prst="rect">
                <a:avLst/>
              </a:prstGeom>
              <a:blipFill>
                <a:blip r:embed="rId3"/>
                <a:stretch>
                  <a:fillRect l="-132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6D4CC-9060-44C4-C208-5D04C4CD8C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1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7A2D6-6475-54A2-DB66-41F8E50B41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Subproblem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54471A-F617-FBF6-C2E1-B9ACA6882BD6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379412"/>
                <a:ext cx="8492897" cy="11106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Define the </a:t>
                </a:r>
                <a:r>
                  <a:rPr lang="en-US" u="sng" dirty="0"/>
                  <a:t>subproblem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dirty="0"/>
                  <a:t> using dual representation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Note: now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is predefined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54471A-F617-FBF6-C2E1-B9ACA6882B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379412"/>
                <a:ext cx="8492897" cy="1110638"/>
              </a:xfrm>
              <a:blipFill>
                <a:blip r:embed="rId2"/>
                <a:stretch>
                  <a:fillRect l="-2010" t="-879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CC6873C-D220-889D-98D8-1FDA6B801DF3}"/>
              </a:ext>
            </a:extLst>
          </p:cNvPr>
          <p:cNvSpPr/>
          <p:nvPr/>
        </p:nvSpPr>
        <p:spPr>
          <a:xfrm>
            <a:off x="788275" y="2554012"/>
            <a:ext cx="3310758" cy="23858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6A9237-D17F-C07D-0D59-15F1FE6303E5}"/>
                  </a:ext>
                </a:extLst>
              </p:cNvPr>
              <p:cNvSpPr txBox="1"/>
              <p:nvPr/>
            </p:nvSpPr>
            <p:spPr>
              <a:xfrm>
                <a:off x="861847" y="2680137"/>
                <a:ext cx="3615559" cy="2224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(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330" b="1" dirty="0"/>
                  <a:t>):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1" i="1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33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33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33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</a:t>
                </a:r>
                <a14:m>
                  <m:oMath xmlns:m="http://schemas.openxmlformats.org/officeDocument/2006/math"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dirty="0"/>
                  <a:t> </a:t>
                </a:r>
                <a:endParaRPr lang="en-FI" sz="233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6A9237-D17F-C07D-0D59-15F1FE63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47" y="2680137"/>
                <a:ext cx="3615559" cy="2224904"/>
              </a:xfrm>
              <a:prstGeom prst="rect">
                <a:avLst/>
              </a:prstGeom>
              <a:blipFill>
                <a:blip r:embed="rId3"/>
                <a:stretch>
                  <a:fillRect l="-253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6E2DBCE-02DB-EA82-2764-DA2C625A41CA}"/>
              </a:ext>
            </a:extLst>
          </p:cNvPr>
          <p:cNvSpPr/>
          <p:nvPr/>
        </p:nvSpPr>
        <p:spPr>
          <a:xfrm>
            <a:off x="4971394" y="2554012"/>
            <a:ext cx="3615557" cy="23858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98658B-A1E8-D771-8178-5C85F531A92E}"/>
                  </a:ext>
                </a:extLst>
              </p:cNvPr>
              <p:cNvSpPr txBox="1"/>
              <p:nvPr/>
            </p:nvSpPr>
            <p:spPr>
              <a:xfrm>
                <a:off x="5044967" y="2680137"/>
                <a:ext cx="3615559" cy="2177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233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3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330" b="1" dirty="0"/>
                  <a:t>):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1" i="1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2330" b="1" i="1" smtClean="0">
                        <a:latin typeface="Cambria Math" panose="02040503050406030204" pitchFamily="18" charset="0"/>
                      </a:rPr>
                      <m:t>ax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33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33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 </a:t>
                </a:r>
                <a14:m>
                  <m:oMath xmlns:m="http://schemas.openxmlformats.org/officeDocument/2006/math">
                    <m:r>
                      <a:rPr lang="en-US" sz="233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33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dirty="0"/>
                  <a:t> </a:t>
                </a:r>
                <a:endParaRPr lang="en-FI" sz="233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98658B-A1E8-D771-8178-5C85F531A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967" y="2680137"/>
                <a:ext cx="3615559" cy="2177263"/>
              </a:xfrm>
              <a:prstGeom prst="rect">
                <a:avLst/>
              </a:prstGeom>
              <a:blipFill>
                <a:blip r:embed="rId4"/>
                <a:stretch>
                  <a:fillRect l="-2530" r="-2867" b="-168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59496E9D-85FF-AE64-08F8-9694C4B77CFB}"/>
              </a:ext>
            </a:extLst>
          </p:cNvPr>
          <p:cNvSpPr/>
          <p:nvPr/>
        </p:nvSpPr>
        <p:spPr>
          <a:xfrm>
            <a:off x="4272454" y="3363310"/>
            <a:ext cx="557048" cy="3678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6BF21-D5B5-764F-B45B-7A0CF8899B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33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7A2D6-6475-54A2-DB66-41F8E50B41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L-shaped algorithm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54471A-F617-FBF6-C2E1-B9ACA6882BD6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Initialize: 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𝐢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/>
                  <a:t>No constraints (cuts) of type (3) - (4)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=−∞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b="1" dirty="0">
                    <a:sym typeface="Wingdings" panose="05000000000000000000" pitchFamily="2" charset="2"/>
                  </a:rPr>
                  <a:t> “Disregarded” in first calculations, 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>
                    <a:sym typeface="Wingdings" panose="05000000000000000000" pitchFamily="2" charset="2"/>
                  </a:rPr>
                  <a:t> Iteration count</a:t>
                </a:r>
                <a:endParaRPr lang="en-US" b="1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Start repeating 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F54471A-F617-FBF6-C2E1-B9ACA6882B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201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925BC0-D177-1302-809A-B9065F8A9B36}"/>
                  </a:ext>
                </a:extLst>
              </p:cNvPr>
              <p:cNvSpPr txBox="1"/>
              <p:nvPr/>
            </p:nvSpPr>
            <p:spPr>
              <a:xfrm>
                <a:off x="4572000" y="4193857"/>
                <a:ext cx="4214649" cy="1147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37130" lvl="2" indent="-342900"/>
                <a:r>
                  <a:rPr lang="en-US" sz="2400" b="1" dirty="0"/>
                  <a:t>(3):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/>
                  <a:t>  </a:t>
                </a:r>
              </a:p>
              <a:p>
                <a:pPr marL="1237130" lvl="2" indent="-342900"/>
                <a:r>
                  <a:rPr lang="en-US" sz="2400" b="1" dirty="0"/>
                  <a:t>(4):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400" b="1" dirty="0"/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925BC0-D177-1302-809A-B9065F8A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193857"/>
                <a:ext cx="4214649" cy="1147686"/>
              </a:xfrm>
              <a:prstGeom prst="rect">
                <a:avLst/>
              </a:prstGeom>
              <a:blipFill>
                <a:blip r:embed="rId3"/>
                <a:stretch>
                  <a:fillRect t="-212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11117A-5CF1-EB78-7923-D7D668E4FBB5}"/>
              </a:ext>
            </a:extLst>
          </p:cNvPr>
          <p:cNvSpPr/>
          <p:nvPr/>
        </p:nvSpPr>
        <p:spPr>
          <a:xfrm>
            <a:off x="5318235" y="4092211"/>
            <a:ext cx="3615557" cy="11106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E4F21-4129-D691-004C-1940FB49E6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E14CD1-931F-2E2B-1760-8709300EAB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L-shaped algorithm</a:t>
            </a:r>
            <a:endParaRPr lang="en-FI" dirty="0"/>
          </a:p>
          <a:p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F74355-333D-BFA2-BD2A-4A2650A1BBA0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Step 1. Solve the master problem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endParaRPr lang="en-US" sz="2400" b="1" dirty="0"/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400" b="1" dirty="0"/>
                  <a:t>If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sz="2400" b="1" dirty="0"/>
                  <a:t>) is infeasible </a:t>
                </a:r>
                <a:r>
                  <a:rPr lang="en-US" sz="2400" b="1" dirty="0">
                    <a:sym typeface="Wingdings" panose="05000000000000000000" pitchFamily="2" charset="2"/>
                  </a:rPr>
                  <a:t> End</a:t>
                </a:r>
                <a:endParaRPr lang="en-US" sz="2400" b="1" dirty="0"/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400" b="1" dirty="0">
                    <a:sym typeface="Wingdings" panose="05000000000000000000" pitchFamily="2" charset="2"/>
                  </a:rPr>
                  <a:t>If </a:t>
                </a:r>
                <a:r>
                  <a:rPr lang="en-US" sz="2400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sz="2400" b="1" dirty="0"/>
                  <a:t>) </a:t>
                </a:r>
                <a:r>
                  <a:rPr lang="en-US" sz="2400" b="1" dirty="0">
                    <a:sym typeface="Wingdings" panose="05000000000000000000" pitchFamily="2" charset="2"/>
                  </a:rPr>
                  <a:t>is feasible  Step 2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Step 2. Let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be the solution 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b="1" dirty="0"/>
                  <a:t>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b="1" dirty="0"/>
                  <a:t>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</m:oMath>
                </a14:m>
                <a:endParaRPr lang="en-US" b="1" dirty="0"/>
              </a:p>
              <a:p>
                <a:pPr marL="342900" indent="-342900">
                  <a:lnSpc>
                    <a:spcPct val="150000"/>
                  </a:lnSpc>
                </a:pPr>
                <a:endParaRPr lang="en-US" sz="2400" b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F74355-333D-BFA2-BD2A-4A2650A1B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208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17E42-FCD2-4034-8C03-8D1E74A8E4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82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FDA1B6-D06E-BD3F-9B92-CD9F75BDA1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L-shaped algorithm</a:t>
            </a:r>
            <a:endParaRPr lang="en-FI" dirty="0"/>
          </a:p>
          <a:p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6895019-B073-45EA-3D18-E8666B0ECE79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492039" y="1268360"/>
                <a:ext cx="8492897" cy="3388289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100" b="1" dirty="0"/>
                  <a:t>If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1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100" b="1" dirty="0"/>
                  <a:t>) is feasible and unbounded </a:t>
                </a:r>
                <a:r>
                  <a:rPr lang="en-US" sz="2100" b="1" dirty="0">
                    <a:sym typeface="Wingdings" panose="05000000000000000000" pitchFamily="2" charset="2"/>
                  </a:rPr>
                  <a:t> End</a:t>
                </a:r>
                <a:endParaRPr lang="en-US" sz="2100" b="1" u="sng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100" b="1" dirty="0">
                    <a:sym typeface="Wingdings" panose="05000000000000000000" pitchFamily="2" charset="2"/>
                  </a:rPr>
                  <a:t>If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1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100" b="1" dirty="0">
                    <a:sym typeface="Wingdings" panose="05000000000000000000" pitchFamily="2" charset="2"/>
                  </a:rPr>
                  <a:t>) is solvable and </a:t>
                </a:r>
                <a14:m>
                  <m:oMath xmlns:m="http://schemas.openxmlformats.org/officeDocument/2006/math">
                    <m:r>
                      <a:rPr lang="en-US" sz="2100" b="1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𝐦𝐢𝐧</m:t>
                    </m:r>
                    <m:r>
                      <a:rPr lang="en-US" sz="2100" b="1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𝑺</m:t>
                        </m:r>
                      </m:e>
                      <m: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𝑫</m:t>
                        </m:r>
                      </m:sub>
                    </m:sSub>
                    <m:d>
                      <m:dPr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1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acc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𝒍</m:t>
                            </m:r>
                          </m:sup>
                        </m:sSup>
                      </m:e>
                    </m:d>
                    <m:r>
                      <a:rPr lang="en-US" sz="21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≤</m:t>
                    </m:r>
                    <m:sSup>
                      <m:sSupPr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𝜽</m:t>
                            </m:r>
                          </m:e>
                        </m:acc>
                      </m:e>
                      <m:sup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𝒍</m:t>
                        </m:r>
                      </m:sup>
                    </m:sSup>
                  </m:oMath>
                </a14:m>
                <a:r>
                  <a:rPr lang="en-US" sz="2100" b="1" dirty="0"/>
                  <a:t> </a:t>
                </a:r>
                <a:r>
                  <a:rPr lang="en-US" sz="2100" b="1" dirty="0">
                    <a:sym typeface="Wingdings" panose="05000000000000000000" pitchFamily="2" charset="2"/>
                  </a:rPr>
                  <a:t> </a:t>
                </a:r>
                <a:r>
                  <a:rPr lang="en-US" sz="2100" dirty="0">
                    <a:sym typeface="Wingdings" panose="05000000000000000000" pitchFamily="2" charset="2"/>
                  </a:rPr>
                  <a:t>Optimal found, End</a:t>
                </a:r>
                <a:endParaRPr lang="en-US" sz="21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100" b="1" dirty="0"/>
                  <a:t>If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1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100" b="1" dirty="0"/>
                  <a:t>) is infeasible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à"/>
                </a:pPr>
                <a:r>
                  <a:rPr lang="en-US" sz="2100" b="1" dirty="0">
                    <a:sym typeface="Wingdings" panose="05000000000000000000" pitchFamily="2" charset="2"/>
                  </a:rPr>
                  <a:t>Add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𝝈</m:t>
                        </m:r>
                      </m:e>
                      <m: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𝒊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b>
                        </m:s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𝟐𝟏</m:t>
                            </m:r>
                          </m:sub>
                        </m:s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</m:d>
                    <m:r>
                      <a:rPr lang="en-US" sz="21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≤</m:t>
                    </m:r>
                    <m:r>
                      <a:rPr lang="en-US" sz="21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𝟎</m:t>
                    </m:r>
                  </m:oMath>
                </a14:m>
                <a:r>
                  <a:rPr lang="en-US" sz="2100" dirty="0"/>
                  <a:t> and return to </a:t>
                </a:r>
                <a:r>
                  <a:rPr lang="en-US" sz="2100" u="sng" dirty="0"/>
                  <a:t>Step 1</a:t>
                </a:r>
                <a:endParaRPr lang="en-US" sz="2100" b="1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100" b="1" dirty="0"/>
                  <a:t>Otherwise (feasible, but not optimal)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100" b="1" dirty="0">
                    <a:sym typeface="Wingdings" panose="05000000000000000000" pitchFamily="2" charset="2"/>
                  </a:rPr>
                  <a:t> Add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𝝅</m:t>
                        </m:r>
                      </m:e>
                      <m: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b>
                        </m:s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𝟐𝟏</m:t>
                            </m:r>
                          </m:sub>
                        </m:sSub>
                        <m:r>
                          <a:rPr lang="en-US" sz="21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</m:d>
                    <m:r>
                      <a:rPr lang="en-US" sz="21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≤</m:t>
                    </m:r>
                    <m:r>
                      <a:rPr lang="en-US" sz="21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𝜽</m:t>
                    </m:r>
                  </m:oMath>
                </a14:m>
                <a:r>
                  <a:rPr lang="en-US" sz="2100" b="1" dirty="0"/>
                  <a:t> and return to </a:t>
                </a:r>
                <a:r>
                  <a:rPr lang="en-US" sz="2100" b="1" u="sng" dirty="0"/>
                  <a:t>Step 1</a:t>
                </a:r>
              </a:p>
              <a:p>
                <a:endParaRPr lang="en-FI" sz="16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6895019-B073-45EA-3D18-E8666B0ECE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492039" y="1268360"/>
                <a:ext cx="8492897" cy="3388289"/>
              </a:xfrm>
              <a:blipFill>
                <a:blip r:embed="rId3"/>
                <a:stretch>
                  <a:fillRect l="-1938" b="-575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B4632-42C1-12A4-D95C-73CA7246AA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12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F6FDBC-2D6C-5EA7-8344-49C1B7C3136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Algorithm summary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061D57-C575-0002-CD57-7779AAA03C05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1007044" y="888808"/>
                <a:ext cx="8492897" cy="3937383"/>
              </a:xfrm>
            </p:spPr>
            <p:txBody>
              <a:bodyPr/>
              <a:lstStyle/>
              <a:p>
                <a:r>
                  <a:rPr lang="en-US" sz="2000" dirty="0"/>
                  <a:t>Initialize: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←−∞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Repeat:</a:t>
                </a:r>
              </a:p>
              <a:p>
                <a:r>
                  <a:rPr lang="en-US" sz="2000" dirty="0"/>
                  <a:t>	Step 1.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sz="2000" dirty="0"/>
                  <a:t>. Store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acc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if found. Else, end.</a:t>
                </a:r>
              </a:p>
              <a:p>
                <a:r>
                  <a:rPr lang="en-US" sz="2000" dirty="0"/>
                  <a:t>	Step 2.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	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2000" dirty="0"/>
                  <a:t> infeasible:</a:t>
                </a:r>
              </a:p>
              <a:p>
                <a:r>
                  <a:rPr lang="en-US" sz="2000" dirty="0"/>
                  <a:t>		Add feasibility cut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	Else:</a:t>
                </a:r>
              </a:p>
              <a:p>
                <a:r>
                  <a:rPr lang="en-US" sz="2000" dirty="0"/>
                  <a:t>		Add optimality cut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𝐣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p>
                        </m:sSup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acc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061D57-C575-0002-CD57-7779AAA03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1007044" y="888808"/>
                <a:ext cx="8492897" cy="3937383"/>
              </a:xfrm>
              <a:blipFill>
                <a:blip r:embed="rId2"/>
                <a:stretch>
                  <a:fillRect l="-1795" t="-1858" b="-758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D1CBE-E3A9-38F6-A1A0-7B98CA0B0F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11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691333-375C-327D-167E-C7283CF3C0E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Numerical optimality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5D751BE-8D17-524D-7295-368CDE76C154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0" y="1274307"/>
                <a:ext cx="8492897" cy="3388289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Consider iteration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b="1" dirty="0"/>
                  <a:t> and threshold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b="1" dirty="0"/>
                  <a:t> (arbitrary, small)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Lower bound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</m:oMath>
                </a14:m>
                <a:r>
                  <a:rPr lang="en-US" b="1" dirty="0"/>
                  <a:t>    (</a:t>
                </a:r>
                <a:r>
                  <a:rPr lang="en-US" sz="2000" dirty="0"/>
                  <a:t>solution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sz="2000" dirty="0"/>
                  <a:t> at iteration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2000" dirty="0"/>
                  <a:t>)</a:t>
                </a:r>
                <a:endParaRPr lang="en-US" b="1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U</a:t>
                </a:r>
                <a:r>
                  <a:rPr lang="en-US" b="1" dirty="0"/>
                  <a:t>pper bound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𝑼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𝐌𝐢𝐧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,  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𝐦𝐢𝐧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Optimality gap (example) </a:t>
                </a:r>
                <a:r>
                  <a:rPr lang="en-US" b="1" dirty="0">
                    <a:sym typeface="Wingdings" panose="05000000000000000000" pitchFamily="2" charset="2"/>
                  </a:rPr>
                  <a:t>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𝒈𝒂𝒑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=|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𝑼𝑩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𝑳𝑩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𝑼𝑩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b="1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Optimality criterion </a:t>
                </a:r>
                <a:r>
                  <a:rPr lang="en-US" b="1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𝒈𝒂𝒑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≤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𝝐</m:t>
                    </m:r>
                  </m:oMath>
                </a14:m>
                <a:endParaRPr lang="en-US" b="1" dirty="0"/>
              </a:p>
              <a:p>
                <a:pPr marL="1041352" lvl="1" indent="-342900"/>
                <a:endParaRPr lang="en-US" b="1" dirty="0"/>
              </a:p>
              <a:p>
                <a:pPr marL="1041352" lvl="1" indent="-34290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5D751BE-8D17-524D-7295-368CDE76C1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0" y="1274307"/>
                <a:ext cx="8492897" cy="3388289"/>
              </a:xfrm>
              <a:blipFill>
                <a:blip r:embed="rId2"/>
                <a:stretch>
                  <a:fillRect l="-2010" b="-233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80084-0369-8656-A368-3A9775EAD9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1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3F240-93B2-7DA3-7AC2-A4250D3E6E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45152" y="2142796"/>
            <a:ext cx="7820778" cy="142940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95F12-554F-246D-AB9F-44AE1DE851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62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06477-6081-82E8-538B-7E09F478895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Multi-cut extension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C7A5AA-384B-287D-4AEF-CEBFF559C3A2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142236"/>
                <a:ext cx="8757066" cy="3388289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anose="05000000000000000000" pitchFamily="2" charset="2"/>
                  </a:rPr>
                  <a:t>We introduced a “single cut” algorithm  We can do the same with multiple cuts (e.g., for each scenario)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330" b="1" dirty="0">
                    <a:sym typeface="Wingdings" panose="05000000000000000000" pitchFamily="2" charset="2"/>
                  </a:rPr>
                  <a:t>Objective: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𝒌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=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sub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𝑲</m:t>
                        </m:r>
                      </m:sup>
                      <m:e>
                        <m:sSup>
                          <m:sSup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330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𝒌</m:t>
                            </m:r>
                          </m:sup>
                        </m:sSup>
                      </m:e>
                    </m:nary>
                  </m:oMath>
                </a14:m>
                <a:endParaRPr lang="en-US" sz="2330" b="1" dirty="0"/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330" b="1" dirty="0"/>
                  <a:t>Solve 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bSup>
                  </m:oMath>
                </a14:m>
                <a:r>
                  <a:rPr lang="en-US" sz="2330" b="1" dirty="0"/>
                  <a:t> </a:t>
                </a:r>
                <a14:m>
                  <m:oMath xmlns:m="http://schemas.openxmlformats.org/officeDocument/2006/math">
                    <m:r>
                      <a:rPr lang="en-US" sz="2330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330" b="1" i="1" dirty="0" smtClean="0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33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330" b="1" i="1" dirty="0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sz="2330" b="1" i="1" dirty="0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2330" b="1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330" b="1" dirty="0"/>
                  <a:t> subproblems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330" b="1" dirty="0"/>
                  <a:t>Feasibility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</m:oMath>
                </a14:m>
                <a:endParaRPr lang="en-US" sz="2330" b="1" dirty="0"/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sz="2330" b="1" dirty="0"/>
                  <a:t>Optimality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33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</m:s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</m:oMath>
                </a14:m>
                <a:endParaRPr lang="en-US" sz="2330" b="1" dirty="0"/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C7A5AA-384B-287D-4AEF-CEBFF559C3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142236"/>
                <a:ext cx="8757066" cy="3388289"/>
              </a:xfrm>
              <a:blipFill>
                <a:blip r:embed="rId2"/>
                <a:stretch>
                  <a:fillRect l="-1950" b="-1007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25E42-CF98-E36A-10A7-061A0F4AC0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79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3F240-93B2-7DA3-7AC2-A4250D3E6E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55663" y="1954924"/>
            <a:ext cx="7537000" cy="1355835"/>
          </a:xfrm>
        </p:spPr>
        <p:txBody>
          <a:bodyPr/>
          <a:lstStyle/>
          <a:p>
            <a:r>
              <a:rPr lang="en-US" dirty="0"/>
              <a:t>Remarks and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579B1-0CF0-2928-18BF-69254C5C1E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64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691333-375C-327D-167E-C7283CF3C0E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Remarks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5D751BE-8D17-524D-7295-368CDE76C154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325551" y="1142236"/>
                <a:ext cx="8492897" cy="3388289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Only finite number of cuts need to be added to reach optimum (Proof. Van Slyke and Wets, 1969)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Dual form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𝟐𝟏</m:t>
                                </m:r>
                              </m:sub>
                            </m:sSub>
                            <m:acc>
                              <m:accPr>
                                <m:chr m:val="̅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allows to run all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subproblems in parallel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For computational memory purposes some feasibility/optimality constraints can be deleted, but they might have to be re-introduced</a:t>
                </a: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5D751BE-8D17-524D-7295-368CDE76C1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325551" y="1142236"/>
                <a:ext cx="8492897" cy="3388289"/>
              </a:xfrm>
              <a:blipFill>
                <a:blip r:embed="rId2"/>
                <a:stretch>
                  <a:fillRect l="-1937" r="-1220" b="-701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7DBB4-3DB1-8BC1-F602-273281AAB4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15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149C1B-1497-C6CA-13EE-7123EAABEF5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Remarks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887330F-47FE-54A3-E9C0-D9E9BDC3C065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 some problems,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dirty="0"/>
                  <a:t> might be feasible, but unbounded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b="1" dirty="0"/>
                  <a:t>Van Slyke and Wets (1969) propose a theory to handle these cases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Benders decomposition == L-shaped method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b="1" dirty="0"/>
                  <a:t>Benders 1962 </a:t>
                </a:r>
                <a:r>
                  <a:rPr lang="en-US" b="1" dirty="0">
                    <a:sym typeface="Wingdings" panose="05000000000000000000" pitchFamily="2" charset="2"/>
                  </a:rPr>
                  <a:t></a:t>
                </a:r>
                <a:r>
                  <a:rPr lang="en-US" b="1" dirty="0"/>
                  <a:t> L-shaped method 1969</a:t>
                </a:r>
              </a:p>
              <a:p>
                <a:pPr marL="1041352" lvl="1" indent="-342900">
                  <a:lnSpc>
                    <a:spcPct val="150000"/>
                  </a:lnSpc>
                </a:pPr>
                <a:r>
                  <a:rPr lang="en-US" b="1" dirty="0"/>
                  <a:t>In stochastic problems often used as “L-shaped”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887330F-47FE-54A3-E9C0-D9E9BDC3C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2010" t="-2878" b="-18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33AC8-B425-37BA-2BFA-A1939C8C29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8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C31F4-8ED1-17BF-1DDD-B631C19A6C2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Applications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59979-A05A-7BFA-5D88-2B112DE26DE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Proven to be vey good in solving (stochastic) MILPs</a:t>
            </a:r>
          </a:p>
          <a:p>
            <a:pPr marL="1041352" lvl="1" indent="-342900">
              <a:lnSpc>
                <a:spcPct val="150000"/>
              </a:lnSpc>
            </a:pPr>
            <a:r>
              <a:rPr lang="en-US" b="1" dirty="0"/>
              <a:t>Additional heuristics can be applied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adaptation areas (</a:t>
            </a:r>
            <a:r>
              <a:rPr lang="en-US" sz="2400" dirty="0" err="1"/>
              <a:t>Rahmaniani</a:t>
            </a:r>
            <a:r>
              <a:rPr lang="en-US" dirty="0"/>
              <a:t> et al. 2017)</a:t>
            </a:r>
          </a:p>
          <a:p>
            <a:pPr marL="1041352" lvl="1" indent="-342900">
              <a:lnSpc>
                <a:spcPct val="150000"/>
              </a:lnSpc>
            </a:pPr>
            <a:r>
              <a:rPr lang="en-US" b="1" dirty="0"/>
              <a:t>Planning and scheduling</a:t>
            </a:r>
          </a:p>
          <a:p>
            <a:pPr marL="1041352" lvl="1" indent="-342900">
              <a:lnSpc>
                <a:spcPct val="150000"/>
              </a:lnSpc>
            </a:pPr>
            <a:r>
              <a:rPr lang="en-US" b="1" dirty="0"/>
              <a:t>Health care</a:t>
            </a:r>
          </a:p>
          <a:p>
            <a:pPr marL="1041352" lvl="1" indent="-342900">
              <a:lnSpc>
                <a:spcPct val="150000"/>
              </a:lnSpc>
            </a:pPr>
            <a:r>
              <a:rPr lang="en-US" b="1" dirty="0"/>
              <a:t>Energy and resource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BB43A-8B32-B021-5539-5ABFEBF70E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60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7BFD5B-3604-187D-DF5B-898198E8562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State-of-the-art!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7CEF0-CAF6-0526-8CCD-9B7C309F593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30654" y="4078013"/>
            <a:ext cx="8608242" cy="529738"/>
          </a:xfrm>
        </p:spPr>
        <p:txBody>
          <a:bodyPr/>
          <a:lstStyle/>
          <a:p>
            <a:r>
              <a:rPr lang="en-US" sz="1800" dirty="0"/>
              <a:t>Figure. Number of times Benders decomposition (aka. L-shaped algorithm) has been mentioned in literature according to Google scholar (</a:t>
            </a:r>
            <a:r>
              <a:rPr lang="en-US" sz="1800" dirty="0" err="1"/>
              <a:t>Rahmaniani</a:t>
            </a:r>
            <a:r>
              <a:rPr lang="en-US" sz="1800" dirty="0"/>
              <a:t> et al. 2017)</a:t>
            </a:r>
            <a:endParaRPr lang="en-FI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97726-36AF-6DCA-B909-259EF125E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752F9-622A-5531-E2FB-1B51F1779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02" y="821400"/>
            <a:ext cx="7669122" cy="32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86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866D6A-BD53-7C6F-F3F4-17755743BA5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How to use?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A7557-E57A-29C7-F446-F95F86F54D2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Manual implementations in e.g., Julia using </a:t>
            </a:r>
            <a:r>
              <a:rPr lang="en-US" dirty="0" err="1"/>
              <a:t>JuMP</a:t>
            </a:r>
            <a:r>
              <a:rPr lang="en-US" dirty="0"/>
              <a:t>, </a:t>
            </a:r>
            <a:r>
              <a:rPr lang="en-US" dirty="0" err="1"/>
              <a:t>Cbc</a:t>
            </a:r>
            <a:r>
              <a:rPr lang="en-US" dirty="0"/>
              <a:t>, </a:t>
            </a:r>
            <a:r>
              <a:rPr lang="en-US" dirty="0" err="1"/>
              <a:t>Clp</a:t>
            </a:r>
            <a:endParaRPr lang="en-US" dirty="0"/>
          </a:p>
          <a:p>
            <a:pPr marL="1041352" lvl="1" indent="-342900">
              <a:lnSpc>
                <a:spcPct val="150000"/>
              </a:lnSpc>
            </a:pPr>
            <a:r>
              <a:rPr lang="en-US" b="1" dirty="0"/>
              <a:t>See, e.g., Linear Optimization course homework 4</a:t>
            </a:r>
          </a:p>
          <a:p>
            <a:pPr marL="1041352" lvl="1" indent="-342900">
              <a:lnSpc>
                <a:spcPct val="150000"/>
              </a:lnSpc>
            </a:pPr>
            <a:r>
              <a:rPr lang="en-US" b="1" dirty="0"/>
              <a:t>See, e.g., GLPK package in </a:t>
            </a:r>
            <a:r>
              <a:rPr lang="en-US" b="1" dirty="0" err="1"/>
              <a:t>JuMP</a:t>
            </a: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IBM CPLEX solver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D193E-A8C4-82B3-1901-08FF8BEB2E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3F240-93B2-7DA3-7AC2-A4250D3E6E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55663" y="1954924"/>
            <a:ext cx="7537000" cy="135583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579B1-0CF0-2928-18BF-69254C5C1E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26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E65E7-EE3D-E29D-1F50-3E47D961E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General form and equivalence in Two-stage stochastic programs</a:t>
            </a:r>
            <a:endParaRPr lang="en-FI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FEC9D-61AE-57D8-4729-0141A626928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4000" dirty="0"/>
              <a:t>L-shaped linear programs</a:t>
            </a:r>
            <a:endParaRPr lang="en-FI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529CF-D2B4-633E-8611-6D0AB5CB55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40AEC-F2B4-8DB5-7D18-3A2DA8ABBCC3}"/>
                  </a:ext>
                </a:extLst>
              </p:cNvPr>
              <p:cNvSpPr txBox="1"/>
              <p:nvPr/>
            </p:nvSpPr>
            <p:spPr>
              <a:xfrm>
                <a:off x="856165" y="2399816"/>
                <a:ext cx="4214648" cy="2673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330" b="1" i="1" dirty="0">
                    <a:latin typeface="Cambria Math" panose="02040503050406030204" pitchFamily="18" charset="0"/>
                  </a:rPr>
                  <a:t> </a:t>
                </a:r>
                <a:endParaRPr lang="en-US" sz="233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40AEC-F2B4-8DB5-7D18-3A2DA8ABB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65" y="2399816"/>
                <a:ext cx="4214648" cy="2673809"/>
              </a:xfrm>
              <a:prstGeom prst="rect">
                <a:avLst/>
              </a:prstGeom>
              <a:blipFill>
                <a:blip r:embed="rId2"/>
                <a:stretch>
                  <a:fillRect l="-14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-Shape 10">
            <a:extLst>
              <a:ext uri="{FF2B5EF4-FFF2-40B4-BE49-F238E27FC236}">
                <a16:creationId xmlns:a16="http://schemas.microsoft.com/office/drawing/2014/main" id="{FE7D6B73-E4B5-C2BC-722F-9B12B1C279AB}"/>
              </a:ext>
            </a:extLst>
          </p:cNvPr>
          <p:cNvSpPr/>
          <p:nvPr/>
        </p:nvSpPr>
        <p:spPr>
          <a:xfrm>
            <a:off x="5898932" y="617264"/>
            <a:ext cx="2124000" cy="424800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CE346-07B2-11D2-96B5-0CC7DA350C98}"/>
              </a:ext>
            </a:extLst>
          </p:cNvPr>
          <p:cNvSpPr/>
          <p:nvPr/>
        </p:nvSpPr>
        <p:spPr>
          <a:xfrm>
            <a:off x="6453352" y="434381"/>
            <a:ext cx="1834483" cy="3930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75542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18E21-DFBF-BA39-2C40-57BD04FC4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Master problem and dual subproblem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Duality allows for</a:t>
            </a:r>
          </a:p>
          <a:p>
            <a:pPr marL="723873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Feasibility cuts</a:t>
            </a:r>
          </a:p>
          <a:p>
            <a:pPr marL="723873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Optimality cuts</a:t>
            </a:r>
            <a:endParaRPr lang="en-FI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752AD-7995-2284-F1AF-4302E7701A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Cutting plane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3B9-E821-0299-A87E-01C63E62CC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Placeholder 7" descr="A calculus formula">
            <a:extLst>
              <a:ext uri="{FF2B5EF4-FFF2-40B4-BE49-F238E27FC236}">
                <a16:creationId xmlns:a16="http://schemas.microsoft.com/office/drawing/2014/main" id="{3A137CCF-EAC1-1256-08E9-4334D6D2C46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4122" r="24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57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473EAC-2BA6-E09C-AAEF-B4E5AD8CE78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Two-stage stochastic LP 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1476E5-AE5E-3A62-11EA-7EEFC9AFAB8A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92341" y="1142236"/>
                <a:ext cx="8492897" cy="3388289"/>
              </a:xfrm>
            </p:spPr>
            <p:txBody>
              <a:bodyPr/>
              <a:lstStyle/>
              <a:p>
                <a:endParaRPr lang="en-US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lim>
                    </m:limLow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d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d>
                      </m:e>
                    </m:d>
                  </m:oMath>
                </a14:m>
                <a:r>
                  <a:rPr lang="en-US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dirty="0"/>
                  <a:t>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𝑾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/>
                  <a:t>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FI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1476E5-AE5E-3A62-11EA-7EEFC9AFAB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92341" y="1142236"/>
                <a:ext cx="8492897" cy="3388289"/>
              </a:xfrm>
              <a:blipFill>
                <a:blip r:embed="rId2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FF2520-0383-09F4-A07E-BB026CBD7044}"/>
                  </a:ext>
                </a:extLst>
              </p:cNvPr>
              <p:cNvSpPr txBox="1"/>
              <p:nvPr/>
            </p:nvSpPr>
            <p:spPr>
              <a:xfrm>
                <a:off x="5192110" y="2130989"/>
                <a:ext cx="3951890" cy="1885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30" b="1" dirty="0"/>
                  <a:t>First stage: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2330" b="1" dirty="0"/>
              </a:p>
              <a:p>
                <a:endParaRPr lang="en-US" sz="2330" b="1" dirty="0"/>
              </a:p>
              <a:p>
                <a:r>
                  <a:rPr lang="en-US" sz="2330" b="1" dirty="0"/>
                  <a:t>Second stage: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en-US" sz="2330" b="1" dirty="0"/>
              </a:p>
              <a:p>
                <a:endParaRPr lang="en-US" sz="2330" b="1" dirty="0"/>
              </a:p>
              <a:p>
                <a:r>
                  <a:rPr lang="en-US" sz="2330" b="1" dirty="0"/>
                  <a:t>Scenarios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2330" b="1" dirty="0"/>
                  <a:t>  </a:t>
                </a:r>
                <a:endParaRPr lang="en-FI" sz="233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FF2520-0383-09F4-A07E-BB026CBD7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10" y="2130989"/>
                <a:ext cx="3951890" cy="1885131"/>
              </a:xfrm>
              <a:prstGeom prst="rect">
                <a:avLst/>
              </a:prstGeom>
              <a:blipFill>
                <a:blip r:embed="rId3"/>
                <a:stretch>
                  <a:fillRect l="-2315" t="-2913" b="-6149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18107-A7D5-532C-D6B3-2238DCCD3F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usiness people giving thumbs up">
            <a:extLst>
              <a:ext uri="{FF2B5EF4-FFF2-40B4-BE49-F238E27FC236}">
                <a16:creationId xmlns:a16="http://schemas.microsoft.com/office/drawing/2014/main" id="{B39C7BB7-44A3-4637-4B5F-513A6039229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5152" r="2515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78765-8023-023E-CBBC-515A78B8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Combining the cutting plane theory into one algorithm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Solve two-stage stochastic LPs faster</a:t>
            </a:r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EEE23-912D-7997-D91E-5E68CD8A832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Algorithm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3A326-B915-E4F0-418C-29C3259F3A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20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A8D26E-77ED-5F41-3636-63A88C14E3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D728D-64C9-9A5B-E866-97A124D0E2B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dirty="0"/>
              <a:t>Van Slyke, R. M., &amp; Wets, R. (1969). L-shaped linear programs with applications to optimal control and stochastic programming. SIAM journal on applied mathematics, 17(4), 638-663.</a:t>
            </a:r>
          </a:p>
          <a:p>
            <a:pPr marL="457200" indent="-457200">
              <a:buAutoNum type="arabicPeriod"/>
            </a:pPr>
            <a:r>
              <a:rPr lang="en-US" sz="2000" dirty="0" err="1"/>
              <a:t>Rahmaniani</a:t>
            </a:r>
            <a:r>
              <a:rPr lang="en-US" sz="2000" dirty="0"/>
              <a:t>, R., </a:t>
            </a:r>
            <a:r>
              <a:rPr lang="en-US" sz="2000" dirty="0" err="1"/>
              <a:t>Crainic</a:t>
            </a:r>
            <a:r>
              <a:rPr lang="en-US" sz="2000" dirty="0"/>
              <a:t>, T. G., </a:t>
            </a:r>
            <a:r>
              <a:rPr lang="en-US" sz="2000" dirty="0" err="1"/>
              <a:t>Gendreau</a:t>
            </a:r>
            <a:r>
              <a:rPr lang="en-US" sz="2000" dirty="0"/>
              <a:t>, M., &amp; Rei, W. (2017). The Benders decomposition algorithm: A literature review. European Journal of Operational Research, 259(3), 801-817.</a:t>
            </a:r>
          </a:p>
          <a:p>
            <a:pPr marL="457200" indent="-457200">
              <a:buAutoNum type="arabicPeriod"/>
            </a:pPr>
            <a:r>
              <a:rPr lang="en-US" sz="2000" dirty="0"/>
              <a:t>Linear Optimization spring 2022, lecture 7.</a:t>
            </a:r>
            <a:endParaRPr lang="en-FI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73DDC-00D3-FDEC-46AF-DF5207844A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2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5C94C0-9306-105C-1057-74D777B0C1C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What is the problem?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6511D-F165-F63E-7619-C528165D580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Number of scenarios can be extremely large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Simplex is slow with many constraints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Many scenario/state space constraints are automatically satisfied  How to do better?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D55D4-4EF8-62C9-C3E6-ED3F7E88D5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8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156C44-B0D5-5269-6C2B-CB6D13120B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Interesting structure?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9D00AF59-3D47-2184-2CB5-454265A6985A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>
              <a:xfrm>
                <a:off x="2264004" y="1266460"/>
                <a:ext cx="5204569" cy="3182079"/>
              </a:xfrm>
            </p:spPr>
            <p:txBody>
              <a:bodyPr/>
              <a:lstStyle/>
              <a:p>
                <a:endParaRPr lang="en-US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lim>
                    </m:limLow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𝑨𝒙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en-US" sz="2800" b="1" dirty="0"/>
                  <a:t>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𝑾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𝒚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/>
                  <a:t>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𝒚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FI" dirty="0"/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9D00AF59-3D47-2184-2CB5-454265A698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xfrm>
                <a:off x="2264004" y="1266460"/>
                <a:ext cx="5204569" cy="3182079"/>
              </a:xfrm>
              <a:blipFill>
                <a:blip r:embed="rId2"/>
                <a:stretch>
                  <a:fillRect b="-1072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ED61D8-414A-2050-456B-ED7CD72F390C}"/>
              </a:ext>
            </a:extLst>
          </p:cNvPr>
          <p:cNvSpPr/>
          <p:nvPr/>
        </p:nvSpPr>
        <p:spPr>
          <a:xfrm>
            <a:off x="3899337" y="1923393"/>
            <a:ext cx="2617077" cy="650691"/>
          </a:xfrm>
          <a:prstGeom prst="roundRect">
            <a:avLst/>
          </a:prstGeom>
          <a:noFill/>
          <a:ln w="57150">
            <a:solidFill>
              <a:srgbClr val="EF8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85941-6B7A-C886-68D9-150285174700}"/>
              </a:ext>
            </a:extLst>
          </p:cNvPr>
          <p:cNvSpPr/>
          <p:nvPr/>
        </p:nvSpPr>
        <p:spPr>
          <a:xfrm>
            <a:off x="2900855" y="1923393"/>
            <a:ext cx="714704" cy="58857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8C8383-2ED1-57E9-D7DE-C9FB9024CCE1}"/>
              </a:ext>
            </a:extLst>
          </p:cNvPr>
          <p:cNvSpPr/>
          <p:nvPr/>
        </p:nvSpPr>
        <p:spPr>
          <a:xfrm>
            <a:off x="2900855" y="2831800"/>
            <a:ext cx="1355835" cy="57189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44136A-9DA1-3D01-CF85-06D490F7C00A}"/>
              </a:ext>
            </a:extLst>
          </p:cNvPr>
          <p:cNvSpPr/>
          <p:nvPr/>
        </p:nvSpPr>
        <p:spPr>
          <a:xfrm>
            <a:off x="2806262" y="3553623"/>
            <a:ext cx="4662311" cy="611501"/>
          </a:xfrm>
          <a:prstGeom prst="roundRect">
            <a:avLst/>
          </a:prstGeom>
          <a:noFill/>
          <a:ln w="57150">
            <a:solidFill>
              <a:srgbClr val="EF87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F63B6A-BE0C-0DF6-CDA6-A347DF93432A}"/>
              </a:ext>
            </a:extLst>
          </p:cNvPr>
          <p:cNvCxnSpPr>
            <a:cxnSpLocks/>
          </p:cNvCxnSpPr>
          <p:nvPr/>
        </p:nvCxnSpPr>
        <p:spPr>
          <a:xfrm>
            <a:off x="2064505" y="1657279"/>
            <a:ext cx="741757" cy="339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2F3F9A-BAE1-F2EE-48FC-9C85055BE149}"/>
              </a:ext>
            </a:extLst>
          </p:cNvPr>
          <p:cNvCxnSpPr>
            <a:cxnSpLocks/>
          </p:cNvCxnSpPr>
          <p:nvPr/>
        </p:nvCxnSpPr>
        <p:spPr>
          <a:xfrm>
            <a:off x="1948696" y="1657279"/>
            <a:ext cx="857566" cy="1200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E1EF788-F471-FD85-C733-3E7F6B369BC6}"/>
              </a:ext>
            </a:extLst>
          </p:cNvPr>
          <p:cNvSpPr txBox="1"/>
          <p:nvPr/>
        </p:nvSpPr>
        <p:spPr>
          <a:xfrm>
            <a:off x="632032" y="1092396"/>
            <a:ext cx="244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Depends only on x</a:t>
            </a:r>
            <a:endParaRPr lang="en-FI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3575BD-BEEF-BCF6-44BF-E874B5D81BFC}"/>
              </a:ext>
            </a:extLst>
          </p:cNvPr>
          <p:cNvSpPr txBox="1"/>
          <p:nvPr/>
        </p:nvSpPr>
        <p:spPr>
          <a:xfrm>
            <a:off x="6879996" y="984259"/>
            <a:ext cx="244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Depends only on y</a:t>
            </a:r>
            <a:endParaRPr lang="en-FI" sz="2400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8A863A-232D-76B2-76FD-8CD50AB10A06}"/>
              </a:ext>
            </a:extLst>
          </p:cNvPr>
          <p:cNvCxnSpPr>
            <a:cxnSpLocks/>
          </p:cNvCxnSpPr>
          <p:nvPr/>
        </p:nvCxnSpPr>
        <p:spPr>
          <a:xfrm flipH="1">
            <a:off x="6606726" y="1753550"/>
            <a:ext cx="718984" cy="503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A4473C-58A2-6266-DFB6-CD0050B24A50}"/>
                  </a:ext>
                </a:extLst>
              </p:cNvPr>
              <p:cNvSpPr txBox="1"/>
              <p:nvPr/>
            </p:nvSpPr>
            <p:spPr>
              <a:xfrm>
                <a:off x="6443112" y="4745305"/>
                <a:ext cx="24475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Depends on x and y(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sz="2400" b="1" dirty="0"/>
                  <a:t>)</a:t>
                </a:r>
                <a:endParaRPr lang="en-FI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A4473C-58A2-6266-DFB6-CD0050B24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112" y="4745305"/>
                <a:ext cx="2447500" cy="830997"/>
              </a:xfrm>
              <a:prstGeom prst="rect">
                <a:avLst/>
              </a:prstGeom>
              <a:blipFill>
                <a:blip r:embed="rId3"/>
                <a:stretch>
                  <a:fillRect l="-3990" t="-5109" b="-1605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3000F4-9E37-568D-3511-A027D6CA136C}"/>
              </a:ext>
            </a:extLst>
          </p:cNvPr>
          <p:cNvCxnSpPr>
            <a:cxnSpLocks/>
          </p:cNvCxnSpPr>
          <p:nvPr/>
        </p:nvCxnSpPr>
        <p:spPr>
          <a:xfrm flipH="1" flipV="1">
            <a:off x="6050627" y="4309241"/>
            <a:ext cx="465787" cy="552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7B31C88-C034-5CC2-B7EB-586E9FE3C1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2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6E2CB9-2263-1750-577F-0E49EF22447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General form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F0CAC-888A-5968-243D-03FE335CDD3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41" y="1379411"/>
            <a:ext cx="8492897" cy="36024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Introducing “L-shaped” linear programs: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870443-83AB-85AF-4D31-0866B74B519B}"/>
                  </a:ext>
                </a:extLst>
              </p:cNvPr>
              <p:cNvSpPr txBox="1"/>
              <p:nvPr/>
            </p:nvSpPr>
            <p:spPr>
              <a:xfrm>
                <a:off x="5817048" y="2302092"/>
                <a:ext cx="1890452" cy="226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,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 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/>
                  <a:t> </a:t>
                </a:r>
                <a:endParaRPr lang="en-FI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870443-83AB-85AF-4D31-0866B74B5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48" y="2302092"/>
                <a:ext cx="1890452" cy="2267737"/>
              </a:xfrm>
              <a:prstGeom prst="rect">
                <a:avLst/>
              </a:prstGeom>
              <a:blipFill>
                <a:blip r:embed="rId2"/>
                <a:stretch>
                  <a:fillRect t="-1344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59B021-2D8B-D1BB-82F5-36197CBE1BF6}"/>
                  </a:ext>
                </a:extLst>
              </p:cNvPr>
              <p:cNvSpPr txBox="1"/>
              <p:nvPr/>
            </p:nvSpPr>
            <p:spPr>
              <a:xfrm>
                <a:off x="1602400" y="1770255"/>
                <a:ext cx="4214648" cy="321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330" b="1" dirty="0">
                    <a:latin typeface="Cambria Math" panose="02040503050406030204" pitchFamily="18" charset="0"/>
                  </a:rPr>
                  <a:t>(L):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33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33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lim>
                    </m:limLow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330" b="1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33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33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.    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330" b="1" i="1" dirty="0">
                    <a:latin typeface="Cambria Math" panose="02040503050406030204" pitchFamily="18" charset="0"/>
                  </a:rPr>
                  <a:t> </a:t>
                </a:r>
                <a:endParaRPr lang="en-US" sz="233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b>
                    </m:sSub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33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33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330" b="1" dirty="0"/>
                  <a:t>        </a:t>
                </a:r>
                <a14:m>
                  <m:oMath xmlns:m="http://schemas.openxmlformats.org/officeDocument/2006/math"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33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330" i="1" dirty="0">
                    <a:latin typeface="Cambria Math" panose="02040503050406030204" pitchFamily="18" charset="0"/>
                  </a:rPr>
                  <a:t>	</a:t>
                </a:r>
                <a:endParaRPr lang="en-US" sz="2330" b="1" i="1" dirty="0">
                  <a:latin typeface="Cambria Math" panose="02040503050406030204" pitchFamily="18" charset="0"/>
                </a:endParaRPr>
              </a:p>
              <a:p>
                <a:endParaRPr lang="en-FI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59B021-2D8B-D1BB-82F5-36197CBE1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00" y="1770255"/>
                <a:ext cx="4214648" cy="3211648"/>
              </a:xfrm>
              <a:prstGeom prst="rect">
                <a:avLst/>
              </a:prstGeom>
              <a:blipFill>
                <a:blip r:embed="rId3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421886-806D-DD36-AC64-1E4637640CB0}"/>
              </a:ext>
            </a:extLst>
          </p:cNvPr>
          <p:cNvSpPr txBox="1"/>
          <p:nvPr/>
        </p:nvSpPr>
        <p:spPr>
          <a:xfrm>
            <a:off x="3857834" y="4736989"/>
            <a:ext cx="5465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Van Slyke, R. M., &amp; Wets, R. (1969). L-shaped linear programs with applications to optimal control and stochastic programming</a:t>
            </a:r>
            <a:endParaRPr lang="en-FI" sz="14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3A8D1-5E92-1C32-DD0D-50675E4CC3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7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91249-DC6A-1D22-6B69-C384FE2007F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L-shape / Block structure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D820959-9DD9-FC3F-E115-B8481CFCDAB9}"/>
                  </a:ext>
                </a:extLst>
              </p:cNvPr>
              <p:cNvSpPr/>
              <p:nvPr/>
            </p:nvSpPr>
            <p:spPr>
              <a:xfrm>
                <a:off x="2364827" y="1658074"/>
                <a:ext cx="1219200" cy="111063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D820959-9DD9-FC3F-E115-B8481CFCD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827" y="1658074"/>
                <a:ext cx="1219200" cy="11106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CEE6E0-5E78-0677-3B8F-688B40F03057}"/>
                  </a:ext>
                </a:extLst>
              </p:cNvPr>
              <p:cNvSpPr/>
              <p:nvPr/>
            </p:nvSpPr>
            <p:spPr>
              <a:xfrm>
                <a:off x="2364827" y="3228339"/>
                <a:ext cx="1219200" cy="111063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CEE6E0-5E78-0677-3B8F-688B40F03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827" y="3228339"/>
                <a:ext cx="1219200" cy="11106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4C9423-455C-3C9B-D4C0-4D9A9D809DA1}"/>
                  </a:ext>
                </a:extLst>
              </p:cNvPr>
              <p:cNvSpPr/>
              <p:nvPr/>
            </p:nvSpPr>
            <p:spPr>
              <a:xfrm>
                <a:off x="4235671" y="3228339"/>
                <a:ext cx="1219200" cy="111063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4C9423-455C-3C9B-D4C0-4D9A9D809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671" y="3228339"/>
                <a:ext cx="1219200" cy="11106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FDFFE2-4577-3CC5-DD88-1364E8E12515}"/>
              </a:ext>
            </a:extLst>
          </p:cNvPr>
          <p:cNvCxnSpPr/>
          <p:nvPr/>
        </p:nvCxnSpPr>
        <p:spPr>
          <a:xfrm>
            <a:off x="6043448" y="1355835"/>
            <a:ext cx="0" cy="31741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F149168-FF0B-9ACC-1E1A-1A56470CA205}"/>
                  </a:ext>
                </a:extLst>
              </p:cNvPr>
              <p:cNvSpPr/>
              <p:nvPr/>
            </p:nvSpPr>
            <p:spPr>
              <a:xfrm>
                <a:off x="6427076" y="1776248"/>
                <a:ext cx="951185" cy="86633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F149168-FF0B-9ACC-1E1A-1A56470CA2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776248"/>
                <a:ext cx="951185" cy="8663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28F1AC6-2994-8193-1729-1847240BF299}"/>
                  </a:ext>
                </a:extLst>
              </p:cNvPr>
              <p:cNvSpPr/>
              <p:nvPr/>
            </p:nvSpPr>
            <p:spPr>
              <a:xfrm>
                <a:off x="6448096" y="3324664"/>
                <a:ext cx="951185" cy="86633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28F1AC6-2994-8193-1729-1847240BF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096" y="3324664"/>
                <a:ext cx="951185" cy="8663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0EB28E-E717-E05F-CF8E-FB99936802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C406A-0FB7-BD05-DC1E-C92E992247B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Intuition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A0C97-9BAB-FF88-D3A1-688F921CEA9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41165" y="1037132"/>
            <a:ext cx="8492897" cy="338828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Heuristic idea (Van Slyke and Vets, 1969)</a:t>
            </a:r>
          </a:p>
          <a:p>
            <a:pPr marL="115565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300" b="1" dirty="0"/>
              <a:t>Solve the problem without scenario constraints</a:t>
            </a:r>
          </a:p>
          <a:p>
            <a:pPr marL="115565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300" b="1" dirty="0"/>
              <a:t>Check if the solution satisfies all scenario constraints</a:t>
            </a:r>
          </a:p>
          <a:p>
            <a:pPr marL="115565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300" b="1" dirty="0"/>
              <a:t>If constraints are violated </a:t>
            </a:r>
            <a:r>
              <a:rPr lang="en-US" sz="2300" b="1" dirty="0">
                <a:sym typeface="Wingdings" panose="05000000000000000000" pitchFamily="2" charset="2"/>
              </a:rPr>
              <a:t> introduce only those that are violated  Solve new problem</a:t>
            </a:r>
          </a:p>
          <a:p>
            <a:pPr marL="115565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300" b="1" dirty="0">
                <a:sym typeface="Wingdings" panose="05000000000000000000" pitchFamily="2" charset="2"/>
              </a:rPr>
              <a:t>Repeat until feasible and optimal</a:t>
            </a:r>
            <a:endParaRPr lang="en-US" sz="23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3B27E-A7FA-7C16-86F9-21AA02FB22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77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black.potx" id="{E317CB2F-2B06-4C29-BA0A-E1C053682C02}" vid="{FC0938FB-93C8-41A2-BD85-9FECC1749D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E93BE295A754CAA06FA35B0619E69" ma:contentTypeVersion="2" ma:contentTypeDescription="Create a new document." ma:contentTypeScope="" ma:versionID="540294b9ddb9fc9052270d7f216e83e7">
  <xsd:schema xmlns:xsd="http://www.w3.org/2001/XMLSchema" xmlns:xs="http://www.w3.org/2001/XMLSchema" xmlns:p="http://schemas.microsoft.com/office/2006/metadata/properties" xmlns:ns2="e1e4d885-b121-4c0c-b617-6c95a3592061" targetNamespace="http://schemas.microsoft.com/office/2006/metadata/properties" ma:root="true" ma:fieldsID="ef75ff05c15e357dd903ee3a842f5afe" ns2:_="">
    <xsd:import namespace="e1e4d885-b121-4c0c-b617-6c95a3592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4d885-b121-4c0c-b617-6c95a3592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FC1A7F-E27B-4068-BCB4-47B0350B8F4F}">
  <ds:schemaRefs>
    <ds:schemaRef ds:uri="e1e4d885-b121-4c0c-b617-6c95a3592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0268DC-F13F-4B53-B592-23E90B7D52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F8F463-5A37-4F97-911A-6C9E0CE4C71A}">
  <ds:schemaRefs>
    <ds:schemaRef ds:uri="e1e4d885-b121-4c0c-b617-6c95a3592061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8403</TotalTime>
  <Words>2120</Words>
  <Application>Microsoft Office PowerPoint</Application>
  <PresentationFormat>On-screen Show (16:10)</PresentationFormat>
  <Paragraphs>304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</vt:lpstr>
      <vt:lpstr>Calibri</vt:lpstr>
      <vt:lpstr>Cambria Math</vt:lpstr>
      <vt:lpstr>Wingdings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Andrea Lyly</cp:lastModifiedBy>
  <cp:revision>167</cp:revision>
  <dcterms:created xsi:type="dcterms:W3CDTF">2020-12-07T11:43:05Z</dcterms:created>
  <dcterms:modified xsi:type="dcterms:W3CDTF">2022-10-14T05:23:18Z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0x010100493E93BE295A754CAA06FA35B0619E69</vt:lpwstr>
  </property>
</Properties>
</file>