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7" r:id="rId5"/>
  </p:sldMasterIdLst>
  <p:notesMasterIdLst>
    <p:notesMasterId r:id="rId12"/>
  </p:notesMasterIdLst>
  <p:handoutMasterIdLst>
    <p:handoutMasterId r:id="rId13"/>
  </p:handoutMasterIdLst>
  <p:sldIdLst>
    <p:sldId id="347" r:id="rId6"/>
    <p:sldId id="262" r:id="rId7"/>
    <p:sldId id="261" r:id="rId8"/>
    <p:sldId id="263" r:id="rId9"/>
    <p:sldId id="383" r:id="rId10"/>
    <p:sldId id="363" r:id="rId11"/>
  </p:sldIdLst>
  <p:sldSz cx="9144000" cy="5715000" type="screen16x10"/>
  <p:notesSz cx="7315200" cy="96012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F363B"/>
    <a:srgbClr val="FF66CC"/>
    <a:srgbClr val="00CCFF"/>
    <a:srgbClr val="FFCD00"/>
    <a:srgbClr val="FFFFFF"/>
    <a:srgbClr val="00965E"/>
    <a:srgbClr val="EE353B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0094" autoAdjust="0"/>
  </p:normalViewPr>
  <p:slideViewPr>
    <p:cSldViewPr snapToGrid="0" snapToObjects="1">
      <p:cViewPr varScale="1">
        <p:scale>
          <a:sx n="80" d="100"/>
          <a:sy n="80" d="100"/>
        </p:scale>
        <p:origin x="90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18CCC29D-C729-694F-A788-B5007BCA57F6}" type="datetimeFigureOut">
              <a:rPr lang="en-US" smtClean="0"/>
              <a:t>10.8.2022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2DAAFD53-F29D-C94E-BF8B-0D8B7431C954}" type="datetimeFigureOut">
              <a:rPr lang="en-US" smtClean="0"/>
              <a:t>10.8.2022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5213" y="1200150"/>
            <a:ext cx="51847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25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85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85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21807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148164"/>
            <a:ext cx="8497093" cy="12816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3" y="1621799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9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946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63" y="1526921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516070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299738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516081"/>
            <a:ext cx="2167128" cy="34578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4851"/>
            <a:ext cx="8167909" cy="11217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796473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22" name="Kuva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42" y="576791"/>
            <a:ext cx="5130403" cy="4615142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2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38728"/>
            <a:ext cx="3015456" cy="20802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15137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816115"/>
            <a:ext cx="1539000" cy="1948781"/>
          </a:xfrm>
          <a:prstGeom prst="rect">
            <a:avLst/>
          </a:prstGeom>
        </p:spPr>
        <p:txBody>
          <a:bodyPr lIns="0" tIns="0" rIns="0" bIns="0"/>
          <a:lstStyle>
            <a:lvl1pPr marL="80996" indent="-80996" algn="l" defTabSz="51438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45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88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74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41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40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2" name="Kuva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768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744703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76024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76023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25" name="Kuva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3999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8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pic>
        <p:nvPicPr>
          <p:cNvPr id="7" name="Picture 6" descr="FB.png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351" y="3238454"/>
            <a:ext cx="353308" cy="353308"/>
          </a:xfrm>
          <a:prstGeom prst="rect">
            <a:avLst/>
          </a:prstGeom>
        </p:spPr>
      </p:pic>
      <p:pic>
        <p:nvPicPr>
          <p:cNvPr id="8" name="Picture 7" descr="IG.png">
            <a:hlinkClick r:id="rId5"/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034" y="3238454"/>
            <a:ext cx="353308" cy="353308"/>
          </a:xfrm>
          <a:prstGeom prst="rect">
            <a:avLst/>
          </a:prstGeom>
        </p:spPr>
      </p:pic>
      <p:pic>
        <p:nvPicPr>
          <p:cNvPr id="9" name="Picture 8" descr="Twitter.png">
            <a:hlinkClick r:id="rId7"/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716" y="3238454"/>
            <a:ext cx="353308" cy="353308"/>
          </a:xfrm>
          <a:prstGeom prst="rect">
            <a:avLst/>
          </a:prstGeom>
        </p:spPr>
      </p:pic>
      <p:pic>
        <p:nvPicPr>
          <p:cNvPr id="10" name="Picture 9" descr="Youtube.png">
            <a:hlinkClick r:id="rId9"/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399" y="3238454"/>
            <a:ext cx="353308" cy="353308"/>
          </a:xfrm>
          <a:prstGeom prst="rect">
            <a:avLst/>
          </a:prstGeom>
        </p:spPr>
      </p:pic>
      <p:pic>
        <p:nvPicPr>
          <p:cNvPr id="11" name="Picture 10" descr="SC.png">
            <a:hlinkClick r:id="rId11"/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082" y="3238454"/>
            <a:ext cx="353308" cy="353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766" y="3238347"/>
            <a:ext cx="406943" cy="342930"/>
          </a:xfrm>
          <a:prstGeom prst="rect">
            <a:avLst/>
          </a:prstGeom>
        </p:spPr>
      </p:pic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76400" y="1516282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866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3" r="14072"/>
          <a:stretch/>
        </p:blipFill>
        <p:spPr>
          <a:xfrm>
            <a:off x="4572000" y="0"/>
            <a:ext cx="4572000" cy="5715000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r="20815"/>
          <a:stretch/>
        </p:blipFill>
        <p:spPr>
          <a:xfrm>
            <a:off x="4572014" y="0"/>
            <a:ext cx="4572000" cy="5715014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2626" r="53157"/>
          <a:stretch/>
        </p:blipFill>
        <p:spPr>
          <a:xfrm>
            <a:off x="4576717" y="1"/>
            <a:ext cx="4572000" cy="5714999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22506"/>
          <a:stretch/>
        </p:blipFill>
        <p:spPr>
          <a:xfrm>
            <a:off x="4715180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r="14927"/>
          <a:stretch/>
        </p:blipFill>
        <p:spPr>
          <a:xfrm>
            <a:off x="4722854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1909"/>
          <a:stretch/>
        </p:blipFill>
        <p:spPr>
          <a:xfrm>
            <a:off x="4713402" y="1"/>
            <a:ext cx="4428000" cy="5714999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74C18F3E-4ACC-4E11-B9C1-C094C155D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427428"/>
            <a:ext cx="8324850" cy="3266281"/>
          </a:xfrm>
          <a:prstGeom prst="rect">
            <a:avLst/>
          </a:prstGeom>
          <a:solidFill>
            <a:srgbClr val="FF7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fi-FI" altLang="fi-FI" sz="1125"/>
          </a:p>
        </p:txBody>
      </p:sp>
      <p:pic>
        <p:nvPicPr>
          <p:cNvPr id="5" name="Picture 14" descr="aalto_eng">
            <a:extLst>
              <a:ext uri="{FF2B5EF4-FFF2-40B4-BE49-F238E27FC236}">
                <a16:creationId xmlns:a16="http://schemas.microsoft.com/office/drawing/2014/main" id="{C662E2A1-161C-4F1C-990D-68F790EFE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0900" cy="13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1" y="1475052"/>
            <a:ext cx="7769225" cy="1109927"/>
          </a:xfrm>
        </p:spPr>
        <p:txBody>
          <a:bodyPr/>
          <a:lstStyle>
            <a:lvl1pPr>
              <a:defRPr sz="3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fi-FI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1" y="2618053"/>
            <a:ext cx="6283325" cy="19499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altLang="fi-FI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795C177-F63E-47CD-9DEF-649DD486AD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4966230"/>
            <a:ext cx="2025650" cy="146844"/>
          </a:xfrm>
        </p:spPr>
        <p:txBody>
          <a:bodyPr/>
          <a:lstStyle>
            <a:lvl1pPr>
              <a:defRPr sz="1000">
                <a:solidFill>
                  <a:srgbClr val="928B81"/>
                </a:solidFill>
              </a:defRPr>
            </a:lvl1pPr>
          </a:lstStyle>
          <a:p>
            <a:pPr>
              <a:defRPr/>
            </a:pPr>
            <a:fld id="{D145655E-C511-485F-8910-9A5A9D9F683F}" type="datetime1">
              <a:rPr lang="en-US" altLang="fi-FI"/>
              <a:pPr>
                <a:defRPr/>
              </a:pPr>
              <a:t>10.8.2022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995938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7742D0-7B5A-4E7F-A558-A4E4D1965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C7C4F-35CC-4059-A403-FC5B0E9699D4}" type="datetime1">
              <a:rPr lang="en-US" altLang="fi-FI"/>
              <a:pPr>
                <a:defRPr/>
              </a:pPr>
              <a:t>10.8.2022</a:t>
            </a:fld>
            <a:endParaRPr lang="en-US" alt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C8B42A-BA9C-443B-8850-2DDEAFAF49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FEE422-945D-49A4-A6DE-603E105BE9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E5A3C-CF48-4745-A49A-839B3257DB2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796829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011482-3349-4D32-BEED-3F05275706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3297E-F64C-4A52-A288-734B5EA781D6}" type="datetime1">
              <a:rPr lang="en-US" altLang="fi-FI"/>
              <a:pPr>
                <a:defRPr/>
              </a:pPr>
              <a:t>10.8.2022</a:t>
            </a:fld>
            <a:endParaRPr lang="en-US" alt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2D4B14-D70B-4035-91E6-4E585615A9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B68B18-8472-4088-AECD-0DADBE1FC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9CEB0-9048-413C-907F-5FD960FF2D5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740803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1" y="1318949"/>
            <a:ext cx="3916363" cy="34461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318949"/>
            <a:ext cx="3916362" cy="34461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E1954-1C58-4C96-B2E9-8DFEA65EF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49502-33CC-4C61-8F1F-83728F2D0ECC}" type="datetime1">
              <a:rPr lang="en-US" altLang="fi-FI"/>
              <a:pPr>
                <a:defRPr/>
              </a:pPr>
              <a:t>10.8.2022</a:t>
            </a:fld>
            <a:endParaRPr lang="en-US" alt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DFA6A3-81E7-4469-AA12-35CF0FD65D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728E56-FB6E-4CF2-BF04-AF06934C0A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6620F-93AF-417A-BF32-43C69693DAE7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081862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46702CC-5E14-4AE5-912E-32CE9590FC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3FDAE-C143-4055-B287-E4813AFFA117}" type="datetime1">
              <a:rPr lang="en-US" altLang="fi-FI"/>
              <a:pPr>
                <a:defRPr/>
              </a:pPr>
              <a:t>10.8.2022</a:t>
            </a:fld>
            <a:endParaRPr lang="en-US" altLang="fi-F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C5F727B-10C7-4E5D-8C83-83E362FE9E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788EBD7-2265-49FB-99A6-63D0E5FA9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BBC6F-63AD-4BDF-929F-EFDD52249053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8857369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C5227E-1E37-4854-B66F-2B3B8DA184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22E5E-D270-42B2-A3D4-6BC83332B86F}" type="datetime1">
              <a:rPr lang="en-US" altLang="fi-FI"/>
              <a:pPr>
                <a:defRPr/>
              </a:pPr>
              <a:t>10.8.2022</a:t>
            </a:fld>
            <a:endParaRPr lang="en-US" altLang="fi-F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1369B6-E881-4A0D-94ED-06A395CD10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CAD2DD-6963-4397-9728-23238E35E5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5AB3E-42C8-4BC8-A4A0-19F7F60EAD2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383391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11B7005-7CC7-4993-A3F0-02C136710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DBE74-2458-49D0-9614-67A34DDB4658}" type="datetime1">
              <a:rPr lang="en-US" altLang="fi-FI"/>
              <a:pPr>
                <a:defRPr/>
              </a:pPr>
              <a:t>10.8.2022</a:t>
            </a:fld>
            <a:endParaRPr lang="en-US" altLang="fi-F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9BC8B9A-BB19-4624-85D8-009D438C06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B963DD5-0BEE-4925-B08B-3733C34A97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7AAB2-3A90-4128-915C-41FFC18577B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96360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8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1563761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7C6628-E782-4D84-8743-7753D772F3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80FCF-B4BF-4A5C-ACE4-8D2638479D11}" type="datetime1">
              <a:rPr lang="en-US" altLang="fi-FI"/>
              <a:pPr>
                <a:defRPr/>
              </a:pPr>
              <a:t>10.8.2022</a:t>
            </a:fld>
            <a:endParaRPr lang="en-US" alt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BF26C3-B374-46DA-85B1-8C7A7CB95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8A71B2-B939-4816-9BAB-2EC4ED6845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6E776-9119-4D85-85CF-BC7846317B83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940607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584EE3-C781-4D9D-BFAA-9E4C424BC2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B03DF-5498-43B0-B9A2-41E57AD09A8C}" type="datetime1">
              <a:rPr lang="en-US" altLang="fi-FI"/>
              <a:pPr>
                <a:defRPr/>
              </a:pPr>
              <a:t>10.8.2022</a:t>
            </a:fld>
            <a:endParaRPr lang="en-US" alt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659A97-F015-4C97-87B5-216A0D91DE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88324-2A11-4A58-8F84-A92315C35E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C9447-2361-4783-A89B-77A08DC3D81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48877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779095-012B-45CC-B388-E3D8E8FA02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EF8E4-C96C-4623-9E3E-2AE9EB5151B7}" type="datetime1">
              <a:rPr lang="en-US" altLang="fi-FI"/>
              <a:pPr>
                <a:defRPr/>
              </a:pPr>
              <a:t>10.8.2022</a:t>
            </a:fld>
            <a:endParaRPr lang="en-US" alt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1731FD-2D9C-41FD-ACE3-D6763C1578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142CBA-B9CE-47EA-AF53-3DE87DA189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E7C28-04DC-44BC-8B6E-4DFE395AD58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532497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9" y="407459"/>
            <a:ext cx="1995487" cy="4357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07459"/>
            <a:ext cx="5837238" cy="4357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ED94F9-9AAD-4C30-AF45-F6F077BF57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1A75A-FDE0-4920-BBAC-BBDB5427386E}" type="datetime1">
              <a:rPr lang="en-US" altLang="fi-FI"/>
              <a:pPr>
                <a:defRPr/>
              </a:pPr>
              <a:t>10.8.2022</a:t>
            </a:fld>
            <a:endParaRPr lang="en-US" alt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96605C-30E5-401F-AF13-8F420FF124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AA3A6B-D642-4B2D-A84C-56FB707507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BBDB2-2BB9-4125-B955-4AFBE3FCD82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57692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7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2433703"/>
            <a:ext cx="8492897" cy="25106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53" y="1517578"/>
            <a:ext cx="8492897" cy="7209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905" y="214300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81893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81893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410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63" y="1693836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23017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62" y="1954930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45949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5218"/>
            <a:ext cx="5130402" cy="4219286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73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5" indent="-171435" algn="l" defTabSz="68573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5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D42AB7-5E66-4A8D-8F52-8CEF3F7DA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1501" y="407459"/>
            <a:ext cx="7985125" cy="89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9B2F5A6-5044-4EB1-BD5E-5608ABB62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1" y="1318949"/>
            <a:ext cx="7985125" cy="344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11B3502-D8C2-48F9-A440-B204B373AF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5226844"/>
            <a:ext cx="1544638" cy="10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750" b="1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92EC69C2-EAB1-41B7-977D-E6D6711249F0}" type="datetime1">
              <a:rPr lang="en-US" altLang="fi-FI"/>
              <a:pPr>
                <a:defRPr/>
              </a:pPr>
              <a:t>10.8.2022</a:t>
            </a:fld>
            <a:endParaRPr lang="en-US" altLang="fi-F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7833E4E-C38E-46DB-8E79-BDF3106582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5118365"/>
            <a:ext cx="1544638" cy="10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750" b="1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18D2059-2083-4300-B6BC-E0C0949E6E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5331355"/>
            <a:ext cx="1544638" cy="10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 b="1">
                <a:solidFill>
                  <a:srgbClr val="898989"/>
                </a:solidFill>
              </a:defRPr>
            </a:lvl1pPr>
          </a:lstStyle>
          <a:p>
            <a:fld id="{56844297-82F5-46DF-BBE0-85C7E60120C0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031" name="Rectangle 8">
            <a:extLst>
              <a:ext uri="{FF2B5EF4-FFF2-40B4-BE49-F238E27FC236}">
                <a16:creationId xmlns:a16="http://schemas.microsoft.com/office/drawing/2014/main" id="{02211A01-25C4-4A9A-9B12-EC83B4646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1" y="4843199"/>
            <a:ext cx="7985125" cy="54239"/>
          </a:xfrm>
          <a:prstGeom prst="rect">
            <a:avLst/>
          </a:prstGeom>
          <a:solidFill>
            <a:srgbClr val="FF7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fi-FI" altLang="fi-FI" sz="1125"/>
          </a:p>
        </p:txBody>
      </p:sp>
      <p:pic>
        <p:nvPicPr>
          <p:cNvPr id="1032" name="Picture 13" descr="aalto_eng_alakulma">
            <a:extLst>
              <a:ext uri="{FF2B5EF4-FFF2-40B4-BE49-F238E27FC236}">
                <a16:creationId xmlns:a16="http://schemas.microsoft.com/office/drawing/2014/main" id="{057FC817-F638-4E55-A1F8-7FBFB5672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6230"/>
            <a:ext cx="2693988" cy="74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86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rgbClr val="FF7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rgbClr val="FF79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rgbClr val="FF79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rgbClr val="FF79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rgbClr val="FF7900"/>
          </a:solidFill>
          <a:latin typeface="Arial" charset="0"/>
        </a:defRPr>
      </a:lvl5pPr>
      <a:lvl6pPr marL="380985" algn="l" rtl="0" fontAlgn="base">
        <a:spcBef>
          <a:spcPct val="0"/>
        </a:spcBef>
        <a:spcAft>
          <a:spcPct val="0"/>
        </a:spcAft>
        <a:defRPr sz="2667" b="1">
          <a:solidFill>
            <a:srgbClr val="FF7900"/>
          </a:solidFill>
          <a:latin typeface="Arial" charset="0"/>
        </a:defRPr>
      </a:lvl6pPr>
      <a:lvl7pPr marL="761970" algn="l" rtl="0" fontAlgn="base">
        <a:spcBef>
          <a:spcPct val="0"/>
        </a:spcBef>
        <a:spcAft>
          <a:spcPct val="0"/>
        </a:spcAft>
        <a:defRPr sz="2667" b="1">
          <a:solidFill>
            <a:srgbClr val="FF7900"/>
          </a:solidFill>
          <a:latin typeface="Arial" charset="0"/>
        </a:defRPr>
      </a:lvl7pPr>
      <a:lvl8pPr marL="1142954" algn="l" rtl="0" fontAlgn="base">
        <a:spcBef>
          <a:spcPct val="0"/>
        </a:spcBef>
        <a:spcAft>
          <a:spcPct val="0"/>
        </a:spcAft>
        <a:defRPr sz="2667" b="1">
          <a:solidFill>
            <a:srgbClr val="FF7900"/>
          </a:solidFill>
          <a:latin typeface="Arial" charset="0"/>
        </a:defRPr>
      </a:lvl8pPr>
      <a:lvl9pPr marL="1523939" algn="l" rtl="0" fontAlgn="base">
        <a:spcBef>
          <a:spcPct val="0"/>
        </a:spcBef>
        <a:spcAft>
          <a:spcPct val="0"/>
        </a:spcAft>
        <a:defRPr sz="2667" b="1">
          <a:solidFill>
            <a:srgbClr val="FF7900"/>
          </a:solidFill>
          <a:latin typeface="Arial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+mn-lt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5pPr>
      <a:lvl6pPr marL="2095416" indent="-190492" algn="l" rtl="0" fontAlgn="base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6pPr>
      <a:lvl7pPr marL="2476401" indent="-190492" algn="l" rtl="0" fontAlgn="base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7pPr>
      <a:lvl8pPr marL="2857386" indent="-190492" algn="l" rtl="0" fontAlgn="base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8pPr>
      <a:lvl9pPr marL="3238370" indent="-190492" algn="l" rtl="0" fontAlgn="base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7516EF-E867-4131-B89E-AFD6FF603B5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31800" y="1401321"/>
            <a:ext cx="7948556" cy="736960"/>
          </a:xfrm>
        </p:spPr>
        <p:txBody>
          <a:bodyPr/>
          <a:lstStyle/>
          <a:p>
            <a:r>
              <a:rPr lang="en-US" dirty="0"/>
              <a:t>Information on the </a:t>
            </a:r>
          </a:p>
          <a:p>
            <a:r>
              <a:rPr lang="en-US" dirty="0"/>
              <a:t>Final task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71C5D-DD55-42B0-86CB-84C8ED829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824" y="2857500"/>
            <a:ext cx="8489753" cy="557098"/>
          </a:xfrm>
        </p:spPr>
        <p:txBody>
          <a:bodyPr/>
          <a:lstStyle/>
          <a:p>
            <a:r>
              <a:rPr lang="en-US" dirty="0"/>
              <a:t>AAE-E3121 Circular Economy for Energy Storage</a:t>
            </a:r>
            <a:endParaRPr lang="LID4096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3649C-BB82-4ED9-8824-40A1AFC1FD8F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5362205" y="4151614"/>
            <a:ext cx="3018151" cy="327132"/>
          </a:xfrm>
        </p:spPr>
        <p:txBody>
          <a:bodyPr/>
          <a:lstStyle/>
          <a:p>
            <a:r>
              <a:rPr lang="en-US" dirty="0"/>
              <a:t>Prof. Annukka Santasalo-Aarnio</a:t>
            </a:r>
          </a:p>
          <a:p>
            <a:r>
              <a:rPr lang="en-US" dirty="0"/>
              <a:t>Course </a:t>
            </a:r>
            <a:r>
              <a:rPr lang="en-US"/>
              <a:t>Assistant Neha Garg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4213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24754E-D842-4ED4-9879-E1C0B09CE3F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 dirty="0"/>
              <a:t>Eco-</a:t>
            </a:r>
            <a:r>
              <a:rPr lang="en-US" dirty="0" err="1"/>
              <a:t>desing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E2F64-BFB2-48D7-B67C-42A2A12FEBEC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Eco-design is a design that enhances the recyclability of the application at end-of-life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Involve an IMAGE where you present the solution (schematic is ok)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This can be a new material solution, new design, reselection of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But also…new concept, new business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The solution can not be already published (in your application)</a:t>
            </a:r>
          </a:p>
          <a:p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35929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100533-5B7D-43F5-B5F4-F14A5A75B8C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Eco-design practicality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0AF52-2592-44C6-9297-35435CB5E57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2" y="1070466"/>
            <a:ext cx="8492897" cy="33882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Prepare at least a </a:t>
            </a:r>
            <a:r>
              <a:rPr lang="en-US" i="1" dirty="0">
                <a:solidFill>
                  <a:srgbClr val="FF0000"/>
                </a:solidFill>
              </a:rPr>
              <a:t>2 page documentation </a:t>
            </a:r>
            <a:r>
              <a:rPr lang="en-US" b="0" dirty="0"/>
              <a:t>(pdf format) including: </a:t>
            </a:r>
          </a:p>
          <a:p>
            <a:pPr marL="971489" lvl="1" indent="-342900"/>
            <a:r>
              <a:rPr lang="en-US" dirty="0"/>
              <a:t>Description of the full Life cycle of the product</a:t>
            </a:r>
          </a:p>
          <a:p>
            <a:pPr marL="971489" lvl="1" indent="-342900"/>
            <a:r>
              <a:rPr lang="en-US" dirty="0"/>
              <a:t>Current challenges in recycling (with references)</a:t>
            </a:r>
          </a:p>
          <a:p>
            <a:pPr marL="971489" lvl="1" indent="-342900"/>
            <a:endParaRPr lang="en-US" dirty="0"/>
          </a:p>
          <a:p>
            <a:pPr marL="971489" lvl="1" indent="-342900"/>
            <a:r>
              <a:rPr lang="en-US" dirty="0"/>
              <a:t>Eco-design (1 solution that would facilitate the recycling of this device + visualization of the solution)</a:t>
            </a:r>
          </a:p>
          <a:p>
            <a:pPr marL="971489" lvl="1" indent="-342900"/>
            <a:r>
              <a:rPr lang="en-US" dirty="0"/>
              <a:t>Scientific argumentation (Why?)</a:t>
            </a:r>
          </a:p>
          <a:p>
            <a:pPr marL="971489" lvl="1" indent="-342900"/>
            <a:r>
              <a:rPr lang="en-US" dirty="0"/>
              <a:t>References do not need to fit to the 2 pages</a:t>
            </a:r>
          </a:p>
          <a:p>
            <a:endParaRPr lang="en-US" b="0" dirty="0"/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Provide the document to </a:t>
            </a:r>
            <a:r>
              <a:rPr lang="en-US" dirty="0">
                <a:solidFill>
                  <a:srgbClr val="FF0000"/>
                </a:solidFill>
              </a:rPr>
              <a:t>MyCourses – Larger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85004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DA5857-F38A-4309-A872-59F1CD082EC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Grading of the final task 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209F3-6E9B-4F7A-8BB6-4E4B9887CE4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3" y="1362336"/>
            <a:ext cx="8492897" cy="338828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b="0" dirty="0"/>
              <a:t>Entire life cycle of the application and bottlenecks of recycling	4p.</a:t>
            </a:r>
          </a:p>
          <a:p>
            <a:pPr>
              <a:lnSpc>
                <a:spcPct val="200000"/>
              </a:lnSpc>
            </a:pPr>
            <a:r>
              <a:rPr lang="en-US" b="0" dirty="0"/>
              <a:t>Innovation potential of the Eco-design					4p.</a:t>
            </a:r>
          </a:p>
          <a:p>
            <a:pPr>
              <a:lnSpc>
                <a:spcPct val="200000"/>
              </a:lnSpc>
            </a:pPr>
            <a:r>
              <a:rPr lang="en-US" b="0" dirty="0"/>
              <a:t>Scientific justification								4p.</a:t>
            </a:r>
          </a:p>
          <a:p>
            <a:pPr>
              <a:lnSpc>
                <a:spcPct val="200000"/>
              </a:lnSpc>
            </a:pPr>
            <a:r>
              <a:rPr lang="en-US" b="0" dirty="0"/>
              <a:t>References (relevant, quality and their use)				3p. </a:t>
            </a:r>
          </a:p>
          <a:p>
            <a:pPr>
              <a:lnSpc>
                <a:spcPct val="200000"/>
              </a:lnSpc>
            </a:pPr>
            <a:r>
              <a:rPr lang="en-US" b="0" dirty="0"/>
              <a:t>										T</a:t>
            </a:r>
            <a:r>
              <a:rPr lang="en-US" dirty="0"/>
              <a:t>otal 15p.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64770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BFB3E1-E213-4F6E-ADC4-32B1274A24B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algn="ctr"/>
            <a:r>
              <a:rPr lang="en-US" dirty="0"/>
              <a:t>Webropol feedback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BE4C1-25B0-448A-B58C-E7BB8303AF2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2" y="895852"/>
            <a:ext cx="8492897" cy="4328155"/>
          </a:xfrm>
        </p:spPr>
        <p:txBody>
          <a:bodyPr/>
          <a:lstStyle/>
          <a:p>
            <a:pPr algn="ctr"/>
            <a:endParaRPr lang="en-US" b="0" dirty="0"/>
          </a:p>
          <a:p>
            <a:pPr algn="ctr"/>
            <a:r>
              <a:rPr lang="en-US" dirty="0">
                <a:solidFill>
                  <a:schemeClr val="tx2"/>
                </a:solidFill>
              </a:rPr>
              <a:t>Provide feedback by the Webropol questioner</a:t>
            </a:r>
            <a:endParaRPr lang="en-US" b="0" dirty="0"/>
          </a:p>
          <a:p>
            <a:pPr algn="ctr"/>
            <a:r>
              <a:rPr lang="en-US" b="0" dirty="0"/>
              <a:t>This is also a grading item (3 p.)</a:t>
            </a:r>
          </a:p>
          <a:p>
            <a:pPr algn="ctr"/>
            <a:endParaRPr lang="en-US" b="0" dirty="0"/>
          </a:p>
          <a:p>
            <a:pPr algn="ctr"/>
            <a:r>
              <a:rPr lang="en-US" b="0" dirty="0"/>
              <a:t>If you have not yet obtained the link, contact teaching staff</a:t>
            </a:r>
          </a:p>
          <a:p>
            <a:pPr algn="ctr"/>
            <a:r>
              <a:rPr lang="en-US" b="0" dirty="0"/>
              <a:t>Is open up to 15.08.2022</a:t>
            </a:r>
          </a:p>
          <a:p>
            <a:pPr algn="ctr"/>
            <a:r>
              <a:rPr lang="en-US" b="0" dirty="0"/>
              <a:t>After this there is not possible to recover these points</a:t>
            </a:r>
          </a:p>
          <a:p>
            <a:pPr algn="ctr"/>
            <a:endParaRPr lang="en-US" b="0" dirty="0"/>
          </a:p>
          <a:p>
            <a:pPr algn="ctr"/>
            <a:r>
              <a:rPr lang="en-US" b="0" dirty="0">
                <a:solidFill>
                  <a:schemeClr val="tx2"/>
                </a:solidFill>
              </a:rPr>
              <a:t>All missing assignments</a:t>
            </a:r>
            <a:r>
              <a:rPr lang="en-US" b="0" dirty="0"/>
              <a:t> – Submit before </a:t>
            </a:r>
            <a:r>
              <a:rPr lang="en-US" b="0" dirty="0">
                <a:solidFill>
                  <a:schemeClr val="tx2"/>
                </a:solidFill>
              </a:rPr>
              <a:t>19</a:t>
            </a:r>
            <a:r>
              <a:rPr lang="en-US" b="0" baseline="30000" dirty="0">
                <a:solidFill>
                  <a:schemeClr val="tx2"/>
                </a:solidFill>
              </a:rPr>
              <a:t>th</a:t>
            </a:r>
            <a:r>
              <a:rPr lang="en-US" b="0" dirty="0">
                <a:solidFill>
                  <a:schemeClr val="tx2"/>
                </a:solidFill>
              </a:rPr>
              <a:t> August 2022</a:t>
            </a:r>
          </a:p>
          <a:p>
            <a:pPr algn="ctr"/>
            <a:r>
              <a:rPr lang="en-US" b="0" dirty="0"/>
              <a:t>After that we will not take any submissions </a:t>
            </a:r>
          </a:p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53387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2A08EF-6622-4142-8F6D-EB9DD193C186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31800" y="1820150"/>
            <a:ext cx="7948556" cy="2339620"/>
          </a:xfrm>
        </p:spPr>
        <p:txBody>
          <a:bodyPr/>
          <a:lstStyle/>
          <a:p>
            <a:pPr algn="ctr"/>
            <a:r>
              <a:rPr lang="en-US" dirty="0"/>
              <a:t>Thank you for participating to the course</a:t>
            </a:r>
            <a:endParaRPr lang="en-US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539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0">
      <a:dk1>
        <a:sysClr val="windowText" lastClr="000000"/>
      </a:dk1>
      <a:lt1>
        <a:sysClr val="window" lastClr="FFFFFF"/>
      </a:lt1>
      <a:dk2>
        <a:srgbClr val="BB16A3"/>
      </a:dk2>
      <a:lt2>
        <a:srgbClr val="D673C8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ENG_1610_EN.potx" id="{9639D5B8-18F0-4BC0-94F1-01CC797AE68B}" vid="{7E8E788C-F476-47D6-B495-2030361E40A4}"/>
    </a:ext>
  </a:extLst>
</a:theme>
</file>

<file path=ppt/theme/theme2.xml><?xml version="1.0" encoding="utf-8"?>
<a:theme xmlns:a="http://schemas.openxmlformats.org/drawingml/2006/main" name="aalto_university">
  <a:themeElements>
    <a:clrScheme name="aalto_university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universit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university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C75AE543E1BE41B170B9969880461C" ma:contentTypeVersion="3" ma:contentTypeDescription="Create a new document." ma:contentTypeScope="" ma:versionID="ef6ad8c1a36fa1fa4e8727ba3d275a25">
  <xsd:schema xmlns:xsd="http://www.w3.org/2001/XMLSchema" xmlns:xs="http://www.w3.org/2001/XMLSchema" xmlns:p="http://schemas.microsoft.com/office/2006/metadata/properties" xmlns:ns2="8c49d407-71d1-4f10-b5f6-bbd7256933a6" targetNamespace="http://schemas.microsoft.com/office/2006/metadata/properties" ma:root="true" ma:fieldsID="aebb7ee2052e18f0cafd9d452e5ff2cd" ns2:_="">
    <xsd:import namespace="8c49d407-71d1-4f10-b5f6-bbd7256933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d407-71d1-4f10-b5f6-bbd7256933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838C57-90C8-4FC7-890A-DA3E526062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49d407-71d1-4f10-b5f6-bbd7256933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357345-D34D-4EC6-97ED-25CC2BB81E79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8c49d407-71d1-4f10-b5f6-bbd7256933a6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89C958B-D441-4267-93EE-309239EBFB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Aalto_ENG_1610_EN</Template>
  <TotalTime>1476</TotalTime>
  <Words>293</Words>
  <Application>Microsoft Office PowerPoint</Application>
  <PresentationFormat>On-screen Show (16:10)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</vt:lpstr>
      <vt:lpstr>Calibri</vt:lpstr>
      <vt:lpstr>Georgia</vt:lpstr>
      <vt:lpstr>Office-teema</vt:lpstr>
      <vt:lpstr>aalto_university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Unigrafia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Santasalo-Aarnio Annukka</dc:creator>
  <cp:lastModifiedBy>Garg Neha</cp:lastModifiedBy>
  <cp:revision>18</cp:revision>
  <cp:lastPrinted>2021-10-18T08:33:24Z</cp:lastPrinted>
  <dcterms:created xsi:type="dcterms:W3CDTF">2020-08-27T08:54:00Z</dcterms:created>
  <dcterms:modified xsi:type="dcterms:W3CDTF">2022-08-10T12:30:16Z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0x0101001EC75AE543E1BE41B170B9969880461C</vt:lpwstr>
  </property>
</Properties>
</file>