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290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32" r:id="rId36"/>
    <p:sldId id="333" r:id="rId37"/>
    <p:sldId id="334" r:id="rId38"/>
    <p:sldId id="335" r:id="rId39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9" autoAdjust="0"/>
    <p:restoredTop sz="94648" autoAdjust="0"/>
  </p:normalViewPr>
  <p:slideViewPr>
    <p:cSldViewPr>
      <p:cViewPr varScale="1">
        <p:scale>
          <a:sx n="72" d="100"/>
          <a:sy n="72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6.6.2022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6.6.2022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6A6D-1D76-4A87-B852-E0A0CCD78AA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22E73-22D4-4C87-9CFA-818AFEEE0A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Yritysverotus – Johdanto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2022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FF2F04-C735-4351-96CE-C1D134DBA381}" type="slidenum">
              <a:rPr lang="fi-FI" sz="1000">
                <a:solidFill>
                  <a:schemeClr val="bg1"/>
                </a:solidFill>
              </a:rPr>
              <a:pPr algn="r"/>
              <a:t>10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Henkilöyhtiöt (elinkeinoyhtymä)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671888" y="2057400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2474" name="AutoShape 9"/>
          <p:cNvCxnSpPr>
            <a:cxnSpLocks noChangeShapeType="1"/>
            <a:stCxn id="62469" idx="2"/>
            <a:endCxn id="62472" idx="0"/>
          </p:cNvCxnSpPr>
          <p:nvPr/>
        </p:nvCxnSpPr>
        <p:spPr bwMode="auto">
          <a:xfrm rot="5400000">
            <a:off x="3937000" y="2335213"/>
            <a:ext cx="1747837" cy="302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AutoShape 11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rot="16200000" flipH="1">
            <a:off x="1738313" y="3160712"/>
            <a:ext cx="1758950" cy="136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7" name="AutoShape 12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 rot="16200000" flipH="1">
            <a:off x="2594769" y="2304256"/>
            <a:ext cx="1743075" cy="305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8" name="AutoShape 13"/>
          <p:cNvCxnSpPr>
            <a:cxnSpLocks noChangeShapeType="1"/>
            <a:stCxn id="62471" idx="2"/>
            <a:endCxn id="62473" idx="0"/>
          </p:cNvCxnSpPr>
          <p:nvPr/>
        </p:nvCxnSpPr>
        <p:spPr bwMode="auto">
          <a:xfrm rot="16200000" flipH="1">
            <a:off x="3695701" y="3405187"/>
            <a:ext cx="1733550" cy="866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9" name="AutoShape 14"/>
          <p:cNvCxnSpPr>
            <a:cxnSpLocks noChangeShapeType="1"/>
            <a:stCxn id="62471" idx="2"/>
            <a:endCxn id="62472" idx="0"/>
          </p:cNvCxnSpPr>
          <p:nvPr/>
        </p:nvCxnSpPr>
        <p:spPr bwMode="auto">
          <a:xfrm rot="5400000">
            <a:off x="2839244" y="3431381"/>
            <a:ext cx="1749425" cy="83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480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62481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62483" name="Tekstiruutu 44"/>
          <p:cNvSpPr txBox="1">
            <a:spLocks noChangeArrowheads="1"/>
          </p:cNvSpPr>
          <p:nvPr/>
        </p:nvSpPr>
        <p:spPr bwMode="auto">
          <a:xfrm>
            <a:off x="2078038" y="4208463"/>
            <a:ext cx="69215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20 %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2681625"/>
            <a:ext cx="2087513" cy="13234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Elinkeinoyhtymässä mahdolliset tulolähteiden tappiot</a:t>
            </a:r>
          </a:p>
          <a:p>
            <a:r>
              <a:rPr lang="fi-FI" sz="1600" dirty="0"/>
              <a:t>vahvistetaan yhtymälle (TVL 16.2)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668713" y="2687638"/>
            <a:ext cx="3101975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/>
              <a:t>Verotusyhtymässä mahdolliset MVL ja TVL tulolähteiden tappiot jaetaan osakkaille (TVL 15 §)</a:t>
            </a:r>
          </a:p>
        </p:txBody>
      </p:sp>
      <p:cxnSp>
        <p:nvCxnSpPr>
          <p:cNvPr id="22" name="Suora yhdysviiva 21"/>
          <p:cNvCxnSpPr/>
          <p:nvPr/>
        </p:nvCxnSpPr>
        <p:spPr bwMode="auto">
          <a:xfrm>
            <a:off x="867353" y="4120222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3FB90D-4F5D-415E-8800-DD9184DAA9F0}" type="slidenum">
              <a:rPr lang="fi-FI" sz="1000">
                <a:solidFill>
                  <a:schemeClr val="bg1"/>
                </a:solidFill>
              </a:rPr>
              <a:pPr algn="r"/>
              <a:t>11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8126164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Yhteisöt (esim. osakeyhtiö ja osakas)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780307" y="2041911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3498" name="AutoShape 9"/>
          <p:cNvCxnSpPr>
            <a:cxnSpLocks noChangeShapeType="1"/>
            <a:stCxn id="20" idx="2"/>
            <a:endCxn id="63497" idx="0"/>
          </p:cNvCxnSpPr>
          <p:nvPr/>
        </p:nvCxnSpPr>
        <p:spPr bwMode="auto">
          <a:xfrm rot="16200000" flipH="1">
            <a:off x="4227222" y="3936709"/>
            <a:ext cx="786494" cy="75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9" name="AutoShape 10"/>
          <p:cNvCxnSpPr>
            <a:cxnSpLocks noChangeShapeType="1"/>
            <a:stCxn id="63493" idx="2"/>
            <a:endCxn id="20" idx="0"/>
          </p:cNvCxnSpPr>
          <p:nvPr/>
        </p:nvCxnSpPr>
        <p:spPr bwMode="auto">
          <a:xfrm rot="5400000">
            <a:off x="5020419" y="2198044"/>
            <a:ext cx="527250" cy="207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0" name="AutoShape 11"/>
          <p:cNvCxnSpPr>
            <a:cxnSpLocks noChangeShapeType="1"/>
            <a:stCxn id="63494" idx="2"/>
            <a:endCxn id="20" idx="0"/>
          </p:cNvCxnSpPr>
          <p:nvPr/>
        </p:nvCxnSpPr>
        <p:spPr bwMode="auto">
          <a:xfrm rot="16200000" flipH="1">
            <a:off x="2821731" y="2077293"/>
            <a:ext cx="538363" cy="230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2" name="AutoShape 13"/>
          <p:cNvCxnSpPr>
            <a:cxnSpLocks noChangeShapeType="1"/>
            <a:stCxn id="63495" idx="2"/>
            <a:endCxn id="20" idx="0"/>
          </p:cNvCxnSpPr>
          <p:nvPr/>
        </p:nvCxnSpPr>
        <p:spPr bwMode="auto">
          <a:xfrm rot="16200000" flipH="1">
            <a:off x="3969128" y="3224690"/>
            <a:ext cx="544327" cy="75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20" idx="2"/>
            <a:endCxn id="63496" idx="0"/>
          </p:cNvCxnSpPr>
          <p:nvPr/>
        </p:nvCxnSpPr>
        <p:spPr bwMode="auto">
          <a:xfrm rot="5400000">
            <a:off x="3370766" y="3846915"/>
            <a:ext cx="802369" cy="9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04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292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Tulolähteet yhtiössä </a:t>
            </a:r>
          </a:p>
          <a:p>
            <a:r>
              <a:rPr lang="fi-FI" dirty="0"/>
              <a:t>(yhteisö) </a:t>
            </a:r>
          </a:p>
        </p:txBody>
      </p:sp>
      <p:sp>
        <p:nvSpPr>
          <p:cNvPr id="63505" name="Tekstiruutu 16"/>
          <p:cNvSpPr txBox="1">
            <a:spLocks noChangeArrowheads="1"/>
          </p:cNvSpPr>
          <p:nvPr/>
        </p:nvSpPr>
        <p:spPr bwMode="auto">
          <a:xfrm>
            <a:off x="6691995" y="4700894"/>
            <a:ext cx="242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Tulolajit osakkaalla</a:t>
            </a:r>
          </a:p>
          <a:p>
            <a:r>
              <a:rPr lang="fi-FI" dirty="0"/>
              <a:t>(luonnollinen henkilö) </a:t>
            </a:r>
          </a:p>
        </p:txBody>
      </p:sp>
      <p:sp>
        <p:nvSpPr>
          <p:cNvPr id="63508" name="Tekstiruutu 45"/>
          <p:cNvSpPr txBox="1">
            <a:spLocks noChangeArrowheads="1"/>
          </p:cNvSpPr>
          <p:nvPr/>
        </p:nvSpPr>
        <p:spPr bwMode="auto">
          <a:xfrm>
            <a:off x="2281377" y="4200525"/>
            <a:ext cx="595035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 dirty="0"/>
              <a:t>8 %</a:t>
            </a:r>
          </a:p>
        </p:txBody>
      </p:sp>
      <p:cxnSp>
        <p:nvCxnSpPr>
          <p:cNvPr id="19" name="Suora yhdysviiva 18"/>
          <p:cNvCxnSpPr/>
          <p:nvPr/>
        </p:nvCxnSpPr>
        <p:spPr bwMode="auto">
          <a:xfrm>
            <a:off x="867353" y="4058264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787875" y="3500638"/>
            <a:ext cx="914400" cy="418218"/>
          </a:xfrm>
          <a:prstGeom prst="rect">
            <a:avLst/>
          </a:prstGeom>
          <a:solidFill>
            <a:srgbClr val="EBEEF4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 dirty="0">
                <a:solidFill>
                  <a:schemeClr val="tx1"/>
                </a:solidFill>
                <a:latin typeface="Optima" pitchFamily="34" charset="0"/>
              </a:rPr>
              <a:t>OSINKO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Yritystulo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423275" cy="4745038"/>
          </a:xfrm>
        </p:spPr>
        <p:txBody>
          <a:bodyPr/>
          <a:lstStyle/>
          <a:p>
            <a:pPr eaLnBrk="1" hangingPunct="1"/>
            <a:r>
              <a:rPr lang="fi-FI"/>
              <a:t>Yritystulon pääomatulo-osuus erotetaan yritystoimintaa sidotun varallisuuden perusteella</a:t>
            </a:r>
          </a:p>
          <a:p>
            <a:pPr lvl="1" eaLnBrk="1" hangingPunct="1"/>
            <a:r>
              <a:rPr lang="fi-FI"/>
              <a:t>Laki varojen arvostamisesta verotuksessa (nettovarallisuus)</a:t>
            </a:r>
          </a:p>
          <a:p>
            <a:pPr eaLnBrk="1" hangingPunct="1"/>
            <a:r>
              <a:rPr lang="fi-FI"/>
              <a:t>Yritystuloa kolmessa eri muodossa</a:t>
            </a:r>
          </a:p>
          <a:p>
            <a:pPr lvl="1" eaLnBrk="1" hangingPunct="1"/>
            <a:r>
              <a:rPr lang="fi-FI"/>
              <a:t>yksityinen liikkeen- ja ammatinharjoittaja (toiminta omissa nimissä ilman yhtiötä / toiminimi)</a:t>
            </a:r>
          </a:p>
          <a:p>
            <a:pPr lvl="1" eaLnBrk="1" hangingPunct="1"/>
            <a:r>
              <a:rPr lang="fi-FI"/>
              <a:t>henkilöyhtiöt (ay, ky)</a:t>
            </a:r>
          </a:p>
          <a:p>
            <a:pPr lvl="1" eaLnBrk="1" hangingPunct="1"/>
            <a:r>
              <a:rPr lang="fi-FI"/>
              <a:t>yhteisö (oy, osuuskunta)</a:t>
            </a:r>
          </a:p>
          <a:p>
            <a:pPr lvl="1" eaLnBrk="1" hangingPunct="1"/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numeron paikkamerkki 2"/>
          <p:cNvSpPr txBox="1">
            <a:spLocks noGrp="1"/>
          </p:cNvSpPr>
          <p:nvPr/>
        </p:nvSpPr>
        <p:spPr bwMode="auto">
          <a:xfrm>
            <a:off x="8408988" y="539750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8F0406-9C73-41C4-A43C-E11426730DC1}" type="slidenum">
              <a:rPr lang="fi-FI" sz="1000">
                <a:solidFill>
                  <a:schemeClr val="bg1"/>
                </a:solidFill>
              </a:rPr>
              <a:pPr algn="r"/>
              <a:t>13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140200" y="419100"/>
            <a:ext cx="965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2051050" y="347663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020272" y="26064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Ay / 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Ky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henkilyhtiö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)=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Elinkeinoyhtymä ja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verotusyhtymä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466725" y="4191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 rot="5400000">
            <a:off x="1512094" y="-50006"/>
            <a:ext cx="287338" cy="2952750"/>
          </a:xfrm>
          <a:prstGeom prst="rightBrace">
            <a:avLst>
              <a:gd name="adj1" fmla="val 856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5650" y="2819400"/>
            <a:ext cx="1843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jaettava aina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pääomatuloihin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 tai ansiotuloihin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LAJI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87338" y="4164013"/>
            <a:ext cx="1189037" cy="914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Pot;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30/32 %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763713" y="4164013"/>
            <a:ext cx="1152525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At;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progressiivinen</a:t>
            </a:r>
          </a:p>
        </p:txBody>
      </p:sp>
      <p:cxnSp>
        <p:nvCxnSpPr>
          <p:cNvPr id="27659" name="AutoShape 10"/>
          <p:cNvCxnSpPr>
            <a:cxnSpLocks noChangeShapeType="1"/>
            <a:stCxn id="27668" idx="2"/>
            <a:endCxn id="27658" idx="0"/>
          </p:cNvCxnSpPr>
          <p:nvPr/>
        </p:nvCxnSpPr>
        <p:spPr bwMode="auto">
          <a:xfrm>
            <a:off x="1016000" y="2508250"/>
            <a:ext cx="13239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68" idx="2"/>
            <a:endCxn id="27657" idx="0"/>
          </p:cNvCxnSpPr>
          <p:nvPr/>
        </p:nvCxnSpPr>
        <p:spPr bwMode="auto">
          <a:xfrm flipH="1">
            <a:off x="882650" y="2508250"/>
            <a:ext cx="133350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1" name="AutoShape 12"/>
          <p:cNvSpPr>
            <a:spLocks/>
          </p:cNvSpPr>
          <p:nvPr/>
        </p:nvSpPr>
        <p:spPr bwMode="auto">
          <a:xfrm rot="5400000">
            <a:off x="4464844" y="959644"/>
            <a:ext cx="287338" cy="1079500"/>
          </a:xfrm>
          <a:prstGeom prst="righ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2" name="AutoShape 13"/>
          <p:cNvSpPr>
            <a:spLocks/>
          </p:cNvSpPr>
          <p:nvPr/>
        </p:nvSpPr>
        <p:spPr bwMode="auto">
          <a:xfrm rot="5400000">
            <a:off x="7416923" y="1016125"/>
            <a:ext cx="287338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779838" y="3155950"/>
            <a:ext cx="177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EI JAKOA pot / at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LAJEIHIN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3708400" y="430688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Yhteisöverokanta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20 %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6948488" y="1571625"/>
            <a:ext cx="1955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EI verovelvollinen,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Ainoastaan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laskentayksikkö.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Yhtymässä laskettu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 verotetaan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yhtymän osakkailla.</a:t>
            </a:r>
          </a:p>
        </p:txBody>
      </p:sp>
      <p:cxnSp>
        <p:nvCxnSpPr>
          <p:cNvPr id="27666" name="AutoShape 17"/>
          <p:cNvCxnSpPr>
            <a:cxnSpLocks noChangeShapeType="1"/>
            <a:stCxn id="27669" idx="2"/>
            <a:endCxn id="27658" idx="0"/>
          </p:cNvCxnSpPr>
          <p:nvPr/>
        </p:nvCxnSpPr>
        <p:spPr bwMode="auto">
          <a:xfrm>
            <a:off x="1601788" y="2508250"/>
            <a:ext cx="738187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18"/>
          <p:cNvCxnSpPr>
            <a:cxnSpLocks noChangeShapeType="1"/>
            <a:stCxn id="27669" idx="2"/>
            <a:endCxn id="27657" idx="0"/>
          </p:cNvCxnSpPr>
          <p:nvPr/>
        </p:nvCxnSpPr>
        <p:spPr bwMode="auto">
          <a:xfrm flipH="1">
            <a:off x="882650" y="2508250"/>
            <a:ext cx="719138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84213" y="2147888"/>
            <a:ext cx="661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1295400" y="2147888"/>
            <a:ext cx="6127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908175" y="2147888"/>
            <a:ext cx="6477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cxnSp>
        <p:nvCxnSpPr>
          <p:cNvPr id="27671" name="AutoShape 22"/>
          <p:cNvCxnSpPr>
            <a:cxnSpLocks noChangeShapeType="1"/>
          </p:cNvCxnSpPr>
          <p:nvPr/>
        </p:nvCxnSpPr>
        <p:spPr bwMode="auto">
          <a:xfrm>
            <a:off x="2163763" y="2508250"/>
            <a:ext cx="169862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23"/>
          <p:cNvCxnSpPr>
            <a:cxnSpLocks noChangeShapeType="1"/>
            <a:stCxn id="27670" idx="2"/>
            <a:endCxn id="27657" idx="0"/>
          </p:cNvCxnSpPr>
          <p:nvPr/>
        </p:nvCxnSpPr>
        <p:spPr bwMode="auto">
          <a:xfrm flipH="1">
            <a:off x="882650" y="2508250"/>
            <a:ext cx="13493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395288" y="1571625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4" name="Rectangle 25"/>
          <p:cNvSpPr>
            <a:spLocks noChangeArrowheads="1"/>
          </p:cNvSpPr>
          <p:nvPr/>
        </p:nvSpPr>
        <p:spPr bwMode="auto">
          <a:xfrm>
            <a:off x="3924300" y="2508250"/>
            <a:ext cx="50323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4427538" y="2506663"/>
            <a:ext cx="539750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6" name="Rectangle 27"/>
          <p:cNvSpPr>
            <a:spLocks noChangeArrowheads="1"/>
          </p:cNvSpPr>
          <p:nvPr/>
        </p:nvSpPr>
        <p:spPr bwMode="auto">
          <a:xfrm>
            <a:off x="4932363" y="2506663"/>
            <a:ext cx="53975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3492500" y="1858963"/>
            <a:ext cx="2576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567488" y="3371850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TULOLÄHTEESSÄ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7092950" y="4021138"/>
            <a:ext cx="50323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80" name="Rectangle 31"/>
          <p:cNvSpPr>
            <a:spLocks noChangeArrowheads="1"/>
          </p:cNvSpPr>
          <p:nvPr/>
        </p:nvSpPr>
        <p:spPr bwMode="auto">
          <a:xfrm>
            <a:off x="7596188" y="4019550"/>
            <a:ext cx="539750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8101013" y="4019550"/>
            <a:ext cx="5397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8558213" y="5341938"/>
            <a:ext cx="46831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7452320" y="5301208"/>
            <a:ext cx="476250" cy="43078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6156176" y="5229200"/>
            <a:ext cx="504825" cy="5032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cxnSp>
        <p:nvCxnSpPr>
          <p:cNvPr id="27685" name="AutoShape 36"/>
          <p:cNvCxnSpPr>
            <a:cxnSpLocks noChangeShapeType="1"/>
            <a:stCxn id="27679" idx="2"/>
            <a:endCxn id="27684" idx="0"/>
          </p:cNvCxnSpPr>
          <p:nvPr/>
        </p:nvCxnSpPr>
        <p:spPr bwMode="auto">
          <a:xfrm flipH="1">
            <a:off x="6408589" y="4381500"/>
            <a:ext cx="935980" cy="8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6" name="AutoShape 37"/>
          <p:cNvCxnSpPr>
            <a:cxnSpLocks noChangeShapeType="1"/>
            <a:stCxn id="27681" idx="2"/>
            <a:endCxn id="27684" idx="0"/>
          </p:cNvCxnSpPr>
          <p:nvPr/>
        </p:nvCxnSpPr>
        <p:spPr bwMode="auto">
          <a:xfrm flipH="1">
            <a:off x="6408589" y="4379913"/>
            <a:ext cx="1962299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7" name="AutoShape 38"/>
          <p:cNvCxnSpPr>
            <a:cxnSpLocks noChangeShapeType="1"/>
            <a:stCxn id="27679" idx="2"/>
            <a:endCxn id="27683" idx="0"/>
          </p:cNvCxnSpPr>
          <p:nvPr/>
        </p:nvCxnSpPr>
        <p:spPr bwMode="auto">
          <a:xfrm>
            <a:off x="7344569" y="4381500"/>
            <a:ext cx="345876" cy="919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8" name="AutoShape 39"/>
          <p:cNvCxnSpPr>
            <a:cxnSpLocks noChangeShapeType="1"/>
            <a:stCxn id="27680" idx="2"/>
            <a:endCxn id="27683" idx="0"/>
          </p:cNvCxnSpPr>
          <p:nvPr/>
        </p:nvCxnSpPr>
        <p:spPr bwMode="auto">
          <a:xfrm flipH="1">
            <a:off x="7690445" y="4379913"/>
            <a:ext cx="175618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9" name="AutoShape 40"/>
          <p:cNvCxnSpPr>
            <a:cxnSpLocks noChangeShapeType="1"/>
            <a:stCxn id="27680" idx="2"/>
            <a:endCxn id="27682" idx="0"/>
          </p:cNvCxnSpPr>
          <p:nvPr/>
        </p:nvCxnSpPr>
        <p:spPr bwMode="auto">
          <a:xfrm>
            <a:off x="7866063" y="4379913"/>
            <a:ext cx="9271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0" name="AutoShape 41"/>
          <p:cNvCxnSpPr>
            <a:cxnSpLocks noChangeShapeType="1"/>
            <a:stCxn id="27681" idx="2"/>
            <a:endCxn id="27682" idx="0"/>
          </p:cNvCxnSpPr>
          <p:nvPr/>
        </p:nvCxnSpPr>
        <p:spPr bwMode="auto">
          <a:xfrm>
            <a:off x="8370888" y="4379913"/>
            <a:ext cx="42227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0" idx="2"/>
            <a:endCxn id="27684" idx="0"/>
          </p:cNvCxnSpPr>
          <p:nvPr/>
        </p:nvCxnSpPr>
        <p:spPr bwMode="auto">
          <a:xfrm flipH="1">
            <a:off x="6408589" y="4379913"/>
            <a:ext cx="1457474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79" idx="2"/>
            <a:endCxn id="27682" idx="0"/>
          </p:cNvCxnSpPr>
          <p:nvPr/>
        </p:nvCxnSpPr>
        <p:spPr bwMode="auto">
          <a:xfrm>
            <a:off x="7345363" y="4381500"/>
            <a:ext cx="1447800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81" idx="2"/>
            <a:endCxn id="27683" idx="0"/>
          </p:cNvCxnSpPr>
          <p:nvPr/>
        </p:nvCxnSpPr>
        <p:spPr bwMode="auto">
          <a:xfrm flipH="1">
            <a:off x="7690445" y="4379913"/>
            <a:ext cx="680443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4" name="Tekstiruutu 71"/>
          <p:cNvSpPr txBox="1">
            <a:spLocks noChangeArrowheads="1"/>
          </p:cNvSpPr>
          <p:nvPr/>
        </p:nvSpPr>
        <p:spPr bwMode="auto">
          <a:xfrm>
            <a:off x="6111875" y="487045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  <p:sp>
        <p:nvSpPr>
          <p:cNvPr id="27695" name="Tekstiruutu 72"/>
          <p:cNvSpPr txBox="1">
            <a:spLocks noChangeArrowheads="1"/>
          </p:cNvSpPr>
          <p:nvPr/>
        </p:nvSpPr>
        <p:spPr bwMode="auto">
          <a:xfrm>
            <a:off x="185738" y="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5326B3-7815-47DB-8A7E-D8E88BA7ED02}" type="slidenum">
              <a:rPr lang="fi-FI" sz="1000">
                <a:solidFill>
                  <a:schemeClr val="bg1"/>
                </a:solidFill>
              </a:rPr>
              <a:pPr algn="r"/>
              <a:t>14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1765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/>
              <a:t>Maksajalla on velvollisuus todeta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palkkaa</a:t>
            </a:r>
            <a:r>
              <a:rPr lang="fi-FI"/>
              <a:t> = ennakonpidätys ja ta:n sotu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yritystuloa</a:t>
            </a:r>
            <a:r>
              <a:rPr lang="fi-FI"/>
              <a:t> ja enpe-rekisterissä = ei ennakonpidätystä</a:t>
            </a:r>
          </a:p>
          <a:p>
            <a:pPr lvl="1" eaLnBrk="1" hangingPunct="1"/>
            <a:r>
              <a:rPr lang="fi-FI"/>
              <a:t>riippumaton siitä missä yritysmuodossa toimintaa harjoitetaan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2800" dirty="0"/>
              <a:t>Työsuhteen tunnusmerkistöä </a:t>
            </a:r>
          </a:p>
          <a:p>
            <a:pPr lvl="1" eaLnBrk="1" hangingPunct="1"/>
            <a:r>
              <a:rPr lang="fi-FI" sz="2200" dirty="0"/>
              <a:t>työnantajan oikeus johtoon ja valvontaan</a:t>
            </a:r>
          </a:p>
          <a:p>
            <a:pPr lvl="1" eaLnBrk="1" hangingPunct="1"/>
            <a:r>
              <a:rPr lang="fi-FI" sz="2200" dirty="0" err="1"/>
              <a:t>ta:n</a:t>
            </a:r>
            <a:r>
              <a:rPr lang="fi-FI" sz="2200" dirty="0"/>
              <a:t> suorittama vastike: sairaus- ja loma-ajan palkka, muut edut</a:t>
            </a:r>
          </a:p>
          <a:p>
            <a:pPr lvl="1" eaLnBrk="1" hangingPunct="1"/>
            <a:r>
              <a:rPr lang="fi-FI" sz="2200" dirty="0" err="1"/>
              <a:t>ta</a:t>
            </a:r>
            <a:r>
              <a:rPr lang="fi-FI" sz="2200" dirty="0"/>
              <a:t> järjestänyt vakuutukset, välineet ja tarvikkeet, puuttuu yrittäjäriski</a:t>
            </a:r>
          </a:p>
          <a:p>
            <a:pPr lvl="1" eaLnBrk="1" hangingPunct="1"/>
            <a:r>
              <a:rPr lang="fi-FI" sz="2200" dirty="0"/>
              <a:t>toiminta on itsenäistä toiminnallisesti ja taloudellisesti</a:t>
            </a:r>
          </a:p>
          <a:p>
            <a:pPr lvl="1" eaLnBrk="1" hangingPunct="1"/>
            <a:r>
              <a:rPr lang="fi-FI" sz="2200" dirty="0"/>
              <a:t>vastuut, velvoitteet itse kannettava ns. ”yrittäjäriski” </a:t>
            </a:r>
          </a:p>
          <a:p>
            <a:pPr lvl="1" eaLnBrk="1" hangingPunct="1"/>
            <a:r>
              <a:rPr lang="fi-FI" sz="2200" dirty="0"/>
              <a:t>aikaisempi palkkatyösuhde </a:t>
            </a:r>
            <a:r>
              <a:rPr lang="fi-FI" sz="2200" dirty="0" err="1"/>
              <a:t>ta:han</a:t>
            </a:r>
            <a:endParaRPr lang="fi-FI" sz="2200" dirty="0"/>
          </a:p>
          <a:p>
            <a:pPr lvl="1" eaLnBrk="1" hangingPunct="1"/>
            <a:r>
              <a:rPr lang="fi-FI" sz="2200" dirty="0"/>
              <a:t>mahdollisesti palkattua henkilökuntaa</a:t>
            </a:r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Palkkaa vai yritystuloa?</a:t>
            </a:r>
          </a:p>
        </p:txBody>
      </p:sp>
      <p:sp>
        <p:nvSpPr>
          <p:cNvPr id="307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000" dirty="0"/>
              <a:t>Sairaalan tiloissa suoritettu potilaiden hoito, kun kyseessä ei ollut lääkäreiden itsensä hankkimat potilaat (KHO 1988/514)</a:t>
            </a:r>
          </a:p>
          <a:p>
            <a:pPr eaLnBrk="1" hangingPunct="1"/>
            <a:r>
              <a:rPr lang="fi-FI" sz="2000" dirty="0"/>
              <a:t>Samoin palkkaa vaikka tilojen ja laitteiden käytöstä peritty lääkäriltä korvaus (KHO 1989/3702, 1977/3286, 1976/1990, 1974/1545)</a:t>
            </a:r>
          </a:p>
          <a:p>
            <a:pPr eaLnBrk="1" hangingPunct="1"/>
            <a:r>
              <a:rPr lang="fi-FI" sz="2000" dirty="0"/>
              <a:t>Omissakin tiloissa hoidetut sairaalan välittämistä potilaista maksetut korvaukset palkkaa (KHO 1982/5421)</a:t>
            </a:r>
          </a:p>
          <a:p>
            <a:pPr eaLnBrk="1" hangingPunct="1"/>
            <a:r>
              <a:rPr lang="fi-FI" sz="2000" dirty="0"/>
              <a:t>Lääkäreitä pidetty yrittäjinä kun toimineet laitoksen tiloissa / välineillä, joista maksettu vuokraa, hankkineet itse asiakkaansa ja vastanneet itse maksamattomista potilasmaksuista (KHO 1981/1231 ja 5071a)</a:t>
            </a:r>
          </a:p>
          <a:p>
            <a:pPr eaLnBrk="1" hangingPunct="1"/>
            <a:r>
              <a:rPr lang="fi-FI" sz="2000" dirty="0"/>
              <a:t>Asia tulkinnanvarainen, jolloin ennakkokannanoton hakeminen varmistaa verokohtelun.</a:t>
            </a:r>
          </a:p>
          <a:p>
            <a:pPr eaLnBrk="1" hangingPunct="1"/>
            <a:endParaRPr lang="fi-FI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Omana kysymyksenä työvoiman vuokraus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988300" cy="413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Työnantaja luovuttaa palveluksessaan olevan työntekijän korvausta vastaan suorittamaan toisen teettämää tämän elinkeinotoimintaan liittyvää työtä.</a:t>
            </a:r>
          </a:p>
          <a:p>
            <a:pPr>
              <a:lnSpc>
                <a:spcPct val="90000"/>
              </a:lnSpc>
            </a:pPr>
            <a:r>
              <a:rPr lang="fi-FI" dirty="0" err="1"/>
              <a:t>Vuokralleantaja</a:t>
            </a:r>
            <a:r>
              <a:rPr lang="fi-FI" dirty="0"/>
              <a:t> maksaa palkan ja huolehtii työnantajavelvoitteen vaikka työn johto </a:t>
            </a:r>
            <a:r>
              <a:rPr lang="fi-FI" dirty="0" err="1"/>
              <a:t>vuokralleottajalla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Edellyttää aitoa yritystoimintaa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Ei yhdenmiehenyhtiössä yrittäjän työpanoksen vuokraamista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Yritysmuotojen verotus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63650"/>
            <a:ext cx="7953375" cy="4745038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Toiminimen perustaminen helppoa ja nopeaa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toimitetaan omalla lomakkeella, mutta verotus henkilöllä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Avoin yhtiö /kommandiittiyhtiö perustetaan erikseen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voitto jaetaan verotettavaksi vastuunalaisille yhtiömiehille, </a:t>
            </a:r>
            <a:r>
              <a:rPr lang="fi-FI" sz="2100" dirty="0" err="1"/>
              <a:t>at/pot</a:t>
            </a:r>
            <a:r>
              <a:rPr lang="fi-FI" sz="2100" dirty="0"/>
              <a:t> –jako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Osakeyhtiön perustaminen vaatii pääoman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ja osakkaiden varallisuuspiiri erillisiä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Yhtiön 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Osakeyhtiötä verotetaan itsenäisesti yhteisöverokannalla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100" dirty="0"/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000" dirty="0"/>
          </a:p>
          <a:p>
            <a:pPr marL="342900" indent="-342900" defTabSz="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Voitonjako eri toimintamuodoissa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052513"/>
            <a:ext cx="7953375" cy="4745037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Toiminimi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u="sng" dirty="0"/>
              <a:t>ei voi maksaa palkkaa</a:t>
            </a:r>
            <a:r>
              <a:rPr lang="fi-FI" sz="1800" dirty="0"/>
              <a:t> toiminimen haltijalle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yhtiömiehellä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0 % / 10 % / 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err="1"/>
              <a:t>Ay/Ky</a:t>
            </a:r>
            <a:endParaRPr lang="fi-FI" sz="2000" dirty="0"/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yhtiömiehille voidaan myös maksaa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osakkaalla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Oy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ei voida laillisesti ottaa yksityisottoja </a:t>
            </a:r>
            <a:r>
              <a:rPr lang="fi-FI" sz="1800" dirty="0">
                <a:cs typeface="Times New Roman" pitchFamily="18" charset="0"/>
                <a:sym typeface="Symbol" pitchFamily="18" charset="2"/>
              </a:rPr>
              <a:t> peitelty osinko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  <a:sym typeface="Symbol" pitchFamily="18" charset="2"/>
              </a:rPr>
              <a:t>voidaan nostaa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voidaan nostaa osinkoja (</a:t>
            </a:r>
            <a:r>
              <a:rPr lang="fi-FI" sz="1800" dirty="0" err="1">
                <a:cs typeface="Times New Roman" pitchFamily="18" charset="0"/>
              </a:rPr>
              <a:t>at/pot</a:t>
            </a:r>
            <a:r>
              <a:rPr lang="fi-FI" sz="1800" dirty="0">
                <a:cs typeface="Times New Roman" pitchFamily="18" charset="0"/>
              </a:rPr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>
                <a:cs typeface="Times New Roman" pitchFamily="18" charset="0"/>
              </a:rPr>
              <a:t>8 % yhtiön nettovaroista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Nettovarallisuuden </a:t>
            </a:r>
            <a:r>
              <a:rPr lang="fi-FI" sz="1800" u="sng" dirty="0">
                <a:cs typeface="Times New Roman" pitchFamily="18" charset="0"/>
              </a:rPr>
              <a:t>kaikki</a:t>
            </a:r>
            <a:r>
              <a:rPr lang="fi-FI" sz="1800" dirty="0">
                <a:cs typeface="Times New Roman" pitchFamily="18" charset="0"/>
              </a:rPr>
              <a:t> yrityksen varat ja velat</a:t>
            </a:r>
          </a:p>
          <a:p>
            <a:pPr marL="342900" indent="-342900" defTabSz="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8E3BC2-13A8-4883-8E5E-B7402467AF11}" type="slidenum">
              <a:rPr lang="fi-FI" sz="1000">
                <a:solidFill>
                  <a:schemeClr val="bg1"/>
                </a:solidFill>
              </a:rPr>
              <a:pPr algn="r"/>
              <a:t>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Verovelvollisuus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dirty="0"/>
              <a:t>Suomessa asunut </a:t>
            </a:r>
            <a:r>
              <a:rPr lang="fi-FI" u="sng" dirty="0"/>
              <a:t>henkilö </a:t>
            </a:r>
            <a:r>
              <a:rPr lang="fi-FI" dirty="0"/>
              <a:t>(ml. tmi-yrittäjä ja yhtymän osakas)</a:t>
            </a:r>
          </a:p>
          <a:p>
            <a:pPr eaLnBrk="1" hangingPunct="1"/>
            <a:r>
              <a:rPr lang="fi-FI" dirty="0"/>
              <a:t>kotimainen </a:t>
            </a:r>
            <a:r>
              <a:rPr lang="fi-FI" u="sng" dirty="0"/>
              <a:t>yhteisö</a:t>
            </a:r>
            <a:r>
              <a:rPr lang="fi-FI" dirty="0"/>
              <a:t> (mm. oy, osuuskunta, ry, säätiö)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14A10A1B-D66D-47DC-8C63-CF5EB9F3F653}" type="slidenum">
              <a:rPr lang="fi-FI"/>
              <a:pPr/>
              <a:t>20</a:t>
            </a:fld>
            <a:endParaRPr lang="fi-FI"/>
          </a:p>
        </p:txBody>
      </p:sp>
      <p:sp>
        <p:nvSpPr>
          <p:cNvPr id="3584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F2E6E2-A5C8-4A90-98E3-4810618C9BFC}" type="slidenum">
              <a:rPr lang="fi-FI" sz="1000">
                <a:solidFill>
                  <a:schemeClr val="bg1"/>
                </a:solidFill>
              </a:rPr>
              <a:pPr algn="r"/>
              <a:t>20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  <a:cs typeface="Arial" charset="0"/>
              </a:rPr>
              <a:t>Esimerkki 1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475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PALKANSAAJA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Bruttotulot					37 000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Ansiotulo vähennysten jälkeen			35 000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progressiivinen vero 18 % / 35 000			   	    </a:t>
            </a:r>
            <a:r>
              <a:rPr lang="fi-FI" sz="1700" dirty="0">
                <a:cs typeface="Arial" charset="0"/>
              </a:rPr>
              <a:t>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i-FI" sz="1700" dirty="0">
                <a:cs typeface="Arial" charset="0"/>
              </a:rPr>
              <a:t>Vero yhteensä					  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Kaikissa esimerkeissä on oletettu, että henkilö asuu Helsingissä ja kuuluu kirkkoon.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chemeClr val="tx2"/>
                </a:solidFill>
                <a:cs typeface="Arial" charset="0"/>
              </a:rPr>
              <a:t>	Veron määrät on laskettu suoraan ilman erityisiä vähennyksiä </a:t>
            </a:r>
            <a:r>
              <a:rPr lang="fi-FI" sz="1400" dirty="0">
                <a:solidFill>
                  <a:srgbClr val="FF0000"/>
                </a:solidFill>
                <a:cs typeface="Arial" charset="0"/>
              </a:rPr>
              <a:t>www.vero.fi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 sivulla olevalla veroprosenttilaskurilla (2017), ja veroprosentti on laskurin ilmoittama.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b="1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rgbClr val="404040"/>
                </a:solidFill>
              </a:rPr>
              <a:t>Palkasta menee perusprosentin lisäksi työeläkevakuutusmaksu (6,15 %)  ja työttömyysvakuutusmaksu (1,6 %).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</a:rPr>
              <a:t>	Esimerkit eivät ole täysin vertailukelpoisia, sillä tietyissä tilanteissa yritystoimintaan sidotun varallisuuden määrä vaihtelee. Palkansaajalta ei edellytetä toimintaan sidottua varallisuutta!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  <a:cs typeface="Arial" charset="0"/>
              </a:rPr>
              <a:t>	Ay ja KY sekä osakeyhtiö voivat maksaa yrittäjälle myös palkkaa, mikä vaikuttaa verotuksen tasoon.</a:t>
            </a:r>
            <a:endParaRPr lang="fi-FI" sz="14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F3BC2DFC-A0EC-483A-830E-40845C9D6868}" type="slidenum">
              <a:rPr lang="fi-FI"/>
              <a:pPr/>
              <a:t>21</a:t>
            </a:fld>
            <a:endParaRPr lang="fi-FI"/>
          </a:p>
        </p:txBody>
      </p:sp>
      <p:sp>
        <p:nvSpPr>
          <p:cNvPr id="3686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C00B4-B4DD-4491-97B9-0669D384067B}" type="slidenum">
              <a:rPr lang="fi-FI" sz="1000">
                <a:solidFill>
                  <a:schemeClr val="bg1"/>
                </a:solidFill>
              </a:rPr>
              <a:pPr algn="r"/>
              <a:t>21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1b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PALKANSAAJA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Bruttotulot					 137 000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Ansiotulo vähennysten jälkeen			 135 000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progressiivinen vero 40 % / 135 000			    </a:t>
            </a:r>
            <a:r>
              <a:rPr lang="fi-FI" sz="1900" dirty="0">
                <a:cs typeface="Arial" charset="0"/>
              </a:rPr>
              <a:t>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Arial" charset="0"/>
              </a:rPr>
              <a:t>Vero yhteensä					   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Times New Roman" pitchFamily="18" charset="0"/>
              </a:rPr>
              <a:t> </a:t>
            </a: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3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2720" y="5969347"/>
            <a:ext cx="1544637" cy="125413"/>
          </a:xfrm>
          <a:ln/>
        </p:spPr>
        <p:txBody>
          <a:bodyPr/>
          <a:lstStyle/>
          <a:p>
            <a:endParaRPr lang="fi-FI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627908" y="189234"/>
            <a:ext cx="914499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28682" y="4797772"/>
            <a:ext cx="936625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1444" name="AutoShape 4"/>
          <p:cNvCxnSpPr>
            <a:cxnSpLocks noChangeShapeType="1"/>
            <a:stCxn id="61442" idx="2"/>
            <a:endCxn id="61448" idx="0"/>
          </p:cNvCxnSpPr>
          <p:nvPr/>
        </p:nvCxnSpPr>
        <p:spPr bwMode="auto">
          <a:xfrm>
            <a:off x="3085158" y="816321"/>
            <a:ext cx="586631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028682" y="4150072"/>
            <a:ext cx="9366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173145" y="4942235"/>
            <a:ext cx="710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15 / </a:t>
            </a:r>
          </a:p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25 %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36020" y="189234"/>
            <a:ext cx="914450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520" y="1268760"/>
            <a:ext cx="68405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Luonnollisen henkilön / kp:n EVL tai MVL toiminta</a:t>
            </a:r>
          </a:p>
          <a:p>
            <a:pPr algn="l"/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Osinkotulo sisällytetään muuhun EVL / MVL toiminnan tuloihin</a:t>
            </a:r>
          </a:p>
        </p:txBody>
      </p:sp>
      <p:cxnSp>
        <p:nvCxnSpPr>
          <p:cNvPr id="61449" name="AutoShape 9"/>
          <p:cNvCxnSpPr>
            <a:cxnSpLocks noChangeShapeType="1"/>
            <a:stCxn id="61447" idx="2"/>
            <a:endCxn id="61448" idx="0"/>
          </p:cNvCxnSpPr>
          <p:nvPr/>
        </p:nvCxnSpPr>
        <p:spPr bwMode="auto">
          <a:xfrm flipH="1">
            <a:off x="3671789" y="816321"/>
            <a:ext cx="421456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51520" y="2492722"/>
            <a:ext cx="68405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Poistetaan osinkojen verovapaa osa eli 15 tai 25 % osinkotulosta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1520" y="3213447"/>
            <a:ext cx="69008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 ja MVL toiminnan loppuosa (sekä osinkotulot + muut tulot) jaetaan POT / AT toiminnan nettovarallisuuden perusteella</a:t>
            </a:r>
          </a:p>
        </p:txBody>
      </p:sp>
      <p:cxnSp>
        <p:nvCxnSpPr>
          <p:cNvPr id="61452" name="AutoShape 12"/>
          <p:cNvCxnSpPr>
            <a:cxnSpLocks noChangeShapeType="1"/>
            <a:stCxn id="61450" idx="3"/>
            <a:endCxn id="61445" idx="0"/>
          </p:cNvCxnSpPr>
          <p:nvPr/>
        </p:nvCxnSpPr>
        <p:spPr bwMode="auto">
          <a:xfrm>
            <a:off x="7092057" y="2681635"/>
            <a:ext cx="1404938" cy="146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1520" y="4797772"/>
            <a:ext cx="4105275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30 / 34 %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1520" y="4150072"/>
            <a:ext cx="410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(määrä, joka vastaa 0 /10 / 20 % EVL / MVL toiminnan nettovaroista)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356795" y="4797772"/>
            <a:ext cx="2808287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Progressiivinen vero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56795" y="4150072"/>
            <a:ext cx="28082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 (ylimenevä osa)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8" idx="2"/>
            <a:endCxn id="61450" idx="0"/>
          </p:cNvCxnSpPr>
          <p:nvPr/>
        </p:nvCxnSpPr>
        <p:spPr bwMode="auto">
          <a:xfrm>
            <a:off x="3672582" y="2194272"/>
            <a:ext cx="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58" name="AutoShape 18"/>
          <p:cNvCxnSpPr>
            <a:cxnSpLocks noChangeShapeType="1"/>
            <a:stCxn id="61450" idx="2"/>
            <a:endCxn id="61451" idx="0"/>
          </p:cNvCxnSpPr>
          <p:nvPr/>
        </p:nvCxnSpPr>
        <p:spPr bwMode="auto">
          <a:xfrm>
            <a:off x="3672582" y="2868960"/>
            <a:ext cx="30163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851920" y="836712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8595" y="189260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Jne…</a:t>
            </a:r>
          </a:p>
        </p:txBody>
      </p:sp>
      <p:cxnSp>
        <p:nvCxnSpPr>
          <p:cNvPr id="61461" name="AutoShape 21"/>
          <p:cNvCxnSpPr>
            <a:cxnSpLocks noChangeShapeType="1"/>
            <a:stCxn id="61451" idx="2"/>
            <a:endCxn id="61454" idx="0"/>
          </p:cNvCxnSpPr>
          <p:nvPr/>
        </p:nvCxnSpPr>
        <p:spPr bwMode="auto">
          <a:xfrm flipH="1">
            <a:off x="2304157" y="3864322"/>
            <a:ext cx="1398588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62" name="AutoShape 22"/>
          <p:cNvCxnSpPr>
            <a:cxnSpLocks noChangeShapeType="1"/>
            <a:stCxn id="61451" idx="2"/>
            <a:endCxn id="61456" idx="0"/>
          </p:cNvCxnSpPr>
          <p:nvPr/>
        </p:nvCxnSpPr>
        <p:spPr bwMode="auto">
          <a:xfrm>
            <a:off x="3702745" y="3864322"/>
            <a:ext cx="20589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22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789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35 000 – 8 000				 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13 % x 27 000			   	   3 623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6 023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541155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891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EC8F2A-4232-4CCB-829A-DCED9AA322D6}" type="slidenum">
              <a:rPr lang="fi-FI" sz="1000">
                <a:solidFill>
                  <a:schemeClr val="bg1"/>
                </a:solidFill>
              </a:rPr>
              <a:pPr algn="r"/>
              <a:t>24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b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1 000 000	(n. 680 000 riittäisi)		    135 000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						              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30/34 % x 135 000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				   	               0</a:t>
            </a:r>
            <a:r>
              <a:rPr lang="fi-FI" sz="14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40371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993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F4F202-3AD9-4457-8C9D-5A05FCA7DDD7}" type="slidenum">
              <a:rPr lang="fi-FI" sz="1000">
                <a:solidFill>
                  <a:schemeClr val="bg1"/>
                </a:solidFill>
              </a:rPr>
              <a:pPr algn="r"/>
              <a:t>25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c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135 000 – 8 000				127 000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38 % x 127 000			   	  47 629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50 029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39494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096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FCEA-5D9E-4994-B2C6-69051F549C93}" type="slidenum">
              <a:rPr lang="fi-FI" sz="1000">
                <a:solidFill>
                  <a:schemeClr val="bg1"/>
                </a:solidFill>
              </a:rPr>
              <a:pPr algn="r"/>
              <a:t>26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27 000		13 500		13 500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4,5 % x 13 500	  	      86		      86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Verot ovat yhteensä 		  	  1 286		  1 286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2572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2482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198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AEBC43-A12D-4176-A8F7-D962EAA16A91}" type="slidenum">
              <a:rPr lang="fi-FI" sz="1000">
                <a:solidFill>
                  <a:schemeClr val="bg1"/>
                </a:solidFill>
              </a:rPr>
              <a:pPr algn="r"/>
              <a:t>27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b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135 000		  67 500		  67500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			           0		          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30/34 % x 67 500  	  21 750		  21 750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0 % x 0	  	           0		           0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  21 750 		  21 750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43 500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26311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301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ABBE4-814A-46B8-A504-B2DEC669D4D3}" type="slidenum">
              <a:rPr lang="fi-FI" sz="1000">
                <a:solidFill>
                  <a:schemeClr val="bg1"/>
                </a:solidFill>
              </a:rPr>
              <a:pPr algn="r"/>
              <a:t>28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c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127 000		63 500		63 500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Ansiotulon vero 30 % x  63 500  	17 663		 17 663 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18 863		 18 863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37 726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95107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40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CBED18-A3DA-4256-B732-644DD143FA68}" type="slidenum">
              <a:rPr lang="fi-FI" sz="1000">
                <a:solidFill>
                  <a:schemeClr val="bg1"/>
                </a:solidFill>
              </a:rPr>
              <a:pPr algn="r"/>
              <a:t>29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>
                <a:cs typeface="Arial" charset="0"/>
              </a:rPr>
              <a:t>SOPIMUKSEN PERUSTEELLA	</a:t>
            </a:r>
            <a:r>
              <a:rPr lang="fi-FI" sz="1200" dirty="0">
                <a:cs typeface="Arial" charset="0"/>
              </a:rPr>
              <a:t>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24 500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10 500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24 500 - 4 800			19 700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8 % x 19 700	 	 1 504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2 904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10 500 – 3 200					  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0 % x 7 300		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   960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3 864</a:t>
            </a:r>
          </a:p>
        </p:txBody>
      </p:sp>
    </p:spTree>
    <p:extLst>
      <p:ext uri="{BB962C8B-B14F-4D97-AF65-F5344CB8AC3E}">
        <p14:creationId xmlns:p14="http://schemas.microsoft.com/office/powerpoint/2010/main" val="3883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2894AD-6EF3-4107-9DB8-1363DD509171}" type="slidenum">
              <a:rPr lang="fi-FI" sz="1000">
                <a:solidFill>
                  <a:schemeClr val="bg1"/>
                </a:solidFill>
              </a:rPr>
              <a:pPr algn="r"/>
              <a:t>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Laskentayksiköt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u="sng"/>
              <a:t>Yhtymät</a:t>
            </a:r>
            <a:r>
              <a:rPr lang="fi-FI"/>
              <a:t> (elinkeinoyhtymä (mm. ay, ky), verotusyhtymä) </a:t>
            </a:r>
            <a:r>
              <a:rPr lang="fi-FI" u="sng"/>
              <a:t>ei</a:t>
            </a:r>
            <a:r>
              <a:rPr lang="fi-FI"/>
              <a:t>vät ole verovelvollisia.</a:t>
            </a:r>
          </a:p>
          <a:p>
            <a:pPr eaLnBrk="1" hangingPunct="1"/>
            <a:r>
              <a:rPr lang="fi-FI"/>
              <a:t>Yhtymät ovat laskentayksikköjä, joiden puhdas tulo jaetaan yhtymän osakkaille verotettavaksi.</a:t>
            </a:r>
          </a:p>
          <a:p>
            <a:pPr eaLnBrk="1" hangingPunct="1"/>
            <a:endParaRPr lang="fi-FI"/>
          </a:p>
          <a:p>
            <a:pPr eaLnBrk="1" hangingPunct="1"/>
            <a:endParaRPr lang="fi-F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50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9FD705-742A-4DA7-83B3-82003A8035EC}" type="slidenum">
              <a:rPr lang="fi-FI" sz="1000">
                <a:solidFill>
                  <a:schemeClr val="bg1"/>
                </a:solidFill>
              </a:rPr>
              <a:pPr algn="r"/>
              <a:t>30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 c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135 000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94 500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40 500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94 500 - 4 800			89 700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33 % x 89 700	 	29 190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30 590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40 500 – 3 200					37 300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19,5 % x 37 300				  7 209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8 169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38 759</a:t>
            </a:r>
          </a:p>
        </p:txBody>
      </p:sp>
    </p:spTree>
    <p:extLst>
      <p:ext uri="{BB962C8B-B14F-4D97-AF65-F5344CB8AC3E}">
        <p14:creationId xmlns:p14="http://schemas.microsoft.com/office/powerpoint/2010/main" val="3879092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608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5A9C40-613F-41E2-8C80-590B4DA87EB9}" type="slidenum">
              <a:rPr lang="fi-FI" sz="1000">
                <a:solidFill>
                  <a:schemeClr val="bg1"/>
                </a:solidFill>
              </a:rPr>
              <a:pPr algn="r"/>
              <a:t>31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146175"/>
            <a:ext cx="8047037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KOMMANDIITTIYHTIÖ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Vastuunalainen yhtiömies A	Äänetön 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B:n pääomasijoitukselle maksettu korko 15 % x 30 000 			  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30 000 					  4 500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4 500 – 4 500				       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</a:t>
            </a:r>
            <a:r>
              <a:rPr lang="fi-FI" sz="1200">
                <a:cs typeface="Arial" charset="0"/>
              </a:rPr>
              <a:t>x 4 500</a:t>
            </a:r>
            <a:r>
              <a:rPr lang="fi-FI" sz="1200" dirty="0">
                <a:cs typeface="Arial" charset="0"/>
              </a:rPr>
              <a:t>		  		  	  1 350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					   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 					  	  1 350</a:t>
            </a:r>
            <a:r>
              <a:rPr lang="fi-FI" sz="1200" b="1" dirty="0">
                <a:cs typeface="Arial" charset="0"/>
              </a:rPr>
              <a:t>	</a:t>
            </a: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Times New Roman" pitchFamily="18" charset="0"/>
              </a:rPr>
              <a:t>A:n osuus tuloksesta 			30 500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10 000		  2 000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30 500 – 2 000			28 500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2 000		     600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14,5 % x 28 500		  4 010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 4 610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	 		5 960</a:t>
            </a:r>
            <a:endParaRPr lang="fi-FI" sz="1200" dirty="0"/>
          </a:p>
          <a:p>
            <a:pPr eaLnBrk="1" hangingPunct="1">
              <a:lnSpc>
                <a:spcPct val="90000"/>
              </a:lnSpc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2503415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899592" y="627787"/>
            <a:ext cx="913904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76056" y="627787"/>
            <a:ext cx="987177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56176" y="627787"/>
            <a:ext cx="915120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5236325"/>
            <a:ext cx="451691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1492" y="5236325"/>
            <a:ext cx="1693408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0423" name="AutoShape 7"/>
          <p:cNvCxnSpPr>
            <a:cxnSpLocks noChangeShapeType="1"/>
            <a:stCxn id="60418" idx="2"/>
            <a:endCxn id="60424" idx="0"/>
          </p:cNvCxnSpPr>
          <p:nvPr/>
        </p:nvCxnSpPr>
        <p:spPr bwMode="auto">
          <a:xfrm flipH="1">
            <a:off x="1294607" y="1254428"/>
            <a:ext cx="61937" cy="3334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4313" y="4588625"/>
            <a:ext cx="21605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85750" y="552366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222375" y="55236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462463" y="1707313"/>
            <a:ext cx="341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1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831672" y="4378391"/>
            <a:ext cx="1768401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600073" y="4378391"/>
            <a:ext cx="752549" cy="701609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889209" y="446099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66753" y="4450463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438275" y="1275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16184" y="3445580"/>
            <a:ext cx="252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osingot yhteensä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462463" y="21407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1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2463" y="30043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2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462463" y="2572500"/>
            <a:ext cx="3419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2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6911975" y="1204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580633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588696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cxnSp>
        <p:nvCxnSpPr>
          <p:cNvPr id="60441" name="AutoShape 25"/>
          <p:cNvCxnSpPr>
            <a:cxnSpLocks noChangeShapeType="1"/>
            <a:stCxn id="60434" idx="2"/>
          </p:cNvCxnSpPr>
          <p:nvPr/>
        </p:nvCxnSpPr>
        <p:spPr bwMode="auto">
          <a:xfrm flipH="1">
            <a:off x="4076659" y="3821817"/>
            <a:ext cx="3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442" name="AutoShape 26"/>
          <p:cNvCxnSpPr>
            <a:cxnSpLocks noChangeShapeType="1"/>
            <a:stCxn id="60427" idx="1"/>
            <a:endCxn id="60434" idx="0"/>
          </p:cNvCxnSpPr>
          <p:nvPr/>
        </p:nvCxnSpPr>
        <p:spPr bwMode="auto">
          <a:xfrm rot="10800000" flipV="1">
            <a:off x="4079835" y="1895432"/>
            <a:ext cx="382629" cy="15501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43" name="AutoShape 27"/>
          <p:cNvCxnSpPr>
            <a:cxnSpLocks noChangeShapeType="1"/>
            <a:stCxn id="60437" idx="1"/>
            <a:endCxn id="60434" idx="0"/>
          </p:cNvCxnSpPr>
          <p:nvPr/>
        </p:nvCxnSpPr>
        <p:spPr bwMode="auto">
          <a:xfrm rot="10800000" flipV="1">
            <a:off x="4079835" y="2760618"/>
            <a:ext cx="382629" cy="6849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818900" y="3994013"/>
            <a:ext cx="25246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asti 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478588" y="5307763"/>
            <a:ext cx="630615" cy="865187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7124693" y="5307763"/>
            <a:ext cx="1874846" cy="865187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551613" y="5596688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7702550" y="5596688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78588" y="46600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8 %:n ylimenevä osa  AT</a:t>
            </a:r>
          </a:p>
        </p:txBody>
      </p:sp>
      <p:cxnSp>
        <p:nvCxnSpPr>
          <p:cNvPr id="60451" name="AutoShape 35"/>
          <p:cNvCxnSpPr>
            <a:cxnSpLocks noChangeShapeType="1"/>
            <a:stCxn id="60435" idx="3"/>
            <a:endCxn id="60450" idx="0"/>
          </p:cNvCxnSpPr>
          <p:nvPr/>
        </p:nvCxnSpPr>
        <p:spPr bwMode="auto">
          <a:xfrm flipH="1">
            <a:off x="7739063" y="2329613"/>
            <a:ext cx="149225" cy="2330450"/>
          </a:xfrm>
          <a:prstGeom prst="bentConnector4">
            <a:avLst>
              <a:gd name="adj1" fmla="val -304259"/>
              <a:gd name="adj2" fmla="val 80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52" name="AutoShape 36"/>
          <p:cNvCxnSpPr>
            <a:cxnSpLocks noChangeShapeType="1"/>
            <a:stCxn id="60436" idx="3"/>
            <a:endCxn id="60450" idx="0"/>
          </p:cNvCxnSpPr>
          <p:nvPr/>
        </p:nvCxnSpPr>
        <p:spPr bwMode="auto">
          <a:xfrm flipH="1">
            <a:off x="7739063" y="3193213"/>
            <a:ext cx="149225" cy="1466850"/>
          </a:xfrm>
          <a:prstGeom prst="bentConnector4">
            <a:avLst>
              <a:gd name="adj1" fmla="val -153190"/>
              <a:gd name="adj2" fmla="val 562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394575" y="6468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Jne…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0" y="204238"/>
            <a:ext cx="3400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Osinkoverotus v. 2014 alkaen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798211" y="5522122"/>
            <a:ext cx="423390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237089" y="5522122"/>
            <a:ext cx="2082072" cy="717673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55747" y="5604724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569096" y="5594194"/>
            <a:ext cx="1564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787923" y="5137744"/>
            <a:ext cx="25401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ylittävä osa </a:t>
            </a:r>
          </a:p>
        </p:txBody>
      </p:sp>
      <p:sp>
        <p:nvSpPr>
          <p:cNvPr id="45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Dian numeron paikkamerkki 4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082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71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784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OSAKEYHTIÖ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nettovarallisuus on 	40 000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verotettava tulo		35 000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 20 % x 35 000		  7 000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Osinkona jaetaan koko voitto			28 000		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  <a:r>
              <a:rPr lang="fi-FI" sz="11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ja enintään 150 000 €	30/34 % x (25 % x 3 200 €) = 240 € (75 % verovapaa)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8 %:n ylimenevästä osasta (24 800)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75 % veronalaista ansiotuloa  18 600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(25% verovapaata = 6 200)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Pääomatulon vero 30 % x  800	            	     240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Ansiotulon vero 7 % x 18 600			  1 217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 ovat yhteensä		  1 457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/>
              <a:t>KAIKKI VEROT YHTEENSÄ   		  8 457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3806802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813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07E1A-AC8A-4D48-8CCF-B6BB30D99642}" type="slidenum">
              <a:rPr lang="fi-FI" sz="1000">
                <a:solidFill>
                  <a:schemeClr val="bg1"/>
                </a:solidFill>
              </a:rPr>
              <a:pPr algn="r"/>
              <a:t>34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 b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OSAKEYHTIÖ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nettovarallisuus on 	1 000 000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verotettava tulo		   135 000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 20 % x 135 000		     27 000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Osinkona jaetaan koko voitto			108 000		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  <a:r>
              <a:rPr lang="fi-FI" sz="10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Arial" charset="0"/>
              </a:rPr>
              <a:t> ja enintään 150 000 €	30/34 % x (25 % x 80 000 €) = 6 000 € (75 % verovapaa)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8 %:n ylimenevästä osasta (28 000)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75 % veronalaista ansiotuloa  21 000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Pääomatulon vero 30 % x  (25 % x 80 000)           6 000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vero 	(9 %) x 21 000	  	  1 892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 ovat yhteensä		  7 892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/>
              <a:t>KAIKKI VEROT YHTEENSÄ   		34 892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4221364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58775"/>
            <a:ext cx="7056438" cy="1036638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239619" name="Document"/>
          <p:cNvSpPr>
            <a:spLocks noEditPoints="1" noChangeArrowheads="1"/>
          </p:cNvSpPr>
          <p:nvPr/>
        </p:nvSpPr>
        <p:spPr bwMode="auto">
          <a:xfrm>
            <a:off x="2479675" y="182721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1514475" y="2327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2870200" y="3084513"/>
            <a:ext cx="995363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Osinko-tulo TVL</a:t>
            </a:r>
          </a:p>
          <a:p>
            <a:pPr algn="l"/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2857500" y="3949700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3432175" y="3949700"/>
            <a:ext cx="43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3865563" y="3084513"/>
            <a:ext cx="1125537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luovutus-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voitosta*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865438" y="4437063"/>
            <a:ext cx="535423" cy="46166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POT</a:t>
            </a:r>
          </a:p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85 %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432175" y="4449763"/>
            <a:ext cx="5241925" cy="12001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(POT)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3848100" y="3949700"/>
            <a:ext cx="1143000" cy="27781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POT 100 %</a:t>
            </a:r>
          </a:p>
        </p:txBody>
      </p:sp>
      <p:sp>
        <p:nvSpPr>
          <p:cNvPr id="50189" name="Text Box 18"/>
          <p:cNvSpPr txBox="1">
            <a:spLocks noChangeArrowheads="1"/>
          </p:cNvSpPr>
          <p:nvPr/>
        </p:nvSpPr>
        <p:spPr bwMode="auto">
          <a:xfrm>
            <a:off x="3459163" y="1644650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* </a:t>
            </a:r>
            <a:r>
              <a:rPr lang="fi-FI" sz="1400">
                <a:solidFill>
                  <a:schemeClr val="tx1"/>
                </a:solidFill>
                <a:latin typeface="Arial" charset="0"/>
                <a:cs typeface="Arial" charset="0"/>
              </a:rPr>
              <a:t>myyntihinta – hankintahinta (tai HMO)</a:t>
            </a:r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 flipV="1">
            <a:off x="1955800" y="3314700"/>
            <a:ext cx="12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1" name="Text Box 20"/>
          <p:cNvSpPr txBox="1">
            <a:spLocks noChangeArrowheads="1"/>
          </p:cNvSpPr>
          <p:nvPr/>
        </p:nvSpPr>
        <p:spPr bwMode="auto">
          <a:xfrm>
            <a:off x="1992313" y="39211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3962400" y="1358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Myyntivoitto*</a:t>
            </a:r>
          </a:p>
        </p:txBody>
      </p:sp>
      <p:cxnSp>
        <p:nvCxnSpPr>
          <p:cNvPr id="50193" name="AutoShape 26"/>
          <p:cNvCxnSpPr>
            <a:cxnSpLocks noChangeShapeType="1"/>
            <a:stCxn id="239619" idx="3"/>
            <a:endCxn id="50192" idx="1"/>
          </p:cNvCxnSpPr>
          <p:nvPr/>
        </p:nvCxnSpPr>
        <p:spPr bwMode="auto">
          <a:xfrm flipV="1">
            <a:off x="2797175" y="1544638"/>
            <a:ext cx="1165225" cy="4810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1560513" y="46402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749300" y="3175000"/>
            <a:ext cx="82550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6" name="Rectangle 27"/>
          <p:cNvSpPr>
            <a:spLocks noChangeArrowheads="1"/>
          </p:cNvSpPr>
          <p:nvPr/>
        </p:nvSpPr>
        <p:spPr bwMode="auto">
          <a:xfrm>
            <a:off x="354013" y="4614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55588"/>
            <a:ext cx="7056438" cy="1036637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333750" y="2836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39622" name="Documents"/>
          <p:cNvSpPr>
            <a:spLocks noEditPoints="1" noChangeArrowheads="1"/>
          </p:cNvSpPr>
          <p:nvPr/>
        </p:nvSpPr>
        <p:spPr bwMode="auto">
          <a:xfrm>
            <a:off x="4043363" y="3417888"/>
            <a:ext cx="344487" cy="474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fi-FI" sz="180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3370263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4788" y="23701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</p:txBody>
      </p:sp>
      <p:cxnSp>
        <p:nvCxnSpPr>
          <p:cNvPr id="51208" name="AutoShape 9"/>
          <p:cNvCxnSpPr>
            <a:cxnSpLocks noChangeShapeType="1"/>
            <a:stCxn id="51204" idx="3"/>
            <a:endCxn id="51206" idx="6"/>
          </p:cNvCxnSpPr>
          <p:nvPr/>
        </p:nvCxnSpPr>
        <p:spPr bwMode="auto">
          <a:xfrm flipH="1" flipV="1">
            <a:off x="4284663" y="1614488"/>
            <a:ext cx="14287" cy="1619250"/>
          </a:xfrm>
          <a:prstGeom prst="curvedConnector3">
            <a:avLst>
              <a:gd name="adj1" fmla="val -1655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57700" y="14335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Voitonjako (osinkotulon verotus)</a:t>
            </a:r>
          </a:p>
        </p:txBody>
      </p:sp>
      <p:sp>
        <p:nvSpPr>
          <p:cNvPr id="51210" name="Text Box 21"/>
          <p:cNvSpPr txBox="1">
            <a:spLocks noChangeArrowheads="1"/>
          </p:cNvSpPr>
          <p:nvPr/>
        </p:nvSpPr>
        <p:spPr bwMode="auto">
          <a:xfrm>
            <a:off x="3983038" y="4019550"/>
            <a:ext cx="89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vapaa</a:t>
            </a:r>
          </a:p>
        </p:txBody>
      </p:sp>
      <p:sp>
        <p:nvSpPr>
          <p:cNvPr id="51211" name="Text Box 22"/>
          <p:cNvSpPr txBox="1">
            <a:spLocks noChangeArrowheads="1"/>
          </p:cNvSpPr>
          <p:nvPr/>
        </p:nvSpPr>
        <p:spPr bwMode="auto">
          <a:xfrm>
            <a:off x="5626100" y="4053417"/>
            <a:ext cx="153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Tulo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cxnSp>
        <p:nvCxnSpPr>
          <p:cNvPr id="51212" name="AutoShape 23"/>
          <p:cNvCxnSpPr>
            <a:cxnSpLocks noChangeShapeType="1"/>
            <a:stCxn id="51206" idx="4"/>
            <a:endCxn id="51204" idx="0"/>
          </p:cNvCxnSpPr>
          <p:nvPr/>
        </p:nvCxnSpPr>
        <p:spPr bwMode="auto">
          <a:xfrm rot="5400000">
            <a:off x="3439319" y="2448719"/>
            <a:ext cx="7651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28"/>
          <p:cNvSpPr>
            <a:spLocks noChangeArrowheads="1"/>
          </p:cNvSpPr>
          <p:nvPr/>
        </p:nvSpPr>
        <p:spPr bwMode="auto">
          <a:xfrm>
            <a:off x="3333750" y="491648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1214" name="Text Box 29"/>
          <p:cNvSpPr txBox="1">
            <a:spLocks noChangeArrowheads="1"/>
          </p:cNvSpPr>
          <p:nvPr/>
        </p:nvSpPr>
        <p:spPr bwMode="auto">
          <a:xfrm>
            <a:off x="2816225" y="37814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</p:txBody>
      </p:sp>
      <p:cxnSp>
        <p:nvCxnSpPr>
          <p:cNvPr id="51215" name="AutoShape 30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9647" name="Document"/>
          <p:cNvSpPr>
            <a:spLocks noEditPoints="1" noChangeArrowheads="1"/>
          </p:cNvSpPr>
          <p:nvPr/>
        </p:nvSpPr>
        <p:spPr bwMode="auto">
          <a:xfrm>
            <a:off x="3413125" y="202406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239648" name="Document"/>
          <p:cNvSpPr>
            <a:spLocks noEditPoints="1" noChangeArrowheads="1"/>
          </p:cNvSpPr>
          <p:nvPr/>
        </p:nvSpPr>
        <p:spPr bwMode="auto">
          <a:xfrm>
            <a:off x="3151188" y="3386138"/>
            <a:ext cx="315912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cxnSp>
        <p:nvCxnSpPr>
          <p:cNvPr id="51218" name="AutoShape 33"/>
          <p:cNvCxnSpPr>
            <a:cxnSpLocks noChangeShapeType="1"/>
          </p:cNvCxnSpPr>
          <p:nvPr/>
        </p:nvCxnSpPr>
        <p:spPr bwMode="auto">
          <a:xfrm flipV="1">
            <a:off x="4298950" y="3246438"/>
            <a:ext cx="1588" cy="2078037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34"/>
          <p:cNvSpPr>
            <a:spLocks noChangeArrowheads="1"/>
          </p:cNvSpPr>
          <p:nvPr/>
        </p:nvSpPr>
        <p:spPr bwMode="auto">
          <a:xfrm>
            <a:off x="5724128" y="494116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cxnSp>
        <p:nvCxnSpPr>
          <p:cNvPr id="51220" name="AutoShape 35"/>
          <p:cNvCxnSpPr>
            <a:cxnSpLocks noChangeShapeType="1"/>
            <a:stCxn id="51219" idx="0"/>
            <a:endCxn id="51204" idx="3"/>
          </p:cNvCxnSpPr>
          <p:nvPr/>
        </p:nvCxnSpPr>
        <p:spPr bwMode="auto">
          <a:xfrm rot="16200000" flipV="1">
            <a:off x="4398727" y="3133167"/>
            <a:ext cx="1708224" cy="190777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1" name="Text Box 36"/>
          <p:cNvSpPr txBox="1">
            <a:spLocks noChangeArrowheads="1"/>
          </p:cNvSpPr>
          <p:nvPr/>
        </p:nvSpPr>
        <p:spPr bwMode="auto">
          <a:xfrm>
            <a:off x="4587875" y="365918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0,025 %</a:t>
            </a:r>
          </a:p>
        </p:txBody>
      </p:sp>
      <p:cxnSp>
        <p:nvCxnSpPr>
          <p:cNvPr id="51222" name="AutoShape 37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38"/>
          <p:cNvCxnSpPr>
            <a:cxnSpLocks noChangeShapeType="1"/>
          </p:cNvCxnSpPr>
          <p:nvPr/>
        </p:nvCxnSpPr>
        <p:spPr bwMode="auto">
          <a:xfrm>
            <a:off x="4283968" y="3645024"/>
            <a:ext cx="1584176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32275" y="1829330"/>
            <a:ext cx="4716992" cy="12003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POT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Oy:n ja osakkaan varallisuus</a:t>
            </a:r>
          </a:p>
        </p:txBody>
      </p:sp>
      <p:sp>
        <p:nvSpPr>
          <p:cNvPr id="552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/>
              <a:t>Oy:llä ja osakkaalla oma varallisuus</a:t>
            </a:r>
          </a:p>
          <a:p>
            <a:pPr eaLnBrk="1" hangingPunct="1"/>
            <a:r>
              <a:rPr lang="fi-FI" dirty="0"/>
              <a:t>Yhtiön varoja käytettävä yhtiöjärjestyksen mukaisesti ja yhtiön voitto jaetaan verotuksessa avoimena osinkona</a:t>
            </a:r>
          </a:p>
          <a:p>
            <a:pPr eaLnBrk="1" hangingPunct="1"/>
            <a:r>
              <a:rPr lang="fi-FI" dirty="0"/>
              <a:t>Peitelty osinko (75 % ansiotuloa): 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Rahanarvoinen etu osakasaseman perusteella olennaisesti poikkeavalla hinnoittelulla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Omien osakkeiden lunastus osingosta menevän veron välttämiseksi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Muuta huomioitavaa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dirty="0"/>
              <a:t>Tulon veronalaisuuden ja kulun vähennyskelpoisuuden lisäksi huomioitava</a:t>
            </a:r>
          </a:p>
          <a:p>
            <a:pPr lvl="1">
              <a:lnSpc>
                <a:spcPct val="90000"/>
              </a:lnSpc>
            </a:pPr>
            <a:r>
              <a:rPr lang="fi-FI" sz="2000" u="sng" dirty="0"/>
              <a:t>Ennen oy:llä oli useita tulolähteitä, nyt </a:t>
            </a:r>
            <a:r>
              <a:rPr lang="fi-FI" u="sng" dirty="0"/>
              <a:t>tämä on poistunut. </a:t>
            </a:r>
          </a:p>
          <a:p>
            <a:pPr lvl="2">
              <a:lnSpc>
                <a:spcPct val="90000"/>
              </a:lnSpc>
            </a:pPr>
            <a:r>
              <a:rPr lang="fi-FI" u="sng" dirty="0"/>
              <a:t>Arvopaperikauppa</a:t>
            </a:r>
            <a:r>
              <a:rPr lang="fi-FI" dirty="0"/>
              <a:t> </a:t>
            </a:r>
            <a:r>
              <a:rPr lang="fi-FI" b="1" u="sng" dirty="0"/>
              <a:t>oli</a:t>
            </a:r>
            <a:r>
              <a:rPr lang="fi-FI" dirty="0"/>
              <a:t> vain tietyissä tilanteissa elinkeinotoimintaa = vaikutusta tulolähteeseen ja tätä kautta myös kulujen vähennysoikeuteen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Huoneistojen </a:t>
            </a:r>
            <a:r>
              <a:rPr lang="fi-FI" u="sng" dirty="0"/>
              <a:t>vuokraus</a:t>
            </a:r>
            <a:r>
              <a:rPr lang="fi-FI" dirty="0"/>
              <a:t> </a:t>
            </a:r>
            <a:r>
              <a:rPr lang="fi-FI" b="1" u="sng" dirty="0"/>
              <a:t>oli</a:t>
            </a:r>
            <a:r>
              <a:rPr lang="fi-FI" dirty="0"/>
              <a:t> pääsääntöisesti TVL toimintaa /  tuloa</a:t>
            </a:r>
          </a:p>
          <a:p>
            <a:pPr lvl="1">
              <a:lnSpc>
                <a:spcPct val="90000"/>
              </a:lnSpc>
            </a:pPr>
            <a:r>
              <a:rPr lang="fi-FI" sz="2000" u="sng" dirty="0"/>
              <a:t>Nettovarallisuuden</a:t>
            </a:r>
            <a:r>
              <a:rPr lang="fi-FI" sz="2000" dirty="0"/>
              <a:t> laskennassa eroavaisuuksia = vaikutusta pääomatulon määrään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Osakeyhtiöllä nettovaroihin luetaan KAIKKI osakeyhtiön varat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Muissa yhtiöissä vain elinkeinotoiminnan käytössä ollut varallisuus</a:t>
            </a:r>
          </a:p>
          <a:p>
            <a:pPr lvl="1">
              <a:lnSpc>
                <a:spcPct val="90000"/>
              </a:lnSpc>
            </a:pPr>
            <a:r>
              <a:rPr lang="fi-FI" sz="2000" dirty="0"/>
              <a:t>Yritysmuodon </a:t>
            </a:r>
            <a:r>
              <a:rPr lang="fi-FI" sz="2000" u="sng" dirty="0"/>
              <a:t>muutos</a:t>
            </a:r>
            <a:r>
              <a:rPr lang="fi-FI" sz="2000" dirty="0"/>
              <a:t> pääsääntöisesti veroneutraali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Tmi &gt; ay / </a:t>
            </a:r>
            <a:r>
              <a:rPr lang="fi-FI" sz="1800" dirty="0" err="1"/>
              <a:t>ky</a:t>
            </a:r>
            <a:r>
              <a:rPr lang="fi-FI" sz="1800" dirty="0"/>
              <a:t> &gt; Oy, AY / Ky &gt; tmi (ei kuitenkaan oy &gt; </a:t>
            </a:r>
            <a:r>
              <a:rPr lang="fi-FI" sz="1800" dirty="0" err="1"/>
              <a:t>ky</a:t>
            </a:r>
            <a:r>
              <a:rPr lang="fi-FI" sz="1800" dirty="0"/>
              <a:t> / ay)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laaja tulokäsite</a:t>
            </a:r>
          </a:p>
          <a:p>
            <a:pPr eaLnBrk="1" hangingPunct="1"/>
            <a:r>
              <a:rPr lang="fi-FI"/>
              <a:t>pelkkä varallisuuden (pääoman) siirto ei ole tuloa</a:t>
            </a:r>
          </a:p>
          <a:p>
            <a:pPr eaLnBrk="1" hangingPunct="1"/>
            <a:r>
              <a:rPr lang="fi-FI"/>
              <a:t>tuloverotus ja perintö- tai lahjaverotus ovat toisensa poissulkevia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131F28-BB9E-42F0-9CBA-071A6CD9CD87}" type="slidenum">
              <a:rPr lang="fi-FI" sz="1000">
                <a:solidFill>
                  <a:schemeClr val="bg1"/>
                </a:solidFill>
              </a:rPr>
              <a:pPr algn="r"/>
              <a:t>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095"/>
            <a:ext cx="7924800" cy="4572000"/>
          </a:xfrm>
        </p:spPr>
        <p:txBody>
          <a:bodyPr/>
          <a:lstStyle/>
          <a:p>
            <a:pPr eaLnBrk="1" hangingPunct="1"/>
            <a:r>
              <a:rPr lang="fi-FI" dirty="0"/>
              <a:t>eriytetty tuloverojärjestelmä</a:t>
            </a:r>
          </a:p>
          <a:p>
            <a:pPr eaLnBrk="1" hangingPunct="1"/>
            <a:r>
              <a:rPr lang="fi-FI" dirty="0"/>
              <a:t>kaksi tulolajia: ansiotulot ja pääomatulot</a:t>
            </a:r>
          </a:p>
          <a:p>
            <a:pPr eaLnBrk="1" hangingPunct="1"/>
            <a:r>
              <a:rPr lang="fi-FI" dirty="0"/>
              <a:t>ansiotulojen progressiivinen verotus</a:t>
            </a:r>
          </a:p>
          <a:p>
            <a:pPr eaLnBrk="1" hangingPunct="1"/>
            <a:r>
              <a:rPr lang="fi-FI" dirty="0"/>
              <a:t>laki määrittelee ensin pääomatulot ja muu tulo on ansiotuloa</a:t>
            </a:r>
          </a:p>
          <a:p>
            <a:pPr lvl="1" eaLnBrk="1" hangingPunct="1"/>
            <a:r>
              <a:rPr lang="fi-FI" dirty="0"/>
              <a:t>Yritystoiminnan osalta kaavamainen ratkaisu</a:t>
            </a:r>
          </a:p>
          <a:p>
            <a:pPr lvl="2" eaLnBrk="1" hangingPunct="1"/>
            <a:r>
              <a:rPr lang="fi-FI" dirty="0"/>
              <a:t>Yritystoimintaan sidotun pääoman laskennallinen tuotto on pääomatuloa.</a:t>
            </a:r>
          </a:p>
          <a:p>
            <a:pPr lvl="3" eaLnBrk="1" hangingPunct="1"/>
            <a:r>
              <a:rPr lang="fi-FI" dirty="0"/>
              <a:t>Laskennassa 0, 10, 20 tai 8 prosenttia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0EB46-9CB7-4B72-82DF-71F8E3BDBA2B}" type="slidenum">
              <a:rPr lang="fi-FI" sz="1000">
                <a:solidFill>
                  <a:schemeClr val="bg1"/>
                </a:solidFill>
              </a:rPr>
              <a:pPr algn="r"/>
              <a:t>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Verotuksen taso 2017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329613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Noin 23.300 € ansiotulon kokonaisveroaste n. 20 %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35.000 € ansiotulon kokonaisveroaste n. 27,32 %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40.600 € ansiotulon kokonaisveroaste n. 30 %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51.600 € ansiotulon kokonaisveroaste n. 34 %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135.000 € ansiotulon kokonaisveroaste n. 47,48 %</a:t>
            </a:r>
          </a:p>
          <a:p>
            <a:pPr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Pääomatulojen veroprosentti 30 ja 30.000 euron ylittävältä osalta 34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Yhteisöverokanta 20 %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vähennykset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85063" cy="4572000"/>
          </a:xfrm>
        </p:spPr>
        <p:txBody>
          <a:bodyPr/>
          <a:lstStyle/>
          <a:p>
            <a:pPr eaLnBrk="1" hangingPunct="1"/>
            <a:r>
              <a:rPr lang="fi-FI" dirty="0"/>
              <a:t>Laskennallisena vähennyksenä kunnallisverotuksen ansiotulovähennys, työtulovähennys</a:t>
            </a:r>
          </a:p>
          <a:p>
            <a:pPr eaLnBrk="1" hangingPunct="1"/>
            <a:r>
              <a:rPr lang="fi-FI" dirty="0"/>
              <a:t>Tulonhankkimisvähennys vähintään 750 € tai todelliset kulut</a:t>
            </a:r>
          </a:p>
          <a:p>
            <a:pPr lvl="1" eaLnBrk="1" hangingPunct="1"/>
            <a:r>
              <a:rPr lang="fi-FI" dirty="0"/>
              <a:t>Tulon hankkimisesta tai säilyttämisestä johtuva meno &gt;&lt; yksityismeno!</a:t>
            </a:r>
          </a:p>
          <a:p>
            <a:pPr eaLnBrk="1" hangingPunct="1"/>
            <a:r>
              <a:rPr lang="fi-FI" dirty="0"/>
              <a:t>Muita vähennyksiä kodin ja työpaikan väliset matkat (750 € … 7 000 €)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59725" cy="1008063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Tulolähteet ja tulolajit</a:t>
            </a:r>
            <a:br>
              <a:rPr lang="fi-FI" dirty="0">
                <a:solidFill>
                  <a:srgbClr val="FF0000"/>
                </a:solidFill>
              </a:rPr>
            </a:b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40650" cy="4484688"/>
          </a:xfrm>
        </p:spPr>
        <p:txBody>
          <a:bodyPr/>
          <a:lstStyle/>
          <a:p>
            <a:pPr eaLnBrk="1" hangingPunct="1"/>
            <a:r>
              <a:rPr lang="fi-FI" sz="2400" dirty="0"/>
              <a:t>Verotettavan tulon laskenta tapahtuu tulolähteittäin.</a:t>
            </a:r>
          </a:p>
          <a:p>
            <a:pPr lvl="1" eaLnBrk="1" hangingPunct="1"/>
            <a:r>
              <a:rPr lang="fi-FI" sz="2000" dirty="0"/>
              <a:t>EVL</a:t>
            </a:r>
          </a:p>
          <a:p>
            <a:pPr lvl="1" eaLnBrk="1" hangingPunct="1"/>
            <a:r>
              <a:rPr lang="fi-FI" sz="2000" dirty="0"/>
              <a:t>MVL</a:t>
            </a:r>
          </a:p>
          <a:p>
            <a:pPr lvl="1" eaLnBrk="1" hangingPunct="1"/>
            <a:r>
              <a:rPr lang="fi-FI" sz="2000" dirty="0"/>
              <a:t>TVL</a:t>
            </a:r>
          </a:p>
          <a:p>
            <a:pPr eaLnBrk="1" hangingPunct="1"/>
            <a:r>
              <a:rPr lang="fi-FI" sz="2400" b="1" u="sng" dirty="0"/>
              <a:t>Luonnollisella henkilöllä</a:t>
            </a:r>
            <a:r>
              <a:rPr lang="fi-FI" sz="2400" dirty="0"/>
              <a:t> jako pääoma- ja ansiotuloihin (tulolajeihin)</a:t>
            </a:r>
          </a:p>
          <a:p>
            <a:pPr lvl="1" eaLnBrk="1" hangingPunct="1"/>
            <a:r>
              <a:rPr lang="fi-FI" sz="2800" dirty="0"/>
              <a:t>yhden tulolähteen tappiota ei voi vähentää toisen tulolähteen tulosta</a:t>
            </a:r>
          </a:p>
          <a:p>
            <a:pPr lvl="2" eaLnBrk="1" hangingPunct="1"/>
            <a:r>
              <a:rPr lang="fi-FI" dirty="0"/>
              <a:t>poikkeus:</a:t>
            </a:r>
          </a:p>
          <a:p>
            <a:pPr lvl="3" eaLnBrk="1" hangingPunct="1"/>
            <a:r>
              <a:rPr lang="fi-FI" dirty="0"/>
              <a:t>yksityinen elinkeinonharjoittaja voi vaatia, että elinkeinontoiminnan tappio vähennetään tappion syntymisvuoden pääomatuloista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BB947E-7305-49D7-8BFD-E778D70582DA}" type="slidenum">
              <a:rPr lang="fi-FI" sz="1000">
                <a:solidFill>
                  <a:schemeClr val="bg1"/>
                </a:solidFill>
              </a:rPr>
              <a:pPr algn="r"/>
              <a:t>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 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Yksityinen elinkeinonharjoittaja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341438"/>
            <a:ext cx="7740650" cy="448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1600"/>
          </a:p>
          <a:p>
            <a:pPr eaLnBrk="1" hangingPunct="1"/>
            <a:endParaRPr lang="fi-FI" sz="20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9550" y="2047875"/>
            <a:ext cx="4535488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25612" name="AutoShape 11"/>
          <p:cNvCxnSpPr>
            <a:cxnSpLocks noChangeShapeType="1"/>
            <a:stCxn id="25622" idx="2"/>
            <a:endCxn id="25608" idx="0"/>
          </p:cNvCxnSpPr>
          <p:nvPr/>
        </p:nvCxnSpPr>
        <p:spPr bwMode="auto">
          <a:xfrm>
            <a:off x="1981200" y="2767013"/>
            <a:ext cx="1317625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stCxn id="25622" idx="2"/>
            <a:endCxn id="25609" idx="0"/>
          </p:cNvCxnSpPr>
          <p:nvPr/>
        </p:nvCxnSpPr>
        <p:spPr bwMode="auto">
          <a:xfrm>
            <a:off x="1981200" y="2767013"/>
            <a:ext cx="3014663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25617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25618" name="Tekstiruutu 43"/>
          <p:cNvSpPr txBox="1">
            <a:spLocks noChangeArrowheads="1"/>
          </p:cNvSpPr>
          <p:nvPr/>
        </p:nvSpPr>
        <p:spPr bwMode="auto">
          <a:xfrm>
            <a:off x="1130300" y="3305175"/>
            <a:ext cx="1179513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0/10/20 %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624667" y="2309813"/>
            <a:ext cx="3318933" cy="585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KOM osakkeiden ja kiinteistöiden luovutusvoitot (TVL 38.2 §)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533525" y="2125663"/>
            <a:ext cx="893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>
                <a:solidFill>
                  <a:schemeClr val="tx1"/>
                </a:solidFill>
              </a:rPr>
              <a:t>EVL</a:t>
            </a:r>
          </a:p>
        </p:txBody>
      </p:sp>
      <p:cxnSp>
        <p:nvCxnSpPr>
          <p:cNvPr id="25623" name="AutoShape 11"/>
          <p:cNvCxnSpPr>
            <a:cxnSpLocks noChangeShapeType="1"/>
            <a:stCxn id="25621" idx="2"/>
            <a:endCxn id="25608" idx="0"/>
          </p:cNvCxnSpPr>
          <p:nvPr/>
        </p:nvCxnSpPr>
        <p:spPr bwMode="auto">
          <a:xfrm rot="5400000">
            <a:off x="2878668" y="3315758"/>
            <a:ext cx="1825625" cy="9853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2966</Words>
  <Application>Microsoft Office PowerPoint</Application>
  <PresentationFormat>On-screen Show (4:3)</PresentationFormat>
  <Paragraphs>539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Georgia</vt:lpstr>
      <vt:lpstr>Optima</vt:lpstr>
      <vt:lpstr>Symbol</vt:lpstr>
      <vt:lpstr>Wingdings</vt:lpstr>
      <vt:lpstr>aalto_economics</vt:lpstr>
      <vt:lpstr>Yritysverotus – Johdanto </vt:lpstr>
      <vt:lpstr>Verovelvollisuus</vt:lpstr>
      <vt:lpstr>Laskentayksiköt</vt:lpstr>
      <vt:lpstr>Tulot</vt:lpstr>
      <vt:lpstr>Luonnollisten henkilöiden tulolajit</vt:lpstr>
      <vt:lpstr>Verotuksen taso 2017</vt:lpstr>
      <vt:lpstr>Luonnollisten henkilöiden vähennykset</vt:lpstr>
      <vt:lpstr>Tulolähteet ja tulolajit </vt:lpstr>
      <vt:lpstr>Tulolähteet ja tulolajit  Yksityinen elinkeinonharjoittaja </vt:lpstr>
      <vt:lpstr>Tulolähteet ja tulolajit Henkilöyhtiöt (elinkeinoyhtymä)</vt:lpstr>
      <vt:lpstr>Tulolähteet ja tulolajit Yhteisöt (esim. osakeyhtiö ja osakas)</vt:lpstr>
      <vt:lpstr>Yritystulo</vt:lpstr>
      <vt:lpstr>PowerPoint Presentation</vt:lpstr>
      <vt:lpstr>Palkkaa vai yritystuloa?</vt:lpstr>
      <vt:lpstr>Palkkaa vai yritystuloa…</vt:lpstr>
      <vt:lpstr>Palkkaa vai yritystuloa?</vt:lpstr>
      <vt:lpstr>Omana kysymyksenä työvoiman vuokraus</vt:lpstr>
      <vt:lpstr>Yritysmuotojen verotus</vt:lpstr>
      <vt:lpstr>Voitonjako eri toimintamuodoissa</vt:lpstr>
      <vt:lpstr>Esimerkki 1</vt:lpstr>
      <vt:lpstr>Esimerkki 1b</vt:lpstr>
      <vt:lpstr>PowerPoint Presentation</vt:lpstr>
      <vt:lpstr>Esimerkki 2</vt:lpstr>
      <vt:lpstr>Esimerkki 2 b</vt:lpstr>
      <vt:lpstr>Esimerkki 2 c</vt:lpstr>
      <vt:lpstr>Esimerkki 3</vt:lpstr>
      <vt:lpstr>Esimerkki 3 b</vt:lpstr>
      <vt:lpstr>Esimerkki 3 c</vt:lpstr>
      <vt:lpstr>Esimerkki 4</vt:lpstr>
      <vt:lpstr>Esimerkki 4 c</vt:lpstr>
      <vt:lpstr>Esimerkki 5</vt:lpstr>
      <vt:lpstr>PowerPoint Presentation</vt:lpstr>
      <vt:lpstr>Esimerkki 6</vt:lpstr>
      <vt:lpstr>Esimerkki 6 b</vt:lpstr>
      <vt:lpstr>Suora / välillinen omistus</vt:lpstr>
      <vt:lpstr>Suora / välillinen omistus</vt:lpstr>
      <vt:lpstr>Oy:n ja osakkaan varallisuus</vt:lpstr>
      <vt:lpstr>Muuta huomioitavaa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</cp:lastModifiedBy>
  <cp:revision>84</cp:revision>
  <dcterms:created xsi:type="dcterms:W3CDTF">2017-02-20T07:09:09Z</dcterms:created>
  <dcterms:modified xsi:type="dcterms:W3CDTF">2022-06-06T13:19:08Z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