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5" r:id="rId4"/>
    <p:sldId id="296" r:id="rId5"/>
    <p:sldId id="257" r:id="rId6"/>
    <p:sldId id="259" r:id="rId7"/>
    <p:sldId id="260" r:id="rId8"/>
    <p:sldId id="286" r:id="rId9"/>
    <p:sldId id="279" r:id="rId10"/>
    <p:sldId id="280" r:id="rId11"/>
    <p:sldId id="281" r:id="rId12"/>
    <p:sldId id="273" r:id="rId13"/>
    <p:sldId id="274" r:id="rId14"/>
    <p:sldId id="275" r:id="rId15"/>
    <p:sldId id="261" r:id="rId16"/>
    <p:sldId id="262" r:id="rId17"/>
    <p:sldId id="263" r:id="rId18"/>
    <p:sldId id="288" r:id="rId19"/>
    <p:sldId id="276" r:id="rId20"/>
    <p:sldId id="277" r:id="rId21"/>
    <p:sldId id="278" r:id="rId22"/>
    <p:sldId id="289" r:id="rId23"/>
    <p:sldId id="290" r:id="rId24"/>
    <p:sldId id="282" r:id="rId25"/>
    <p:sldId id="287" r:id="rId26"/>
    <p:sldId id="283" r:id="rId27"/>
    <p:sldId id="284" r:id="rId28"/>
    <p:sldId id="292" r:id="rId29"/>
    <p:sldId id="291" r:id="rId30"/>
    <p:sldId id="264" r:id="rId31"/>
    <p:sldId id="265" r:id="rId32"/>
    <p:sldId id="266" r:id="rId33"/>
    <p:sldId id="267" r:id="rId34"/>
    <p:sldId id="268" r:id="rId35"/>
    <p:sldId id="269" r:id="rId36"/>
    <p:sldId id="270" r:id="rId37"/>
    <p:sldId id="272" r:id="rId38"/>
    <p:sldId id="271" r:id="rId39"/>
    <p:sldId id="285" r:id="rId40"/>
    <p:sldId id="294" r:id="rId4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8061E"/>
    <a:srgbClr val="511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4660"/>
  </p:normalViewPr>
  <p:slideViewPr>
    <p:cSldViewPr snapToGrid="0">
      <p:cViewPr varScale="1">
        <p:scale>
          <a:sx n="60" d="100"/>
          <a:sy n="60" d="100"/>
        </p:scale>
        <p:origin x="34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439859-C4E9-4F09-9D5C-2BAD1EE0E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C845DF4-4667-43B4-90E6-DD831F125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BF1665-0459-4BA1-A8A5-E8697216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0141975-16F9-433D-918A-4FDB7DAD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32603C-78E8-4818-BE56-994D96A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125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EAB5BD-BD4E-4793-9559-41B106DC1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3953451-FA19-4C03-8F52-34CC0B207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E8377E0-9D93-4731-B83F-D383AEB45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3736FB-BBC6-463E-AC57-8430528D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844677-2886-4DD2-BEF3-802A55F6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256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EC61E4-C297-4A82-A112-DD31B26A5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BB5F5DD-DA7D-44B1-9CD6-1DF375795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61EBDD-8219-4E5E-9B49-9C8D263C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4E71E4-45E4-4707-B3B5-1D2698FF7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69C79E-88D3-4333-99E4-84718EE7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651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F221E6-DEB0-487F-AD87-BF477414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06C5B5-7A87-401D-A3DB-9C2C6C974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8A0314-B171-4CBA-AB1C-44CD46A11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01FCCD-829E-44DB-8FFD-9A6FBFE2B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5909EB-867E-4380-B41A-9E3A06B9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483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1C61D-27F6-4544-BF01-DD237007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5C0A073-9B29-48CD-9521-9D02A21DB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7FD06F-C9E0-43BF-95A2-43816FB72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3A0D91-9630-4849-B41F-425B6C529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45AE227-8F5E-4698-A253-78D4F240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2506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0EA249-3D8F-4FB9-BDCB-8B52ABBB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4C596D-85D9-494E-BC9C-BAAACAC7A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D51BCED-924E-45A9-9E61-BEF8464CE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CB8616A-2F7F-41EC-A067-5B0B771E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6AB3667-978A-46A4-B26D-16FB6D98E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42BB6D8-96E4-4271-855E-6EDB2C2C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9965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A7DBCB-C798-460B-A4EB-80AABF68A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8017ADA-7987-483C-9511-50D25C33F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C9DEF2C-B0AB-46FE-AB6D-2E3D37AD5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44B9131-AF5B-48D0-96DC-B49B072549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C8E0FF0-4738-4EF9-8FCD-6BF90C241B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FE2076D-0786-4D5E-8F25-E45F4DAD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2A1B1CCC-4332-4E1F-9B48-27009854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CC4E9C4-FA28-4509-8A54-D845914F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27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2B6229-14E5-4CD1-8503-CCF912D7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5C1366F-834A-47A6-BC8E-91A2D94C9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E86C310-5EDA-4791-B4B1-3BEF09CF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0DC000D-1F87-4EC9-9EBE-6E167ACA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354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66F4784-21F7-44C1-8644-EBC2465F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830E81F-FD8A-4E89-8869-1581F546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A1F76F8-8BAB-4504-92AB-A833A461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054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D52FC5-B72D-4FF3-BCD1-5B2C1463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66209E8-A545-4B2D-BFCE-63C838E3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B191371-5B64-4DAA-96D2-F6935BBCA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1A561AC-A067-454B-A5DD-BCDAC7A88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E283385-264B-49CF-9AD9-D2826B80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78E0BAC-8E13-409D-8FA5-3E3A30A92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54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9104F4-9338-4CC5-87D0-D57E956E9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0A476A2-455B-453B-964A-7171A5A906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0521B70-D5B7-4F85-A405-64A965468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CA38E57-2191-4091-A205-F3CD1F59F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5D0E689-DECF-4A6E-B322-006C23A3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A783F1-5073-4F51-BBA9-ABB4C9DB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327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77B06D6-6530-4966-A97F-943B96A7E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95E52A7-502C-4CD2-A98A-B8368843E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C28EA7-D4E3-4177-9D93-6A0F9C508D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22CA1-254F-4B1A-A10B-D02F1A9F7DAA}" type="datetimeFigureOut">
              <a:rPr lang="fi-FI" smtClean="0"/>
              <a:t>16.11.2021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3F9E84-C22E-423F-9390-4320F92DD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72ABD3D-E479-4739-81C2-C2BF6CFC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736EF-7354-4FEB-BFC9-8DF83AFE67F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770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oornature.com/blog/askvgen-turning-norways-landscape-into-a-tourist-attraction-11691/" TargetMode="External"/><Relationship Id="rId13" Type="http://schemas.openxmlformats.org/officeDocument/2006/relationships/hyperlink" Target="https://landezine.com/lakkegata-recreation-park-by-asplan-viak/" TargetMode="External"/><Relationship Id="rId3" Type="http://schemas.openxmlformats.org/officeDocument/2006/relationships/hyperlink" Target="https://www.nasjonaleturistveger.no/en/routes/atlanterhavsvegen" TargetMode="External"/><Relationship Id="rId7" Type="http://schemas.openxmlformats.org/officeDocument/2006/relationships/hyperlink" Target="https://3rw.no/work/viewpoint-askevagen/" TargetMode="External"/><Relationship Id="rId12" Type="http://schemas.openxmlformats.org/officeDocument/2006/relationships/hyperlink" Target="https://www.lokalkjent.no/sohlbergplassen" TargetMode="External"/><Relationship Id="rId2" Type="http://schemas.openxmlformats.org/officeDocument/2006/relationships/hyperlink" Target="https://www.nmbu.no/en/faculty/landsam/department/la/news/node/380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andezine.com/askvagen/" TargetMode="External"/><Relationship Id="rId11" Type="http://schemas.openxmlformats.org/officeDocument/2006/relationships/hyperlink" Target="https://www.holmebakk.no/project/sohlbergplassen" TargetMode="External"/><Relationship Id="rId5" Type="http://schemas.openxmlformats.org/officeDocument/2006/relationships/hyperlink" Target="https://landezine.com/sorenga-central-park-and-harbor-promenade-by-grindaker/" TargetMode="External"/><Relationship Id="rId10" Type="http://schemas.openxmlformats.org/officeDocument/2006/relationships/hyperlink" Target="https://landezine.com/sohlbergplassen-viewpoint/" TargetMode="External"/><Relationship Id="rId4" Type="http://schemas.openxmlformats.org/officeDocument/2006/relationships/hyperlink" Target="https://landezine.com/atlanterhavsvegen/" TargetMode="External"/><Relationship Id="rId9" Type="http://schemas.openxmlformats.org/officeDocument/2006/relationships/hyperlink" Target="https://smedsvig-landskap.no/projects/nasjonale-turistveger-atlanterhavsvegen-utsiktspunkt-askevagen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arquitectura.com/building/oslo-opera-house/" TargetMode="External"/><Relationship Id="rId13" Type="http://schemas.openxmlformats.org/officeDocument/2006/relationships/hyperlink" Target="https://blogg.nmbu.no/ila-samling/2018/10/the-memory-of-a-discipline/" TargetMode="External"/><Relationship Id="rId3" Type="http://schemas.openxmlformats.org/officeDocument/2006/relationships/hyperlink" Target="https://www.reiulframstadarkitekter.com/work/trollstigen-visitor-centre" TargetMode="External"/><Relationship Id="rId7" Type="http://schemas.openxmlformats.org/officeDocument/2006/relationships/hyperlink" Target="https://landezine.com/roof-of-oslo-opera/" TargetMode="External"/><Relationship Id="rId12" Type="http://schemas.openxmlformats.org/officeDocument/2006/relationships/hyperlink" Target="https://www.nasjonaleturistveger.no/en" TargetMode="External"/><Relationship Id="rId2" Type="http://schemas.openxmlformats.org/officeDocument/2006/relationships/hyperlink" Target="https://landezine.com/nedre-foss-park-by-norconsul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nohetta.com/projects/42-norwegian-national-opera-and-ballet" TargetMode="External"/><Relationship Id="rId11" Type="http://schemas.openxmlformats.org/officeDocument/2006/relationships/hyperlink" Target="https://www.visitnorway.com/things-to-do/outdoor-activities/friluftsliv/" TargetMode="External"/><Relationship Id="rId5" Type="http://schemas.openxmlformats.org/officeDocument/2006/relationships/hyperlink" Target="https://landezine.com/solberg-tower-rest-area-by-saunders-architecture/" TargetMode="External"/><Relationship Id="rId10" Type="http://schemas.openxmlformats.org/officeDocument/2006/relationships/hyperlink" Target="https://www.norden.org/en/information/facts-about-norway" TargetMode="External"/><Relationship Id="rId4" Type="http://schemas.openxmlformats.org/officeDocument/2006/relationships/hyperlink" Target="https://landezine.com/trollstigplataet/" TargetMode="External"/><Relationship Id="rId9" Type="http://schemas.openxmlformats.org/officeDocument/2006/relationships/hyperlink" Target="https://www.thoughtco.com/oslo-opera-house-architecture-by-snohetta-17793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Kuva 11" descr="Kuva, joka sisältää kohteen rock, ulko, luonto, vuori&#10;&#10;Kuvaus luotu automaattisesti">
            <a:extLst>
              <a:ext uri="{FF2B5EF4-FFF2-40B4-BE49-F238E27FC236}">
                <a16:creationId xmlns:a16="http://schemas.microsoft.com/office/drawing/2014/main" id="{13DEC7CB-51C3-41FC-9FEA-247410D5C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 b="12873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14" name="Otsikko 1">
            <a:extLst>
              <a:ext uri="{FF2B5EF4-FFF2-40B4-BE49-F238E27FC236}">
                <a16:creationId xmlns:a16="http://schemas.microsoft.com/office/drawing/2014/main" id="{B5AD9D86-E8FB-40B2-9A98-C54009955E20}"/>
              </a:ext>
            </a:extLst>
          </p:cNvPr>
          <p:cNvSpPr txBox="1">
            <a:spLocks/>
          </p:cNvSpPr>
          <p:nvPr/>
        </p:nvSpPr>
        <p:spPr>
          <a:xfrm>
            <a:off x="6533393" y="4373368"/>
            <a:ext cx="2867025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kern="1600" spc="8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NORJA</a:t>
            </a:r>
            <a:r>
              <a:rPr lang="fi-FI" sz="4800" spc="6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8A4C31A9-53C5-46E8-AC12-50ADA45B3C0A}"/>
              </a:ext>
            </a:extLst>
          </p:cNvPr>
          <p:cNvSpPr txBox="1">
            <a:spLocks/>
          </p:cNvSpPr>
          <p:nvPr/>
        </p:nvSpPr>
        <p:spPr>
          <a:xfrm>
            <a:off x="10590708" y="6109686"/>
            <a:ext cx="2867025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600" spc="70" dirty="0">
                <a:solidFill>
                  <a:schemeClr val="bg1"/>
                </a:solidFill>
                <a:latin typeface="Abadi Extra Light" panose="020B0204020104020204" pitchFamily="34" charset="0"/>
                <a:ea typeface="Microsoft YaHei Light" panose="020B0502040204020203" pitchFamily="34" charset="-122"/>
              </a:rPr>
              <a:t>©</a:t>
            </a:r>
            <a:r>
              <a:rPr lang="fi-FI" sz="1600" spc="7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050" kern="1600" spc="7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Wflore</a:t>
            </a:r>
            <a:r>
              <a:rPr lang="fi-FI" sz="1050" kern="1600" spc="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/ </a:t>
            </a:r>
            <a:r>
              <a:rPr lang="fi-FI" sz="1050" kern="1600" spc="7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Pixabay</a:t>
            </a:r>
            <a:endParaRPr lang="fi-FI" sz="2800" spc="7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694F5DAE-CEF1-4034-A484-2C90A8637425}"/>
              </a:ext>
            </a:extLst>
          </p:cNvPr>
          <p:cNvSpPr txBox="1">
            <a:spLocks/>
          </p:cNvSpPr>
          <p:nvPr/>
        </p:nvSpPr>
        <p:spPr>
          <a:xfrm>
            <a:off x="817582" y="6317419"/>
            <a:ext cx="9104926" cy="618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fi-FI" sz="1400" kern="1600" spc="30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Tirliina</a:t>
            </a: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</a:t>
            </a:r>
            <a:r>
              <a:rPr lang="fi-FI" sz="1400" kern="1600" spc="30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Villberg</a:t>
            </a: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, Maija Iiramo &amp; Milla </a:t>
            </a:r>
            <a:r>
              <a:rPr lang="fi-FI" sz="1400" kern="1600" spc="30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Peuhkuri</a:t>
            </a:r>
            <a:endParaRPr lang="fi-FI" sz="5400" spc="67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95D18F6E-9BEE-4945-855A-58F3E5DBC625}"/>
              </a:ext>
            </a:extLst>
          </p:cNvPr>
          <p:cNvSpPr txBox="1">
            <a:spLocks/>
          </p:cNvSpPr>
          <p:nvPr/>
        </p:nvSpPr>
        <p:spPr>
          <a:xfrm>
            <a:off x="5135327" y="5145817"/>
            <a:ext cx="3808050" cy="776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fi-FI" sz="16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Kaupunkiolohuoneita ja vaikuttavia luontoelämyksiä</a:t>
            </a:r>
            <a:endParaRPr lang="fi-FI" sz="6000" spc="67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123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puu, kasvi, matkustaminen, puutarha&#10;&#10;Kuvaus luotu automaattisesti">
            <a:extLst>
              <a:ext uri="{FF2B5EF4-FFF2-40B4-BE49-F238E27FC236}">
                <a16:creationId xmlns:a16="http://schemas.microsoft.com/office/drawing/2014/main" id="{58228148-225B-4F4E-8A51-9BC37E180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9" b="-2"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7" name="Kuva 6" descr="Kuva, joka sisältää kohteen puu, ulko, taivas, rakennus&#10;&#10;Kuvaus luotu automaattisesti">
            <a:extLst>
              <a:ext uri="{FF2B5EF4-FFF2-40B4-BE49-F238E27FC236}">
                <a16:creationId xmlns:a16="http://schemas.microsoft.com/office/drawing/2014/main" id="{7F73D409-51C6-47C5-9D02-616D11131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1" r="20704" b="1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8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puu, ulko, ruoho, kasvi&#10;&#10;Kuvaus luotu automaattisesti">
            <a:extLst>
              <a:ext uri="{FF2B5EF4-FFF2-40B4-BE49-F238E27FC236}">
                <a16:creationId xmlns:a16="http://schemas.microsoft.com/office/drawing/2014/main" id="{B19AD35E-CD9E-4E0C-B40D-C467E643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5" r="20120" b="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Kuva 2" descr="Kuva, joka sisältää kohteen puu, ulko&#10;&#10;Kuvaus luotu automaattisesti">
            <a:extLst>
              <a:ext uri="{FF2B5EF4-FFF2-40B4-BE49-F238E27FC236}">
                <a16:creationId xmlns:a16="http://schemas.microsoft.com/office/drawing/2014/main" id="{035BF021-FC07-466B-834E-D62C001AC8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r="2182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1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3158777" y="1817579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OSLON OOPPERA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3" name="Kuva 2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99D3C6DE-A323-4E69-BEE7-658F51B1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686D51FA-DD27-4FCC-AAD0-63E49FF1D750}"/>
              </a:ext>
            </a:extLst>
          </p:cNvPr>
          <p:cNvSpPr txBox="1">
            <a:spLocks/>
          </p:cNvSpPr>
          <p:nvPr/>
        </p:nvSpPr>
        <p:spPr>
          <a:xfrm>
            <a:off x="3058629" y="3429000"/>
            <a:ext cx="8385341" cy="358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kaupunkilaisia yhdistävä oleskelupaikka entisellä teollisuusalueella</a:t>
            </a: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6E8FEDCB-E02D-4D4A-8C03-0F81BBA4D5E3}"/>
              </a:ext>
            </a:extLst>
          </p:cNvPr>
          <p:cNvSpPr/>
          <p:nvPr/>
        </p:nvSpPr>
        <p:spPr>
          <a:xfrm>
            <a:off x="1586449" y="4970820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0128C209-88DB-4586-8A73-56AEC0664405}"/>
              </a:ext>
            </a:extLst>
          </p:cNvPr>
          <p:cNvSpPr txBox="1">
            <a:spLocks/>
          </p:cNvSpPr>
          <p:nvPr/>
        </p:nvSpPr>
        <p:spPr>
          <a:xfrm>
            <a:off x="3491699" y="3805994"/>
            <a:ext cx="7318904" cy="883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SN</a:t>
            </a:r>
            <a:r>
              <a:rPr lang="fi-FI" sz="1800" spc="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ø</a:t>
            </a:r>
            <a:r>
              <a:rPr lang="fi-FI" sz="1400" kern="1600" spc="30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HETTA</a:t>
            </a:r>
            <a:endParaRPr lang="fi-FI" sz="18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F905036-F83F-49F6-8CB5-12E1BC771CBC}"/>
              </a:ext>
            </a:extLst>
          </p:cNvPr>
          <p:cNvSpPr txBox="1">
            <a:spLocks/>
          </p:cNvSpPr>
          <p:nvPr/>
        </p:nvSpPr>
        <p:spPr>
          <a:xfrm>
            <a:off x="5927163" y="4605992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OSLO / 2007</a:t>
            </a: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42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aivas, ulko, vesi, ranta&#10;&#10;Kuvaus luotu automaattisesti">
            <a:extLst>
              <a:ext uri="{FF2B5EF4-FFF2-40B4-BE49-F238E27FC236}">
                <a16:creationId xmlns:a16="http://schemas.microsoft.com/office/drawing/2014/main" id="{C8D33FF5-5283-443C-9A6B-7CC8231C3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" r="27468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7" name="Kuva 6" descr="Kuva, joka sisältää kohteen taivas, ulko, rakennus&#10;&#10;Kuvaus luotu automaattisesti">
            <a:extLst>
              <a:ext uri="{FF2B5EF4-FFF2-40B4-BE49-F238E27FC236}">
                <a16:creationId xmlns:a16="http://schemas.microsoft.com/office/drawing/2014/main" id="{3821146A-34A7-468A-903D-9A7EC73486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r="13784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lumi, henkilöt, rinne&#10;&#10;Kuvaus luotu automaattisesti">
            <a:extLst>
              <a:ext uri="{FF2B5EF4-FFF2-40B4-BE49-F238E27FC236}">
                <a16:creationId xmlns:a16="http://schemas.microsoft.com/office/drawing/2014/main" id="{14F6C481-CD91-42AC-AC9F-F8BB198D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r="26960" b="-1"/>
          <a:stretch/>
        </p:blipFill>
        <p:spPr>
          <a:xfrm>
            <a:off x="121767" y="102093"/>
            <a:ext cx="7150636" cy="6653814"/>
          </a:xfrm>
          <a:prstGeom prst="rect">
            <a:avLst/>
          </a:prstGeom>
        </p:spPr>
      </p:pic>
      <p:pic>
        <p:nvPicPr>
          <p:cNvPr id="6" name="Kuva 5" descr="Kuva, joka sisältää kohteen ulko, kenttä, useat&#10;&#10;Kuvaus luotu automaattisesti">
            <a:extLst>
              <a:ext uri="{FF2B5EF4-FFF2-40B4-BE49-F238E27FC236}">
                <a16:creationId xmlns:a16="http://schemas.microsoft.com/office/drawing/2014/main" id="{BD1B7E53-9C8F-4962-983B-0690D7FD4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-4" b="-4"/>
          <a:stretch/>
        </p:blipFill>
        <p:spPr>
          <a:xfrm>
            <a:off x="7534656" y="87501"/>
            <a:ext cx="4535577" cy="3259204"/>
          </a:xfrm>
          <a:prstGeom prst="rect">
            <a:avLst/>
          </a:prstGeom>
        </p:spPr>
      </p:pic>
      <p:pic>
        <p:nvPicPr>
          <p:cNvPr id="9" name="Kuva 8" descr="Kuva, joka sisältää kohteen taivas, ulko, maa, tapa&#10;&#10;Kuvaus luotu automaattisesti">
            <a:extLst>
              <a:ext uri="{FF2B5EF4-FFF2-40B4-BE49-F238E27FC236}">
                <a16:creationId xmlns:a16="http://schemas.microsoft.com/office/drawing/2014/main" id="{1143EAD3-1F72-4683-BFA3-AAB6AC745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6" b="-4"/>
          <a:stretch/>
        </p:blipFill>
        <p:spPr>
          <a:xfrm>
            <a:off x="7534654" y="3511296"/>
            <a:ext cx="4535577" cy="32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7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829BAF2A-9A20-4623-979B-ADF8BC2AC791}"/>
              </a:ext>
            </a:extLst>
          </p:cNvPr>
          <p:cNvSpPr txBox="1">
            <a:spLocks/>
          </p:cNvSpPr>
          <p:nvPr/>
        </p:nvSpPr>
        <p:spPr>
          <a:xfrm>
            <a:off x="3058626" y="1815222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b="0" i="0" kern="1600" spc="600" dirty="0">
                <a:solidFill>
                  <a:schemeClr val="bg1"/>
                </a:solidFill>
                <a:effectLst/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</a:t>
            </a:r>
            <a:r>
              <a:rPr lang="fi-FI" sz="3600" b="0" i="0" spc="600" dirty="0">
                <a:solidFill>
                  <a:srgbClr val="FFFFFF"/>
                </a:solidFill>
                <a:effectLst/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ØRENGAN </a:t>
            </a:r>
            <a:r>
              <a:rPr lang="fi-FI" sz="3600" spc="600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KESKUSPUISTO </a:t>
            </a:r>
          </a:p>
          <a:p>
            <a:pPr algn="ctr"/>
            <a:r>
              <a:rPr lang="fi-FI" sz="3600" spc="600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JA RANTAPROMENADI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5" name="Kuva 4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D68A1E9B-21CA-4C88-BEAB-AF4BFBED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6865575-5417-4332-B808-9958784030F7}"/>
              </a:ext>
            </a:extLst>
          </p:cNvPr>
          <p:cNvSpPr txBox="1">
            <a:spLocks/>
          </p:cNvSpPr>
          <p:nvPr/>
        </p:nvSpPr>
        <p:spPr>
          <a:xfrm>
            <a:off x="3216480" y="3453977"/>
            <a:ext cx="7869337" cy="609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konttisatama-alueesta monikäyttöiseksi puistoksi ja rantapromenadiksi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1FB7049C-1A89-4B42-BEF0-F2DCF5BB1D07}"/>
              </a:ext>
            </a:extLst>
          </p:cNvPr>
          <p:cNvSpPr/>
          <p:nvPr/>
        </p:nvSpPr>
        <p:spPr>
          <a:xfrm>
            <a:off x="1619250" y="4980854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2EF6FBB-D8CE-4562-935B-CB8625D68F8F}"/>
              </a:ext>
            </a:extLst>
          </p:cNvPr>
          <p:cNvSpPr txBox="1">
            <a:spLocks/>
          </p:cNvSpPr>
          <p:nvPr/>
        </p:nvSpPr>
        <p:spPr>
          <a:xfrm>
            <a:off x="4134953" y="4063221"/>
            <a:ext cx="6032393" cy="87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GRINDAKER</a:t>
            </a:r>
            <a:endParaRPr lang="fi-FI" sz="18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41E1499D-05C6-428E-875E-D289D674BD6A}"/>
              </a:ext>
            </a:extLst>
          </p:cNvPr>
          <p:cNvSpPr txBox="1">
            <a:spLocks/>
          </p:cNvSpPr>
          <p:nvPr/>
        </p:nvSpPr>
        <p:spPr>
          <a:xfrm>
            <a:off x="5913176" y="4729733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OSLO</a:t>
            </a:r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/ 2017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6" descr="Kuva, joka sisältää kohteen ruoho, ulko, rakennus, näköala suuntaan&#10;&#10;Kuvaus luotu automaattisesti">
            <a:extLst>
              <a:ext uri="{FF2B5EF4-FFF2-40B4-BE49-F238E27FC236}">
                <a16:creationId xmlns:a16="http://schemas.microsoft.com/office/drawing/2014/main" id="{C46B213A-2598-48C5-AA86-CABB260715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12756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 descr="Kuva, joka sisältää kohteen ruoho, taivas, ulko, ranta&#10;&#10;Kuvaus luotu automaattisesti">
            <a:extLst>
              <a:ext uri="{FF2B5EF4-FFF2-40B4-BE49-F238E27FC236}">
                <a16:creationId xmlns:a16="http://schemas.microsoft.com/office/drawing/2014/main" id="{326430AB-0291-4427-B5E3-49E62AF7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9" r="2574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13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6" descr="Kuva, joka sisältää kohteen ruoho, ulko, taivas&#10;&#10;Kuvaus luotu automaattisesti">
            <a:extLst>
              <a:ext uri="{FF2B5EF4-FFF2-40B4-BE49-F238E27FC236}">
                <a16:creationId xmlns:a16="http://schemas.microsoft.com/office/drawing/2014/main" id="{206E0E0A-619B-4E7C-B694-B1976806DA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6" r="17016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 descr="Kuva, joka sisältää kohteen taivas, ulko&#10;&#10;Kuvaus luotu automaattisesti">
            <a:extLst>
              <a:ext uri="{FF2B5EF4-FFF2-40B4-BE49-F238E27FC236}">
                <a16:creationId xmlns:a16="http://schemas.microsoft.com/office/drawing/2014/main" id="{8FAED5E0-1024-4B00-813F-FA4464ECC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r="10230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3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A0BCE250-57A8-473D-AD0A-8B75E199B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2" y="1874805"/>
            <a:ext cx="11666876" cy="310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3072615" y="1724425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NEDRE FOSS PARK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3" name="Kuva 2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99D3C6DE-A323-4E69-BEE7-658F51B1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686D51FA-DD27-4FCC-AAD0-63E49FF1D750}"/>
              </a:ext>
            </a:extLst>
          </p:cNvPr>
          <p:cNvSpPr txBox="1">
            <a:spLocks/>
          </p:cNvSpPr>
          <p:nvPr/>
        </p:nvSpPr>
        <p:spPr>
          <a:xfrm>
            <a:off x="3775350" y="3235725"/>
            <a:ext cx="6751601" cy="55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hylätystä ympäristöstä urbaaniksi olohuoneeksi</a:t>
            </a: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6E8FEDCB-E02D-4D4A-8C03-0F81BBA4D5E3}"/>
              </a:ext>
            </a:extLst>
          </p:cNvPr>
          <p:cNvSpPr/>
          <p:nvPr/>
        </p:nvSpPr>
        <p:spPr>
          <a:xfrm>
            <a:off x="1586449" y="4970820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0128C209-88DB-4586-8A73-56AEC0664405}"/>
              </a:ext>
            </a:extLst>
          </p:cNvPr>
          <p:cNvSpPr txBox="1">
            <a:spLocks/>
          </p:cNvSpPr>
          <p:nvPr/>
        </p:nvSpPr>
        <p:spPr>
          <a:xfrm>
            <a:off x="3491699" y="3805994"/>
            <a:ext cx="7318904" cy="883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spc="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NORCONSULT</a:t>
            </a:r>
            <a:endParaRPr lang="fi-FI" sz="18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F905036-F83F-49F6-8CB5-12E1BC771CBC}"/>
              </a:ext>
            </a:extLst>
          </p:cNvPr>
          <p:cNvSpPr txBox="1">
            <a:spLocks/>
          </p:cNvSpPr>
          <p:nvPr/>
        </p:nvSpPr>
        <p:spPr>
          <a:xfrm>
            <a:off x="5927163" y="4605992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OSLO / 2018</a:t>
            </a: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 descr="Kuva, joka sisältää kohteen taivas, ulko, vesi, näkymä&#10;&#10;Kuvaus luotu automaattisesti">
            <a:extLst>
              <a:ext uri="{FF2B5EF4-FFF2-40B4-BE49-F238E27FC236}">
                <a16:creationId xmlns:a16="http://schemas.microsoft.com/office/drawing/2014/main" id="{D59A6D87-E478-47B2-A55F-7A130CFD31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 r="48751"/>
          <a:stretch/>
        </p:blipFill>
        <p:spPr>
          <a:xfrm>
            <a:off x="20" y="1282"/>
            <a:ext cx="6248380" cy="685671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C5A945BD-401A-4A2C-BD0E-A0B7E9F79339}"/>
              </a:ext>
            </a:extLst>
          </p:cNvPr>
          <p:cNvSpPr txBox="1">
            <a:spLocks/>
          </p:cNvSpPr>
          <p:nvPr/>
        </p:nvSpPr>
        <p:spPr>
          <a:xfrm>
            <a:off x="6681392" y="58187"/>
            <a:ext cx="5076092" cy="1001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kern="1600" spc="8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yleistä tietoa</a:t>
            </a:r>
            <a:r>
              <a:rPr lang="fi-FI" spc="6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2EB2DF06-56E2-4762-8ABA-3397C45995E1}"/>
              </a:ext>
            </a:extLst>
          </p:cNvPr>
          <p:cNvSpPr txBox="1">
            <a:spLocks/>
          </p:cNvSpPr>
          <p:nvPr/>
        </p:nvSpPr>
        <p:spPr>
          <a:xfrm>
            <a:off x="10086318" y="6070983"/>
            <a:ext cx="2867025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400" spc="70" dirty="0">
                <a:solidFill>
                  <a:schemeClr val="bg1"/>
                </a:solidFill>
                <a:latin typeface="Abadi Extra Light" panose="020B0204020104020204" pitchFamily="34" charset="0"/>
                <a:ea typeface="Microsoft YaHei Light" panose="020B0502040204020203" pitchFamily="34" charset="-122"/>
              </a:rPr>
              <a:t>©</a:t>
            </a:r>
            <a:r>
              <a:rPr lang="fi-FI" sz="1400" spc="7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000" kern="1600" spc="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Michelle </a:t>
            </a:r>
            <a:r>
              <a:rPr lang="fi-FI" sz="1000" kern="1600" spc="7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Raponi</a:t>
            </a:r>
            <a:r>
              <a:rPr lang="fi-FI" sz="1000" kern="1600" spc="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/ </a:t>
            </a:r>
            <a:r>
              <a:rPr lang="fi-FI" sz="1000" kern="1600" spc="7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Pixabay</a:t>
            </a:r>
            <a:r>
              <a:rPr lang="fi-FI" sz="2400" spc="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6F65CEFB-665C-45D8-B0F7-7ABA7E28BFEB}"/>
              </a:ext>
            </a:extLst>
          </p:cNvPr>
          <p:cNvSpPr txBox="1">
            <a:spLocks/>
          </p:cNvSpPr>
          <p:nvPr/>
        </p:nvSpPr>
        <p:spPr>
          <a:xfrm>
            <a:off x="6556529" y="1044434"/>
            <a:ext cx="5443773" cy="5254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Väkiluku n. 5,4 miljoonaa</a:t>
            </a:r>
          </a:p>
          <a:p>
            <a:pPr>
              <a:lnSpc>
                <a:spcPct val="11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Ilmasto: Lauhkea meri-ilmasto, sisämaan vuoristossa arktinen</a:t>
            </a:r>
          </a:p>
          <a:p>
            <a:pPr>
              <a:lnSpc>
                <a:spcPct val="11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Golfvirta lämmittää ilmastoa, länsi ja lounaistuulet tuovat runsaasti sateita rannikolle </a:t>
            </a:r>
          </a:p>
          <a:p>
            <a:pPr>
              <a:lnSpc>
                <a:spcPct val="11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Maiseman keskeisiä elementtejä vuoret ja vuonot</a:t>
            </a:r>
          </a:p>
          <a:p>
            <a:pPr>
              <a:lnSpc>
                <a:spcPct val="11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Inhimillisen kehityksen indeksin mukaan maailman korkein elintaso, vaurauden perustana energiavarat, kuten öljy, maakaasu ja vesivoima</a:t>
            </a:r>
          </a:p>
          <a:p>
            <a:pPr>
              <a:lnSpc>
                <a:spcPct val="11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Ei kuulu Euroopan Unioniin</a:t>
            </a:r>
          </a:p>
          <a:p>
            <a:pPr>
              <a:lnSpc>
                <a:spcPct val="11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Euroopan ensimmäinen maa, jossa perustettiin erillinen akateeminen koulutusohjelma maisema-arkkitehtuurille</a:t>
            </a:r>
          </a:p>
        </p:txBody>
      </p:sp>
    </p:spTree>
    <p:extLst>
      <p:ext uri="{BB962C8B-B14F-4D97-AF65-F5344CB8AC3E}">
        <p14:creationId xmlns:p14="http://schemas.microsoft.com/office/powerpoint/2010/main" val="1065346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uu, ulko, alue, metsä&#10;&#10;Kuvaus luotu automaattisesti">
            <a:extLst>
              <a:ext uri="{FF2B5EF4-FFF2-40B4-BE49-F238E27FC236}">
                <a16:creationId xmlns:a16="http://schemas.microsoft.com/office/drawing/2014/main" id="{EFCA3EC2-556F-4778-9116-F9940C7D4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7" y="1330961"/>
            <a:ext cx="5788963" cy="3864133"/>
          </a:xfrm>
          <a:prstGeom prst="rect">
            <a:avLst/>
          </a:prstGeom>
        </p:spPr>
      </p:pic>
      <p:pic>
        <p:nvPicPr>
          <p:cNvPr id="4" name="Kuva 3" descr="Kuva, joka sisältää kohteen puu, ruoho, ulko, luonto&#10;&#10;Kuvaus luotu automaattisesti">
            <a:extLst>
              <a:ext uri="{FF2B5EF4-FFF2-40B4-BE49-F238E27FC236}">
                <a16:creationId xmlns:a16="http://schemas.microsoft.com/office/drawing/2014/main" id="{4A607FC3-BBC0-456B-8C58-C0C489394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330961"/>
            <a:ext cx="5788963" cy="38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72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91B3DA8-C3FB-4240-ADFE-EB0DE7C1F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r="17069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1B659CF-D90E-4498-AAF8-06949A456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17033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34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91B3DA8-C3FB-4240-ADFE-EB0DE7C1F6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2" b="18339"/>
          <a:stretch/>
        </p:blipFill>
        <p:spPr>
          <a:xfrm>
            <a:off x="698575" y="393511"/>
            <a:ext cx="10794850" cy="60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61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DEDFDD6D-2676-44AE-A754-6723B1D37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16222" r="4259" b="35555"/>
          <a:stretch/>
        </p:blipFill>
        <p:spPr>
          <a:xfrm>
            <a:off x="609600" y="3688080"/>
            <a:ext cx="6163472" cy="250411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A8800D17-7C58-4E6D-847E-39F4D8685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0" t="29812" r="11512" b="29965"/>
          <a:stretch/>
        </p:blipFill>
        <p:spPr>
          <a:xfrm>
            <a:off x="7186237" y="3688080"/>
            <a:ext cx="4396163" cy="250411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7134051E-5678-45D0-A843-6DE13A573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1" b="34597"/>
          <a:stretch/>
        </p:blipFill>
        <p:spPr>
          <a:xfrm>
            <a:off x="1248215" y="411480"/>
            <a:ext cx="9695570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17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2003478" y="-2634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NORJAN TURISTIREITIT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686D51FA-DD27-4FCC-AAD0-63E49FF1D750}"/>
              </a:ext>
            </a:extLst>
          </p:cNvPr>
          <p:cNvSpPr txBox="1">
            <a:spLocks/>
          </p:cNvSpPr>
          <p:nvPr/>
        </p:nvSpPr>
        <p:spPr>
          <a:xfrm>
            <a:off x="234950" y="1208932"/>
            <a:ext cx="11722100" cy="426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18 tieosuutta, yhteensä  1634 km</a:t>
            </a:r>
          </a:p>
          <a:p>
            <a:pPr algn="ctr">
              <a:lnSpc>
                <a:spcPct val="10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norjan tieviraston vetämä projekti</a:t>
            </a:r>
          </a:p>
          <a:p>
            <a:pPr algn="ctr">
              <a:lnSpc>
                <a:spcPct val="10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Reittien varrelle tarkoitus toteuttaa yhteensä 250 nähtävyyttä</a:t>
            </a:r>
          </a:p>
          <a:p>
            <a:pPr algn="ctr">
              <a:lnSpc>
                <a:spcPct val="10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Tavoitteena vahvistaa Norjan turismia</a:t>
            </a:r>
          </a:p>
          <a:p>
            <a:pPr algn="ctr">
              <a:lnSpc>
                <a:spcPct val="100000"/>
              </a:lnSpc>
            </a:pPr>
            <a:endParaRPr lang="fi-FI" sz="1400" kern="16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projektia varten tehty arkkitehtuurivaltuusto, johon kuuluu arkkitehti, maisema-arkkitehti ja visuaalinen taiteilija</a:t>
            </a:r>
          </a:p>
          <a:p>
            <a:pPr algn="ctr">
              <a:lnSpc>
                <a:spcPct val="150000"/>
              </a:lnSpc>
            </a:pP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i-FI" sz="14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työllistänyt yli 50 arkkitehtiä, maisema-arkkitehtiä, suunnittelijaa ja taiteilijaa,</a:t>
            </a:r>
          </a:p>
          <a:p>
            <a:pPr algn="ctr">
              <a:lnSpc>
                <a:spcPct val="150000"/>
              </a:lnSpc>
            </a:pPr>
            <a:r>
              <a:rPr lang="fi-FI" sz="14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valtaosa suunnittelijoista Norjasta, muutamia yksittäisiä ulkomailta</a:t>
            </a:r>
          </a:p>
          <a:p>
            <a:pPr algn="ctr">
              <a:lnSpc>
                <a:spcPct val="150000"/>
              </a:lnSpc>
            </a:pP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i-FI" sz="14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saanut useita kansallisia ja kansainvälisiä palkintoja sekä kokonaisuutena että yksittäisille kohteille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F905036-F83F-49F6-8CB5-12E1BC771CBC}"/>
              </a:ext>
            </a:extLst>
          </p:cNvPr>
          <p:cNvSpPr txBox="1">
            <a:spLocks/>
          </p:cNvSpPr>
          <p:nvPr/>
        </p:nvSpPr>
        <p:spPr>
          <a:xfrm>
            <a:off x="3448836" y="5362268"/>
            <a:ext cx="5294328" cy="96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tieosuudet valittu 1997</a:t>
            </a:r>
          </a:p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</a:t>
            </a:r>
          </a:p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suunniteltu valmistumisvuosi 2023</a:t>
            </a: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55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3172929" y="1906544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SOHLBERGPLASSEN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3" name="Kuva 2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99D3C6DE-A323-4E69-BEE7-658F51B1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686D51FA-DD27-4FCC-AAD0-63E49FF1D750}"/>
              </a:ext>
            </a:extLst>
          </p:cNvPr>
          <p:cNvSpPr txBox="1">
            <a:spLocks/>
          </p:cNvSpPr>
          <p:nvPr/>
        </p:nvSpPr>
        <p:spPr>
          <a:xfrm>
            <a:off x="3084611" y="3218744"/>
            <a:ext cx="8361680" cy="63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maalauksen inspiroiva maisema mäntyjen keskellä 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6E8FEDCB-E02D-4D4A-8C03-0F81BBA4D5E3}"/>
              </a:ext>
            </a:extLst>
          </p:cNvPr>
          <p:cNvSpPr/>
          <p:nvPr/>
        </p:nvSpPr>
        <p:spPr>
          <a:xfrm>
            <a:off x="1630819" y="4057024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0128C209-88DB-4586-8A73-56AEC0664405}"/>
              </a:ext>
            </a:extLst>
          </p:cNvPr>
          <p:cNvSpPr txBox="1">
            <a:spLocks/>
          </p:cNvSpPr>
          <p:nvPr/>
        </p:nvSpPr>
        <p:spPr>
          <a:xfrm>
            <a:off x="3491699" y="3805994"/>
            <a:ext cx="7318904" cy="883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600" spc="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CARL VIGGO </a:t>
            </a:r>
            <a:r>
              <a:rPr lang="fi-FI" sz="1600" spc="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</a:t>
            </a:r>
            <a:r>
              <a:rPr lang="fi-FI" sz="2000" spc="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ø</a:t>
            </a:r>
            <a:r>
              <a:rPr lang="fi-FI" sz="1600" spc="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LMEBAKK</a:t>
            </a:r>
            <a:endParaRPr lang="fi-FI" sz="20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F905036-F83F-49F6-8CB5-12E1BC771CBC}"/>
              </a:ext>
            </a:extLst>
          </p:cNvPr>
          <p:cNvSpPr txBox="1">
            <a:spLocks/>
          </p:cNvSpPr>
          <p:nvPr/>
        </p:nvSpPr>
        <p:spPr>
          <a:xfrm>
            <a:off x="5927163" y="4605992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SOLLIA / </a:t>
            </a: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2005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5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puu, ulko, puisto, luiska&#10;&#10;Kuvaus luotu automaattisesti">
            <a:extLst>
              <a:ext uri="{FF2B5EF4-FFF2-40B4-BE49-F238E27FC236}">
                <a16:creationId xmlns:a16="http://schemas.microsoft.com/office/drawing/2014/main" id="{F68B8EAE-3358-4E87-9865-FEC3764928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5" r="20460" b="1"/>
          <a:stretch/>
        </p:blipFill>
        <p:spPr>
          <a:xfrm>
            <a:off x="151059" y="1201093"/>
            <a:ext cx="3893810" cy="549266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295A51BE-F88E-4A82-9124-4AE502AC50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7"/>
          <a:stretch/>
        </p:blipFill>
        <p:spPr>
          <a:xfrm>
            <a:off x="4204586" y="188235"/>
            <a:ext cx="3815044" cy="540442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  <p:pic>
        <p:nvPicPr>
          <p:cNvPr id="3" name="Kuva 2" descr="Kuva, joka sisältää kohteen puu, ulko, puisto, betoni&#10;&#10;Kuvaus luotu automaattisesti">
            <a:extLst>
              <a:ext uri="{FF2B5EF4-FFF2-40B4-BE49-F238E27FC236}">
                <a16:creationId xmlns:a16="http://schemas.microsoft.com/office/drawing/2014/main" id="{5DC8A33C-4E40-48AA-8145-679BA88E1D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3" r="36613" b="1"/>
          <a:stretch/>
        </p:blipFill>
        <p:spPr>
          <a:xfrm>
            <a:off x="8179348" y="1201093"/>
            <a:ext cx="3861593" cy="549267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93963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uva 3" descr="Kuva, joka sisältää kohteen puu, ulko, puisto, luiska&#10;&#10;Kuvaus luotu automaattisesti">
            <a:extLst>
              <a:ext uri="{FF2B5EF4-FFF2-40B4-BE49-F238E27FC236}">
                <a16:creationId xmlns:a16="http://schemas.microsoft.com/office/drawing/2014/main" id="{8997816F-0028-4801-9BA5-BECBFF737E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11"/>
          <a:stretch/>
        </p:blipFill>
        <p:spPr>
          <a:xfrm>
            <a:off x="321730" y="1577626"/>
            <a:ext cx="5674897" cy="3702747"/>
          </a:xfrm>
          <a:prstGeom prst="rect">
            <a:avLst/>
          </a:prstGeom>
        </p:spPr>
      </p:pic>
      <p:pic>
        <p:nvPicPr>
          <p:cNvPr id="7" name="Kuva 6" descr="Kuva, joka sisältää kohteen puu, ulko, näköala suuntaan&#10;&#10;Kuvaus luotu automaattisesti">
            <a:extLst>
              <a:ext uri="{FF2B5EF4-FFF2-40B4-BE49-F238E27FC236}">
                <a16:creationId xmlns:a16="http://schemas.microsoft.com/office/drawing/2014/main" id="{7EAE5460-39CC-4543-96EF-0494834036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r="21666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0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rakennus, kaari, puu&#10;&#10;Kuvaus luotu automaattisesti">
            <a:extLst>
              <a:ext uri="{FF2B5EF4-FFF2-40B4-BE49-F238E27FC236}">
                <a16:creationId xmlns:a16="http://schemas.microsoft.com/office/drawing/2014/main" id="{CA68ED53-30DE-433E-A871-6779FDD88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472"/>
          <a:stretch/>
        </p:blipFill>
        <p:spPr>
          <a:xfrm rot="5400000">
            <a:off x="-199821" y="1760438"/>
            <a:ext cx="5950494" cy="3163933"/>
          </a:xfrm>
          <a:prstGeom prst="rect">
            <a:avLst/>
          </a:prstGeom>
        </p:spPr>
      </p:pic>
      <p:pic>
        <p:nvPicPr>
          <p:cNvPr id="5" name="Kuva 4" descr="Kuva, joka sisältää kohteen maa, ulko, rakennus, alue&#10;&#10;Kuvaus luotu automaattisesti">
            <a:extLst>
              <a:ext uri="{FF2B5EF4-FFF2-40B4-BE49-F238E27FC236}">
                <a16:creationId xmlns:a16="http://schemas.microsoft.com/office/drawing/2014/main" id="{E54AEE40-1621-455A-BC4A-9A6C37543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545" r="2265" b="1789"/>
          <a:stretch/>
        </p:blipFill>
        <p:spPr>
          <a:xfrm>
            <a:off x="5074584" y="348704"/>
            <a:ext cx="5923956" cy="59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1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76B2580-20C0-438B-BAF2-25D146F6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 t="-773" b="1"/>
          <a:stretch/>
        </p:blipFill>
        <p:spPr>
          <a:xfrm>
            <a:off x="281007" y="814817"/>
            <a:ext cx="6915367" cy="5228366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AD27B38-C0AF-4E97-B90E-FC150429A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99" y="1359037"/>
            <a:ext cx="4478594" cy="41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3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ruoho, puu, ulko, kukka&#10;&#10;Kuvaus luotu automaattisesti">
            <a:extLst>
              <a:ext uri="{FF2B5EF4-FFF2-40B4-BE49-F238E27FC236}">
                <a16:creationId xmlns:a16="http://schemas.microsoft.com/office/drawing/2014/main" id="{DF045C12-468C-4D63-8FFA-4A8A9BDC9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82994"/>
            <a:ext cx="10033000" cy="669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829BAF2A-9A20-4623-979B-ADF8BC2AC791}"/>
              </a:ext>
            </a:extLst>
          </p:cNvPr>
          <p:cNvSpPr txBox="1">
            <a:spLocks/>
          </p:cNvSpPr>
          <p:nvPr/>
        </p:nvSpPr>
        <p:spPr>
          <a:xfrm>
            <a:off x="3047017" y="1822289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b="0" i="0" kern="1600" spc="600" dirty="0">
                <a:solidFill>
                  <a:schemeClr val="bg1"/>
                </a:solidFill>
                <a:effectLst/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TROLLSTIGPLATÅET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5" name="Kuva 4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D68A1E9B-21CA-4C88-BEAB-AF4BFBED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86865575-5417-4332-B808-9958784030F7}"/>
              </a:ext>
            </a:extLst>
          </p:cNvPr>
          <p:cNvSpPr txBox="1">
            <a:spLocks/>
          </p:cNvSpPr>
          <p:nvPr/>
        </p:nvSpPr>
        <p:spPr>
          <a:xfrm>
            <a:off x="3365716" y="3005893"/>
            <a:ext cx="7866345" cy="1214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dramaattisia näköalakokemuksia vuoristoreitillä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1FB7049C-1A89-4B42-BEF0-F2DCF5BB1D07}"/>
              </a:ext>
            </a:extLst>
          </p:cNvPr>
          <p:cNvSpPr/>
          <p:nvPr/>
        </p:nvSpPr>
        <p:spPr>
          <a:xfrm>
            <a:off x="1428496" y="3732570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52EF6FBB-D8CE-4562-935B-CB8625D68F8F}"/>
              </a:ext>
            </a:extLst>
          </p:cNvPr>
          <p:cNvSpPr txBox="1">
            <a:spLocks/>
          </p:cNvSpPr>
          <p:nvPr/>
        </p:nvSpPr>
        <p:spPr>
          <a:xfrm>
            <a:off x="3849205" y="3946391"/>
            <a:ext cx="6580670" cy="925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REIULF RAMSTAD ARCHITECTS</a:t>
            </a:r>
            <a:endParaRPr lang="fi-FI" sz="18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15B0B4F0-3B09-4765-BA8D-A01E44AE3D0A}"/>
              </a:ext>
            </a:extLst>
          </p:cNvPr>
          <p:cNvSpPr txBox="1">
            <a:spLocks/>
          </p:cNvSpPr>
          <p:nvPr/>
        </p:nvSpPr>
        <p:spPr>
          <a:xfrm>
            <a:off x="5901565" y="4701960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ÅNDALSNES</a:t>
            </a:r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/ 2010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72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32A8491D-6CFF-4CF5-ABAE-281CBB0A2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6" r="21526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Kuva 4" descr="Kuva, joka sisältää kohteen vuori, luonto, laiva&#10;&#10;Kuvaus luotu automaattisesti">
            <a:extLst>
              <a:ext uri="{FF2B5EF4-FFF2-40B4-BE49-F238E27FC236}">
                <a16:creationId xmlns:a16="http://schemas.microsoft.com/office/drawing/2014/main" id="{FEE8B251-5531-4C94-B073-870C50297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r="20735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61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52255F26-4F7C-4D43-A39F-C29E22A5D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r="8789"/>
          <a:stretch/>
        </p:blipFill>
        <p:spPr>
          <a:xfrm>
            <a:off x="294219" y="557189"/>
            <a:ext cx="7086768" cy="5743618"/>
          </a:xfrm>
          <a:prstGeom prst="rect">
            <a:avLst/>
          </a:prstGeom>
        </p:spPr>
      </p:pic>
      <p:pic>
        <p:nvPicPr>
          <p:cNvPr id="7" name="Kuva 6" descr="Kuva, joka sisältää kohteen ulko, luonto, rock, kivi&#10;&#10;Kuvaus luotu automaattisesti">
            <a:extLst>
              <a:ext uri="{FF2B5EF4-FFF2-40B4-BE49-F238E27FC236}">
                <a16:creationId xmlns:a16="http://schemas.microsoft.com/office/drawing/2014/main" id="{399FFD0B-7E6B-4BCA-B076-3A94FC9495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r="12087" b="1"/>
          <a:stretch/>
        </p:blipFill>
        <p:spPr>
          <a:xfrm>
            <a:off x="7628539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57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56108D59-121A-4754-9B85-DC6A2358FAF1}"/>
              </a:ext>
            </a:extLst>
          </p:cNvPr>
          <p:cNvSpPr txBox="1">
            <a:spLocks/>
          </p:cNvSpPr>
          <p:nvPr/>
        </p:nvSpPr>
        <p:spPr>
          <a:xfrm>
            <a:off x="3058629" y="1941870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ATLANTERHAVSVEGEN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5" name="Kuva 4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7328D314-61E7-4F0F-ACB9-AF009947A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D16B8260-6CB4-46ED-ACED-6B4C47853D12}"/>
              </a:ext>
            </a:extLst>
          </p:cNvPr>
          <p:cNvSpPr txBox="1">
            <a:spLocks/>
          </p:cNvSpPr>
          <p:nvPr/>
        </p:nvSpPr>
        <p:spPr>
          <a:xfrm>
            <a:off x="2908406" y="3361432"/>
            <a:ext cx="8185044" cy="466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3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seitsemän siltaa valtameren yllä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7765D656-7B8D-4486-8A24-6FC07E782024}"/>
              </a:ext>
            </a:extLst>
          </p:cNvPr>
          <p:cNvSpPr/>
          <p:nvPr/>
        </p:nvSpPr>
        <p:spPr>
          <a:xfrm>
            <a:off x="1214974" y="3637320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006DE4D6-42AD-4212-8ACE-CE9D623BCB8E}"/>
              </a:ext>
            </a:extLst>
          </p:cNvPr>
          <p:cNvSpPr txBox="1">
            <a:spLocks/>
          </p:cNvSpPr>
          <p:nvPr/>
        </p:nvSpPr>
        <p:spPr>
          <a:xfrm>
            <a:off x="5129921" y="4270531"/>
            <a:ext cx="4042460" cy="276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NORJAN</a:t>
            </a:r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</a:t>
            </a: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TURISTIREITIT</a:t>
            </a:r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/</a:t>
            </a:r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1989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45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aivas, ulko, vesi, vuori&#10;&#10;Kuvaus luotu automaattisesti">
            <a:extLst>
              <a:ext uri="{FF2B5EF4-FFF2-40B4-BE49-F238E27FC236}">
                <a16:creationId xmlns:a16="http://schemas.microsoft.com/office/drawing/2014/main" id="{2A63A916-87B1-454C-8CEA-85C4DC167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r="15932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7" name="Kuva 6" descr="Kuva, joka sisältää kohteen taivas, ruoho, ulko, vuori&#10;&#10;Kuvaus luotu automaattisesti">
            <a:extLst>
              <a:ext uri="{FF2B5EF4-FFF2-40B4-BE49-F238E27FC236}">
                <a16:creationId xmlns:a16="http://schemas.microsoft.com/office/drawing/2014/main" id="{34AA88A9-BE78-4C81-B049-B6FD5C826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r="26861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66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aivas, ulko, vesi, ranta&#10;&#10;Kuvaus luotu automaattisesti">
            <a:extLst>
              <a:ext uri="{FF2B5EF4-FFF2-40B4-BE49-F238E27FC236}">
                <a16:creationId xmlns:a16="http://schemas.microsoft.com/office/drawing/2014/main" id="{C117F5AA-70EF-4823-809E-4559E877C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21"/>
          <a:stretch/>
        </p:blipFill>
        <p:spPr>
          <a:xfrm>
            <a:off x="308842" y="873760"/>
            <a:ext cx="4456197" cy="5266592"/>
          </a:xfrm>
          <a:prstGeom prst="rect">
            <a:avLst/>
          </a:prstGeom>
        </p:spPr>
      </p:pic>
      <p:pic>
        <p:nvPicPr>
          <p:cNvPr id="3" name="Kuva 2" descr="Kuva, joka sisältää kohteen taivas, ulko, päivä&#10;&#10;Kuvaus luotu automaattisesti">
            <a:extLst>
              <a:ext uri="{FF2B5EF4-FFF2-40B4-BE49-F238E27FC236}">
                <a16:creationId xmlns:a16="http://schemas.microsoft.com/office/drawing/2014/main" id="{FC0C3270-04C4-4470-9A08-7C4309C2F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/>
          <a:stretch/>
        </p:blipFill>
        <p:spPr>
          <a:xfrm>
            <a:off x="5078281" y="873760"/>
            <a:ext cx="6947117" cy="52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4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3058629" y="1941870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ASKVÅGEN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3" name="Kuva 2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99D3C6DE-A323-4E69-BEE7-658F51B1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686D51FA-DD27-4FCC-AAD0-63E49FF1D750}"/>
              </a:ext>
            </a:extLst>
          </p:cNvPr>
          <p:cNvSpPr txBox="1">
            <a:spLocks/>
          </p:cNvSpPr>
          <p:nvPr/>
        </p:nvSpPr>
        <p:spPr>
          <a:xfrm>
            <a:off x="5163101" y="2815292"/>
            <a:ext cx="3976100" cy="1593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näköalapaikka meren yllä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6E8FEDCB-E02D-4D4A-8C03-0F81BBA4D5E3}"/>
              </a:ext>
            </a:extLst>
          </p:cNvPr>
          <p:cNvSpPr/>
          <p:nvPr/>
        </p:nvSpPr>
        <p:spPr>
          <a:xfrm>
            <a:off x="1119724" y="3612093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0128C209-88DB-4586-8A73-56AEC0664405}"/>
              </a:ext>
            </a:extLst>
          </p:cNvPr>
          <p:cNvSpPr txBox="1">
            <a:spLocks/>
          </p:cNvSpPr>
          <p:nvPr/>
        </p:nvSpPr>
        <p:spPr>
          <a:xfrm>
            <a:off x="3658122" y="3827820"/>
            <a:ext cx="7318904" cy="883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3RW ARKITEKTER &amp; SMEDSVIG LANDSKAP AS</a:t>
            </a:r>
            <a:endParaRPr lang="fi-FI" sz="18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C2DB418E-6DFF-4EDE-B6D8-ED1A679240A1}"/>
              </a:ext>
            </a:extLst>
          </p:cNvPr>
          <p:cNvSpPr txBox="1">
            <a:spLocks/>
          </p:cNvSpPr>
          <p:nvPr/>
        </p:nvSpPr>
        <p:spPr>
          <a:xfrm>
            <a:off x="5913176" y="4585320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HUSTAD / 2007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457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vesi, taivas, rock&#10;&#10;Kuvaus luotu automaattisesti">
            <a:extLst>
              <a:ext uri="{FF2B5EF4-FFF2-40B4-BE49-F238E27FC236}">
                <a16:creationId xmlns:a16="http://schemas.microsoft.com/office/drawing/2014/main" id="{C7B2401C-9281-4059-A7DB-73597E8AFE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0930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6" name="Kuva 5" descr="Kuva, joka sisältää kohteen taivas, vesi, ulko, laiva&#10;&#10;Kuvaus luotu automaattisesti">
            <a:extLst>
              <a:ext uri="{FF2B5EF4-FFF2-40B4-BE49-F238E27FC236}">
                <a16:creationId xmlns:a16="http://schemas.microsoft.com/office/drawing/2014/main" id="{65BBDE07-E63F-4B7C-BE5B-35E5B7FA8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r="28061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50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taivas, ulko, ruoho, luonto&#10;&#10;Kuvaus luotu automaattisesti">
            <a:extLst>
              <a:ext uri="{FF2B5EF4-FFF2-40B4-BE49-F238E27FC236}">
                <a16:creationId xmlns:a16="http://schemas.microsoft.com/office/drawing/2014/main" id="{C471E84F-6308-45D5-8527-698D6C921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6" r="35090" b="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7" name="Kuva 6" descr="Kuva, joka sisältää kohteen ruoho, taivas, ulko, kenttä&#10;&#10;Kuvaus luotu automaattisesti">
            <a:extLst>
              <a:ext uri="{FF2B5EF4-FFF2-40B4-BE49-F238E27FC236}">
                <a16:creationId xmlns:a16="http://schemas.microsoft.com/office/drawing/2014/main" id="{248B0D33-BA68-4B63-8B2F-3D448BCC9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10769" b="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10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1834639" y="142239"/>
            <a:ext cx="8185044" cy="990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LÄHTEET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45EDD93-6E16-4A62-BB02-241A9066CCBC}"/>
              </a:ext>
            </a:extLst>
          </p:cNvPr>
          <p:cNvSpPr txBox="1"/>
          <p:nvPr/>
        </p:nvSpPr>
        <p:spPr>
          <a:xfrm>
            <a:off x="32546" y="1266892"/>
            <a:ext cx="11789229" cy="5393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300" b="0" i="0" u="none" strike="noStrike" dirty="0">
                <a:solidFill>
                  <a:schemeClr val="bg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Tove </a:t>
            </a:r>
            <a:r>
              <a:rPr lang="fi-FI" sz="1300" b="0" i="0" u="none" strike="noStrike" dirty="0" err="1">
                <a:solidFill>
                  <a:schemeClr val="bg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Rømo</a:t>
            </a:r>
            <a:r>
              <a:rPr lang="fi-FI" sz="1300" b="0" i="0" u="none" strike="noStrike" dirty="0">
                <a:solidFill>
                  <a:schemeClr val="bg1"/>
                </a:solidFill>
                <a:effectLst/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Grande, 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Maisema-arkkitehtuurin koulutusohjelman historia Norjassa:</a:t>
            </a: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2"/>
              </a:rPr>
              <a:t>https://www.nmbu.no/en/faculty/landsam/department/la/news/node/38007</a:t>
            </a:r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fi-FI" sz="1300" dirty="0"/>
          </a:p>
          <a:p>
            <a:pPr algn="ctr"/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Atlanterhavsvegen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3"/>
              </a:rPr>
              <a:t>https://www.nasjonaleturistveger.no/en/routes/atlanterhavsvegen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4"/>
              </a:rPr>
              <a:t>https://landezine.com/atlanterhavsvegen/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/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Sorenga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central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park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and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harbor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promenade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5"/>
              </a:rPr>
              <a:t>https://landezine.com/sorenga-central-park-and-harbor-promenade-by-grindaker/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/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  <a:hlinkClick r:id="rId6"/>
            </a:endParaRPr>
          </a:p>
          <a:p>
            <a:pPr algn="ctr"/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Askvågen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  <a:hlinkClick r:id="rId6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6"/>
              </a:rPr>
              <a:t>https://landezine.com/askvagen/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7"/>
              </a:rPr>
              <a:t>https://3rw.no/work/viewpoint-askevagen/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8"/>
              </a:rPr>
              <a:t>https://www.floornature.com/blog/askvgen-turning-norways-landscape-into-a-tourist-attraction-11691/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9"/>
              </a:rPr>
              <a:t>https://smedsvig-landskap.no/projects/nasjonale-turistveger-atlanterhavsvegen-utsiktspunkt-askevagen/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Sohlbergplassen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0"/>
              </a:rPr>
              <a:t>https://landezine.com/sohlbergplassen-viewpoint/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1"/>
              </a:rPr>
              <a:t>https://www.holmebakk.no/project/sohlbergplassen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2"/>
              </a:rPr>
              <a:t>https://www.lokalkjent.no/sohlbergplassen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Lakkegata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recreation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park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3"/>
              </a:rPr>
              <a:t>https://landezine.com/lakkegata-recreation-park-by-asplan-viak/</a:t>
            </a:r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9345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esi, taivas, ulko, luonto&#10;&#10;Kuvaus luotu automaattisesti">
            <a:extLst>
              <a:ext uri="{FF2B5EF4-FFF2-40B4-BE49-F238E27FC236}">
                <a16:creationId xmlns:a16="http://schemas.microsoft.com/office/drawing/2014/main" id="{FF3C53B2-206E-4A34-88DC-1527E9E0E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114300"/>
            <a:ext cx="9944100" cy="6629400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28948E37-EAC7-4791-8DF9-4B39F028D78D}"/>
              </a:ext>
            </a:extLst>
          </p:cNvPr>
          <p:cNvSpPr txBox="1">
            <a:spLocks/>
          </p:cNvSpPr>
          <p:nvPr/>
        </p:nvSpPr>
        <p:spPr>
          <a:xfrm>
            <a:off x="1370970" y="5953125"/>
            <a:ext cx="2867025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1200" spc="70" dirty="0">
                <a:solidFill>
                  <a:schemeClr val="bg1"/>
                </a:solidFill>
                <a:latin typeface="Abadi Extra Light" panose="020B0204020104020204" pitchFamily="34" charset="0"/>
                <a:ea typeface="Microsoft YaHei Light" panose="020B0502040204020203" pitchFamily="34" charset="-122"/>
              </a:rPr>
              <a:t>©</a:t>
            </a:r>
            <a:r>
              <a:rPr lang="fi-FI" sz="1200" spc="7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900" kern="1600" spc="7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B_Zocholl</a:t>
            </a:r>
            <a:r>
              <a:rPr lang="fi-FI" sz="900" kern="1600" spc="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/ </a:t>
            </a:r>
            <a:r>
              <a:rPr lang="fi-FI" sz="900" kern="1600" spc="70" dirty="0" err="1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Pixabay</a:t>
            </a:r>
            <a:endParaRPr lang="fi-FI" sz="2000" spc="7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33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1834639" y="142239"/>
            <a:ext cx="8185044" cy="990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6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LÄHTEET</a:t>
            </a:r>
            <a:endParaRPr lang="fi-FI" sz="36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3937323-3F14-4047-AB0F-CA6B905757AA}"/>
              </a:ext>
            </a:extLst>
          </p:cNvPr>
          <p:cNvSpPr txBox="1"/>
          <p:nvPr/>
        </p:nvSpPr>
        <p:spPr>
          <a:xfrm>
            <a:off x="2297501" y="1132478"/>
            <a:ext cx="7259320" cy="5259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Nedre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foss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park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2"/>
              </a:rPr>
              <a:t>https://landezine.com/nedre-foss-park-by-norconsult/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/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Trollstigen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visitor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centre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3"/>
              </a:rPr>
              <a:t>https://www.reiulframstadarkitekter.com/work/trollstigen-visitor-centre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4"/>
              </a:rPr>
              <a:t>https://landezine.com/trollstigplataet/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Solberg: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5"/>
              </a:rPr>
              <a:t>https://landezine.com/solberg-tower-rest-area-by-saunders-architecture/</a:t>
            </a:r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Oslo </a:t>
            </a:r>
            <a:r>
              <a:rPr lang="fi-FI" sz="1300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Opera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algn="ctr"/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6"/>
              </a:rPr>
              <a:t>https://snohetta.com/projects/42-norwegian-national-opera-and-ballet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7"/>
              </a:rPr>
              <a:t>https://landezine.com/roof-of-oslo-opera/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8"/>
              </a:rPr>
              <a:t>https://en.wikiarquitectura.com/building/oslo-opera-house/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/>
            <a:r>
              <a:rPr lang="fi-FI" sz="1300" dirty="0"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9"/>
              </a:rPr>
              <a:t>https://www.thoughtco.com/oslo-opera-house-architecture-by-snohetta-177931</a:t>
            </a:r>
            <a:endParaRPr lang="fi-FI" sz="1300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endParaRPr lang="fi-FI" sz="13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Yleistä Norjasta: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0"/>
              </a:rPr>
              <a:t>https://www.norden.org/en/information/facts-about-norway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1"/>
              </a:rPr>
              <a:t>https://www.visitnorway.com/things-to-do/outdoor-activities/friluftsliv/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2"/>
              </a:rPr>
              <a:t>https://www.nasjonaleturistveger.no/en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hlinkClick r:id="rId13"/>
              </a:rPr>
              <a:t>https://blogg.nmbu.no/ila-samling/2018/10/the-memory-of-a-discipline/</a:t>
            </a:r>
            <a:r>
              <a:rPr lang="fi-FI" sz="1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60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1">
            <a:extLst>
              <a:ext uri="{FF2B5EF4-FFF2-40B4-BE49-F238E27FC236}">
                <a16:creationId xmlns:a16="http://schemas.microsoft.com/office/drawing/2014/main" id="{4EB71E74-A1DD-4AC0-B03C-ADFFE52B65EA}"/>
              </a:ext>
            </a:extLst>
          </p:cNvPr>
          <p:cNvSpPr txBox="1">
            <a:spLocks/>
          </p:cNvSpPr>
          <p:nvPr/>
        </p:nvSpPr>
        <p:spPr>
          <a:xfrm>
            <a:off x="4930882" y="2427775"/>
            <a:ext cx="5076092" cy="1001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kern="1600" spc="14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SOLBERG</a:t>
            </a:r>
            <a:r>
              <a:rPr lang="fi-FI" spc="67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</a:t>
            </a:r>
          </a:p>
        </p:txBody>
      </p:sp>
      <p:pic>
        <p:nvPicPr>
          <p:cNvPr id="8" name="Kuva 7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8DFFACBD-4AA9-401B-8DFD-A75FA797E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0"/>
            <a:ext cx="5294329" cy="6585751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A4E33BA4-1F58-4255-B201-E09DE521E16E}"/>
              </a:ext>
            </a:extLst>
          </p:cNvPr>
          <p:cNvSpPr txBox="1">
            <a:spLocks/>
          </p:cNvSpPr>
          <p:nvPr/>
        </p:nvSpPr>
        <p:spPr>
          <a:xfrm>
            <a:off x="3004740" y="3171647"/>
            <a:ext cx="7503418" cy="106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näköaloja, rauhoittumista, sekä historiaa valtatien varrella 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C3B076AE-F0EF-44CF-904E-5C52CC9FE340}"/>
              </a:ext>
            </a:extLst>
          </p:cNvPr>
          <p:cNvSpPr/>
          <p:nvPr/>
        </p:nvSpPr>
        <p:spPr>
          <a:xfrm>
            <a:off x="1714500" y="5000625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794B047C-5524-471F-B3C3-31D045B89959}"/>
              </a:ext>
            </a:extLst>
          </p:cNvPr>
          <p:cNvSpPr txBox="1">
            <a:spLocks/>
          </p:cNvSpPr>
          <p:nvPr/>
        </p:nvSpPr>
        <p:spPr>
          <a:xfrm>
            <a:off x="3740253" y="3979913"/>
            <a:ext cx="6032393" cy="87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SAUNDERS ARCHITECTURE</a:t>
            </a:r>
            <a:endParaRPr lang="fi-FI" sz="18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1C540A26-966B-451D-B181-94EF7444E7E6}"/>
              </a:ext>
            </a:extLst>
          </p:cNvPr>
          <p:cNvSpPr txBox="1">
            <a:spLocks/>
          </p:cNvSpPr>
          <p:nvPr/>
        </p:nvSpPr>
        <p:spPr>
          <a:xfrm>
            <a:off x="5518477" y="4635204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SARPSBORG</a:t>
            </a:r>
            <a:r>
              <a:rPr lang="fi-FI" sz="13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 / 2010</a:t>
            </a:r>
            <a:endParaRPr lang="fi-FI" sz="13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 descr="Kuva, joka sisältää kohteen rakennus&#10;&#10;Kuvaus luotu automaattisesti">
            <a:extLst>
              <a:ext uri="{FF2B5EF4-FFF2-40B4-BE49-F238E27FC236}">
                <a16:creationId xmlns:a16="http://schemas.microsoft.com/office/drawing/2014/main" id="{D146E41D-8AFC-4279-ACBA-0F870550D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13936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7" name="Kuva 6" descr="Kuva, joka sisältää kohteen taivas&#10;&#10;Kuvaus luotu automaattisesti">
            <a:extLst>
              <a:ext uri="{FF2B5EF4-FFF2-40B4-BE49-F238E27FC236}">
                <a16:creationId xmlns:a16="http://schemas.microsoft.com/office/drawing/2014/main" id="{BBAD0666-6D5B-4EC8-A390-9FAFD30C7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r="19104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3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6" descr="Kuva, joka sisältää kohteen lattia, puinen, puu&#10;&#10;Kuvaus luotu automaattisesti">
            <a:extLst>
              <a:ext uri="{FF2B5EF4-FFF2-40B4-BE49-F238E27FC236}">
                <a16:creationId xmlns:a16="http://schemas.microsoft.com/office/drawing/2014/main" id="{31D3F82F-4037-46F4-9BD1-9EA88D320B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 r="3" b="3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Kuva 4" descr="Kuva, joka sisältää kohteen teksti, taivas, ulko, tapa&#10;&#10;Kuvaus luotu automaattisesti">
            <a:extLst>
              <a:ext uri="{FF2B5EF4-FFF2-40B4-BE49-F238E27FC236}">
                <a16:creationId xmlns:a16="http://schemas.microsoft.com/office/drawing/2014/main" id="{50943000-FBF0-41B0-B5DA-81F078C4EA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65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13E9E68-530F-42E2-B929-C4E763142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3" r="4750"/>
          <a:stretch/>
        </p:blipFill>
        <p:spPr>
          <a:xfrm>
            <a:off x="1474131" y="383822"/>
            <a:ext cx="9243737" cy="60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16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0137B3-FEFC-4327-8774-F97A99C92C40}"/>
              </a:ext>
            </a:extLst>
          </p:cNvPr>
          <p:cNvSpPr txBox="1">
            <a:spLocks/>
          </p:cNvSpPr>
          <p:nvPr/>
        </p:nvSpPr>
        <p:spPr>
          <a:xfrm>
            <a:off x="3072615" y="1895729"/>
            <a:ext cx="8185044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kern="1600" spc="6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LAKKEGATA AKTIVITETSPARK</a:t>
            </a:r>
            <a:endParaRPr lang="fi-FI" sz="3200" spc="6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pic>
        <p:nvPicPr>
          <p:cNvPr id="3" name="Kuva 2" descr="Kuva, joka sisältää kohteen teksti, metalliastiat, ketju&#10;&#10;Kuvaus luotu automaattisesti">
            <a:extLst>
              <a:ext uri="{FF2B5EF4-FFF2-40B4-BE49-F238E27FC236}">
                <a16:creationId xmlns:a16="http://schemas.microsoft.com/office/drawing/2014/main" id="{99D3C6DE-A323-4E69-BEE7-658F51B1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55" y="-57150"/>
            <a:ext cx="5294329" cy="6585751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686D51FA-DD27-4FCC-AAD0-63E49FF1D750}"/>
              </a:ext>
            </a:extLst>
          </p:cNvPr>
          <p:cNvSpPr txBox="1">
            <a:spLocks/>
          </p:cNvSpPr>
          <p:nvPr/>
        </p:nvSpPr>
        <p:spPr>
          <a:xfrm>
            <a:off x="3072615" y="3293902"/>
            <a:ext cx="8185044" cy="435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yhteisöllinen, aktivoiva ja turvallinen kokoontumispaikka</a:t>
            </a: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6E8FEDCB-E02D-4D4A-8C03-0F81BBA4D5E3}"/>
              </a:ext>
            </a:extLst>
          </p:cNvPr>
          <p:cNvSpPr/>
          <p:nvPr/>
        </p:nvSpPr>
        <p:spPr>
          <a:xfrm>
            <a:off x="1586449" y="4970820"/>
            <a:ext cx="190500" cy="190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0128C209-88DB-4586-8A73-56AEC0664405}"/>
              </a:ext>
            </a:extLst>
          </p:cNvPr>
          <p:cNvSpPr txBox="1">
            <a:spLocks/>
          </p:cNvSpPr>
          <p:nvPr/>
        </p:nvSpPr>
        <p:spPr>
          <a:xfrm>
            <a:off x="3491699" y="3805994"/>
            <a:ext cx="7318904" cy="883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600" spc="3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ASPLAN VIAK</a:t>
            </a:r>
            <a:endParaRPr lang="fi-FI" sz="20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FF905036-F83F-49F6-8CB5-12E1BC771CBC}"/>
              </a:ext>
            </a:extLst>
          </p:cNvPr>
          <p:cNvSpPr txBox="1">
            <a:spLocks/>
          </p:cNvSpPr>
          <p:nvPr/>
        </p:nvSpPr>
        <p:spPr>
          <a:xfrm>
            <a:off x="5927163" y="4605992"/>
            <a:ext cx="2475949" cy="44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1400" kern="1600" spc="300" dirty="0">
                <a:solidFill>
                  <a:schemeClr val="bg1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  <a:cs typeface="Biome Light" panose="020B0502040204020203" pitchFamily="34" charset="0"/>
              </a:rPr>
              <a:t>OSLO / 2019</a:t>
            </a:r>
            <a:endParaRPr lang="fi-FI" sz="1400" spc="300" dirty="0">
              <a:solidFill>
                <a:schemeClr val="bg1"/>
              </a:solidFill>
              <a:latin typeface="Microsoft YaHei UI Light" panose="020B0502040204020203" pitchFamily="34" charset="-122"/>
              <a:ea typeface="Microsoft YaHei UI Light" panose="020B0502040204020203" pitchFamily="34" charset="-122"/>
              <a:cs typeface="Biome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687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13174</TotalTime>
  <Words>568</Words>
  <Application>Microsoft Office PowerPoint</Application>
  <PresentationFormat>Laajakuva</PresentationFormat>
  <Paragraphs>120</Paragraphs>
  <Slides>40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40</vt:i4>
      </vt:variant>
    </vt:vector>
  </HeadingPairs>
  <TitlesOfParts>
    <vt:vector size="47" baseType="lpstr">
      <vt:lpstr>Microsoft YaHei Light</vt:lpstr>
      <vt:lpstr>Microsoft YaHei UI Light</vt:lpstr>
      <vt:lpstr>Abadi Extra Light</vt:lpstr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NORJA </dc:title>
  <dc:creator>Iiramo Maija</dc:creator>
  <cp:lastModifiedBy>Iiramo Maija</cp:lastModifiedBy>
  <cp:revision>63</cp:revision>
  <dcterms:created xsi:type="dcterms:W3CDTF">2021-10-08T06:39:13Z</dcterms:created>
  <dcterms:modified xsi:type="dcterms:W3CDTF">2021-11-16T11:21:51Z</dcterms:modified>
</cp:coreProperties>
</file>