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115" d="100"/>
          <a:sy n="115" d="100"/>
        </p:scale>
        <p:origin x="146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12E792-005E-4B6C-8886-7A459408D9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E91AEA40-C221-4BDC-985B-03CE9018766E}">
      <dgm:prSet/>
      <dgm:spPr/>
      <dgm:t>
        <a:bodyPr/>
        <a:lstStyle/>
        <a:p>
          <a:pPr rtl="0"/>
          <a:r>
            <a:rPr lang="en-GB"/>
            <a:t>Price has a direct and substantial effect on profitability </a:t>
          </a:r>
        </a:p>
      </dgm:t>
    </dgm:pt>
    <dgm:pt modelId="{A721FDCF-A012-4A73-B1C3-E9674C24502D}" type="parTrans" cxnId="{1F94F586-1E81-4C4D-A2B3-52F89E8E99DF}">
      <dgm:prSet/>
      <dgm:spPr/>
      <dgm:t>
        <a:bodyPr/>
        <a:lstStyle/>
        <a:p>
          <a:endParaRPr lang="en-GB"/>
        </a:p>
      </dgm:t>
    </dgm:pt>
    <dgm:pt modelId="{2C324F25-7A8F-43C0-BE2B-AF1118D044EE}" type="sibTrans" cxnId="{1F94F586-1E81-4C4D-A2B3-52F89E8E99DF}">
      <dgm:prSet/>
      <dgm:spPr/>
      <dgm:t>
        <a:bodyPr/>
        <a:lstStyle/>
        <a:p>
          <a:endParaRPr lang="en-GB"/>
        </a:p>
      </dgm:t>
    </dgm:pt>
    <dgm:pt modelId="{CC750E8F-D032-4B12-B4BB-BA3E8DE5B013}">
      <dgm:prSet/>
      <dgm:spPr/>
      <dgm:t>
        <a:bodyPr/>
        <a:lstStyle/>
        <a:p>
          <a:pPr rtl="0"/>
          <a:r>
            <a:rPr lang="en-GB"/>
            <a:t>On average, a 5 per cent increase in price increases earnings before interest and taxes (EBIT) by 22 per cent, whereas a 5 per cent increase in sales turnover increases EBIT by 12 per cent and a 5 per cent reduction in cost of good sold increases EBIT by 10 per cent (Hinterhuber, 2004) </a:t>
          </a:r>
        </a:p>
      </dgm:t>
    </dgm:pt>
    <dgm:pt modelId="{CB1EE17B-0342-44EA-BF8D-E1A467F036B2}" type="parTrans" cxnId="{3B5D33BB-643B-4511-830B-6B220ABFB4BF}">
      <dgm:prSet/>
      <dgm:spPr/>
      <dgm:t>
        <a:bodyPr/>
        <a:lstStyle/>
        <a:p>
          <a:endParaRPr lang="en-GB"/>
        </a:p>
      </dgm:t>
    </dgm:pt>
    <dgm:pt modelId="{3FC21E90-D7F1-42E2-AF14-1539E300AC38}" type="sibTrans" cxnId="{3B5D33BB-643B-4511-830B-6B220ABFB4BF}">
      <dgm:prSet/>
      <dgm:spPr/>
      <dgm:t>
        <a:bodyPr/>
        <a:lstStyle/>
        <a:p>
          <a:endParaRPr lang="en-GB"/>
        </a:p>
      </dgm:t>
    </dgm:pt>
    <dgm:pt modelId="{20984D52-5C66-4644-95D2-CDAA380F2BE6}" type="pres">
      <dgm:prSet presAssocID="{7512E792-005E-4B6C-8886-7A459408D98F}" presName="linear" presStyleCnt="0">
        <dgm:presLayoutVars>
          <dgm:animLvl val="lvl"/>
          <dgm:resizeHandles val="exact"/>
        </dgm:presLayoutVars>
      </dgm:prSet>
      <dgm:spPr/>
    </dgm:pt>
    <dgm:pt modelId="{ADC7DD90-0959-4529-B742-43D021FC3592}" type="pres">
      <dgm:prSet presAssocID="{E91AEA40-C221-4BDC-985B-03CE9018766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F9F7893-8BC7-4974-AB14-8A257C91CAE7}" type="pres">
      <dgm:prSet presAssocID="{2C324F25-7A8F-43C0-BE2B-AF1118D044EE}" presName="spacer" presStyleCnt="0"/>
      <dgm:spPr/>
    </dgm:pt>
    <dgm:pt modelId="{56A046A4-2FD5-41CA-92F3-21B4C21B6309}" type="pres">
      <dgm:prSet presAssocID="{CC750E8F-D032-4B12-B4BB-BA3E8DE5B01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F94F586-1E81-4C4D-A2B3-52F89E8E99DF}" srcId="{7512E792-005E-4B6C-8886-7A459408D98F}" destId="{E91AEA40-C221-4BDC-985B-03CE9018766E}" srcOrd="0" destOrd="0" parTransId="{A721FDCF-A012-4A73-B1C3-E9674C24502D}" sibTransId="{2C324F25-7A8F-43C0-BE2B-AF1118D044EE}"/>
    <dgm:cxn modelId="{3643D8B6-8F98-48E4-9F6B-C1784CDC9D4C}" type="presOf" srcId="{7512E792-005E-4B6C-8886-7A459408D98F}" destId="{20984D52-5C66-4644-95D2-CDAA380F2BE6}" srcOrd="0" destOrd="0" presId="urn:microsoft.com/office/officeart/2005/8/layout/vList2"/>
    <dgm:cxn modelId="{3B5D33BB-643B-4511-830B-6B220ABFB4BF}" srcId="{7512E792-005E-4B6C-8886-7A459408D98F}" destId="{CC750E8F-D032-4B12-B4BB-BA3E8DE5B013}" srcOrd="1" destOrd="0" parTransId="{CB1EE17B-0342-44EA-BF8D-E1A467F036B2}" sibTransId="{3FC21E90-D7F1-42E2-AF14-1539E300AC38}"/>
    <dgm:cxn modelId="{F49136E1-983D-48C1-B045-0C1951EF1027}" type="presOf" srcId="{CC750E8F-D032-4B12-B4BB-BA3E8DE5B013}" destId="{56A046A4-2FD5-41CA-92F3-21B4C21B6309}" srcOrd="0" destOrd="0" presId="urn:microsoft.com/office/officeart/2005/8/layout/vList2"/>
    <dgm:cxn modelId="{993C45F2-4708-49F3-B194-583618F9D863}" type="presOf" srcId="{E91AEA40-C221-4BDC-985B-03CE9018766E}" destId="{ADC7DD90-0959-4529-B742-43D021FC3592}" srcOrd="0" destOrd="0" presId="urn:microsoft.com/office/officeart/2005/8/layout/vList2"/>
    <dgm:cxn modelId="{3CE1EB68-7AFA-4706-B1A3-FFE535C4DD3E}" type="presParOf" srcId="{20984D52-5C66-4644-95D2-CDAA380F2BE6}" destId="{ADC7DD90-0959-4529-B742-43D021FC3592}" srcOrd="0" destOrd="0" presId="urn:microsoft.com/office/officeart/2005/8/layout/vList2"/>
    <dgm:cxn modelId="{4A1A3E57-C68D-4C3B-B332-D4A5C8FC8FA0}" type="presParOf" srcId="{20984D52-5C66-4644-95D2-CDAA380F2BE6}" destId="{EF9F7893-8BC7-4974-AB14-8A257C91CAE7}" srcOrd="1" destOrd="0" presId="urn:microsoft.com/office/officeart/2005/8/layout/vList2"/>
    <dgm:cxn modelId="{1A050F87-271F-4447-ABA1-FD0074E0CFB9}" type="presParOf" srcId="{20984D52-5C66-4644-95D2-CDAA380F2BE6}" destId="{56A046A4-2FD5-41CA-92F3-21B4C21B630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C7DD90-0959-4529-B742-43D021FC3592}">
      <dsp:nvSpPr>
        <dsp:cNvPr id="0" name=""/>
        <dsp:cNvSpPr/>
      </dsp:nvSpPr>
      <dsp:spPr>
        <a:xfrm>
          <a:off x="0" y="53340"/>
          <a:ext cx="8229600" cy="2173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Price has a direct and substantial effect on profitability </a:t>
          </a:r>
        </a:p>
      </dsp:txBody>
      <dsp:txXfrm>
        <a:off x="106108" y="159448"/>
        <a:ext cx="8017384" cy="1961424"/>
      </dsp:txXfrm>
    </dsp:sp>
    <dsp:sp modelId="{56A046A4-2FD5-41CA-92F3-21B4C21B6309}">
      <dsp:nvSpPr>
        <dsp:cNvPr id="0" name=""/>
        <dsp:cNvSpPr/>
      </dsp:nvSpPr>
      <dsp:spPr>
        <a:xfrm>
          <a:off x="0" y="2298981"/>
          <a:ext cx="8229600" cy="2173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On average, a 5 per cent increase in price increases earnings before interest and taxes (EBIT) by 22 per cent, whereas a 5 per cent increase in sales turnover increases EBIT by 12 per cent and a 5 per cent reduction in cost of good sold increases EBIT by 10 per cent (Hinterhuber, 2004) </a:t>
          </a:r>
        </a:p>
      </dsp:txBody>
      <dsp:txXfrm>
        <a:off x="106108" y="2405089"/>
        <a:ext cx="8017384" cy="1961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"Business to Business Marketing", 3rd edition, Ross Brennan, Louise Canning &amp; Ray McDowell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805FD3-C854-4AAD-9DFC-5B8E1540572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9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"Business to Business Marketing", 3rd edition, Ross Brennan, Louise Canning &amp; Ray McDowell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0DA27-37C0-400E-ABCD-49EC949D117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83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"Business to Business Marketing", 3rd edition, Ross Brennan, Louise Canning &amp; Ray McDowell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3EDA6-3E8E-41D9-888D-08ECE3727267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81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"Business to Business Marketing", 3rd edition, Ross Brennan, Louise Canning &amp; Ray McDowell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71EE-91F9-4546-AC51-474084B8A1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45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"Business to Business Marketing", 3rd edition, Ross Brennan, Louise Canning &amp; Ray McDowell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796A1-EE21-40E0-956C-0120063B4F94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29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"Business to Business Marketing", 3rd edition, Ross Brennan, Louise Canning &amp; Ray McDowell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D775B-5546-4839-964C-C490DF04E0A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5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"Business to Business Marketing", 3rd edition, Ross Brennan, Louise Canning &amp; Ray McDowell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642022-6FEF-444D-8BFD-D64B947B5CF3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79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"Business to Business Marketing", 3rd edition, Ross Brennan, Louise Canning &amp; Ray McDowell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15B9C-4DEC-4AA1-8CB3-F044F62B882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03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"Business to Business Marketing", 3rd edition, Ross Brennan, Louise Canning &amp; Ray McDowell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B8FE3-8A58-48F2-9B2D-96412CACCF53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07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"Business to Business Marketing", 3rd edition, Ross Brennan, Louise Canning &amp; Ray McDowell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F3FE3-0BAE-4409-8627-F4ED010C14E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1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"Business to Business Marketing", 3rd edition, Ross Brennan, Louise Canning &amp; Ray McDowell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EF613-93C0-41D9-8D67-F8615DFB1E2A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1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"Business to Business Marketing", 3rd edition, Ross Brennan, Louise Canning &amp; Ray McDowell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B8F3E-0248-4525-B937-64B90FA0D0A3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92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</a:rPr>
              <a:t>"Business to Business Marketing", 3rd edition, Ross Brennan, Louise Canning &amp; Ray McDowell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D46E68-7B58-426E-8484-326DE7B4FEB0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12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Business to Business Marketing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Chapter 12</a:t>
            </a:r>
          </a:p>
          <a:p>
            <a:pPr eaLnBrk="1" hangingPunct="1"/>
            <a:r>
              <a:rPr lang="en-GB" altLang="fr-FR"/>
              <a:t>Price Setting in Business to Business Markets</a:t>
            </a:r>
          </a:p>
        </p:txBody>
      </p:sp>
    </p:spTree>
    <p:extLst>
      <p:ext uri="{BB962C8B-B14F-4D97-AF65-F5344CB8AC3E}">
        <p14:creationId xmlns:p14="http://schemas.microsoft.com/office/powerpoint/2010/main" val="4291777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Price elasticity of demand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fr-FR" dirty="0">
                <a:solidFill>
                  <a:srgbClr val="FF0000"/>
                </a:solidFill>
              </a:rPr>
              <a:t>The following conditions relate demand elasticity to the firm’s revenue</a:t>
            </a:r>
          </a:p>
          <a:p>
            <a:pPr lvl="1" eaLnBrk="1" hangingPunct="1"/>
            <a:r>
              <a:rPr lang="en-GB" alt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Where demand is </a:t>
            </a:r>
            <a:r>
              <a:rPr lang="en-GB" altLang="fr-F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elastic</a:t>
            </a:r>
            <a:r>
              <a:rPr lang="en-GB" alt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a price increase will reduce revenue and a price cut will increase revenue</a:t>
            </a:r>
          </a:p>
          <a:p>
            <a:pPr lvl="1" eaLnBrk="1" hangingPunct="1"/>
            <a:r>
              <a:rPr lang="en-GB" alt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Where demand is </a:t>
            </a:r>
            <a:r>
              <a:rPr lang="en-GB" altLang="fr-F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inelastic</a:t>
            </a:r>
            <a:r>
              <a:rPr lang="en-GB" alt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a price increase will increase revenue and a price cut will reduce revenue</a:t>
            </a:r>
          </a:p>
          <a:p>
            <a:pPr eaLnBrk="1" hangingPunct="1"/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219381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908050"/>
            <a:ext cx="5483225" cy="3603625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</p:pic>
      <p:sp>
        <p:nvSpPr>
          <p:cNvPr id="176131" name="Rectangle 5"/>
          <p:cNvSpPr>
            <a:spLocks noChangeArrowheads="1"/>
          </p:cNvSpPr>
          <p:nvPr/>
        </p:nvSpPr>
        <p:spPr bwMode="auto">
          <a:xfrm>
            <a:off x="755650" y="4868863"/>
            <a:ext cx="748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Figure 12.4: The pricing wheel (Source: Shipley &amp; Jobber 2001:303)</a:t>
            </a:r>
          </a:p>
        </p:txBody>
      </p:sp>
    </p:spTree>
    <p:extLst>
      <p:ext uri="{BB962C8B-B14F-4D97-AF65-F5344CB8AC3E}">
        <p14:creationId xmlns:p14="http://schemas.microsoft.com/office/powerpoint/2010/main" val="124392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Group 2"/>
          <p:cNvGraphicFramePr>
            <a:graphicFrameLocks noGrp="1"/>
          </p:cNvGraphicFramePr>
          <p:nvPr>
            <p:ph/>
          </p:nvPr>
        </p:nvGraphicFramePr>
        <p:xfrm>
          <a:off x="3059113" y="2708275"/>
          <a:ext cx="5627687" cy="3554413"/>
        </p:xfrm>
        <a:graphic>
          <a:graphicData uri="http://schemas.openxmlformats.org/drawingml/2006/table">
            <a:tbl>
              <a:tblPr/>
              <a:tblGrid>
                <a:gridCol w="1874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8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Chancer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Thriver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 Ruler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Bungler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Also-Ran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Thriver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No-Hoper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Bungler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7172" name="Text Box 20"/>
          <p:cNvSpPr txBox="1">
            <a:spLocks noChangeArrowheads="1"/>
          </p:cNvSpPr>
          <p:nvPr/>
        </p:nvSpPr>
        <p:spPr bwMode="auto">
          <a:xfrm>
            <a:off x="2700338" y="1700213"/>
            <a:ext cx="58864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Perceived benefits of competing suppliers’ offerings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              Low                      Med                         High</a:t>
            </a:r>
          </a:p>
        </p:txBody>
      </p:sp>
      <p:sp>
        <p:nvSpPr>
          <p:cNvPr id="177173" name="Text Box 21"/>
          <p:cNvSpPr txBox="1">
            <a:spLocks noChangeArrowheads="1"/>
          </p:cNvSpPr>
          <p:nvPr/>
        </p:nvSpPr>
        <p:spPr bwMode="auto">
          <a:xfrm>
            <a:off x="808038" y="3305175"/>
            <a:ext cx="3492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C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77174" name="Text Box 22"/>
          <p:cNvSpPr txBox="1">
            <a:spLocks noChangeArrowheads="1"/>
          </p:cNvSpPr>
          <p:nvPr/>
        </p:nvSpPr>
        <p:spPr bwMode="auto">
          <a:xfrm>
            <a:off x="1958975" y="2944813"/>
            <a:ext cx="6921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Low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Med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High</a:t>
            </a:r>
          </a:p>
        </p:txBody>
      </p:sp>
      <p:sp>
        <p:nvSpPr>
          <p:cNvPr id="177175" name="Rectangle 23"/>
          <p:cNvSpPr>
            <a:spLocks noChangeArrowheads="1"/>
          </p:cNvSpPr>
          <p:nvPr/>
        </p:nvSpPr>
        <p:spPr bwMode="auto">
          <a:xfrm>
            <a:off x="1331913" y="476250"/>
            <a:ext cx="658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Figure 12.5: Alternative price-benefit positioning strategies</a:t>
            </a:r>
          </a:p>
        </p:txBody>
      </p:sp>
      <p:sp>
        <p:nvSpPr>
          <p:cNvPr id="177176" name="Text Box 24"/>
          <p:cNvSpPr txBox="1">
            <a:spLocks noChangeArrowheads="1"/>
          </p:cNvSpPr>
          <p:nvPr/>
        </p:nvSpPr>
        <p:spPr bwMode="auto">
          <a:xfrm>
            <a:off x="1384300" y="6400800"/>
            <a:ext cx="5149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>
                <a:solidFill>
                  <a:srgbClr val="000000"/>
                </a:solidFill>
              </a:rPr>
              <a:t>(Source: Shipley &amp; Jobber, 2001, Figure 4, p308)</a:t>
            </a:r>
          </a:p>
        </p:txBody>
      </p:sp>
    </p:spTree>
    <p:extLst>
      <p:ext uri="{BB962C8B-B14F-4D97-AF65-F5344CB8AC3E}">
        <p14:creationId xmlns:p14="http://schemas.microsoft.com/office/powerpoint/2010/main" val="1488083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Five ethical levels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fr-FR" sz="2800"/>
              <a:t>Pricing is ethical where the buyer </a:t>
            </a:r>
            <a:r>
              <a:rPr lang="en-GB" altLang="fr-FR" sz="2800" i="1"/>
              <a:t>voluntarily</a:t>
            </a:r>
            <a:r>
              <a:rPr lang="en-GB" altLang="fr-FR" sz="2800"/>
              <a:t> pays the agreed price.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fr-FR" sz="2800"/>
              <a:t>Pricing is ethical where both parties have equal information.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fr-FR" sz="2800"/>
              <a:t>Pricing is ethical where there is no exploitation of a buyer’s ‘essential needs’.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fr-FR" sz="2800"/>
              <a:t>Pricing is ethical where it is justified by costs.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fr-FR" sz="2800"/>
              <a:t>Pricing is ethical where everyone has equal access to goods and services regardless of ability to pay.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1239838" y="6256338"/>
            <a:ext cx="3206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Source: Nagle &amp; Holden 2002</a:t>
            </a:r>
          </a:p>
        </p:txBody>
      </p:sp>
    </p:spTree>
    <p:extLst>
      <p:ext uri="{BB962C8B-B14F-4D97-AF65-F5344CB8AC3E}">
        <p14:creationId xmlns:p14="http://schemas.microsoft.com/office/powerpoint/2010/main" val="358232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The importance of pricing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2617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405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Three C’s of Pricing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fr-FR" dirty="0">
                <a:solidFill>
                  <a:srgbClr val="FF0000"/>
                </a:solidFill>
              </a:rPr>
              <a:t>Costs</a:t>
            </a:r>
          </a:p>
          <a:p>
            <a:pPr eaLnBrk="1" hangingPunct="1"/>
            <a:r>
              <a:rPr lang="en-GB" altLang="fr-FR" dirty="0">
                <a:solidFill>
                  <a:srgbClr val="FF0000"/>
                </a:solidFill>
              </a:rPr>
              <a:t>Customers</a:t>
            </a:r>
          </a:p>
          <a:p>
            <a:pPr eaLnBrk="1" hangingPunct="1"/>
            <a:r>
              <a:rPr lang="en-GB" altLang="fr-FR" dirty="0">
                <a:solidFill>
                  <a:srgbClr val="FF0000"/>
                </a:solidFill>
              </a:rPr>
              <a:t>Competitors</a:t>
            </a:r>
          </a:p>
          <a:p>
            <a:pPr eaLnBrk="1" hangingPunct="1"/>
            <a:r>
              <a:rPr lang="en-GB" alt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All of these factors are </a:t>
            </a:r>
            <a:r>
              <a:rPr lang="en-GB" altLang="fr-F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important</a:t>
            </a:r>
          </a:p>
          <a:p>
            <a:pPr eaLnBrk="1" hangingPunct="1"/>
            <a:r>
              <a:rPr lang="en-GB" alt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 single one of these factors can </a:t>
            </a:r>
            <a:r>
              <a:rPr lang="en-GB" altLang="fr-F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fully determine</a:t>
            </a:r>
            <a:r>
              <a:rPr lang="en-GB" alt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price</a:t>
            </a:r>
          </a:p>
          <a:p>
            <a:pPr eaLnBrk="1" hangingPunct="1">
              <a:buFontTx/>
              <a:buNone/>
            </a:pP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211602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extBox 2"/>
          <p:cNvSpPr txBox="1">
            <a:spLocks noChangeArrowheads="1"/>
          </p:cNvSpPr>
          <p:nvPr/>
        </p:nvSpPr>
        <p:spPr bwMode="auto">
          <a:xfrm>
            <a:off x="971550" y="5732463"/>
            <a:ext cx="336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>
                <a:solidFill>
                  <a:srgbClr val="000000"/>
                </a:solidFill>
              </a:rPr>
              <a:t>Figure 12.1 Cost-plus pricing</a:t>
            </a:r>
          </a:p>
        </p:txBody>
      </p:sp>
      <p:sp>
        <p:nvSpPr>
          <p:cNvPr id="168963" name="TextBox 3"/>
          <p:cNvSpPr txBox="1">
            <a:spLocks noChangeArrowheads="1"/>
          </p:cNvSpPr>
          <p:nvPr/>
        </p:nvSpPr>
        <p:spPr bwMode="auto">
          <a:xfrm>
            <a:off x="250825" y="333375"/>
            <a:ext cx="8598829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</a:rPr>
              <a:t>To calculate the price of a manufactured component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                                                                                                      £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Variable costs of production (e.g. materials, direct labour)        5.75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Allocated overhead costs (see below)                                       3.49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Full cost of production                                                                9.24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Desired profit margin (20%)                                                       1.85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Final selling price                                                                      11.09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b="1" dirty="0">
                <a:solidFill>
                  <a:srgbClr val="000000"/>
                </a:solidFill>
              </a:rPr>
              <a:t>Calculation of allocated overhead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Total overhead cost for factory                                              £150,000.00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Expected sales volume                                                             43,000 units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Overhead cost per unit                                                              £3.49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600" b="1" i="1" dirty="0">
                <a:solidFill>
                  <a:srgbClr val="FF0000"/>
                </a:solidFill>
              </a:rPr>
              <a:t>Complicating factors</a:t>
            </a:r>
            <a:endParaRPr lang="en-GB" altLang="en-US" sz="1600" b="1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How to allocate overhead between multiple products manufactured using the same facilities?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What happens if sales volume is higher or lower than target?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3208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Cost-plus Pricing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fr-FR" dirty="0">
                <a:solidFill>
                  <a:srgbClr val="FF0000"/>
                </a:solidFill>
              </a:rPr>
              <a:t>Cost-plus pricing contains a fundamental logical flaw at its very heart: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order to set price one must know average costs of production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One cannot know the average cost of production without knowing production and sales volume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Sales volume is expected to vary with price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fr-F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Therefore, in order to set price one must first know … price!</a:t>
            </a:r>
          </a:p>
          <a:p>
            <a:pPr eaLnBrk="1" hangingPunct="1">
              <a:lnSpc>
                <a:spcPct val="90000"/>
              </a:lnSpc>
            </a:pPr>
            <a:endParaRPr lang="en-GB" altLang="fr-FR" dirty="0"/>
          </a:p>
        </p:txBody>
      </p:sp>
    </p:spTree>
    <p:extLst>
      <p:ext uri="{BB962C8B-B14F-4D97-AF65-F5344CB8AC3E}">
        <p14:creationId xmlns:p14="http://schemas.microsoft.com/office/powerpoint/2010/main" val="130771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fr-FR"/>
              <a:t>Breakeven sales analysis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GB" altLang="fr-FR"/>
              <a:t>If we cut price, then by how much must sales volume increase so that we increase our profit?</a:t>
            </a:r>
          </a:p>
          <a:p>
            <a:pPr marL="609600" indent="-609600" eaLnBrk="1" hangingPunct="1"/>
            <a:r>
              <a:rPr lang="en-GB" altLang="fr-FR"/>
              <a:t>If we raise price, then by how much can sales decline before we incur a loss?</a:t>
            </a:r>
          </a:p>
          <a:p>
            <a:pPr marL="609600" indent="-609600" eaLnBrk="1" hangingPunct="1">
              <a:buFontTx/>
              <a:buNone/>
            </a:pPr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69135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841375"/>
            <a:ext cx="9144000" cy="5422900"/>
          </a:xfrm>
          <a:noFill/>
        </p:spPr>
      </p:pic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250825" y="404813"/>
            <a:ext cx="4349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 b="1">
                <a:solidFill>
                  <a:srgbClr val="000000"/>
                </a:solidFill>
              </a:rPr>
              <a:t>Figure 12.2: Breakeven sales analysis</a:t>
            </a:r>
            <a:r>
              <a:rPr lang="en-GB" altLang="fr-FR" sz="24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036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4"/>
          <p:cNvSpPr>
            <a:spLocks noChangeArrowheads="1"/>
          </p:cNvSpPr>
          <p:nvPr/>
        </p:nvSpPr>
        <p:spPr bwMode="auto">
          <a:xfrm>
            <a:off x="2309813" y="1404938"/>
            <a:ext cx="29829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800">
                <a:solidFill>
                  <a:srgbClr val="000000"/>
                </a:solidFill>
              </a:rPr>
              <a:t>BEV =     FC 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800">
                <a:solidFill>
                  <a:srgbClr val="000000"/>
                </a:solidFill>
              </a:rPr>
              <a:t>	      (P-VC)</a:t>
            </a:r>
          </a:p>
        </p:txBody>
      </p:sp>
      <p:sp>
        <p:nvSpPr>
          <p:cNvPr id="173059" name="Rectangle 5"/>
          <p:cNvSpPr>
            <a:spLocks noChangeArrowheads="1"/>
          </p:cNvSpPr>
          <p:nvPr/>
        </p:nvSpPr>
        <p:spPr bwMode="auto">
          <a:xfrm>
            <a:off x="900113" y="3141663"/>
            <a:ext cx="71167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% Breakeven sales change =    - Price change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				        CM + Price change</a:t>
            </a:r>
          </a:p>
        </p:txBody>
      </p:sp>
      <p:sp>
        <p:nvSpPr>
          <p:cNvPr id="173060" name="Line 6"/>
          <p:cNvSpPr>
            <a:spLocks noChangeShapeType="1"/>
          </p:cNvSpPr>
          <p:nvPr/>
        </p:nvSpPr>
        <p:spPr bwMode="auto">
          <a:xfrm>
            <a:off x="4067175" y="1844675"/>
            <a:ext cx="1081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3061" name="Line 7"/>
          <p:cNvSpPr>
            <a:spLocks noChangeShapeType="1"/>
          </p:cNvSpPr>
          <p:nvPr/>
        </p:nvSpPr>
        <p:spPr bwMode="auto">
          <a:xfrm>
            <a:off x="5435600" y="35734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3062" name="Text Box 8"/>
          <p:cNvSpPr txBox="1">
            <a:spLocks noChangeArrowheads="1"/>
          </p:cNvSpPr>
          <p:nvPr/>
        </p:nvSpPr>
        <p:spPr bwMode="auto">
          <a:xfrm>
            <a:off x="1538288" y="4581525"/>
            <a:ext cx="32575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BEV: Breakeven sales volume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FC: Fixed costs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P: Price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VC: Variable costs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CM: Contribution margin</a:t>
            </a:r>
          </a:p>
        </p:txBody>
      </p:sp>
      <p:sp>
        <p:nvSpPr>
          <p:cNvPr id="173063" name="Rectangle 9"/>
          <p:cNvSpPr>
            <a:spLocks noChangeArrowheads="1"/>
          </p:cNvSpPr>
          <p:nvPr/>
        </p:nvSpPr>
        <p:spPr bwMode="auto">
          <a:xfrm>
            <a:off x="2051050" y="327025"/>
            <a:ext cx="534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3600">
                <a:solidFill>
                  <a:srgbClr val="000000"/>
                </a:solidFill>
              </a:rPr>
              <a:t>Breakeven sales analysis</a:t>
            </a:r>
          </a:p>
        </p:txBody>
      </p:sp>
    </p:spTree>
    <p:extLst>
      <p:ext uri="{BB962C8B-B14F-4D97-AF65-F5344CB8AC3E}">
        <p14:creationId xmlns:p14="http://schemas.microsoft.com/office/powerpoint/2010/main" val="2712700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Line 2"/>
          <p:cNvSpPr>
            <a:spLocks noChangeShapeType="1"/>
          </p:cNvSpPr>
          <p:nvPr/>
        </p:nvSpPr>
        <p:spPr bwMode="auto">
          <a:xfrm>
            <a:off x="2940050" y="110807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083" name="Line 3"/>
          <p:cNvSpPr>
            <a:spLocks noChangeShapeType="1"/>
          </p:cNvSpPr>
          <p:nvPr/>
        </p:nvSpPr>
        <p:spPr bwMode="auto">
          <a:xfrm>
            <a:off x="2940050" y="2403475"/>
            <a:ext cx="3360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084" name="Line 4"/>
          <p:cNvSpPr>
            <a:spLocks noChangeShapeType="1"/>
          </p:cNvSpPr>
          <p:nvPr/>
        </p:nvSpPr>
        <p:spPr bwMode="auto">
          <a:xfrm>
            <a:off x="2940050" y="272732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085" name="Line 5"/>
          <p:cNvSpPr>
            <a:spLocks noChangeShapeType="1"/>
          </p:cNvSpPr>
          <p:nvPr/>
        </p:nvSpPr>
        <p:spPr bwMode="auto">
          <a:xfrm>
            <a:off x="2940050" y="4024313"/>
            <a:ext cx="3360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086" name="Line 6"/>
          <p:cNvSpPr>
            <a:spLocks noChangeShapeType="1"/>
          </p:cNvSpPr>
          <p:nvPr/>
        </p:nvSpPr>
        <p:spPr bwMode="auto">
          <a:xfrm>
            <a:off x="2844800" y="434657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087" name="Line 7"/>
          <p:cNvSpPr>
            <a:spLocks noChangeShapeType="1"/>
          </p:cNvSpPr>
          <p:nvPr/>
        </p:nvSpPr>
        <p:spPr bwMode="auto">
          <a:xfrm>
            <a:off x="2844800" y="5643563"/>
            <a:ext cx="3360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992188" y="1284288"/>
            <a:ext cx="88741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Price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Price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4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Price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5292725" y="2420938"/>
            <a:ext cx="104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Demand</a:t>
            </a:r>
          </a:p>
        </p:txBody>
      </p:sp>
      <p:sp>
        <p:nvSpPr>
          <p:cNvPr id="174090" name="Text Box 10"/>
          <p:cNvSpPr txBox="1">
            <a:spLocks noChangeArrowheads="1"/>
          </p:cNvSpPr>
          <p:nvPr/>
        </p:nvSpPr>
        <p:spPr bwMode="auto">
          <a:xfrm>
            <a:off x="5364163" y="4076700"/>
            <a:ext cx="104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Demand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5292725" y="5661025"/>
            <a:ext cx="104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Demand</a:t>
            </a:r>
          </a:p>
        </p:txBody>
      </p:sp>
      <p:sp>
        <p:nvSpPr>
          <p:cNvPr id="174092" name="Line 12"/>
          <p:cNvSpPr>
            <a:spLocks noChangeShapeType="1"/>
          </p:cNvSpPr>
          <p:nvPr/>
        </p:nvSpPr>
        <p:spPr bwMode="auto">
          <a:xfrm>
            <a:off x="3421063" y="1270000"/>
            <a:ext cx="2782887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093" name="Line 13"/>
          <p:cNvSpPr>
            <a:spLocks noChangeShapeType="1"/>
          </p:cNvSpPr>
          <p:nvPr/>
        </p:nvSpPr>
        <p:spPr bwMode="auto">
          <a:xfrm>
            <a:off x="3516313" y="2781300"/>
            <a:ext cx="1247775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094" name="Freeform 14"/>
          <p:cNvSpPr>
            <a:spLocks/>
          </p:cNvSpPr>
          <p:nvPr/>
        </p:nvSpPr>
        <p:spPr bwMode="auto">
          <a:xfrm>
            <a:off x="2844800" y="4456113"/>
            <a:ext cx="1871663" cy="1187450"/>
          </a:xfrm>
          <a:custGeom>
            <a:avLst/>
            <a:gdLst>
              <a:gd name="T0" fmla="*/ 0 w 884"/>
              <a:gd name="T1" fmla="*/ 2147483647 h 997"/>
              <a:gd name="T2" fmla="*/ 2147483647 w 884"/>
              <a:gd name="T3" fmla="*/ 2147483647 h 997"/>
              <a:gd name="T4" fmla="*/ 2147483647 w 884"/>
              <a:gd name="T5" fmla="*/ 0 h 997"/>
              <a:gd name="T6" fmla="*/ 0 60000 65536"/>
              <a:gd name="T7" fmla="*/ 0 60000 65536"/>
              <a:gd name="T8" fmla="*/ 0 60000 65536"/>
              <a:gd name="T9" fmla="*/ 0 w 884"/>
              <a:gd name="T10" fmla="*/ 0 h 997"/>
              <a:gd name="T11" fmla="*/ 884 w 884"/>
              <a:gd name="T12" fmla="*/ 997 h 9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84" h="997">
                <a:moveTo>
                  <a:pt x="0" y="997"/>
                </a:moveTo>
                <a:cubicBezTo>
                  <a:pt x="374" y="853"/>
                  <a:pt x="748" y="710"/>
                  <a:pt x="816" y="544"/>
                </a:cubicBezTo>
                <a:cubicBezTo>
                  <a:pt x="884" y="378"/>
                  <a:pt x="476" y="91"/>
                  <a:pt x="40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6659563" y="1412875"/>
            <a:ext cx="3683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000" b="1">
                <a:solidFill>
                  <a:srgbClr val="000000"/>
                </a:solidFill>
              </a:rPr>
              <a:t>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000" b="1">
                <a:solidFill>
                  <a:srgbClr val="000000"/>
                </a:solidFill>
              </a:rPr>
              <a:t>B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fr-FR" sz="2000" b="1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0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663575" y="352425"/>
            <a:ext cx="6457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fr-FR" sz="2400">
                <a:solidFill>
                  <a:srgbClr val="000000"/>
                </a:solidFill>
              </a:rPr>
              <a:t>Figure 12.3: The demand curve and price elasticity of demand</a:t>
            </a:r>
          </a:p>
        </p:txBody>
      </p:sp>
    </p:spTree>
    <p:extLst>
      <p:ext uri="{BB962C8B-B14F-4D97-AF65-F5344CB8AC3E}">
        <p14:creationId xmlns:p14="http://schemas.microsoft.com/office/powerpoint/2010/main" val="398573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563</Words>
  <Application>Microsoft Macintosh PowerPoint</Application>
  <PresentationFormat>On-screen Show (4:3)</PresentationFormat>
  <Paragraphs>122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Business to Business Marketing</vt:lpstr>
      <vt:lpstr>The importance of pricing</vt:lpstr>
      <vt:lpstr>Three C’s of Pricing</vt:lpstr>
      <vt:lpstr>PowerPoint Presentation</vt:lpstr>
      <vt:lpstr>Cost-plus Pricing</vt:lpstr>
      <vt:lpstr>Breakeven sales analysis</vt:lpstr>
      <vt:lpstr>PowerPoint Presentation</vt:lpstr>
      <vt:lpstr>PowerPoint Presentation</vt:lpstr>
      <vt:lpstr>PowerPoint Presentation</vt:lpstr>
      <vt:lpstr>Price elasticity of demand</vt:lpstr>
      <vt:lpstr>PowerPoint Presentation</vt:lpstr>
      <vt:lpstr>PowerPoint Presentation</vt:lpstr>
      <vt:lpstr>Five ethical levels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to Business Marketing</dc:title>
  <dc:creator>Ross</dc:creator>
  <cp:lastModifiedBy>Sanjit Sengupta</cp:lastModifiedBy>
  <cp:revision>5</cp:revision>
  <dcterms:created xsi:type="dcterms:W3CDTF">2016-05-04T08:12:06Z</dcterms:created>
  <dcterms:modified xsi:type="dcterms:W3CDTF">2020-08-10T00:45:22Z</dcterms:modified>
</cp:coreProperties>
</file>