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2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9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A95426-A55C-45CE-AF69-9EFACC02D2F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D1160F0-4590-4FEB-83A3-090428D06117}">
      <dgm:prSet custT="1"/>
      <dgm:spPr/>
      <dgm:t>
        <a:bodyPr/>
        <a:lstStyle/>
        <a:p>
          <a:pPr rtl="0"/>
          <a:r>
            <a:rPr lang="en-US" sz="2400" dirty="0"/>
            <a:t>know how the nature of a company’s activities and its business strategy affect its dealings with supply markets;</a:t>
          </a:r>
          <a:endParaRPr lang="en-GB" sz="2400" dirty="0"/>
        </a:p>
      </dgm:t>
    </dgm:pt>
    <dgm:pt modelId="{45A62271-6DF4-48FF-B8A6-AC8E3D7334D8}" type="parTrans" cxnId="{F3E36154-3659-4E8B-A624-8BFD9006082E}">
      <dgm:prSet/>
      <dgm:spPr/>
      <dgm:t>
        <a:bodyPr/>
        <a:lstStyle/>
        <a:p>
          <a:endParaRPr lang="en-GB" sz="2400"/>
        </a:p>
      </dgm:t>
    </dgm:pt>
    <dgm:pt modelId="{57059931-2041-497F-A4AD-4BA4F0271D15}" type="sibTrans" cxnId="{F3E36154-3659-4E8B-A624-8BFD9006082E}">
      <dgm:prSet/>
      <dgm:spPr/>
      <dgm:t>
        <a:bodyPr/>
        <a:lstStyle/>
        <a:p>
          <a:endParaRPr lang="en-GB" sz="2400"/>
        </a:p>
      </dgm:t>
    </dgm:pt>
    <dgm:pt modelId="{44F85E6E-5496-4789-A48A-2CF088A6ED2A}">
      <dgm:prSet custT="1"/>
      <dgm:spPr/>
      <dgm:t>
        <a:bodyPr/>
        <a:lstStyle/>
        <a:p>
          <a:pPr rtl="0"/>
          <a:r>
            <a:rPr lang="en-US" sz="2400" dirty="0"/>
            <a:t>understand differing purchasing orientations and their contribution to a customer’s acquisition of supplier resources and capabilities</a:t>
          </a:r>
          <a:endParaRPr lang="en-GB" sz="2400" dirty="0"/>
        </a:p>
      </dgm:t>
    </dgm:pt>
    <dgm:pt modelId="{E986103D-C711-4BC4-AFE3-F61F39DAE4FA}" type="parTrans" cxnId="{A8E05509-B0B1-436A-A705-5227A40804E3}">
      <dgm:prSet/>
      <dgm:spPr/>
      <dgm:t>
        <a:bodyPr/>
        <a:lstStyle/>
        <a:p>
          <a:endParaRPr lang="en-GB" sz="2400"/>
        </a:p>
      </dgm:t>
    </dgm:pt>
    <dgm:pt modelId="{DD344913-D56C-4522-A0A2-0157AD4E2B4D}" type="sibTrans" cxnId="{A8E05509-B0B1-436A-A705-5227A40804E3}">
      <dgm:prSet/>
      <dgm:spPr/>
      <dgm:t>
        <a:bodyPr/>
        <a:lstStyle/>
        <a:p>
          <a:endParaRPr lang="en-GB" sz="2400"/>
        </a:p>
      </dgm:t>
    </dgm:pt>
    <dgm:pt modelId="{C623B2BF-31A2-40F4-8C31-0C23DFBB7D5F}">
      <dgm:prSet custT="1"/>
      <dgm:spPr/>
      <dgm:t>
        <a:bodyPr/>
        <a:lstStyle/>
        <a:p>
          <a:pPr rtl="0"/>
          <a:r>
            <a:rPr lang="en-US" sz="2400" dirty="0"/>
            <a:t>be able to explain the buying process and reasons why this process can vary</a:t>
          </a:r>
          <a:endParaRPr lang="en-GB" sz="2400" dirty="0"/>
        </a:p>
      </dgm:t>
    </dgm:pt>
    <dgm:pt modelId="{9787F7FB-C3B0-44CA-B507-F855F12E21D3}" type="parTrans" cxnId="{1E99A417-ECE1-41D5-A397-2820CB7D4867}">
      <dgm:prSet/>
      <dgm:spPr/>
      <dgm:t>
        <a:bodyPr/>
        <a:lstStyle/>
        <a:p>
          <a:endParaRPr lang="en-GB" sz="2400"/>
        </a:p>
      </dgm:t>
    </dgm:pt>
    <dgm:pt modelId="{AC7B9A3B-C149-4500-AAB5-B423C2BD4DB6}" type="sibTrans" cxnId="{1E99A417-ECE1-41D5-A397-2820CB7D4867}">
      <dgm:prSet/>
      <dgm:spPr/>
      <dgm:t>
        <a:bodyPr/>
        <a:lstStyle/>
        <a:p>
          <a:endParaRPr lang="en-GB" sz="2400"/>
        </a:p>
      </dgm:t>
    </dgm:pt>
    <dgm:pt modelId="{2F4262F2-98C4-4374-82FA-FF7D3E8D7571}" type="pres">
      <dgm:prSet presAssocID="{78A95426-A55C-45CE-AF69-9EFACC02D2F6}" presName="linear" presStyleCnt="0">
        <dgm:presLayoutVars>
          <dgm:animLvl val="lvl"/>
          <dgm:resizeHandles val="exact"/>
        </dgm:presLayoutVars>
      </dgm:prSet>
      <dgm:spPr/>
    </dgm:pt>
    <dgm:pt modelId="{9C3247C1-9A7D-4835-923C-BC97730201C0}" type="pres">
      <dgm:prSet presAssocID="{DD1160F0-4590-4FEB-83A3-090428D06117}" presName="parentText" presStyleLbl="node1" presStyleIdx="0" presStyleCnt="3" custLinFactY="-5086" custLinFactNeighborY="-100000">
        <dgm:presLayoutVars>
          <dgm:chMax val="0"/>
          <dgm:bulletEnabled val="1"/>
        </dgm:presLayoutVars>
      </dgm:prSet>
      <dgm:spPr/>
    </dgm:pt>
    <dgm:pt modelId="{273B4FF6-090F-48A3-A472-2155D9DF2EC0}" type="pres">
      <dgm:prSet presAssocID="{57059931-2041-497F-A4AD-4BA4F0271D15}" presName="spacer" presStyleCnt="0"/>
      <dgm:spPr/>
    </dgm:pt>
    <dgm:pt modelId="{C08A73EB-1BC3-4313-B8E1-76354442C580}" type="pres">
      <dgm:prSet presAssocID="{44F85E6E-5496-4789-A48A-2CF088A6ED2A}" presName="parentText" presStyleLbl="node1" presStyleIdx="1" presStyleCnt="3" custLinFactY="-18197" custLinFactNeighborX="-296" custLinFactNeighborY="-100000">
        <dgm:presLayoutVars>
          <dgm:chMax val="0"/>
          <dgm:bulletEnabled val="1"/>
        </dgm:presLayoutVars>
      </dgm:prSet>
      <dgm:spPr/>
    </dgm:pt>
    <dgm:pt modelId="{388A177A-D898-4250-A2AD-FE74F5DA73B7}" type="pres">
      <dgm:prSet presAssocID="{DD344913-D56C-4522-A0A2-0157AD4E2B4D}" presName="spacer" presStyleCnt="0"/>
      <dgm:spPr/>
    </dgm:pt>
    <dgm:pt modelId="{CE86B393-5A64-44C9-A6F0-8F41362B7192}" type="pres">
      <dgm:prSet presAssocID="{C623B2BF-31A2-40F4-8C31-0C23DFBB7D5F}" presName="parentText" presStyleLbl="node1" presStyleIdx="2" presStyleCnt="3" custLinFactY="-19724" custLinFactNeighborX="-456" custLinFactNeighborY="-100000">
        <dgm:presLayoutVars>
          <dgm:chMax val="0"/>
          <dgm:bulletEnabled val="1"/>
        </dgm:presLayoutVars>
      </dgm:prSet>
      <dgm:spPr/>
    </dgm:pt>
  </dgm:ptLst>
  <dgm:cxnLst>
    <dgm:cxn modelId="{A8E05509-B0B1-436A-A705-5227A40804E3}" srcId="{78A95426-A55C-45CE-AF69-9EFACC02D2F6}" destId="{44F85E6E-5496-4789-A48A-2CF088A6ED2A}" srcOrd="1" destOrd="0" parTransId="{E986103D-C711-4BC4-AFE3-F61F39DAE4FA}" sibTransId="{DD344913-D56C-4522-A0A2-0157AD4E2B4D}"/>
    <dgm:cxn modelId="{1E99A417-ECE1-41D5-A397-2820CB7D4867}" srcId="{78A95426-A55C-45CE-AF69-9EFACC02D2F6}" destId="{C623B2BF-31A2-40F4-8C31-0C23DFBB7D5F}" srcOrd="2" destOrd="0" parTransId="{9787F7FB-C3B0-44CA-B507-F855F12E21D3}" sibTransId="{AC7B9A3B-C149-4500-AAB5-B423C2BD4DB6}"/>
    <dgm:cxn modelId="{AA17EB40-B960-4A6C-A2D4-10B232902D17}" type="presOf" srcId="{C623B2BF-31A2-40F4-8C31-0C23DFBB7D5F}" destId="{CE86B393-5A64-44C9-A6F0-8F41362B7192}" srcOrd="0" destOrd="0" presId="urn:microsoft.com/office/officeart/2005/8/layout/vList2"/>
    <dgm:cxn modelId="{B748A244-C3BF-4E90-AC26-A0F3F5DA9DDA}" type="presOf" srcId="{DD1160F0-4590-4FEB-83A3-090428D06117}" destId="{9C3247C1-9A7D-4835-923C-BC97730201C0}" srcOrd="0" destOrd="0" presId="urn:microsoft.com/office/officeart/2005/8/layout/vList2"/>
    <dgm:cxn modelId="{F3E36154-3659-4E8B-A624-8BFD9006082E}" srcId="{78A95426-A55C-45CE-AF69-9EFACC02D2F6}" destId="{DD1160F0-4590-4FEB-83A3-090428D06117}" srcOrd="0" destOrd="0" parTransId="{45A62271-6DF4-48FF-B8A6-AC8E3D7334D8}" sibTransId="{57059931-2041-497F-A4AD-4BA4F0271D15}"/>
    <dgm:cxn modelId="{95BD1F7B-EA14-42BD-BC10-200E001A085D}" type="presOf" srcId="{78A95426-A55C-45CE-AF69-9EFACC02D2F6}" destId="{2F4262F2-98C4-4374-82FA-FF7D3E8D7571}" srcOrd="0" destOrd="0" presId="urn:microsoft.com/office/officeart/2005/8/layout/vList2"/>
    <dgm:cxn modelId="{0501477D-2D03-4839-BD85-811BE8EEBE31}" type="presOf" srcId="{44F85E6E-5496-4789-A48A-2CF088A6ED2A}" destId="{C08A73EB-1BC3-4313-B8E1-76354442C580}" srcOrd="0" destOrd="0" presId="urn:microsoft.com/office/officeart/2005/8/layout/vList2"/>
    <dgm:cxn modelId="{6A198940-13A3-4378-AD20-2F089AC68F21}" type="presParOf" srcId="{2F4262F2-98C4-4374-82FA-FF7D3E8D7571}" destId="{9C3247C1-9A7D-4835-923C-BC97730201C0}" srcOrd="0" destOrd="0" presId="urn:microsoft.com/office/officeart/2005/8/layout/vList2"/>
    <dgm:cxn modelId="{53AEC3E6-0246-4E8E-A4B7-70ADFE7DE783}" type="presParOf" srcId="{2F4262F2-98C4-4374-82FA-FF7D3E8D7571}" destId="{273B4FF6-090F-48A3-A472-2155D9DF2EC0}" srcOrd="1" destOrd="0" presId="urn:microsoft.com/office/officeart/2005/8/layout/vList2"/>
    <dgm:cxn modelId="{699703E1-578E-492D-A1FB-B7BD21468214}" type="presParOf" srcId="{2F4262F2-98C4-4374-82FA-FF7D3E8D7571}" destId="{C08A73EB-1BC3-4313-B8E1-76354442C580}" srcOrd="2" destOrd="0" presId="urn:microsoft.com/office/officeart/2005/8/layout/vList2"/>
    <dgm:cxn modelId="{1ACFC6F6-A55A-4531-A2D2-6D450DF70D9E}" type="presParOf" srcId="{2F4262F2-98C4-4374-82FA-FF7D3E8D7571}" destId="{388A177A-D898-4250-A2AD-FE74F5DA73B7}" srcOrd="3" destOrd="0" presId="urn:microsoft.com/office/officeart/2005/8/layout/vList2"/>
    <dgm:cxn modelId="{D30884CE-1CC0-4DFD-BBC1-D9AB4B8ED85B}" type="presParOf" srcId="{2F4262F2-98C4-4374-82FA-FF7D3E8D7571}" destId="{CE86B393-5A64-44C9-A6F0-8F41362B719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A95426-A55C-45CE-AF69-9EFACC02D2F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D1160F0-4590-4FEB-83A3-090428D06117}">
      <dgm:prSet custT="1"/>
      <dgm:spPr/>
      <dgm:t>
        <a:bodyPr/>
        <a:lstStyle/>
        <a:p>
          <a:pPr rtl="0"/>
          <a:r>
            <a:rPr lang="en-US" sz="2400" dirty="0"/>
            <a:t>be able to describe the membership and characteristics of the decision-making unit</a:t>
          </a:r>
          <a:endParaRPr lang="en-GB" sz="2400" dirty="0"/>
        </a:p>
      </dgm:t>
    </dgm:pt>
    <dgm:pt modelId="{45A62271-6DF4-48FF-B8A6-AC8E3D7334D8}" type="parTrans" cxnId="{F3E36154-3659-4E8B-A624-8BFD9006082E}">
      <dgm:prSet/>
      <dgm:spPr/>
      <dgm:t>
        <a:bodyPr/>
        <a:lstStyle/>
        <a:p>
          <a:endParaRPr lang="en-GB" sz="2400"/>
        </a:p>
      </dgm:t>
    </dgm:pt>
    <dgm:pt modelId="{57059931-2041-497F-A4AD-4BA4F0271D15}" type="sibTrans" cxnId="{F3E36154-3659-4E8B-A624-8BFD9006082E}">
      <dgm:prSet/>
      <dgm:spPr/>
      <dgm:t>
        <a:bodyPr/>
        <a:lstStyle/>
        <a:p>
          <a:endParaRPr lang="en-GB" sz="2400"/>
        </a:p>
      </dgm:t>
    </dgm:pt>
    <dgm:pt modelId="{44F85E6E-5496-4789-A48A-2CF088A6ED2A}">
      <dgm:prSet custT="1"/>
      <dgm:spPr/>
      <dgm:t>
        <a:bodyPr/>
        <a:lstStyle/>
        <a:p>
          <a:pPr rtl="0"/>
          <a:r>
            <a:rPr lang="en-US" sz="2400" dirty="0"/>
            <a:t>know about the job of the purchasing professional</a:t>
          </a:r>
          <a:endParaRPr lang="en-GB" sz="2400" dirty="0"/>
        </a:p>
      </dgm:t>
    </dgm:pt>
    <dgm:pt modelId="{E986103D-C711-4BC4-AFE3-F61F39DAE4FA}" type="parTrans" cxnId="{A8E05509-B0B1-436A-A705-5227A40804E3}">
      <dgm:prSet/>
      <dgm:spPr/>
      <dgm:t>
        <a:bodyPr/>
        <a:lstStyle/>
        <a:p>
          <a:endParaRPr lang="en-GB" sz="2400"/>
        </a:p>
      </dgm:t>
    </dgm:pt>
    <dgm:pt modelId="{DD344913-D56C-4522-A0A2-0157AD4E2B4D}" type="sibTrans" cxnId="{A8E05509-B0B1-436A-A705-5227A40804E3}">
      <dgm:prSet/>
      <dgm:spPr/>
      <dgm:t>
        <a:bodyPr/>
        <a:lstStyle/>
        <a:p>
          <a:endParaRPr lang="en-GB" sz="2400"/>
        </a:p>
      </dgm:t>
    </dgm:pt>
    <dgm:pt modelId="{C623B2BF-31A2-40F4-8C31-0C23DFBB7D5F}">
      <dgm:prSet custT="1"/>
      <dgm:spPr/>
      <dgm:t>
        <a:bodyPr/>
        <a:lstStyle/>
        <a:p>
          <a:pPr rtl="0"/>
          <a:r>
            <a:rPr lang="en-US" sz="2400" dirty="0"/>
            <a:t>understand how buying is evolving in the digital and </a:t>
          </a:r>
          <a:r>
            <a:rPr lang="en-US" sz="2400" dirty="0" err="1"/>
            <a:t>IoT</a:t>
          </a:r>
          <a:r>
            <a:rPr lang="en-US" sz="2400" dirty="0"/>
            <a:t> era</a:t>
          </a:r>
          <a:endParaRPr lang="en-GB" sz="2400" dirty="0"/>
        </a:p>
      </dgm:t>
    </dgm:pt>
    <dgm:pt modelId="{9787F7FB-C3B0-44CA-B507-F855F12E21D3}" type="parTrans" cxnId="{1E99A417-ECE1-41D5-A397-2820CB7D4867}">
      <dgm:prSet/>
      <dgm:spPr/>
      <dgm:t>
        <a:bodyPr/>
        <a:lstStyle/>
        <a:p>
          <a:endParaRPr lang="en-GB" sz="2400"/>
        </a:p>
      </dgm:t>
    </dgm:pt>
    <dgm:pt modelId="{AC7B9A3B-C149-4500-AAB5-B423C2BD4DB6}" type="sibTrans" cxnId="{1E99A417-ECE1-41D5-A397-2820CB7D4867}">
      <dgm:prSet/>
      <dgm:spPr/>
      <dgm:t>
        <a:bodyPr/>
        <a:lstStyle/>
        <a:p>
          <a:endParaRPr lang="en-GB" sz="2400"/>
        </a:p>
      </dgm:t>
    </dgm:pt>
    <dgm:pt modelId="{2F4262F2-98C4-4374-82FA-FF7D3E8D7571}" type="pres">
      <dgm:prSet presAssocID="{78A95426-A55C-45CE-AF69-9EFACC02D2F6}" presName="linear" presStyleCnt="0">
        <dgm:presLayoutVars>
          <dgm:animLvl val="lvl"/>
          <dgm:resizeHandles val="exact"/>
        </dgm:presLayoutVars>
      </dgm:prSet>
      <dgm:spPr/>
    </dgm:pt>
    <dgm:pt modelId="{9C3247C1-9A7D-4835-923C-BC97730201C0}" type="pres">
      <dgm:prSet presAssocID="{DD1160F0-4590-4FEB-83A3-090428D06117}" presName="parentText" presStyleLbl="node1" presStyleIdx="0" presStyleCnt="3" custLinFactY="-5086" custLinFactNeighborY="-100000">
        <dgm:presLayoutVars>
          <dgm:chMax val="0"/>
          <dgm:bulletEnabled val="1"/>
        </dgm:presLayoutVars>
      </dgm:prSet>
      <dgm:spPr/>
    </dgm:pt>
    <dgm:pt modelId="{273B4FF6-090F-48A3-A472-2155D9DF2EC0}" type="pres">
      <dgm:prSet presAssocID="{57059931-2041-497F-A4AD-4BA4F0271D15}" presName="spacer" presStyleCnt="0"/>
      <dgm:spPr/>
    </dgm:pt>
    <dgm:pt modelId="{C08A73EB-1BC3-4313-B8E1-76354442C580}" type="pres">
      <dgm:prSet presAssocID="{44F85E6E-5496-4789-A48A-2CF088A6ED2A}" presName="parentText" presStyleLbl="node1" presStyleIdx="1" presStyleCnt="3" custLinFactY="-18197" custLinFactNeighborX="-296" custLinFactNeighborY="-100000">
        <dgm:presLayoutVars>
          <dgm:chMax val="0"/>
          <dgm:bulletEnabled val="1"/>
        </dgm:presLayoutVars>
      </dgm:prSet>
      <dgm:spPr/>
    </dgm:pt>
    <dgm:pt modelId="{388A177A-D898-4250-A2AD-FE74F5DA73B7}" type="pres">
      <dgm:prSet presAssocID="{DD344913-D56C-4522-A0A2-0157AD4E2B4D}" presName="spacer" presStyleCnt="0"/>
      <dgm:spPr/>
    </dgm:pt>
    <dgm:pt modelId="{CE86B393-5A64-44C9-A6F0-8F41362B7192}" type="pres">
      <dgm:prSet presAssocID="{C623B2BF-31A2-40F4-8C31-0C23DFBB7D5F}" presName="parentText" presStyleLbl="node1" presStyleIdx="2" presStyleCnt="3" custLinFactY="-19724" custLinFactNeighborX="-456" custLinFactNeighborY="-100000">
        <dgm:presLayoutVars>
          <dgm:chMax val="0"/>
          <dgm:bulletEnabled val="1"/>
        </dgm:presLayoutVars>
      </dgm:prSet>
      <dgm:spPr/>
    </dgm:pt>
  </dgm:ptLst>
  <dgm:cxnLst>
    <dgm:cxn modelId="{EB845707-3593-466D-B7E2-FCD6E72FB17A}" type="presOf" srcId="{44F85E6E-5496-4789-A48A-2CF088A6ED2A}" destId="{C08A73EB-1BC3-4313-B8E1-76354442C580}" srcOrd="0" destOrd="0" presId="urn:microsoft.com/office/officeart/2005/8/layout/vList2"/>
    <dgm:cxn modelId="{A8E05509-B0B1-436A-A705-5227A40804E3}" srcId="{78A95426-A55C-45CE-AF69-9EFACC02D2F6}" destId="{44F85E6E-5496-4789-A48A-2CF088A6ED2A}" srcOrd="1" destOrd="0" parTransId="{E986103D-C711-4BC4-AFE3-F61F39DAE4FA}" sibTransId="{DD344913-D56C-4522-A0A2-0157AD4E2B4D}"/>
    <dgm:cxn modelId="{1E99A417-ECE1-41D5-A397-2820CB7D4867}" srcId="{78A95426-A55C-45CE-AF69-9EFACC02D2F6}" destId="{C623B2BF-31A2-40F4-8C31-0C23DFBB7D5F}" srcOrd="2" destOrd="0" parTransId="{9787F7FB-C3B0-44CA-B507-F855F12E21D3}" sibTransId="{AC7B9A3B-C149-4500-AAB5-B423C2BD4DB6}"/>
    <dgm:cxn modelId="{8AD6192A-7AFA-42C0-8B89-9B7DF87EE23E}" type="presOf" srcId="{C623B2BF-31A2-40F4-8C31-0C23DFBB7D5F}" destId="{CE86B393-5A64-44C9-A6F0-8F41362B7192}" srcOrd="0" destOrd="0" presId="urn:microsoft.com/office/officeart/2005/8/layout/vList2"/>
    <dgm:cxn modelId="{2EDB3551-93F9-402E-8D9F-565B409A71E4}" type="presOf" srcId="{DD1160F0-4590-4FEB-83A3-090428D06117}" destId="{9C3247C1-9A7D-4835-923C-BC97730201C0}" srcOrd="0" destOrd="0" presId="urn:microsoft.com/office/officeart/2005/8/layout/vList2"/>
    <dgm:cxn modelId="{F3E36154-3659-4E8B-A624-8BFD9006082E}" srcId="{78A95426-A55C-45CE-AF69-9EFACC02D2F6}" destId="{DD1160F0-4590-4FEB-83A3-090428D06117}" srcOrd="0" destOrd="0" parTransId="{45A62271-6DF4-48FF-B8A6-AC8E3D7334D8}" sibTransId="{57059931-2041-497F-A4AD-4BA4F0271D15}"/>
    <dgm:cxn modelId="{1E727087-385C-4D4F-8698-B1854F461AB4}" type="presOf" srcId="{78A95426-A55C-45CE-AF69-9EFACC02D2F6}" destId="{2F4262F2-98C4-4374-82FA-FF7D3E8D7571}" srcOrd="0" destOrd="0" presId="urn:microsoft.com/office/officeart/2005/8/layout/vList2"/>
    <dgm:cxn modelId="{031DA959-5673-49D5-82A1-F0DE80FBBD11}" type="presParOf" srcId="{2F4262F2-98C4-4374-82FA-FF7D3E8D7571}" destId="{9C3247C1-9A7D-4835-923C-BC97730201C0}" srcOrd="0" destOrd="0" presId="urn:microsoft.com/office/officeart/2005/8/layout/vList2"/>
    <dgm:cxn modelId="{71A21EF7-5E10-4D14-9730-52625B3BB1FA}" type="presParOf" srcId="{2F4262F2-98C4-4374-82FA-FF7D3E8D7571}" destId="{273B4FF6-090F-48A3-A472-2155D9DF2EC0}" srcOrd="1" destOrd="0" presId="urn:microsoft.com/office/officeart/2005/8/layout/vList2"/>
    <dgm:cxn modelId="{6DA195D8-DD9A-44ED-BF54-BF9E139A9AC3}" type="presParOf" srcId="{2F4262F2-98C4-4374-82FA-FF7D3E8D7571}" destId="{C08A73EB-1BC3-4313-B8E1-76354442C580}" srcOrd="2" destOrd="0" presId="urn:microsoft.com/office/officeart/2005/8/layout/vList2"/>
    <dgm:cxn modelId="{4013B0ED-29FF-4242-82DE-97D2CA94EC5B}" type="presParOf" srcId="{2F4262F2-98C4-4374-82FA-FF7D3E8D7571}" destId="{388A177A-D898-4250-A2AD-FE74F5DA73B7}" srcOrd="3" destOrd="0" presId="urn:microsoft.com/office/officeart/2005/8/layout/vList2"/>
    <dgm:cxn modelId="{45D228F2-D3FC-407A-9BA8-0EEAB81F21C3}" type="presParOf" srcId="{2F4262F2-98C4-4374-82FA-FF7D3E8D7571}" destId="{CE86B393-5A64-44C9-A6F0-8F41362B719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249DE4-E3D3-4DD0-9F72-D720982940E2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FAF7F29-28F4-49CB-99B6-CEA272FE4D07}">
      <dgm:prSet phldrT="[Texte]" custT="1"/>
      <dgm:spPr/>
      <dgm:t>
        <a:bodyPr/>
        <a:lstStyle/>
        <a:p>
          <a:r>
            <a:rPr lang="en-GB" sz="2400" b="1" dirty="0"/>
            <a:t>Leverage </a:t>
          </a:r>
        </a:p>
        <a:p>
          <a:r>
            <a:rPr lang="en-GB" sz="2000" b="0" dirty="0"/>
            <a:t>exploit</a:t>
          </a:r>
          <a:r>
            <a:rPr lang="en-GB" sz="2000" b="1" dirty="0"/>
            <a:t> </a:t>
          </a:r>
          <a:r>
            <a:rPr lang="en-GB" sz="1800" dirty="0"/>
            <a:t>buying power or </a:t>
          </a:r>
        </a:p>
        <a:p>
          <a:r>
            <a:rPr lang="en-GB" sz="1800" dirty="0"/>
            <a:t>develop partnerships</a:t>
          </a:r>
          <a:endParaRPr lang="fr-FR" sz="1800" dirty="0"/>
        </a:p>
      </dgm:t>
    </dgm:pt>
    <dgm:pt modelId="{BA61DDE2-5EA5-4756-85A9-EB76B78BD319}" type="parTrans" cxnId="{24790BAC-612C-477B-ADCD-2B8C094C073E}">
      <dgm:prSet/>
      <dgm:spPr/>
      <dgm:t>
        <a:bodyPr/>
        <a:lstStyle/>
        <a:p>
          <a:endParaRPr lang="fr-FR"/>
        </a:p>
      </dgm:t>
    </dgm:pt>
    <dgm:pt modelId="{8B1FB61F-4C91-43E5-B6C0-959FB0B7A070}" type="sibTrans" cxnId="{24790BAC-612C-477B-ADCD-2B8C094C073E}">
      <dgm:prSet/>
      <dgm:spPr/>
      <dgm:t>
        <a:bodyPr/>
        <a:lstStyle/>
        <a:p>
          <a:endParaRPr lang="fr-FR"/>
        </a:p>
      </dgm:t>
    </dgm:pt>
    <dgm:pt modelId="{0DB9FCE5-37A7-46FD-BFE4-30779CE26F05}">
      <dgm:prSet phldrT="[Texte]" custT="1"/>
      <dgm:spPr/>
      <dgm:t>
        <a:bodyPr/>
        <a:lstStyle/>
        <a:p>
          <a:r>
            <a:rPr lang="en-GB" sz="2400" b="1" dirty="0"/>
            <a:t>Strategic</a:t>
          </a:r>
          <a:r>
            <a:rPr lang="en-GB" sz="1800" dirty="0"/>
            <a:t> </a:t>
          </a:r>
        </a:p>
        <a:p>
          <a:r>
            <a:rPr lang="en-GB" sz="1800" dirty="0"/>
            <a:t>maximise, balance or diversify partnerships</a:t>
          </a:r>
          <a:endParaRPr lang="fr-FR" sz="1800" dirty="0"/>
        </a:p>
      </dgm:t>
    </dgm:pt>
    <dgm:pt modelId="{F7BB25BA-C10E-40E8-9B8E-DF9F90FB4F88}" type="parTrans" cxnId="{C76FD014-122F-4B5E-BC91-929D7AB0FCBC}">
      <dgm:prSet/>
      <dgm:spPr/>
      <dgm:t>
        <a:bodyPr/>
        <a:lstStyle/>
        <a:p>
          <a:endParaRPr lang="fr-FR"/>
        </a:p>
      </dgm:t>
    </dgm:pt>
    <dgm:pt modelId="{62771BA4-D7D3-43A6-98E2-72981FAD1E7E}" type="sibTrans" cxnId="{C76FD014-122F-4B5E-BC91-929D7AB0FCBC}">
      <dgm:prSet/>
      <dgm:spPr/>
      <dgm:t>
        <a:bodyPr/>
        <a:lstStyle/>
        <a:p>
          <a:endParaRPr lang="fr-FR"/>
        </a:p>
      </dgm:t>
    </dgm:pt>
    <dgm:pt modelId="{F3D2B852-5826-463F-BDD2-743A3C8019C7}">
      <dgm:prSet phldrT="[Texte]" custT="1"/>
      <dgm:spPr/>
      <dgm:t>
        <a:bodyPr/>
        <a:lstStyle/>
        <a:p>
          <a:r>
            <a:rPr lang="en-GB" sz="2400" b="1" dirty="0"/>
            <a:t>Non-critical</a:t>
          </a:r>
          <a:r>
            <a:rPr lang="en-GB" sz="1800" dirty="0"/>
            <a:t> purchase efficiency </a:t>
          </a:r>
        </a:p>
        <a:p>
          <a:r>
            <a:rPr lang="en-GB" sz="1800" dirty="0"/>
            <a:t>via </a:t>
          </a:r>
        </a:p>
        <a:p>
          <a:r>
            <a:rPr lang="en-GB" sz="1800" dirty="0"/>
            <a:t>systems buying; </a:t>
          </a:r>
        </a:p>
        <a:p>
          <a:r>
            <a:rPr lang="en-GB" sz="1800" dirty="0"/>
            <a:t>e-procurement</a:t>
          </a:r>
          <a:endParaRPr lang="fr-FR" sz="1800" dirty="0"/>
        </a:p>
      </dgm:t>
    </dgm:pt>
    <dgm:pt modelId="{9BAF1801-8F66-46A4-AC55-CBBAFA57A35C}" type="parTrans" cxnId="{7FAA742E-5ED7-47D4-9030-E89D81405A7E}">
      <dgm:prSet/>
      <dgm:spPr/>
      <dgm:t>
        <a:bodyPr/>
        <a:lstStyle/>
        <a:p>
          <a:endParaRPr lang="fr-FR"/>
        </a:p>
      </dgm:t>
    </dgm:pt>
    <dgm:pt modelId="{3D0527B4-501D-4D0C-9C37-A79F6B87ED7B}" type="sibTrans" cxnId="{7FAA742E-5ED7-47D4-9030-E89D81405A7E}">
      <dgm:prSet/>
      <dgm:spPr/>
      <dgm:t>
        <a:bodyPr/>
        <a:lstStyle/>
        <a:p>
          <a:endParaRPr lang="fr-FR"/>
        </a:p>
      </dgm:t>
    </dgm:pt>
    <dgm:pt modelId="{2FCD00C3-99CE-47EE-93F8-BF41F152ABEB}">
      <dgm:prSet phldrT="[Texte]" custT="1"/>
      <dgm:spPr/>
      <dgm:t>
        <a:bodyPr/>
        <a:lstStyle/>
        <a:p>
          <a:pPr>
            <a:spcAft>
              <a:spcPts val="0"/>
            </a:spcAft>
          </a:pPr>
          <a:r>
            <a:rPr lang="en-GB" sz="2400" b="1" dirty="0"/>
            <a:t>Bottleneck</a:t>
          </a:r>
          <a:r>
            <a:rPr lang="en-GB" sz="1800" dirty="0"/>
            <a:t> </a:t>
          </a:r>
        </a:p>
        <a:p>
          <a:pPr>
            <a:spcAft>
              <a:spcPts val="0"/>
            </a:spcAft>
          </a:pPr>
          <a:r>
            <a:rPr lang="en-GB" sz="1800" dirty="0"/>
            <a:t>supply security</a:t>
          </a:r>
        </a:p>
        <a:p>
          <a:pPr>
            <a:spcAft>
              <a:spcPts val="0"/>
            </a:spcAft>
          </a:pPr>
          <a:r>
            <a:rPr lang="en-GB" sz="1800" dirty="0"/>
            <a:t> via </a:t>
          </a:r>
        </a:p>
        <a:p>
          <a:pPr>
            <a:spcAft>
              <a:spcPts val="0"/>
            </a:spcAft>
          </a:pPr>
          <a:r>
            <a:rPr lang="en-GB" sz="1800" dirty="0"/>
            <a:t>long-term contracts; multiple suppliers/solutions; </a:t>
          </a:r>
        </a:p>
        <a:p>
          <a:pPr>
            <a:spcAft>
              <a:spcPts val="0"/>
            </a:spcAft>
          </a:pPr>
          <a:r>
            <a:rPr lang="en-GB" sz="1800" dirty="0"/>
            <a:t>broadening of specification</a:t>
          </a:r>
          <a:endParaRPr lang="fr-FR" sz="1800" dirty="0"/>
        </a:p>
      </dgm:t>
    </dgm:pt>
    <dgm:pt modelId="{B6BA5E83-91F6-40DB-9C81-407947AF81E0}" type="parTrans" cxnId="{10F85123-88F4-4E61-BE9C-096AF4262202}">
      <dgm:prSet/>
      <dgm:spPr/>
      <dgm:t>
        <a:bodyPr/>
        <a:lstStyle/>
        <a:p>
          <a:endParaRPr lang="fr-FR"/>
        </a:p>
      </dgm:t>
    </dgm:pt>
    <dgm:pt modelId="{6236ADEB-106C-47CB-B153-CF1B934949F2}" type="sibTrans" cxnId="{10F85123-88F4-4E61-BE9C-096AF4262202}">
      <dgm:prSet/>
      <dgm:spPr/>
      <dgm:t>
        <a:bodyPr/>
        <a:lstStyle/>
        <a:p>
          <a:endParaRPr lang="fr-FR"/>
        </a:p>
      </dgm:t>
    </dgm:pt>
    <dgm:pt modelId="{9C2C6DA0-66C0-4A22-9A02-93AE97A6D4FA}" type="pres">
      <dgm:prSet presAssocID="{73249DE4-E3D3-4DD0-9F72-D720982940E2}" presName="matrix" presStyleCnt="0">
        <dgm:presLayoutVars>
          <dgm:chMax val="1"/>
          <dgm:dir/>
          <dgm:resizeHandles val="exact"/>
        </dgm:presLayoutVars>
      </dgm:prSet>
      <dgm:spPr/>
    </dgm:pt>
    <dgm:pt modelId="{0E753356-7AC2-485C-ABF5-EECA157B3F4D}" type="pres">
      <dgm:prSet presAssocID="{73249DE4-E3D3-4DD0-9F72-D720982940E2}" presName="axisShape" presStyleLbl="bgShp" presStyleIdx="0" presStyleCnt="1" custScaleY="94317" custLinFactNeighborX="657"/>
      <dgm:spPr/>
    </dgm:pt>
    <dgm:pt modelId="{53E36514-977C-4528-8A61-8E76B2FCD035}" type="pres">
      <dgm:prSet presAssocID="{73249DE4-E3D3-4DD0-9F72-D720982940E2}" presName="rect1" presStyleLbl="node1" presStyleIdx="0" presStyleCnt="4" custScaleX="114075" custScaleY="106239" custLinFactNeighborX="1096" custLinFactNeighborY="0">
        <dgm:presLayoutVars>
          <dgm:chMax val="0"/>
          <dgm:chPref val="0"/>
          <dgm:bulletEnabled val="1"/>
        </dgm:presLayoutVars>
      </dgm:prSet>
      <dgm:spPr/>
    </dgm:pt>
    <dgm:pt modelId="{BF3F11ED-E24B-4585-B32E-A5D5251D989C}" type="pres">
      <dgm:prSet presAssocID="{73249DE4-E3D3-4DD0-9F72-D720982940E2}" presName="rect2" presStyleLbl="node1" presStyleIdx="1" presStyleCnt="4" custScaleX="104578" custScaleY="106239">
        <dgm:presLayoutVars>
          <dgm:chMax val="0"/>
          <dgm:chPref val="0"/>
          <dgm:bulletEnabled val="1"/>
        </dgm:presLayoutVars>
      </dgm:prSet>
      <dgm:spPr/>
    </dgm:pt>
    <dgm:pt modelId="{19A89EE2-4064-47A9-AF18-4FE0548DFFE2}" type="pres">
      <dgm:prSet presAssocID="{73249DE4-E3D3-4DD0-9F72-D720982940E2}" presName="rect3" presStyleLbl="node1" presStyleIdx="2" presStyleCnt="4" custScaleX="110560" custScaleY="108460" custLinFactNeighborX="-1096">
        <dgm:presLayoutVars>
          <dgm:chMax val="0"/>
          <dgm:chPref val="0"/>
          <dgm:bulletEnabled val="1"/>
        </dgm:presLayoutVars>
      </dgm:prSet>
      <dgm:spPr/>
    </dgm:pt>
    <dgm:pt modelId="{1C5D5A50-1E5D-4EF3-8B0B-A7CE56270F3D}" type="pres">
      <dgm:prSet presAssocID="{73249DE4-E3D3-4DD0-9F72-D720982940E2}" presName="rect4" presStyleLbl="node1" presStyleIdx="3" presStyleCnt="4" custScaleX="114441" custScaleY="104077" custLinFactNeighborX="4383" custLinFactNeighborY="311">
        <dgm:presLayoutVars>
          <dgm:chMax val="0"/>
          <dgm:chPref val="0"/>
          <dgm:bulletEnabled val="1"/>
        </dgm:presLayoutVars>
      </dgm:prSet>
      <dgm:spPr/>
    </dgm:pt>
  </dgm:ptLst>
  <dgm:cxnLst>
    <dgm:cxn modelId="{C76FD014-122F-4B5E-BC91-929D7AB0FCBC}" srcId="{73249DE4-E3D3-4DD0-9F72-D720982940E2}" destId="{0DB9FCE5-37A7-46FD-BFE4-30779CE26F05}" srcOrd="1" destOrd="0" parTransId="{F7BB25BA-C10E-40E8-9B8E-DF9F90FB4F88}" sibTransId="{62771BA4-D7D3-43A6-98E2-72981FAD1E7E}"/>
    <dgm:cxn modelId="{10F85123-88F4-4E61-BE9C-096AF4262202}" srcId="{73249DE4-E3D3-4DD0-9F72-D720982940E2}" destId="{2FCD00C3-99CE-47EE-93F8-BF41F152ABEB}" srcOrd="3" destOrd="0" parTransId="{B6BA5E83-91F6-40DB-9C81-407947AF81E0}" sibTransId="{6236ADEB-106C-47CB-B153-CF1B934949F2}"/>
    <dgm:cxn modelId="{7FAA742E-5ED7-47D4-9030-E89D81405A7E}" srcId="{73249DE4-E3D3-4DD0-9F72-D720982940E2}" destId="{F3D2B852-5826-463F-BDD2-743A3C8019C7}" srcOrd="2" destOrd="0" parTransId="{9BAF1801-8F66-46A4-AC55-CBBAFA57A35C}" sibTransId="{3D0527B4-501D-4D0C-9C37-A79F6B87ED7B}"/>
    <dgm:cxn modelId="{95C14B48-C669-4D2A-8CC7-FA1761310F82}" type="presOf" srcId="{2FAF7F29-28F4-49CB-99B6-CEA272FE4D07}" destId="{53E36514-977C-4528-8A61-8E76B2FCD035}" srcOrd="0" destOrd="0" presId="urn:microsoft.com/office/officeart/2005/8/layout/matrix2"/>
    <dgm:cxn modelId="{845AA95B-143A-42C8-8912-8B17F2F06F6C}" type="presOf" srcId="{0DB9FCE5-37A7-46FD-BFE4-30779CE26F05}" destId="{BF3F11ED-E24B-4585-B32E-A5D5251D989C}" srcOrd="0" destOrd="0" presId="urn:microsoft.com/office/officeart/2005/8/layout/matrix2"/>
    <dgm:cxn modelId="{24790BAC-612C-477B-ADCD-2B8C094C073E}" srcId="{73249DE4-E3D3-4DD0-9F72-D720982940E2}" destId="{2FAF7F29-28F4-49CB-99B6-CEA272FE4D07}" srcOrd="0" destOrd="0" parTransId="{BA61DDE2-5EA5-4756-85A9-EB76B78BD319}" sibTransId="{8B1FB61F-4C91-43E5-B6C0-959FB0B7A070}"/>
    <dgm:cxn modelId="{398996DF-2EA8-4298-94EC-E1D7FE0FCC60}" type="presOf" srcId="{73249DE4-E3D3-4DD0-9F72-D720982940E2}" destId="{9C2C6DA0-66C0-4A22-9A02-93AE97A6D4FA}" srcOrd="0" destOrd="0" presId="urn:microsoft.com/office/officeart/2005/8/layout/matrix2"/>
    <dgm:cxn modelId="{DDC2BEF4-2F8B-463C-BEEF-8C659703D1CE}" type="presOf" srcId="{2FCD00C3-99CE-47EE-93F8-BF41F152ABEB}" destId="{1C5D5A50-1E5D-4EF3-8B0B-A7CE56270F3D}" srcOrd="0" destOrd="0" presId="urn:microsoft.com/office/officeart/2005/8/layout/matrix2"/>
    <dgm:cxn modelId="{8E3EE8FC-15C3-4CC4-AFAF-02566517CE46}" type="presOf" srcId="{F3D2B852-5826-463F-BDD2-743A3C8019C7}" destId="{19A89EE2-4064-47A9-AF18-4FE0548DFFE2}" srcOrd="0" destOrd="0" presId="urn:microsoft.com/office/officeart/2005/8/layout/matrix2"/>
    <dgm:cxn modelId="{6621BF9F-856C-48D8-ABAD-4028232D8AB2}" type="presParOf" srcId="{9C2C6DA0-66C0-4A22-9A02-93AE97A6D4FA}" destId="{0E753356-7AC2-485C-ABF5-EECA157B3F4D}" srcOrd="0" destOrd="0" presId="urn:microsoft.com/office/officeart/2005/8/layout/matrix2"/>
    <dgm:cxn modelId="{6DD89DC9-A461-49FC-B1E2-6B18CB908D86}" type="presParOf" srcId="{9C2C6DA0-66C0-4A22-9A02-93AE97A6D4FA}" destId="{53E36514-977C-4528-8A61-8E76B2FCD035}" srcOrd="1" destOrd="0" presId="urn:microsoft.com/office/officeart/2005/8/layout/matrix2"/>
    <dgm:cxn modelId="{C41C0A87-2E3C-4EF5-93AB-4BF8160AC9DF}" type="presParOf" srcId="{9C2C6DA0-66C0-4A22-9A02-93AE97A6D4FA}" destId="{BF3F11ED-E24B-4585-B32E-A5D5251D989C}" srcOrd="2" destOrd="0" presId="urn:microsoft.com/office/officeart/2005/8/layout/matrix2"/>
    <dgm:cxn modelId="{8275158B-823F-483C-ADFF-39F4E7FEB9C2}" type="presParOf" srcId="{9C2C6DA0-66C0-4A22-9A02-93AE97A6D4FA}" destId="{19A89EE2-4064-47A9-AF18-4FE0548DFFE2}" srcOrd="3" destOrd="0" presId="urn:microsoft.com/office/officeart/2005/8/layout/matrix2"/>
    <dgm:cxn modelId="{4938FF57-D07C-45CB-B9DE-88D340D667F0}" type="presParOf" srcId="{9C2C6DA0-66C0-4A22-9A02-93AE97A6D4FA}" destId="{1C5D5A50-1E5D-4EF3-8B0B-A7CE56270F3D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E9CB36-BC41-442F-99F5-AA59AB13E7C7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15BF542-D967-4081-ACDB-9E407A62B966}">
      <dgm:prSet phldrT="[Texte]"/>
      <dgm:spPr>
        <a:effectLst>
          <a:innerShdw blurRad="114300">
            <a:prstClr val="black"/>
          </a:innerShdw>
        </a:effectLst>
      </dgm:spPr>
      <dgm:t>
        <a:bodyPr/>
        <a:lstStyle/>
        <a:p>
          <a:r>
            <a:rPr lang="en-GB" dirty="0"/>
            <a:t>problem/need recognition</a:t>
          </a:r>
          <a:endParaRPr lang="fr-FR" dirty="0"/>
        </a:p>
      </dgm:t>
    </dgm:pt>
    <dgm:pt modelId="{87C5F36F-D89B-4C68-A2DA-FCDDB1F1D6DC}" type="parTrans" cxnId="{BE11B3A4-2C0C-422F-87E8-1658EFBD0EC1}">
      <dgm:prSet/>
      <dgm:spPr/>
      <dgm:t>
        <a:bodyPr/>
        <a:lstStyle/>
        <a:p>
          <a:endParaRPr lang="fr-FR"/>
        </a:p>
      </dgm:t>
    </dgm:pt>
    <dgm:pt modelId="{38375D6B-4C8B-46E7-9102-AD695DA5C7F9}" type="sibTrans" cxnId="{BE11B3A4-2C0C-422F-87E8-1658EFBD0EC1}">
      <dgm:prSet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endParaRPr lang="fr-FR"/>
        </a:p>
      </dgm:t>
    </dgm:pt>
    <dgm:pt modelId="{F13C835C-3E14-4CCD-B0AD-D39D48844926}">
      <dgm:prSet phldrT="[Texte]"/>
      <dgm:spPr/>
      <dgm:t>
        <a:bodyPr/>
        <a:lstStyle/>
        <a:p>
          <a:r>
            <a:rPr lang="en-GB" dirty="0"/>
            <a:t>determining product specification</a:t>
          </a:r>
          <a:endParaRPr lang="fr-FR" dirty="0"/>
        </a:p>
      </dgm:t>
    </dgm:pt>
    <dgm:pt modelId="{521B41AF-A12A-43C2-A939-2DA9C05866F0}" type="parTrans" cxnId="{1650910D-367E-4BDD-A5BC-66F71F481592}">
      <dgm:prSet/>
      <dgm:spPr/>
      <dgm:t>
        <a:bodyPr/>
        <a:lstStyle/>
        <a:p>
          <a:endParaRPr lang="fr-FR"/>
        </a:p>
      </dgm:t>
    </dgm:pt>
    <dgm:pt modelId="{F6AFCA72-450E-459C-90B7-91E87C5115D4}" type="sibTrans" cxnId="{1650910D-367E-4BDD-A5BC-66F71F481592}">
      <dgm:prSet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endParaRPr lang="fr-FR"/>
        </a:p>
      </dgm:t>
    </dgm:pt>
    <dgm:pt modelId="{DD82D679-EE8F-47F2-9634-C075B13AD7BF}">
      <dgm:prSet phldrT="[Texte]"/>
      <dgm:spPr/>
      <dgm:t>
        <a:bodyPr/>
        <a:lstStyle/>
        <a:p>
          <a:r>
            <a:rPr lang="en-GB" dirty="0"/>
            <a:t>product and supplier search</a:t>
          </a:r>
          <a:endParaRPr lang="fr-FR" dirty="0"/>
        </a:p>
      </dgm:t>
    </dgm:pt>
    <dgm:pt modelId="{251F208B-BF54-42BD-921A-10723734BFBA}" type="parTrans" cxnId="{813F6F52-387F-4339-AA0F-4037682C9A55}">
      <dgm:prSet/>
      <dgm:spPr/>
      <dgm:t>
        <a:bodyPr/>
        <a:lstStyle/>
        <a:p>
          <a:endParaRPr lang="fr-FR"/>
        </a:p>
      </dgm:t>
    </dgm:pt>
    <dgm:pt modelId="{6239121D-532C-4897-BC82-0C264DFA8F38}" type="sibTrans" cxnId="{813F6F52-387F-4339-AA0F-4037682C9A55}">
      <dgm:prSet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endParaRPr lang="fr-FR"/>
        </a:p>
      </dgm:t>
    </dgm:pt>
    <dgm:pt modelId="{A234DE89-337C-4421-9AEC-36526481D0D8}">
      <dgm:prSet phldrT="[Texte]"/>
      <dgm:spPr/>
      <dgm:t>
        <a:bodyPr/>
        <a:lstStyle/>
        <a:p>
          <a:r>
            <a:rPr lang="en-GB" dirty="0"/>
            <a:t>proposals evaluation and supplier selection</a:t>
          </a:r>
          <a:endParaRPr lang="fr-FR" dirty="0"/>
        </a:p>
      </dgm:t>
    </dgm:pt>
    <dgm:pt modelId="{9772249B-75F6-48C0-9BB3-2D2865F98CDF}" type="parTrans" cxnId="{CD535D4B-FF22-46EF-93B7-E56DE4C7EC72}">
      <dgm:prSet/>
      <dgm:spPr/>
      <dgm:t>
        <a:bodyPr/>
        <a:lstStyle/>
        <a:p>
          <a:endParaRPr lang="fr-FR"/>
        </a:p>
      </dgm:t>
    </dgm:pt>
    <dgm:pt modelId="{35878E51-FD94-4BD6-99B5-61E0C86B31D6}" type="sibTrans" cxnId="{CD535D4B-FF22-46EF-93B7-E56DE4C7EC72}">
      <dgm:prSet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endParaRPr lang="fr-FR"/>
        </a:p>
      </dgm:t>
    </dgm:pt>
    <dgm:pt modelId="{10E480B0-5FD4-4318-96F8-7EAED72F6CAC}">
      <dgm:prSet phldrT="[Texte]"/>
      <dgm:spPr/>
      <dgm:t>
        <a:bodyPr/>
        <a:lstStyle/>
        <a:p>
          <a:r>
            <a:rPr lang="en-GB" dirty="0"/>
            <a:t>specification of order routine</a:t>
          </a:r>
          <a:endParaRPr lang="fr-FR" dirty="0"/>
        </a:p>
      </dgm:t>
    </dgm:pt>
    <dgm:pt modelId="{F45EE7D8-EC46-4E7C-85A5-5A9FF895134A}" type="parTrans" cxnId="{3DD9B0DB-A1DB-4FC6-A218-12CDAB8B4330}">
      <dgm:prSet/>
      <dgm:spPr/>
      <dgm:t>
        <a:bodyPr/>
        <a:lstStyle/>
        <a:p>
          <a:endParaRPr lang="fr-FR"/>
        </a:p>
      </dgm:t>
    </dgm:pt>
    <dgm:pt modelId="{2E8A61CF-2C35-4F9C-8180-FA6A5E4E10F7}" type="sibTrans" cxnId="{3DD9B0DB-A1DB-4FC6-A218-12CDAB8B4330}">
      <dgm:prSet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endParaRPr lang="fr-FR"/>
        </a:p>
      </dgm:t>
    </dgm:pt>
    <dgm:pt modelId="{A363BC67-DB64-4476-9E36-011F020DF138}">
      <dgm:prSet phldrT="[Texte]"/>
      <dgm:spPr>
        <a:effectLst>
          <a:innerShdw blurRad="114300">
            <a:prstClr val="black"/>
          </a:innerShdw>
        </a:effectLst>
      </dgm:spPr>
      <dgm:t>
        <a:bodyPr/>
        <a:lstStyle/>
        <a:p>
          <a:r>
            <a:rPr lang="en-GB" dirty="0"/>
            <a:t>performance evaluation and feedback</a:t>
          </a:r>
          <a:endParaRPr lang="fr-FR" dirty="0"/>
        </a:p>
      </dgm:t>
    </dgm:pt>
    <dgm:pt modelId="{3EC34474-30E6-4FB3-ABE1-4E14FCB389EB}" type="parTrans" cxnId="{5B734A96-293D-4EB1-9EEA-96C79908F1ED}">
      <dgm:prSet/>
      <dgm:spPr/>
      <dgm:t>
        <a:bodyPr/>
        <a:lstStyle/>
        <a:p>
          <a:endParaRPr lang="fr-FR"/>
        </a:p>
      </dgm:t>
    </dgm:pt>
    <dgm:pt modelId="{526D8A86-0C19-4993-9B17-4F995089BF19}" type="sibTrans" cxnId="{5B734A96-293D-4EB1-9EEA-96C79908F1ED}">
      <dgm:prSet/>
      <dgm:spPr/>
      <dgm:t>
        <a:bodyPr/>
        <a:lstStyle/>
        <a:p>
          <a:endParaRPr lang="fr-FR"/>
        </a:p>
      </dgm:t>
    </dgm:pt>
    <dgm:pt modelId="{FC068695-544B-4EA6-9805-B9E76D67E76C}" type="pres">
      <dgm:prSet presAssocID="{24E9CB36-BC41-442F-99F5-AA59AB13E7C7}" presName="diagram" presStyleCnt="0">
        <dgm:presLayoutVars>
          <dgm:dir/>
          <dgm:resizeHandles val="exact"/>
        </dgm:presLayoutVars>
      </dgm:prSet>
      <dgm:spPr/>
    </dgm:pt>
    <dgm:pt modelId="{2B5910C8-E707-4B88-99FD-FF43C98BEF44}" type="pres">
      <dgm:prSet presAssocID="{B15BF542-D967-4081-ACDB-9E407A62B966}" presName="node" presStyleLbl="node1" presStyleIdx="0" presStyleCnt="6">
        <dgm:presLayoutVars>
          <dgm:bulletEnabled val="1"/>
        </dgm:presLayoutVars>
      </dgm:prSet>
      <dgm:spPr/>
    </dgm:pt>
    <dgm:pt modelId="{9E1515C1-3F0B-479E-AA1F-9E5CC848DD9C}" type="pres">
      <dgm:prSet presAssocID="{38375D6B-4C8B-46E7-9102-AD695DA5C7F9}" presName="sibTrans" presStyleLbl="sibTrans2D1" presStyleIdx="0" presStyleCnt="5"/>
      <dgm:spPr/>
    </dgm:pt>
    <dgm:pt modelId="{7A7E3028-6549-4BDC-BF8E-640B19EBD366}" type="pres">
      <dgm:prSet presAssocID="{38375D6B-4C8B-46E7-9102-AD695DA5C7F9}" presName="connectorText" presStyleLbl="sibTrans2D1" presStyleIdx="0" presStyleCnt="5"/>
      <dgm:spPr/>
    </dgm:pt>
    <dgm:pt modelId="{53A4E39A-DEB3-46E7-A5BD-CD79AC05B5C7}" type="pres">
      <dgm:prSet presAssocID="{F13C835C-3E14-4CCD-B0AD-D39D48844926}" presName="node" presStyleLbl="node1" presStyleIdx="1" presStyleCnt="6">
        <dgm:presLayoutVars>
          <dgm:bulletEnabled val="1"/>
        </dgm:presLayoutVars>
      </dgm:prSet>
      <dgm:spPr/>
    </dgm:pt>
    <dgm:pt modelId="{97C3A0EF-9EEF-4BA5-8BA6-737DCC10925E}" type="pres">
      <dgm:prSet presAssocID="{F6AFCA72-450E-459C-90B7-91E87C5115D4}" presName="sibTrans" presStyleLbl="sibTrans2D1" presStyleIdx="1" presStyleCnt="5"/>
      <dgm:spPr/>
    </dgm:pt>
    <dgm:pt modelId="{5F356781-5299-46C1-AF3E-0C6F8A8FDA06}" type="pres">
      <dgm:prSet presAssocID="{F6AFCA72-450E-459C-90B7-91E87C5115D4}" presName="connectorText" presStyleLbl="sibTrans2D1" presStyleIdx="1" presStyleCnt="5"/>
      <dgm:spPr/>
    </dgm:pt>
    <dgm:pt modelId="{5B9A67C1-7E10-4E70-95CD-6F6E0C8CCF7F}" type="pres">
      <dgm:prSet presAssocID="{DD82D679-EE8F-47F2-9634-C075B13AD7BF}" presName="node" presStyleLbl="node1" presStyleIdx="2" presStyleCnt="6">
        <dgm:presLayoutVars>
          <dgm:bulletEnabled val="1"/>
        </dgm:presLayoutVars>
      </dgm:prSet>
      <dgm:spPr/>
    </dgm:pt>
    <dgm:pt modelId="{833E16F1-98BB-4E1E-A5C4-148144E45A83}" type="pres">
      <dgm:prSet presAssocID="{6239121D-532C-4897-BC82-0C264DFA8F38}" presName="sibTrans" presStyleLbl="sibTrans2D1" presStyleIdx="2" presStyleCnt="5"/>
      <dgm:spPr/>
    </dgm:pt>
    <dgm:pt modelId="{3956ACE4-1608-4D91-9490-609E52E7A97A}" type="pres">
      <dgm:prSet presAssocID="{6239121D-532C-4897-BC82-0C264DFA8F38}" presName="connectorText" presStyleLbl="sibTrans2D1" presStyleIdx="2" presStyleCnt="5"/>
      <dgm:spPr/>
    </dgm:pt>
    <dgm:pt modelId="{AA6855E9-EDC8-4E97-A8A4-DA599A53C913}" type="pres">
      <dgm:prSet presAssocID="{A234DE89-337C-4421-9AEC-36526481D0D8}" presName="node" presStyleLbl="node1" presStyleIdx="3" presStyleCnt="6">
        <dgm:presLayoutVars>
          <dgm:bulletEnabled val="1"/>
        </dgm:presLayoutVars>
      </dgm:prSet>
      <dgm:spPr/>
    </dgm:pt>
    <dgm:pt modelId="{1AB67EE0-BF88-43CE-A9C3-47A9327DC2DD}" type="pres">
      <dgm:prSet presAssocID="{35878E51-FD94-4BD6-99B5-61E0C86B31D6}" presName="sibTrans" presStyleLbl="sibTrans2D1" presStyleIdx="3" presStyleCnt="5"/>
      <dgm:spPr/>
    </dgm:pt>
    <dgm:pt modelId="{A9C7F7A4-0FF3-436A-8858-AC2A04E58B07}" type="pres">
      <dgm:prSet presAssocID="{35878E51-FD94-4BD6-99B5-61E0C86B31D6}" presName="connectorText" presStyleLbl="sibTrans2D1" presStyleIdx="3" presStyleCnt="5"/>
      <dgm:spPr/>
    </dgm:pt>
    <dgm:pt modelId="{D9B412BC-4D34-4588-B444-FDFECAE1DE96}" type="pres">
      <dgm:prSet presAssocID="{10E480B0-5FD4-4318-96F8-7EAED72F6CAC}" presName="node" presStyleLbl="node1" presStyleIdx="4" presStyleCnt="6">
        <dgm:presLayoutVars>
          <dgm:bulletEnabled val="1"/>
        </dgm:presLayoutVars>
      </dgm:prSet>
      <dgm:spPr/>
    </dgm:pt>
    <dgm:pt modelId="{6FE082D9-D23D-419E-AEBB-5651B12E9469}" type="pres">
      <dgm:prSet presAssocID="{2E8A61CF-2C35-4F9C-8180-FA6A5E4E10F7}" presName="sibTrans" presStyleLbl="sibTrans2D1" presStyleIdx="4" presStyleCnt="5"/>
      <dgm:spPr/>
    </dgm:pt>
    <dgm:pt modelId="{009DAEC8-E8F6-4E32-BCFE-22969D3D755B}" type="pres">
      <dgm:prSet presAssocID="{2E8A61CF-2C35-4F9C-8180-FA6A5E4E10F7}" presName="connectorText" presStyleLbl="sibTrans2D1" presStyleIdx="4" presStyleCnt="5"/>
      <dgm:spPr/>
    </dgm:pt>
    <dgm:pt modelId="{0DDDDFE4-A7E7-4D71-A0CC-33C13AB0896B}" type="pres">
      <dgm:prSet presAssocID="{A363BC67-DB64-4476-9E36-011F020DF138}" presName="node" presStyleLbl="node1" presStyleIdx="5" presStyleCnt="6" custLinFactNeighborX="4212" custLinFactNeighborY="-427">
        <dgm:presLayoutVars>
          <dgm:bulletEnabled val="1"/>
        </dgm:presLayoutVars>
      </dgm:prSet>
      <dgm:spPr/>
    </dgm:pt>
  </dgm:ptLst>
  <dgm:cxnLst>
    <dgm:cxn modelId="{1650910D-367E-4BDD-A5BC-66F71F481592}" srcId="{24E9CB36-BC41-442F-99F5-AA59AB13E7C7}" destId="{F13C835C-3E14-4CCD-B0AD-D39D48844926}" srcOrd="1" destOrd="0" parTransId="{521B41AF-A12A-43C2-A939-2DA9C05866F0}" sibTransId="{F6AFCA72-450E-459C-90B7-91E87C5115D4}"/>
    <dgm:cxn modelId="{30A12B11-14B7-48D4-988C-AA79E6F93A43}" type="presOf" srcId="{A363BC67-DB64-4476-9E36-011F020DF138}" destId="{0DDDDFE4-A7E7-4D71-A0CC-33C13AB0896B}" srcOrd="0" destOrd="0" presId="urn:microsoft.com/office/officeart/2005/8/layout/process5"/>
    <dgm:cxn modelId="{ECA53635-8AE4-42B5-85E0-4F7739A80325}" type="presOf" srcId="{DD82D679-EE8F-47F2-9634-C075B13AD7BF}" destId="{5B9A67C1-7E10-4E70-95CD-6F6E0C8CCF7F}" srcOrd="0" destOrd="0" presId="urn:microsoft.com/office/officeart/2005/8/layout/process5"/>
    <dgm:cxn modelId="{2D367349-B004-457A-A3DE-6ECCBD55B547}" type="presOf" srcId="{35878E51-FD94-4BD6-99B5-61E0C86B31D6}" destId="{1AB67EE0-BF88-43CE-A9C3-47A9327DC2DD}" srcOrd="0" destOrd="0" presId="urn:microsoft.com/office/officeart/2005/8/layout/process5"/>
    <dgm:cxn modelId="{CD535D4B-FF22-46EF-93B7-E56DE4C7EC72}" srcId="{24E9CB36-BC41-442F-99F5-AA59AB13E7C7}" destId="{A234DE89-337C-4421-9AEC-36526481D0D8}" srcOrd="3" destOrd="0" parTransId="{9772249B-75F6-48C0-9BB3-2D2865F98CDF}" sibTransId="{35878E51-FD94-4BD6-99B5-61E0C86B31D6}"/>
    <dgm:cxn modelId="{DB46764D-DEBD-4E76-B632-49154415A73C}" type="presOf" srcId="{24E9CB36-BC41-442F-99F5-AA59AB13E7C7}" destId="{FC068695-544B-4EA6-9805-B9E76D67E76C}" srcOrd="0" destOrd="0" presId="urn:microsoft.com/office/officeart/2005/8/layout/process5"/>
    <dgm:cxn modelId="{813F6F52-387F-4339-AA0F-4037682C9A55}" srcId="{24E9CB36-BC41-442F-99F5-AA59AB13E7C7}" destId="{DD82D679-EE8F-47F2-9634-C075B13AD7BF}" srcOrd="2" destOrd="0" parTransId="{251F208B-BF54-42BD-921A-10723734BFBA}" sibTransId="{6239121D-532C-4897-BC82-0C264DFA8F38}"/>
    <dgm:cxn modelId="{75457C6D-A0AF-43B2-ACAB-A51D7F9A2263}" type="presOf" srcId="{F6AFCA72-450E-459C-90B7-91E87C5115D4}" destId="{5F356781-5299-46C1-AF3E-0C6F8A8FDA06}" srcOrd="1" destOrd="0" presId="urn:microsoft.com/office/officeart/2005/8/layout/process5"/>
    <dgm:cxn modelId="{2E485A8E-036C-4CA7-98DA-CF6B5829E056}" type="presOf" srcId="{B15BF542-D967-4081-ACDB-9E407A62B966}" destId="{2B5910C8-E707-4B88-99FD-FF43C98BEF44}" srcOrd="0" destOrd="0" presId="urn:microsoft.com/office/officeart/2005/8/layout/process5"/>
    <dgm:cxn modelId="{5B734A96-293D-4EB1-9EEA-96C79908F1ED}" srcId="{24E9CB36-BC41-442F-99F5-AA59AB13E7C7}" destId="{A363BC67-DB64-4476-9E36-011F020DF138}" srcOrd="5" destOrd="0" parTransId="{3EC34474-30E6-4FB3-ABE1-4E14FCB389EB}" sibTransId="{526D8A86-0C19-4993-9B17-4F995089BF19}"/>
    <dgm:cxn modelId="{7106969B-C4B7-45EB-8176-B099D8173E88}" type="presOf" srcId="{2E8A61CF-2C35-4F9C-8180-FA6A5E4E10F7}" destId="{009DAEC8-E8F6-4E32-BCFE-22969D3D755B}" srcOrd="1" destOrd="0" presId="urn:microsoft.com/office/officeart/2005/8/layout/process5"/>
    <dgm:cxn modelId="{BE11B3A4-2C0C-422F-87E8-1658EFBD0EC1}" srcId="{24E9CB36-BC41-442F-99F5-AA59AB13E7C7}" destId="{B15BF542-D967-4081-ACDB-9E407A62B966}" srcOrd="0" destOrd="0" parTransId="{87C5F36F-D89B-4C68-A2DA-FCDDB1F1D6DC}" sibTransId="{38375D6B-4C8B-46E7-9102-AD695DA5C7F9}"/>
    <dgm:cxn modelId="{8AAE88A5-5604-4E8B-BE15-EE03AF326E2D}" type="presOf" srcId="{6239121D-532C-4897-BC82-0C264DFA8F38}" destId="{3956ACE4-1608-4D91-9490-609E52E7A97A}" srcOrd="1" destOrd="0" presId="urn:microsoft.com/office/officeart/2005/8/layout/process5"/>
    <dgm:cxn modelId="{DA1AD3A7-9EC0-4205-AC4E-C0F9F642AEF7}" type="presOf" srcId="{F6AFCA72-450E-459C-90B7-91E87C5115D4}" destId="{97C3A0EF-9EEF-4BA5-8BA6-737DCC10925E}" srcOrd="0" destOrd="0" presId="urn:microsoft.com/office/officeart/2005/8/layout/process5"/>
    <dgm:cxn modelId="{54B932C2-09EA-4967-8497-DBC12E3326AE}" type="presOf" srcId="{38375D6B-4C8B-46E7-9102-AD695DA5C7F9}" destId="{9E1515C1-3F0B-479E-AA1F-9E5CC848DD9C}" srcOrd="0" destOrd="0" presId="urn:microsoft.com/office/officeart/2005/8/layout/process5"/>
    <dgm:cxn modelId="{2EDB0BCA-CE3B-4914-BC33-9F42636C6F46}" type="presOf" srcId="{2E8A61CF-2C35-4F9C-8180-FA6A5E4E10F7}" destId="{6FE082D9-D23D-419E-AEBB-5651B12E9469}" srcOrd="0" destOrd="0" presId="urn:microsoft.com/office/officeart/2005/8/layout/process5"/>
    <dgm:cxn modelId="{3DD9B0DB-A1DB-4FC6-A218-12CDAB8B4330}" srcId="{24E9CB36-BC41-442F-99F5-AA59AB13E7C7}" destId="{10E480B0-5FD4-4318-96F8-7EAED72F6CAC}" srcOrd="4" destOrd="0" parTransId="{F45EE7D8-EC46-4E7C-85A5-5A9FF895134A}" sibTransId="{2E8A61CF-2C35-4F9C-8180-FA6A5E4E10F7}"/>
    <dgm:cxn modelId="{B98598E0-E8F3-4B2A-80B3-65C816156F69}" type="presOf" srcId="{10E480B0-5FD4-4318-96F8-7EAED72F6CAC}" destId="{D9B412BC-4D34-4588-B444-FDFECAE1DE96}" srcOrd="0" destOrd="0" presId="urn:microsoft.com/office/officeart/2005/8/layout/process5"/>
    <dgm:cxn modelId="{129EDBE3-16C3-4A5C-815C-07FFD333C1D0}" type="presOf" srcId="{A234DE89-337C-4421-9AEC-36526481D0D8}" destId="{AA6855E9-EDC8-4E97-A8A4-DA599A53C913}" srcOrd="0" destOrd="0" presId="urn:microsoft.com/office/officeart/2005/8/layout/process5"/>
    <dgm:cxn modelId="{EF9809F6-813A-41B3-991F-0A606CBD0CB6}" type="presOf" srcId="{35878E51-FD94-4BD6-99B5-61E0C86B31D6}" destId="{A9C7F7A4-0FF3-436A-8858-AC2A04E58B07}" srcOrd="1" destOrd="0" presId="urn:microsoft.com/office/officeart/2005/8/layout/process5"/>
    <dgm:cxn modelId="{4DD70CFC-1446-416D-B50C-9A7F5F25B6D0}" type="presOf" srcId="{F13C835C-3E14-4CCD-B0AD-D39D48844926}" destId="{53A4E39A-DEB3-46E7-A5BD-CD79AC05B5C7}" srcOrd="0" destOrd="0" presId="urn:microsoft.com/office/officeart/2005/8/layout/process5"/>
    <dgm:cxn modelId="{1A4A31FF-4EC2-4863-9134-4819353CD0DE}" type="presOf" srcId="{38375D6B-4C8B-46E7-9102-AD695DA5C7F9}" destId="{7A7E3028-6549-4BDC-BF8E-640B19EBD366}" srcOrd="1" destOrd="0" presId="urn:microsoft.com/office/officeart/2005/8/layout/process5"/>
    <dgm:cxn modelId="{A11ECCFF-E6C1-44F0-9EC1-BA43D2C44767}" type="presOf" srcId="{6239121D-532C-4897-BC82-0C264DFA8F38}" destId="{833E16F1-98BB-4E1E-A5C4-148144E45A83}" srcOrd="0" destOrd="0" presId="urn:microsoft.com/office/officeart/2005/8/layout/process5"/>
    <dgm:cxn modelId="{CDCB14A0-EE9D-45F0-90E9-1CAB1C03F082}" type="presParOf" srcId="{FC068695-544B-4EA6-9805-B9E76D67E76C}" destId="{2B5910C8-E707-4B88-99FD-FF43C98BEF44}" srcOrd="0" destOrd="0" presId="urn:microsoft.com/office/officeart/2005/8/layout/process5"/>
    <dgm:cxn modelId="{7D0F403D-B78B-4A74-B19D-4B32D2E21194}" type="presParOf" srcId="{FC068695-544B-4EA6-9805-B9E76D67E76C}" destId="{9E1515C1-3F0B-479E-AA1F-9E5CC848DD9C}" srcOrd="1" destOrd="0" presId="urn:microsoft.com/office/officeart/2005/8/layout/process5"/>
    <dgm:cxn modelId="{49CF93BE-FCB0-4F27-8951-708CDB6EF9DF}" type="presParOf" srcId="{9E1515C1-3F0B-479E-AA1F-9E5CC848DD9C}" destId="{7A7E3028-6549-4BDC-BF8E-640B19EBD366}" srcOrd="0" destOrd="0" presId="urn:microsoft.com/office/officeart/2005/8/layout/process5"/>
    <dgm:cxn modelId="{82C50E70-DCCD-4257-88ED-D1F2A2CE49C6}" type="presParOf" srcId="{FC068695-544B-4EA6-9805-B9E76D67E76C}" destId="{53A4E39A-DEB3-46E7-A5BD-CD79AC05B5C7}" srcOrd="2" destOrd="0" presId="urn:microsoft.com/office/officeart/2005/8/layout/process5"/>
    <dgm:cxn modelId="{37A7EEAF-A1D8-4E75-9689-A6052D091D41}" type="presParOf" srcId="{FC068695-544B-4EA6-9805-B9E76D67E76C}" destId="{97C3A0EF-9EEF-4BA5-8BA6-737DCC10925E}" srcOrd="3" destOrd="0" presId="urn:microsoft.com/office/officeart/2005/8/layout/process5"/>
    <dgm:cxn modelId="{1B0D7871-C631-4A53-8C67-84746A452189}" type="presParOf" srcId="{97C3A0EF-9EEF-4BA5-8BA6-737DCC10925E}" destId="{5F356781-5299-46C1-AF3E-0C6F8A8FDA06}" srcOrd="0" destOrd="0" presId="urn:microsoft.com/office/officeart/2005/8/layout/process5"/>
    <dgm:cxn modelId="{9577A582-C392-4BF2-AF41-58019F893223}" type="presParOf" srcId="{FC068695-544B-4EA6-9805-B9E76D67E76C}" destId="{5B9A67C1-7E10-4E70-95CD-6F6E0C8CCF7F}" srcOrd="4" destOrd="0" presId="urn:microsoft.com/office/officeart/2005/8/layout/process5"/>
    <dgm:cxn modelId="{313D7295-F248-4C46-BE04-11D4886F5179}" type="presParOf" srcId="{FC068695-544B-4EA6-9805-B9E76D67E76C}" destId="{833E16F1-98BB-4E1E-A5C4-148144E45A83}" srcOrd="5" destOrd="0" presId="urn:microsoft.com/office/officeart/2005/8/layout/process5"/>
    <dgm:cxn modelId="{3D05F1E0-90BA-43E0-8DA4-86C460CE148B}" type="presParOf" srcId="{833E16F1-98BB-4E1E-A5C4-148144E45A83}" destId="{3956ACE4-1608-4D91-9490-609E52E7A97A}" srcOrd="0" destOrd="0" presId="urn:microsoft.com/office/officeart/2005/8/layout/process5"/>
    <dgm:cxn modelId="{D5C253E8-0590-478B-8046-C9FABD7CCAF7}" type="presParOf" srcId="{FC068695-544B-4EA6-9805-B9E76D67E76C}" destId="{AA6855E9-EDC8-4E97-A8A4-DA599A53C913}" srcOrd="6" destOrd="0" presId="urn:microsoft.com/office/officeart/2005/8/layout/process5"/>
    <dgm:cxn modelId="{45E98035-F0B5-4B51-AC93-6E1A93595E7C}" type="presParOf" srcId="{FC068695-544B-4EA6-9805-B9E76D67E76C}" destId="{1AB67EE0-BF88-43CE-A9C3-47A9327DC2DD}" srcOrd="7" destOrd="0" presId="urn:microsoft.com/office/officeart/2005/8/layout/process5"/>
    <dgm:cxn modelId="{CE25958A-C6C7-4E72-B60B-BAFD7D0D38DE}" type="presParOf" srcId="{1AB67EE0-BF88-43CE-A9C3-47A9327DC2DD}" destId="{A9C7F7A4-0FF3-436A-8858-AC2A04E58B07}" srcOrd="0" destOrd="0" presId="urn:microsoft.com/office/officeart/2005/8/layout/process5"/>
    <dgm:cxn modelId="{22CF1992-2457-4E7C-867C-C5ACC87F8AED}" type="presParOf" srcId="{FC068695-544B-4EA6-9805-B9E76D67E76C}" destId="{D9B412BC-4D34-4588-B444-FDFECAE1DE96}" srcOrd="8" destOrd="0" presId="urn:microsoft.com/office/officeart/2005/8/layout/process5"/>
    <dgm:cxn modelId="{F384D6EE-B640-46BA-9EB9-597959C7777E}" type="presParOf" srcId="{FC068695-544B-4EA6-9805-B9E76D67E76C}" destId="{6FE082D9-D23D-419E-AEBB-5651B12E9469}" srcOrd="9" destOrd="0" presId="urn:microsoft.com/office/officeart/2005/8/layout/process5"/>
    <dgm:cxn modelId="{E109084C-8114-4E1D-9097-B96C537B8173}" type="presParOf" srcId="{6FE082D9-D23D-419E-AEBB-5651B12E9469}" destId="{009DAEC8-E8F6-4E32-BCFE-22969D3D755B}" srcOrd="0" destOrd="0" presId="urn:microsoft.com/office/officeart/2005/8/layout/process5"/>
    <dgm:cxn modelId="{CCF5788B-5F1B-42DC-A7DD-81319AB4653B}" type="presParOf" srcId="{FC068695-544B-4EA6-9805-B9E76D67E76C}" destId="{0DDDDFE4-A7E7-4D71-A0CC-33C13AB0896B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3247C1-9A7D-4835-923C-BC97730201C0}">
      <dsp:nvSpPr>
        <dsp:cNvPr id="0" name=""/>
        <dsp:cNvSpPr/>
      </dsp:nvSpPr>
      <dsp:spPr>
        <a:xfrm>
          <a:off x="0" y="0"/>
          <a:ext cx="8229600" cy="13308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know how the nature of a company’s activities and its business strategy affect its dealings with supply markets;</a:t>
          </a:r>
          <a:endParaRPr lang="en-GB" sz="2400" kern="1200" dirty="0"/>
        </a:p>
      </dsp:txBody>
      <dsp:txXfrm>
        <a:off x="64968" y="64968"/>
        <a:ext cx="8099664" cy="1200939"/>
      </dsp:txXfrm>
    </dsp:sp>
    <dsp:sp modelId="{C08A73EB-1BC3-4313-B8E1-76354442C580}">
      <dsp:nvSpPr>
        <dsp:cNvPr id="0" name=""/>
        <dsp:cNvSpPr/>
      </dsp:nvSpPr>
      <dsp:spPr>
        <a:xfrm>
          <a:off x="0" y="1343583"/>
          <a:ext cx="8229600" cy="13308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understand differing purchasing orientations and their contribution to a customer’s acquisition of supplier resources and capabilities</a:t>
          </a:r>
          <a:endParaRPr lang="en-GB" sz="2400" kern="1200" dirty="0"/>
        </a:p>
      </dsp:txBody>
      <dsp:txXfrm>
        <a:off x="64968" y="1408551"/>
        <a:ext cx="8099664" cy="1200939"/>
      </dsp:txXfrm>
    </dsp:sp>
    <dsp:sp modelId="{CE86B393-5A64-44C9-A6F0-8F41362B7192}">
      <dsp:nvSpPr>
        <dsp:cNvPr id="0" name=""/>
        <dsp:cNvSpPr/>
      </dsp:nvSpPr>
      <dsp:spPr>
        <a:xfrm>
          <a:off x="0" y="2841335"/>
          <a:ext cx="8229600" cy="13308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be able to explain the buying process and reasons why this process can vary</a:t>
          </a:r>
          <a:endParaRPr lang="en-GB" sz="2400" kern="1200" dirty="0"/>
        </a:p>
      </dsp:txBody>
      <dsp:txXfrm>
        <a:off x="64968" y="2906303"/>
        <a:ext cx="8099664" cy="12009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3247C1-9A7D-4835-923C-BC97730201C0}">
      <dsp:nvSpPr>
        <dsp:cNvPr id="0" name=""/>
        <dsp:cNvSpPr/>
      </dsp:nvSpPr>
      <dsp:spPr>
        <a:xfrm>
          <a:off x="0" y="176913"/>
          <a:ext cx="82296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be able to describe the membership and characteristics of the decision-making unit</a:t>
          </a:r>
          <a:endParaRPr lang="en-GB" sz="2400" kern="1200" dirty="0"/>
        </a:p>
      </dsp:txBody>
      <dsp:txXfrm>
        <a:off x="59399" y="236312"/>
        <a:ext cx="8110802" cy="1098002"/>
      </dsp:txXfrm>
    </dsp:sp>
    <dsp:sp modelId="{C08A73EB-1BC3-4313-B8E1-76354442C580}">
      <dsp:nvSpPr>
        <dsp:cNvPr id="0" name=""/>
        <dsp:cNvSpPr/>
      </dsp:nvSpPr>
      <dsp:spPr>
        <a:xfrm>
          <a:off x="0" y="1421378"/>
          <a:ext cx="82296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know about the job of the purchasing professional</a:t>
          </a:r>
          <a:endParaRPr lang="en-GB" sz="2400" kern="1200" dirty="0"/>
        </a:p>
      </dsp:txBody>
      <dsp:txXfrm>
        <a:off x="59399" y="1480777"/>
        <a:ext cx="8110802" cy="1098002"/>
      </dsp:txXfrm>
    </dsp:sp>
    <dsp:sp modelId="{CE86B393-5A64-44C9-A6F0-8F41362B7192}">
      <dsp:nvSpPr>
        <dsp:cNvPr id="0" name=""/>
        <dsp:cNvSpPr/>
      </dsp:nvSpPr>
      <dsp:spPr>
        <a:xfrm>
          <a:off x="0" y="2806798"/>
          <a:ext cx="82296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understand how buying is evolving in the digital and </a:t>
          </a:r>
          <a:r>
            <a:rPr lang="en-US" sz="2400" kern="1200" dirty="0" err="1"/>
            <a:t>IoT</a:t>
          </a:r>
          <a:r>
            <a:rPr lang="en-US" sz="2400" kern="1200" dirty="0"/>
            <a:t> era</a:t>
          </a:r>
          <a:endParaRPr lang="en-GB" sz="2400" kern="1200" dirty="0"/>
        </a:p>
      </dsp:txBody>
      <dsp:txXfrm>
        <a:off x="59399" y="2866197"/>
        <a:ext cx="8110802" cy="10980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753356-7AC2-485C-ABF5-EECA157B3F4D}">
      <dsp:nvSpPr>
        <dsp:cNvPr id="0" name=""/>
        <dsp:cNvSpPr/>
      </dsp:nvSpPr>
      <dsp:spPr>
        <a:xfrm>
          <a:off x="1390267" y="153971"/>
          <a:ext cx="5418667" cy="5110724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E36514-977C-4528-8A61-8E76B2FCD035}">
      <dsp:nvSpPr>
        <dsp:cNvPr id="0" name=""/>
        <dsp:cNvSpPr/>
      </dsp:nvSpPr>
      <dsp:spPr>
        <a:xfrm>
          <a:off x="1578099" y="284599"/>
          <a:ext cx="2472537" cy="23026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/>
            <a:t>Leverage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dirty="0"/>
            <a:t>exploit</a:t>
          </a:r>
          <a:r>
            <a:rPr lang="en-GB" sz="2000" b="1" kern="1200" dirty="0"/>
            <a:t> </a:t>
          </a:r>
          <a:r>
            <a:rPr lang="en-GB" sz="1800" kern="1200" dirty="0"/>
            <a:t>buying power or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develop partnerships</a:t>
          </a:r>
          <a:endParaRPr lang="fr-FR" sz="1800" kern="1200" dirty="0"/>
        </a:p>
      </dsp:txBody>
      <dsp:txXfrm>
        <a:off x="1690507" y="397007"/>
        <a:ext cx="2247721" cy="2077879"/>
      </dsp:txXfrm>
    </dsp:sp>
    <dsp:sp modelId="{BF3F11ED-E24B-4585-B32E-A5D5251D989C}">
      <dsp:nvSpPr>
        <dsp:cNvPr id="0" name=""/>
        <dsp:cNvSpPr/>
      </dsp:nvSpPr>
      <dsp:spPr>
        <a:xfrm>
          <a:off x="4204040" y="284599"/>
          <a:ext cx="2266693" cy="23026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/>
            <a:t>Strategic</a:t>
          </a:r>
          <a:r>
            <a:rPr lang="en-GB" sz="1800" kern="1200" dirty="0"/>
            <a:t>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maximise, balance or diversify partnerships</a:t>
          </a:r>
          <a:endParaRPr lang="fr-FR" sz="1800" kern="1200" dirty="0"/>
        </a:p>
      </dsp:txBody>
      <dsp:txXfrm>
        <a:off x="4314691" y="395250"/>
        <a:ext cx="2045391" cy="2081393"/>
      </dsp:txXfrm>
    </dsp:sp>
    <dsp:sp modelId="{19A89EE2-4064-47A9-AF18-4FE0548DFFE2}">
      <dsp:nvSpPr>
        <dsp:cNvPr id="0" name=""/>
        <dsp:cNvSpPr/>
      </dsp:nvSpPr>
      <dsp:spPr>
        <a:xfrm>
          <a:off x="1568682" y="2807302"/>
          <a:ext cx="2396351" cy="23508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/>
            <a:t>Non-critical</a:t>
          </a:r>
          <a:r>
            <a:rPr lang="en-GB" sz="1800" kern="1200" dirty="0"/>
            <a:t> purchase efficiency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via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systems buying;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e-procurement</a:t>
          </a:r>
          <a:endParaRPr lang="fr-FR" sz="1800" kern="1200" dirty="0"/>
        </a:p>
      </dsp:txBody>
      <dsp:txXfrm>
        <a:off x="1683440" y="2922060"/>
        <a:ext cx="2166835" cy="2121318"/>
      </dsp:txXfrm>
    </dsp:sp>
    <dsp:sp modelId="{1C5D5A50-1E5D-4EF3-8B0B-A7CE56270F3D}">
      <dsp:nvSpPr>
        <dsp:cNvPr id="0" name=""/>
        <dsp:cNvSpPr/>
      </dsp:nvSpPr>
      <dsp:spPr>
        <a:xfrm>
          <a:off x="4192151" y="2861543"/>
          <a:ext cx="2480470" cy="22558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2400" b="1" kern="1200" dirty="0"/>
            <a:t>Bottleneck</a:t>
          </a:r>
          <a:r>
            <a:rPr lang="en-GB" sz="1800" kern="1200" dirty="0"/>
            <a:t>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800" kern="1200" dirty="0"/>
            <a:t>supply security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800" kern="1200" dirty="0"/>
            <a:t> via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800" kern="1200" dirty="0"/>
            <a:t>long-term contracts; multiple suppliers/solutions;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800" kern="1200" dirty="0"/>
            <a:t>broadening of specification</a:t>
          </a:r>
          <a:endParaRPr lang="fr-FR" sz="1800" kern="1200" dirty="0"/>
        </a:p>
      </dsp:txBody>
      <dsp:txXfrm>
        <a:off x="4302272" y="2971664"/>
        <a:ext cx="2260228" cy="20355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5910C8-E707-4B88-99FD-FF43C98BEF44}">
      <dsp:nvSpPr>
        <dsp:cNvPr id="0" name=""/>
        <dsp:cNvSpPr/>
      </dsp:nvSpPr>
      <dsp:spPr>
        <a:xfrm>
          <a:off x="5357" y="750887"/>
          <a:ext cx="1601390" cy="960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1143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problem/need recognition</a:t>
          </a:r>
          <a:endParaRPr lang="fr-FR" sz="1500" kern="1200" dirty="0"/>
        </a:p>
      </dsp:txBody>
      <dsp:txXfrm>
        <a:off x="33499" y="779029"/>
        <a:ext cx="1545106" cy="904550"/>
      </dsp:txXfrm>
    </dsp:sp>
    <dsp:sp modelId="{9E1515C1-3F0B-479E-AA1F-9E5CC848DD9C}">
      <dsp:nvSpPr>
        <dsp:cNvPr id="0" name=""/>
        <dsp:cNvSpPr/>
      </dsp:nvSpPr>
      <dsp:spPr>
        <a:xfrm>
          <a:off x="1747670" y="1032732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40000"/>
              <a:lumOff val="6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/>
        </a:p>
      </dsp:txBody>
      <dsp:txXfrm>
        <a:off x="1747670" y="1112161"/>
        <a:ext cx="237646" cy="238286"/>
      </dsp:txXfrm>
    </dsp:sp>
    <dsp:sp modelId="{53A4E39A-DEB3-46E7-A5BD-CD79AC05B5C7}">
      <dsp:nvSpPr>
        <dsp:cNvPr id="0" name=""/>
        <dsp:cNvSpPr/>
      </dsp:nvSpPr>
      <dsp:spPr>
        <a:xfrm>
          <a:off x="2247304" y="750887"/>
          <a:ext cx="1601390" cy="960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determining product specification</a:t>
          </a:r>
          <a:endParaRPr lang="fr-FR" sz="1500" kern="1200" dirty="0"/>
        </a:p>
      </dsp:txBody>
      <dsp:txXfrm>
        <a:off x="2275446" y="779029"/>
        <a:ext cx="1545106" cy="904550"/>
      </dsp:txXfrm>
    </dsp:sp>
    <dsp:sp modelId="{97C3A0EF-9EEF-4BA5-8BA6-737DCC10925E}">
      <dsp:nvSpPr>
        <dsp:cNvPr id="0" name=""/>
        <dsp:cNvSpPr/>
      </dsp:nvSpPr>
      <dsp:spPr>
        <a:xfrm>
          <a:off x="3989617" y="1032732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40000"/>
              <a:lumOff val="6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/>
        </a:p>
      </dsp:txBody>
      <dsp:txXfrm>
        <a:off x="3989617" y="1112161"/>
        <a:ext cx="237646" cy="238286"/>
      </dsp:txXfrm>
    </dsp:sp>
    <dsp:sp modelId="{5B9A67C1-7E10-4E70-95CD-6F6E0C8CCF7F}">
      <dsp:nvSpPr>
        <dsp:cNvPr id="0" name=""/>
        <dsp:cNvSpPr/>
      </dsp:nvSpPr>
      <dsp:spPr>
        <a:xfrm>
          <a:off x="4489251" y="750887"/>
          <a:ext cx="1601390" cy="960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product and supplier search</a:t>
          </a:r>
          <a:endParaRPr lang="fr-FR" sz="1500" kern="1200" dirty="0"/>
        </a:p>
      </dsp:txBody>
      <dsp:txXfrm>
        <a:off x="4517393" y="779029"/>
        <a:ext cx="1545106" cy="904550"/>
      </dsp:txXfrm>
    </dsp:sp>
    <dsp:sp modelId="{833E16F1-98BB-4E1E-A5C4-148144E45A83}">
      <dsp:nvSpPr>
        <dsp:cNvPr id="0" name=""/>
        <dsp:cNvSpPr/>
      </dsp:nvSpPr>
      <dsp:spPr>
        <a:xfrm rot="5400000">
          <a:off x="5120199" y="1823819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40000"/>
              <a:lumOff val="6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/>
        </a:p>
      </dsp:txBody>
      <dsp:txXfrm rot="-5400000">
        <a:off x="5170803" y="1852644"/>
        <a:ext cx="238286" cy="237646"/>
      </dsp:txXfrm>
    </dsp:sp>
    <dsp:sp modelId="{AA6855E9-EDC8-4E97-A8A4-DA599A53C913}">
      <dsp:nvSpPr>
        <dsp:cNvPr id="0" name=""/>
        <dsp:cNvSpPr/>
      </dsp:nvSpPr>
      <dsp:spPr>
        <a:xfrm>
          <a:off x="4489251" y="2352278"/>
          <a:ext cx="1601390" cy="960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proposals evaluation and supplier selection</a:t>
          </a:r>
          <a:endParaRPr lang="fr-FR" sz="1500" kern="1200" dirty="0"/>
        </a:p>
      </dsp:txBody>
      <dsp:txXfrm>
        <a:off x="4517393" y="2380420"/>
        <a:ext cx="1545106" cy="904550"/>
      </dsp:txXfrm>
    </dsp:sp>
    <dsp:sp modelId="{1AB67EE0-BF88-43CE-A9C3-47A9327DC2DD}">
      <dsp:nvSpPr>
        <dsp:cNvPr id="0" name=""/>
        <dsp:cNvSpPr/>
      </dsp:nvSpPr>
      <dsp:spPr>
        <a:xfrm rot="10800000">
          <a:off x="4008834" y="2634122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40000"/>
              <a:lumOff val="6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/>
        </a:p>
      </dsp:txBody>
      <dsp:txXfrm rot="10800000">
        <a:off x="4110682" y="2713551"/>
        <a:ext cx="237646" cy="238286"/>
      </dsp:txXfrm>
    </dsp:sp>
    <dsp:sp modelId="{D9B412BC-4D34-4588-B444-FDFECAE1DE96}">
      <dsp:nvSpPr>
        <dsp:cNvPr id="0" name=""/>
        <dsp:cNvSpPr/>
      </dsp:nvSpPr>
      <dsp:spPr>
        <a:xfrm>
          <a:off x="2247304" y="2352278"/>
          <a:ext cx="1601390" cy="960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specification of order routine</a:t>
          </a:r>
          <a:endParaRPr lang="fr-FR" sz="1500" kern="1200" dirty="0"/>
        </a:p>
      </dsp:txBody>
      <dsp:txXfrm>
        <a:off x="2275446" y="2380420"/>
        <a:ext cx="1545106" cy="904550"/>
      </dsp:txXfrm>
    </dsp:sp>
    <dsp:sp modelId="{6FE082D9-D23D-419E-AEBB-5651B12E9469}">
      <dsp:nvSpPr>
        <dsp:cNvPr id="0" name=""/>
        <dsp:cNvSpPr/>
      </dsp:nvSpPr>
      <dsp:spPr>
        <a:xfrm rot="10806486">
          <a:off x="1817475" y="2632087"/>
          <a:ext cx="303746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40000"/>
              <a:lumOff val="6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/>
        </a:p>
      </dsp:txBody>
      <dsp:txXfrm rot="10800000">
        <a:off x="1908599" y="2711602"/>
        <a:ext cx="212622" cy="238286"/>
      </dsp:txXfrm>
    </dsp:sp>
    <dsp:sp modelId="{0DDDDFE4-A7E7-4D71-A0CC-33C13AB0896B}">
      <dsp:nvSpPr>
        <dsp:cNvPr id="0" name=""/>
        <dsp:cNvSpPr/>
      </dsp:nvSpPr>
      <dsp:spPr>
        <a:xfrm>
          <a:off x="72808" y="2348175"/>
          <a:ext cx="1601390" cy="960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1143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performance evaluation and feedback</a:t>
          </a:r>
          <a:endParaRPr lang="fr-FR" sz="1500" kern="1200" dirty="0"/>
        </a:p>
      </dsp:txBody>
      <dsp:txXfrm>
        <a:off x="100950" y="2376317"/>
        <a:ext cx="1545106" cy="904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81A6-1CFA-4ACA-BBD2-43F5AA01C16A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3C92-3C92-4138-BD30-9B0DB9634D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2279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81A6-1CFA-4ACA-BBD2-43F5AA01C16A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3C92-3C92-4138-BD30-9B0DB9634D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81A6-1CFA-4ACA-BBD2-43F5AA01C16A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3C92-3C92-4138-BD30-9B0DB9634D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237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81A6-1CFA-4ACA-BBD2-43F5AA01C16A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3C92-3C92-4138-BD30-9B0DB9634D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4366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81A6-1CFA-4ACA-BBD2-43F5AA01C16A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3C92-3C92-4138-BD30-9B0DB9634D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355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81A6-1CFA-4ACA-BBD2-43F5AA01C16A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3C92-3C92-4138-BD30-9B0DB9634D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125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81A6-1CFA-4ACA-BBD2-43F5AA01C16A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3C92-3C92-4138-BD30-9B0DB9634D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2044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81A6-1CFA-4ACA-BBD2-43F5AA01C16A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3C92-3C92-4138-BD30-9B0DB9634D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751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81A6-1CFA-4ACA-BBD2-43F5AA01C16A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3C92-3C92-4138-BD30-9B0DB9634D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9316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81A6-1CFA-4ACA-BBD2-43F5AA01C16A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3C92-3C92-4138-BD30-9B0DB9634D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36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81A6-1CFA-4ACA-BBD2-43F5AA01C16A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3C92-3C92-4138-BD30-9B0DB9634D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825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E81A6-1CFA-4ACA-BBD2-43F5AA01C16A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03C92-3C92-4138-BD30-9B0DB9634D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3421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+mn-lt"/>
              </a:rPr>
              <a:t>Business to Business Marketing</a:t>
            </a:r>
            <a:endParaRPr lang="fr-FR" sz="4400" dirty="0"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Chapter 2</a:t>
            </a:r>
          </a:p>
          <a:p>
            <a:r>
              <a:rPr lang="en-US" dirty="0">
                <a:latin typeface="+mn-lt"/>
              </a:rPr>
              <a:t>Buyer </a:t>
            </a:r>
            <a:r>
              <a:rPr lang="en-US" dirty="0" err="1">
                <a:latin typeface="+mn-lt"/>
              </a:rPr>
              <a:t>Behaviour</a:t>
            </a:r>
            <a:endParaRPr lang="fr-F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64693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2021840" y="115888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fr-FR" sz="4400" dirty="0">
                <a:latin typeface="+mn-lt"/>
              </a:rPr>
              <a:t>Decision making unit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557720" y="2970848"/>
            <a:ext cx="8675687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endParaRPr lang="en-GB" altLang="fr-FR" sz="2400" dirty="0">
              <a:latin typeface="+mn-lt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895564" y="981075"/>
            <a:ext cx="212083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fr-FR" sz="2400" b="1" dirty="0">
                <a:latin typeface="+mn-lt"/>
              </a:rPr>
              <a:t>(buying centre)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05753" y="1971040"/>
          <a:ext cx="11723687" cy="2830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7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5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5407">
                <a:tc>
                  <a:txBody>
                    <a:bodyPr/>
                    <a:lstStyle/>
                    <a:p>
                      <a:r>
                        <a:rPr lang="en-US" sz="2400" dirty="0"/>
                        <a:t>Purchase</a:t>
                      </a:r>
                      <a:r>
                        <a:rPr lang="en-US" sz="2400" baseline="0" dirty="0"/>
                        <a:t> roles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432">
                <a:tc>
                  <a:txBody>
                    <a:bodyPr/>
                    <a:lstStyle/>
                    <a:p>
                      <a:r>
                        <a:rPr lang="en-US" sz="2400" dirty="0"/>
                        <a:t>user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en-US" sz="2400" dirty="0"/>
                        <a:t>Influence decision, may be part</a:t>
                      </a:r>
                      <a:r>
                        <a:rPr lang="en-US" sz="2400" baseline="0" dirty="0"/>
                        <a:t> of DMU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432">
                <a:tc>
                  <a:txBody>
                    <a:bodyPr/>
                    <a:lstStyle/>
                    <a:p>
                      <a:r>
                        <a:rPr lang="en-GB" altLang="fr-FR" sz="2400" dirty="0">
                          <a:latin typeface="+mn-lt"/>
                        </a:rPr>
                        <a:t>influencer	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fr-FR" sz="2400" dirty="0">
                          <a:latin typeface="+mn-lt"/>
                        </a:rPr>
                        <a:t>affect final decision ref. needs, product &amp; vendors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432">
                <a:tc>
                  <a:txBody>
                    <a:bodyPr/>
                    <a:lstStyle/>
                    <a:p>
                      <a:r>
                        <a:rPr lang="en-GB" altLang="fr-FR" sz="2400" dirty="0">
                          <a:latin typeface="+mn-lt"/>
                        </a:rPr>
                        <a:t>decider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fr-FR" sz="2400" dirty="0">
                          <a:latin typeface="+mn-lt"/>
                        </a:rPr>
                        <a:t>makes final decision (may be more than one)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432">
                <a:tc>
                  <a:txBody>
                    <a:bodyPr/>
                    <a:lstStyle/>
                    <a:p>
                      <a:r>
                        <a:rPr lang="en-GB" altLang="fr-FR" sz="2400" dirty="0">
                          <a:latin typeface="+mn-lt"/>
                        </a:rPr>
                        <a:t>buyer	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fr-FR" sz="2400" dirty="0">
                          <a:latin typeface="+mn-lt"/>
                        </a:rPr>
                        <a:t>makes purchase; administers decision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432">
                <a:tc>
                  <a:txBody>
                    <a:bodyPr/>
                    <a:lstStyle/>
                    <a:p>
                      <a:r>
                        <a:rPr lang="en-GB" altLang="fr-FR" sz="2400" dirty="0">
                          <a:latin typeface="+mn-lt"/>
                        </a:rPr>
                        <a:t>gatekeeper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en-GB" altLang="fr-FR" sz="2400" dirty="0">
                          <a:latin typeface="+mn-lt"/>
                        </a:rPr>
                        <a:t>control information in/out of buying group can affect decisions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763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7551738" y="2514600"/>
            <a:ext cx="2484437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fr-FR" sz="2400">
                <a:latin typeface="+mn-lt"/>
              </a:rPr>
              <a:t>user</a:t>
            </a:r>
          </a:p>
          <a:p>
            <a:pPr eaLnBrk="1" hangingPunct="1">
              <a:buFontTx/>
              <a:buNone/>
            </a:pPr>
            <a:r>
              <a:rPr lang="en-GB" altLang="fr-FR" sz="2400">
                <a:latin typeface="+mn-lt"/>
              </a:rPr>
              <a:t>influencer</a:t>
            </a:r>
          </a:p>
          <a:p>
            <a:pPr eaLnBrk="1" hangingPunct="1">
              <a:buFontTx/>
              <a:buNone/>
            </a:pPr>
            <a:r>
              <a:rPr lang="en-GB" altLang="fr-FR" sz="2400">
                <a:latin typeface="+mn-lt"/>
              </a:rPr>
              <a:t>decider</a:t>
            </a:r>
          </a:p>
          <a:p>
            <a:pPr eaLnBrk="1" hangingPunct="1">
              <a:buFontTx/>
              <a:buNone/>
            </a:pPr>
            <a:r>
              <a:rPr lang="en-GB" altLang="fr-FR" sz="2400">
                <a:latin typeface="+mn-lt"/>
              </a:rPr>
              <a:t>buyer</a:t>
            </a:r>
          </a:p>
          <a:p>
            <a:pPr eaLnBrk="1" hangingPunct="1">
              <a:buFontTx/>
              <a:buNone/>
            </a:pPr>
            <a:r>
              <a:rPr lang="en-GB" altLang="fr-FR" sz="2400">
                <a:latin typeface="+mn-lt"/>
              </a:rPr>
              <a:t>gatekeeper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413000" y="1828800"/>
            <a:ext cx="3304880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2400" b="1" u="sng" dirty="0">
                <a:latin typeface="+mn-lt"/>
              </a:rPr>
              <a:t>Organisational functions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7551738" y="1828800"/>
            <a:ext cx="2034084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2400" b="1" u="sng">
                <a:latin typeface="+mn-lt"/>
              </a:rPr>
              <a:t>Purchase roles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413000" y="2655888"/>
            <a:ext cx="26670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defTabSz="7620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GB" altLang="fr-FR" sz="2400">
                <a:latin typeface="+mn-lt"/>
              </a:rPr>
              <a:t>purchasing</a:t>
            </a:r>
          </a:p>
          <a:p>
            <a:pPr>
              <a:buFontTx/>
              <a:buNone/>
            </a:pPr>
            <a:r>
              <a:rPr lang="en-GB" altLang="fr-FR" sz="2400">
                <a:latin typeface="+mn-lt"/>
              </a:rPr>
              <a:t>operations</a:t>
            </a:r>
          </a:p>
          <a:p>
            <a:pPr>
              <a:buFontTx/>
              <a:buNone/>
            </a:pPr>
            <a:r>
              <a:rPr lang="en-GB" altLang="fr-FR" sz="2400">
                <a:latin typeface="+mn-lt"/>
              </a:rPr>
              <a:t>engineering</a:t>
            </a:r>
          </a:p>
          <a:p>
            <a:pPr>
              <a:buFontTx/>
              <a:buNone/>
            </a:pPr>
            <a:r>
              <a:rPr lang="en-GB" altLang="fr-FR" sz="2400">
                <a:latin typeface="+mn-lt"/>
              </a:rPr>
              <a:t>finance</a:t>
            </a:r>
          </a:p>
          <a:p>
            <a:pPr>
              <a:buFontTx/>
              <a:buNone/>
            </a:pPr>
            <a:r>
              <a:rPr lang="en-GB" altLang="fr-FR" sz="2400">
                <a:latin typeface="+mn-lt"/>
              </a:rPr>
              <a:t>r &amp; d</a:t>
            </a:r>
          </a:p>
          <a:p>
            <a:pPr>
              <a:buFontTx/>
              <a:buNone/>
            </a:pPr>
            <a:r>
              <a:rPr lang="en-GB" altLang="fr-FR" sz="2400">
                <a:latin typeface="+mn-lt"/>
              </a:rPr>
              <a:t>marketing</a:t>
            </a:r>
          </a:p>
        </p:txBody>
      </p:sp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3784600" y="2819400"/>
            <a:ext cx="3657600" cy="2362200"/>
            <a:chOff x="1296" y="1776"/>
            <a:chExt cx="2304" cy="1488"/>
          </a:xfrm>
        </p:grpSpPr>
        <p:sp>
          <p:nvSpPr>
            <p:cNvPr id="7" name="Line 9"/>
            <p:cNvSpPr>
              <a:spLocks noChangeShapeType="1"/>
            </p:cNvSpPr>
            <p:nvPr/>
          </p:nvSpPr>
          <p:spPr bwMode="auto">
            <a:xfrm flipV="1">
              <a:off x="1584" y="2208"/>
              <a:ext cx="1872" cy="38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 flipV="1">
              <a:off x="1680" y="1824"/>
              <a:ext cx="1920" cy="2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 flipV="1">
              <a:off x="1584" y="2208"/>
              <a:ext cx="1872" cy="10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1634" y="1776"/>
              <a:ext cx="1870" cy="1213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 flipV="1">
              <a:off x="1776" y="1920"/>
              <a:ext cx="1680" cy="38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1296" y="2688"/>
              <a:ext cx="2304" cy="6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2184400" y="115888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fr-FR" sz="4400" dirty="0">
                <a:latin typeface="+mn-lt"/>
              </a:rPr>
              <a:t>Figure 2.3 Decision making unit</a:t>
            </a: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4773644" y="981075"/>
            <a:ext cx="212083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fr-FR" sz="2400" b="1">
                <a:latin typeface="+mn-lt"/>
              </a:rPr>
              <a:t>(buying centre)</a:t>
            </a:r>
          </a:p>
        </p:txBody>
      </p:sp>
    </p:spTree>
    <p:extLst>
      <p:ext uri="{BB962C8B-B14F-4D97-AF65-F5344CB8AC3E}">
        <p14:creationId xmlns:p14="http://schemas.microsoft.com/office/powerpoint/2010/main" val="283447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884900" y="95250"/>
            <a:ext cx="8818441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 sz="4400" dirty="0">
                <a:latin typeface="+mn-lt"/>
              </a:rPr>
              <a:t>What marketers need to know about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fr-FR" sz="4400" dirty="0">
                <a:latin typeface="+mn-lt"/>
              </a:rPr>
              <a:t> DMU in buying process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785620" y="1620838"/>
            <a:ext cx="8911927" cy="421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2400" b="1" dirty="0">
                <a:latin typeface="+mn-lt"/>
              </a:rPr>
              <a:t>what happens to DMU structure during different phases of process ?</a:t>
            </a:r>
            <a:endParaRPr lang="en-US" altLang="fr-FR" sz="2400" dirty="0"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fr-FR" sz="2400" dirty="0">
              <a:latin typeface="+mn-lt"/>
            </a:endParaRPr>
          </a:p>
          <a:p>
            <a:pPr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fr-FR" sz="2400" dirty="0">
                <a:latin typeface="+mn-lt"/>
              </a:rPr>
              <a:t>- number of participants in DMU</a:t>
            </a:r>
          </a:p>
          <a:p>
            <a:pPr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fr-FR" sz="2400" dirty="0">
                <a:latin typeface="+mn-lt"/>
              </a:rPr>
              <a:t>- number of functional areas/departments represented</a:t>
            </a:r>
          </a:p>
          <a:p>
            <a:pPr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fr-FR" sz="2400" dirty="0">
                <a:latin typeface="+mn-lt"/>
              </a:rPr>
              <a:t>- number of hierarchical levels involved in purchase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fr-FR" sz="2400" dirty="0"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fr-FR" sz="2400" b="1" dirty="0">
                <a:latin typeface="+mn-lt"/>
              </a:rPr>
              <a:t>changes likely to affect</a:t>
            </a:r>
            <a:r>
              <a:rPr lang="en-US" altLang="fr-FR" sz="2400" dirty="0">
                <a:latin typeface="+mn-lt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fr-FR" sz="2400" dirty="0">
              <a:latin typeface="+mn-lt"/>
            </a:endParaRPr>
          </a:p>
          <a:p>
            <a:pPr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fr-FR" sz="2400" dirty="0">
                <a:latin typeface="+mn-lt"/>
              </a:rPr>
              <a:t>- communication &amp; influence patterns in DMU</a:t>
            </a:r>
          </a:p>
          <a:p>
            <a:pPr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fr-FR" sz="2400" dirty="0">
                <a:latin typeface="+mn-lt"/>
              </a:rPr>
              <a:t>- information needs at any given point in time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840673" y="6016625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fr-FR" sz="1600" dirty="0" err="1">
                <a:latin typeface="+mn-lt"/>
              </a:rPr>
              <a:t>Ghingold</a:t>
            </a:r>
            <a:r>
              <a:rPr lang="en-US" altLang="fr-FR" sz="1600" dirty="0">
                <a:latin typeface="+mn-lt"/>
              </a:rPr>
              <a:t> and Wilson 1998</a:t>
            </a:r>
          </a:p>
        </p:txBody>
      </p:sp>
    </p:spTree>
    <p:extLst>
      <p:ext uri="{BB962C8B-B14F-4D97-AF65-F5344CB8AC3E}">
        <p14:creationId xmlns:p14="http://schemas.microsoft.com/office/powerpoint/2010/main" val="1391054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7"/>
          <p:cNvSpPr txBox="1">
            <a:spLocks noChangeArrowheads="1"/>
          </p:cNvSpPr>
          <p:nvPr/>
        </p:nvSpPr>
        <p:spPr bwMode="auto">
          <a:xfrm>
            <a:off x="304801" y="212725"/>
            <a:ext cx="1174496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 sz="4400" dirty="0">
                <a:latin typeface="+mn-lt"/>
              </a:rPr>
              <a:t>Knowledge about DMU in buying process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fr-FR" sz="3600" dirty="0">
                <a:latin typeface="+mn-lt"/>
              </a:rPr>
              <a:t>Value to marketers</a:t>
            </a:r>
          </a:p>
        </p:txBody>
      </p:sp>
      <p:sp>
        <p:nvSpPr>
          <p:cNvPr id="3" name="Text Box 18"/>
          <p:cNvSpPr txBox="1">
            <a:spLocks noChangeArrowheads="1"/>
          </p:cNvSpPr>
          <p:nvPr/>
        </p:nvSpPr>
        <p:spPr bwMode="auto">
          <a:xfrm>
            <a:off x="731520" y="2072640"/>
            <a:ext cx="1070864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2400" b="1" dirty="0">
                <a:latin typeface="+mn-lt"/>
              </a:rPr>
              <a:t>Effective marketing hinges on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fr-FR" sz="2400" b="1" dirty="0"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fr-FR" sz="2400" b="1" dirty="0"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i="1" dirty="0">
                <a:latin typeface="+mn-lt"/>
              </a:rPr>
              <a:t>identifying:</a:t>
            </a:r>
            <a:r>
              <a:rPr lang="en-GB" altLang="fr-FR" sz="2400" dirty="0">
                <a:latin typeface="+mn-lt"/>
              </a:rPr>
              <a:t>			key DMU members  concerns/needs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fr-FR" sz="2400" dirty="0"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i="1" dirty="0">
                <a:latin typeface="+mn-lt"/>
              </a:rPr>
              <a:t>crafting solutions to:</a:t>
            </a:r>
            <a:r>
              <a:rPr lang="en-GB" altLang="fr-FR" sz="2400" dirty="0">
                <a:latin typeface="+mn-lt"/>
              </a:rPr>
              <a:t>	satisfy individual DMU member needs minimise perceived risk 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fr-FR" sz="2400" i="1" dirty="0"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i="1" dirty="0">
                <a:latin typeface="+mn-lt"/>
              </a:rPr>
              <a:t>early involvement to:</a:t>
            </a:r>
            <a:r>
              <a:rPr lang="en-GB" altLang="fr-FR" sz="2400" dirty="0">
                <a:latin typeface="+mn-lt"/>
              </a:rPr>
              <a:t>	reach &amp; influence DMU participants  	before key decisions are 							made that will determine vendor choice</a:t>
            </a:r>
          </a:p>
        </p:txBody>
      </p:sp>
      <p:sp>
        <p:nvSpPr>
          <p:cNvPr id="4" name="Rectangle 19"/>
          <p:cNvSpPr>
            <a:spLocks noChangeArrowheads="1"/>
          </p:cNvSpPr>
          <p:nvPr/>
        </p:nvSpPr>
        <p:spPr bwMode="auto">
          <a:xfrm>
            <a:off x="3043873" y="5932726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fr-FR" sz="1600" dirty="0" err="1">
                <a:latin typeface="+mn-lt"/>
              </a:rPr>
              <a:t>Ghingold</a:t>
            </a:r>
            <a:r>
              <a:rPr lang="en-US" altLang="fr-FR" sz="1600" dirty="0">
                <a:latin typeface="+mn-lt"/>
              </a:rPr>
              <a:t> and Wilson 1998</a:t>
            </a:r>
          </a:p>
        </p:txBody>
      </p:sp>
    </p:spTree>
    <p:extLst>
      <p:ext uri="{BB962C8B-B14F-4D97-AF65-F5344CB8AC3E}">
        <p14:creationId xmlns:p14="http://schemas.microsoft.com/office/powerpoint/2010/main" val="4291075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/>
          </p:cNvGraphicFramePr>
          <p:nvPr/>
        </p:nvGraphicFramePr>
        <p:xfrm>
          <a:off x="1920240" y="153924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3616960" y="243840"/>
            <a:ext cx="45493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Learning outcomes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2197901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616960" y="243840"/>
            <a:ext cx="45493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Learning outcomes</a:t>
            </a:r>
            <a:endParaRPr lang="fr-FR" sz="4400" dirty="0"/>
          </a:p>
        </p:txBody>
      </p:sp>
      <p:graphicFrame>
        <p:nvGraphicFramePr>
          <p:cNvPr id="6" name="Content Placeholder 2"/>
          <p:cNvGraphicFramePr>
            <a:graphicFrameLocks/>
          </p:cNvGraphicFramePr>
          <p:nvPr/>
        </p:nvGraphicFramePr>
        <p:xfrm>
          <a:off x="1920240" y="153924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8575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082925" y="1445895"/>
            <a:ext cx="67691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2400" b="1" dirty="0">
                <a:latin typeface="+mn-lt"/>
              </a:rPr>
              <a:t>Buying:	lower total spend year-on-year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fr-FR" sz="2400" b="1" dirty="0"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fr-FR" sz="2400" b="1" dirty="0"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+mn-lt"/>
              </a:rPr>
              <a:t>				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381058" y="107950"/>
            <a:ext cx="505939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4400" dirty="0">
                <a:latin typeface="+mn-lt"/>
              </a:rPr>
              <a:t>Purchase orientation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492237" y="2606675"/>
            <a:ext cx="2810833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+mn-lt"/>
              </a:rPr>
              <a:t>least scope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+mn-lt"/>
              </a:rPr>
              <a:t>for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+mn-lt"/>
              </a:rPr>
              <a:t>business marketer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+mn-lt"/>
              </a:rPr>
              <a:t>to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+mn-lt"/>
              </a:rPr>
              <a:t>create &amp; share value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+mn-lt"/>
              </a:rPr>
              <a:t>with customer</a:t>
            </a:r>
          </a:p>
        </p:txBody>
      </p:sp>
      <p:sp>
        <p:nvSpPr>
          <p:cNvPr id="5" name="AutoShape 7"/>
          <p:cNvSpPr>
            <a:spLocks/>
          </p:cNvSpPr>
          <p:nvPr/>
        </p:nvSpPr>
        <p:spPr bwMode="auto">
          <a:xfrm>
            <a:off x="5696903" y="2708275"/>
            <a:ext cx="360362" cy="2089150"/>
          </a:xfrm>
          <a:prstGeom prst="rightBrace">
            <a:avLst>
              <a:gd name="adj1" fmla="val 48311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63520" y="2690336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/>
              <a:t>obtain best deal:	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fr-F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/>
              <a:t>maximise power:	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fr-F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/>
              <a:t>risk avoidance:</a:t>
            </a:r>
            <a:endParaRPr lang="fr-FR" sz="2400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2113280" y="2275840"/>
            <a:ext cx="7579360" cy="2987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132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381058" y="107950"/>
            <a:ext cx="505939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4400" dirty="0">
                <a:latin typeface="+mn-lt"/>
              </a:rPr>
              <a:t>Purchase orientation</a:t>
            </a:r>
          </a:p>
        </p:txBody>
      </p:sp>
      <p:sp>
        <p:nvSpPr>
          <p:cNvPr id="8" name="AutoShape 7"/>
          <p:cNvSpPr>
            <a:spLocks/>
          </p:cNvSpPr>
          <p:nvPr/>
        </p:nvSpPr>
        <p:spPr bwMode="auto">
          <a:xfrm>
            <a:off x="6469063" y="2708275"/>
            <a:ext cx="360362" cy="2089150"/>
          </a:xfrm>
          <a:prstGeom prst="rightBrace">
            <a:avLst>
              <a:gd name="adj1" fmla="val 48311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+mn-lt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625600" y="2275840"/>
            <a:ext cx="9022080" cy="2987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405165" y="1440785"/>
            <a:ext cx="48422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GB" altLang="fr-FR" sz="2400" b="1" dirty="0"/>
              <a:t>Procurement: maximise productivity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73950" y="2819876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/>
              <a:t>quality improvement:			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fr-F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/>
              <a:t>reduce total cost of ownership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fr-F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/>
              <a:t>supplier cooperation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6829425" y="2413476"/>
            <a:ext cx="3727450" cy="3359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+mn-lt"/>
              </a:rPr>
              <a:t>scope for 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+mn-lt"/>
              </a:rPr>
              <a:t>business marketer 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+mn-lt"/>
              </a:rPr>
              <a:t>to contribute to 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+mn-lt"/>
              </a:rPr>
              <a:t>customer’s productivity focus 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GB" altLang="fr-FR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79379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381058" y="107950"/>
            <a:ext cx="505939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4400" dirty="0">
                <a:latin typeface="+mn-lt"/>
              </a:rPr>
              <a:t>Purchase orientation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833120" y="2275840"/>
            <a:ext cx="10688320" cy="33731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625600" y="1846480"/>
            <a:ext cx="96520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fr-FR" sz="2400" b="1" dirty="0"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fr-FR" sz="2400" dirty="0">
              <a:latin typeface="+mn-lt"/>
            </a:endParaRPr>
          </a:p>
          <a:p>
            <a:pPr>
              <a:spcBef>
                <a:spcPct val="0"/>
              </a:spcBef>
              <a:buNone/>
            </a:pPr>
            <a:r>
              <a:rPr lang="en-GB" altLang="fr-FR" sz="2400" dirty="0">
                <a:latin typeface="+mn-lt"/>
              </a:rPr>
              <a:t>firm efforts focused on delivering value to end customers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fr-FR" sz="2400" dirty="0">
              <a:latin typeface="+mn-lt"/>
            </a:endParaRPr>
          </a:p>
          <a:p>
            <a:pPr>
              <a:spcBef>
                <a:spcPct val="0"/>
              </a:spcBef>
              <a:buNone/>
            </a:pPr>
            <a:r>
              <a:rPr lang="en-GB" altLang="fr-FR" sz="2400" dirty="0">
                <a:latin typeface="+mn-lt"/>
              </a:rPr>
              <a:t>sourcing strategy centred around firm’s core competencies &amp; capabilities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fr-FR" sz="2400" dirty="0">
              <a:latin typeface="+mn-lt"/>
            </a:endParaRPr>
          </a:p>
          <a:p>
            <a:pPr>
              <a:spcBef>
                <a:spcPct val="0"/>
              </a:spcBef>
              <a:buNone/>
            </a:pPr>
            <a:r>
              <a:rPr lang="en-GB" altLang="fr-FR" sz="2400" u="sng" dirty="0">
                <a:latin typeface="+mn-lt"/>
              </a:rPr>
              <a:t>supply network</a:t>
            </a:r>
            <a:r>
              <a:rPr lang="en-GB" altLang="fr-FR" sz="2400" dirty="0">
                <a:latin typeface="+mn-lt"/>
              </a:rPr>
              <a:t> that efficiently completes required business processes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fr-FR" sz="2400" dirty="0">
              <a:latin typeface="+mn-lt"/>
            </a:endParaRPr>
          </a:p>
          <a:p>
            <a:pPr>
              <a:spcBef>
                <a:spcPct val="0"/>
              </a:spcBef>
              <a:buNone/>
            </a:pPr>
            <a:r>
              <a:rPr lang="en-GB" altLang="fr-FR" sz="2400" dirty="0">
                <a:latin typeface="+mn-lt"/>
              </a:rPr>
              <a:t>highly collaborative </a:t>
            </a:r>
            <a:r>
              <a:rPr lang="en-GB" altLang="fr-FR" sz="2400" u="sng" dirty="0">
                <a:latin typeface="+mn-lt"/>
              </a:rPr>
              <a:t>relationships</a:t>
            </a:r>
            <a:r>
              <a:rPr lang="en-GB" altLang="fr-FR" sz="2400" dirty="0">
                <a:latin typeface="+mn-lt"/>
              </a:rPr>
              <a:t> with select supplier &amp; sub-suppliers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fr-FR" sz="2400" dirty="0"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fr-FR" sz="2400" dirty="0"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+mn-lt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2537958" y="1262468"/>
            <a:ext cx="73781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GB" altLang="fr-FR" sz="2400" b="1" dirty="0"/>
              <a:t>Supply management: maximise value along supply chain</a:t>
            </a:r>
          </a:p>
        </p:txBody>
      </p:sp>
    </p:spTree>
    <p:extLst>
      <p:ext uri="{BB962C8B-B14F-4D97-AF65-F5344CB8AC3E}">
        <p14:creationId xmlns:p14="http://schemas.microsoft.com/office/powerpoint/2010/main" val="1882190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696608" y="104200"/>
            <a:ext cx="1020747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4400" dirty="0">
                <a:latin typeface="+mn-lt"/>
              </a:rPr>
              <a:t>Figure 2.1 Segmenting purchase categories</a:t>
            </a:r>
          </a:p>
        </p:txBody>
      </p:sp>
      <p:graphicFrame>
        <p:nvGraphicFramePr>
          <p:cNvPr id="5" name="Diagramme 4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3572315" y="5899644"/>
            <a:ext cx="5175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/>
              <a:t>low</a:t>
            </a:r>
            <a:r>
              <a:rPr lang="en-GB" sz="2400" dirty="0"/>
              <a:t>                    </a:t>
            </a:r>
            <a:r>
              <a:rPr lang="en-GB" sz="2400" b="1" dirty="0"/>
              <a:t>supply risk                  </a:t>
            </a:r>
            <a:r>
              <a:rPr lang="en-GB" sz="2400" i="1" dirty="0"/>
              <a:t>high</a:t>
            </a:r>
            <a:endParaRPr lang="fr-FR" sz="2400" i="1" dirty="0"/>
          </a:p>
        </p:txBody>
      </p:sp>
      <p:sp>
        <p:nvSpPr>
          <p:cNvPr id="7" name="ZoneTexte 6"/>
          <p:cNvSpPr txBox="1"/>
          <p:nvPr/>
        </p:nvSpPr>
        <p:spPr>
          <a:xfrm>
            <a:off x="1601608" y="1056920"/>
            <a:ext cx="1848006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i="1" dirty="0"/>
              <a:t>high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r>
              <a:rPr lang="en-GB" sz="2400" b="1" dirty="0"/>
              <a:t>profit impact</a:t>
            </a:r>
          </a:p>
          <a:p>
            <a:endParaRPr lang="en-GB" sz="2400" b="1" dirty="0"/>
          </a:p>
          <a:p>
            <a:endParaRPr lang="en-GB" sz="2400" b="1" dirty="0"/>
          </a:p>
          <a:p>
            <a:endParaRPr lang="en-GB" sz="2400" b="1" dirty="0"/>
          </a:p>
          <a:p>
            <a:endParaRPr lang="en-GB" sz="2400" b="1" dirty="0"/>
          </a:p>
          <a:p>
            <a:endParaRPr lang="en-GB" sz="2400" b="1" dirty="0"/>
          </a:p>
          <a:p>
            <a:r>
              <a:rPr lang="en-GB" sz="2000" i="1" dirty="0"/>
              <a:t>low</a:t>
            </a:r>
            <a:endParaRPr lang="fr-FR" sz="2000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9405257" y="5519680"/>
            <a:ext cx="25815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/>
              <a:t>Gelderman</a:t>
            </a:r>
            <a:r>
              <a:rPr lang="en-GB" sz="1400" dirty="0"/>
              <a:t> and van </a:t>
            </a:r>
            <a:r>
              <a:rPr lang="en-GB" sz="1400" dirty="0" err="1"/>
              <a:t>Weele</a:t>
            </a:r>
            <a:r>
              <a:rPr lang="en-GB" sz="1400" dirty="0"/>
              <a:t> 2003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14942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èche vers le bas 7"/>
          <p:cNvSpPr/>
          <p:nvPr/>
        </p:nvSpPr>
        <p:spPr>
          <a:xfrm>
            <a:off x="5974797" y="3977224"/>
            <a:ext cx="360040" cy="183523"/>
          </a:xfrm>
          <a:prstGeom prst="downArrow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696608" y="234828"/>
            <a:ext cx="855477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4400" dirty="0">
                <a:latin typeface="+mn-lt"/>
              </a:rPr>
              <a:t>Figure 2.2 Purchase decision process</a:t>
            </a:r>
          </a:p>
        </p:txBody>
      </p:sp>
      <p:sp>
        <p:nvSpPr>
          <p:cNvPr id="5" name="Rectangle 4"/>
          <p:cNvSpPr/>
          <p:nvPr/>
        </p:nvSpPr>
        <p:spPr>
          <a:xfrm rot="10800000">
            <a:off x="3094477" y="4580154"/>
            <a:ext cx="576064" cy="457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4560926" y="4004090"/>
            <a:ext cx="45719" cy="2000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3622420419"/>
              </p:ext>
            </p:extLst>
          </p:nvPr>
        </p:nvGraphicFramePr>
        <p:xfrm>
          <a:off x="3574869" y="182807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8"/>
          <p:cNvSpPr/>
          <p:nvPr/>
        </p:nvSpPr>
        <p:spPr>
          <a:xfrm>
            <a:off x="4560927" y="3948044"/>
            <a:ext cx="1687648" cy="583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vers le bas 10"/>
          <p:cNvSpPr/>
          <p:nvPr/>
        </p:nvSpPr>
        <p:spPr>
          <a:xfrm rot="10800000">
            <a:off x="4460250" y="5161370"/>
            <a:ext cx="360040" cy="169749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 rot="10800000">
            <a:off x="4560927" y="5326521"/>
            <a:ext cx="159389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6100714" y="5172179"/>
            <a:ext cx="45719" cy="2000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 rot="16200000">
            <a:off x="1978354" y="3464029"/>
            <a:ext cx="2277967" cy="457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vers le bas 16"/>
          <p:cNvSpPr/>
          <p:nvPr/>
        </p:nvSpPr>
        <p:spPr>
          <a:xfrm>
            <a:off x="8732278" y="2328917"/>
            <a:ext cx="360040" cy="235737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8" name="Groupe 17"/>
          <p:cNvGrpSpPr/>
          <p:nvPr/>
        </p:nvGrpSpPr>
        <p:grpSpPr>
          <a:xfrm rot="10800000">
            <a:off x="4149696" y="3651504"/>
            <a:ext cx="397144" cy="339494"/>
            <a:chOff x="5091374" y="1852644"/>
            <a:chExt cx="397144" cy="339494"/>
          </a:xfrm>
        </p:grpSpPr>
        <p:sp>
          <p:nvSpPr>
            <p:cNvPr id="19" name="Flèche droite 18"/>
            <p:cNvSpPr/>
            <p:nvPr/>
          </p:nvSpPr>
          <p:spPr>
            <a:xfrm rot="5400000">
              <a:off x="5120199" y="1823819"/>
              <a:ext cx="339494" cy="397144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accent1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Flèche droite 4"/>
            <p:cNvSpPr/>
            <p:nvPr/>
          </p:nvSpPr>
          <p:spPr>
            <a:xfrm>
              <a:off x="5170803" y="1852644"/>
              <a:ext cx="238286" cy="2376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200" kern="1200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4560926" y="3948043"/>
            <a:ext cx="45719" cy="2000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3094476" y="2308207"/>
            <a:ext cx="5904657" cy="457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 vers le bas 21"/>
          <p:cNvSpPr/>
          <p:nvPr/>
        </p:nvSpPr>
        <p:spPr>
          <a:xfrm>
            <a:off x="5971188" y="3981359"/>
            <a:ext cx="360040" cy="169749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5740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04143" y="58287"/>
            <a:ext cx="1140482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4400" dirty="0">
                <a:latin typeface="Calibri" panose="020F0502020204030204" pitchFamily="34" charset="0"/>
              </a:rPr>
              <a:t>Table 2.2 Buying situations and marketer actions</a:t>
            </a:r>
            <a:endParaRPr lang="fr-FR" altLang="fr-FR" sz="4400" dirty="0">
              <a:latin typeface="Calibri" panose="020F050202020403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74172" y="908050"/>
          <a:ext cx="11734796" cy="54484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3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3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3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345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5467"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n-GB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n-GB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Buying situation</a:t>
                      </a:r>
                      <a:endParaRPr lang="fr-FR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31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n-GB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Marketer actions</a:t>
                      </a:r>
                      <a:endParaRPr lang="fr-FR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n-GB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New task (</a:t>
                      </a:r>
                      <a:r>
                        <a:rPr lang="en-GB" sz="1800" b="0" dirty="0" err="1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strategic:judgemental</a:t>
                      </a:r>
                      <a:r>
                        <a:rPr lang="en-GB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fr-FR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n-GB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Modified rebuy (</a:t>
                      </a:r>
                      <a:r>
                        <a:rPr lang="en-GB" sz="1800" b="0" dirty="0" err="1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complex:simple</a:t>
                      </a:r>
                      <a:r>
                        <a:rPr lang="en-GB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fr-FR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n-GB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Straight rebuy (</a:t>
                      </a:r>
                      <a:r>
                        <a:rPr lang="en-GB" sz="1800" b="0" dirty="0" err="1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routine:casual</a:t>
                      </a:r>
                      <a:r>
                        <a:rPr lang="en-GB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fr-FR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14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n-GB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Out-supplier</a:t>
                      </a:r>
                      <a:endParaRPr lang="fr-FR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track search and communication behaviour;</a:t>
                      </a:r>
                      <a:endParaRPr lang="fr-FR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secure purchase and specification information;</a:t>
                      </a:r>
                      <a:endParaRPr lang="fr-FR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tailor solutions to specific</a:t>
                      </a:r>
                      <a:endParaRPr lang="fr-FR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supply needs</a:t>
                      </a:r>
                      <a:endParaRPr lang="fr-FR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develop customer insight;</a:t>
                      </a:r>
                      <a:endParaRPr lang="fr-FR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create communications messages to present value adding supply alternatives; deliver messages to match customer search behaviour </a:t>
                      </a:r>
                      <a:endParaRPr lang="fr-FR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examine</a:t>
                      </a:r>
                      <a:endParaRPr lang="fr-FR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total cost of ownership;</a:t>
                      </a:r>
                      <a:endParaRPr lang="fr-FR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target </a:t>
                      </a:r>
                      <a:endParaRPr lang="fr-FR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users, designers, engineers</a:t>
                      </a:r>
                      <a:endParaRPr lang="fr-FR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2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n-GB" sz="1800" b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In-supplier</a:t>
                      </a:r>
                      <a:endParaRPr lang="fr-FR" sz="1800" b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anticipate, monitor</a:t>
                      </a:r>
                      <a:endParaRPr lang="fr-FR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changing needs;</a:t>
                      </a:r>
                      <a:endParaRPr lang="fr-FR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offer consultation in specifying</a:t>
                      </a:r>
                      <a:endParaRPr lang="fr-FR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supply need</a:t>
                      </a:r>
                      <a:endParaRPr lang="fr-FR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try to move </a:t>
                      </a:r>
                      <a:endParaRPr lang="fr-FR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to straight rebuy;</a:t>
                      </a:r>
                      <a:endParaRPr lang="fr-FR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reduce perceived</a:t>
                      </a:r>
                      <a:endParaRPr lang="fr-FR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benefits of supply switch</a:t>
                      </a:r>
                      <a:endParaRPr lang="fr-FR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reinforce relationship</a:t>
                      </a:r>
                      <a:endParaRPr lang="fr-FR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regular communication;</a:t>
                      </a:r>
                      <a:endParaRPr lang="fr-FR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automated ordering</a:t>
                      </a:r>
                      <a:endParaRPr lang="fr-FR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n-GB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55696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549</Words>
  <Application>Microsoft Macintosh PowerPoint</Application>
  <PresentationFormat>Widescreen</PresentationFormat>
  <Paragraphs>174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Thème Office</vt:lpstr>
      <vt:lpstr>Business to Business Marketing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Kegde Business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Canning Louise</dc:creator>
  <cp:lastModifiedBy>Sanjit Sengupta</cp:lastModifiedBy>
  <cp:revision>4</cp:revision>
  <dcterms:created xsi:type="dcterms:W3CDTF">2019-12-14T19:17:04Z</dcterms:created>
  <dcterms:modified xsi:type="dcterms:W3CDTF">2020-07-26T20:34:48Z</dcterms:modified>
</cp:coreProperties>
</file>