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90" r:id="rId5"/>
    <p:sldId id="286" r:id="rId6"/>
    <p:sldId id="287" r:id="rId7"/>
    <p:sldId id="291" r:id="rId8"/>
    <p:sldId id="281" r:id="rId9"/>
    <p:sldId id="282" r:id="rId10"/>
    <p:sldId id="293" r:id="rId11"/>
    <p:sldId id="294" r:id="rId12"/>
    <p:sldId id="283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>
      <p:cViewPr varScale="1">
        <p:scale>
          <a:sx n="115" d="100"/>
          <a:sy n="115" d="100"/>
        </p:scale>
        <p:origin x="146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A95426-A55C-45CE-AF69-9EFACC02D2F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D1160F0-4590-4FEB-83A3-090428D06117}">
      <dgm:prSet/>
      <dgm:spPr/>
      <dgm:t>
        <a:bodyPr/>
        <a:lstStyle/>
        <a:p>
          <a:pPr rtl="0"/>
          <a:r>
            <a:rPr lang="en-GB" altLang="en-US" dirty="0"/>
            <a:t>Appreciate that traditional approach to business marketing, based solely upon influencing organizational buying behaviour, naively assumes that the marketer is active while the customer is relatively passive</a:t>
          </a:r>
          <a:endParaRPr lang="en-GB" dirty="0"/>
        </a:p>
      </dgm:t>
    </dgm:pt>
    <dgm:pt modelId="{45A62271-6DF4-48FF-B8A6-AC8E3D7334D8}" type="parTrans" cxnId="{F3E36154-3659-4E8B-A624-8BFD9006082E}">
      <dgm:prSet/>
      <dgm:spPr/>
      <dgm:t>
        <a:bodyPr/>
        <a:lstStyle/>
        <a:p>
          <a:endParaRPr lang="en-GB"/>
        </a:p>
      </dgm:t>
    </dgm:pt>
    <dgm:pt modelId="{57059931-2041-497F-A4AD-4BA4F0271D15}" type="sibTrans" cxnId="{F3E36154-3659-4E8B-A624-8BFD9006082E}">
      <dgm:prSet/>
      <dgm:spPr/>
      <dgm:t>
        <a:bodyPr/>
        <a:lstStyle/>
        <a:p>
          <a:endParaRPr lang="en-GB"/>
        </a:p>
      </dgm:t>
    </dgm:pt>
    <dgm:pt modelId="{AD286F14-7AC7-4C3A-9F86-46DC43433BB2}">
      <dgm:prSet/>
      <dgm:spPr/>
      <dgm:t>
        <a:bodyPr/>
        <a:lstStyle/>
        <a:p>
          <a:pPr rtl="0"/>
          <a:r>
            <a:rPr lang="en-GB" altLang="en-US" dirty="0"/>
            <a:t>Recognize that value creation in business-to-business exchange comes from a clear understanding of the relationship between buyer and seller</a:t>
          </a:r>
        </a:p>
      </dgm:t>
    </dgm:pt>
    <dgm:pt modelId="{E1AB1EF6-EAB5-4D20-ADA7-46B104C8AD11}" type="parTrans" cxnId="{766F8E85-4106-4F3A-9DF3-EBF2EC7A07F2}">
      <dgm:prSet/>
      <dgm:spPr/>
      <dgm:t>
        <a:bodyPr/>
        <a:lstStyle/>
        <a:p>
          <a:endParaRPr lang="en-US"/>
        </a:p>
      </dgm:t>
    </dgm:pt>
    <dgm:pt modelId="{F59B4AE1-56FD-45A6-918E-7CB0D4D7B5A8}" type="sibTrans" cxnId="{766F8E85-4106-4F3A-9DF3-EBF2EC7A07F2}">
      <dgm:prSet/>
      <dgm:spPr/>
      <dgm:t>
        <a:bodyPr/>
        <a:lstStyle/>
        <a:p>
          <a:endParaRPr lang="en-US"/>
        </a:p>
      </dgm:t>
    </dgm:pt>
    <dgm:pt modelId="{8C5C3E2A-F7FA-48DA-84E8-16D29A181046}">
      <dgm:prSet/>
      <dgm:spPr/>
      <dgm:t>
        <a:bodyPr/>
        <a:lstStyle/>
        <a:p>
          <a:pPr rtl="0"/>
          <a:r>
            <a:rPr lang="en-GB" altLang="en-US" dirty="0"/>
            <a:t>Know what is meant by the relationship concept in B2B marketing</a:t>
          </a:r>
          <a:endParaRPr lang="en-GB" dirty="0"/>
        </a:p>
      </dgm:t>
    </dgm:pt>
    <dgm:pt modelId="{F5B741F2-E728-479C-B9EE-2A8810BC6C3E}" type="parTrans" cxnId="{76DD9022-C09B-49DD-A3CF-D66949D400D3}">
      <dgm:prSet/>
      <dgm:spPr/>
      <dgm:t>
        <a:bodyPr/>
        <a:lstStyle/>
        <a:p>
          <a:endParaRPr lang="en-US"/>
        </a:p>
      </dgm:t>
    </dgm:pt>
    <dgm:pt modelId="{09F48AD7-02BD-4D72-A8F9-9F76B66CB566}" type="sibTrans" cxnId="{76DD9022-C09B-49DD-A3CF-D66949D400D3}">
      <dgm:prSet/>
      <dgm:spPr/>
      <dgm:t>
        <a:bodyPr/>
        <a:lstStyle/>
        <a:p>
          <a:endParaRPr lang="en-US"/>
        </a:p>
      </dgm:t>
    </dgm:pt>
    <dgm:pt modelId="{2F4262F2-98C4-4374-82FA-FF7D3E8D7571}" type="pres">
      <dgm:prSet presAssocID="{78A95426-A55C-45CE-AF69-9EFACC02D2F6}" presName="linear" presStyleCnt="0">
        <dgm:presLayoutVars>
          <dgm:animLvl val="lvl"/>
          <dgm:resizeHandles val="exact"/>
        </dgm:presLayoutVars>
      </dgm:prSet>
      <dgm:spPr/>
    </dgm:pt>
    <dgm:pt modelId="{9C3247C1-9A7D-4835-923C-BC97730201C0}" type="pres">
      <dgm:prSet presAssocID="{DD1160F0-4590-4FEB-83A3-090428D06117}" presName="parentText" presStyleLbl="node1" presStyleIdx="0" presStyleCnt="3" custLinFactY="-16670" custLinFactNeighborX="-1624" custLinFactNeighborY="-100000">
        <dgm:presLayoutVars>
          <dgm:chMax val="0"/>
          <dgm:bulletEnabled val="1"/>
        </dgm:presLayoutVars>
      </dgm:prSet>
      <dgm:spPr/>
    </dgm:pt>
    <dgm:pt modelId="{273B4FF6-090F-48A3-A472-2155D9DF2EC0}" type="pres">
      <dgm:prSet presAssocID="{57059931-2041-497F-A4AD-4BA4F0271D15}" presName="spacer" presStyleCnt="0"/>
      <dgm:spPr/>
    </dgm:pt>
    <dgm:pt modelId="{7A768B63-E268-4F01-B4FC-2C9B3AF57F4C}" type="pres">
      <dgm:prSet presAssocID="{AD286F14-7AC7-4C3A-9F86-46DC43433BB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2C4B5A3-3A9C-4EE2-BCE1-7DF24B5BE69B}" type="pres">
      <dgm:prSet presAssocID="{F59B4AE1-56FD-45A6-918E-7CB0D4D7B5A8}" presName="spacer" presStyleCnt="0"/>
      <dgm:spPr/>
    </dgm:pt>
    <dgm:pt modelId="{94457449-2AD4-4AEA-BB72-9A71B19AB88A}" type="pres">
      <dgm:prSet presAssocID="{8C5C3E2A-F7FA-48DA-84E8-16D29A18104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6DD9022-C09B-49DD-A3CF-D66949D400D3}" srcId="{78A95426-A55C-45CE-AF69-9EFACC02D2F6}" destId="{8C5C3E2A-F7FA-48DA-84E8-16D29A181046}" srcOrd="2" destOrd="0" parTransId="{F5B741F2-E728-479C-B9EE-2A8810BC6C3E}" sibTransId="{09F48AD7-02BD-4D72-A8F9-9F76B66CB566}"/>
    <dgm:cxn modelId="{93D0F13A-BE36-43E2-A887-B5A086BD6932}" type="presOf" srcId="{AD286F14-7AC7-4C3A-9F86-46DC43433BB2}" destId="{7A768B63-E268-4F01-B4FC-2C9B3AF57F4C}" srcOrd="0" destOrd="0" presId="urn:microsoft.com/office/officeart/2005/8/layout/vList2"/>
    <dgm:cxn modelId="{0036603E-5B90-4A3A-9860-0685D8A302A5}" type="presOf" srcId="{DD1160F0-4590-4FEB-83A3-090428D06117}" destId="{9C3247C1-9A7D-4835-923C-BC97730201C0}" srcOrd="0" destOrd="0" presId="urn:microsoft.com/office/officeart/2005/8/layout/vList2"/>
    <dgm:cxn modelId="{F3E36154-3659-4E8B-A624-8BFD9006082E}" srcId="{78A95426-A55C-45CE-AF69-9EFACC02D2F6}" destId="{DD1160F0-4590-4FEB-83A3-090428D06117}" srcOrd="0" destOrd="0" parTransId="{45A62271-6DF4-48FF-B8A6-AC8E3D7334D8}" sibTransId="{57059931-2041-497F-A4AD-4BA4F0271D15}"/>
    <dgm:cxn modelId="{766F8E85-4106-4F3A-9DF3-EBF2EC7A07F2}" srcId="{78A95426-A55C-45CE-AF69-9EFACC02D2F6}" destId="{AD286F14-7AC7-4C3A-9F86-46DC43433BB2}" srcOrd="1" destOrd="0" parTransId="{E1AB1EF6-EAB5-4D20-ADA7-46B104C8AD11}" sibTransId="{F59B4AE1-56FD-45A6-918E-7CB0D4D7B5A8}"/>
    <dgm:cxn modelId="{D4261AEE-51B9-4DFE-86CF-5FE94F6ABD3D}" type="presOf" srcId="{8C5C3E2A-F7FA-48DA-84E8-16D29A181046}" destId="{94457449-2AD4-4AEA-BB72-9A71B19AB88A}" srcOrd="0" destOrd="0" presId="urn:microsoft.com/office/officeart/2005/8/layout/vList2"/>
    <dgm:cxn modelId="{090268F8-CDC4-46E5-9702-541C680AA78D}" type="presOf" srcId="{78A95426-A55C-45CE-AF69-9EFACC02D2F6}" destId="{2F4262F2-98C4-4374-82FA-FF7D3E8D7571}" srcOrd="0" destOrd="0" presId="urn:microsoft.com/office/officeart/2005/8/layout/vList2"/>
    <dgm:cxn modelId="{94EB967F-2211-4FEE-9D40-F10B1F4F89CD}" type="presParOf" srcId="{2F4262F2-98C4-4374-82FA-FF7D3E8D7571}" destId="{9C3247C1-9A7D-4835-923C-BC97730201C0}" srcOrd="0" destOrd="0" presId="urn:microsoft.com/office/officeart/2005/8/layout/vList2"/>
    <dgm:cxn modelId="{475B5F6C-735C-4111-A494-D4A595711D1D}" type="presParOf" srcId="{2F4262F2-98C4-4374-82FA-FF7D3E8D7571}" destId="{273B4FF6-090F-48A3-A472-2155D9DF2EC0}" srcOrd="1" destOrd="0" presId="urn:microsoft.com/office/officeart/2005/8/layout/vList2"/>
    <dgm:cxn modelId="{F62285D8-E32F-4409-AFC9-BED6AD7C7068}" type="presParOf" srcId="{2F4262F2-98C4-4374-82FA-FF7D3E8D7571}" destId="{7A768B63-E268-4F01-B4FC-2C9B3AF57F4C}" srcOrd="2" destOrd="0" presId="urn:microsoft.com/office/officeart/2005/8/layout/vList2"/>
    <dgm:cxn modelId="{7B859396-57DC-45E9-B7DF-E65BC473AECC}" type="presParOf" srcId="{2F4262F2-98C4-4374-82FA-FF7D3E8D7571}" destId="{F2C4B5A3-3A9C-4EE2-BCE1-7DF24B5BE69B}" srcOrd="3" destOrd="0" presId="urn:microsoft.com/office/officeart/2005/8/layout/vList2"/>
    <dgm:cxn modelId="{4E32D364-2A6B-4ADA-B96B-C4E368AB8AFA}" type="presParOf" srcId="{2F4262F2-98C4-4374-82FA-FF7D3E8D7571}" destId="{94457449-2AD4-4AEA-BB72-9A71B19AB88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C07D81-6E9E-439F-B446-50687F4D86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82840F9-75C3-496A-948D-CFC3B3B21448}">
      <dgm:prSet/>
      <dgm:spPr/>
      <dgm:t>
        <a:bodyPr/>
        <a:lstStyle/>
        <a:p>
          <a:pPr rtl="0"/>
          <a:r>
            <a:rPr lang="en-GB" altLang="en-US" dirty="0"/>
            <a:t>Know what variables affect business-to-business relationships</a:t>
          </a:r>
          <a:endParaRPr lang="en-GB" dirty="0"/>
        </a:p>
      </dgm:t>
    </dgm:pt>
    <dgm:pt modelId="{21B4C8D0-6FCB-4E98-9959-F63247EB02ED}" type="parTrans" cxnId="{DFBEA74B-88BE-48B2-A136-49A9B7099D9C}">
      <dgm:prSet/>
      <dgm:spPr/>
      <dgm:t>
        <a:bodyPr/>
        <a:lstStyle/>
        <a:p>
          <a:endParaRPr lang="en-GB"/>
        </a:p>
      </dgm:t>
    </dgm:pt>
    <dgm:pt modelId="{7DC3C575-D496-4244-A994-0C48490BC20E}" type="sibTrans" cxnId="{DFBEA74B-88BE-48B2-A136-49A9B7099D9C}">
      <dgm:prSet/>
      <dgm:spPr/>
      <dgm:t>
        <a:bodyPr/>
        <a:lstStyle/>
        <a:p>
          <a:endParaRPr lang="en-GB"/>
        </a:p>
      </dgm:t>
    </dgm:pt>
    <dgm:pt modelId="{64DD95F9-CC43-49A8-9A84-8862C2A24A76}">
      <dgm:prSet/>
      <dgm:spPr/>
      <dgm:t>
        <a:bodyPr/>
        <a:lstStyle/>
        <a:p>
          <a:pPr rtl="0"/>
          <a:r>
            <a:rPr lang="en-GB" altLang="en-US"/>
            <a:t>Appreciate the range of tasks involved in continually managing a relationship</a:t>
          </a:r>
          <a:endParaRPr lang="en-GB" altLang="en-US" dirty="0"/>
        </a:p>
      </dgm:t>
    </dgm:pt>
    <dgm:pt modelId="{23E88E97-AC83-47E2-A1AD-AFE5A4A0078A}" type="parTrans" cxnId="{892C85EB-B413-41F5-8A06-F286B6F04E20}">
      <dgm:prSet/>
      <dgm:spPr/>
      <dgm:t>
        <a:bodyPr/>
        <a:lstStyle/>
        <a:p>
          <a:endParaRPr lang="en-US"/>
        </a:p>
      </dgm:t>
    </dgm:pt>
    <dgm:pt modelId="{18D5E06E-96D4-4608-8B0A-87A1FBD806FB}" type="sibTrans" cxnId="{892C85EB-B413-41F5-8A06-F286B6F04E20}">
      <dgm:prSet/>
      <dgm:spPr/>
      <dgm:t>
        <a:bodyPr/>
        <a:lstStyle/>
        <a:p>
          <a:endParaRPr lang="en-US"/>
        </a:p>
      </dgm:t>
    </dgm:pt>
    <dgm:pt modelId="{96BF808B-4BE4-4A24-8D6D-3DA3D7A2A199}">
      <dgm:prSet/>
      <dgm:spPr/>
      <dgm:t>
        <a:bodyPr/>
        <a:lstStyle/>
        <a:p>
          <a:pPr rtl="0"/>
          <a:r>
            <a:rPr lang="en-GB" altLang="en-US" dirty="0"/>
            <a:t>Recognize the impact that the network concept has upon business-to-business marketing and the strategic imperative of network thinking</a:t>
          </a:r>
        </a:p>
      </dgm:t>
    </dgm:pt>
    <dgm:pt modelId="{75BA6FC2-F369-4481-9C99-9DE4CEAB8BF9}" type="parTrans" cxnId="{01EF7CE2-881B-4C9E-83C3-B86CE3F77B86}">
      <dgm:prSet/>
      <dgm:spPr/>
      <dgm:t>
        <a:bodyPr/>
        <a:lstStyle/>
        <a:p>
          <a:endParaRPr lang="en-US"/>
        </a:p>
      </dgm:t>
    </dgm:pt>
    <dgm:pt modelId="{20F5E15E-B55F-4773-9203-E08803F0AF5D}" type="sibTrans" cxnId="{01EF7CE2-881B-4C9E-83C3-B86CE3F77B86}">
      <dgm:prSet/>
      <dgm:spPr/>
      <dgm:t>
        <a:bodyPr/>
        <a:lstStyle/>
        <a:p>
          <a:endParaRPr lang="en-US"/>
        </a:p>
      </dgm:t>
    </dgm:pt>
    <dgm:pt modelId="{8A2F3877-0A9B-444B-8A85-A6001007D10C}" type="pres">
      <dgm:prSet presAssocID="{00C07D81-6E9E-439F-B446-50687F4D8622}" presName="linear" presStyleCnt="0">
        <dgm:presLayoutVars>
          <dgm:animLvl val="lvl"/>
          <dgm:resizeHandles val="exact"/>
        </dgm:presLayoutVars>
      </dgm:prSet>
      <dgm:spPr/>
    </dgm:pt>
    <dgm:pt modelId="{CDC7B865-55FA-4575-9E13-DA12CB128214}" type="pres">
      <dgm:prSet presAssocID="{482840F9-75C3-496A-948D-CFC3B3B2144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115B4AF-BE73-4243-B844-2179F78EC0B2}" type="pres">
      <dgm:prSet presAssocID="{7DC3C575-D496-4244-A994-0C48490BC20E}" presName="spacer" presStyleCnt="0"/>
      <dgm:spPr/>
    </dgm:pt>
    <dgm:pt modelId="{299E4075-DB96-4EBF-A54A-008E49FCC0E3}" type="pres">
      <dgm:prSet presAssocID="{64DD95F9-CC43-49A8-9A84-8862C2A24A7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8C6D99E-C498-4449-A8F7-6ABB4DE19B30}" type="pres">
      <dgm:prSet presAssocID="{18D5E06E-96D4-4608-8B0A-87A1FBD806FB}" presName="spacer" presStyleCnt="0"/>
      <dgm:spPr/>
    </dgm:pt>
    <dgm:pt modelId="{12B71127-1FCA-4712-8368-DE2AEBB78979}" type="pres">
      <dgm:prSet presAssocID="{96BF808B-4BE4-4A24-8D6D-3DA3D7A2A19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28C3A1B-A9BF-4CA1-9C62-C03179DF7673}" type="presOf" srcId="{00C07D81-6E9E-439F-B446-50687F4D8622}" destId="{8A2F3877-0A9B-444B-8A85-A6001007D10C}" srcOrd="0" destOrd="0" presId="urn:microsoft.com/office/officeart/2005/8/layout/vList2"/>
    <dgm:cxn modelId="{CB640C3C-A6F8-486D-98B1-A1CC6DC558EA}" type="presOf" srcId="{64DD95F9-CC43-49A8-9A84-8862C2A24A76}" destId="{299E4075-DB96-4EBF-A54A-008E49FCC0E3}" srcOrd="0" destOrd="0" presId="urn:microsoft.com/office/officeart/2005/8/layout/vList2"/>
    <dgm:cxn modelId="{DFBEA74B-88BE-48B2-A136-49A9B7099D9C}" srcId="{00C07D81-6E9E-439F-B446-50687F4D8622}" destId="{482840F9-75C3-496A-948D-CFC3B3B21448}" srcOrd="0" destOrd="0" parTransId="{21B4C8D0-6FCB-4E98-9959-F63247EB02ED}" sibTransId="{7DC3C575-D496-4244-A994-0C48490BC20E}"/>
    <dgm:cxn modelId="{33D901CA-EF08-48A1-9FC7-9152829D5138}" type="presOf" srcId="{96BF808B-4BE4-4A24-8D6D-3DA3D7A2A199}" destId="{12B71127-1FCA-4712-8368-DE2AEBB78979}" srcOrd="0" destOrd="0" presId="urn:microsoft.com/office/officeart/2005/8/layout/vList2"/>
    <dgm:cxn modelId="{01EF7CE2-881B-4C9E-83C3-B86CE3F77B86}" srcId="{00C07D81-6E9E-439F-B446-50687F4D8622}" destId="{96BF808B-4BE4-4A24-8D6D-3DA3D7A2A199}" srcOrd="2" destOrd="0" parTransId="{75BA6FC2-F369-4481-9C99-9DE4CEAB8BF9}" sibTransId="{20F5E15E-B55F-4773-9203-E08803F0AF5D}"/>
    <dgm:cxn modelId="{4BE1E8E8-B027-4BF1-90CE-EB405365376F}" type="presOf" srcId="{482840F9-75C3-496A-948D-CFC3B3B21448}" destId="{CDC7B865-55FA-4575-9E13-DA12CB128214}" srcOrd="0" destOrd="0" presId="urn:microsoft.com/office/officeart/2005/8/layout/vList2"/>
    <dgm:cxn modelId="{892C85EB-B413-41F5-8A06-F286B6F04E20}" srcId="{00C07D81-6E9E-439F-B446-50687F4D8622}" destId="{64DD95F9-CC43-49A8-9A84-8862C2A24A76}" srcOrd="1" destOrd="0" parTransId="{23E88E97-AC83-47E2-A1AD-AFE5A4A0078A}" sibTransId="{18D5E06E-96D4-4608-8B0A-87A1FBD806FB}"/>
    <dgm:cxn modelId="{0E75FF1D-7021-445F-9974-E012D6476219}" type="presParOf" srcId="{8A2F3877-0A9B-444B-8A85-A6001007D10C}" destId="{CDC7B865-55FA-4575-9E13-DA12CB128214}" srcOrd="0" destOrd="0" presId="urn:microsoft.com/office/officeart/2005/8/layout/vList2"/>
    <dgm:cxn modelId="{62B0CB80-AC3A-4A6C-95F7-7017A3FD629A}" type="presParOf" srcId="{8A2F3877-0A9B-444B-8A85-A6001007D10C}" destId="{8115B4AF-BE73-4243-B844-2179F78EC0B2}" srcOrd="1" destOrd="0" presId="urn:microsoft.com/office/officeart/2005/8/layout/vList2"/>
    <dgm:cxn modelId="{F237D708-B06A-44B3-9906-EE351943103F}" type="presParOf" srcId="{8A2F3877-0A9B-444B-8A85-A6001007D10C}" destId="{299E4075-DB96-4EBF-A54A-008E49FCC0E3}" srcOrd="2" destOrd="0" presId="urn:microsoft.com/office/officeart/2005/8/layout/vList2"/>
    <dgm:cxn modelId="{AF530CA4-C2E7-4A69-89BE-2A651A7C14FE}" type="presParOf" srcId="{8A2F3877-0A9B-444B-8A85-A6001007D10C}" destId="{18C6D99E-C498-4449-A8F7-6ABB4DE19B30}" srcOrd="3" destOrd="0" presId="urn:microsoft.com/office/officeart/2005/8/layout/vList2"/>
    <dgm:cxn modelId="{B99DAC36-DDE3-4068-AE92-804AFD376157}" type="presParOf" srcId="{8A2F3877-0A9B-444B-8A85-A6001007D10C}" destId="{12B71127-1FCA-4712-8368-DE2AEBB7897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C07D81-6E9E-439F-B446-50687F4D86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82840F9-75C3-496A-948D-CFC3B3B21448}">
      <dgm:prSet/>
      <dgm:spPr/>
      <dgm:t>
        <a:bodyPr/>
        <a:lstStyle/>
        <a:p>
          <a:pPr rtl="0"/>
          <a:r>
            <a:rPr lang="en-GB" altLang="en-US" dirty="0"/>
            <a:t>As well as an understanding of the behaviour of the buying company, </a:t>
          </a:r>
          <a:r>
            <a:rPr lang="en-GB" altLang="en-US" b="0" u="sng" dirty="0"/>
            <a:t>business marketers also have to understand the relationship between the buying company and the selling company</a:t>
          </a:r>
          <a:endParaRPr lang="en-GB" b="0" u="sng" dirty="0"/>
        </a:p>
      </dgm:t>
    </dgm:pt>
    <dgm:pt modelId="{21B4C8D0-6FCB-4E98-9959-F63247EB02ED}" type="parTrans" cxnId="{DFBEA74B-88BE-48B2-A136-49A9B7099D9C}">
      <dgm:prSet/>
      <dgm:spPr/>
      <dgm:t>
        <a:bodyPr/>
        <a:lstStyle/>
        <a:p>
          <a:endParaRPr lang="en-GB"/>
        </a:p>
      </dgm:t>
    </dgm:pt>
    <dgm:pt modelId="{7DC3C575-D496-4244-A994-0C48490BC20E}" type="sibTrans" cxnId="{DFBEA74B-88BE-48B2-A136-49A9B7099D9C}">
      <dgm:prSet/>
      <dgm:spPr/>
      <dgm:t>
        <a:bodyPr/>
        <a:lstStyle/>
        <a:p>
          <a:endParaRPr lang="en-GB"/>
        </a:p>
      </dgm:t>
    </dgm:pt>
    <dgm:pt modelId="{7168C491-09F9-480B-8C77-75A874C05493}">
      <dgm:prSet/>
      <dgm:spPr/>
      <dgm:t>
        <a:bodyPr/>
        <a:lstStyle/>
        <a:p>
          <a:pPr rtl="0"/>
          <a:r>
            <a:rPr lang="en-GB" altLang="en-US"/>
            <a:t>Relationships are two-sided; treating customers as passive recipients of the attentions of the marketer is a naïve view of business marketing and inherently flawed </a:t>
          </a:r>
          <a:endParaRPr lang="en-GB" altLang="en-US" dirty="0"/>
        </a:p>
      </dgm:t>
    </dgm:pt>
    <dgm:pt modelId="{5185CD2F-CDA4-4459-96D7-DF4FE2F58E56}" type="parTrans" cxnId="{141B3D3D-A212-417A-9B7D-299D9D21A262}">
      <dgm:prSet/>
      <dgm:spPr/>
      <dgm:t>
        <a:bodyPr/>
        <a:lstStyle/>
        <a:p>
          <a:endParaRPr lang="en-US"/>
        </a:p>
      </dgm:t>
    </dgm:pt>
    <dgm:pt modelId="{BD332416-1FF0-4951-A748-DC44FFE5D049}" type="sibTrans" cxnId="{141B3D3D-A212-417A-9B7D-299D9D21A262}">
      <dgm:prSet/>
      <dgm:spPr/>
      <dgm:t>
        <a:bodyPr/>
        <a:lstStyle/>
        <a:p>
          <a:endParaRPr lang="en-US"/>
        </a:p>
      </dgm:t>
    </dgm:pt>
    <dgm:pt modelId="{8A2F3877-0A9B-444B-8A85-A6001007D10C}" type="pres">
      <dgm:prSet presAssocID="{00C07D81-6E9E-439F-B446-50687F4D8622}" presName="linear" presStyleCnt="0">
        <dgm:presLayoutVars>
          <dgm:animLvl val="lvl"/>
          <dgm:resizeHandles val="exact"/>
        </dgm:presLayoutVars>
      </dgm:prSet>
      <dgm:spPr/>
    </dgm:pt>
    <dgm:pt modelId="{CDC7B865-55FA-4575-9E13-DA12CB128214}" type="pres">
      <dgm:prSet presAssocID="{482840F9-75C3-496A-948D-CFC3B3B2144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115B4AF-BE73-4243-B844-2179F78EC0B2}" type="pres">
      <dgm:prSet presAssocID="{7DC3C575-D496-4244-A994-0C48490BC20E}" presName="spacer" presStyleCnt="0"/>
      <dgm:spPr/>
    </dgm:pt>
    <dgm:pt modelId="{5A73FF0F-BC38-4123-82B1-C3F96D2D5B70}" type="pres">
      <dgm:prSet presAssocID="{7168C491-09F9-480B-8C77-75A874C0549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28C3A1B-A9BF-4CA1-9C62-C03179DF7673}" type="presOf" srcId="{00C07D81-6E9E-439F-B446-50687F4D8622}" destId="{8A2F3877-0A9B-444B-8A85-A6001007D10C}" srcOrd="0" destOrd="0" presId="urn:microsoft.com/office/officeart/2005/8/layout/vList2"/>
    <dgm:cxn modelId="{141B3D3D-A212-417A-9B7D-299D9D21A262}" srcId="{00C07D81-6E9E-439F-B446-50687F4D8622}" destId="{7168C491-09F9-480B-8C77-75A874C05493}" srcOrd="1" destOrd="0" parTransId="{5185CD2F-CDA4-4459-96D7-DF4FE2F58E56}" sibTransId="{BD332416-1FF0-4951-A748-DC44FFE5D049}"/>
    <dgm:cxn modelId="{DFBEA74B-88BE-48B2-A136-49A9B7099D9C}" srcId="{00C07D81-6E9E-439F-B446-50687F4D8622}" destId="{482840F9-75C3-496A-948D-CFC3B3B21448}" srcOrd="0" destOrd="0" parTransId="{21B4C8D0-6FCB-4E98-9959-F63247EB02ED}" sibTransId="{7DC3C575-D496-4244-A994-0C48490BC20E}"/>
    <dgm:cxn modelId="{92F6595E-7A53-467A-9135-D18840B50D2D}" type="presOf" srcId="{7168C491-09F9-480B-8C77-75A874C05493}" destId="{5A73FF0F-BC38-4123-82B1-C3F96D2D5B70}" srcOrd="0" destOrd="0" presId="urn:microsoft.com/office/officeart/2005/8/layout/vList2"/>
    <dgm:cxn modelId="{4BE1E8E8-B027-4BF1-90CE-EB405365376F}" type="presOf" srcId="{482840F9-75C3-496A-948D-CFC3B3B21448}" destId="{CDC7B865-55FA-4575-9E13-DA12CB128214}" srcOrd="0" destOrd="0" presId="urn:microsoft.com/office/officeart/2005/8/layout/vList2"/>
    <dgm:cxn modelId="{0E75FF1D-7021-445F-9974-E012D6476219}" type="presParOf" srcId="{8A2F3877-0A9B-444B-8A85-A6001007D10C}" destId="{CDC7B865-55FA-4575-9E13-DA12CB128214}" srcOrd="0" destOrd="0" presId="urn:microsoft.com/office/officeart/2005/8/layout/vList2"/>
    <dgm:cxn modelId="{62B0CB80-AC3A-4A6C-95F7-7017A3FD629A}" type="presParOf" srcId="{8A2F3877-0A9B-444B-8A85-A6001007D10C}" destId="{8115B4AF-BE73-4243-B844-2179F78EC0B2}" srcOrd="1" destOrd="0" presId="urn:microsoft.com/office/officeart/2005/8/layout/vList2"/>
    <dgm:cxn modelId="{BF610748-7886-42CD-B6C1-866C2E3E2E5C}" type="presParOf" srcId="{8A2F3877-0A9B-444B-8A85-A6001007D10C}" destId="{5A73FF0F-BC38-4123-82B1-C3F96D2D5B7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247C1-9A7D-4835-923C-BC97730201C0}">
      <dsp:nvSpPr>
        <dsp:cNvPr id="0" name=""/>
        <dsp:cNvSpPr/>
      </dsp:nvSpPr>
      <dsp:spPr>
        <a:xfrm>
          <a:off x="0" y="0"/>
          <a:ext cx="7787208" cy="1498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100" kern="1200" dirty="0"/>
            <a:t>Appreciate that traditional approach to business marketing, based solely upon influencing organizational buying behaviour, naively assumes that the marketer is active while the customer is relatively passive</a:t>
          </a:r>
          <a:endParaRPr lang="en-GB" sz="2100" kern="1200" dirty="0"/>
        </a:p>
      </dsp:txBody>
      <dsp:txXfrm>
        <a:off x="73164" y="73164"/>
        <a:ext cx="7640880" cy="1352442"/>
      </dsp:txXfrm>
    </dsp:sp>
    <dsp:sp modelId="{7A768B63-E268-4F01-B4FC-2C9B3AF57F4C}">
      <dsp:nvSpPr>
        <dsp:cNvPr id="0" name=""/>
        <dsp:cNvSpPr/>
      </dsp:nvSpPr>
      <dsp:spPr>
        <a:xfrm>
          <a:off x="0" y="1599631"/>
          <a:ext cx="7787208" cy="1498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100" kern="1200" dirty="0"/>
            <a:t>Recognize that value creation in business-to-business exchange comes from a clear understanding of the relationship between buyer and seller</a:t>
          </a:r>
        </a:p>
      </dsp:txBody>
      <dsp:txXfrm>
        <a:off x="73164" y="1672795"/>
        <a:ext cx="7640880" cy="1352442"/>
      </dsp:txXfrm>
    </dsp:sp>
    <dsp:sp modelId="{94457449-2AD4-4AEA-BB72-9A71B19AB88A}">
      <dsp:nvSpPr>
        <dsp:cNvPr id="0" name=""/>
        <dsp:cNvSpPr/>
      </dsp:nvSpPr>
      <dsp:spPr>
        <a:xfrm>
          <a:off x="0" y="3158881"/>
          <a:ext cx="7787208" cy="1498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100" kern="1200" dirty="0"/>
            <a:t>Know what is meant by the relationship concept in B2B marketing</a:t>
          </a:r>
          <a:endParaRPr lang="en-GB" sz="2100" kern="1200" dirty="0"/>
        </a:p>
      </dsp:txBody>
      <dsp:txXfrm>
        <a:off x="73164" y="3232045"/>
        <a:ext cx="7640880" cy="13524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7B865-55FA-4575-9E13-DA12CB128214}">
      <dsp:nvSpPr>
        <dsp:cNvPr id="0" name=""/>
        <dsp:cNvSpPr/>
      </dsp:nvSpPr>
      <dsp:spPr>
        <a:xfrm>
          <a:off x="0" y="19549"/>
          <a:ext cx="7859216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400" kern="1200" dirty="0"/>
            <a:t>Know what variables affect business-to-business relationships</a:t>
          </a:r>
          <a:endParaRPr lang="en-GB" sz="2400" kern="1200" dirty="0"/>
        </a:p>
      </dsp:txBody>
      <dsp:txXfrm>
        <a:off x="65539" y="85088"/>
        <a:ext cx="7728138" cy="1211496"/>
      </dsp:txXfrm>
    </dsp:sp>
    <dsp:sp modelId="{299E4075-DB96-4EBF-A54A-008E49FCC0E3}">
      <dsp:nvSpPr>
        <dsp:cNvPr id="0" name=""/>
        <dsp:cNvSpPr/>
      </dsp:nvSpPr>
      <dsp:spPr>
        <a:xfrm>
          <a:off x="0" y="1431244"/>
          <a:ext cx="7859216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400" kern="1200"/>
            <a:t>Appreciate the range of tasks involved in continually managing a relationship</a:t>
          </a:r>
          <a:endParaRPr lang="en-GB" altLang="en-US" sz="2400" kern="1200" dirty="0"/>
        </a:p>
      </dsp:txBody>
      <dsp:txXfrm>
        <a:off x="65539" y="1496783"/>
        <a:ext cx="7728138" cy="1211496"/>
      </dsp:txXfrm>
    </dsp:sp>
    <dsp:sp modelId="{12B71127-1FCA-4712-8368-DE2AEBB78979}">
      <dsp:nvSpPr>
        <dsp:cNvPr id="0" name=""/>
        <dsp:cNvSpPr/>
      </dsp:nvSpPr>
      <dsp:spPr>
        <a:xfrm>
          <a:off x="0" y="2842939"/>
          <a:ext cx="7859216" cy="1342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400" kern="1200" dirty="0"/>
            <a:t>Recognize the impact that the network concept has upon business-to-business marketing and the strategic imperative of network thinking</a:t>
          </a:r>
        </a:p>
      </dsp:txBody>
      <dsp:txXfrm>
        <a:off x="65539" y="2908478"/>
        <a:ext cx="7728138" cy="12114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7B865-55FA-4575-9E13-DA12CB128214}">
      <dsp:nvSpPr>
        <dsp:cNvPr id="0" name=""/>
        <dsp:cNvSpPr/>
      </dsp:nvSpPr>
      <dsp:spPr>
        <a:xfrm>
          <a:off x="0" y="63851"/>
          <a:ext cx="7859216" cy="1998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800" kern="1200" dirty="0"/>
            <a:t>As well as an understanding of the behaviour of the buying company, </a:t>
          </a:r>
          <a:r>
            <a:rPr lang="en-GB" altLang="en-US" sz="2800" b="0" u="sng" kern="1200" dirty="0"/>
            <a:t>business marketers also have to understand the relationship between the buying company and the selling company</a:t>
          </a:r>
          <a:endParaRPr lang="en-GB" sz="2800" b="0" u="sng" kern="1200" dirty="0"/>
        </a:p>
      </dsp:txBody>
      <dsp:txXfrm>
        <a:off x="97552" y="161403"/>
        <a:ext cx="7664112" cy="1803256"/>
      </dsp:txXfrm>
    </dsp:sp>
    <dsp:sp modelId="{5A73FF0F-BC38-4123-82B1-C3F96D2D5B70}">
      <dsp:nvSpPr>
        <dsp:cNvPr id="0" name=""/>
        <dsp:cNvSpPr/>
      </dsp:nvSpPr>
      <dsp:spPr>
        <a:xfrm>
          <a:off x="0" y="2142852"/>
          <a:ext cx="7859216" cy="1998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800" kern="1200"/>
            <a:t>Relationships are two-sided; treating customers as passive recipients of the attentions of the marketer is a naïve view of business marketing and inherently flawed </a:t>
          </a:r>
          <a:endParaRPr lang="en-GB" altLang="en-US" sz="2800" kern="1200" dirty="0"/>
        </a:p>
      </dsp:txBody>
      <dsp:txXfrm>
        <a:off x="97552" y="2240404"/>
        <a:ext cx="7664112" cy="1803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45548-7159-4BE4-8CD1-E8BBE189B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D3296-8C81-4EEB-B597-B44483D24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E3C4B-B5AA-499C-8C49-6776D8C62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26/07/2020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0430C-C895-4285-A5C3-FDE5D6DDF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2CDAC-A33C-46A9-BFEF-9F146FC8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78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42561-1AA6-4BDE-9E94-946750D53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9E44BB-A09C-42A3-AE74-08F7F112A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C5EE9-21F3-4AAC-BEA2-108E02B9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26/07/2020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DC4AB-0772-45B5-A6B5-31D184CEF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4BA51-464A-44B4-82A7-FB24AE337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62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0E41D-2367-4085-B2F8-75C9879883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938063-1567-49B8-BE5C-2CF7356E5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ABE30-3AD4-4E36-8805-265582EC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26/07/2020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EBF0D-160F-4D15-89B9-55B0D810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C1102-F892-47CB-9831-65D22CA4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35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708FF-26A4-4945-981A-152B5AD27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9DEC1-1ABA-4A25-9275-2E14C64E5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0B5B5-5594-485D-B4D0-8FEF5D7F2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26/07/2020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F7388-9261-4D97-B24F-D4D7D606E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40D87-282F-4740-BD01-1F02D8DA3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48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E2C0A-A1AB-4717-9CB2-4D35504E4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55DF98-186F-4558-ADAA-828662D09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F94CB-9D29-4DC8-9864-42D34B986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26/07/2020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2EB65-BF18-4EF6-83E1-C74F1FF12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AA43A-CF7F-4969-945D-8633F4974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27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90926-13E2-48E9-8331-CACE399FC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3A94E-7007-471A-B11A-026A907692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E856D-AC26-4301-9A14-EC833BA12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B322F-6089-4FF8-8162-3A1C4BAF8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26/07/2020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D7459-A47B-4121-A769-C96F8D59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E2058-33F4-4AFD-8C57-AF1D47AD4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39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BF5CB-357F-46DF-A1F2-0398539DE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5AF6F-F9D8-49B7-9C76-BAF5AF34D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08B3D-56AE-4732-92A2-16C23C954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A7880A-DD06-419B-8B9C-822745BA2A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BF12DB-6681-479F-9242-9139EB691C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1029F-8F37-4944-8489-80CA2A962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26/07/2020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7A5DDB-7FFC-403F-A8F9-8034D205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0EFE01-84AD-4B4B-9408-C11CD1656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13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0D718-F93B-42F4-A1F2-9CE1B6F6C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2D81B-7236-4434-BF36-59DA7AB3D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26/07/2020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3DDAD-8A2D-47C1-AC06-B5B1D71BA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7D3A0-010C-41F0-B1A7-FE5F9472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28C5C3-52A8-47D5-A779-224CC8D47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26/07/2020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29EF4-ABD3-4DF8-8B77-6233AB1D8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8CF8F5-19C9-4A3F-B6D9-AEAE14B5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75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A6141-EBCB-4928-89B0-3C7B9D90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01A8A-B0A9-49B8-ADF0-815A90B24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A66E3-CC57-4EC4-84B0-060D45BB6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0A118-A20D-4907-9AE5-598505DF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26/07/2020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20117-8DE9-4AFC-9A82-AF5998D5A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FB94EE-4446-4E54-8DF1-D5AFED2F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7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272F3-9FC3-4696-91C1-965E71EFD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7653D5-FB8C-4EFB-AE43-4F45A05B94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24E6DC-67F8-4031-AECD-7BE0B124A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29AF1-DD82-43BF-B334-35F972E75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9DD5-9524-4EA1-82C0-1F7304B7C7A9}" type="datetimeFigureOut">
              <a:rPr lang="en-GB" smtClean="0"/>
              <a:t>26/07/2020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5FCFA-1259-463A-A36F-D06E7B605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33728-9E06-4EF7-9877-9DAF2DB5A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24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04421-9D7D-416C-8AFF-62BE89274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22B90-FC8E-4A39-8923-6605132A0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7EF4B-8A21-428C-B035-52EE6A0985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D9DD5-9524-4EA1-82C0-1F7304B7C7A9}" type="datetimeFigureOut">
              <a:rPr lang="en-GB" smtClean="0"/>
              <a:t>26/07/2020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A2A14-EC26-4438-977F-298172A3A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6342-B9EC-4736-B6AC-5F56BF9F2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EC2C6-CDB2-46C1-AF7D-2A4FE710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5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fr-FR" b="1" dirty="0"/>
              <a:t>Business to Business Marketing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fr-FR" dirty="0"/>
              <a:t>Chapter 3</a:t>
            </a:r>
          </a:p>
          <a:p>
            <a:pPr eaLnBrk="1" hangingPunct="1"/>
            <a:r>
              <a:rPr lang="en-GB" altLang="fr-FR" dirty="0"/>
              <a:t>Inter-Firm Relationships and Networks</a:t>
            </a:r>
          </a:p>
        </p:txBody>
      </p:sp>
    </p:spTree>
    <p:extLst>
      <p:ext uri="{BB962C8B-B14F-4D97-AF65-F5344CB8AC3E}">
        <p14:creationId xmlns:p14="http://schemas.microsoft.com/office/powerpoint/2010/main" val="2905373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Importance of Network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‘… network is the arena in which the business marketer must operate. The relationships in the network enable the company to grow and develop, but they are also a constraint on that development and may restrict its activities.’</a:t>
            </a:r>
            <a:endParaRPr lang="en-GB" sz="2800" i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725144"/>
            <a:ext cx="8077200" cy="536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US" dirty="0"/>
              <a:t>Ford et al. (2002: 29)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262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Prevailing modes of network </a:t>
            </a:r>
            <a:r>
              <a:rPr lang="en-GB" sz="3600" b="1" dirty="0"/>
              <a:t>management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4912"/>
            <a:ext cx="8229600" cy="396240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Basically coordinated</a:t>
            </a:r>
            <a:br>
              <a:rPr lang="en-GB" sz="3200" dirty="0"/>
            </a:br>
            <a:r>
              <a:rPr lang="en-GB" dirty="0"/>
              <a:t>Necessary for minimum degree of network management</a:t>
            </a:r>
          </a:p>
          <a:p>
            <a:r>
              <a:rPr lang="en-GB" sz="3200" dirty="0">
                <a:solidFill>
                  <a:srgbClr val="FF0000"/>
                </a:solidFill>
              </a:rPr>
              <a:t>Control-oriented</a:t>
            </a:r>
            <a:br>
              <a:rPr lang="en-GB" sz="3200" dirty="0"/>
            </a:br>
            <a:r>
              <a:rPr lang="en-GB" dirty="0"/>
              <a:t>Intended to prevent opportunistic behaviour and keep focus on well established expectations</a:t>
            </a:r>
            <a:endParaRPr lang="en-GB" sz="3200" dirty="0"/>
          </a:p>
          <a:p>
            <a:r>
              <a:rPr lang="en-GB" sz="3200" dirty="0">
                <a:solidFill>
                  <a:srgbClr val="FF0000"/>
                </a:solidFill>
              </a:rPr>
              <a:t>Reward-oriented</a:t>
            </a:r>
            <a:br>
              <a:rPr lang="en-GB" sz="3200" dirty="0"/>
            </a:br>
            <a:r>
              <a:rPr lang="en-GB" dirty="0"/>
              <a:t>More about obtaining goodwill from network participants when expectations aren’t (yet) clear.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48478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Network players try to match the management mode to their own prevailing mental model of relationships as well as to the type of network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339752" y="6093296"/>
            <a:ext cx="628592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398463"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1100" dirty="0" err="1">
                <a:solidFill>
                  <a:srgbClr val="000000"/>
                </a:solidFill>
              </a:rPr>
              <a:t>Manser</a:t>
            </a:r>
            <a:r>
              <a:rPr lang="en-GB" altLang="en-US" sz="1100" dirty="0">
                <a:solidFill>
                  <a:srgbClr val="000000"/>
                </a:solidFill>
              </a:rPr>
              <a:t> et al. (2016), “An activities-based approach to network management: an explorative study”, </a:t>
            </a:r>
            <a:r>
              <a:rPr lang="en-GB" altLang="en-US" sz="1100" i="1" u="sng" dirty="0">
                <a:solidFill>
                  <a:srgbClr val="000000"/>
                </a:solidFill>
              </a:rPr>
              <a:t>Industrial Marketing Management</a:t>
            </a:r>
            <a:r>
              <a:rPr lang="en-GB" altLang="en-US" sz="1100" dirty="0">
                <a:solidFill>
                  <a:srgbClr val="000000"/>
                </a:solidFill>
              </a:rPr>
              <a:t>, 55, 187-199</a:t>
            </a: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78163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67744" y="2708920"/>
            <a:ext cx="4114453" cy="2664296"/>
            <a:chOff x="755576" y="3021310"/>
            <a:chExt cx="3825949" cy="2420937"/>
          </a:xfrm>
        </p:grpSpPr>
        <p:sp>
          <p:nvSpPr>
            <p:cNvPr id="2" name="Isosceles Triangle 1"/>
            <p:cNvSpPr/>
            <p:nvPr/>
          </p:nvSpPr>
          <p:spPr>
            <a:xfrm>
              <a:off x="755576" y="3021310"/>
              <a:ext cx="3825949" cy="242093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870" name="Line 6"/>
            <p:cNvSpPr>
              <a:spLocks noChangeShapeType="1"/>
            </p:cNvSpPr>
            <p:nvPr/>
          </p:nvSpPr>
          <p:spPr bwMode="auto">
            <a:xfrm flipH="1">
              <a:off x="1583435" y="3933056"/>
              <a:ext cx="712194" cy="902989"/>
            </a:xfrm>
            <a:prstGeom prst="line">
              <a:avLst/>
            </a:prstGeom>
            <a:noFill/>
            <a:ln w="18498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871" name="Line 7"/>
            <p:cNvSpPr>
              <a:spLocks noChangeShapeType="1"/>
            </p:cNvSpPr>
            <p:nvPr/>
          </p:nvSpPr>
          <p:spPr bwMode="auto">
            <a:xfrm>
              <a:off x="2965217" y="3913831"/>
              <a:ext cx="768350" cy="941438"/>
            </a:xfrm>
            <a:prstGeom prst="line">
              <a:avLst/>
            </a:prstGeom>
            <a:noFill/>
            <a:ln w="18498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6872" name="Line 8"/>
            <p:cNvSpPr>
              <a:spLocks noChangeShapeType="1"/>
            </p:cNvSpPr>
            <p:nvPr/>
          </p:nvSpPr>
          <p:spPr bwMode="auto">
            <a:xfrm flipV="1">
              <a:off x="2027033" y="5228803"/>
              <a:ext cx="1154491" cy="1"/>
            </a:xfrm>
            <a:prstGeom prst="line">
              <a:avLst/>
            </a:prstGeom>
            <a:noFill/>
            <a:ln w="18498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686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997200"/>
            <a:ext cx="1655763" cy="331788"/>
          </a:xfrm>
        </p:spPr>
        <p:txBody>
          <a:bodyPr lIns="0" tIns="0" rIns="0" bIns="0">
            <a:normAutofit/>
          </a:bodyPr>
          <a:lstStyle/>
          <a:p>
            <a:pPr marL="0" indent="0" algn="ctr" defTabSz="444500">
              <a:lnSpc>
                <a:spcPct val="90000"/>
              </a:lnSpc>
              <a:spcBef>
                <a:spcPct val="0"/>
              </a:spcBef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1600" dirty="0">
                <a:solidFill>
                  <a:srgbClr val="000000"/>
                </a:solidFill>
              </a:rPr>
              <a:t>                        Actors</a:t>
            </a:r>
            <a:endParaRPr lang="en-GB" altLang="en-US" dirty="0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436528" y="1844824"/>
            <a:ext cx="1757363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98463"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1600" dirty="0">
                <a:solidFill>
                  <a:srgbClr val="000000"/>
                </a:solidFill>
              </a:rPr>
              <a:t>Network of actors</a:t>
            </a:r>
            <a:endParaRPr lang="en-GB" altLang="en-US" sz="1600" dirty="0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971600" y="5953274"/>
            <a:ext cx="1224136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98463"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1600" dirty="0">
                <a:solidFill>
                  <a:srgbClr val="000000"/>
                </a:solidFill>
              </a:rPr>
              <a:t>Network of</a:t>
            </a:r>
          </a:p>
          <a:p>
            <a:pPr algn="ctr" defTabSz="398463"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1600" dirty="0">
                <a:solidFill>
                  <a:srgbClr val="000000"/>
                </a:solidFill>
              </a:rPr>
              <a:t>activities</a:t>
            </a:r>
            <a:endParaRPr lang="en-GB" altLang="en-US" sz="1600" dirty="0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4315209" y="2204864"/>
            <a:ext cx="0" cy="432048"/>
          </a:xfrm>
          <a:prstGeom prst="line">
            <a:avLst/>
          </a:prstGeom>
          <a:noFill/>
          <a:ln w="18498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V="1">
            <a:off x="1691680" y="5445222"/>
            <a:ext cx="504056" cy="436043"/>
          </a:xfrm>
          <a:prstGeom prst="line">
            <a:avLst/>
          </a:prstGeom>
          <a:noFill/>
          <a:ln w="18498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 flipV="1">
            <a:off x="6408442" y="5373215"/>
            <a:ext cx="467814" cy="490586"/>
          </a:xfrm>
          <a:prstGeom prst="line">
            <a:avLst/>
          </a:prstGeom>
          <a:noFill/>
          <a:ln w="18498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395536" y="332656"/>
            <a:ext cx="8748464" cy="100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398463"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4000" b="1" dirty="0"/>
              <a:t>Actors, resources &amp; activities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11560" y="1218208"/>
            <a:ext cx="7776864" cy="482600"/>
            <a:chOff x="611560" y="1705868"/>
            <a:chExt cx="7776864" cy="482600"/>
          </a:xfrm>
        </p:grpSpPr>
        <p:sp>
          <p:nvSpPr>
            <p:cNvPr id="36879" name="Text Box 15"/>
            <p:cNvSpPr txBox="1">
              <a:spLocks noChangeArrowheads="1"/>
            </p:cNvSpPr>
            <p:nvPr/>
          </p:nvSpPr>
          <p:spPr bwMode="auto">
            <a:xfrm>
              <a:off x="611560" y="1723331"/>
              <a:ext cx="7776864" cy="447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 defTabSz="398463">
                <a:buClr>
                  <a:srgbClr val="808080"/>
                </a:buClr>
                <a:buSzPct val="90000"/>
                <a:buFont typeface="Monotype Sorts"/>
                <a:buNone/>
              </a:pPr>
              <a:r>
                <a:rPr lang="en-GB" altLang="en-US" b="1" i="1" dirty="0"/>
                <a:t>The A-R-A Model of network analysis</a:t>
              </a:r>
              <a:endParaRPr lang="en-GB" altLang="en-US" sz="1600" dirty="0"/>
            </a:p>
          </p:txBody>
        </p:sp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 flipV="1">
              <a:off x="683568" y="1705868"/>
              <a:ext cx="7632848" cy="482600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20000"/>
                <a:lumOff val="80000"/>
                <a:alpha val="41000"/>
              </a:schemeClr>
            </a:solidFill>
            <a:ln w="18498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 dirty="0"/>
            </a:p>
          </p:txBody>
        </p:sp>
      </p:grp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6444208" y="5881266"/>
            <a:ext cx="1448544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398463"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1600" dirty="0">
                <a:solidFill>
                  <a:srgbClr val="000000"/>
                </a:solidFill>
              </a:rPr>
              <a:t>Network of</a:t>
            </a:r>
          </a:p>
          <a:p>
            <a:pPr algn="ctr" defTabSz="398463"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1600" dirty="0">
                <a:solidFill>
                  <a:srgbClr val="000000"/>
                </a:solidFill>
              </a:rPr>
              <a:t>resources</a:t>
            </a:r>
            <a:endParaRPr lang="en-GB" altLang="en-US" sz="1600" dirty="0"/>
          </a:p>
        </p:txBody>
      </p:sp>
      <p:sp>
        <p:nvSpPr>
          <p:cNvPr id="21" name="Rectangle 5"/>
          <p:cNvSpPr txBox="1">
            <a:spLocks noChangeArrowheads="1"/>
          </p:cNvSpPr>
          <p:nvPr/>
        </p:nvSpPr>
        <p:spPr>
          <a:xfrm>
            <a:off x="2483768" y="5000153"/>
            <a:ext cx="1007641" cy="3010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44500">
              <a:lnSpc>
                <a:spcPct val="90000"/>
              </a:lnSpc>
              <a:spcBef>
                <a:spcPct val="0"/>
              </a:spcBef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1600" dirty="0">
                <a:solidFill>
                  <a:srgbClr val="000000"/>
                </a:solidFill>
              </a:rPr>
              <a:t>Activities</a:t>
            </a:r>
            <a:endParaRPr lang="en-GB" altLang="en-US" dirty="0"/>
          </a:p>
        </p:txBody>
      </p:sp>
      <p:sp>
        <p:nvSpPr>
          <p:cNvPr id="22" name="Rectangle 5"/>
          <p:cNvSpPr txBox="1">
            <a:spLocks noChangeArrowheads="1"/>
          </p:cNvSpPr>
          <p:nvPr/>
        </p:nvSpPr>
        <p:spPr>
          <a:xfrm>
            <a:off x="4948634" y="5013176"/>
            <a:ext cx="1207542" cy="2502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444500">
              <a:lnSpc>
                <a:spcPct val="90000"/>
              </a:lnSpc>
              <a:spcBef>
                <a:spcPct val="0"/>
              </a:spcBef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1600" dirty="0">
                <a:solidFill>
                  <a:srgbClr val="000000"/>
                </a:solidFill>
              </a:rPr>
              <a:t>Resources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78909821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1663" y="528638"/>
            <a:ext cx="8542337" cy="1168400"/>
          </a:xfrm>
        </p:spPr>
        <p:txBody>
          <a:bodyPr lIns="0" tIns="0" rIns="0" bIns="0" anchor="ctr">
            <a:normAutofit/>
          </a:bodyPr>
          <a:lstStyle/>
          <a:p>
            <a:pPr marL="0" indent="0" defTabSz="444500">
              <a:spcBef>
                <a:spcPct val="0"/>
              </a:spcBef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3200" b="1" dirty="0"/>
              <a:t>How Actors, Resources &amp; Activities fit together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83568" y="1772816"/>
            <a:ext cx="7942113" cy="2736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98463"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2000" dirty="0">
                <a:solidFill>
                  <a:srgbClr val="000000"/>
                </a:solidFill>
              </a:rPr>
              <a:t>‘Actors carry out activities and activate resources.</a:t>
            </a:r>
          </a:p>
          <a:p>
            <a:pPr defTabSz="398463"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2000" dirty="0">
                <a:solidFill>
                  <a:srgbClr val="000000"/>
                </a:solidFill>
              </a:rPr>
              <a:t>Activities are resource-consuming and evolve as the capabilities of actors develop.</a:t>
            </a:r>
          </a:p>
          <a:p>
            <a:pPr defTabSz="398463"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2000" dirty="0">
                <a:solidFill>
                  <a:srgbClr val="000000"/>
                </a:solidFill>
              </a:rPr>
              <a:t>Resources limit the range of activities an actor can pursue.  </a:t>
            </a:r>
          </a:p>
          <a:p>
            <a:pPr defTabSz="398463"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2000" dirty="0">
                <a:solidFill>
                  <a:srgbClr val="000000"/>
                </a:solidFill>
              </a:rPr>
              <a:t>The existence of bonds between actors is a prerequisite for them to actively</a:t>
            </a:r>
          </a:p>
          <a:p>
            <a:pPr defTabSz="398463"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2000" dirty="0">
                <a:solidFill>
                  <a:srgbClr val="000000"/>
                </a:solidFill>
              </a:rPr>
              <a:t>and consciously develop strong activity links and resource ties. </a:t>
            </a:r>
          </a:p>
          <a:p>
            <a:pPr defTabSz="398463"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2000" dirty="0">
                <a:solidFill>
                  <a:srgbClr val="000000"/>
                </a:solidFill>
              </a:rPr>
              <a:t>Activity links make it likely that bonds can develop ...’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05668" y="4797152"/>
            <a:ext cx="7720013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398463"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1100" dirty="0" err="1">
                <a:solidFill>
                  <a:srgbClr val="000000"/>
                </a:solidFill>
              </a:rPr>
              <a:t>Hakansson</a:t>
            </a:r>
            <a:r>
              <a:rPr lang="en-GB" altLang="en-US" sz="1100" dirty="0">
                <a:solidFill>
                  <a:srgbClr val="000000"/>
                </a:solidFill>
              </a:rPr>
              <a:t> and </a:t>
            </a:r>
            <a:r>
              <a:rPr lang="en-GB" altLang="en-US" sz="1100" dirty="0" err="1">
                <a:solidFill>
                  <a:srgbClr val="000000"/>
                </a:solidFill>
              </a:rPr>
              <a:t>Snehota</a:t>
            </a:r>
            <a:r>
              <a:rPr lang="en-GB" altLang="en-US" sz="1100" dirty="0">
                <a:solidFill>
                  <a:srgbClr val="000000"/>
                </a:solidFill>
              </a:rPr>
              <a:t> (1995), ‘Developing Relationships in Business Networks’</a:t>
            </a:r>
          </a:p>
          <a:p>
            <a:pPr algn="r" defTabSz="398463">
              <a:buClr>
                <a:srgbClr val="808080"/>
              </a:buClr>
              <a:buSzPct val="90000"/>
              <a:buFont typeface="Monotype Sorts"/>
              <a:buNone/>
            </a:pPr>
            <a:r>
              <a:rPr lang="en-GB" altLang="en-US" sz="1100" dirty="0">
                <a:solidFill>
                  <a:srgbClr val="000000"/>
                </a:solidFill>
              </a:rPr>
              <a:t>International Thompson Business Press</a:t>
            </a: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79236736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2853" y="404664"/>
            <a:ext cx="8229600" cy="990600"/>
          </a:xfrm>
        </p:spPr>
        <p:txBody>
          <a:bodyPr/>
          <a:lstStyle/>
          <a:p>
            <a:pPr eaLnBrk="1" hangingPunct="1"/>
            <a:r>
              <a:rPr lang="en-GB" altLang="fr-FR" b="1" dirty="0"/>
              <a:t>Learning outcomes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9751777"/>
              </p:ext>
            </p:extLst>
          </p:nvPr>
        </p:nvGraphicFramePr>
        <p:xfrm>
          <a:off x="457200" y="1395264"/>
          <a:ext cx="7787208" cy="469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749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fr-FR" b="1" dirty="0"/>
              <a:t>Learning outcomes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003546"/>
              </p:ext>
            </p:extLst>
          </p:nvPr>
        </p:nvGraphicFramePr>
        <p:xfrm>
          <a:off x="457200" y="1600200"/>
          <a:ext cx="7859216" cy="420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525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fr-FR" b="1" dirty="0"/>
              <a:t>B2B Relationships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827196"/>
              </p:ext>
            </p:extLst>
          </p:nvPr>
        </p:nvGraphicFramePr>
        <p:xfrm>
          <a:off x="457200" y="1600200"/>
          <a:ext cx="7859216" cy="420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385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GB" altLang="en-US" sz="3600" b="1" dirty="0"/>
              <a:t>Influencing the relationship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32686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altLang="en-US" sz="2400" dirty="0"/>
              <a:t>Any ability a marketer has to influence the buyer depends on the nature of the relationship between the two parties and so must involve a clear understanding of what is possible within the relationship </a:t>
            </a:r>
          </a:p>
          <a:p>
            <a:pPr>
              <a:lnSpc>
                <a:spcPct val="90000"/>
              </a:lnSpc>
            </a:pPr>
            <a:endParaRPr lang="en-GB" altLang="en-US" sz="2400" dirty="0"/>
          </a:p>
          <a:p>
            <a:pPr>
              <a:lnSpc>
                <a:spcPct val="90000"/>
              </a:lnSpc>
            </a:pPr>
            <a:r>
              <a:rPr lang="en-GB" altLang="en-US" dirty="0"/>
              <a:t>M</a:t>
            </a:r>
            <a:r>
              <a:rPr lang="en-GB" altLang="en-US" sz="2400" dirty="0"/>
              <a:t>eans that rather than being solely preoccupied with the buying centre the marketer must </a:t>
            </a:r>
            <a:r>
              <a:rPr lang="en-GB" altLang="en-US" sz="2400" dirty="0" err="1"/>
              <a:t>analyze</a:t>
            </a:r>
            <a:r>
              <a:rPr lang="en-GB" altLang="en-US" sz="2400" dirty="0"/>
              <a:t> the relationship at large</a:t>
            </a:r>
          </a:p>
        </p:txBody>
      </p:sp>
    </p:spTree>
    <p:extLst>
      <p:ext uri="{BB962C8B-B14F-4D97-AF65-F5344CB8AC3E}">
        <p14:creationId xmlns:p14="http://schemas.microsoft.com/office/powerpoint/2010/main" val="400209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GB" altLang="en-US" sz="3600" b="1" dirty="0"/>
              <a:t>Influencing the relationship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dirty="0"/>
              <a:t>A variety of theoretical viewpoints can be drawn upon to understand a relationship.  However, it doesn’t matter which perspective the marketer draws from so long as by doing so a clear understanding of what is happening in the relationship is derived.  Decisions about the future of a relationship can only come about from such an understanding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The business marketer strives for deep understanding of the current state of the relationship, of its likely future development, and of the process of value creation within the relationship </a:t>
            </a:r>
          </a:p>
          <a:p>
            <a:pPr>
              <a:lnSpc>
                <a:spcPct val="90000"/>
              </a:lnSpc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91061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Figure 3.1: Matching uncertainties &amp; abilities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115616" y="2276599"/>
            <a:ext cx="6692433" cy="3456657"/>
            <a:chOff x="1882" y="5510"/>
            <a:chExt cx="8697" cy="3880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5426" y="7018"/>
              <a:ext cx="1584" cy="864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882" y="5510"/>
              <a:ext cx="3440" cy="3880"/>
              <a:chOff x="2360" y="8427"/>
              <a:chExt cx="3440" cy="3880"/>
            </a:xfrm>
          </p:grpSpPr>
          <p:grpSp>
            <p:nvGrpSpPr>
              <p:cNvPr id="15" name="Group 7"/>
              <p:cNvGrpSpPr>
                <a:grpSpLocks/>
              </p:cNvGrpSpPr>
              <p:nvPr/>
            </p:nvGrpSpPr>
            <p:grpSpPr bwMode="auto">
              <a:xfrm>
                <a:off x="2360" y="8427"/>
                <a:ext cx="3440" cy="3880"/>
                <a:chOff x="2110" y="6580"/>
                <a:chExt cx="3440" cy="3880"/>
              </a:xfrm>
            </p:grpSpPr>
            <p:grpSp>
              <p:nvGrpSpPr>
                <p:cNvPr id="17" name="Group 8"/>
                <p:cNvGrpSpPr>
                  <a:grpSpLocks/>
                </p:cNvGrpSpPr>
                <p:nvPr/>
              </p:nvGrpSpPr>
              <p:grpSpPr bwMode="auto">
                <a:xfrm>
                  <a:off x="2110" y="6580"/>
                  <a:ext cx="3440" cy="3880"/>
                  <a:chOff x="2110" y="6580"/>
                  <a:chExt cx="3440" cy="3880"/>
                </a:xfrm>
              </p:grpSpPr>
              <p:sp>
                <p:nvSpPr>
                  <p:cNvPr id="20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2110" y="6580"/>
                    <a:ext cx="3440" cy="3880"/>
                  </a:xfrm>
                  <a:prstGeom prst="ellipse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altLang="en-US"/>
                  </a:p>
                </p:txBody>
              </p:sp>
              <p:sp>
                <p:nvSpPr>
                  <p:cNvPr id="21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117" y="8535"/>
                    <a:ext cx="342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sp>
              <p:nvSpPr>
                <p:cNvPr id="1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174" y="8652"/>
                  <a:ext cx="3142" cy="10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GB" altLang="en-US" sz="1400"/>
                    <a:t>Capacity uncertainty</a:t>
                  </a:r>
                </a:p>
                <a:p>
                  <a:pPr algn="ctr"/>
                  <a:r>
                    <a:rPr lang="en-GB" altLang="en-US" sz="1400"/>
                    <a:t>Application uncertainty</a:t>
                  </a:r>
                </a:p>
                <a:p>
                  <a:pPr algn="ctr"/>
                  <a:r>
                    <a:rPr lang="en-GB" altLang="en-US" sz="1400"/>
                    <a:t>Transaction uncertainty</a:t>
                  </a:r>
                  <a:endParaRPr lang="en-GB" altLang="en-US" sz="2800"/>
                </a:p>
              </p:txBody>
            </p:sp>
            <p:sp>
              <p:nvSpPr>
                <p:cNvPr id="1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212" y="7522"/>
                  <a:ext cx="3072" cy="95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GB" altLang="en-US" sz="1400" dirty="0"/>
                    <a:t>Problem-solving ability</a:t>
                  </a:r>
                </a:p>
                <a:p>
                  <a:pPr algn="ctr"/>
                  <a:r>
                    <a:rPr lang="en-GB" altLang="en-US" sz="1400" dirty="0"/>
                    <a:t>Transfer ability</a:t>
                  </a:r>
                  <a:endParaRPr lang="en-GB" altLang="en-US" sz="2800" dirty="0"/>
                </a:p>
              </p:txBody>
            </p:sp>
          </p:grpSp>
          <p:sp>
            <p:nvSpPr>
              <p:cNvPr id="16" name="Text Box 13"/>
              <p:cNvSpPr txBox="1">
                <a:spLocks noChangeArrowheads="1"/>
              </p:cNvSpPr>
              <p:nvPr/>
            </p:nvSpPr>
            <p:spPr bwMode="auto">
              <a:xfrm>
                <a:off x="3195" y="8612"/>
                <a:ext cx="1770" cy="4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altLang="en-US" sz="1200" dirty="0"/>
                  <a:t>SELLER</a:t>
                </a:r>
                <a:endParaRPr lang="en-GB" altLang="en-US" dirty="0"/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7104" y="5510"/>
              <a:ext cx="3475" cy="3880"/>
              <a:chOff x="2067" y="6580"/>
              <a:chExt cx="3475" cy="3880"/>
            </a:xfrm>
          </p:grpSpPr>
          <p:grpSp>
            <p:nvGrpSpPr>
              <p:cNvPr id="10" name="Group 15"/>
              <p:cNvGrpSpPr>
                <a:grpSpLocks/>
              </p:cNvGrpSpPr>
              <p:nvPr/>
            </p:nvGrpSpPr>
            <p:grpSpPr bwMode="auto">
              <a:xfrm>
                <a:off x="2067" y="6580"/>
                <a:ext cx="3475" cy="3880"/>
                <a:chOff x="2067" y="6580"/>
                <a:chExt cx="3475" cy="3880"/>
              </a:xfrm>
            </p:grpSpPr>
            <p:sp>
              <p:nvSpPr>
                <p:cNvPr id="13" name="Oval 16"/>
                <p:cNvSpPr>
                  <a:spLocks noChangeArrowheads="1"/>
                </p:cNvSpPr>
                <p:nvPr/>
              </p:nvSpPr>
              <p:spPr bwMode="auto">
                <a:xfrm>
                  <a:off x="2067" y="6580"/>
                  <a:ext cx="3440" cy="3880"/>
                </a:xfrm>
                <a:prstGeom prst="ellips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altLang="en-US" dirty="0"/>
                </a:p>
              </p:txBody>
            </p:sp>
            <p:sp>
              <p:nvSpPr>
                <p:cNvPr id="14" name="Line 17"/>
                <p:cNvSpPr>
                  <a:spLocks noChangeShapeType="1"/>
                </p:cNvSpPr>
                <p:nvPr/>
              </p:nvSpPr>
              <p:spPr bwMode="auto">
                <a:xfrm>
                  <a:off x="2117" y="8535"/>
                  <a:ext cx="34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1" name="Text Box 18"/>
              <p:cNvSpPr txBox="1">
                <a:spLocks noChangeArrowheads="1"/>
              </p:cNvSpPr>
              <p:nvPr/>
            </p:nvSpPr>
            <p:spPr bwMode="auto">
              <a:xfrm>
                <a:off x="2174" y="8652"/>
                <a:ext cx="3142" cy="9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altLang="en-US" sz="1400"/>
                  <a:t>Need uncertainty</a:t>
                </a:r>
              </a:p>
              <a:p>
                <a:pPr algn="ctr"/>
                <a:r>
                  <a:rPr lang="en-GB" altLang="en-US" sz="1400"/>
                  <a:t>Market uncertainty</a:t>
                </a:r>
              </a:p>
              <a:p>
                <a:pPr algn="ctr"/>
                <a:r>
                  <a:rPr lang="en-GB" altLang="en-US" sz="1400"/>
                  <a:t>Transaction uncertainty</a:t>
                </a:r>
                <a:endParaRPr lang="en-GB" altLang="en-US" sz="2800"/>
              </a:p>
            </p:txBody>
          </p:sp>
          <p:sp>
            <p:nvSpPr>
              <p:cNvPr id="12" name="Text Box 19"/>
              <p:cNvSpPr txBox="1">
                <a:spLocks noChangeArrowheads="1"/>
              </p:cNvSpPr>
              <p:nvPr/>
            </p:nvSpPr>
            <p:spPr bwMode="auto">
              <a:xfrm>
                <a:off x="2212" y="7522"/>
                <a:ext cx="3072" cy="9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altLang="en-US" sz="1400"/>
                  <a:t>Demand ability</a:t>
                </a:r>
              </a:p>
              <a:p>
                <a:pPr algn="ctr"/>
                <a:r>
                  <a:rPr lang="en-GB" altLang="en-US" sz="1400"/>
                  <a:t>Transfer ability</a:t>
                </a:r>
                <a:endParaRPr lang="en-GB" altLang="en-US" sz="2800"/>
              </a:p>
            </p:txBody>
          </p:sp>
        </p:grpSp>
        <p:sp>
          <p:nvSpPr>
            <p:cNvPr id="8" name="Text Box 20"/>
            <p:cNvSpPr txBox="1">
              <a:spLocks noChangeArrowheads="1"/>
            </p:cNvSpPr>
            <p:nvPr/>
          </p:nvSpPr>
          <p:spPr bwMode="auto">
            <a:xfrm>
              <a:off x="8207" y="5650"/>
              <a:ext cx="1320" cy="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altLang="en-US" sz="1200" dirty="0"/>
                <a:t>BUYER</a:t>
              </a:r>
              <a:endParaRPr lang="en-GB" altLang="en-US" dirty="0"/>
            </a:p>
          </p:txBody>
        </p:sp>
        <p:sp>
          <p:nvSpPr>
            <p:cNvPr id="9" name="Line 21"/>
            <p:cNvSpPr>
              <a:spLocks noChangeShapeType="1"/>
            </p:cNvSpPr>
            <p:nvPr/>
          </p:nvSpPr>
          <p:spPr bwMode="auto">
            <a:xfrm flipV="1">
              <a:off x="5426" y="7019"/>
              <a:ext cx="1584" cy="864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0" y="5939988"/>
            <a:ext cx="8892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en-GB" altLang="en-US" dirty="0"/>
              <a:t>(from Ford et al.,1998:18) 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07504" y="1541403"/>
            <a:ext cx="89999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altLang="en-US" sz="2000" dirty="0"/>
              <a:t>Greatest relationship value in the long term comes from the strongest match</a:t>
            </a:r>
          </a:p>
        </p:txBody>
      </p:sp>
      <p:sp>
        <p:nvSpPr>
          <p:cNvPr id="24" name="Partial Circle 23"/>
          <p:cNvSpPr/>
          <p:nvPr/>
        </p:nvSpPr>
        <p:spPr>
          <a:xfrm>
            <a:off x="1115616" y="2276599"/>
            <a:ext cx="2640960" cy="3456657"/>
          </a:xfrm>
          <a:prstGeom prst="pie">
            <a:avLst>
              <a:gd name="adj1" fmla="val 1292"/>
              <a:gd name="adj2" fmla="val 10760508"/>
            </a:avLst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Partial Circle 24"/>
          <p:cNvSpPr/>
          <p:nvPr/>
        </p:nvSpPr>
        <p:spPr>
          <a:xfrm flipV="1">
            <a:off x="5141695" y="2276872"/>
            <a:ext cx="2639421" cy="3456384"/>
          </a:xfrm>
          <a:prstGeom prst="pie">
            <a:avLst>
              <a:gd name="adj1" fmla="val 1292"/>
              <a:gd name="adj2" fmla="val 10841015"/>
            </a:avLst>
          </a:pr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323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395288" y="1124744"/>
            <a:ext cx="8386762" cy="4797425"/>
            <a:chOff x="1846" y="1819"/>
            <a:chExt cx="13206" cy="7555"/>
          </a:xfrm>
        </p:grpSpPr>
        <p:grpSp>
          <p:nvGrpSpPr>
            <p:cNvPr id="34820" name="Group 3"/>
            <p:cNvGrpSpPr>
              <a:grpSpLocks/>
            </p:cNvGrpSpPr>
            <p:nvPr/>
          </p:nvGrpSpPr>
          <p:grpSpPr bwMode="auto">
            <a:xfrm>
              <a:off x="2779" y="5946"/>
              <a:ext cx="3051" cy="2952"/>
              <a:chOff x="4191" y="4432"/>
              <a:chExt cx="3051" cy="2952"/>
            </a:xfrm>
          </p:grpSpPr>
          <p:grpSp>
            <p:nvGrpSpPr>
              <p:cNvPr id="34912" name="Group 4"/>
              <p:cNvGrpSpPr>
                <a:grpSpLocks/>
              </p:cNvGrpSpPr>
              <p:nvPr/>
            </p:nvGrpSpPr>
            <p:grpSpPr bwMode="auto">
              <a:xfrm>
                <a:off x="4859" y="4613"/>
                <a:ext cx="1957" cy="1306"/>
                <a:chOff x="4859" y="4613"/>
                <a:chExt cx="1957" cy="1306"/>
              </a:xfrm>
            </p:grpSpPr>
            <p:sp>
              <p:nvSpPr>
                <p:cNvPr id="34919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4859" y="4613"/>
                  <a:ext cx="1559" cy="4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en-US" sz="1000" b="1"/>
                    <a:t>Organization</a:t>
                  </a:r>
                  <a:endParaRPr lang="en-GB" altLang="en-US"/>
                </a:p>
              </p:txBody>
            </p:sp>
            <p:sp>
              <p:nvSpPr>
                <p:cNvPr id="3492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5198" y="4921"/>
                  <a:ext cx="1618" cy="4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en-US" sz="1000" b="1"/>
                    <a:t>Technology</a:t>
                  </a:r>
                  <a:endParaRPr lang="en-GB" altLang="en-US"/>
                </a:p>
              </p:txBody>
            </p:sp>
            <p:sp>
              <p:nvSpPr>
                <p:cNvPr id="3492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5210" y="5192"/>
                  <a:ext cx="1278" cy="4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en-US" sz="1000" b="1"/>
                    <a:t>Structure</a:t>
                  </a:r>
                  <a:endParaRPr lang="en-GB" altLang="en-US"/>
                </a:p>
              </p:txBody>
            </p:sp>
            <p:sp>
              <p:nvSpPr>
                <p:cNvPr id="3492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198" y="5493"/>
                  <a:ext cx="1278" cy="4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en-US" sz="1000" b="1"/>
                    <a:t>Strategy</a:t>
                  </a:r>
                  <a:endParaRPr lang="en-GB" altLang="en-US"/>
                </a:p>
              </p:txBody>
            </p:sp>
          </p:grpSp>
          <p:grpSp>
            <p:nvGrpSpPr>
              <p:cNvPr id="34913" name="Group 9"/>
              <p:cNvGrpSpPr>
                <a:grpSpLocks/>
              </p:cNvGrpSpPr>
              <p:nvPr/>
            </p:nvGrpSpPr>
            <p:grpSpPr bwMode="auto">
              <a:xfrm>
                <a:off x="4859" y="6013"/>
                <a:ext cx="1846" cy="962"/>
                <a:chOff x="4859" y="6093"/>
                <a:chExt cx="1846" cy="962"/>
              </a:xfrm>
            </p:grpSpPr>
            <p:sp>
              <p:nvSpPr>
                <p:cNvPr id="3491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128" y="6365"/>
                  <a:ext cx="1420" cy="4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en-US" sz="1000" b="1"/>
                    <a:t>Aims</a:t>
                  </a:r>
                  <a:endParaRPr lang="en-GB" altLang="en-US"/>
                </a:p>
              </p:txBody>
            </p:sp>
            <p:sp>
              <p:nvSpPr>
                <p:cNvPr id="3491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128" y="6629"/>
                  <a:ext cx="1492" cy="4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en-US" sz="1000" b="1"/>
                    <a:t>Experience</a:t>
                  </a:r>
                  <a:endParaRPr lang="en-GB" altLang="en-US"/>
                </a:p>
              </p:txBody>
            </p:sp>
            <p:sp>
              <p:nvSpPr>
                <p:cNvPr id="3491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859" y="6093"/>
                  <a:ext cx="1846" cy="4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en-US" sz="1000" b="1"/>
                    <a:t>Individual</a:t>
                  </a:r>
                  <a:endParaRPr lang="en-GB" altLang="en-US"/>
                </a:p>
              </p:txBody>
            </p:sp>
          </p:grpSp>
          <p:sp>
            <p:nvSpPr>
              <p:cNvPr id="34914" name="Oval 13"/>
              <p:cNvSpPr>
                <a:spLocks noChangeArrowheads="1"/>
              </p:cNvSpPr>
              <p:nvPr/>
            </p:nvSpPr>
            <p:spPr bwMode="auto">
              <a:xfrm>
                <a:off x="4191" y="4432"/>
                <a:ext cx="3012" cy="2952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4915" name="Line 14"/>
              <p:cNvSpPr>
                <a:spLocks noChangeShapeType="1"/>
              </p:cNvSpPr>
              <p:nvPr/>
            </p:nvSpPr>
            <p:spPr bwMode="auto">
              <a:xfrm>
                <a:off x="4194" y="5905"/>
                <a:ext cx="3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4821" name="Group 15"/>
            <p:cNvGrpSpPr>
              <a:grpSpLocks/>
            </p:cNvGrpSpPr>
            <p:nvPr/>
          </p:nvGrpSpPr>
          <p:grpSpPr bwMode="auto">
            <a:xfrm>
              <a:off x="11149" y="5964"/>
              <a:ext cx="3051" cy="2952"/>
              <a:chOff x="10865" y="4402"/>
              <a:chExt cx="3051" cy="2952"/>
            </a:xfrm>
          </p:grpSpPr>
          <p:sp>
            <p:nvSpPr>
              <p:cNvPr id="34908" name="Text Box 16"/>
              <p:cNvSpPr txBox="1">
                <a:spLocks noChangeArrowheads="1"/>
              </p:cNvSpPr>
              <p:nvPr/>
            </p:nvSpPr>
            <p:spPr bwMode="auto">
              <a:xfrm>
                <a:off x="11539" y="4663"/>
                <a:ext cx="1673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en-US" sz="1000" b="1"/>
                  <a:t>Organization</a:t>
                </a:r>
                <a:endParaRPr lang="en-GB" altLang="en-US"/>
              </a:p>
            </p:txBody>
          </p:sp>
          <p:sp>
            <p:nvSpPr>
              <p:cNvPr id="34909" name="Text Box 17"/>
              <p:cNvSpPr txBox="1">
                <a:spLocks noChangeArrowheads="1"/>
              </p:cNvSpPr>
              <p:nvPr/>
            </p:nvSpPr>
            <p:spPr bwMode="auto">
              <a:xfrm>
                <a:off x="11453" y="5964"/>
                <a:ext cx="1846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altLang="en-US" sz="1000" b="1"/>
                  <a:t>Individual</a:t>
                </a:r>
                <a:endParaRPr lang="en-GB" altLang="en-US"/>
              </a:p>
            </p:txBody>
          </p:sp>
          <p:sp>
            <p:nvSpPr>
              <p:cNvPr id="34910" name="Oval 18"/>
              <p:cNvSpPr>
                <a:spLocks noChangeArrowheads="1"/>
              </p:cNvSpPr>
              <p:nvPr/>
            </p:nvSpPr>
            <p:spPr bwMode="auto">
              <a:xfrm>
                <a:off x="10865" y="4402"/>
                <a:ext cx="3012" cy="2952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34911" name="Line 19"/>
              <p:cNvSpPr>
                <a:spLocks noChangeShapeType="1"/>
              </p:cNvSpPr>
              <p:nvPr/>
            </p:nvSpPr>
            <p:spPr bwMode="auto">
              <a:xfrm>
                <a:off x="10868" y="5875"/>
                <a:ext cx="304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4822" name="Group 20"/>
            <p:cNvGrpSpPr>
              <a:grpSpLocks/>
            </p:cNvGrpSpPr>
            <p:nvPr/>
          </p:nvGrpSpPr>
          <p:grpSpPr bwMode="auto">
            <a:xfrm>
              <a:off x="7026" y="1819"/>
              <a:ext cx="4268" cy="1885"/>
              <a:chOff x="7104" y="2371"/>
              <a:chExt cx="4010" cy="1885"/>
            </a:xfrm>
          </p:grpSpPr>
          <p:sp>
            <p:nvSpPr>
              <p:cNvPr id="34901" name="Text Box 21"/>
              <p:cNvSpPr txBox="1">
                <a:spLocks noChangeArrowheads="1"/>
              </p:cNvSpPr>
              <p:nvPr/>
            </p:nvSpPr>
            <p:spPr bwMode="auto">
              <a:xfrm>
                <a:off x="7104" y="2371"/>
                <a:ext cx="1744" cy="52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en-US" sz="1200" b="1"/>
                  <a:t>Environment</a:t>
                </a:r>
                <a:endParaRPr lang="en-GB" altLang="en-US"/>
              </a:p>
            </p:txBody>
          </p:sp>
          <p:grpSp>
            <p:nvGrpSpPr>
              <p:cNvPr id="34902" name="Group 22"/>
              <p:cNvGrpSpPr>
                <a:grpSpLocks/>
              </p:cNvGrpSpPr>
              <p:nvPr/>
            </p:nvGrpSpPr>
            <p:grpSpPr bwMode="auto">
              <a:xfrm>
                <a:off x="7344" y="2756"/>
                <a:ext cx="3770" cy="1500"/>
                <a:chOff x="6896" y="2756"/>
                <a:chExt cx="3770" cy="1500"/>
              </a:xfrm>
            </p:grpSpPr>
            <p:sp>
              <p:nvSpPr>
                <p:cNvPr id="3490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896" y="2756"/>
                  <a:ext cx="2048" cy="368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en-US" sz="1000" b="1"/>
                    <a:t>Market structure</a:t>
                  </a:r>
                  <a:endParaRPr lang="en-GB" altLang="en-US"/>
                </a:p>
              </p:txBody>
            </p:sp>
            <p:sp>
              <p:nvSpPr>
                <p:cNvPr id="3490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896" y="3002"/>
                  <a:ext cx="1744" cy="528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en-US" sz="1000" b="1"/>
                    <a:t>Dynamism</a:t>
                  </a:r>
                  <a:endParaRPr lang="en-GB" altLang="en-US"/>
                </a:p>
              </p:txBody>
            </p:sp>
            <p:sp>
              <p:nvSpPr>
                <p:cNvPr id="3490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6896" y="3308"/>
                  <a:ext cx="2236" cy="368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en-US" sz="1000" b="1"/>
                    <a:t>Internationalization</a:t>
                  </a:r>
                  <a:endParaRPr lang="en-GB" altLang="en-US"/>
                </a:p>
              </p:txBody>
            </p:sp>
            <p:sp>
              <p:nvSpPr>
                <p:cNvPr id="3490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6896" y="3597"/>
                  <a:ext cx="3770" cy="528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en-US" sz="1000" b="1"/>
                    <a:t>Position in the marketing channel</a:t>
                  </a:r>
                  <a:endParaRPr lang="en-GB" altLang="en-US"/>
                </a:p>
              </p:txBody>
            </p:sp>
            <p:sp>
              <p:nvSpPr>
                <p:cNvPr id="3490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6896" y="3888"/>
                  <a:ext cx="2048" cy="368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altLang="en-US" sz="1000" b="1"/>
                    <a:t>Social system</a:t>
                  </a:r>
                  <a:endParaRPr lang="en-GB" altLang="en-US"/>
                </a:p>
              </p:txBody>
            </p:sp>
          </p:grpSp>
        </p:grpSp>
        <p:grpSp>
          <p:nvGrpSpPr>
            <p:cNvPr id="34823" name="Group 28"/>
            <p:cNvGrpSpPr>
              <a:grpSpLocks/>
            </p:cNvGrpSpPr>
            <p:nvPr/>
          </p:nvGrpSpPr>
          <p:grpSpPr bwMode="auto">
            <a:xfrm>
              <a:off x="7026" y="3836"/>
              <a:ext cx="2494" cy="1575"/>
              <a:chOff x="7026" y="4146"/>
              <a:chExt cx="2494" cy="1575"/>
            </a:xfrm>
          </p:grpSpPr>
          <p:sp>
            <p:nvSpPr>
              <p:cNvPr id="34896" name="Text Box 29"/>
              <p:cNvSpPr txBox="1">
                <a:spLocks noChangeArrowheads="1"/>
              </p:cNvSpPr>
              <p:nvPr/>
            </p:nvSpPr>
            <p:spPr bwMode="auto">
              <a:xfrm>
                <a:off x="7026" y="4146"/>
                <a:ext cx="1904" cy="52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en-US" sz="1200" b="1"/>
                  <a:t>Atmosphere</a:t>
                </a:r>
                <a:endParaRPr lang="en-GB" altLang="en-US"/>
              </a:p>
            </p:txBody>
          </p:sp>
          <p:sp>
            <p:nvSpPr>
              <p:cNvPr id="34897" name="Text Box 30"/>
              <p:cNvSpPr txBox="1">
                <a:spLocks noChangeArrowheads="1"/>
              </p:cNvSpPr>
              <p:nvPr/>
            </p:nvSpPr>
            <p:spPr bwMode="auto">
              <a:xfrm>
                <a:off x="7288" y="4492"/>
                <a:ext cx="2232" cy="36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en-US" sz="1000" b="1"/>
                  <a:t>Power/dependence</a:t>
                </a:r>
                <a:endParaRPr lang="en-GB" altLang="en-US"/>
              </a:p>
            </p:txBody>
          </p:sp>
          <p:sp>
            <p:nvSpPr>
              <p:cNvPr id="34898" name="Text Box 31"/>
              <p:cNvSpPr txBox="1">
                <a:spLocks noChangeArrowheads="1"/>
              </p:cNvSpPr>
              <p:nvPr/>
            </p:nvSpPr>
            <p:spPr bwMode="auto">
              <a:xfrm>
                <a:off x="7288" y="4738"/>
                <a:ext cx="1904" cy="38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en-US" sz="1000" b="1"/>
                  <a:t>Cooperation</a:t>
                </a:r>
                <a:endParaRPr lang="en-GB" altLang="en-US"/>
              </a:p>
            </p:txBody>
          </p:sp>
          <p:sp>
            <p:nvSpPr>
              <p:cNvPr id="34899" name="Text Box 32"/>
              <p:cNvSpPr txBox="1">
                <a:spLocks noChangeArrowheads="1"/>
              </p:cNvSpPr>
              <p:nvPr/>
            </p:nvSpPr>
            <p:spPr bwMode="auto">
              <a:xfrm>
                <a:off x="7288" y="5044"/>
                <a:ext cx="1673" cy="36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en-US" sz="1000" b="1"/>
                  <a:t>Closeness</a:t>
                </a:r>
                <a:endParaRPr lang="en-GB" altLang="en-US"/>
              </a:p>
            </p:txBody>
          </p:sp>
          <p:sp>
            <p:nvSpPr>
              <p:cNvPr id="34900" name="Text Box 33"/>
              <p:cNvSpPr txBox="1">
                <a:spLocks noChangeArrowheads="1"/>
              </p:cNvSpPr>
              <p:nvPr/>
            </p:nvSpPr>
            <p:spPr bwMode="auto">
              <a:xfrm>
                <a:off x="7288" y="5321"/>
                <a:ext cx="1684" cy="400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en-US" sz="1000" b="1"/>
                  <a:t>Expectations</a:t>
                </a:r>
                <a:endParaRPr lang="en-GB" altLang="en-US"/>
              </a:p>
            </p:txBody>
          </p:sp>
        </p:grpSp>
        <p:grpSp>
          <p:nvGrpSpPr>
            <p:cNvPr id="34824" name="Group 34"/>
            <p:cNvGrpSpPr>
              <a:grpSpLocks/>
            </p:cNvGrpSpPr>
            <p:nvPr/>
          </p:nvGrpSpPr>
          <p:grpSpPr bwMode="auto">
            <a:xfrm>
              <a:off x="7026" y="5572"/>
              <a:ext cx="2410" cy="1420"/>
              <a:chOff x="7026" y="6146"/>
              <a:chExt cx="2410" cy="1420"/>
            </a:xfrm>
          </p:grpSpPr>
          <p:sp>
            <p:nvSpPr>
              <p:cNvPr id="34874" name="Text Box 35"/>
              <p:cNvSpPr txBox="1">
                <a:spLocks noChangeArrowheads="1"/>
              </p:cNvSpPr>
              <p:nvPr/>
            </p:nvSpPr>
            <p:spPr bwMode="auto">
              <a:xfrm>
                <a:off x="7188" y="6216"/>
                <a:ext cx="1900" cy="36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en-US" sz="1000" b="1"/>
                  <a:t>Product/service</a:t>
                </a:r>
                <a:endParaRPr lang="en-GB" altLang="en-US"/>
              </a:p>
            </p:txBody>
          </p:sp>
          <p:sp>
            <p:nvSpPr>
              <p:cNvPr id="34875" name="Text Box 36"/>
              <p:cNvSpPr txBox="1">
                <a:spLocks noChangeArrowheads="1"/>
              </p:cNvSpPr>
              <p:nvPr/>
            </p:nvSpPr>
            <p:spPr bwMode="auto">
              <a:xfrm>
                <a:off x="7188" y="6800"/>
                <a:ext cx="1332" cy="36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en-US" sz="1000" b="1"/>
                  <a:t>Financial</a:t>
                </a:r>
                <a:endParaRPr lang="en-GB" altLang="en-US"/>
              </a:p>
            </p:txBody>
          </p:sp>
          <p:sp>
            <p:nvSpPr>
              <p:cNvPr id="34876" name="Text Box 37"/>
              <p:cNvSpPr txBox="1">
                <a:spLocks noChangeArrowheads="1"/>
              </p:cNvSpPr>
              <p:nvPr/>
            </p:nvSpPr>
            <p:spPr bwMode="auto">
              <a:xfrm>
                <a:off x="7188" y="6494"/>
                <a:ext cx="1744" cy="32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en-US" sz="1000" b="1"/>
                  <a:t>Information</a:t>
                </a:r>
                <a:endParaRPr lang="en-GB" altLang="en-US"/>
              </a:p>
            </p:txBody>
          </p:sp>
          <p:sp>
            <p:nvSpPr>
              <p:cNvPr id="34877" name="Text Box 38"/>
              <p:cNvSpPr txBox="1">
                <a:spLocks noChangeArrowheads="1"/>
              </p:cNvSpPr>
              <p:nvPr/>
            </p:nvSpPr>
            <p:spPr bwMode="auto">
              <a:xfrm>
                <a:off x="7188" y="7077"/>
                <a:ext cx="1048" cy="339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en-US" sz="1000" b="1"/>
                  <a:t>Social</a:t>
                </a:r>
                <a:endParaRPr lang="en-GB" altLang="en-US"/>
              </a:p>
            </p:txBody>
          </p:sp>
          <p:grpSp>
            <p:nvGrpSpPr>
              <p:cNvPr id="34878" name="Group 39"/>
              <p:cNvGrpSpPr>
                <a:grpSpLocks/>
              </p:cNvGrpSpPr>
              <p:nvPr/>
            </p:nvGrpSpPr>
            <p:grpSpPr bwMode="auto">
              <a:xfrm rot="-5400000">
                <a:off x="6419" y="6753"/>
                <a:ext cx="1420" cy="206"/>
                <a:chOff x="2272" y="3976"/>
                <a:chExt cx="2840" cy="284"/>
              </a:xfrm>
            </p:grpSpPr>
            <p:grpSp>
              <p:nvGrpSpPr>
                <p:cNvPr id="34888" name="Group 40"/>
                <p:cNvGrpSpPr>
                  <a:grpSpLocks/>
                </p:cNvGrpSpPr>
                <p:nvPr/>
              </p:nvGrpSpPr>
              <p:grpSpPr bwMode="auto">
                <a:xfrm>
                  <a:off x="2272" y="3976"/>
                  <a:ext cx="1420" cy="284"/>
                  <a:chOff x="2272" y="3976"/>
                  <a:chExt cx="994" cy="284"/>
                </a:xfrm>
              </p:grpSpPr>
              <p:sp>
                <p:nvSpPr>
                  <p:cNvPr id="34893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2414" y="4118"/>
                    <a:ext cx="71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894" name="Line 4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72" y="4118"/>
                    <a:ext cx="142" cy="14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895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24" y="3976"/>
                    <a:ext cx="142" cy="14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4889" name="Group 44"/>
                <p:cNvGrpSpPr>
                  <a:grpSpLocks/>
                </p:cNvGrpSpPr>
                <p:nvPr/>
              </p:nvGrpSpPr>
              <p:grpSpPr bwMode="auto">
                <a:xfrm flipH="1">
                  <a:off x="3692" y="3976"/>
                  <a:ext cx="1420" cy="284"/>
                  <a:chOff x="2272" y="3976"/>
                  <a:chExt cx="994" cy="284"/>
                </a:xfrm>
              </p:grpSpPr>
              <p:sp>
                <p:nvSpPr>
                  <p:cNvPr id="34890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414" y="4118"/>
                    <a:ext cx="71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891" name="Line 4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72" y="4118"/>
                    <a:ext cx="142" cy="14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892" name="Line 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24" y="3976"/>
                    <a:ext cx="142" cy="14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34879" name="Group 48"/>
              <p:cNvGrpSpPr>
                <a:grpSpLocks/>
              </p:cNvGrpSpPr>
              <p:nvPr/>
            </p:nvGrpSpPr>
            <p:grpSpPr bwMode="auto">
              <a:xfrm rot="5400000" flipH="1">
                <a:off x="8623" y="6753"/>
                <a:ext cx="1420" cy="206"/>
                <a:chOff x="2272" y="3976"/>
                <a:chExt cx="2840" cy="284"/>
              </a:xfrm>
            </p:grpSpPr>
            <p:grpSp>
              <p:nvGrpSpPr>
                <p:cNvPr id="34880" name="Group 49"/>
                <p:cNvGrpSpPr>
                  <a:grpSpLocks/>
                </p:cNvGrpSpPr>
                <p:nvPr/>
              </p:nvGrpSpPr>
              <p:grpSpPr bwMode="auto">
                <a:xfrm>
                  <a:off x="2272" y="3976"/>
                  <a:ext cx="1420" cy="284"/>
                  <a:chOff x="2272" y="3976"/>
                  <a:chExt cx="994" cy="284"/>
                </a:xfrm>
              </p:grpSpPr>
              <p:sp>
                <p:nvSpPr>
                  <p:cNvPr id="34885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414" y="4118"/>
                    <a:ext cx="71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886" name="Line 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72" y="4118"/>
                    <a:ext cx="142" cy="14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887" name="Line 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24" y="3976"/>
                    <a:ext cx="142" cy="14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34881" name="Group 53"/>
                <p:cNvGrpSpPr>
                  <a:grpSpLocks/>
                </p:cNvGrpSpPr>
                <p:nvPr/>
              </p:nvGrpSpPr>
              <p:grpSpPr bwMode="auto">
                <a:xfrm flipH="1">
                  <a:off x="3692" y="3976"/>
                  <a:ext cx="1420" cy="284"/>
                  <a:chOff x="2272" y="3976"/>
                  <a:chExt cx="994" cy="284"/>
                </a:xfrm>
              </p:grpSpPr>
              <p:sp>
                <p:nvSpPr>
                  <p:cNvPr id="34882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2414" y="4118"/>
                    <a:ext cx="71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883" name="Line 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72" y="4118"/>
                    <a:ext cx="142" cy="14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4884" name="Line 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124" y="3976"/>
                    <a:ext cx="142" cy="142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</p:grpSp>
        <p:grpSp>
          <p:nvGrpSpPr>
            <p:cNvPr id="34825" name="Group 57"/>
            <p:cNvGrpSpPr>
              <a:grpSpLocks/>
            </p:cNvGrpSpPr>
            <p:nvPr/>
          </p:nvGrpSpPr>
          <p:grpSpPr bwMode="auto">
            <a:xfrm>
              <a:off x="7100" y="7822"/>
              <a:ext cx="2278" cy="858"/>
              <a:chOff x="7100" y="7949"/>
              <a:chExt cx="2278" cy="858"/>
            </a:xfrm>
          </p:grpSpPr>
          <p:sp>
            <p:nvSpPr>
              <p:cNvPr id="34858" name="Text Box 58"/>
              <p:cNvSpPr txBox="1">
                <a:spLocks noChangeArrowheads="1"/>
              </p:cNvSpPr>
              <p:nvPr/>
            </p:nvSpPr>
            <p:spPr bwMode="auto">
              <a:xfrm>
                <a:off x="7206" y="8054"/>
                <a:ext cx="2166" cy="36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en-US" sz="1000" b="1"/>
                  <a:t>Institutionalisation</a:t>
                </a:r>
                <a:endParaRPr lang="en-GB" altLang="en-US"/>
              </a:p>
            </p:txBody>
          </p:sp>
          <p:sp>
            <p:nvSpPr>
              <p:cNvPr id="34859" name="Text Box 59"/>
              <p:cNvSpPr txBox="1">
                <a:spLocks noChangeArrowheads="1"/>
              </p:cNvSpPr>
              <p:nvPr/>
            </p:nvSpPr>
            <p:spPr bwMode="auto">
              <a:xfrm>
                <a:off x="7206" y="8294"/>
                <a:ext cx="1598" cy="368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en-US" sz="1000" b="1"/>
                  <a:t>Adaptations</a:t>
                </a:r>
                <a:endParaRPr lang="en-GB" altLang="en-US"/>
              </a:p>
            </p:txBody>
          </p:sp>
          <p:grpSp>
            <p:nvGrpSpPr>
              <p:cNvPr id="34860" name="Group 60"/>
              <p:cNvGrpSpPr>
                <a:grpSpLocks/>
              </p:cNvGrpSpPr>
              <p:nvPr/>
            </p:nvGrpSpPr>
            <p:grpSpPr bwMode="auto">
              <a:xfrm>
                <a:off x="7100" y="7949"/>
                <a:ext cx="148" cy="855"/>
                <a:chOff x="7042" y="7949"/>
                <a:chExt cx="206" cy="1420"/>
              </a:xfrm>
            </p:grpSpPr>
            <p:sp>
              <p:nvSpPr>
                <p:cNvPr id="34868" name="Line 61"/>
                <p:cNvSpPr>
                  <a:spLocks noChangeShapeType="1"/>
                </p:cNvSpPr>
                <p:nvPr/>
              </p:nvSpPr>
              <p:spPr bwMode="auto">
                <a:xfrm rot="-5400000">
                  <a:off x="6892" y="9016"/>
                  <a:ext cx="50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69" name="Line 62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7146" y="9267"/>
                  <a:ext cx="101" cy="10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70" name="Line 63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7043" y="8658"/>
                  <a:ext cx="101" cy="10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71" name="Line 64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6892" y="8306"/>
                  <a:ext cx="50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72" name="Line 65"/>
                <p:cNvSpPr>
                  <a:spLocks noChangeShapeType="1"/>
                </p:cNvSpPr>
                <p:nvPr/>
              </p:nvSpPr>
              <p:spPr bwMode="auto">
                <a:xfrm rot="-5400000">
                  <a:off x="7146" y="7948"/>
                  <a:ext cx="101" cy="10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73" name="Line 66"/>
                <p:cNvSpPr>
                  <a:spLocks noChangeShapeType="1"/>
                </p:cNvSpPr>
                <p:nvPr/>
              </p:nvSpPr>
              <p:spPr bwMode="auto">
                <a:xfrm rot="-5400000">
                  <a:off x="7043" y="8557"/>
                  <a:ext cx="101" cy="10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4861" name="Group 67"/>
              <p:cNvGrpSpPr>
                <a:grpSpLocks/>
              </p:cNvGrpSpPr>
              <p:nvPr/>
            </p:nvGrpSpPr>
            <p:grpSpPr bwMode="auto">
              <a:xfrm flipH="1">
                <a:off x="9230" y="7952"/>
                <a:ext cx="148" cy="855"/>
                <a:chOff x="7042" y="7949"/>
                <a:chExt cx="206" cy="1420"/>
              </a:xfrm>
            </p:grpSpPr>
            <p:sp>
              <p:nvSpPr>
                <p:cNvPr id="34862" name="Line 68"/>
                <p:cNvSpPr>
                  <a:spLocks noChangeShapeType="1"/>
                </p:cNvSpPr>
                <p:nvPr/>
              </p:nvSpPr>
              <p:spPr bwMode="auto">
                <a:xfrm rot="-5400000">
                  <a:off x="6892" y="9016"/>
                  <a:ext cx="50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63" name="Line 69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7146" y="9267"/>
                  <a:ext cx="101" cy="10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64" name="Line 70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7043" y="8658"/>
                  <a:ext cx="101" cy="10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65" name="Line 71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6892" y="8306"/>
                  <a:ext cx="508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66" name="Line 72"/>
                <p:cNvSpPr>
                  <a:spLocks noChangeShapeType="1"/>
                </p:cNvSpPr>
                <p:nvPr/>
              </p:nvSpPr>
              <p:spPr bwMode="auto">
                <a:xfrm rot="-5400000">
                  <a:off x="7146" y="7948"/>
                  <a:ext cx="101" cy="10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67" name="Line 73"/>
                <p:cNvSpPr>
                  <a:spLocks noChangeShapeType="1"/>
                </p:cNvSpPr>
                <p:nvPr/>
              </p:nvSpPr>
              <p:spPr bwMode="auto">
                <a:xfrm rot="-5400000">
                  <a:off x="7043" y="8557"/>
                  <a:ext cx="101" cy="10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4826" name="Group 74"/>
            <p:cNvGrpSpPr>
              <a:grpSpLocks/>
            </p:cNvGrpSpPr>
            <p:nvPr/>
          </p:nvGrpSpPr>
          <p:grpSpPr bwMode="auto">
            <a:xfrm>
              <a:off x="5804" y="7090"/>
              <a:ext cx="5354" cy="668"/>
              <a:chOff x="5520" y="7088"/>
              <a:chExt cx="5354" cy="668"/>
            </a:xfrm>
          </p:grpSpPr>
          <p:grpSp>
            <p:nvGrpSpPr>
              <p:cNvPr id="34849" name="Group 75"/>
              <p:cNvGrpSpPr>
                <a:grpSpLocks/>
              </p:cNvGrpSpPr>
              <p:nvPr/>
            </p:nvGrpSpPr>
            <p:grpSpPr bwMode="auto">
              <a:xfrm>
                <a:off x="5520" y="7088"/>
                <a:ext cx="5336" cy="332"/>
                <a:chOff x="5520" y="7088"/>
                <a:chExt cx="5336" cy="332"/>
              </a:xfrm>
            </p:grpSpPr>
            <p:sp>
              <p:nvSpPr>
                <p:cNvPr id="34855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5520" y="7088"/>
                  <a:ext cx="336" cy="3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56" name="Line 77"/>
                <p:cNvSpPr>
                  <a:spLocks noChangeShapeType="1"/>
                </p:cNvSpPr>
                <p:nvPr/>
              </p:nvSpPr>
              <p:spPr bwMode="auto">
                <a:xfrm flipH="1" flipV="1">
                  <a:off x="10520" y="7100"/>
                  <a:ext cx="336" cy="3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57" name="Line 78"/>
                <p:cNvSpPr>
                  <a:spLocks noChangeShapeType="1"/>
                </p:cNvSpPr>
                <p:nvPr/>
              </p:nvSpPr>
              <p:spPr bwMode="auto">
                <a:xfrm>
                  <a:off x="5838" y="7100"/>
                  <a:ext cx="4686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4850" name="Group 79"/>
              <p:cNvGrpSpPr>
                <a:grpSpLocks/>
              </p:cNvGrpSpPr>
              <p:nvPr/>
            </p:nvGrpSpPr>
            <p:grpSpPr bwMode="auto">
              <a:xfrm flipV="1">
                <a:off x="5538" y="7424"/>
                <a:ext cx="5336" cy="332"/>
                <a:chOff x="5520" y="7088"/>
                <a:chExt cx="5336" cy="332"/>
              </a:xfrm>
            </p:grpSpPr>
            <p:sp>
              <p:nvSpPr>
                <p:cNvPr id="34852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5520" y="7088"/>
                  <a:ext cx="336" cy="3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53" name="Line 81"/>
                <p:cNvSpPr>
                  <a:spLocks noChangeShapeType="1"/>
                </p:cNvSpPr>
                <p:nvPr/>
              </p:nvSpPr>
              <p:spPr bwMode="auto">
                <a:xfrm flipH="1" flipV="1">
                  <a:off x="10520" y="7100"/>
                  <a:ext cx="336" cy="3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54" name="Line 82"/>
                <p:cNvSpPr>
                  <a:spLocks noChangeShapeType="1"/>
                </p:cNvSpPr>
                <p:nvPr/>
              </p:nvSpPr>
              <p:spPr bwMode="auto">
                <a:xfrm>
                  <a:off x="5838" y="7100"/>
                  <a:ext cx="4686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4851" name="Text Box 83"/>
              <p:cNvSpPr txBox="1">
                <a:spLocks noChangeArrowheads="1"/>
              </p:cNvSpPr>
              <p:nvPr/>
            </p:nvSpPr>
            <p:spPr bwMode="auto">
              <a:xfrm>
                <a:off x="6896" y="7232"/>
                <a:ext cx="2640" cy="384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altLang="en-US" sz="1000" b="1"/>
                  <a:t>Interaction process</a:t>
                </a:r>
                <a:endParaRPr lang="en-GB" altLang="en-US"/>
              </a:p>
            </p:txBody>
          </p:sp>
        </p:grpSp>
        <p:sp>
          <p:nvSpPr>
            <p:cNvPr id="34827" name="Text Box 84"/>
            <p:cNvSpPr txBox="1">
              <a:spLocks noChangeArrowheads="1"/>
            </p:cNvSpPr>
            <p:nvPr/>
          </p:nvSpPr>
          <p:spPr bwMode="auto">
            <a:xfrm>
              <a:off x="6106" y="5966"/>
              <a:ext cx="1172" cy="60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en-US" sz="1000" b="1"/>
                <a:t>Short</a:t>
              </a:r>
              <a:br>
                <a:rPr lang="en-US" altLang="en-US" sz="1000" b="1"/>
              </a:br>
              <a:r>
                <a:rPr lang="en-US" altLang="en-US" sz="1000" b="1"/>
                <a:t>term</a:t>
              </a:r>
              <a:endParaRPr lang="en-GB" altLang="en-US"/>
            </a:p>
          </p:txBody>
        </p:sp>
        <p:sp>
          <p:nvSpPr>
            <p:cNvPr id="34828" name="Text Box 85"/>
            <p:cNvSpPr txBox="1">
              <a:spLocks noChangeArrowheads="1"/>
            </p:cNvSpPr>
            <p:nvPr/>
          </p:nvSpPr>
          <p:spPr bwMode="auto">
            <a:xfrm>
              <a:off x="9478" y="5966"/>
              <a:ext cx="1314" cy="64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en-US" sz="1000" b="1"/>
                <a:t>Exchange</a:t>
              </a:r>
              <a:br>
                <a:rPr lang="en-US" altLang="en-US" sz="1000" b="1"/>
              </a:br>
              <a:r>
                <a:rPr lang="en-US" altLang="en-US" sz="1000" b="1"/>
                <a:t>episodes</a:t>
              </a:r>
              <a:endParaRPr lang="en-GB" altLang="en-US"/>
            </a:p>
          </p:txBody>
        </p:sp>
        <p:sp>
          <p:nvSpPr>
            <p:cNvPr id="34829" name="Text Box 86"/>
            <p:cNvSpPr txBox="1">
              <a:spLocks noChangeArrowheads="1"/>
            </p:cNvSpPr>
            <p:nvPr/>
          </p:nvSpPr>
          <p:spPr bwMode="auto">
            <a:xfrm>
              <a:off x="6106" y="7949"/>
              <a:ext cx="1172" cy="60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en-US" sz="1000" b="1"/>
                <a:t>Long</a:t>
              </a:r>
              <a:br>
                <a:rPr lang="en-US" altLang="en-US" sz="1000" b="1"/>
              </a:br>
              <a:r>
                <a:rPr lang="en-US" altLang="en-US" sz="1000" b="1"/>
                <a:t>term</a:t>
              </a:r>
              <a:endParaRPr lang="en-GB" altLang="en-US"/>
            </a:p>
          </p:txBody>
        </p:sp>
        <p:sp>
          <p:nvSpPr>
            <p:cNvPr id="34830" name="Text Box 87"/>
            <p:cNvSpPr txBox="1">
              <a:spLocks noChangeArrowheads="1"/>
            </p:cNvSpPr>
            <p:nvPr/>
          </p:nvSpPr>
          <p:spPr bwMode="auto">
            <a:xfrm>
              <a:off x="9408" y="8038"/>
              <a:ext cx="1668" cy="42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en-US" sz="1000" b="1"/>
                <a:t>Relationships</a:t>
              </a:r>
              <a:endParaRPr lang="en-GB" altLang="en-US"/>
            </a:p>
          </p:txBody>
        </p:sp>
        <p:grpSp>
          <p:nvGrpSpPr>
            <p:cNvPr id="34831" name="Group 88"/>
            <p:cNvGrpSpPr>
              <a:grpSpLocks/>
            </p:cNvGrpSpPr>
            <p:nvPr/>
          </p:nvGrpSpPr>
          <p:grpSpPr bwMode="auto">
            <a:xfrm>
              <a:off x="2272" y="3836"/>
              <a:ext cx="12354" cy="5254"/>
              <a:chOff x="2272" y="3834"/>
              <a:chExt cx="12354" cy="5254"/>
            </a:xfrm>
          </p:grpSpPr>
          <p:sp>
            <p:nvSpPr>
              <p:cNvPr id="34841" name="Line 89"/>
              <p:cNvSpPr>
                <a:spLocks noChangeShapeType="1"/>
              </p:cNvSpPr>
              <p:nvPr/>
            </p:nvSpPr>
            <p:spPr bwMode="auto">
              <a:xfrm>
                <a:off x="3124" y="3834"/>
                <a:ext cx="106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4842" name="Group 90"/>
              <p:cNvGrpSpPr>
                <a:grpSpLocks/>
              </p:cNvGrpSpPr>
              <p:nvPr/>
            </p:nvGrpSpPr>
            <p:grpSpPr bwMode="auto">
              <a:xfrm>
                <a:off x="2272" y="3834"/>
                <a:ext cx="852" cy="5254"/>
                <a:chOff x="1704" y="3834"/>
                <a:chExt cx="852" cy="3976"/>
              </a:xfrm>
            </p:grpSpPr>
            <p:sp>
              <p:nvSpPr>
                <p:cNvPr id="34847" name="Arc 91"/>
                <p:cNvSpPr>
                  <a:spLocks/>
                </p:cNvSpPr>
                <p:nvPr/>
              </p:nvSpPr>
              <p:spPr bwMode="auto">
                <a:xfrm flipH="1">
                  <a:off x="1704" y="3834"/>
                  <a:ext cx="852" cy="19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48" name="Arc 92"/>
                <p:cNvSpPr>
                  <a:spLocks/>
                </p:cNvSpPr>
                <p:nvPr/>
              </p:nvSpPr>
              <p:spPr bwMode="auto">
                <a:xfrm flipH="1" flipV="1">
                  <a:off x="1704" y="5822"/>
                  <a:ext cx="852" cy="19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4843" name="Group 93"/>
              <p:cNvGrpSpPr>
                <a:grpSpLocks/>
              </p:cNvGrpSpPr>
              <p:nvPr/>
            </p:nvGrpSpPr>
            <p:grpSpPr bwMode="auto">
              <a:xfrm flipH="1">
                <a:off x="13774" y="3834"/>
                <a:ext cx="852" cy="5254"/>
                <a:chOff x="1704" y="3834"/>
                <a:chExt cx="852" cy="3976"/>
              </a:xfrm>
            </p:grpSpPr>
            <p:sp>
              <p:nvSpPr>
                <p:cNvPr id="34845" name="Arc 94"/>
                <p:cNvSpPr>
                  <a:spLocks/>
                </p:cNvSpPr>
                <p:nvPr/>
              </p:nvSpPr>
              <p:spPr bwMode="auto">
                <a:xfrm flipH="1">
                  <a:off x="1704" y="3834"/>
                  <a:ext cx="852" cy="19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46" name="Arc 95"/>
                <p:cNvSpPr>
                  <a:spLocks/>
                </p:cNvSpPr>
                <p:nvPr/>
              </p:nvSpPr>
              <p:spPr bwMode="auto">
                <a:xfrm flipH="1" flipV="1">
                  <a:off x="1704" y="5822"/>
                  <a:ext cx="852" cy="19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4844" name="Line 96"/>
              <p:cNvSpPr>
                <a:spLocks noChangeShapeType="1"/>
              </p:cNvSpPr>
              <p:nvPr/>
            </p:nvSpPr>
            <p:spPr bwMode="auto">
              <a:xfrm>
                <a:off x="3124" y="9088"/>
                <a:ext cx="1065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4832" name="Group 97"/>
            <p:cNvGrpSpPr>
              <a:grpSpLocks/>
            </p:cNvGrpSpPr>
            <p:nvPr/>
          </p:nvGrpSpPr>
          <p:grpSpPr bwMode="auto">
            <a:xfrm>
              <a:off x="1846" y="1848"/>
              <a:ext cx="13206" cy="7526"/>
              <a:chOff x="1846" y="1846"/>
              <a:chExt cx="13206" cy="7526"/>
            </a:xfrm>
          </p:grpSpPr>
          <p:sp>
            <p:nvSpPr>
              <p:cNvPr id="34833" name="Line 98"/>
              <p:cNvSpPr>
                <a:spLocks noChangeShapeType="1"/>
              </p:cNvSpPr>
              <p:nvPr/>
            </p:nvSpPr>
            <p:spPr bwMode="auto">
              <a:xfrm>
                <a:off x="2698" y="9372"/>
                <a:ext cx="1150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4834" name="Group 99"/>
              <p:cNvGrpSpPr>
                <a:grpSpLocks/>
              </p:cNvGrpSpPr>
              <p:nvPr/>
            </p:nvGrpSpPr>
            <p:grpSpPr bwMode="auto">
              <a:xfrm flipH="1">
                <a:off x="14200" y="1846"/>
                <a:ext cx="852" cy="7526"/>
                <a:chOff x="1704" y="3834"/>
                <a:chExt cx="852" cy="3976"/>
              </a:xfrm>
            </p:grpSpPr>
            <p:sp>
              <p:nvSpPr>
                <p:cNvPr id="34839" name="Arc 100"/>
                <p:cNvSpPr>
                  <a:spLocks/>
                </p:cNvSpPr>
                <p:nvPr/>
              </p:nvSpPr>
              <p:spPr bwMode="auto">
                <a:xfrm flipH="1">
                  <a:off x="1704" y="3834"/>
                  <a:ext cx="852" cy="19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40" name="Arc 101"/>
                <p:cNvSpPr>
                  <a:spLocks/>
                </p:cNvSpPr>
                <p:nvPr/>
              </p:nvSpPr>
              <p:spPr bwMode="auto">
                <a:xfrm flipH="1" flipV="1">
                  <a:off x="1704" y="5822"/>
                  <a:ext cx="852" cy="19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4835" name="Group 102"/>
              <p:cNvGrpSpPr>
                <a:grpSpLocks/>
              </p:cNvGrpSpPr>
              <p:nvPr/>
            </p:nvGrpSpPr>
            <p:grpSpPr bwMode="auto">
              <a:xfrm>
                <a:off x="1846" y="1846"/>
                <a:ext cx="852" cy="7526"/>
                <a:chOff x="1704" y="3834"/>
                <a:chExt cx="852" cy="3976"/>
              </a:xfrm>
            </p:grpSpPr>
            <p:sp>
              <p:nvSpPr>
                <p:cNvPr id="34837" name="Arc 103"/>
                <p:cNvSpPr>
                  <a:spLocks/>
                </p:cNvSpPr>
                <p:nvPr/>
              </p:nvSpPr>
              <p:spPr bwMode="auto">
                <a:xfrm flipH="1">
                  <a:off x="1704" y="3834"/>
                  <a:ext cx="852" cy="19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838" name="Arc 104"/>
                <p:cNvSpPr>
                  <a:spLocks/>
                </p:cNvSpPr>
                <p:nvPr/>
              </p:nvSpPr>
              <p:spPr bwMode="auto">
                <a:xfrm flipH="1" flipV="1">
                  <a:off x="1704" y="5822"/>
                  <a:ext cx="852" cy="198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4836" name="Line 105"/>
              <p:cNvSpPr>
                <a:spLocks noChangeShapeType="1"/>
              </p:cNvSpPr>
              <p:nvPr/>
            </p:nvSpPr>
            <p:spPr bwMode="auto">
              <a:xfrm>
                <a:off x="2698" y="1846"/>
                <a:ext cx="1150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4819" name="Rectangle 106"/>
          <p:cNvSpPr>
            <a:spLocks noChangeArrowheads="1"/>
          </p:cNvSpPr>
          <p:nvPr/>
        </p:nvSpPr>
        <p:spPr bwMode="auto">
          <a:xfrm>
            <a:off x="323528" y="362418"/>
            <a:ext cx="8820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altLang="en-US" sz="3200" b="1" dirty="0"/>
              <a:t>Figure 3.2: IMP Group Interaction model</a:t>
            </a: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152400" y="6125234"/>
            <a:ext cx="87400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en-GB" altLang="en-US" sz="2000" dirty="0"/>
              <a:t>(reproduced from </a:t>
            </a:r>
            <a:r>
              <a:rPr lang="en-GB" altLang="en-US" sz="2000" dirty="0" err="1"/>
              <a:t>Hakansson</a:t>
            </a:r>
            <a:r>
              <a:rPr lang="en-GB" altLang="en-US" sz="2000" dirty="0"/>
              <a:t>, 1982, p. 24)</a:t>
            </a:r>
          </a:p>
        </p:txBody>
      </p:sp>
    </p:spTree>
    <p:extLst>
      <p:ext uri="{BB962C8B-B14F-4D97-AF65-F5344CB8AC3E}">
        <p14:creationId xmlns:p14="http://schemas.microsoft.com/office/powerpoint/2010/main" val="3310357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68" name="Rectangle 1"/>
          <p:cNvSpPr>
            <a:spLocks noChangeArrowheads="1"/>
          </p:cNvSpPr>
          <p:nvPr/>
        </p:nvSpPr>
        <p:spPr bwMode="auto">
          <a:xfrm>
            <a:off x="457201" y="5457998"/>
            <a:ext cx="81470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altLang="en-US" dirty="0">
                <a:ea typeface="Calibri" pitchFamily="34" charset="0"/>
                <a:cs typeface="Times New Roman" pitchFamily="18" charset="0"/>
              </a:rPr>
              <a:t>Table 3.2: Personal contact across relationship exchange types in the light of the Web revolution</a:t>
            </a:r>
            <a:endParaRPr lang="en-GB" altLang="en-US" sz="3200" dirty="0">
              <a:ea typeface="Calibri" pitchFamily="34" charset="0"/>
              <a:cs typeface="Times New Roman" pitchFamily="18" charset="0"/>
            </a:endParaRPr>
          </a:p>
          <a:p>
            <a:endParaRPr lang="en-GB" altLang="en-US" sz="18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5869" name="TextBox 3"/>
          <p:cNvSpPr txBox="1">
            <a:spLocks noChangeArrowheads="1"/>
          </p:cNvSpPr>
          <p:nvPr/>
        </p:nvSpPr>
        <p:spPr bwMode="auto">
          <a:xfrm>
            <a:off x="251520" y="476250"/>
            <a:ext cx="8712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en-US" sz="3200" b="1" dirty="0"/>
              <a:t>Digital revolution impacting B2B relationships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364640"/>
              </p:ext>
            </p:extLst>
          </p:nvPr>
        </p:nvGraphicFramePr>
        <p:xfrm>
          <a:off x="457201" y="1484784"/>
          <a:ext cx="8229599" cy="3810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2511">
                  <a:extLst>
                    <a:ext uri="{9D8B030D-6E8A-4147-A177-3AD203B41FA5}">
                      <a16:colId xmlns:a16="http://schemas.microsoft.com/office/drawing/2014/main" val="83214666"/>
                    </a:ext>
                  </a:extLst>
                </a:gridCol>
                <a:gridCol w="2974913">
                  <a:extLst>
                    <a:ext uri="{9D8B030D-6E8A-4147-A177-3AD203B41FA5}">
                      <a16:colId xmlns:a16="http://schemas.microsoft.com/office/drawing/2014/main" val="2868331362"/>
                    </a:ext>
                  </a:extLst>
                </a:gridCol>
                <a:gridCol w="3732175">
                  <a:extLst>
                    <a:ext uri="{9D8B030D-6E8A-4147-A177-3AD203B41FA5}">
                      <a16:colId xmlns:a16="http://schemas.microsoft.com/office/drawing/2014/main" val="581529009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ctr"/>
                          <a:tab pos="3200400" algn="ctr"/>
                          <a:tab pos="4572000" algn="ctr"/>
                        </a:tabLst>
                      </a:pPr>
                      <a:r>
                        <a:rPr lang="en-US" sz="1600" b="1" dirty="0">
                          <a:effectLst/>
                        </a:rPr>
                        <a:t>Type of exchange</a:t>
                      </a:r>
                      <a:endParaRPr lang="en-GB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ctr"/>
                          <a:tab pos="3200400" algn="ctr"/>
                          <a:tab pos="4572000" algn="ctr"/>
                        </a:tabLst>
                      </a:pPr>
                      <a:r>
                        <a:rPr lang="en-US" sz="1600" b="1" dirty="0">
                          <a:effectLst/>
                        </a:rPr>
                        <a:t>Net amount of personal contact over time</a:t>
                      </a:r>
                      <a:endParaRPr lang="en-GB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28800" algn="ctr"/>
                          <a:tab pos="3200400" algn="ctr"/>
                          <a:tab pos="4572000" algn="ctr"/>
                        </a:tabLst>
                      </a:pPr>
                      <a:r>
                        <a:rPr lang="en-US" sz="1600" b="1" dirty="0">
                          <a:effectLst/>
                        </a:rPr>
                        <a:t>Relative importance to relationship establishment and maintenance over time</a:t>
                      </a:r>
                      <a:endParaRPr lang="en-GB" sz="16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917782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Product/ service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Declining further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Similar levels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4042779"/>
                  </a:ext>
                </a:extLst>
              </a:tr>
              <a:tr h="5866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Financial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Declining a bit further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Similar levels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0333085"/>
                  </a:ext>
                </a:extLst>
              </a:tr>
              <a:tr h="5866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Informational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Declining noticeably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Increasing noticeably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08026"/>
                  </a:ext>
                </a:extLst>
              </a:tr>
              <a:tr h="5866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Social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Declining to a much greater extent than others</a:t>
                      </a:r>
                      <a:endParaRPr lang="en-GB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Reducing noticeably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9343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969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717</Words>
  <Application>Microsoft Macintosh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Monotype Sorts</vt:lpstr>
      <vt:lpstr>Times New Roman</vt:lpstr>
      <vt:lpstr>Office Theme</vt:lpstr>
      <vt:lpstr>Business to Business Marketing</vt:lpstr>
      <vt:lpstr>Learning outcomes</vt:lpstr>
      <vt:lpstr>Learning outcomes</vt:lpstr>
      <vt:lpstr>B2B Relationships</vt:lpstr>
      <vt:lpstr>Influencing the relationship</vt:lpstr>
      <vt:lpstr>Influencing the relationship</vt:lpstr>
      <vt:lpstr>Figure 3.1: Matching uncertainties &amp; abilities</vt:lpstr>
      <vt:lpstr>PowerPoint Presentation</vt:lpstr>
      <vt:lpstr>PowerPoint Presentation</vt:lpstr>
      <vt:lpstr>Importance of Network thinking</vt:lpstr>
      <vt:lpstr>Prevailing modes of network management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</dc:creator>
  <cp:lastModifiedBy>Sanjit Sengupta</cp:lastModifiedBy>
  <cp:revision>25</cp:revision>
  <dcterms:created xsi:type="dcterms:W3CDTF">2015-12-10T10:24:29Z</dcterms:created>
  <dcterms:modified xsi:type="dcterms:W3CDTF">2020-07-27T01:00:21Z</dcterms:modified>
</cp:coreProperties>
</file>