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75" r:id="rId9"/>
    <p:sldId id="266" r:id="rId10"/>
    <p:sldId id="268" r:id="rId11"/>
    <p:sldId id="269" r:id="rId12"/>
    <p:sldId id="270"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3"/>
  </p:normalViewPr>
  <p:slideViewPr>
    <p:cSldViewPr>
      <p:cViewPr varScale="1">
        <p:scale>
          <a:sx n="115" d="100"/>
          <a:sy n="115" d="100"/>
        </p:scale>
        <p:origin x="1464" y="2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A95426-A55C-45CE-AF69-9EFACC02D2F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DD1160F0-4590-4FEB-83A3-090428D06117}">
      <dgm:prSet/>
      <dgm:spPr/>
      <dgm:t>
        <a:bodyPr/>
        <a:lstStyle/>
        <a:p>
          <a:pPr rtl="0"/>
          <a:r>
            <a:rPr lang="en-GB"/>
            <a:t>Understand the significance of corporate social responsibility and sustainability for business-to-business strategic decision-making; </a:t>
          </a:r>
        </a:p>
      </dgm:t>
    </dgm:pt>
    <dgm:pt modelId="{45A62271-6DF4-48FF-B8A6-AC8E3D7334D8}" type="parTrans" cxnId="{F3E36154-3659-4E8B-A624-8BFD9006082E}">
      <dgm:prSet/>
      <dgm:spPr/>
      <dgm:t>
        <a:bodyPr/>
        <a:lstStyle/>
        <a:p>
          <a:endParaRPr lang="en-GB"/>
        </a:p>
      </dgm:t>
    </dgm:pt>
    <dgm:pt modelId="{57059931-2041-497F-A4AD-4BA4F0271D15}" type="sibTrans" cxnId="{F3E36154-3659-4E8B-A624-8BFD9006082E}">
      <dgm:prSet/>
      <dgm:spPr/>
      <dgm:t>
        <a:bodyPr/>
        <a:lstStyle/>
        <a:p>
          <a:endParaRPr lang="en-GB"/>
        </a:p>
      </dgm:t>
    </dgm:pt>
    <dgm:pt modelId="{44F85E6E-5496-4789-A48A-2CF088A6ED2A}">
      <dgm:prSet/>
      <dgm:spPr/>
      <dgm:t>
        <a:bodyPr/>
        <a:lstStyle/>
        <a:p>
          <a:pPr rtl="0"/>
          <a:r>
            <a:rPr lang="en-GB" dirty="0"/>
            <a:t>Be able to apply several different ethical frameworks to the analysis of decisions in business marketing;</a:t>
          </a:r>
        </a:p>
      </dgm:t>
    </dgm:pt>
    <dgm:pt modelId="{E986103D-C711-4BC4-AFE3-F61F39DAE4FA}" type="parTrans" cxnId="{A8E05509-B0B1-436A-A705-5227A40804E3}">
      <dgm:prSet/>
      <dgm:spPr/>
      <dgm:t>
        <a:bodyPr/>
        <a:lstStyle/>
        <a:p>
          <a:endParaRPr lang="en-GB"/>
        </a:p>
      </dgm:t>
    </dgm:pt>
    <dgm:pt modelId="{DD344913-D56C-4522-A0A2-0157AD4E2B4D}" type="sibTrans" cxnId="{A8E05509-B0B1-436A-A705-5227A40804E3}">
      <dgm:prSet/>
      <dgm:spPr/>
      <dgm:t>
        <a:bodyPr/>
        <a:lstStyle/>
        <a:p>
          <a:endParaRPr lang="en-GB"/>
        </a:p>
      </dgm:t>
    </dgm:pt>
    <dgm:pt modelId="{C623B2BF-31A2-40F4-8C31-0C23DFBB7D5F}">
      <dgm:prSet/>
      <dgm:spPr/>
      <dgm:t>
        <a:bodyPr/>
        <a:lstStyle/>
        <a:p>
          <a:pPr rtl="0"/>
          <a:r>
            <a:rPr lang="en-GB" dirty="0"/>
            <a:t>Know what shareholder value, customer value, supplier value and relationship value are, and what role they play in the formulation of business marketing strategy;</a:t>
          </a:r>
        </a:p>
      </dgm:t>
    </dgm:pt>
    <dgm:pt modelId="{9787F7FB-C3B0-44CA-B507-F855F12E21D3}" type="parTrans" cxnId="{1E99A417-ECE1-41D5-A397-2820CB7D4867}">
      <dgm:prSet/>
      <dgm:spPr/>
      <dgm:t>
        <a:bodyPr/>
        <a:lstStyle/>
        <a:p>
          <a:endParaRPr lang="en-GB"/>
        </a:p>
      </dgm:t>
    </dgm:pt>
    <dgm:pt modelId="{AC7B9A3B-C149-4500-AAB5-B423C2BD4DB6}" type="sibTrans" cxnId="{1E99A417-ECE1-41D5-A397-2820CB7D4867}">
      <dgm:prSet/>
      <dgm:spPr/>
      <dgm:t>
        <a:bodyPr/>
        <a:lstStyle/>
        <a:p>
          <a:endParaRPr lang="en-GB"/>
        </a:p>
      </dgm:t>
    </dgm:pt>
    <dgm:pt modelId="{2F4262F2-98C4-4374-82FA-FF7D3E8D7571}" type="pres">
      <dgm:prSet presAssocID="{78A95426-A55C-45CE-AF69-9EFACC02D2F6}" presName="linear" presStyleCnt="0">
        <dgm:presLayoutVars>
          <dgm:animLvl val="lvl"/>
          <dgm:resizeHandles val="exact"/>
        </dgm:presLayoutVars>
      </dgm:prSet>
      <dgm:spPr/>
    </dgm:pt>
    <dgm:pt modelId="{9C3247C1-9A7D-4835-923C-BC97730201C0}" type="pres">
      <dgm:prSet presAssocID="{DD1160F0-4590-4FEB-83A3-090428D06117}" presName="parentText" presStyleLbl="node1" presStyleIdx="0" presStyleCnt="3" custLinFactY="-16670" custLinFactNeighborX="-1624" custLinFactNeighborY="-100000">
        <dgm:presLayoutVars>
          <dgm:chMax val="0"/>
          <dgm:bulletEnabled val="1"/>
        </dgm:presLayoutVars>
      </dgm:prSet>
      <dgm:spPr/>
    </dgm:pt>
    <dgm:pt modelId="{273B4FF6-090F-48A3-A472-2155D9DF2EC0}" type="pres">
      <dgm:prSet presAssocID="{57059931-2041-497F-A4AD-4BA4F0271D15}" presName="spacer" presStyleCnt="0"/>
      <dgm:spPr/>
    </dgm:pt>
    <dgm:pt modelId="{C08A73EB-1BC3-4313-B8E1-76354442C580}" type="pres">
      <dgm:prSet presAssocID="{44F85E6E-5496-4789-A48A-2CF088A6ED2A}" presName="parentText" presStyleLbl="node1" presStyleIdx="1" presStyleCnt="3" custLinFactY="-2585" custLinFactNeighborY="-100000">
        <dgm:presLayoutVars>
          <dgm:chMax val="0"/>
          <dgm:bulletEnabled val="1"/>
        </dgm:presLayoutVars>
      </dgm:prSet>
      <dgm:spPr/>
    </dgm:pt>
    <dgm:pt modelId="{388A177A-D898-4250-A2AD-FE74F5DA73B7}" type="pres">
      <dgm:prSet presAssocID="{DD344913-D56C-4522-A0A2-0157AD4E2B4D}" presName="spacer" presStyleCnt="0"/>
      <dgm:spPr/>
    </dgm:pt>
    <dgm:pt modelId="{CE86B393-5A64-44C9-A6F0-8F41362B7192}" type="pres">
      <dgm:prSet presAssocID="{C623B2BF-31A2-40F4-8C31-0C23DFBB7D5F}" presName="parentText" presStyleLbl="node1" presStyleIdx="2" presStyleCnt="3" custLinFactY="-8302" custLinFactNeighborY="-100000">
        <dgm:presLayoutVars>
          <dgm:chMax val="0"/>
          <dgm:bulletEnabled val="1"/>
        </dgm:presLayoutVars>
      </dgm:prSet>
      <dgm:spPr/>
    </dgm:pt>
  </dgm:ptLst>
  <dgm:cxnLst>
    <dgm:cxn modelId="{A8E05509-B0B1-436A-A705-5227A40804E3}" srcId="{78A95426-A55C-45CE-AF69-9EFACC02D2F6}" destId="{44F85E6E-5496-4789-A48A-2CF088A6ED2A}" srcOrd="1" destOrd="0" parTransId="{E986103D-C711-4BC4-AFE3-F61F39DAE4FA}" sibTransId="{DD344913-D56C-4522-A0A2-0157AD4E2B4D}"/>
    <dgm:cxn modelId="{1E99A417-ECE1-41D5-A397-2820CB7D4867}" srcId="{78A95426-A55C-45CE-AF69-9EFACC02D2F6}" destId="{C623B2BF-31A2-40F4-8C31-0C23DFBB7D5F}" srcOrd="2" destOrd="0" parTransId="{9787F7FB-C3B0-44CA-B507-F855F12E21D3}" sibTransId="{AC7B9A3B-C149-4500-AAB5-B423C2BD4DB6}"/>
    <dgm:cxn modelId="{0036603E-5B90-4A3A-9860-0685D8A302A5}" type="presOf" srcId="{DD1160F0-4590-4FEB-83A3-090428D06117}" destId="{9C3247C1-9A7D-4835-923C-BC97730201C0}" srcOrd="0" destOrd="0" presId="urn:microsoft.com/office/officeart/2005/8/layout/vList2"/>
    <dgm:cxn modelId="{F3E36154-3659-4E8B-A624-8BFD9006082E}" srcId="{78A95426-A55C-45CE-AF69-9EFACC02D2F6}" destId="{DD1160F0-4590-4FEB-83A3-090428D06117}" srcOrd="0" destOrd="0" parTransId="{45A62271-6DF4-48FF-B8A6-AC8E3D7334D8}" sibTransId="{57059931-2041-497F-A4AD-4BA4F0271D15}"/>
    <dgm:cxn modelId="{92F2C157-4173-4422-93E1-0ECEE0B8D660}" type="presOf" srcId="{C623B2BF-31A2-40F4-8C31-0C23DFBB7D5F}" destId="{CE86B393-5A64-44C9-A6F0-8F41362B7192}" srcOrd="0" destOrd="0" presId="urn:microsoft.com/office/officeart/2005/8/layout/vList2"/>
    <dgm:cxn modelId="{3B6D1CC7-5FAF-4AEF-B988-F7C9C2452DB5}" type="presOf" srcId="{44F85E6E-5496-4789-A48A-2CF088A6ED2A}" destId="{C08A73EB-1BC3-4313-B8E1-76354442C580}" srcOrd="0" destOrd="0" presId="urn:microsoft.com/office/officeart/2005/8/layout/vList2"/>
    <dgm:cxn modelId="{090268F8-CDC4-46E5-9702-541C680AA78D}" type="presOf" srcId="{78A95426-A55C-45CE-AF69-9EFACC02D2F6}" destId="{2F4262F2-98C4-4374-82FA-FF7D3E8D7571}" srcOrd="0" destOrd="0" presId="urn:microsoft.com/office/officeart/2005/8/layout/vList2"/>
    <dgm:cxn modelId="{94EB967F-2211-4FEE-9D40-F10B1F4F89CD}" type="presParOf" srcId="{2F4262F2-98C4-4374-82FA-FF7D3E8D7571}" destId="{9C3247C1-9A7D-4835-923C-BC97730201C0}" srcOrd="0" destOrd="0" presId="urn:microsoft.com/office/officeart/2005/8/layout/vList2"/>
    <dgm:cxn modelId="{475B5F6C-735C-4111-A494-D4A595711D1D}" type="presParOf" srcId="{2F4262F2-98C4-4374-82FA-FF7D3E8D7571}" destId="{273B4FF6-090F-48A3-A472-2155D9DF2EC0}" srcOrd="1" destOrd="0" presId="urn:microsoft.com/office/officeart/2005/8/layout/vList2"/>
    <dgm:cxn modelId="{2B66C964-87E8-4329-A9ED-A8157F227915}" type="presParOf" srcId="{2F4262F2-98C4-4374-82FA-FF7D3E8D7571}" destId="{C08A73EB-1BC3-4313-B8E1-76354442C580}" srcOrd="2" destOrd="0" presId="urn:microsoft.com/office/officeart/2005/8/layout/vList2"/>
    <dgm:cxn modelId="{F44FDCBF-AA27-4680-8D68-45D957D74F94}" type="presParOf" srcId="{2F4262F2-98C4-4374-82FA-FF7D3E8D7571}" destId="{388A177A-D898-4250-A2AD-FE74F5DA73B7}" srcOrd="3" destOrd="0" presId="urn:microsoft.com/office/officeart/2005/8/layout/vList2"/>
    <dgm:cxn modelId="{2CE56EDB-F63D-488D-8F7A-79C6DB376E65}" type="presParOf" srcId="{2F4262F2-98C4-4374-82FA-FF7D3E8D7571}" destId="{CE86B393-5A64-44C9-A6F0-8F41362B719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0C07D81-6E9E-439F-B446-50687F4D862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482840F9-75C3-496A-948D-CFC3B3B21448}">
      <dgm:prSet/>
      <dgm:spPr/>
      <dgm:t>
        <a:bodyPr/>
        <a:lstStyle/>
        <a:p>
          <a:pPr rtl="0"/>
          <a:r>
            <a:rPr lang="en-GB"/>
            <a:t>Be able to explain the similarities and differences between the formal, planned approach to strategy and the resource-based view of strategy; and</a:t>
          </a:r>
        </a:p>
      </dgm:t>
    </dgm:pt>
    <dgm:pt modelId="{21B4C8D0-6FCB-4E98-9959-F63247EB02ED}" type="parTrans" cxnId="{DFBEA74B-88BE-48B2-A136-49A9B7099D9C}">
      <dgm:prSet/>
      <dgm:spPr/>
      <dgm:t>
        <a:bodyPr/>
        <a:lstStyle/>
        <a:p>
          <a:endParaRPr lang="en-GB"/>
        </a:p>
      </dgm:t>
    </dgm:pt>
    <dgm:pt modelId="{7DC3C575-D496-4244-A994-0C48490BC20E}" type="sibTrans" cxnId="{DFBEA74B-88BE-48B2-A136-49A9B7099D9C}">
      <dgm:prSet/>
      <dgm:spPr/>
      <dgm:t>
        <a:bodyPr/>
        <a:lstStyle/>
        <a:p>
          <a:endParaRPr lang="en-GB"/>
        </a:p>
      </dgm:t>
    </dgm:pt>
    <dgm:pt modelId="{D90ED2B2-CEBD-4B32-BE51-818E94930025}">
      <dgm:prSet/>
      <dgm:spPr/>
      <dgm:t>
        <a:bodyPr/>
        <a:lstStyle/>
        <a:p>
          <a:pPr rtl="0"/>
          <a:r>
            <a:rPr lang="en-GB" dirty="0"/>
            <a:t>Understand the role played by the relationships and networks of which the firm is a part in the formulation of business marketing strategy.</a:t>
          </a:r>
        </a:p>
      </dgm:t>
    </dgm:pt>
    <dgm:pt modelId="{852B8DF9-E312-44C8-9988-92A70E890770}" type="parTrans" cxnId="{DDA75225-42C3-4C37-BEE0-D0DF2ECFC293}">
      <dgm:prSet/>
      <dgm:spPr/>
      <dgm:t>
        <a:bodyPr/>
        <a:lstStyle/>
        <a:p>
          <a:endParaRPr lang="en-GB"/>
        </a:p>
      </dgm:t>
    </dgm:pt>
    <dgm:pt modelId="{16E7DC58-B8BB-40FF-972E-867940C5C15B}" type="sibTrans" cxnId="{DDA75225-42C3-4C37-BEE0-D0DF2ECFC293}">
      <dgm:prSet/>
      <dgm:spPr/>
      <dgm:t>
        <a:bodyPr/>
        <a:lstStyle/>
        <a:p>
          <a:endParaRPr lang="en-GB"/>
        </a:p>
      </dgm:t>
    </dgm:pt>
    <dgm:pt modelId="{8A2F3877-0A9B-444B-8A85-A6001007D10C}" type="pres">
      <dgm:prSet presAssocID="{00C07D81-6E9E-439F-B446-50687F4D8622}" presName="linear" presStyleCnt="0">
        <dgm:presLayoutVars>
          <dgm:animLvl val="lvl"/>
          <dgm:resizeHandles val="exact"/>
        </dgm:presLayoutVars>
      </dgm:prSet>
      <dgm:spPr/>
    </dgm:pt>
    <dgm:pt modelId="{CDC7B865-55FA-4575-9E13-DA12CB128214}" type="pres">
      <dgm:prSet presAssocID="{482840F9-75C3-496A-948D-CFC3B3B21448}" presName="parentText" presStyleLbl="node1" presStyleIdx="0" presStyleCnt="2">
        <dgm:presLayoutVars>
          <dgm:chMax val="0"/>
          <dgm:bulletEnabled val="1"/>
        </dgm:presLayoutVars>
      </dgm:prSet>
      <dgm:spPr/>
    </dgm:pt>
    <dgm:pt modelId="{8115B4AF-BE73-4243-B844-2179F78EC0B2}" type="pres">
      <dgm:prSet presAssocID="{7DC3C575-D496-4244-A994-0C48490BC20E}" presName="spacer" presStyleCnt="0"/>
      <dgm:spPr/>
    </dgm:pt>
    <dgm:pt modelId="{7CDDDF17-D2FA-4F8F-BE5E-9E54FBC07809}" type="pres">
      <dgm:prSet presAssocID="{D90ED2B2-CEBD-4B32-BE51-818E94930025}" presName="parentText" presStyleLbl="node1" presStyleIdx="1" presStyleCnt="2">
        <dgm:presLayoutVars>
          <dgm:chMax val="0"/>
          <dgm:bulletEnabled val="1"/>
        </dgm:presLayoutVars>
      </dgm:prSet>
      <dgm:spPr/>
    </dgm:pt>
  </dgm:ptLst>
  <dgm:cxnLst>
    <dgm:cxn modelId="{D28C3A1B-A9BF-4CA1-9C62-C03179DF7673}" type="presOf" srcId="{00C07D81-6E9E-439F-B446-50687F4D8622}" destId="{8A2F3877-0A9B-444B-8A85-A6001007D10C}" srcOrd="0" destOrd="0" presId="urn:microsoft.com/office/officeart/2005/8/layout/vList2"/>
    <dgm:cxn modelId="{DDA75225-42C3-4C37-BEE0-D0DF2ECFC293}" srcId="{00C07D81-6E9E-439F-B446-50687F4D8622}" destId="{D90ED2B2-CEBD-4B32-BE51-818E94930025}" srcOrd="1" destOrd="0" parTransId="{852B8DF9-E312-44C8-9988-92A70E890770}" sibTransId="{16E7DC58-B8BB-40FF-972E-867940C5C15B}"/>
    <dgm:cxn modelId="{DFBEA74B-88BE-48B2-A136-49A9B7099D9C}" srcId="{00C07D81-6E9E-439F-B446-50687F4D8622}" destId="{482840F9-75C3-496A-948D-CFC3B3B21448}" srcOrd="0" destOrd="0" parTransId="{21B4C8D0-6FCB-4E98-9959-F63247EB02ED}" sibTransId="{7DC3C575-D496-4244-A994-0C48490BC20E}"/>
    <dgm:cxn modelId="{E916798C-F686-4900-9307-06881E8C60DC}" type="presOf" srcId="{D90ED2B2-CEBD-4B32-BE51-818E94930025}" destId="{7CDDDF17-D2FA-4F8F-BE5E-9E54FBC07809}" srcOrd="0" destOrd="0" presId="urn:microsoft.com/office/officeart/2005/8/layout/vList2"/>
    <dgm:cxn modelId="{4BE1E8E8-B027-4BF1-90CE-EB405365376F}" type="presOf" srcId="{482840F9-75C3-496A-948D-CFC3B3B21448}" destId="{CDC7B865-55FA-4575-9E13-DA12CB128214}" srcOrd="0" destOrd="0" presId="urn:microsoft.com/office/officeart/2005/8/layout/vList2"/>
    <dgm:cxn modelId="{0E75FF1D-7021-445F-9974-E012D6476219}" type="presParOf" srcId="{8A2F3877-0A9B-444B-8A85-A6001007D10C}" destId="{CDC7B865-55FA-4575-9E13-DA12CB128214}" srcOrd="0" destOrd="0" presId="urn:microsoft.com/office/officeart/2005/8/layout/vList2"/>
    <dgm:cxn modelId="{62B0CB80-AC3A-4A6C-95F7-7017A3FD629A}" type="presParOf" srcId="{8A2F3877-0A9B-444B-8A85-A6001007D10C}" destId="{8115B4AF-BE73-4243-B844-2179F78EC0B2}" srcOrd="1" destOrd="0" presId="urn:microsoft.com/office/officeart/2005/8/layout/vList2"/>
    <dgm:cxn modelId="{B03D017B-1972-49C0-AA03-84848847B8B6}" type="presParOf" srcId="{8A2F3877-0A9B-444B-8A85-A6001007D10C}" destId="{7CDDDF17-D2FA-4F8F-BE5E-9E54FBC0780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3247C1-9A7D-4835-923C-BC97730201C0}">
      <dsp:nvSpPr>
        <dsp:cNvPr id="0" name=""/>
        <dsp:cNvSpPr/>
      </dsp:nvSpPr>
      <dsp:spPr>
        <a:xfrm>
          <a:off x="0" y="0"/>
          <a:ext cx="7886700" cy="13747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en-GB" sz="2500" kern="1200"/>
            <a:t>Understand the significance of corporate social responsibility and sustainability for business-to-business strategic decision-making; </a:t>
          </a:r>
        </a:p>
      </dsp:txBody>
      <dsp:txXfrm>
        <a:off x="67110" y="67110"/>
        <a:ext cx="7752480" cy="1240530"/>
      </dsp:txXfrm>
    </dsp:sp>
    <dsp:sp modelId="{C08A73EB-1BC3-4313-B8E1-76354442C580}">
      <dsp:nvSpPr>
        <dsp:cNvPr id="0" name=""/>
        <dsp:cNvSpPr/>
      </dsp:nvSpPr>
      <dsp:spPr>
        <a:xfrm>
          <a:off x="0" y="1380756"/>
          <a:ext cx="7886700" cy="13747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en-GB" sz="2500" kern="1200" dirty="0"/>
            <a:t>Be able to apply several different ethical frameworks to the analysis of decisions in business marketing;</a:t>
          </a:r>
        </a:p>
      </dsp:txBody>
      <dsp:txXfrm>
        <a:off x="67110" y="1447866"/>
        <a:ext cx="7752480" cy="1240530"/>
      </dsp:txXfrm>
    </dsp:sp>
    <dsp:sp modelId="{CE86B393-5A64-44C9-A6F0-8F41362B7192}">
      <dsp:nvSpPr>
        <dsp:cNvPr id="0" name=""/>
        <dsp:cNvSpPr/>
      </dsp:nvSpPr>
      <dsp:spPr>
        <a:xfrm>
          <a:off x="0" y="2748912"/>
          <a:ext cx="7886700" cy="13747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en-GB" sz="2500" kern="1200" dirty="0"/>
            <a:t>Know what shareholder value, customer value, supplier value and relationship value are, and what role they play in the formulation of business marketing strategy;</a:t>
          </a:r>
        </a:p>
      </dsp:txBody>
      <dsp:txXfrm>
        <a:off x="67110" y="2816022"/>
        <a:ext cx="7752480" cy="12405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C7B865-55FA-4575-9E13-DA12CB128214}">
      <dsp:nvSpPr>
        <dsp:cNvPr id="0" name=""/>
        <dsp:cNvSpPr/>
      </dsp:nvSpPr>
      <dsp:spPr>
        <a:xfrm>
          <a:off x="0" y="64179"/>
          <a:ext cx="7886700" cy="2069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rtl="0">
            <a:lnSpc>
              <a:spcPct val="90000"/>
            </a:lnSpc>
            <a:spcBef>
              <a:spcPct val="0"/>
            </a:spcBef>
            <a:spcAft>
              <a:spcPct val="35000"/>
            </a:spcAft>
            <a:buNone/>
          </a:pPr>
          <a:r>
            <a:rPr lang="en-GB" sz="2900" kern="1200"/>
            <a:t>Be able to explain the similarities and differences between the formal, planned approach to strategy and the resource-based view of strategy; and</a:t>
          </a:r>
        </a:p>
      </dsp:txBody>
      <dsp:txXfrm>
        <a:off x="101036" y="165215"/>
        <a:ext cx="7684628" cy="1867658"/>
      </dsp:txXfrm>
    </dsp:sp>
    <dsp:sp modelId="{7CDDDF17-D2FA-4F8F-BE5E-9E54FBC07809}">
      <dsp:nvSpPr>
        <dsp:cNvPr id="0" name=""/>
        <dsp:cNvSpPr/>
      </dsp:nvSpPr>
      <dsp:spPr>
        <a:xfrm>
          <a:off x="0" y="2217429"/>
          <a:ext cx="7886700" cy="2069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rtl="0">
            <a:lnSpc>
              <a:spcPct val="90000"/>
            </a:lnSpc>
            <a:spcBef>
              <a:spcPct val="0"/>
            </a:spcBef>
            <a:spcAft>
              <a:spcPct val="35000"/>
            </a:spcAft>
            <a:buNone/>
          </a:pPr>
          <a:r>
            <a:rPr lang="en-GB" sz="2900" kern="1200" dirty="0"/>
            <a:t>Understand the role played by the relationships and networks of which the firm is a part in the formulation of business marketing strategy.</a:t>
          </a:r>
        </a:p>
      </dsp:txBody>
      <dsp:txXfrm>
        <a:off x="101036" y="2318465"/>
        <a:ext cx="7684628" cy="186765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3CC5E-D8F9-4947-94B5-0259B1CF116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A43EE762-2736-4D21-B9BA-2770730AF81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BD5E420-AA41-4D65-B286-E33605EF24E4}"/>
              </a:ext>
            </a:extLst>
          </p:cNvPr>
          <p:cNvSpPr>
            <a:spLocks noGrp="1"/>
          </p:cNvSpPr>
          <p:nvPr>
            <p:ph type="dt" sz="half" idx="10"/>
          </p:nvPr>
        </p:nvSpPr>
        <p:spPr/>
        <p:txBody>
          <a:bodyPr/>
          <a:lstStyle/>
          <a:p>
            <a:fld id="{569D9DD5-9524-4EA1-82C0-1F7304B7C7A9}" type="datetimeFigureOut">
              <a:rPr lang="en-GB" smtClean="0"/>
              <a:t>27/07/2020</a:t>
            </a:fld>
            <a:endParaRPr lang="en-GB"/>
          </a:p>
        </p:txBody>
      </p:sp>
      <p:sp>
        <p:nvSpPr>
          <p:cNvPr id="5" name="Footer Placeholder 4">
            <a:extLst>
              <a:ext uri="{FF2B5EF4-FFF2-40B4-BE49-F238E27FC236}">
                <a16:creationId xmlns:a16="http://schemas.microsoft.com/office/drawing/2014/main" id="{4ABB4784-5A82-4507-8F68-A23E8800E5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1A05EE-89C0-40C9-83A9-971C102D57F4}"/>
              </a:ext>
            </a:extLst>
          </p:cNvPr>
          <p:cNvSpPr>
            <a:spLocks noGrp="1"/>
          </p:cNvSpPr>
          <p:nvPr>
            <p:ph type="sldNum" sz="quarter" idx="12"/>
          </p:nvPr>
        </p:nvSpPr>
        <p:spPr/>
        <p:txBody>
          <a:bodyPr/>
          <a:lstStyle/>
          <a:p>
            <a:fld id="{930EC2C6-CDB2-46C1-AF7D-2A4FE7107758}" type="slidenum">
              <a:rPr lang="en-GB" smtClean="0"/>
              <a:t>‹#›</a:t>
            </a:fld>
            <a:endParaRPr lang="en-GB"/>
          </a:p>
        </p:txBody>
      </p:sp>
    </p:spTree>
    <p:extLst>
      <p:ext uri="{BB962C8B-B14F-4D97-AF65-F5344CB8AC3E}">
        <p14:creationId xmlns:p14="http://schemas.microsoft.com/office/powerpoint/2010/main" val="2936503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2C219-5CEA-4DE2-9663-01CDF2977D8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1D635E-9A6F-401E-8EE9-5B5A84F3EBF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AC49FB-DD1C-4DE2-9C6C-950C3E3451FD}"/>
              </a:ext>
            </a:extLst>
          </p:cNvPr>
          <p:cNvSpPr>
            <a:spLocks noGrp="1"/>
          </p:cNvSpPr>
          <p:nvPr>
            <p:ph type="dt" sz="half" idx="10"/>
          </p:nvPr>
        </p:nvSpPr>
        <p:spPr/>
        <p:txBody>
          <a:bodyPr/>
          <a:lstStyle/>
          <a:p>
            <a:fld id="{569D9DD5-9524-4EA1-82C0-1F7304B7C7A9}" type="datetimeFigureOut">
              <a:rPr lang="en-GB" smtClean="0"/>
              <a:t>27/07/2020</a:t>
            </a:fld>
            <a:endParaRPr lang="en-GB"/>
          </a:p>
        </p:txBody>
      </p:sp>
      <p:sp>
        <p:nvSpPr>
          <p:cNvPr id="5" name="Footer Placeholder 4">
            <a:extLst>
              <a:ext uri="{FF2B5EF4-FFF2-40B4-BE49-F238E27FC236}">
                <a16:creationId xmlns:a16="http://schemas.microsoft.com/office/drawing/2014/main" id="{55AFBD1A-8262-4C98-BCFF-D76DF4CDC0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6DF49E-7903-419C-9E42-EC895DC9DB0A}"/>
              </a:ext>
            </a:extLst>
          </p:cNvPr>
          <p:cNvSpPr>
            <a:spLocks noGrp="1"/>
          </p:cNvSpPr>
          <p:nvPr>
            <p:ph type="sldNum" sz="quarter" idx="12"/>
          </p:nvPr>
        </p:nvSpPr>
        <p:spPr/>
        <p:txBody>
          <a:bodyPr/>
          <a:lstStyle/>
          <a:p>
            <a:fld id="{930EC2C6-CDB2-46C1-AF7D-2A4FE7107758}" type="slidenum">
              <a:rPr lang="en-GB" smtClean="0"/>
              <a:t>‹#›</a:t>
            </a:fld>
            <a:endParaRPr lang="en-GB"/>
          </a:p>
        </p:txBody>
      </p:sp>
    </p:spTree>
    <p:extLst>
      <p:ext uri="{BB962C8B-B14F-4D97-AF65-F5344CB8AC3E}">
        <p14:creationId xmlns:p14="http://schemas.microsoft.com/office/powerpoint/2010/main" val="3413812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44E629-C377-4A82-8DE3-D3E09B13FCC6}"/>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3152BFB-9D25-4AC1-A23B-2793068FDD9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BE72860-19C1-4F19-B2A2-7FEA282A2055}"/>
              </a:ext>
            </a:extLst>
          </p:cNvPr>
          <p:cNvSpPr>
            <a:spLocks noGrp="1"/>
          </p:cNvSpPr>
          <p:nvPr>
            <p:ph type="dt" sz="half" idx="10"/>
          </p:nvPr>
        </p:nvSpPr>
        <p:spPr/>
        <p:txBody>
          <a:bodyPr/>
          <a:lstStyle/>
          <a:p>
            <a:fld id="{569D9DD5-9524-4EA1-82C0-1F7304B7C7A9}" type="datetimeFigureOut">
              <a:rPr lang="en-GB" smtClean="0"/>
              <a:t>27/07/2020</a:t>
            </a:fld>
            <a:endParaRPr lang="en-GB"/>
          </a:p>
        </p:txBody>
      </p:sp>
      <p:sp>
        <p:nvSpPr>
          <p:cNvPr id="5" name="Footer Placeholder 4">
            <a:extLst>
              <a:ext uri="{FF2B5EF4-FFF2-40B4-BE49-F238E27FC236}">
                <a16:creationId xmlns:a16="http://schemas.microsoft.com/office/drawing/2014/main" id="{F3B2E6DB-CB85-410F-9057-4998069C98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56DFAF-BBA1-41F9-B06D-323905B38167}"/>
              </a:ext>
            </a:extLst>
          </p:cNvPr>
          <p:cNvSpPr>
            <a:spLocks noGrp="1"/>
          </p:cNvSpPr>
          <p:nvPr>
            <p:ph type="sldNum" sz="quarter" idx="12"/>
          </p:nvPr>
        </p:nvSpPr>
        <p:spPr/>
        <p:txBody>
          <a:bodyPr/>
          <a:lstStyle/>
          <a:p>
            <a:fld id="{930EC2C6-CDB2-46C1-AF7D-2A4FE7107758}" type="slidenum">
              <a:rPr lang="en-GB" smtClean="0"/>
              <a:t>‹#›</a:t>
            </a:fld>
            <a:endParaRPr lang="en-GB"/>
          </a:p>
        </p:txBody>
      </p:sp>
    </p:spTree>
    <p:extLst>
      <p:ext uri="{BB962C8B-B14F-4D97-AF65-F5344CB8AC3E}">
        <p14:creationId xmlns:p14="http://schemas.microsoft.com/office/powerpoint/2010/main" val="635834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558EE-FCA5-4442-A14A-561BB87C889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2EEBC2A-D5D8-4310-BCE4-7CECCEDF28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6FC5C87-5D6B-4163-9C01-EA343B0F059A}"/>
              </a:ext>
            </a:extLst>
          </p:cNvPr>
          <p:cNvSpPr>
            <a:spLocks noGrp="1"/>
          </p:cNvSpPr>
          <p:nvPr>
            <p:ph type="dt" sz="half" idx="10"/>
          </p:nvPr>
        </p:nvSpPr>
        <p:spPr/>
        <p:txBody>
          <a:bodyPr/>
          <a:lstStyle/>
          <a:p>
            <a:fld id="{569D9DD5-9524-4EA1-82C0-1F7304B7C7A9}" type="datetimeFigureOut">
              <a:rPr lang="en-GB" smtClean="0"/>
              <a:t>27/07/2020</a:t>
            </a:fld>
            <a:endParaRPr lang="en-GB"/>
          </a:p>
        </p:txBody>
      </p:sp>
      <p:sp>
        <p:nvSpPr>
          <p:cNvPr id="5" name="Footer Placeholder 4">
            <a:extLst>
              <a:ext uri="{FF2B5EF4-FFF2-40B4-BE49-F238E27FC236}">
                <a16:creationId xmlns:a16="http://schemas.microsoft.com/office/drawing/2014/main" id="{44A1094D-99CE-41C5-983A-27A776AD1F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9860A1-8472-4760-B37B-E5704E535DD4}"/>
              </a:ext>
            </a:extLst>
          </p:cNvPr>
          <p:cNvSpPr>
            <a:spLocks noGrp="1"/>
          </p:cNvSpPr>
          <p:nvPr>
            <p:ph type="sldNum" sz="quarter" idx="12"/>
          </p:nvPr>
        </p:nvSpPr>
        <p:spPr/>
        <p:txBody>
          <a:bodyPr/>
          <a:lstStyle/>
          <a:p>
            <a:fld id="{930EC2C6-CDB2-46C1-AF7D-2A4FE7107758}" type="slidenum">
              <a:rPr lang="en-GB" smtClean="0"/>
              <a:t>‹#›</a:t>
            </a:fld>
            <a:endParaRPr lang="en-GB"/>
          </a:p>
        </p:txBody>
      </p:sp>
    </p:spTree>
    <p:extLst>
      <p:ext uri="{BB962C8B-B14F-4D97-AF65-F5344CB8AC3E}">
        <p14:creationId xmlns:p14="http://schemas.microsoft.com/office/powerpoint/2010/main" val="4047053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1D7F7-01DB-4592-B388-BBD6F3E2A4DA}"/>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B613EB1-77A7-4157-AC61-955AC3AA230F}"/>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E24948-057D-49FE-A114-60559A4BC357}"/>
              </a:ext>
            </a:extLst>
          </p:cNvPr>
          <p:cNvSpPr>
            <a:spLocks noGrp="1"/>
          </p:cNvSpPr>
          <p:nvPr>
            <p:ph type="dt" sz="half" idx="10"/>
          </p:nvPr>
        </p:nvSpPr>
        <p:spPr/>
        <p:txBody>
          <a:bodyPr/>
          <a:lstStyle/>
          <a:p>
            <a:fld id="{569D9DD5-9524-4EA1-82C0-1F7304B7C7A9}" type="datetimeFigureOut">
              <a:rPr lang="en-GB" smtClean="0"/>
              <a:t>27/07/2020</a:t>
            </a:fld>
            <a:endParaRPr lang="en-GB"/>
          </a:p>
        </p:txBody>
      </p:sp>
      <p:sp>
        <p:nvSpPr>
          <p:cNvPr id="5" name="Footer Placeholder 4">
            <a:extLst>
              <a:ext uri="{FF2B5EF4-FFF2-40B4-BE49-F238E27FC236}">
                <a16:creationId xmlns:a16="http://schemas.microsoft.com/office/drawing/2014/main" id="{D9D2BF4D-C39A-4533-BA6B-AAA0E9F420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DFFE15-3813-40E1-BE4C-083E81126EB1}"/>
              </a:ext>
            </a:extLst>
          </p:cNvPr>
          <p:cNvSpPr>
            <a:spLocks noGrp="1"/>
          </p:cNvSpPr>
          <p:nvPr>
            <p:ph type="sldNum" sz="quarter" idx="12"/>
          </p:nvPr>
        </p:nvSpPr>
        <p:spPr/>
        <p:txBody>
          <a:bodyPr/>
          <a:lstStyle/>
          <a:p>
            <a:fld id="{930EC2C6-CDB2-46C1-AF7D-2A4FE7107758}" type="slidenum">
              <a:rPr lang="en-GB" smtClean="0"/>
              <a:t>‹#›</a:t>
            </a:fld>
            <a:endParaRPr lang="en-GB"/>
          </a:p>
        </p:txBody>
      </p:sp>
    </p:spTree>
    <p:extLst>
      <p:ext uri="{BB962C8B-B14F-4D97-AF65-F5344CB8AC3E}">
        <p14:creationId xmlns:p14="http://schemas.microsoft.com/office/powerpoint/2010/main" val="1245304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2E84F-F2BA-4796-8C0E-E9F75E9D80E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C3B9F8F-8590-4869-9802-5A06B9EBAD34}"/>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71D9969-6641-404C-93B9-3B0B7E0485FB}"/>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0F6D544-1B08-463C-96FE-F6837771CA50}"/>
              </a:ext>
            </a:extLst>
          </p:cNvPr>
          <p:cNvSpPr>
            <a:spLocks noGrp="1"/>
          </p:cNvSpPr>
          <p:nvPr>
            <p:ph type="dt" sz="half" idx="10"/>
          </p:nvPr>
        </p:nvSpPr>
        <p:spPr/>
        <p:txBody>
          <a:bodyPr/>
          <a:lstStyle/>
          <a:p>
            <a:fld id="{569D9DD5-9524-4EA1-82C0-1F7304B7C7A9}" type="datetimeFigureOut">
              <a:rPr lang="en-GB" smtClean="0"/>
              <a:t>27/07/2020</a:t>
            </a:fld>
            <a:endParaRPr lang="en-GB"/>
          </a:p>
        </p:txBody>
      </p:sp>
      <p:sp>
        <p:nvSpPr>
          <p:cNvPr id="6" name="Footer Placeholder 5">
            <a:extLst>
              <a:ext uri="{FF2B5EF4-FFF2-40B4-BE49-F238E27FC236}">
                <a16:creationId xmlns:a16="http://schemas.microsoft.com/office/drawing/2014/main" id="{ACA747DE-FBFA-480D-880B-A5E57726414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209337F-15C0-4F19-B96F-12CBD0E704A7}"/>
              </a:ext>
            </a:extLst>
          </p:cNvPr>
          <p:cNvSpPr>
            <a:spLocks noGrp="1"/>
          </p:cNvSpPr>
          <p:nvPr>
            <p:ph type="sldNum" sz="quarter" idx="12"/>
          </p:nvPr>
        </p:nvSpPr>
        <p:spPr/>
        <p:txBody>
          <a:bodyPr/>
          <a:lstStyle/>
          <a:p>
            <a:fld id="{930EC2C6-CDB2-46C1-AF7D-2A4FE7107758}" type="slidenum">
              <a:rPr lang="en-GB" smtClean="0"/>
              <a:t>‹#›</a:t>
            </a:fld>
            <a:endParaRPr lang="en-GB"/>
          </a:p>
        </p:txBody>
      </p:sp>
    </p:spTree>
    <p:extLst>
      <p:ext uri="{BB962C8B-B14F-4D97-AF65-F5344CB8AC3E}">
        <p14:creationId xmlns:p14="http://schemas.microsoft.com/office/powerpoint/2010/main" val="1515395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88E3E-4BF9-4292-BC5B-CC32F45D2213}"/>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571C2A2-65B9-4D7E-9DAF-94D856C0CF46}"/>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95431769-E426-4E7D-8B65-DFFE777884BC}"/>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878639C-A2F1-4CB4-BA04-B8B0A5D4A0C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D29BEEC0-B3E3-4994-8213-06BE5127B163}"/>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3A231F4-3A74-42ED-A3C0-D0B5ADF162E4}"/>
              </a:ext>
            </a:extLst>
          </p:cNvPr>
          <p:cNvSpPr>
            <a:spLocks noGrp="1"/>
          </p:cNvSpPr>
          <p:nvPr>
            <p:ph type="dt" sz="half" idx="10"/>
          </p:nvPr>
        </p:nvSpPr>
        <p:spPr/>
        <p:txBody>
          <a:bodyPr/>
          <a:lstStyle/>
          <a:p>
            <a:fld id="{569D9DD5-9524-4EA1-82C0-1F7304B7C7A9}" type="datetimeFigureOut">
              <a:rPr lang="en-GB" smtClean="0"/>
              <a:t>27/07/2020</a:t>
            </a:fld>
            <a:endParaRPr lang="en-GB"/>
          </a:p>
        </p:txBody>
      </p:sp>
      <p:sp>
        <p:nvSpPr>
          <p:cNvPr id="8" name="Footer Placeholder 7">
            <a:extLst>
              <a:ext uri="{FF2B5EF4-FFF2-40B4-BE49-F238E27FC236}">
                <a16:creationId xmlns:a16="http://schemas.microsoft.com/office/drawing/2014/main" id="{E0C58203-9777-438B-8CA3-861A9756DF9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7915298-2F4A-4A20-8BE8-729103F459DC}"/>
              </a:ext>
            </a:extLst>
          </p:cNvPr>
          <p:cNvSpPr>
            <a:spLocks noGrp="1"/>
          </p:cNvSpPr>
          <p:nvPr>
            <p:ph type="sldNum" sz="quarter" idx="12"/>
          </p:nvPr>
        </p:nvSpPr>
        <p:spPr/>
        <p:txBody>
          <a:bodyPr/>
          <a:lstStyle/>
          <a:p>
            <a:fld id="{930EC2C6-CDB2-46C1-AF7D-2A4FE7107758}" type="slidenum">
              <a:rPr lang="en-GB" smtClean="0"/>
              <a:t>‹#›</a:t>
            </a:fld>
            <a:endParaRPr lang="en-GB"/>
          </a:p>
        </p:txBody>
      </p:sp>
    </p:spTree>
    <p:extLst>
      <p:ext uri="{BB962C8B-B14F-4D97-AF65-F5344CB8AC3E}">
        <p14:creationId xmlns:p14="http://schemas.microsoft.com/office/powerpoint/2010/main" val="1837505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30F65-C739-4D59-AEFE-08E58899F85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CF6FBF2-82E6-4062-9F3F-A37B0A9ACFDC}"/>
              </a:ext>
            </a:extLst>
          </p:cNvPr>
          <p:cNvSpPr>
            <a:spLocks noGrp="1"/>
          </p:cNvSpPr>
          <p:nvPr>
            <p:ph type="dt" sz="half" idx="10"/>
          </p:nvPr>
        </p:nvSpPr>
        <p:spPr/>
        <p:txBody>
          <a:bodyPr/>
          <a:lstStyle/>
          <a:p>
            <a:fld id="{569D9DD5-9524-4EA1-82C0-1F7304B7C7A9}" type="datetimeFigureOut">
              <a:rPr lang="en-GB" smtClean="0"/>
              <a:t>27/07/2020</a:t>
            </a:fld>
            <a:endParaRPr lang="en-GB"/>
          </a:p>
        </p:txBody>
      </p:sp>
      <p:sp>
        <p:nvSpPr>
          <p:cNvPr id="4" name="Footer Placeholder 3">
            <a:extLst>
              <a:ext uri="{FF2B5EF4-FFF2-40B4-BE49-F238E27FC236}">
                <a16:creationId xmlns:a16="http://schemas.microsoft.com/office/drawing/2014/main" id="{6C99B444-6165-4F1F-A128-80CDAD15A43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C42C6E0-A3DC-4CEC-8948-32D035F9CDA0}"/>
              </a:ext>
            </a:extLst>
          </p:cNvPr>
          <p:cNvSpPr>
            <a:spLocks noGrp="1"/>
          </p:cNvSpPr>
          <p:nvPr>
            <p:ph type="sldNum" sz="quarter" idx="12"/>
          </p:nvPr>
        </p:nvSpPr>
        <p:spPr/>
        <p:txBody>
          <a:bodyPr/>
          <a:lstStyle/>
          <a:p>
            <a:fld id="{930EC2C6-CDB2-46C1-AF7D-2A4FE7107758}" type="slidenum">
              <a:rPr lang="en-GB" smtClean="0"/>
              <a:t>‹#›</a:t>
            </a:fld>
            <a:endParaRPr lang="en-GB"/>
          </a:p>
        </p:txBody>
      </p:sp>
    </p:spTree>
    <p:extLst>
      <p:ext uri="{BB962C8B-B14F-4D97-AF65-F5344CB8AC3E}">
        <p14:creationId xmlns:p14="http://schemas.microsoft.com/office/powerpoint/2010/main" val="2680746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221503-3B7E-4A7A-9487-20BE2F07448E}"/>
              </a:ext>
            </a:extLst>
          </p:cNvPr>
          <p:cNvSpPr>
            <a:spLocks noGrp="1"/>
          </p:cNvSpPr>
          <p:nvPr>
            <p:ph type="dt" sz="half" idx="10"/>
          </p:nvPr>
        </p:nvSpPr>
        <p:spPr/>
        <p:txBody>
          <a:bodyPr/>
          <a:lstStyle/>
          <a:p>
            <a:fld id="{569D9DD5-9524-4EA1-82C0-1F7304B7C7A9}" type="datetimeFigureOut">
              <a:rPr lang="en-GB" smtClean="0"/>
              <a:t>27/07/2020</a:t>
            </a:fld>
            <a:endParaRPr lang="en-GB"/>
          </a:p>
        </p:txBody>
      </p:sp>
      <p:sp>
        <p:nvSpPr>
          <p:cNvPr id="3" name="Footer Placeholder 2">
            <a:extLst>
              <a:ext uri="{FF2B5EF4-FFF2-40B4-BE49-F238E27FC236}">
                <a16:creationId xmlns:a16="http://schemas.microsoft.com/office/drawing/2014/main" id="{06A535E3-2357-4384-BD3D-6536131F1AE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DFE4CA5-5B20-49EF-920E-C9DC940BBA44}"/>
              </a:ext>
            </a:extLst>
          </p:cNvPr>
          <p:cNvSpPr>
            <a:spLocks noGrp="1"/>
          </p:cNvSpPr>
          <p:nvPr>
            <p:ph type="sldNum" sz="quarter" idx="12"/>
          </p:nvPr>
        </p:nvSpPr>
        <p:spPr/>
        <p:txBody>
          <a:bodyPr/>
          <a:lstStyle/>
          <a:p>
            <a:fld id="{930EC2C6-CDB2-46C1-AF7D-2A4FE7107758}" type="slidenum">
              <a:rPr lang="en-GB" smtClean="0"/>
              <a:t>‹#›</a:t>
            </a:fld>
            <a:endParaRPr lang="en-GB"/>
          </a:p>
        </p:txBody>
      </p:sp>
    </p:spTree>
    <p:extLst>
      <p:ext uri="{BB962C8B-B14F-4D97-AF65-F5344CB8AC3E}">
        <p14:creationId xmlns:p14="http://schemas.microsoft.com/office/powerpoint/2010/main" val="3083824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EA31E-40AD-4731-83AD-E0E7278C799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D299340-A046-43E8-9C46-BB84215EB8B8}"/>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A3FEE59-CDA6-4F14-AA54-393D2B362D6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293A605-8A30-4090-9EE7-11BA9473E3AE}"/>
              </a:ext>
            </a:extLst>
          </p:cNvPr>
          <p:cNvSpPr>
            <a:spLocks noGrp="1"/>
          </p:cNvSpPr>
          <p:nvPr>
            <p:ph type="dt" sz="half" idx="10"/>
          </p:nvPr>
        </p:nvSpPr>
        <p:spPr/>
        <p:txBody>
          <a:bodyPr/>
          <a:lstStyle/>
          <a:p>
            <a:fld id="{569D9DD5-9524-4EA1-82C0-1F7304B7C7A9}" type="datetimeFigureOut">
              <a:rPr lang="en-GB" smtClean="0"/>
              <a:t>27/07/2020</a:t>
            </a:fld>
            <a:endParaRPr lang="en-GB"/>
          </a:p>
        </p:txBody>
      </p:sp>
      <p:sp>
        <p:nvSpPr>
          <p:cNvPr id="6" name="Footer Placeholder 5">
            <a:extLst>
              <a:ext uri="{FF2B5EF4-FFF2-40B4-BE49-F238E27FC236}">
                <a16:creationId xmlns:a16="http://schemas.microsoft.com/office/drawing/2014/main" id="{7F41CD0E-68C0-4158-90C5-76CE4C15A47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99F6138-0FBA-4037-A018-CC1F040C9A8D}"/>
              </a:ext>
            </a:extLst>
          </p:cNvPr>
          <p:cNvSpPr>
            <a:spLocks noGrp="1"/>
          </p:cNvSpPr>
          <p:nvPr>
            <p:ph type="sldNum" sz="quarter" idx="12"/>
          </p:nvPr>
        </p:nvSpPr>
        <p:spPr/>
        <p:txBody>
          <a:bodyPr/>
          <a:lstStyle/>
          <a:p>
            <a:fld id="{930EC2C6-CDB2-46C1-AF7D-2A4FE7107758}" type="slidenum">
              <a:rPr lang="en-GB" smtClean="0"/>
              <a:t>‹#›</a:t>
            </a:fld>
            <a:endParaRPr lang="en-GB"/>
          </a:p>
        </p:txBody>
      </p:sp>
    </p:spTree>
    <p:extLst>
      <p:ext uri="{BB962C8B-B14F-4D97-AF65-F5344CB8AC3E}">
        <p14:creationId xmlns:p14="http://schemas.microsoft.com/office/powerpoint/2010/main" val="4046706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11AE1-1990-424E-8A1D-9A2AEC46C2D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D422B8F-6774-4FBE-B181-117A61A1AD5C}"/>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94D49B82-61B3-4220-AE99-2354647C8BA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E2370F5F-EB58-4F71-827B-478B886E344A}"/>
              </a:ext>
            </a:extLst>
          </p:cNvPr>
          <p:cNvSpPr>
            <a:spLocks noGrp="1"/>
          </p:cNvSpPr>
          <p:nvPr>
            <p:ph type="dt" sz="half" idx="10"/>
          </p:nvPr>
        </p:nvSpPr>
        <p:spPr/>
        <p:txBody>
          <a:bodyPr/>
          <a:lstStyle/>
          <a:p>
            <a:fld id="{569D9DD5-9524-4EA1-82C0-1F7304B7C7A9}" type="datetimeFigureOut">
              <a:rPr lang="en-GB" smtClean="0"/>
              <a:t>27/07/2020</a:t>
            </a:fld>
            <a:endParaRPr lang="en-GB"/>
          </a:p>
        </p:txBody>
      </p:sp>
      <p:sp>
        <p:nvSpPr>
          <p:cNvPr id="6" name="Footer Placeholder 5">
            <a:extLst>
              <a:ext uri="{FF2B5EF4-FFF2-40B4-BE49-F238E27FC236}">
                <a16:creationId xmlns:a16="http://schemas.microsoft.com/office/drawing/2014/main" id="{DCFB91CC-9B1A-4B42-A300-E8B34A90D1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8A0EA7F-9287-4040-80EA-EB2024B0C048}"/>
              </a:ext>
            </a:extLst>
          </p:cNvPr>
          <p:cNvSpPr>
            <a:spLocks noGrp="1"/>
          </p:cNvSpPr>
          <p:nvPr>
            <p:ph type="sldNum" sz="quarter" idx="12"/>
          </p:nvPr>
        </p:nvSpPr>
        <p:spPr/>
        <p:txBody>
          <a:bodyPr/>
          <a:lstStyle/>
          <a:p>
            <a:fld id="{930EC2C6-CDB2-46C1-AF7D-2A4FE7107758}" type="slidenum">
              <a:rPr lang="en-GB" smtClean="0"/>
              <a:t>‹#›</a:t>
            </a:fld>
            <a:endParaRPr lang="en-GB"/>
          </a:p>
        </p:txBody>
      </p:sp>
    </p:spTree>
    <p:extLst>
      <p:ext uri="{BB962C8B-B14F-4D97-AF65-F5344CB8AC3E}">
        <p14:creationId xmlns:p14="http://schemas.microsoft.com/office/powerpoint/2010/main" val="929238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2784A2-0BA3-43ED-BC90-04D0371B0BA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ADF15BF-DBE0-471C-9175-88BD8398C66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F8A13E-CB70-40FE-80DA-DE2363BF8F8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69D9DD5-9524-4EA1-82C0-1F7304B7C7A9}" type="datetimeFigureOut">
              <a:rPr lang="en-GB" smtClean="0"/>
              <a:t>27/07/2020</a:t>
            </a:fld>
            <a:endParaRPr lang="en-GB"/>
          </a:p>
        </p:txBody>
      </p:sp>
      <p:sp>
        <p:nvSpPr>
          <p:cNvPr id="5" name="Footer Placeholder 4">
            <a:extLst>
              <a:ext uri="{FF2B5EF4-FFF2-40B4-BE49-F238E27FC236}">
                <a16:creationId xmlns:a16="http://schemas.microsoft.com/office/drawing/2014/main" id="{C4C9C98D-7E93-49F5-A41F-2C2270C43E8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71B0B1E-203E-4013-9585-3B8E03049983}"/>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30EC2C6-CDB2-46C1-AF7D-2A4FE7107758}" type="slidenum">
              <a:rPr lang="en-GB" smtClean="0"/>
              <a:t>‹#›</a:t>
            </a:fld>
            <a:endParaRPr lang="en-GB"/>
          </a:p>
        </p:txBody>
      </p:sp>
    </p:spTree>
    <p:extLst>
      <p:ext uri="{BB962C8B-B14F-4D97-AF65-F5344CB8AC3E}">
        <p14:creationId xmlns:p14="http://schemas.microsoft.com/office/powerpoint/2010/main" val="2576230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marketingpower.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p:txBody>
          <a:bodyPr/>
          <a:lstStyle/>
          <a:p>
            <a:pPr eaLnBrk="1" hangingPunct="1"/>
            <a:r>
              <a:rPr lang="en-GB" altLang="fr-FR"/>
              <a:t>Business to Business Marketing</a:t>
            </a:r>
          </a:p>
        </p:txBody>
      </p:sp>
      <p:sp>
        <p:nvSpPr>
          <p:cNvPr id="44035" name="Rectangle 3"/>
          <p:cNvSpPr>
            <a:spLocks noGrp="1" noChangeArrowheads="1"/>
          </p:cNvSpPr>
          <p:nvPr>
            <p:ph type="subTitle" idx="1"/>
          </p:nvPr>
        </p:nvSpPr>
        <p:spPr/>
        <p:txBody>
          <a:bodyPr/>
          <a:lstStyle/>
          <a:p>
            <a:pPr eaLnBrk="1" hangingPunct="1"/>
            <a:r>
              <a:rPr lang="en-GB" altLang="fr-FR"/>
              <a:t>Chapter 4</a:t>
            </a:r>
          </a:p>
          <a:p>
            <a:pPr eaLnBrk="1" hangingPunct="1"/>
            <a:r>
              <a:rPr lang="en-GB" altLang="fr-FR"/>
              <a:t>Responsible Business to Business Strategy</a:t>
            </a:r>
          </a:p>
        </p:txBody>
      </p:sp>
    </p:spTree>
    <p:extLst>
      <p:ext uri="{BB962C8B-B14F-4D97-AF65-F5344CB8AC3E}">
        <p14:creationId xmlns:p14="http://schemas.microsoft.com/office/powerpoint/2010/main" val="2905373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GB" altLang="fr-FR"/>
              <a:t>Approaches to strategy</a:t>
            </a:r>
          </a:p>
        </p:txBody>
      </p:sp>
      <p:sp>
        <p:nvSpPr>
          <p:cNvPr id="55299" name="Rectangle 3"/>
          <p:cNvSpPr>
            <a:spLocks noGrp="1" noChangeArrowheads="1"/>
          </p:cNvSpPr>
          <p:nvPr>
            <p:ph idx="1"/>
          </p:nvPr>
        </p:nvSpPr>
        <p:spPr/>
        <p:txBody>
          <a:bodyPr/>
          <a:lstStyle/>
          <a:p>
            <a:pPr eaLnBrk="1" hangingPunct="1">
              <a:lnSpc>
                <a:spcPct val="90000"/>
              </a:lnSpc>
              <a:buFont typeface="Symbol" pitchFamily="18" charset="2"/>
              <a:buChar char=""/>
            </a:pPr>
            <a:r>
              <a:rPr lang="en-GB" altLang="fr-FR" sz="2800" b="1" dirty="0"/>
              <a:t>Rational planning approach</a:t>
            </a:r>
            <a:r>
              <a:rPr lang="en-GB" altLang="fr-FR" sz="2800" dirty="0"/>
              <a:t> proposes that good strategy results from a systematic, planned approach to strategy development. </a:t>
            </a:r>
          </a:p>
          <a:p>
            <a:pPr eaLnBrk="1" hangingPunct="1">
              <a:lnSpc>
                <a:spcPct val="90000"/>
              </a:lnSpc>
              <a:buFont typeface="Symbol" pitchFamily="18" charset="2"/>
              <a:buChar char=""/>
            </a:pPr>
            <a:r>
              <a:rPr lang="en-GB" altLang="fr-FR" sz="2800" b="1" dirty="0"/>
              <a:t>Resource-based approach</a:t>
            </a:r>
            <a:r>
              <a:rPr lang="en-GB" altLang="fr-FR" sz="2800" dirty="0"/>
              <a:t> focuses on key internal resources of the firm as the source of enduring competitive advantage. </a:t>
            </a:r>
          </a:p>
          <a:p>
            <a:pPr eaLnBrk="1" hangingPunct="1">
              <a:lnSpc>
                <a:spcPct val="90000"/>
              </a:lnSpc>
              <a:buFont typeface="Symbol" pitchFamily="18" charset="2"/>
              <a:buChar char=""/>
            </a:pPr>
            <a:r>
              <a:rPr lang="en-GB" altLang="fr-FR" sz="2800" b="1" dirty="0"/>
              <a:t>Relationships and networks view</a:t>
            </a:r>
            <a:r>
              <a:rPr lang="en-GB" altLang="fr-FR" sz="2800" dirty="0"/>
              <a:t> of strategy contends that network positional resources are the key to success in business markets.</a:t>
            </a:r>
          </a:p>
          <a:p>
            <a:pPr eaLnBrk="1" hangingPunct="1">
              <a:lnSpc>
                <a:spcPct val="90000"/>
              </a:lnSpc>
            </a:pPr>
            <a:endParaRPr lang="en-GB" altLang="fr-FR" sz="2800" dirty="0"/>
          </a:p>
        </p:txBody>
      </p:sp>
    </p:spTree>
    <p:extLst>
      <p:ext uri="{BB962C8B-B14F-4D97-AF65-F5344CB8AC3E}">
        <p14:creationId xmlns:p14="http://schemas.microsoft.com/office/powerpoint/2010/main" val="1717833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a:bodyPr>
          <a:lstStyle/>
          <a:p>
            <a:r>
              <a:rPr lang="en-GB" altLang="en-US" sz="4000"/>
              <a:t>American Marketing Association: Statement of Ethics (Extract)</a:t>
            </a:r>
          </a:p>
        </p:txBody>
      </p:sp>
      <p:sp>
        <p:nvSpPr>
          <p:cNvPr id="35843" name="Rectangle 3"/>
          <p:cNvSpPr>
            <a:spLocks noGrp="1" noChangeArrowheads="1"/>
          </p:cNvSpPr>
          <p:nvPr>
            <p:ph idx="1"/>
          </p:nvPr>
        </p:nvSpPr>
        <p:spPr/>
        <p:txBody>
          <a:bodyPr/>
          <a:lstStyle/>
          <a:p>
            <a:pPr>
              <a:defRPr/>
            </a:pPr>
            <a:r>
              <a:rPr lang="en-GB" sz="2000" dirty="0"/>
              <a:t>As Marketers, we must:</a:t>
            </a:r>
          </a:p>
          <a:p>
            <a:pPr>
              <a:defRPr/>
            </a:pPr>
            <a:r>
              <a:rPr lang="en-GB" sz="2000" dirty="0"/>
              <a:t>1. Do no harm. This means consciously avoiding harmful actions or omissions by embodying high ethical standards and adhering to all applicable laws and regulations in the choices we make.</a:t>
            </a:r>
          </a:p>
          <a:p>
            <a:pPr>
              <a:defRPr/>
            </a:pPr>
            <a:r>
              <a:rPr lang="en-GB" sz="2000" dirty="0"/>
              <a:t>2. Foster trust in the marketing system. This means striving for good faith and fair dealing so as to contribute toward the efficacy of the exchange process as well as avoiding deception in product design, pricing, communication, and delivery of distribution. </a:t>
            </a:r>
          </a:p>
          <a:p>
            <a:pPr>
              <a:defRPr/>
            </a:pPr>
            <a:r>
              <a:rPr lang="en-GB" sz="2000" dirty="0"/>
              <a:t>3. Embrace ethical values. This means building relationships and enhancing consumer confidence in the integrity of marketing by affirming these core values: honesty, responsibility, fairness, respect, transparency and citizenship. </a:t>
            </a:r>
          </a:p>
          <a:p>
            <a:pPr>
              <a:defRPr/>
            </a:pPr>
            <a:r>
              <a:rPr lang="en-GB" sz="2000" dirty="0"/>
              <a:t>(Source: </a:t>
            </a:r>
            <a:r>
              <a:rPr lang="en-GB" sz="2000" u="heavy" dirty="0">
                <a:hlinkClick r:id="rId2"/>
              </a:rPr>
              <a:t>www.marketingpower.com</a:t>
            </a:r>
            <a:r>
              <a:rPr lang="en-GB" sz="2000" dirty="0"/>
              <a:t>)</a:t>
            </a:r>
          </a:p>
        </p:txBody>
      </p:sp>
    </p:spTree>
    <p:extLst>
      <p:ext uri="{BB962C8B-B14F-4D97-AF65-F5344CB8AC3E}">
        <p14:creationId xmlns:p14="http://schemas.microsoft.com/office/powerpoint/2010/main" val="3660169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a:bodyPr>
          <a:lstStyle/>
          <a:p>
            <a:r>
              <a:rPr lang="en-GB" altLang="en-US" sz="3200"/>
              <a:t>Australian Marketing Institute: Code of Professional Conduct (Extract)</a:t>
            </a:r>
          </a:p>
        </p:txBody>
      </p:sp>
      <p:sp>
        <p:nvSpPr>
          <p:cNvPr id="57347" name="Rectangle 3"/>
          <p:cNvSpPr>
            <a:spLocks noGrp="1" noChangeArrowheads="1"/>
          </p:cNvSpPr>
          <p:nvPr>
            <p:ph idx="1"/>
          </p:nvPr>
        </p:nvSpPr>
        <p:spPr/>
        <p:txBody>
          <a:bodyPr/>
          <a:lstStyle/>
          <a:p>
            <a:r>
              <a:rPr lang="en-GB" altLang="en-US" sz="2000" dirty="0"/>
              <a:t>1. Members shall conduct their professional activities with respect for the public interest. </a:t>
            </a:r>
          </a:p>
          <a:p>
            <a:r>
              <a:rPr lang="en-GB" altLang="en-US" sz="2000" dirty="0"/>
              <a:t>2. Members shall at all times act with integrity in dealing with clients or employers, past and present, with their fellow members and with the general public. </a:t>
            </a:r>
          </a:p>
          <a:p>
            <a:r>
              <a:rPr lang="en-GB" altLang="en-US" sz="2000" dirty="0"/>
              <a:t>3. Members shall not intentionally disseminate false and misleading information, whether written, spoken or implied nor conceal any relevant fact. They have a duty to maintain truth, accuracy and good taste in advertising, sales promotion and all other aspects of marketing.</a:t>
            </a:r>
          </a:p>
          <a:p>
            <a:r>
              <a:rPr lang="en-GB" altLang="en-US" sz="2000" dirty="0"/>
              <a:t>(Source: www.ami.org.au)</a:t>
            </a:r>
          </a:p>
        </p:txBody>
      </p:sp>
    </p:spTree>
    <p:extLst>
      <p:ext uri="{BB962C8B-B14F-4D97-AF65-F5344CB8AC3E}">
        <p14:creationId xmlns:p14="http://schemas.microsoft.com/office/powerpoint/2010/main" val="1229556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GB" altLang="fr-FR"/>
              <a:t>Ethical approaches</a:t>
            </a:r>
          </a:p>
        </p:txBody>
      </p:sp>
      <p:sp>
        <p:nvSpPr>
          <p:cNvPr id="58371" name="Rectangle 3"/>
          <p:cNvSpPr>
            <a:spLocks noGrp="1" noChangeArrowheads="1"/>
          </p:cNvSpPr>
          <p:nvPr>
            <p:ph idx="1"/>
          </p:nvPr>
        </p:nvSpPr>
        <p:spPr/>
        <p:txBody>
          <a:bodyPr/>
          <a:lstStyle/>
          <a:p>
            <a:pPr eaLnBrk="1" hangingPunct="1">
              <a:buFont typeface="Symbol" pitchFamily="18" charset="2"/>
              <a:buChar char=""/>
            </a:pPr>
            <a:r>
              <a:rPr lang="en-GB" altLang="fr-FR" sz="2800" dirty="0"/>
              <a:t>Managerial egoism </a:t>
            </a:r>
          </a:p>
          <a:p>
            <a:pPr lvl="1" eaLnBrk="1" hangingPunct="1">
              <a:buFont typeface="Wingdings" pitchFamily="2" charset="2"/>
              <a:buChar char="Ø"/>
            </a:pPr>
            <a:r>
              <a:rPr lang="en-GB" altLang="fr-FR" sz="2400" dirty="0"/>
              <a:t>what is best for the company?</a:t>
            </a:r>
          </a:p>
          <a:p>
            <a:pPr eaLnBrk="1" hangingPunct="1">
              <a:buFont typeface="Symbol" pitchFamily="18" charset="2"/>
              <a:buChar char=""/>
            </a:pPr>
            <a:r>
              <a:rPr lang="en-GB" altLang="fr-FR" sz="2800" dirty="0"/>
              <a:t>Utilitarianism </a:t>
            </a:r>
          </a:p>
          <a:p>
            <a:pPr lvl="1" eaLnBrk="1" hangingPunct="1">
              <a:buFont typeface="Wingdings" pitchFamily="2" charset="2"/>
              <a:buChar char="Ø"/>
            </a:pPr>
            <a:r>
              <a:rPr lang="en-GB" altLang="fr-FR" sz="2400" dirty="0"/>
              <a:t>evaluating the costs and benefits to all stakeholders</a:t>
            </a:r>
          </a:p>
          <a:p>
            <a:pPr eaLnBrk="1" hangingPunct="1">
              <a:buFont typeface="Symbol" pitchFamily="18" charset="2"/>
              <a:buChar char=""/>
            </a:pPr>
            <a:r>
              <a:rPr lang="en-GB" altLang="fr-FR" sz="2800" dirty="0"/>
              <a:t>Deontological approach </a:t>
            </a:r>
          </a:p>
          <a:p>
            <a:pPr lvl="1" eaLnBrk="1" hangingPunct="1">
              <a:buFont typeface="Wingdings" pitchFamily="2" charset="2"/>
              <a:buChar char="Ø"/>
            </a:pPr>
            <a:r>
              <a:rPr lang="en-GB" altLang="fr-FR" sz="2400" dirty="0"/>
              <a:t>abiding by codes of conduct</a:t>
            </a:r>
          </a:p>
          <a:p>
            <a:pPr eaLnBrk="1" hangingPunct="1">
              <a:buFont typeface="Symbol" pitchFamily="18" charset="2"/>
              <a:buChar char=""/>
            </a:pPr>
            <a:r>
              <a:rPr lang="en-GB" altLang="fr-FR" sz="2800" dirty="0"/>
              <a:t>Virtue ethics </a:t>
            </a:r>
          </a:p>
          <a:p>
            <a:pPr lvl="1" eaLnBrk="1" hangingPunct="1">
              <a:buFont typeface="Wingdings" pitchFamily="2" charset="2"/>
              <a:buChar char="Ø"/>
            </a:pPr>
            <a:r>
              <a:rPr lang="en-GB" altLang="fr-FR" sz="2400" dirty="0"/>
              <a:t>learning and applying sound judgement based on integrity</a:t>
            </a:r>
          </a:p>
          <a:p>
            <a:pPr eaLnBrk="1" hangingPunct="1"/>
            <a:endParaRPr lang="en-GB" altLang="fr-FR" sz="2800" dirty="0"/>
          </a:p>
        </p:txBody>
      </p:sp>
    </p:spTree>
    <p:extLst>
      <p:ext uri="{BB962C8B-B14F-4D97-AF65-F5344CB8AC3E}">
        <p14:creationId xmlns:p14="http://schemas.microsoft.com/office/powerpoint/2010/main" val="3725474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32853" y="404664"/>
            <a:ext cx="8229600" cy="990600"/>
          </a:xfrm>
        </p:spPr>
        <p:txBody>
          <a:bodyPr/>
          <a:lstStyle/>
          <a:p>
            <a:pPr eaLnBrk="1" hangingPunct="1"/>
            <a:r>
              <a:rPr lang="en-GB" altLang="fr-FR"/>
              <a:t>Learning outcomes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290780871"/>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7491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GB" altLang="fr-FR"/>
              <a:t>Learning outcomes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972841245"/>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5258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GB" altLang="en-US" dirty="0"/>
              <a:t>Corporate Social Responsibility</a:t>
            </a:r>
          </a:p>
        </p:txBody>
      </p:sp>
      <p:sp>
        <p:nvSpPr>
          <p:cNvPr id="3" name="Content Placeholder 2"/>
          <p:cNvSpPr>
            <a:spLocks noGrp="1"/>
          </p:cNvSpPr>
          <p:nvPr>
            <p:ph idx="1"/>
          </p:nvPr>
        </p:nvSpPr>
        <p:spPr/>
        <p:txBody>
          <a:bodyPr/>
          <a:lstStyle/>
          <a:p>
            <a:pPr lvl="1">
              <a:defRPr/>
            </a:pPr>
            <a:r>
              <a:rPr lang="en-GB" sz="2400" dirty="0"/>
              <a:t>a concept whereby companies integrate social and environmental concerns in their business operations and in their interactions with stakeholders on a voluntary basis</a:t>
            </a:r>
          </a:p>
          <a:p>
            <a:pPr lvl="1">
              <a:defRPr/>
            </a:pPr>
            <a:r>
              <a:rPr lang="en-GB" sz="2400" dirty="0"/>
              <a:t>the responsibility of enterprises for their impacts on society</a:t>
            </a:r>
          </a:p>
          <a:p>
            <a:pPr marL="457200" lvl="1" indent="0">
              <a:buFontTx/>
              <a:buNone/>
              <a:defRPr/>
            </a:pPr>
            <a:endParaRPr lang="en-GB" dirty="0"/>
          </a:p>
        </p:txBody>
      </p:sp>
    </p:spTree>
    <p:extLst>
      <p:ext uri="{BB962C8B-B14F-4D97-AF65-F5344CB8AC3E}">
        <p14:creationId xmlns:p14="http://schemas.microsoft.com/office/powerpoint/2010/main" val="3702830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GB" altLang="en-US"/>
              <a:t>Sustainability</a:t>
            </a:r>
          </a:p>
        </p:txBody>
      </p:sp>
      <p:sp>
        <p:nvSpPr>
          <p:cNvPr id="48131" name="Content Placeholder 2"/>
          <p:cNvSpPr>
            <a:spLocks noGrp="1"/>
          </p:cNvSpPr>
          <p:nvPr>
            <p:ph idx="1"/>
          </p:nvPr>
        </p:nvSpPr>
        <p:spPr/>
        <p:txBody>
          <a:bodyPr/>
          <a:lstStyle/>
          <a:p>
            <a:r>
              <a:rPr lang="en-GB" altLang="en-US" dirty="0"/>
              <a:t>development that meets the needs of the present without compromising the ability of future generations to meet their own needs</a:t>
            </a:r>
          </a:p>
          <a:p>
            <a:r>
              <a:rPr lang="en-GB" altLang="en-US" dirty="0"/>
              <a:t>consuming resources at a rate which allows them to be replaced, and only producing pollution at a rate that the environment can assimilate</a:t>
            </a:r>
          </a:p>
        </p:txBody>
      </p:sp>
    </p:spTree>
    <p:extLst>
      <p:ext uri="{BB962C8B-B14F-4D97-AF65-F5344CB8AC3E}">
        <p14:creationId xmlns:p14="http://schemas.microsoft.com/office/powerpoint/2010/main" val="140181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GB" altLang="fr-FR" dirty="0"/>
              <a:t>Strategy</a:t>
            </a:r>
          </a:p>
        </p:txBody>
      </p:sp>
      <p:sp>
        <p:nvSpPr>
          <p:cNvPr id="49155" name="Rectangle 3"/>
          <p:cNvSpPr>
            <a:spLocks noGrp="1" noChangeArrowheads="1"/>
          </p:cNvSpPr>
          <p:nvPr>
            <p:ph idx="1"/>
          </p:nvPr>
        </p:nvSpPr>
        <p:spPr/>
        <p:txBody>
          <a:bodyPr/>
          <a:lstStyle/>
          <a:p>
            <a:pPr eaLnBrk="1" hangingPunct="1"/>
            <a:r>
              <a:rPr lang="en-GB" altLang="fr-FR" sz="2800" dirty="0"/>
              <a:t>Concerns decisions that have a major effect on the performance of the firm. </a:t>
            </a:r>
          </a:p>
          <a:p>
            <a:pPr eaLnBrk="1" hangingPunct="1"/>
            <a:r>
              <a:rPr lang="en-GB" altLang="fr-FR" sz="2800" dirty="0"/>
              <a:t>Sub-divided into corporate strategy (concerning the overall design of a corporation comprising multiple business units) and business unit strategy (concerning the competitive strategies of individual businesses).</a:t>
            </a:r>
          </a:p>
          <a:p>
            <a:pPr eaLnBrk="1" hangingPunct="1"/>
            <a:r>
              <a:rPr lang="en-GB" altLang="fr-FR" sz="2800" dirty="0"/>
              <a:t>Marketing strategies are devised and implemented at the business unit level.</a:t>
            </a:r>
          </a:p>
          <a:p>
            <a:pPr eaLnBrk="1" hangingPunct="1"/>
            <a:endParaRPr lang="en-GB" altLang="fr-FR" sz="2800" dirty="0"/>
          </a:p>
        </p:txBody>
      </p:sp>
    </p:spTree>
    <p:extLst>
      <p:ext uri="{BB962C8B-B14F-4D97-AF65-F5344CB8AC3E}">
        <p14:creationId xmlns:p14="http://schemas.microsoft.com/office/powerpoint/2010/main" val="3069258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GB" altLang="fr-FR"/>
              <a:t>Strategy</a:t>
            </a:r>
          </a:p>
        </p:txBody>
      </p:sp>
      <p:sp>
        <p:nvSpPr>
          <p:cNvPr id="50179" name="Rectangle 3"/>
          <p:cNvSpPr>
            <a:spLocks noGrp="1" noChangeArrowheads="1"/>
          </p:cNvSpPr>
          <p:nvPr>
            <p:ph idx="1"/>
          </p:nvPr>
        </p:nvSpPr>
        <p:spPr/>
        <p:txBody>
          <a:bodyPr/>
          <a:lstStyle/>
          <a:p>
            <a:pPr eaLnBrk="1" hangingPunct="1">
              <a:lnSpc>
                <a:spcPct val="90000"/>
              </a:lnSpc>
            </a:pPr>
            <a:r>
              <a:rPr lang="en-GB" altLang="fr-FR" sz="2800" dirty="0"/>
              <a:t>The overall aim of business strategy in profit-seeking firms is to increase long-term shareholder value. </a:t>
            </a:r>
          </a:p>
          <a:p>
            <a:pPr eaLnBrk="1" hangingPunct="1">
              <a:lnSpc>
                <a:spcPct val="90000"/>
              </a:lnSpc>
            </a:pPr>
            <a:r>
              <a:rPr lang="en-GB" altLang="fr-FR" sz="2800" dirty="0"/>
              <a:t>The key contribution that marketing strategy in business-to-business firms should make is to understand, </a:t>
            </a:r>
            <a:r>
              <a:rPr lang="en-GB" altLang="fr-FR" sz="2800" dirty="0" err="1"/>
              <a:t>analyze</a:t>
            </a:r>
            <a:r>
              <a:rPr lang="en-GB" altLang="fr-FR" sz="2800" dirty="0"/>
              <a:t> and deliver customer value.</a:t>
            </a:r>
          </a:p>
          <a:p>
            <a:pPr eaLnBrk="1" hangingPunct="1">
              <a:lnSpc>
                <a:spcPct val="90000"/>
              </a:lnSpc>
            </a:pPr>
            <a:r>
              <a:rPr lang="en-GB" altLang="fr-FR" sz="2800" dirty="0"/>
              <a:t>Customer value is defined as the trade-off between what a customer has to give up and what the customer receives in a business transaction or relationship. </a:t>
            </a:r>
          </a:p>
          <a:p>
            <a:pPr eaLnBrk="1" hangingPunct="1">
              <a:lnSpc>
                <a:spcPct val="90000"/>
              </a:lnSpc>
            </a:pPr>
            <a:endParaRPr lang="en-GB" altLang="fr-FR" sz="2800" dirty="0"/>
          </a:p>
        </p:txBody>
      </p:sp>
    </p:spTree>
    <p:extLst>
      <p:ext uri="{BB962C8B-B14F-4D97-AF65-F5344CB8AC3E}">
        <p14:creationId xmlns:p14="http://schemas.microsoft.com/office/powerpoint/2010/main" val="771602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The Relationship Spectrum</a:t>
            </a:r>
          </a:p>
        </p:txBody>
      </p:sp>
      <p:sp>
        <p:nvSpPr>
          <p:cNvPr id="14339" name="Line 4"/>
          <p:cNvSpPr>
            <a:spLocks noChangeShapeType="1"/>
          </p:cNvSpPr>
          <p:nvPr/>
        </p:nvSpPr>
        <p:spPr bwMode="auto">
          <a:xfrm>
            <a:off x="874307" y="3720148"/>
            <a:ext cx="6840682" cy="0"/>
          </a:xfrm>
          <a:prstGeom prst="line">
            <a:avLst/>
          </a:prstGeom>
          <a:noFill/>
          <a:ln w="31750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0" scaled="1"/>
              <a:tileRect/>
            </a:gradFill>
            <a:round/>
            <a:headEnd type="triangle" w="med" len="med"/>
            <a:tailEnd type="triangle" w="med" len="med"/>
          </a:ln>
        </p:spPr>
        <p:txBody>
          <a:bodyPr lIns="82058" tIns="41029" rIns="82058" bIns="41029"/>
          <a:lstStyle/>
          <a:p>
            <a:endParaRPr lang="en-GB"/>
          </a:p>
        </p:txBody>
      </p:sp>
      <p:sp>
        <p:nvSpPr>
          <p:cNvPr id="14340" name="Text Box 5"/>
          <p:cNvSpPr txBox="1">
            <a:spLocks noChangeArrowheads="1"/>
          </p:cNvSpPr>
          <p:nvPr/>
        </p:nvSpPr>
        <p:spPr bwMode="auto">
          <a:xfrm>
            <a:off x="452899" y="4253193"/>
            <a:ext cx="8412307" cy="1753721"/>
          </a:xfrm>
          <a:prstGeom prst="rect">
            <a:avLst/>
          </a:prstGeom>
          <a:noFill/>
          <a:ln w="9525">
            <a:noFill/>
            <a:miter lim="800000"/>
            <a:headEnd/>
            <a:tailEnd/>
          </a:ln>
        </p:spPr>
        <p:txBody>
          <a:bodyPr lIns="0" tIns="0" rIns="0" bIns="0"/>
          <a:lstStyle/>
          <a:p>
            <a:pPr defTabSz="398894">
              <a:spcBef>
                <a:spcPct val="0"/>
              </a:spcBef>
              <a:buClr>
                <a:srgbClr val="808080"/>
              </a:buClr>
              <a:buSzPct val="90000"/>
            </a:pPr>
            <a:r>
              <a:rPr lang="en-GB" sz="1900" dirty="0">
                <a:solidFill>
                  <a:srgbClr val="000000"/>
                </a:solidFill>
              </a:rPr>
              <a:t>Anonymous transactions/                                   Complete collaboration</a:t>
            </a:r>
          </a:p>
          <a:p>
            <a:pPr defTabSz="398894">
              <a:spcBef>
                <a:spcPct val="0"/>
              </a:spcBef>
              <a:buClr>
                <a:srgbClr val="808080"/>
              </a:buClr>
              <a:buSzPct val="90000"/>
            </a:pPr>
            <a:r>
              <a:rPr lang="en-GB" sz="1900" dirty="0">
                <a:solidFill>
                  <a:srgbClr val="000000"/>
                </a:solidFill>
              </a:rPr>
              <a:t>Automated purchasing                                        and integration of supplier</a:t>
            </a:r>
          </a:p>
          <a:p>
            <a:pPr defTabSz="398894">
              <a:spcBef>
                <a:spcPct val="0"/>
              </a:spcBef>
              <a:buClr>
                <a:srgbClr val="808080"/>
              </a:buClr>
              <a:buSzPct val="90000"/>
            </a:pPr>
            <a:r>
              <a:rPr lang="en-GB" sz="1900" dirty="0">
                <a:solidFill>
                  <a:srgbClr val="000000"/>
                </a:solidFill>
              </a:rPr>
              <a:t>                                                                             with customer or channel</a:t>
            </a:r>
          </a:p>
          <a:p>
            <a:pPr defTabSz="398894">
              <a:spcBef>
                <a:spcPct val="0"/>
              </a:spcBef>
              <a:buClr>
                <a:srgbClr val="808080"/>
              </a:buClr>
              <a:buSzPct val="90000"/>
            </a:pPr>
            <a:r>
              <a:rPr lang="en-GB" sz="1900" dirty="0">
                <a:solidFill>
                  <a:srgbClr val="000000"/>
                </a:solidFill>
              </a:rPr>
              <a:t>                                                                             partner</a:t>
            </a:r>
            <a:endParaRPr lang="en-GB" i="0" dirty="0"/>
          </a:p>
        </p:txBody>
      </p:sp>
      <p:sp>
        <p:nvSpPr>
          <p:cNvPr id="14341" name="Text Box 6"/>
          <p:cNvSpPr txBox="1">
            <a:spLocks noChangeArrowheads="1"/>
          </p:cNvSpPr>
          <p:nvPr/>
        </p:nvSpPr>
        <p:spPr bwMode="auto">
          <a:xfrm>
            <a:off x="906058" y="2483299"/>
            <a:ext cx="7019636" cy="1183621"/>
          </a:xfrm>
          <a:prstGeom prst="rect">
            <a:avLst/>
          </a:prstGeom>
          <a:noFill/>
          <a:ln w="9525">
            <a:noFill/>
            <a:miter lim="800000"/>
            <a:headEnd/>
            <a:tailEnd/>
          </a:ln>
        </p:spPr>
        <p:txBody>
          <a:bodyPr lIns="0" tIns="0" rIns="0" bIns="0"/>
          <a:lstStyle/>
          <a:p>
            <a:pPr defTabSz="398894">
              <a:spcBef>
                <a:spcPct val="0"/>
              </a:spcBef>
              <a:buClr>
                <a:srgbClr val="808080"/>
              </a:buClr>
              <a:buSzPct val="90000"/>
            </a:pPr>
            <a:r>
              <a:rPr lang="en-GB" sz="2600" dirty="0">
                <a:solidFill>
                  <a:srgbClr val="00B0F0"/>
                </a:solidFill>
              </a:rPr>
              <a:t>Transactiona</a:t>
            </a:r>
            <a:r>
              <a:rPr lang="en-GB" sz="2600" dirty="0">
                <a:solidFill>
                  <a:schemeClr val="accent2"/>
                </a:solidFill>
              </a:rPr>
              <a:t>l</a:t>
            </a:r>
            <a:r>
              <a:rPr lang="en-GB" sz="2600" dirty="0">
                <a:solidFill>
                  <a:srgbClr val="000000"/>
                </a:solidFill>
              </a:rPr>
              <a:t>     Value-added     </a:t>
            </a:r>
            <a:r>
              <a:rPr lang="en-GB" sz="2600" dirty="0">
                <a:solidFill>
                  <a:srgbClr val="FF0000"/>
                </a:solidFill>
              </a:rPr>
              <a:t>Collaborative</a:t>
            </a:r>
          </a:p>
          <a:p>
            <a:pPr defTabSz="398894">
              <a:spcBef>
                <a:spcPct val="0"/>
              </a:spcBef>
              <a:buClr>
                <a:srgbClr val="808080"/>
              </a:buClr>
              <a:buSzPct val="90000"/>
            </a:pPr>
            <a:r>
              <a:rPr lang="en-GB" sz="2600" dirty="0">
                <a:solidFill>
                  <a:srgbClr val="00B0F0"/>
                </a:solidFill>
              </a:rPr>
              <a:t>Exchanges</a:t>
            </a:r>
            <a:r>
              <a:rPr lang="en-GB" sz="2600" dirty="0">
                <a:solidFill>
                  <a:srgbClr val="000000"/>
                </a:solidFill>
              </a:rPr>
              <a:t>         </a:t>
            </a:r>
            <a:r>
              <a:rPr lang="en-GB" sz="2600" dirty="0" err="1">
                <a:solidFill>
                  <a:srgbClr val="000000"/>
                </a:solidFill>
              </a:rPr>
              <a:t>Exchanges</a:t>
            </a:r>
            <a:r>
              <a:rPr lang="en-GB" sz="2600" dirty="0">
                <a:solidFill>
                  <a:srgbClr val="000000"/>
                </a:solidFill>
              </a:rPr>
              <a:t>       </a:t>
            </a:r>
            <a:r>
              <a:rPr lang="en-GB" sz="2600" dirty="0" err="1">
                <a:solidFill>
                  <a:srgbClr val="FF0000"/>
                </a:solidFill>
              </a:rPr>
              <a:t>Exchanges</a:t>
            </a:r>
            <a:endParaRPr lang="en-GB" i="0" dirty="0">
              <a:solidFill>
                <a:srgbClr val="FF0000"/>
              </a:solidFill>
            </a:endParaRPr>
          </a:p>
        </p:txBody>
      </p:sp>
    </p:spTree>
    <p:extLst>
      <p:ext uri="{BB962C8B-B14F-4D97-AF65-F5344CB8AC3E}">
        <p14:creationId xmlns:p14="http://schemas.microsoft.com/office/powerpoint/2010/main" val="1339413582"/>
      </p:ext>
    </p:extLst>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GB" altLang="fr-FR"/>
              <a:t>Relationship value</a:t>
            </a:r>
          </a:p>
        </p:txBody>
      </p:sp>
      <p:sp>
        <p:nvSpPr>
          <p:cNvPr id="53251" name="Rectangle 3"/>
          <p:cNvSpPr>
            <a:spLocks noGrp="1" noChangeArrowheads="1"/>
          </p:cNvSpPr>
          <p:nvPr>
            <p:ph idx="1"/>
          </p:nvPr>
        </p:nvSpPr>
        <p:spPr/>
        <p:txBody>
          <a:bodyPr/>
          <a:lstStyle/>
          <a:p>
            <a:pPr eaLnBrk="1" hangingPunct="1">
              <a:lnSpc>
                <a:spcPct val="90000"/>
              </a:lnSpc>
            </a:pPr>
            <a:r>
              <a:rPr lang="en-GB" altLang="fr-FR"/>
              <a:t>Holistic relationship assessment</a:t>
            </a:r>
          </a:p>
          <a:p>
            <a:pPr lvl="1" eaLnBrk="1" hangingPunct="1">
              <a:lnSpc>
                <a:spcPct val="90000"/>
              </a:lnSpc>
            </a:pPr>
            <a:r>
              <a:rPr lang="en-GB" altLang="fr-FR"/>
              <a:t> E.g. Hogan (2001) “the future benefits to be derived over the life of the relationship”, defined operationally as a NPV concept, i.e. give-get definition</a:t>
            </a:r>
          </a:p>
          <a:p>
            <a:pPr lvl="1" eaLnBrk="1" hangingPunct="1">
              <a:lnSpc>
                <a:spcPct val="90000"/>
              </a:lnSpc>
            </a:pPr>
            <a:r>
              <a:rPr lang="en-GB" altLang="fr-FR"/>
              <a:t>Conceptually very close (identical) to </a:t>
            </a:r>
            <a:r>
              <a:rPr lang="en-GB" altLang="fr-FR" i="1"/>
              <a:t>broad</a:t>
            </a:r>
            <a:r>
              <a:rPr lang="en-GB" altLang="fr-FR"/>
              <a:t> give-get definitions of customer value</a:t>
            </a:r>
          </a:p>
          <a:p>
            <a:pPr eaLnBrk="1" hangingPunct="1">
              <a:lnSpc>
                <a:spcPct val="90000"/>
              </a:lnSpc>
            </a:pPr>
            <a:r>
              <a:rPr lang="en-GB" altLang="fr-FR"/>
              <a:t>Incremental assessment of the </a:t>
            </a:r>
            <a:r>
              <a:rPr lang="en-GB" altLang="fr-FR" i="1"/>
              <a:t>relational value</a:t>
            </a:r>
            <a:r>
              <a:rPr lang="en-GB" altLang="fr-FR"/>
              <a:t> of an exchange episode (E.g. Ravald &amp; Gr</a:t>
            </a:r>
            <a:r>
              <a:rPr lang="en-US" altLang="fr-FR"/>
              <a:t>önroos 1996)</a:t>
            </a:r>
          </a:p>
        </p:txBody>
      </p:sp>
    </p:spTree>
    <p:extLst>
      <p:ext uri="{BB962C8B-B14F-4D97-AF65-F5344CB8AC3E}">
        <p14:creationId xmlns:p14="http://schemas.microsoft.com/office/powerpoint/2010/main" val="2964938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TotalTime>
  <Words>780</Words>
  <Application>Microsoft Macintosh PowerPoint</Application>
  <PresentationFormat>On-screen Show (4:3)</PresentationFormat>
  <Paragraphs>60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Symbol</vt:lpstr>
      <vt:lpstr>Wingdings</vt:lpstr>
      <vt:lpstr>Office Theme</vt:lpstr>
      <vt:lpstr>Business to Business Marketing</vt:lpstr>
      <vt:lpstr>Learning outcomes</vt:lpstr>
      <vt:lpstr>Learning outcomes</vt:lpstr>
      <vt:lpstr>Corporate Social Responsibility</vt:lpstr>
      <vt:lpstr>Sustainability</vt:lpstr>
      <vt:lpstr>Strategy</vt:lpstr>
      <vt:lpstr>Strategy</vt:lpstr>
      <vt:lpstr>The Relationship Spectrum</vt:lpstr>
      <vt:lpstr>Relationship value</vt:lpstr>
      <vt:lpstr>Approaches to strategy</vt:lpstr>
      <vt:lpstr>American Marketing Association: Statement of Ethics (Extract)</vt:lpstr>
      <vt:lpstr>Australian Marketing Institute: Code of Professional Conduct (Extract)</vt:lpstr>
      <vt:lpstr>Ethical approaches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Ross</dc:creator>
  <cp:lastModifiedBy>Sanjit Sengupta</cp:lastModifiedBy>
  <cp:revision>9</cp:revision>
  <dcterms:created xsi:type="dcterms:W3CDTF">2015-12-10T10:24:29Z</dcterms:created>
  <dcterms:modified xsi:type="dcterms:W3CDTF">2020-07-28T04:49:11Z</dcterms:modified>
</cp:coreProperties>
</file>