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3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4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41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9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29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15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2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93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53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83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9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F0A61-6238-40E2-AEFC-28F0F6480DD8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0CDFA-183D-4E26-8275-1105E501F8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46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Business to Business Marketing</a:t>
            </a:r>
            <a:endParaRPr lang="fr-FR" sz="44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Chapter 8</a:t>
            </a:r>
          </a:p>
          <a:p>
            <a:r>
              <a:rPr lang="en-US" dirty="0">
                <a:latin typeface="+mn-lt"/>
              </a:rPr>
              <a:t>Relationship communication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6080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/>
          <p:cNvSpPr txBox="1"/>
          <p:nvPr/>
        </p:nvSpPr>
        <p:spPr>
          <a:xfrm>
            <a:off x="1550278" y="1688913"/>
            <a:ext cx="72968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work out how to express disagreement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recognise what emotional expressiveness signifies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learn how other culture builds trust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avoid closed (yes/no)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be selective of what is expressed in writing</a:t>
            </a:r>
            <a:endParaRPr lang="fr-FR" sz="2400" dirty="0">
              <a:latin typeface="Calibri" panose="020F0502020204030204" pitchFamily="34" charset="0"/>
            </a:endParaRPr>
          </a:p>
        </p:txBody>
      </p:sp>
      <p:sp>
        <p:nvSpPr>
          <p:cNvPr id="3" name="Espace réservé du texte 2"/>
          <p:cNvSpPr txBox="1">
            <a:spLocks/>
          </p:cNvSpPr>
          <p:nvPr/>
        </p:nvSpPr>
        <p:spPr>
          <a:xfrm>
            <a:off x="993474" y="235438"/>
            <a:ext cx="9654070" cy="852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cap="none" dirty="0">
                <a:solidFill>
                  <a:schemeClr val="tx1"/>
                </a:solidFill>
              </a:rPr>
              <a:t>Culture and </a:t>
            </a:r>
            <a:r>
              <a:rPr lang="fr-FR" sz="4400" cap="none" dirty="0" err="1">
                <a:solidFill>
                  <a:schemeClr val="tx1"/>
                </a:solidFill>
              </a:rPr>
              <a:t>relationship</a:t>
            </a:r>
            <a:r>
              <a:rPr lang="fr-FR" sz="4400" cap="none" dirty="0">
                <a:solidFill>
                  <a:schemeClr val="tx1"/>
                </a:solidFill>
              </a:rPr>
              <a:t>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251061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81189" y="214949"/>
            <a:ext cx="94179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4400" dirty="0" err="1">
                <a:latin typeface="Calibri" panose="020F0502020204030204" pitchFamily="34" charset="0"/>
              </a:rPr>
              <a:t>Organising</a:t>
            </a:r>
            <a:r>
              <a:rPr lang="en-US" altLang="fr-FR" sz="4400" dirty="0">
                <a:latin typeface="Calibri" panose="020F0502020204030204" pitchFamily="34" charset="0"/>
              </a:rPr>
              <a:t> relationship communication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fr-FR" sz="4400" dirty="0">
                <a:latin typeface="Calibri" panose="020F0502020204030204" pitchFamily="34" charset="0"/>
              </a:rPr>
              <a:t>		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7347" y="1305878"/>
            <a:ext cx="1184465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External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transactional field sales force:		customer calling in defined territory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						discrete exchanges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						presentations, seeking orders, after-sales calls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systems sales force:				sales persons from various product groups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						combined efforts for systems selling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major account sales force:			cross-functional staff assigned to account;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						customer location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						less time on sales &amp; marketing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						focus on joint activities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</a:rPr>
              <a:t>						e.g. market research, product development, R&amp;D</a:t>
            </a:r>
          </a:p>
        </p:txBody>
      </p:sp>
    </p:spTree>
    <p:extLst>
      <p:ext uri="{BB962C8B-B14F-4D97-AF65-F5344CB8AC3E}">
        <p14:creationId xmlns:p14="http://schemas.microsoft.com/office/powerpoint/2010/main" val="1233010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89280" y="1785938"/>
            <a:ext cx="1123696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dirty="0">
                <a:latin typeface="+mn-lt"/>
              </a:rPr>
              <a:t>Internal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telemarketing group:		makes proactive &amp; outgoing calls to customers to solicit 					orders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order centre:			takes incoming customer calls &amp; processes orders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+mn-lt"/>
              </a:rPr>
              <a:t>customer service group:	technical problem-solving assistance by phone, internet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+mn-lt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881189" y="357189"/>
            <a:ext cx="94179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4400" dirty="0" err="1">
                <a:latin typeface="+mn-lt"/>
              </a:rPr>
              <a:t>Organising</a:t>
            </a:r>
            <a:r>
              <a:rPr lang="en-US" altLang="fr-FR" sz="4400" dirty="0">
                <a:latin typeface="+mn-lt"/>
              </a:rPr>
              <a:t> relationship communication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fr-FR" sz="4400" dirty="0">
                <a:latin typeface="+mn-lt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4385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1657668" y="4265592"/>
            <a:ext cx="111032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rewards employees for on effective performance of sales activities e.g.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technical knowledge, adaptive selling, </a:t>
            </a:r>
            <a:r>
              <a:rPr lang="en-GB" altLang="fr-FR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teamwork,sales</a:t>
            </a:r>
            <a:r>
              <a:rPr lang="en-GB" alt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presentations, planning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and support</a:t>
            </a:r>
            <a:r>
              <a:rPr lang="en-GB" altLang="fr-FR" sz="24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547082" y="0"/>
            <a:ext cx="94550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Calibri" panose="020F0502020204030204" pitchFamily="34" charset="0"/>
              </a:rPr>
              <a:t>Controlling relationship communication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02628" y="780494"/>
            <a:ext cx="2846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fr-F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Incentive pay system</a:t>
            </a:r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547082" y="1351586"/>
            <a:ext cx="85722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rewards employees for achieving specific performance targets.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for sales person might include revenue, market/customer share,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new product sales, profitability targets.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6494" y="3526928"/>
            <a:ext cx="3942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Monitoring based pay system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036320" y="4031694"/>
            <a:ext cx="10789920" cy="21455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046480" y="1237694"/>
            <a:ext cx="10789920" cy="21455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46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81120" y="223520"/>
            <a:ext cx="4004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Direct marketing</a:t>
            </a:r>
            <a:endParaRPr lang="fr-FR" sz="4400" dirty="0"/>
          </a:p>
        </p:txBody>
      </p:sp>
      <p:sp>
        <p:nvSpPr>
          <p:cNvPr id="3" name="Rectangle 2"/>
          <p:cNvSpPr/>
          <p:nvPr/>
        </p:nvSpPr>
        <p:spPr>
          <a:xfrm>
            <a:off x="722246" y="1493580"/>
            <a:ext cx="106163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What is it?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involves interaction between individual customers and the vendor for partner acquisition, retention and development</a:t>
            </a: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r>
              <a:rPr lang="en-US" sz="2400" b="1" dirty="0">
                <a:latin typeface="Calibri" panose="020F0502020204030204" pitchFamily="34" charset="0"/>
              </a:rPr>
              <a:t>Key Features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absence of face-to-face contact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use of on-and offline media for direct, one-to-one communication and transactions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facility to monitor and measure communication and transaction </a:t>
            </a:r>
            <a:r>
              <a:rPr lang="en-US" sz="2400" dirty="0" err="1">
                <a:latin typeface="Calibri" panose="020F0502020204030204" pitchFamily="34" charset="0"/>
              </a:rPr>
              <a:t>behaviour</a:t>
            </a:r>
            <a:endParaRPr lang="fr-FR" sz="2400" dirty="0">
              <a:latin typeface="Calibri" panose="020F050202020403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47040" y="3169920"/>
            <a:ext cx="11176000" cy="203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477520" y="1290320"/>
            <a:ext cx="11176000" cy="203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36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040" y="1826895"/>
            <a:ext cx="101739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dirty="0"/>
              <a:t>Social media can contribute to building positive associations with business brand or supplier via combined use of information sharing sites and social networking sites. </a:t>
            </a:r>
          </a:p>
          <a:p>
            <a:pPr algn="ctr">
              <a:defRPr/>
            </a:pPr>
            <a:endParaRPr lang="en-GB" sz="2400" dirty="0"/>
          </a:p>
          <a:p>
            <a:pPr algn="ctr">
              <a:defRPr/>
            </a:pPr>
            <a:r>
              <a:rPr lang="en-GB" sz="2400" i="1" dirty="0"/>
              <a:t>Key to their effective use are</a:t>
            </a:r>
            <a:r>
              <a:rPr lang="en-GB" sz="2400" dirty="0"/>
              <a:t>: integration, consistency, control, conversation</a:t>
            </a:r>
          </a:p>
          <a:p>
            <a:pPr algn="ctr">
              <a:defRPr/>
            </a:pPr>
            <a:endParaRPr lang="en-GB" sz="2400" dirty="0"/>
          </a:p>
          <a:p>
            <a:pPr algn="ctr">
              <a:defRPr/>
            </a:pPr>
            <a:r>
              <a:rPr lang="en-GB" sz="2400" dirty="0"/>
              <a:t>								</a:t>
            </a:r>
            <a:endParaRPr lang="fr-FR" sz="2400" dirty="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2051051" y="260350"/>
            <a:ext cx="82122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4400" dirty="0">
                <a:latin typeface="+mn-lt"/>
              </a:rPr>
              <a:t>Social media and social networking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477520" y="1625600"/>
            <a:ext cx="11176000" cy="23469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88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719195" y="266065"/>
            <a:ext cx="382034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latin typeface="Calibri" panose="020F0502020204030204" pitchFamily="34" charset="0"/>
              </a:rPr>
              <a:t>Personal selling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497027" y="3830320"/>
            <a:ext cx="454316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400" b="1" dirty="0">
                <a:latin typeface="Calibri" panose="020F0502020204030204" pitchFamily="34" charset="0"/>
              </a:rPr>
              <a:t>			</a:t>
            </a:r>
            <a:r>
              <a:rPr lang="en-US" sz="2400" dirty="0">
                <a:latin typeface="Calibri" panose="020F0502020204030204" pitchFamily="34" charset="0"/>
              </a:rPr>
              <a:t>types of selling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400" dirty="0">
                <a:latin typeface="Calibri" panose="020F0502020204030204" pitchFamily="34" charset="0"/>
              </a:rPr>
              <a:t>			sales responsibilities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400" dirty="0">
                <a:latin typeface="Calibri" panose="020F0502020204030204" pitchFamily="34" charset="0"/>
              </a:rPr>
              <a:t>			selling process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400" dirty="0">
                <a:latin typeface="Calibri" panose="020F0502020204030204" pitchFamily="34" charset="0"/>
              </a:rPr>
              <a:t>			</a:t>
            </a:r>
            <a:r>
              <a:rPr lang="en-US" sz="2400" dirty="0" err="1">
                <a:latin typeface="Calibri" panose="020F0502020204030204" pitchFamily="34" charset="0"/>
              </a:rPr>
              <a:t>salesforce</a:t>
            </a:r>
            <a:r>
              <a:rPr lang="en-US" sz="2400" dirty="0">
                <a:latin typeface="Calibri" panose="020F0502020204030204" pitchFamily="34" charset="0"/>
              </a:rPr>
              <a:t> management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5002" y="1570117"/>
            <a:ext cx="113995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400" b="1" dirty="0">
                <a:latin typeface="Calibri" panose="020F0502020204030204" pitchFamily="34" charset="0"/>
              </a:rPr>
              <a:t>			</a:t>
            </a:r>
            <a:r>
              <a:rPr lang="en-US" sz="2400" dirty="0">
                <a:latin typeface="Calibri" panose="020F0502020204030204" pitchFamily="34" charset="0"/>
              </a:rPr>
              <a:t>involves face-to-face contact with customer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400" dirty="0">
                <a:latin typeface="Calibri" panose="020F0502020204030204" pitchFamily="34" charset="0"/>
              </a:rPr>
              <a:t>			permits direct interaction between buyer and seller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400" dirty="0">
                <a:latin typeface="Calibri" panose="020F0502020204030204" pitchFamily="34" charset="0"/>
              </a:rPr>
              <a:t>			allows identification of specific customer needs and </a:t>
            </a:r>
          </a:p>
          <a:p>
            <a:pPr eaLnBrk="0" hangingPunct="0">
              <a:defRPr/>
            </a:pPr>
            <a:r>
              <a:rPr lang="en-US" sz="2400" dirty="0">
                <a:latin typeface="Calibri" panose="020F0502020204030204" pitchFamily="34" charset="0"/>
              </a:rPr>
              <a:t>			tailoring to suit those needs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393" y="1770747"/>
            <a:ext cx="2738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alibri" panose="020F0502020204030204" pitchFamily="34" charset="0"/>
              </a:rPr>
              <a:t>Nature and purpose</a:t>
            </a:r>
            <a:endParaRPr lang="fr-FR" sz="2400" i="1" dirty="0"/>
          </a:p>
        </p:txBody>
      </p:sp>
      <p:sp>
        <p:nvSpPr>
          <p:cNvPr id="6" name="Rectangle 5"/>
          <p:cNvSpPr/>
          <p:nvPr/>
        </p:nvSpPr>
        <p:spPr>
          <a:xfrm>
            <a:off x="1896633" y="3812907"/>
            <a:ext cx="132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alibri" panose="020F0502020204030204" pitchFamily="34" charset="0"/>
              </a:rPr>
              <a:t>Activities</a:t>
            </a:r>
            <a:endParaRPr lang="fr-FR" sz="2400" i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77520" y="1483360"/>
            <a:ext cx="11176000" cy="23469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1219200" y="3818701"/>
            <a:ext cx="10584733" cy="23469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48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58750"/>
            <a:ext cx="8680450" cy="651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04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743690" y="32269"/>
            <a:ext cx="98668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4400" dirty="0">
                <a:latin typeface="Calibri" panose="020F0502020204030204" pitchFamily="34" charset="0"/>
              </a:rPr>
              <a:t>Connecting content, automation and sales</a:t>
            </a:r>
            <a:endParaRPr lang="fr-FR" altLang="fr-FR" sz="4400" dirty="0">
              <a:latin typeface="Calibri" panose="020F0502020204030204" pitchFamily="34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-240704" y="1357016"/>
            <a:ext cx="3909483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fr-FR" sz="1600" b="1" dirty="0">
                <a:latin typeface="Calibri" panose="020F0502020204030204" pitchFamily="34" charset="0"/>
              </a:rPr>
              <a:t>contacts</a:t>
            </a: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fr-FR" sz="1600" b="1" dirty="0">
                <a:latin typeface="Calibri" panose="020F0502020204030204" pitchFamily="34" charset="0"/>
              </a:rPr>
              <a:t>prospects</a:t>
            </a: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fr-FR" sz="1600" b="1" dirty="0">
                <a:latin typeface="Calibri" panose="020F0502020204030204" pitchFamily="34" charset="0"/>
              </a:rPr>
              <a:t>leads</a:t>
            </a: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fr-FR" sz="1600" b="1" dirty="0">
                <a:latin typeface="Calibri" panose="020F0502020204030204" pitchFamily="34" charset="0"/>
              </a:rPr>
              <a:t>opportunities</a:t>
            </a: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en-GB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fr-FR" sz="1600" b="1" dirty="0">
                <a:latin typeface="Calibri" panose="020F0502020204030204" pitchFamily="34" charset="0"/>
              </a:rPr>
              <a:t>deals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7536161" y="1107559"/>
            <a:ext cx="3983567" cy="486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fr-FR" b="1" dirty="0">
              <a:latin typeface="Calibri" panose="020F0502020204030204" pitchFamily="34" charset="0"/>
            </a:endParaRPr>
          </a:p>
          <a:p>
            <a:pPr algn="ctr"/>
            <a:endParaRPr lang="en-GB" altLang="fr-FR" b="1" dirty="0">
              <a:latin typeface="Calibri" panose="020F0502020204030204" pitchFamily="34" charset="0"/>
            </a:endParaRPr>
          </a:p>
          <a:p>
            <a:pPr algn="ctr"/>
            <a:endParaRPr lang="en-GB" altLang="fr-FR" b="1" dirty="0">
              <a:latin typeface="Calibri" panose="020F0502020204030204" pitchFamily="34" charset="0"/>
            </a:endParaRPr>
          </a:p>
          <a:p>
            <a:pPr algn="ctr"/>
            <a:r>
              <a:rPr lang="en-GB" altLang="fr-FR" sz="1600" dirty="0">
                <a:latin typeface="Calibri" panose="020F0502020204030204" pitchFamily="34" charset="0"/>
              </a:rPr>
              <a:t>‘suspects’ identified via contact info., login, cookies or IP address</a:t>
            </a:r>
          </a:p>
          <a:p>
            <a:pPr algn="ctr"/>
            <a:endParaRPr lang="en-GB" altLang="fr-FR" sz="1600" dirty="0">
              <a:latin typeface="Calibri" panose="020F0502020204030204" pitchFamily="34" charset="0"/>
            </a:endParaRPr>
          </a:p>
          <a:p>
            <a:pPr algn="ctr"/>
            <a:r>
              <a:rPr lang="en-GB" altLang="fr-FR" sz="1600" dirty="0">
                <a:latin typeface="Calibri" panose="020F0502020204030204" pitchFamily="34" charset="0"/>
              </a:rPr>
              <a:t>identified contacts that meet criteria (prospects) but not made sales inquiry</a:t>
            </a:r>
          </a:p>
          <a:p>
            <a:pPr algn="ctr"/>
            <a:endParaRPr lang="en-GB" altLang="fr-FR" sz="1600" dirty="0">
              <a:latin typeface="Calibri" panose="020F0502020204030204" pitchFamily="34" charset="0"/>
            </a:endParaRPr>
          </a:p>
          <a:p>
            <a:pPr algn="ctr"/>
            <a:r>
              <a:rPr lang="en-GB" altLang="fr-FR" sz="1600" dirty="0">
                <a:latin typeface="Calibri" panose="020F0502020204030204" pitchFamily="34" charset="0"/>
              </a:rPr>
              <a:t>leads ready to be contacted based on scoring or direct sales inquiry</a:t>
            </a:r>
          </a:p>
          <a:p>
            <a:pPr algn="ctr"/>
            <a:endParaRPr lang="en-GB" altLang="fr-FR" sz="1600" dirty="0">
              <a:latin typeface="Calibri" panose="020F0502020204030204" pitchFamily="34" charset="0"/>
            </a:endParaRPr>
          </a:p>
          <a:p>
            <a:pPr algn="ctr"/>
            <a:r>
              <a:rPr lang="en-GB" altLang="fr-FR" sz="1600" dirty="0">
                <a:latin typeface="Calibri" panose="020F0502020204030204" pitchFamily="34" charset="0"/>
              </a:rPr>
              <a:t>contacted sales lead</a:t>
            </a:r>
          </a:p>
          <a:p>
            <a:pPr algn="ctr"/>
            <a:r>
              <a:rPr lang="en-GB" altLang="fr-FR" sz="1600" dirty="0">
                <a:latin typeface="Calibri" panose="020F0502020204030204" pitchFamily="34" charset="0"/>
              </a:rPr>
              <a:t>negotiation</a:t>
            </a:r>
          </a:p>
          <a:p>
            <a:pPr algn="ctr"/>
            <a:endParaRPr lang="en-GB" altLang="fr-FR" sz="1600" dirty="0">
              <a:latin typeface="Calibri" panose="020F0502020204030204" pitchFamily="34" charset="0"/>
            </a:endParaRPr>
          </a:p>
          <a:p>
            <a:pPr algn="ctr"/>
            <a:endParaRPr lang="en-GB" altLang="fr-FR" sz="1600" dirty="0">
              <a:latin typeface="Calibri" panose="020F0502020204030204" pitchFamily="34" charset="0"/>
            </a:endParaRPr>
          </a:p>
          <a:p>
            <a:pPr algn="ctr"/>
            <a:r>
              <a:rPr lang="en-GB" altLang="fr-FR" sz="1600" dirty="0">
                <a:latin typeface="Calibri" panose="020F0502020204030204" pitchFamily="34" charset="0"/>
              </a:rPr>
              <a:t>purchase secured;</a:t>
            </a:r>
          </a:p>
          <a:p>
            <a:pPr algn="ctr"/>
            <a:r>
              <a:rPr lang="en-GB" altLang="fr-FR" sz="1600" dirty="0">
                <a:latin typeface="Calibri" panose="020F0502020204030204" pitchFamily="34" charset="0"/>
              </a:rPr>
              <a:t>product &amp; service delivery</a:t>
            </a:r>
          </a:p>
          <a:p>
            <a:pPr algn="ctr"/>
            <a:r>
              <a:rPr lang="en-GB" altLang="fr-FR" sz="1600" dirty="0"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3119669" y="1836807"/>
            <a:ext cx="672075" cy="453754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6073540" y="1836807"/>
            <a:ext cx="507971" cy="453754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066573" y="2125881"/>
            <a:ext cx="164427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market 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communication</a:t>
            </a:r>
          </a:p>
          <a:p>
            <a:pPr algn="ctr"/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relationship 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communication</a:t>
            </a:r>
            <a:endParaRPr lang="fr-FR" dirty="0">
              <a:latin typeface="Calibri" panose="020F0502020204030204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2159563" y="2557929"/>
            <a:ext cx="150921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288021" y="2557929"/>
            <a:ext cx="150921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159563" y="4358129"/>
            <a:ext cx="150921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288021" y="3422025"/>
            <a:ext cx="150921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159563" y="3422025"/>
            <a:ext cx="150921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026944" y="4430137"/>
            <a:ext cx="150921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351584" y="5366241"/>
            <a:ext cx="150921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930933" y="5366241"/>
            <a:ext cx="150921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693499" y="1481818"/>
            <a:ext cx="176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content creation</a:t>
            </a:r>
            <a:endParaRPr lang="fr-FR" b="1" dirty="0">
              <a:latin typeface="Calibri" panose="020F050202020403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 rot="16487306">
            <a:off x="6118610" y="2257146"/>
            <a:ext cx="1805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latin typeface="Calibri" panose="020F0502020204030204" pitchFamily="34" charset="0"/>
              </a:rPr>
              <a:t>automation software</a:t>
            </a:r>
          </a:p>
          <a:p>
            <a:endParaRPr lang="fr-FR" sz="1400" b="1" i="1" dirty="0">
              <a:latin typeface="Calibri" panose="020F0502020204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 rot="16487306">
            <a:off x="6094006" y="4705418"/>
            <a:ext cx="1278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latin typeface="Calibri" panose="020F0502020204030204" pitchFamily="34" charset="0"/>
              </a:rPr>
              <a:t>CRM software</a:t>
            </a:r>
          </a:p>
          <a:p>
            <a:endParaRPr lang="fr-FR" sz="1400" b="1" i="1" dirty="0">
              <a:latin typeface="Calibri" panose="020F050202020403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1295467" y="1294378"/>
            <a:ext cx="9313035" cy="41811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rc 19"/>
          <p:cNvSpPr/>
          <p:nvPr/>
        </p:nvSpPr>
        <p:spPr>
          <a:xfrm flipH="1">
            <a:off x="2193699" y="1282504"/>
            <a:ext cx="7646716" cy="569005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961651" y="807616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content delivery</a:t>
            </a:r>
            <a:endParaRPr lang="fr-FR" b="1" dirty="0">
              <a:latin typeface="Calibri" panose="020F050202020403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141329" y="5989053"/>
            <a:ext cx="1888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/>
              <a:t>Jarvinen</a:t>
            </a:r>
            <a:r>
              <a:rPr lang="en-US" sz="1200" dirty="0"/>
              <a:t> &amp; </a:t>
            </a:r>
            <a:r>
              <a:rPr lang="en-US" sz="1200" dirty="0" err="1"/>
              <a:t>Taiminen</a:t>
            </a:r>
            <a:r>
              <a:rPr lang="en-US" sz="1200" dirty="0"/>
              <a:t> 2016)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05944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553528" y="169228"/>
            <a:ext cx="93978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fr-FR" sz="4400" dirty="0">
                <a:latin typeface="Calibri" panose="020F0502020204030204" pitchFamily="34" charset="0"/>
              </a:rPr>
              <a:t>Value selling and possible consequences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23123" y="1185228"/>
            <a:ext cx="33686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fr-FR" sz="2000" b="1">
                <a:latin typeface="Calibri" panose="020F0502020204030204" pitchFamily="34" charset="0"/>
              </a:rPr>
              <a:t>Value-based selling behaviour</a:t>
            </a:r>
          </a:p>
          <a:p>
            <a:pPr algn="ctr"/>
            <a:endParaRPr lang="en-GB" altLang="fr-FR">
              <a:latin typeface="Calibri" panose="020F0502020204030204" pitchFamily="34" charset="0"/>
            </a:endParaRPr>
          </a:p>
          <a:p>
            <a:pPr algn="ctr"/>
            <a:endParaRPr lang="en-GB" altLang="fr-FR">
              <a:latin typeface="Calibri" panose="020F0502020204030204" pitchFamily="34" charset="0"/>
            </a:endParaRPr>
          </a:p>
          <a:p>
            <a:pPr algn="ctr"/>
            <a:r>
              <a:rPr lang="en-GB" altLang="fr-FR" b="1">
                <a:latin typeface="Calibri" panose="020F0502020204030204" pitchFamily="34" charset="0"/>
              </a:rPr>
              <a:t>Understanding customer’s </a:t>
            </a:r>
          </a:p>
          <a:p>
            <a:pPr algn="ctr"/>
            <a:r>
              <a:rPr lang="en-GB" altLang="fr-FR" b="1">
                <a:latin typeface="Calibri" panose="020F0502020204030204" pitchFamily="34" charset="0"/>
              </a:rPr>
              <a:t>business model</a:t>
            </a:r>
          </a:p>
          <a:p>
            <a:pPr algn="ctr"/>
            <a:endParaRPr lang="en-GB" altLang="fr-FR" b="1">
              <a:latin typeface="Calibri" panose="020F0502020204030204" pitchFamily="34" charset="0"/>
            </a:endParaRPr>
          </a:p>
          <a:p>
            <a:pPr algn="ctr"/>
            <a:endParaRPr lang="en-GB" altLang="fr-FR" b="1">
              <a:latin typeface="Calibri" panose="020F0502020204030204" pitchFamily="34" charset="0"/>
            </a:endParaRPr>
          </a:p>
          <a:p>
            <a:pPr algn="ctr"/>
            <a:endParaRPr lang="en-GB" altLang="fr-FR" b="1">
              <a:latin typeface="Calibri" panose="020F0502020204030204" pitchFamily="34" charset="0"/>
            </a:endParaRPr>
          </a:p>
          <a:p>
            <a:pPr algn="ctr"/>
            <a:r>
              <a:rPr lang="en-GB" altLang="fr-FR" b="1">
                <a:latin typeface="Calibri" panose="020F0502020204030204" pitchFamily="34" charset="0"/>
              </a:rPr>
              <a:t>Crafting value proposition</a:t>
            </a:r>
          </a:p>
          <a:p>
            <a:pPr algn="ctr"/>
            <a:endParaRPr lang="en-GB" altLang="fr-FR" b="1">
              <a:latin typeface="Calibri" panose="020F0502020204030204" pitchFamily="34" charset="0"/>
            </a:endParaRPr>
          </a:p>
          <a:p>
            <a:pPr algn="ctr"/>
            <a:endParaRPr lang="en-GB" altLang="fr-FR" b="1">
              <a:latin typeface="Calibri" panose="020F0502020204030204" pitchFamily="34" charset="0"/>
            </a:endParaRPr>
          </a:p>
          <a:p>
            <a:pPr algn="ctr"/>
            <a:endParaRPr lang="en-GB" altLang="fr-FR" b="1">
              <a:latin typeface="Calibri" panose="020F0502020204030204" pitchFamily="34" charset="0"/>
            </a:endParaRPr>
          </a:p>
          <a:p>
            <a:pPr algn="ctr"/>
            <a:r>
              <a:rPr lang="en-GB" altLang="fr-FR" b="1">
                <a:latin typeface="Calibri" panose="020F0502020204030204" pitchFamily="34" charset="0"/>
              </a:rPr>
              <a:t>Communicating value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49198" y="1258253"/>
            <a:ext cx="3484562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fr-FR" sz="2000" b="1" dirty="0">
                <a:latin typeface="Calibri" panose="020F0502020204030204" pitchFamily="34" charset="0"/>
              </a:rPr>
              <a:t>Consequences</a:t>
            </a:r>
          </a:p>
          <a:p>
            <a:endParaRPr lang="en-GB" altLang="fr-FR" sz="2000" b="1" dirty="0">
              <a:latin typeface="Calibri" panose="020F0502020204030204" pitchFamily="34" charset="0"/>
            </a:endParaRPr>
          </a:p>
          <a:p>
            <a:r>
              <a:rPr lang="en-GB" altLang="fr-FR" sz="2000" b="1" dirty="0">
                <a:latin typeface="Calibri" panose="020F0502020204030204" pitchFamily="34" charset="0"/>
              </a:rPr>
              <a:t>Seller outcomes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fr-FR" dirty="0">
                <a:latin typeface="Calibri" panose="020F0502020204030204" pitchFamily="34" charset="0"/>
              </a:rPr>
              <a:t>sales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fr-FR" dirty="0">
                <a:latin typeface="Calibri" panose="020F0502020204030204" pitchFamily="34" charset="0"/>
              </a:rPr>
              <a:t>better conversion ratio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fr-FR" dirty="0">
                <a:latin typeface="Calibri" panose="020F0502020204030204" pitchFamily="34" charset="0"/>
              </a:rPr>
              <a:t>higher sales profitability</a:t>
            </a:r>
          </a:p>
          <a:p>
            <a:endParaRPr lang="en-GB" altLang="fr-FR" dirty="0">
              <a:latin typeface="Calibri" panose="020F0502020204030204" pitchFamily="34" charset="0"/>
            </a:endParaRPr>
          </a:p>
          <a:p>
            <a:r>
              <a:rPr lang="en-GB" altLang="fr-FR" sz="2000" b="1" dirty="0">
                <a:latin typeface="Calibri" panose="020F0502020204030204" pitchFamily="34" charset="0"/>
              </a:rPr>
              <a:t>Relationship outcomes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fr-FR" dirty="0">
                <a:latin typeface="Calibri" panose="020F0502020204030204" pitchFamily="34" charset="0"/>
              </a:rPr>
              <a:t>customer satisfaction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fr-FR" dirty="0">
                <a:latin typeface="Calibri" panose="020F0502020204030204" pitchFamily="34" charset="0"/>
              </a:rPr>
              <a:t>loyalty, deeper relationships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fr-FR" dirty="0">
                <a:latin typeface="Calibri" panose="020F0502020204030204" pitchFamily="34" charset="0"/>
              </a:rPr>
              <a:t>share of  purchasing budget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fr-FR" dirty="0">
                <a:latin typeface="Calibri" panose="020F0502020204030204" pitchFamily="34" charset="0"/>
              </a:rPr>
              <a:t>reduced price sensitivity</a:t>
            </a:r>
          </a:p>
          <a:p>
            <a:endParaRPr lang="en-GB" altLang="fr-FR" dirty="0">
              <a:latin typeface="Calibri" panose="020F0502020204030204" pitchFamily="34" charset="0"/>
            </a:endParaRPr>
          </a:p>
          <a:p>
            <a:r>
              <a:rPr lang="en-GB" altLang="fr-FR" sz="2000" b="1" dirty="0">
                <a:latin typeface="Calibri" panose="020F0502020204030204" pitchFamily="34" charset="0"/>
              </a:rPr>
              <a:t>Customer outcomes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fr-FR" dirty="0">
                <a:latin typeface="Calibri" panose="020F0502020204030204" pitchFamily="34" charset="0"/>
              </a:rPr>
              <a:t>attainment of business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fr-FR" dirty="0">
                <a:latin typeface="Calibri" panose="020F0502020204030204" pitchFamily="34" charset="0"/>
              </a:rPr>
              <a:t>market &amp; financial performance</a:t>
            </a:r>
          </a:p>
          <a:p>
            <a:endParaRPr lang="en-GB" altLang="fr-FR" dirty="0">
              <a:latin typeface="Calibri" panose="020F0502020204030204" pitchFamily="34" charset="0"/>
            </a:endParaRPr>
          </a:p>
          <a:p>
            <a:endParaRPr lang="en-GB" altLang="fr-FR" dirty="0">
              <a:latin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18998" y="1113790"/>
            <a:ext cx="3706812" cy="4895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961198" y="1113790"/>
            <a:ext cx="3708400" cy="4895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669598" y="3129915"/>
            <a:ext cx="15843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775314" y="6004084"/>
            <a:ext cx="14068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fr-FR" sz="1400" dirty="0" err="1">
                <a:latin typeface="Calibri" panose="020F0502020204030204" pitchFamily="34" charset="0"/>
              </a:rPr>
              <a:t>Terho</a:t>
            </a:r>
            <a:r>
              <a:rPr lang="en-GB" altLang="fr-FR" sz="1400" dirty="0">
                <a:latin typeface="Calibri" panose="020F0502020204030204" pitchFamily="34" charset="0"/>
              </a:rPr>
              <a:t> et al. 2012</a:t>
            </a:r>
          </a:p>
        </p:txBody>
      </p:sp>
    </p:spTree>
    <p:extLst>
      <p:ext uri="{BB962C8B-B14F-4D97-AF65-F5344CB8AC3E}">
        <p14:creationId xmlns:p14="http://schemas.microsoft.com/office/powerpoint/2010/main" val="3070636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73132" y="1388453"/>
          <a:ext cx="11673445" cy="481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Individualism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Emphasis on individual as resource, control and motivation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Collectivism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Importance given to group wellbeing; value and actions of individual directed towards collective good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Lower power distance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Strong democratic principles; power equally distributed; superiors and subordinates are equals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High power distance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Hierarchical; power is centralized at the top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Femininity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Caring for others; emphasis on nurturing and quality of life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Masculinity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Assertiveness and personal achievement are important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Low uncertainty avoidance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Willingness to take risks; individual risk-taking necessary to drive change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High uncertainty avoidance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Emphasis placed on stability, rules and procedures to reduce uncertainty and avoid risk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Tradition and short-term orientation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Preference for maintaining traditions and norms while viewing societal change with suspicion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Future and long-term orientation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Some links with past are maintained, but this while accepting that the world is constantly changing and the future needs to be prepared for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Restraint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Strict social norms and duty shape behavior 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Indulgence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Freedom to satisfy human desires and to have fun.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47700" y="832302"/>
            <a:ext cx="7149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2400" b="1" i="0" u="none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Table 8.1</a:t>
            </a:r>
            <a:r>
              <a:rPr kumimoji="0" lang="en-US" altLang="fr-FR" sz="2400" b="0" i="0" u="none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Hofstede’s six  dimensions of national cultures</a:t>
            </a:r>
            <a:endParaRPr kumimoji="0" lang="en-US" altLang="fr-FR" sz="2400" b="0" i="0" u="none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25841" y="5930036"/>
            <a:ext cx="18477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fr-FR" sz="1400" dirty="0">
                <a:ea typeface="Times New Roman" pitchFamily="18" charset="0"/>
                <a:cs typeface="Arial" pitchFamily="34" charset="0"/>
              </a:rPr>
              <a:t>( Hofstede et al, 2010.)</a:t>
            </a:r>
            <a:endParaRPr lang="en-US" altLang="fr-FR" sz="1400" dirty="0">
              <a:cs typeface="Arial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53528" y="74228"/>
            <a:ext cx="94104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fr-FR" sz="4400" dirty="0">
                <a:latin typeface="Calibri" panose="020F0502020204030204" pitchFamily="34" charset="0"/>
              </a:rPr>
              <a:t>Culture and relationship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27660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53528" y="74228"/>
            <a:ext cx="94104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fr-FR" sz="4400" dirty="0">
                <a:latin typeface="Calibri" panose="020F0502020204030204" pitchFamily="34" charset="0"/>
              </a:rPr>
              <a:t>Culture and relationship communication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8345" y="1744663"/>
            <a:ext cx="8229600" cy="4445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altLang="fr-FR" sz="2400" dirty="0"/>
              <a:t>mainly verbal</a:t>
            </a:r>
          </a:p>
          <a:p>
            <a:r>
              <a:rPr lang="en-AU" altLang="fr-FR" sz="2400" i="1" dirty="0"/>
              <a:t>but also non-verbal: gestures, attitudes, etc.</a:t>
            </a:r>
          </a:p>
          <a:p>
            <a:pPr marL="0" indent="0">
              <a:buNone/>
            </a:pPr>
            <a:endParaRPr lang="en-AU" altLang="fr-FR" sz="2400" dirty="0"/>
          </a:p>
          <a:p>
            <a:pPr marL="0" indent="0">
              <a:buNone/>
            </a:pPr>
            <a:r>
              <a:rPr lang="en-AU" altLang="fr-FR" sz="2400" dirty="0"/>
              <a:t>feedback mechanism to verify</a:t>
            </a:r>
          </a:p>
          <a:p>
            <a:r>
              <a:rPr lang="en-AU" altLang="fr-FR" sz="2400" i="1" dirty="0"/>
              <a:t>repetition, paraphrases, interruptions</a:t>
            </a:r>
          </a:p>
          <a:p>
            <a:pPr marL="0" indent="0">
              <a:buNone/>
            </a:pPr>
            <a:endParaRPr lang="en-AU" altLang="fr-FR" sz="2400" dirty="0"/>
          </a:p>
          <a:p>
            <a:pPr marL="0" indent="0">
              <a:buNone/>
            </a:pPr>
            <a:r>
              <a:rPr lang="en-AU" altLang="fr-FR" sz="2400" dirty="0"/>
              <a:t>context dependent </a:t>
            </a:r>
          </a:p>
          <a:p>
            <a:r>
              <a:rPr lang="en-AU" altLang="fr-FR" sz="2400" i="1" dirty="0"/>
              <a:t>who, where, when</a:t>
            </a:r>
          </a:p>
          <a:p>
            <a:pPr marL="0" indent="0">
              <a:buNone/>
            </a:pPr>
            <a:r>
              <a:rPr lang="en-AU" altLang="fr-FR" sz="2400" dirty="0"/>
              <a:t>     age, sex, dress, social standing, etc.</a:t>
            </a:r>
          </a:p>
          <a:p>
            <a:pPr marL="0" indent="0">
              <a:buNone/>
            </a:pPr>
            <a:r>
              <a:rPr lang="en-AU" altLang="fr-FR" sz="2400" dirty="0"/>
              <a:t>     workplace, showroom, home, friends</a:t>
            </a:r>
          </a:p>
        </p:txBody>
      </p:sp>
      <p:pic>
        <p:nvPicPr>
          <p:cNvPr id="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638" y="2398816"/>
            <a:ext cx="5357226" cy="301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790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545</Words>
  <Application>Microsoft Macintosh PowerPoint</Application>
  <PresentationFormat>Widescreen</PresentationFormat>
  <Paragraphs>197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Thème Office</vt:lpstr>
      <vt:lpstr>Business to Business Marketing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Kegde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Canning Louise</dc:creator>
  <cp:lastModifiedBy>Sanjit Sengupta</cp:lastModifiedBy>
  <cp:revision>6</cp:revision>
  <dcterms:created xsi:type="dcterms:W3CDTF">2019-12-14T19:42:22Z</dcterms:created>
  <dcterms:modified xsi:type="dcterms:W3CDTF">2020-08-03T21:04:27Z</dcterms:modified>
</cp:coreProperties>
</file>