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85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082705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59533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4801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1852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3706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82507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161080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39176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6194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04829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3657AA7F-BE72-4467-897E-7A302F46504F}" type="datetimeFigureOut">
              <a:rPr lang="en-US" smtClean="0"/>
              <a:t>6/3/2022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26050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6/3/2022</a:t>
            </a:fld>
            <a:endParaRPr lang="en-US"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val="3538103095"/>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a:extLst>
              <a:ext uri="{FF2B5EF4-FFF2-40B4-BE49-F238E27FC236}">
                <a16:creationId xmlns:a16="http://schemas.microsoft.com/office/drawing/2014/main" id="{5B84EB64-174B-333B-2974-D59FC8321C0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101" r="1" b="184"/>
          <a:stretch/>
        </p:blipFill>
        <p:spPr>
          <a:xfrm>
            <a:off x="-2" y="10"/>
            <a:ext cx="12192001" cy="6857990"/>
          </a:xfrm>
          <a:prstGeom prst="rect">
            <a:avLst/>
          </a:prstGeom>
        </p:spPr>
      </p:pic>
      <p:sp>
        <p:nvSpPr>
          <p:cNvPr id="11" name="Rectangle 10">
            <a:extLst>
              <a:ext uri="{FF2B5EF4-FFF2-40B4-BE49-F238E27FC236}">
                <a16:creationId xmlns:a16="http://schemas.microsoft.com/office/drawing/2014/main" id="{EA095E96-319D-4055-AD99-41FEB4030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2171" y="0"/>
            <a:ext cx="6327657" cy="3684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00511B93-02DE-442F-856F-631570E26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9122" y="0"/>
            <a:ext cx="6333755" cy="3687899"/>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Otsikko 1">
            <a:extLst>
              <a:ext uri="{FF2B5EF4-FFF2-40B4-BE49-F238E27FC236}">
                <a16:creationId xmlns:a16="http://schemas.microsoft.com/office/drawing/2014/main" id="{B1857992-9A0D-29A2-F364-6F61BEBD6DB7}"/>
              </a:ext>
            </a:extLst>
          </p:cNvPr>
          <p:cNvSpPr>
            <a:spLocks noGrp="1"/>
          </p:cNvSpPr>
          <p:nvPr>
            <p:ph type="ctrTitle"/>
          </p:nvPr>
        </p:nvSpPr>
        <p:spPr>
          <a:xfrm>
            <a:off x="3652270" y="619034"/>
            <a:ext cx="4887459" cy="1826983"/>
          </a:xfrm>
        </p:spPr>
        <p:txBody>
          <a:bodyPr anchor="b">
            <a:normAutofit/>
          </a:bodyPr>
          <a:lstStyle/>
          <a:p>
            <a:r>
              <a:rPr lang="fi-FI" dirty="0"/>
              <a:t>E-</a:t>
            </a:r>
            <a:r>
              <a:rPr lang="fi-FI" dirty="0" err="1"/>
              <a:t>post</a:t>
            </a:r>
            <a:endParaRPr lang="fi-FI" dirty="0"/>
          </a:p>
        </p:txBody>
      </p:sp>
      <p:sp>
        <p:nvSpPr>
          <p:cNvPr id="3" name="Alaotsikko 2">
            <a:extLst>
              <a:ext uri="{FF2B5EF4-FFF2-40B4-BE49-F238E27FC236}">
                <a16:creationId xmlns:a16="http://schemas.microsoft.com/office/drawing/2014/main" id="{80717426-F15D-637C-0908-6BC6E0D65869}"/>
              </a:ext>
            </a:extLst>
          </p:cNvPr>
          <p:cNvSpPr>
            <a:spLocks noGrp="1"/>
          </p:cNvSpPr>
          <p:nvPr>
            <p:ph type="subTitle" idx="1"/>
          </p:nvPr>
        </p:nvSpPr>
        <p:spPr>
          <a:xfrm>
            <a:off x="3652270" y="2628065"/>
            <a:ext cx="4887458" cy="747817"/>
          </a:xfrm>
        </p:spPr>
        <p:txBody>
          <a:bodyPr anchor="t">
            <a:normAutofit/>
          </a:bodyPr>
          <a:lstStyle/>
          <a:p>
            <a:endParaRPr lang="fi-FI" sz="2000"/>
          </a:p>
        </p:txBody>
      </p:sp>
    </p:spTree>
    <p:extLst>
      <p:ext uri="{BB962C8B-B14F-4D97-AF65-F5344CB8AC3E}">
        <p14:creationId xmlns:p14="http://schemas.microsoft.com/office/powerpoint/2010/main" val="251741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mute="1">
                <p:cTn id="1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938890-96FF-6CD3-5A91-4A4D70C5FDC5}"/>
              </a:ext>
            </a:extLst>
          </p:cNvPr>
          <p:cNvSpPr>
            <a:spLocks noGrp="1"/>
          </p:cNvSpPr>
          <p:nvPr>
            <p:ph type="title"/>
          </p:nvPr>
        </p:nvSpPr>
        <p:spPr/>
        <p:txBody>
          <a:bodyPr/>
          <a:lstStyle/>
          <a:p>
            <a:r>
              <a:rPr lang="fi-FI" dirty="0" err="1"/>
              <a:t>Frånvaro</a:t>
            </a:r>
            <a:endParaRPr lang="fi-FI" dirty="0"/>
          </a:p>
        </p:txBody>
      </p:sp>
      <p:sp>
        <p:nvSpPr>
          <p:cNvPr id="3" name="Sisällön paikkamerkki 2">
            <a:extLst>
              <a:ext uri="{FF2B5EF4-FFF2-40B4-BE49-F238E27FC236}">
                <a16:creationId xmlns:a16="http://schemas.microsoft.com/office/drawing/2014/main" id="{CDA93A30-434E-BB48-F363-F2935B02685B}"/>
              </a:ext>
            </a:extLst>
          </p:cNvPr>
          <p:cNvSpPr>
            <a:spLocks noGrp="1"/>
          </p:cNvSpPr>
          <p:nvPr>
            <p:ph idx="1"/>
          </p:nvPr>
        </p:nvSpPr>
        <p:spPr/>
        <p:txBody>
          <a:bodyPr>
            <a:normAutofit/>
          </a:bodyPr>
          <a:lstStyle/>
          <a:p>
            <a:r>
              <a:rPr lang="sv-SE" sz="3200" dirty="0"/>
              <a:t>Jag är på semester 20.12-6.1. Vid brådskande ärenden, kontakta xxx, e-post, </a:t>
            </a:r>
            <a:r>
              <a:rPr lang="sv-SE" sz="3200" dirty="0" err="1"/>
              <a:t>tel</a:t>
            </a:r>
            <a:r>
              <a:rPr lang="sv-SE" sz="3200" dirty="0"/>
              <a:t>:</a:t>
            </a:r>
          </a:p>
          <a:p>
            <a:r>
              <a:rPr lang="sv-SE" sz="3200" dirty="0"/>
              <a:t> Jag är bortrest vecka 1 men jag svarar på min mobil. Du kontaktar mig via (nummer) </a:t>
            </a:r>
          </a:p>
          <a:p>
            <a:r>
              <a:rPr lang="sv-SE" sz="3200" dirty="0"/>
              <a:t>Tyvärr är jag sjukskriven (har blivit sjuk) och kan inte komma idag. </a:t>
            </a:r>
          </a:p>
          <a:p>
            <a:r>
              <a:rPr lang="sv-SE" sz="3200" dirty="0"/>
              <a:t>Jag kan tyvärr inte närvara idag men… </a:t>
            </a:r>
            <a:endParaRPr lang="fi-FI" sz="3200" dirty="0"/>
          </a:p>
        </p:txBody>
      </p:sp>
    </p:spTree>
    <p:extLst>
      <p:ext uri="{BB962C8B-B14F-4D97-AF65-F5344CB8AC3E}">
        <p14:creationId xmlns:p14="http://schemas.microsoft.com/office/powerpoint/2010/main" val="90598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73121F-B28E-5F78-1532-B20C59DDBB07}"/>
              </a:ext>
            </a:extLst>
          </p:cNvPr>
          <p:cNvSpPr>
            <a:spLocks noGrp="1"/>
          </p:cNvSpPr>
          <p:nvPr>
            <p:ph type="title"/>
          </p:nvPr>
        </p:nvSpPr>
        <p:spPr/>
        <p:txBody>
          <a:bodyPr/>
          <a:lstStyle/>
          <a:p>
            <a:r>
              <a:rPr lang="fi-FI" dirty="0"/>
              <a:t>Terminologi</a:t>
            </a:r>
          </a:p>
        </p:txBody>
      </p:sp>
      <p:sp>
        <p:nvSpPr>
          <p:cNvPr id="3" name="Sisällön paikkamerkki 2">
            <a:extLst>
              <a:ext uri="{FF2B5EF4-FFF2-40B4-BE49-F238E27FC236}">
                <a16:creationId xmlns:a16="http://schemas.microsoft.com/office/drawing/2014/main" id="{49EE5911-B0C1-BB78-D06C-E24E5F2FEAC3}"/>
              </a:ext>
            </a:extLst>
          </p:cNvPr>
          <p:cNvSpPr>
            <a:spLocks noGrp="1"/>
          </p:cNvSpPr>
          <p:nvPr>
            <p:ph idx="1"/>
          </p:nvPr>
        </p:nvSpPr>
        <p:spPr/>
        <p:txBody>
          <a:bodyPr>
            <a:normAutofit/>
          </a:bodyPr>
          <a:lstStyle/>
          <a:p>
            <a:r>
              <a:rPr lang="sv-SE" sz="2800" dirty="0"/>
              <a:t>En e-post, ett mejl, ett e-postmeddelande </a:t>
            </a:r>
          </a:p>
          <a:p>
            <a:r>
              <a:rPr lang="sv-SE" sz="2800" dirty="0"/>
              <a:t>(En) skräppost, ett spam, ett virus </a:t>
            </a:r>
          </a:p>
          <a:p>
            <a:r>
              <a:rPr lang="sv-SE" sz="2800" dirty="0"/>
              <a:t>En e-postadress, en mejladress </a:t>
            </a:r>
          </a:p>
          <a:p>
            <a:r>
              <a:rPr lang="sv-SE" sz="2800" dirty="0"/>
              <a:t>Skicka (I) e-post, mejla (I) </a:t>
            </a:r>
          </a:p>
          <a:p>
            <a:r>
              <a:rPr lang="sv-SE" sz="2800" dirty="0"/>
              <a:t>Vidarebefordra (I)</a:t>
            </a:r>
          </a:p>
          <a:p>
            <a:r>
              <a:rPr lang="sv-SE" sz="2800" dirty="0"/>
              <a:t>skicka (I) en kopia</a:t>
            </a:r>
            <a:endParaRPr lang="fi-FI" sz="2800" dirty="0"/>
          </a:p>
        </p:txBody>
      </p:sp>
    </p:spTree>
    <p:extLst>
      <p:ext uri="{BB962C8B-B14F-4D97-AF65-F5344CB8AC3E}">
        <p14:creationId xmlns:p14="http://schemas.microsoft.com/office/powerpoint/2010/main" val="2227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457144-15D4-32A7-547E-B04D4C01D2D0}"/>
              </a:ext>
            </a:extLst>
          </p:cNvPr>
          <p:cNvSpPr>
            <a:spLocks noGrp="1"/>
          </p:cNvSpPr>
          <p:nvPr>
            <p:ph type="title"/>
          </p:nvPr>
        </p:nvSpPr>
        <p:spPr/>
        <p:txBody>
          <a:bodyPr/>
          <a:lstStyle/>
          <a:p>
            <a:r>
              <a:rPr lang="fi-FI" dirty="0"/>
              <a:t>E-post-layout</a:t>
            </a:r>
          </a:p>
        </p:txBody>
      </p:sp>
      <p:sp>
        <p:nvSpPr>
          <p:cNvPr id="3" name="Sisällön paikkamerkki 2">
            <a:extLst>
              <a:ext uri="{FF2B5EF4-FFF2-40B4-BE49-F238E27FC236}">
                <a16:creationId xmlns:a16="http://schemas.microsoft.com/office/drawing/2014/main" id="{DD7D70D4-7FDC-24D7-1E56-352F07E37857}"/>
              </a:ext>
            </a:extLst>
          </p:cNvPr>
          <p:cNvSpPr>
            <a:spLocks noGrp="1"/>
          </p:cNvSpPr>
          <p:nvPr>
            <p:ph idx="1"/>
          </p:nvPr>
        </p:nvSpPr>
        <p:spPr/>
        <p:txBody>
          <a:bodyPr>
            <a:normAutofit/>
          </a:bodyPr>
          <a:lstStyle/>
          <a:p>
            <a:r>
              <a:rPr lang="sv-SE" sz="2800" dirty="0"/>
              <a:t>en mottagare / till: en avsändare</a:t>
            </a:r>
          </a:p>
          <a:p>
            <a:r>
              <a:rPr lang="sv-SE" sz="2800" dirty="0"/>
              <a:t> från: en kopia (</a:t>
            </a:r>
            <a:r>
              <a:rPr lang="sv-SE" sz="2800" dirty="0" err="1"/>
              <a:t>Cc</a:t>
            </a:r>
            <a:r>
              <a:rPr lang="sv-SE" sz="2800" dirty="0"/>
              <a:t>): hemlig kopia (Bcc)</a:t>
            </a:r>
          </a:p>
          <a:p>
            <a:r>
              <a:rPr lang="sv-SE" sz="2800" dirty="0"/>
              <a:t>en bilaga) / en bifogad fil / ett bifogat dokument </a:t>
            </a:r>
          </a:p>
          <a:p>
            <a:r>
              <a:rPr lang="sv-SE" sz="2800" dirty="0"/>
              <a:t>ett ämne / en rubrik / ett ärende: </a:t>
            </a:r>
          </a:p>
          <a:p>
            <a:r>
              <a:rPr lang="sv-SE" sz="2800" dirty="0"/>
              <a:t>Själva brevet (ett brev) /meddelandet (ett meddelande)</a:t>
            </a:r>
          </a:p>
          <a:p>
            <a:r>
              <a:rPr lang="sv-SE" sz="2800" dirty="0"/>
              <a:t>en underteckning</a:t>
            </a:r>
            <a:endParaRPr lang="fi-FI" sz="2800" dirty="0"/>
          </a:p>
        </p:txBody>
      </p:sp>
    </p:spTree>
    <p:extLst>
      <p:ext uri="{BB962C8B-B14F-4D97-AF65-F5344CB8AC3E}">
        <p14:creationId xmlns:p14="http://schemas.microsoft.com/office/powerpoint/2010/main" val="308013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D62DA9-D9AB-0719-3F57-9800699C24B8}"/>
              </a:ext>
            </a:extLst>
          </p:cNvPr>
          <p:cNvSpPr>
            <a:spLocks noGrp="1"/>
          </p:cNvSpPr>
          <p:nvPr>
            <p:ph type="title"/>
          </p:nvPr>
        </p:nvSpPr>
        <p:spPr/>
        <p:txBody>
          <a:bodyPr/>
          <a:lstStyle/>
          <a:p>
            <a:r>
              <a:rPr lang="fi-FI" dirty="0" err="1"/>
              <a:t>Olika</a:t>
            </a:r>
            <a:r>
              <a:rPr lang="fi-FI" dirty="0"/>
              <a:t> </a:t>
            </a:r>
            <a:r>
              <a:rPr lang="fi-FI" dirty="0" err="1"/>
              <a:t>tecken</a:t>
            </a:r>
            <a:endParaRPr lang="fi-FI" dirty="0"/>
          </a:p>
        </p:txBody>
      </p:sp>
      <p:sp>
        <p:nvSpPr>
          <p:cNvPr id="3" name="Sisällön paikkamerkki 2">
            <a:extLst>
              <a:ext uri="{FF2B5EF4-FFF2-40B4-BE49-F238E27FC236}">
                <a16:creationId xmlns:a16="http://schemas.microsoft.com/office/drawing/2014/main" id="{BBC74709-0D60-75A9-E3E2-D7F7FEC8EA46}"/>
              </a:ext>
            </a:extLst>
          </p:cNvPr>
          <p:cNvSpPr>
            <a:spLocks noGrp="1"/>
          </p:cNvSpPr>
          <p:nvPr>
            <p:ph idx="1"/>
          </p:nvPr>
        </p:nvSpPr>
        <p:spPr/>
        <p:txBody>
          <a:bodyPr numCol="2"/>
          <a:lstStyle/>
          <a:p>
            <a:r>
              <a:rPr lang="fi-FI" sz="2400" dirty="0"/>
              <a:t>@ </a:t>
            </a:r>
            <a:r>
              <a:rPr lang="fi-FI" sz="2400" dirty="0" err="1"/>
              <a:t>snabel</a:t>
            </a:r>
            <a:r>
              <a:rPr lang="fi-FI" sz="2400" dirty="0"/>
              <a:t> – a </a:t>
            </a:r>
          </a:p>
          <a:p>
            <a:r>
              <a:rPr lang="fi-FI" sz="2400" dirty="0"/>
              <a:t>. </a:t>
            </a:r>
            <a:r>
              <a:rPr lang="fi-FI" sz="2400" dirty="0" err="1"/>
              <a:t>punkt</a:t>
            </a:r>
            <a:r>
              <a:rPr lang="fi-FI" sz="2400" dirty="0"/>
              <a:t> </a:t>
            </a:r>
          </a:p>
          <a:p>
            <a:r>
              <a:rPr lang="fi-FI" sz="2400" dirty="0"/>
              <a:t>, </a:t>
            </a:r>
            <a:r>
              <a:rPr lang="fi-FI" sz="2400" dirty="0" err="1"/>
              <a:t>komma</a:t>
            </a:r>
            <a:r>
              <a:rPr lang="fi-FI" sz="2400" dirty="0"/>
              <a:t> </a:t>
            </a:r>
          </a:p>
          <a:p>
            <a:r>
              <a:rPr lang="fi-FI" sz="2400" dirty="0"/>
              <a:t>: kolon </a:t>
            </a:r>
          </a:p>
          <a:p>
            <a:r>
              <a:rPr lang="fi-FI" sz="2400" dirty="0"/>
              <a:t>; </a:t>
            </a:r>
            <a:r>
              <a:rPr lang="fi-FI" sz="2400" dirty="0" err="1"/>
              <a:t>semikolon</a:t>
            </a:r>
            <a:r>
              <a:rPr lang="fi-FI" sz="2400" dirty="0"/>
              <a:t> </a:t>
            </a:r>
          </a:p>
          <a:p>
            <a:r>
              <a:rPr lang="fi-FI" sz="2400" dirty="0"/>
              <a:t>/</a:t>
            </a:r>
            <a:r>
              <a:rPr lang="fi-FI" sz="2400" dirty="0" err="1"/>
              <a:t>snedstreck</a:t>
            </a:r>
            <a:r>
              <a:rPr lang="fi-FI" sz="2400" dirty="0"/>
              <a:t> </a:t>
            </a:r>
          </a:p>
          <a:p>
            <a:r>
              <a:rPr lang="fi-FI" sz="2400" dirty="0"/>
              <a:t>//</a:t>
            </a:r>
            <a:r>
              <a:rPr lang="fi-FI" sz="2400" dirty="0" err="1"/>
              <a:t>dubbla</a:t>
            </a:r>
            <a:r>
              <a:rPr lang="fi-FI" sz="2400" dirty="0"/>
              <a:t> </a:t>
            </a:r>
            <a:r>
              <a:rPr lang="fi-FI" sz="2400" dirty="0" err="1"/>
              <a:t>snedstreck</a:t>
            </a:r>
            <a:r>
              <a:rPr lang="fi-FI" sz="2400" dirty="0"/>
              <a:t> </a:t>
            </a:r>
          </a:p>
          <a:p>
            <a:r>
              <a:rPr lang="fi-FI" sz="2400" dirty="0"/>
              <a:t>\ </a:t>
            </a:r>
            <a:r>
              <a:rPr lang="fi-FI" sz="2400" dirty="0" err="1"/>
              <a:t>omvänd</a:t>
            </a:r>
            <a:r>
              <a:rPr lang="fi-FI" sz="2400" dirty="0"/>
              <a:t> </a:t>
            </a:r>
            <a:r>
              <a:rPr lang="fi-FI" sz="2400" dirty="0" err="1"/>
              <a:t>snedsstreck</a:t>
            </a:r>
            <a:r>
              <a:rPr lang="fi-FI" sz="2400" dirty="0"/>
              <a:t> </a:t>
            </a:r>
          </a:p>
          <a:p>
            <a:r>
              <a:rPr lang="fi-FI" sz="2400" dirty="0"/>
              <a:t>? </a:t>
            </a:r>
            <a:r>
              <a:rPr lang="fi-FI" sz="2400" dirty="0" err="1"/>
              <a:t>frågetecken</a:t>
            </a:r>
            <a:r>
              <a:rPr lang="fi-FI" sz="2400" dirty="0"/>
              <a:t> </a:t>
            </a:r>
          </a:p>
          <a:p>
            <a:r>
              <a:rPr lang="fi-FI" sz="2400" dirty="0"/>
              <a:t>! </a:t>
            </a:r>
            <a:r>
              <a:rPr lang="fi-FI" sz="2400" dirty="0" err="1"/>
              <a:t>utropstecken</a:t>
            </a:r>
            <a:r>
              <a:rPr lang="fi-FI" sz="2400" dirty="0"/>
              <a:t> </a:t>
            </a:r>
          </a:p>
          <a:p>
            <a:r>
              <a:rPr lang="fi-FI" sz="2400" dirty="0"/>
              <a:t>( ) </a:t>
            </a:r>
            <a:r>
              <a:rPr lang="fi-FI" sz="2400" dirty="0" err="1"/>
              <a:t>parentes</a:t>
            </a:r>
            <a:r>
              <a:rPr lang="fi-FI" sz="2400" dirty="0"/>
              <a:t> </a:t>
            </a:r>
          </a:p>
          <a:p>
            <a:r>
              <a:rPr lang="fi-FI" sz="2400" dirty="0"/>
              <a:t>(</a:t>
            </a:r>
            <a:r>
              <a:rPr lang="fi-FI" sz="2400" dirty="0" err="1"/>
              <a:t>inom</a:t>
            </a:r>
            <a:r>
              <a:rPr lang="fi-FI" sz="2400" dirty="0"/>
              <a:t> </a:t>
            </a:r>
            <a:r>
              <a:rPr lang="fi-FI" sz="2400" dirty="0" err="1"/>
              <a:t>parentes</a:t>
            </a:r>
            <a:r>
              <a:rPr lang="fi-FI" sz="2400" dirty="0"/>
              <a:t>) </a:t>
            </a:r>
          </a:p>
          <a:p>
            <a:r>
              <a:rPr lang="fi-FI" sz="2400" dirty="0"/>
              <a:t>[ ] </a:t>
            </a:r>
            <a:r>
              <a:rPr lang="fi-FI" sz="2400" dirty="0" err="1"/>
              <a:t>hakparentes</a:t>
            </a:r>
            <a:r>
              <a:rPr lang="fi-FI" sz="2400" dirty="0"/>
              <a:t> </a:t>
            </a:r>
          </a:p>
          <a:p>
            <a:r>
              <a:rPr lang="fi-FI" sz="2400" dirty="0"/>
              <a:t>{ } </a:t>
            </a:r>
            <a:r>
              <a:rPr lang="fi-FI" sz="2400" dirty="0" err="1"/>
              <a:t>klammerparentes</a:t>
            </a:r>
            <a:r>
              <a:rPr lang="fi-FI" sz="2400" dirty="0"/>
              <a:t> </a:t>
            </a:r>
          </a:p>
          <a:p>
            <a:r>
              <a:rPr lang="fi-FI" sz="2400" dirty="0"/>
              <a:t>“ </a:t>
            </a:r>
            <a:r>
              <a:rPr lang="fi-FI" sz="2400" dirty="0" err="1"/>
              <a:t>citattecken</a:t>
            </a:r>
            <a:r>
              <a:rPr lang="fi-FI" sz="2400" dirty="0"/>
              <a:t> </a:t>
            </a:r>
          </a:p>
          <a:p>
            <a:r>
              <a:rPr lang="fi-FI" sz="2400" dirty="0"/>
              <a:t>’ </a:t>
            </a:r>
            <a:r>
              <a:rPr lang="fi-FI" sz="2400" dirty="0" err="1"/>
              <a:t>apostrof</a:t>
            </a:r>
            <a:r>
              <a:rPr lang="fi-FI" sz="2400" dirty="0"/>
              <a:t> </a:t>
            </a:r>
          </a:p>
          <a:p>
            <a:r>
              <a:rPr lang="fi-FI" sz="2400" dirty="0"/>
              <a:t>´akut </a:t>
            </a:r>
            <a:r>
              <a:rPr lang="fi-FI" sz="2400" dirty="0" err="1"/>
              <a:t>accent</a:t>
            </a:r>
            <a:r>
              <a:rPr lang="fi-FI" sz="2400" dirty="0"/>
              <a:t> </a:t>
            </a:r>
          </a:p>
          <a:p>
            <a:r>
              <a:rPr lang="fi-FI" sz="2400" dirty="0"/>
              <a:t>` </a:t>
            </a:r>
            <a:r>
              <a:rPr lang="fi-FI" sz="2400" dirty="0" err="1"/>
              <a:t>grav</a:t>
            </a:r>
            <a:r>
              <a:rPr lang="fi-FI" sz="2400" dirty="0"/>
              <a:t> </a:t>
            </a:r>
            <a:r>
              <a:rPr lang="fi-FI" sz="2400" dirty="0" err="1"/>
              <a:t>accent</a:t>
            </a:r>
            <a:endParaRPr lang="fi-FI" sz="2400" dirty="0"/>
          </a:p>
        </p:txBody>
      </p:sp>
    </p:spTree>
    <p:extLst>
      <p:ext uri="{BB962C8B-B14F-4D97-AF65-F5344CB8AC3E}">
        <p14:creationId xmlns:p14="http://schemas.microsoft.com/office/powerpoint/2010/main" val="39742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590704-37EA-395B-1E94-42FF508D3E51}"/>
              </a:ext>
            </a:extLst>
          </p:cNvPr>
          <p:cNvSpPr>
            <a:spLocks noGrp="1"/>
          </p:cNvSpPr>
          <p:nvPr>
            <p:ph type="title"/>
          </p:nvPr>
        </p:nvSpPr>
        <p:spPr/>
        <p:txBody>
          <a:bodyPr/>
          <a:lstStyle/>
          <a:p>
            <a:r>
              <a:rPr lang="fi-FI" dirty="0"/>
              <a:t>I </a:t>
            </a:r>
            <a:r>
              <a:rPr lang="fi-FI" dirty="0" err="1"/>
              <a:t>början</a:t>
            </a:r>
            <a:endParaRPr lang="fi-FI" dirty="0"/>
          </a:p>
        </p:txBody>
      </p:sp>
      <p:sp>
        <p:nvSpPr>
          <p:cNvPr id="3" name="Sisällön paikkamerkki 2">
            <a:extLst>
              <a:ext uri="{FF2B5EF4-FFF2-40B4-BE49-F238E27FC236}">
                <a16:creationId xmlns:a16="http://schemas.microsoft.com/office/drawing/2014/main" id="{594B472B-B6FB-751F-AAA9-42B36BB601BB}"/>
              </a:ext>
            </a:extLst>
          </p:cNvPr>
          <p:cNvSpPr>
            <a:spLocks noGrp="1"/>
          </p:cNvSpPr>
          <p:nvPr>
            <p:ph idx="1"/>
          </p:nvPr>
        </p:nvSpPr>
        <p:spPr/>
        <p:txBody>
          <a:bodyPr/>
          <a:lstStyle/>
          <a:p>
            <a:r>
              <a:rPr lang="fi-FI" dirty="0"/>
              <a:t>I </a:t>
            </a:r>
            <a:r>
              <a:rPr lang="fi-FI" dirty="0" err="1"/>
              <a:t>början</a:t>
            </a:r>
            <a:r>
              <a:rPr lang="fi-FI" dirty="0"/>
              <a:t>…</a:t>
            </a:r>
          </a:p>
          <a:p>
            <a:r>
              <a:rPr lang="fi-FI" dirty="0"/>
              <a:t> </a:t>
            </a:r>
            <a:r>
              <a:rPr lang="fi-FI" dirty="0" err="1"/>
              <a:t>Hej</a:t>
            </a:r>
            <a:r>
              <a:rPr lang="fi-FI" dirty="0"/>
              <a:t>! / </a:t>
            </a:r>
            <a:r>
              <a:rPr lang="fi-FI" dirty="0" err="1"/>
              <a:t>Hejsan</a:t>
            </a:r>
            <a:r>
              <a:rPr lang="fi-FI" dirty="0"/>
              <a:t>! / </a:t>
            </a:r>
            <a:r>
              <a:rPr lang="fi-FI" dirty="0" err="1"/>
              <a:t>Hej</a:t>
            </a:r>
            <a:r>
              <a:rPr lang="fi-FI" dirty="0"/>
              <a:t> Mikael / Johanna! </a:t>
            </a:r>
          </a:p>
          <a:p>
            <a:r>
              <a:rPr lang="fi-FI" dirty="0"/>
              <a:t> ruotsissa pelkkä ”</a:t>
            </a:r>
            <a:r>
              <a:rPr lang="fi-FI" dirty="0" err="1"/>
              <a:t>Hej</a:t>
            </a:r>
            <a:r>
              <a:rPr lang="fi-FI" dirty="0"/>
              <a:t>” toimii usein parhaiten! </a:t>
            </a:r>
          </a:p>
          <a:p>
            <a:r>
              <a:rPr lang="fi-FI" dirty="0" err="1"/>
              <a:t>Bäste</a:t>
            </a:r>
            <a:r>
              <a:rPr lang="fi-FI" dirty="0"/>
              <a:t>/</a:t>
            </a:r>
            <a:r>
              <a:rPr lang="fi-FI" dirty="0" err="1"/>
              <a:t>Bästa</a:t>
            </a:r>
            <a:r>
              <a:rPr lang="fi-FI" dirty="0"/>
              <a:t> kollega!  </a:t>
            </a:r>
          </a:p>
          <a:p>
            <a:r>
              <a:rPr lang="fi-FI" dirty="0" err="1"/>
              <a:t>Bäste</a:t>
            </a:r>
            <a:r>
              <a:rPr lang="fi-FI" dirty="0"/>
              <a:t> (e-loppuinen) vain jos vastaanottaja on mies </a:t>
            </a:r>
            <a:r>
              <a:rPr lang="fi-FI" dirty="0" err="1"/>
              <a:t>Bästa</a:t>
            </a:r>
            <a:r>
              <a:rPr lang="fi-FI" dirty="0"/>
              <a:t> </a:t>
            </a:r>
            <a:r>
              <a:rPr lang="fi-FI" dirty="0" err="1"/>
              <a:t>kund</a:t>
            </a:r>
            <a:r>
              <a:rPr lang="fi-FI" dirty="0"/>
              <a:t>!</a:t>
            </a:r>
          </a:p>
          <a:p>
            <a:r>
              <a:rPr lang="fi-FI" dirty="0"/>
              <a:t> </a:t>
            </a:r>
            <a:r>
              <a:rPr lang="fi-FI" dirty="0" err="1"/>
              <a:t>Bästa</a:t>
            </a:r>
            <a:r>
              <a:rPr lang="fi-FI" dirty="0"/>
              <a:t> on neutraali ja sopii tilanteissa, joissa haluat osoittaa kunnioitusta / arvostusta. </a:t>
            </a:r>
          </a:p>
          <a:p>
            <a:r>
              <a:rPr lang="fi-FI" dirty="0"/>
              <a:t> Formaali tyyliltään</a:t>
            </a:r>
          </a:p>
        </p:txBody>
      </p:sp>
    </p:spTree>
    <p:extLst>
      <p:ext uri="{BB962C8B-B14F-4D97-AF65-F5344CB8AC3E}">
        <p14:creationId xmlns:p14="http://schemas.microsoft.com/office/powerpoint/2010/main" val="183828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2000" fill="hold"/>
                                        <p:tgtEl>
                                          <p:spTgt spid="3">
                                            <p:txEl>
                                              <p:pRg st="0" end="0"/>
                                            </p:txEl>
                                          </p:spTgt>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3">
                                            <p:txEl>
                                              <p:pRg st="1" end="1"/>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grpId="0" nodeType="clickEffect">
                                  <p:stCondLst>
                                    <p:cond delay="0"/>
                                  </p:stCondLst>
                                  <p:childTnLst>
                                    <p:animRot by="21600000">
                                      <p:cBhvr>
                                        <p:cTn id="21" dur="2000" fill="hold"/>
                                        <p:tgtEl>
                                          <p:spTgt spid="3">
                                            <p:txEl>
                                              <p:pRg st="2" end="2"/>
                                            </p:txEl>
                                          </p:spTgt>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grpId="0" nodeType="clickEffect">
                                  <p:stCondLst>
                                    <p:cond delay="0"/>
                                  </p:stCondLst>
                                  <p:childTnLst>
                                    <p:animRot by="21600000">
                                      <p:cBhvr>
                                        <p:cTn id="25" dur="2000" fill="hold"/>
                                        <p:tgtEl>
                                          <p:spTgt spid="3">
                                            <p:txEl>
                                              <p:pRg st="3" end="3"/>
                                            </p:txEl>
                                          </p:spTgt>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grpId="0" nodeType="clickEffect">
                                  <p:stCondLst>
                                    <p:cond delay="0"/>
                                  </p:stCondLst>
                                  <p:childTnLst>
                                    <p:animRot by="21600000">
                                      <p:cBhvr>
                                        <p:cTn id="29" dur="2000" fill="hold"/>
                                        <p:tgtEl>
                                          <p:spTgt spid="3">
                                            <p:txEl>
                                              <p:pRg st="4" end="4"/>
                                            </p:txEl>
                                          </p:spTgt>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8" presetClass="emph" presetSubtype="0" fill="hold" grpId="0" nodeType="clickEffect">
                                  <p:stCondLst>
                                    <p:cond delay="0"/>
                                  </p:stCondLst>
                                  <p:childTnLst>
                                    <p:animRot by="21600000">
                                      <p:cBhvr>
                                        <p:cTn id="33" dur="2000" fill="hold"/>
                                        <p:tgtEl>
                                          <p:spTgt spid="3">
                                            <p:txEl>
                                              <p:pRg st="5" end="5"/>
                                            </p:txEl>
                                          </p:spTgt>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grpId="0" nodeType="clickEffect">
                                  <p:stCondLst>
                                    <p:cond delay="0"/>
                                  </p:stCondLst>
                                  <p:childTnLst>
                                    <p:animRot by="21600000">
                                      <p:cBhvr>
                                        <p:cTn id="37" dur="2000" fill="hold"/>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55F86F-50BA-073A-6DFB-0418DF754E43}"/>
              </a:ext>
            </a:extLst>
          </p:cNvPr>
          <p:cNvSpPr>
            <a:spLocks noGrp="1"/>
          </p:cNvSpPr>
          <p:nvPr>
            <p:ph type="title"/>
          </p:nvPr>
        </p:nvSpPr>
        <p:spPr/>
        <p:txBody>
          <a:bodyPr/>
          <a:lstStyle/>
          <a:p>
            <a:r>
              <a:rPr lang="fi-FI" dirty="0"/>
              <a:t>I </a:t>
            </a:r>
            <a:r>
              <a:rPr lang="fi-FI" dirty="0" err="1"/>
              <a:t>början</a:t>
            </a:r>
            <a:endParaRPr lang="fi-FI" dirty="0"/>
          </a:p>
        </p:txBody>
      </p:sp>
      <p:sp>
        <p:nvSpPr>
          <p:cNvPr id="3" name="Sisällön paikkamerkki 2">
            <a:extLst>
              <a:ext uri="{FF2B5EF4-FFF2-40B4-BE49-F238E27FC236}">
                <a16:creationId xmlns:a16="http://schemas.microsoft.com/office/drawing/2014/main" id="{704A941D-41A9-E5D2-39EE-EA136C6BB273}"/>
              </a:ext>
            </a:extLst>
          </p:cNvPr>
          <p:cNvSpPr>
            <a:spLocks noGrp="1"/>
          </p:cNvSpPr>
          <p:nvPr>
            <p:ph idx="1"/>
          </p:nvPr>
        </p:nvSpPr>
        <p:spPr/>
        <p:txBody>
          <a:bodyPr>
            <a:normAutofit/>
          </a:bodyPr>
          <a:lstStyle/>
          <a:p>
            <a:r>
              <a:rPr lang="sv-SE" sz="2800" dirty="0"/>
              <a:t>Tack för din-epost / ditt meddelande! ditt snabba svar! din fråga! informationen! ditt intresse! </a:t>
            </a:r>
          </a:p>
          <a:p>
            <a:r>
              <a:rPr lang="sv-SE" sz="2800" dirty="0"/>
              <a:t>Vad trevligt att höra från dig! </a:t>
            </a:r>
          </a:p>
          <a:p>
            <a:r>
              <a:rPr lang="sv-SE" sz="2800" dirty="0"/>
              <a:t>Då man skriver på svenska är det bra att börja med något “mjukt” istället för att gå rakt på sak. </a:t>
            </a:r>
          </a:p>
          <a:p>
            <a:r>
              <a:rPr lang="sv-SE" sz="2800" dirty="0"/>
              <a:t>Om man känner mottagaren kan man exempelvis berätta lite om vädret, hur man har haft det eller något liknande “småprat”. </a:t>
            </a:r>
          </a:p>
          <a:p>
            <a:r>
              <a:rPr lang="sv-SE" sz="2800" dirty="0"/>
              <a:t>Men det är ändå viktigt att skriva kort och koncist, lättläst och tydligt. </a:t>
            </a:r>
          </a:p>
          <a:p>
            <a:r>
              <a:rPr lang="sv-SE" sz="2800" dirty="0"/>
              <a:t>En e-post får vara informell men ändå informativ!</a:t>
            </a:r>
            <a:endParaRPr lang="fi-FI" sz="2800" dirty="0"/>
          </a:p>
        </p:txBody>
      </p:sp>
    </p:spTree>
    <p:extLst>
      <p:ext uri="{BB962C8B-B14F-4D97-AF65-F5344CB8AC3E}">
        <p14:creationId xmlns:p14="http://schemas.microsoft.com/office/powerpoint/2010/main" val="10009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2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ircle(in)">
                                      <p:cBhvr>
                                        <p:cTn id="27" dur="2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ircle(in)">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circle(in)">
                                      <p:cBhvr>
                                        <p:cTn id="42" dur="2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circle(in)">
                                      <p:cBhvr>
                                        <p:cTn id="4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F1DF18-9DDC-F407-94FF-B56C1A4BFC4F}"/>
              </a:ext>
            </a:extLst>
          </p:cNvPr>
          <p:cNvSpPr>
            <a:spLocks noGrp="1"/>
          </p:cNvSpPr>
          <p:nvPr>
            <p:ph type="title"/>
          </p:nvPr>
        </p:nvSpPr>
        <p:spPr/>
        <p:txBody>
          <a:bodyPr/>
          <a:lstStyle/>
          <a:p>
            <a:r>
              <a:rPr lang="fi-FI" dirty="0"/>
              <a:t>… i </a:t>
            </a:r>
            <a:r>
              <a:rPr lang="fi-FI" dirty="0" err="1"/>
              <a:t>slutet</a:t>
            </a:r>
            <a:endParaRPr lang="fi-FI" dirty="0"/>
          </a:p>
        </p:txBody>
      </p:sp>
      <p:sp>
        <p:nvSpPr>
          <p:cNvPr id="3" name="Sisällön paikkamerkki 2">
            <a:extLst>
              <a:ext uri="{FF2B5EF4-FFF2-40B4-BE49-F238E27FC236}">
                <a16:creationId xmlns:a16="http://schemas.microsoft.com/office/drawing/2014/main" id="{B72A3CE8-DE66-D051-9084-9D500ACF086E}"/>
              </a:ext>
            </a:extLst>
          </p:cNvPr>
          <p:cNvSpPr>
            <a:spLocks noGrp="1"/>
          </p:cNvSpPr>
          <p:nvPr>
            <p:ph idx="1"/>
          </p:nvPr>
        </p:nvSpPr>
        <p:spPr/>
        <p:txBody>
          <a:bodyPr>
            <a:normAutofit/>
          </a:bodyPr>
          <a:lstStyle/>
          <a:p>
            <a:r>
              <a:rPr lang="sv-SE" sz="2800" dirty="0"/>
              <a:t>Jag önskar dig /er en fortsatt trevlig dag / vecka! </a:t>
            </a:r>
          </a:p>
          <a:p>
            <a:r>
              <a:rPr lang="sv-SE" sz="2800" dirty="0"/>
              <a:t>Ha en fin / trevlig / bra dag / vecka! Bra fortsättning på dagen / veckan! </a:t>
            </a:r>
          </a:p>
          <a:p>
            <a:r>
              <a:rPr lang="sv-SE" sz="2800" dirty="0"/>
              <a:t>Ha en bra / fin fortsättning på veckan!</a:t>
            </a:r>
          </a:p>
        </p:txBody>
      </p:sp>
    </p:spTree>
    <p:extLst>
      <p:ext uri="{BB962C8B-B14F-4D97-AF65-F5344CB8AC3E}">
        <p14:creationId xmlns:p14="http://schemas.microsoft.com/office/powerpoint/2010/main" val="16213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A6D246-641C-B93A-0AAA-2B1E1069F2FF}"/>
              </a:ext>
            </a:extLst>
          </p:cNvPr>
          <p:cNvSpPr>
            <a:spLocks noGrp="1"/>
          </p:cNvSpPr>
          <p:nvPr>
            <p:ph type="title"/>
          </p:nvPr>
        </p:nvSpPr>
        <p:spPr/>
        <p:txBody>
          <a:bodyPr/>
          <a:lstStyle/>
          <a:p>
            <a:r>
              <a:rPr lang="fi-FI" dirty="0"/>
              <a:t>… i </a:t>
            </a:r>
            <a:r>
              <a:rPr lang="fi-FI" dirty="0" err="1"/>
              <a:t>slutet</a:t>
            </a:r>
            <a:endParaRPr lang="fi-FI" dirty="0"/>
          </a:p>
        </p:txBody>
      </p:sp>
      <p:sp>
        <p:nvSpPr>
          <p:cNvPr id="3" name="Sisällön paikkamerkki 2">
            <a:extLst>
              <a:ext uri="{FF2B5EF4-FFF2-40B4-BE49-F238E27FC236}">
                <a16:creationId xmlns:a16="http://schemas.microsoft.com/office/drawing/2014/main" id="{FD16965D-7774-9C41-C228-26B5553BF4EC}"/>
              </a:ext>
            </a:extLst>
          </p:cNvPr>
          <p:cNvSpPr>
            <a:spLocks noGrp="1"/>
          </p:cNvSpPr>
          <p:nvPr>
            <p:ph idx="1"/>
          </p:nvPr>
        </p:nvSpPr>
        <p:spPr/>
        <p:txBody>
          <a:bodyPr>
            <a:normAutofit/>
          </a:bodyPr>
          <a:lstStyle/>
          <a:p>
            <a:r>
              <a:rPr lang="fi-FI" sz="3600" dirty="0" err="1"/>
              <a:t>Med</a:t>
            </a:r>
            <a:r>
              <a:rPr lang="fi-FI" sz="3600" dirty="0"/>
              <a:t> </a:t>
            </a:r>
            <a:r>
              <a:rPr lang="fi-FI" sz="3600" dirty="0" err="1"/>
              <a:t>vänlig</a:t>
            </a:r>
            <a:r>
              <a:rPr lang="fi-FI" sz="3600" dirty="0"/>
              <a:t> </a:t>
            </a:r>
            <a:r>
              <a:rPr lang="fi-FI" sz="3600" dirty="0" err="1"/>
              <a:t>hälsning</a:t>
            </a:r>
            <a:r>
              <a:rPr lang="fi-FI" sz="3600" dirty="0"/>
              <a:t>, </a:t>
            </a:r>
            <a:r>
              <a:rPr lang="fi-FI" sz="3600" dirty="0" err="1"/>
              <a:t>Med</a:t>
            </a:r>
            <a:r>
              <a:rPr lang="fi-FI" sz="3600" dirty="0"/>
              <a:t> </a:t>
            </a:r>
            <a:r>
              <a:rPr lang="fi-FI" sz="3600" dirty="0" err="1"/>
              <a:t>vänliga</a:t>
            </a:r>
            <a:r>
              <a:rPr lang="fi-FI" sz="3600" dirty="0"/>
              <a:t> </a:t>
            </a:r>
            <a:r>
              <a:rPr lang="fi-FI" sz="3600" dirty="0" err="1"/>
              <a:t>hälsningar</a:t>
            </a:r>
            <a:r>
              <a:rPr lang="fi-FI" sz="3600" dirty="0"/>
              <a:t> </a:t>
            </a:r>
          </a:p>
          <a:p>
            <a:r>
              <a:rPr lang="fi-FI" sz="3600" dirty="0"/>
              <a:t>Voi olla myös jokin muu adjektiivi (</a:t>
            </a:r>
            <a:r>
              <a:rPr lang="fi-FI" sz="3600" dirty="0" err="1"/>
              <a:t>soliga</a:t>
            </a:r>
            <a:r>
              <a:rPr lang="fi-FI" sz="3600" dirty="0"/>
              <a:t>, </a:t>
            </a:r>
            <a:r>
              <a:rPr lang="fi-FI" sz="3600" dirty="0" err="1"/>
              <a:t>vårliga</a:t>
            </a:r>
            <a:r>
              <a:rPr lang="fi-FI" sz="3600" dirty="0"/>
              <a:t>…) </a:t>
            </a:r>
          </a:p>
          <a:p>
            <a:r>
              <a:rPr lang="fi-FI" sz="3600" dirty="0" err="1"/>
              <a:t>Mvh</a:t>
            </a:r>
            <a:r>
              <a:rPr lang="fi-FI" sz="3600" dirty="0"/>
              <a:t> (lyhenne) </a:t>
            </a:r>
          </a:p>
          <a:p>
            <a:r>
              <a:rPr lang="fi-FI" sz="3600" dirty="0" err="1"/>
              <a:t>Hälsningar</a:t>
            </a:r>
            <a:endParaRPr lang="fi-FI" sz="3600" dirty="0"/>
          </a:p>
          <a:p>
            <a:r>
              <a:rPr lang="fi-FI" sz="3600" dirty="0" err="1"/>
              <a:t>Häls</a:t>
            </a:r>
            <a:r>
              <a:rPr lang="fi-FI" sz="3600" dirty="0"/>
              <a:t>, (lyhenne)- ei niin tavallinen</a:t>
            </a:r>
          </a:p>
        </p:txBody>
      </p:sp>
    </p:spTree>
    <p:extLst>
      <p:ext uri="{BB962C8B-B14F-4D97-AF65-F5344CB8AC3E}">
        <p14:creationId xmlns:p14="http://schemas.microsoft.com/office/powerpoint/2010/main" val="197366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down)">
                                      <p:cBhvr>
                                        <p:cTn id="68" dur="580">
                                          <p:stCondLst>
                                            <p:cond delay="0"/>
                                          </p:stCondLst>
                                        </p:cTn>
                                        <p:tgtEl>
                                          <p:spTgt spid="3">
                                            <p:txEl>
                                              <p:pRg st="3" end="3"/>
                                            </p:txEl>
                                          </p:spTgt>
                                        </p:tgtEl>
                                      </p:cBhvr>
                                    </p:animEffect>
                                    <p:anim calcmode="lin" valueType="num">
                                      <p:cBhvr>
                                        <p:cTn id="6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3" end="3"/>
                                            </p:txEl>
                                          </p:spTgt>
                                        </p:tgtEl>
                                      </p:cBhvr>
                                      <p:to x="100000" y="60000"/>
                                    </p:animScale>
                                    <p:animScale>
                                      <p:cBhvr>
                                        <p:cTn id="75" dur="166" decel="50000">
                                          <p:stCondLst>
                                            <p:cond delay="676"/>
                                          </p:stCondLst>
                                        </p:cTn>
                                        <p:tgtEl>
                                          <p:spTgt spid="3">
                                            <p:txEl>
                                              <p:pRg st="3" end="3"/>
                                            </p:txEl>
                                          </p:spTgt>
                                        </p:tgtEl>
                                      </p:cBhvr>
                                      <p:to x="100000" y="100000"/>
                                    </p:animScale>
                                    <p:animScale>
                                      <p:cBhvr>
                                        <p:cTn id="76" dur="26">
                                          <p:stCondLst>
                                            <p:cond delay="1312"/>
                                          </p:stCondLst>
                                        </p:cTn>
                                        <p:tgtEl>
                                          <p:spTgt spid="3">
                                            <p:txEl>
                                              <p:pRg st="3" end="3"/>
                                            </p:txEl>
                                          </p:spTgt>
                                        </p:tgtEl>
                                      </p:cBhvr>
                                      <p:to x="100000" y="80000"/>
                                    </p:animScale>
                                    <p:animScale>
                                      <p:cBhvr>
                                        <p:cTn id="77" dur="166" decel="50000">
                                          <p:stCondLst>
                                            <p:cond delay="1338"/>
                                          </p:stCondLst>
                                        </p:cTn>
                                        <p:tgtEl>
                                          <p:spTgt spid="3">
                                            <p:txEl>
                                              <p:pRg st="3" end="3"/>
                                            </p:txEl>
                                          </p:spTgt>
                                        </p:tgtEl>
                                      </p:cBhvr>
                                      <p:to x="100000" y="100000"/>
                                    </p:animScale>
                                    <p:animScale>
                                      <p:cBhvr>
                                        <p:cTn id="78" dur="26">
                                          <p:stCondLst>
                                            <p:cond delay="1642"/>
                                          </p:stCondLst>
                                        </p:cTn>
                                        <p:tgtEl>
                                          <p:spTgt spid="3">
                                            <p:txEl>
                                              <p:pRg st="3" end="3"/>
                                            </p:txEl>
                                          </p:spTgt>
                                        </p:tgtEl>
                                      </p:cBhvr>
                                      <p:to x="100000" y="90000"/>
                                    </p:animScale>
                                    <p:animScale>
                                      <p:cBhvr>
                                        <p:cTn id="79" dur="166" decel="50000">
                                          <p:stCondLst>
                                            <p:cond delay="1668"/>
                                          </p:stCondLst>
                                        </p:cTn>
                                        <p:tgtEl>
                                          <p:spTgt spid="3">
                                            <p:txEl>
                                              <p:pRg st="3" end="3"/>
                                            </p:txEl>
                                          </p:spTgt>
                                        </p:tgtEl>
                                      </p:cBhvr>
                                      <p:to x="100000" y="100000"/>
                                    </p:animScale>
                                    <p:animScale>
                                      <p:cBhvr>
                                        <p:cTn id="80" dur="26">
                                          <p:stCondLst>
                                            <p:cond delay="1808"/>
                                          </p:stCondLst>
                                        </p:cTn>
                                        <p:tgtEl>
                                          <p:spTgt spid="3">
                                            <p:txEl>
                                              <p:pRg st="3" end="3"/>
                                            </p:txEl>
                                          </p:spTgt>
                                        </p:tgtEl>
                                      </p:cBhvr>
                                      <p:to x="100000" y="95000"/>
                                    </p:animScale>
                                    <p:animScale>
                                      <p:cBhvr>
                                        <p:cTn id="81" dur="166" decel="50000">
                                          <p:stCondLst>
                                            <p:cond delay="1834"/>
                                          </p:stCondLst>
                                        </p:cTn>
                                        <p:tgtEl>
                                          <p:spTgt spid="3">
                                            <p:txEl>
                                              <p:pRg st="3" end="3"/>
                                            </p:txEl>
                                          </p:spTgt>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3">
                                            <p:txEl>
                                              <p:pRg st="4" end="4"/>
                                            </p:txEl>
                                          </p:spTgt>
                                        </p:tgtEl>
                                        <p:attrNameLst>
                                          <p:attrName>style.visibility</p:attrName>
                                        </p:attrNameLst>
                                      </p:cBhvr>
                                      <p:to>
                                        <p:strVal val="visible"/>
                                      </p:to>
                                    </p:set>
                                    <p:animEffect transition="in" filter="wipe(down)">
                                      <p:cBhvr>
                                        <p:cTn id="86" dur="580">
                                          <p:stCondLst>
                                            <p:cond delay="0"/>
                                          </p:stCondLst>
                                        </p:cTn>
                                        <p:tgtEl>
                                          <p:spTgt spid="3">
                                            <p:txEl>
                                              <p:pRg st="4" end="4"/>
                                            </p:txEl>
                                          </p:spTgt>
                                        </p:tgtEl>
                                      </p:cBhvr>
                                    </p:animEffect>
                                    <p:anim calcmode="lin" valueType="num">
                                      <p:cBhvr>
                                        <p:cTn id="87"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3">
                                            <p:txEl>
                                              <p:pRg st="4" end="4"/>
                                            </p:txEl>
                                          </p:spTgt>
                                        </p:tgtEl>
                                      </p:cBhvr>
                                      <p:to x="100000" y="60000"/>
                                    </p:animScale>
                                    <p:animScale>
                                      <p:cBhvr>
                                        <p:cTn id="93" dur="166" decel="50000">
                                          <p:stCondLst>
                                            <p:cond delay="676"/>
                                          </p:stCondLst>
                                        </p:cTn>
                                        <p:tgtEl>
                                          <p:spTgt spid="3">
                                            <p:txEl>
                                              <p:pRg st="4" end="4"/>
                                            </p:txEl>
                                          </p:spTgt>
                                        </p:tgtEl>
                                      </p:cBhvr>
                                      <p:to x="100000" y="100000"/>
                                    </p:animScale>
                                    <p:animScale>
                                      <p:cBhvr>
                                        <p:cTn id="94" dur="26">
                                          <p:stCondLst>
                                            <p:cond delay="1312"/>
                                          </p:stCondLst>
                                        </p:cTn>
                                        <p:tgtEl>
                                          <p:spTgt spid="3">
                                            <p:txEl>
                                              <p:pRg st="4" end="4"/>
                                            </p:txEl>
                                          </p:spTgt>
                                        </p:tgtEl>
                                      </p:cBhvr>
                                      <p:to x="100000" y="80000"/>
                                    </p:animScale>
                                    <p:animScale>
                                      <p:cBhvr>
                                        <p:cTn id="95" dur="166" decel="50000">
                                          <p:stCondLst>
                                            <p:cond delay="1338"/>
                                          </p:stCondLst>
                                        </p:cTn>
                                        <p:tgtEl>
                                          <p:spTgt spid="3">
                                            <p:txEl>
                                              <p:pRg st="4" end="4"/>
                                            </p:txEl>
                                          </p:spTgt>
                                        </p:tgtEl>
                                      </p:cBhvr>
                                      <p:to x="100000" y="100000"/>
                                    </p:animScale>
                                    <p:animScale>
                                      <p:cBhvr>
                                        <p:cTn id="96" dur="26">
                                          <p:stCondLst>
                                            <p:cond delay="1642"/>
                                          </p:stCondLst>
                                        </p:cTn>
                                        <p:tgtEl>
                                          <p:spTgt spid="3">
                                            <p:txEl>
                                              <p:pRg st="4" end="4"/>
                                            </p:txEl>
                                          </p:spTgt>
                                        </p:tgtEl>
                                      </p:cBhvr>
                                      <p:to x="100000" y="90000"/>
                                    </p:animScale>
                                    <p:animScale>
                                      <p:cBhvr>
                                        <p:cTn id="97" dur="166" decel="50000">
                                          <p:stCondLst>
                                            <p:cond delay="1668"/>
                                          </p:stCondLst>
                                        </p:cTn>
                                        <p:tgtEl>
                                          <p:spTgt spid="3">
                                            <p:txEl>
                                              <p:pRg st="4" end="4"/>
                                            </p:txEl>
                                          </p:spTgt>
                                        </p:tgtEl>
                                      </p:cBhvr>
                                      <p:to x="100000" y="100000"/>
                                    </p:animScale>
                                    <p:animScale>
                                      <p:cBhvr>
                                        <p:cTn id="98" dur="26">
                                          <p:stCondLst>
                                            <p:cond delay="1808"/>
                                          </p:stCondLst>
                                        </p:cTn>
                                        <p:tgtEl>
                                          <p:spTgt spid="3">
                                            <p:txEl>
                                              <p:pRg st="4" end="4"/>
                                            </p:txEl>
                                          </p:spTgt>
                                        </p:tgtEl>
                                      </p:cBhvr>
                                      <p:to x="100000" y="95000"/>
                                    </p:animScale>
                                    <p:animScale>
                                      <p:cBhvr>
                                        <p:cTn id="99"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7C0647-EB05-CD53-D56E-6061EFA2EE5F}"/>
              </a:ext>
            </a:extLst>
          </p:cNvPr>
          <p:cNvSpPr>
            <a:spLocks noGrp="1"/>
          </p:cNvSpPr>
          <p:nvPr>
            <p:ph type="title"/>
          </p:nvPr>
        </p:nvSpPr>
        <p:spPr/>
        <p:txBody>
          <a:bodyPr/>
          <a:lstStyle/>
          <a:p>
            <a:r>
              <a:rPr lang="fi-FI" dirty="0" err="1"/>
              <a:t>Skriv</a:t>
            </a:r>
            <a:r>
              <a:rPr lang="fi-FI" dirty="0"/>
              <a:t> ett e-</a:t>
            </a:r>
            <a:r>
              <a:rPr lang="fi-FI" dirty="0" err="1"/>
              <a:t>postmeddelande</a:t>
            </a:r>
            <a:endParaRPr lang="fi-FI" dirty="0"/>
          </a:p>
        </p:txBody>
      </p:sp>
      <p:sp>
        <p:nvSpPr>
          <p:cNvPr id="3" name="Sisällön paikkamerkki 2">
            <a:extLst>
              <a:ext uri="{FF2B5EF4-FFF2-40B4-BE49-F238E27FC236}">
                <a16:creationId xmlns:a16="http://schemas.microsoft.com/office/drawing/2014/main" id="{3A1110C4-825A-8BB5-85BA-1B9D19EC4720}"/>
              </a:ext>
            </a:extLst>
          </p:cNvPr>
          <p:cNvSpPr>
            <a:spLocks noGrp="1"/>
          </p:cNvSpPr>
          <p:nvPr>
            <p:ph idx="1"/>
          </p:nvPr>
        </p:nvSpPr>
        <p:spPr>
          <a:xfrm>
            <a:off x="398834" y="1825624"/>
            <a:ext cx="11015926" cy="4750273"/>
          </a:xfrm>
        </p:spPr>
        <p:txBody>
          <a:bodyPr>
            <a:noAutofit/>
          </a:bodyPr>
          <a:lstStyle/>
          <a:p>
            <a:r>
              <a:rPr lang="sv-SE" sz="2400" b="1" dirty="0"/>
              <a:t>Välj A eller B och skriv minst 50 ord (max ca 80 ord): </a:t>
            </a:r>
          </a:p>
          <a:p>
            <a:r>
              <a:rPr lang="sv-SE" sz="2400" dirty="0"/>
              <a:t>A) Skicka e-post där du meddelar att ett gemensamt seminarium X (hitta på själv) måste inställas. Skriv och berätta varför det inte blir något möte. Fråga om mottagaren vill delta i ett annat seminarium om samma tema vid en senare tidpunkt. </a:t>
            </a:r>
          </a:p>
          <a:p>
            <a:endParaRPr lang="sv-SE" sz="2400" dirty="0"/>
          </a:p>
          <a:p>
            <a:r>
              <a:rPr lang="sv-SE" sz="2400" dirty="0"/>
              <a:t>B) Tackbrev. Du har varit på besök i Göteborg på ett företag inom din bransch. Tacka din värd (</a:t>
            </a:r>
            <a:r>
              <a:rPr lang="sv-SE" sz="2400" dirty="0" err="1"/>
              <a:t>isäntä</a:t>
            </a:r>
            <a:r>
              <a:rPr lang="sv-SE" sz="2400" dirty="0"/>
              <a:t>) och nämn något positivt som hänt under ditt besök. Be hen komma till Finland och berätta vad du har planerat under hens besök. Skriv på ett hövligt och lämpligt sätt på svenska. </a:t>
            </a:r>
          </a:p>
          <a:p>
            <a:endParaRPr lang="sv-SE" sz="2400" dirty="0"/>
          </a:p>
          <a:p>
            <a:r>
              <a:rPr lang="sv-SE" sz="2400" dirty="0"/>
              <a:t>Tips och råd finns på My Courses. Vänligen lämna in filen i doc. eller </a:t>
            </a:r>
            <a:r>
              <a:rPr lang="sv-SE" sz="2400" dirty="0" err="1"/>
              <a:t>docx</a:t>
            </a:r>
            <a:r>
              <a:rPr lang="sv-SE" sz="2400" dirty="0"/>
              <a:t>. -format, tack!</a:t>
            </a:r>
            <a:endParaRPr lang="fi-FI" sz="2400" dirty="0"/>
          </a:p>
        </p:txBody>
      </p:sp>
    </p:spTree>
    <p:extLst>
      <p:ext uri="{BB962C8B-B14F-4D97-AF65-F5344CB8AC3E}">
        <p14:creationId xmlns:p14="http://schemas.microsoft.com/office/powerpoint/2010/main" val="6582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80">
                                          <p:stCondLst>
                                            <p:cond delay="0"/>
                                          </p:stCondLst>
                                        </p:cTn>
                                        <p:tgtEl>
                                          <p:spTgt spid="3">
                                            <p:txEl>
                                              <p:pRg st="0" end="0"/>
                                            </p:txEl>
                                          </p:spTgt>
                                        </p:tgtEl>
                                      </p:cBhvr>
                                    </p:animEffect>
                                    <p:anim calcmode="lin" valueType="num">
                                      <p:cBhvr>
                                        <p:cTn id="1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0" end="0"/>
                                            </p:txEl>
                                          </p:spTgt>
                                        </p:tgtEl>
                                      </p:cBhvr>
                                      <p:to x="100000" y="60000"/>
                                    </p:animScale>
                                    <p:animScale>
                                      <p:cBhvr>
                                        <p:cTn id="18" dur="166" decel="50000">
                                          <p:stCondLst>
                                            <p:cond delay="676"/>
                                          </p:stCondLst>
                                        </p:cTn>
                                        <p:tgtEl>
                                          <p:spTgt spid="3">
                                            <p:txEl>
                                              <p:pRg st="0" end="0"/>
                                            </p:txEl>
                                          </p:spTgt>
                                        </p:tgtEl>
                                      </p:cBhvr>
                                      <p:to x="100000" y="100000"/>
                                    </p:animScale>
                                    <p:animScale>
                                      <p:cBhvr>
                                        <p:cTn id="19" dur="26">
                                          <p:stCondLst>
                                            <p:cond delay="1312"/>
                                          </p:stCondLst>
                                        </p:cTn>
                                        <p:tgtEl>
                                          <p:spTgt spid="3">
                                            <p:txEl>
                                              <p:pRg st="0" end="0"/>
                                            </p:txEl>
                                          </p:spTgt>
                                        </p:tgtEl>
                                      </p:cBhvr>
                                      <p:to x="100000" y="80000"/>
                                    </p:animScale>
                                    <p:animScale>
                                      <p:cBhvr>
                                        <p:cTn id="20" dur="166" decel="50000">
                                          <p:stCondLst>
                                            <p:cond delay="1338"/>
                                          </p:stCondLst>
                                        </p:cTn>
                                        <p:tgtEl>
                                          <p:spTgt spid="3">
                                            <p:txEl>
                                              <p:pRg st="0" end="0"/>
                                            </p:txEl>
                                          </p:spTgt>
                                        </p:tgtEl>
                                      </p:cBhvr>
                                      <p:to x="100000" y="100000"/>
                                    </p:animScale>
                                    <p:animScale>
                                      <p:cBhvr>
                                        <p:cTn id="21" dur="26">
                                          <p:stCondLst>
                                            <p:cond delay="1642"/>
                                          </p:stCondLst>
                                        </p:cTn>
                                        <p:tgtEl>
                                          <p:spTgt spid="3">
                                            <p:txEl>
                                              <p:pRg st="0" end="0"/>
                                            </p:txEl>
                                          </p:spTgt>
                                        </p:tgtEl>
                                      </p:cBhvr>
                                      <p:to x="100000" y="90000"/>
                                    </p:animScale>
                                    <p:animScale>
                                      <p:cBhvr>
                                        <p:cTn id="22" dur="166" decel="50000">
                                          <p:stCondLst>
                                            <p:cond delay="1668"/>
                                          </p:stCondLst>
                                        </p:cTn>
                                        <p:tgtEl>
                                          <p:spTgt spid="3">
                                            <p:txEl>
                                              <p:pRg st="0" end="0"/>
                                            </p:txEl>
                                          </p:spTgt>
                                        </p:tgtEl>
                                      </p:cBhvr>
                                      <p:to x="100000" y="100000"/>
                                    </p:animScale>
                                    <p:animScale>
                                      <p:cBhvr>
                                        <p:cTn id="23" dur="26">
                                          <p:stCondLst>
                                            <p:cond delay="1808"/>
                                          </p:stCondLst>
                                        </p:cTn>
                                        <p:tgtEl>
                                          <p:spTgt spid="3">
                                            <p:txEl>
                                              <p:pRg st="0" end="0"/>
                                            </p:txEl>
                                          </p:spTgt>
                                        </p:tgtEl>
                                      </p:cBhvr>
                                      <p:to x="100000" y="95000"/>
                                    </p:animScale>
                                    <p:animScale>
                                      <p:cBhvr>
                                        <p:cTn id="24" dur="166" decel="50000">
                                          <p:stCondLst>
                                            <p:cond delay="1834"/>
                                          </p:stCondLst>
                                        </p:cTn>
                                        <p:tgtEl>
                                          <p:spTgt spid="3">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80">
                                          <p:stCondLst>
                                            <p:cond delay="0"/>
                                          </p:stCondLst>
                                        </p:cTn>
                                        <p:tgtEl>
                                          <p:spTgt spid="3">
                                            <p:txEl>
                                              <p:pRg st="1" end="1"/>
                                            </p:txEl>
                                          </p:spTgt>
                                        </p:tgtEl>
                                      </p:cBhvr>
                                    </p:animEffect>
                                    <p:anim calcmode="lin" valueType="num">
                                      <p:cBhvr>
                                        <p:cTn id="3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1" end="1"/>
                                            </p:txEl>
                                          </p:spTgt>
                                        </p:tgtEl>
                                      </p:cBhvr>
                                      <p:to x="100000" y="60000"/>
                                    </p:animScale>
                                    <p:animScale>
                                      <p:cBhvr>
                                        <p:cTn id="36" dur="166" decel="50000">
                                          <p:stCondLst>
                                            <p:cond delay="676"/>
                                          </p:stCondLst>
                                        </p:cTn>
                                        <p:tgtEl>
                                          <p:spTgt spid="3">
                                            <p:txEl>
                                              <p:pRg st="1" end="1"/>
                                            </p:txEl>
                                          </p:spTgt>
                                        </p:tgtEl>
                                      </p:cBhvr>
                                      <p:to x="100000" y="100000"/>
                                    </p:animScale>
                                    <p:animScale>
                                      <p:cBhvr>
                                        <p:cTn id="37" dur="26">
                                          <p:stCondLst>
                                            <p:cond delay="1312"/>
                                          </p:stCondLst>
                                        </p:cTn>
                                        <p:tgtEl>
                                          <p:spTgt spid="3">
                                            <p:txEl>
                                              <p:pRg st="1" end="1"/>
                                            </p:txEl>
                                          </p:spTgt>
                                        </p:tgtEl>
                                      </p:cBhvr>
                                      <p:to x="100000" y="80000"/>
                                    </p:animScale>
                                    <p:animScale>
                                      <p:cBhvr>
                                        <p:cTn id="38" dur="166" decel="50000">
                                          <p:stCondLst>
                                            <p:cond delay="1338"/>
                                          </p:stCondLst>
                                        </p:cTn>
                                        <p:tgtEl>
                                          <p:spTgt spid="3">
                                            <p:txEl>
                                              <p:pRg st="1" end="1"/>
                                            </p:txEl>
                                          </p:spTgt>
                                        </p:tgtEl>
                                      </p:cBhvr>
                                      <p:to x="100000" y="100000"/>
                                    </p:animScale>
                                    <p:animScale>
                                      <p:cBhvr>
                                        <p:cTn id="39" dur="26">
                                          <p:stCondLst>
                                            <p:cond delay="1642"/>
                                          </p:stCondLst>
                                        </p:cTn>
                                        <p:tgtEl>
                                          <p:spTgt spid="3">
                                            <p:txEl>
                                              <p:pRg st="1" end="1"/>
                                            </p:txEl>
                                          </p:spTgt>
                                        </p:tgtEl>
                                      </p:cBhvr>
                                      <p:to x="100000" y="90000"/>
                                    </p:animScale>
                                    <p:animScale>
                                      <p:cBhvr>
                                        <p:cTn id="40" dur="166" decel="50000">
                                          <p:stCondLst>
                                            <p:cond delay="1668"/>
                                          </p:stCondLst>
                                        </p:cTn>
                                        <p:tgtEl>
                                          <p:spTgt spid="3">
                                            <p:txEl>
                                              <p:pRg st="1" end="1"/>
                                            </p:txEl>
                                          </p:spTgt>
                                        </p:tgtEl>
                                      </p:cBhvr>
                                      <p:to x="100000" y="100000"/>
                                    </p:animScale>
                                    <p:animScale>
                                      <p:cBhvr>
                                        <p:cTn id="41" dur="26">
                                          <p:stCondLst>
                                            <p:cond delay="1808"/>
                                          </p:stCondLst>
                                        </p:cTn>
                                        <p:tgtEl>
                                          <p:spTgt spid="3">
                                            <p:txEl>
                                              <p:pRg st="1" end="1"/>
                                            </p:txEl>
                                          </p:spTgt>
                                        </p:tgtEl>
                                      </p:cBhvr>
                                      <p:to x="100000" y="95000"/>
                                    </p:animScale>
                                    <p:animScale>
                                      <p:cBhvr>
                                        <p:cTn id="42" dur="166" decel="50000">
                                          <p:stCondLst>
                                            <p:cond delay="1834"/>
                                          </p:stCondLst>
                                        </p:cTn>
                                        <p:tgtEl>
                                          <p:spTgt spid="3">
                                            <p:txEl>
                                              <p:pRg st="1" end="1"/>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down)">
                                      <p:cBhvr>
                                        <p:cTn id="47" dur="580">
                                          <p:stCondLst>
                                            <p:cond delay="0"/>
                                          </p:stCondLst>
                                        </p:cTn>
                                        <p:tgtEl>
                                          <p:spTgt spid="3">
                                            <p:txEl>
                                              <p:pRg st="3" end="3"/>
                                            </p:txEl>
                                          </p:spTgt>
                                        </p:tgtEl>
                                      </p:cBhvr>
                                    </p:animEffect>
                                    <p:anim calcmode="lin" valueType="num">
                                      <p:cBhvr>
                                        <p:cTn id="4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xEl>
                                              <p:pRg st="3" end="3"/>
                                            </p:txEl>
                                          </p:spTgt>
                                        </p:tgtEl>
                                      </p:cBhvr>
                                      <p:to x="100000" y="60000"/>
                                    </p:animScale>
                                    <p:animScale>
                                      <p:cBhvr>
                                        <p:cTn id="54" dur="166" decel="50000">
                                          <p:stCondLst>
                                            <p:cond delay="676"/>
                                          </p:stCondLst>
                                        </p:cTn>
                                        <p:tgtEl>
                                          <p:spTgt spid="3">
                                            <p:txEl>
                                              <p:pRg st="3" end="3"/>
                                            </p:txEl>
                                          </p:spTgt>
                                        </p:tgtEl>
                                      </p:cBhvr>
                                      <p:to x="100000" y="100000"/>
                                    </p:animScale>
                                    <p:animScale>
                                      <p:cBhvr>
                                        <p:cTn id="55" dur="26">
                                          <p:stCondLst>
                                            <p:cond delay="1312"/>
                                          </p:stCondLst>
                                        </p:cTn>
                                        <p:tgtEl>
                                          <p:spTgt spid="3">
                                            <p:txEl>
                                              <p:pRg st="3" end="3"/>
                                            </p:txEl>
                                          </p:spTgt>
                                        </p:tgtEl>
                                      </p:cBhvr>
                                      <p:to x="100000" y="80000"/>
                                    </p:animScale>
                                    <p:animScale>
                                      <p:cBhvr>
                                        <p:cTn id="56" dur="166" decel="50000">
                                          <p:stCondLst>
                                            <p:cond delay="1338"/>
                                          </p:stCondLst>
                                        </p:cTn>
                                        <p:tgtEl>
                                          <p:spTgt spid="3">
                                            <p:txEl>
                                              <p:pRg st="3" end="3"/>
                                            </p:txEl>
                                          </p:spTgt>
                                        </p:tgtEl>
                                      </p:cBhvr>
                                      <p:to x="100000" y="100000"/>
                                    </p:animScale>
                                    <p:animScale>
                                      <p:cBhvr>
                                        <p:cTn id="57" dur="26">
                                          <p:stCondLst>
                                            <p:cond delay="1642"/>
                                          </p:stCondLst>
                                        </p:cTn>
                                        <p:tgtEl>
                                          <p:spTgt spid="3">
                                            <p:txEl>
                                              <p:pRg st="3" end="3"/>
                                            </p:txEl>
                                          </p:spTgt>
                                        </p:tgtEl>
                                      </p:cBhvr>
                                      <p:to x="100000" y="90000"/>
                                    </p:animScale>
                                    <p:animScale>
                                      <p:cBhvr>
                                        <p:cTn id="58" dur="166" decel="50000">
                                          <p:stCondLst>
                                            <p:cond delay="1668"/>
                                          </p:stCondLst>
                                        </p:cTn>
                                        <p:tgtEl>
                                          <p:spTgt spid="3">
                                            <p:txEl>
                                              <p:pRg st="3" end="3"/>
                                            </p:txEl>
                                          </p:spTgt>
                                        </p:tgtEl>
                                      </p:cBhvr>
                                      <p:to x="100000" y="100000"/>
                                    </p:animScale>
                                    <p:animScale>
                                      <p:cBhvr>
                                        <p:cTn id="59" dur="26">
                                          <p:stCondLst>
                                            <p:cond delay="1808"/>
                                          </p:stCondLst>
                                        </p:cTn>
                                        <p:tgtEl>
                                          <p:spTgt spid="3">
                                            <p:txEl>
                                              <p:pRg st="3" end="3"/>
                                            </p:txEl>
                                          </p:spTgt>
                                        </p:tgtEl>
                                      </p:cBhvr>
                                      <p:to x="100000" y="95000"/>
                                    </p:animScale>
                                    <p:animScale>
                                      <p:cBhvr>
                                        <p:cTn id="60" dur="166" decel="50000">
                                          <p:stCondLst>
                                            <p:cond delay="1834"/>
                                          </p:stCondLst>
                                        </p:cTn>
                                        <p:tgtEl>
                                          <p:spTgt spid="3">
                                            <p:txEl>
                                              <p:pRg st="3" end="3"/>
                                            </p:txEl>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Effect transition="in" filter="wipe(down)">
                                      <p:cBhvr>
                                        <p:cTn id="65" dur="580">
                                          <p:stCondLst>
                                            <p:cond delay="0"/>
                                          </p:stCondLst>
                                        </p:cTn>
                                        <p:tgtEl>
                                          <p:spTgt spid="3">
                                            <p:txEl>
                                              <p:pRg st="5" end="5"/>
                                            </p:txEl>
                                          </p:spTgt>
                                        </p:tgtEl>
                                      </p:cBhvr>
                                    </p:animEffect>
                                    <p:anim calcmode="lin" valueType="num">
                                      <p:cBhvr>
                                        <p:cTn id="6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3">
                                            <p:txEl>
                                              <p:pRg st="5" end="5"/>
                                            </p:txEl>
                                          </p:spTgt>
                                        </p:tgtEl>
                                      </p:cBhvr>
                                      <p:to x="100000" y="60000"/>
                                    </p:animScale>
                                    <p:animScale>
                                      <p:cBhvr>
                                        <p:cTn id="72" dur="166" decel="50000">
                                          <p:stCondLst>
                                            <p:cond delay="676"/>
                                          </p:stCondLst>
                                        </p:cTn>
                                        <p:tgtEl>
                                          <p:spTgt spid="3">
                                            <p:txEl>
                                              <p:pRg st="5" end="5"/>
                                            </p:txEl>
                                          </p:spTgt>
                                        </p:tgtEl>
                                      </p:cBhvr>
                                      <p:to x="100000" y="100000"/>
                                    </p:animScale>
                                    <p:animScale>
                                      <p:cBhvr>
                                        <p:cTn id="73" dur="26">
                                          <p:stCondLst>
                                            <p:cond delay="1312"/>
                                          </p:stCondLst>
                                        </p:cTn>
                                        <p:tgtEl>
                                          <p:spTgt spid="3">
                                            <p:txEl>
                                              <p:pRg st="5" end="5"/>
                                            </p:txEl>
                                          </p:spTgt>
                                        </p:tgtEl>
                                      </p:cBhvr>
                                      <p:to x="100000" y="80000"/>
                                    </p:animScale>
                                    <p:animScale>
                                      <p:cBhvr>
                                        <p:cTn id="74" dur="166" decel="50000">
                                          <p:stCondLst>
                                            <p:cond delay="1338"/>
                                          </p:stCondLst>
                                        </p:cTn>
                                        <p:tgtEl>
                                          <p:spTgt spid="3">
                                            <p:txEl>
                                              <p:pRg st="5" end="5"/>
                                            </p:txEl>
                                          </p:spTgt>
                                        </p:tgtEl>
                                      </p:cBhvr>
                                      <p:to x="100000" y="100000"/>
                                    </p:animScale>
                                    <p:animScale>
                                      <p:cBhvr>
                                        <p:cTn id="75" dur="26">
                                          <p:stCondLst>
                                            <p:cond delay="1642"/>
                                          </p:stCondLst>
                                        </p:cTn>
                                        <p:tgtEl>
                                          <p:spTgt spid="3">
                                            <p:txEl>
                                              <p:pRg st="5" end="5"/>
                                            </p:txEl>
                                          </p:spTgt>
                                        </p:tgtEl>
                                      </p:cBhvr>
                                      <p:to x="100000" y="90000"/>
                                    </p:animScale>
                                    <p:animScale>
                                      <p:cBhvr>
                                        <p:cTn id="76" dur="166" decel="50000">
                                          <p:stCondLst>
                                            <p:cond delay="1668"/>
                                          </p:stCondLst>
                                        </p:cTn>
                                        <p:tgtEl>
                                          <p:spTgt spid="3">
                                            <p:txEl>
                                              <p:pRg st="5" end="5"/>
                                            </p:txEl>
                                          </p:spTgt>
                                        </p:tgtEl>
                                      </p:cBhvr>
                                      <p:to x="100000" y="100000"/>
                                    </p:animScale>
                                    <p:animScale>
                                      <p:cBhvr>
                                        <p:cTn id="77" dur="26">
                                          <p:stCondLst>
                                            <p:cond delay="1808"/>
                                          </p:stCondLst>
                                        </p:cTn>
                                        <p:tgtEl>
                                          <p:spTgt spid="3">
                                            <p:txEl>
                                              <p:pRg st="5" end="5"/>
                                            </p:txEl>
                                          </p:spTgt>
                                        </p:tgtEl>
                                      </p:cBhvr>
                                      <p:to x="100000" y="95000"/>
                                    </p:animScale>
                                    <p:animScale>
                                      <p:cBhvr>
                                        <p:cTn id="78"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B768AC-D25E-CDB1-9078-4EC952FE1E6A}"/>
              </a:ext>
            </a:extLst>
          </p:cNvPr>
          <p:cNvSpPr>
            <a:spLocks noGrp="1"/>
          </p:cNvSpPr>
          <p:nvPr>
            <p:ph type="title"/>
          </p:nvPr>
        </p:nvSpPr>
        <p:spPr/>
        <p:txBody>
          <a:bodyPr/>
          <a:lstStyle/>
          <a:p>
            <a:r>
              <a:rPr lang="fi-FI" dirty="0" err="1"/>
              <a:t>Nyttiga</a:t>
            </a:r>
            <a:r>
              <a:rPr lang="fi-FI" dirty="0"/>
              <a:t> </a:t>
            </a:r>
            <a:r>
              <a:rPr lang="fi-FI" dirty="0" err="1"/>
              <a:t>fraser</a:t>
            </a:r>
            <a:endParaRPr lang="fi-FI" dirty="0"/>
          </a:p>
        </p:txBody>
      </p:sp>
      <p:sp>
        <p:nvSpPr>
          <p:cNvPr id="3" name="Sisällön paikkamerkki 2">
            <a:extLst>
              <a:ext uri="{FF2B5EF4-FFF2-40B4-BE49-F238E27FC236}">
                <a16:creationId xmlns:a16="http://schemas.microsoft.com/office/drawing/2014/main" id="{E0889392-184F-94A4-B005-EAC01FA94D63}"/>
              </a:ext>
            </a:extLst>
          </p:cNvPr>
          <p:cNvSpPr>
            <a:spLocks noGrp="1"/>
          </p:cNvSpPr>
          <p:nvPr>
            <p:ph idx="1"/>
          </p:nvPr>
        </p:nvSpPr>
        <p:spPr/>
        <p:txBody>
          <a:bodyPr>
            <a:normAutofit/>
          </a:bodyPr>
          <a:lstStyle/>
          <a:p>
            <a:r>
              <a:rPr lang="sv-SE" sz="3200" dirty="0"/>
              <a:t>Jag vänder mig till dig med förfrågan om … </a:t>
            </a:r>
          </a:p>
          <a:p>
            <a:r>
              <a:rPr lang="sv-SE" sz="3200" dirty="0"/>
              <a:t>NN har refererat/hänvisat till er … </a:t>
            </a:r>
          </a:p>
          <a:p>
            <a:r>
              <a:rPr lang="sv-SE" sz="3200" dirty="0"/>
              <a:t>Som framgår av bifogad fil/bifogat dokument … </a:t>
            </a:r>
          </a:p>
          <a:p>
            <a:r>
              <a:rPr lang="sv-SE" sz="3200" dirty="0"/>
              <a:t>Bifogat finns … </a:t>
            </a:r>
          </a:p>
          <a:p>
            <a:r>
              <a:rPr lang="sv-SE" sz="3200" dirty="0"/>
              <a:t>Dokumentet / blanketten hittar du som bilaga / finns som bilaga</a:t>
            </a:r>
            <a:endParaRPr lang="fi-FI" sz="3200" dirty="0"/>
          </a:p>
        </p:txBody>
      </p:sp>
    </p:spTree>
    <p:extLst>
      <p:ext uri="{BB962C8B-B14F-4D97-AF65-F5344CB8AC3E}">
        <p14:creationId xmlns:p14="http://schemas.microsoft.com/office/powerpoint/2010/main" val="11560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anim calcmode="lin" valueType="num">
                                      <p:cBhvr>
                                        <p:cTn id="22"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anim calcmode="lin" valueType="num">
                                      <p:cBhvr>
                                        <p:cTn id="29"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anim calcmode="lin" valueType="num">
                                      <p:cBhvr>
                                        <p:cTn id="36"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2000"/>
                                        <p:tgtEl>
                                          <p:spTgt spid="3">
                                            <p:txEl>
                                              <p:pRg st="4" end="4"/>
                                            </p:txEl>
                                          </p:spTgt>
                                        </p:tgtEl>
                                      </p:cBhvr>
                                    </p:animEffect>
                                    <p:anim calcmode="lin" valueType="num">
                                      <p:cBhvr>
                                        <p:cTn id="4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56BAE8-3661-1F23-8F2C-3770BF9EE857}"/>
              </a:ext>
            </a:extLst>
          </p:cNvPr>
          <p:cNvSpPr>
            <a:spLocks noGrp="1"/>
          </p:cNvSpPr>
          <p:nvPr>
            <p:ph type="title"/>
          </p:nvPr>
        </p:nvSpPr>
        <p:spPr/>
        <p:txBody>
          <a:bodyPr/>
          <a:lstStyle/>
          <a:p>
            <a:r>
              <a:rPr lang="fi-FI" dirty="0" err="1"/>
              <a:t>Nyttiga</a:t>
            </a:r>
            <a:r>
              <a:rPr lang="fi-FI" dirty="0"/>
              <a:t> </a:t>
            </a:r>
            <a:r>
              <a:rPr lang="fi-FI" dirty="0" err="1"/>
              <a:t>fraser</a:t>
            </a:r>
            <a:endParaRPr lang="fi-FI" dirty="0"/>
          </a:p>
        </p:txBody>
      </p:sp>
      <p:sp>
        <p:nvSpPr>
          <p:cNvPr id="3" name="Sisällön paikkamerkki 2">
            <a:extLst>
              <a:ext uri="{FF2B5EF4-FFF2-40B4-BE49-F238E27FC236}">
                <a16:creationId xmlns:a16="http://schemas.microsoft.com/office/drawing/2014/main" id="{E20028A1-7DE0-5D71-D995-22431249A4E3}"/>
              </a:ext>
            </a:extLst>
          </p:cNvPr>
          <p:cNvSpPr>
            <a:spLocks noGrp="1"/>
          </p:cNvSpPr>
          <p:nvPr>
            <p:ph idx="1"/>
          </p:nvPr>
        </p:nvSpPr>
        <p:spPr/>
        <p:txBody>
          <a:bodyPr>
            <a:normAutofit/>
          </a:bodyPr>
          <a:lstStyle/>
          <a:p>
            <a:r>
              <a:rPr lang="sv-SE" sz="3600" dirty="0"/>
              <a:t>Det vore/skulle vara intressant om … </a:t>
            </a:r>
          </a:p>
          <a:p>
            <a:r>
              <a:rPr lang="sv-SE" sz="3600" dirty="0"/>
              <a:t>Vi är mycket intresserade av … </a:t>
            </a:r>
          </a:p>
          <a:p>
            <a:r>
              <a:rPr lang="sv-SE" sz="3600" dirty="0"/>
              <a:t>Jag undrar om det är möjligt att … </a:t>
            </a:r>
          </a:p>
          <a:p>
            <a:r>
              <a:rPr lang="sv-SE" sz="3600" dirty="0"/>
              <a:t>Jag skriver angående… </a:t>
            </a:r>
            <a:endParaRPr lang="fi-FI" sz="3600" dirty="0"/>
          </a:p>
        </p:txBody>
      </p:sp>
    </p:spTree>
    <p:extLst>
      <p:ext uri="{BB962C8B-B14F-4D97-AF65-F5344CB8AC3E}">
        <p14:creationId xmlns:p14="http://schemas.microsoft.com/office/powerpoint/2010/main" val="308715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269829-4F06-5E9F-AF66-3CAE0DCB3617}"/>
              </a:ext>
            </a:extLst>
          </p:cNvPr>
          <p:cNvSpPr>
            <a:spLocks noGrp="1"/>
          </p:cNvSpPr>
          <p:nvPr>
            <p:ph type="title"/>
          </p:nvPr>
        </p:nvSpPr>
        <p:spPr/>
        <p:txBody>
          <a:bodyPr/>
          <a:lstStyle/>
          <a:p>
            <a:r>
              <a:rPr lang="fi-FI" dirty="0" err="1"/>
              <a:t>Nyttiga</a:t>
            </a:r>
            <a:r>
              <a:rPr lang="fi-FI" dirty="0"/>
              <a:t> </a:t>
            </a:r>
            <a:r>
              <a:rPr lang="fi-FI" dirty="0" err="1"/>
              <a:t>fraser</a:t>
            </a:r>
            <a:endParaRPr lang="fi-FI" dirty="0"/>
          </a:p>
        </p:txBody>
      </p:sp>
      <p:sp>
        <p:nvSpPr>
          <p:cNvPr id="3" name="Sisällön paikkamerkki 2">
            <a:extLst>
              <a:ext uri="{FF2B5EF4-FFF2-40B4-BE49-F238E27FC236}">
                <a16:creationId xmlns:a16="http://schemas.microsoft.com/office/drawing/2014/main" id="{C5B84EE9-9552-7111-6B93-AE1B722C54E0}"/>
              </a:ext>
            </a:extLst>
          </p:cNvPr>
          <p:cNvSpPr>
            <a:spLocks noGrp="1"/>
          </p:cNvSpPr>
          <p:nvPr>
            <p:ph idx="1"/>
          </p:nvPr>
        </p:nvSpPr>
        <p:spPr/>
        <p:txBody>
          <a:bodyPr>
            <a:normAutofit/>
          </a:bodyPr>
          <a:lstStyle/>
          <a:p>
            <a:r>
              <a:rPr lang="sv-SE" sz="2800" dirty="0"/>
              <a:t>Vi hoppas på besked snarast möjligt. </a:t>
            </a:r>
          </a:p>
          <a:p>
            <a:r>
              <a:rPr lang="sv-SE" sz="2800" dirty="0"/>
              <a:t>Jag ser fram emot att höra av er. </a:t>
            </a:r>
          </a:p>
          <a:p>
            <a:r>
              <a:rPr lang="sv-SE" sz="2800" dirty="0"/>
              <a:t>Tack (redan) på förhand! </a:t>
            </a:r>
          </a:p>
          <a:p>
            <a:r>
              <a:rPr lang="sv-SE" sz="2800" dirty="0"/>
              <a:t>Vi tackar för ert intresse. Ni är hjärtligt välkomna till … </a:t>
            </a:r>
          </a:p>
          <a:p>
            <a:r>
              <a:rPr lang="sv-SE" sz="2800" dirty="0"/>
              <a:t>Vi kommer att göra vårt bästa för att … </a:t>
            </a:r>
          </a:p>
          <a:p>
            <a:r>
              <a:rPr lang="sv-SE" sz="2800" dirty="0"/>
              <a:t>Tack för upplysningarna om … </a:t>
            </a:r>
          </a:p>
          <a:p>
            <a:r>
              <a:rPr lang="sv-SE" sz="2800" dirty="0"/>
              <a:t>Tack för snabbt svar. </a:t>
            </a:r>
          </a:p>
          <a:p>
            <a:r>
              <a:rPr lang="sv-SE" sz="2800" dirty="0"/>
              <a:t>Tack för din e-post / ditt mejl / ditt intresse</a:t>
            </a:r>
            <a:endParaRPr lang="fi-FI" sz="2800" dirty="0"/>
          </a:p>
        </p:txBody>
      </p:sp>
    </p:spTree>
    <p:extLst>
      <p:ext uri="{BB962C8B-B14F-4D97-AF65-F5344CB8AC3E}">
        <p14:creationId xmlns:p14="http://schemas.microsoft.com/office/powerpoint/2010/main" val="171675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down)">
                                      <p:cBhvr>
                                        <p:cTn id="68" dur="580">
                                          <p:stCondLst>
                                            <p:cond delay="0"/>
                                          </p:stCondLst>
                                        </p:cTn>
                                        <p:tgtEl>
                                          <p:spTgt spid="3">
                                            <p:txEl>
                                              <p:pRg st="3" end="3"/>
                                            </p:txEl>
                                          </p:spTgt>
                                        </p:tgtEl>
                                      </p:cBhvr>
                                    </p:animEffect>
                                    <p:anim calcmode="lin" valueType="num">
                                      <p:cBhvr>
                                        <p:cTn id="6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3" end="3"/>
                                            </p:txEl>
                                          </p:spTgt>
                                        </p:tgtEl>
                                      </p:cBhvr>
                                      <p:to x="100000" y="60000"/>
                                    </p:animScale>
                                    <p:animScale>
                                      <p:cBhvr>
                                        <p:cTn id="75" dur="166" decel="50000">
                                          <p:stCondLst>
                                            <p:cond delay="676"/>
                                          </p:stCondLst>
                                        </p:cTn>
                                        <p:tgtEl>
                                          <p:spTgt spid="3">
                                            <p:txEl>
                                              <p:pRg st="3" end="3"/>
                                            </p:txEl>
                                          </p:spTgt>
                                        </p:tgtEl>
                                      </p:cBhvr>
                                      <p:to x="100000" y="100000"/>
                                    </p:animScale>
                                    <p:animScale>
                                      <p:cBhvr>
                                        <p:cTn id="76" dur="26">
                                          <p:stCondLst>
                                            <p:cond delay="1312"/>
                                          </p:stCondLst>
                                        </p:cTn>
                                        <p:tgtEl>
                                          <p:spTgt spid="3">
                                            <p:txEl>
                                              <p:pRg st="3" end="3"/>
                                            </p:txEl>
                                          </p:spTgt>
                                        </p:tgtEl>
                                      </p:cBhvr>
                                      <p:to x="100000" y="80000"/>
                                    </p:animScale>
                                    <p:animScale>
                                      <p:cBhvr>
                                        <p:cTn id="77" dur="166" decel="50000">
                                          <p:stCondLst>
                                            <p:cond delay="1338"/>
                                          </p:stCondLst>
                                        </p:cTn>
                                        <p:tgtEl>
                                          <p:spTgt spid="3">
                                            <p:txEl>
                                              <p:pRg st="3" end="3"/>
                                            </p:txEl>
                                          </p:spTgt>
                                        </p:tgtEl>
                                      </p:cBhvr>
                                      <p:to x="100000" y="100000"/>
                                    </p:animScale>
                                    <p:animScale>
                                      <p:cBhvr>
                                        <p:cTn id="78" dur="26">
                                          <p:stCondLst>
                                            <p:cond delay="1642"/>
                                          </p:stCondLst>
                                        </p:cTn>
                                        <p:tgtEl>
                                          <p:spTgt spid="3">
                                            <p:txEl>
                                              <p:pRg st="3" end="3"/>
                                            </p:txEl>
                                          </p:spTgt>
                                        </p:tgtEl>
                                      </p:cBhvr>
                                      <p:to x="100000" y="90000"/>
                                    </p:animScale>
                                    <p:animScale>
                                      <p:cBhvr>
                                        <p:cTn id="79" dur="166" decel="50000">
                                          <p:stCondLst>
                                            <p:cond delay="1668"/>
                                          </p:stCondLst>
                                        </p:cTn>
                                        <p:tgtEl>
                                          <p:spTgt spid="3">
                                            <p:txEl>
                                              <p:pRg st="3" end="3"/>
                                            </p:txEl>
                                          </p:spTgt>
                                        </p:tgtEl>
                                      </p:cBhvr>
                                      <p:to x="100000" y="100000"/>
                                    </p:animScale>
                                    <p:animScale>
                                      <p:cBhvr>
                                        <p:cTn id="80" dur="26">
                                          <p:stCondLst>
                                            <p:cond delay="1808"/>
                                          </p:stCondLst>
                                        </p:cTn>
                                        <p:tgtEl>
                                          <p:spTgt spid="3">
                                            <p:txEl>
                                              <p:pRg st="3" end="3"/>
                                            </p:txEl>
                                          </p:spTgt>
                                        </p:tgtEl>
                                      </p:cBhvr>
                                      <p:to x="100000" y="95000"/>
                                    </p:animScale>
                                    <p:animScale>
                                      <p:cBhvr>
                                        <p:cTn id="81" dur="166" decel="50000">
                                          <p:stCondLst>
                                            <p:cond delay="1834"/>
                                          </p:stCondLst>
                                        </p:cTn>
                                        <p:tgtEl>
                                          <p:spTgt spid="3">
                                            <p:txEl>
                                              <p:pRg st="3" end="3"/>
                                            </p:txEl>
                                          </p:spTgt>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3">
                                            <p:txEl>
                                              <p:pRg st="4" end="4"/>
                                            </p:txEl>
                                          </p:spTgt>
                                        </p:tgtEl>
                                        <p:attrNameLst>
                                          <p:attrName>style.visibility</p:attrName>
                                        </p:attrNameLst>
                                      </p:cBhvr>
                                      <p:to>
                                        <p:strVal val="visible"/>
                                      </p:to>
                                    </p:set>
                                    <p:animEffect transition="in" filter="wipe(down)">
                                      <p:cBhvr>
                                        <p:cTn id="86" dur="580">
                                          <p:stCondLst>
                                            <p:cond delay="0"/>
                                          </p:stCondLst>
                                        </p:cTn>
                                        <p:tgtEl>
                                          <p:spTgt spid="3">
                                            <p:txEl>
                                              <p:pRg st="4" end="4"/>
                                            </p:txEl>
                                          </p:spTgt>
                                        </p:tgtEl>
                                      </p:cBhvr>
                                    </p:animEffect>
                                    <p:anim calcmode="lin" valueType="num">
                                      <p:cBhvr>
                                        <p:cTn id="87"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3">
                                            <p:txEl>
                                              <p:pRg st="4" end="4"/>
                                            </p:txEl>
                                          </p:spTgt>
                                        </p:tgtEl>
                                      </p:cBhvr>
                                      <p:to x="100000" y="60000"/>
                                    </p:animScale>
                                    <p:animScale>
                                      <p:cBhvr>
                                        <p:cTn id="93" dur="166" decel="50000">
                                          <p:stCondLst>
                                            <p:cond delay="676"/>
                                          </p:stCondLst>
                                        </p:cTn>
                                        <p:tgtEl>
                                          <p:spTgt spid="3">
                                            <p:txEl>
                                              <p:pRg st="4" end="4"/>
                                            </p:txEl>
                                          </p:spTgt>
                                        </p:tgtEl>
                                      </p:cBhvr>
                                      <p:to x="100000" y="100000"/>
                                    </p:animScale>
                                    <p:animScale>
                                      <p:cBhvr>
                                        <p:cTn id="94" dur="26">
                                          <p:stCondLst>
                                            <p:cond delay="1312"/>
                                          </p:stCondLst>
                                        </p:cTn>
                                        <p:tgtEl>
                                          <p:spTgt spid="3">
                                            <p:txEl>
                                              <p:pRg st="4" end="4"/>
                                            </p:txEl>
                                          </p:spTgt>
                                        </p:tgtEl>
                                      </p:cBhvr>
                                      <p:to x="100000" y="80000"/>
                                    </p:animScale>
                                    <p:animScale>
                                      <p:cBhvr>
                                        <p:cTn id="95" dur="166" decel="50000">
                                          <p:stCondLst>
                                            <p:cond delay="1338"/>
                                          </p:stCondLst>
                                        </p:cTn>
                                        <p:tgtEl>
                                          <p:spTgt spid="3">
                                            <p:txEl>
                                              <p:pRg st="4" end="4"/>
                                            </p:txEl>
                                          </p:spTgt>
                                        </p:tgtEl>
                                      </p:cBhvr>
                                      <p:to x="100000" y="100000"/>
                                    </p:animScale>
                                    <p:animScale>
                                      <p:cBhvr>
                                        <p:cTn id="96" dur="26">
                                          <p:stCondLst>
                                            <p:cond delay="1642"/>
                                          </p:stCondLst>
                                        </p:cTn>
                                        <p:tgtEl>
                                          <p:spTgt spid="3">
                                            <p:txEl>
                                              <p:pRg st="4" end="4"/>
                                            </p:txEl>
                                          </p:spTgt>
                                        </p:tgtEl>
                                      </p:cBhvr>
                                      <p:to x="100000" y="90000"/>
                                    </p:animScale>
                                    <p:animScale>
                                      <p:cBhvr>
                                        <p:cTn id="97" dur="166" decel="50000">
                                          <p:stCondLst>
                                            <p:cond delay="1668"/>
                                          </p:stCondLst>
                                        </p:cTn>
                                        <p:tgtEl>
                                          <p:spTgt spid="3">
                                            <p:txEl>
                                              <p:pRg st="4" end="4"/>
                                            </p:txEl>
                                          </p:spTgt>
                                        </p:tgtEl>
                                      </p:cBhvr>
                                      <p:to x="100000" y="100000"/>
                                    </p:animScale>
                                    <p:animScale>
                                      <p:cBhvr>
                                        <p:cTn id="98" dur="26">
                                          <p:stCondLst>
                                            <p:cond delay="1808"/>
                                          </p:stCondLst>
                                        </p:cTn>
                                        <p:tgtEl>
                                          <p:spTgt spid="3">
                                            <p:txEl>
                                              <p:pRg st="4" end="4"/>
                                            </p:txEl>
                                          </p:spTgt>
                                        </p:tgtEl>
                                      </p:cBhvr>
                                      <p:to x="100000" y="95000"/>
                                    </p:animScale>
                                    <p:animScale>
                                      <p:cBhvr>
                                        <p:cTn id="99" dur="166" decel="50000">
                                          <p:stCondLst>
                                            <p:cond delay="1834"/>
                                          </p:stCondLst>
                                        </p:cTn>
                                        <p:tgtEl>
                                          <p:spTgt spid="3">
                                            <p:txEl>
                                              <p:pRg st="4" end="4"/>
                                            </p:txEl>
                                          </p:spTgt>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grpId="0" nodeType="clickEffect">
                                  <p:stCondLst>
                                    <p:cond delay="0"/>
                                  </p:stCondLst>
                                  <p:childTnLst>
                                    <p:set>
                                      <p:cBhvr>
                                        <p:cTn id="103" dur="1" fill="hold">
                                          <p:stCondLst>
                                            <p:cond delay="0"/>
                                          </p:stCondLst>
                                        </p:cTn>
                                        <p:tgtEl>
                                          <p:spTgt spid="3">
                                            <p:txEl>
                                              <p:pRg st="5" end="5"/>
                                            </p:txEl>
                                          </p:spTgt>
                                        </p:tgtEl>
                                        <p:attrNameLst>
                                          <p:attrName>style.visibility</p:attrName>
                                        </p:attrNameLst>
                                      </p:cBhvr>
                                      <p:to>
                                        <p:strVal val="visible"/>
                                      </p:to>
                                    </p:set>
                                    <p:animEffect transition="in" filter="wipe(down)">
                                      <p:cBhvr>
                                        <p:cTn id="104" dur="580">
                                          <p:stCondLst>
                                            <p:cond delay="0"/>
                                          </p:stCondLst>
                                        </p:cTn>
                                        <p:tgtEl>
                                          <p:spTgt spid="3">
                                            <p:txEl>
                                              <p:pRg st="5" end="5"/>
                                            </p:txEl>
                                          </p:spTgt>
                                        </p:tgtEl>
                                      </p:cBhvr>
                                    </p:animEffect>
                                    <p:anim calcmode="lin" valueType="num">
                                      <p:cBhvr>
                                        <p:cTn id="105"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10" dur="26">
                                          <p:stCondLst>
                                            <p:cond delay="650"/>
                                          </p:stCondLst>
                                        </p:cTn>
                                        <p:tgtEl>
                                          <p:spTgt spid="3">
                                            <p:txEl>
                                              <p:pRg st="5" end="5"/>
                                            </p:txEl>
                                          </p:spTgt>
                                        </p:tgtEl>
                                      </p:cBhvr>
                                      <p:to x="100000" y="60000"/>
                                    </p:animScale>
                                    <p:animScale>
                                      <p:cBhvr>
                                        <p:cTn id="111" dur="166" decel="50000">
                                          <p:stCondLst>
                                            <p:cond delay="676"/>
                                          </p:stCondLst>
                                        </p:cTn>
                                        <p:tgtEl>
                                          <p:spTgt spid="3">
                                            <p:txEl>
                                              <p:pRg st="5" end="5"/>
                                            </p:txEl>
                                          </p:spTgt>
                                        </p:tgtEl>
                                      </p:cBhvr>
                                      <p:to x="100000" y="100000"/>
                                    </p:animScale>
                                    <p:animScale>
                                      <p:cBhvr>
                                        <p:cTn id="112" dur="26">
                                          <p:stCondLst>
                                            <p:cond delay="1312"/>
                                          </p:stCondLst>
                                        </p:cTn>
                                        <p:tgtEl>
                                          <p:spTgt spid="3">
                                            <p:txEl>
                                              <p:pRg st="5" end="5"/>
                                            </p:txEl>
                                          </p:spTgt>
                                        </p:tgtEl>
                                      </p:cBhvr>
                                      <p:to x="100000" y="80000"/>
                                    </p:animScale>
                                    <p:animScale>
                                      <p:cBhvr>
                                        <p:cTn id="113" dur="166" decel="50000">
                                          <p:stCondLst>
                                            <p:cond delay="1338"/>
                                          </p:stCondLst>
                                        </p:cTn>
                                        <p:tgtEl>
                                          <p:spTgt spid="3">
                                            <p:txEl>
                                              <p:pRg st="5" end="5"/>
                                            </p:txEl>
                                          </p:spTgt>
                                        </p:tgtEl>
                                      </p:cBhvr>
                                      <p:to x="100000" y="100000"/>
                                    </p:animScale>
                                    <p:animScale>
                                      <p:cBhvr>
                                        <p:cTn id="114" dur="26">
                                          <p:stCondLst>
                                            <p:cond delay="1642"/>
                                          </p:stCondLst>
                                        </p:cTn>
                                        <p:tgtEl>
                                          <p:spTgt spid="3">
                                            <p:txEl>
                                              <p:pRg st="5" end="5"/>
                                            </p:txEl>
                                          </p:spTgt>
                                        </p:tgtEl>
                                      </p:cBhvr>
                                      <p:to x="100000" y="90000"/>
                                    </p:animScale>
                                    <p:animScale>
                                      <p:cBhvr>
                                        <p:cTn id="115" dur="166" decel="50000">
                                          <p:stCondLst>
                                            <p:cond delay="1668"/>
                                          </p:stCondLst>
                                        </p:cTn>
                                        <p:tgtEl>
                                          <p:spTgt spid="3">
                                            <p:txEl>
                                              <p:pRg st="5" end="5"/>
                                            </p:txEl>
                                          </p:spTgt>
                                        </p:tgtEl>
                                      </p:cBhvr>
                                      <p:to x="100000" y="100000"/>
                                    </p:animScale>
                                    <p:animScale>
                                      <p:cBhvr>
                                        <p:cTn id="116" dur="26">
                                          <p:stCondLst>
                                            <p:cond delay="1808"/>
                                          </p:stCondLst>
                                        </p:cTn>
                                        <p:tgtEl>
                                          <p:spTgt spid="3">
                                            <p:txEl>
                                              <p:pRg st="5" end="5"/>
                                            </p:txEl>
                                          </p:spTgt>
                                        </p:tgtEl>
                                      </p:cBhvr>
                                      <p:to x="100000" y="95000"/>
                                    </p:animScale>
                                    <p:animScale>
                                      <p:cBhvr>
                                        <p:cTn id="117" dur="166" decel="50000">
                                          <p:stCondLst>
                                            <p:cond delay="1834"/>
                                          </p:stCondLst>
                                        </p:cTn>
                                        <p:tgtEl>
                                          <p:spTgt spid="3">
                                            <p:txEl>
                                              <p:pRg st="5" end="5"/>
                                            </p:txEl>
                                          </p:spTgt>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3">
                                            <p:txEl>
                                              <p:pRg st="6" end="6"/>
                                            </p:txEl>
                                          </p:spTgt>
                                        </p:tgtEl>
                                        <p:attrNameLst>
                                          <p:attrName>style.visibility</p:attrName>
                                        </p:attrNameLst>
                                      </p:cBhvr>
                                      <p:to>
                                        <p:strVal val="visible"/>
                                      </p:to>
                                    </p:set>
                                    <p:animEffect transition="in" filter="wipe(down)">
                                      <p:cBhvr>
                                        <p:cTn id="122" dur="580">
                                          <p:stCondLst>
                                            <p:cond delay="0"/>
                                          </p:stCondLst>
                                        </p:cTn>
                                        <p:tgtEl>
                                          <p:spTgt spid="3">
                                            <p:txEl>
                                              <p:pRg st="6" end="6"/>
                                            </p:txEl>
                                          </p:spTgt>
                                        </p:tgtEl>
                                      </p:cBhvr>
                                    </p:animEffect>
                                    <p:anim calcmode="lin" valueType="num">
                                      <p:cBhvr>
                                        <p:cTn id="123"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8" dur="26">
                                          <p:stCondLst>
                                            <p:cond delay="650"/>
                                          </p:stCondLst>
                                        </p:cTn>
                                        <p:tgtEl>
                                          <p:spTgt spid="3">
                                            <p:txEl>
                                              <p:pRg st="6" end="6"/>
                                            </p:txEl>
                                          </p:spTgt>
                                        </p:tgtEl>
                                      </p:cBhvr>
                                      <p:to x="100000" y="60000"/>
                                    </p:animScale>
                                    <p:animScale>
                                      <p:cBhvr>
                                        <p:cTn id="129" dur="166" decel="50000">
                                          <p:stCondLst>
                                            <p:cond delay="676"/>
                                          </p:stCondLst>
                                        </p:cTn>
                                        <p:tgtEl>
                                          <p:spTgt spid="3">
                                            <p:txEl>
                                              <p:pRg st="6" end="6"/>
                                            </p:txEl>
                                          </p:spTgt>
                                        </p:tgtEl>
                                      </p:cBhvr>
                                      <p:to x="100000" y="100000"/>
                                    </p:animScale>
                                    <p:animScale>
                                      <p:cBhvr>
                                        <p:cTn id="130" dur="26">
                                          <p:stCondLst>
                                            <p:cond delay="1312"/>
                                          </p:stCondLst>
                                        </p:cTn>
                                        <p:tgtEl>
                                          <p:spTgt spid="3">
                                            <p:txEl>
                                              <p:pRg st="6" end="6"/>
                                            </p:txEl>
                                          </p:spTgt>
                                        </p:tgtEl>
                                      </p:cBhvr>
                                      <p:to x="100000" y="80000"/>
                                    </p:animScale>
                                    <p:animScale>
                                      <p:cBhvr>
                                        <p:cTn id="131" dur="166" decel="50000">
                                          <p:stCondLst>
                                            <p:cond delay="1338"/>
                                          </p:stCondLst>
                                        </p:cTn>
                                        <p:tgtEl>
                                          <p:spTgt spid="3">
                                            <p:txEl>
                                              <p:pRg st="6" end="6"/>
                                            </p:txEl>
                                          </p:spTgt>
                                        </p:tgtEl>
                                      </p:cBhvr>
                                      <p:to x="100000" y="100000"/>
                                    </p:animScale>
                                    <p:animScale>
                                      <p:cBhvr>
                                        <p:cTn id="132" dur="26">
                                          <p:stCondLst>
                                            <p:cond delay="1642"/>
                                          </p:stCondLst>
                                        </p:cTn>
                                        <p:tgtEl>
                                          <p:spTgt spid="3">
                                            <p:txEl>
                                              <p:pRg st="6" end="6"/>
                                            </p:txEl>
                                          </p:spTgt>
                                        </p:tgtEl>
                                      </p:cBhvr>
                                      <p:to x="100000" y="90000"/>
                                    </p:animScale>
                                    <p:animScale>
                                      <p:cBhvr>
                                        <p:cTn id="133" dur="166" decel="50000">
                                          <p:stCondLst>
                                            <p:cond delay="1668"/>
                                          </p:stCondLst>
                                        </p:cTn>
                                        <p:tgtEl>
                                          <p:spTgt spid="3">
                                            <p:txEl>
                                              <p:pRg st="6" end="6"/>
                                            </p:txEl>
                                          </p:spTgt>
                                        </p:tgtEl>
                                      </p:cBhvr>
                                      <p:to x="100000" y="100000"/>
                                    </p:animScale>
                                    <p:animScale>
                                      <p:cBhvr>
                                        <p:cTn id="134" dur="26">
                                          <p:stCondLst>
                                            <p:cond delay="1808"/>
                                          </p:stCondLst>
                                        </p:cTn>
                                        <p:tgtEl>
                                          <p:spTgt spid="3">
                                            <p:txEl>
                                              <p:pRg st="6" end="6"/>
                                            </p:txEl>
                                          </p:spTgt>
                                        </p:tgtEl>
                                      </p:cBhvr>
                                      <p:to x="100000" y="95000"/>
                                    </p:animScale>
                                    <p:animScale>
                                      <p:cBhvr>
                                        <p:cTn id="135" dur="166" decel="50000">
                                          <p:stCondLst>
                                            <p:cond delay="1834"/>
                                          </p:stCondLst>
                                        </p:cTn>
                                        <p:tgtEl>
                                          <p:spTgt spid="3">
                                            <p:txEl>
                                              <p:pRg st="6" end="6"/>
                                            </p:txEl>
                                          </p:spTgt>
                                        </p:tgtEl>
                                      </p:cBhvr>
                                      <p:to x="100000" y="100000"/>
                                    </p:animScale>
                                  </p:childTnLst>
                                </p:cTn>
                              </p:par>
                            </p:childTnLst>
                          </p:cTn>
                        </p:par>
                      </p:childTnLst>
                    </p:cTn>
                  </p:par>
                  <p:par>
                    <p:cTn id="136" fill="hold">
                      <p:stCondLst>
                        <p:cond delay="indefinite"/>
                      </p:stCondLst>
                      <p:childTnLst>
                        <p:par>
                          <p:cTn id="137" fill="hold">
                            <p:stCondLst>
                              <p:cond delay="0"/>
                            </p:stCondLst>
                            <p:childTnLst>
                              <p:par>
                                <p:cTn id="138" presetID="26" presetClass="entr" presetSubtype="0" fill="hold" grpId="0" nodeType="clickEffect">
                                  <p:stCondLst>
                                    <p:cond delay="0"/>
                                  </p:stCondLst>
                                  <p:childTnLst>
                                    <p:set>
                                      <p:cBhvr>
                                        <p:cTn id="139" dur="1" fill="hold">
                                          <p:stCondLst>
                                            <p:cond delay="0"/>
                                          </p:stCondLst>
                                        </p:cTn>
                                        <p:tgtEl>
                                          <p:spTgt spid="3">
                                            <p:txEl>
                                              <p:pRg st="7" end="7"/>
                                            </p:txEl>
                                          </p:spTgt>
                                        </p:tgtEl>
                                        <p:attrNameLst>
                                          <p:attrName>style.visibility</p:attrName>
                                        </p:attrNameLst>
                                      </p:cBhvr>
                                      <p:to>
                                        <p:strVal val="visible"/>
                                      </p:to>
                                    </p:set>
                                    <p:animEffect transition="in" filter="wipe(down)">
                                      <p:cBhvr>
                                        <p:cTn id="140" dur="580">
                                          <p:stCondLst>
                                            <p:cond delay="0"/>
                                          </p:stCondLst>
                                        </p:cTn>
                                        <p:tgtEl>
                                          <p:spTgt spid="3">
                                            <p:txEl>
                                              <p:pRg st="7" end="7"/>
                                            </p:txEl>
                                          </p:spTgt>
                                        </p:tgtEl>
                                      </p:cBhvr>
                                    </p:animEffect>
                                    <p:anim calcmode="lin" valueType="num">
                                      <p:cBhvr>
                                        <p:cTn id="141"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46" dur="26">
                                          <p:stCondLst>
                                            <p:cond delay="650"/>
                                          </p:stCondLst>
                                        </p:cTn>
                                        <p:tgtEl>
                                          <p:spTgt spid="3">
                                            <p:txEl>
                                              <p:pRg st="7" end="7"/>
                                            </p:txEl>
                                          </p:spTgt>
                                        </p:tgtEl>
                                      </p:cBhvr>
                                      <p:to x="100000" y="60000"/>
                                    </p:animScale>
                                    <p:animScale>
                                      <p:cBhvr>
                                        <p:cTn id="147" dur="166" decel="50000">
                                          <p:stCondLst>
                                            <p:cond delay="676"/>
                                          </p:stCondLst>
                                        </p:cTn>
                                        <p:tgtEl>
                                          <p:spTgt spid="3">
                                            <p:txEl>
                                              <p:pRg st="7" end="7"/>
                                            </p:txEl>
                                          </p:spTgt>
                                        </p:tgtEl>
                                      </p:cBhvr>
                                      <p:to x="100000" y="100000"/>
                                    </p:animScale>
                                    <p:animScale>
                                      <p:cBhvr>
                                        <p:cTn id="148" dur="26">
                                          <p:stCondLst>
                                            <p:cond delay="1312"/>
                                          </p:stCondLst>
                                        </p:cTn>
                                        <p:tgtEl>
                                          <p:spTgt spid="3">
                                            <p:txEl>
                                              <p:pRg st="7" end="7"/>
                                            </p:txEl>
                                          </p:spTgt>
                                        </p:tgtEl>
                                      </p:cBhvr>
                                      <p:to x="100000" y="80000"/>
                                    </p:animScale>
                                    <p:animScale>
                                      <p:cBhvr>
                                        <p:cTn id="149" dur="166" decel="50000">
                                          <p:stCondLst>
                                            <p:cond delay="1338"/>
                                          </p:stCondLst>
                                        </p:cTn>
                                        <p:tgtEl>
                                          <p:spTgt spid="3">
                                            <p:txEl>
                                              <p:pRg st="7" end="7"/>
                                            </p:txEl>
                                          </p:spTgt>
                                        </p:tgtEl>
                                      </p:cBhvr>
                                      <p:to x="100000" y="100000"/>
                                    </p:animScale>
                                    <p:animScale>
                                      <p:cBhvr>
                                        <p:cTn id="150" dur="26">
                                          <p:stCondLst>
                                            <p:cond delay="1642"/>
                                          </p:stCondLst>
                                        </p:cTn>
                                        <p:tgtEl>
                                          <p:spTgt spid="3">
                                            <p:txEl>
                                              <p:pRg st="7" end="7"/>
                                            </p:txEl>
                                          </p:spTgt>
                                        </p:tgtEl>
                                      </p:cBhvr>
                                      <p:to x="100000" y="90000"/>
                                    </p:animScale>
                                    <p:animScale>
                                      <p:cBhvr>
                                        <p:cTn id="151" dur="166" decel="50000">
                                          <p:stCondLst>
                                            <p:cond delay="1668"/>
                                          </p:stCondLst>
                                        </p:cTn>
                                        <p:tgtEl>
                                          <p:spTgt spid="3">
                                            <p:txEl>
                                              <p:pRg st="7" end="7"/>
                                            </p:txEl>
                                          </p:spTgt>
                                        </p:tgtEl>
                                      </p:cBhvr>
                                      <p:to x="100000" y="100000"/>
                                    </p:animScale>
                                    <p:animScale>
                                      <p:cBhvr>
                                        <p:cTn id="152" dur="26">
                                          <p:stCondLst>
                                            <p:cond delay="1808"/>
                                          </p:stCondLst>
                                        </p:cTn>
                                        <p:tgtEl>
                                          <p:spTgt spid="3">
                                            <p:txEl>
                                              <p:pRg st="7" end="7"/>
                                            </p:txEl>
                                          </p:spTgt>
                                        </p:tgtEl>
                                      </p:cBhvr>
                                      <p:to x="100000" y="95000"/>
                                    </p:animScale>
                                    <p:animScale>
                                      <p:cBhvr>
                                        <p:cTn id="153"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CelebrationVTI">
  <a:themeElements>
    <a:clrScheme name="AnalogousFromRegularSeedRightStep">
      <a:dk1>
        <a:srgbClr val="000000"/>
      </a:dk1>
      <a:lt1>
        <a:srgbClr val="FFFFFF"/>
      </a:lt1>
      <a:dk2>
        <a:srgbClr val="2B301B"/>
      </a:dk2>
      <a:lt2>
        <a:srgbClr val="F3F0F3"/>
      </a:lt2>
      <a:accent1>
        <a:srgbClr val="48B75D"/>
      </a:accent1>
      <a:accent2>
        <a:srgbClr val="3BB183"/>
      </a:accent2>
      <a:accent3>
        <a:srgbClr val="45AFB1"/>
      </a:accent3>
      <a:accent4>
        <a:srgbClr val="3B7DB1"/>
      </a:accent4>
      <a:accent5>
        <a:srgbClr val="4D5EC3"/>
      </a:accent5>
      <a:accent6>
        <a:srgbClr val="6648B6"/>
      </a:accent6>
      <a:hlink>
        <a:srgbClr val="BF3FA7"/>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ebrationVTI" id="{BAD6E4D6-FB5F-472A-BAD2-154760D77BE0}" vid="{59D360FE-6438-46F1-A5A6-11415132A23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4E1223CE1C664B8EC9D06DA0BB198B" ma:contentTypeVersion="4" ma:contentTypeDescription="Create a new document." ma:contentTypeScope="" ma:versionID="349f69adb296be30a095e7dc62252f88">
  <xsd:schema xmlns:xsd="http://www.w3.org/2001/XMLSchema" xmlns:xs="http://www.w3.org/2001/XMLSchema" xmlns:p="http://schemas.microsoft.com/office/2006/metadata/properties" xmlns:ns3="e0f7cc89-68b5-4a1f-be4d-74aaa30e8436" targetNamespace="http://schemas.microsoft.com/office/2006/metadata/properties" ma:root="true" ma:fieldsID="4a140dcd4ea44bd7a36596efbfe6333a" ns3:_="">
    <xsd:import namespace="e0f7cc89-68b5-4a1f-be4d-74aaa30e843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f7cc89-68b5-4a1f-be4d-74aaa30e84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F8714C-B5C5-4397-A34F-00884EF8CD98}">
  <ds:schemaRefs>
    <ds:schemaRef ds:uri="http://schemas.microsoft.com/sharepoint/v3/contenttype/forms"/>
  </ds:schemaRefs>
</ds:datastoreItem>
</file>

<file path=customXml/itemProps2.xml><?xml version="1.0" encoding="utf-8"?>
<ds:datastoreItem xmlns:ds="http://schemas.openxmlformats.org/officeDocument/2006/customXml" ds:itemID="{5C7F3D24-8C28-46C9-85F8-A05E284A9537}">
  <ds:schemaRefs>
    <ds:schemaRef ds:uri="e0f7cc89-68b5-4a1f-be4d-74aaa30e8436"/>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D60347CD-5DCD-4ECC-A762-75ECCC8F37A1}">
  <ds:schemaRefs>
    <ds:schemaRef ds:uri="e0f7cc89-68b5-4a1f-be4d-74aaa30e84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36</TotalTime>
  <Words>729</Words>
  <Application>Microsoft Office PowerPoint</Application>
  <PresentationFormat>Laajakuva</PresentationFormat>
  <Paragraphs>91</Paragraphs>
  <Slides>13</Slides>
  <Notes>0</Notes>
  <HiddenSlides>0</HiddenSlides>
  <MMClips>1</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13</vt:i4>
      </vt:variant>
    </vt:vector>
  </HeadingPairs>
  <TitlesOfParts>
    <vt:vector size="18" baseType="lpstr">
      <vt:lpstr>Arial</vt:lpstr>
      <vt:lpstr>AvenirNext LT Pro Medium</vt:lpstr>
      <vt:lpstr>Calibri</vt:lpstr>
      <vt:lpstr>Gill Sans Nova</vt:lpstr>
      <vt:lpstr>CelebrationVTI</vt:lpstr>
      <vt:lpstr>E-post</vt:lpstr>
      <vt:lpstr>I början</vt:lpstr>
      <vt:lpstr>I början</vt:lpstr>
      <vt:lpstr>… i slutet</vt:lpstr>
      <vt:lpstr>… i slutet</vt:lpstr>
      <vt:lpstr>Skriv ett e-postmeddelande</vt:lpstr>
      <vt:lpstr>Nyttiga fraser</vt:lpstr>
      <vt:lpstr>Nyttiga fraser</vt:lpstr>
      <vt:lpstr>Nyttiga fraser</vt:lpstr>
      <vt:lpstr>Frånvaro</vt:lpstr>
      <vt:lpstr>Terminologi</vt:lpstr>
      <vt:lpstr>E-post-layout</vt:lpstr>
      <vt:lpstr>Olika tecken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E-post</dc:title>
  <dc:creator>Hyvärinen-Andersson Anna-Maria</dc:creator>
  <cp:lastModifiedBy>Hyvärinen-Andersson Anna-Maria</cp:lastModifiedBy>
  <cp:revision>2</cp:revision>
  <dcterms:created xsi:type="dcterms:W3CDTF">2022-06-03T05:08:33Z</dcterms:created>
  <dcterms:modified xsi:type="dcterms:W3CDTF">2022-06-03T05:45:30Z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0x010100B34E1223CE1C664B8EC9D06DA0BB198B</vt:lpwstr>
  </property>
</Properties>
</file>