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6"/>
  </p:notesMasterIdLst>
  <p:sldIdLst>
    <p:sldId id="322" r:id="rId2"/>
    <p:sldId id="321" r:id="rId3"/>
    <p:sldId id="323" r:id="rId4"/>
    <p:sldId id="301" r:id="rId5"/>
    <p:sldId id="333" r:id="rId6"/>
    <p:sldId id="334" r:id="rId7"/>
    <p:sldId id="335" r:id="rId8"/>
    <p:sldId id="336" r:id="rId9"/>
    <p:sldId id="337" r:id="rId10"/>
    <p:sldId id="338" r:id="rId11"/>
    <p:sldId id="339" r:id="rId12"/>
    <p:sldId id="340" r:id="rId13"/>
    <p:sldId id="341" r:id="rId14"/>
    <p:sldId id="342" r:id="rId15"/>
    <p:sldId id="344" r:id="rId16"/>
    <p:sldId id="275" r:id="rId17"/>
    <p:sldId id="325" r:id="rId18"/>
    <p:sldId id="326" r:id="rId19"/>
    <p:sldId id="327" r:id="rId20"/>
    <p:sldId id="328" r:id="rId21"/>
    <p:sldId id="348" r:id="rId22"/>
    <p:sldId id="347" r:id="rId23"/>
    <p:sldId id="329" r:id="rId24"/>
    <p:sldId id="320" r:id="rId25"/>
  </p:sldIdLst>
  <p:sldSz cx="9144000" cy="6858000" type="screen4x3"/>
  <p:notesSz cx="6797675" cy="987425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78" autoAdjust="0"/>
    <p:restoredTop sz="94660"/>
  </p:normalViewPr>
  <p:slideViewPr>
    <p:cSldViewPr>
      <p:cViewPr varScale="1">
        <p:scale>
          <a:sx n="99" d="100"/>
          <a:sy n="99" d="100"/>
        </p:scale>
        <p:origin x="981" y="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690269"/>
            <a:ext cx="5438140" cy="4443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378824"/>
            <a:ext cx="2945659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A87387B-C319-4508-ACC2-44F4C0BE33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199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ED53B0E-7E46-4AA1-AF7C-A74A3CC8E4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0D995-113F-444C-AF51-DB59E33E4E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20BFCD-4027-45B7-9028-1364FCBF07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333B92-1494-4EF2-B7B2-AAF665F09A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F3670-1AD8-4499-881F-54F4469DBB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D89670-5F29-474A-AD4B-F0779B13D5C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7D92D-4F17-4F4F-A6D1-4DF3A7F1BAC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DC187-4268-45E7-987E-4ACB26D4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63BEE-0710-4FE5-AB1B-E7FEACE62D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C43CF-5AE8-49DC-9A5E-583B8EE13E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40A9D-B399-41D6-A154-1AF84411FC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6905E71C-125A-4F74-88D7-946775C9C2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3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034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HA3xNMJnFu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FFVRgL4ymk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BGvPZlucL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787/env_outlook-2012-3-en" TargetMode="External"/><Relationship Id="rId2" Type="http://schemas.openxmlformats.org/officeDocument/2006/relationships/hyperlink" Target="https://read.oecd-ilibrary.org/environment/oecd-environmental-outlook-to-2050/executive-summary_env_outlook-2012-3-en#page1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heconversation.com/global-warming-below-1-7-c-is-not-plausible-reveals-our-study-of-the-social-drivers-of-decarbonisation-16310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frHogDujXw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95513" y="765175"/>
            <a:ext cx="6526212" cy="3311525"/>
          </a:xfrm>
        </p:spPr>
        <p:txBody>
          <a:bodyPr/>
          <a:lstStyle/>
          <a:p>
            <a:pPr eaLnBrk="1" hangingPunct="1"/>
            <a:r>
              <a:rPr lang="en-IE" sz="4100" dirty="0"/>
              <a:t>Key Environment Issues: An Introduction</a:t>
            </a:r>
            <a:endParaRPr lang="en-US" sz="4100" dirty="0"/>
          </a:p>
        </p:txBody>
      </p:sp>
    </p:spTree>
    <p:extLst>
      <p:ext uri="{BB962C8B-B14F-4D97-AF65-F5344CB8AC3E}">
        <p14:creationId xmlns:p14="http://schemas.microsoft.com/office/powerpoint/2010/main" val="18171472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Biodiversity</a:t>
            </a:r>
            <a:endParaRPr lang="en-GB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GB" dirty="0">
                <a:hlinkClick r:id="rId2"/>
              </a:rPr>
              <a:t>http://www.youtube.com/watch?v=HA3xNMJnFuo</a:t>
            </a:r>
            <a:endParaRPr lang="en-GB" dirty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1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 A considerable number of today’s known animal and plant species are likely to be extinct, largely due to expanding infrastructure and agriculture, as well as climate change.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 Food and bio fuel production together will require a 10% increase in farmland worldwide with a further loss of wildlife habitat.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Continued loss of biodiversity is likely to limit the Earth’s capacity to provide the valuable ecosystem services that support economic growth and human well-being.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892345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800" b="1"/>
              <a:t>Sources of losses in mean species abundance to 2030</a:t>
            </a:r>
          </a:p>
        </p:txBody>
      </p:sp>
      <p:graphicFrame>
        <p:nvGraphicFramePr>
          <p:cNvPr id="13315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708275" y="1905000"/>
          <a:ext cx="4640263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6667500" imgH="4876800" progId="Excel.Chart.8">
                  <p:embed/>
                </p:oleObj>
              </mc:Choice>
              <mc:Fallback>
                <p:oleObj name="Chart" r:id="rId2" imgW="6667500" imgH="487680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8275" y="1905000"/>
                        <a:ext cx="4640263" cy="411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6016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Water</a:t>
            </a:r>
            <a:endParaRPr lang="en-GB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600" dirty="0"/>
              <a:t>Water scarcity will worsen due to unsustainable use and management of the resource as well as climate change; </a:t>
            </a:r>
          </a:p>
          <a:p>
            <a:pPr eaLnBrk="1" hangingPunct="1"/>
            <a:r>
              <a:rPr lang="en-GB" sz="2600" dirty="0"/>
              <a:t>the number of people living in areas affected by severe water stress is expected to increase by another 1 billion to over 3.9 billion</a:t>
            </a:r>
          </a:p>
          <a:p>
            <a:pPr eaLnBrk="1" hangingPunct="1"/>
            <a:r>
              <a:rPr lang="en-GB" sz="2600" dirty="0">
                <a:hlinkClick r:id="rId2"/>
              </a:rPr>
              <a:t>https://www.youtube.com/watch?v=aFFVRgL4ymk</a:t>
            </a:r>
            <a:endParaRPr lang="en-GB" sz="2600" dirty="0"/>
          </a:p>
          <a:p>
            <a:pPr eaLnBrk="1" hangingPunct="1"/>
            <a:endParaRPr lang="en-GB" sz="2600" dirty="0"/>
          </a:p>
          <a:p>
            <a:pPr marL="0" indent="0" eaLnBrk="1" hangingPunct="1">
              <a:buNone/>
            </a:pPr>
            <a:endParaRPr lang="en-GB" sz="2600" dirty="0"/>
          </a:p>
          <a:p>
            <a:pPr eaLnBrk="1" hangingPunct="1">
              <a:buFont typeface="Wingdings" pitchFamily="2" charset="2"/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4003388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4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103188"/>
            <a:ext cx="6696075" cy="1314450"/>
          </a:xfrm>
        </p:spPr>
        <p:txBody>
          <a:bodyPr/>
          <a:lstStyle/>
          <a:p>
            <a:pPr eaLnBrk="1" hangingPunct="1"/>
            <a:r>
              <a:rPr lang="en-IE" sz="3800"/>
              <a:t>People Living in Areas of water stress, by level of stress</a:t>
            </a:r>
            <a:endParaRPr lang="en-GB" sz="3800"/>
          </a:p>
        </p:txBody>
      </p:sp>
      <p:graphicFrame>
        <p:nvGraphicFramePr>
          <p:cNvPr id="15363" name="Object 3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0" y="1773238"/>
          <a:ext cx="7127875" cy="417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6067425" imgH="6267450" progId="Excel.Chart.8">
                  <p:embed/>
                </p:oleObj>
              </mc:Choice>
              <mc:Fallback>
                <p:oleObj name="Chart" r:id="rId2" imgW="6067425" imgH="6267450" progId="Excel.Char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773238"/>
                        <a:ext cx="7127875" cy="417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3580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Air Quality</a:t>
            </a:r>
            <a:endParaRPr lang="en-GB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GB" sz="2600" dirty="0">
                <a:hlinkClick r:id="rId2"/>
              </a:rPr>
              <a:t>https://www.youtube.com/watch?v=qBGvPZlucLA</a:t>
            </a:r>
            <a:endParaRPr lang="en-GB" sz="2600" dirty="0"/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600" dirty="0"/>
          </a:p>
          <a:p>
            <a:pPr eaLnBrk="1" hangingPunct="1">
              <a:lnSpc>
                <a:spcPct val="90000"/>
              </a:lnSpc>
            </a:pPr>
            <a:r>
              <a:rPr lang="en-GB" sz="2600" dirty="0"/>
              <a:t>Health impacts of air pollution will increase worldwide, with the number of premature deaths linked to ground-level ozone quadrupling and those linked to particulate matter more than doubling.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117542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hart 3"/>
          <p:cNvSpPr>
            <a:spLocks noRot="1" noChangeArrowheads="1" noChangeShapeType="1" noTextEdit="1"/>
          </p:cNvSpPr>
          <p:nvPr/>
        </p:nvSpPr>
        <p:spPr bwMode="auto">
          <a:xfrm>
            <a:off x="2058988" y="-4030663"/>
            <a:ext cx="5829300" cy="5267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21406" name="Group 9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9553288"/>
              </p:ext>
            </p:extLst>
          </p:nvPr>
        </p:nvGraphicFramePr>
        <p:xfrm>
          <a:off x="755576" y="116632"/>
          <a:ext cx="7807325" cy="6553200"/>
        </p:xfrm>
        <a:graphic>
          <a:graphicData uri="http://schemas.openxmlformats.org/drawingml/2006/table">
            <a:tbl>
              <a:tblPr/>
              <a:tblGrid>
                <a:gridCol w="573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93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Fig: Annual mean PM10 concentrations, 2000-2030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342900" marR="0" lvl="0" indent="-34290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70000"/>
                        <a:buFontTx/>
                        <a:buNone/>
                        <a:tabLst/>
                      </a:pPr>
                      <a:r>
                        <a:rPr kumimoji="0" lang="en-GB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Arial" charset="0"/>
                        </a:rPr>
                        <a:t>Source: OECD Environmental Outlook Baseline, 2007.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34"/>
                  </a:ext>
                </a:extLst>
              </a:tr>
            </a:tbl>
          </a:graphicData>
        </a:graphic>
      </p:graphicFrame>
      <p:graphicFrame>
        <p:nvGraphicFramePr>
          <p:cNvPr id="21407" name="Group 927"/>
          <p:cNvGraphicFramePr>
            <a:graphicFrameLocks noGrp="1"/>
          </p:cNvGraphicFramePr>
          <p:nvPr/>
        </p:nvGraphicFramePr>
        <p:xfrm>
          <a:off x="2058988" y="-4087813"/>
          <a:ext cx="533400" cy="487680"/>
        </p:xfrm>
        <a:graphic>
          <a:graphicData uri="http://schemas.openxmlformats.org/drawingml/2006/table">
            <a:tbl>
              <a:tblPr/>
              <a:tblGrid>
                <a:gridCol w="533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1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8881" name="Picture 14" descr="clip_image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504" y="836712"/>
            <a:ext cx="8065591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20339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Drivers of Environmental Change</a:t>
            </a:r>
            <a:endParaRPr lang="en-GB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IE" dirty="0"/>
              <a:t>Demographic Developments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IE" dirty="0"/>
              <a:t>Urbanisation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IE" dirty="0"/>
              <a:t>Economic Growth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Population and demographic developments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Population growth is a key driver of local and global environmental change</a:t>
            </a:r>
          </a:p>
          <a:p>
            <a:r>
              <a:rPr lang="en-IE" dirty="0"/>
              <a:t>Due to</a:t>
            </a:r>
          </a:p>
          <a:p>
            <a:pPr lvl="1"/>
            <a:r>
              <a:rPr lang="en-IE" dirty="0"/>
              <a:t>Increased consumption of natural resources and land use</a:t>
            </a:r>
          </a:p>
          <a:p>
            <a:pPr lvl="1"/>
            <a:r>
              <a:rPr lang="en-IE" dirty="0"/>
              <a:t>Changes in wealth and age structure</a:t>
            </a:r>
          </a:p>
        </p:txBody>
      </p:sp>
    </p:spTree>
    <p:extLst>
      <p:ext uri="{BB962C8B-B14F-4D97-AF65-F5344CB8AC3E}">
        <p14:creationId xmlns:p14="http://schemas.microsoft.com/office/powerpoint/2010/main" val="2159541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Urbanisation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200" dirty="0"/>
              <a:t>Worlds population is becoming increasingly urbanised. In 1970 36% of world population lived in urban areas. By 2014 that share had reached 54%</a:t>
            </a:r>
          </a:p>
          <a:p>
            <a:r>
              <a:rPr lang="en-IE" sz="2200" dirty="0"/>
              <a:t>Urbanisation has positive and negative environmental consequences.</a:t>
            </a:r>
          </a:p>
          <a:p>
            <a:r>
              <a:rPr lang="en-IE" sz="2200" dirty="0"/>
              <a:t>On the positive side urbanisation can lead to the concentration of activities and allow for economies of scale and easier access (</a:t>
            </a:r>
            <a:r>
              <a:rPr lang="en-IE" sz="2200" dirty="0" err="1"/>
              <a:t>ie</a:t>
            </a:r>
            <a:r>
              <a:rPr lang="en-IE" sz="2200" dirty="0"/>
              <a:t> water &amp; energy)</a:t>
            </a:r>
          </a:p>
          <a:p>
            <a:r>
              <a:rPr lang="en-IE" sz="2200" dirty="0"/>
              <a:t>On the negative side, a greater concentration of population can cause higher levels of air pollutions</a:t>
            </a:r>
          </a:p>
          <a:p>
            <a:endParaRPr lang="en-IE" sz="24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67637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Economic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Economic Growth and rising per capita income, if based on the increased use of natural resources exacerbate environmental pressures</a:t>
            </a:r>
          </a:p>
          <a:p>
            <a:r>
              <a:rPr lang="en-IE" dirty="0"/>
              <a:t>However other sources of growth, such as technological progress or improvement in education and human skills can decouple environmental pressures from economic growth</a:t>
            </a:r>
          </a:p>
        </p:txBody>
      </p:sp>
    </p:spTree>
    <p:extLst>
      <p:ext uri="{BB962C8B-B14F-4D97-AF65-F5344CB8AC3E}">
        <p14:creationId xmlns:p14="http://schemas.microsoft.com/office/powerpoint/2010/main" val="63086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Learning Outcomes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IE" sz="2100" dirty="0"/>
              <a:t>After this topic you should be able to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IE" sz="2100" dirty="0"/>
          </a:p>
          <a:p>
            <a:pPr lvl="1" eaLnBrk="1" hangingPunct="1">
              <a:lnSpc>
                <a:spcPct val="90000"/>
              </a:lnSpc>
            </a:pPr>
            <a:r>
              <a:rPr lang="en-IE" sz="2000" dirty="0"/>
              <a:t>Understand the economic impact of environment issues</a:t>
            </a:r>
          </a:p>
          <a:p>
            <a:pPr lvl="1" eaLnBrk="1" hangingPunct="1">
              <a:lnSpc>
                <a:spcPct val="90000"/>
              </a:lnSpc>
            </a:pPr>
            <a:r>
              <a:rPr lang="en-IE" sz="2000" dirty="0"/>
              <a:t>Identify &amp; discuss the key environment issues </a:t>
            </a:r>
          </a:p>
          <a:p>
            <a:pPr lvl="1" eaLnBrk="1" hangingPunct="1">
              <a:lnSpc>
                <a:spcPct val="90000"/>
              </a:lnSpc>
            </a:pPr>
            <a:r>
              <a:rPr lang="en-IE" sz="2000" dirty="0"/>
              <a:t>Understand the drivers of environmental change</a:t>
            </a:r>
          </a:p>
          <a:p>
            <a:pPr lvl="1" eaLnBrk="1" hangingPunct="1">
              <a:lnSpc>
                <a:spcPct val="90000"/>
              </a:lnSpc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7573783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sz="3600" dirty="0"/>
              <a:t>Links between economic activity and environmental pressures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Energy use is driven by economic activity and technological developments</a:t>
            </a:r>
          </a:p>
          <a:p>
            <a:r>
              <a:rPr lang="en-IE" dirty="0"/>
              <a:t>As GDP is projected to quadruple so will energy use – around 80% increase over global energy consumption in 2016</a:t>
            </a:r>
          </a:p>
        </p:txBody>
      </p:sp>
    </p:spTree>
    <p:extLst>
      <p:ext uri="{BB962C8B-B14F-4D97-AF65-F5344CB8AC3E}">
        <p14:creationId xmlns:p14="http://schemas.microsoft.com/office/powerpoint/2010/main" val="359664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559EA-8B3F-44A3-8F89-C71B979F8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Possibility vs Plausibility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21A88-91C7-49BE-8231-088F4E76AC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effectLst/>
              </a:rPr>
              <a:t>Hamburg Climate Futures Outlook</a:t>
            </a:r>
          </a:p>
          <a:p>
            <a:r>
              <a:rPr lang="en-US" sz="2800" dirty="0"/>
              <a:t>Technology dictates possibility</a:t>
            </a:r>
          </a:p>
          <a:p>
            <a:r>
              <a:rPr lang="en-US" sz="2800" dirty="0"/>
              <a:t>Political and social barriers dictates feasibility</a:t>
            </a:r>
          </a:p>
          <a:p>
            <a:r>
              <a:rPr lang="en-US" sz="2800" dirty="0"/>
              <a:t>Socio-economic factors help to define plausibility</a:t>
            </a:r>
          </a:p>
          <a:p>
            <a:r>
              <a:rPr lang="en-US" sz="2800" dirty="0"/>
              <a:t>HCFO: joint analysis of our potential for dealing with climate change.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80079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Summary</a:t>
            </a:r>
            <a:endParaRPr lang="en-GB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IE" sz="2600"/>
              <a:t>There is global agreement that climate change,  loss of biodiversity, access to fresh water and air pollution are serious issues that need to be addressed through international policy action</a:t>
            </a:r>
          </a:p>
          <a:p>
            <a:pPr eaLnBrk="1" hangingPunct="1">
              <a:lnSpc>
                <a:spcPct val="80000"/>
              </a:lnSpc>
            </a:pPr>
            <a:r>
              <a:rPr lang="en-IE" sz="2600"/>
              <a:t>Global coordination effort is required to find the most effective solutions</a:t>
            </a:r>
          </a:p>
          <a:p>
            <a:pPr eaLnBrk="1" hangingPunct="1">
              <a:lnSpc>
                <a:spcPct val="80000"/>
              </a:lnSpc>
            </a:pPr>
            <a:r>
              <a:rPr lang="en-IE" sz="2600"/>
              <a:t>The type of policy action matters (awareness campaigns, regulation, punitive legislation, carbon taxes, green technology)</a:t>
            </a:r>
            <a:endParaRPr lang="en-GB" sz="2600"/>
          </a:p>
        </p:txBody>
      </p:sp>
    </p:spTree>
    <p:extLst>
      <p:ext uri="{BB962C8B-B14F-4D97-AF65-F5344CB8AC3E}">
        <p14:creationId xmlns:p14="http://schemas.microsoft.com/office/powerpoint/2010/main" val="151985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Scope of the course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2472" y="1385455"/>
            <a:ext cx="6991927" cy="4634345"/>
          </a:xfrm>
        </p:spPr>
        <p:txBody>
          <a:bodyPr/>
          <a:lstStyle/>
          <a:p>
            <a:r>
              <a:rPr lang="en-IE" sz="2800" dirty="0"/>
              <a:t>Given the urgent need to address key environmental issues it is important to explore the different policy options available to tackle the problem</a:t>
            </a:r>
          </a:p>
          <a:p>
            <a:r>
              <a:rPr lang="en-IE" sz="2800" dirty="0"/>
              <a:t>The first section of the course addresses the effectiveness of a variety of policies employed in reducing environmental issues</a:t>
            </a:r>
          </a:p>
          <a:p>
            <a:r>
              <a:rPr lang="en-IE" sz="2800" dirty="0"/>
              <a:t>The last section is dedicated to examining specific issues including peak oil, deforestation and climate change</a:t>
            </a:r>
          </a:p>
        </p:txBody>
      </p:sp>
    </p:spTree>
    <p:extLst>
      <p:ext uri="{BB962C8B-B14F-4D97-AF65-F5344CB8AC3E}">
        <p14:creationId xmlns:p14="http://schemas.microsoft.com/office/powerpoint/2010/main" val="890941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 dirty="0"/>
              <a:t>Required Reading</a:t>
            </a:r>
            <a:endParaRPr lang="en-GB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484784"/>
            <a:ext cx="7010400" cy="4535016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IE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Field &amp; Field Ch.1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OECD (2012), “Executive Summary”, in </a:t>
            </a:r>
            <a:r>
              <a:rPr lang="en-US" sz="2800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OECD Environmental Outlook to 2050: The Consequences of Inaction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OECD Publishing, Paris. Read it online </a:t>
            </a:r>
            <a:r>
              <a:rPr lang="en-US" sz="2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HERE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3"/>
              </a:rPr>
              <a:t>https://doi.org/10.1787/env_outlook-2012-3-en</a:t>
            </a:r>
            <a:endParaRPr lang="en-US" sz="2800" u="sng" dirty="0">
              <a:solidFill>
                <a:srgbClr val="0000FF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Global warming below 1.7°C is ‘not plausible’, reveals our study of the social drivers of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decarbonisation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 -The Conversation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6203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The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2400" dirty="0"/>
              <a:t>There has been an unprecedented global economic growth especially since the 1920s </a:t>
            </a:r>
          </a:p>
          <a:p>
            <a:r>
              <a:rPr lang="en-IE" sz="2400" dirty="0"/>
              <a:t>Growth has been unevenly distributed &amp; incurred significant cost to the environment</a:t>
            </a:r>
          </a:p>
          <a:p>
            <a:r>
              <a:rPr lang="en-IE" sz="2400" dirty="0"/>
              <a:t>World population has increased from 3bn in 1970 to 7bn today</a:t>
            </a:r>
          </a:p>
          <a:p>
            <a:r>
              <a:rPr lang="en-IE" sz="2400" dirty="0"/>
              <a:t>Its expected to reach 9bn by 2050</a:t>
            </a:r>
          </a:p>
          <a:p>
            <a:r>
              <a:rPr lang="en-IE" sz="2400" dirty="0"/>
              <a:t>Serious economic, social and environmental consequences as a result</a:t>
            </a:r>
          </a:p>
        </p:txBody>
      </p:sp>
    </p:spTree>
    <p:extLst>
      <p:ext uri="{BB962C8B-B14F-4D97-AF65-F5344CB8AC3E}">
        <p14:creationId xmlns:p14="http://schemas.microsoft.com/office/powerpoint/2010/main" val="984946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/>
              <a:t>Environment and Economic Growth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i-FI" dirty="0"/>
              <a:t>Environment problems will be the biggest challenge to economic growth by 2030 (OECD, 2017) </a:t>
            </a:r>
          </a:p>
          <a:p>
            <a:pPr eaLnBrk="1" hangingPunct="1">
              <a:defRPr/>
            </a:pPr>
            <a:r>
              <a:rPr lang="fi-FI" dirty="0"/>
              <a:t>Why?</a:t>
            </a:r>
          </a:p>
          <a:p>
            <a:pPr marL="971550" lvl="1" indent="-514350" eaLnBrk="1" hangingPunct="1">
              <a:buFont typeface="+mj-lt"/>
              <a:buAutoNum type="arabicPeriod"/>
              <a:defRPr/>
            </a:pPr>
            <a:endParaRPr lang="fi-FI" dirty="0"/>
          </a:p>
          <a:p>
            <a:pPr marL="971550" lvl="1" indent="-514350" eaLnBrk="1" hangingPunct="1">
              <a:buFont typeface="+mj-lt"/>
              <a:buAutoNum type="arabicPeriod"/>
              <a:defRPr/>
            </a:pP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The key environment issues</a:t>
            </a: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IE"/>
              <a:t>Climate Change</a:t>
            </a:r>
          </a:p>
          <a:p>
            <a:pPr eaLnBrk="1" hangingPunct="1">
              <a:buFont typeface="Wingdings" pitchFamily="2" charset="2"/>
              <a:buNone/>
            </a:pPr>
            <a:endParaRPr lang="en-IE"/>
          </a:p>
          <a:p>
            <a:pPr eaLnBrk="1" hangingPunct="1"/>
            <a:r>
              <a:rPr lang="en-IE"/>
              <a:t>Biodiversity</a:t>
            </a:r>
          </a:p>
          <a:p>
            <a:pPr eaLnBrk="1" hangingPunct="1">
              <a:buFont typeface="Wingdings" pitchFamily="2" charset="2"/>
              <a:buNone/>
            </a:pPr>
            <a:endParaRPr lang="en-IE"/>
          </a:p>
          <a:p>
            <a:pPr eaLnBrk="1" hangingPunct="1"/>
            <a:r>
              <a:rPr lang="en-IE"/>
              <a:t>Water</a:t>
            </a:r>
          </a:p>
          <a:p>
            <a:pPr eaLnBrk="1" hangingPunct="1">
              <a:buFont typeface="Wingdings" pitchFamily="2" charset="2"/>
              <a:buNone/>
            </a:pPr>
            <a:endParaRPr lang="en-IE"/>
          </a:p>
          <a:p>
            <a:pPr eaLnBrk="1" hangingPunct="1"/>
            <a:r>
              <a:rPr lang="en-IE"/>
              <a:t>Air Quality</a:t>
            </a:r>
          </a:p>
          <a:p>
            <a:pPr eaLnBrk="1" hangingPunct="1">
              <a:buFont typeface="Wingdings" pitchFamily="2" charset="2"/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2244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IE"/>
              <a:t>Climate Change: The Cost of Inaction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lnSpc>
                <a:spcPct val="80000"/>
              </a:lnSpc>
              <a:buNone/>
              <a:defRPr/>
            </a:pPr>
            <a:r>
              <a:rPr lang="en-GB" sz="2100" dirty="0">
                <a:hlinkClick r:id="rId2"/>
              </a:rPr>
              <a:t>https://www.youtube.com/watch?v=ifrHogDujXw</a:t>
            </a:r>
            <a:endParaRPr lang="en-GB" sz="2100" dirty="0"/>
          </a:p>
          <a:p>
            <a:pPr marL="0" indent="0" eaLnBrk="1" hangingPunct="1">
              <a:lnSpc>
                <a:spcPct val="80000"/>
              </a:lnSpc>
              <a:buNone/>
              <a:defRPr/>
            </a:pPr>
            <a:endParaRPr lang="en-GB" sz="21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Without further policies, by 2030 global emissions of greenhouse gases are projected to grow by a further 37%, and 52% to 2050.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This could result in an increase in global temperature over pre-industrial levels in the range of 1.7-2.4° Celsius by 2050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GB" sz="2100" dirty="0"/>
              <a:t>leading to increased heat waves, droughts, storms and floods, resulting in severe damage to key infrastructure and crops.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GB" sz="2100" dirty="0"/>
          </a:p>
        </p:txBody>
      </p:sp>
    </p:spTree>
    <p:extLst>
      <p:ext uri="{BB962C8B-B14F-4D97-AF65-F5344CB8AC3E}">
        <p14:creationId xmlns:p14="http://schemas.microsoft.com/office/powerpoint/2010/main" val="3273483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103188"/>
            <a:ext cx="6696075" cy="1314450"/>
          </a:xfrm>
        </p:spPr>
        <p:txBody>
          <a:bodyPr/>
          <a:lstStyle/>
          <a:p>
            <a:pPr eaLnBrk="1" hangingPunct="1"/>
            <a:r>
              <a:rPr lang="en-IE" sz="2900"/>
              <a:t>Total Greenhouse Gas Emissions (by region) 1970-2050: Policy Inaction</a:t>
            </a:r>
            <a:endParaRPr lang="en-GB" sz="2900"/>
          </a:p>
        </p:txBody>
      </p:sp>
      <p:grpSp>
        <p:nvGrpSpPr>
          <p:cNvPr id="9219" name="Group 11"/>
          <p:cNvGrpSpPr>
            <a:grpSpLocks/>
          </p:cNvGrpSpPr>
          <p:nvPr/>
        </p:nvGrpSpPr>
        <p:grpSpPr bwMode="auto">
          <a:xfrm>
            <a:off x="900113" y="1844675"/>
            <a:ext cx="16857662" cy="4371975"/>
            <a:chOff x="51" y="610"/>
            <a:chExt cx="1008" cy="405"/>
          </a:xfrm>
        </p:grpSpPr>
        <p:graphicFrame>
          <p:nvGraphicFramePr>
            <p:cNvPr id="9220" name="Chart 5"/>
            <p:cNvGraphicFramePr>
              <a:graphicFrameLocks/>
            </p:cNvGraphicFramePr>
            <p:nvPr/>
          </p:nvGraphicFramePr>
          <p:xfrm>
            <a:off x="494" y="610"/>
            <a:ext cx="457" cy="39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hart" r:id="rId2" imgW="5419725" imgH="4229100" progId="Excel.Chart.8">
                    <p:embed/>
                  </p:oleObj>
                </mc:Choice>
                <mc:Fallback>
                  <p:oleObj name="Chart" r:id="rId2" imgW="5419725" imgH="422910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4" y="610"/>
                          <a:ext cx="457" cy="39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21" name="Chart 2"/>
            <p:cNvGraphicFramePr>
              <a:graphicFrameLocks/>
            </p:cNvGraphicFramePr>
            <p:nvPr/>
          </p:nvGraphicFramePr>
          <p:xfrm>
            <a:off x="51" y="610"/>
            <a:ext cx="444" cy="4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Chart" r:id="rId4" imgW="5238750" imgH="4076700" progId="Excel.Chart.8">
                    <p:embed/>
                  </p:oleObj>
                </mc:Choice>
                <mc:Fallback>
                  <p:oleObj name="Chart" r:id="rId4" imgW="5238750" imgH="407670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" y="610"/>
                          <a:ext cx="444" cy="40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000000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">
                              <a:solidFill>
                                <a:srgbClr val="FFFFFF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2" name="Text Box 3"/>
            <p:cNvSpPr txBox="1">
              <a:spLocks noChangeArrowheads="1"/>
            </p:cNvSpPr>
            <p:nvPr/>
          </p:nvSpPr>
          <p:spPr bwMode="auto">
            <a:xfrm>
              <a:off x="969" y="782"/>
              <a:ext cx="90" cy="1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36576" tIns="22860" rIns="36576" bIns="0"/>
            <a:lstStyle/>
            <a:p>
              <a:r>
                <a:rPr lang="en-GB"/>
                <a:t>GHG reduction of 39% by 2050, compared to 2000</a:t>
              </a:r>
            </a:p>
          </p:txBody>
        </p:sp>
        <p:sp>
          <p:nvSpPr>
            <p:cNvPr id="9223" name="AutoShape 4"/>
            <p:cNvSpPr>
              <a:spLocks/>
            </p:cNvSpPr>
            <p:nvPr/>
          </p:nvSpPr>
          <p:spPr bwMode="auto">
            <a:xfrm>
              <a:off x="917" y="798"/>
              <a:ext cx="45" cy="66"/>
            </a:xfrm>
            <a:prstGeom prst="rightBrace">
              <a:avLst>
                <a:gd name="adj1" fmla="val 12222"/>
                <a:gd name="adj2" fmla="val 50000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681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547813" y="103188"/>
            <a:ext cx="6696075" cy="1314450"/>
          </a:xfrm>
        </p:spPr>
        <p:txBody>
          <a:bodyPr/>
          <a:lstStyle/>
          <a:p>
            <a:pPr eaLnBrk="1" hangingPunct="1"/>
            <a:r>
              <a:rPr lang="en-IE" sz="2800"/>
              <a:t>GHG reduction of 39 per cent by 2050: Policy Action</a:t>
            </a:r>
            <a:endParaRPr lang="en-GB" sz="2800"/>
          </a:p>
        </p:txBody>
      </p:sp>
      <p:pic>
        <p:nvPicPr>
          <p:cNvPr id="1024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628775"/>
            <a:ext cx="8280400" cy="486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893696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889125"/>
            <a:ext cx="8229600" cy="4968875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An OECD simulation shows that actions by all countries are needed to achieve a 39% reduction in global greenhouse gas emissions by 2050 relative to 2000 levels.</a:t>
            </a:r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Such action would reduce GDP by 0.5% and 2.5%  in 2030 and 2050 respectively, equivalent to a reduction in annual GDP growth of about 0.1 percentage points per annum on average.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The more countries and sectors that participate in climate change mitigation action, the cheaper and more effective it will be to curb global greenhouse gas emissions. </a:t>
            </a:r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However, these costs are not distributed evenly across regions </a:t>
            </a:r>
          </a:p>
          <a:p>
            <a:pPr algn="just" eaLnBrk="1" hangingPunct="1">
              <a:lnSpc>
                <a:spcPct val="80000"/>
              </a:lnSpc>
            </a:pPr>
            <a:r>
              <a:rPr lang="en-GB" sz="2100" dirty="0"/>
              <a:t>While OECD countries should take the lead, further co-operation with a wider group of emerging economies, the “BRIICS” countries (Brazil, Russia, India, Indonesia, China and South Africa) in particular, can achieve common environmental goals at lower costs.</a:t>
            </a:r>
          </a:p>
        </p:txBody>
      </p:sp>
    </p:spTree>
    <p:extLst>
      <p:ext uri="{BB962C8B-B14F-4D97-AF65-F5344CB8AC3E}">
        <p14:creationId xmlns:p14="http://schemas.microsoft.com/office/powerpoint/2010/main" val="78639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theme/theme1.xml><?xml version="1.0" encoding="utf-8"?>
<a:theme xmlns:a="http://schemas.openxmlformats.org/drawingml/2006/main" name="Echo">
  <a:themeElements>
    <a:clrScheme name="Echo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Ech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cho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ho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ho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Echo</Template>
  <TotalTime>4253</TotalTime>
  <Words>1069</Words>
  <Application>Microsoft Office PowerPoint</Application>
  <PresentationFormat>On-screen Show (4:3)</PresentationFormat>
  <Paragraphs>96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Symbol</vt:lpstr>
      <vt:lpstr>Times New Roman</vt:lpstr>
      <vt:lpstr>Wingdings</vt:lpstr>
      <vt:lpstr>Echo</vt:lpstr>
      <vt:lpstr>Chart</vt:lpstr>
      <vt:lpstr>Key Environment Issues: An Introduction</vt:lpstr>
      <vt:lpstr>Learning Outcomes</vt:lpstr>
      <vt:lpstr>The Problem</vt:lpstr>
      <vt:lpstr>Environment and Economic Growth</vt:lpstr>
      <vt:lpstr>The key environment issues</vt:lpstr>
      <vt:lpstr>Climate Change: The Cost of Inaction</vt:lpstr>
      <vt:lpstr>Total Greenhouse Gas Emissions (by region) 1970-2050: Policy Inaction</vt:lpstr>
      <vt:lpstr>GHG reduction of 39 per cent by 2050: Policy Action</vt:lpstr>
      <vt:lpstr>PowerPoint Presentation</vt:lpstr>
      <vt:lpstr>Biodiversity</vt:lpstr>
      <vt:lpstr>Sources of losses in mean species abundance to 2030</vt:lpstr>
      <vt:lpstr>Water</vt:lpstr>
      <vt:lpstr>People Living in Areas of water stress, by level of stress</vt:lpstr>
      <vt:lpstr>Air Quality</vt:lpstr>
      <vt:lpstr>PowerPoint Presentation</vt:lpstr>
      <vt:lpstr>Drivers of Environmental Change</vt:lpstr>
      <vt:lpstr>Population and demographic developments</vt:lpstr>
      <vt:lpstr>Urbanisation</vt:lpstr>
      <vt:lpstr>Economic Growth</vt:lpstr>
      <vt:lpstr>Links between economic activity and environmental pressures</vt:lpstr>
      <vt:lpstr>Possibility vs Plausibility</vt:lpstr>
      <vt:lpstr>Summary</vt:lpstr>
      <vt:lpstr>Scope of the course</vt:lpstr>
      <vt:lpstr>Required Reading</vt:lpstr>
    </vt:vector>
  </TitlesOfParts>
  <Company>University of Limerick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ULStaff</dc:creator>
  <cp:lastModifiedBy>Richard Mcgrath</cp:lastModifiedBy>
  <cp:revision>60</cp:revision>
  <cp:lastPrinted>2017-07-27T09:59:58Z</cp:lastPrinted>
  <dcterms:created xsi:type="dcterms:W3CDTF">2009-04-24T09:20:22Z</dcterms:created>
  <dcterms:modified xsi:type="dcterms:W3CDTF">2021-06-29T05:10:57Z</dcterms:modified>
</cp:coreProperties>
</file>