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1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618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8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3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8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2245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160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246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4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5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5525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66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386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Demand, Supply, Elasticity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you haven’t taken Principles of Microeconomics in a while, this would be helpful before Module 3</a:t>
            </a:r>
          </a:p>
        </p:txBody>
      </p:sp>
    </p:spTree>
    <p:extLst>
      <p:ext uri="{BB962C8B-B14F-4D97-AF65-F5344CB8AC3E}">
        <p14:creationId xmlns:p14="http://schemas.microsoft.com/office/powerpoint/2010/main" val="1228035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 with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</a:t>
            </a:r>
            <a:r>
              <a:rPr lang="en-US" dirty="0" err="1"/>
              <a:t>Qd</a:t>
            </a:r>
            <a:r>
              <a:rPr lang="en-US" dirty="0"/>
              <a:t> = 30 – 2P and Qs = -6+4P</a:t>
            </a:r>
          </a:p>
          <a:p>
            <a:r>
              <a:rPr lang="en-US" dirty="0"/>
              <a:t>Graph demand and supply on a fully labeled graph.</a:t>
            </a:r>
          </a:p>
          <a:p>
            <a:r>
              <a:rPr lang="en-US" dirty="0"/>
              <a:t>Find the quantity demanded and quantity supplied when P=8</a:t>
            </a:r>
          </a:p>
          <a:p>
            <a:r>
              <a:rPr lang="en-US" dirty="0"/>
              <a:t>Is there a surplus or shortage? How big?</a:t>
            </a:r>
          </a:p>
          <a:p>
            <a:r>
              <a:rPr lang="en-US" dirty="0"/>
              <a:t>Find the equilibrium price (where </a:t>
            </a:r>
            <a:r>
              <a:rPr lang="en-US" dirty="0" err="1"/>
              <a:t>Qd</a:t>
            </a:r>
            <a:r>
              <a:rPr lang="en-US" dirty="0"/>
              <a:t>=Qs).</a:t>
            </a:r>
          </a:p>
          <a:p>
            <a:r>
              <a:rPr lang="en-US" dirty="0"/>
              <a:t>Find the equilibrium quantity.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9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getting these correct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Consider four examples of the demand and supply for a product.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Qd</a:t>
            </a:r>
            <a:r>
              <a:rPr lang="en-US" dirty="0"/>
              <a:t> = 420 – 6P, Qs = – 80 + 4P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Qd</a:t>
            </a:r>
            <a:r>
              <a:rPr lang="en-US" dirty="0"/>
              <a:t> = 480 – 6P, Qs = – 80 + 4P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Qd</a:t>
            </a:r>
            <a:r>
              <a:rPr lang="en-US" dirty="0"/>
              <a:t> = 420 – 6P, Qs = – 40 + 4P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Qd</a:t>
            </a:r>
            <a:r>
              <a:rPr lang="en-US" dirty="0"/>
              <a:t> = 480 – 6P, Qs = – 40 + 4P</a:t>
            </a:r>
          </a:p>
          <a:p>
            <a:pPr marL="0" indent="0">
              <a:buNone/>
            </a:pPr>
            <a:r>
              <a:rPr lang="en-US" dirty="0"/>
              <a:t>For each example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Draw a properly labeled graph of demand and supply.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current price is $40, is there a shortage or surplus? How big?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the equilibrium price and quantity in the market.</a:t>
            </a:r>
          </a:p>
          <a:p>
            <a:pPr marL="0" indent="0">
              <a:buNone/>
            </a:pPr>
            <a:r>
              <a:rPr lang="en-US" dirty="0"/>
              <a:t>Lastly, graph all four demand and supply combinations on one graph.</a:t>
            </a:r>
          </a:p>
        </p:txBody>
      </p:sp>
    </p:spTree>
    <p:extLst>
      <p:ext uri="{BB962C8B-B14F-4D97-AF65-F5344CB8AC3E}">
        <p14:creationId xmlns:p14="http://schemas.microsoft.com/office/powerpoint/2010/main" val="1372352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Elasticity is a mathematical tool used to measure responsiveness. </a:t>
            </a:r>
          </a:p>
          <a:p>
            <a:r>
              <a:rPr lang="en-US" dirty="0"/>
              <a:t>Elasticity is related to the slope, but is calculated with percentages. </a:t>
            </a:r>
          </a:p>
          <a:p>
            <a:r>
              <a:rPr lang="en-US" dirty="0"/>
              <a:t>Slope = </a:t>
            </a:r>
            <a:r>
              <a:rPr lang="el-GR" dirty="0"/>
              <a:t>Δ</a:t>
            </a:r>
            <a:r>
              <a:rPr lang="en-US" dirty="0"/>
              <a:t>Y/</a:t>
            </a:r>
            <a:r>
              <a:rPr lang="el-GR" dirty="0"/>
              <a:t>Δ</a:t>
            </a:r>
            <a:r>
              <a:rPr lang="en-US" dirty="0"/>
              <a:t>X</a:t>
            </a:r>
          </a:p>
          <a:p>
            <a:r>
              <a:rPr lang="en-US" dirty="0"/>
              <a:t>Elasticity = %</a:t>
            </a:r>
            <a:r>
              <a:rPr lang="el-GR" dirty="0"/>
              <a:t>Δ</a:t>
            </a:r>
            <a:r>
              <a:rPr lang="en-US" dirty="0"/>
              <a:t>Y/%</a:t>
            </a:r>
            <a:r>
              <a:rPr lang="el-GR" dirty="0"/>
              <a:t>Δ</a:t>
            </a:r>
            <a:r>
              <a:rPr lang="en-US" dirty="0"/>
              <a:t>X</a:t>
            </a:r>
          </a:p>
          <a:p>
            <a:r>
              <a:rPr lang="en-US" dirty="0"/>
              <a:t>Why the difference?</a:t>
            </a:r>
          </a:p>
          <a:p>
            <a:pPr lvl="1"/>
            <a:r>
              <a:rPr lang="en-US" dirty="0"/>
              <a:t>Percentages and proportions fit the way we think and analyze.</a:t>
            </a:r>
          </a:p>
          <a:p>
            <a:pPr lvl="1"/>
            <a:r>
              <a:rPr lang="en-US" dirty="0"/>
              <a:t>Percentages allow us to make comparisons that slopes do not allow.</a:t>
            </a:r>
          </a:p>
        </p:txBody>
      </p:sp>
    </p:spTree>
    <p:extLst>
      <p:ext uri="{BB962C8B-B14F-4D97-AF65-F5344CB8AC3E}">
        <p14:creationId xmlns:p14="http://schemas.microsoft.com/office/powerpoint/2010/main" val="2214021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use the concept of Elasticity?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Elasticity = %</a:t>
            </a:r>
            <a:r>
              <a:rPr lang="el-GR" dirty="0"/>
              <a:t>Δ</a:t>
            </a:r>
            <a:r>
              <a:rPr lang="en-US" dirty="0"/>
              <a:t>Y/%</a:t>
            </a:r>
            <a:r>
              <a:rPr lang="el-GR" dirty="0"/>
              <a:t>Δ</a:t>
            </a:r>
            <a:r>
              <a:rPr lang="en-US" dirty="0"/>
              <a:t>X</a:t>
            </a:r>
          </a:p>
          <a:p>
            <a:r>
              <a:rPr lang="en-US" dirty="0"/>
              <a:t>There are many economic relationships we can study using the elasticity. The most common in microeconomics involve the relationships between </a:t>
            </a:r>
          </a:p>
          <a:p>
            <a:pPr lvl="1"/>
            <a:r>
              <a:rPr lang="en-US" sz="2800" dirty="0"/>
              <a:t>quantity demanded and price </a:t>
            </a:r>
          </a:p>
          <a:p>
            <a:pPr lvl="1"/>
            <a:r>
              <a:rPr lang="en-US" sz="2800" dirty="0"/>
              <a:t>quantity supplied and price </a:t>
            </a:r>
          </a:p>
          <a:p>
            <a:pPr lvl="1"/>
            <a:r>
              <a:rPr lang="en-US" sz="2800" dirty="0"/>
              <a:t>quantity demanded and income, and</a:t>
            </a:r>
          </a:p>
          <a:p>
            <a:pPr lvl="1"/>
            <a:r>
              <a:rPr lang="en-US" sz="2800" dirty="0"/>
              <a:t>quantity demanded and the price of another good.</a:t>
            </a:r>
          </a:p>
          <a:p>
            <a:r>
              <a:rPr lang="en-US" dirty="0"/>
              <a:t>I will teach you the concept of elasticity using the Elasticity of Demand: the responsiveness of quantity demanded to price.</a:t>
            </a:r>
          </a:p>
        </p:txBody>
      </p:sp>
    </p:spTree>
    <p:extLst>
      <p:ext uri="{BB962C8B-B14F-4D97-AF65-F5344CB8AC3E}">
        <p14:creationId xmlns:p14="http://schemas.microsoft.com/office/powerpoint/2010/main" val="1908773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Elasticity of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Definition of elasticity of demand:	Ed = %</a:t>
            </a:r>
            <a:r>
              <a:rPr lang="el-GR" dirty="0"/>
              <a:t>Δ</a:t>
            </a:r>
            <a:r>
              <a:rPr lang="en-US" dirty="0" err="1"/>
              <a:t>Qd</a:t>
            </a:r>
            <a:r>
              <a:rPr lang="en-US" dirty="0"/>
              <a:t> / %</a:t>
            </a:r>
            <a:r>
              <a:rPr lang="el-GR" dirty="0"/>
              <a:t>Δ</a:t>
            </a:r>
            <a:r>
              <a:rPr lang="en-US" dirty="0"/>
              <a:t>P</a:t>
            </a:r>
          </a:p>
          <a:p>
            <a:pPr marL="0" indent="0">
              <a:buNone/>
            </a:pPr>
            <a:r>
              <a:rPr lang="en-US" dirty="0"/>
              <a:t>The law of demand tells us that Ed is always negative or zero. </a:t>
            </a:r>
          </a:p>
          <a:p>
            <a:r>
              <a:rPr lang="en-US" sz="2400" dirty="0"/>
              <a:t>When calculating we always use the sign.</a:t>
            </a:r>
          </a:p>
          <a:p>
            <a:r>
              <a:rPr lang="en-US" sz="2400" dirty="0"/>
              <a:t>When discussing we talk about the magnitude and ignore the sign.</a:t>
            </a:r>
          </a:p>
          <a:p>
            <a:r>
              <a:rPr lang="en-US" sz="2400" dirty="0"/>
              <a:t>This is only true for Ed. For other elasticities the sign will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565099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Elasticity of Demand: possible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376" y="2155373"/>
            <a:ext cx="10431624" cy="123164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The terminology we use with the values?</a:t>
            </a:r>
          </a:p>
          <a:p>
            <a:pPr marL="0" indent="0">
              <a:buNone/>
            </a:pPr>
            <a:r>
              <a:rPr lang="en-US" sz="2400" dirty="0"/>
              <a:t>(We are, for the moment, ignoring the negative sign and discussing the magnitude.)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36598"/>
              </p:ext>
            </p:extLst>
          </p:nvPr>
        </p:nvGraphicFramePr>
        <p:xfrm>
          <a:off x="1136780" y="3700276"/>
          <a:ext cx="8128000" cy="2590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/>
                        <a:t>Perfectly Inelastic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Ed = 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Inelastic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 &lt; Ed &lt; 1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Unit elastic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Ed =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Ed &gt;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Perfectly Elastic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Ed → 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790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467571" cy="961223"/>
          </a:xfrm>
        </p:spPr>
        <p:txBody>
          <a:bodyPr/>
          <a:lstStyle/>
          <a:p>
            <a:r>
              <a:rPr lang="en-US" dirty="0"/>
              <a:t>Elasticity of Demand: Effect on TR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695428"/>
              </p:ext>
            </p:extLst>
          </p:nvPr>
        </p:nvGraphicFramePr>
        <p:xfrm>
          <a:off x="838200" y="3149889"/>
          <a:ext cx="10515600" cy="2590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Elasticity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Quantity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+6%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+6%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+6%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+6%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53030" y="1343608"/>
            <a:ext cx="102662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Ed = %</a:t>
            </a:r>
            <a:r>
              <a:rPr lang="el-GR" sz="2800" dirty="0"/>
              <a:t>Δ</a:t>
            </a:r>
            <a:r>
              <a:rPr lang="en-US" sz="2800" dirty="0" err="1"/>
              <a:t>Qd</a:t>
            </a:r>
            <a:r>
              <a:rPr lang="en-US" sz="2800" dirty="0"/>
              <a:t> / %</a:t>
            </a:r>
            <a:r>
              <a:rPr lang="el-GR" sz="2800" dirty="0"/>
              <a:t>Δ</a:t>
            </a:r>
            <a:r>
              <a:rPr lang="en-US" sz="2800" dirty="0"/>
              <a:t>P,  therefore   %</a:t>
            </a:r>
            <a:r>
              <a:rPr lang="el-GR" sz="2800" dirty="0"/>
              <a:t>Δ</a:t>
            </a:r>
            <a:r>
              <a:rPr lang="en-US" sz="2800" dirty="0" err="1"/>
              <a:t>Qd</a:t>
            </a:r>
            <a:r>
              <a:rPr lang="en-US" sz="2800" dirty="0"/>
              <a:t> = Ed * %</a:t>
            </a:r>
            <a:r>
              <a:rPr lang="el-GR" sz="2800" dirty="0"/>
              <a:t>Δ</a:t>
            </a:r>
            <a:r>
              <a:rPr lang="en-US" sz="2800" dirty="0"/>
              <a:t>P</a:t>
            </a:r>
          </a:p>
          <a:p>
            <a:r>
              <a:rPr lang="en-US" sz="2800" dirty="0"/>
              <a:t>Revenue:  TR = P*Q </a:t>
            </a:r>
          </a:p>
          <a:p>
            <a:r>
              <a:rPr lang="en-US" sz="2800" dirty="0"/>
              <a:t>What happens to revenue for each good when the price rises by 6%?</a:t>
            </a:r>
          </a:p>
        </p:txBody>
      </p:sp>
    </p:spTree>
    <p:extLst>
      <p:ext uri="{BB962C8B-B14F-4D97-AF65-F5344CB8AC3E}">
        <p14:creationId xmlns:p14="http://schemas.microsoft.com/office/powerpoint/2010/main" val="3651773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determines the 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367" y="2286001"/>
            <a:ext cx="10403633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What makes people sensitive to some prices and not others?</a:t>
            </a:r>
          </a:p>
          <a:p>
            <a:r>
              <a:rPr lang="en-US" sz="3200" dirty="0">
                <a:solidFill>
                  <a:schemeClr val="tx1"/>
                </a:solidFill>
              </a:rPr>
              <a:t>Are there close substitutes? If so, then consumers have alternatives to paying a higher price.</a:t>
            </a:r>
          </a:p>
          <a:p>
            <a:r>
              <a:rPr lang="en-US" sz="3200" dirty="0">
                <a:solidFill>
                  <a:schemeClr val="tx1"/>
                </a:solidFill>
              </a:rPr>
              <a:t>Proportion of budget.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Time since price change.</a:t>
            </a:r>
          </a:p>
        </p:txBody>
      </p:sp>
    </p:spTree>
    <p:extLst>
      <p:ext uri="{BB962C8B-B14F-4D97-AF65-F5344CB8AC3E}">
        <p14:creationId xmlns:p14="http://schemas.microsoft.com/office/powerpoint/2010/main" val="2910811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35868"/>
          </a:xfrm>
        </p:spPr>
        <p:txBody>
          <a:bodyPr>
            <a:normAutofit/>
          </a:bodyPr>
          <a:lstStyle/>
          <a:p>
            <a:r>
              <a:rPr lang="en-US" sz="4800" dirty="0"/>
              <a:t>Calculating elasticity of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Concerns: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How do we handle calculating the percentages?</a:t>
            </a:r>
          </a:p>
          <a:p>
            <a:r>
              <a:rPr lang="en-US" sz="2800" dirty="0">
                <a:solidFill>
                  <a:schemeClr val="tx1"/>
                </a:solidFill>
              </a:rPr>
              <a:t>Arc elasticity (Midpoint formula)</a:t>
            </a:r>
          </a:p>
          <a:p>
            <a:r>
              <a:rPr lang="en-US" sz="2800" dirty="0">
                <a:solidFill>
                  <a:schemeClr val="tx1"/>
                </a:solidFill>
              </a:rPr>
              <a:t>What should we use for the denominator?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Textbook: Wholesale = $150, Retail=$200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Markup = $50. markup% = (200-150)/150 = 33.3%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Margin = $50. margin% = (200-150)/200 = 25%</a:t>
            </a:r>
          </a:p>
          <a:p>
            <a:r>
              <a:rPr lang="en-US" sz="2800" dirty="0">
                <a:solidFill>
                  <a:schemeClr val="tx1"/>
                </a:solidFill>
              </a:rPr>
              <a:t>We solve this problem by using the average in the denominator. 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16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Arc Elasticity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623527"/>
                <a:ext cx="10178322" cy="4506685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</a:rPr>
                  <a:t>Use the midpoints (averages) in the denominators.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This is useful when we have two points, representing two price and quantity combinations.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This is akin to the two-point method to find the equation for a line.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%∆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%∆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den>
                          </m:f>
                        </m:den>
                      </m:f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d>
                                <m:d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d>
                                <m:d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623527"/>
                <a:ext cx="10178322" cy="4506685"/>
              </a:xfrm>
              <a:blipFill rotWithShape="0">
                <a:blip r:embed="rId2"/>
                <a:stretch>
                  <a:fillRect l="-1078" t="-1081" r="-1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687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0FB5-D0A3-4D46-B223-00CE8B1CF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294537"/>
          </a:xfrm>
        </p:spPr>
        <p:txBody>
          <a:bodyPr>
            <a:normAutofit/>
          </a:bodyPr>
          <a:lstStyle/>
          <a:p>
            <a:r>
              <a:rPr lang="en-US" dirty="0"/>
              <a:t>Before you get to Module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B3CF9-B681-4414-A46C-9AC1F199F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Demand, Supply, Elasticity  are topics you must remember well from principles of microeconomics. The following slides area brief review of these topics. </a:t>
            </a:r>
          </a:p>
          <a:p>
            <a:r>
              <a:rPr lang="en-US" dirty="0"/>
              <a:t>Module 3 will assume you know these without reminders.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10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Point Elasticity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2286002"/>
            <a:ext cx="10374265" cy="229533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If we have an equation for demand, there is a shorter method.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This is akin to the point/slope method to find the equation for a line.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Look carefully at the final equation. We need three numbers, not four. The first part of this is the slope of demand.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0BF1661-57AE-4918-89B2-642800C943EE}"/>
                  </a:ext>
                </a:extLst>
              </p:cNvPr>
              <p:cNvSpPr/>
              <p:nvPr/>
            </p:nvSpPr>
            <p:spPr>
              <a:xfrm>
                <a:off x="2093735" y="4581332"/>
                <a:ext cx="6899563" cy="16039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%∆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%∆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den>
                          </m:f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0BF1661-57AE-4918-89B2-642800C943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735" y="4581332"/>
                <a:ext cx="6899563" cy="16039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944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elasticity to other uses is very important in Environmental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Price Elasticity of Demand =%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 err="1">
                <a:solidFill>
                  <a:schemeClr val="tx1"/>
                </a:solidFill>
              </a:rPr>
              <a:t>Qd</a:t>
            </a:r>
            <a:r>
              <a:rPr lang="en-US" sz="2400" dirty="0">
                <a:solidFill>
                  <a:schemeClr val="tx1"/>
                </a:solidFill>
              </a:rPr>
              <a:t>/%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>
                <a:solidFill>
                  <a:schemeClr val="tx1"/>
                </a:solidFill>
              </a:rPr>
              <a:t>P is always negative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Price Elasticity of Supply =%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>
                <a:solidFill>
                  <a:schemeClr val="tx1"/>
                </a:solidFill>
              </a:rPr>
              <a:t>Qs/%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>
                <a:solidFill>
                  <a:schemeClr val="tx1"/>
                </a:solidFill>
              </a:rPr>
              <a:t>P is generally positive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Income Elasticity of Demand =%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 err="1">
                <a:solidFill>
                  <a:schemeClr val="tx1"/>
                </a:solidFill>
              </a:rPr>
              <a:t>Qd</a:t>
            </a:r>
            <a:r>
              <a:rPr lang="en-US" sz="2400" dirty="0">
                <a:solidFill>
                  <a:schemeClr val="tx1"/>
                </a:solidFill>
              </a:rPr>
              <a:t>/%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>
                <a:solidFill>
                  <a:schemeClr val="tx1"/>
                </a:solidFill>
              </a:rPr>
              <a:t>Y can be positive or negative.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What do the sign and magnitude tell us?</a:t>
            </a:r>
          </a:p>
          <a:p>
            <a:r>
              <a:rPr lang="en-US" sz="2400" dirty="0">
                <a:solidFill>
                  <a:schemeClr val="tx1"/>
                </a:solidFill>
              </a:rPr>
              <a:t>Cross-Price Elasticity of Demand =%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 err="1">
                <a:solidFill>
                  <a:schemeClr val="tx1"/>
                </a:solidFill>
              </a:rPr>
              <a:t>Qda</a:t>
            </a:r>
            <a:r>
              <a:rPr lang="en-US" sz="2400" dirty="0">
                <a:solidFill>
                  <a:schemeClr val="tx1"/>
                </a:solidFill>
              </a:rPr>
              <a:t>/%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 err="1">
                <a:solidFill>
                  <a:schemeClr val="tx1"/>
                </a:solidFill>
              </a:rPr>
              <a:t>Pb</a:t>
            </a:r>
            <a:r>
              <a:rPr lang="en-US" sz="2400" dirty="0">
                <a:solidFill>
                  <a:schemeClr val="tx1"/>
                </a:solidFill>
              </a:rPr>
              <a:t> can be positive or negative.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What do the sign and magnitude tell us?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Intertemporal elasticity =%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 err="1">
                <a:solidFill>
                  <a:schemeClr val="tx1"/>
                </a:solidFill>
              </a:rPr>
              <a:t>Qd</a:t>
            </a:r>
            <a:r>
              <a:rPr lang="en-US" sz="2400" baseline="-25000" dirty="0">
                <a:solidFill>
                  <a:schemeClr val="tx1"/>
                </a:solidFill>
              </a:rPr>
              <a:t>(t) </a:t>
            </a:r>
            <a:r>
              <a:rPr lang="en-US" sz="2400" dirty="0">
                <a:solidFill>
                  <a:schemeClr val="tx1"/>
                </a:solidFill>
              </a:rPr>
              <a:t>/ %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en-US" sz="2400" dirty="0">
                <a:solidFill>
                  <a:schemeClr val="tx1"/>
                </a:solidFill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</a:rPr>
              <a:t>(t+1)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0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and Quantity Demanded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7416"/>
            <a:ext cx="10515600" cy="4351338"/>
          </a:xfrm>
        </p:spPr>
        <p:txBody>
          <a:bodyPr/>
          <a:lstStyle/>
          <a:p>
            <a:r>
              <a:rPr lang="en-US" dirty="0"/>
              <a:t>Demand: relationship between the quantity of a good consumers are willing and able to buy and the price for all possible prices, ceteris paribus.</a:t>
            </a:r>
          </a:p>
          <a:p>
            <a:r>
              <a:rPr lang="en-US" dirty="0"/>
              <a:t>Quantity Demanded: the quantity of a good consumers are willing and able to buy at a particular price, ceteris paribus.</a:t>
            </a:r>
          </a:p>
          <a:p>
            <a:r>
              <a:rPr lang="en-US" dirty="0"/>
              <a:t>Law of Demand: there is an inverse relationship between price and </a:t>
            </a:r>
            <a:r>
              <a:rPr lang="en-US" dirty="0" err="1"/>
              <a:t>Qd</a:t>
            </a:r>
            <a:r>
              <a:rPr lang="en-US" dirty="0"/>
              <a:t> (which is driven by an income effect and a substitution effect).</a:t>
            </a:r>
          </a:p>
          <a:p>
            <a:r>
              <a:rPr lang="en-US" dirty="0"/>
              <a:t>Reminder: the axes are reversed</a:t>
            </a:r>
            <a:r>
              <a:rPr lang="en-US"/>
              <a:t>.  An </a:t>
            </a:r>
            <a:r>
              <a:rPr lang="en-US" dirty="0"/>
              <a:t>increase in demand is a shift to the right.</a:t>
            </a:r>
          </a:p>
        </p:txBody>
      </p:sp>
    </p:spTree>
    <p:extLst>
      <p:ext uri="{BB962C8B-B14F-4D97-AF65-F5344CB8AC3E}">
        <p14:creationId xmlns:p14="http://schemas.microsoft.com/office/powerpoint/2010/main" val="4130116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demand caused by a change 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Income (normal and inferior goods)</a:t>
            </a:r>
          </a:p>
          <a:p>
            <a:r>
              <a:rPr lang="en-US" dirty="0"/>
              <a:t>Tastes and preferences</a:t>
            </a:r>
          </a:p>
          <a:p>
            <a:r>
              <a:rPr lang="en-US" dirty="0"/>
              <a:t>Prices of related goods </a:t>
            </a:r>
          </a:p>
          <a:p>
            <a:pPr lvl="1"/>
            <a:r>
              <a:rPr lang="en-US" dirty="0"/>
              <a:t>(complements and substitutes)</a:t>
            </a:r>
          </a:p>
          <a:p>
            <a:r>
              <a:rPr lang="en-US" dirty="0"/>
              <a:t>Expected future prices</a:t>
            </a:r>
          </a:p>
          <a:p>
            <a:r>
              <a:rPr lang="en-US" dirty="0"/>
              <a:t>Number of consumers (demographics)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37317" y="2161309"/>
            <a:ext cx="0" cy="25249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623810" y="4663440"/>
            <a:ext cx="3371850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43750" y="2161309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92372" y="48098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6068" y="422664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D1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623810" y="3059867"/>
            <a:ext cx="1529012" cy="16035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37317" y="2425922"/>
            <a:ext cx="2718263" cy="22603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083712" y="422367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561070" y="3861653"/>
            <a:ext cx="605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001000" y="3423804"/>
            <a:ext cx="64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177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and Quantity Supplied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Supply</a:t>
            </a:r>
            <a:r>
              <a:rPr lang="en-US" dirty="0"/>
              <a:t>: relationship between the quantity of a good </a:t>
            </a:r>
            <a:r>
              <a:rPr lang="en-US" dirty="0">
                <a:solidFill>
                  <a:srgbClr val="FF0000"/>
                </a:solidFill>
              </a:rPr>
              <a:t>firms</a:t>
            </a:r>
            <a:r>
              <a:rPr lang="en-US" dirty="0"/>
              <a:t> are willing and able to </a:t>
            </a:r>
            <a:r>
              <a:rPr lang="en-US" dirty="0">
                <a:solidFill>
                  <a:srgbClr val="FF0000"/>
                </a:solidFill>
              </a:rPr>
              <a:t>sell</a:t>
            </a:r>
            <a:r>
              <a:rPr lang="en-US" dirty="0"/>
              <a:t> and the price for all possible prices, ceteris paribus.</a:t>
            </a:r>
          </a:p>
          <a:p>
            <a:r>
              <a:rPr lang="en-US" dirty="0"/>
              <a:t>Quantity </a:t>
            </a:r>
            <a:r>
              <a:rPr lang="en-US" dirty="0">
                <a:solidFill>
                  <a:srgbClr val="FF0000"/>
                </a:solidFill>
              </a:rPr>
              <a:t>Supplied</a:t>
            </a:r>
            <a:r>
              <a:rPr lang="en-US" dirty="0"/>
              <a:t>: the quantity of a good </a:t>
            </a:r>
            <a:r>
              <a:rPr lang="en-US" dirty="0">
                <a:solidFill>
                  <a:srgbClr val="FF0000"/>
                </a:solidFill>
              </a:rPr>
              <a:t>firms</a:t>
            </a:r>
            <a:r>
              <a:rPr lang="en-US" dirty="0"/>
              <a:t> are willing and able to </a:t>
            </a:r>
            <a:r>
              <a:rPr lang="en-US" dirty="0">
                <a:solidFill>
                  <a:srgbClr val="FF0000"/>
                </a:solidFill>
              </a:rPr>
              <a:t>sell</a:t>
            </a:r>
            <a:r>
              <a:rPr lang="en-US" dirty="0"/>
              <a:t> at a particular price, ceteris paribus.</a:t>
            </a:r>
          </a:p>
          <a:p>
            <a:r>
              <a:rPr lang="en-US" dirty="0"/>
              <a:t>Law of Supply: </a:t>
            </a:r>
            <a:r>
              <a:rPr lang="en-US" dirty="0">
                <a:solidFill>
                  <a:srgbClr val="FF0000"/>
                </a:solidFill>
              </a:rPr>
              <a:t>Does NOT exist in microeconomics</a:t>
            </a:r>
            <a:r>
              <a:rPr lang="en-US" dirty="0"/>
              <a:t>. Supply is generally upward sloping, but is based on cost. Macroeconomists will tell you there is a law of supply because, in aggregate, supply slopes upward. </a:t>
            </a:r>
          </a:p>
          <a:p>
            <a:r>
              <a:rPr lang="en-US" dirty="0"/>
              <a:t>Reminder: the axes are reversed. An increase in supply is a shift to the right.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4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supply caused by a change 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  <a:p>
            <a:r>
              <a:rPr lang="en-US" dirty="0"/>
              <a:t>Resource prices</a:t>
            </a:r>
          </a:p>
          <a:p>
            <a:r>
              <a:rPr lang="en-US" dirty="0"/>
              <a:t>Expected future prices</a:t>
            </a:r>
          </a:p>
          <a:p>
            <a:r>
              <a:rPr lang="en-US" dirty="0"/>
              <a:t>Number of firms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37317" y="2161309"/>
            <a:ext cx="0" cy="25249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623810" y="4663440"/>
            <a:ext cx="3371850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43750" y="2161309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92372" y="48098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98955" y="425775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023748" y="2445694"/>
            <a:ext cx="1750847" cy="2182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978760" y="2530641"/>
            <a:ext cx="1598941" cy="20623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529759" y="4192819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721118" y="4157882"/>
            <a:ext cx="605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309735" y="3226377"/>
            <a:ext cx="64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9212140" y="3309504"/>
            <a:ext cx="0" cy="70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59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equilibrium, in general?</a:t>
            </a:r>
          </a:p>
          <a:p>
            <a:endParaRPr lang="en-US" dirty="0"/>
          </a:p>
          <a:p>
            <a:r>
              <a:rPr lang="en-US" dirty="0"/>
              <a:t>How do we describe an equilibrium in economics?</a:t>
            </a:r>
          </a:p>
        </p:txBody>
      </p:sp>
    </p:spTree>
    <p:extLst>
      <p:ext uri="{BB962C8B-B14F-4D97-AF65-F5344CB8AC3E}">
        <p14:creationId xmlns:p14="http://schemas.microsoft.com/office/powerpoint/2010/main" val="268572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general, equilibrium is a balancing of opposing forces. Physics, chemistry, &amp; biology provide good examples.</a:t>
            </a:r>
          </a:p>
          <a:p>
            <a:r>
              <a:rPr lang="en-US" dirty="0"/>
              <a:t>In demand and supply, the equilibrium price is the price where </a:t>
            </a:r>
            <a:r>
              <a:rPr lang="en-US" dirty="0" err="1"/>
              <a:t>Qd</a:t>
            </a:r>
            <a:r>
              <a:rPr lang="en-US" dirty="0"/>
              <a:t>=Qs. </a:t>
            </a:r>
          </a:p>
          <a:p>
            <a:r>
              <a:rPr lang="en-US" dirty="0"/>
              <a:t>The market must move toward the equilibrium, and once arriving at the equilibrium must remain there. </a:t>
            </a:r>
          </a:p>
          <a:p>
            <a:r>
              <a:rPr lang="en-US" dirty="0"/>
              <a:t>Proving that the point where </a:t>
            </a:r>
            <a:r>
              <a:rPr lang="en-US" dirty="0" err="1"/>
              <a:t>Qd</a:t>
            </a:r>
            <a:r>
              <a:rPr lang="en-US" dirty="0"/>
              <a:t>=Qs is an equilibrium is difficult. We can make reasonable logical arguments that it is true to reassure ourselves that we have an equilibrium.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30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Changes in equilibrium caused by changes in demand and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11982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Change in Demand</a:t>
            </a:r>
          </a:p>
          <a:p>
            <a:r>
              <a:rPr lang="en-US" dirty="0"/>
              <a:t>Income (normal and inferior goods)</a:t>
            </a:r>
          </a:p>
          <a:p>
            <a:r>
              <a:rPr lang="en-US" dirty="0"/>
              <a:t>Tastes and preferences</a:t>
            </a:r>
          </a:p>
          <a:p>
            <a:r>
              <a:rPr lang="en-US" dirty="0"/>
              <a:t>Prices of related goods </a:t>
            </a:r>
          </a:p>
          <a:p>
            <a:pPr lvl="1"/>
            <a:r>
              <a:rPr lang="en-US" dirty="0"/>
              <a:t>(complements and substitutes)</a:t>
            </a:r>
          </a:p>
          <a:p>
            <a:r>
              <a:rPr lang="en-US" dirty="0"/>
              <a:t>Expected future prices</a:t>
            </a:r>
          </a:p>
          <a:p>
            <a:r>
              <a:rPr lang="en-US" dirty="0"/>
              <a:t>Number of consumers (demographics)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5264" y="1825625"/>
            <a:ext cx="4291445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Change in Supply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Resource prices</a:t>
            </a:r>
          </a:p>
          <a:p>
            <a:r>
              <a:rPr lang="en-US" dirty="0"/>
              <a:t>Expected future prices</a:t>
            </a:r>
          </a:p>
          <a:p>
            <a:r>
              <a:rPr lang="en-US" dirty="0"/>
              <a:t>Number of firms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021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507</TotalTime>
  <Words>1388</Words>
  <Application>Microsoft Office PowerPoint</Application>
  <PresentationFormat>Widescreen</PresentationFormat>
  <Paragraphs>175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Corbel</vt:lpstr>
      <vt:lpstr>Gill Sans MT</vt:lpstr>
      <vt:lpstr>Impact</vt:lpstr>
      <vt:lpstr>Badge</vt:lpstr>
      <vt:lpstr>Demand, Supply, Elasticity review</vt:lpstr>
      <vt:lpstr>Before you get to Module 3</vt:lpstr>
      <vt:lpstr>Demand and Quantity Demanded</vt:lpstr>
      <vt:lpstr>Change in demand caused by a change in</vt:lpstr>
      <vt:lpstr>Supply and Quantity Supplied</vt:lpstr>
      <vt:lpstr>Change in supply caused by a change in</vt:lpstr>
      <vt:lpstr>Equilibrium</vt:lpstr>
      <vt:lpstr>Equilibrium</vt:lpstr>
      <vt:lpstr>Changes in equilibrium caused by changes in demand and supply</vt:lpstr>
      <vt:lpstr>Equilibrium with math</vt:lpstr>
      <vt:lpstr>Practice getting these correct</vt:lpstr>
      <vt:lpstr>Elasticity</vt:lpstr>
      <vt:lpstr>How can we use the concept of Elasticity?</vt:lpstr>
      <vt:lpstr>Elasticity of Demand</vt:lpstr>
      <vt:lpstr>Elasticity of Demand: possible values</vt:lpstr>
      <vt:lpstr>Elasticity of Demand: Effect on TR</vt:lpstr>
      <vt:lpstr>What determines the Ed?</vt:lpstr>
      <vt:lpstr>Calculating elasticity of demand</vt:lpstr>
      <vt:lpstr>Using Arc Elasticity</vt:lpstr>
      <vt:lpstr>Using Point Elasticity</vt:lpstr>
      <vt:lpstr>Applying elasticity to other uses is very important in Environmental Economics</vt:lpstr>
    </vt:vector>
  </TitlesOfParts>
  <Company>Georgia Southern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Demand, Supply, Elasticity review</dc:title>
  <dc:creator>Richard Mcgrath</dc:creator>
  <cp:lastModifiedBy>Richard Mcgrath</cp:lastModifiedBy>
  <cp:revision>3</cp:revision>
  <dcterms:created xsi:type="dcterms:W3CDTF">2020-06-19T01:08:03Z</dcterms:created>
  <dcterms:modified xsi:type="dcterms:W3CDTF">2021-06-29T14:14:45Z</dcterms:modified>
</cp:coreProperties>
</file>