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1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316" r:id="rId6"/>
    <p:sldId id="300" r:id="rId7"/>
    <p:sldId id="317" r:id="rId8"/>
    <p:sldId id="260" r:id="rId9"/>
    <p:sldId id="288" r:id="rId10"/>
    <p:sldId id="302" r:id="rId11"/>
    <p:sldId id="303" r:id="rId12"/>
    <p:sldId id="307" r:id="rId13"/>
    <p:sldId id="305" r:id="rId14"/>
    <p:sldId id="306" r:id="rId15"/>
    <p:sldId id="291" r:id="rId16"/>
    <p:sldId id="293" r:id="rId17"/>
    <p:sldId id="296" r:id="rId18"/>
    <p:sldId id="309" r:id="rId19"/>
    <p:sldId id="310" r:id="rId20"/>
    <p:sldId id="312" r:id="rId21"/>
    <p:sldId id="297" r:id="rId22"/>
    <p:sldId id="301" r:id="rId23"/>
    <p:sldId id="313" r:id="rId24"/>
    <p:sldId id="298" r:id="rId25"/>
    <p:sldId id="314" r:id="rId26"/>
    <p:sldId id="315" r:id="rId27"/>
    <p:sldId id="299" r:id="rId28"/>
    <p:sldId id="318" r:id="rId29"/>
    <p:sldId id="261" r:id="rId30"/>
    <p:sldId id="264" r:id="rId31"/>
    <p:sldId id="321" r:id="rId32"/>
    <p:sldId id="276" r:id="rId3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2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CEDD8FE-B8E3-4A22-ADCC-9BF244D520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BCEAE32-09B5-4D35-B663-2DF1B54F4A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D4FC2836-8ACB-4B70-BF82-96096ADF32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39490343-74A2-4A7B-8D65-8C9DE26D4DE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5C0A3198-EEC4-4D41-8561-7C770686DB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44C8A6-AC0B-4851-ACA5-6491D79503D2}" type="slidenum">
              <a:rPr lang="en-GB" altLang="fi-FI"/>
              <a:pPr>
                <a:defRPr/>
              </a:pPr>
              <a:t>‹#›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1978001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A19018-40BC-427F-BABF-E70269692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DAD53-430F-4AB4-B7DE-C0FB26D670E2}" type="slidenum">
              <a:rPr lang="en-GB" altLang="fi-FI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C4394-C7BD-4D2E-A074-2A240F42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F6D878-7E85-4721-AEA7-DE0370D9AC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31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A19018-40BC-427F-BABF-E70269692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6A87F-873D-4BFD-8208-5072C1ACC7CC}" type="slidenum">
              <a:rPr lang="en-GB" altLang="fi-FI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C4394-C7BD-4D2E-A074-2A240F42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F6D878-7E85-4721-AEA7-DE0370D9AC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05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A19018-40BC-427F-BABF-E70269692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ED4C3-0C6F-4027-9EA3-8856702C3379}" type="slidenum">
              <a:rPr lang="en-GB" altLang="fi-FI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C4394-C7BD-4D2E-A074-2A240F42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F6D878-7E85-4721-AEA7-DE0370D9AC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99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A19018-40BC-427F-BABF-E70269692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C4A4A-E877-4F5F-A64A-3E6E64D7345A}" type="slidenum">
              <a:rPr lang="en-GB" altLang="fi-FI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C4394-C7BD-4D2E-A074-2A240F42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F6D878-7E85-4721-AEA7-DE0370D9AC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50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A19018-40BC-427F-BABF-E70269692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1F3DB-60FF-495E-9E88-0A098CDE33D0}" type="slidenum">
              <a:rPr lang="en-GB" altLang="fi-FI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C4394-C7BD-4D2E-A074-2A240F42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F6D878-7E85-4721-AEA7-DE0370D9AC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13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A19018-40BC-427F-BABF-E70269692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0A995-CC6D-4FA5-A009-1C631846F738}" type="slidenum">
              <a:rPr lang="en-GB" altLang="fi-FI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4C4394-C7BD-4D2E-A074-2A240F42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F6D878-7E85-4721-AEA7-DE0370D9AC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48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A19018-40BC-427F-BABF-E70269692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298B5-B123-47FE-A3CB-54548CD9C732}" type="slidenum">
              <a:rPr lang="en-GB" altLang="fi-FI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4C4394-C7BD-4D2E-A074-2A240F42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F6D878-7E85-4721-AEA7-DE0370D9AC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12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5A19018-40BC-427F-BABF-E70269692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E18B9-97D6-4E73-B1DF-A74334E9BD80}" type="slidenum">
              <a:rPr lang="en-GB" altLang="fi-FI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4C4394-C7BD-4D2E-A074-2A240F42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F6D878-7E85-4721-AEA7-DE0370D9AC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55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5A19018-40BC-427F-BABF-E70269692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1A4F-4074-4767-ADCE-72CF3E2ABAA2}" type="slidenum">
              <a:rPr lang="en-GB" altLang="fi-FI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4C4394-C7BD-4D2E-A074-2A240F42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6D878-7E85-4721-AEA7-DE0370D9AC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01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A19018-40BC-427F-BABF-E702696922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B369A-0015-44DB-9897-E6EF2B6D3B52}" type="slidenum">
              <a:rPr lang="en-GB" altLang="fi-FI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4C4394-C7BD-4D2E-A074-2A240F4279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F6D878-7E85-4721-AEA7-DE0370D9AC3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32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A19018-40BC-427F-BABF-E70269692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207D9-8800-4DFB-96BF-735D6830FD1B}" type="slidenum">
              <a:rPr lang="en-GB" altLang="fi-FI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4C4394-C7BD-4D2E-A074-2A240F42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F6D878-7E85-4721-AEA7-DE0370D9AC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25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25D99-E6F8-4AA5-8390-A8F43DF7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AF75A-222B-4E7F-9361-A4850B174ACC}"/>
              </a:ext>
            </a:extLst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89DFD9-46F7-4B56-BA11-8097087E6CDC}"/>
              </a:ext>
            </a:extLst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19018-40BC-427F-BABF-E70269692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E5E041-15B9-4848-86BA-6D2429D7D737}" type="slidenum">
              <a:rPr lang="en-GB" altLang="fi-FI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C4394-C7BD-4D2E-A074-2A240F427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6D878-7E85-4721-AEA7-DE0370D9A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gional_policy/sources/docgener/studies/pdf/cba_guide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gional_policy/sources/docgener/studies/pdf/cba_guide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D2DB97E-D9FE-4AA3-8C76-2840536813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543800" cy="3279775"/>
          </a:xfrm>
        </p:spPr>
        <p:txBody>
          <a:bodyPr/>
          <a:lstStyle/>
          <a:p>
            <a:pPr>
              <a:defRPr/>
            </a:pPr>
            <a:r>
              <a:rPr lang="en-US" sz="4800" b="1" dirty="0"/>
              <a:t>Benefit Cost Analysis and Criteria for Policy Evaluation</a:t>
            </a:r>
            <a:endParaRPr lang="en-US" sz="48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8AE2D2C-CCBE-4A90-966B-5371A0B6EE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dirty="0"/>
              <a:t>Session 5: Field and Field CH 9 and two science fiction short stories.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512B63-9A30-430A-AC64-16DFD33A9F2B}" type="slidenum">
              <a:rPr lang="en-GB" altLang="en-US" sz="18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 sz="1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WTP: Averting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/>
              <a:t>How much are we willing to pay to mitigate the damage?</a:t>
            </a:r>
          </a:p>
          <a:p>
            <a:r>
              <a:rPr lang="en-US" sz="2800" dirty="0"/>
              <a:t>Averting costs: the expenses we incur to reduce and mitigate damage</a:t>
            </a:r>
          </a:p>
          <a:p>
            <a:r>
              <a:rPr lang="en-US" sz="2400" dirty="0"/>
              <a:t>Examples</a:t>
            </a:r>
          </a:p>
          <a:p>
            <a:pPr lvl="2"/>
            <a:r>
              <a:rPr lang="en-US" sz="2400" dirty="0"/>
              <a:t>Rustproofing a vehicle</a:t>
            </a:r>
          </a:p>
          <a:p>
            <a:pPr lvl="2"/>
            <a:r>
              <a:rPr lang="en-US" sz="2400" dirty="0"/>
              <a:t>Soundproofing a house</a:t>
            </a:r>
          </a:p>
          <a:p>
            <a:pPr lvl="2"/>
            <a:r>
              <a:rPr lang="en-US" sz="2400" dirty="0"/>
              <a:t>Building a privacy fence</a:t>
            </a:r>
          </a:p>
          <a:p>
            <a:pPr lvl="2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10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80773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WTP: Hedonic Price Differentials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/>
              <a:t>Estimate what people pay for environmental characteristics. </a:t>
            </a:r>
          </a:p>
          <a:p>
            <a:pPr marL="114300" indent="0">
              <a:buNone/>
            </a:pPr>
            <a:r>
              <a:rPr lang="en-US" sz="2800" dirty="0"/>
              <a:t>What is the price premium for </a:t>
            </a:r>
          </a:p>
          <a:p>
            <a:r>
              <a:rPr lang="en-US" sz="2400" dirty="0"/>
              <a:t>Houses in a quieter/cleaner/safer neighborhood.</a:t>
            </a:r>
          </a:p>
          <a:p>
            <a:r>
              <a:rPr lang="en-US" sz="2400" dirty="0"/>
              <a:t>Houses with a view.</a:t>
            </a:r>
          </a:p>
          <a:p>
            <a:r>
              <a:rPr lang="en-US" sz="2400" dirty="0"/>
              <a:t>Houses near an amenity.</a:t>
            </a:r>
          </a:p>
          <a:p>
            <a:pPr marL="114300" indent="0">
              <a:buNone/>
            </a:pPr>
            <a:r>
              <a:rPr lang="en-US" sz="2800" dirty="0"/>
              <a:t>What is the wage difference </a:t>
            </a:r>
          </a:p>
          <a:p>
            <a:r>
              <a:rPr lang="en-US" sz="2400" dirty="0"/>
              <a:t>in a bad neighborhood</a:t>
            </a:r>
          </a:p>
          <a:p>
            <a:r>
              <a:rPr lang="en-US" sz="2400" dirty="0"/>
              <a:t>In an air conditioned office</a:t>
            </a:r>
          </a:p>
          <a:p>
            <a:r>
              <a:rPr lang="en-US" sz="2400" dirty="0"/>
              <a:t>In a resort city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11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25260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WTP: Travel Cost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/>
              <a:t>How much will people pay to travel to a nice place?</a:t>
            </a:r>
          </a:p>
          <a:p>
            <a:r>
              <a:rPr lang="en-US" sz="2800" dirty="0"/>
              <a:t>What is the Grand Canyon worth?</a:t>
            </a:r>
          </a:p>
          <a:p>
            <a:r>
              <a:rPr lang="en-US" sz="2800" dirty="0"/>
              <a:t>What is Machu Picchu worth?</a:t>
            </a:r>
          </a:p>
          <a:p>
            <a:pPr marL="114300" indent="0">
              <a:buNone/>
            </a:pPr>
            <a:r>
              <a:rPr lang="en-US" sz="2800" dirty="0"/>
              <a:t>We must be careful to recognize that this ignores non-use value, but it does tell us something important about the value of uniqueness.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12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198633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Value of Human Life using Wages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Value of a statistical life vs. value of a specific life</a:t>
            </a:r>
          </a:p>
          <a:p>
            <a:r>
              <a:rPr lang="en-US" dirty="0"/>
              <a:t>We need to clarify what we are measuring.</a:t>
            </a:r>
          </a:p>
          <a:p>
            <a:r>
              <a:rPr lang="en-US" dirty="0"/>
              <a:t>We are estimating the value of a hypothetical life</a:t>
            </a:r>
          </a:p>
          <a:p>
            <a:pPr lvl="1"/>
            <a:r>
              <a:rPr lang="en-US" dirty="0"/>
              <a:t>Assuming we do not know who it is.</a:t>
            </a:r>
          </a:p>
          <a:p>
            <a:pPr lvl="1"/>
            <a:r>
              <a:rPr lang="en-US" dirty="0"/>
              <a:t>Assuming people correctly assess risk.</a:t>
            </a:r>
          </a:p>
          <a:p>
            <a:r>
              <a:rPr lang="en-US" dirty="0"/>
              <a:t>We are not equating this to the price of taking a specific life. </a:t>
            </a:r>
          </a:p>
          <a:p>
            <a:pPr marL="114300" indent="0">
              <a:buNone/>
            </a:pPr>
            <a:r>
              <a:rPr lang="en-US" dirty="0"/>
              <a:t>What probability of death will you risk to save 15 minutes?</a:t>
            </a:r>
          </a:p>
          <a:p>
            <a:r>
              <a:rPr lang="en-US" dirty="0"/>
              <a:t>How you drive helps answers this question!</a:t>
            </a:r>
          </a:p>
          <a:p>
            <a:pPr marL="114300" indent="0">
              <a:buNone/>
            </a:pPr>
            <a:r>
              <a:rPr lang="en-US" dirty="0"/>
              <a:t>What probability of death will you risk to earn $10,000?</a:t>
            </a:r>
          </a:p>
          <a:p>
            <a:r>
              <a:rPr lang="en-US" dirty="0"/>
              <a:t>Wages and occupational mortality risk helps answer this.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13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3386360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e1148X_t07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0863"/>
            <a:ext cx="6400800" cy="47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9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WTP: Stated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/>
              <a:t>Contingent Valuation (not for amateurs!)</a:t>
            </a:r>
          </a:p>
          <a:p>
            <a:pPr marL="114300" indent="0">
              <a:buNone/>
            </a:pPr>
            <a:r>
              <a:rPr lang="en-US" sz="2800" dirty="0"/>
              <a:t>How do we ask people about WTP and get honest, thoughtful answers?</a:t>
            </a:r>
          </a:p>
          <a:p>
            <a:r>
              <a:rPr lang="en-US" sz="2800" dirty="0"/>
              <a:t>Simple surveys seems obvious but…</a:t>
            </a:r>
          </a:p>
          <a:p>
            <a:pPr lvl="1"/>
            <a:r>
              <a:rPr lang="en-US" sz="2600" dirty="0"/>
              <a:t>Anchoring problem: do they have any idea?</a:t>
            </a:r>
          </a:p>
          <a:p>
            <a:pPr lvl="1"/>
            <a:r>
              <a:rPr lang="en-US" sz="2600" dirty="0"/>
              <a:t>Cynicism: they think we will try to sell.</a:t>
            </a:r>
          </a:p>
          <a:p>
            <a:r>
              <a:rPr lang="en-US" sz="2800" dirty="0"/>
              <a:t>We can offer alternative scenarios with prices.</a:t>
            </a:r>
          </a:p>
          <a:p>
            <a:r>
              <a:rPr lang="en-US" sz="2800" dirty="0"/>
              <a:t>We can write a referendum question with tax.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15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2511995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WTP vs. WTA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If your marginal benefit for a good is 30 EURO and you are offered 31 EURO, do you sell the good?</a:t>
            </a:r>
          </a:p>
          <a:p>
            <a:r>
              <a:rPr lang="en-US" dirty="0"/>
              <a:t>Theoretically, willingness to pay and willingness to accept should be almost equal. Psychology research says this is not true.</a:t>
            </a:r>
          </a:p>
          <a:p>
            <a:r>
              <a:rPr lang="en-US" dirty="0"/>
              <a:t>”Predictably Irrational” Dan </a:t>
            </a:r>
            <a:r>
              <a:rPr lang="en-US" dirty="0" err="1"/>
              <a:t>Arielly</a:t>
            </a:r>
            <a:r>
              <a:rPr lang="en-US" dirty="0"/>
              <a:t>. College basketball tickets</a:t>
            </a:r>
          </a:p>
          <a:p>
            <a:r>
              <a:rPr lang="en-US" dirty="0"/>
              <a:t>Option value, existence value, bequest value and stewardship value play a part to create a wedge between WTP and WTA.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16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9666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7BF5DA78-183D-41F5-9A03-BCC29E625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Costs: Direct and Indirect</a:t>
            </a:r>
            <a:endParaRPr lang="en-GB"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IE" altLang="en-US" dirty="0"/>
              <a:t>Costs are all opportunity costs of environmental improvement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n-IE" altLang="en-US" dirty="0"/>
              <a:t>Direct costs of environmental improvement project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n-IE" altLang="en-US" dirty="0"/>
              <a:t>Reporting and Compliance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n-IE" altLang="en-US" dirty="0"/>
              <a:t>Regulatory cost of improvement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n-IE" altLang="en-US" dirty="0"/>
              <a:t>Indirect economic impacts of project</a:t>
            </a:r>
          </a:p>
          <a:p>
            <a:pPr lvl="1" indent="-342900" eaLnBrk="1" hangingPunct="1">
              <a:lnSpc>
                <a:spcPct val="90000"/>
              </a:lnSpc>
              <a:defRPr/>
            </a:pPr>
            <a:r>
              <a:rPr lang="en-IE" altLang="en-US" dirty="0"/>
              <a:t>Effects on local industry</a:t>
            </a:r>
          </a:p>
          <a:p>
            <a:pPr lvl="1" indent="-342900" eaLnBrk="1" hangingPunct="1">
              <a:lnSpc>
                <a:spcPct val="90000"/>
              </a:lnSpc>
              <a:defRPr/>
            </a:pPr>
            <a:r>
              <a:rPr lang="en-IE" altLang="en-US" dirty="0"/>
              <a:t>Effects on labor market and regional economy</a:t>
            </a:r>
          </a:p>
          <a:p>
            <a:pPr lvl="1" indent="-342900" eaLnBrk="1" hangingPunct="1">
              <a:lnSpc>
                <a:spcPct val="90000"/>
              </a:lnSpc>
              <a:defRPr/>
            </a:pPr>
            <a:r>
              <a:rPr lang="en-IE" altLang="en-US" dirty="0"/>
              <a:t>Macroeconomic multiplier effects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IE" altLang="en-US" dirty="0"/>
              <a:t>Why is opportunity cost an important issue?</a:t>
            </a:r>
          </a:p>
          <a:p>
            <a:pPr marL="342900" lvl="1" indent="-342900" eaLnBrk="1" hangingPunct="1">
              <a:lnSpc>
                <a:spcPct val="90000"/>
              </a:lnSpc>
              <a:defRPr/>
            </a:pPr>
            <a:r>
              <a:rPr lang="en-IE" altLang="en-US" dirty="0"/>
              <a:t>With/Without vs. Before/After </a:t>
            </a:r>
          </a:p>
          <a:p>
            <a:pPr marL="342900" lvl="1" indent="-342900" eaLnBrk="1" hangingPunct="1">
              <a:lnSpc>
                <a:spcPct val="90000"/>
              </a:lnSpc>
              <a:defRPr/>
            </a:pPr>
            <a:r>
              <a:rPr lang="en-IE" altLang="en-US" dirty="0"/>
              <a:t>Must consider replacing a prior action with a new action</a:t>
            </a:r>
          </a:p>
          <a:p>
            <a:pPr marL="342900" lvl="1" indent="-342900" eaLnBrk="1" hangingPunct="1">
              <a:lnSpc>
                <a:spcPct val="90000"/>
              </a:lnSpc>
              <a:defRPr/>
            </a:pPr>
            <a:r>
              <a:rPr lang="en-IE" altLang="en-US" dirty="0"/>
              <a:t>What else could we do with the resources?</a:t>
            </a:r>
          </a:p>
          <a:p>
            <a:pPr marL="342900" lvl="1" indent="-342900" eaLnBrk="1" hangingPunct="1">
              <a:lnSpc>
                <a:spcPct val="90000"/>
              </a:lnSpc>
              <a:defRPr/>
            </a:pPr>
            <a:r>
              <a:rPr lang="en-IE" altLang="en-US" dirty="0"/>
              <a:t>How might unintended consequences reverse the gains?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GB" alt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76C0EB-5522-47D0-978C-2AACB83D2518}" type="slidenum">
              <a:rPr lang="en-GB" altLang="en-US" sz="18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altLang="en-US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e1148X_t0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400800" cy="57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59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7BF5DA78-183D-41F5-9A03-BCC29E625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Costs: Basis for Comparison</a:t>
            </a:r>
            <a:endParaRPr lang="en-GB"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836912"/>
          </a:xfrm>
        </p:spPr>
        <p:txBody>
          <a:bodyPr/>
          <a:lstStyle/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IE" altLang="en-US" sz="2800" dirty="0"/>
              <a:t>Compare Before and After regulation or 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IE" altLang="en-US" sz="2800" dirty="0"/>
              <a:t>Compare With and Without regulation?</a:t>
            </a:r>
          </a:p>
          <a:p>
            <a:pPr marL="457200" lvl="1" indent="-457200" eaLnBrk="1" hangingPunct="1">
              <a:lnSpc>
                <a:spcPct val="90000"/>
              </a:lnSpc>
              <a:defRPr/>
            </a:pPr>
            <a:r>
              <a:rPr lang="en-IE" altLang="en-US" sz="2800" dirty="0"/>
              <a:t>What’s the difference?</a:t>
            </a:r>
          </a:p>
          <a:p>
            <a:pPr marL="457200" lvl="1" indent="-457200" eaLnBrk="1" hangingPunct="1">
              <a:lnSpc>
                <a:spcPct val="90000"/>
              </a:lnSpc>
              <a:defRPr/>
            </a:pPr>
            <a:r>
              <a:rPr lang="en-IE" altLang="en-US" sz="2800" dirty="0"/>
              <a:t>Must consider replacing a prior action with a new action</a:t>
            </a:r>
          </a:p>
          <a:p>
            <a:pPr marL="457200" lvl="1" indent="-457200" eaLnBrk="1" hangingPunct="1">
              <a:lnSpc>
                <a:spcPct val="90000"/>
              </a:lnSpc>
              <a:defRPr/>
            </a:pPr>
            <a:r>
              <a:rPr lang="en-IE" altLang="en-US" sz="2800" dirty="0"/>
              <a:t>Holding everything else constant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GB" alt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76C0EB-5522-47D0-978C-2AACB83D2518}" type="slidenum">
              <a:rPr lang="en-GB" altLang="en-US" sz="18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GB" altLang="en-US" sz="1800" dirty="0">
              <a:latin typeface="Verdana" panose="020B0604030504040204" pitchFamily="34" charset="0"/>
            </a:endParaRPr>
          </a:p>
        </p:txBody>
      </p:sp>
      <p:pic>
        <p:nvPicPr>
          <p:cNvPr id="5" name="Picture 2" descr="fie1148X_08_01_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6861448" cy="174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19E41DCA-0A0F-4483-8AD6-AEB054422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Learning Objectives</a:t>
            </a:r>
            <a:endParaRPr lang="en-GB"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/>
          <a:lstStyle/>
          <a:p>
            <a:pPr indent="-342900" eaLnBrk="1" hangingPunct="1">
              <a:lnSpc>
                <a:spcPct val="90000"/>
              </a:lnSpc>
              <a:defRPr/>
            </a:pPr>
            <a:r>
              <a:rPr lang="en-US" altLang="en-US" sz="2400" dirty="0"/>
              <a:t>Understand categories of benefit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n-US" altLang="en-US" sz="2400" dirty="0"/>
              <a:t>Understand categories of cost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n-US" altLang="en-US" sz="2400" dirty="0"/>
              <a:t>Calculate and interpret present value / net present value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n-US" altLang="en-US" sz="2400" dirty="0"/>
              <a:t>Use PV / NPV for financial discounting of private investment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n-US" altLang="en-US" sz="2400" dirty="0"/>
              <a:t>Use PV / NPV for social discounting of public projects and programs with appropriate assumptions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n-US" altLang="en-US" sz="2400" dirty="0"/>
              <a:t>Concept of intergenerational discounting of long-term public projects and programs with appropriate assumptions 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n-US" altLang="en-US" sz="2400" dirty="0"/>
              <a:t>Understand methodological differences and social implications of differences among financial, social and intergenerational discounting 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n-US" altLang="en-US" sz="2400" dirty="0"/>
              <a:t>Criteria for Environmental Policy Evaluation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400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80F6AA-E549-4E6D-942C-5E848A5F1E5C}" type="slidenum">
              <a:rPr lang="en-GB" altLang="en-US" sz="18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 sz="1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r>
              <a:rPr lang="en-US" dirty="0"/>
              <a:t>National Environmental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20</a:t>
            </a:fld>
            <a:endParaRPr lang="en-GB" altLang="fi-FI" dirty="0"/>
          </a:p>
        </p:txBody>
      </p:sp>
      <p:pic>
        <p:nvPicPr>
          <p:cNvPr id="5" name="Picture 2" descr="fie1148X_t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3911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97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Cost Benefit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779096" cy="4781128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fi-FI" sz="1800" dirty="0"/>
                  <a:t> </a:t>
                </a:r>
                <a:r>
                  <a:rPr lang="en-US" sz="2000" dirty="0"/>
                  <a:t>For a single period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114300" indent="0">
                  <a:buNone/>
                </a:pPr>
                <a:endParaRPr lang="en-US" sz="2000" dirty="0"/>
              </a:p>
              <a:p>
                <a:pPr marL="114300" indent="0">
                  <a:buNone/>
                </a:pPr>
                <a:r>
                  <a:rPr lang="en-US" sz="2000" dirty="0"/>
                  <a:t>For multiple periods, from now until time T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114300" indent="0">
                  <a:buNone/>
                </a:pPr>
                <a:endParaRPr lang="en-US" sz="2000" dirty="0"/>
              </a:p>
              <a:p>
                <a:pPr marL="114300" indent="0">
                  <a:buNone/>
                </a:pPr>
                <a:r>
                  <a:rPr lang="en-US" sz="2000" dirty="0"/>
                  <a:t>Net present value includes both Benefits and Costs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114300" indent="0">
                  <a:buNone/>
                </a:pPr>
                <a:r>
                  <a:rPr lang="en-US" sz="2000" dirty="0"/>
                  <a:t>All numbers must be either nominal or real, no mixing!</a:t>
                </a:r>
                <a:endParaRPr lang="en-US" sz="1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779096" cy="47811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21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3706996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Cost Benefit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22</a:t>
            </a:fld>
            <a:endParaRPr lang="en-GB" alt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251520" y="1268760"/>
                <a:ext cx="2621442" cy="115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4888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2CB6C"/>
                  </a:buClr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795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16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i-FI" i="1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fi-FI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i-FI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i-FI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i-FI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i-FI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268760"/>
                <a:ext cx="2621442" cy="11521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72962" y="1340768"/>
            <a:ext cx="5299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begins now, lasts three more years. Assume r=.08, </a:t>
            </a:r>
          </a:p>
          <a:p>
            <a:r>
              <a:rPr lang="en-US" dirty="0"/>
              <a:t>Costs:    5000, 5000, 2000, 0 </a:t>
            </a:r>
          </a:p>
          <a:p>
            <a:r>
              <a:rPr lang="en-US" dirty="0"/>
              <a:t>Benefits:      0,      0, 6000, 7500</a:t>
            </a:r>
          </a:p>
          <a:p>
            <a:r>
              <a:rPr lang="en-US" dirty="0"/>
              <a:t>What is the NPV? Is this worth undertaking?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387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timing matter?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23</a:t>
            </a:fld>
            <a:endParaRPr lang="en-GB" altLang="fi-FI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043743"/>
              </p:ext>
            </p:extLst>
          </p:nvPr>
        </p:nvGraphicFramePr>
        <p:xfrm>
          <a:off x="1187624" y="1628800"/>
          <a:ext cx="5930900" cy="470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812">
                  <a:extLst>
                    <a:ext uri="{9D8B030D-6E8A-4147-A177-3AD203B41FA5}">
                      <a16:colId xmlns:a16="http://schemas.microsoft.com/office/drawing/2014/main" val="706801879"/>
                    </a:ext>
                  </a:extLst>
                </a:gridCol>
                <a:gridCol w="621634">
                  <a:extLst>
                    <a:ext uri="{9D8B030D-6E8A-4147-A177-3AD203B41FA5}">
                      <a16:colId xmlns:a16="http://schemas.microsoft.com/office/drawing/2014/main" val="902411814"/>
                    </a:ext>
                  </a:extLst>
                </a:gridCol>
                <a:gridCol w="675552">
                  <a:extLst>
                    <a:ext uri="{9D8B030D-6E8A-4147-A177-3AD203B41FA5}">
                      <a16:colId xmlns:a16="http://schemas.microsoft.com/office/drawing/2014/main" val="3354365728"/>
                    </a:ext>
                  </a:extLst>
                </a:gridCol>
                <a:gridCol w="675552">
                  <a:extLst>
                    <a:ext uri="{9D8B030D-6E8A-4147-A177-3AD203B41FA5}">
                      <a16:colId xmlns:a16="http://schemas.microsoft.com/office/drawing/2014/main" val="3364652129"/>
                    </a:ext>
                  </a:extLst>
                </a:gridCol>
                <a:gridCol w="761185">
                  <a:extLst>
                    <a:ext uri="{9D8B030D-6E8A-4147-A177-3AD203B41FA5}">
                      <a16:colId xmlns:a16="http://schemas.microsoft.com/office/drawing/2014/main" val="2075060818"/>
                    </a:ext>
                  </a:extLst>
                </a:gridCol>
                <a:gridCol w="1052973">
                  <a:extLst>
                    <a:ext uri="{9D8B030D-6E8A-4147-A177-3AD203B41FA5}">
                      <a16:colId xmlns:a16="http://schemas.microsoft.com/office/drawing/2014/main" val="2312257849"/>
                    </a:ext>
                  </a:extLst>
                </a:gridCol>
                <a:gridCol w="1408192">
                  <a:extLst>
                    <a:ext uri="{9D8B030D-6E8A-4147-A177-3AD203B41FA5}">
                      <a16:colId xmlns:a16="http://schemas.microsoft.com/office/drawing/2014/main" val="978204339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 dirty="0">
                          <a:effectLst/>
                        </a:rPr>
                        <a:t>r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t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C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B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B-C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Discount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PV(B-C)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260573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0,08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5000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-5000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1,0000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-5 000,00 €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242467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0,08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1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5000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-5000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0,9259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-4 629,63 €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660857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0,08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 dirty="0">
                          <a:effectLst/>
                        </a:rPr>
                        <a:t>2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2000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6000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4000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0,8573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3 429,36 €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923786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 dirty="0">
                          <a:effectLst/>
                        </a:rPr>
                        <a:t>0,08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 dirty="0">
                          <a:effectLst/>
                        </a:rPr>
                        <a:t>3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 dirty="0">
                          <a:effectLst/>
                        </a:rPr>
                        <a:t>0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 dirty="0">
                          <a:effectLst/>
                        </a:rPr>
                        <a:t>7500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effectLst/>
                        </a:rPr>
                        <a:t>7500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effectLst/>
                        </a:rPr>
                        <a:t>0,7938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effectLst/>
                        </a:rPr>
                        <a:t>5 953,74 €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15336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1500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NPV</a:t>
                      </a:r>
                      <a:endParaRPr lang="fi-FI" sz="2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-246,53 €</a:t>
                      </a:r>
                      <a:endParaRPr lang="fi-FI" sz="2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3990262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050118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r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t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C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B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B-C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Discount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PV(B-C)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709017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0,08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7500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7500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1,0000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7 500,00 €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268067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0,08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1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2000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6000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4000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0,9259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3 703,70 €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366636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0,08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2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5000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>
                          <a:effectLst/>
                        </a:rPr>
                        <a:t>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-5000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0,8573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-4 286,69 €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986727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 dirty="0">
                          <a:effectLst/>
                        </a:rPr>
                        <a:t>0,08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 dirty="0">
                          <a:effectLst/>
                        </a:rPr>
                        <a:t>3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 dirty="0">
                          <a:effectLst/>
                        </a:rPr>
                        <a:t>5000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200" u="none" strike="noStrike" dirty="0">
                          <a:effectLst/>
                        </a:rPr>
                        <a:t>0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effectLst/>
                        </a:rPr>
                        <a:t>-5000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effectLst/>
                        </a:rPr>
                        <a:t>0,7938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effectLst/>
                        </a:rPr>
                        <a:t>-3 969,16 €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21445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>
                          <a:effectLst/>
                        </a:rPr>
                        <a:t>1500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NPV</a:t>
                      </a:r>
                      <a:endParaRPr lang="fi-FI" sz="2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2 947,85 €</a:t>
                      </a:r>
                      <a:endParaRPr lang="fi-FI" sz="2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5754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223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Cost Benefit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238"/>
            <a:ext cx="7931224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This is different from financial cost benefit analysis because</a:t>
            </a:r>
          </a:p>
          <a:p>
            <a:r>
              <a:rPr lang="en-US" dirty="0"/>
              <a:t>Government investment displaces private investment. </a:t>
            </a:r>
          </a:p>
          <a:p>
            <a:r>
              <a:rPr lang="en-US" dirty="0"/>
              <a:t>Social discount rate = private borrowing rate.</a:t>
            </a:r>
          </a:p>
          <a:p>
            <a:r>
              <a:rPr lang="en-US" dirty="0"/>
              <a:t>But, governments pay no risk premium like private interest rate. </a:t>
            </a:r>
          </a:p>
          <a:p>
            <a:r>
              <a:rPr lang="en-US" dirty="0"/>
              <a:t>Social investment has a lower discount rate. US Government uses 7 percent social discount rate and 3%. Circular A-94.</a:t>
            </a:r>
          </a:p>
          <a:p>
            <a:r>
              <a:rPr lang="en-US" dirty="0">
                <a:hlinkClick r:id="rId2"/>
              </a:rPr>
              <a:t>http://ec.europa.eu/regional_policy/sources/docgener/studies/pdf/cba_guide.pdf</a:t>
            </a:r>
            <a:r>
              <a:rPr lang="en-US" dirty="0"/>
              <a:t> page 301.</a:t>
            </a:r>
          </a:p>
          <a:p>
            <a:r>
              <a:rPr lang="en-US" dirty="0"/>
              <a:t>It is not a single entity seeking an internal rate of return. Costs and benefits may accrue to different parties.</a:t>
            </a:r>
          </a:p>
          <a:p>
            <a:r>
              <a:rPr lang="en-US" dirty="0"/>
              <a:t>Concerns about political manipulation of methodology.</a:t>
            </a:r>
          </a:p>
          <a:p>
            <a:pPr marL="114300" indent="0">
              <a:buNone/>
            </a:pPr>
            <a:r>
              <a:rPr lang="en-US" dirty="0"/>
              <a:t>But, the calculations are done in the same manner.</a:t>
            </a:r>
          </a:p>
          <a:p>
            <a:endParaRPr lang="fi-FI" dirty="0"/>
          </a:p>
          <a:p>
            <a:endParaRPr lang="fi-FI" dirty="0"/>
          </a:p>
          <a:p>
            <a:pPr marL="114300" indent="0"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24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3924794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Choosing Social Discount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607"/>
            <a:ext cx="7620000" cy="4800600"/>
          </a:xfrm>
        </p:spPr>
        <p:txBody>
          <a:bodyPr/>
          <a:lstStyle/>
          <a:p>
            <a:r>
              <a:rPr lang="en-US" dirty="0"/>
              <a:t>SRRI: Social Rate of Return on Private Investment. Government borrowing displaces private investment and consumption, so SDR ≥ private borrowing rate.</a:t>
            </a:r>
          </a:p>
          <a:p>
            <a:r>
              <a:rPr lang="en-US" dirty="0"/>
              <a:t>SRTP: Social Rate of Time Preference. Government does not crowd out private investment b/c International capital flows.</a:t>
            </a:r>
          </a:p>
          <a:p>
            <a:pPr lvl="1"/>
            <a:r>
              <a:rPr lang="en-US" dirty="0"/>
              <a:t>Governments less risky, should pay no risk premium</a:t>
            </a:r>
          </a:p>
          <a:p>
            <a:pPr lvl="1"/>
            <a:r>
              <a:rPr lang="en-US" dirty="0"/>
              <a:t>Social time preference is low. Society more patient than firms</a:t>
            </a:r>
          </a:p>
          <a:p>
            <a:pPr lvl="1"/>
            <a:r>
              <a:rPr lang="en-US" dirty="0"/>
              <a:t>Moral issue related to future generations.</a:t>
            </a:r>
          </a:p>
          <a:p>
            <a:r>
              <a:rPr lang="en-US" dirty="0"/>
              <a:t>US Government follows SRRI, uses 7% SDR.</a:t>
            </a:r>
          </a:p>
          <a:p>
            <a:r>
              <a:rPr lang="en-US" dirty="0"/>
              <a:t>EU, countries choose between SRRI and SRTP, Page 301 of </a:t>
            </a:r>
            <a:r>
              <a:rPr lang="en-US" sz="1600" dirty="0">
                <a:hlinkClick r:id="rId2"/>
              </a:rPr>
              <a:t>http://ec.europa.eu/regional_policy/sources/docgener/studies/pdf/cba_guide.pdf</a:t>
            </a:r>
            <a:r>
              <a:rPr lang="en-US" sz="1600" dirty="0"/>
              <a:t> </a:t>
            </a:r>
          </a:p>
          <a:p>
            <a:endParaRPr lang="fi-FI" dirty="0"/>
          </a:p>
          <a:p>
            <a:endParaRPr lang="fi-FI" dirty="0"/>
          </a:p>
          <a:p>
            <a:pPr marL="114300" indent="0"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25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3637856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single entity like a firm.</a:t>
            </a:r>
          </a:p>
          <a:p>
            <a:r>
              <a:rPr lang="en-US" dirty="0"/>
              <a:t>A project with a higher NPV might hurt vulnerable groups.</a:t>
            </a:r>
          </a:p>
          <a:p>
            <a:r>
              <a:rPr lang="en-US" dirty="0"/>
              <a:t>Manipulation of time horizons.</a:t>
            </a:r>
          </a:p>
          <a:p>
            <a:pPr lvl="1"/>
            <a:r>
              <a:rPr lang="en-US" dirty="0"/>
              <a:t>What if we limit analysis to 10 or 20 years?</a:t>
            </a:r>
          </a:p>
          <a:p>
            <a:pPr lvl="1"/>
            <a:r>
              <a:rPr lang="en-US" dirty="0"/>
              <a:t>Vertical equity: we might badly distort incentives.</a:t>
            </a:r>
          </a:p>
          <a:p>
            <a:r>
              <a:rPr lang="en-US" dirty="0"/>
              <a:t>Intergenerational issues</a:t>
            </a:r>
          </a:p>
          <a:p>
            <a:pPr lvl="1"/>
            <a:r>
              <a:rPr lang="en-US" dirty="0"/>
              <a:t>People who are not born yet don’t get input.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26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558297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Intergenerational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/>
              <a:t>Social cost benefit analysis needs to be adjusted for programs that have impacts over long time periods.</a:t>
            </a:r>
          </a:p>
          <a:p>
            <a:r>
              <a:rPr lang="en-US" sz="2400" dirty="0"/>
              <a:t>What ethical issues are implied by this process?</a:t>
            </a:r>
          </a:p>
          <a:p>
            <a:pPr lvl="1"/>
            <a:r>
              <a:rPr lang="en-US" sz="2200" dirty="0"/>
              <a:t>Avoid devaluation of future.</a:t>
            </a:r>
          </a:p>
          <a:p>
            <a:pPr lvl="1"/>
            <a:r>
              <a:rPr lang="en-US" sz="2200" dirty="0"/>
              <a:t>Concerns about political manipulation get worse.</a:t>
            </a:r>
          </a:p>
          <a:p>
            <a:r>
              <a:rPr lang="en-US" sz="2400" dirty="0"/>
              <a:t>Why is this so important for environmental issues?</a:t>
            </a:r>
          </a:p>
          <a:p>
            <a:pPr lvl="1"/>
            <a:r>
              <a:rPr lang="en-US" dirty="0"/>
              <a:t>Climate change is long-term</a:t>
            </a:r>
          </a:p>
          <a:p>
            <a:pPr lvl="1"/>
            <a:r>
              <a:rPr lang="en-US" dirty="0"/>
              <a:t>Nuclear power plant retirement</a:t>
            </a:r>
          </a:p>
          <a:p>
            <a:r>
              <a:rPr lang="en-US" sz="2400" dirty="0"/>
              <a:t>How might changes in preferences over time affect this?</a:t>
            </a:r>
          </a:p>
          <a:p>
            <a:pPr lvl="1"/>
            <a:r>
              <a:rPr lang="en-US" sz="2200" dirty="0"/>
              <a:t>Possible lack of substitution (pre-commitment)</a:t>
            </a:r>
          </a:p>
          <a:p>
            <a:pPr marL="114300" indent="0">
              <a:buNone/>
            </a:pPr>
            <a:r>
              <a:rPr lang="en-US" sz="2400" dirty="0"/>
              <a:t>Key adjustment: very low discount rate for intergenerational issues.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27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3793547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DCFE-CCFE-4CB6-A2CD-667BD0B2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Intergenerational Discounting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D4D7-0D83-4C01-89CF-0F0D30CD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26" y="1772816"/>
            <a:ext cx="7633742" cy="46805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Theoretical explanations for all of this are complicated.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The math for changes in preferences over time is complex.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There is another way to grasp why this is important.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Module 6 Discussion Board Assignment uses two short stories.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Read the Discussion board assignment, read the stories, and participate thoughtfully.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How do these stories help us understand the key issues?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50" dirty="0"/>
              <a:t>“The Cost of Living” by </a:t>
            </a:r>
            <a:r>
              <a:rPr lang="en-US" sz="1950" dirty="0" err="1"/>
              <a:t>Sheckley</a:t>
            </a:r>
            <a:endParaRPr lang="en-US" sz="19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50" dirty="0"/>
              <a:t>“The Perfect Coordinates to Raise a Child” by Barnett</a:t>
            </a:r>
          </a:p>
        </p:txBody>
      </p:sp>
    </p:spTree>
    <p:extLst>
      <p:ext uri="{BB962C8B-B14F-4D97-AF65-F5344CB8AC3E}">
        <p14:creationId xmlns:p14="http://schemas.microsoft.com/office/powerpoint/2010/main" val="4275312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DCFE-CCFE-4CB6-A2CD-667BD0B2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“The Cost of Living” by </a:t>
            </a:r>
            <a:r>
              <a:rPr lang="en-US" sz="4050" dirty="0" err="1"/>
              <a:t>Sheckley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D4D7-0D83-4C01-89CF-0F0D30CD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44824"/>
            <a:ext cx="7960940" cy="3422121"/>
          </a:xfrm>
        </p:spPr>
        <p:txBody>
          <a:bodyPr>
            <a:normAutofit/>
          </a:bodyPr>
          <a:lstStyle/>
          <a:p>
            <a:r>
              <a:rPr lang="en-US" sz="2100" dirty="0"/>
              <a:t>What decisions are being made?</a:t>
            </a:r>
          </a:p>
          <a:p>
            <a:r>
              <a:rPr lang="en-US" sz="2100" dirty="0"/>
              <a:t>What is “fictionalized” making this situation different from reality?</a:t>
            </a:r>
          </a:p>
          <a:p>
            <a:r>
              <a:rPr lang="en-US" sz="2100" dirty="0"/>
              <a:t>Is intended effect on future generation positive, negative, neutral?</a:t>
            </a:r>
          </a:p>
          <a:p>
            <a:r>
              <a:rPr lang="en-US" sz="2100" dirty="0"/>
              <a:t>What creates conflict between intent of decisions and result?</a:t>
            </a:r>
          </a:p>
          <a:p>
            <a:pPr lvl="1"/>
            <a:r>
              <a:rPr lang="en-US" sz="1950" dirty="0"/>
              <a:t>Is future generation treated as important as current generation?</a:t>
            </a:r>
          </a:p>
          <a:p>
            <a:pPr lvl="1"/>
            <a:r>
              <a:rPr lang="en-US" sz="1950" dirty="0"/>
              <a:t>How do differences in preferences or knowledge across generations come into play?</a:t>
            </a:r>
          </a:p>
          <a:p>
            <a:r>
              <a:rPr lang="en-US" sz="2100" dirty="0"/>
              <a:t>What does this tell us about importance of discount rate?</a:t>
            </a:r>
          </a:p>
        </p:txBody>
      </p:sp>
    </p:spTree>
    <p:extLst>
      <p:ext uri="{BB962C8B-B14F-4D97-AF65-F5344CB8AC3E}">
        <p14:creationId xmlns:p14="http://schemas.microsoft.com/office/powerpoint/2010/main" val="357725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7BF5DA78-183D-41F5-9A03-BCC29E625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Benefits</a:t>
            </a:r>
            <a:endParaRPr lang="en-GB"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Benefits are gains from environmental improvement such as reduction of damage costs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Calculating benefits from damage cost reduction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n-US" altLang="en-US" sz="2400" dirty="0"/>
              <a:t>Measure emissions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n-US" altLang="en-US" sz="2400" dirty="0"/>
              <a:t>Determine levels of ambient quality from emissions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n-US" altLang="en-US" sz="2400" dirty="0"/>
              <a:t>Estimate human exposure to ambient quality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n-US" altLang="en-US" sz="2400" dirty="0"/>
              <a:t>Estimate physical impact on humans of ambient quality</a:t>
            </a:r>
          </a:p>
          <a:p>
            <a:pPr indent="-342900" eaLnBrk="1" hangingPunct="1">
              <a:lnSpc>
                <a:spcPct val="90000"/>
              </a:lnSpc>
              <a:defRPr/>
            </a:pPr>
            <a:r>
              <a:rPr lang="en-US" altLang="en-US" sz="2400" dirty="0"/>
              <a:t>Estimate value in currency of physical impact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alt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76C0EB-5522-47D0-978C-2AACB83D2518}" type="slidenum">
              <a:rPr lang="en-GB" altLang="en-US" sz="18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en-US" sz="1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DCFE-CCFE-4CB6-A2CD-667BD0B2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50" dirty="0"/>
              <a:t>“The Perfect Coordinates to Raise a Child” by Barnett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D4D7-0D83-4C01-89CF-0F0D30CD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88840"/>
            <a:ext cx="8032948" cy="3600223"/>
          </a:xfrm>
        </p:spPr>
        <p:txBody>
          <a:bodyPr>
            <a:normAutofit/>
          </a:bodyPr>
          <a:lstStyle/>
          <a:p>
            <a:r>
              <a:rPr lang="en-US" sz="2100" dirty="0"/>
              <a:t>What decisions are being made?</a:t>
            </a:r>
          </a:p>
          <a:p>
            <a:r>
              <a:rPr lang="en-US" sz="2100" dirty="0"/>
              <a:t>What is “fictionalized” making this situation different from reality?</a:t>
            </a:r>
          </a:p>
          <a:p>
            <a:r>
              <a:rPr lang="en-US" sz="2100" dirty="0"/>
              <a:t>Is intended effect on future generation positive, negative, neutral?</a:t>
            </a:r>
          </a:p>
          <a:p>
            <a:r>
              <a:rPr lang="en-US" sz="2100" dirty="0"/>
              <a:t>What creates conflict between intent of decisions and result?</a:t>
            </a:r>
          </a:p>
          <a:p>
            <a:pPr lvl="1"/>
            <a:r>
              <a:rPr lang="en-US" sz="1950" dirty="0"/>
              <a:t>Is future generation treated as important as current generation?</a:t>
            </a:r>
          </a:p>
          <a:p>
            <a:pPr lvl="1"/>
            <a:r>
              <a:rPr lang="en-US" sz="1950" dirty="0"/>
              <a:t>How do differences in preferences or knowledge across generations come into play?</a:t>
            </a:r>
          </a:p>
          <a:p>
            <a:r>
              <a:rPr lang="en-US" sz="2100" dirty="0"/>
              <a:t>What does this tell us about importance of discount rate?</a:t>
            </a:r>
          </a:p>
        </p:txBody>
      </p:sp>
    </p:spTree>
    <p:extLst>
      <p:ext uri="{BB962C8B-B14F-4D97-AF65-F5344CB8AC3E}">
        <p14:creationId xmlns:p14="http://schemas.microsoft.com/office/powerpoint/2010/main" val="1086016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evaluating environmental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96094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50" b="1" dirty="0"/>
              <a:t>These are described in Field and Field Chapter 9</a:t>
            </a:r>
          </a:p>
          <a:p>
            <a:r>
              <a:rPr lang="en-US" sz="1800" dirty="0"/>
              <a:t>Efficiency: MDC=MAC</a:t>
            </a:r>
          </a:p>
          <a:p>
            <a:r>
              <a:rPr lang="en-US" sz="1800" dirty="0"/>
              <a:t>Cost effectiveness: Given the emissions reduction target, is this the least cost method, or, given a budget for emission reduction, is this maximum reduction possible?</a:t>
            </a:r>
          </a:p>
          <a:p>
            <a:r>
              <a:rPr lang="en-US" sz="1800" dirty="0"/>
              <a:t>Fairness: Geographic, demographic, income, etc.</a:t>
            </a:r>
          </a:p>
          <a:p>
            <a:r>
              <a:rPr lang="en-US" sz="1800" dirty="0"/>
              <a:t>Incentives for technological innovation: A more effective policy will also result in reduced costs in the future.</a:t>
            </a:r>
          </a:p>
          <a:p>
            <a:r>
              <a:rPr lang="en-US" sz="1800" dirty="0"/>
              <a:t>Enforceability: can regulators enforce policy in a practical and cost effective manner?</a:t>
            </a:r>
          </a:p>
          <a:p>
            <a:r>
              <a:rPr lang="en-US" sz="1800" dirty="0"/>
              <a:t>Agreement with moral precepts: Is our approach consistent with social justice?</a:t>
            </a:r>
          </a:p>
          <a:p>
            <a:pPr marL="0" indent="0">
              <a:buNone/>
            </a:pPr>
            <a:r>
              <a:rPr lang="en-US" sz="1650" dirty="0"/>
              <a:t>These are key points from Chapter 9 that we skipped.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3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5AF74907-1254-431C-A66B-D4FC93917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Required Reading</a:t>
            </a:r>
            <a:endParaRPr lang="en-GB" dirty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IE" altLang="en-US" dirty="0"/>
              <a:t>Field &amp; Field,  Environmental Economics: An Introduction, chapters 7 and 8</a:t>
            </a:r>
            <a:endParaRPr lang="en-GB" altLang="en-US" dirty="0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2F1465-D665-4ECC-ACA4-E3096A22B66F}" type="slidenum">
              <a:rPr lang="en-GB" altLang="en-US" sz="18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GB" altLang="en-US" sz="1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43543131-F6ED-4BCC-9BB1-E17B74524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dirty="0"/>
              <a:t>Measuring Damage Costs Directly</a:t>
            </a:r>
            <a:endParaRPr lang="en-GB" sz="4000"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539750" y="1268413"/>
            <a:ext cx="7620000" cy="499268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Health Costs</a:t>
            </a:r>
          </a:p>
          <a:p>
            <a:pPr indent="-342900" eaLnBrk="1" hangingPunct="1">
              <a:defRPr/>
            </a:pPr>
            <a:r>
              <a:rPr lang="en-US" altLang="en-US" dirty="0"/>
              <a:t>Direct expenses such as prescription costs, inpatient care, outpatient care, office visits, etc.</a:t>
            </a:r>
          </a:p>
          <a:p>
            <a:pPr indent="-342900" eaLnBrk="1" hangingPunct="1">
              <a:defRPr/>
            </a:pPr>
            <a:r>
              <a:rPr lang="en-US" altLang="en-US" dirty="0"/>
              <a:t>Indirect expenses such as lost time at work, employer cost of absence</a:t>
            </a:r>
          </a:p>
          <a:p>
            <a:pPr indent="-342900" eaLnBrk="1" hangingPunct="1">
              <a:defRPr/>
            </a:pPr>
            <a:r>
              <a:rPr lang="en-US" altLang="en-US" dirty="0"/>
              <a:t>Does not include value of time lost that is not compensated such as retirees, homemakers, etc.</a:t>
            </a:r>
          </a:p>
          <a:p>
            <a:pPr indent="-342900" eaLnBrk="1" hangingPunct="1">
              <a:defRPr/>
            </a:pPr>
            <a:r>
              <a:rPr lang="en-US" altLang="en-US" dirty="0"/>
              <a:t>Does include the amount people are willing to pay to avoid illness.</a:t>
            </a:r>
          </a:p>
          <a:p>
            <a:pPr marL="0" indent="0" eaLnBrk="1" hangingPunct="1">
              <a:buNone/>
              <a:defRPr/>
            </a:pPr>
            <a:r>
              <a:rPr lang="en-US" altLang="en-US" b="1" dirty="0"/>
              <a:t>Benefits are reduction in damages. This slide is about benefits, not costs. Costs are what we spend to reduce damage.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6F3726-3C70-401D-91C1-A28E7C4A9CCD}" type="slidenum">
              <a:rPr lang="en-GB" altLang="en-US" sz="18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z="1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= Reducing Harm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5</a:t>
            </a:fld>
            <a:endParaRPr lang="en-GB" altLang="fi-FI" dirty="0"/>
          </a:p>
        </p:txBody>
      </p:sp>
      <p:pic>
        <p:nvPicPr>
          <p:cNvPr id="5" name="Picture 2" descr="fie1148X_t07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162800" cy="4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43543131-F6ED-4BCC-9BB1-E17B74524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dirty="0"/>
              <a:t>Measuring Damage Costs Directly</a:t>
            </a:r>
            <a:endParaRPr lang="en-GB" sz="4000"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323528" y="1268413"/>
            <a:ext cx="7992888" cy="499268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Effects of pollution on production costs</a:t>
            </a:r>
          </a:p>
          <a:p>
            <a:pPr indent="-342900" eaLnBrk="1" hangingPunct="1">
              <a:defRPr/>
            </a:pPr>
            <a:r>
              <a:rPr lang="en-US" altLang="en-US" sz="2400" dirty="0"/>
              <a:t>Agricultural loss such as livestock loss, crop yield loss, timber loss, resource deterioration (water quality, soil contamination)</a:t>
            </a:r>
          </a:p>
          <a:p>
            <a:pPr indent="-342900" eaLnBrk="1" hangingPunct="1">
              <a:defRPr/>
            </a:pPr>
            <a:r>
              <a:rPr lang="en-US" altLang="en-US" sz="2400" dirty="0"/>
              <a:t>Commercial loss such as machinery maintenance and repair, facility repair, building deterioration, employee costs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We must use net effects. </a:t>
            </a:r>
          </a:p>
          <a:p>
            <a:pPr indent="-342900" eaLnBrk="1" hangingPunct="1">
              <a:defRPr/>
            </a:pPr>
            <a:r>
              <a:rPr lang="en-US" altLang="en-US" sz="2400" dirty="0"/>
              <a:t>Include change in producer surplus</a:t>
            </a:r>
          </a:p>
          <a:p>
            <a:pPr indent="-342900" eaLnBrk="1" hangingPunct="1">
              <a:defRPr/>
            </a:pPr>
            <a:r>
              <a:rPr lang="en-US" altLang="en-US" sz="2400" dirty="0"/>
              <a:t>Do not include change in revenue. Why?</a:t>
            </a:r>
            <a:endParaRPr lang="en-US" altLang="en-US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6F3726-3C70-401D-91C1-A28E7C4A9CCD}" type="slidenum">
              <a:rPr lang="en-GB" altLang="en-US" sz="18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en-US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r>
              <a:rPr lang="en-US" dirty="0"/>
              <a:t>Increasing Producer Surplus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7</a:t>
            </a:fld>
            <a:endParaRPr lang="en-GB" altLang="fi-FI" dirty="0"/>
          </a:p>
        </p:txBody>
      </p:sp>
      <p:pic>
        <p:nvPicPr>
          <p:cNvPr id="5" name="Picture 3" descr="fie1148X_07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96752"/>
            <a:ext cx="6553200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2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8AF5D27D-3454-4C63-897F-67A8F388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Limitations of Direct Measurement of Damages</a:t>
            </a:r>
            <a:endParaRPr lang="en-GB"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916832"/>
            <a:ext cx="7620000" cy="4800600"/>
          </a:xfrm>
        </p:spPr>
        <p:txBody>
          <a:bodyPr/>
          <a:lstStyle/>
          <a:p>
            <a:pPr indent="-342900" eaLnBrk="1" hangingPunct="1">
              <a:lnSpc>
                <a:spcPct val="90000"/>
              </a:lnSpc>
            </a:pPr>
            <a:r>
              <a:rPr lang="en-US" altLang="en-US" sz="2400" dirty="0"/>
              <a:t>Monetary damages tend to be measured more easily.</a:t>
            </a:r>
          </a:p>
          <a:p>
            <a:pPr indent="-342900" eaLnBrk="1" hangingPunct="1">
              <a:lnSpc>
                <a:spcPct val="90000"/>
              </a:lnSpc>
            </a:pPr>
            <a:r>
              <a:rPr lang="en-US" altLang="en-US" sz="2400" dirty="0"/>
              <a:t>Non-monetized damages are often not included.</a:t>
            </a:r>
          </a:p>
          <a:p>
            <a:pPr indent="-342900" eaLnBrk="1" hangingPunct="1">
              <a:lnSpc>
                <a:spcPct val="90000"/>
              </a:lnSpc>
            </a:pPr>
            <a:r>
              <a:rPr lang="en-US" altLang="en-US" sz="2400" dirty="0"/>
              <a:t>Example: How do we determine loss of family services?</a:t>
            </a:r>
          </a:p>
          <a:p>
            <a:pPr indent="-342900" eaLnBrk="1" hangingPunct="1">
              <a:lnSpc>
                <a:spcPct val="90000"/>
              </a:lnSpc>
            </a:pPr>
            <a:r>
              <a:rPr lang="en-US" altLang="en-US" sz="2400" dirty="0"/>
              <a:t>Losses accrued to people who have no legal claim.</a:t>
            </a:r>
          </a:p>
          <a:p>
            <a:pPr indent="-342900" eaLnBrk="1" hangingPunct="1">
              <a:lnSpc>
                <a:spcPct val="90000"/>
              </a:lnSpc>
            </a:pPr>
            <a:r>
              <a:rPr lang="en-US" altLang="en-US" sz="2400" dirty="0"/>
              <a:t>Environmental damage may cause a market reaction that makes us underestimate or overestimate damage.</a:t>
            </a:r>
          </a:p>
          <a:p>
            <a:pPr indent="-342900" eaLnBrk="1" hangingPunct="1">
              <a:lnSpc>
                <a:spcPct val="90000"/>
              </a:lnSpc>
            </a:pPr>
            <a:r>
              <a:rPr lang="en-US" altLang="en-US" sz="2400" dirty="0"/>
              <a:t>Averting </a:t>
            </a:r>
            <a:r>
              <a:rPr lang="en-US" altLang="en-US" sz="2400" dirty="0" err="1"/>
              <a:t>behaviour</a:t>
            </a:r>
            <a:r>
              <a:rPr lang="en-US" altLang="en-US" sz="2400" dirty="0"/>
              <a:t> to avoid effects of damage may mask some of the damage.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26977C-7FF0-435B-B697-D95207F1EE0B}" type="slidenum">
              <a:rPr lang="en-GB" altLang="en-US" sz="18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sz="1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Willingness to Pay: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/>
              <a:t>How much are we willing to pay to reverse or avoid damage?</a:t>
            </a:r>
          </a:p>
          <a:p>
            <a:r>
              <a:rPr lang="en-US" sz="2800" dirty="0"/>
              <a:t>Revealed Preferences</a:t>
            </a:r>
          </a:p>
          <a:p>
            <a:pPr lvl="1"/>
            <a:r>
              <a:rPr lang="en-US" sz="2200" dirty="0"/>
              <a:t>Averting costs: the expenses we incur to reduce and mitigate damage in a situation where will experience it.</a:t>
            </a:r>
          </a:p>
          <a:p>
            <a:pPr lvl="1"/>
            <a:r>
              <a:rPr lang="en-US" sz="2200" dirty="0">
                <a:solidFill>
                  <a:srgbClr val="2F2B20"/>
                </a:solidFill>
              </a:rPr>
              <a:t>Price differentials: what is the price difference between situations with and without exposure to the damage?</a:t>
            </a:r>
          </a:p>
          <a:p>
            <a:r>
              <a:rPr lang="en-US" sz="2800" dirty="0">
                <a:solidFill>
                  <a:srgbClr val="2F2B20"/>
                </a:solidFill>
              </a:rPr>
              <a:t>Stated Preferences</a:t>
            </a:r>
          </a:p>
          <a:p>
            <a:pPr lvl="1"/>
            <a:r>
              <a:rPr lang="en-US" sz="2200" dirty="0">
                <a:solidFill>
                  <a:srgbClr val="2F2B20"/>
                </a:solidFill>
              </a:rPr>
              <a:t>Contingent valuation: carefully structured surveys.</a:t>
            </a:r>
          </a:p>
          <a:p>
            <a:pPr marL="411163" lvl="1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4A4A-E877-4F5F-A64A-3E6E64D7345A}" type="slidenum">
              <a:rPr lang="en-GB" altLang="fi-FI" smtClean="0"/>
              <a:pPr>
                <a:defRPr/>
              </a:pPr>
              <a:t>9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2559646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2012</Words>
  <Application>Microsoft Office PowerPoint</Application>
  <PresentationFormat>On-screen Show (4:3)</PresentationFormat>
  <Paragraphs>310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</vt:lpstr>
      <vt:lpstr>Cambria Math</vt:lpstr>
      <vt:lpstr>Verdana</vt:lpstr>
      <vt:lpstr>Adjacency</vt:lpstr>
      <vt:lpstr>Benefit Cost Analysis and Criteria for Policy Evaluation</vt:lpstr>
      <vt:lpstr>Learning Objectives</vt:lpstr>
      <vt:lpstr>Benefits</vt:lpstr>
      <vt:lpstr>Measuring Damage Costs Directly</vt:lpstr>
      <vt:lpstr>Benefit = Reducing Harm</vt:lpstr>
      <vt:lpstr>Measuring Damage Costs Directly</vt:lpstr>
      <vt:lpstr>Increasing Producer Surplus</vt:lpstr>
      <vt:lpstr>Limitations of Direct Measurement of Damages</vt:lpstr>
      <vt:lpstr>Willingness to Pay: Estimation</vt:lpstr>
      <vt:lpstr>WTP: Averting Costs</vt:lpstr>
      <vt:lpstr>WTP: Hedonic Price Differentials</vt:lpstr>
      <vt:lpstr>WTP: Travel Cost Pricing</vt:lpstr>
      <vt:lpstr>Value of Human Life using Wages</vt:lpstr>
      <vt:lpstr>PowerPoint Presentation</vt:lpstr>
      <vt:lpstr>WTP: Stated Preferences</vt:lpstr>
      <vt:lpstr>WTP vs. WTA</vt:lpstr>
      <vt:lpstr>Costs: Direct and Indirect</vt:lpstr>
      <vt:lpstr>PowerPoint Presentation</vt:lpstr>
      <vt:lpstr>Costs: Basis for Comparison</vt:lpstr>
      <vt:lpstr>National Environmental Costs</vt:lpstr>
      <vt:lpstr>Financial Cost Benefit Analysis</vt:lpstr>
      <vt:lpstr>Financial Cost Benefit Analysis</vt:lpstr>
      <vt:lpstr>How does timing matter?</vt:lpstr>
      <vt:lpstr>Social Cost Benefit Analysis</vt:lpstr>
      <vt:lpstr>Choosing Social Discount Rate</vt:lpstr>
      <vt:lpstr>Distributional Issues</vt:lpstr>
      <vt:lpstr>Intergenerational Discounting</vt:lpstr>
      <vt:lpstr>Intergenerational Discounting</vt:lpstr>
      <vt:lpstr>“The Cost of Living” by Sheckley</vt:lpstr>
      <vt:lpstr>“The Perfect Coordinates to Raise a Child” by Barnett</vt:lpstr>
      <vt:lpstr>Criteria for evaluating environmental policies</vt:lpstr>
      <vt:lpstr>Required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2020-06-19T14:04:39Z</dcterms:created>
  <dcterms:modified xsi:type="dcterms:W3CDTF">2021-07-02T04:46:17Z</dcterms:modified>
</cp:coreProperties>
</file>