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4" r:id="rId5"/>
    <p:sldId id="293" r:id="rId6"/>
    <p:sldId id="294" r:id="rId7"/>
    <p:sldId id="290" r:id="rId8"/>
    <p:sldId id="296" r:id="rId9"/>
    <p:sldId id="295" r:id="rId10"/>
    <p:sldId id="281" r:id="rId11"/>
    <p:sldId id="297" r:id="rId12"/>
    <p:sldId id="292" r:id="rId13"/>
    <p:sldId id="257" r:id="rId14"/>
    <p:sldId id="282" r:id="rId1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147F4F-38A1-F5E3-9BB2-8CBBCF636BC8}" name="Savolainen Eeva" initials="SE" userId="S::eeva.savolainen@aalto.fi::921ecc33-f13d-4d4c-a414-7c5bd5f2c9e5" providerId="AD"/>
  <p188:author id="{8D1FB8DB-A9FD-E448-ABE2-FE5CF8E42994}" name="Mure Laura" initials="ML" userId="S::laura.mure@aalto.fi::587356e2-f411-4132-98db-ff9870d510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  <p:cmAuthor id="2" name="Savolainen Eeva" initials="SE" lastIdx="18" clrIdx="1">
    <p:extLst>
      <p:ext uri="{19B8F6BF-5375-455C-9EA6-DF929625EA0E}">
        <p15:presenceInfo xmlns:p15="http://schemas.microsoft.com/office/powerpoint/2012/main" userId="S::eeva.savolainen@aalto.fi::921ecc33-f13d-4d4c-a414-7c5bd5f2c9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EB8"/>
    <a:srgbClr val="FFCD00"/>
    <a:srgbClr val="EF363B"/>
    <a:srgbClr val="00965E"/>
    <a:srgbClr val="EE353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050358-3F82-80C2-210D-56FF6053F654}" v="2" dt="2022-05-05T08:26:50.709"/>
    <p1510:client id="{36F90D73-42DC-AF1E-E36F-BB95568463FF}" v="72" dt="2022-05-06T05:22:17.008"/>
    <p1510:client id="{ECCF818F-AB71-43A1-A7AA-AD1597DACA16}" v="353" dt="2022-05-06T04:47:25.173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341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638135"/>
            <a:ext cx="7948556" cy="663264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0" y="2571750"/>
            <a:ext cx="7998597" cy="50138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2" y="4215388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2" y="4509807"/>
            <a:ext cx="2464025" cy="294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5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347789"/>
            <a:ext cx="4150122" cy="29389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1510"/>
            <a:ext cx="8497093" cy="1153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0" y="1347788"/>
            <a:ext cx="4077891" cy="294060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863" indent="-176213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849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435"/>
            <a:ext cx="8497093" cy="10070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208314"/>
            <a:ext cx="8497093" cy="30756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00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198547"/>
            <a:ext cx="5486014" cy="1443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2803849"/>
            <a:ext cx="5486014" cy="14801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198545"/>
            <a:ext cx="2167128" cy="31120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7451"/>
            <a:ext cx="8167909" cy="10095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450909"/>
            <a:ext cx="1624668" cy="262354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28" y="519112"/>
            <a:ext cx="5130403" cy="415362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chart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5" cy="16680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394855"/>
            <a:ext cx="3015456" cy="18722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7708"/>
            <a:ext cx="8489928" cy="9958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534491"/>
            <a:ext cx="1539000" cy="1753903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20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68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49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35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21" y="1152407"/>
            <a:ext cx="1200623" cy="11934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2018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536756"/>
            <a:ext cx="1539000" cy="2007182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28264"/>
            <a:ext cx="8497093" cy="11366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312197"/>
            <a:ext cx="864000" cy="85885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en-US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304305"/>
            <a:ext cx="1539000" cy="197969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318301"/>
            <a:ext cx="1539000" cy="19657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318300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318299"/>
            <a:ext cx="1539000" cy="196570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318299"/>
            <a:ext cx="1539000" cy="196570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1435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5" y="3568351"/>
            <a:ext cx="1709289" cy="36435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>
                <a:latin typeface="Arial"/>
                <a:cs typeface="Arial"/>
              </a:rPr>
              <a:t>aalto.fi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094339" y="2868216"/>
            <a:ext cx="2955323" cy="353760"/>
            <a:chOff x="4484925" y="3824288"/>
            <a:chExt cx="3940431" cy="471680"/>
          </a:xfrm>
        </p:grpSpPr>
        <p:pic>
          <p:nvPicPr>
            <p:cNvPr id="7" name="Picture 6" descr="FB.png">
              <a:hlinkClick r:id="rId3"/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4925" y="3824416"/>
              <a:ext cx="471553" cy="471552"/>
            </a:xfrm>
            <a:prstGeom prst="rect">
              <a:avLst/>
            </a:prstGeom>
          </p:spPr>
        </p:pic>
        <p:pic>
          <p:nvPicPr>
            <p:cNvPr id="8" name="Picture 7" descr="IG.png">
              <a:hlinkClick r:id="rId5"/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4502" y="3824416"/>
              <a:ext cx="471553" cy="471552"/>
            </a:xfrm>
            <a:prstGeom prst="rect">
              <a:avLst/>
            </a:prstGeom>
          </p:spPr>
        </p:pic>
        <p:pic>
          <p:nvPicPr>
            <p:cNvPr id="9" name="Picture 8" descr="Twitter.png">
              <a:hlinkClick r:id="rId7"/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4079" y="3824416"/>
              <a:ext cx="471553" cy="471552"/>
            </a:xfrm>
            <a:prstGeom prst="rect">
              <a:avLst/>
            </a:prstGeom>
          </p:spPr>
        </p:pic>
        <p:pic>
          <p:nvPicPr>
            <p:cNvPr id="10" name="Picture 9" descr="Youtube.png">
              <a:hlinkClick r:id="rId9"/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3656" y="3824416"/>
              <a:ext cx="471553" cy="471552"/>
            </a:xfrm>
            <a:prstGeom prst="rect">
              <a:avLst/>
            </a:prstGeom>
          </p:spPr>
        </p:pic>
        <p:pic>
          <p:nvPicPr>
            <p:cNvPr id="11" name="Picture 10" descr="SC.png">
              <a:hlinkClick r:id="rId11"/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3233" y="3824416"/>
              <a:ext cx="471553" cy="47155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2812" y="3824288"/>
              <a:ext cx="542544" cy="457200"/>
            </a:xfrm>
            <a:prstGeom prst="rect">
              <a:avLst/>
            </a:prstGeom>
          </p:spPr>
        </p:pic>
      </p:grp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8" y="1364641"/>
            <a:ext cx="5995987" cy="1306097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/>
              <a:t>Add text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7" userDrawn="1">
          <p15:clr>
            <a:srgbClr val="FBAE40"/>
          </p15:clr>
        </p15:guide>
        <p15:guide id="2" orient="horz" pos="202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16133"/>
          <a:stretch/>
        </p:blipFill>
        <p:spPr>
          <a:xfrm>
            <a:off x="4576713" y="0"/>
            <a:ext cx="456728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r="20132"/>
          <a:stretch/>
        </p:blipFill>
        <p:spPr>
          <a:xfrm>
            <a:off x="4572000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398" y="158836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7" t="22626" r="52630"/>
          <a:stretch/>
        </p:blipFill>
        <p:spPr>
          <a:xfrm>
            <a:off x="4576712" y="0"/>
            <a:ext cx="4567287" cy="5143500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46663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8" y="896699"/>
            <a:ext cx="3869137" cy="570773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8" y="1781298"/>
            <a:ext cx="3869137" cy="351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8" y="2794132"/>
            <a:ext cx="3869137" cy="2944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8" y="3088551"/>
            <a:ext cx="3869137" cy="324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</a:p>
          <a:p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895"/>
            <a:ext cx="1734813" cy="167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4" r="19861"/>
          <a:stretch/>
        </p:blipFill>
        <p:spPr>
          <a:xfrm>
            <a:off x="4715165" y="0"/>
            <a:ext cx="4428835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5" r="9199"/>
          <a:stretch/>
        </p:blipFill>
        <p:spPr>
          <a:xfrm>
            <a:off x="4722829" y="0"/>
            <a:ext cx="4421171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</a:t>
            </a:r>
            <a:r>
              <a:rPr lang="fi-FI" err="1"/>
              <a:t>adipiscing</a:t>
            </a:r>
            <a:r>
              <a:rPr lang="fi-FI"/>
              <a:t> elit. Maecenas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consequat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8" r="17631"/>
          <a:stretch/>
        </p:blipFill>
        <p:spPr>
          <a:xfrm>
            <a:off x="4713402" y="0"/>
            <a:ext cx="4430598" cy="51435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Red"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4" y="1275606"/>
            <a:ext cx="8207375" cy="26568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6480" b="1" spc="-18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3986773"/>
            <a:ext cx="5495420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44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1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1654175" cy="136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49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7D562-08BD-4AE8-9A28-756A4D9E51A0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FF371-29ED-47FA-822D-B18BBF16BF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3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4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08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Insert the title of your subtitle Here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4876006"/>
            <a:ext cx="9144000" cy="288032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15"/>
          </a:p>
        </p:txBody>
      </p:sp>
    </p:spTree>
    <p:extLst>
      <p:ext uri="{BB962C8B-B14F-4D97-AF65-F5344CB8AC3E}">
        <p14:creationId xmlns:p14="http://schemas.microsoft.com/office/powerpoint/2010/main" val="3739733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29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8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1241467"/>
            <a:ext cx="8492897" cy="304946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84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8" y="28437"/>
            <a:ext cx="8492897" cy="9995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8" y="2024418"/>
            <a:ext cx="8492897" cy="22595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28" y="1199905"/>
            <a:ext cx="8492897" cy="64885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  <a:p>
            <a:pPr lvl="0"/>
            <a:endParaRPr lang="en-US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84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0" y="26955"/>
            <a:ext cx="8497093" cy="101629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347789"/>
            <a:ext cx="4150122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347789"/>
            <a:ext cx="4078684" cy="2936212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27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84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image</a:t>
            </a:r>
            <a:br>
              <a:rPr lang="fi-FI"/>
            </a:br>
            <a:br>
              <a:rPr lang="fi-FI"/>
            </a:br>
            <a:r>
              <a:rPr lang="fi-FI" err="1"/>
              <a:t>Fit</a:t>
            </a:r>
            <a:r>
              <a:rPr lang="fi-FI"/>
              <a:t> the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8" y="1358537"/>
            <a:ext cx="4052221" cy="292546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8" y="34800"/>
            <a:ext cx="4052221" cy="10414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3" y="0"/>
            <a:ext cx="4433207" cy="51435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image.</a:t>
            </a:r>
            <a:br>
              <a:rPr lang="en-US"/>
            </a:br>
            <a:br>
              <a:rPr lang="en-US"/>
            </a:br>
            <a:r>
              <a:rPr lang="fi-FI" err="1"/>
              <a:t>Fit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image to </a:t>
            </a:r>
            <a:r>
              <a:rPr lang="fi-FI" err="1"/>
              <a:t>frame</a:t>
            </a:r>
            <a:r>
              <a:rPr lang="fi-FI"/>
              <a:t> </a:t>
            </a:r>
            <a:br>
              <a:rPr lang="fi-FI"/>
            </a:b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choosing</a:t>
            </a:r>
            <a:r>
              <a:rPr lang="fi-FI"/>
              <a:t>: </a:t>
            </a:r>
            <a:br>
              <a:rPr lang="fi-FI"/>
            </a:br>
            <a:r>
              <a:rPr lang="fi-FI" err="1"/>
              <a:t>crop</a:t>
            </a:r>
            <a:r>
              <a:rPr lang="fi-FI"/>
              <a:t>&gt;</a:t>
            </a:r>
            <a:r>
              <a:rPr lang="fi-FI" err="1"/>
              <a:t>fit</a:t>
            </a:r>
            <a:r>
              <a:rPr lang="fi-FI"/>
              <a:t> / rajaa&gt;sovita</a:t>
            </a:r>
            <a:endParaRPr lang="en-US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19113"/>
            <a:ext cx="4218160" cy="37675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/>
              <a:t>Lorem </a:t>
            </a:r>
            <a:r>
              <a:rPr lang="fi-FI" err="1"/>
              <a:t>ipsum</a:t>
            </a:r>
            <a:r>
              <a:rPr lang="fi-FI"/>
              <a:t> </a:t>
            </a:r>
            <a:r>
              <a:rPr lang="fi-FI" err="1"/>
              <a:t>dolor</a:t>
            </a:r>
            <a:r>
              <a:rPr lang="fi-FI"/>
              <a:t> </a:t>
            </a:r>
            <a:r>
              <a:rPr lang="fi-FI" err="1"/>
              <a:t>sit</a:t>
            </a:r>
            <a:r>
              <a:rPr lang="fi-FI"/>
              <a:t> amet, </a:t>
            </a:r>
            <a:r>
              <a:rPr lang="fi-FI" err="1"/>
              <a:t>consectetur</a:t>
            </a:r>
            <a:r>
              <a:rPr lang="fi-FI"/>
              <a:t> adipiscing elit. </a:t>
            </a:r>
            <a:r>
              <a:rPr lang="fi-FI" err="1"/>
              <a:t>Maecenas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 </a:t>
            </a:r>
            <a:r>
              <a:rPr lang="fi-FI" err="1"/>
              <a:t>velit</a:t>
            </a:r>
            <a:r>
              <a:rPr lang="fi-FI"/>
              <a:t>, </a:t>
            </a:r>
            <a:r>
              <a:rPr lang="fi-FI" err="1"/>
              <a:t>consequat</a:t>
            </a:r>
            <a:r>
              <a:rPr lang="fi-FI"/>
              <a:t> </a:t>
            </a:r>
            <a:r>
              <a:rPr lang="fi-FI" err="1"/>
              <a:t>eget</a:t>
            </a:r>
            <a:r>
              <a:rPr lang="fi-FI"/>
              <a:t> </a:t>
            </a:r>
            <a:r>
              <a:rPr lang="fi-FI" err="1"/>
              <a:t>ullamcorper</a:t>
            </a:r>
            <a:r>
              <a:rPr lang="fi-FI"/>
              <a:t> a, </a:t>
            </a:r>
            <a:r>
              <a:rPr lang="fi-FI" err="1"/>
              <a:t>maximus</a:t>
            </a:r>
            <a:r>
              <a:rPr lang="fi-FI"/>
              <a:t> </a:t>
            </a:r>
            <a:r>
              <a:rPr lang="fi-FI" err="1"/>
              <a:t>ac</a:t>
            </a:r>
            <a:r>
              <a:rPr lang="fi-FI"/>
              <a:t> ex.</a:t>
            </a:r>
          </a:p>
        </p:txBody>
      </p:sp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0" y="1759425"/>
            <a:ext cx="7669159" cy="1352265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Divider – Headline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700"/>
            <a:ext cx="1969868" cy="856800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4000"/>
            <a:ext cx="2052735" cy="85723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615909"/>
            <a:ext cx="3015456" cy="16451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01354"/>
            <a:ext cx="3015456" cy="1747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463696"/>
            <a:ext cx="5130402" cy="3797357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4848629"/>
            <a:ext cx="2057400" cy="17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4672740"/>
            <a:ext cx="2057400" cy="1758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49200"/>
            <a:ext cx="3086100" cy="172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7" r:id="rId23"/>
    <p:sldLayoutId id="2147483718" r:id="rId24"/>
    <p:sldLayoutId id="2147483719" r:id="rId25"/>
    <p:sldLayoutId id="2147483720" r:id="rId26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cris@aalto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www.aalto.fi/en/acris-instruction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esearchdata@aalto.fi" TargetMode="External"/><Relationship Id="rId2" Type="http://schemas.openxmlformats.org/officeDocument/2006/relationships/hyperlink" Target="https://acris.aalto.fi/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969D-73EE-4C5E-943B-983BF37E9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2797" y="2377328"/>
            <a:ext cx="7388021" cy="1296144"/>
          </a:xfrm>
        </p:spPr>
        <p:txBody>
          <a:bodyPr/>
          <a:lstStyle/>
          <a:p>
            <a:r>
              <a:rPr lang="en-US" sz="5400">
                <a:cs typeface="Arial" panose="020B0604020202020204" pitchFamily="34" charset="0"/>
              </a:rPr>
              <a:t>ACRIS – Aalto Current Research Information System</a:t>
            </a:r>
            <a:endParaRPr lang="fi-FI" sz="5400"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47499B-ADAF-4CE1-89F2-CB3EB32D1593}"/>
              </a:ext>
            </a:extLst>
          </p:cNvPr>
          <p:cNvSpPr txBox="1"/>
          <p:nvPr/>
        </p:nvSpPr>
        <p:spPr>
          <a:xfrm>
            <a:off x="813182" y="3694063"/>
            <a:ext cx="7139319" cy="963662"/>
          </a:xfrm>
          <a:prstGeom prst="rect">
            <a:avLst/>
          </a:prstGeom>
          <a:noFill/>
        </p:spPr>
        <p:txBody>
          <a:bodyPr wrap="square" lIns="82296" tIns="41148" rIns="82296" bIns="41148" rtlCol="0" anchor="ctr">
            <a:spAutoFit/>
          </a:bodyPr>
          <a:lstStyle/>
          <a:p>
            <a:pPr>
              <a:lnSpc>
                <a:spcPts val="1710"/>
              </a:lnSpc>
            </a:pPr>
            <a:br>
              <a:rPr lang="en-US" sz="1800">
                <a:solidFill>
                  <a:schemeClr val="bg1"/>
                </a:solidFill>
                <a:latin typeface="Arial"/>
                <a:ea typeface="ＭＳ Ｐゴシック"/>
              </a:rPr>
            </a:br>
            <a:r>
              <a:rPr lang="en-US" sz="1800">
                <a:solidFill>
                  <a:schemeClr val="bg1"/>
                </a:solidFill>
                <a:latin typeface="Arial"/>
                <a:ea typeface="ＭＳ Ｐゴシック"/>
              </a:rPr>
              <a:t>Eeva Savolainen &amp; Laura Mure</a:t>
            </a:r>
          </a:p>
          <a:p>
            <a:pPr>
              <a:lnSpc>
                <a:spcPts val="1710"/>
              </a:lnSpc>
            </a:pPr>
            <a:r>
              <a:rPr lang="en-US" sz="1800">
                <a:solidFill>
                  <a:schemeClr val="bg1"/>
                </a:solidFill>
                <a:latin typeface="Arial"/>
                <a:ea typeface="ＭＳ Ｐゴシック"/>
              </a:rPr>
              <a:t>Research services, Open science and ACRIS team</a:t>
            </a:r>
          </a:p>
          <a:p>
            <a:pPr>
              <a:lnSpc>
                <a:spcPts val="1710"/>
              </a:lnSpc>
            </a:pPr>
            <a:r>
              <a:rPr lang="en-US" sz="1800" b="1">
                <a:solidFill>
                  <a:schemeClr val="bg1"/>
                </a:solidFill>
                <a:latin typeface="Arial"/>
                <a:ea typeface="ＭＳ Ｐゴシック"/>
              </a:rPr>
              <a:t>acris@aalto.fi</a:t>
            </a:r>
            <a:endParaRPr lang="en-US" sz="216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95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4EE72-C1CD-4981-8BA8-834B637F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93" y="480197"/>
            <a:ext cx="3221994" cy="1008732"/>
          </a:xfrm>
        </p:spPr>
        <p:txBody>
          <a:bodyPr vert="horz" lIns="82296" tIns="41148" rIns="82296" bIns="41148" rtlCol="0" anchor="ctr">
            <a:normAutofit fontScale="90000"/>
          </a:bodyPr>
          <a:lstStyle/>
          <a:p>
            <a:pPr defTabSz="822960"/>
            <a:r>
              <a:rPr lang="en-US" sz="216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portal – recent </a:t>
            </a:r>
            <a:r>
              <a:rPr lang="en-US" sz="3600" b="1" err="1">
                <a:solidFill>
                  <a:schemeClr val="accent2"/>
                </a:solidFill>
                <a:cs typeface="Arial" panose="020B0604020202020204" pitchFamily="34" charset="0"/>
              </a:rPr>
              <a:t>Recent</a:t>
            </a:r>
            <a:r>
              <a:rPr lang="en-US" sz="3600" b="1">
                <a:solidFill>
                  <a:schemeClr val="accent2"/>
                </a:solidFill>
                <a:cs typeface="Arial" panose="020B0604020202020204" pitchFamily="34" charset="0"/>
              </a:rPr>
              <a:t> functionalities</a:t>
            </a:r>
            <a:br>
              <a:rPr lang="en-US" sz="2160">
                <a:solidFill>
                  <a:schemeClr val="bg1"/>
                </a:solidFill>
              </a:rPr>
            </a:br>
            <a:endParaRPr lang="en-US" sz="216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7A64CA-D9BA-4547-816F-0E08AFA5CBE6}"/>
              </a:ext>
            </a:extLst>
          </p:cNvPr>
          <p:cNvSpPr txBox="1"/>
          <p:nvPr/>
        </p:nvSpPr>
        <p:spPr>
          <a:xfrm>
            <a:off x="858393" y="1789471"/>
            <a:ext cx="31040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You can link multimedia (</a:t>
            </a:r>
            <a:r>
              <a:rPr lang="en-US" sz="1800" err="1"/>
              <a:t>Youtube</a:t>
            </a:r>
            <a:r>
              <a:rPr lang="en-US" sz="1800"/>
              <a:t>, Vimeo) to research outputs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United Nation’s Sustainable Development Goals keywords to publications and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/>
              <a:t>SDG filters in search queries</a:t>
            </a:r>
            <a:endParaRPr lang="en-FI" sz="1800"/>
          </a:p>
        </p:txBody>
      </p:sp>
      <p:pic>
        <p:nvPicPr>
          <p:cNvPr id="13" name="Picture 12" descr="A profile picture from Aalto Research portal with SDG tags">
            <a:extLst>
              <a:ext uri="{FF2B5EF4-FFF2-40B4-BE49-F238E27FC236}">
                <a16:creationId xmlns:a16="http://schemas.microsoft.com/office/drawing/2014/main" id="{01362F07-BEDD-4D85-BC8E-A7226BC5F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319" y="801786"/>
            <a:ext cx="4452740" cy="353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5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EF1B-2E52-42BB-8D1B-F517B0680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681" y="1276560"/>
            <a:ext cx="7387200" cy="2656800"/>
          </a:xfrm>
        </p:spPr>
        <p:txBody>
          <a:bodyPr anchor="b">
            <a:normAutofit/>
          </a:bodyPr>
          <a:lstStyle/>
          <a:p>
            <a:r>
              <a:rPr lang="en-US" sz="2610">
                <a:latin typeface="+mn-lt"/>
              </a:rPr>
              <a:t>Thank you!</a:t>
            </a:r>
            <a:br>
              <a:rPr lang="en-US" sz="2610">
                <a:latin typeface="+mn-lt"/>
              </a:rPr>
            </a:br>
            <a:br>
              <a:rPr lang="en-US" sz="2610">
                <a:latin typeface="+mn-lt"/>
              </a:rPr>
            </a:br>
            <a:r>
              <a:rPr lang="en-US" sz="2610">
                <a:latin typeface="+mn-lt"/>
              </a:rPr>
              <a:t>If you need help:</a:t>
            </a:r>
            <a:br>
              <a:rPr lang="en-US" sz="2610">
                <a:latin typeface="+mn-lt"/>
              </a:rPr>
            </a:br>
            <a:br>
              <a:rPr lang="en-US" sz="2610">
                <a:latin typeface="+mn-lt"/>
              </a:rPr>
            </a:br>
            <a:r>
              <a:rPr lang="en-US" sz="261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acris@aalto.fi</a:t>
            </a:r>
            <a:r>
              <a:rPr lang="en-US" sz="2610">
                <a:latin typeface="+mn-lt"/>
              </a:rPr>
              <a:t> or </a:t>
            </a:r>
            <a:br>
              <a:rPr lang="en-US" sz="2610">
                <a:latin typeface="+mn-lt"/>
              </a:rPr>
            </a:br>
            <a:br>
              <a:rPr lang="en-US" sz="2610">
                <a:latin typeface="+mn-lt"/>
              </a:rPr>
            </a:br>
            <a:r>
              <a:rPr lang="en-US" sz="2610"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https://www.aalto.fi/en/acris-instructions</a:t>
            </a:r>
            <a:r>
              <a:rPr lang="en-US" sz="2610">
                <a:latin typeface="+mn-lt"/>
              </a:rPr>
              <a:t> </a:t>
            </a:r>
            <a:endParaRPr lang="fi-FI" sz="261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566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A60DF5-1931-41FA-AB76-24664A1459EB}"/>
              </a:ext>
            </a:extLst>
          </p:cNvPr>
          <p:cNvSpPr txBox="1"/>
          <p:nvPr/>
        </p:nvSpPr>
        <p:spPr>
          <a:xfrm>
            <a:off x="3807391" y="1081184"/>
            <a:ext cx="3499589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10" indent="-308610">
              <a:buFont typeface="+mj-lt"/>
              <a:buAutoNum type="arabicPeriod"/>
            </a:pPr>
            <a:r>
              <a:rPr lang="en-US" sz="2160"/>
              <a:t>Short introduction to ACRIS</a:t>
            </a:r>
          </a:p>
          <a:p>
            <a:pPr marL="308610" indent="-308610">
              <a:buFont typeface="+mj-lt"/>
              <a:buAutoNum type="arabicPeriod"/>
            </a:pPr>
            <a:r>
              <a:rPr lang="en-US" sz="2160"/>
              <a:t>Demo: Editing your profile</a:t>
            </a:r>
          </a:p>
          <a:p>
            <a:pPr marL="308610" indent="-308610">
              <a:buFont typeface="+mj-lt"/>
              <a:buAutoNum type="arabicPeriod"/>
            </a:pPr>
            <a:r>
              <a:rPr lang="en-US" sz="2160"/>
              <a:t>Demo: Public portal Research. Aalto.fi</a:t>
            </a:r>
          </a:p>
          <a:p>
            <a:pPr marL="308610" indent="-308610">
              <a:buFont typeface="+mj-lt"/>
              <a:buAutoNum type="arabicPeriod"/>
            </a:pPr>
            <a:r>
              <a:rPr lang="en-US" sz="2160"/>
              <a:t>Demo: Adding content</a:t>
            </a:r>
          </a:p>
          <a:p>
            <a:pPr marL="308610" indent="-308610">
              <a:buFont typeface="+mj-lt"/>
              <a:buAutoNum type="arabicPeriod"/>
            </a:pPr>
            <a:r>
              <a:rPr lang="en-US" sz="2160"/>
              <a:t>Sneak peek to recent functionalities</a:t>
            </a:r>
          </a:p>
        </p:txBody>
      </p:sp>
      <p:sp>
        <p:nvSpPr>
          <p:cNvPr id="6" name="Chord 5" descr="Illustrative picture with slide title: Agenda">
            <a:extLst>
              <a:ext uri="{FF2B5EF4-FFF2-40B4-BE49-F238E27FC236}">
                <a16:creationId xmlns:a16="http://schemas.microsoft.com/office/drawing/2014/main" id="{2A0C3993-AB6D-4075-8360-AE4CE6405E2C}"/>
              </a:ext>
            </a:extLst>
          </p:cNvPr>
          <p:cNvSpPr/>
          <p:nvPr/>
        </p:nvSpPr>
        <p:spPr>
          <a:xfrm rot="12211374">
            <a:off x="-1326095" y="912079"/>
            <a:ext cx="3873791" cy="3110746"/>
          </a:xfrm>
          <a:prstGeom prst="chord">
            <a:avLst/>
          </a:prstGeom>
          <a:solidFill>
            <a:srgbClr val="FF99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15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171F29-A40C-4592-AEE0-8C994F76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50" y="2074664"/>
            <a:ext cx="7098030" cy="994172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br>
              <a:rPr lang="en-US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-223733" y="120348"/>
            <a:ext cx="8229600" cy="5760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324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Why</a:t>
            </a:r>
            <a:r>
              <a:rPr kumimoji="0" lang="fi-FI" sz="324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 ACRIS?</a:t>
            </a:r>
            <a:endParaRPr kumimoji="0" lang="en-US" sz="3240" b="0" i="0" u="none" strike="noStrike" kern="1200" cap="none" spc="0" normalizeH="0" baseline="0" noProof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94B50-FDF8-4F1D-B9E8-4A9C0D8ACDBF}"/>
              </a:ext>
            </a:extLst>
          </p:cNvPr>
          <p:cNvSpPr txBox="1"/>
          <p:nvPr/>
        </p:nvSpPr>
        <p:spPr>
          <a:xfrm>
            <a:off x="488926" y="870307"/>
            <a:ext cx="3620087" cy="4748992"/>
          </a:xfrm>
          <a:prstGeom prst="rect">
            <a:avLst/>
          </a:prstGeom>
          <a:noFill/>
        </p:spPr>
        <p:txBody>
          <a:bodyPr wrap="square" lIns="82296" tIns="41148" rIns="82296" bIns="41148" rtlCol="0" anchor="ctr">
            <a:spAutoFit/>
          </a:bodyPr>
          <a:lstStyle/>
          <a:p>
            <a:pPr marL="154305" indent="-154305">
              <a:buFont typeface="Arial" panose="020B0604020202020204" pitchFamily="34" charset="0"/>
              <a:buChar char="•"/>
            </a:pPr>
            <a:r>
              <a:rPr lang="en-US" sz="2150" b="1"/>
              <a:t>Benefits for you</a:t>
            </a:r>
          </a:p>
          <a:p>
            <a:pPr marL="497205" lvl="1" indent="-154305">
              <a:buFont typeface="Arial" panose="020B0604020202020204" pitchFamily="34" charset="0"/>
              <a:buChar char="•"/>
            </a:pPr>
            <a:r>
              <a:rPr lang="en-US" sz="2150"/>
              <a:t>Increases visibility</a:t>
            </a:r>
            <a:endParaRPr lang="en-US" sz="2150">
              <a:cs typeface="Arial"/>
            </a:endParaRPr>
          </a:p>
          <a:p>
            <a:pPr marL="497205" lvl="1" indent="-154305">
              <a:buFont typeface="Arial" panose="020B0604020202020204" pitchFamily="34" charset="0"/>
              <a:buChar char="•"/>
            </a:pPr>
            <a:r>
              <a:rPr lang="en-US" sz="2150"/>
              <a:t>You can download your outputs and activities using several CV templates, e.g. TENK CV</a:t>
            </a:r>
            <a:endParaRPr lang="en-US" sz="2150">
              <a:cs typeface="Arial"/>
            </a:endParaRPr>
          </a:p>
          <a:p>
            <a:pPr marL="497205" lvl="1" indent="-154305">
              <a:buFont typeface="Arial" panose="020B0604020202020204" pitchFamily="34" charset="0"/>
              <a:buChar char="•"/>
            </a:pPr>
            <a:r>
              <a:rPr lang="en-US" sz="2150">
                <a:ea typeface="+mn-lt"/>
                <a:cs typeface="+mn-lt"/>
              </a:rPr>
              <a:t>Integrations reduce maintenance work</a:t>
            </a:r>
          </a:p>
          <a:p>
            <a:pPr marL="497205" lvl="1" indent="-154305">
              <a:buFont typeface="Arial" panose="020B0604020202020204" pitchFamily="34" charset="0"/>
              <a:buChar char="•"/>
            </a:pPr>
            <a:r>
              <a:rPr lang="en-US" sz="2150">
                <a:ea typeface="+mn-lt"/>
                <a:cs typeface="+mn-lt"/>
              </a:rPr>
              <a:t>Free platform for green open access publishing</a:t>
            </a:r>
            <a:endParaRPr lang="en-US" sz="2150"/>
          </a:p>
          <a:p>
            <a:pPr marL="497205" lvl="1" indent="-154305">
              <a:buFont typeface="Arial" panose="020B0604020202020204" pitchFamily="34" charset="0"/>
              <a:buChar char="•"/>
            </a:pPr>
            <a:endParaRPr lang="en-US" sz="2150">
              <a:cs typeface="Arial" panose="020B0604020202020204"/>
            </a:endParaRPr>
          </a:p>
          <a:p>
            <a:pPr defTabSz="822960">
              <a:defRPr/>
            </a:pPr>
            <a:endParaRPr lang="en-US" sz="1800">
              <a:latin typeface="Arial"/>
              <a:ea typeface="ＭＳ Ｐゴシック"/>
              <a:cs typeface="Arial"/>
            </a:endParaRPr>
          </a:p>
          <a:p>
            <a:pPr defTabSz="822960">
              <a:defRPr/>
            </a:pPr>
            <a:r>
              <a:rPr lang="en-US">
                <a:latin typeface="Arial"/>
                <a:ea typeface="ＭＳ Ｐゴシック"/>
              </a:rPr>
              <a:t>  </a:t>
            </a:r>
            <a:endParaRPr lang="en-US">
              <a:latin typeface="Arial"/>
              <a:ea typeface="ＭＳ Ｐゴシック"/>
              <a:cs typeface="Arial"/>
            </a:endParaRPr>
          </a:p>
          <a:p>
            <a:pPr defTabSz="822960">
              <a:defRPr/>
            </a:pPr>
            <a:endParaRPr lang="en-US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8B007-C8BA-411D-9137-DADF05A2D87E}"/>
              </a:ext>
            </a:extLst>
          </p:cNvPr>
          <p:cNvSpPr txBox="1"/>
          <p:nvPr/>
        </p:nvSpPr>
        <p:spPr>
          <a:xfrm>
            <a:off x="4572000" y="1028811"/>
            <a:ext cx="3889094" cy="3102388"/>
          </a:xfrm>
          <a:prstGeom prst="rect">
            <a:avLst/>
          </a:prstGeom>
          <a:noFill/>
        </p:spPr>
        <p:txBody>
          <a:bodyPr wrap="square" lIns="82296" tIns="41148" rIns="82296" bIns="41148" rtlCol="0" anchor="ctr">
            <a:spAutoFit/>
          </a:bodyPr>
          <a:lstStyle/>
          <a:p>
            <a:pPr marL="154305" indent="-154305">
              <a:buFont typeface="Arial" panose="020B0604020202020204" pitchFamily="34" charset="0"/>
              <a:buChar char="•"/>
            </a:pPr>
            <a:r>
              <a:rPr lang="en-US" sz="2160" b="1"/>
              <a:t>Benefits for the university</a:t>
            </a:r>
          </a:p>
          <a:p>
            <a:pPr marL="497205" lvl="1" indent="-154305">
              <a:buFont typeface="Arial" panose="020B0604020202020204" pitchFamily="34" charset="0"/>
              <a:buChar char="•"/>
            </a:pPr>
            <a:r>
              <a:rPr lang="en-US" sz="2160"/>
              <a:t>Brings and links together key information on all aspects of research and artistic outputs at Aalto</a:t>
            </a:r>
          </a:p>
          <a:p>
            <a:pPr marL="497205" lvl="1" indent="-154305">
              <a:buFont typeface="Arial" panose="020B0604020202020204" pitchFamily="34" charset="0"/>
              <a:buChar char="•"/>
            </a:pPr>
            <a:r>
              <a:rPr lang="en-US" altLang="ko-KR" sz="216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Reporting tool both internally and externally</a:t>
            </a:r>
            <a:endParaRPr lang="fi-FI" sz="2160"/>
          </a:p>
          <a:p>
            <a:pPr defTabSz="822960">
              <a:defRPr/>
            </a:pPr>
            <a:endParaRPr lang="en-US" sz="1800">
              <a:latin typeface="Arial"/>
              <a:ea typeface="ＭＳ Ｐゴシック"/>
              <a:cs typeface="Arial"/>
            </a:endParaRPr>
          </a:p>
          <a:p>
            <a:pPr defTabSz="822960">
              <a:defRPr/>
            </a:pPr>
            <a:r>
              <a:rPr lang="en-US">
                <a:latin typeface="Arial"/>
                <a:ea typeface="ＭＳ Ｐゴシック"/>
              </a:rPr>
              <a:t>  </a:t>
            </a:r>
          </a:p>
          <a:p>
            <a:pPr defTabSz="822960">
              <a:defRPr/>
            </a:pPr>
            <a:endParaRPr lang="en-US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170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막힌 원호 4" descr="Title: ACRIS - university's research information system">
            <a:extLst>
              <a:ext uri="{FF2B5EF4-FFF2-40B4-BE49-F238E27FC236}">
                <a16:creationId xmlns:a16="http://schemas.microsoft.com/office/drawing/2014/main" id="{FA803ACD-BE80-42DE-B60E-E08E3DDDAC84}"/>
              </a:ext>
            </a:extLst>
          </p:cNvPr>
          <p:cNvSpPr/>
          <p:nvPr/>
        </p:nvSpPr>
        <p:spPr>
          <a:xfrm rot="10800000">
            <a:off x="3165132" y="1531909"/>
            <a:ext cx="2794500" cy="27945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15">
              <a:solidFill>
                <a:schemeClr val="tx1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1163A75-5841-4489-AA28-E0A10CCCD87D}"/>
              </a:ext>
            </a:extLst>
          </p:cNvPr>
          <p:cNvSpPr/>
          <p:nvPr/>
        </p:nvSpPr>
        <p:spPr>
          <a:xfrm>
            <a:off x="3284970" y="2353387"/>
            <a:ext cx="245266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960">
              <a:defRPr/>
            </a:pPr>
            <a:r>
              <a:rPr lang="en-US" sz="2160" b="1" kern="0" spc="-90">
                <a:solidFill>
                  <a:srgbClr val="ED7D31"/>
                </a:solidFill>
                <a:latin typeface="Arial"/>
                <a:ea typeface="ＭＳ Ｐゴシック"/>
                <a:cs typeface="Arial"/>
              </a:rPr>
              <a:t>U</a:t>
            </a:r>
            <a:r>
              <a:rPr lang="en-US" sz="2160" b="1" kern="0" spc="-90" err="1">
                <a:solidFill>
                  <a:srgbClr val="ED7D31"/>
                </a:solidFill>
                <a:latin typeface="Arial"/>
                <a:ea typeface="ＭＳ Ｐゴシック"/>
                <a:cs typeface="Arial"/>
              </a:rPr>
              <a:t>niversity’s</a:t>
            </a:r>
            <a:r>
              <a:rPr lang="en-US" sz="2160" b="1" kern="0" spc="-90">
                <a:solidFill>
                  <a:srgbClr val="ED7D31"/>
                </a:solidFill>
                <a:latin typeface="Arial"/>
                <a:ea typeface="ＭＳ Ｐゴシック"/>
                <a:cs typeface="Arial"/>
              </a:rPr>
              <a:t> research information system</a:t>
            </a:r>
            <a:endParaRPr lang="fi-FI" sz="2160" kern="0">
              <a:solidFill>
                <a:sysClr val="windowText" lastClr="000000"/>
              </a:solidFill>
            </a:endParaRPr>
          </a:p>
        </p:txBody>
      </p:sp>
      <p:grpSp>
        <p:nvGrpSpPr>
          <p:cNvPr id="6" name="Group 28" descr="A Picture that illustrates different aspects of ACRIS: Profiles, Research infrastructures, Projects, Publications and datasets, Activities and Awards, and Reports.">
            <a:extLst>
              <a:ext uri="{FF2B5EF4-FFF2-40B4-BE49-F238E27FC236}">
                <a16:creationId xmlns:a16="http://schemas.microsoft.com/office/drawing/2014/main" id="{847936FD-B0CB-4F11-BB21-44529C0DC8B3}"/>
              </a:ext>
            </a:extLst>
          </p:cNvPr>
          <p:cNvGrpSpPr>
            <a:grpSpLocks noChangeAspect="1"/>
          </p:cNvGrpSpPr>
          <p:nvPr/>
        </p:nvGrpSpPr>
        <p:grpSpPr>
          <a:xfrm>
            <a:off x="1643930" y="117863"/>
            <a:ext cx="5608337" cy="5281200"/>
            <a:chOff x="2347107" y="1737169"/>
            <a:chExt cx="4426497" cy="4168301"/>
          </a:xfrm>
        </p:grpSpPr>
        <p:grpSp>
          <p:nvGrpSpPr>
            <p:cNvPr id="7" name="Group 26">
              <a:extLst>
                <a:ext uri="{FF2B5EF4-FFF2-40B4-BE49-F238E27FC236}">
                  <a16:creationId xmlns:a16="http://schemas.microsoft.com/office/drawing/2014/main" id="{9DC29540-F4EF-4812-A4A4-FB4D11F772E0}"/>
                </a:ext>
              </a:extLst>
            </p:cNvPr>
            <p:cNvGrpSpPr/>
            <p:nvPr/>
          </p:nvGrpSpPr>
          <p:grpSpPr>
            <a:xfrm>
              <a:off x="2347107" y="1737169"/>
              <a:ext cx="4426497" cy="4168301"/>
              <a:chOff x="2347107" y="2193210"/>
              <a:chExt cx="4426497" cy="4168301"/>
            </a:xfrm>
          </p:grpSpPr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B8FFFEF2-49A6-4177-8BCF-1631CE8243C1}"/>
                  </a:ext>
                </a:extLst>
              </p:cNvPr>
              <p:cNvSpPr/>
              <p:nvPr/>
            </p:nvSpPr>
            <p:spPr>
              <a:xfrm>
                <a:off x="2885423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15">
                  <a:cs typeface="Arial" pitchFamily="34" charset="0"/>
                </a:endParaRPr>
              </a:p>
            </p:txBody>
          </p:sp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93E24EC6-4A6C-48CD-966F-2B78A09B5752}"/>
                  </a:ext>
                </a:extLst>
              </p:cNvPr>
              <p:cNvSpPr/>
              <p:nvPr/>
            </p:nvSpPr>
            <p:spPr>
              <a:xfrm rot="18000000" flipV="1">
                <a:off x="4459114" y="48839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15">
                  <a:cs typeface="Arial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CCED701-2C6C-4BCE-BF7B-E329C24BEB84}"/>
                  </a:ext>
                </a:extLst>
              </p:cNvPr>
              <p:cNvSpPr/>
              <p:nvPr/>
            </p:nvSpPr>
            <p:spPr>
              <a:xfrm flipH="1">
                <a:off x="4604658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15">
                  <a:cs typeface="Arial" pitchFamily="34" charset="0"/>
                </a:endParaRPr>
              </a:p>
            </p:txBody>
          </p:sp>
          <p:sp>
            <p:nvSpPr>
              <p:cNvPr id="12" name="Oval 10">
                <a:extLst>
                  <a:ext uri="{FF2B5EF4-FFF2-40B4-BE49-F238E27FC236}">
                    <a16:creationId xmlns:a16="http://schemas.microsoft.com/office/drawing/2014/main" id="{3AE3F179-D95D-4359-885F-1715005B9231}"/>
                  </a:ext>
                </a:extLst>
              </p:cNvPr>
              <p:cNvSpPr/>
              <p:nvPr/>
            </p:nvSpPr>
            <p:spPr>
              <a:xfrm rot="7200000">
                <a:off x="5296003" y="33789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15">
                  <a:cs typeface="Arial" pitchFamily="34" charset="0"/>
                </a:endParaRPr>
              </a:p>
            </p:txBody>
          </p:sp>
          <p:sp>
            <p:nvSpPr>
              <p:cNvPr id="13" name="Oval 10">
                <a:extLst>
                  <a:ext uri="{FF2B5EF4-FFF2-40B4-BE49-F238E27FC236}">
                    <a16:creationId xmlns:a16="http://schemas.microsoft.com/office/drawing/2014/main" id="{A159CDB9-1AC5-4261-8AE3-B3C05F485416}"/>
                  </a:ext>
                </a:extLst>
              </p:cNvPr>
              <p:cNvSpPr/>
              <p:nvPr/>
            </p:nvSpPr>
            <p:spPr>
              <a:xfrm flipV="1">
                <a:off x="2885423" y="47862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15">
                  <a:cs typeface="Arial" pitchFamily="34" charset="0"/>
                </a:endParaRPr>
              </a:p>
            </p:txBody>
          </p:sp>
          <p:sp>
            <p:nvSpPr>
              <p:cNvPr id="14" name="Oval 10">
                <a:extLst>
                  <a:ext uri="{FF2B5EF4-FFF2-40B4-BE49-F238E27FC236}">
                    <a16:creationId xmlns:a16="http://schemas.microsoft.com/office/drawing/2014/main" id="{19A9D367-9248-49E7-B963-8C37E8845339}"/>
                  </a:ext>
                </a:extLst>
              </p:cNvPr>
              <p:cNvSpPr/>
              <p:nvPr/>
            </p:nvSpPr>
            <p:spPr>
              <a:xfrm rot="18000000">
                <a:off x="2199660" y="3584104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rgbClr val="FF9900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15">
                  <a:cs typeface="Arial" pitchFamily="34" charset="0"/>
                </a:endParaRPr>
              </a:p>
            </p:txBody>
          </p:sp>
        </p:grpSp>
        <p:sp>
          <p:nvSpPr>
            <p:cNvPr id="8" name="Oval 23">
              <a:extLst>
                <a:ext uri="{FF2B5EF4-FFF2-40B4-BE49-F238E27FC236}">
                  <a16:creationId xmlns:a16="http://schemas.microsoft.com/office/drawing/2014/main" id="{7969158F-DFAD-45C7-AD7F-6217651FF019}"/>
                </a:ext>
              </a:extLst>
            </p:cNvPr>
            <p:cNvSpPr/>
            <p:nvPr/>
          </p:nvSpPr>
          <p:spPr>
            <a:xfrm>
              <a:off x="3540579" y="2698034"/>
              <a:ext cx="2039552" cy="2039552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1722" tIns="30861" rIns="61722" bIns="3086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15">
                <a:cs typeface="Arial" pitchFamily="34" charset="0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44760566-54F3-4BA5-916E-D5514B326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28037" y="2227428"/>
            <a:ext cx="1840121" cy="7017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96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ACRIS </a:t>
            </a:r>
            <a:endParaRPr kumimoji="0" lang="ko-KR" altLang="en-US" sz="396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D0C0E00-0752-453B-878B-567494D8502B}"/>
              </a:ext>
            </a:extLst>
          </p:cNvPr>
          <p:cNvSpPr txBox="1"/>
          <p:nvPr/>
        </p:nvSpPr>
        <p:spPr>
          <a:xfrm>
            <a:off x="3085146" y="505085"/>
            <a:ext cx="1248145" cy="4708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80" b="1">
                <a:solidFill>
                  <a:schemeClr val="bg1"/>
                </a:solidFill>
              </a:rPr>
              <a:t>PROFILES</a:t>
            </a:r>
          </a:p>
          <a:p>
            <a:pPr algn="ctr"/>
            <a:r>
              <a:rPr lang="en-US" sz="990">
                <a:solidFill>
                  <a:schemeClr val="bg1"/>
                </a:solidFill>
              </a:rPr>
              <a:t>Showcasing individual researchers</a:t>
            </a:r>
            <a:endParaRPr lang="fi-FI" sz="990">
              <a:solidFill>
                <a:schemeClr val="bg1"/>
              </a:solidFill>
            </a:endParaRPr>
          </a:p>
        </p:txBody>
      </p:sp>
      <p:pic>
        <p:nvPicPr>
          <p:cNvPr id="3" name="Graphic 2" descr="Target Audience">
            <a:extLst>
              <a:ext uri="{FF2B5EF4-FFF2-40B4-BE49-F238E27FC236}">
                <a16:creationId xmlns:a16="http://schemas.microsoft.com/office/drawing/2014/main" id="{A6938522-D5FB-4581-92F1-78D058EA1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750494" y="913785"/>
            <a:ext cx="650060" cy="65006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7DBD93EC-16FF-4607-9AAE-A295A799FC34}"/>
              </a:ext>
            </a:extLst>
          </p:cNvPr>
          <p:cNvSpPr txBox="1"/>
          <p:nvPr/>
        </p:nvSpPr>
        <p:spPr>
          <a:xfrm>
            <a:off x="1938446" y="1842085"/>
            <a:ext cx="1124259" cy="1163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80" b="1" dirty="0">
                <a:solidFill>
                  <a:schemeClr val="bg1"/>
                </a:solidFill>
              </a:rPr>
              <a:t>RESEARCH</a:t>
            </a:r>
          </a:p>
          <a:p>
            <a:pPr algn="ctr"/>
            <a:r>
              <a:rPr lang="en-US" sz="1080" b="1" dirty="0">
                <a:solidFill>
                  <a:schemeClr val="bg1"/>
                </a:solidFill>
              </a:rPr>
              <a:t>INFRA-STRUCTURE</a:t>
            </a:r>
          </a:p>
          <a:p>
            <a:pPr algn="ctr"/>
            <a:r>
              <a:rPr lang="en-US" sz="1080" dirty="0">
                <a:solidFill>
                  <a:schemeClr val="bg1"/>
                </a:solidFill>
              </a:rPr>
              <a:t>Track</a:t>
            </a:r>
          </a:p>
          <a:p>
            <a:pPr algn="ctr"/>
            <a:r>
              <a:rPr lang="en-US" sz="1080" dirty="0">
                <a:solidFill>
                  <a:schemeClr val="bg1"/>
                </a:solidFill>
              </a:rPr>
              <a:t> resources </a:t>
            </a:r>
          </a:p>
          <a:p>
            <a:pPr algn="ctr"/>
            <a:r>
              <a:rPr lang="en-US" sz="1080" dirty="0">
                <a:solidFill>
                  <a:schemeClr val="bg1"/>
                </a:solidFill>
              </a:rPr>
              <a:t>used </a:t>
            </a:r>
          </a:p>
          <a:p>
            <a:pPr algn="ctr"/>
            <a:r>
              <a:rPr lang="en-US" sz="1080" dirty="0">
                <a:solidFill>
                  <a:schemeClr val="bg1"/>
                </a:solidFill>
              </a:rPr>
              <a:t>in research</a:t>
            </a:r>
          </a:p>
        </p:txBody>
      </p:sp>
      <p:pic>
        <p:nvPicPr>
          <p:cNvPr id="72" name="Graphic 71" descr="Satellite dish">
            <a:extLst>
              <a:ext uri="{FF2B5EF4-FFF2-40B4-BE49-F238E27FC236}">
                <a16:creationId xmlns:a16="http://schemas.microsoft.com/office/drawing/2014/main" id="{57D0C142-58E6-44A0-A5AE-5CF02FF370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9516" y="3042773"/>
            <a:ext cx="427291" cy="42729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5AC14C82-D30B-4888-A353-DCA2EEA8F6B1}"/>
              </a:ext>
            </a:extLst>
          </p:cNvPr>
          <p:cNvSpPr txBox="1"/>
          <p:nvPr/>
        </p:nvSpPr>
        <p:spPr>
          <a:xfrm>
            <a:off x="2576674" y="3934787"/>
            <a:ext cx="1406764" cy="498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80" b="1">
                <a:solidFill>
                  <a:schemeClr val="bg1"/>
                </a:solidFill>
              </a:rPr>
              <a:t>PROJECTS</a:t>
            </a:r>
          </a:p>
          <a:p>
            <a:pPr algn="ctr"/>
            <a:r>
              <a:rPr lang="en-US" sz="1080">
                <a:solidFill>
                  <a:schemeClr val="bg1"/>
                </a:solidFill>
              </a:rPr>
              <a:t>Track funded </a:t>
            </a:r>
          </a:p>
          <a:p>
            <a:pPr algn="ctr"/>
            <a:r>
              <a:rPr lang="en-US" sz="1080">
                <a:solidFill>
                  <a:schemeClr val="bg1"/>
                </a:solidFill>
              </a:rPr>
              <a:t>research</a:t>
            </a:r>
          </a:p>
        </p:txBody>
      </p:sp>
      <p:pic>
        <p:nvPicPr>
          <p:cNvPr id="44" name="Graphic 43" descr="Presentation with checklist RTL">
            <a:extLst>
              <a:ext uri="{FF2B5EF4-FFF2-40B4-BE49-F238E27FC236}">
                <a16:creationId xmlns:a16="http://schemas.microsoft.com/office/drawing/2014/main" id="{C630F629-B45D-4943-82B6-1DAAFD68B2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70443" y="4359716"/>
            <a:ext cx="567926" cy="567926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D60778B-B09D-4360-8862-49B2789A7540}"/>
              </a:ext>
            </a:extLst>
          </p:cNvPr>
          <p:cNvSpPr txBox="1"/>
          <p:nvPr/>
        </p:nvSpPr>
        <p:spPr>
          <a:xfrm>
            <a:off x="5411702" y="3760056"/>
            <a:ext cx="1124259" cy="9417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80" b="1" dirty="0">
                <a:solidFill>
                  <a:schemeClr val="bg1"/>
                </a:solidFill>
              </a:rPr>
              <a:t>PUBLICATIONS and DATASETS</a:t>
            </a:r>
          </a:p>
          <a:p>
            <a:r>
              <a:rPr lang="en-US" sz="990" dirty="0">
                <a:solidFill>
                  <a:schemeClr val="bg1"/>
                </a:solidFill>
              </a:rPr>
              <a:t>Track and </a:t>
            </a:r>
          </a:p>
          <a:p>
            <a:r>
              <a:rPr lang="en-US" sz="990" dirty="0">
                <a:solidFill>
                  <a:schemeClr val="bg1"/>
                </a:solidFill>
              </a:rPr>
              <a:t>manage </a:t>
            </a:r>
          </a:p>
          <a:p>
            <a:r>
              <a:rPr lang="en-US" sz="990" dirty="0">
                <a:solidFill>
                  <a:schemeClr val="bg1"/>
                </a:solidFill>
              </a:rPr>
              <a:t>published </a:t>
            </a:r>
          </a:p>
          <a:p>
            <a:r>
              <a:rPr lang="en-US" sz="990" dirty="0">
                <a:solidFill>
                  <a:schemeClr val="bg1"/>
                </a:solidFill>
              </a:rPr>
              <a:t>research</a:t>
            </a:r>
            <a:endParaRPr lang="fi-FI" sz="990" dirty="0">
              <a:solidFill>
                <a:schemeClr val="bg1"/>
              </a:solidFill>
            </a:endParaRPr>
          </a:p>
        </p:txBody>
      </p:sp>
      <p:sp>
        <p:nvSpPr>
          <p:cNvPr id="32" name="Rectangle 9" descr="A book">
            <a:extLst>
              <a:ext uri="{FF2B5EF4-FFF2-40B4-BE49-F238E27FC236}">
                <a16:creationId xmlns:a16="http://schemas.microsoft.com/office/drawing/2014/main" id="{C0E14414-8845-455C-BD57-3687C2C6D1FD}"/>
              </a:ext>
            </a:extLst>
          </p:cNvPr>
          <p:cNvSpPr/>
          <p:nvPr/>
        </p:nvSpPr>
        <p:spPr>
          <a:xfrm>
            <a:off x="4702695" y="4607690"/>
            <a:ext cx="329940" cy="32268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15"/>
          </a:p>
        </p:txBody>
      </p:sp>
      <p:pic>
        <p:nvPicPr>
          <p:cNvPr id="57" name="Graphic 56" descr="Database">
            <a:extLst>
              <a:ext uri="{FF2B5EF4-FFF2-40B4-BE49-F238E27FC236}">
                <a16:creationId xmlns:a16="http://schemas.microsoft.com/office/drawing/2014/main" id="{CD95C51D-A2DC-4B98-98D9-7F2887A622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55727" y="4088197"/>
            <a:ext cx="536191" cy="536191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AC9D9461-D2EE-4B62-90AB-143A02195434}"/>
              </a:ext>
            </a:extLst>
          </p:cNvPr>
          <p:cNvSpPr txBox="1"/>
          <p:nvPr/>
        </p:nvSpPr>
        <p:spPr>
          <a:xfrm>
            <a:off x="5822392" y="1845971"/>
            <a:ext cx="1248145" cy="95564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80" b="1" dirty="0">
                <a:solidFill>
                  <a:schemeClr val="bg1"/>
                </a:solidFill>
                <a:latin typeface="Arial"/>
                <a:ea typeface="ＭＳ Ｐゴシック"/>
              </a:rPr>
              <a:t>ACTIVITIES </a:t>
            </a:r>
            <a:endParaRPr lang="en-US" sz="1080" b="1" dirty="0">
              <a:solidFill>
                <a:schemeClr val="bg1"/>
              </a:solidFill>
            </a:endParaRPr>
          </a:p>
          <a:p>
            <a:pPr algn="ctr"/>
            <a:r>
              <a:rPr lang="en-US" sz="1080" b="1" dirty="0">
                <a:solidFill>
                  <a:schemeClr val="bg1"/>
                </a:solidFill>
                <a:latin typeface="Arial"/>
                <a:ea typeface="ＭＳ Ｐゴシック"/>
              </a:rPr>
              <a:t>and</a:t>
            </a:r>
          </a:p>
          <a:p>
            <a:pPr algn="ctr"/>
            <a:r>
              <a:rPr lang="en-US" sz="1080" b="1" dirty="0">
                <a:solidFill>
                  <a:schemeClr val="bg1"/>
                </a:solidFill>
                <a:latin typeface="Arial"/>
                <a:ea typeface="ＭＳ Ｐゴシック"/>
              </a:rPr>
              <a:t>PRIZES</a:t>
            </a:r>
          </a:p>
          <a:p>
            <a:pPr algn="ctr"/>
            <a:r>
              <a:rPr lang="en-US" sz="990" dirty="0">
                <a:solidFill>
                  <a:schemeClr val="bg1"/>
                </a:solidFill>
              </a:rPr>
              <a:t>Scientific and</a:t>
            </a:r>
          </a:p>
          <a:p>
            <a:pPr algn="ctr"/>
            <a:r>
              <a:rPr lang="en-US" sz="990" dirty="0">
                <a:solidFill>
                  <a:schemeClr val="bg1"/>
                </a:solidFill>
              </a:rPr>
              <a:t>artistic </a:t>
            </a:r>
          </a:p>
          <a:p>
            <a:pPr algn="ctr"/>
            <a:r>
              <a:rPr lang="en-US" sz="990" dirty="0">
                <a:solidFill>
                  <a:schemeClr val="bg1"/>
                </a:solidFill>
              </a:rPr>
              <a:t>achievements</a:t>
            </a:r>
            <a:endParaRPr lang="fi-FI" sz="990" dirty="0">
              <a:solidFill>
                <a:schemeClr val="bg1"/>
              </a:solidFill>
            </a:endParaRPr>
          </a:p>
        </p:txBody>
      </p:sp>
      <p:pic>
        <p:nvPicPr>
          <p:cNvPr id="48" name="Graphic 47" descr="Lightbulb and gear">
            <a:extLst>
              <a:ext uri="{FF2B5EF4-FFF2-40B4-BE49-F238E27FC236}">
                <a16:creationId xmlns:a16="http://schemas.microsoft.com/office/drawing/2014/main" id="{16B7CEC6-0D5F-40D0-AFD6-5F159EE171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221065" y="2907373"/>
            <a:ext cx="501286" cy="501286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15DE88A-4551-4AEA-85E6-8DB2FE47897D}"/>
              </a:ext>
            </a:extLst>
          </p:cNvPr>
          <p:cNvSpPr txBox="1"/>
          <p:nvPr/>
        </p:nvSpPr>
        <p:spPr>
          <a:xfrm>
            <a:off x="4477272" y="326094"/>
            <a:ext cx="1248145" cy="62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80" b="1">
                <a:solidFill>
                  <a:schemeClr val="bg1"/>
                </a:solidFill>
              </a:rPr>
              <a:t>REPORTS</a:t>
            </a:r>
          </a:p>
          <a:p>
            <a:pPr algn="ctr"/>
            <a:r>
              <a:rPr lang="en-US" sz="990">
                <a:solidFill>
                  <a:schemeClr val="bg1"/>
                </a:solidFill>
              </a:rPr>
              <a:t>Measure </a:t>
            </a:r>
          </a:p>
          <a:p>
            <a:pPr algn="ctr"/>
            <a:r>
              <a:rPr lang="en-US" sz="990">
                <a:solidFill>
                  <a:schemeClr val="bg1"/>
                </a:solidFill>
              </a:rPr>
              <a:t>research</a:t>
            </a:r>
          </a:p>
          <a:p>
            <a:pPr algn="ctr"/>
            <a:r>
              <a:rPr lang="en-US" sz="990" err="1">
                <a:solidFill>
                  <a:schemeClr val="bg1"/>
                </a:solidFill>
              </a:rPr>
              <a:t>perfomance</a:t>
            </a:r>
            <a:endParaRPr lang="fi-FI" sz="990">
              <a:solidFill>
                <a:schemeClr val="bg1"/>
              </a:solidFill>
            </a:endParaRPr>
          </a:p>
        </p:txBody>
      </p:sp>
      <p:pic>
        <p:nvPicPr>
          <p:cNvPr id="41" name="Graphic 40" descr="Research">
            <a:extLst>
              <a:ext uri="{FF2B5EF4-FFF2-40B4-BE49-F238E27FC236}">
                <a16:creationId xmlns:a16="http://schemas.microsoft.com/office/drawing/2014/main" id="{E168E540-32DC-4387-9C6D-F934B0B1C3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590630" y="878788"/>
            <a:ext cx="575233" cy="575233"/>
          </a:xfrm>
          <a:prstGeom prst="rect">
            <a:avLst/>
          </a:prstGeom>
        </p:spPr>
      </p:pic>
      <p:sp>
        <p:nvSpPr>
          <p:cNvPr id="67" name="L-Shape 52">
            <a:extLst>
              <a:ext uri="{FF2B5EF4-FFF2-40B4-BE49-F238E27FC236}">
                <a16:creationId xmlns:a16="http://schemas.microsoft.com/office/drawing/2014/main" id="{D05E2C4E-4305-4778-817F-5BA5AE75D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2101280" y="586871"/>
            <a:ext cx="338259" cy="338259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15">
              <a:solidFill>
                <a:srgbClr val="ED9457"/>
              </a:solidFill>
            </a:endParaRPr>
          </a:p>
        </p:txBody>
      </p:sp>
      <p:grpSp>
        <p:nvGrpSpPr>
          <p:cNvPr id="35" name="Group 48" descr="Information in: 1) Synchronized: HR, Finance, Student systems, Press/media service, 2) Created in ACRIS: Research outputs, activities, datasets, prizes, infrastructure">
            <a:extLst>
              <a:ext uri="{FF2B5EF4-FFF2-40B4-BE49-F238E27FC236}">
                <a16:creationId xmlns:a16="http://schemas.microsoft.com/office/drawing/2014/main" id="{D8FEA7E3-9407-466D-80F1-504BE3F15BEF}"/>
              </a:ext>
            </a:extLst>
          </p:cNvPr>
          <p:cNvGrpSpPr/>
          <p:nvPr/>
        </p:nvGrpSpPr>
        <p:grpSpPr>
          <a:xfrm>
            <a:off x="-833523" y="101381"/>
            <a:ext cx="2806677" cy="5036764"/>
            <a:chOff x="6590133" y="1683470"/>
            <a:chExt cx="1984447" cy="349786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B03D8F-AED0-4BEB-992B-DAB8D1996392}"/>
                </a:ext>
              </a:extLst>
            </p:cNvPr>
            <p:cNvSpPr txBox="1"/>
            <p:nvPr/>
          </p:nvSpPr>
          <p:spPr>
            <a:xfrm>
              <a:off x="6590133" y="1683470"/>
              <a:ext cx="1947202" cy="250077"/>
            </a:xfrm>
            <a:prstGeom prst="rect">
              <a:avLst/>
            </a:prstGeom>
            <a:noFill/>
          </p:spPr>
          <p:txBody>
            <a:bodyPr wrap="square" lIns="82296" tIns="41148" rIns="82296" bIns="41148" rtlCol="0" anchor="ctr">
              <a:spAutoFit/>
            </a:bodyPr>
            <a:lstStyle/>
            <a:p>
              <a:pPr algn="r" defTabSz="822960"/>
              <a:r>
                <a:rPr lang="en-US" altLang="ko-KR" sz="1800" b="1" dirty="0">
                  <a:solidFill>
                    <a:srgbClr val="ED9457"/>
                  </a:solidFill>
                  <a:cs typeface="Arial" pitchFamily="34" charset="0"/>
                </a:rPr>
                <a:t>Information in</a:t>
              </a:r>
              <a:endParaRPr lang="ko-KR" altLang="en-US" sz="1800" b="1" dirty="0">
                <a:solidFill>
                  <a:srgbClr val="ED9457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8FA4062-64DE-48EE-AFF1-AD04AED66710}"/>
                </a:ext>
              </a:extLst>
            </p:cNvPr>
            <p:cNvSpPr txBox="1"/>
            <p:nvPr/>
          </p:nvSpPr>
          <p:spPr>
            <a:xfrm>
              <a:off x="7273878" y="1933547"/>
              <a:ext cx="1300702" cy="3247785"/>
            </a:xfrm>
            <a:prstGeom prst="rect">
              <a:avLst/>
            </a:prstGeom>
            <a:noFill/>
          </p:spPr>
          <p:txBody>
            <a:bodyPr wrap="square" lIns="82296" tIns="41148" rIns="82296" bIns="41148" rtlCol="0" anchor="t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GB" sz="1600" b="1" dirty="0">
                  <a:solidFill>
                    <a:srgbClr val="002060"/>
                  </a:solidFill>
                  <a:ea typeface="ＭＳ Ｐゴシック"/>
                </a:rPr>
                <a:t>Synchronized</a:t>
              </a:r>
            </a:p>
            <a:p>
              <a:pPr marL="308610" indent="-30861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600" dirty="0">
                  <a:solidFill>
                    <a:srgbClr val="002060"/>
                  </a:solidFill>
                  <a:ea typeface="ＭＳ Ｐゴシック"/>
                </a:rPr>
                <a:t>HR</a:t>
              </a:r>
              <a:endParaRPr lang="en-GB" sz="1600" dirty="0">
                <a:ea typeface="ＭＳ Ｐゴシック"/>
              </a:endParaRPr>
            </a:p>
            <a:p>
              <a:pPr marL="308610" indent="-30861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600" dirty="0">
                  <a:solidFill>
                    <a:srgbClr val="002060"/>
                  </a:solidFill>
                </a:rPr>
                <a:t>Finance</a:t>
              </a:r>
              <a:endParaRPr lang="en-GB" sz="1600" dirty="0">
                <a:solidFill>
                  <a:srgbClr val="002060"/>
                </a:solidFill>
                <a:cs typeface="Arial"/>
              </a:endParaRPr>
            </a:p>
            <a:p>
              <a:pPr marL="308610" indent="-30861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600" dirty="0">
                  <a:solidFill>
                    <a:srgbClr val="002060"/>
                  </a:solidFill>
                </a:rPr>
                <a:t>Student Systems</a:t>
              </a:r>
              <a:endParaRPr lang="en-GB" sz="1600" dirty="0">
                <a:solidFill>
                  <a:srgbClr val="002060"/>
                </a:solidFill>
                <a:cs typeface="Arial"/>
              </a:endParaRPr>
            </a:p>
            <a:p>
              <a:pPr marL="308610" indent="-30861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600" dirty="0">
                  <a:solidFill>
                    <a:srgbClr val="002060"/>
                  </a:solidFill>
                </a:rPr>
                <a:t>Press/media service</a:t>
              </a:r>
              <a:endParaRPr lang="en-GB" sz="1600" dirty="0">
                <a:solidFill>
                  <a:srgbClr val="002060"/>
                </a:solidFill>
                <a:cs typeface="Arial"/>
              </a:endParaRPr>
            </a:p>
            <a:p>
              <a:pPr defTabSz="822960">
                <a:spcBef>
                  <a:spcPct val="20000"/>
                </a:spcBef>
              </a:pPr>
              <a:r>
                <a:rPr lang="en-GB" sz="1600" b="1" dirty="0">
                  <a:solidFill>
                    <a:srgbClr val="002060"/>
                  </a:solidFill>
                  <a:ea typeface="ＭＳ Ｐゴシック"/>
                  <a:cs typeface="Arial"/>
                </a:rPr>
                <a:t>Created in ACRIS</a:t>
              </a:r>
              <a:endParaRPr lang="en-GB" sz="1600" dirty="0">
                <a:solidFill>
                  <a:srgbClr val="002060"/>
                </a:solidFill>
                <a:ea typeface="ＭＳ Ｐゴシック"/>
                <a:cs typeface="Arial" pitchFamily="34" charset="0"/>
              </a:endParaRPr>
            </a:p>
            <a:p>
              <a:pPr marL="308610" indent="-30861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600" dirty="0">
                  <a:solidFill>
                    <a:srgbClr val="002060"/>
                  </a:solidFill>
                  <a:ea typeface="ＭＳ Ｐゴシック"/>
                </a:rPr>
                <a:t>Research outputs (article imports from Scopus/</a:t>
              </a:r>
              <a:r>
                <a:rPr lang="en-GB" sz="1600" dirty="0" err="1">
                  <a:solidFill>
                    <a:srgbClr val="002060"/>
                  </a:solidFill>
                  <a:ea typeface="ＭＳ Ｐゴシック"/>
                </a:rPr>
                <a:t>WoS</a:t>
              </a:r>
              <a:r>
                <a:rPr lang="en-GB" sz="1600" dirty="0">
                  <a:solidFill>
                    <a:srgbClr val="002060"/>
                  </a:solidFill>
                  <a:ea typeface="ＭＳ Ｐゴシック"/>
                </a:rPr>
                <a:t>)</a:t>
              </a:r>
              <a:endParaRPr lang="en-GB" sz="1600" dirty="0">
                <a:solidFill>
                  <a:srgbClr val="002060"/>
                </a:solidFill>
                <a:ea typeface="ＭＳ Ｐゴシック"/>
                <a:cs typeface="Arial"/>
              </a:endParaRPr>
            </a:p>
            <a:p>
              <a:pPr marL="308610" indent="-30861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600" dirty="0">
                  <a:solidFill>
                    <a:srgbClr val="002060"/>
                  </a:solidFill>
                  <a:ea typeface="ＭＳ Ｐゴシック"/>
                </a:rPr>
                <a:t>Activities</a:t>
              </a:r>
              <a:endParaRPr lang="en-GB" sz="1600" dirty="0">
                <a:solidFill>
                  <a:srgbClr val="002060"/>
                </a:solidFill>
                <a:ea typeface="ＭＳ Ｐゴシック"/>
                <a:cs typeface="Arial"/>
              </a:endParaRPr>
            </a:p>
            <a:p>
              <a:pPr marL="308610" indent="-30861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600" dirty="0">
                  <a:solidFill>
                    <a:srgbClr val="002060"/>
                  </a:solidFill>
                  <a:ea typeface="ＭＳ Ｐゴシック"/>
                </a:rPr>
                <a:t>Datasets</a:t>
              </a:r>
              <a:endParaRPr lang="en-GB" sz="1600" dirty="0">
                <a:solidFill>
                  <a:srgbClr val="002060"/>
                </a:solidFill>
                <a:ea typeface="ＭＳ Ｐゴシック"/>
                <a:cs typeface="Arial"/>
              </a:endParaRPr>
            </a:p>
            <a:p>
              <a:pPr marL="308610" indent="-30861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600" dirty="0">
                  <a:solidFill>
                    <a:srgbClr val="002060"/>
                  </a:solidFill>
                  <a:ea typeface="ＭＳ Ｐゴシック"/>
                </a:rPr>
                <a:t>Prizes</a:t>
              </a:r>
              <a:endParaRPr lang="en-GB" sz="1600" dirty="0">
                <a:solidFill>
                  <a:srgbClr val="002060"/>
                </a:solidFill>
                <a:ea typeface="ＭＳ Ｐゴシック"/>
                <a:cs typeface="Arial"/>
              </a:endParaRPr>
            </a:p>
            <a:p>
              <a:pPr marL="308610" indent="-308610" defTabSz="822960">
                <a:spcBef>
                  <a:spcPct val="20000"/>
                </a:spcBef>
                <a:buFont typeface="Arial" charset="0"/>
                <a:buChar char="•"/>
              </a:pPr>
              <a:r>
                <a:rPr lang="en-GB" sz="1600" dirty="0">
                  <a:solidFill>
                    <a:srgbClr val="002060"/>
                  </a:solidFill>
                  <a:ea typeface="ＭＳ Ｐゴシック"/>
                  <a:cs typeface="Arial"/>
                </a:rPr>
                <a:t>Infrastructures</a:t>
              </a:r>
              <a:endParaRPr lang="en-GB" sz="1600" dirty="0">
                <a:solidFill>
                  <a:srgbClr val="002060"/>
                </a:solidFill>
                <a:ea typeface="ＭＳ Ｐゴシック"/>
                <a:cs typeface="Arial" pitchFamily="34" charset="0"/>
              </a:endParaRPr>
            </a:p>
            <a:p>
              <a:pPr algn="r" defTabSz="822960"/>
              <a:r>
                <a:rPr lang="en-US" altLang="ko-KR" sz="1050" dirty="0">
                  <a:solidFill>
                    <a:srgbClr val="000000"/>
                  </a:solidFill>
                  <a:latin typeface="Arial"/>
                  <a:ea typeface="굴림"/>
                  <a:cs typeface="Arial"/>
                </a:rPr>
                <a:t>. </a:t>
              </a:r>
              <a:endParaRPr lang="en-US" altLang="ko-KR" sz="1050" dirty="0">
                <a:solidFill>
                  <a:srgbClr val="000000"/>
                </a:solidFill>
                <a:latin typeface="Arial"/>
                <a:ea typeface="굴림"/>
                <a:cs typeface="Arial" pitchFamily="34" charset="0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9E790CB-0D57-48A9-8B02-985D293688B7}"/>
              </a:ext>
            </a:extLst>
          </p:cNvPr>
          <p:cNvSpPr txBox="1"/>
          <p:nvPr/>
        </p:nvSpPr>
        <p:spPr>
          <a:xfrm>
            <a:off x="5801893" y="17697"/>
            <a:ext cx="2754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defTabSz="822960"/>
            <a:r>
              <a:rPr lang="en-US" altLang="ko-KR" sz="1800" b="1">
                <a:solidFill>
                  <a:srgbClr val="ED9457"/>
                </a:solidFill>
                <a:cs typeface="Arial" pitchFamily="34" charset="0"/>
              </a:rPr>
              <a:t>Information out</a:t>
            </a:r>
            <a:endParaRPr lang="ko-KR" altLang="en-US" sz="1800" b="1">
              <a:solidFill>
                <a:srgbClr val="ED9457"/>
              </a:solidFill>
              <a:cs typeface="Arial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0EADAD3-A7FA-4040-8478-CE84BCAA6138}"/>
              </a:ext>
            </a:extLst>
          </p:cNvPr>
          <p:cNvSpPr/>
          <p:nvPr/>
        </p:nvSpPr>
        <p:spPr>
          <a:xfrm>
            <a:off x="6842256" y="326094"/>
            <a:ext cx="2222887" cy="4822859"/>
          </a:xfrm>
          <a:prstGeom prst="rect">
            <a:avLst/>
          </a:prstGeom>
        </p:spPr>
        <p:txBody>
          <a:bodyPr wrap="square" lIns="82296" tIns="41148" rIns="82296" bIns="41148" anchor="t">
            <a:spAutoFit/>
          </a:bodyPr>
          <a:lstStyle/>
          <a:p>
            <a:pPr marL="308610" indent="-308610">
              <a:spcBef>
                <a:spcPct val="20000"/>
              </a:spcBef>
              <a:buFont typeface="Arial" charset="0"/>
              <a:buChar char="•"/>
            </a:pPr>
            <a:r>
              <a:rPr lang="en-GB" sz="1750" dirty="0">
                <a:solidFill>
                  <a:srgbClr val="002060"/>
                </a:solidFill>
              </a:rPr>
              <a:t>Aalto portal research.aalto.fi</a:t>
            </a:r>
          </a:p>
          <a:p>
            <a:pPr marL="308610" indent="-308610">
              <a:spcBef>
                <a:spcPct val="20000"/>
              </a:spcBef>
              <a:buFont typeface="Arial" charset="0"/>
              <a:buChar char="•"/>
            </a:pPr>
            <a:r>
              <a:rPr lang="en-GB" sz="1750" dirty="0">
                <a:solidFill>
                  <a:srgbClr val="002060"/>
                </a:solidFill>
                <a:ea typeface="ＭＳ Ｐゴシック"/>
              </a:rPr>
              <a:t>Aalto.fi (publications)</a:t>
            </a:r>
          </a:p>
          <a:p>
            <a:pPr marL="308610" indent="-308610">
              <a:spcBef>
                <a:spcPct val="20000"/>
              </a:spcBef>
              <a:buFont typeface="Arial" charset="0"/>
              <a:buChar char="•"/>
            </a:pPr>
            <a:r>
              <a:rPr lang="en-GB" sz="1750" dirty="0">
                <a:solidFill>
                  <a:srgbClr val="002060"/>
                </a:solidFill>
              </a:rPr>
              <a:t>CV’s</a:t>
            </a:r>
            <a:endParaRPr lang="en-GB" sz="1750" dirty="0">
              <a:solidFill>
                <a:srgbClr val="002060"/>
              </a:solidFill>
              <a:ea typeface="ＭＳ Ｐゴシック"/>
            </a:endParaRPr>
          </a:p>
          <a:p>
            <a:pPr marL="308610" indent="-308610">
              <a:spcBef>
                <a:spcPct val="20000"/>
              </a:spcBef>
              <a:buFont typeface="Arial" charset="0"/>
              <a:buChar char="•"/>
            </a:pPr>
            <a:r>
              <a:rPr lang="en-GB" sz="1750" dirty="0">
                <a:solidFill>
                  <a:srgbClr val="002060"/>
                </a:solidFill>
                <a:ea typeface="ＭＳ Ｐゴシック"/>
              </a:rPr>
              <a:t>National portal Research.fi</a:t>
            </a:r>
            <a:endParaRPr lang="en-GB" sz="1750" dirty="0">
              <a:solidFill>
                <a:srgbClr val="002060"/>
              </a:solidFill>
            </a:endParaRPr>
          </a:p>
          <a:p>
            <a:pPr marL="308610" indent="-308610">
              <a:spcBef>
                <a:spcPct val="20000"/>
              </a:spcBef>
              <a:buFont typeface="Arial" charset="0"/>
              <a:buChar char="•"/>
            </a:pPr>
            <a:r>
              <a:rPr lang="en-GB" sz="1750" dirty="0">
                <a:solidFill>
                  <a:srgbClr val="002060"/>
                </a:solidFill>
              </a:rPr>
              <a:t>Google</a:t>
            </a:r>
          </a:p>
          <a:p>
            <a:pPr marL="308610" indent="-308610">
              <a:spcBef>
                <a:spcPct val="20000"/>
              </a:spcBef>
              <a:buFont typeface="Arial" charset="0"/>
              <a:buChar char="•"/>
            </a:pPr>
            <a:r>
              <a:rPr lang="en-GB" sz="1750" dirty="0" err="1">
                <a:solidFill>
                  <a:srgbClr val="002060"/>
                </a:solidFill>
                <a:ea typeface="ＭＳ Ｐゴシック"/>
              </a:rPr>
              <a:t>OpenAPC</a:t>
            </a:r>
            <a:r>
              <a:rPr lang="en-GB" sz="1750" dirty="0">
                <a:solidFill>
                  <a:srgbClr val="002060"/>
                </a:solidFill>
                <a:ea typeface="ＭＳ Ｐゴシック"/>
              </a:rPr>
              <a:t> </a:t>
            </a:r>
          </a:p>
          <a:p>
            <a:pPr marL="308610" indent="-308610">
              <a:spcBef>
                <a:spcPct val="20000"/>
              </a:spcBef>
              <a:buFont typeface="Arial" charset="0"/>
              <a:buChar char="•"/>
            </a:pPr>
            <a:r>
              <a:rPr lang="en-GB" sz="1750" dirty="0">
                <a:solidFill>
                  <a:srgbClr val="002060"/>
                </a:solidFill>
              </a:rPr>
              <a:t>Research assessment </a:t>
            </a:r>
          </a:p>
          <a:p>
            <a:pPr marL="308610" indent="-308610">
              <a:spcBef>
                <a:spcPct val="20000"/>
              </a:spcBef>
              <a:buFont typeface="Arial" charset="0"/>
              <a:buChar char="•"/>
            </a:pPr>
            <a:r>
              <a:rPr lang="en-GB" sz="1750" dirty="0">
                <a:solidFill>
                  <a:srgbClr val="002060"/>
                </a:solidFill>
              </a:rPr>
              <a:t>Reporting to Ministry of Education</a:t>
            </a:r>
          </a:p>
          <a:p>
            <a:pPr marL="308610" indent="-308610">
              <a:spcBef>
                <a:spcPct val="20000"/>
              </a:spcBef>
              <a:buFont typeface="Arial" charset="0"/>
              <a:buChar char="•"/>
            </a:pPr>
            <a:r>
              <a:rPr lang="en-GB" sz="1750" dirty="0">
                <a:solidFill>
                  <a:srgbClr val="002060"/>
                </a:solidFill>
              </a:rPr>
              <a:t>Media and other public impact</a:t>
            </a:r>
          </a:p>
        </p:txBody>
      </p:sp>
      <p:sp>
        <p:nvSpPr>
          <p:cNvPr id="46" name="L-Shape 52">
            <a:extLst>
              <a:ext uri="{FF2B5EF4-FFF2-40B4-BE49-F238E27FC236}">
                <a16:creationId xmlns:a16="http://schemas.microsoft.com/office/drawing/2014/main" id="{B6FA57DC-B4A9-48C5-91DF-CF95DEC2F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6347047" y="632783"/>
            <a:ext cx="338259" cy="338259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15">
              <a:solidFill>
                <a:srgbClr val="ED94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0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B0B5731-7C7A-474E-921C-078FCE74C4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8473" y="100856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 sz="2400" b="1">
                <a:solidFill>
                  <a:schemeClr val="accent2"/>
                </a:solidFill>
              </a:rPr>
              <a:t>Academic staff and doctoral students have automatically a profile page in ACRIS</a:t>
            </a:r>
            <a:endParaRPr lang="en-FI" sz="2400" b="1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C8DDBA-1C53-41AB-9EA8-A2B2102B80E0}"/>
              </a:ext>
            </a:extLst>
          </p:cNvPr>
          <p:cNvSpPr txBox="1"/>
          <p:nvPr/>
        </p:nvSpPr>
        <p:spPr>
          <a:xfrm>
            <a:off x="764720" y="895743"/>
            <a:ext cx="3807280" cy="279307"/>
          </a:xfrm>
          <a:prstGeom prst="rect">
            <a:avLst/>
          </a:prstGeom>
          <a:solidFill>
            <a:srgbClr val="005EB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15" b="1">
                <a:solidFill>
                  <a:schemeClr val="bg1"/>
                </a:solidFill>
              </a:rPr>
              <a:t>Public portal: research.aalto.fi</a:t>
            </a:r>
            <a:endParaRPr lang="en-FI" sz="1215" b="1">
              <a:solidFill>
                <a:schemeClr val="bg1"/>
              </a:solidFill>
            </a:endParaRPr>
          </a:p>
        </p:txBody>
      </p:sp>
      <p:pic>
        <p:nvPicPr>
          <p:cNvPr id="3" name="Picture 2" descr="A screenshot of a Aalto Research Portal profile page">
            <a:extLst>
              <a:ext uri="{FF2B5EF4-FFF2-40B4-BE49-F238E27FC236}">
                <a16:creationId xmlns:a16="http://schemas.microsoft.com/office/drawing/2014/main" id="{EF9AB313-5319-4DEF-9FEA-ECFD9733D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673" y="1207857"/>
            <a:ext cx="3809327" cy="3112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9C6AE9-0E90-446D-8788-D04476871271}"/>
              </a:ext>
            </a:extLst>
          </p:cNvPr>
          <p:cNvSpPr txBox="1"/>
          <p:nvPr/>
        </p:nvSpPr>
        <p:spPr>
          <a:xfrm>
            <a:off x="762673" y="4428514"/>
            <a:ext cx="3809327" cy="466281"/>
          </a:xfrm>
          <a:prstGeom prst="rect">
            <a:avLst/>
          </a:prstGeom>
          <a:solidFill>
            <a:srgbClr val="005EB8"/>
          </a:solidFill>
        </p:spPr>
        <p:txBody>
          <a:bodyPr wrap="square" rtlCol="0">
            <a:spAutoFit/>
          </a:bodyPr>
          <a:lstStyle/>
          <a:p>
            <a:r>
              <a:rPr lang="en-US" sz="1215" b="1">
                <a:solidFill>
                  <a:schemeClr val="bg1"/>
                </a:solidFill>
              </a:rPr>
              <a:t>Your profile and academic outputs are there to anyone to see and search</a:t>
            </a:r>
            <a:endParaRPr lang="en-FI" sz="1215" b="1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9C7BB1-5DBE-47FF-A973-7AA4ED74D447}"/>
              </a:ext>
            </a:extLst>
          </p:cNvPr>
          <p:cNvSpPr txBox="1"/>
          <p:nvPr/>
        </p:nvSpPr>
        <p:spPr>
          <a:xfrm>
            <a:off x="4621823" y="892441"/>
            <a:ext cx="3761304" cy="279307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15" b="1"/>
              <a:t>Internal side: acris.aalto.fi</a:t>
            </a:r>
            <a:endParaRPr lang="en-FI" sz="1215" b="1"/>
          </a:p>
        </p:txBody>
      </p:sp>
      <p:pic>
        <p:nvPicPr>
          <p:cNvPr id="4" name="Picture 3" descr="A screenshot of a profile in ACRIS backend">
            <a:extLst>
              <a:ext uri="{FF2B5EF4-FFF2-40B4-BE49-F238E27FC236}">
                <a16:creationId xmlns:a16="http://schemas.microsoft.com/office/drawing/2014/main" id="{A1A4765D-4541-4D0D-8681-0029E1193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823" y="1207857"/>
            <a:ext cx="3761304" cy="31413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3BEE9F-5558-4E75-8188-9F1EADCBB5AD}"/>
              </a:ext>
            </a:extLst>
          </p:cNvPr>
          <p:cNvSpPr txBox="1"/>
          <p:nvPr/>
        </p:nvSpPr>
        <p:spPr>
          <a:xfrm>
            <a:off x="4696704" y="4428513"/>
            <a:ext cx="3761304" cy="466281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r>
              <a:rPr lang="en-US" sz="1215" b="1"/>
              <a:t>Login with your Aalto identifiers and</a:t>
            </a:r>
          </a:p>
          <a:p>
            <a:r>
              <a:rPr lang="en-US" sz="1215" b="1"/>
              <a:t>manage your profile</a:t>
            </a:r>
            <a:endParaRPr lang="en-FI" sz="1215" b="1"/>
          </a:p>
        </p:txBody>
      </p:sp>
      <p:sp>
        <p:nvSpPr>
          <p:cNvPr id="5" name="Arrow: Left-Right 4" descr="Arrow between research portal profile picture and ACRIS backend profile picture">
            <a:extLst>
              <a:ext uri="{FF2B5EF4-FFF2-40B4-BE49-F238E27FC236}">
                <a16:creationId xmlns:a16="http://schemas.microsoft.com/office/drawing/2014/main" id="{B31510BA-85A1-4351-A1C1-C9D827F36D6A}"/>
              </a:ext>
            </a:extLst>
          </p:cNvPr>
          <p:cNvSpPr/>
          <p:nvPr/>
        </p:nvSpPr>
        <p:spPr>
          <a:xfrm>
            <a:off x="4330191" y="3891669"/>
            <a:ext cx="583265" cy="244823"/>
          </a:xfrm>
          <a:prstGeom prst="left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15"/>
          </a:p>
        </p:txBody>
      </p:sp>
    </p:spTree>
    <p:extLst>
      <p:ext uri="{BB962C8B-B14F-4D97-AF65-F5344CB8AC3E}">
        <p14:creationId xmlns:p14="http://schemas.microsoft.com/office/powerpoint/2010/main" val="2708769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457200" y="148678"/>
            <a:ext cx="8229600" cy="5760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324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Profile</a:t>
            </a:r>
            <a:r>
              <a:rPr kumimoji="0" lang="fi-FI" sz="324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 data </a:t>
            </a:r>
            <a:r>
              <a:rPr kumimoji="0" lang="fi-FI" sz="324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workflow</a:t>
            </a:r>
            <a:r>
              <a:rPr kumimoji="0" lang="fi-FI" sz="324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 </a:t>
            </a:r>
            <a:r>
              <a:rPr kumimoji="0" lang="fi-FI" sz="324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between</a:t>
            </a:r>
            <a:r>
              <a:rPr kumimoji="0" lang="fi-FI" sz="3240" b="1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 Aalto </a:t>
            </a:r>
            <a:r>
              <a:rPr kumimoji="0" lang="fi-FI" sz="324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systems</a:t>
            </a:r>
            <a:endParaRPr kumimoji="0" lang="en-US" sz="3240" b="0" i="0" u="none" strike="noStrike" kern="1200" cap="none" spc="0" normalizeH="0" baseline="0" noProof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pic>
        <p:nvPicPr>
          <p:cNvPr id="4" name="Picture 3" descr="A picture that illustrates the data workflow between different Aalto systems: ACRIS, Workday, and Aalto.fi">
            <a:extLst>
              <a:ext uri="{FF2B5EF4-FFF2-40B4-BE49-F238E27FC236}">
                <a16:creationId xmlns:a16="http://schemas.microsoft.com/office/drawing/2014/main" id="{28D42BA0-5112-4B82-998F-EFC0C8B76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513"/>
            <a:ext cx="8229600" cy="30104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3BCF2B-D7E2-466A-B9EF-9049F12FF2E3}"/>
              </a:ext>
            </a:extLst>
          </p:cNvPr>
          <p:cNvSpPr txBox="1"/>
          <p:nvPr/>
        </p:nvSpPr>
        <p:spPr>
          <a:xfrm>
            <a:off x="683568" y="4191931"/>
            <a:ext cx="7388021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15" b="1" dirty="0"/>
              <a:t>Help:  </a:t>
            </a:r>
            <a:r>
              <a:rPr lang="en-US" sz="1215" dirty="0"/>
              <a:t>https://www.aalto.fi/en/services/guide-for-updating-your-profile-on-acris-for-the-research-portal-and-aaltofi</a:t>
            </a:r>
            <a:endParaRPr lang="en-FI" sz="1215" dirty="0"/>
          </a:p>
        </p:txBody>
      </p:sp>
    </p:spTree>
    <p:extLst>
      <p:ext uri="{BB962C8B-B14F-4D97-AF65-F5344CB8AC3E}">
        <p14:creationId xmlns:p14="http://schemas.microsoft.com/office/powerpoint/2010/main" val="268260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969D-73EE-4C5E-943B-983BF37E99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026" y="1756958"/>
            <a:ext cx="6050510" cy="1296144"/>
          </a:xfrm>
        </p:spPr>
        <p:txBody>
          <a:bodyPr/>
          <a:lstStyle/>
          <a:p>
            <a:pPr algn="ctr"/>
            <a:r>
              <a:rPr lang="en-US"/>
              <a:t>Demo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7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226030" y="102060"/>
            <a:ext cx="8229600" cy="5760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324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What</a:t>
            </a:r>
            <a:r>
              <a:rPr kumimoji="0" lang="fi-FI" sz="324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 to </a:t>
            </a:r>
            <a:r>
              <a:rPr kumimoji="0" lang="fi-FI" sz="324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fill</a:t>
            </a:r>
            <a:r>
              <a:rPr kumimoji="0" lang="fi-FI" sz="324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 in: a </a:t>
            </a:r>
            <a:r>
              <a:rPr kumimoji="0" lang="fi-FI" sz="324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journal</a:t>
            </a:r>
            <a:r>
              <a:rPr kumimoji="0" lang="fi-FI" sz="324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 </a:t>
            </a:r>
            <a:r>
              <a:rPr kumimoji="0" lang="fi-FI" sz="324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article</a:t>
            </a:r>
            <a:endParaRPr kumimoji="0" lang="en-US" sz="324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12FBF67-9B6D-46A8-A990-175DE9B00B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85471"/>
              </p:ext>
            </p:extLst>
          </p:nvPr>
        </p:nvGraphicFramePr>
        <p:xfrm>
          <a:off x="417576" y="678124"/>
          <a:ext cx="8342376" cy="411269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80792">
                  <a:extLst>
                    <a:ext uri="{9D8B030D-6E8A-4147-A177-3AD203B41FA5}">
                      <a16:colId xmlns:a16="http://schemas.microsoft.com/office/drawing/2014/main" val="2058211855"/>
                    </a:ext>
                  </a:extLst>
                </a:gridCol>
                <a:gridCol w="2780792">
                  <a:extLst>
                    <a:ext uri="{9D8B030D-6E8A-4147-A177-3AD203B41FA5}">
                      <a16:colId xmlns:a16="http://schemas.microsoft.com/office/drawing/2014/main" val="1635225100"/>
                    </a:ext>
                  </a:extLst>
                </a:gridCol>
                <a:gridCol w="2780792">
                  <a:extLst>
                    <a:ext uri="{9D8B030D-6E8A-4147-A177-3AD203B41FA5}">
                      <a16:colId xmlns:a16="http://schemas.microsoft.com/office/drawing/2014/main" val="2385634049"/>
                    </a:ext>
                  </a:extLst>
                </a:gridCol>
              </a:tblGrid>
              <a:tr h="362639">
                <a:tc>
                  <a:txBody>
                    <a:bodyPr/>
                    <a:lstStyle/>
                    <a:p>
                      <a:r>
                        <a:rPr lang="en-US" dirty="0"/>
                        <a:t>Field / Section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Mandatory (marked with red 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*</a:t>
                      </a:r>
                      <a:r>
                        <a:rPr lang="en-US" dirty="0"/>
                        <a:t>)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Recommended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896002"/>
                  </a:ext>
                </a:extLst>
              </a:tr>
              <a:tr h="362639">
                <a:tc>
                  <a:txBody>
                    <a:bodyPr/>
                    <a:lstStyle/>
                    <a:p>
                      <a:r>
                        <a:rPr lang="en-US" b="1" dirty="0"/>
                        <a:t>Publication category</a:t>
                      </a:r>
                      <a:endParaRPr lang="en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Scientific/professional/general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3599017"/>
                  </a:ext>
                </a:extLst>
              </a:tr>
              <a:tr h="362639">
                <a:tc>
                  <a:txBody>
                    <a:bodyPr/>
                    <a:lstStyle/>
                    <a:p>
                      <a:r>
                        <a:rPr lang="en-US" b="1" dirty="0"/>
                        <a:t>Peer-reviewed</a:t>
                      </a:r>
                      <a:endParaRPr lang="en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Peer-reviewed/not peer-reviewed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725515"/>
                  </a:ext>
                </a:extLst>
              </a:tr>
              <a:tr h="362639">
                <a:tc>
                  <a:txBody>
                    <a:bodyPr/>
                    <a:lstStyle/>
                    <a:p>
                      <a:r>
                        <a:rPr lang="en-US" b="1" dirty="0"/>
                        <a:t>Publication status</a:t>
                      </a:r>
                      <a:endParaRPr lang="en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Accepted/Published/…+ Date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090687"/>
                  </a:ext>
                </a:extLst>
              </a:tr>
              <a:tr h="362639">
                <a:tc>
                  <a:txBody>
                    <a:bodyPr/>
                    <a:lstStyle/>
                    <a:p>
                      <a:r>
                        <a:rPr lang="en-US" b="1" dirty="0"/>
                        <a:t>Publication information</a:t>
                      </a:r>
                      <a:endParaRPr lang="en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Original language, title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Abstract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787411"/>
                  </a:ext>
                </a:extLst>
              </a:tr>
              <a:tr h="362639">
                <a:tc>
                  <a:txBody>
                    <a:bodyPr/>
                    <a:lstStyle/>
                    <a:p>
                      <a:r>
                        <a:rPr lang="en-US" b="1" dirty="0"/>
                        <a:t>Contributors</a:t>
                      </a:r>
                      <a:endParaRPr lang="en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Link/create contributors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893228"/>
                  </a:ext>
                </a:extLst>
              </a:tr>
              <a:tr h="362639">
                <a:tc>
                  <a:txBody>
                    <a:bodyPr/>
                    <a:lstStyle/>
                    <a:p>
                      <a:r>
                        <a:rPr lang="en-US" b="1" dirty="0"/>
                        <a:t>Publication managed by</a:t>
                      </a:r>
                      <a:endParaRPr lang="en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Will be generated automatically</a:t>
                      </a:r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303253"/>
                  </a:ext>
                </a:extLst>
              </a:tr>
              <a:tr h="362639">
                <a:tc>
                  <a:txBody>
                    <a:bodyPr/>
                    <a:lstStyle/>
                    <a:p>
                      <a:r>
                        <a:rPr lang="en-US" b="1" dirty="0"/>
                        <a:t>Electronic version(s)</a:t>
                      </a:r>
                      <a:endParaRPr lang="en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DOI or link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014752"/>
                  </a:ext>
                </a:extLst>
              </a:tr>
              <a:tr h="491798">
                <a:tc>
                  <a:txBody>
                    <a:bodyPr/>
                    <a:lstStyle/>
                    <a:p>
                      <a:r>
                        <a:rPr lang="en-US" b="1" dirty="0"/>
                        <a:t>Field of Science, Statistics Finland by departments</a:t>
                      </a:r>
                      <a:endParaRPr lang="en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one according to your department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055700"/>
                  </a:ext>
                </a:extLst>
              </a:tr>
              <a:tr h="692989">
                <a:tc>
                  <a:txBody>
                    <a:bodyPr/>
                    <a:lstStyle/>
                    <a:p>
                      <a:r>
                        <a:rPr lang="en-US" b="1" dirty="0"/>
                        <a:t>Relations</a:t>
                      </a:r>
                      <a:endParaRPr lang="en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 projects and facilities/equipment (=Aalto infrastructures)</a:t>
                      </a:r>
                      <a:endParaRPr lang="en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739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3748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title" idx="4294967295"/>
          </p:nvPr>
        </p:nvSpPr>
        <p:spPr>
          <a:xfrm>
            <a:off x="-223733" y="120348"/>
            <a:ext cx="8229600" cy="5760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3240" b="1" i="0" u="none" strike="noStrike" kern="1200" cap="none" spc="0" normalizeH="0" baseline="0" noProof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Checklist</a:t>
            </a:r>
            <a:endParaRPr kumimoji="0" lang="en-US" sz="3240" b="0" i="0" u="none" strike="noStrike" kern="1200" cap="none" spc="0" normalizeH="0" baseline="0" noProof="0" err="1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094B50-FDF8-4F1D-B9E8-4A9C0D8ACDBF}"/>
              </a:ext>
            </a:extLst>
          </p:cNvPr>
          <p:cNvSpPr txBox="1"/>
          <p:nvPr/>
        </p:nvSpPr>
        <p:spPr>
          <a:xfrm>
            <a:off x="825831" y="748406"/>
            <a:ext cx="7629799" cy="4653582"/>
          </a:xfrm>
          <a:prstGeom prst="rect">
            <a:avLst/>
          </a:prstGeom>
          <a:noFill/>
        </p:spPr>
        <p:txBody>
          <a:bodyPr wrap="square" lIns="82296" tIns="41148" rIns="82296" bIns="41148" rtlCol="0" anchor="ctr">
            <a:spAutoFit/>
          </a:bodyPr>
          <a:lstStyle/>
          <a:p>
            <a:pPr marL="308610" indent="-308610" defTabSz="822960" latinLnBrk="1">
              <a:buAutoNum type="arabicPeriod"/>
              <a:defRPr/>
            </a:pPr>
            <a:r>
              <a:rPr lang="en-US" sz="1800">
                <a:latin typeface="Arial"/>
                <a:ea typeface="ＭＳ Ｐゴシック"/>
              </a:rPr>
              <a:t>Check your access in </a:t>
            </a:r>
            <a:r>
              <a:rPr lang="en-US" sz="1800">
                <a:latin typeface="Arial"/>
                <a:ea typeface="ＭＳ Ｐゴシック"/>
                <a:cs typeface="Arial"/>
                <a:hlinkClick r:id="rId2"/>
              </a:rPr>
              <a:t>https://acris.aalto.fi</a:t>
            </a:r>
            <a:r>
              <a:rPr lang="en-US" sz="1800">
                <a:latin typeface="Arial"/>
                <a:ea typeface="ＭＳ Ｐゴシック"/>
                <a:cs typeface="Arial"/>
              </a:rPr>
              <a:t> (use VPN connection outside of campus)</a:t>
            </a:r>
          </a:p>
          <a:p>
            <a:pPr marL="308610" indent="-308610" defTabSz="822960" latinLnBrk="1">
              <a:buAutoNum type="arabicPeriod"/>
              <a:defRPr/>
            </a:pPr>
            <a:r>
              <a:rPr lang="en-US" sz="1800">
                <a:latin typeface="Arial"/>
                <a:ea typeface="ＭＳ Ｐゴシック"/>
                <a:cs typeface="Arial"/>
              </a:rPr>
              <a:t>Check your profile: add a picture and a description, check the visibility</a:t>
            </a:r>
          </a:p>
          <a:p>
            <a:pPr marL="308610" indent="-308610" defTabSz="822960" latinLnBrk="1">
              <a:buFontTx/>
              <a:buAutoNum type="arabicPeriod"/>
              <a:defRPr/>
            </a:pPr>
            <a:r>
              <a:rPr lang="en-US" sz="1800">
                <a:latin typeface="Arial"/>
                <a:ea typeface="ＭＳ Ｐゴシック"/>
                <a:cs typeface="Arial"/>
              </a:rPr>
              <a:t>Link ORCID to ACRIS</a:t>
            </a:r>
            <a:endParaRPr lang="en-US" sz="1800">
              <a:cs typeface="Arial"/>
            </a:endParaRPr>
          </a:p>
          <a:p>
            <a:pPr marL="308610" indent="-308610" defTabSz="822960">
              <a:buAutoNum type="arabicPeriod"/>
              <a:defRPr/>
            </a:pPr>
            <a:r>
              <a:rPr lang="en-US" sz="1800">
                <a:latin typeface="Arial"/>
                <a:ea typeface="ＭＳ Ｐゴシック"/>
                <a:cs typeface="Arial"/>
              </a:rPr>
              <a:t>ACRIS staff will import most of the publications for you. Check your publications at the end of the year and add those that are missing.</a:t>
            </a:r>
          </a:p>
          <a:p>
            <a:pPr marL="308610" indent="-308610" defTabSz="822960">
              <a:buAutoNum type="arabicPeriod"/>
              <a:defRPr/>
            </a:pPr>
            <a:r>
              <a:rPr lang="en-US" sz="1800">
                <a:latin typeface="Arial"/>
                <a:ea typeface="ＭＳ Ｐゴシック"/>
                <a:cs typeface="Arial"/>
              </a:rPr>
              <a:t>Link project name (external funding) and number and used infrastructure name to the article </a:t>
            </a:r>
          </a:p>
          <a:p>
            <a:pPr marL="308610" indent="-308610" defTabSz="822960">
              <a:buAutoNum type="arabicPeriod"/>
              <a:defRPr/>
            </a:pPr>
            <a:r>
              <a:rPr lang="en-US" sz="1800">
                <a:latin typeface="Arial"/>
                <a:ea typeface="ＭＳ Ｐゴシック"/>
                <a:cs typeface="Arial"/>
              </a:rPr>
              <a:t>Add information about your published dataset to ACRIS or send DOI or info to </a:t>
            </a:r>
            <a:r>
              <a:rPr lang="en-US" sz="1800">
                <a:latin typeface="Arial"/>
                <a:ea typeface="ＭＳ Ｐゴシック"/>
                <a:cs typeface="Arial"/>
                <a:hlinkClick r:id="rId3"/>
              </a:rPr>
              <a:t>researchdata@aalto.fi</a:t>
            </a:r>
            <a:r>
              <a:rPr lang="en-US" sz="1800">
                <a:latin typeface="Arial"/>
                <a:ea typeface="ＭＳ Ｐゴシック"/>
                <a:cs typeface="Arial"/>
              </a:rPr>
              <a:t> and we add it for you.</a:t>
            </a:r>
          </a:p>
          <a:p>
            <a:pPr marL="308610" indent="-308610" defTabSz="822960">
              <a:buAutoNum type="arabicPeriod"/>
              <a:defRPr/>
            </a:pPr>
            <a:endParaRPr lang="en-US" sz="1800">
              <a:latin typeface="Arial"/>
              <a:ea typeface="ＭＳ Ｐゴシック"/>
              <a:cs typeface="Arial"/>
            </a:endParaRPr>
          </a:p>
          <a:p>
            <a:pPr defTabSz="822960">
              <a:defRPr/>
            </a:pPr>
            <a:r>
              <a:rPr lang="en-US" sz="1800" b="1">
                <a:latin typeface="Arial"/>
                <a:ea typeface="ＭＳ Ｐゴシック"/>
                <a:cs typeface="Arial"/>
              </a:rPr>
              <a:t>Optional</a:t>
            </a:r>
          </a:p>
          <a:p>
            <a:pPr defTabSz="822960">
              <a:defRPr/>
            </a:pPr>
            <a:r>
              <a:rPr lang="en-US" sz="1800">
                <a:latin typeface="Arial"/>
                <a:ea typeface="ＭＳ Ｐゴシック"/>
                <a:cs typeface="Arial"/>
              </a:rPr>
              <a:t>7. Make your profile interesting and add activities and prizes you have achieved</a:t>
            </a:r>
          </a:p>
          <a:p>
            <a:pPr defTabSz="822960">
              <a:defRPr/>
            </a:pPr>
            <a:endParaRPr lang="en-US" sz="1800">
              <a:latin typeface="Arial"/>
              <a:ea typeface="ＭＳ Ｐゴシック"/>
              <a:cs typeface="Arial"/>
            </a:endParaRPr>
          </a:p>
          <a:p>
            <a:pPr defTabSz="822960">
              <a:defRPr/>
            </a:pPr>
            <a:r>
              <a:rPr lang="en-US">
                <a:latin typeface="Arial"/>
                <a:ea typeface="ＭＳ Ｐゴシック"/>
              </a:rPr>
              <a:t>  </a:t>
            </a:r>
          </a:p>
          <a:p>
            <a:pPr defTabSz="822960">
              <a:defRPr/>
            </a:pPr>
            <a:endParaRPr lang="en-US">
              <a:latin typeface="Arial"/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5678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9_blue.potx" id="{E5C36714-D442-4B3E-8013-4FF68170548F}" vid="{E24C7338-0383-40AA-A3E4-C85E42496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16554AEB826A45A74DB8B4207A9B57" ma:contentTypeVersion="9" ma:contentTypeDescription="Create a new document." ma:contentTypeScope="" ma:versionID="53ace3f658b9a827f531847fe3ec7615">
  <xsd:schema xmlns:xsd="http://www.w3.org/2001/XMLSchema" xmlns:xs="http://www.w3.org/2001/XMLSchema" xmlns:p="http://schemas.microsoft.com/office/2006/metadata/properties" xmlns:ns2="b4691fbf-879b-49d9-8d87-351ae3d41312" targetNamespace="http://schemas.microsoft.com/office/2006/metadata/properties" ma:root="true" ma:fieldsID="ef4f3d88db5614d4e1ebc0bba9c37a3f" ns2:_="">
    <xsd:import namespace="b4691fbf-879b-49d9-8d87-351ae3d413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91fbf-879b-49d9-8d87-351ae3d413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4CE602F-81AE-43BA-A575-812D72D4884A}">
  <ds:schemaRefs>
    <ds:schemaRef ds:uri="b4691fbf-879b-49d9-8d87-351ae3d4131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9575C7D-A1BB-4F7E-98C7-DE759E6407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884E5C-175B-4345-8D77-5564A5ACA97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Aalto_169_blue</Template>
  <TotalTime>83</TotalTime>
  <Words>577</Words>
  <Application>Microsoft Office PowerPoint</Application>
  <PresentationFormat>On-screen Show (16:9)</PresentationFormat>
  <Paragraphs>125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Georgia</vt:lpstr>
      <vt:lpstr>Office-teema</vt:lpstr>
      <vt:lpstr>ACRIS – Aalto Current Research Information System</vt:lpstr>
      <vt:lpstr>Agenda </vt:lpstr>
      <vt:lpstr>Why ACRIS?</vt:lpstr>
      <vt:lpstr>ACRIS </vt:lpstr>
      <vt:lpstr>Academic staff and doctoral students have automatically a profile page in ACRIS</vt:lpstr>
      <vt:lpstr>Profile data workflow between Aalto systems</vt:lpstr>
      <vt:lpstr>Demo</vt:lpstr>
      <vt:lpstr>What to fill in: a journal article</vt:lpstr>
      <vt:lpstr>Checklist</vt:lpstr>
      <vt:lpstr>Research portal – recent Recent functionalities </vt:lpstr>
      <vt:lpstr>Thank you!  If you need help:  acris@aalto.fi or   https://www.aalto.fi/en/acris-instructions 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Savolainen Eeva</dc:creator>
  <cp:lastModifiedBy>Savolainen Eeva</cp:lastModifiedBy>
  <cp:revision>8</cp:revision>
  <dcterms:created xsi:type="dcterms:W3CDTF">2020-09-29T07:09:34Z</dcterms:created>
  <dcterms:modified xsi:type="dcterms:W3CDTF">2022-05-13T11:34:10Z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0x0101004F16554AEB826A45A74DB8B4207A9B57</vt:lpwstr>
  </property>
</Properties>
</file>