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0" r:id="rId4"/>
    <p:sldId id="261" r:id="rId5"/>
    <p:sldId id="262" r:id="rId6"/>
    <p:sldId id="270" r:id="rId7"/>
    <p:sldId id="268" r:id="rId8"/>
    <p:sldId id="269" r:id="rId9"/>
    <p:sldId id="265" r:id="rId10"/>
    <p:sldId id="264" r:id="rId11"/>
    <p:sldId id="263" r:id="rId12"/>
    <p:sldId id="267" r:id="rId1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Hradecká Lucie" initials="HL" lastIdx="2" clrIdx="1">
    <p:extLst>
      <p:ext uri="{19B8F6BF-5375-455C-9EA6-DF929625EA0E}">
        <p15:presenceInfo xmlns:p15="http://schemas.microsoft.com/office/powerpoint/2012/main" userId="S::lucie.hradecka@aalto.fi::e8ca1a46-c601-46cc-885f-60ac10a76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0403C-0CE6-442E-97FB-67A4722CA08E}" v="15" dt="2022-05-27T08:37:31.91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71" autoAdjust="0"/>
  </p:normalViewPr>
  <p:slideViewPr>
    <p:cSldViewPr snapToGrid="0" snapToObjects="1">
      <p:cViewPr varScale="1">
        <p:scale>
          <a:sx n="72" d="100"/>
          <a:sy n="72" d="100"/>
        </p:scale>
        <p:origin x="11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adecká Lucie" userId="e8ca1a46-c601-46cc-885f-60ac10a76f7b" providerId="ADAL" clId="{15A0403C-0CE6-442E-97FB-67A4722CA08E}"/>
    <pc:docChg chg="undo custSel addSld modSld">
      <pc:chgData name="Hradecká Lucie" userId="e8ca1a46-c601-46cc-885f-60ac10a76f7b" providerId="ADAL" clId="{15A0403C-0CE6-442E-97FB-67A4722CA08E}" dt="2022-05-27T08:37:21.996" v="2048" actId="20577"/>
      <pc:docMkLst>
        <pc:docMk/>
      </pc:docMkLst>
      <pc:sldChg chg="modSp mod">
        <pc:chgData name="Hradecká Lucie" userId="e8ca1a46-c601-46cc-885f-60ac10a76f7b" providerId="ADAL" clId="{15A0403C-0CE6-442E-97FB-67A4722CA08E}" dt="2022-05-27T06:50:41.200" v="4" actId="20577"/>
        <pc:sldMkLst>
          <pc:docMk/>
          <pc:sldMk cId="1440309634" sldId="257"/>
        </pc:sldMkLst>
        <pc:spChg chg="mod">
          <ac:chgData name="Hradecká Lucie" userId="e8ca1a46-c601-46cc-885f-60ac10a76f7b" providerId="ADAL" clId="{15A0403C-0CE6-442E-97FB-67A4722CA08E}" dt="2022-05-27T06:50:41.200" v="4" actId="20577"/>
          <ac:spMkLst>
            <pc:docMk/>
            <pc:sldMk cId="1440309634" sldId="257"/>
            <ac:spMk id="5" creationId="{00000000-0000-0000-0000-000000000000}"/>
          </ac:spMkLst>
        </pc:spChg>
      </pc:sldChg>
      <pc:sldChg chg="modSp mod">
        <pc:chgData name="Hradecká Lucie" userId="e8ca1a46-c601-46cc-885f-60ac10a76f7b" providerId="ADAL" clId="{15A0403C-0CE6-442E-97FB-67A4722CA08E}" dt="2022-05-27T08:12:45.565" v="2004" actId="20577"/>
        <pc:sldMkLst>
          <pc:docMk/>
          <pc:sldMk cId="2949116570" sldId="259"/>
        </pc:sldMkLst>
        <pc:spChg chg="mod">
          <ac:chgData name="Hradecká Lucie" userId="e8ca1a46-c601-46cc-885f-60ac10a76f7b" providerId="ADAL" clId="{15A0403C-0CE6-442E-97FB-67A4722CA08E}" dt="2022-05-27T08:12:45.565" v="2004" actId="20577"/>
          <ac:spMkLst>
            <pc:docMk/>
            <pc:sldMk cId="2949116570" sldId="259"/>
            <ac:spMk id="3" creationId="{BA598A8E-F37A-4D8F-BD75-C6D215892E12}"/>
          </ac:spMkLst>
        </pc:spChg>
      </pc:sldChg>
      <pc:sldChg chg="modSp mod modNotesTx">
        <pc:chgData name="Hradecká Lucie" userId="e8ca1a46-c601-46cc-885f-60ac10a76f7b" providerId="ADAL" clId="{15A0403C-0CE6-442E-97FB-67A4722CA08E}" dt="2022-05-27T07:51:14.929" v="1355" actId="5793"/>
        <pc:sldMkLst>
          <pc:docMk/>
          <pc:sldMk cId="485501736" sldId="262"/>
        </pc:sldMkLst>
        <pc:spChg chg="mod">
          <ac:chgData name="Hradecká Lucie" userId="e8ca1a46-c601-46cc-885f-60ac10a76f7b" providerId="ADAL" clId="{15A0403C-0CE6-442E-97FB-67A4722CA08E}" dt="2022-05-27T07:51:14.929" v="1355" actId="5793"/>
          <ac:spMkLst>
            <pc:docMk/>
            <pc:sldMk cId="485501736" sldId="262"/>
            <ac:spMk id="3" creationId="{C032E9C6-FA8F-49E3-952E-2078EAF8A1F7}"/>
          </ac:spMkLst>
        </pc:spChg>
      </pc:sldChg>
      <pc:sldChg chg="modSp mod">
        <pc:chgData name="Hradecká Lucie" userId="e8ca1a46-c601-46cc-885f-60ac10a76f7b" providerId="ADAL" clId="{15A0403C-0CE6-442E-97FB-67A4722CA08E}" dt="2022-05-27T08:32:06.497" v="2005" actId="114"/>
        <pc:sldMkLst>
          <pc:docMk/>
          <pc:sldMk cId="4079556760" sldId="263"/>
        </pc:sldMkLst>
        <pc:spChg chg="mod">
          <ac:chgData name="Hradecká Lucie" userId="e8ca1a46-c601-46cc-885f-60ac10a76f7b" providerId="ADAL" clId="{15A0403C-0CE6-442E-97FB-67A4722CA08E}" dt="2022-05-27T08:32:06.497" v="2005" actId="114"/>
          <ac:spMkLst>
            <pc:docMk/>
            <pc:sldMk cId="4079556760" sldId="263"/>
            <ac:spMk id="3" creationId="{0E437111-4009-49B4-A712-5F9DA502AD9F}"/>
          </ac:spMkLst>
        </pc:spChg>
      </pc:sldChg>
      <pc:sldChg chg="modSp mod">
        <pc:chgData name="Hradecká Lucie" userId="e8ca1a46-c601-46cc-885f-60ac10a76f7b" providerId="ADAL" clId="{15A0403C-0CE6-442E-97FB-67A4722CA08E}" dt="2022-05-27T08:04:23.470" v="1875" actId="1076"/>
        <pc:sldMkLst>
          <pc:docMk/>
          <pc:sldMk cId="247534109" sldId="264"/>
        </pc:sldMkLst>
        <pc:spChg chg="mod">
          <ac:chgData name="Hradecká Lucie" userId="e8ca1a46-c601-46cc-885f-60ac10a76f7b" providerId="ADAL" clId="{15A0403C-0CE6-442E-97FB-67A4722CA08E}" dt="2022-05-27T08:04:23.470" v="1875" actId="1076"/>
          <ac:spMkLst>
            <pc:docMk/>
            <pc:sldMk cId="247534109" sldId="264"/>
            <ac:spMk id="3" creationId="{297ED495-2F90-4FA3-AEC1-A073DA17BB9B}"/>
          </ac:spMkLst>
        </pc:spChg>
      </pc:sldChg>
      <pc:sldChg chg="modSp mod">
        <pc:chgData name="Hradecká Lucie" userId="e8ca1a46-c601-46cc-885f-60ac10a76f7b" providerId="ADAL" clId="{15A0403C-0CE6-442E-97FB-67A4722CA08E}" dt="2022-05-27T07:57:16.473" v="1630" actId="5793"/>
        <pc:sldMkLst>
          <pc:docMk/>
          <pc:sldMk cId="748243721" sldId="265"/>
        </pc:sldMkLst>
        <pc:spChg chg="mod">
          <ac:chgData name="Hradecká Lucie" userId="e8ca1a46-c601-46cc-885f-60ac10a76f7b" providerId="ADAL" clId="{15A0403C-0CE6-442E-97FB-67A4722CA08E}" dt="2022-05-27T07:57:16.473" v="1630" actId="5793"/>
          <ac:spMkLst>
            <pc:docMk/>
            <pc:sldMk cId="748243721" sldId="265"/>
            <ac:spMk id="3" creationId="{AD3455F1-57BE-4AAA-84A9-30816F7DF824}"/>
          </ac:spMkLst>
        </pc:spChg>
      </pc:sldChg>
      <pc:sldChg chg="modSp mod">
        <pc:chgData name="Hradecká Lucie" userId="e8ca1a46-c601-46cc-885f-60ac10a76f7b" providerId="ADAL" clId="{15A0403C-0CE6-442E-97FB-67A4722CA08E}" dt="2022-05-27T07:53:30.598" v="1621" actId="20577"/>
        <pc:sldMkLst>
          <pc:docMk/>
          <pc:sldMk cId="2965872362" sldId="268"/>
        </pc:sldMkLst>
        <pc:spChg chg="mod">
          <ac:chgData name="Hradecká Lucie" userId="e8ca1a46-c601-46cc-885f-60ac10a76f7b" providerId="ADAL" clId="{15A0403C-0CE6-442E-97FB-67A4722CA08E}" dt="2022-05-27T07:02:35.816" v="194" actId="20577"/>
          <ac:spMkLst>
            <pc:docMk/>
            <pc:sldMk cId="2965872362" sldId="268"/>
            <ac:spMk id="2" creationId="{36156CB0-E3FD-406F-AEA4-CB5DAA91EBE2}"/>
          </ac:spMkLst>
        </pc:spChg>
        <pc:spChg chg="mod">
          <ac:chgData name="Hradecká Lucie" userId="e8ca1a46-c601-46cc-885f-60ac10a76f7b" providerId="ADAL" clId="{15A0403C-0CE6-442E-97FB-67A4722CA08E}" dt="2022-05-27T07:53:30.598" v="1621" actId="20577"/>
          <ac:spMkLst>
            <pc:docMk/>
            <pc:sldMk cId="2965872362" sldId="268"/>
            <ac:spMk id="3" creationId="{DDF1A25C-1AF0-4BAB-A26F-F571B0B2AABA}"/>
          </ac:spMkLst>
        </pc:spChg>
      </pc:sldChg>
      <pc:sldChg chg="modSp mod">
        <pc:chgData name="Hradecká Lucie" userId="e8ca1a46-c601-46cc-885f-60ac10a76f7b" providerId="ADAL" clId="{15A0403C-0CE6-442E-97FB-67A4722CA08E}" dt="2022-05-27T07:55:40.232" v="1622" actId="20577"/>
        <pc:sldMkLst>
          <pc:docMk/>
          <pc:sldMk cId="3907831417" sldId="269"/>
        </pc:sldMkLst>
        <pc:spChg chg="mod">
          <ac:chgData name="Hradecká Lucie" userId="e8ca1a46-c601-46cc-885f-60ac10a76f7b" providerId="ADAL" clId="{15A0403C-0CE6-442E-97FB-67A4722CA08E}" dt="2022-05-27T07:01:51.833" v="166" actId="20577"/>
          <ac:spMkLst>
            <pc:docMk/>
            <pc:sldMk cId="3907831417" sldId="269"/>
            <ac:spMk id="2" creationId="{16933DCD-6F76-429F-B790-2EDDD356AFF4}"/>
          </ac:spMkLst>
        </pc:spChg>
        <pc:spChg chg="mod">
          <ac:chgData name="Hradecká Lucie" userId="e8ca1a46-c601-46cc-885f-60ac10a76f7b" providerId="ADAL" clId="{15A0403C-0CE6-442E-97FB-67A4722CA08E}" dt="2022-05-27T07:55:40.232" v="1622" actId="20577"/>
          <ac:spMkLst>
            <pc:docMk/>
            <pc:sldMk cId="3907831417" sldId="269"/>
            <ac:spMk id="3" creationId="{5BA9F786-84BE-458A-9673-06B6D7266660}"/>
          </ac:spMkLst>
        </pc:spChg>
      </pc:sldChg>
      <pc:sldChg chg="addSp modSp new mod addCm delCm modNotesTx">
        <pc:chgData name="Hradecká Lucie" userId="e8ca1a46-c601-46cc-885f-60ac10a76f7b" providerId="ADAL" clId="{15A0403C-0CE6-442E-97FB-67A4722CA08E}" dt="2022-05-27T08:37:21.996" v="2048" actId="20577"/>
        <pc:sldMkLst>
          <pc:docMk/>
          <pc:sldMk cId="1851261172" sldId="270"/>
        </pc:sldMkLst>
        <pc:spChg chg="mod">
          <ac:chgData name="Hradecká Lucie" userId="e8ca1a46-c601-46cc-885f-60ac10a76f7b" providerId="ADAL" clId="{15A0403C-0CE6-442E-97FB-67A4722CA08E}" dt="2022-05-27T07:06:00.123" v="243" actId="20577"/>
          <ac:spMkLst>
            <pc:docMk/>
            <pc:sldMk cId="1851261172" sldId="270"/>
            <ac:spMk id="2" creationId="{7C8A01F0-B0C1-4AFC-A4C2-8D923F7F0B78}"/>
          </ac:spMkLst>
        </pc:spChg>
        <pc:spChg chg="mod">
          <ac:chgData name="Hradecká Lucie" userId="e8ca1a46-c601-46cc-885f-60ac10a76f7b" providerId="ADAL" clId="{15A0403C-0CE6-442E-97FB-67A4722CA08E}" dt="2022-05-27T08:37:21.996" v="2048" actId="20577"/>
          <ac:spMkLst>
            <pc:docMk/>
            <pc:sldMk cId="1851261172" sldId="270"/>
            <ac:spMk id="3" creationId="{FD7527D1-2357-4F82-9EF9-C0CCC7FC3FB8}"/>
          </ac:spMkLst>
        </pc:spChg>
        <pc:spChg chg="add mod">
          <ac:chgData name="Hradecká Lucie" userId="e8ca1a46-c601-46cc-885f-60ac10a76f7b" providerId="ADAL" clId="{15A0403C-0CE6-442E-97FB-67A4722CA08E}" dt="2022-05-27T07:32:55.030" v="1301" actId="1076"/>
          <ac:spMkLst>
            <pc:docMk/>
            <pc:sldMk cId="1851261172" sldId="270"/>
            <ac:spMk id="4" creationId="{21EA7B5A-22E3-4EB1-9174-C76A2D912BF6}"/>
          </ac:spMkLst>
        </pc:spChg>
        <pc:spChg chg="add mod">
          <ac:chgData name="Hradecká Lucie" userId="e8ca1a46-c601-46cc-885f-60ac10a76f7b" providerId="ADAL" clId="{15A0403C-0CE6-442E-97FB-67A4722CA08E}" dt="2022-05-27T07:32:58.453" v="1302" actId="1076"/>
          <ac:spMkLst>
            <pc:docMk/>
            <pc:sldMk cId="1851261172" sldId="270"/>
            <ac:spMk id="5" creationId="{34D93DC4-C438-4F3D-A9C3-BE94E9E432FC}"/>
          </ac:spMkLst>
        </pc:spChg>
        <pc:spChg chg="add mod">
          <ac:chgData name="Hradecká Lucie" userId="e8ca1a46-c601-46cc-885f-60ac10a76f7b" providerId="ADAL" clId="{15A0403C-0CE6-442E-97FB-67A4722CA08E}" dt="2022-05-27T07:36:28.455" v="1304" actId="1076"/>
          <ac:spMkLst>
            <pc:docMk/>
            <pc:sldMk cId="1851261172" sldId="270"/>
            <ac:spMk id="6" creationId="{14B3152C-4FE4-4095-A5BC-310A3B73A6A5}"/>
          </ac:spMkLst>
        </pc:spChg>
        <pc:spChg chg="add mod">
          <ac:chgData name="Hradecká Lucie" userId="e8ca1a46-c601-46cc-885f-60ac10a76f7b" providerId="ADAL" clId="{15A0403C-0CE6-442E-97FB-67A4722CA08E}" dt="2022-05-27T07:37:10.453" v="1346" actId="255"/>
          <ac:spMkLst>
            <pc:docMk/>
            <pc:sldMk cId="1851261172" sldId="270"/>
            <ac:spMk id="7" creationId="{6B9FE5F8-912A-40EF-8776-30123C20DA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27.5.2022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27.5.2022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topics and questions guide you through the most important issues you need to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Understandable and reusable for yourself later, people in your group, or others? These add to the quality and integrity of your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334"/>
            <a:ext cx="2052735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data-agents-and-data-advisor" TargetMode="External"/><Relationship Id="rId2" Type="http://schemas.openxmlformats.org/officeDocument/2006/relationships/hyperlink" Target="mailto:researchdata@aalto.f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icomp.aalto.fi/help/garag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training-in-research-data-management-and-open-science" TargetMode="External"/><Relationship Id="rId2" Type="http://schemas.openxmlformats.org/officeDocument/2006/relationships/hyperlink" Target="https://www.youtube.com/channel/UCGKa3aPAAZLaYqrZnoarDxw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cicomp.aalto.fi/" TargetMode="External"/><Relationship Id="rId3" Type="http://schemas.openxmlformats.org/officeDocument/2006/relationships/hyperlink" Target="mailto:servicedesk@aalto.fi" TargetMode="External"/><Relationship Id="rId7" Type="http://schemas.openxmlformats.org/officeDocument/2006/relationships/hyperlink" Target="https://www.aalto.fi/en/services/training-in-research-data-management-and-open-science" TargetMode="External"/><Relationship Id="rId2" Type="http://schemas.openxmlformats.org/officeDocument/2006/relationships/hyperlink" Target="mailto:researchdata@aalto.f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lto.fi/en/services/publishing-and-reusing-open-data" TargetMode="External"/><Relationship Id="rId5" Type="http://schemas.openxmlformats.org/officeDocument/2006/relationships/hyperlink" Target="https://www.aalto.fi/en/services/frequently-asked-questions-faq" TargetMode="External"/><Relationship Id="rId4" Type="http://schemas.openxmlformats.org/officeDocument/2006/relationships/hyperlink" Target="https://www.aalto.fi/en/services/research-data-management-rdm-and-open-sci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133/ofr2013126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ch.cam.ac.uk/pmr/2011/08/01/why-you-need-a-data-management-pla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open-science-and-research/aalto-university-open-science-and-research-poli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mptuuli.fi/public_templat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ipcxjwTUd4" TargetMode="External"/><Relationship Id="rId7" Type="http://schemas.openxmlformats.org/officeDocument/2006/relationships/hyperlink" Target="https://youtu.be/duDCcV8xhQ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irsharing.org/FAIRsharing.ddk9t9" TargetMode="External"/><Relationship Id="rId5" Type="http://schemas.openxmlformats.org/officeDocument/2006/relationships/hyperlink" Target="https://youtu.be/VLXrCv5YtNI" TargetMode="External"/><Relationship Id="rId4" Type="http://schemas.openxmlformats.org/officeDocument/2006/relationships/hyperlink" Target="https://youtu.be/PvBVsCd_DK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practical-steps-to-publish-the-research-data" TargetMode="External"/><Relationship Id="rId2" Type="http://schemas.openxmlformats.org/officeDocument/2006/relationships/hyperlink" Target="https://www.aalto.fi/en/services/data-publishing-repositori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searchdata@aalto.f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publishing-and-commercialization-can-i-have-both" TargetMode="External"/><Relationship Id="rId2" Type="http://schemas.openxmlformats.org/officeDocument/2006/relationships/hyperlink" Target="https://www.aalto.fi/en/services/how-to-handle-personal-data-in-researc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searchdata@aalto.f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data-storage-file-services" TargetMode="External"/><Relationship Id="rId2" Type="http://schemas.openxmlformats.org/officeDocument/2006/relationships/hyperlink" Target="https://www.aalto.fi/en/services/storage-services-for-research-dat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alto.fi/sites/g/files/flghsv161/files/2018-09/2018-05-28_aalto_data_storage_best_practices_v10_0.pdf" TargetMode="External"/><Relationship Id="rId4" Type="http://schemas.openxmlformats.org/officeDocument/2006/relationships/hyperlink" Target="mailto:servicedesk@aalto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9" y="996333"/>
            <a:ext cx="7628175" cy="634192"/>
          </a:xfrm>
        </p:spPr>
        <p:txBody>
          <a:bodyPr/>
          <a:lstStyle/>
          <a:p>
            <a:r>
              <a:rPr lang="fi-FI" dirty="0" err="1"/>
              <a:t>Research</a:t>
            </a:r>
            <a:r>
              <a:rPr lang="fi-FI" dirty="0"/>
              <a:t> Data Management at Aalto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442399" y="1979220"/>
            <a:ext cx="6491138" cy="390769"/>
          </a:xfrm>
        </p:spPr>
        <p:txBody>
          <a:bodyPr/>
          <a:lstStyle/>
          <a:p>
            <a:r>
              <a:rPr lang="fi-FI" dirty="0"/>
              <a:t>Aalto </a:t>
            </a:r>
            <a:r>
              <a:rPr lang="fi-FI" dirty="0" err="1"/>
              <a:t>Doctoral</a:t>
            </a:r>
            <a:r>
              <a:rPr lang="fi-FI" dirty="0"/>
              <a:t> </a:t>
            </a:r>
            <a:r>
              <a:rPr lang="fi-FI" dirty="0" err="1"/>
              <a:t>Orientation</a:t>
            </a:r>
            <a:r>
              <a:rPr lang="fi-FI" dirty="0"/>
              <a:t> </a:t>
            </a:r>
            <a:r>
              <a:rPr lang="fi-FI" dirty="0" err="1"/>
              <a:t>Days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42399" y="3104592"/>
            <a:ext cx="5298443" cy="327132"/>
          </a:xfrm>
        </p:spPr>
        <p:txBody>
          <a:bodyPr/>
          <a:lstStyle/>
          <a:p>
            <a:r>
              <a:rPr lang="fi-FI" dirty="0"/>
              <a:t>Lucie Hradecká</a:t>
            </a:r>
          </a:p>
          <a:p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specialist</a:t>
            </a:r>
            <a:endParaRPr lang="fi-FI" dirty="0"/>
          </a:p>
          <a:p>
            <a:r>
              <a:rPr lang="fi-FI" dirty="0" err="1"/>
              <a:t>Research</a:t>
            </a:r>
            <a:r>
              <a:rPr lang="fi-FI" dirty="0"/>
              <a:t> Services - Open Science and ACRIS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42399" y="2538654"/>
            <a:ext cx="3869137" cy="360060"/>
          </a:xfrm>
        </p:spPr>
        <p:txBody>
          <a:bodyPr/>
          <a:lstStyle/>
          <a:p>
            <a:r>
              <a:rPr lang="fi-FI" dirty="0"/>
              <a:t>2.6.2022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9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43A1F2-8C3C-4619-A87D-4D71CAACFF4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Services for RDM at Aalto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D495-2F90-4FA3-AEC1-A073DA17BB9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8719" y="1092441"/>
            <a:ext cx="8492897" cy="4132878"/>
          </a:xfrm>
        </p:spPr>
        <p:txBody>
          <a:bodyPr/>
          <a:lstStyle/>
          <a:p>
            <a:r>
              <a:rPr lang="en-US" sz="2800" dirty="0"/>
              <a:t>The RDM support network: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Helpdesk: </a:t>
            </a:r>
            <a:r>
              <a:rPr lang="en-US" dirty="0">
                <a:hlinkClick r:id="rId2"/>
              </a:rPr>
              <a:t>researchdata@aalto.fi</a:t>
            </a:r>
            <a:endParaRPr lang="en-US" dirty="0"/>
          </a:p>
          <a:p>
            <a:pPr marL="971550" lvl="1" indent="-342900"/>
            <a:r>
              <a:rPr lang="en-US" sz="1800" dirty="0"/>
              <a:t>Coordinated by Data Advisor </a:t>
            </a:r>
            <a:r>
              <a:rPr lang="en-US" sz="1800" b="0" dirty="0"/>
              <a:t>Antti Rousi</a:t>
            </a:r>
          </a:p>
          <a:p>
            <a:pPr marL="971550" lvl="1" indent="-342900"/>
            <a:r>
              <a:rPr lang="en-US" sz="1800" dirty="0"/>
              <a:t>Broad range of specialists (Open Science, legal, IT) answering all kinds of RDM questions</a:t>
            </a:r>
          </a:p>
          <a:p>
            <a:pPr lvl="1" indent="0">
              <a:buNone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Data Agents</a:t>
            </a:r>
            <a:endParaRPr lang="en-US" dirty="0"/>
          </a:p>
          <a:p>
            <a:pPr marL="971550" lvl="1" indent="-342900"/>
            <a:r>
              <a:rPr lang="en-US" sz="1800" dirty="0"/>
              <a:t>A network of researchers and staff who are specialized in RDM</a:t>
            </a:r>
          </a:p>
          <a:p>
            <a:pPr marL="971550" lvl="1" indent="-342900"/>
            <a:r>
              <a:rPr lang="en-US" sz="1800" dirty="0"/>
              <a:t>More discipline-specific RDM support: Data Agents in each School</a:t>
            </a:r>
          </a:p>
          <a:p>
            <a:pPr marL="971550" lvl="1" indent="-342900"/>
            <a:r>
              <a:rPr lang="en-US" sz="1800" dirty="0"/>
              <a:t>You can reach them informally at </a:t>
            </a:r>
            <a:r>
              <a:rPr lang="en-US" sz="1800" b="1" dirty="0">
                <a:hlinkClick r:id="rId4"/>
              </a:rPr>
              <a:t>SciComp garage</a:t>
            </a:r>
            <a:r>
              <a:rPr lang="en-US" sz="1800" b="1" dirty="0"/>
              <a:t> Data focus day: every Wednesday at 13:00 via Zoom </a:t>
            </a:r>
          </a:p>
        </p:txBody>
      </p:sp>
    </p:spTree>
    <p:extLst>
      <p:ext uri="{BB962C8B-B14F-4D97-AF65-F5344CB8AC3E}">
        <p14:creationId xmlns:p14="http://schemas.microsoft.com/office/powerpoint/2010/main" val="24753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6393A6-9ED6-40C6-815E-AE2F85744EA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Services for RDM at Aalto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37111-4009-49B4-A712-5F9DA502AD9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58774" y="1061405"/>
            <a:ext cx="8492897" cy="4010325"/>
          </a:xfrm>
        </p:spPr>
        <p:txBody>
          <a:bodyPr/>
          <a:lstStyle/>
          <a:p>
            <a:r>
              <a:rPr lang="en-US" sz="2800" dirty="0"/>
              <a:t>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From Introduction to RDM to various specific topics, e.g. making your data and code reproducible or the legal aspects of research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Live webinars on Zoom, recordings and slides on </a:t>
            </a:r>
            <a:r>
              <a:rPr lang="en-US" b="0" dirty="0">
                <a:hlinkClick r:id="rId2"/>
              </a:rPr>
              <a:t>YouTube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See full list and access previous training recordings </a:t>
            </a:r>
            <a:r>
              <a:rPr lang="en-US" b="0" dirty="0">
                <a:hlinkClick r:id="rId3"/>
              </a:rPr>
              <a:t>here</a:t>
            </a:r>
            <a:endParaRPr lang="en-US" b="0" dirty="0"/>
          </a:p>
          <a:p>
            <a:r>
              <a:rPr lang="en-US" b="0" dirty="0"/>
              <a:t>Final note:</a:t>
            </a:r>
          </a:p>
          <a:p>
            <a:r>
              <a:rPr lang="en-US" sz="1800" b="0" i="1" dirty="0"/>
              <a:t>If you are curious about research data management and feel like it is something you would like to focus on more as a researcher, pursue this interest! Not everybody has to be a data management specialist, but if this is your thing, you can choose a career path where it will be an advantage.</a:t>
            </a:r>
          </a:p>
        </p:txBody>
      </p:sp>
    </p:spTree>
    <p:extLst>
      <p:ext uri="{BB962C8B-B14F-4D97-AF65-F5344CB8AC3E}">
        <p14:creationId xmlns:p14="http://schemas.microsoft.com/office/powerpoint/2010/main" val="40795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60769-24F9-4A30-B707-37C331EF454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RDM Resource 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883C8-14A5-499F-B9CB-D304B12E751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033671"/>
            <a:ext cx="8492897" cy="3859216"/>
          </a:xfrm>
        </p:spPr>
        <p:txBody>
          <a:bodyPr/>
          <a:lstStyle/>
          <a:p>
            <a:r>
              <a:rPr lang="en-US" dirty="0"/>
              <a:t>Contact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researchdata@aalto.fi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servicedesk@aalto.fi</a:t>
            </a:r>
            <a:r>
              <a:rPr lang="en-US" dirty="0"/>
              <a:t> for storage space issues</a:t>
            </a:r>
          </a:p>
          <a:p>
            <a:r>
              <a:rPr lang="en-US" dirty="0"/>
              <a:t>Information resources @ Aalto: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RDM and Open Science </a:t>
            </a:r>
            <a:r>
              <a:rPr lang="en-US" dirty="0">
                <a:hlinkClick r:id="rId4"/>
              </a:rPr>
              <a:t>main page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Data Management </a:t>
            </a:r>
            <a:r>
              <a:rPr lang="en-US" dirty="0">
                <a:hlinkClick r:id="rId5"/>
              </a:rPr>
              <a:t>FAQ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Publishing and reusing research data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RDM training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Aalto Scientific Computing </a:t>
            </a:r>
            <a:r>
              <a:rPr lang="en-US" dirty="0">
                <a:hlinkClick r:id="rId8"/>
              </a:rPr>
              <a:t>homepage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9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50DEFB-9BD2-4DFD-ACA0-C2F4DF32B6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8A8E-F37A-4D8F-BD75-C6D215892E1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163355"/>
            <a:ext cx="6879748" cy="367898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Research data management – brief introduction</a:t>
            </a:r>
          </a:p>
          <a:p>
            <a:pPr marL="1085850" lvl="1" indent="-457200">
              <a:buFont typeface="+mj-lt"/>
              <a:buAutoNum type="alphaLcPeriod"/>
            </a:pPr>
            <a:r>
              <a:rPr lang="en-US" dirty="0"/>
              <a:t>What is RDM?</a:t>
            </a:r>
          </a:p>
          <a:p>
            <a:pPr marL="1085850" lvl="1" indent="-457200">
              <a:buFont typeface="+mj-lt"/>
              <a:buAutoNum type="alphaLcPeriod"/>
            </a:pPr>
            <a:r>
              <a:rPr lang="en-US" dirty="0"/>
              <a:t>Basics of good RDM</a:t>
            </a:r>
          </a:p>
          <a:p>
            <a:pPr marL="1085850" lvl="1" indent="-457200">
              <a:buFont typeface="+mj-lt"/>
              <a:buAutoNum type="alphaLcPeriod"/>
            </a:pPr>
            <a:r>
              <a:rPr lang="en-US" dirty="0"/>
              <a:t>Publishing research data</a:t>
            </a:r>
          </a:p>
          <a:p>
            <a:pPr marL="1085850" lvl="1" indent="-457200">
              <a:buFont typeface="+mj-lt"/>
              <a:buAutoNum type="alphaLcPeriod"/>
            </a:pPr>
            <a:r>
              <a:rPr lang="en-US" dirty="0"/>
              <a:t>Legal and ethical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RDM support services at Aalto</a:t>
            </a:r>
          </a:p>
          <a:p>
            <a:pPr marL="1085850" lvl="1" indent="-457200">
              <a:buFont typeface="+mj-lt"/>
              <a:buAutoNum type="alphaLcPeriod"/>
            </a:pPr>
            <a:r>
              <a:rPr lang="en-US" dirty="0"/>
              <a:t>Storage services</a:t>
            </a:r>
          </a:p>
          <a:p>
            <a:pPr marL="1085850" lvl="1" indent="-457200">
              <a:buFont typeface="+mj-lt"/>
              <a:buAutoNum type="alphaLcPeriod"/>
            </a:pPr>
            <a:r>
              <a:rPr lang="en-US" dirty="0"/>
              <a:t>Support services and training</a:t>
            </a:r>
          </a:p>
          <a:p>
            <a:r>
              <a:rPr lang="en-US" dirty="0"/>
              <a:t>+ RDM resource checklist: contacts and essential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911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06DC6-8F3D-4B63-A87B-134820C3DB3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B8B01-3A6C-4180-A5E6-CB7A1B3BCE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4024" y="1107033"/>
            <a:ext cx="8492897" cy="1938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ea typeface="Times New Roman" panose="02020603050405020304" pitchFamily="18" charset="0"/>
              </a:rPr>
              <a:t>= A set of </a:t>
            </a:r>
            <a:r>
              <a:rPr lang="en-GB" sz="1800" b="0" dirty="0">
                <a:effectLst/>
                <a:ea typeface="Times New Roman" panose="02020603050405020304" pitchFamily="18" charset="0"/>
              </a:rPr>
              <a:t>practices and steps taken to handle and take care of the research data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b="0" dirty="0">
                <a:ea typeface="Times New Roman" panose="02020603050405020304" pitchFamily="18" charset="0"/>
              </a:rPr>
              <a:t>throughout the </a:t>
            </a:r>
            <a:r>
              <a:rPr lang="en-GB" sz="1800" b="0" dirty="0">
                <a:effectLst/>
                <a:ea typeface="Times New Roman" panose="02020603050405020304" pitchFamily="18" charset="0"/>
              </a:rPr>
              <a:t>research life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ea typeface="Times New Roman" panose="02020603050405020304" pitchFamily="18" charset="0"/>
              </a:rPr>
              <a:t>in a way that ensures the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accessibility, understandability, integrity and high quality</a:t>
            </a:r>
            <a:r>
              <a:rPr lang="en-GB" sz="1800" b="0" dirty="0">
                <a:effectLst/>
                <a:ea typeface="Times New Roman" panose="02020603050405020304" pitchFamily="18" charset="0"/>
              </a:rPr>
              <a:t> of research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ea typeface="Times New Roman" panose="02020603050405020304" pitchFamily="18" charset="0"/>
              </a:rPr>
              <a:t>for example: the organisation of data, version control, documentation, backup and digital security, quality control…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9EBDD-D7D9-4A33-9DBB-79397E65D8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2" y="2984022"/>
            <a:ext cx="7561135" cy="2045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8B065-F3FE-43C1-BBEB-BE1C1AA4C5B4}"/>
              </a:ext>
            </a:extLst>
          </p:cNvPr>
          <p:cNvSpPr txBox="1"/>
          <p:nvPr/>
        </p:nvSpPr>
        <p:spPr>
          <a:xfrm>
            <a:off x="2202510" y="5310192"/>
            <a:ext cx="658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3"/>
              </a:rPr>
              <a:t>USGS (2014)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255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3F06-C6C2-4E0B-AD01-537E15F4664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91795" y="81313"/>
            <a:ext cx="4777769" cy="5150645"/>
          </a:xfrm>
        </p:spPr>
        <p:txBody>
          <a:bodyPr/>
          <a:lstStyle/>
          <a:p>
            <a:r>
              <a:rPr lang="en-US" sz="2800" dirty="0"/>
              <a:t>Why is RDM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Data are the cornerstone of your results: if peer-reviewers asked to see the data, would it be in a state where others can </a:t>
            </a:r>
            <a:r>
              <a:rPr lang="en-US" dirty="0"/>
              <a:t>validate or potentially reproduce</a:t>
            </a:r>
            <a:r>
              <a:rPr lang="en-US" b="0" dirty="0"/>
              <a:t> your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facilitate </a:t>
            </a:r>
            <a:r>
              <a:rPr lang="en-US" dirty="0"/>
              <a:t>data reuse </a:t>
            </a:r>
            <a:r>
              <a:rPr lang="en-US" b="0" dirty="0"/>
              <a:t>and give your research more </a:t>
            </a:r>
            <a:r>
              <a:rPr lang="en-US" dirty="0"/>
              <a:t>visibility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develop </a:t>
            </a:r>
            <a:r>
              <a:rPr lang="en-US" dirty="0"/>
              <a:t>useful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</a:t>
            </a:r>
            <a:r>
              <a:rPr lang="en-US" dirty="0"/>
              <a:t>manage risks </a:t>
            </a:r>
          </a:p>
          <a:p>
            <a:pPr marL="971550" lvl="1" indent="-342900"/>
            <a:r>
              <a:rPr lang="en-US" sz="2000" b="0" dirty="0"/>
              <a:t>Data loss, flawed/corrupted data, article retractions… </a:t>
            </a:r>
          </a:p>
          <a:p>
            <a:pPr marL="971550" lvl="1" indent="-342900"/>
            <a:r>
              <a:rPr lang="en-US" sz="2000" dirty="0"/>
              <a:t>Mistakes in personal data protection, legal and ethical issues.</a:t>
            </a:r>
            <a:endParaRPr lang="en-US" sz="2000" b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190059-8DFB-4086-823D-0EFC7CEC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81" y="0"/>
            <a:ext cx="419329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28C00-7307-450E-82BA-8E207F0FBEC0}"/>
              </a:ext>
            </a:extLst>
          </p:cNvPr>
          <p:cNvSpPr txBox="1"/>
          <p:nvPr/>
        </p:nvSpPr>
        <p:spPr>
          <a:xfrm>
            <a:off x="1963972" y="5136543"/>
            <a:ext cx="2934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3"/>
              </a:rPr>
              <a:t>Peter Murray-Rust (2011)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868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31733B-F344-4167-AFE5-9B5125AD76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How to approach good RDM?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E9C6-FA8F-49E3-952E-2078EAF8A1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53879"/>
            <a:ext cx="8492897" cy="4047213"/>
          </a:xfrm>
        </p:spPr>
        <p:txBody>
          <a:bodyPr/>
          <a:lstStyle/>
          <a:p>
            <a:r>
              <a:rPr lang="en-US" sz="2800" dirty="0"/>
              <a:t>Data management planning is good practice</a:t>
            </a:r>
          </a:p>
          <a:p>
            <a:r>
              <a:rPr lang="en-US" sz="2000" b="0" i="1" dirty="0"/>
              <a:t>“Researchers (incl. doctoral students) and research groups are </a:t>
            </a:r>
            <a:r>
              <a:rPr lang="en-US" sz="2000" i="1" dirty="0"/>
              <a:t>encouraged</a:t>
            </a:r>
            <a:r>
              <a:rPr lang="en-US" sz="2000" b="0" i="1" dirty="0"/>
              <a:t> to draw up a </a:t>
            </a:r>
            <a:r>
              <a:rPr lang="en-US" sz="2000" i="1" dirty="0"/>
              <a:t>data management plan (DMP) </a:t>
            </a:r>
            <a:r>
              <a:rPr lang="en-US" sz="2000" b="0" i="1" dirty="0"/>
              <a:t>at the beginning stage of research and update the plan regularly.”</a:t>
            </a:r>
          </a:p>
          <a:p>
            <a:pPr algn="r"/>
            <a:r>
              <a:rPr lang="en-US" sz="2000" b="0" i="1" dirty="0">
                <a:hlinkClick r:id="rId3"/>
              </a:rPr>
              <a:t>Aalto University Open Science and Research Policy</a:t>
            </a:r>
            <a:endParaRPr lang="en-US" sz="2000" b="0" i="1" dirty="0"/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can find templates </a:t>
            </a:r>
            <a:r>
              <a:rPr lang="en-US" b="0" dirty="0">
                <a:hlinkClick r:id="rId4"/>
              </a:rPr>
              <a:t>here</a:t>
            </a:r>
            <a:r>
              <a:rPr lang="en-US" b="0" dirty="0"/>
              <a:t> (e.g. General Finnish DMP template)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Planning saves time, compared to fixing problems afterwards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Most major research funders require a DMP from grant recipients – useful skill for your future career in academia</a:t>
            </a:r>
          </a:p>
        </p:txBody>
      </p:sp>
    </p:spTree>
    <p:extLst>
      <p:ext uri="{BB962C8B-B14F-4D97-AF65-F5344CB8AC3E}">
        <p14:creationId xmlns:p14="http://schemas.microsoft.com/office/powerpoint/2010/main" val="48550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8A01F0-B0C1-4AFC-A4C2-8D923F7F0B7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Good RDM 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527D1-2357-4F82-9EF9-C0CCC7FC3F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938255"/>
            <a:ext cx="8492897" cy="32441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Before you start collecting data, consider legal and ethical issues: are you working with personal data? Confidential data? </a:t>
            </a:r>
          </a:p>
          <a:p>
            <a:pPr marL="971550" lvl="1" indent="-342900"/>
            <a:r>
              <a:rPr lang="en-US" sz="1600" dirty="0"/>
              <a:t>See our webinars </a:t>
            </a:r>
            <a:r>
              <a:rPr lang="en-US" sz="1600" dirty="0">
                <a:hlinkClick r:id="rId3"/>
              </a:rPr>
              <a:t>Handling personal data</a:t>
            </a:r>
            <a:r>
              <a:rPr lang="en-US" sz="1600" dirty="0"/>
              <a:t> and/or </a:t>
            </a:r>
            <a:r>
              <a:rPr lang="en-US" sz="1600" dirty="0">
                <a:hlinkClick r:id="rId4"/>
              </a:rPr>
              <a:t>Legal aspects of research data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How are you going to store your data?</a:t>
            </a:r>
          </a:p>
          <a:p>
            <a:pPr marL="971550" lvl="1" indent="-342900"/>
            <a:r>
              <a:rPr lang="en-US" sz="1600" b="0" dirty="0"/>
              <a:t>Rule of thumb: don’t store your data only on your laptop or USB drive that can be lost, stolen, or damaged!</a:t>
            </a:r>
          </a:p>
          <a:p>
            <a:pPr marL="971550" lvl="1" indent="-342900"/>
            <a:r>
              <a:rPr lang="en-US" sz="1600" dirty="0"/>
              <a:t>See our webinar </a:t>
            </a:r>
            <a:r>
              <a:rPr lang="en-US" sz="1600" dirty="0">
                <a:hlinkClick r:id="rId5"/>
              </a:rPr>
              <a:t>How to store research data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What does your data need to make it understandable and reusable? -&gt; standard file formats, documentation/metadata</a:t>
            </a:r>
          </a:p>
          <a:p>
            <a:pPr marL="97155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A7B5A-22E3-4EB1-9174-C76A2D912BF6}"/>
              </a:ext>
            </a:extLst>
          </p:cNvPr>
          <p:cNvSpPr txBox="1"/>
          <p:nvPr/>
        </p:nvSpPr>
        <p:spPr>
          <a:xfrm>
            <a:off x="292329" y="3810026"/>
            <a:ext cx="4364301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Readme files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Clear descriptions of variables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Version control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93DC4-C438-4F3D-A9C3-BE94E9E432FC}"/>
              </a:ext>
            </a:extLst>
          </p:cNvPr>
          <p:cNvSpPr txBox="1"/>
          <p:nvPr/>
        </p:nvSpPr>
        <p:spPr>
          <a:xfrm>
            <a:off x="4656630" y="3766887"/>
            <a:ext cx="4128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 vocabularies, identifiers, schemas, e.g., </a:t>
            </a:r>
            <a:r>
              <a:rPr lang="en-US" sz="1600" dirty="0">
                <a:hlinkClick r:id="rId6"/>
              </a:rPr>
              <a:t>InChI</a:t>
            </a:r>
            <a:r>
              <a:rPr lang="en-US" sz="1600" dirty="0"/>
              <a:t> in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File naming rules and folder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3152C-4FE4-4095-A5BC-310A3B73A6A5}"/>
              </a:ext>
            </a:extLst>
          </p:cNvPr>
          <p:cNvSpPr txBox="1"/>
          <p:nvPr/>
        </p:nvSpPr>
        <p:spPr>
          <a:xfrm>
            <a:off x="909006" y="4654381"/>
            <a:ext cx="725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Want to know more? See our webinar </a:t>
            </a:r>
            <a:r>
              <a:rPr lang="en-US" sz="2000" b="1" dirty="0">
                <a:hlinkClick r:id="rId7"/>
              </a:rPr>
              <a:t>Introduction to RDM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FE5F8-912A-40EF-8776-30123C20DAE1}"/>
              </a:ext>
            </a:extLst>
          </p:cNvPr>
          <p:cNvSpPr txBox="1"/>
          <p:nvPr/>
        </p:nvSpPr>
        <p:spPr>
          <a:xfrm>
            <a:off x="2401294" y="5054491"/>
            <a:ext cx="504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Questions: researchdata@aalto.fi</a:t>
            </a:r>
          </a:p>
        </p:txBody>
      </p:sp>
    </p:spTree>
    <p:extLst>
      <p:ext uri="{BB962C8B-B14F-4D97-AF65-F5344CB8AC3E}">
        <p14:creationId xmlns:p14="http://schemas.microsoft.com/office/powerpoint/2010/main" val="185126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56CB0-E3FD-406F-AEA4-CB5DAA91EBE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Publishing research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1A25C-1AF0-4BAB-A26F-F571B0B2AAB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065475"/>
            <a:ext cx="8492897" cy="43255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Good practice: provide access to the data to validate your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is usually done through </a:t>
            </a:r>
            <a:r>
              <a:rPr lang="en-US" dirty="0"/>
              <a:t>data repositories</a:t>
            </a:r>
            <a:r>
              <a:rPr lang="en-US" b="0" dirty="0"/>
              <a:t> or </a:t>
            </a:r>
            <a:r>
              <a:rPr lang="en-US" dirty="0"/>
              <a:t>data journals</a:t>
            </a:r>
            <a:r>
              <a:rPr lang="en-US" b="0" dirty="0"/>
              <a:t>: see list of recommended options and selection criteria </a:t>
            </a:r>
            <a:r>
              <a:rPr lang="en-US" b="0" dirty="0">
                <a:hlinkClick r:id="rId2"/>
              </a:rPr>
              <a:t>here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will need to prepare your data for publishing: See </a:t>
            </a:r>
            <a:r>
              <a:rPr lang="en-US" b="0" dirty="0">
                <a:hlinkClick r:id="rId3"/>
              </a:rPr>
              <a:t>this list </a:t>
            </a:r>
            <a:r>
              <a:rPr lang="en-US" b="0" dirty="0"/>
              <a:t>of practical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Published data can get you </a:t>
            </a:r>
            <a:r>
              <a:rPr lang="en-US" dirty="0"/>
              <a:t>citations, visibility or new collaborations</a:t>
            </a:r>
            <a:r>
              <a:rPr lang="en-US" b="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If you publish your dataset, please send us the link or other identifying information to </a:t>
            </a:r>
            <a:r>
              <a:rPr lang="en-US" b="0" dirty="0">
                <a:hlinkClick r:id="rId4"/>
              </a:rPr>
              <a:t>researchdata@aalto.fi</a:t>
            </a:r>
            <a:r>
              <a:rPr lang="en-US" b="0" dirty="0"/>
              <a:t> – we will add it to ACRIS</a:t>
            </a:r>
          </a:p>
        </p:txBody>
      </p:sp>
    </p:spTree>
    <p:extLst>
      <p:ext uri="{BB962C8B-B14F-4D97-AF65-F5344CB8AC3E}">
        <p14:creationId xmlns:p14="http://schemas.microsoft.com/office/powerpoint/2010/main" val="296587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33DCD-6F76-429F-B790-2EDDD356AF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Legal and ethical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9F786-84BE-458A-9673-06B6D726666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91787"/>
            <a:ext cx="8492897" cy="4325509"/>
          </a:xfrm>
        </p:spPr>
        <p:txBody>
          <a:bodyPr/>
          <a:lstStyle/>
          <a:p>
            <a:r>
              <a:rPr lang="en-US" sz="1800" b="0" dirty="0"/>
              <a:t>Aalto University recommends publicly funded research data to be openly accessible </a:t>
            </a:r>
            <a:r>
              <a:rPr lang="en-US" sz="1800" dirty="0"/>
              <a:t>unless there are ethical or legal issues </a:t>
            </a:r>
            <a:r>
              <a:rPr lang="en-US" sz="1800" b="0" dirty="0"/>
              <a:t>preventing open access. This is in line with the commonly accepted principle:</a:t>
            </a:r>
          </a:p>
          <a:p>
            <a:pPr algn="ctr"/>
            <a:r>
              <a:rPr lang="en-US" sz="2400" b="0" i="1" dirty="0"/>
              <a:t>“As open as possible, as closed as necessary”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What may be necessary to keep closed? </a:t>
            </a:r>
          </a:p>
          <a:p>
            <a:pPr marL="971550" lvl="1" indent="-342900"/>
            <a:r>
              <a:rPr lang="en-US" sz="1800" b="1" dirty="0">
                <a:hlinkClick r:id="rId2"/>
              </a:rPr>
              <a:t>Personal or sensitive</a:t>
            </a:r>
            <a:r>
              <a:rPr lang="en-US" sz="1800" dirty="0">
                <a:hlinkClick r:id="rId2"/>
              </a:rPr>
              <a:t> </a:t>
            </a:r>
            <a:r>
              <a:rPr lang="en-US" sz="1800" b="0" dirty="0"/>
              <a:t>data which cannot be anonymized, </a:t>
            </a:r>
          </a:p>
          <a:p>
            <a:pPr marL="971550" lvl="1" indent="-342900"/>
            <a:r>
              <a:rPr lang="en-US" sz="1800" b="1" dirty="0"/>
              <a:t>Confidential </a:t>
            </a:r>
            <a:r>
              <a:rPr lang="en-US" sz="1800" b="0" dirty="0"/>
              <a:t>data, </a:t>
            </a:r>
          </a:p>
          <a:p>
            <a:pPr marL="971550" lvl="1" indent="-342900"/>
            <a:r>
              <a:rPr lang="en-US" sz="1800" b="0" dirty="0"/>
              <a:t>or when there are plans for </a:t>
            </a:r>
            <a:r>
              <a:rPr lang="en-US" sz="1800" b="1" dirty="0">
                <a:hlinkClick r:id="rId3"/>
              </a:rPr>
              <a:t>commercialization</a:t>
            </a:r>
            <a:r>
              <a:rPr lang="en-US" sz="1800" b="0" dirty="0"/>
              <a:t> of the research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There are options to share data with </a:t>
            </a:r>
            <a:r>
              <a:rPr lang="en-US" sz="1800" dirty="0"/>
              <a:t>restricted access</a:t>
            </a:r>
            <a:r>
              <a:rPr lang="en-US" sz="1800" b="0" dirty="0"/>
              <a:t>, or to only publish a description of the data to showcase your expertise, even if the data cannot be published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When in doubt, talk to your supervisor or contact us at </a:t>
            </a:r>
            <a:r>
              <a:rPr lang="en-US" sz="1800" b="0" dirty="0">
                <a:hlinkClick r:id="rId4"/>
              </a:rPr>
              <a:t>researchdata@aalto.fi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3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F2423B-331D-4C4D-86CC-01E6BC469F1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Services for RDM at Aalto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455F1-57BE-4AAA-84A9-30816F7DF82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78759" y="1144133"/>
            <a:ext cx="8492897" cy="4029511"/>
          </a:xfrm>
        </p:spPr>
        <p:txBody>
          <a:bodyPr/>
          <a:lstStyle/>
          <a:p>
            <a:r>
              <a:rPr lang="en-US" sz="2800" dirty="0"/>
              <a:t>Storage services for research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Aalto network drives </a:t>
            </a:r>
            <a:r>
              <a:rPr lang="en-US" b="0" dirty="0"/>
              <a:t>are the recommended file storage space for research data, and </a:t>
            </a:r>
            <a:r>
              <a:rPr lang="en-US" dirty="0"/>
              <a:t>cloud file sharing </a:t>
            </a:r>
            <a:r>
              <a:rPr lang="en-US" b="0" dirty="0"/>
              <a:t>can be useful for collaboration. </a:t>
            </a:r>
            <a:r>
              <a:rPr lang="en-US" dirty="0"/>
              <a:t>Use your Aalto account </a:t>
            </a:r>
            <a:r>
              <a:rPr lang="en-US" b="0" dirty="0"/>
              <a:t>to keep sharing secure.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See more information about services and their suitability for confidential data </a:t>
            </a:r>
            <a:r>
              <a:rPr lang="en-US" b="0" dirty="0">
                <a:hlinkClick r:id="rId2"/>
              </a:rPr>
              <a:t>here</a:t>
            </a:r>
            <a:r>
              <a:rPr lang="en-US" b="0" dirty="0"/>
              <a:t> (</a:t>
            </a:r>
            <a:r>
              <a:rPr lang="en-US" b="0" dirty="0">
                <a:hlinkClick r:id="rId3"/>
              </a:rPr>
              <a:t>service comparison sheet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If you need help setting up access to network drive, cloud storage service, or other technical support, contact: </a:t>
            </a:r>
            <a:r>
              <a:rPr lang="en-US" b="0" dirty="0">
                <a:hlinkClick r:id="rId4"/>
              </a:rPr>
              <a:t>servicedesk@aalto.fi</a:t>
            </a:r>
            <a:endParaRPr lang="en-US" b="0" dirty="0"/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Reading tip for later: </a:t>
            </a:r>
            <a:r>
              <a:rPr lang="en-US" sz="1800" b="0" dirty="0">
                <a:hlinkClick r:id="rId5"/>
              </a:rPr>
              <a:t>Aalto data storage: Best practices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74824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otx" id="{807D7090-37C1-4F70-90DD-4591AAA9614F}" vid="{17CB250D-4AE5-404E-9506-5813DC997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Aalto_1610_black</Template>
  <TotalTime>1424</TotalTime>
  <Words>1064</Words>
  <Application>Microsoft Office PowerPoint</Application>
  <PresentationFormat>On-screen Show (16:10)</PresentationFormat>
  <Paragraphs>106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Wingdings</vt:lpstr>
      <vt:lpstr>Office-teema</vt:lpstr>
      <vt:lpstr>Research Data Management at Aalto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RDM</dc:title>
  <dc:creator>Hradecká Lucie</dc:creator>
  <cp:lastModifiedBy>Hradecká Lucie</cp:lastModifiedBy>
  <cp:revision>4</cp:revision>
  <dcterms:created xsi:type="dcterms:W3CDTF">2021-08-30T11:41:11Z</dcterms:created>
  <dcterms:modified xsi:type="dcterms:W3CDTF">2022-05-27T08:37:40Z</dcterms:modified>
</cp:coreProperties>
</file>