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108_A7CE3B62.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5"/>
  </p:notesMasterIdLst>
  <p:sldIdLst>
    <p:sldId id="256" r:id="rId5"/>
    <p:sldId id="282" r:id="rId6"/>
    <p:sldId id="277" r:id="rId7"/>
    <p:sldId id="394" r:id="rId8"/>
    <p:sldId id="397" r:id="rId9"/>
    <p:sldId id="279" r:id="rId10"/>
    <p:sldId id="398" r:id="rId11"/>
    <p:sldId id="388" r:id="rId12"/>
    <p:sldId id="280" r:id="rId13"/>
    <p:sldId id="391" r:id="rId14"/>
    <p:sldId id="399" r:id="rId15"/>
    <p:sldId id="298" r:id="rId16"/>
    <p:sldId id="299" r:id="rId17"/>
    <p:sldId id="300" r:id="rId18"/>
    <p:sldId id="400" r:id="rId19"/>
    <p:sldId id="270" r:id="rId20"/>
    <p:sldId id="403" r:id="rId21"/>
    <p:sldId id="293" r:id="rId22"/>
    <p:sldId id="278" r:id="rId23"/>
    <p:sldId id="294" r:id="rId24"/>
    <p:sldId id="286" r:id="rId25"/>
    <p:sldId id="395" r:id="rId26"/>
    <p:sldId id="288" r:id="rId27"/>
    <p:sldId id="389" r:id="rId28"/>
    <p:sldId id="390" r:id="rId29"/>
    <p:sldId id="392" r:id="rId30"/>
    <p:sldId id="291" r:id="rId31"/>
    <p:sldId id="404" r:id="rId32"/>
    <p:sldId id="290" r:id="rId33"/>
    <p:sldId id="269" r:id="rId34"/>
    <p:sldId id="401" r:id="rId35"/>
    <p:sldId id="402" r:id="rId36"/>
    <p:sldId id="285" r:id="rId37"/>
    <p:sldId id="265" r:id="rId38"/>
    <p:sldId id="266" r:id="rId39"/>
    <p:sldId id="281" r:id="rId40"/>
    <p:sldId id="264" r:id="rId41"/>
    <p:sldId id="259" r:id="rId42"/>
    <p:sldId id="302" r:id="rId43"/>
    <p:sldId id="38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610859-81ED-6B95-F47B-386BD3401FDE}" name="Adhur Kutty Anoop" initials="AA" userId="S::anoop.adhurkutty@aalto.fi::52504997-4a7c-4a2b-a755-11cea892829d" providerId="AD"/>
  <p188:author id="{1584FE75-DF52-600E-9D3C-8524BE4C7AB0}" name="Etz Miriam" initials="EM" userId="S::miriam.etz@aalto.fi::6bb30315-d66e-45a5-87b3-f9ffa6941681" providerId="AD"/>
  <p188:author id="{39F186C0-107F-5E42-0F4C-3D611A6BC3AA}" name="Bakajic Misa" initials="BM" userId="S::misa.bakajic@aalto.fi::b9f171be-d96b-41bd-bc7b-de008216056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CE456F-C6FB-4F86-95B9-B9BB8C16FDD9}" v="850" dt="2022-10-12T06:36:05.943"/>
    <p1510:client id="{1DBA4FFC-35D2-4665-98C8-50C13C212D8B}" v="8" dt="2022-10-12T11:36:38.769"/>
    <p1510:client id="{585B7152-9E2D-4B62-8AAB-0923C380F805}" v="757" dt="2022-10-12T11:02:38.169"/>
    <p1510:client id="{5CCE82B5-CB43-404E-8EB9-37801F6354D8}" v="748" dt="2022-10-12T10:26:00.852"/>
    <p1510:client id="{9CAE6CE3-520D-4DD9-B4C0-B6DE9E116786}" v="2320" dt="2022-10-12T11:55:18.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8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08_A7CE3B62.xml><?xml version="1.0" encoding="utf-8"?>
<p188:cmLst xmlns:a="http://schemas.openxmlformats.org/drawingml/2006/main" xmlns:r="http://schemas.openxmlformats.org/officeDocument/2006/relationships" xmlns:p188="http://schemas.microsoft.com/office/powerpoint/2018/8/main">
  <p188:cm id="{F5B0652E-9FEB-4040-8E98-BE6F6BA336B0}" authorId="{1584FE75-DF52-600E-9D3C-8524BE4C7AB0}" created="2022-10-03T08:46:17.320">
    <pc:sldMkLst xmlns:pc="http://schemas.microsoft.com/office/powerpoint/2013/main/command">
      <pc:docMk/>
      <pc:sldMk cId="2815310690" sldId="264"/>
    </pc:sldMkLst>
    <p188:replyLst>
      <p188:reply id="{54A1918E-A470-4B03-A521-AAB2D41F560F}" authorId="{1584FE75-DF52-600E-9D3C-8524BE4C7AB0}" created="2022-10-03T08:56:25.256">
        <p188:txBody>
          <a:bodyPr/>
          <a:lstStyle/>
          <a:p>
            <a:r>
              <a:rPr lang="en-US"/>
              <a:t>the English Wikipedia also has a paragraph on this, thats maybe easier: (use keyword search for "writing culture")
https://en.wikipedia.org/wiki/Ethnography#Differences_across_disciplines</a:t>
            </a:r>
          </a:p>
        </p188:txBody>
      </p188:reply>
    </p188:replyLst>
    <p188:txBody>
      <a:bodyPr/>
      <a:lstStyle/>
      <a:p>
        <a:r>
          <a:rPr lang="en-US"/>
          <a:t>if we want to get deeper into this crisis (which we might have to), there is one resource in German which nicely summarizes it all: 
http://www.ethnologie-einfuehrung.de/PDFs/09_EthnografischeRepr.pdf
</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CDE995-D4FE-4382-99B9-119671C0B7DB}" type="doc">
      <dgm:prSet loTypeId="urn:microsoft.com/office/officeart/2005/8/layout/list1" loCatId="list" qsTypeId="urn:microsoft.com/office/officeart/2005/8/quickstyle/simple4" qsCatId="simple" csTypeId="urn:microsoft.com/office/officeart/2005/8/colors/colorful5" csCatId="colorful" phldr="1"/>
      <dgm:spPr/>
      <dgm:t>
        <a:bodyPr/>
        <a:lstStyle/>
        <a:p>
          <a:endParaRPr lang="en-US"/>
        </a:p>
      </dgm:t>
    </dgm:pt>
    <dgm:pt modelId="{2F7156AF-E0C7-4202-809F-2558E509112D}">
      <dgm:prSet/>
      <dgm:spPr/>
      <dgm:t>
        <a:bodyPr/>
        <a:lstStyle/>
        <a:p>
          <a:r>
            <a:rPr lang="de-DE"/>
            <a:t>Natural settings</a:t>
          </a:r>
          <a:endParaRPr lang="en-US"/>
        </a:p>
      </dgm:t>
    </dgm:pt>
    <dgm:pt modelId="{BC8CC36B-8C04-4E8D-9DDE-9796A0ABA4C4}" type="parTrans" cxnId="{133D9186-0870-472C-92BC-34983404F631}">
      <dgm:prSet/>
      <dgm:spPr/>
      <dgm:t>
        <a:bodyPr/>
        <a:lstStyle/>
        <a:p>
          <a:pPr algn="ctr"/>
          <a:endParaRPr lang="en-US" sz="2800"/>
        </a:p>
      </dgm:t>
    </dgm:pt>
    <dgm:pt modelId="{F3D624FA-7750-4D06-AB11-81042C609148}" type="sibTrans" cxnId="{133D9186-0870-472C-92BC-34983404F631}">
      <dgm:prSet/>
      <dgm:spPr/>
      <dgm:t>
        <a:bodyPr/>
        <a:lstStyle/>
        <a:p>
          <a:endParaRPr lang="en-US"/>
        </a:p>
      </dgm:t>
    </dgm:pt>
    <dgm:pt modelId="{A5AF6872-F9C1-4BCF-8BA3-2D949558D259}">
      <dgm:prSet/>
      <dgm:spPr/>
      <dgm:t>
        <a:bodyPr/>
        <a:lstStyle/>
        <a:p>
          <a:r>
            <a:rPr lang="de-DE"/>
            <a:t>Holistic</a:t>
          </a:r>
          <a:endParaRPr lang="en-US"/>
        </a:p>
      </dgm:t>
    </dgm:pt>
    <dgm:pt modelId="{FF9E3E10-41D7-4CDF-82E3-F985AB673257}" type="parTrans" cxnId="{04D595AA-D66B-434A-A3F7-A7C5C83B53CA}">
      <dgm:prSet/>
      <dgm:spPr/>
      <dgm:t>
        <a:bodyPr/>
        <a:lstStyle/>
        <a:p>
          <a:pPr algn="ctr"/>
          <a:endParaRPr lang="en-US" sz="2800"/>
        </a:p>
      </dgm:t>
    </dgm:pt>
    <dgm:pt modelId="{188615CF-02EA-4EA2-9762-21E877A0C05F}" type="sibTrans" cxnId="{04D595AA-D66B-434A-A3F7-A7C5C83B53CA}">
      <dgm:prSet/>
      <dgm:spPr/>
      <dgm:t>
        <a:bodyPr/>
        <a:lstStyle/>
        <a:p>
          <a:endParaRPr lang="en-US"/>
        </a:p>
      </dgm:t>
    </dgm:pt>
    <dgm:pt modelId="{973F142D-7E1F-4D2B-8043-C3226C0A9003}">
      <dgm:prSet/>
      <dgm:spPr/>
      <dgm:t>
        <a:bodyPr/>
        <a:lstStyle/>
        <a:p>
          <a:r>
            <a:rPr lang="de-DE"/>
            <a:t>Descriptive</a:t>
          </a:r>
          <a:endParaRPr lang="en-US"/>
        </a:p>
      </dgm:t>
    </dgm:pt>
    <dgm:pt modelId="{C70A0D4C-D800-415A-A5B6-518EBC73BC20}" type="parTrans" cxnId="{26D01534-A9ED-4B7F-ACE4-9420DAC428F8}">
      <dgm:prSet/>
      <dgm:spPr/>
      <dgm:t>
        <a:bodyPr/>
        <a:lstStyle/>
        <a:p>
          <a:pPr algn="ctr"/>
          <a:endParaRPr lang="en-US" sz="2800"/>
        </a:p>
      </dgm:t>
    </dgm:pt>
    <dgm:pt modelId="{8DC4F3F0-8119-4BCD-B677-63C7F78F9C57}" type="sibTrans" cxnId="{26D01534-A9ED-4B7F-ACE4-9420DAC428F8}">
      <dgm:prSet/>
      <dgm:spPr/>
      <dgm:t>
        <a:bodyPr/>
        <a:lstStyle/>
        <a:p>
          <a:endParaRPr lang="en-US"/>
        </a:p>
      </dgm:t>
    </dgm:pt>
    <dgm:pt modelId="{0989F90B-8D28-4797-A16C-B4CBDBFDC636}">
      <dgm:prSet/>
      <dgm:spPr/>
      <dgm:t>
        <a:bodyPr/>
        <a:lstStyle/>
        <a:p>
          <a:r>
            <a:rPr lang="de-DE"/>
            <a:t>Member‘s Point-Of-View</a:t>
          </a:r>
          <a:endParaRPr lang="en-US"/>
        </a:p>
      </dgm:t>
    </dgm:pt>
    <dgm:pt modelId="{CFF7AB0F-E3C9-45B0-B2A0-88B8D6CB8164}" type="parTrans" cxnId="{07ED71D7-7404-495A-901D-870EA6ECDB49}">
      <dgm:prSet/>
      <dgm:spPr/>
      <dgm:t>
        <a:bodyPr/>
        <a:lstStyle/>
        <a:p>
          <a:pPr algn="ctr"/>
          <a:endParaRPr lang="en-US" sz="2800"/>
        </a:p>
      </dgm:t>
    </dgm:pt>
    <dgm:pt modelId="{B0226E07-8703-4684-805E-68E7B14FE7EB}" type="sibTrans" cxnId="{07ED71D7-7404-495A-901D-870EA6ECDB49}">
      <dgm:prSet/>
      <dgm:spPr/>
      <dgm:t>
        <a:bodyPr/>
        <a:lstStyle/>
        <a:p>
          <a:endParaRPr lang="en-US"/>
        </a:p>
      </dgm:t>
    </dgm:pt>
    <dgm:pt modelId="{4730B99C-8DF2-4C19-9109-8A855A83EF72}" type="pres">
      <dgm:prSet presAssocID="{EDCDE995-D4FE-4382-99B9-119671C0B7DB}" presName="linear" presStyleCnt="0">
        <dgm:presLayoutVars>
          <dgm:dir/>
          <dgm:animLvl val="lvl"/>
          <dgm:resizeHandles val="exact"/>
        </dgm:presLayoutVars>
      </dgm:prSet>
      <dgm:spPr/>
    </dgm:pt>
    <dgm:pt modelId="{EB7C2DB6-1428-4407-8C7A-6071EB589F2B}" type="pres">
      <dgm:prSet presAssocID="{2F7156AF-E0C7-4202-809F-2558E509112D}" presName="parentLin" presStyleCnt="0"/>
      <dgm:spPr/>
    </dgm:pt>
    <dgm:pt modelId="{E81AA1F3-E166-4E81-83A7-5A769742E78E}" type="pres">
      <dgm:prSet presAssocID="{2F7156AF-E0C7-4202-809F-2558E509112D}" presName="parentLeftMargin" presStyleLbl="node1" presStyleIdx="0" presStyleCnt="4"/>
      <dgm:spPr/>
    </dgm:pt>
    <dgm:pt modelId="{3DDD314C-9F28-49BB-861E-D1D88712CCCC}" type="pres">
      <dgm:prSet presAssocID="{2F7156AF-E0C7-4202-809F-2558E509112D}" presName="parentText" presStyleLbl="node1" presStyleIdx="0" presStyleCnt="4">
        <dgm:presLayoutVars>
          <dgm:chMax val="0"/>
          <dgm:bulletEnabled val="1"/>
        </dgm:presLayoutVars>
      </dgm:prSet>
      <dgm:spPr/>
    </dgm:pt>
    <dgm:pt modelId="{55865A55-E877-49DA-BD62-16D942616001}" type="pres">
      <dgm:prSet presAssocID="{2F7156AF-E0C7-4202-809F-2558E509112D}" presName="negativeSpace" presStyleCnt="0"/>
      <dgm:spPr/>
    </dgm:pt>
    <dgm:pt modelId="{7962B255-A520-4D85-9D40-D149782057DA}" type="pres">
      <dgm:prSet presAssocID="{2F7156AF-E0C7-4202-809F-2558E509112D}" presName="childText" presStyleLbl="conFgAcc1" presStyleIdx="0" presStyleCnt="4">
        <dgm:presLayoutVars>
          <dgm:bulletEnabled val="1"/>
        </dgm:presLayoutVars>
      </dgm:prSet>
      <dgm:spPr/>
    </dgm:pt>
    <dgm:pt modelId="{42FEE6F9-ACE9-415B-88EB-445E819BC403}" type="pres">
      <dgm:prSet presAssocID="{F3D624FA-7750-4D06-AB11-81042C609148}" presName="spaceBetweenRectangles" presStyleCnt="0"/>
      <dgm:spPr/>
    </dgm:pt>
    <dgm:pt modelId="{33B34BDB-45EE-436B-8321-EB417BD739B8}" type="pres">
      <dgm:prSet presAssocID="{A5AF6872-F9C1-4BCF-8BA3-2D949558D259}" presName="parentLin" presStyleCnt="0"/>
      <dgm:spPr/>
    </dgm:pt>
    <dgm:pt modelId="{A5BAFEA3-D125-4C75-A17E-346AB6F89B9C}" type="pres">
      <dgm:prSet presAssocID="{A5AF6872-F9C1-4BCF-8BA3-2D949558D259}" presName="parentLeftMargin" presStyleLbl="node1" presStyleIdx="0" presStyleCnt="4"/>
      <dgm:spPr/>
    </dgm:pt>
    <dgm:pt modelId="{AE292800-71F1-4509-924E-98FD36C01EE4}" type="pres">
      <dgm:prSet presAssocID="{A5AF6872-F9C1-4BCF-8BA3-2D949558D259}" presName="parentText" presStyleLbl="node1" presStyleIdx="1" presStyleCnt="4">
        <dgm:presLayoutVars>
          <dgm:chMax val="0"/>
          <dgm:bulletEnabled val="1"/>
        </dgm:presLayoutVars>
      </dgm:prSet>
      <dgm:spPr/>
    </dgm:pt>
    <dgm:pt modelId="{31377149-B165-4CA0-8ECB-CD2F367E5B75}" type="pres">
      <dgm:prSet presAssocID="{A5AF6872-F9C1-4BCF-8BA3-2D949558D259}" presName="negativeSpace" presStyleCnt="0"/>
      <dgm:spPr/>
    </dgm:pt>
    <dgm:pt modelId="{6E1CC070-C224-4C54-9343-134B86372F79}" type="pres">
      <dgm:prSet presAssocID="{A5AF6872-F9C1-4BCF-8BA3-2D949558D259}" presName="childText" presStyleLbl="conFgAcc1" presStyleIdx="1" presStyleCnt="4">
        <dgm:presLayoutVars>
          <dgm:bulletEnabled val="1"/>
        </dgm:presLayoutVars>
      </dgm:prSet>
      <dgm:spPr/>
    </dgm:pt>
    <dgm:pt modelId="{D489E1E5-4B6C-4F57-B4E5-E739162AD37A}" type="pres">
      <dgm:prSet presAssocID="{188615CF-02EA-4EA2-9762-21E877A0C05F}" presName="spaceBetweenRectangles" presStyleCnt="0"/>
      <dgm:spPr/>
    </dgm:pt>
    <dgm:pt modelId="{DF4AC267-8C6D-4731-B08F-F98743D43747}" type="pres">
      <dgm:prSet presAssocID="{973F142D-7E1F-4D2B-8043-C3226C0A9003}" presName="parentLin" presStyleCnt="0"/>
      <dgm:spPr/>
    </dgm:pt>
    <dgm:pt modelId="{9D5339F7-6158-4C95-8BE0-2ED943129E8B}" type="pres">
      <dgm:prSet presAssocID="{973F142D-7E1F-4D2B-8043-C3226C0A9003}" presName="parentLeftMargin" presStyleLbl="node1" presStyleIdx="1" presStyleCnt="4"/>
      <dgm:spPr/>
    </dgm:pt>
    <dgm:pt modelId="{CB775F41-6769-4829-9E93-6F22015842A5}" type="pres">
      <dgm:prSet presAssocID="{973F142D-7E1F-4D2B-8043-C3226C0A9003}" presName="parentText" presStyleLbl="node1" presStyleIdx="2" presStyleCnt="4">
        <dgm:presLayoutVars>
          <dgm:chMax val="0"/>
          <dgm:bulletEnabled val="1"/>
        </dgm:presLayoutVars>
      </dgm:prSet>
      <dgm:spPr/>
    </dgm:pt>
    <dgm:pt modelId="{48B413F5-3865-47E1-B73F-64529C13064D}" type="pres">
      <dgm:prSet presAssocID="{973F142D-7E1F-4D2B-8043-C3226C0A9003}" presName="negativeSpace" presStyleCnt="0"/>
      <dgm:spPr/>
    </dgm:pt>
    <dgm:pt modelId="{E75F4657-75CF-4CA0-BA13-DABB093CF707}" type="pres">
      <dgm:prSet presAssocID="{973F142D-7E1F-4D2B-8043-C3226C0A9003}" presName="childText" presStyleLbl="conFgAcc1" presStyleIdx="2" presStyleCnt="4">
        <dgm:presLayoutVars>
          <dgm:bulletEnabled val="1"/>
        </dgm:presLayoutVars>
      </dgm:prSet>
      <dgm:spPr/>
    </dgm:pt>
    <dgm:pt modelId="{B9441F37-D64A-4EB1-A8E7-60D9F7002D22}" type="pres">
      <dgm:prSet presAssocID="{8DC4F3F0-8119-4BCD-B677-63C7F78F9C57}" presName="spaceBetweenRectangles" presStyleCnt="0"/>
      <dgm:spPr/>
    </dgm:pt>
    <dgm:pt modelId="{CD693462-9BB7-4DA3-9CB0-5CA710E2F46C}" type="pres">
      <dgm:prSet presAssocID="{0989F90B-8D28-4797-A16C-B4CBDBFDC636}" presName="parentLin" presStyleCnt="0"/>
      <dgm:spPr/>
    </dgm:pt>
    <dgm:pt modelId="{63188EE2-2B12-48D5-A12E-A90691AB6B16}" type="pres">
      <dgm:prSet presAssocID="{0989F90B-8D28-4797-A16C-B4CBDBFDC636}" presName="parentLeftMargin" presStyleLbl="node1" presStyleIdx="2" presStyleCnt="4"/>
      <dgm:spPr/>
    </dgm:pt>
    <dgm:pt modelId="{0B379FCB-D53D-4295-98C9-85B307B8AC20}" type="pres">
      <dgm:prSet presAssocID="{0989F90B-8D28-4797-A16C-B4CBDBFDC636}" presName="parentText" presStyleLbl="node1" presStyleIdx="3" presStyleCnt="4">
        <dgm:presLayoutVars>
          <dgm:chMax val="0"/>
          <dgm:bulletEnabled val="1"/>
        </dgm:presLayoutVars>
      </dgm:prSet>
      <dgm:spPr/>
    </dgm:pt>
    <dgm:pt modelId="{8F91E146-BECD-42C2-9AC0-E8D145000596}" type="pres">
      <dgm:prSet presAssocID="{0989F90B-8D28-4797-A16C-B4CBDBFDC636}" presName="negativeSpace" presStyleCnt="0"/>
      <dgm:spPr/>
    </dgm:pt>
    <dgm:pt modelId="{7CE54BBD-E27B-4849-B795-559003BAAD57}" type="pres">
      <dgm:prSet presAssocID="{0989F90B-8D28-4797-A16C-B4CBDBFDC636}" presName="childText" presStyleLbl="conFgAcc1" presStyleIdx="3" presStyleCnt="4">
        <dgm:presLayoutVars>
          <dgm:bulletEnabled val="1"/>
        </dgm:presLayoutVars>
      </dgm:prSet>
      <dgm:spPr/>
    </dgm:pt>
  </dgm:ptLst>
  <dgm:cxnLst>
    <dgm:cxn modelId="{01F4F019-D585-47C5-89FC-DB620799BB5E}" type="presOf" srcId="{973F142D-7E1F-4D2B-8043-C3226C0A9003}" destId="{9D5339F7-6158-4C95-8BE0-2ED943129E8B}" srcOrd="0" destOrd="0" presId="urn:microsoft.com/office/officeart/2005/8/layout/list1"/>
    <dgm:cxn modelId="{26D01534-A9ED-4B7F-ACE4-9420DAC428F8}" srcId="{EDCDE995-D4FE-4382-99B9-119671C0B7DB}" destId="{973F142D-7E1F-4D2B-8043-C3226C0A9003}" srcOrd="2" destOrd="0" parTransId="{C70A0D4C-D800-415A-A5B6-518EBC73BC20}" sibTransId="{8DC4F3F0-8119-4BCD-B677-63C7F78F9C57}"/>
    <dgm:cxn modelId="{6A3FD675-4B6A-40D8-B8B3-FC025C6E3C6B}" type="presOf" srcId="{973F142D-7E1F-4D2B-8043-C3226C0A9003}" destId="{CB775F41-6769-4829-9E93-6F22015842A5}" srcOrd="1" destOrd="0" presId="urn:microsoft.com/office/officeart/2005/8/layout/list1"/>
    <dgm:cxn modelId="{06803579-2E19-421D-9A54-BA51AB3EA2A8}" type="presOf" srcId="{2F7156AF-E0C7-4202-809F-2558E509112D}" destId="{E81AA1F3-E166-4E81-83A7-5A769742E78E}" srcOrd="0" destOrd="0" presId="urn:microsoft.com/office/officeart/2005/8/layout/list1"/>
    <dgm:cxn modelId="{9969CE5A-7B06-481A-863D-F549D611960E}" type="presOf" srcId="{2F7156AF-E0C7-4202-809F-2558E509112D}" destId="{3DDD314C-9F28-49BB-861E-D1D88712CCCC}" srcOrd="1" destOrd="0" presId="urn:microsoft.com/office/officeart/2005/8/layout/list1"/>
    <dgm:cxn modelId="{AA77E07B-0E86-4C6A-939C-E5DE86C5B795}" type="presOf" srcId="{EDCDE995-D4FE-4382-99B9-119671C0B7DB}" destId="{4730B99C-8DF2-4C19-9109-8A855A83EF72}" srcOrd="0" destOrd="0" presId="urn:microsoft.com/office/officeart/2005/8/layout/list1"/>
    <dgm:cxn modelId="{133D9186-0870-472C-92BC-34983404F631}" srcId="{EDCDE995-D4FE-4382-99B9-119671C0B7DB}" destId="{2F7156AF-E0C7-4202-809F-2558E509112D}" srcOrd="0" destOrd="0" parTransId="{BC8CC36B-8C04-4E8D-9DDE-9796A0ABA4C4}" sibTransId="{F3D624FA-7750-4D06-AB11-81042C609148}"/>
    <dgm:cxn modelId="{0B176497-4213-4D80-A867-F88CB6819566}" type="presOf" srcId="{A5AF6872-F9C1-4BCF-8BA3-2D949558D259}" destId="{A5BAFEA3-D125-4C75-A17E-346AB6F89B9C}" srcOrd="0" destOrd="0" presId="urn:microsoft.com/office/officeart/2005/8/layout/list1"/>
    <dgm:cxn modelId="{635B3FA8-0DF7-4E7C-A8B0-E6DAB91960FC}" type="presOf" srcId="{0989F90B-8D28-4797-A16C-B4CBDBFDC636}" destId="{63188EE2-2B12-48D5-A12E-A90691AB6B16}" srcOrd="0" destOrd="0" presId="urn:microsoft.com/office/officeart/2005/8/layout/list1"/>
    <dgm:cxn modelId="{04D595AA-D66B-434A-A3F7-A7C5C83B53CA}" srcId="{EDCDE995-D4FE-4382-99B9-119671C0B7DB}" destId="{A5AF6872-F9C1-4BCF-8BA3-2D949558D259}" srcOrd="1" destOrd="0" parTransId="{FF9E3E10-41D7-4CDF-82E3-F985AB673257}" sibTransId="{188615CF-02EA-4EA2-9762-21E877A0C05F}"/>
    <dgm:cxn modelId="{3C0D10D2-5C2C-4B94-B65B-B39949BE88CD}" type="presOf" srcId="{A5AF6872-F9C1-4BCF-8BA3-2D949558D259}" destId="{AE292800-71F1-4509-924E-98FD36C01EE4}" srcOrd="1" destOrd="0" presId="urn:microsoft.com/office/officeart/2005/8/layout/list1"/>
    <dgm:cxn modelId="{07ED71D7-7404-495A-901D-870EA6ECDB49}" srcId="{EDCDE995-D4FE-4382-99B9-119671C0B7DB}" destId="{0989F90B-8D28-4797-A16C-B4CBDBFDC636}" srcOrd="3" destOrd="0" parTransId="{CFF7AB0F-E3C9-45B0-B2A0-88B8D6CB8164}" sibTransId="{B0226E07-8703-4684-805E-68E7B14FE7EB}"/>
    <dgm:cxn modelId="{BA35A0FA-8280-41CD-88C2-73AE73DEFF6C}" type="presOf" srcId="{0989F90B-8D28-4797-A16C-B4CBDBFDC636}" destId="{0B379FCB-D53D-4295-98C9-85B307B8AC20}" srcOrd="1" destOrd="0" presId="urn:microsoft.com/office/officeart/2005/8/layout/list1"/>
    <dgm:cxn modelId="{D9DA0C86-9D2A-4A10-94A4-15ECBF16138B}" type="presParOf" srcId="{4730B99C-8DF2-4C19-9109-8A855A83EF72}" destId="{EB7C2DB6-1428-4407-8C7A-6071EB589F2B}" srcOrd="0" destOrd="0" presId="urn:microsoft.com/office/officeart/2005/8/layout/list1"/>
    <dgm:cxn modelId="{2EE0F1BC-810D-4669-BC74-5F92D1534E31}" type="presParOf" srcId="{EB7C2DB6-1428-4407-8C7A-6071EB589F2B}" destId="{E81AA1F3-E166-4E81-83A7-5A769742E78E}" srcOrd="0" destOrd="0" presId="urn:microsoft.com/office/officeart/2005/8/layout/list1"/>
    <dgm:cxn modelId="{B9A56B40-6273-4BEE-B452-476E97AFDAA3}" type="presParOf" srcId="{EB7C2DB6-1428-4407-8C7A-6071EB589F2B}" destId="{3DDD314C-9F28-49BB-861E-D1D88712CCCC}" srcOrd="1" destOrd="0" presId="urn:microsoft.com/office/officeart/2005/8/layout/list1"/>
    <dgm:cxn modelId="{C65DEC4C-1C08-4571-98B8-51A5E312760D}" type="presParOf" srcId="{4730B99C-8DF2-4C19-9109-8A855A83EF72}" destId="{55865A55-E877-49DA-BD62-16D942616001}" srcOrd="1" destOrd="0" presId="urn:microsoft.com/office/officeart/2005/8/layout/list1"/>
    <dgm:cxn modelId="{ACE25510-43A2-41A6-BA1C-1D964640814F}" type="presParOf" srcId="{4730B99C-8DF2-4C19-9109-8A855A83EF72}" destId="{7962B255-A520-4D85-9D40-D149782057DA}" srcOrd="2" destOrd="0" presId="urn:microsoft.com/office/officeart/2005/8/layout/list1"/>
    <dgm:cxn modelId="{743A7243-CEFF-41AE-A86B-9FF67B105772}" type="presParOf" srcId="{4730B99C-8DF2-4C19-9109-8A855A83EF72}" destId="{42FEE6F9-ACE9-415B-88EB-445E819BC403}" srcOrd="3" destOrd="0" presId="urn:microsoft.com/office/officeart/2005/8/layout/list1"/>
    <dgm:cxn modelId="{63B9C0DC-5D73-4A19-8606-3A7C76EDE56D}" type="presParOf" srcId="{4730B99C-8DF2-4C19-9109-8A855A83EF72}" destId="{33B34BDB-45EE-436B-8321-EB417BD739B8}" srcOrd="4" destOrd="0" presId="urn:microsoft.com/office/officeart/2005/8/layout/list1"/>
    <dgm:cxn modelId="{2A1138F3-87A3-4F64-9531-C68ABF28C079}" type="presParOf" srcId="{33B34BDB-45EE-436B-8321-EB417BD739B8}" destId="{A5BAFEA3-D125-4C75-A17E-346AB6F89B9C}" srcOrd="0" destOrd="0" presId="urn:microsoft.com/office/officeart/2005/8/layout/list1"/>
    <dgm:cxn modelId="{F661A266-F56F-441A-AF43-9B9C5693DAAF}" type="presParOf" srcId="{33B34BDB-45EE-436B-8321-EB417BD739B8}" destId="{AE292800-71F1-4509-924E-98FD36C01EE4}" srcOrd="1" destOrd="0" presId="urn:microsoft.com/office/officeart/2005/8/layout/list1"/>
    <dgm:cxn modelId="{36BE82E5-6A6D-4BE7-AC62-9C413B86D6AD}" type="presParOf" srcId="{4730B99C-8DF2-4C19-9109-8A855A83EF72}" destId="{31377149-B165-4CA0-8ECB-CD2F367E5B75}" srcOrd="5" destOrd="0" presId="urn:microsoft.com/office/officeart/2005/8/layout/list1"/>
    <dgm:cxn modelId="{B05BA19B-6769-44A6-AD91-5939CEDCD27E}" type="presParOf" srcId="{4730B99C-8DF2-4C19-9109-8A855A83EF72}" destId="{6E1CC070-C224-4C54-9343-134B86372F79}" srcOrd="6" destOrd="0" presId="urn:microsoft.com/office/officeart/2005/8/layout/list1"/>
    <dgm:cxn modelId="{70F55AD0-CECA-4E66-8ACB-2884CFD757E6}" type="presParOf" srcId="{4730B99C-8DF2-4C19-9109-8A855A83EF72}" destId="{D489E1E5-4B6C-4F57-B4E5-E739162AD37A}" srcOrd="7" destOrd="0" presId="urn:microsoft.com/office/officeart/2005/8/layout/list1"/>
    <dgm:cxn modelId="{28D9B47A-1EDA-4035-8BC8-EA3B39F57BAC}" type="presParOf" srcId="{4730B99C-8DF2-4C19-9109-8A855A83EF72}" destId="{DF4AC267-8C6D-4731-B08F-F98743D43747}" srcOrd="8" destOrd="0" presId="urn:microsoft.com/office/officeart/2005/8/layout/list1"/>
    <dgm:cxn modelId="{F4C9CEC2-23E7-4D58-8560-C971C3FCDC78}" type="presParOf" srcId="{DF4AC267-8C6D-4731-B08F-F98743D43747}" destId="{9D5339F7-6158-4C95-8BE0-2ED943129E8B}" srcOrd="0" destOrd="0" presId="urn:microsoft.com/office/officeart/2005/8/layout/list1"/>
    <dgm:cxn modelId="{163C5CD5-19B9-4B00-93F9-3CA74CA750B3}" type="presParOf" srcId="{DF4AC267-8C6D-4731-B08F-F98743D43747}" destId="{CB775F41-6769-4829-9E93-6F22015842A5}" srcOrd="1" destOrd="0" presId="urn:microsoft.com/office/officeart/2005/8/layout/list1"/>
    <dgm:cxn modelId="{6CFD1214-E669-46D8-A236-E8EA4CC857D8}" type="presParOf" srcId="{4730B99C-8DF2-4C19-9109-8A855A83EF72}" destId="{48B413F5-3865-47E1-B73F-64529C13064D}" srcOrd="9" destOrd="0" presId="urn:microsoft.com/office/officeart/2005/8/layout/list1"/>
    <dgm:cxn modelId="{DD56DE05-273E-4E51-815C-B4988F847064}" type="presParOf" srcId="{4730B99C-8DF2-4C19-9109-8A855A83EF72}" destId="{E75F4657-75CF-4CA0-BA13-DABB093CF707}" srcOrd="10" destOrd="0" presId="urn:microsoft.com/office/officeart/2005/8/layout/list1"/>
    <dgm:cxn modelId="{C47CB9B1-FF90-4C52-B586-3C62FA3CE3E3}" type="presParOf" srcId="{4730B99C-8DF2-4C19-9109-8A855A83EF72}" destId="{B9441F37-D64A-4EB1-A8E7-60D9F7002D22}" srcOrd="11" destOrd="0" presId="urn:microsoft.com/office/officeart/2005/8/layout/list1"/>
    <dgm:cxn modelId="{F7AC2B17-74A4-4CF7-B116-AC8B17784E4D}" type="presParOf" srcId="{4730B99C-8DF2-4C19-9109-8A855A83EF72}" destId="{CD693462-9BB7-4DA3-9CB0-5CA710E2F46C}" srcOrd="12" destOrd="0" presId="urn:microsoft.com/office/officeart/2005/8/layout/list1"/>
    <dgm:cxn modelId="{BD4F12D2-76C7-40FC-994C-18C296DE1EE5}" type="presParOf" srcId="{CD693462-9BB7-4DA3-9CB0-5CA710E2F46C}" destId="{63188EE2-2B12-48D5-A12E-A90691AB6B16}" srcOrd="0" destOrd="0" presId="urn:microsoft.com/office/officeart/2005/8/layout/list1"/>
    <dgm:cxn modelId="{2798AA4D-EAEA-4ABD-8BB1-09582E6A34D3}" type="presParOf" srcId="{CD693462-9BB7-4DA3-9CB0-5CA710E2F46C}" destId="{0B379FCB-D53D-4295-98C9-85B307B8AC20}" srcOrd="1" destOrd="0" presId="urn:microsoft.com/office/officeart/2005/8/layout/list1"/>
    <dgm:cxn modelId="{083DCCF1-E4B2-4B16-B450-6925DAF3648E}" type="presParOf" srcId="{4730B99C-8DF2-4C19-9109-8A855A83EF72}" destId="{8F91E146-BECD-42C2-9AC0-E8D145000596}" srcOrd="13" destOrd="0" presId="urn:microsoft.com/office/officeart/2005/8/layout/list1"/>
    <dgm:cxn modelId="{9824F92F-C858-408D-B020-D3C635C2A866}" type="presParOf" srcId="{4730B99C-8DF2-4C19-9109-8A855A83EF72}" destId="{7CE54BBD-E27B-4849-B795-559003BAAD5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D2CC9E-ECFC-438E-A7F4-F1E03D89F7D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4B0BF067-5F22-4B57-A5B0-D5DB76B34944}">
      <dgm:prSet phldrT="[Text]" custT="1"/>
      <dgm:spPr/>
      <dgm:t>
        <a:bodyPr/>
        <a:lstStyle/>
        <a:p>
          <a:r>
            <a:rPr lang="en-US" sz="1800" b="1"/>
            <a:t>Ethnography</a:t>
          </a:r>
        </a:p>
      </dgm:t>
    </dgm:pt>
    <dgm:pt modelId="{52C29742-2271-4E6D-8AF1-0B88962AB5BC}" type="parTrans" cxnId="{43E949B3-8F72-4795-8958-87A5B755C811}">
      <dgm:prSet/>
      <dgm:spPr/>
      <dgm:t>
        <a:bodyPr/>
        <a:lstStyle/>
        <a:p>
          <a:endParaRPr lang="en-US"/>
        </a:p>
      </dgm:t>
    </dgm:pt>
    <dgm:pt modelId="{1AF39F8E-39AE-4071-AD1C-7BB56262CCE1}" type="sibTrans" cxnId="{43E949B3-8F72-4795-8958-87A5B755C811}">
      <dgm:prSet/>
      <dgm:spPr/>
      <dgm:t>
        <a:bodyPr/>
        <a:lstStyle/>
        <a:p>
          <a:endParaRPr lang="en-US"/>
        </a:p>
      </dgm:t>
    </dgm:pt>
    <dgm:pt modelId="{F964ACCA-3DE1-4465-9667-4125C336A6C3}">
      <dgm:prSet phldrT="[Text]" custT="1"/>
      <dgm:spPr/>
      <dgm:t>
        <a:bodyPr/>
        <a:lstStyle/>
        <a:p>
          <a:pPr algn="just">
            <a:spcAft>
              <a:spcPts val="1200"/>
            </a:spcAft>
          </a:pPr>
          <a:r>
            <a:rPr lang="en-US" sz="1600">
              <a:latin typeface="Arial (Headings)"/>
              <a:cs typeface="Arial (Headings)"/>
            </a:rPr>
            <a:t>Study of culture</a:t>
          </a:r>
        </a:p>
      </dgm:t>
    </dgm:pt>
    <dgm:pt modelId="{2C7571E7-9E8A-4DFC-B616-485733470E57}" type="parTrans" cxnId="{1E947785-B010-4021-B779-61F44198F00F}">
      <dgm:prSet/>
      <dgm:spPr/>
      <dgm:t>
        <a:bodyPr/>
        <a:lstStyle/>
        <a:p>
          <a:endParaRPr lang="en-US"/>
        </a:p>
      </dgm:t>
    </dgm:pt>
    <dgm:pt modelId="{55C6044D-3A59-449A-860C-A4E697DBAB15}" type="sibTrans" cxnId="{1E947785-B010-4021-B779-61F44198F00F}">
      <dgm:prSet/>
      <dgm:spPr/>
      <dgm:t>
        <a:bodyPr/>
        <a:lstStyle/>
        <a:p>
          <a:endParaRPr lang="en-US"/>
        </a:p>
      </dgm:t>
    </dgm:pt>
    <dgm:pt modelId="{3519AE79-2674-4034-A99C-76EED95FE8A1}">
      <dgm:prSet phldrT="[Text]" custT="1"/>
      <dgm:spPr/>
      <dgm:t>
        <a:bodyPr/>
        <a:lstStyle/>
        <a:p>
          <a:pPr algn="l">
            <a:spcAft>
              <a:spcPts val="1200"/>
            </a:spcAft>
          </a:pPr>
          <a:r>
            <a:rPr lang="en-US" sz="1600">
              <a:latin typeface="Arial (Headings)"/>
              <a:cs typeface="Arial (Headings)"/>
            </a:rPr>
            <a:t>Participatory observations, interviews</a:t>
          </a:r>
        </a:p>
      </dgm:t>
    </dgm:pt>
    <dgm:pt modelId="{07518C0C-9940-47FA-8B81-8E20EC1936CF}" type="parTrans" cxnId="{88FB962A-A99B-43E6-978E-411A49F4AC3D}">
      <dgm:prSet/>
      <dgm:spPr/>
      <dgm:t>
        <a:bodyPr/>
        <a:lstStyle/>
        <a:p>
          <a:endParaRPr lang="en-US"/>
        </a:p>
      </dgm:t>
    </dgm:pt>
    <dgm:pt modelId="{7ED1188A-DAB1-448F-945A-B0E69DDCE4BB}" type="sibTrans" cxnId="{88FB962A-A99B-43E6-978E-411A49F4AC3D}">
      <dgm:prSet/>
      <dgm:spPr/>
      <dgm:t>
        <a:bodyPr/>
        <a:lstStyle/>
        <a:p>
          <a:endParaRPr lang="en-US"/>
        </a:p>
      </dgm:t>
    </dgm:pt>
    <dgm:pt modelId="{CE7ECB4F-4279-44E9-86CE-9551412BCD1C}">
      <dgm:prSet phldrT="[Text]" custT="1"/>
      <dgm:spPr/>
      <dgm:t>
        <a:bodyPr/>
        <a:lstStyle/>
        <a:p>
          <a:r>
            <a:rPr lang="en-US" sz="1800" b="1"/>
            <a:t>Grounded theory</a:t>
          </a:r>
        </a:p>
      </dgm:t>
    </dgm:pt>
    <dgm:pt modelId="{0DAD843C-5A39-47F1-9974-AA23BBE1D3DB}" type="parTrans" cxnId="{9B35E7EF-C173-4A28-B80A-95B4071EDB2F}">
      <dgm:prSet/>
      <dgm:spPr/>
      <dgm:t>
        <a:bodyPr/>
        <a:lstStyle/>
        <a:p>
          <a:endParaRPr lang="en-US"/>
        </a:p>
      </dgm:t>
    </dgm:pt>
    <dgm:pt modelId="{FEFCAFB4-89ED-43F7-BD53-9C5E7C89FFED}" type="sibTrans" cxnId="{9B35E7EF-C173-4A28-B80A-95B4071EDB2F}">
      <dgm:prSet/>
      <dgm:spPr/>
      <dgm:t>
        <a:bodyPr/>
        <a:lstStyle/>
        <a:p>
          <a:endParaRPr lang="en-US"/>
        </a:p>
      </dgm:t>
    </dgm:pt>
    <dgm:pt modelId="{9CA2C331-9D6B-4993-8E7B-25A7139B7F26}">
      <dgm:prSet phldrT="[Text]"/>
      <dgm:spPr/>
      <dgm:t>
        <a:bodyPr/>
        <a:lstStyle/>
        <a:p>
          <a:pPr algn="l">
            <a:spcAft>
              <a:spcPts val="1200"/>
            </a:spcAft>
          </a:pPr>
          <a:r>
            <a:rPr lang="en-US"/>
            <a:t>Study of situations that have a symbolic, and, or interactional element to them</a:t>
          </a:r>
        </a:p>
      </dgm:t>
    </dgm:pt>
    <dgm:pt modelId="{35162C4D-0AA9-48E9-AE25-FC778001115F}" type="parTrans" cxnId="{8DFA0081-2E59-403F-B0FD-3268ED1C329E}">
      <dgm:prSet/>
      <dgm:spPr/>
      <dgm:t>
        <a:bodyPr/>
        <a:lstStyle/>
        <a:p>
          <a:endParaRPr lang="en-US"/>
        </a:p>
      </dgm:t>
    </dgm:pt>
    <dgm:pt modelId="{3CBF4228-84CF-477A-95F8-5AB495612611}" type="sibTrans" cxnId="{8DFA0081-2E59-403F-B0FD-3268ED1C329E}">
      <dgm:prSet/>
      <dgm:spPr/>
      <dgm:t>
        <a:bodyPr/>
        <a:lstStyle/>
        <a:p>
          <a:endParaRPr lang="en-US"/>
        </a:p>
      </dgm:t>
    </dgm:pt>
    <dgm:pt modelId="{65BA082F-2538-4E77-86E2-FBEF913EC959}">
      <dgm:prSet phldrT="[Text]"/>
      <dgm:spPr/>
      <dgm:t>
        <a:bodyPr/>
        <a:lstStyle/>
        <a:p>
          <a:pPr algn="l">
            <a:spcAft>
              <a:spcPts val="1200"/>
            </a:spcAft>
          </a:pPr>
          <a:r>
            <a:rPr lang="en-US"/>
            <a:t>Flexible in terms of data, but requires theoretical sampling and saturation of both data and theory, before theory development can be claimed</a:t>
          </a:r>
        </a:p>
      </dgm:t>
    </dgm:pt>
    <dgm:pt modelId="{586FCE7C-5FE7-4B85-97FD-6EBAE659A839}" type="parTrans" cxnId="{3172E032-580A-4033-9F4A-AF7C42096232}">
      <dgm:prSet/>
      <dgm:spPr/>
      <dgm:t>
        <a:bodyPr/>
        <a:lstStyle/>
        <a:p>
          <a:endParaRPr lang="en-US"/>
        </a:p>
      </dgm:t>
    </dgm:pt>
    <dgm:pt modelId="{34ACACA3-0DA2-478F-899F-7A916A6ECE45}" type="sibTrans" cxnId="{3172E032-580A-4033-9F4A-AF7C42096232}">
      <dgm:prSet/>
      <dgm:spPr/>
      <dgm:t>
        <a:bodyPr/>
        <a:lstStyle/>
        <a:p>
          <a:endParaRPr lang="en-US"/>
        </a:p>
      </dgm:t>
    </dgm:pt>
    <dgm:pt modelId="{D1FEE481-F28B-405E-9006-E40DFC09463A}">
      <dgm:prSet phldrT="[Text]" custT="1"/>
      <dgm:spPr/>
      <dgm:t>
        <a:bodyPr/>
        <a:lstStyle/>
        <a:p>
          <a:r>
            <a:rPr lang="en-US" sz="1800" b="1"/>
            <a:t>Phenomenology</a:t>
          </a:r>
        </a:p>
      </dgm:t>
    </dgm:pt>
    <dgm:pt modelId="{2232D9F1-983E-4B64-8B78-A8F1F0076CF0}" type="parTrans" cxnId="{335092A0-973E-466A-B6A4-1FB85C863C9E}">
      <dgm:prSet/>
      <dgm:spPr/>
      <dgm:t>
        <a:bodyPr/>
        <a:lstStyle/>
        <a:p>
          <a:endParaRPr lang="en-US"/>
        </a:p>
      </dgm:t>
    </dgm:pt>
    <dgm:pt modelId="{5C86AB7F-BD71-42F6-9B45-89FC3E75D7F8}" type="sibTrans" cxnId="{335092A0-973E-466A-B6A4-1FB85C863C9E}">
      <dgm:prSet/>
      <dgm:spPr/>
      <dgm:t>
        <a:bodyPr/>
        <a:lstStyle/>
        <a:p>
          <a:endParaRPr lang="en-US"/>
        </a:p>
      </dgm:t>
    </dgm:pt>
    <dgm:pt modelId="{81DFBF4D-BADA-4DD7-B61A-C2E95EEF0AC8}">
      <dgm:prSet phldrT="[Text]"/>
      <dgm:spPr/>
      <dgm:t>
        <a:bodyPr/>
        <a:lstStyle/>
        <a:p>
          <a:pPr algn="l">
            <a:spcAft>
              <a:spcPts val="1200"/>
            </a:spcAft>
          </a:pPr>
          <a:r>
            <a:rPr lang="en-US"/>
            <a:t>Study of how human beings experience a certain phenomenon</a:t>
          </a:r>
        </a:p>
      </dgm:t>
    </dgm:pt>
    <dgm:pt modelId="{FAD3AFF4-84BD-42DF-8D46-8BB56B408A9C}" type="parTrans" cxnId="{90C07507-C092-477D-ACAF-AC65AD5827A7}">
      <dgm:prSet/>
      <dgm:spPr/>
      <dgm:t>
        <a:bodyPr/>
        <a:lstStyle/>
        <a:p>
          <a:endParaRPr lang="en-US"/>
        </a:p>
      </dgm:t>
    </dgm:pt>
    <dgm:pt modelId="{9E2768E4-6E1F-44BC-BB82-F28B95319A48}" type="sibTrans" cxnId="{90C07507-C092-477D-ACAF-AC65AD5827A7}">
      <dgm:prSet/>
      <dgm:spPr/>
      <dgm:t>
        <a:bodyPr/>
        <a:lstStyle/>
        <a:p>
          <a:endParaRPr lang="en-US"/>
        </a:p>
      </dgm:t>
    </dgm:pt>
    <dgm:pt modelId="{4666541A-480C-497E-ADBE-DABDCA82D505}">
      <dgm:prSet phldrT="[Text]"/>
      <dgm:spPr/>
      <dgm:t>
        <a:bodyPr/>
        <a:lstStyle/>
        <a:p>
          <a:pPr algn="l">
            <a:spcAft>
              <a:spcPts val="1200"/>
            </a:spcAft>
          </a:pPr>
          <a:r>
            <a:rPr lang="en-US"/>
            <a:t>In-depth interviews of small samples of participants, with open-ended questions</a:t>
          </a:r>
        </a:p>
      </dgm:t>
    </dgm:pt>
    <dgm:pt modelId="{52E35A4F-CCBF-43BA-A314-C579598E0F7F}" type="parTrans" cxnId="{98B25C90-A228-4FA6-976B-7C541DCCD16D}">
      <dgm:prSet/>
      <dgm:spPr/>
      <dgm:t>
        <a:bodyPr/>
        <a:lstStyle/>
        <a:p>
          <a:endParaRPr lang="en-US"/>
        </a:p>
      </dgm:t>
    </dgm:pt>
    <dgm:pt modelId="{F5757386-5820-44D1-BE36-95DEF765F3AB}" type="sibTrans" cxnId="{98B25C90-A228-4FA6-976B-7C541DCCD16D}">
      <dgm:prSet/>
      <dgm:spPr/>
      <dgm:t>
        <a:bodyPr/>
        <a:lstStyle/>
        <a:p>
          <a:endParaRPr lang="en-US"/>
        </a:p>
      </dgm:t>
    </dgm:pt>
    <dgm:pt modelId="{A3F8A930-6FC8-421F-9066-36C6AACB6199}">
      <dgm:prSet/>
      <dgm:spPr/>
      <dgm:t>
        <a:bodyPr/>
        <a:lstStyle/>
        <a:p>
          <a:pPr algn="l">
            <a:spcAft>
              <a:spcPts val="1200"/>
            </a:spcAft>
          </a:pPr>
          <a:r>
            <a:rPr lang="en-US"/>
            <a:t>Relationship marketing, sales, etc.</a:t>
          </a:r>
        </a:p>
      </dgm:t>
    </dgm:pt>
    <dgm:pt modelId="{A3DF8250-CFF0-479A-AEF3-025C1B046DD5}" type="parTrans" cxnId="{C8818ACE-A14B-4478-9531-3B5CCD806C97}">
      <dgm:prSet/>
      <dgm:spPr/>
      <dgm:t>
        <a:bodyPr/>
        <a:lstStyle/>
        <a:p>
          <a:endParaRPr lang="en-US"/>
        </a:p>
      </dgm:t>
    </dgm:pt>
    <dgm:pt modelId="{E95B121C-F6B9-49E9-8F3E-85E2DBE4E6CF}" type="sibTrans" cxnId="{C8818ACE-A14B-4478-9531-3B5CCD806C97}">
      <dgm:prSet/>
      <dgm:spPr/>
      <dgm:t>
        <a:bodyPr/>
        <a:lstStyle/>
        <a:p>
          <a:endParaRPr lang="en-US"/>
        </a:p>
      </dgm:t>
    </dgm:pt>
    <dgm:pt modelId="{66BF475E-99C0-44E2-8F16-5A149D19F682}">
      <dgm:prSet phldrT="[Text]" custT="1"/>
      <dgm:spPr/>
      <dgm:t>
        <a:bodyPr/>
        <a:lstStyle/>
        <a:p>
          <a:pPr algn="l">
            <a:spcAft>
              <a:spcPts val="1200"/>
            </a:spcAft>
          </a:pPr>
          <a:r>
            <a:rPr lang="en-US" sz="1600">
              <a:latin typeface="Arial (Headings)"/>
              <a:cs typeface="Arial (Headings)"/>
            </a:rPr>
            <a:t>Inter-departmental dynamics, gender issues, etc.</a:t>
          </a:r>
        </a:p>
      </dgm:t>
    </dgm:pt>
    <dgm:pt modelId="{FF1E7BBA-887F-4817-84E3-598F3DF33AFE}" type="sibTrans" cxnId="{4705DEB2-EA84-48C0-8362-392D922A0519}">
      <dgm:prSet/>
      <dgm:spPr/>
      <dgm:t>
        <a:bodyPr/>
        <a:lstStyle/>
        <a:p>
          <a:endParaRPr lang="en-US"/>
        </a:p>
      </dgm:t>
    </dgm:pt>
    <dgm:pt modelId="{CB6F1CB9-3598-4955-89B7-0ECBAF038CA4}" type="parTrans" cxnId="{4705DEB2-EA84-48C0-8362-392D922A0519}">
      <dgm:prSet/>
      <dgm:spPr/>
      <dgm:t>
        <a:bodyPr/>
        <a:lstStyle/>
        <a:p>
          <a:endParaRPr lang="en-US"/>
        </a:p>
      </dgm:t>
    </dgm:pt>
    <dgm:pt modelId="{FAFB4F76-3D2A-478C-8271-37679A6FB8D2}">
      <dgm:prSet phldrT="[Text]"/>
      <dgm:spPr/>
      <dgm:t>
        <a:bodyPr/>
        <a:lstStyle/>
        <a:p>
          <a:pPr algn="l">
            <a:spcAft>
              <a:spcPts val="1200"/>
            </a:spcAft>
          </a:pPr>
          <a:r>
            <a:rPr lang="en-US"/>
            <a:t>Strategic decision making, reactions to major events, etc.</a:t>
          </a:r>
        </a:p>
      </dgm:t>
    </dgm:pt>
    <dgm:pt modelId="{4861982E-7332-409B-AABB-D0248B5A722F}" type="parTrans" cxnId="{87E33E13-1924-46F4-9C48-A030959C7DDC}">
      <dgm:prSet/>
      <dgm:spPr/>
      <dgm:t>
        <a:bodyPr/>
        <a:lstStyle/>
        <a:p>
          <a:endParaRPr lang="en-US"/>
        </a:p>
      </dgm:t>
    </dgm:pt>
    <dgm:pt modelId="{6C0C6B2B-378C-44D9-A094-011E1D96443F}" type="sibTrans" cxnId="{87E33E13-1924-46F4-9C48-A030959C7DDC}">
      <dgm:prSet/>
      <dgm:spPr/>
      <dgm:t>
        <a:bodyPr/>
        <a:lstStyle/>
        <a:p>
          <a:endParaRPr lang="en-US"/>
        </a:p>
      </dgm:t>
    </dgm:pt>
    <dgm:pt modelId="{73C7C87A-D32B-4DB2-8F6C-7EBE6821F5EE}" type="pres">
      <dgm:prSet presAssocID="{68D2CC9E-ECFC-438E-A7F4-F1E03D89F7D4}" presName="Name0" presStyleCnt="0">
        <dgm:presLayoutVars>
          <dgm:dir/>
          <dgm:animLvl val="lvl"/>
          <dgm:resizeHandles val="exact"/>
        </dgm:presLayoutVars>
      </dgm:prSet>
      <dgm:spPr/>
    </dgm:pt>
    <dgm:pt modelId="{2E17152A-488C-4F23-B99C-5CD528AF117C}" type="pres">
      <dgm:prSet presAssocID="{4B0BF067-5F22-4B57-A5B0-D5DB76B34944}" presName="composite" presStyleCnt="0"/>
      <dgm:spPr/>
    </dgm:pt>
    <dgm:pt modelId="{6B539D6F-44F1-4A3F-A345-A9372942F0FD}" type="pres">
      <dgm:prSet presAssocID="{4B0BF067-5F22-4B57-A5B0-D5DB76B34944}" presName="parTx" presStyleLbl="alignNode1" presStyleIdx="0" presStyleCnt="3">
        <dgm:presLayoutVars>
          <dgm:chMax val="0"/>
          <dgm:chPref val="0"/>
          <dgm:bulletEnabled val="1"/>
        </dgm:presLayoutVars>
      </dgm:prSet>
      <dgm:spPr/>
    </dgm:pt>
    <dgm:pt modelId="{821AB51B-847E-4576-AE6E-D90CC311CC18}" type="pres">
      <dgm:prSet presAssocID="{4B0BF067-5F22-4B57-A5B0-D5DB76B34944}" presName="desTx" presStyleLbl="alignAccFollowNode1" presStyleIdx="0" presStyleCnt="3">
        <dgm:presLayoutVars>
          <dgm:bulletEnabled val="1"/>
        </dgm:presLayoutVars>
      </dgm:prSet>
      <dgm:spPr/>
    </dgm:pt>
    <dgm:pt modelId="{7C49B5BC-1F76-4E21-970E-280E91ACDDBE}" type="pres">
      <dgm:prSet presAssocID="{1AF39F8E-39AE-4071-AD1C-7BB56262CCE1}" presName="space" presStyleCnt="0"/>
      <dgm:spPr/>
    </dgm:pt>
    <dgm:pt modelId="{3032550E-B9C7-42B8-8CEB-2EDDC853EE4F}" type="pres">
      <dgm:prSet presAssocID="{CE7ECB4F-4279-44E9-86CE-9551412BCD1C}" presName="composite" presStyleCnt="0"/>
      <dgm:spPr/>
    </dgm:pt>
    <dgm:pt modelId="{7A05CBE4-05D7-46D0-95FC-ACA0CDE12BC6}" type="pres">
      <dgm:prSet presAssocID="{CE7ECB4F-4279-44E9-86CE-9551412BCD1C}" presName="parTx" presStyleLbl="alignNode1" presStyleIdx="1" presStyleCnt="3">
        <dgm:presLayoutVars>
          <dgm:chMax val="0"/>
          <dgm:chPref val="0"/>
          <dgm:bulletEnabled val="1"/>
        </dgm:presLayoutVars>
      </dgm:prSet>
      <dgm:spPr/>
    </dgm:pt>
    <dgm:pt modelId="{453F396A-969F-4795-9562-06D2B900CA92}" type="pres">
      <dgm:prSet presAssocID="{CE7ECB4F-4279-44E9-86CE-9551412BCD1C}" presName="desTx" presStyleLbl="alignAccFollowNode1" presStyleIdx="1" presStyleCnt="3">
        <dgm:presLayoutVars>
          <dgm:bulletEnabled val="1"/>
        </dgm:presLayoutVars>
      </dgm:prSet>
      <dgm:spPr/>
    </dgm:pt>
    <dgm:pt modelId="{1BECAC23-E9CB-4225-AFC4-BF21C431D73F}" type="pres">
      <dgm:prSet presAssocID="{FEFCAFB4-89ED-43F7-BD53-9C5E7C89FFED}" presName="space" presStyleCnt="0"/>
      <dgm:spPr/>
    </dgm:pt>
    <dgm:pt modelId="{54B85179-740F-49CE-9F48-743F656A2B75}" type="pres">
      <dgm:prSet presAssocID="{D1FEE481-F28B-405E-9006-E40DFC09463A}" presName="composite" presStyleCnt="0"/>
      <dgm:spPr/>
    </dgm:pt>
    <dgm:pt modelId="{40A0ED1F-81FB-4E0C-B6AA-3D7218ACB771}" type="pres">
      <dgm:prSet presAssocID="{D1FEE481-F28B-405E-9006-E40DFC09463A}" presName="parTx" presStyleLbl="alignNode1" presStyleIdx="2" presStyleCnt="3">
        <dgm:presLayoutVars>
          <dgm:chMax val="0"/>
          <dgm:chPref val="0"/>
          <dgm:bulletEnabled val="1"/>
        </dgm:presLayoutVars>
      </dgm:prSet>
      <dgm:spPr/>
    </dgm:pt>
    <dgm:pt modelId="{60370D0E-2098-4C3B-A3DC-416792D21159}" type="pres">
      <dgm:prSet presAssocID="{D1FEE481-F28B-405E-9006-E40DFC09463A}" presName="desTx" presStyleLbl="alignAccFollowNode1" presStyleIdx="2" presStyleCnt="3">
        <dgm:presLayoutVars>
          <dgm:bulletEnabled val="1"/>
        </dgm:presLayoutVars>
      </dgm:prSet>
      <dgm:spPr/>
    </dgm:pt>
  </dgm:ptLst>
  <dgm:cxnLst>
    <dgm:cxn modelId="{90C07507-C092-477D-ACAF-AC65AD5827A7}" srcId="{D1FEE481-F28B-405E-9006-E40DFC09463A}" destId="{81DFBF4D-BADA-4DD7-B61A-C2E95EEF0AC8}" srcOrd="0" destOrd="0" parTransId="{FAD3AFF4-84BD-42DF-8D46-8BB56B408A9C}" sibTransId="{9E2768E4-6E1F-44BC-BB82-F28B95319A48}"/>
    <dgm:cxn modelId="{87E33E13-1924-46F4-9C48-A030959C7DDC}" srcId="{D1FEE481-F28B-405E-9006-E40DFC09463A}" destId="{FAFB4F76-3D2A-478C-8271-37679A6FB8D2}" srcOrd="2" destOrd="0" parTransId="{4861982E-7332-409B-AABB-D0248B5A722F}" sibTransId="{6C0C6B2B-378C-44D9-A094-011E1D96443F}"/>
    <dgm:cxn modelId="{B85FE514-BEFC-C848-9A70-9841AA68E9C7}" type="presOf" srcId="{F964ACCA-3DE1-4465-9667-4125C336A6C3}" destId="{821AB51B-847E-4576-AE6E-D90CC311CC18}" srcOrd="0" destOrd="0" presId="urn:microsoft.com/office/officeart/2005/8/layout/hList1"/>
    <dgm:cxn modelId="{6AD81A1C-A33C-D240-9E36-FAF010510E8E}" type="presOf" srcId="{68D2CC9E-ECFC-438E-A7F4-F1E03D89F7D4}" destId="{73C7C87A-D32B-4DB2-8F6C-7EBE6821F5EE}" srcOrd="0" destOrd="0" presId="urn:microsoft.com/office/officeart/2005/8/layout/hList1"/>
    <dgm:cxn modelId="{50F2011F-E40C-4F42-8A8E-74F1FAF81A5A}" type="presOf" srcId="{65BA082F-2538-4E77-86E2-FBEF913EC959}" destId="{453F396A-969F-4795-9562-06D2B900CA92}" srcOrd="0" destOrd="1" presId="urn:microsoft.com/office/officeart/2005/8/layout/hList1"/>
    <dgm:cxn modelId="{16E57A27-B9F6-E545-AD8A-3DCE33B31B11}" type="presOf" srcId="{81DFBF4D-BADA-4DD7-B61A-C2E95EEF0AC8}" destId="{60370D0E-2098-4C3B-A3DC-416792D21159}" srcOrd="0" destOrd="0" presId="urn:microsoft.com/office/officeart/2005/8/layout/hList1"/>
    <dgm:cxn modelId="{88FB962A-A99B-43E6-978E-411A49F4AC3D}" srcId="{4B0BF067-5F22-4B57-A5B0-D5DB76B34944}" destId="{3519AE79-2674-4034-A99C-76EED95FE8A1}" srcOrd="1" destOrd="0" parTransId="{07518C0C-9940-47FA-8B81-8E20EC1936CF}" sibTransId="{7ED1188A-DAB1-448F-945A-B0E69DDCE4BB}"/>
    <dgm:cxn modelId="{3172E032-580A-4033-9F4A-AF7C42096232}" srcId="{CE7ECB4F-4279-44E9-86CE-9551412BCD1C}" destId="{65BA082F-2538-4E77-86E2-FBEF913EC959}" srcOrd="1" destOrd="0" parTransId="{586FCE7C-5FE7-4B85-97FD-6EBAE659A839}" sibTransId="{34ACACA3-0DA2-478F-899F-7A916A6ECE45}"/>
    <dgm:cxn modelId="{E16EB844-906E-414F-AC25-788BE9EB6BEC}" type="presOf" srcId="{4666541A-480C-497E-ADBE-DABDCA82D505}" destId="{60370D0E-2098-4C3B-A3DC-416792D21159}" srcOrd="0" destOrd="1" presId="urn:microsoft.com/office/officeart/2005/8/layout/hList1"/>
    <dgm:cxn modelId="{6FA5AD52-75FD-5E40-BAB8-E71F7217D5AC}" type="presOf" srcId="{CE7ECB4F-4279-44E9-86CE-9551412BCD1C}" destId="{7A05CBE4-05D7-46D0-95FC-ACA0CDE12BC6}" srcOrd="0" destOrd="0" presId="urn:microsoft.com/office/officeart/2005/8/layout/hList1"/>
    <dgm:cxn modelId="{7FBE9656-A684-FF48-A691-0D3ACD2F352E}" type="presOf" srcId="{A3F8A930-6FC8-421F-9066-36C6AACB6199}" destId="{453F396A-969F-4795-9562-06D2B900CA92}" srcOrd="0" destOrd="2" presId="urn:microsoft.com/office/officeart/2005/8/layout/hList1"/>
    <dgm:cxn modelId="{8DFA0081-2E59-403F-B0FD-3268ED1C329E}" srcId="{CE7ECB4F-4279-44E9-86CE-9551412BCD1C}" destId="{9CA2C331-9D6B-4993-8E7B-25A7139B7F26}" srcOrd="0" destOrd="0" parTransId="{35162C4D-0AA9-48E9-AE25-FC778001115F}" sibTransId="{3CBF4228-84CF-477A-95F8-5AB495612611}"/>
    <dgm:cxn modelId="{1E947785-B010-4021-B779-61F44198F00F}" srcId="{4B0BF067-5F22-4B57-A5B0-D5DB76B34944}" destId="{F964ACCA-3DE1-4465-9667-4125C336A6C3}" srcOrd="0" destOrd="0" parTransId="{2C7571E7-9E8A-4DFC-B616-485733470E57}" sibTransId="{55C6044D-3A59-449A-860C-A4E697DBAB15}"/>
    <dgm:cxn modelId="{98B25C90-A228-4FA6-976B-7C541DCCD16D}" srcId="{D1FEE481-F28B-405E-9006-E40DFC09463A}" destId="{4666541A-480C-497E-ADBE-DABDCA82D505}" srcOrd="1" destOrd="0" parTransId="{52E35A4F-CCBF-43BA-A314-C579598E0F7F}" sibTransId="{F5757386-5820-44D1-BE36-95DEF765F3AB}"/>
    <dgm:cxn modelId="{335092A0-973E-466A-B6A4-1FB85C863C9E}" srcId="{68D2CC9E-ECFC-438E-A7F4-F1E03D89F7D4}" destId="{D1FEE481-F28B-405E-9006-E40DFC09463A}" srcOrd="2" destOrd="0" parTransId="{2232D9F1-983E-4B64-8B78-A8F1F0076CF0}" sibTransId="{5C86AB7F-BD71-42F6-9B45-89FC3E75D7F8}"/>
    <dgm:cxn modelId="{0D457AA2-84B1-DE4A-84A5-1B16848C0334}" type="presOf" srcId="{4B0BF067-5F22-4B57-A5B0-D5DB76B34944}" destId="{6B539D6F-44F1-4A3F-A345-A9372942F0FD}" srcOrd="0" destOrd="0" presId="urn:microsoft.com/office/officeart/2005/8/layout/hList1"/>
    <dgm:cxn modelId="{A11286B1-E701-4F47-91EB-9B999641B037}" type="presOf" srcId="{9CA2C331-9D6B-4993-8E7B-25A7139B7F26}" destId="{453F396A-969F-4795-9562-06D2B900CA92}" srcOrd="0" destOrd="0" presId="urn:microsoft.com/office/officeart/2005/8/layout/hList1"/>
    <dgm:cxn modelId="{A2CFC7B1-E704-6F4E-9EF4-BDD1EB341CC5}" type="presOf" srcId="{66BF475E-99C0-44E2-8F16-5A149D19F682}" destId="{821AB51B-847E-4576-AE6E-D90CC311CC18}" srcOrd="0" destOrd="2" presId="urn:microsoft.com/office/officeart/2005/8/layout/hList1"/>
    <dgm:cxn modelId="{4705DEB2-EA84-48C0-8362-392D922A0519}" srcId="{4B0BF067-5F22-4B57-A5B0-D5DB76B34944}" destId="{66BF475E-99C0-44E2-8F16-5A149D19F682}" srcOrd="2" destOrd="0" parTransId="{CB6F1CB9-3598-4955-89B7-0ECBAF038CA4}" sibTransId="{FF1E7BBA-887F-4817-84E3-598F3DF33AFE}"/>
    <dgm:cxn modelId="{43E949B3-8F72-4795-8958-87A5B755C811}" srcId="{68D2CC9E-ECFC-438E-A7F4-F1E03D89F7D4}" destId="{4B0BF067-5F22-4B57-A5B0-D5DB76B34944}" srcOrd="0" destOrd="0" parTransId="{52C29742-2271-4E6D-8AF1-0B88962AB5BC}" sibTransId="{1AF39F8E-39AE-4071-AD1C-7BB56262CCE1}"/>
    <dgm:cxn modelId="{C8818ACE-A14B-4478-9531-3B5CCD806C97}" srcId="{CE7ECB4F-4279-44E9-86CE-9551412BCD1C}" destId="{A3F8A930-6FC8-421F-9066-36C6AACB6199}" srcOrd="2" destOrd="0" parTransId="{A3DF8250-CFF0-479A-AEF3-025C1B046DD5}" sibTransId="{E95B121C-F6B9-49E9-8F3E-85E2DBE4E6CF}"/>
    <dgm:cxn modelId="{96DADCCF-E5CE-9448-963C-BF68DBFBBA18}" type="presOf" srcId="{FAFB4F76-3D2A-478C-8271-37679A6FB8D2}" destId="{60370D0E-2098-4C3B-A3DC-416792D21159}" srcOrd="0" destOrd="2" presId="urn:microsoft.com/office/officeart/2005/8/layout/hList1"/>
    <dgm:cxn modelId="{876BFBE0-3178-BB44-940E-8B144ADE292E}" type="presOf" srcId="{D1FEE481-F28B-405E-9006-E40DFC09463A}" destId="{40A0ED1F-81FB-4E0C-B6AA-3D7218ACB771}" srcOrd="0" destOrd="0" presId="urn:microsoft.com/office/officeart/2005/8/layout/hList1"/>
    <dgm:cxn modelId="{19224FE9-CE5C-D048-8335-F2312D51AD59}" type="presOf" srcId="{3519AE79-2674-4034-A99C-76EED95FE8A1}" destId="{821AB51B-847E-4576-AE6E-D90CC311CC18}" srcOrd="0" destOrd="1" presId="urn:microsoft.com/office/officeart/2005/8/layout/hList1"/>
    <dgm:cxn modelId="{9B35E7EF-C173-4A28-B80A-95B4071EDB2F}" srcId="{68D2CC9E-ECFC-438E-A7F4-F1E03D89F7D4}" destId="{CE7ECB4F-4279-44E9-86CE-9551412BCD1C}" srcOrd="1" destOrd="0" parTransId="{0DAD843C-5A39-47F1-9974-AA23BBE1D3DB}" sibTransId="{FEFCAFB4-89ED-43F7-BD53-9C5E7C89FFED}"/>
    <dgm:cxn modelId="{7FC1DA4D-2107-BB41-B48D-8C4D1F8821AB}" type="presParOf" srcId="{73C7C87A-D32B-4DB2-8F6C-7EBE6821F5EE}" destId="{2E17152A-488C-4F23-B99C-5CD528AF117C}" srcOrd="0" destOrd="0" presId="urn:microsoft.com/office/officeart/2005/8/layout/hList1"/>
    <dgm:cxn modelId="{A5F877C6-270C-2F4A-AB12-88FCEE034687}" type="presParOf" srcId="{2E17152A-488C-4F23-B99C-5CD528AF117C}" destId="{6B539D6F-44F1-4A3F-A345-A9372942F0FD}" srcOrd="0" destOrd="0" presId="urn:microsoft.com/office/officeart/2005/8/layout/hList1"/>
    <dgm:cxn modelId="{C24A410C-E376-7247-911C-FFA3873E2A7B}" type="presParOf" srcId="{2E17152A-488C-4F23-B99C-5CD528AF117C}" destId="{821AB51B-847E-4576-AE6E-D90CC311CC18}" srcOrd="1" destOrd="0" presId="urn:microsoft.com/office/officeart/2005/8/layout/hList1"/>
    <dgm:cxn modelId="{C337988D-D07D-3747-B0B6-0219DD19D9E0}" type="presParOf" srcId="{73C7C87A-D32B-4DB2-8F6C-7EBE6821F5EE}" destId="{7C49B5BC-1F76-4E21-970E-280E91ACDDBE}" srcOrd="1" destOrd="0" presId="urn:microsoft.com/office/officeart/2005/8/layout/hList1"/>
    <dgm:cxn modelId="{0B9F651B-274F-4D4C-82B9-5AAEC03E3F31}" type="presParOf" srcId="{73C7C87A-D32B-4DB2-8F6C-7EBE6821F5EE}" destId="{3032550E-B9C7-42B8-8CEB-2EDDC853EE4F}" srcOrd="2" destOrd="0" presId="urn:microsoft.com/office/officeart/2005/8/layout/hList1"/>
    <dgm:cxn modelId="{6D9779F5-A475-9F43-9295-735743E96C91}" type="presParOf" srcId="{3032550E-B9C7-42B8-8CEB-2EDDC853EE4F}" destId="{7A05CBE4-05D7-46D0-95FC-ACA0CDE12BC6}" srcOrd="0" destOrd="0" presId="urn:microsoft.com/office/officeart/2005/8/layout/hList1"/>
    <dgm:cxn modelId="{F993FB9F-A8B0-4B4E-B367-1ECEC609310D}" type="presParOf" srcId="{3032550E-B9C7-42B8-8CEB-2EDDC853EE4F}" destId="{453F396A-969F-4795-9562-06D2B900CA92}" srcOrd="1" destOrd="0" presId="urn:microsoft.com/office/officeart/2005/8/layout/hList1"/>
    <dgm:cxn modelId="{E2C4595D-F16F-6549-B40E-A39807A0F56B}" type="presParOf" srcId="{73C7C87A-D32B-4DB2-8F6C-7EBE6821F5EE}" destId="{1BECAC23-E9CB-4225-AFC4-BF21C431D73F}" srcOrd="3" destOrd="0" presId="urn:microsoft.com/office/officeart/2005/8/layout/hList1"/>
    <dgm:cxn modelId="{A5226049-EC22-F24F-85EA-4642D2985344}" type="presParOf" srcId="{73C7C87A-D32B-4DB2-8F6C-7EBE6821F5EE}" destId="{54B85179-740F-49CE-9F48-743F656A2B75}" srcOrd="4" destOrd="0" presId="urn:microsoft.com/office/officeart/2005/8/layout/hList1"/>
    <dgm:cxn modelId="{1FFB856E-7C2C-C245-885A-5501C2CD4C4C}" type="presParOf" srcId="{54B85179-740F-49CE-9F48-743F656A2B75}" destId="{40A0ED1F-81FB-4E0C-B6AA-3D7218ACB771}" srcOrd="0" destOrd="0" presId="urn:microsoft.com/office/officeart/2005/8/layout/hList1"/>
    <dgm:cxn modelId="{EC78FDE9-4263-3A4B-B34F-12452E588960}" type="presParOf" srcId="{54B85179-740F-49CE-9F48-743F656A2B75}" destId="{60370D0E-2098-4C3B-A3DC-416792D2115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2B255-A520-4D85-9D40-D149782057DA}">
      <dsp:nvSpPr>
        <dsp:cNvPr id="0" name=""/>
        <dsp:cNvSpPr/>
      </dsp:nvSpPr>
      <dsp:spPr>
        <a:xfrm>
          <a:off x="0" y="384663"/>
          <a:ext cx="10071365" cy="6048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DDD314C-9F28-49BB-861E-D1D88712CCCC}">
      <dsp:nvSpPr>
        <dsp:cNvPr id="0" name=""/>
        <dsp:cNvSpPr/>
      </dsp:nvSpPr>
      <dsp:spPr>
        <a:xfrm>
          <a:off x="503568" y="30423"/>
          <a:ext cx="7049955" cy="7084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472" tIns="0" rIns="266472" bIns="0" numCol="1" spcCol="1270" anchor="ctr" anchorCtr="0">
          <a:noAutofit/>
        </a:bodyPr>
        <a:lstStyle/>
        <a:p>
          <a:pPr marL="0" lvl="0" indent="0" algn="l" defTabSz="1066800">
            <a:lnSpc>
              <a:spcPct val="90000"/>
            </a:lnSpc>
            <a:spcBef>
              <a:spcPct val="0"/>
            </a:spcBef>
            <a:spcAft>
              <a:spcPct val="35000"/>
            </a:spcAft>
            <a:buNone/>
          </a:pPr>
          <a:r>
            <a:rPr lang="de-DE" sz="2400" kern="1200"/>
            <a:t>Natural settings</a:t>
          </a:r>
          <a:endParaRPr lang="en-US" sz="2400" kern="1200"/>
        </a:p>
      </dsp:txBody>
      <dsp:txXfrm>
        <a:off x="538153" y="65008"/>
        <a:ext cx="6980785" cy="639310"/>
      </dsp:txXfrm>
    </dsp:sp>
    <dsp:sp modelId="{6E1CC070-C224-4C54-9343-134B86372F79}">
      <dsp:nvSpPr>
        <dsp:cNvPr id="0" name=""/>
        <dsp:cNvSpPr/>
      </dsp:nvSpPr>
      <dsp:spPr>
        <a:xfrm>
          <a:off x="0" y="1473303"/>
          <a:ext cx="10071365" cy="604800"/>
        </a:xfrm>
        <a:prstGeom prst="rect">
          <a:avLst/>
        </a:prstGeom>
        <a:solidFill>
          <a:schemeClr val="lt1">
            <a:alpha val="90000"/>
            <a:hueOff val="0"/>
            <a:satOff val="0"/>
            <a:lumOff val="0"/>
            <a:alphaOff val="0"/>
          </a:schemeClr>
        </a:solidFill>
        <a:ln w="6350" cap="flat" cmpd="sng" algn="ctr">
          <a:solidFill>
            <a:schemeClr val="accent5">
              <a:hueOff val="-2252848"/>
              <a:satOff val="-5806"/>
              <a:lumOff val="-3922"/>
              <a:alphaOff val="0"/>
            </a:schemeClr>
          </a:solidFill>
          <a:prstDash val="solid"/>
          <a:miter lim="800000"/>
        </a:ln>
        <a:effectLst/>
      </dsp:spPr>
      <dsp:style>
        <a:lnRef idx="1">
          <a:scrgbClr r="0" g="0" b="0"/>
        </a:lnRef>
        <a:fillRef idx="1">
          <a:scrgbClr r="0" g="0" b="0"/>
        </a:fillRef>
        <a:effectRef idx="0">
          <a:scrgbClr r="0" g="0" b="0"/>
        </a:effectRef>
        <a:fontRef idx="minor"/>
      </dsp:style>
    </dsp:sp>
    <dsp:sp modelId="{AE292800-71F1-4509-924E-98FD36C01EE4}">
      <dsp:nvSpPr>
        <dsp:cNvPr id="0" name=""/>
        <dsp:cNvSpPr/>
      </dsp:nvSpPr>
      <dsp:spPr>
        <a:xfrm>
          <a:off x="503568" y="1119063"/>
          <a:ext cx="7049955" cy="708480"/>
        </a:xfrm>
        <a:prstGeom prst="round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472" tIns="0" rIns="266472" bIns="0" numCol="1" spcCol="1270" anchor="ctr" anchorCtr="0">
          <a:noAutofit/>
        </a:bodyPr>
        <a:lstStyle/>
        <a:p>
          <a:pPr marL="0" lvl="0" indent="0" algn="l" defTabSz="1066800">
            <a:lnSpc>
              <a:spcPct val="90000"/>
            </a:lnSpc>
            <a:spcBef>
              <a:spcPct val="0"/>
            </a:spcBef>
            <a:spcAft>
              <a:spcPct val="35000"/>
            </a:spcAft>
            <a:buNone/>
          </a:pPr>
          <a:r>
            <a:rPr lang="de-DE" sz="2400" kern="1200"/>
            <a:t>Holistic</a:t>
          </a:r>
          <a:endParaRPr lang="en-US" sz="2400" kern="1200"/>
        </a:p>
      </dsp:txBody>
      <dsp:txXfrm>
        <a:off x="538153" y="1153648"/>
        <a:ext cx="6980785" cy="639310"/>
      </dsp:txXfrm>
    </dsp:sp>
    <dsp:sp modelId="{E75F4657-75CF-4CA0-BA13-DABB093CF707}">
      <dsp:nvSpPr>
        <dsp:cNvPr id="0" name=""/>
        <dsp:cNvSpPr/>
      </dsp:nvSpPr>
      <dsp:spPr>
        <a:xfrm>
          <a:off x="0" y="2561943"/>
          <a:ext cx="10071365" cy="604800"/>
        </a:xfrm>
        <a:prstGeom prst="rect">
          <a:avLst/>
        </a:prstGeom>
        <a:solidFill>
          <a:schemeClr val="lt1">
            <a:alpha val="90000"/>
            <a:hueOff val="0"/>
            <a:satOff val="0"/>
            <a:lumOff val="0"/>
            <a:alphaOff val="0"/>
          </a:schemeClr>
        </a:soli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1">
          <a:scrgbClr r="0" g="0" b="0"/>
        </a:fillRef>
        <a:effectRef idx="0">
          <a:scrgbClr r="0" g="0" b="0"/>
        </a:effectRef>
        <a:fontRef idx="minor"/>
      </dsp:style>
    </dsp:sp>
    <dsp:sp modelId="{CB775F41-6769-4829-9E93-6F22015842A5}">
      <dsp:nvSpPr>
        <dsp:cNvPr id="0" name=""/>
        <dsp:cNvSpPr/>
      </dsp:nvSpPr>
      <dsp:spPr>
        <a:xfrm>
          <a:off x="503568" y="2207703"/>
          <a:ext cx="7049955" cy="708480"/>
        </a:xfrm>
        <a:prstGeom prst="round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472" tIns="0" rIns="266472" bIns="0" numCol="1" spcCol="1270" anchor="ctr" anchorCtr="0">
          <a:noAutofit/>
        </a:bodyPr>
        <a:lstStyle/>
        <a:p>
          <a:pPr marL="0" lvl="0" indent="0" algn="l" defTabSz="1066800">
            <a:lnSpc>
              <a:spcPct val="90000"/>
            </a:lnSpc>
            <a:spcBef>
              <a:spcPct val="0"/>
            </a:spcBef>
            <a:spcAft>
              <a:spcPct val="35000"/>
            </a:spcAft>
            <a:buNone/>
          </a:pPr>
          <a:r>
            <a:rPr lang="de-DE" sz="2400" kern="1200"/>
            <a:t>Descriptive</a:t>
          </a:r>
          <a:endParaRPr lang="en-US" sz="2400" kern="1200"/>
        </a:p>
      </dsp:txBody>
      <dsp:txXfrm>
        <a:off x="538153" y="2242288"/>
        <a:ext cx="6980785" cy="639310"/>
      </dsp:txXfrm>
    </dsp:sp>
    <dsp:sp modelId="{7CE54BBD-E27B-4849-B795-559003BAAD57}">
      <dsp:nvSpPr>
        <dsp:cNvPr id="0" name=""/>
        <dsp:cNvSpPr/>
      </dsp:nvSpPr>
      <dsp:spPr>
        <a:xfrm>
          <a:off x="0" y="3650583"/>
          <a:ext cx="10071365" cy="604800"/>
        </a:xfrm>
        <a:prstGeom prst="rect">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sp>
    <dsp:sp modelId="{0B379FCB-D53D-4295-98C9-85B307B8AC20}">
      <dsp:nvSpPr>
        <dsp:cNvPr id="0" name=""/>
        <dsp:cNvSpPr/>
      </dsp:nvSpPr>
      <dsp:spPr>
        <a:xfrm>
          <a:off x="503568" y="3296343"/>
          <a:ext cx="7049955" cy="70848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472" tIns="0" rIns="266472" bIns="0" numCol="1" spcCol="1270" anchor="ctr" anchorCtr="0">
          <a:noAutofit/>
        </a:bodyPr>
        <a:lstStyle/>
        <a:p>
          <a:pPr marL="0" lvl="0" indent="0" algn="l" defTabSz="1066800">
            <a:lnSpc>
              <a:spcPct val="90000"/>
            </a:lnSpc>
            <a:spcBef>
              <a:spcPct val="0"/>
            </a:spcBef>
            <a:spcAft>
              <a:spcPct val="35000"/>
            </a:spcAft>
            <a:buNone/>
          </a:pPr>
          <a:r>
            <a:rPr lang="de-DE" sz="2400" kern="1200"/>
            <a:t>Member‘s Point-Of-View</a:t>
          </a:r>
          <a:endParaRPr lang="en-US" sz="2400" kern="1200"/>
        </a:p>
      </dsp:txBody>
      <dsp:txXfrm>
        <a:off x="538153" y="3330928"/>
        <a:ext cx="6980785"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539D6F-44F1-4A3F-A345-A9372942F0FD}">
      <dsp:nvSpPr>
        <dsp:cNvPr id="0" name=""/>
        <dsp:cNvSpPr/>
      </dsp:nvSpPr>
      <dsp:spPr>
        <a:xfrm>
          <a:off x="2526" y="80468"/>
          <a:ext cx="2463440" cy="460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Ethnography</a:t>
          </a:r>
        </a:p>
      </dsp:txBody>
      <dsp:txXfrm>
        <a:off x="2526" y="80468"/>
        <a:ext cx="2463440" cy="460800"/>
      </dsp:txXfrm>
    </dsp:sp>
    <dsp:sp modelId="{821AB51B-847E-4576-AE6E-D90CC311CC18}">
      <dsp:nvSpPr>
        <dsp:cNvPr id="0" name=""/>
        <dsp:cNvSpPr/>
      </dsp:nvSpPr>
      <dsp:spPr>
        <a:xfrm>
          <a:off x="2526" y="541268"/>
          <a:ext cx="2463440" cy="34724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just" defTabSz="711200">
            <a:lnSpc>
              <a:spcPct val="90000"/>
            </a:lnSpc>
            <a:spcBef>
              <a:spcPct val="0"/>
            </a:spcBef>
            <a:spcAft>
              <a:spcPts val="1200"/>
            </a:spcAft>
            <a:buChar char="•"/>
          </a:pPr>
          <a:r>
            <a:rPr lang="en-US" sz="1600" kern="1200">
              <a:latin typeface="Arial (Headings)"/>
              <a:cs typeface="Arial (Headings)"/>
            </a:rPr>
            <a:t>Study of culture</a:t>
          </a:r>
        </a:p>
        <a:p>
          <a:pPr marL="171450" lvl="1" indent="-171450" algn="l" defTabSz="711200">
            <a:lnSpc>
              <a:spcPct val="90000"/>
            </a:lnSpc>
            <a:spcBef>
              <a:spcPct val="0"/>
            </a:spcBef>
            <a:spcAft>
              <a:spcPts val="1200"/>
            </a:spcAft>
            <a:buChar char="•"/>
          </a:pPr>
          <a:r>
            <a:rPr lang="en-US" sz="1600" kern="1200">
              <a:latin typeface="Arial (Headings)"/>
              <a:cs typeface="Arial (Headings)"/>
            </a:rPr>
            <a:t>Participatory observations, interviews</a:t>
          </a:r>
        </a:p>
        <a:p>
          <a:pPr marL="171450" lvl="1" indent="-171450" algn="l" defTabSz="711200">
            <a:lnSpc>
              <a:spcPct val="90000"/>
            </a:lnSpc>
            <a:spcBef>
              <a:spcPct val="0"/>
            </a:spcBef>
            <a:spcAft>
              <a:spcPts val="1200"/>
            </a:spcAft>
            <a:buChar char="•"/>
          </a:pPr>
          <a:r>
            <a:rPr lang="en-US" sz="1600" kern="1200">
              <a:latin typeface="Arial (Headings)"/>
              <a:cs typeface="Arial (Headings)"/>
            </a:rPr>
            <a:t>Inter-departmental dynamics, gender issues, etc.</a:t>
          </a:r>
        </a:p>
      </dsp:txBody>
      <dsp:txXfrm>
        <a:off x="2526" y="541268"/>
        <a:ext cx="2463440" cy="3472425"/>
      </dsp:txXfrm>
    </dsp:sp>
    <dsp:sp modelId="{7A05CBE4-05D7-46D0-95FC-ACA0CDE12BC6}">
      <dsp:nvSpPr>
        <dsp:cNvPr id="0" name=""/>
        <dsp:cNvSpPr/>
      </dsp:nvSpPr>
      <dsp:spPr>
        <a:xfrm>
          <a:off x="2810848" y="80468"/>
          <a:ext cx="2463440" cy="460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Grounded theory</a:t>
          </a:r>
        </a:p>
      </dsp:txBody>
      <dsp:txXfrm>
        <a:off x="2810848" y="80468"/>
        <a:ext cx="2463440" cy="460800"/>
      </dsp:txXfrm>
    </dsp:sp>
    <dsp:sp modelId="{453F396A-969F-4795-9562-06D2B900CA92}">
      <dsp:nvSpPr>
        <dsp:cNvPr id="0" name=""/>
        <dsp:cNvSpPr/>
      </dsp:nvSpPr>
      <dsp:spPr>
        <a:xfrm>
          <a:off x="2810848" y="541268"/>
          <a:ext cx="2463440" cy="34724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ts val="1200"/>
            </a:spcAft>
            <a:buChar char="•"/>
          </a:pPr>
          <a:r>
            <a:rPr lang="en-US" sz="1600" kern="1200"/>
            <a:t>Study of situations that have a symbolic, and, or interactional element to them</a:t>
          </a:r>
        </a:p>
        <a:p>
          <a:pPr marL="171450" lvl="1" indent="-171450" algn="l" defTabSz="711200">
            <a:lnSpc>
              <a:spcPct val="90000"/>
            </a:lnSpc>
            <a:spcBef>
              <a:spcPct val="0"/>
            </a:spcBef>
            <a:spcAft>
              <a:spcPts val="1200"/>
            </a:spcAft>
            <a:buChar char="•"/>
          </a:pPr>
          <a:r>
            <a:rPr lang="en-US" sz="1600" kern="1200"/>
            <a:t>Flexible in terms of data, but requires theoretical sampling and saturation of both data and theory, before theory development can be claimed</a:t>
          </a:r>
        </a:p>
        <a:p>
          <a:pPr marL="171450" lvl="1" indent="-171450" algn="l" defTabSz="711200">
            <a:lnSpc>
              <a:spcPct val="90000"/>
            </a:lnSpc>
            <a:spcBef>
              <a:spcPct val="0"/>
            </a:spcBef>
            <a:spcAft>
              <a:spcPts val="1200"/>
            </a:spcAft>
            <a:buChar char="•"/>
          </a:pPr>
          <a:r>
            <a:rPr lang="en-US" sz="1600" kern="1200"/>
            <a:t>Relationship marketing, sales, etc.</a:t>
          </a:r>
        </a:p>
      </dsp:txBody>
      <dsp:txXfrm>
        <a:off x="2810848" y="541268"/>
        <a:ext cx="2463440" cy="3472425"/>
      </dsp:txXfrm>
    </dsp:sp>
    <dsp:sp modelId="{40A0ED1F-81FB-4E0C-B6AA-3D7218ACB771}">
      <dsp:nvSpPr>
        <dsp:cNvPr id="0" name=""/>
        <dsp:cNvSpPr/>
      </dsp:nvSpPr>
      <dsp:spPr>
        <a:xfrm>
          <a:off x="5619170" y="80468"/>
          <a:ext cx="2463440" cy="4608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t>Phenomenology</a:t>
          </a:r>
        </a:p>
      </dsp:txBody>
      <dsp:txXfrm>
        <a:off x="5619170" y="80468"/>
        <a:ext cx="2463440" cy="460800"/>
      </dsp:txXfrm>
    </dsp:sp>
    <dsp:sp modelId="{60370D0E-2098-4C3B-A3DC-416792D21159}">
      <dsp:nvSpPr>
        <dsp:cNvPr id="0" name=""/>
        <dsp:cNvSpPr/>
      </dsp:nvSpPr>
      <dsp:spPr>
        <a:xfrm>
          <a:off x="5619170" y="541268"/>
          <a:ext cx="2463440" cy="347242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ts val="1200"/>
            </a:spcAft>
            <a:buChar char="•"/>
          </a:pPr>
          <a:r>
            <a:rPr lang="en-US" sz="1600" kern="1200"/>
            <a:t>Study of how human beings experience a certain phenomenon</a:t>
          </a:r>
        </a:p>
        <a:p>
          <a:pPr marL="171450" lvl="1" indent="-171450" algn="l" defTabSz="711200">
            <a:lnSpc>
              <a:spcPct val="90000"/>
            </a:lnSpc>
            <a:spcBef>
              <a:spcPct val="0"/>
            </a:spcBef>
            <a:spcAft>
              <a:spcPts val="1200"/>
            </a:spcAft>
            <a:buChar char="•"/>
          </a:pPr>
          <a:r>
            <a:rPr lang="en-US" sz="1600" kern="1200"/>
            <a:t>In-depth interviews of small samples of participants, with open-ended questions</a:t>
          </a:r>
        </a:p>
        <a:p>
          <a:pPr marL="171450" lvl="1" indent="-171450" algn="l" defTabSz="711200">
            <a:lnSpc>
              <a:spcPct val="90000"/>
            </a:lnSpc>
            <a:spcBef>
              <a:spcPct val="0"/>
            </a:spcBef>
            <a:spcAft>
              <a:spcPts val="1200"/>
            </a:spcAft>
            <a:buChar char="•"/>
          </a:pPr>
          <a:r>
            <a:rPr lang="en-US" sz="1600" kern="1200"/>
            <a:t>Strategic decision making, reactions to major events, etc.</a:t>
          </a:r>
        </a:p>
      </dsp:txBody>
      <dsp:txXfrm>
        <a:off x="5619170" y="541268"/>
        <a:ext cx="2463440" cy="347242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0EAE46-F635-4F55-B938-29820F09B45C}" type="datetimeFigureOut">
              <a:rPr lang="en-GB" smtClean="0"/>
              <a:t>12/10/2022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DA22BB-066F-4803-A1A1-DCDBDA4B0AB9}" type="slidenum">
              <a:rPr lang="en-GB" smtClean="0"/>
              <a:t>‹#›</a:t>
            </a:fld>
            <a:endParaRPr lang="en-GB"/>
          </a:p>
        </p:txBody>
      </p:sp>
    </p:spTree>
    <p:extLst>
      <p:ext uri="{BB962C8B-B14F-4D97-AF65-F5344CB8AC3E}">
        <p14:creationId xmlns:p14="http://schemas.microsoft.com/office/powerpoint/2010/main" val="3656267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wikipedia.org/wiki/Human_behavior" TargetMode="External"/><Relationship Id="rId7" Type="http://schemas.openxmlformats.org/officeDocument/2006/relationships/hyperlink" Target="https://en.wikipedia.org/wiki/Linguistics"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n.wikipedia.org/wiki/Society" TargetMode="External"/><Relationship Id="rId5" Type="http://schemas.openxmlformats.org/officeDocument/2006/relationships/hyperlink" Target="https://en.wikipedia.org/wiki/Cultures" TargetMode="External"/><Relationship Id="rId4" Type="http://schemas.openxmlformats.org/officeDocument/2006/relationships/hyperlink" Target="https://en.wikipedia.org/wiki/Human_biolog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highlight>
                  <a:srgbClr val="FFFF00"/>
                </a:highlight>
              </a:rPr>
              <a:t>Q: </a:t>
            </a:r>
            <a:r>
              <a:rPr lang="en-US"/>
              <a:t>Was there ethnography before 1922?) Is modern history really the entire evolution of ethnography?</a:t>
            </a:r>
            <a:r>
              <a:rPr lang="en-US">
                <a:ea typeface="Calibri"/>
                <a:cs typeface="Calibri"/>
              </a:rPr>
              <a:t>​</a:t>
            </a:r>
            <a:endParaRPr lang="en-US"/>
          </a:p>
          <a:p>
            <a:endParaRPr lang="en-GB"/>
          </a:p>
        </p:txBody>
      </p:sp>
      <p:sp>
        <p:nvSpPr>
          <p:cNvPr id="4" name="Slide Number Placeholder 3"/>
          <p:cNvSpPr>
            <a:spLocks noGrp="1"/>
          </p:cNvSpPr>
          <p:nvPr>
            <p:ph type="sldNum" sz="quarter" idx="5"/>
          </p:nvPr>
        </p:nvSpPr>
        <p:spPr/>
        <p:txBody>
          <a:bodyPr/>
          <a:lstStyle/>
          <a:p>
            <a:fld id="{FBDA22BB-066F-4803-A1A1-DCDBDA4B0AB9}" type="slidenum">
              <a:rPr lang="en-GB" smtClean="0"/>
              <a:t>2</a:t>
            </a:fld>
            <a:endParaRPr lang="en-GB"/>
          </a:p>
        </p:txBody>
      </p:sp>
    </p:spTree>
    <p:extLst>
      <p:ext uri="{BB962C8B-B14F-4D97-AF65-F5344CB8AC3E}">
        <p14:creationId xmlns:p14="http://schemas.microsoft.com/office/powerpoint/2010/main" val="2146877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tooltip="Human behavior"/>
              </a:rPr>
              <a:t>human </a:t>
            </a:r>
            <a:r>
              <a:rPr lang="en-GB" err="1">
                <a:hlinkClick r:id="rId3" tooltip="Human behavior"/>
              </a:rPr>
              <a:t>behavior</a:t>
            </a:r>
            <a:r>
              <a:rPr lang="en-GB"/>
              <a:t>, </a:t>
            </a:r>
            <a:r>
              <a:rPr lang="en-GB">
                <a:hlinkClick r:id="rId4" tooltip="Human biology"/>
              </a:rPr>
              <a:t>human biology</a:t>
            </a:r>
            <a:r>
              <a:rPr lang="en-GB"/>
              <a:t>, </a:t>
            </a:r>
            <a:r>
              <a:rPr lang="en-GB">
                <a:hlinkClick r:id="rId5" tooltip="Cultures"/>
              </a:rPr>
              <a:t>cultures</a:t>
            </a:r>
            <a:r>
              <a:rPr lang="en-GB"/>
              <a:t>, </a:t>
            </a:r>
            <a:r>
              <a:rPr lang="en-GB">
                <a:hlinkClick r:id="rId6" tooltip="Society"/>
              </a:rPr>
              <a:t>societies</a:t>
            </a:r>
            <a:r>
              <a:rPr lang="en-GB"/>
              <a:t>, and </a:t>
            </a:r>
            <a:r>
              <a:rPr lang="en-GB">
                <a:hlinkClick r:id="rId7" tooltip="Linguistics"/>
              </a:rPr>
              <a:t>linguistics</a:t>
            </a:r>
            <a:r>
              <a:rPr lang="en-GB"/>
              <a:t>, </a:t>
            </a:r>
          </a:p>
        </p:txBody>
      </p:sp>
      <p:sp>
        <p:nvSpPr>
          <p:cNvPr id="4" name="Slide Number Placeholder 3"/>
          <p:cNvSpPr>
            <a:spLocks noGrp="1"/>
          </p:cNvSpPr>
          <p:nvPr>
            <p:ph type="sldNum" sz="quarter" idx="5"/>
          </p:nvPr>
        </p:nvSpPr>
        <p:spPr/>
        <p:txBody>
          <a:bodyPr/>
          <a:lstStyle/>
          <a:p>
            <a:fld id="{FBDA22BB-066F-4803-A1A1-DCDBDA4B0AB9}" type="slidenum">
              <a:rPr lang="en-GB" smtClean="0"/>
              <a:t>13</a:t>
            </a:fld>
            <a:endParaRPr lang="en-GB"/>
          </a:p>
        </p:txBody>
      </p:sp>
    </p:spTree>
    <p:extLst>
      <p:ext uri="{BB962C8B-B14F-4D97-AF65-F5344CB8AC3E}">
        <p14:creationId xmlns:p14="http://schemas.microsoft.com/office/powerpoint/2010/main" val="154872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Mention history</a:t>
            </a:r>
          </a:p>
        </p:txBody>
      </p:sp>
      <p:sp>
        <p:nvSpPr>
          <p:cNvPr id="4" name="Slide Number Placeholder 3"/>
          <p:cNvSpPr>
            <a:spLocks noGrp="1"/>
          </p:cNvSpPr>
          <p:nvPr>
            <p:ph type="sldNum" sz="quarter" idx="5"/>
          </p:nvPr>
        </p:nvSpPr>
        <p:spPr/>
        <p:txBody>
          <a:bodyPr/>
          <a:lstStyle/>
          <a:p>
            <a:fld id="{FBDA22BB-066F-4803-A1A1-DCDBDA4B0AB9}" type="slidenum">
              <a:rPr lang="en-GB" smtClean="0"/>
              <a:t>14</a:t>
            </a:fld>
            <a:endParaRPr lang="en-GB"/>
          </a:p>
        </p:txBody>
      </p:sp>
    </p:spTree>
    <p:extLst>
      <p:ext uri="{BB962C8B-B14F-4D97-AF65-F5344CB8AC3E}">
        <p14:creationId xmlns:p14="http://schemas.microsoft.com/office/powerpoint/2010/main" val="1290853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From slide 16</a:t>
            </a:r>
          </a:p>
        </p:txBody>
      </p:sp>
      <p:sp>
        <p:nvSpPr>
          <p:cNvPr id="4" name="Slide Number Placeholder 3"/>
          <p:cNvSpPr>
            <a:spLocks noGrp="1"/>
          </p:cNvSpPr>
          <p:nvPr>
            <p:ph type="sldNum" sz="quarter" idx="5"/>
          </p:nvPr>
        </p:nvSpPr>
        <p:spPr/>
        <p:txBody>
          <a:bodyPr/>
          <a:lstStyle/>
          <a:p>
            <a:fld id="{FBDA22BB-066F-4803-A1A1-DCDBDA4B0AB9}" type="slidenum">
              <a:rPr lang="en-GB" smtClean="0"/>
              <a:t>15</a:t>
            </a:fld>
            <a:endParaRPr lang="en-GB"/>
          </a:p>
        </p:txBody>
      </p:sp>
    </p:spTree>
    <p:extLst>
      <p:ext uri="{BB962C8B-B14F-4D97-AF65-F5344CB8AC3E}">
        <p14:creationId xmlns:p14="http://schemas.microsoft.com/office/powerpoint/2010/main" val="1269660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DA22BB-066F-4803-A1A1-DCDBDA4B0AB9}" type="slidenum">
              <a:rPr lang="en-GB" smtClean="0"/>
              <a:t>16</a:t>
            </a:fld>
            <a:endParaRPr lang="en-GB"/>
          </a:p>
        </p:txBody>
      </p:sp>
    </p:spTree>
    <p:extLst>
      <p:ext uri="{BB962C8B-B14F-4D97-AF65-F5344CB8AC3E}">
        <p14:creationId xmlns:p14="http://schemas.microsoft.com/office/powerpoint/2010/main" val="3159287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-Can review ancient texts relating to a topic</a:t>
            </a:r>
          </a:p>
          <a:p>
            <a:r>
              <a:rPr lang="en-GB"/>
              <a:t>-</a:t>
            </a:r>
            <a:r>
              <a:rPr lang="en-GB" err="1"/>
              <a:t>Ethnoarcheology</a:t>
            </a:r>
            <a:endParaRPr lang="en-GB"/>
          </a:p>
        </p:txBody>
      </p:sp>
      <p:sp>
        <p:nvSpPr>
          <p:cNvPr id="4" name="Slide Number Placeholder 3"/>
          <p:cNvSpPr>
            <a:spLocks noGrp="1"/>
          </p:cNvSpPr>
          <p:nvPr>
            <p:ph type="sldNum" sz="quarter" idx="5"/>
          </p:nvPr>
        </p:nvSpPr>
        <p:spPr/>
        <p:txBody>
          <a:bodyPr/>
          <a:lstStyle/>
          <a:p>
            <a:fld id="{FBDA22BB-066F-4803-A1A1-DCDBDA4B0AB9}" type="slidenum">
              <a:rPr lang="en-GB" smtClean="0"/>
              <a:t>17</a:t>
            </a:fld>
            <a:endParaRPr lang="en-GB"/>
          </a:p>
        </p:txBody>
      </p:sp>
    </p:spTree>
    <p:extLst>
      <p:ext uri="{BB962C8B-B14F-4D97-AF65-F5344CB8AC3E}">
        <p14:creationId xmlns:p14="http://schemas.microsoft.com/office/powerpoint/2010/main" val="4229429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Apply example of flat earth here again</a:t>
            </a:r>
          </a:p>
        </p:txBody>
      </p:sp>
      <p:sp>
        <p:nvSpPr>
          <p:cNvPr id="4" name="Slide Number Placeholder 3"/>
          <p:cNvSpPr>
            <a:spLocks noGrp="1"/>
          </p:cNvSpPr>
          <p:nvPr>
            <p:ph type="sldNum" sz="quarter" idx="5"/>
          </p:nvPr>
        </p:nvSpPr>
        <p:spPr/>
        <p:txBody>
          <a:bodyPr/>
          <a:lstStyle/>
          <a:p>
            <a:fld id="{FBDA22BB-066F-4803-A1A1-DCDBDA4B0AB9}" type="slidenum">
              <a:rPr lang="en-GB" smtClean="0"/>
              <a:t>18</a:t>
            </a:fld>
            <a:endParaRPr lang="en-GB"/>
          </a:p>
        </p:txBody>
      </p:sp>
    </p:spTree>
    <p:extLst>
      <p:ext uri="{BB962C8B-B14F-4D97-AF65-F5344CB8AC3E}">
        <p14:creationId xmlns:p14="http://schemas.microsoft.com/office/powerpoint/2010/main" val="1082690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Pre-ethnography</a:t>
            </a:r>
          </a:p>
          <a:p>
            <a:pPr marL="342900" lvl="0" indent="-342900">
              <a:lnSpc>
                <a:spcPct val="107000"/>
              </a:lnSpc>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Pre-ethnography (meaning before the first acknowledged methods) is a wild mixture of travel reports, field expeditions </a:t>
            </a:r>
            <a:r>
              <a:rPr lang="en-US" sz="1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a:effectLst/>
                <a:latin typeface="Calibri" panose="020F0502020204030204" pitchFamily="34" charset="0"/>
                <a:ea typeface="Calibri" panose="020F0502020204030204" pitchFamily="34" charset="0"/>
                <a:cs typeface="Times New Roman" panose="02020603050405020304" pitchFamily="18" charset="0"/>
              </a:rPr>
              <a:t> what many geographers, </a:t>
            </a:r>
            <a:r>
              <a:rPr lang="en-US" sz="1800" err="1">
                <a:effectLst/>
                <a:latin typeface="Calibri" panose="020F0502020204030204" pitchFamily="34" charset="0"/>
                <a:ea typeface="Calibri" panose="020F0502020204030204" pitchFamily="34" charset="0"/>
                <a:cs typeface="Times New Roman" panose="02020603050405020304" pitchFamily="18" charset="0"/>
              </a:rPr>
              <a:t>sociologicsts</a:t>
            </a:r>
            <a:r>
              <a:rPr lang="en-US" sz="1800">
                <a:effectLst/>
                <a:latin typeface="Calibri" panose="020F0502020204030204" pitchFamily="34" charset="0"/>
                <a:ea typeface="Calibri" panose="020F0502020204030204" pitchFamily="34" charset="0"/>
                <a:cs typeface="Times New Roman" panose="02020603050405020304" pitchFamily="18" charset="0"/>
              </a:rPr>
              <a:t>, anthropologists and their predecessors did, like Marco Polo</a:t>
            </a:r>
          </a:p>
          <a:p>
            <a:pPr marL="342900" lvl="0" indent="-342900">
              <a:lnSpc>
                <a:spcPct val="107000"/>
              </a:lnSpc>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This started very early: Herodotus (484 BCE to 425 BCE) is recorded to have written the first ethnography in anything like the present sense.</a:t>
            </a:r>
          </a:p>
          <a:p>
            <a:pPr marL="342900" lvl="0" indent="-342900">
              <a:lnSpc>
                <a:spcPct val="107000"/>
              </a:lnSpc>
              <a:spcAft>
                <a:spcPts val="80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A special group to be mentioned here, that is closer to modern ethnography than to e.g. Herodotus, are the “armchair anthropologists”: those that sit in their armchairs at home and read reports and send out surveys to make judgements and inferences, but never experience the groups they study first-hand</a:t>
            </a: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Ethnography:</a:t>
            </a:r>
          </a:p>
          <a:p>
            <a:pPr marL="342900" lvl="0" indent="-342900">
              <a:lnSpc>
                <a:spcPct val="107000"/>
              </a:lnSpc>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Hard to say who exactly started it, but there are different roots to be considered from anthropology and sociology </a:t>
            </a:r>
            <a:r>
              <a:rPr lang="en-US" sz="1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a:effectLst/>
                <a:latin typeface="Calibri" panose="020F0502020204030204" pitchFamily="34" charset="0"/>
                <a:ea typeface="Calibri" panose="020F0502020204030204" pitchFamily="34" charset="0"/>
                <a:cs typeface="Times New Roman" panose="02020603050405020304" pitchFamily="18" charset="0"/>
              </a:rPr>
              <a:t> those set the baselines and rules that we still apply today</a:t>
            </a:r>
          </a:p>
          <a:p>
            <a:pPr marL="342900" lvl="0" indent="-342900">
              <a:lnSpc>
                <a:spcPct val="107000"/>
              </a:lnSpc>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Lewis Henry Morgan (1859 to 1862) - study of native </a:t>
            </a:r>
            <a:r>
              <a:rPr lang="en-US" sz="1800" err="1">
                <a:effectLst/>
                <a:latin typeface="Calibri" panose="020F0502020204030204" pitchFamily="34" charset="0"/>
                <a:ea typeface="Calibri" panose="020F0502020204030204" pitchFamily="34" charset="0"/>
                <a:cs typeface="Times New Roman" panose="02020603050405020304" pitchFamily="18" charset="0"/>
              </a:rPr>
              <a:t>american</a:t>
            </a:r>
            <a:r>
              <a:rPr lang="en-US" sz="1800">
                <a:effectLst/>
                <a:latin typeface="Calibri" panose="020F0502020204030204" pitchFamily="34" charset="0"/>
                <a:ea typeface="Calibri" panose="020F0502020204030204" pitchFamily="34" charset="0"/>
                <a:cs typeface="Times New Roman" panose="02020603050405020304" pitchFamily="18" charset="0"/>
              </a:rPr>
              <a:t> groups/ Iroquois (</a:t>
            </a:r>
            <a:r>
              <a:rPr lang="en-US" sz="1800" err="1">
                <a:effectLst/>
                <a:latin typeface="Calibri" panose="020F0502020204030204" pitchFamily="34" charset="0"/>
                <a:ea typeface="Calibri" panose="020F0502020204030204" pitchFamily="34" charset="0"/>
                <a:cs typeface="Times New Roman" panose="02020603050405020304" pitchFamily="18" charset="0"/>
              </a:rPr>
              <a:t>Ugwu</a:t>
            </a:r>
            <a:r>
              <a:rPr lang="en-US" sz="1800">
                <a:effectLst/>
                <a:latin typeface="Calibri" panose="020F0502020204030204" pitchFamily="34" charset="0"/>
                <a:ea typeface="Calibri" panose="020F0502020204030204" pitchFamily="34" charset="0"/>
                <a:cs typeface="Times New Roman" panose="02020603050405020304" pitchFamily="18" charset="0"/>
              </a:rPr>
              <a:t>, 2016) </a:t>
            </a:r>
            <a:r>
              <a:rPr lang="en-US" sz="1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a:effectLst/>
                <a:latin typeface="Calibri" panose="020F0502020204030204" pitchFamily="34" charset="0"/>
                <a:ea typeface="Calibri" panose="020F0502020204030204" pitchFamily="34" charset="0"/>
                <a:cs typeface="Times New Roman" panose="02020603050405020304" pitchFamily="18" charset="0"/>
              </a:rPr>
              <a:t> founder of cultural and social dimensions (focusing on culture and society in-depth)</a:t>
            </a:r>
          </a:p>
          <a:p>
            <a:pPr marL="342900" lvl="0" indent="-342900">
              <a:lnSpc>
                <a:spcPct val="107000"/>
              </a:lnSpc>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1922 Malinowski (you will hear from him again), concept of “participant observation” </a:t>
            </a:r>
            <a:r>
              <a:rPr lang="en-US" sz="18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US" sz="1800">
                <a:effectLst/>
                <a:latin typeface="Calibri" panose="020F0502020204030204" pitchFamily="34" charset="0"/>
                <a:ea typeface="Calibri" panose="020F0502020204030204" pitchFamily="34" charset="0"/>
                <a:cs typeface="Times New Roman" panose="02020603050405020304" pitchFamily="18" charset="0"/>
              </a:rPr>
              <a:t> participation + observation, no longer only observing from distance</a:t>
            </a:r>
          </a:p>
          <a:p>
            <a:pPr marL="342900" lvl="0" indent="-342900">
              <a:lnSpc>
                <a:spcPct val="107000"/>
              </a:lnSpc>
              <a:spcAft>
                <a:spcPts val="80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Sociology: Chicago school which founded “urban sociology”, which means studying modern city life. This takes the focus closer to home, away from only studying foreign groups and minorities</a:t>
            </a:r>
          </a:p>
          <a:p>
            <a:pPr>
              <a:lnSpc>
                <a:spcPct val="107000"/>
              </a:lnSpc>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Modern Ethnography</a:t>
            </a:r>
          </a:p>
          <a:p>
            <a:pPr marL="342900" lvl="0" indent="-342900">
              <a:lnSpc>
                <a:spcPct val="107000"/>
              </a:lnSpc>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Today, ethnography is a common approach in various social science fields, </a:t>
            </a:r>
          </a:p>
          <a:p>
            <a:pPr marL="342900" lvl="0" indent="-342900">
              <a:lnSpc>
                <a:spcPct val="107000"/>
              </a:lnSpc>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ever developing and various forms exist</a:t>
            </a:r>
          </a:p>
          <a:p>
            <a:pPr marL="800100" marR="0" lvl="1" indent="-342900" algn="l" defTabSz="914400" rtl="0" eaLnBrk="1" fontAlgn="auto" latinLnBrk="0" hangingPunct="1">
              <a:lnSpc>
                <a:spcPct val="107000"/>
              </a:lnSpc>
              <a:spcBef>
                <a:spcPts val="0"/>
              </a:spcBef>
              <a:spcAft>
                <a:spcPts val="0"/>
              </a:spcAft>
              <a:buClrTx/>
              <a:buSzTx/>
              <a:buFont typeface="Calibri" panose="020F0502020204030204" pitchFamily="34" charset="0"/>
              <a:buChar char="-"/>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we gathered some forms here on the right, they are all suitable to different contexts and requirements. Don’t talk further about this, just to point out that if you want to do an ethnography, there are many possibilities</a:t>
            </a:r>
          </a:p>
          <a:p>
            <a:pPr marL="342900" lvl="0" indent="-342900">
              <a:lnSpc>
                <a:spcPct val="107000"/>
              </a:lnSpc>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main distinction: relational (in-person, like previously) and digital (online, account for modern days)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BDA22BB-066F-4803-A1A1-DCDBDA4B0AB9}" type="slidenum">
              <a:rPr lang="en-GB" smtClean="0"/>
              <a:t>20</a:t>
            </a:fld>
            <a:endParaRPr lang="en-GB"/>
          </a:p>
        </p:txBody>
      </p:sp>
    </p:spTree>
    <p:extLst>
      <p:ext uri="{BB962C8B-B14F-4D97-AF65-F5344CB8AC3E}">
        <p14:creationId xmlns:p14="http://schemas.microsoft.com/office/powerpoint/2010/main" val="2570693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latin typeface="Calibri"/>
                <a:ea typeface="Calibri"/>
                <a:cs typeface="Times New Roman"/>
              </a:rPr>
              <a:t>Bloomberg, </a:t>
            </a:r>
            <a:r>
              <a:rPr lang="de-DE" err="1">
                <a:latin typeface="Calibri"/>
                <a:ea typeface="Calibri"/>
                <a:cs typeface="Times New Roman"/>
              </a:rPr>
              <a:t>Mosher</a:t>
            </a:r>
            <a:r>
              <a:rPr lang="de-DE">
                <a:latin typeface="Calibri"/>
                <a:ea typeface="Calibri"/>
                <a:cs typeface="Times New Roman"/>
              </a:rPr>
              <a:t> und </a:t>
            </a:r>
            <a:r>
              <a:rPr lang="de-DE" err="1">
                <a:latin typeface="Calibri"/>
                <a:ea typeface="Calibri"/>
                <a:cs typeface="Times New Roman"/>
              </a:rPr>
              <a:t>Swenton</a:t>
            </a:r>
            <a:r>
              <a:rPr lang="de-DE">
                <a:latin typeface="Calibri"/>
                <a:ea typeface="Calibri"/>
                <a:cs typeface="Times New Roman"/>
              </a:rPr>
              <a:t>-Hall (1993) </a:t>
            </a:r>
            <a:r>
              <a:rPr lang="de-DE" err="1">
                <a:latin typeface="Calibri"/>
                <a:ea typeface="Calibri"/>
                <a:cs typeface="Times New Roman"/>
              </a:rPr>
              <a:t>defined</a:t>
            </a:r>
            <a:r>
              <a:rPr lang="de-DE">
                <a:latin typeface="Calibri"/>
                <a:ea typeface="Calibri"/>
                <a:cs typeface="Times New Roman"/>
              </a:rPr>
              <a:t> </a:t>
            </a:r>
            <a:r>
              <a:rPr lang="de-DE" err="1">
                <a:latin typeface="Calibri"/>
                <a:ea typeface="Calibri"/>
                <a:cs typeface="Times New Roman"/>
              </a:rPr>
              <a:t>four</a:t>
            </a:r>
            <a:r>
              <a:rPr lang="de-DE">
                <a:latin typeface="Calibri"/>
                <a:ea typeface="Calibri"/>
                <a:cs typeface="Times New Roman"/>
              </a:rPr>
              <a:t> </a:t>
            </a:r>
            <a:r>
              <a:rPr lang="de-DE" err="1">
                <a:latin typeface="Calibri"/>
                <a:ea typeface="Calibri"/>
                <a:cs typeface="Times New Roman"/>
              </a:rPr>
              <a:t>principles</a:t>
            </a:r>
            <a:r>
              <a:rPr lang="de-DE">
                <a:latin typeface="Calibri"/>
                <a:ea typeface="Calibri"/>
                <a:cs typeface="Times New Roman"/>
              </a:rPr>
              <a:t> </a:t>
            </a:r>
            <a:r>
              <a:rPr lang="de-DE" err="1">
                <a:latin typeface="Calibri"/>
                <a:ea typeface="Calibri"/>
                <a:cs typeface="Times New Roman"/>
              </a:rPr>
              <a:t>of</a:t>
            </a:r>
            <a:r>
              <a:rPr lang="de-DE">
                <a:latin typeface="Calibri"/>
                <a:ea typeface="Calibri"/>
                <a:cs typeface="Times New Roman"/>
              </a:rPr>
              <a:t> </a:t>
            </a:r>
            <a:r>
              <a:rPr lang="de-DE" err="1">
                <a:latin typeface="Calibri"/>
                <a:ea typeface="Calibri"/>
                <a:cs typeface="Times New Roman"/>
              </a:rPr>
              <a:t>ethnography</a:t>
            </a:r>
            <a:r>
              <a:rPr lang="de-DE">
                <a:latin typeface="Calibri"/>
                <a:ea typeface="Calibri"/>
                <a:cs typeface="Times New Roman"/>
              </a:rPr>
              <a:t>:</a:t>
            </a:r>
            <a:endParaRPr lang="en-US">
              <a:latin typeface="Calibri"/>
              <a:ea typeface="Calibri"/>
              <a:cs typeface="+mn-lt"/>
            </a:endParaRPr>
          </a:p>
          <a:p>
            <a:pPr marL="342900" indent="-342900">
              <a:buAutoNum type="arabicPeriod"/>
            </a:pPr>
            <a:r>
              <a:rPr lang="de-DE" err="1">
                <a:latin typeface="Calibri"/>
                <a:ea typeface="Calibri"/>
                <a:cs typeface="Times New Roman"/>
              </a:rPr>
              <a:t>natural</a:t>
            </a:r>
            <a:r>
              <a:rPr lang="de-DE">
                <a:latin typeface="Calibri"/>
                <a:ea typeface="Calibri"/>
                <a:cs typeface="Times New Roman"/>
              </a:rPr>
              <a:t> </a:t>
            </a:r>
            <a:r>
              <a:rPr lang="de-DE" err="1">
                <a:latin typeface="Calibri"/>
                <a:ea typeface="Calibri"/>
                <a:cs typeface="Times New Roman"/>
              </a:rPr>
              <a:t>settings</a:t>
            </a:r>
            <a:r>
              <a:rPr lang="de-DE">
                <a:latin typeface="Calibri"/>
                <a:ea typeface="Calibri"/>
                <a:cs typeface="Times New Roman"/>
              </a:rPr>
              <a:t>: </a:t>
            </a:r>
            <a:r>
              <a:rPr lang="de-DE" err="1">
                <a:latin typeface="Calibri"/>
                <a:ea typeface="Calibri"/>
                <a:cs typeface="Times New Roman"/>
              </a:rPr>
              <a:t>the</a:t>
            </a:r>
            <a:r>
              <a:rPr lang="de-DE">
                <a:latin typeface="Calibri"/>
                <a:ea typeface="Calibri"/>
                <a:cs typeface="Times New Roman"/>
              </a:rPr>
              <a:t> </a:t>
            </a:r>
            <a:r>
              <a:rPr lang="de-DE" err="1">
                <a:latin typeface="Calibri"/>
                <a:ea typeface="Calibri"/>
                <a:cs typeface="Times New Roman"/>
              </a:rPr>
              <a:t>studies</a:t>
            </a:r>
            <a:r>
              <a:rPr lang="de-DE">
                <a:latin typeface="Calibri"/>
                <a:ea typeface="Calibri"/>
                <a:cs typeface="Times New Roman"/>
              </a:rPr>
              <a:t> </a:t>
            </a:r>
            <a:r>
              <a:rPr lang="de-DE" err="1">
                <a:latin typeface="Calibri"/>
                <a:ea typeface="Calibri"/>
                <a:cs typeface="Times New Roman"/>
              </a:rPr>
              <a:t>are</a:t>
            </a:r>
            <a:r>
              <a:rPr lang="de-DE">
                <a:latin typeface="Calibri"/>
                <a:ea typeface="Calibri"/>
                <a:cs typeface="Times New Roman"/>
              </a:rPr>
              <a:t> </a:t>
            </a:r>
            <a:r>
              <a:rPr lang="de-DE" err="1">
                <a:latin typeface="Calibri"/>
                <a:ea typeface="Calibri"/>
                <a:cs typeface="Times New Roman"/>
              </a:rPr>
              <a:t>done</a:t>
            </a:r>
            <a:r>
              <a:rPr lang="de-DE">
                <a:latin typeface="Calibri"/>
                <a:ea typeface="Calibri"/>
                <a:cs typeface="Times New Roman"/>
              </a:rPr>
              <a:t> in </a:t>
            </a:r>
            <a:r>
              <a:rPr lang="de-DE" err="1">
                <a:latin typeface="Calibri"/>
                <a:ea typeface="Calibri"/>
                <a:cs typeface="Times New Roman"/>
              </a:rPr>
              <a:t>the</a:t>
            </a:r>
            <a:r>
              <a:rPr lang="de-DE">
                <a:latin typeface="Calibri"/>
                <a:ea typeface="Calibri"/>
                <a:cs typeface="Times New Roman"/>
              </a:rPr>
              <a:t> </a:t>
            </a:r>
            <a:r>
              <a:rPr lang="de-DE" err="1">
                <a:latin typeface="Calibri"/>
                <a:ea typeface="Calibri"/>
                <a:cs typeface="Times New Roman"/>
              </a:rPr>
              <a:t>natural</a:t>
            </a:r>
            <a:r>
              <a:rPr lang="de-DE">
                <a:latin typeface="Calibri"/>
                <a:ea typeface="Calibri"/>
                <a:cs typeface="Times New Roman"/>
              </a:rPr>
              <a:t> </a:t>
            </a:r>
            <a:r>
              <a:rPr lang="de-DE" err="1">
                <a:latin typeface="Calibri"/>
                <a:ea typeface="Calibri"/>
                <a:cs typeface="Times New Roman"/>
              </a:rPr>
              <a:t>settings</a:t>
            </a:r>
            <a:r>
              <a:rPr lang="de-DE">
                <a:latin typeface="Calibri"/>
                <a:ea typeface="Calibri"/>
                <a:cs typeface="Times New Roman"/>
              </a:rPr>
              <a:t>, not in a lab. The </a:t>
            </a:r>
            <a:r>
              <a:rPr lang="de-DE" err="1">
                <a:latin typeface="Calibri"/>
                <a:ea typeface="Calibri"/>
                <a:cs typeface="Times New Roman"/>
              </a:rPr>
              <a:t>ethnographer</a:t>
            </a:r>
            <a:r>
              <a:rPr lang="de-DE">
                <a:latin typeface="Calibri"/>
                <a:ea typeface="Calibri"/>
                <a:cs typeface="Times New Roman"/>
              </a:rPr>
              <a:t> </a:t>
            </a:r>
            <a:r>
              <a:rPr lang="de-DE" err="1">
                <a:latin typeface="Calibri"/>
                <a:ea typeface="Calibri"/>
                <a:cs typeface="Times New Roman"/>
              </a:rPr>
              <a:t>studies</a:t>
            </a:r>
            <a:r>
              <a:rPr lang="de-DE">
                <a:latin typeface="Calibri"/>
                <a:ea typeface="Calibri"/>
                <a:cs typeface="Times New Roman"/>
              </a:rPr>
              <a:t> </a:t>
            </a:r>
            <a:r>
              <a:rPr lang="de-DE" err="1">
                <a:latin typeface="Calibri"/>
                <a:ea typeface="Calibri"/>
                <a:cs typeface="Times New Roman"/>
              </a:rPr>
              <a:t>the</a:t>
            </a:r>
            <a:r>
              <a:rPr lang="de-DE">
                <a:latin typeface="Calibri"/>
                <a:ea typeface="Calibri"/>
                <a:cs typeface="Times New Roman"/>
              </a:rPr>
              <a:t> </a:t>
            </a:r>
            <a:r>
              <a:rPr lang="de-DE" err="1">
                <a:latin typeface="Calibri"/>
                <a:ea typeface="Calibri"/>
                <a:cs typeface="Times New Roman"/>
              </a:rPr>
              <a:t>people</a:t>
            </a:r>
            <a:r>
              <a:rPr lang="de-DE">
                <a:latin typeface="Calibri"/>
                <a:ea typeface="Calibri"/>
                <a:cs typeface="Times New Roman"/>
              </a:rPr>
              <a:t> in </a:t>
            </a:r>
            <a:r>
              <a:rPr lang="de-DE" err="1">
                <a:latin typeface="Calibri"/>
                <a:ea typeface="Calibri"/>
                <a:cs typeface="Times New Roman"/>
              </a:rPr>
              <a:t>their</a:t>
            </a:r>
            <a:r>
              <a:rPr lang="de-DE">
                <a:latin typeface="Calibri"/>
                <a:ea typeface="Calibri"/>
                <a:cs typeface="Times New Roman"/>
              </a:rPr>
              <a:t> </a:t>
            </a:r>
            <a:r>
              <a:rPr lang="de-DE" err="1">
                <a:latin typeface="Calibri"/>
                <a:ea typeface="Calibri"/>
                <a:cs typeface="Times New Roman"/>
              </a:rPr>
              <a:t>daily</a:t>
            </a:r>
            <a:r>
              <a:rPr lang="de-DE">
                <a:latin typeface="Calibri"/>
                <a:ea typeface="Calibri"/>
                <a:cs typeface="Times New Roman"/>
              </a:rPr>
              <a:t> </a:t>
            </a:r>
            <a:r>
              <a:rPr lang="de-DE" err="1">
                <a:latin typeface="Calibri"/>
                <a:ea typeface="Calibri"/>
                <a:cs typeface="Times New Roman"/>
              </a:rPr>
              <a:t>life</a:t>
            </a:r>
            <a:r>
              <a:rPr lang="de-DE">
                <a:latin typeface="Calibri"/>
                <a:ea typeface="Calibri"/>
                <a:cs typeface="Times New Roman"/>
              </a:rPr>
              <a:t>.</a:t>
            </a:r>
            <a:endParaRPr lang="en-US">
              <a:latin typeface="Calibri"/>
              <a:ea typeface="Calibri"/>
              <a:cs typeface="+mn-lt"/>
            </a:endParaRPr>
          </a:p>
          <a:p>
            <a:pPr marL="342900" indent="-342900">
              <a:buAutoNum type="arabicPeriod"/>
            </a:pPr>
            <a:r>
              <a:rPr lang="de-DE" err="1">
                <a:latin typeface="Calibri"/>
                <a:ea typeface="Calibri"/>
                <a:cs typeface="Times New Roman"/>
              </a:rPr>
              <a:t>Holism</a:t>
            </a:r>
            <a:r>
              <a:rPr lang="de-DE">
                <a:latin typeface="Calibri"/>
                <a:ea typeface="Calibri"/>
                <a:cs typeface="Times New Roman"/>
              </a:rPr>
              <a:t>: Studies </a:t>
            </a:r>
            <a:r>
              <a:rPr lang="de-DE" err="1">
                <a:latin typeface="Calibri"/>
                <a:ea typeface="Calibri"/>
                <a:cs typeface="Times New Roman"/>
              </a:rPr>
              <a:t>are</a:t>
            </a:r>
            <a:r>
              <a:rPr lang="de-DE">
                <a:latin typeface="Calibri"/>
                <a:ea typeface="Calibri"/>
                <a:cs typeface="Times New Roman"/>
              </a:rPr>
              <a:t> </a:t>
            </a:r>
            <a:r>
              <a:rPr lang="de-DE" err="1">
                <a:latin typeface="Calibri"/>
                <a:ea typeface="Calibri"/>
                <a:cs typeface="Times New Roman"/>
              </a:rPr>
              <a:t>done</a:t>
            </a:r>
            <a:r>
              <a:rPr lang="de-DE">
                <a:latin typeface="Calibri"/>
                <a:ea typeface="Calibri"/>
                <a:cs typeface="Times New Roman"/>
              </a:rPr>
              <a:t> </a:t>
            </a:r>
            <a:r>
              <a:rPr lang="de-DE" err="1">
                <a:latin typeface="Calibri"/>
                <a:ea typeface="Calibri"/>
                <a:cs typeface="Times New Roman"/>
              </a:rPr>
              <a:t>holistically</a:t>
            </a:r>
            <a:r>
              <a:rPr lang="de-DE">
                <a:latin typeface="Calibri"/>
                <a:ea typeface="Calibri"/>
                <a:cs typeface="Times New Roman"/>
              </a:rPr>
              <a:t>. </a:t>
            </a:r>
            <a:r>
              <a:rPr lang="de-DE" err="1">
                <a:latin typeface="Calibri"/>
                <a:ea typeface="Calibri"/>
                <a:cs typeface="Times New Roman"/>
              </a:rPr>
              <a:t>Behavior</a:t>
            </a:r>
            <a:r>
              <a:rPr lang="de-DE">
                <a:latin typeface="Calibri"/>
                <a:ea typeface="Calibri"/>
                <a:cs typeface="Times New Roman"/>
              </a:rPr>
              <a:t> </a:t>
            </a:r>
            <a:r>
              <a:rPr lang="de-DE" err="1">
                <a:latin typeface="Calibri"/>
                <a:ea typeface="Calibri"/>
                <a:cs typeface="Times New Roman"/>
              </a:rPr>
              <a:t>is</a:t>
            </a:r>
            <a:r>
              <a:rPr lang="de-DE">
                <a:latin typeface="Calibri"/>
                <a:ea typeface="Calibri"/>
                <a:cs typeface="Times New Roman"/>
              </a:rPr>
              <a:t> </a:t>
            </a:r>
            <a:r>
              <a:rPr lang="de-DE" err="1">
                <a:latin typeface="Calibri"/>
                <a:ea typeface="Calibri"/>
                <a:cs typeface="Times New Roman"/>
              </a:rPr>
              <a:t>understood</a:t>
            </a:r>
            <a:r>
              <a:rPr lang="de-DE">
                <a:latin typeface="Calibri"/>
                <a:ea typeface="Calibri"/>
                <a:cs typeface="Times New Roman"/>
              </a:rPr>
              <a:t> in </a:t>
            </a:r>
            <a:r>
              <a:rPr lang="de-DE" err="1">
                <a:latin typeface="Calibri"/>
                <a:ea typeface="Calibri"/>
                <a:cs typeface="Times New Roman"/>
              </a:rPr>
              <a:t>its</a:t>
            </a:r>
            <a:r>
              <a:rPr lang="de-DE">
                <a:latin typeface="Calibri"/>
                <a:ea typeface="Calibri"/>
                <a:cs typeface="Times New Roman"/>
              </a:rPr>
              <a:t> </a:t>
            </a:r>
            <a:r>
              <a:rPr lang="de-DE" err="1">
                <a:latin typeface="Calibri"/>
                <a:ea typeface="Calibri"/>
                <a:cs typeface="Times New Roman"/>
              </a:rPr>
              <a:t>context</a:t>
            </a:r>
            <a:r>
              <a:rPr lang="de-DE">
                <a:latin typeface="Calibri"/>
                <a:ea typeface="Calibri"/>
                <a:cs typeface="Times New Roman"/>
              </a:rPr>
              <a:t>, </a:t>
            </a:r>
            <a:r>
              <a:rPr lang="de-DE" err="1">
                <a:latin typeface="Calibri"/>
                <a:ea typeface="Calibri"/>
                <a:cs typeface="Times New Roman"/>
              </a:rPr>
              <a:t>meaning</a:t>
            </a:r>
            <a:r>
              <a:rPr lang="de-DE">
                <a:latin typeface="Calibri"/>
                <a:ea typeface="Calibri"/>
                <a:cs typeface="Times New Roman"/>
              </a:rPr>
              <a:t> </a:t>
            </a:r>
            <a:r>
              <a:rPr lang="de-DE" err="1">
                <a:latin typeface="Calibri"/>
                <a:ea typeface="Calibri"/>
                <a:cs typeface="Times New Roman"/>
              </a:rPr>
              <a:t>the</a:t>
            </a:r>
            <a:r>
              <a:rPr lang="de-DE">
                <a:latin typeface="Calibri"/>
                <a:ea typeface="Calibri"/>
                <a:cs typeface="Times New Roman"/>
              </a:rPr>
              <a:t> </a:t>
            </a:r>
            <a:r>
              <a:rPr lang="de-DE" err="1">
                <a:latin typeface="Calibri"/>
                <a:ea typeface="Calibri"/>
                <a:cs typeface="Times New Roman"/>
              </a:rPr>
              <a:t>ethnographer</a:t>
            </a:r>
            <a:r>
              <a:rPr lang="de-DE">
                <a:latin typeface="Calibri"/>
                <a:ea typeface="Calibri"/>
                <a:cs typeface="Times New Roman"/>
              </a:rPr>
              <a:t> </a:t>
            </a:r>
            <a:r>
              <a:rPr lang="de-DE" err="1">
                <a:latin typeface="Calibri"/>
                <a:ea typeface="Calibri"/>
                <a:cs typeface="Times New Roman"/>
              </a:rPr>
              <a:t>tries</a:t>
            </a:r>
            <a:r>
              <a:rPr lang="de-DE">
                <a:latin typeface="Calibri"/>
                <a:ea typeface="Calibri"/>
                <a:cs typeface="Times New Roman"/>
              </a:rPr>
              <a:t> </a:t>
            </a:r>
            <a:r>
              <a:rPr lang="de-DE" err="1">
                <a:latin typeface="Calibri"/>
                <a:ea typeface="Calibri"/>
                <a:cs typeface="Times New Roman"/>
              </a:rPr>
              <a:t>understanding</a:t>
            </a:r>
            <a:r>
              <a:rPr lang="de-DE">
                <a:latin typeface="Calibri"/>
                <a:ea typeface="Calibri"/>
                <a:cs typeface="Times New Roman"/>
              </a:rPr>
              <a:t> and </a:t>
            </a:r>
            <a:r>
              <a:rPr lang="de-DE" err="1">
                <a:latin typeface="Calibri"/>
                <a:ea typeface="Calibri"/>
                <a:cs typeface="Times New Roman"/>
              </a:rPr>
              <a:t>including</a:t>
            </a:r>
            <a:r>
              <a:rPr lang="de-DE">
                <a:latin typeface="Calibri"/>
                <a:ea typeface="Calibri"/>
                <a:cs typeface="Times New Roman"/>
              </a:rPr>
              <a:t> all </a:t>
            </a:r>
            <a:r>
              <a:rPr lang="de-DE" err="1">
                <a:latin typeface="Calibri"/>
                <a:ea typeface="Calibri"/>
                <a:cs typeface="Times New Roman"/>
              </a:rPr>
              <a:t>facts</a:t>
            </a:r>
            <a:r>
              <a:rPr lang="de-DE">
                <a:latin typeface="Calibri"/>
                <a:ea typeface="Calibri"/>
                <a:cs typeface="Times New Roman"/>
              </a:rPr>
              <a:t> </a:t>
            </a:r>
            <a:r>
              <a:rPr lang="de-DE" err="1">
                <a:latin typeface="Calibri"/>
                <a:ea typeface="Calibri"/>
                <a:cs typeface="Times New Roman"/>
              </a:rPr>
              <a:t>that</a:t>
            </a:r>
            <a:r>
              <a:rPr lang="de-DE">
                <a:latin typeface="Calibri"/>
                <a:ea typeface="Calibri"/>
                <a:cs typeface="Times New Roman"/>
              </a:rPr>
              <a:t> </a:t>
            </a:r>
            <a:r>
              <a:rPr lang="de-DE" err="1">
                <a:latin typeface="Calibri"/>
                <a:ea typeface="Calibri"/>
                <a:cs typeface="Times New Roman"/>
              </a:rPr>
              <a:t>might</a:t>
            </a:r>
            <a:r>
              <a:rPr lang="de-DE">
                <a:latin typeface="Calibri"/>
                <a:ea typeface="Calibri"/>
                <a:cs typeface="Times New Roman"/>
              </a:rPr>
              <a:t> </a:t>
            </a:r>
            <a:r>
              <a:rPr lang="de-DE" err="1">
                <a:latin typeface="Calibri"/>
                <a:ea typeface="Calibri"/>
                <a:cs typeface="Times New Roman"/>
              </a:rPr>
              <a:t>have</a:t>
            </a:r>
            <a:r>
              <a:rPr lang="de-DE">
                <a:latin typeface="Calibri"/>
                <a:ea typeface="Calibri"/>
                <a:cs typeface="Times New Roman"/>
              </a:rPr>
              <a:t> an </a:t>
            </a:r>
            <a:r>
              <a:rPr lang="de-DE" err="1">
                <a:latin typeface="Calibri"/>
                <a:ea typeface="Calibri"/>
                <a:cs typeface="Times New Roman"/>
              </a:rPr>
              <a:t>influence</a:t>
            </a:r>
            <a:r>
              <a:rPr lang="de-DE">
                <a:latin typeface="Calibri"/>
                <a:ea typeface="Calibri"/>
                <a:cs typeface="Times New Roman"/>
              </a:rPr>
              <a:t> (</a:t>
            </a:r>
            <a:r>
              <a:rPr lang="de-DE" err="1">
                <a:latin typeface="Calibri"/>
                <a:ea typeface="Calibri"/>
                <a:cs typeface="Times New Roman"/>
              </a:rPr>
              <a:t>people</a:t>
            </a:r>
            <a:r>
              <a:rPr lang="de-DE">
                <a:latin typeface="Calibri"/>
                <a:ea typeface="Calibri"/>
                <a:cs typeface="Times New Roman"/>
              </a:rPr>
              <a:t>, </a:t>
            </a:r>
            <a:r>
              <a:rPr lang="de-DE" err="1">
                <a:latin typeface="Calibri"/>
                <a:ea typeface="Calibri"/>
                <a:cs typeface="Times New Roman"/>
              </a:rPr>
              <a:t>activities</a:t>
            </a:r>
            <a:r>
              <a:rPr lang="de-DE">
                <a:latin typeface="Calibri"/>
                <a:ea typeface="Calibri"/>
                <a:cs typeface="Times New Roman"/>
              </a:rPr>
              <a:t>, </a:t>
            </a:r>
            <a:r>
              <a:rPr lang="de-DE" err="1">
                <a:latin typeface="Calibri"/>
                <a:ea typeface="Calibri"/>
                <a:cs typeface="Times New Roman"/>
              </a:rPr>
              <a:t>things</a:t>
            </a:r>
            <a:r>
              <a:rPr lang="de-DE">
                <a:latin typeface="Calibri"/>
                <a:ea typeface="Calibri"/>
                <a:cs typeface="Times New Roman"/>
              </a:rPr>
              <a:t>) </a:t>
            </a:r>
            <a:endParaRPr lang="en-US">
              <a:latin typeface="Calibri"/>
              <a:ea typeface="Calibri"/>
              <a:cs typeface="+mn-lt"/>
            </a:endParaRPr>
          </a:p>
          <a:p>
            <a:pPr marL="342900" indent="-342900">
              <a:buAutoNum type="arabicPeriod"/>
            </a:pPr>
            <a:r>
              <a:rPr lang="de-DE" err="1">
                <a:latin typeface="Calibri"/>
                <a:ea typeface="Calibri"/>
                <a:cs typeface="Times New Roman"/>
              </a:rPr>
              <a:t>Descriptive</a:t>
            </a:r>
            <a:r>
              <a:rPr lang="de-DE">
                <a:latin typeface="Calibri"/>
                <a:ea typeface="Calibri"/>
                <a:cs typeface="Times New Roman"/>
              </a:rPr>
              <a:t>: </a:t>
            </a:r>
            <a:r>
              <a:rPr lang="de-DE" err="1">
                <a:latin typeface="Calibri"/>
                <a:ea typeface="Calibri"/>
                <a:cs typeface="Times New Roman"/>
              </a:rPr>
              <a:t>Ethnographic</a:t>
            </a:r>
            <a:r>
              <a:rPr lang="de-DE">
                <a:latin typeface="Calibri"/>
                <a:ea typeface="Calibri"/>
                <a:cs typeface="Times New Roman"/>
              </a:rPr>
              <a:t> </a:t>
            </a:r>
            <a:r>
              <a:rPr lang="de-DE" err="1">
                <a:latin typeface="Calibri"/>
                <a:ea typeface="Calibri"/>
                <a:cs typeface="Times New Roman"/>
              </a:rPr>
              <a:t>inquiry</a:t>
            </a:r>
            <a:r>
              <a:rPr lang="de-DE">
                <a:latin typeface="Calibri"/>
                <a:ea typeface="Calibri"/>
                <a:cs typeface="Times New Roman"/>
              </a:rPr>
              <a:t> </a:t>
            </a:r>
            <a:r>
              <a:rPr lang="de-DE" err="1">
                <a:latin typeface="Calibri"/>
                <a:ea typeface="Calibri"/>
                <a:cs typeface="Times New Roman"/>
              </a:rPr>
              <a:t>develops</a:t>
            </a:r>
            <a:r>
              <a:rPr lang="de-DE">
                <a:latin typeface="Calibri"/>
                <a:ea typeface="Calibri"/>
                <a:cs typeface="Times New Roman"/>
              </a:rPr>
              <a:t> a </a:t>
            </a:r>
            <a:r>
              <a:rPr lang="de-DE" err="1">
                <a:latin typeface="Calibri"/>
                <a:ea typeface="Calibri"/>
                <a:cs typeface="Times New Roman"/>
              </a:rPr>
              <a:t>descriptive</a:t>
            </a:r>
            <a:r>
              <a:rPr lang="de-DE">
                <a:latin typeface="Calibri"/>
                <a:ea typeface="Calibri"/>
                <a:cs typeface="Times New Roman"/>
              </a:rPr>
              <a:t> </a:t>
            </a:r>
            <a:r>
              <a:rPr lang="de-DE" err="1">
                <a:latin typeface="Calibri"/>
                <a:ea typeface="Calibri"/>
                <a:cs typeface="Times New Roman"/>
              </a:rPr>
              <a:t>understanding</a:t>
            </a:r>
            <a:r>
              <a:rPr lang="de-DE">
                <a:latin typeface="Calibri"/>
                <a:ea typeface="Calibri"/>
                <a:cs typeface="Times New Roman"/>
              </a:rPr>
              <a:t>, </a:t>
            </a:r>
            <a:r>
              <a:rPr lang="de-DE" err="1">
                <a:latin typeface="Calibri"/>
                <a:ea typeface="Calibri"/>
                <a:cs typeface="Times New Roman"/>
              </a:rPr>
              <a:t>the</a:t>
            </a:r>
            <a:r>
              <a:rPr lang="de-DE">
                <a:latin typeface="Calibri"/>
                <a:ea typeface="Calibri"/>
                <a:cs typeface="Times New Roman"/>
              </a:rPr>
              <a:t> </a:t>
            </a:r>
            <a:r>
              <a:rPr lang="de-DE" err="1">
                <a:latin typeface="Calibri"/>
                <a:ea typeface="Calibri"/>
                <a:cs typeface="Times New Roman"/>
              </a:rPr>
              <a:t>ethnographer</a:t>
            </a:r>
            <a:r>
              <a:rPr lang="de-DE">
                <a:latin typeface="Calibri"/>
                <a:ea typeface="Calibri"/>
                <a:cs typeface="Times New Roman"/>
              </a:rPr>
              <a:t> </a:t>
            </a:r>
            <a:r>
              <a:rPr lang="de-DE" err="1">
                <a:latin typeface="Calibri"/>
                <a:ea typeface="Calibri"/>
                <a:cs typeface="Times New Roman"/>
              </a:rPr>
              <a:t>needs</a:t>
            </a:r>
            <a:r>
              <a:rPr lang="de-DE">
                <a:latin typeface="Calibri"/>
                <a:ea typeface="Calibri"/>
                <a:cs typeface="Times New Roman"/>
              </a:rPr>
              <a:t> </a:t>
            </a:r>
            <a:r>
              <a:rPr lang="de-DE" err="1">
                <a:latin typeface="Calibri"/>
                <a:ea typeface="Calibri"/>
                <a:cs typeface="Times New Roman"/>
              </a:rPr>
              <a:t>to</a:t>
            </a:r>
            <a:r>
              <a:rPr lang="de-DE">
                <a:latin typeface="Calibri"/>
                <a:ea typeface="Calibri"/>
                <a:cs typeface="Times New Roman"/>
              </a:rPr>
              <a:t> </a:t>
            </a:r>
            <a:r>
              <a:rPr lang="de-DE" err="1">
                <a:latin typeface="Calibri"/>
                <a:ea typeface="Calibri"/>
                <a:cs typeface="Times New Roman"/>
              </a:rPr>
              <a:t>always</a:t>
            </a:r>
            <a:r>
              <a:rPr lang="de-DE">
                <a:latin typeface="Calibri"/>
                <a:ea typeface="Calibri"/>
                <a:cs typeface="Times New Roman"/>
              </a:rPr>
              <a:t> </a:t>
            </a:r>
            <a:r>
              <a:rPr lang="de-DE" err="1">
                <a:latin typeface="Calibri"/>
                <a:ea typeface="Calibri"/>
                <a:cs typeface="Times New Roman"/>
              </a:rPr>
              <a:t>stay</a:t>
            </a:r>
            <a:r>
              <a:rPr lang="de-DE">
                <a:latin typeface="Calibri"/>
                <a:ea typeface="Calibri"/>
                <a:cs typeface="Times New Roman"/>
              </a:rPr>
              <a:t> </a:t>
            </a:r>
            <a:r>
              <a:rPr lang="de-DE" err="1">
                <a:latin typeface="Calibri"/>
                <a:ea typeface="Calibri"/>
                <a:cs typeface="Times New Roman"/>
              </a:rPr>
              <a:t>objective</a:t>
            </a:r>
            <a:endParaRPr lang="de-DE">
              <a:latin typeface="Calibri"/>
              <a:ea typeface="Calibri"/>
              <a:cs typeface="+mn-lt"/>
            </a:endParaRPr>
          </a:p>
          <a:p>
            <a:pPr marL="342900" indent="-342900">
              <a:buAutoNum type="arabicPeriod"/>
            </a:pPr>
            <a:r>
              <a:rPr lang="de-DE" err="1">
                <a:latin typeface="Calibri"/>
                <a:ea typeface="Calibri"/>
                <a:cs typeface="Times New Roman"/>
              </a:rPr>
              <a:t>Member’s</a:t>
            </a:r>
            <a:r>
              <a:rPr lang="de-DE">
                <a:latin typeface="Calibri"/>
                <a:ea typeface="Calibri"/>
                <a:cs typeface="Times New Roman"/>
              </a:rPr>
              <a:t> </a:t>
            </a:r>
            <a:r>
              <a:rPr lang="de-DE" err="1">
                <a:latin typeface="Calibri"/>
                <a:ea typeface="Calibri"/>
                <a:cs typeface="Times New Roman"/>
              </a:rPr>
              <a:t>point-oview</a:t>
            </a:r>
            <a:r>
              <a:rPr lang="de-DE">
                <a:latin typeface="Calibri"/>
                <a:ea typeface="Calibri"/>
                <a:cs typeface="Times New Roman"/>
              </a:rPr>
              <a:t>: </a:t>
            </a:r>
            <a:r>
              <a:rPr lang="de-DE" err="1">
                <a:latin typeface="Calibri"/>
                <a:ea typeface="Calibri"/>
                <a:cs typeface="Times New Roman"/>
              </a:rPr>
              <a:t>ethnographic</a:t>
            </a:r>
            <a:r>
              <a:rPr lang="de-DE">
                <a:latin typeface="Calibri"/>
                <a:ea typeface="Calibri"/>
                <a:cs typeface="Times New Roman"/>
              </a:rPr>
              <a:t> </a:t>
            </a:r>
            <a:r>
              <a:rPr lang="de-DE" err="1">
                <a:latin typeface="Calibri"/>
                <a:ea typeface="Calibri"/>
                <a:cs typeface="Times New Roman"/>
              </a:rPr>
              <a:t>research</a:t>
            </a:r>
            <a:r>
              <a:rPr lang="de-DE">
                <a:latin typeface="Calibri"/>
                <a:ea typeface="Calibri"/>
                <a:cs typeface="Times New Roman"/>
              </a:rPr>
              <a:t> </a:t>
            </a:r>
            <a:r>
              <a:rPr lang="de-DE" err="1">
                <a:latin typeface="Calibri"/>
                <a:ea typeface="Calibri"/>
                <a:cs typeface="Times New Roman"/>
              </a:rPr>
              <a:t>is</a:t>
            </a:r>
            <a:r>
              <a:rPr lang="de-DE">
                <a:latin typeface="Calibri"/>
                <a:ea typeface="Calibri"/>
                <a:cs typeface="Times New Roman"/>
              </a:rPr>
              <a:t> </a:t>
            </a:r>
            <a:r>
              <a:rPr lang="de-DE" err="1">
                <a:latin typeface="Calibri"/>
                <a:ea typeface="Calibri"/>
                <a:cs typeface="Times New Roman"/>
              </a:rPr>
              <a:t>based</a:t>
            </a:r>
            <a:r>
              <a:rPr lang="de-DE">
                <a:latin typeface="Calibri"/>
                <a:ea typeface="Calibri"/>
                <a:cs typeface="Times New Roman"/>
              </a:rPr>
              <a:t> on </a:t>
            </a:r>
            <a:r>
              <a:rPr lang="de-DE" err="1">
                <a:latin typeface="Calibri"/>
                <a:ea typeface="Calibri"/>
                <a:cs typeface="Times New Roman"/>
              </a:rPr>
              <a:t>the</a:t>
            </a:r>
            <a:r>
              <a:rPr lang="de-DE">
                <a:latin typeface="Calibri"/>
                <a:ea typeface="Calibri"/>
                <a:cs typeface="Times New Roman"/>
              </a:rPr>
              <a:t> </a:t>
            </a:r>
            <a:r>
              <a:rPr lang="de-DE" err="1">
                <a:latin typeface="Calibri"/>
                <a:ea typeface="Calibri"/>
                <a:cs typeface="Times New Roman"/>
              </a:rPr>
              <a:t>view</a:t>
            </a:r>
            <a:r>
              <a:rPr lang="de-DE">
                <a:latin typeface="Calibri"/>
                <a:ea typeface="Calibri"/>
                <a:cs typeface="Times New Roman"/>
              </a:rPr>
              <a:t> </a:t>
            </a:r>
            <a:r>
              <a:rPr lang="de-DE" err="1">
                <a:latin typeface="Calibri"/>
                <a:ea typeface="Calibri"/>
                <a:cs typeface="Times New Roman"/>
              </a:rPr>
              <a:t>of</a:t>
            </a:r>
            <a:r>
              <a:rPr lang="de-DE">
                <a:latin typeface="Calibri"/>
                <a:ea typeface="Calibri"/>
                <a:cs typeface="Times New Roman"/>
              </a:rPr>
              <a:t> </a:t>
            </a:r>
            <a:r>
              <a:rPr lang="de-DE" err="1">
                <a:latin typeface="Calibri"/>
                <a:ea typeface="Calibri"/>
                <a:cs typeface="Times New Roman"/>
              </a:rPr>
              <a:t>the</a:t>
            </a:r>
            <a:r>
              <a:rPr lang="de-DE">
                <a:latin typeface="Calibri"/>
                <a:ea typeface="Calibri"/>
                <a:cs typeface="Times New Roman"/>
              </a:rPr>
              <a:t> </a:t>
            </a:r>
            <a:r>
              <a:rPr lang="de-DE" err="1">
                <a:latin typeface="Calibri"/>
                <a:ea typeface="Calibri"/>
                <a:cs typeface="Times New Roman"/>
              </a:rPr>
              <a:t>members</a:t>
            </a:r>
            <a:r>
              <a:rPr lang="de-DE">
                <a:latin typeface="Calibri"/>
                <a:ea typeface="Calibri"/>
                <a:cs typeface="Times New Roman"/>
              </a:rPr>
              <a:t>; </a:t>
            </a:r>
            <a:r>
              <a:rPr lang="de-DE" err="1">
                <a:latin typeface="Calibri"/>
                <a:ea typeface="Calibri"/>
                <a:cs typeface="Times New Roman"/>
              </a:rPr>
              <a:t>the</a:t>
            </a:r>
            <a:r>
              <a:rPr lang="de-DE">
                <a:latin typeface="Calibri"/>
                <a:ea typeface="Calibri"/>
                <a:cs typeface="Times New Roman"/>
              </a:rPr>
              <a:t> </a:t>
            </a:r>
            <a:r>
              <a:rPr lang="de-DE" err="1">
                <a:latin typeface="Calibri"/>
                <a:ea typeface="Calibri"/>
                <a:cs typeface="Times New Roman"/>
              </a:rPr>
              <a:t>ethnographer</a:t>
            </a:r>
            <a:r>
              <a:rPr lang="de-DE">
                <a:latin typeface="Calibri"/>
                <a:ea typeface="Calibri"/>
                <a:cs typeface="Times New Roman"/>
              </a:rPr>
              <a:t> </a:t>
            </a:r>
            <a:r>
              <a:rPr lang="de-DE" err="1">
                <a:latin typeface="Calibri"/>
                <a:ea typeface="Calibri"/>
                <a:cs typeface="Times New Roman"/>
              </a:rPr>
              <a:t>has</a:t>
            </a:r>
            <a:r>
              <a:rPr lang="de-DE">
                <a:latin typeface="Calibri"/>
                <a:ea typeface="Calibri"/>
                <a:cs typeface="Times New Roman"/>
              </a:rPr>
              <a:t> </a:t>
            </a:r>
            <a:r>
              <a:rPr lang="de-DE" err="1">
                <a:latin typeface="Calibri"/>
                <a:ea typeface="Calibri"/>
                <a:cs typeface="Times New Roman"/>
              </a:rPr>
              <a:t>to</a:t>
            </a:r>
            <a:r>
              <a:rPr lang="de-DE">
                <a:latin typeface="Calibri"/>
                <a:ea typeface="Calibri"/>
                <a:cs typeface="Times New Roman"/>
              </a:rPr>
              <a:t> </a:t>
            </a:r>
            <a:r>
              <a:rPr lang="de-DE" err="1">
                <a:latin typeface="Calibri"/>
                <a:ea typeface="Calibri"/>
                <a:cs typeface="Times New Roman"/>
              </a:rPr>
              <a:t>integrate</a:t>
            </a:r>
            <a:r>
              <a:rPr lang="de-DE">
                <a:latin typeface="Calibri"/>
                <a:ea typeface="Calibri"/>
                <a:cs typeface="Times New Roman"/>
              </a:rPr>
              <a:t> </a:t>
            </a:r>
            <a:r>
              <a:rPr lang="de-DE" err="1">
                <a:latin typeface="Calibri"/>
                <a:ea typeface="Calibri"/>
                <a:cs typeface="Times New Roman"/>
              </a:rPr>
              <a:t>into</a:t>
            </a:r>
            <a:r>
              <a:rPr lang="de-DE">
                <a:latin typeface="Calibri"/>
                <a:ea typeface="Calibri"/>
                <a:cs typeface="Times New Roman"/>
              </a:rPr>
              <a:t> </a:t>
            </a:r>
            <a:r>
              <a:rPr lang="de-DE" err="1">
                <a:latin typeface="Calibri"/>
                <a:ea typeface="Calibri"/>
                <a:cs typeface="Times New Roman"/>
              </a:rPr>
              <a:t>their</a:t>
            </a:r>
            <a:r>
              <a:rPr lang="de-DE">
                <a:latin typeface="Calibri"/>
                <a:ea typeface="Calibri"/>
                <a:cs typeface="Times New Roman"/>
              </a:rPr>
              <a:t> </a:t>
            </a:r>
            <a:r>
              <a:rPr lang="de-DE" err="1">
                <a:latin typeface="Calibri"/>
                <a:ea typeface="Calibri"/>
                <a:cs typeface="Times New Roman"/>
              </a:rPr>
              <a:t>group</a:t>
            </a:r>
            <a:r>
              <a:rPr lang="de-DE">
                <a:latin typeface="Calibri"/>
                <a:ea typeface="Calibri"/>
                <a:cs typeface="Times New Roman"/>
              </a:rPr>
              <a:t> </a:t>
            </a:r>
            <a:r>
              <a:rPr lang="de-DE" err="1">
                <a:latin typeface="Calibri"/>
                <a:ea typeface="Calibri"/>
                <a:cs typeface="Times New Roman"/>
              </a:rPr>
              <a:t>to</a:t>
            </a:r>
            <a:r>
              <a:rPr lang="de-DE">
                <a:latin typeface="Calibri"/>
                <a:ea typeface="Calibri"/>
                <a:cs typeface="Times New Roman"/>
              </a:rPr>
              <a:t> </a:t>
            </a:r>
            <a:r>
              <a:rPr lang="de-DE" err="1">
                <a:latin typeface="Calibri"/>
                <a:ea typeface="Calibri"/>
                <a:cs typeface="Times New Roman"/>
              </a:rPr>
              <a:t>see</a:t>
            </a:r>
            <a:r>
              <a:rPr lang="de-DE">
                <a:latin typeface="Calibri"/>
                <a:ea typeface="Calibri"/>
                <a:cs typeface="Times New Roman"/>
              </a:rPr>
              <a:t> </a:t>
            </a:r>
            <a:r>
              <a:rPr lang="de-DE" err="1">
                <a:latin typeface="Calibri"/>
                <a:ea typeface="Calibri"/>
                <a:cs typeface="Times New Roman"/>
              </a:rPr>
              <a:t>the</a:t>
            </a:r>
            <a:r>
              <a:rPr lang="de-DE">
                <a:latin typeface="Calibri"/>
                <a:ea typeface="Calibri"/>
                <a:cs typeface="Times New Roman"/>
              </a:rPr>
              <a:t> </a:t>
            </a:r>
            <a:r>
              <a:rPr lang="de-DE" err="1">
                <a:latin typeface="Calibri"/>
                <a:ea typeface="Calibri"/>
                <a:cs typeface="Times New Roman"/>
              </a:rPr>
              <a:t>world</a:t>
            </a:r>
            <a:r>
              <a:rPr lang="de-DE">
                <a:latin typeface="Calibri"/>
                <a:ea typeface="Calibri"/>
                <a:cs typeface="Times New Roman"/>
              </a:rPr>
              <a:t> </a:t>
            </a:r>
            <a:r>
              <a:rPr lang="de-DE" err="1">
                <a:latin typeface="Calibri"/>
                <a:ea typeface="Calibri"/>
                <a:cs typeface="Times New Roman"/>
              </a:rPr>
              <a:t>with</a:t>
            </a:r>
            <a:r>
              <a:rPr lang="de-DE">
                <a:latin typeface="Calibri"/>
                <a:ea typeface="Calibri"/>
                <a:cs typeface="Times New Roman"/>
              </a:rPr>
              <a:t> </a:t>
            </a:r>
            <a:r>
              <a:rPr lang="de-DE" err="1">
                <a:latin typeface="Calibri"/>
                <a:ea typeface="Calibri"/>
                <a:cs typeface="Times New Roman"/>
              </a:rPr>
              <a:t>their</a:t>
            </a:r>
            <a:r>
              <a:rPr lang="de-DE">
                <a:latin typeface="Calibri"/>
                <a:ea typeface="Calibri"/>
                <a:cs typeface="Times New Roman"/>
              </a:rPr>
              <a:t> </a:t>
            </a:r>
            <a:r>
              <a:rPr lang="de-DE" err="1">
                <a:latin typeface="Calibri"/>
                <a:ea typeface="Calibri"/>
                <a:cs typeface="Times New Roman"/>
              </a:rPr>
              <a:t>eyes</a:t>
            </a:r>
            <a:r>
              <a:rPr lang="de-DE">
                <a:latin typeface="Calibri"/>
                <a:ea typeface="Calibri"/>
                <a:cs typeface="Times New Roman"/>
              </a:rPr>
              <a:t> (</a:t>
            </a:r>
            <a:r>
              <a:rPr lang="de-DE" err="1">
                <a:latin typeface="Calibri"/>
                <a:ea typeface="Calibri"/>
                <a:cs typeface="Times New Roman"/>
              </a:rPr>
              <a:t>has</a:t>
            </a:r>
            <a:r>
              <a:rPr lang="de-DE">
                <a:latin typeface="Calibri"/>
                <a:ea typeface="Calibri"/>
                <a:cs typeface="Times New Roman"/>
              </a:rPr>
              <a:t> </a:t>
            </a:r>
            <a:r>
              <a:rPr lang="de-DE" err="1">
                <a:latin typeface="Calibri"/>
                <a:ea typeface="Calibri"/>
                <a:cs typeface="Times New Roman"/>
              </a:rPr>
              <a:t>to</a:t>
            </a:r>
            <a:r>
              <a:rPr lang="de-DE">
                <a:latin typeface="Calibri"/>
                <a:ea typeface="Calibri"/>
                <a:cs typeface="Times New Roman"/>
              </a:rPr>
              <a:t> </a:t>
            </a:r>
            <a:r>
              <a:rPr lang="de-DE" err="1">
                <a:latin typeface="Calibri"/>
                <a:ea typeface="Calibri"/>
                <a:cs typeface="Times New Roman"/>
              </a:rPr>
              <a:t>dispose</a:t>
            </a:r>
            <a:r>
              <a:rPr lang="de-DE">
                <a:latin typeface="Calibri"/>
                <a:ea typeface="Calibri"/>
                <a:cs typeface="Times New Roman"/>
              </a:rPr>
              <a:t> </a:t>
            </a:r>
            <a:r>
              <a:rPr lang="de-DE" err="1">
                <a:latin typeface="Calibri"/>
                <a:ea typeface="Calibri"/>
                <a:cs typeface="Times New Roman"/>
              </a:rPr>
              <a:t>of</a:t>
            </a:r>
            <a:r>
              <a:rPr lang="de-DE">
                <a:latin typeface="Calibri"/>
                <a:ea typeface="Calibri"/>
                <a:cs typeface="Times New Roman"/>
              </a:rPr>
              <a:t> </a:t>
            </a:r>
            <a:r>
              <a:rPr lang="de-DE" err="1">
                <a:latin typeface="Calibri"/>
                <a:ea typeface="Calibri"/>
                <a:cs typeface="Times New Roman"/>
              </a:rPr>
              <a:t>his</a:t>
            </a:r>
            <a:r>
              <a:rPr lang="de-DE">
                <a:latin typeface="Calibri"/>
                <a:ea typeface="Calibri"/>
                <a:cs typeface="Times New Roman"/>
              </a:rPr>
              <a:t>/ her own </a:t>
            </a:r>
            <a:r>
              <a:rPr lang="de-DE" err="1">
                <a:latin typeface="Calibri"/>
                <a:ea typeface="Calibri"/>
                <a:cs typeface="Times New Roman"/>
              </a:rPr>
              <a:t>views</a:t>
            </a:r>
            <a:r>
              <a:rPr lang="de-DE">
                <a:latin typeface="Calibri"/>
                <a:ea typeface="Calibri"/>
                <a:cs typeface="Times New Roman"/>
              </a:rPr>
              <a:t> and </a:t>
            </a:r>
            <a:r>
              <a:rPr lang="de-DE" err="1">
                <a:latin typeface="Calibri"/>
                <a:ea typeface="Calibri"/>
                <a:cs typeface="Times New Roman"/>
              </a:rPr>
              <a:t>values</a:t>
            </a:r>
            <a:r>
              <a:rPr lang="de-DE">
                <a:latin typeface="Calibri"/>
                <a:ea typeface="Calibri"/>
                <a:cs typeface="Times New Roman"/>
              </a:rPr>
              <a:t>)</a:t>
            </a:r>
            <a:endParaRPr lang="en-US">
              <a:latin typeface="Calibri"/>
              <a:ea typeface="Calibri"/>
              <a:cs typeface="+mn-lt"/>
            </a:endParaRPr>
          </a:p>
          <a:p>
            <a:endParaRPr lang="de-DE">
              <a:ea typeface="+mn-lt"/>
              <a:cs typeface="+mn-lt"/>
            </a:endParaRPr>
          </a:p>
          <a:p>
            <a:r>
              <a:rPr lang="en-US">
                <a:latin typeface="Calibri"/>
                <a:ea typeface="Calibri"/>
                <a:cs typeface="Times New Roman"/>
              </a:rPr>
              <a:t>REMEMBER: apply to flat earth</a:t>
            </a:r>
          </a:p>
          <a:p>
            <a:pPr marL="342900" lvl="0" indent="-342900">
              <a:lnSpc>
                <a:spcPct val="107000"/>
              </a:lnSpc>
              <a:buFont typeface="Calibri" panose="020F0502020204030204" pitchFamily="34" charset="0"/>
              <a:buChar char="-"/>
            </a:pPr>
            <a:r>
              <a:rPr lang="en-GB" sz="1800">
                <a:effectLst/>
                <a:latin typeface="Calibri" panose="020F0502020204030204" pitchFamily="34" charset="0"/>
                <a:ea typeface="Calibri" panose="020F0502020204030204" pitchFamily="34" charset="0"/>
                <a:cs typeface="Times New Roman" panose="02020603050405020304" pitchFamily="18" charset="0"/>
              </a:rPr>
              <a:t>Natural settings: could be in person (attend conferences, …) but probably mainly online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Holism: </a:t>
            </a:r>
            <a:r>
              <a:rPr lang="en-GB" sz="1800">
                <a:effectLst/>
                <a:latin typeface="Calibri" panose="020F0502020204030204" pitchFamily="34" charset="0"/>
                <a:ea typeface="Calibri" panose="020F0502020204030204" pitchFamily="34" charset="0"/>
                <a:cs typeface="Times New Roman" panose="02020603050405020304" pitchFamily="18" charset="0"/>
              </a:rPr>
              <a:t>don’t just understand one aspect (e.g., one line of explanation) but all of the culture (experiments, leaders, different ideas)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Descriptive: </a:t>
            </a:r>
            <a:r>
              <a:rPr lang="en-GB" sz="1800">
                <a:effectLst/>
                <a:latin typeface="Calibri" panose="020F0502020204030204" pitchFamily="34" charset="0"/>
                <a:ea typeface="Calibri" panose="020F0502020204030204" pitchFamily="34" charset="0"/>
                <a:cs typeface="Times New Roman" panose="02020603050405020304" pitchFamily="18" charset="0"/>
              </a:rPr>
              <a:t>we as researchers cannot take position on the people and their ideas (think them to be enlightened or stupid)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Members POV: </a:t>
            </a:r>
            <a:r>
              <a:rPr lang="en-GB" sz="1800">
                <a:effectLst/>
                <a:latin typeface="Calibri" panose="020F0502020204030204" pitchFamily="34" charset="0"/>
                <a:ea typeface="Calibri" panose="020F0502020204030204" pitchFamily="34" charset="0"/>
                <a:cs typeface="Times New Roman" panose="02020603050405020304" pitchFamily="18" charset="0"/>
              </a:rPr>
              <a:t>need to understand the members and accept their thinking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BDA22BB-066F-4803-A1A1-DCDBDA4B0AB9}" type="slidenum">
              <a:rPr lang="en-GB" smtClean="0"/>
              <a:t>21</a:t>
            </a:fld>
            <a:endParaRPr lang="en-GB"/>
          </a:p>
        </p:txBody>
      </p:sp>
    </p:spTree>
    <p:extLst>
      <p:ext uri="{BB962C8B-B14F-4D97-AF65-F5344CB8AC3E}">
        <p14:creationId xmlns:p14="http://schemas.microsoft.com/office/powerpoint/2010/main" val="1102397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ideas:</a:t>
            </a:r>
          </a:p>
          <a:p>
            <a:pPr marL="171450" indent="-171450">
              <a:buFontTx/>
              <a:buChar char="-"/>
            </a:pPr>
            <a:r>
              <a:rPr lang="en-US"/>
              <a:t>Preparation, RQ and some sort of structure</a:t>
            </a:r>
          </a:p>
          <a:p>
            <a:pPr marL="171450" indent="-171450">
              <a:buFontTx/>
              <a:buChar char="-"/>
            </a:pPr>
            <a:r>
              <a:rPr lang="en-US"/>
              <a:t>Long time period</a:t>
            </a:r>
          </a:p>
          <a:p>
            <a:pPr marL="171450" indent="-171450">
              <a:buFontTx/>
              <a:buChar char="-"/>
            </a:pPr>
            <a:r>
              <a:rPr lang="en-US"/>
              <a:t>Conscious, detail-oriented</a:t>
            </a:r>
          </a:p>
          <a:p>
            <a:pPr marL="171450" indent="-171450">
              <a:buFontTx/>
              <a:buChar char="-"/>
            </a:pPr>
            <a:r>
              <a:rPr lang="en-US"/>
              <a:t>Documentation (field notes) and writing up afterwards</a:t>
            </a:r>
          </a:p>
          <a:p>
            <a:pPr marL="171450" indent="-171450">
              <a:buFontTx/>
              <a:buChar char="-"/>
            </a:pPr>
            <a:r>
              <a:rPr lang="en-US"/>
              <a:t>In a strict sense; in a non-strict sense, we can all be ethnographers</a:t>
            </a:r>
          </a:p>
        </p:txBody>
      </p:sp>
      <p:sp>
        <p:nvSpPr>
          <p:cNvPr id="4" name="Slide Number Placeholder 3"/>
          <p:cNvSpPr>
            <a:spLocks noGrp="1"/>
          </p:cNvSpPr>
          <p:nvPr>
            <p:ph type="sldNum" sz="quarter" idx="5"/>
          </p:nvPr>
        </p:nvSpPr>
        <p:spPr/>
        <p:txBody>
          <a:bodyPr/>
          <a:lstStyle/>
          <a:p>
            <a:fld id="{FBDA22BB-066F-4803-A1A1-DCDBDA4B0AB9}" type="slidenum">
              <a:rPr lang="en-GB" smtClean="0"/>
              <a:t>22</a:t>
            </a:fld>
            <a:endParaRPr lang="en-GB"/>
          </a:p>
        </p:txBody>
      </p:sp>
    </p:spTree>
    <p:extLst>
      <p:ext uri="{BB962C8B-B14F-4D97-AF65-F5344CB8AC3E}">
        <p14:creationId xmlns:p14="http://schemas.microsoft.com/office/powerpoint/2010/main" val="1202833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DA22BB-066F-4803-A1A1-DCDBDA4B0AB9}" type="slidenum">
              <a:rPr lang="en-GB" smtClean="0"/>
              <a:t>26</a:t>
            </a:fld>
            <a:endParaRPr lang="en-GB"/>
          </a:p>
        </p:txBody>
      </p:sp>
    </p:spTree>
    <p:extLst>
      <p:ext uri="{BB962C8B-B14F-4D97-AF65-F5344CB8AC3E}">
        <p14:creationId xmlns:p14="http://schemas.microsoft.com/office/powerpoint/2010/main" val="3493576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Q1: How would you classify e.g. Finnish diaspora? </a:t>
            </a:r>
          </a:p>
        </p:txBody>
      </p:sp>
      <p:sp>
        <p:nvSpPr>
          <p:cNvPr id="4" name="Slide Number Placeholder 3"/>
          <p:cNvSpPr>
            <a:spLocks noGrp="1"/>
          </p:cNvSpPr>
          <p:nvPr>
            <p:ph type="sldNum" sz="quarter" idx="5"/>
          </p:nvPr>
        </p:nvSpPr>
        <p:spPr/>
        <p:txBody>
          <a:bodyPr/>
          <a:lstStyle/>
          <a:p>
            <a:fld id="{FBDA22BB-066F-4803-A1A1-DCDBDA4B0AB9}" type="slidenum">
              <a:rPr lang="en-GB" smtClean="0"/>
              <a:t>3</a:t>
            </a:fld>
            <a:endParaRPr lang="en-GB"/>
          </a:p>
        </p:txBody>
      </p:sp>
    </p:spTree>
    <p:extLst>
      <p:ext uri="{BB962C8B-B14F-4D97-AF65-F5344CB8AC3E}">
        <p14:creationId xmlns:p14="http://schemas.microsoft.com/office/powerpoint/2010/main" val="146421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“positive racism”</a:t>
            </a:r>
          </a:p>
        </p:txBody>
      </p:sp>
      <p:sp>
        <p:nvSpPr>
          <p:cNvPr id="4" name="Slide Number Placeholder 3"/>
          <p:cNvSpPr>
            <a:spLocks noGrp="1"/>
          </p:cNvSpPr>
          <p:nvPr>
            <p:ph type="sldNum" sz="quarter" idx="5"/>
          </p:nvPr>
        </p:nvSpPr>
        <p:spPr/>
        <p:txBody>
          <a:bodyPr/>
          <a:lstStyle/>
          <a:p>
            <a:fld id="{FBDA22BB-066F-4803-A1A1-DCDBDA4B0AB9}" type="slidenum">
              <a:rPr lang="en-GB" smtClean="0"/>
              <a:t>27</a:t>
            </a:fld>
            <a:endParaRPr lang="en-GB"/>
          </a:p>
        </p:txBody>
      </p:sp>
    </p:spTree>
    <p:extLst>
      <p:ext uri="{BB962C8B-B14F-4D97-AF65-F5344CB8AC3E}">
        <p14:creationId xmlns:p14="http://schemas.microsoft.com/office/powerpoint/2010/main" val="41704970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ideas:</a:t>
            </a:r>
          </a:p>
          <a:p>
            <a:pPr marL="171450" indent="-171450">
              <a:buFontTx/>
              <a:buChar char="-"/>
            </a:pPr>
            <a:r>
              <a:rPr lang="en-US"/>
              <a:t>Preparation, RQ and some sort of structure</a:t>
            </a:r>
          </a:p>
          <a:p>
            <a:pPr marL="171450" indent="-171450">
              <a:buFontTx/>
              <a:buChar char="-"/>
            </a:pPr>
            <a:r>
              <a:rPr lang="en-US"/>
              <a:t>Long time period</a:t>
            </a:r>
          </a:p>
          <a:p>
            <a:pPr marL="171450" indent="-171450">
              <a:buFontTx/>
              <a:buChar char="-"/>
            </a:pPr>
            <a:r>
              <a:rPr lang="en-US"/>
              <a:t>Conscious, detail-oriented</a:t>
            </a:r>
          </a:p>
          <a:p>
            <a:pPr marL="171450" indent="-171450">
              <a:buFontTx/>
              <a:buChar char="-"/>
            </a:pPr>
            <a:r>
              <a:rPr lang="en-US"/>
              <a:t>Documentation (field notes) and writing up</a:t>
            </a:r>
          </a:p>
          <a:p>
            <a:pPr marL="171450" indent="-171450">
              <a:buFontTx/>
              <a:buChar char="-"/>
            </a:pPr>
            <a:r>
              <a:rPr lang="en-US"/>
              <a:t>In a strict sense; in a non-strict sense, we can all be ethnographers</a:t>
            </a:r>
          </a:p>
        </p:txBody>
      </p:sp>
      <p:sp>
        <p:nvSpPr>
          <p:cNvPr id="4" name="Slide Number Placeholder 3"/>
          <p:cNvSpPr>
            <a:spLocks noGrp="1"/>
          </p:cNvSpPr>
          <p:nvPr>
            <p:ph type="sldNum" sz="quarter" idx="5"/>
          </p:nvPr>
        </p:nvSpPr>
        <p:spPr/>
        <p:txBody>
          <a:bodyPr/>
          <a:lstStyle/>
          <a:p>
            <a:fld id="{FBDA22BB-066F-4803-A1A1-DCDBDA4B0AB9}" type="slidenum">
              <a:rPr lang="en-GB" smtClean="0"/>
              <a:t>31</a:t>
            </a:fld>
            <a:endParaRPr lang="en-GB"/>
          </a:p>
        </p:txBody>
      </p:sp>
    </p:spTree>
    <p:extLst>
      <p:ext uri="{BB962C8B-B14F-4D97-AF65-F5344CB8AC3E}">
        <p14:creationId xmlns:p14="http://schemas.microsoft.com/office/powerpoint/2010/main" val="4211954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DA22BB-066F-4803-A1A1-DCDBDA4B0AB9}" type="slidenum">
              <a:rPr lang="en-GB" smtClean="0"/>
              <a:t>4</a:t>
            </a:fld>
            <a:endParaRPr lang="en-GB"/>
          </a:p>
        </p:txBody>
      </p:sp>
    </p:spTree>
    <p:extLst>
      <p:ext uri="{BB962C8B-B14F-4D97-AF65-F5344CB8AC3E}">
        <p14:creationId xmlns:p14="http://schemas.microsoft.com/office/powerpoint/2010/main" val="4154621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Human relationships are often interconnected and messy. </a:t>
            </a:r>
          </a:p>
        </p:txBody>
      </p:sp>
      <p:sp>
        <p:nvSpPr>
          <p:cNvPr id="4" name="Slide Number Placeholder 3"/>
          <p:cNvSpPr>
            <a:spLocks noGrp="1"/>
          </p:cNvSpPr>
          <p:nvPr>
            <p:ph type="sldNum" sz="quarter" idx="5"/>
          </p:nvPr>
        </p:nvSpPr>
        <p:spPr/>
        <p:txBody>
          <a:bodyPr/>
          <a:lstStyle/>
          <a:p>
            <a:fld id="{FBDA22BB-066F-4803-A1A1-DCDBDA4B0AB9}" type="slidenum">
              <a:rPr lang="en-GB" smtClean="0"/>
              <a:t>5</a:t>
            </a:fld>
            <a:endParaRPr lang="en-GB"/>
          </a:p>
        </p:txBody>
      </p:sp>
    </p:spTree>
    <p:extLst>
      <p:ext uri="{BB962C8B-B14F-4D97-AF65-F5344CB8AC3E}">
        <p14:creationId xmlns:p14="http://schemas.microsoft.com/office/powerpoint/2010/main" val="3373122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BDA22BB-066F-4803-A1A1-DCDBDA4B0AB9}" type="slidenum">
              <a:rPr lang="en-GB" smtClean="0"/>
              <a:t>6</a:t>
            </a:fld>
            <a:endParaRPr lang="en-GB"/>
          </a:p>
        </p:txBody>
      </p:sp>
    </p:spTree>
    <p:extLst>
      <p:ext uri="{BB962C8B-B14F-4D97-AF65-F5344CB8AC3E}">
        <p14:creationId xmlns:p14="http://schemas.microsoft.com/office/powerpoint/2010/main" val="2712437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Human relationships are often interconnected and messy. </a:t>
            </a:r>
          </a:p>
        </p:txBody>
      </p:sp>
      <p:sp>
        <p:nvSpPr>
          <p:cNvPr id="4" name="Slide Number Placeholder 3"/>
          <p:cNvSpPr>
            <a:spLocks noGrp="1"/>
          </p:cNvSpPr>
          <p:nvPr>
            <p:ph type="sldNum" sz="quarter" idx="5"/>
          </p:nvPr>
        </p:nvSpPr>
        <p:spPr/>
        <p:txBody>
          <a:bodyPr/>
          <a:lstStyle/>
          <a:p>
            <a:fld id="{FBDA22BB-066F-4803-A1A1-DCDBDA4B0AB9}" type="slidenum">
              <a:rPr lang="en-GB" smtClean="0"/>
              <a:t>7</a:t>
            </a:fld>
            <a:endParaRPr lang="en-GB"/>
          </a:p>
        </p:txBody>
      </p:sp>
    </p:spTree>
    <p:extLst>
      <p:ext uri="{BB962C8B-B14F-4D97-AF65-F5344CB8AC3E}">
        <p14:creationId xmlns:p14="http://schemas.microsoft.com/office/powerpoint/2010/main" val="30423029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Transition to case – highlight the challenge of outsider attempting to learn about a group.</a:t>
            </a:r>
          </a:p>
        </p:txBody>
      </p:sp>
      <p:sp>
        <p:nvSpPr>
          <p:cNvPr id="4" name="Slide Number Placeholder 3"/>
          <p:cNvSpPr>
            <a:spLocks noGrp="1"/>
          </p:cNvSpPr>
          <p:nvPr>
            <p:ph type="sldNum" sz="quarter" idx="5"/>
          </p:nvPr>
        </p:nvSpPr>
        <p:spPr/>
        <p:txBody>
          <a:bodyPr/>
          <a:lstStyle/>
          <a:p>
            <a:fld id="{FBDA22BB-066F-4803-A1A1-DCDBDA4B0AB9}" type="slidenum">
              <a:rPr lang="en-GB" smtClean="0"/>
              <a:t>8</a:t>
            </a:fld>
            <a:endParaRPr lang="en-GB"/>
          </a:p>
        </p:txBody>
      </p:sp>
    </p:spTree>
    <p:extLst>
      <p:ext uri="{BB962C8B-B14F-4D97-AF65-F5344CB8AC3E}">
        <p14:creationId xmlns:p14="http://schemas.microsoft.com/office/powerpoint/2010/main" val="3393409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DA22BB-066F-4803-A1A1-DCDBDA4B0AB9}" type="slidenum">
              <a:rPr lang="en-GB" smtClean="0"/>
              <a:t>10</a:t>
            </a:fld>
            <a:endParaRPr lang="en-GB"/>
          </a:p>
        </p:txBody>
      </p:sp>
    </p:spTree>
    <p:extLst>
      <p:ext uri="{BB962C8B-B14F-4D97-AF65-F5344CB8AC3E}">
        <p14:creationId xmlns:p14="http://schemas.microsoft.com/office/powerpoint/2010/main" val="3395881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BDA22BB-066F-4803-A1A1-DCDBDA4B0AB9}" type="slidenum">
              <a:rPr lang="en-GB" smtClean="0"/>
              <a:t>12</a:t>
            </a:fld>
            <a:endParaRPr lang="en-GB"/>
          </a:p>
        </p:txBody>
      </p:sp>
    </p:spTree>
    <p:extLst>
      <p:ext uri="{BB962C8B-B14F-4D97-AF65-F5344CB8AC3E}">
        <p14:creationId xmlns:p14="http://schemas.microsoft.com/office/powerpoint/2010/main" val="3949389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sältö">
    <p:spTree>
      <p:nvGrpSpPr>
        <p:cNvPr id="1" name=""/>
        <p:cNvGrpSpPr/>
        <p:nvPr/>
      </p:nvGrpSpPr>
      <p:grpSpPr>
        <a:xfrm>
          <a:off x="0" y="0"/>
          <a:ext cx="0" cy="0"/>
          <a:chOff x="0" y="0"/>
          <a:chExt cx="0" cy="0"/>
        </a:xfrm>
      </p:grpSpPr>
      <p:cxnSp>
        <p:nvCxnSpPr>
          <p:cNvPr id="5" name="Straight Connector 4"/>
          <p:cNvCxnSpPr/>
          <p:nvPr userDrawn="1"/>
        </p:nvCxnSpPr>
        <p:spPr>
          <a:xfrm>
            <a:off x="719667" y="5765800"/>
            <a:ext cx="10780184" cy="0"/>
          </a:xfrm>
          <a:prstGeom prst="line">
            <a:avLst/>
          </a:prstGeom>
          <a:ln w="12700"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itle 1"/>
          <p:cNvSpPr>
            <a:spLocks noGrp="1"/>
          </p:cNvSpPr>
          <p:nvPr>
            <p:ph type="ctrTitle"/>
          </p:nvPr>
        </p:nvSpPr>
        <p:spPr>
          <a:xfrm>
            <a:off x="720002" y="381000"/>
            <a:ext cx="10780799" cy="1195798"/>
          </a:xfrm>
          <a:prstGeom prst="rect">
            <a:avLst/>
          </a:prstGeom>
        </p:spPr>
        <p:txBody>
          <a:bodyPr lIns="0" tIns="0" rIns="0" bIns="0" anchor="t" anchorCtr="0">
            <a:noAutofit/>
          </a:bodyPr>
          <a:lstStyle>
            <a:lvl1pPr algn="l">
              <a:lnSpc>
                <a:spcPct val="85000"/>
              </a:lnSpc>
              <a:defRPr sz="3600" b="1" spc="-100">
                <a:solidFill>
                  <a:schemeClr val="accent1"/>
                </a:solidFill>
              </a:defRPr>
            </a:lvl1pPr>
          </a:lstStyle>
          <a:p>
            <a:r>
              <a:rPr lang="en-US"/>
              <a:t>Click to edit Master title style</a:t>
            </a:r>
          </a:p>
        </p:txBody>
      </p:sp>
      <p:sp>
        <p:nvSpPr>
          <p:cNvPr id="11" name="Content Placeholder 10"/>
          <p:cNvSpPr>
            <a:spLocks noGrp="1"/>
          </p:cNvSpPr>
          <p:nvPr>
            <p:ph sz="quarter" idx="14"/>
          </p:nvPr>
        </p:nvSpPr>
        <p:spPr>
          <a:xfrm>
            <a:off x="720002" y="1685676"/>
            <a:ext cx="10780799" cy="3831557"/>
          </a:xfrm>
          <a:prstGeom prst="rect">
            <a:avLst/>
          </a:prstGeom>
        </p:spPr>
        <p:txBody>
          <a:bodyPr vert="horz" lIns="0" tIns="0" rIns="0" bIns="0"/>
          <a:lstStyle>
            <a:lvl1pPr marL="0" indent="0">
              <a:buNone/>
              <a:defRPr sz="2100" b="1">
                <a:latin typeface="+mj-lt"/>
              </a:defRPr>
            </a:lvl1pPr>
            <a:lvl2pPr marL="237600" indent="-212400">
              <a:buFont typeface="Arial"/>
              <a:buChar char="•"/>
              <a:defRPr sz="2000">
                <a:latin typeface="Georgia"/>
              </a:defRPr>
            </a:lvl2pPr>
            <a:lvl3pPr marL="460800" indent="-230400">
              <a:buFont typeface="Lucida Grande"/>
              <a:buChar char="-"/>
              <a:defRPr sz="1600" i="1">
                <a:latin typeface="Georgia"/>
                <a:cs typeface="Georgia"/>
              </a:defRPr>
            </a:lvl3pPr>
            <a:lvl4pPr marL="792000" indent="-194400">
              <a:buFont typeface="Arial"/>
              <a:buChar char="•"/>
              <a:defRPr sz="1400" baseline="0">
                <a:latin typeface="Georgia"/>
              </a:defRPr>
            </a:lvl4pPr>
            <a:lvl5pPr marL="1087200" indent="-228600">
              <a:buFont typeface="Courier New"/>
              <a:buChar char="o"/>
              <a:defRPr sz="130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Date Placeholder 7"/>
          <p:cNvSpPr>
            <a:spLocks noGrp="1"/>
          </p:cNvSpPr>
          <p:nvPr>
            <p:ph type="dt" sz="half" idx="15"/>
          </p:nvPr>
        </p:nvSpPr>
        <p:spPr/>
        <p:txBody>
          <a:bodyPr/>
          <a:lstStyle>
            <a:lvl1pPr>
              <a:defRPr/>
            </a:lvl1pPr>
          </a:lstStyle>
          <a:p>
            <a:pPr>
              <a:defRPr/>
            </a:pPr>
            <a:fld id="{BCA772FF-DC7D-B64A-BEB0-188ECB96F750}" type="datetime1">
              <a:t>10/12/2022</a:t>
            </a:fld>
            <a:endParaRPr lang="fi-FI"/>
          </a:p>
        </p:txBody>
      </p:sp>
      <p:sp>
        <p:nvSpPr>
          <p:cNvPr id="8" name="Slide Number Placeholder 9"/>
          <p:cNvSpPr>
            <a:spLocks noGrp="1"/>
          </p:cNvSpPr>
          <p:nvPr>
            <p:ph type="sldNum" sz="quarter" idx="17"/>
          </p:nvPr>
        </p:nvSpPr>
        <p:spPr/>
        <p:txBody>
          <a:bodyPr/>
          <a:lstStyle>
            <a:lvl1pPr>
              <a:defRPr/>
            </a:lvl1pPr>
          </a:lstStyle>
          <a:p>
            <a:pPr>
              <a:defRPr/>
            </a:pPr>
            <a:fld id="{1C07628F-9402-FB47-93B5-FC3C3BFEEBE0}" type="slidenum">
              <a:rPr lang="fi-FI"/>
              <a:pPr>
                <a:defRPr/>
              </a:pPr>
              <a:t>‹#›</a:t>
            </a:fld>
            <a:endParaRPr lang="fi-FI"/>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2694" y="5599325"/>
            <a:ext cx="3703431" cy="1194265"/>
          </a:xfrm>
          <a:prstGeom prst="rect">
            <a:avLst/>
          </a:prstGeom>
        </p:spPr>
      </p:pic>
    </p:spTree>
    <p:extLst>
      <p:ext uri="{BB962C8B-B14F-4D97-AF65-F5344CB8AC3E}">
        <p14:creationId xmlns:p14="http://schemas.microsoft.com/office/powerpoint/2010/main" val="3812766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10/12/2022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hyperlink" Target="https://youtu.be/Yieyac2B3Dg?t=105"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tiff"/></Relationships>
</file>

<file path=ppt/slides/_rels/slide23.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microsoft.com/office/2018/10/relationships/comments" Target="../comments/modernComment_108_A7CE3B6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1gHbwT_R9t0"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5C021237-B34A-A4D7-6DC2-DC36C2467EA7}"/>
              </a:ext>
            </a:extLst>
          </p:cNvPr>
          <p:cNvPicPr>
            <a:picLocks noChangeAspect="1"/>
          </p:cNvPicPr>
          <p:nvPr/>
        </p:nvPicPr>
        <p:blipFill rotWithShape="1">
          <a:blip r:embed="rId2">
            <a:alphaModFix amt="50000"/>
            <a:extLst>
              <a:ext uri="{BEBA8EAE-BF5A-486C-A8C5-ECC9F3942E4B}">
                <a14:imgProps xmlns:a14="http://schemas.microsoft.com/office/drawing/2010/main">
                  <a14:imgLayer r:embed="rId3">
                    <a14:imgEffect>
                      <a14:brightnessContrast bright="-40000" contrast="-20000"/>
                    </a14:imgEffect>
                  </a14:imgLayer>
                </a14:imgProps>
              </a:ext>
            </a:extLst>
          </a:blip>
          <a:srcRect t="9449" b="5964"/>
          <a:stretch/>
        </p:blipFill>
        <p:spPr>
          <a:xfrm>
            <a:off x="20" y="1"/>
            <a:ext cx="12191980" cy="6857999"/>
          </a:xfrm>
          <a:prstGeom prst="rect">
            <a:avLst/>
          </a:prstGeom>
        </p:spPr>
      </p:pic>
      <p:sp>
        <p:nvSpPr>
          <p:cNvPr id="2" name="Title 1"/>
          <p:cNvSpPr>
            <a:spLocks noGrp="1"/>
          </p:cNvSpPr>
          <p:nvPr>
            <p:ph type="ctrTitle"/>
          </p:nvPr>
        </p:nvSpPr>
        <p:spPr>
          <a:xfrm>
            <a:off x="1524000" y="1122362"/>
            <a:ext cx="9144000" cy="2900518"/>
          </a:xfrm>
        </p:spPr>
        <p:txBody>
          <a:bodyPr>
            <a:normAutofit/>
          </a:bodyPr>
          <a:lstStyle/>
          <a:p>
            <a:r>
              <a:rPr lang="en-US" sz="7200" b="1">
                <a:solidFill>
                  <a:srgbClr val="FFFFFF"/>
                </a:solidFill>
                <a:cs typeface="Calibri Light"/>
              </a:rPr>
              <a:t>Ethnography</a:t>
            </a:r>
            <a:endParaRPr lang="en-US" b="1">
              <a:solidFill>
                <a:srgbClr val="FFFFFF"/>
              </a:solidFill>
              <a:cs typeface="Calibri Light" panose="020F0302020204030204"/>
            </a:endParaRPr>
          </a:p>
        </p:txBody>
      </p:sp>
      <p:sp>
        <p:nvSpPr>
          <p:cNvPr id="3" name="Subtitle 2"/>
          <p:cNvSpPr>
            <a:spLocks noGrp="1"/>
          </p:cNvSpPr>
          <p:nvPr>
            <p:ph type="subTitle" idx="1"/>
          </p:nvPr>
        </p:nvSpPr>
        <p:spPr>
          <a:xfrm>
            <a:off x="1524000" y="4159404"/>
            <a:ext cx="9144000" cy="1098395"/>
          </a:xfrm>
        </p:spPr>
        <p:txBody>
          <a:bodyPr vert="horz" lIns="91440" tIns="45720" rIns="91440" bIns="45720" rtlCol="0" anchor="t">
            <a:noAutofit/>
          </a:bodyPr>
          <a:lstStyle/>
          <a:p>
            <a:r>
              <a:rPr lang="en-US">
                <a:solidFill>
                  <a:srgbClr val="FFFFFF"/>
                </a:solidFill>
                <a:cs typeface="Calibri"/>
              </a:rPr>
              <a:t>Facilitation Assignment </a:t>
            </a:r>
          </a:p>
          <a:p>
            <a:endParaRPr lang="en-US">
              <a:solidFill>
                <a:srgbClr val="FFFFFF"/>
              </a:solidFill>
              <a:cs typeface="Calibri"/>
            </a:endParaRPr>
          </a:p>
          <a:p>
            <a:r>
              <a:rPr lang="en-US">
                <a:solidFill>
                  <a:srgbClr val="FFFFFF"/>
                </a:solidFill>
                <a:ea typeface="+mn-lt"/>
                <a:cs typeface="+mn-lt"/>
              </a:rPr>
              <a:t>Authors:</a:t>
            </a:r>
          </a:p>
          <a:p>
            <a:r>
              <a:rPr lang="en-US">
                <a:solidFill>
                  <a:srgbClr val="FFFFFF"/>
                </a:solidFill>
                <a:ea typeface="+mn-lt"/>
                <a:cs typeface="+mn-lt"/>
              </a:rPr>
              <a:t>Anoop </a:t>
            </a:r>
            <a:r>
              <a:rPr lang="en-US" err="1">
                <a:solidFill>
                  <a:srgbClr val="FFFFFF"/>
                </a:solidFill>
                <a:ea typeface="+mn-lt"/>
                <a:cs typeface="+mn-lt"/>
              </a:rPr>
              <a:t>Adhur</a:t>
            </a:r>
            <a:r>
              <a:rPr lang="en-US">
                <a:solidFill>
                  <a:srgbClr val="FFFFFF"/>
                </a:solidFill>
                <a:ea typeface="+mn-lt"/>
                <a:cs typeface="+mn-lt"/>
              </a:rPr>
              <a:t> </a:t>
            </a:r>
            <a:r>
              <a:rPr lang="en-US" err="1">
                <a:solidFill>
                  <a:srgbClr val="FFFFFF"/>
                </a:solidFill>
                <a:ea typeface="+mn-lt"/>
                <a:cs typeface="+mn-lt"/>
              </a:rPr>
              <a:t>Kutty</a:t>
            </a:r>
            <a:r>
              <a:rPr lang="en-US">
                <a:solidFill>
                  <a:srgbClr val="FFFFFF"/>
                </a:solidFill>
                <a:ea typeface="+mn-lt"/>
                <a:cs typeface="+mn-lt"/>
              </a:rPr>
              <a:t>, Miriam Etz, Misa </a:t>
            </a:r>
            <a:r>
              <a:rPr lang="en-US" err="1">
                <a:solidFill>
                  <a:srgbClr val="FFFFFF"/>
                </a:solidFill>
                <a:ea typeface="+mn-lt"/>
                <a:cs typeface="+mn-lt"/>
              </a:rPr>
              <a:t>Bakajic</a:t>
            </a:r>
            <a:endParaRPr lang="en-US">
              <a:solidFill>
                <a:srgbClr val="FFFFFF"/>
              </a:solidFill>
              <a:ea typeface="+mn-lt"/>
              <a:cs typeface="+mn-lt"/>
            </a:endParaRPr>
          </a:p>
          <a:p>
            <a:r>
              <a:rPr lang="en-US">
                <a:solidFill>
                  <a:srgbClr val="FFFFFF"/>
                </a:solidFill>
                <a:cs typeface="Calibri"/>
              </a:rPr>
              <a:t>12.10.2022</a:t>
            </a:r>
          </a:p>
        </p:txBody>
      </p:sp>
    </p:spTree>
    <p:extLst>
      <p:ext uri="{BB962C8B-B14F-4D97-AF65-F5344CB8AC3E}">
        <p14:creationId xmlns:p14="http://schemas.microsoft.com/office/powerpoint/2010/main" val="10985722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D22CD-6944-9347-6229-E812E3712797}"/>
              </a:ext>
            </a:extLst>
          </p:cNvPr>
          <p:cNvSpPr>
            <a:spLocks noGrp="1"/>
          </p:cNvSpPr>
          <p:nvPr>
            <p:ph type="title"/>
          </p:nvPr>
        </p:nvSpPr>
        <p:spPr>
          <a:xfrm>
            <a:off x="606511" y="329084"/>
            <a:ext cx="11354828" cy="1325563"/>
          </a:xfrm>
        </p:spPr>
        <p:txBody>
          <a:bodyPr/>
          <a:lstStyle/>
          <a:p>
            <a:r>
              <a:rPr lang="en-US">
                <a:cs typeface="Calibri Light"/>
              </a:rPr>
              <a:t>Ethnographical inquiry of modern flat movement</a:t>
            </a:r>
            <a:endParaRPr lang="en-US"/>
          </a:p>
        </p:txBody>
      </p:sp>
      <p:sp>
        <p:nvSpPr>
          <p:cNvPr id="3" name="Content Placeholder 2">
            <a:extLst>
              <a:ext uri="{FF2B5EF4-FFF2-40B4-BE49-F238E27FC236}">
                <a16:creationId xmlns:a16="http://schemas.microsoft.com/office/drawing/2014/main" id="{C1E15473-110A-A385-CDD2-F20018FAEB91}"/>
              </a:ext>
            </a:extLst>
          </p:cNvPr>
          <p:cNvSpPr>
            <a:spLocks noGrp="1"/>
          </p:cNvSpPr>
          <p:nvPr>
            <p:ph idx="1"/>
          </p:nvPr>
        </p:nvSpPr>
        <p:spPr>
          <a:xfrm>
            <a:off x="783445" y="1554985"/>
            <a:ext cx="10515600" cy="2158648"/>
          </a:xfrm>
        </p:spPr>
        <p:txBody>
          <a:bodyPr vert="horz" lIns="91440" tIns="45720" rIns="91440" bIns="45720" rtlCol="0" anchor="t">
            <a:noAutofit/>
          </a:bodyPr>
          <a:lstStyle/>
          <a:p>
            <a:pPr marL="0" indent="0">
              <a:buNone/>
            </a:pPr>
            <a:r>
              <a:rPr lang="en-US" sz="1200" b="1">
                <a:ea typeface="+mn-lt"/>
                <a:cs typeface="+mn-lt"/>
              </a:rPr>
              <a:t>OVERVIEW OF RELATED STUDIES</a:t>
            </a:r>
          </a:p>
          <a:p>
            <a:pPr>
              <a:buAutoNum type="arabicPeriod"/>
            </a:pPr>
            <a:r>
              <a:rPr lang="en-US" sz="1200" err="1">
                <a:ea typeface="+mn-lt"/>
                <a:cs typeface="+mn-lt"/>
              </a:rPr>
              <a:t>Toseland</a:t>
            </a:r>
            <a:r>
              <a:rPr lang="en-US" sz="1200">
                <a:ea typeface="+mn-lt"/>
                <a:cs typeface="+mn-lt"/>
              </a:rPr>
              <a:t>, N. and RONALD, E., 2019. </a:t>
            </a:r>
            <a:r>
              <a:rPr lang="en-US" sz="1200" i="1">
                <a:ea typeface="+mn-lt"/>
                <a:cs typeface="+mn-lt"/>
              </a:rPr>
              <a:t>Truth,“ Conspiracy Theorists”, and Theories: An Ethnographic Study of “Truth-Seeking” in Contemporary Britain</a:t>
            </a:r>
            <a:r>
              <a:rPr lang="en-US" sz="1200">
                <a:ea typeface="+mn-lt"/>
                <a:cs typeface="+mn-lt"/>
              </a:rPr>
              <a:t> (Doctoral dissertation, Durham University).</a:t>
            </a:r>
            <a:endParaRPr lang="en-US" sz="1200">
              <a:cs typeface="Calibri"/>
            </a:endParaRPr>
          </a:p>
          <a:p>
            <a:pPr>
              <a:buAutoNum type="arabicPeriod"/>
            </a:pPr>
            <a:r>
              <a:rPr lang="en-US" sz="1200">
                <a:ea typeface="+mn-lt"/>
                <a:cs typeface="+mn-lt"/>
              </a:rPr>
              <a:t>Park, R., Zax, D. and Goldberg, B., 2020, October. Fighting Conspiracy Theories Online at Scale. In </a:t>
            </a:r>
            <a:r>
              <a:rPr lang="en-US" sz="1200" i="1">
                <a:ea typeface="+mn-lt"/>
                <a:cs typeface="+mn-lt"/>
              </a:rPr>
              <a:t>Ethnographic Praxis in Industry Conference Proceedings</a:t>
            </a:r>
            <a:r>
              <a:rPr lang="en-US" sz="1200">
                <a:ea typeface="+mn-lt"/>
                <a:cs typeface="+mn-lt"/>
              </a:rPr>
              <a:t> (Vol. 2020, No. 1, pp. 265-278).</a:t>
            </a:r>
            <a:endParaRPr lang="en-US" sz="1200">
              <a:cs typeface="Calibri"/>
            </a:endParaRPr>
          </a:p>
          <a:p>
            <a:pPr>
              <a:buAutoNum type="arabicPeriod"/>
            </a:pPr>
            <a:r>
              <a:rPr lang="en-US" sz="1200">
                <a:ea typeface="+mn-lt"/>
                <a:cs typeface="+mn-lt"/>
              </a:rPr>
              <a:t>Olshansky, A., 2018. </a:t>
            </a:r>
            <a:r>
              <a:rPr lang="en-US" sz="1200" i="1">
                <a:ea typeface="+mn-lt"/>
                <a:cs typeface="+mn-lt"/>
              </a:rPr>
              <a:t>Conspiracy theorizing and religious motivated reasoning: Why the earth ‘</a:t>
            </a:r>
            <a:r>
              <a:rPr lang="en-US" sz="1200" i="1" err="1">
                <a:ea typeface="+mn-lt"/>
                <a:cs typeface="+mn-lt"/>
              </a:rPr>
              <a:t>must’be</a:t>
            </a:r>
            <a:r>
              <a:rPr lang="en-US" sz="1200" i="1">
                <a:ea typeface="+mn-lt"/>
                <a:cs typeface="+mn-lt"/>
              </a:rPr>
              <a:t> flat</a:t>
            </a:r>
            <a:r>
              <a:rPr lang="en-US" sz="1200">
                <a:ea typeface="+mn-lt"/>
                <a:cs typeface="+mn-lt"/>
              </a:rPr>
              <a:t> (Doctoral dissertation).</a:t>
            </a:r>
          </a:p>
          <a:p>
            <a:pPr>
              <a:buAutoNum type="arabicPeriod"/>
            </a:pPr>
            <a:r>
              <a:rPr lang="en-US" sz="1200" err="1">
                <a:ea typeface="+mn-lt"/>
                <a:cs typeface="+mn-lt"/>
              </a:rPr>
              <a:t>Sandrin</a:t>
            </a:r>
            <a:r>
              <a:rPr lang="en-US" sz="1200">
                <a:ea typeface="+mn-lt"/>
                <a:cs typeface="+mn-lt"/>
              </a:rPr>
              <a:t>, P.O., 2021. </a:t>
            </a:r>
            <a:r>
              <a:rPr lang="en-US" sz="1200" i="1">
                <a:ea typeface="+mn-lt"/>
                <a:cs typeface="+mn-lt"/>
              </a:rPr>
              <a:t>Science as feeling: the emotions of the Flat Earth movement and its political alignments</a:t>
            </a:r>
            <a:r>
              <a:rPr lang="en-US" sz="1200">
                <a:ea typeface="+mn-lt"/>
                <a:cs typeface="+mn-lt"/>
              </a:rPr>
              <a:t> (Doctoral dissertation, PUC-Rio).</a:t>
            </a:r>
            <a:endParaRPr lang="en-US" sz="1200">
              <a:cs typeface="Calibri"/>
            </a:endParaRPr>
          </a:p>
        </p:txBody>
      </p:sp>
      <p:sp>
        <p:nvSpPr>
          <p:cNvPr id="4" name="Rectangle 3">
            <a:extLst>
              <a:ext uri="{FF2B5EF4-FFF2-40B4-BE49-F238E27FC236}">
                <a16:creationId xmlns:a16="http://schemas.microsoft.com/office/drawing/2014/main" id="{8637BAE0-9DA5-5C0B-6CBD-1044BA37F46B}"/>
              </a:ext>
            </a:extLst>
          </p:cNvPr>
          <p:cNvSpPr/>
          <p:nvPr/>
        </p:nvSpPr>
        <p:spPr>
          <a:xfrm>
            <a:off x="376880" y="4315596"/>
            <a:ext cx="3531970" cy="458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cs typeface="Calibri"/>
              </a:rPr>
              <a:t>Assumption 1</a:t>
            </a:r>
          </a:p>
          <a:p>
            <a:pPr algn="ctr"/>
            <a:r>
              <a:rPr lang="en-US" sz="1400">
                <a:cs typeface="Calibri"/>
              </a:rPr>
              <a:t>Flat-earthers are acting with malice</a:t>
            </a:r>
          </a:p>
        </p:txBody>
      </p:sp>
      <p:sp>
        <p:nvSpPr>
          <p:cNvPr id="5" name="Rectangle 4">
            <a:extLst>
              <a:ext uri="{FF2B5EF4-FFF2-40B4-BE49-F238E27FC236}">
                <a16:creationId xmlns:a16="http://schemas.microsoft.com/office/drawing/2014/main" id="{7D1B3827-9861-0C48-FB8E-C2893A4889A2}"/>
              </a:ext>
            </a:extLst>
          </p:cNvPr>
          <p:cNvSpPr/>
          <p:nvPr/>
        </p:nvSpPr>
        <p:spPr>
          <a:xfrm>
            <a:off x="376880" y="4995217"/>
            <a:ext cx="3531972" cy="4582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cs typeface="Calibri"/>
              </a:rPr>
              <a:t>Assumption 2</a:t>
            </a:r>
          </a:p>
          <a:p>
            <a:pPr algn="ctr"/>
            <a:r>
              <a:rPr lang="en-US" sz="1400">
                <a:cs typeface="Calibri"/>
              </a:rPr>
              <a:t>There is a novelty to their belief</a:t>
            </a:r>
          </a:p>
        </p:txBody>
      </p:sp>
      <p:sp>
        <p:nvSpPr>
          <p:cNvPr id="6" name="Rectangle 5">
            <a:extLst>
              <a:ext uri="{FF2B5EF4-FFF2-40B4-BE49-F238E27FC236}">
                <a16:creationId xmlns:a16="http://schemas.microsoft.com/office/drawing/2014/main" id="{4D4AD87C-9AA3-D730-1E1A-89826751570E}"/>
              </a:ext>
            </a:extLst>
          </p:cNvPr>
          <p:cNvSpPr/>
          <p:nvPr/>
        </p:nvSpPr>
        <p:spPr>
          <a:xfrm>
            <a:off x="4238366" y="4315595"/>
            <a:ext cx="3835741" cy="45823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cs typeface="Calibri"/>
              </a:rPr>
              <a:t>Assumption 1</a:t>
            </a:r>
          </a:p>
          <a:p>
            <a:pPr algn="ctr"/>
            <a:r>
              <a:rPr lang="en-US" sz="1400">
                <a:ea typeface="+mn-lt"/>
                <a:cs typeface="+mn-lt"/>
              </a:rPr>
              <a:t>Flat-earthers are acting without malice</a:t>
            </a:r>
          </a:p>
        </p:txBody>
      </p:sp>
      <p:sp>
        <p:nvSpPr>
          <p:cNvPr id="8" name="Rectangle 7">
            <a:extLst>
              <a:ext uri="{FF2B5EF4-FFF2-40B4-BE49-F238E27FC236}">
                <a16:creationId xmlns:a16="http://schemas.microsoft.com/office/drawing/2014/main" id="{D6ED1743-3DA8-59EC-A59C-569E445BB91B}"/>
              </a:ext>
            </a:extLst>
          </p:cNvPr>
          <p:cNvSpPr/>
          <p:nvPr/>
        </p:nvSpPr>
        <p:spPr>
          <a:xfrm>
            <a:off x="397475" y="5649095"/>
            <a:ext cx="3531972" cy="6744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cs typeface="Calibri"/>
              </a:rPr>
              <a:t>Broad Question A</a:t>
            </a:r>
          </a:p>
          <a:p>
            <a:pPr algn="ctr"/>
            <a:r>
              <a:rPr lang="en-US" sz="1400">
                <a:cs typeface="Calibri"/>
              </a:rPr>
              <a:t>How can the societal threat of </a:t>
            </a:r>
            <a:r>
              <a:rPr lang="en-US" sz="1400" b="1">
                <a:cs typeface="Calibri"/>
              </a:rPr>
              <a:t>this </a:t>
            </a:r>
            <a:r>
              <a:rPr lang="en-US" sz="1400">
                <a:cs typeface="Calibri"/>
              </a:rPr>
              <a:t>belief be better understood?</a:t>
            </a:r>
            <a:endParaRPr lang="en-US" sz="1400"/>
          </a:p>
        </p:txBody>
      </p:sp>
      <p:sp>
        <p:nvSpPr>
          <p:cNvPr id="9" name="Rectangle 8">
            <a:extLst>
              <a:ext uri="{FF2B5EF4-FFF2-40B4-BE49-F238E27FC236}">
                <a16:creationId xmlns:a16="http://schemas.microsoft.com/office/drawing/2014/main" id="{F980140F-A1A5-A430-6943-2ABDBFF1A434}"/>
              </a:ext>
            </a:extLst>
          </p:cNvPr>
          <p:cNvSpPr/>
          <p:nvPr/>
        </p:nvSpPr>
        <p:spPr>
          <a:xfrm>
            <a:off x="4258960" y="4995216"/>
            <a:ext cx="3830594" cy="45823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cs typeface="Calibri"/>
              </a:rPr>
              <a:t>Assumption 2</a:t>
            </a:r>
          </a:p>
          <a:p>
            <a:pPr algn="ctr"/>
            <a:r>
              <a:rPr lang="en-US" sz="1400">
                <a:cs typeface="Calibri"/>
              </a:rPr>
              <a:t>In the past people contemplated this way before</a:t>
            </a:r>
          </a:p>
        </p:txBody>
      </p:sp>
      <p:sp>
        <p:nvSpPr>
          <p:cNvPr id="10" name="Rectangle 9">
            <a:extLst>
              <a:ext uri="{FF2B5EF4-FFF2-40B4-BE49-F238E27FC236}">
                <a16:creationId xmlns:a16="http://schemas.microsoft.com/office/drawing/2014/main" id="{1AA9A53B-9A71-2628-122B-9105A4685E86}"/>
              </a:ext>
            </a:extLst>
          </p:cNvPr>
          <p:cNvSpPr/>
          <p:nvPr/>
        </p:nvSpPr>
        <p:spPr>
          <a:xfrm>
            <a:off x="4274406" y="5695432"/>
            <a:ext cx="3830594" cy="57664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ea typeface="+mn-lt"/>
                <a:cs typeface="+mn-lt"/>
              </a:rPr>
              <a:t>Broad Question B</a:t>
            </a:r>
          </a:p>
          <a:p>
            <a:pPr algn="ctr"/>
            <a:r>
              <a:rPr lang="en-US" sz="1400">
                <a:cs typeface="Calibri"/>
              </a:rPr>
              <a:t>What can we learn from </a:t>
            </a:r>
            <a:r>
              <a:rPr lang="en-US" sz="1400" b="1">
                <a:cs typeface="Calibri"/>
              </a:rPr>
              <a:t>this </a:t>
            </a:r>
            <a:r>
              <a:rPr lang="en-US" sz="1400">
                <a:cs typeface="Calibri"/>
              </a:rPr>
              <a:t>belief that will help us better understand society?</a:t>
            </a:r>
          </a:p>
        </p:txBody>
      </p:sp>
      <p:pic>
        <p:nvPicPr>
          <p:cNvPr id="13" name="Picture 13">
            <a:extLst>
              <a:ext uri="{FF2B5EF4-FFF2-40B4-BE49-F238E27FC236}">
                <a16:creationId xmlns:a16="http://schemas.microsoft.com/office/drawing/2014/main" id="{EA098755-B3B7-331E-38DE-E1B59401F1D8}"/>
              </a:ext>
            </a:extLst>
          </p:cNvPr>
          <p:cNvPicPr>
            <a:picLocks noChangeAspect="1"/>
          </p:cNvPicPr>
          <p:nvPr/>
        </p:nvPicPr>
        <p:blipFill rotWithShape="1">
          <a:blip r:embed="rId3"/>
          <a:srcRect t="3873" r="19553" b="9648"/>
          <a:stretch/>
        </p:blipFill>
        <p:spPr>
          <a:xfrm>
            <a:off x="8980478" y="3553097"/>
            <a:ext cx="2648083" cy="3304903"/>
          </a:xfrm>
          <a:prstGeom prst="rect">
            <a:avLst/>
          </a:prstGeom>
        </p:spPr>
      </p:pic>
    </p:spTree>
    <p:extLst>
      <p:ext uri="{BB962C8B-B14F-4D97-AF65-F5344CB8AC3E}">
        <p14:creationId xmlns:p14="http://schemas.microsoft.com/office/powerpoint/2010/main" val="89712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60782D76-0FE6-CD08-C144-CF27E21D0950}"/>
              </a:ext>
            </a:extLst>
          </p:cNvPr>
          <p:cNvPicPr>
            <a:picLocks noChangeAspect="1"/>
          </p:cNvPicPr>
          <p:nvPr/>
        </p:nvPicPr>
        <p:blipFill rotWithShape="1">
          <a:blip r:embed="rId2">
            <a:extLst>
              <a:ext uri="{28A0092B-C50C-407E-A947-70E740481C1C}">
                <a14:useLocalDpi xmlns:a14="http://schemas.microsoft.com/office/drawing/2010/main" val="0"/>
              </a:ext>
            </a:extLst>
          </a:blip>
          <a:srcRect t="7812" b="7812"/>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89C8A4-031D-4ED9-9E92-3620D5F7048D}"/>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Foundations of Ethnography</a:t>
            </a: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673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C8F61-2065-E796-F509-3BFDA6BD465E}"/>
              </a:ext>
            </a:extLst>
          </p:cNvPr>
          <p:cNvSpPr>
            <a:spLocks noGrp="1"/>
          </p:cNvSpPr>
          <p:nvPr>
            <p:ph type="title"/>
          </p:nvPr>
        </p:nvSpPr>
        <p:spPr/>
        <p:txBody>
          <a:bodyPr/>
          <a:lstStyle/>
          <a:p>
            <a:r>
              <a:rPr lang="en-US" b="1">
                <a:ea typeface="+mj-lt"/>
                <a:cs typeface="+mj-lt"/>
              </a:rPr>
              <a:t>Anthropology</a:t>
            </a:r>
            <a:r>
              <a:rPr lang="en-US">
                <a:ea typeface="+mj-lt"/>
                <a:cs typeface="+mj-lt"/>
              </a:rPr>
              <a:t> </a:t>
            </a:r>
            <a:endParaRPr lang="en-US"/>
          </a:p>
        </p:txBody>
      </p:sp>
      <p:sp>
        <p:nvSpPr>
          <p:cNvPr id="3" name="Content Placeholder 2">
            <a:extLst>
              <a:ext uri="{FF2B5EF4-FFF2-40B4-BE49-F238E27FC236}">
                <a16:creationId xmlns:a16="http://schemas.microsoft.com/office/drawing/2014/main" id="{92FDB672-4E26-EA16-1988-848A6C6B07DE}"/>
              </a:ext>
            </a:extLst>
          </p:cNvPr>
          <p:cNvSpPr>
            <a:spLocks noGrp="1"/>
          </p:cNvSpPr>
          <p:nvPr>
            <p:ph idx="1"/>
          </p:nvPr>
        </p:nvSpPr>
        <p:spPr>
          <a:xfrm>
            <a:off x="838200" y="1777334"/>
            <a:ext cx="10515600" cy="4351338"/>
          </a:xfrm>
        </p:spPr>
        <p:txBody>
          <a:bodyPr/>
          <a:lstStyle/>
          <a:p>
            <a:r>
              <a:rPr lang="en-GB" b="1"/>
              <a:t>Anthropology is the scientific study of humanity, </a:t>
            </a:r>
            <a:r>
              <a:rPr lang="en-GB"/>
              <a:t>concerned with human behaviour, human biology, cultures, societies, and linguistics, in both the present and past, including past human species.</a:t>
            </a:r>
            <a:endParaRPr lang="en-US"/>
          </a:p>
        </p:txBody>
      </p:sp>
      <p:sp>
        <p:nvSpPr>
          <p:cNvPr id="4" name="Rectangle 3">
            <a:extLst>
              <a:ext uri="{FF2B5EF4-FFF2-40B4-BE49-F238E27FC236}">
                <a16:creationId xmlns:a16="http://schemas.microsoft.com/office/drawing/2014/main" id="{C8FAA4A8-EC74-4CE5-B15B-C8C455D13A45}"/>
              </a:ext>
            </a:extLst>
          </p:cNvPr>
          <p:cNvSpPr/>
          <p:nvPr/>
        </p:nvSpPr>
        <p:spPr>
          <a:xfrm>
            <a:off x="5054338" y="3171735"/>
            <a:ext cx="2083324" cy="829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Anthropology</a:t>
            </a:r>
          </a:p>
        </p:txBody>
      </p:sp>
      <p:sp>
        <p:nvSpPr>
          <p:cNvPr id="7" name="Rectangle 6">
            <a:extLst>
              <a:ext uri="{FF2B5EF4-FFF2-40B4-BE49-F238E27FC236}">
                <a16:creationId xmlns:a16="http://schemas.microsoft.com/office/drawing/2014/main" id="{7A2F1235-FAB7-4DBD-9391-BA08202367F3}"/>
              </a:ext>
            </a:extLst>
          </p:cNvPr>
          <p:cNvSpPr/>
          <p:nvPr/>
        </p:nvSpPr>
        <p:spPr>
          <a:xfrm>
            <a:off x="5975023" y="4662372"/>
            <a:ext cx="2083324" cy="829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Societies and cultures</a:t>
            </a:r>
          </a:p>
        </p:txBody>
      </p:sp>
      <p:sp>
        <p:nvSpPr>
          <p:cNvPr id="8" name="Rectangle 7">
            <a:extLst>
              <a:ext uri="{FF2B5EF4-FFF2-40B4-BE49-F238E27FC236}">
                <a16:creationId xmlns:a16="http://schemas.microsoft.com/office/drawing/2014/main" id="{578E50C0-1076-4979-88B5-A45F047F1B4D}"/>
              </a:ext>
            </a:extLst>
          </p:cNvPr>
          <p:cNvSpPr/>
          <p:nvPr/>
        </p:nvSpPr>
        <p:spPr>
          <a:xfrm>
            <a:off x="8458987" y="4662372"/>
            <a:ext cx="2083324" cy="829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Linguistics</a:t>
            </a:r>
          </a:p>
        </p:txBody>
      </p:sp>
      <p:sp>
        <p:nvSpPr>
          <p:cNvPr id="14" name="Rectangle 13">
            <a:extLst>
              <a:ext uri="{FF2B5EF4-FFF2-40B4-BE49-F238E27FC236}">
                <a16:creationId xmlns:a16="http://schemas.microsoft.com/office/drawing/2014/main" id="{5C68623F-BC2E-4495-BEB3-32C60F849738}"/>
              </a:ext>
            </a:extLst>
          </p:cNvPr>
          <p:cNvSpPr/>
          <p:nvPr/>
        </p:nvSpPr>
        <p:spPr>
          <a:xfrm>
            <a:off x="3652886" y="4662371"/>
            <a:ext cx="2083324" cy="829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Human behaviour</a:t>
            </a:r>
          </a:p>
        </p:txBody>
      </p:sp>
      <p:sp>
        <p:nvSpPr>
          <p:cNvPr id="15" name="Rectangle 14">
            <a:extLst>
              <a:ext uri="{FF2B5EF4-FFF2-40B4-BE49-F238E27FC236}">
                <a16:creationId xmlns:a16="http://schemas.microsoft.com/office/drawing/2014/main" id="{5D8302A1-4420-4E9C-B491-BE8A0032CF36}"/>
              </a:ext>
            </a:extLst>
          </p:cNvPr>
          <p:cNvSpPr/>
          <p:nvPr/>
        </p:nvSpPr>
        <p:spPr>
          <a:xfrm>
            <a:off x="1392022" y="4662370"/>
            <a:ext cx="2083324" cy="829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Human biology</a:t>
            </a:r>
          </a:p>
        </p:txBody>
      </p:sp>
      <p:pic>
        <p:nvPicPr>
          <p:cNvPr id="6" name="Picture 5" descr="A group of people running&#10;&#10;Description automatically generated with low confidence">
            <a:extLst>
              <a:ext uri="{FF2B5EF4-FFF2-40B4-BE49-F238E27FC236}">
                <a16:creationId xmlns:a16="http://schemas.microsoft.com/office/drawing/2014/main" id="{4B8DCDA0-E13A-4B6C-AB6E-1F8048372B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3328" y="3953003"/>
            <a:ext cx="1540711" cy="717394"/>
          </a:xfrm>
          <a:prstGeom prst="rect">
            <a:avLst/>
          </a:prstGeom>
        </p:spPr>
      </p:pic>
      <p:pic>
        <p:nvPicPr>
          <p:cNvPr id="17" name="Picture 16" descr="Background pattern&#10;&#10;Description automatically generated with medium confidence">
            <a:extLst>
              <a:ext uri="{FF2B5EF4-FFF2-40B4-BE49-F238E27FC236}">
                <a16:creationId xmlns:a16="http://schemas.microsoft.com/office/drawing/2014/main" id="{6339967C-266A-4B9F-80E9-FC3B63A4E0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6809" y="3841477"/>
            <a:ext cx="807680" cy="807680"/>
          </a:xfrm>
          <a:prstGeom prst="rect">
            <a:avLst/>
          </a:prstGeom>
        </p:spPr>
      </p:pic>
      <p:pic>
        <p:nvPicPr>
          <p:cNvPr id="19" name="Picture 18" descr="Icon&#10;&#10;Description automatically generated">
            <a:extLst>
              <a:ext uri="{FF2B5EF4-FFF2-40B4-BE49-F238E27FC236}">
                <a16:creationId xmlns:a16="http://schemas.microsoft.com/office/drawing/2014/main" id="{8FFF2E27-CB9A-490E-8971-B436109027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9062" y="4001294"/>
            <a:ext cx="560938" cy="560938"/>
          </a:xfrm>
          <a:prstGeom prst="rect">
            <a:avLst/>
          </a:prstGeom>
        </p:spPr>
      </p:pic>
      <p:pic>
        <p:nvPicPr>
          <p:cNvPr id="21" name="Picture 20" descr="A picture containing background pattern&#10;&#10;Description automatically generated">
            <a:extLst>
              <a:ext uri="{FF2B5EF4-FFF2-40B4-BE49-F238E27FC236}">
                <a16:creationId xmlns:a16="http://schemas.microsoft.com/office/drawing/2014/main" id="{01074EAE-C6BA-408A-9E7C-147ED8A2E0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1041" y="4057464"/>
            <a:ext cx="631287" cy="631287"/>
          </a:xfrm>
          <a:prstGeom prst="rect">
            <a:avLst/>
          </a:prstGeom>
        </p:spPr>
      </p:pic>
    </p:spTree>
    <p:extLst>
      <p:ext uri="{BB962C8B-B14F-4D97-AF65-F5344CB8AC3E}">
        <p14:creationId xmlns:p14="http://schemas.microsoft.com/office/powerpoint/2010/main" val="859505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par>
                                <p:cTn id="36" presetID="10"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xit" presetSubtype="8" fill="hold" grpId="0" nodeType="clickEffect">
                                  <p:stCondLst>
                                    <p:cond delay="0"/>
                                  </p:stCondLst>
                                  <p:childTnLst>
                                    <p:anim calcmode="lin" valueType="num">
                                      <p:cBhvr additive="base">
                                        <p:cTn id="42" dur="500"/>
                                        <p:tgtEl>
                                          <p:spTgt spid="2"/>
                                        </p:tgtEl>
                                        <p:attrNameLst>
                                          <p:attrName>ppt_x</p:attrName>
                                        </p:attrNameLst>
                                      </p:cBhvr>
                                      <p:tavLst>
                                        <p:tav tm="0">
                                          <p:val>
                                            <p:strVal val="ppt_x"/>
                                          </p:val>
                                        </p:tav>
                                        <p:tav tm="100000">
                                          <p:val>
                                            <p:strVal val="0-ppt_w/2"/>
                                          </p:val>
                                        </p:tav>
                                      </p:tavLst>
                                    </p:anim>
                                    <p:anim calcmode="lin" valueType="num">
                                      <p:cBhvr additive="base">
                                        <p:cTn id="43" dur="500"/>
                                        <p:tgtEl>
                                          <p:spTgt spid="2"/>
                                        </p:tgtEl>
                                        <p:attrNameLst>
                                          <p:attrName>ppt_y</p:attrName>
                                        </p:attrNameLst>
                                      </p:cBhvr>
                                      <p:tavLst>
                                        <p:tav tm="0">
                                          <p:val>
                                            <p:strVal val="ppt_y"/>
                                          </p:val>
                                        </p:tav>
                                        <p:tav tm="100000">
                                          <p:val>
                                            <p:strVal val="ppt_y"/>
                                          </p:val>
                                        </p:tav>
                                      </p:tavLst>
                                    </p:anim>
                                    <p:set>
                                      <p:cBhvr>
                                        <p:cTn id="44" dur="1" fill="hold">
                                          <p:stCondLst>
                                            <p:cond delay="499"/>
                                          </p:stCondLst>
                                        </p:cTn>
                                        <p:tgtEl>
                                          <p:spTgt spid="2"/>
                                        </p:tgtEl>
                                        <p:attrNameLst>
                                          <p:attrName>style.visibility</p:attrName>
                                        </p:attrNameLst>
                                      </p:cBhvr>
                                      <p:to>
                                        <p:strVal val="hidden"/>
                                      </p:to>
                                    </p:set>
                                  </p:childTnLst>
                                </p:cTn>
                              </p:par>
                              <p:par>
                                <p:cTn id="45" presetID="2" presetClass="exit" presetSubtype="8" fill="hold" grpId="0" nodeType="withEffect">
                                  <p:stCondLst>
                                    <p:cond delay="0"/>
                                  </p:stCondLst>
                                  <p:childTnLst>
                                    <p:anim calcmode="lin" valueType="num">
                                      <p:cBhvr additive="base">
                                        <p:cTn id="46" dur="500"/>
                                        <p:tgtEl>
                                          <p:spTgt spid="3">
                                            <p:txEl>
                                              <p:pRg st="0" end="0"/>
                                            </p:txEl>
                                          </p:spTgt>
                                        </p:tgtEl>
                                        <p:attrNameLst>
                                          <p:attrName>ppt_x</p:attrName>
                                        </p:attrNameLst>
                                      </p:cBhvr>
                                      <p:tavLst>
                                        <p:tav tm="0">
                                          <p:val>
                                            <p:strVal val="ppt_x"/>
                                          </p:val>
                                        </p:tav>
                                        <p:tav tm="100000">
                                          <p:val>
                                            <p:strVal val="0-ppt_w/2"/>
                                          </p:val>
                                        </p:tav>
                                      </p:tavLst>
                                    </p:anim>
                                    <p:anim calcmode="lin" valueType="num">
                                      <p:cBhvr additive="base">
                                        <p:cTn id="47" dur="500"/>
                                        <p:tgtEl>
                                          <p:spTgt spid="3">
                                            <p:txEl>
                                              <p:pRg st="0" end="0"/>
                                            </p:txEl>
                                          </p:spTgt>
                                        </p:tgtEl>
                                        <p:attrNameLst>
                                          <p:attrName>ppt_y</p:attrName>
                                        </p:attrNameLst>
                                      </p:cBhvr>
                                      <p:tavLst>
                                        <p:tav tm="0">
                                          <p:val>
                                            <p:strVal val="ppt_y"/>
                                          </p:val>
                                        </p:tav>
                                        <p:tav tm="100000">
                                          <p:val>
                                            <p:strVal val="ppt_y"/>
                                          </p:val>
                                        </p:tav>
                                      </p:tavLst>
                                    </p:anim>
                                    <p:set>
                                      <p:cBhvr>
                                        <p:cTn id="48"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P spid="7" grpId="0" animBg="1"/>
      <p:bldP spid="8"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C8F61-2065-E796-F509-3BFDA6BD465E}"/>
              </a:ext>
            </a:extLst>
          </p:cNvPr>
          <p:cNvSpPr>
            <a:spLocks noGrp="1"/>
          </p:cNvSpPr>
          <p:nvPr>
            <p:ph type="title"/>
          </p:nvPr>
        </p:nvSpPr>
        <p:spPr/>
        <p:txBody>
          <a:bodyPr/>
          <a:lstStyle/>
          <a:p>
            <a:r>
              <a:rPr lang="en-US" b="1">
                <a:ea typeface="+mj-lt"/>
                <a:cs typeface="+mj-lt"/>
              </a:rPr>
              <a:t>Ethnology </a:t>
            </a:r>
            <a:r>
              <a:rPr lang="en-US">
                <a:ea typeface="+mj-lt"/>
                <a:cs typeface="+mj-lt"/>
              </a:rPr>
              <a:t> </a:t>
            </a:r>
            <a:endParaRPr lang="en-US"/>
          </a:p>
        </p:txBody>
      </p:sp>
      <p:sp>
        <p:nvSpPr>
          <p:cNvPr id="3" name="Content Placeholder 2">
            <a:extLst>
              <a:ext uri="{FF2B5EF4-FFF2-40B4-BE49-F238E27FC236}">
                <a16:creationId xmlns:a16="http://schemas.microsoft.com/office/drawing/2014/main" id="{92FDB672-4E26-EA16-1988-848A6C6B07DE}"/>
              </a:ext>
            </a:extLst>
          </p:cNvPr>
          <p:cNvSpPr>
            <a:spLocks noGrp="1"/>
          </p:cNvSpPr>
          <p:nvPr>
            <p:ph idx="1"/>
          </p:nvPr>
        </p:nvSpPr>
        <p:spPr>
          <a:xfrm>
            <a:off x="838200" y="1777334"/>
            <a:ext cx="10515600" cy="4351338"/>
          </a:xfrm>
        </p:spPr>
        <p:txBody>
          <a:bodyPr/>
          <a:lstStyle/>
          <a:p>
            <a:r>
              <a:rPr lang="en-GB"/>
              <a:t> An academic field that compares and analyses the characteristics of different peoples and the relationships between them</a:t>
            </a:r>
            <a:endParaRPr lang="en-US"/>
          </a:p>
        </p:txBody>
      </p:sp>
      <p:sp>
        <p:nvSpPr>
          <p:cNvPr id="4" name="Rectangle 3">
            <a:extLst>
              <a:ext uri="{FF2B5EF4-FFF2-40B4-BE49-F238E27FC236}">
                <a16:creationId xmlns:a16="http://schemas.microsoft.com/office/drawing/2014/main" id="{C8FAA4A8-EC74-4CE5-B15B-C8C455D13A45}"/>
              </a:ext>
            </a:extLst>
          </p:cNvPr>
          <p:cNvSpPr/>
          <p:nvPr/>
        </p:nvSpPr>
        <p:spPr>
          <a:xfrm>
            <a:off x="5054338" y="3171735"/>
            <a:ext cx="2083324" cy="829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Anthropology</a:t>
            </a:r>
          </a:p>
        </p:txBody>
      </p:sp>
      <p:sp>
        <p:nvSpPr>
          <p:cNvPr id="5" name="Rectangle 4">
            <a:extLst>
              <a:ext uri="{FF2B5EF4-FFF2-40B4-BE49-F238E27FC236}">
                <a16:creationId xmlns:a16="http://schemas.microsoft.com/office/drawing/2014/main" id="{891068F1-8926-44B9-A760-A0B5843F44F4}"/>
              </a:ext>
            </a:extLst>
          </p:cNvPr>
          <p:cNvSpPr/>
          <p:nvPr/>
        </p:nvSpPr>
        <p:spPr>
          <a:xfrm>
            <a:off x="3652886" y="4662371"/>
            <a:ext cx="2083324" cy="829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Human behaviour</a:t>
            </a:r>
          </a:p>
        </p:txBody>
      </p:sp>
      <p:sp>
        <p:nvSpPr>
          <p:cNvPr id="6" name="Rectangle 5">
            <a:extLst>
              <a:ext uri="{FF2B5EF4-FFF2-40B4-BE49-F238E27FC236}">
                <a16:creationId xmlns:a16="http://schemas.microsoft.com/office/drawing/2014/main" id="{90641643-933A-41B0-98E6-B246038B0AAE}"/>
              </a:ext>
            </a:extLst>
          </p:cNvPr>
          <p:cNvSpPr/>
          <p:nvPr/>
        </p:nvSpPr>
        <p:spPr>
          <a:xfrm>
            <a:off x="1392022" y="4662370"/>
            <a:ext cx="2083324" cy="829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Human biology</a:t>
            </a:r>
          </a:p>
        </p:txBody>
      </p:sp>
      <p:sp>
        <p:nvSpPr>
          <p:cNvPr id="7" name="Rectangle 6">
            <a:extLst>
              <a:ext uri="{FF2B5EF4-FFF2-40B4-BE49-F238E27FC236}">
                <a16:creationId xmlns:a16="http://schemas.microsoft.com/office/drawing/2014/main" id="{7A2F1235-FAB7-4DBD-9391-BA08202367F3}"/>
              </a:ext>
            </a:extLst>
          </p:cNvPr>
          <p:cNvSpPr/>
          <p:nvPr/>
        </p:nvSpPr>
        <p:spPr>
          <a:xfrm>
            <a:off x="5975023" y="4662372"/>
            <a:ext cx="2083324" cy="829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Societies and cultures</a:t>
            </a:r>
          </a:p>
        </p:txBody>
      </p:sp>
      <p:sp>
        <p:nvSpPr>
          <p:cNvPr id="8" name="Rectangle 7">
            <a:extLst>
              <a:ext uri="{FF2B5EF4-FFF2-40B4-BE49-F238E27FC236}">
                <a16:creationId xmlns:a16="http://schemas.microsoft.com/office/drawing/2014/main" id="{578E50C0-1076-4979-88B5-A45F047F1B4D}"/>
              </a:ext>
            </a:extLst>
          </p:cNvPr>
          <p:cNvSpPr/>
          <p:nvPr/>
        </p:nvSpPr>
        <p:spPr>
          <a:xfrm>
            <a:off x="8458987" y="4662372"/>
            <a:ext cx="2083324" cy="829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Linguistics</a:t>
            </a:r>
          </a:p>
        </p:txBody>
      </p:sp>
      <p:sp>
        <p:nvSpPr>
          <p:cNvPr id="9" name="Rectangle 8">
            <a:extLst>
              <a:ext uri="{FF2B5EF4-FFF2-40B4-BE49-F238E27FC236}">
                <a16:creationId xmlns:a16="http://schemas.microsoft.com/office/drawing/2014/main" id="{92D4F0B9-ECC0-41ED-831B-1C4ECE729D8B}"/>
              </a:ext>
            </a:extLst>
          </p:cNvPr>
          <p:cNvSpPr/>
          <p:nvPr/>
        </p:nvSpPr>
        <p:spPr>
          <a:xfrm>
            <a:off x="5975023" y="5578577"/>
            <a:ext cx="2083324" cy="82955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Ethnology</a:t>
            </a:r>
          </a:p>
        </p:txBody>
      </p:sp>
      <p:sp>
        <p:nvSpPr>
          <p:cNvPr id="10" name="Arrow: Right 9">
            <a:extLst>
              <a:ext uri="{FF2B5EF4-FFF2-40B4-BE49-F238E27FC236}">
                <a16:creationId xmlns:a16="http://schemas.microsoft.com/office/drawing/2014/main" id="{47E414EF-1169-46DE-84F2-04E39EA8DCDD}"/>
              </a:ext>
            </a:extLst>
          </p:cNvPr>
          <p:cNvSpPr/>
          <p:nvPr/>
        </p:nvSpPr>
        <p:spPr>
          <a:xfrm>
            <a:off x="8353719" y="5993356"/>
            <a:ext cx="906544" cy="169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Arrow: Right 10">
            <a:extLst>
              <a:ext uri="{FF2B5EF4-FFF2-40B4-BE49-F238E27FC236}">
                <a16:creationId xmlns:a16="http://schemas.microsoft.com/office/drawing/2014/main" id="{A5517264-F497-4D3C-9474-5B82D7556E82}"/>
              </a:ext>
            </a:extLst>
          </p:cNvPr>
          <p:cNvSpPr/>
          <p:nvPr/>
        </p:nvSpPr>
        <p:spPr>
          <a:xfrm rot="10800000">
            <a:off x="4787246" y="5993355"/>
            <a:ext cx="906544" cy="1697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descr="A group of people running&#10;&#10;Description automatically generated with low confidence">
            <a:extLst>
              <a:ext uri="{FF2B5EF4-FFF2-40B4-BE49-F238E27FC236}">
                <a16:creationId xmlns:a16="http://schemas.microsoft.com/office/drawing/2014/main" id="{0252FFED-79E7-458A-8319-C147DAEDD1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3328" y="3953003"/>
            <a:ext cx="1540711" cy="717394"/>
          </a:xfrm>
          <a:prstGeom prst="rect">
            <a:avLst/>
          </a:prstGeom>
        </p:spPr>
      </p:pic>
      <p:pic>
        <p:nvPicPr>
          <p:cNvPr id="15" name="Picture 14" descr="Background pattern&#10;&#10;Description automatically generated with medium confidence">
            <a:extLst>
              <a:ext uri="{FF2B5EF4-FFF2-40B4-BE49-F238E27FC236}">
                <a16:creationId xmlns:a16="http://schemas.microsoft.com/office/drawing/2014/main" id="{92771C7E-DF82-44B6-BEEE-D6E74859C8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96809" y="3841477"/>
            <a:ext cx="807680" cy="807680"/>
          </a:xfrm>
          <a:prstGeom prst="rect">
            <a:avLst/>
          </a:prstGeom>
        </p:spPr>
      </p:pic>
      <p:pic>
        <p:nvPicPr>
          <p:cNvPr id="16" name="Picture 15" descr="Icon&#10;&#10;Description automatically generated">
            <a:extLst>
              <a:ext uri="{FF2B5EF4-FFF2-40B4-BE49-F238E27FC236}">
                <a16:creationId xmlns:a16="http://schemas.microsoft.com/office/drawing/2014/main" id="{7FBA5CEA-F3F4-4AB3-B3C7-32B0DC9298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9062" y="4001294"/>
            <a:ext cx="560938" cy="560938"/>
          </a:xfrm>
          <a:prstGeom prst="rect">
            <a:avLst/>
          </a:prstGeom>
        </p:spPr>
      </p:pic>
      <p:pic>
        <p:nvPicPr>
          <p:cNvPr id="17" name="Picture 16" descr="A picture containing background pattern&#10;&#10;Description automatically generated">
            <a:extLst>
              <a:ext uri="{FF2B5EF4-FFF2-40B4-BE49-F238E27FC236}">
                <a16:creationId xmlns:a16="http://schemas.microsoft.com/office/drawing/2014/main" id="{78CAAE37-BA99-4958-9EFD-0262F132D6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1041" y="4057464"/>
            <a:ext cx="631287" cy="631287"/>
          </a:xfrm>
          <a:prstGeom prst="rect">
            <a:avLst/>
          </a:prstGeom>
        </p:spPr>
      </p:pic>
    </p:spTree>
    <p:extLst>
      <p:ext uri="{BB962C8B-B14F-4D97-AF65-F5344CB8AC3E}">
        <p14:creationId xmlns:p14="http://schemas.microsoft.com/office/powerpoint/2010/main" val="1862429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C8F61-2065-E796-F509-3BFDA6BD465E}"/>
              </a:ext>
            </a:extLst>
          </p:cNvPr>
          <p:cNvSpPr>
            <a:spLocks noGrp="1"/>
          </p:cNvSpPr>
          <p:nvPr>
            <p:ph type="title"/>
          </p:nvPr>
        </p:nvSpPr>
        <p:spPr/>
        <p:txBody>
          <a:bodyPr/>
          <a:lstStyle/>
          <a:p>
            <a:r>
              <a:rPr lang="en-US" b="1">
                <a:ea typeface="+mj-lt"/>
                <a:cs typeface="+mj-lt"/>
              </a:rPr>
              <a:t>Ethnography </a:t>
            </a:r>
            <a:r>
              <a:rPr lang="en-US">
                <a:ea typeface="+mj-lt"/>
                <a:cs typeface="+mj-lt"/>
              </a:rPr>
              <a:t> </a:t>
            </a:r>
            <a:endParaRPr lang="en-US"/>
          </a:p>
        </p:txBody>
      </p:sp>
      <p:sp>
        <p:nvSpPr>
          <p:cNvPr id="3" name="Content Placeholder 2">
            <a:extLst>
              <a:ext uri="{FF2B5EF4-FFF2-40B4-BE49-F238E27FC236}">
                <a16:creationId xmlns:a16="http://schemas.microsoft.com/office/drawing/2014/main" id="{92FDB672-4E26-EA16-1988-848A6C6B07DE}"/>
              </a:ext>
            </a:extLst>
          </p:cNvPr>
          <p:cNvSpPr>
            <a:spLocks noGrp="1"/>
          </p:cNvSpPr>
          <p:nvPr>
            <p:ph idx="1"/>
          </p:nvPr>
        </p:nvSpPr>
        <p:spPr>
          <a:xfrm>
            <a:off x="838200" y="1777334"/>
            <a:ext cx="10515600" cy="4351338"/>
          </a:xfrm>
        </p:spPr>
        <p:txBody>
          <a:bodyPr/>
          <a:lstStyle/>
          <a:p>
            <a:r>
              <a:rPr lang="en-US"/>
              <a:t>The</a:t>
            </a:r>
            <a:r>
              <a:rPr lang="en-US" b="1"/>
              <a:t> </a:t>
            </a:r>
            <a:r>
              <a:rPr lang="en-US">
                <a:ea typeface="+mn-lt"/>
                <a:cs typeface="+mn-lt"/>
              </a:rPr>
              <a:t>study of single group through direct contact with that culture. </a:t>
            </a:r>
            <a:endParaRPr lang="en-US">
              <a:ea typeface="Calibri" panose="020F0502020204030204"/>
              <a:cs typeface="Calibri" panose="020F0502020204030204"/>
            </a:endParaRPr>
          </a:p>
        </p:txBody>
      </p:sp>
      <p:sp>
        <p:nvSpPr>
          <p:cNvPr id="4" name="Rectangle 3">
            <a:extLst>
              <a:ext uri="{FF2B5EF4-FFF2-40B4-BE49-F238E27FC236}">
                <a16:creationId xmlns:a16="http://schemas.microsoft.com/office/drawing/2014/main" id="{C8FAA4A8-EC74-4CE5-B15B-C8C455D13A45}"/>
              </a:ext>
            </a:extLst>
          </p:cNvPr>
          <p:cNvSpPr/>
          <p:nvPr/>
        </p:nvSpPr>
        <p:spPr>
          <a:xfrm>
            <a:off x="4624710" y="2599441"/>
            <a:ext cx="2942577" cy="8295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Anthropology</a:t>
            </a:r>
          </a:p>
        </p:txBody>
      </p:sp>
      <p:sp>
        <p:nvSpPr>
          <p:cNvPr id="9" name="Rectangle 8">
            <a:extLst>
              <a:ext uri="{FF2B5EF4-FFF2-40B4-BE49-F238E27FC236}">
                <a16:creationId xmlns:a16="http://schemas.microsoft.com/office/drawing/2014/main" id="{92D4F0B9-ECC0-41ED-831B-1C4ECE729D8B}"/>
              </a:ext>
            </a:extLst>
          </p:cNvPr>
          <p:cNvSpPr/>
          <p:nvPr/>
        </p:nvSpPr>
        <p:spPr>
          <a:xfrm>
            <a:off x="5054338" y="3589402"/>
            <a:ext cx="2083324" cy="82955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Ethnology</a:t>
            </a:r>
          </a:p>
        </p:txBody>
      </p:sp>
      <p:sp>
        <p:nvSpPr>
          <p:cNvPr id="14" name="Rectangle 13">
            <a:extLst>
              <a:ext uri="{FF2B5EF4-FFF2-40B4-BE49-F238E27FC236}">
                <a16:creationId xmlns:a16="http://schemas.microsoft.com/office/drawing/2014/main" id="{11D475A3-E96E-4F04-823B-1CCDF49741DC}"/>
              </a:ext>
            </a:extLst>
          </p:cNvPr>
          <p:cNvSpPr/>
          <p:nvPr/>
        </p:nvSpPr>
        <p:spPr>
          <a:xfrm>
            <a:off x="5391084" y="4599270"/>
            <a:ext cx="1409831" cy="829559"/>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Ethnography</a:t>
            </a:r>
          </a:p>
        </p:txBody>
      </p:sp>
      <p:sp>
        <p:nvSpPr>
          <p:cNvPr id="8" name="TextBox 7">
            <a:extLst>
              <a:ext uri="{FF2B5EF4-FFF2-40B4-BE49-F238E27FC236}">
                <a16:creationId xmlns:a16="http://schemas.microsoft.com/office/drawing/2014/main" id="{2627EFB1-E4C0-49CC-ACBA-D1D8BB95F7C0}"/>
              </a:ext>
            </a:extLst>
          </p:cNvPr>
          <p:cNvSpPr txBox="1"/>
          <p:nvPr/>
        </p:nvSpPr>
        <p:spPr>
          <a:xfrm>
            <a:off x="3047998" y="5664829"/>
            <a:ext cx="6096000" cy="369332"/>
          </a:xfrm>
          <a:prstGeom prst="rect">
            <a:avLst/>
          </a:prstGeom>
          <a:noFill/>
        </p:spPr>
        <p:txBody>
          <a:bodyPr wrap="square">
            <a:spAutoFit/>
          </a:bodyPr>
          <a:lstStyle/>
          <a:p>
            <a:r>
              <a:rPr lang="en-GB"/>
              <a:t>ethnography is </a:t>
            </a:r>
            <a:r>
              <a:rPr lang="en-GB" i="1"/>
              <a:t>both a process and an outcome of the research</a:t>
            </a:r>
            <a:r>
              <a:rPr lang="en-GB"/>
              <a:t>.</a:t>
            </a:r>
          </a:p>
        </p:txBody>
      </p:sp>
      <p:pic>
        <p:nvPicPr>
          <p:cNvPr id="10" name="Picture 9" descr="A picture containing diagram&#10;&#10;Description automatically generated">
            <a:extLst>
              <a:ext uri="{FF2B5EF4-FFF2-40B4-BE49-F238E27FC236}">
                <a16:creationId xmlns:a16="http://schemas.microsoft.com/office/drawing/2014/main" id="{BEA2970A-95F9-4890-B2F6-C5DF72813ED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10" b="89940" l="5900" r="94700">
                        <a14:foregroundMark x1="19900" y1="29730" x2="9800" y2="27027"/>
                        <a14:foregroundMark x1="9800" y1="27027" x2="5900" y2="28529"/>
                        <a14:foregroundMark x1="84100" y1="39189" x2="90200" y2="51351"/>
                        <a14:foregroundMark x1="92700" y1="62763" x2="94700" y2="74625"/>
                      </a14:backgroundRemoval>
                    </a14:imgEffect>
                  </a14:imgLayer>
                </a14:imgProps>
              </a:ext>
              <a:ext uri="{28A0092B-C50C-407E-A947-70E740481C1C}">
                <a14:useLocalDpi xmlns:a14="http://schemas.microsoft.com/office/drawing/2010/main" val="0"/>
              </a:ext>
            </a:extLst>
          </a:blip>
          <a:srcRect t="14708" b="13540"/>
          <a:stretch/>
        </p:blipFill>
        <p:spPr>
          <a:xfrm flipH="1">
            <a:off x="1055598" y="5608917"/>
            <a:ext cx="1617320" cy="850488"/>
          </a:xfrm>
          <a:prstGeom prst="rect">
            <a:avLst/>
          </a:prstGeom>
        </p:spPr>
      </p:pic>
      <p:sp>
        <p:nvSpPr>
          <p:cNvPr id="11" name="TextBox 10">
            <a:extLst>
              <a:ext uri="{FF2B5EF4-FFF2-40B4-BE49-F238E27FC236}">
                <a16:creationId xmlns:a16="http://schemas.microsoft.com/office/drawing/2014/main" id="{4B3A5D86-D217-48B2-9075-7DA0AE3AD68D}"/>
              </a:ext>
            </a:extLst>
          </p:cNvPr>
          <p:cNvSpPr txBox="1"/>
          <p:nvPr/>
        </p:nvSpPr>
        <p:spPr>
          <a:xfrm>
            <a:off x="3047998" y="6197608"/>
            <a:ext cx="6096000" cy="369332"/>
          </a:xfrm>
          <a:prstGeom prst="rect">
            <a:avLst/>
          </a:prstGeom>
          <a:noFill/>
        </p:spPr>
        <p:txBody>
          <a:bodyPr wrap="square">
            <a:spAutoFit/>
          </a:bodyPr>
          <a:lstStyle/>
          <a:p>
            <a:r>
              <a:rPr lang="en-GB"/>
              <a:t>ethnography is different than oral history </a:t>
            </a:r>
          </a:p>
        </p:txBody>
      </p:sp>
    </p:spTree>
    <p:extLst>
      <p:ext uri="{BB962C8B-B14F-4D97-AF65-F5344CB8AC3E}">
        <p14:creationId xmlns:p14="http://schemas.microsoft.com/office/powerpoint/2010/main" val="148307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F201B1-9ADA-4249-9439-33474E3F25F5}"/>
              </a:ext>
            </a:extLst>
          </p:cNvPr>
          <p:cNvPicPr>
            <a:picLocks noChangeAspect="1"/>
          </p:cNvPicPr>
          <p:nvPr/>
        </p:nvPicPr>
        <p:blipFill rotWithShape="1">
          <a:blip r:embed="rId3">
            <a:extLst>
              <a:ext uri="{28A0092B-C50C-407E-A947-70E740481C1C}">
                <a14:useLocalDpi xmlns:a14="http://schemas.microsoft.com/office/drawing/2010/main" val="0"/>
              </a:ext>
            </a:extLst>
          </a:blip>
          <a:srcRect t="6250"/>
          <a:stretch/>
        </p:blipFill>
        <p:spPr>
          <a:xfrm>
            <a:off x="0" y="0"/>
            <a:ext cx="12191980" cy="6857990"/>
          </a:xfrm>
          <a:prstGeom prst="rect">
            <a:avLst/>
          </a:prstGeom>
        </p:spPr>
      </p:pic>
      <p:sp>
        <p:nvSpPr>
          <p:cNvPr id="8" name="Title 1">
            <a:extLst>
              <a:ext uri="{FF2B5EF4-FFF2-40B4-BE49-F238E27FC236}">
                <a16:creationId xmlns:a16="http://schemas.microsoft.com/office/drawing/2014/main" id="{A560A506-09E4-4419-AEB6-F2805C5E7D5D}"/>
              </a:ext>
            </a:extLst>
          </p:cNvPr>
          <p:cNvSpPr txBox="1">
            <a:spLocks/>
          </p:cNvSpPr>
          <p:nvPr/>
        </p:nvSpPr>
        <p:spPr>
          <a:xfrm>
            <a:off x="8099007" y="5065987"/>
            <a:ext cx="3852041" cy="18340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a:p>
        </p:txBody>
      </p:sp>
      <p:sp>
        <p:nvSpPr>
          <p:cNvPr id="3" name="Oval 2">
            <a:extLst>
              <a:ext uri="{FF2B5EF4-FFF2-40B4-BE49-F238E27FC236}">
                <a16:creationId xmlns:a16="http://schemas.microsoft.com/office/drawing/2014/main" id="{59A414C8-8658-4818-8419-501CCD70626F}"/>
              </a:ext>
            </a:extLst>
          </p:cNvPr>
          <p:cNvSpPr/>
          <p:nvPr/>
        </p:nvSpPr>
        <p:spPr>
          <a:xfrm>
            <a:off x="3541853" y="1623648"/>
            <a:ext cx="5125257" cy="467297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F029AA6-4FE8-53D1-E182-09CD17A7B222}"/>
              </a:ext>
            </a:extLst>
          </p:cNvPr>
          <p:cNvSpPr>
            <a:spLocks noGrp="1"/>
          </p:cNvSpPr>
          <p:nvPr>
            <p:ph type="title"/>
          </p:nvPr>
        </p:nvSpPr>
        <p:spPr>
          <a:xfrm>
            <a:off x="3757827" y="2787944"/>
            <a:ext cx="5225917" cy="1834056"/>
          </a:xfrm>
        </p:spPr>
        <p:txBody>
          <a:bodyPr vert="horz" lIns="91440" tIns="45720" rIns="91440" bIns="45720" rtlCol="0" anchor="b">
            <a:normAutofit/>
          </a:bodyPr>
          <a:lstStyle/>
          <a:p>
            <a:r>
              <a:rPr lang="en-US" sz="4000"/>
              <a:t>Q: </a:t>
            </a:r>
            <a:r>
              <a:rPr lang="en-US" sz="4000">
                <a:cs typeface="Calibri Light"/>
              </a:rPr>
              <a:t>Can a historian be a type of ethnographer? </a:t>
            </a:r>
            <a:endParaRPr lang="en-US" sz="4000">
              <a:solidFill>
                <a:srgbClr val="FF0000"/>
              </a:solidFill>
              <a:ea typeface="Calibri"/>
              <a:cs typeface="Calibri"/>
            </a:endParaRPr>
          </a:p>
        </p:txBody>
      </p:sp>
    </p:spTree>
    <p:extLst>
      <p:ext uri="{BB962C8B-B14F-4D97-AF65-F5344CB8AC3E}">
        <p14:creationId xmlns:p14="http://schemas.microsoft.com/office/powerpoint/2010/main" val="297595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09A7F-6784-0334-4ED0-D56706D32BBF}"/>
              </a:ext>
            </a:extLst>
          </p:cNvPr>
          <p:cNvSpPr>
            <a:spLocks noGrp="1"/>
          </p:cNvSpPr>
          <p:nvPr>
            <p:ph type="title"/>
          </p:nvPr>
        </p:nvSpPr>
        <p:spPr>
          <a:xfrm>
            <a:off x="838200" y="346272"/>
            <a:ext cx="10515600" cy="1325563"/>
          </a:xfrm>
        </p:spPr>
        <p:txBody>
          <a:bodyPr/>
          <a:lstStyle/>
          <a:p>
            <a:r>
              <a:rPr lang="en-US"/>
              <a:t>Marco Polo (1254-1324)</a:t>
            </a:r>
          </a:p>
        </p:txBody>
      </p:sp>
      <p:pic>
        <p:nvPicPr>
          <p:cNvPr id="11" name="Picture 11" descr="Map&#10;&#10;Description automatically generated">
            <a:extLst>
              <a:ext uri="{FF2B5EF4-FFF2-40B4-BE49-F238E27FC236}">
                <a16:creationId xmlns:a16="http://schemas.microsoft.com/office/drawing/2014/main" id="{0656E6DE-62B1-3E76-7697-2EB5C829A6B6}"/>
              </a:ext>
            </a:extLst>
          </p:cNvPr>
          <p:cNvPicPr>
            <a:picLocks noChangeAspect="1"/>
          </p:cNvPicPr>
          <p:nvPr/>
        </p:nvPicPr>
        <p:blipFill>
          <a:blip r:embed="rId3"/>
          <a:stretch>
            <a:fillRect/>
          </a:stretch>
        </p:blipFill>
        <p:spPr>
          <a:xfrm>
            <a:off x="4665622" y="1671835"/>
            <a:ext cx="6083595" cy="4316584"/>
          </a:xfrm>
          <a:prstGeom prst="rect">
            <a:avLst/>
          </a:prstGeom>
        </p:spPr>
      </p:pic>
      <p:sp>
        <p:nvSpPr>
          <p:cNvPr id="12" name="TextBox 11">
            <a:extLst>
              <a:ext uri="{FF2B5EF4-FFF2-40B4-BE49-F238E27FC236}">
                <a16:creationId xmlns:a16="http://schemas.microsoft.com/office/drawing/2014/main" id="{E4AD1997-53AD-618A-77E1-C6D150AA208B}"/>
              </a:ext>
            </a:extLst>
          </p:cNvPr>
          <p:cNvSpPr txBox="1"/>
          <p:nvPr/>
        </p:nvSpPr>
        <p:spPr>
          <a:xfrm>
            <a:off x="531215" y="2213222"/>
            <a:ext cx="4325265" cy="24191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2800" u="sng">
                <a:ea typeface="+mn-lt"/>
                <a:cs typeface="+mn-lt"/>
              </a:rPr>
              <a:t>Roots of ethnography: </a:t>
            </a:r>
            <a:r>
              <a:rPr lang="en-US" sz="2800">
                <a:ea typeface="+mn-lt"/>
                <a:cs typeface="+mn-lt"/>
              </a:rPr>
              <a:t>geographers, sociologists, historians all applied methods that are predecessors or facets of today’s ethnography</a:t>
            </a:r>
            <a:endParaRPr lang="en-US" sz="2800">
              <a:ea typeface="Calibri" panose="020F0502020204030204"/>
              <a:cs typeface="Calibri" panose="020F0502020204030204"/>
            </a:endParaRPr>
          </a:p>
        </p:txBody>
      </p:sp>
    </p:spTree>
    <p:extLst>
      <p:ext uri="{BB962C8B-B14F-4D97-AF65-F5344CB8AC3E}">
        <p14:creationId xmlns:p14="http://schemas.microsoft.com/office/powerpoint/2010/main" val="6401980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F201B1-9ADA-4249-9439-33474E3F25F5}"/>
              </a:ext>
            </a:extLst>
          </p:cNvPr>
          <p:cNvPicPr>
            <a:picLocks noChangeAspect="1"/>
          </p:cNvPicPr>
          <p:nvPr/>
        </p:nvPicPr>
        <p:blipFill rotWithShape="1">
          <a:blip r:embed="rId3">
            <a:extLst>
              <a:ext uri="{28A0092B-C50C-407E-A947-70E740481C1C}">
                <a14:useLocalDpi xmlns:a14="http://schemas.microsoft.com/office/drawing/2010/main" val="0"/>
              </a:ext>
            </a:extLst>
          </a:blip>
          <a:srcRect t="6250"/>
          <a:stretch/>
        </p:blipFill>
        <p:spPr>
          <a:xfrm>
            <a:off x="0" y="0"/>
            <a:ext cx="12191980" cy="6857990"/>
          </a:xfrm>
          <a:prstGeom prst="rect">
            <a:avLst/>
          </a:prstGeom>
        </p:spPr>
      </p:pic>
      <p:sp>
        <p:nvSpPr>
          <p:cNvPr id="8" name="Title 1">
            <a:extLst>
              <a:ext uri="{FF2B5EF4-FFF2-40B4-BE49-F238E27FC236}">
                <a16:creationId xmlns:a16="http://schemas.microsoft.com/office/drawing/2014/main" id="{A560A506-09E4-4419-AEB6-F2805C5E7D5D}"/>
              </a:ext>
            </a:extLst>
          </p:cNvPr>
          <p:cNvSpPr txBox="1">
            <a:spLocks/>
          </p:cNvSpPr>
          <p:nvPr/>
        </p:nvSpPr>
        <p:spPr>
          <a:xfrm>
            <a:off x="8099007" y="5065987"/>
            <a:ext cx="3852041" cy="18340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a:p>
        </p:txBody>
      </p:sp>
      <p:sp>
        <p:nvSpPr>
          <p:cNvPr id="3" name="Oval 2">
            <a:extLst>
              <a:ext uri="{FF2B5EF4-FFF2-40B4-BE49-F238E27FC236}">
                <a16:creationId xmlns:a16="http://schemas.microsoft.com/office/drawing/2014/main" id="{59A414C8-8658-4818-8419-501CCD70626F}"/>
              </a:ext>
            </a:extLst>
          </p:cNvPr>
          <p:cNvSpPr/>
          <p:nvPr/>
        </p:nvSpPr>
        <p:spPr>
          <a:xfrm>
            <a:off x="3026252" y="1224941"/>
            <a:ext cx="6139475" cy="538222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F029AA6-4FE8-53D1-E182-09CD17A7B222}"/>
              </a:ext>
            </a:extLst>
          </p:cNvPr>
          <p:cNvSpPr>
            <a:spLocks noGrp="1"/>
          </p:cNvSpPr>
          <p:nvPr>
            <p:ph type="title"/>
          </p:nvPr>
        </p:nvSpPr>
        <p:spPr>
          <a:xfrm>
            <a:off x="3497344" y="2585427"/>
            <a:ext cx="5574402" cy="2661253"/>
          </a:xfrm>
        </p:spPr>
        <p:txBody>
          <a:bodyPr vert="horz" lIns="91440" tIns="45720" rIns="91440" bIns="45720" rtlCol="0" anchor="b">
            <a:normAutofit fontScale="90000"/>
          </a:bodyPr>
          <a:lstStyle/>
          <a:p>
            <a:r>
              <a:rPr lang="en-US" sz="4000"/>
              <a:t>Q: </a:t>
            </a:r>
            <a:r>
              <a:rPr lang="en-US" sz="4000">
                <a:cs typeface="Calibri Light"/>
              </a:rPr>
              <a:t>Can ethnography be done by modern scholars attempting to understand beliefs of ancient societies? (e.g., Greece)</a:t>
            </a:r>
            <a:endParaRPr lang="en-US" sz="4000">
              <a:solidFill>
                <a:srgbClr val="FF0000"/>
              </a:solidFill>
              <a:ea typeface="Calibri"/>
              <a:cs typeface="Calibri"/>
            </a:endParaRPr>
          </a:p>
        </p:txBody>
      </p:sp>
    </p:spTree>
    <p:extLst>
      <p:ext uri="{BB962C8B-B14F-4D97-AF65-F5344CB8AC3E}">
        <p14:creationId xmlns:p14="http://schemas.microsoft.com/office/powerpoint/2010/main" val="2154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966DD-C8FD-E7FA-C013-4514AECD3BA8}"/>
              </a:ext>
            </a:extLst>
          </p:cNvPr>
          <p:cNvSpPr>
            <a:spLocks noGrp="1"/>
          </p:cNvSpPr>
          <p:nvPr>
            <p:ph type="title"/>
          </p:nvPr>
        </p:nvSpPr>
        <p:spPr/>
        <p:txBody>
          <a:bodyPr/>
          <a:lstStyle/>
          <a:p>
            <a:r>
              <a:rPr lang="en-US">
                <a:cs typeface="Calibri Light"/>
              </a:rPr>
              <a:t>Historians VS Ethnographers</a:t>
            </a:r>
            <a:endParaRPr lang="en-US"/>
          </a:p>
        </p:txBody>
      </p:sp>
      <p:sp>
        <p:nvSpPr>
          <p:cNvPr id="3" name="Content Placeholder 2">
            <a:extLst>
              <a:ext uri="{FF2B5EF4-FFF2-40B4-BE49-F238E27FC236}">
                <a16:creationId xmlns:a16="http://schemas.microsoft.com/office/drawing/2014/main" id="{2BA3A46A-1319-4092-BD1E-19BAE16A61B0}"/>
              </a:ext>
            </a:extLst>
          </p:cNvPr>
          <p:cNvSpPr>
            <a:spLocks noGrp="1"/>
          </p:cNvSpPr>
          <p:nvPr>
            <p:ph idx="1"/>
          </p:nvPr>
        </p:nvSpPr>
        <p:spPr>
          <a:xfrm>
            <a:off x="1158711" y="1844479"/>
            <a:ext cx="3922336" cy="4351338"/>
          </a:xfrm>
        </p:spPr>
        <p:txBody>
          <a:bodyPr>
            <a:normAutofit/>
          </a:bodyPr>
          <a:lstStyle/>
          <a:p>
            <a:pPr marL="0" indent="0">
              <a:buNone/>
            </a:pPr>
            <a:r>
              <a:rPr lang="en-GB">
                <a:effectLst/>
              </a:rPr>
              <a:t>Historians are concerned with the continuous, methodical narrative and research of past events as relating to the human race; as well as the study of all history in time. </a:t>
            </a:r>
            <a:endParaRPr lang="en-GB"/>
          </a:p>
          <a:p>
            <a:endParaRPr lang="en-US"/>
          </a:p>
        </p:txBody>
      </p:sp>
      <p:sp>
        <p:nvSpPr>
          <p:cNvPr id="4" name="Content Placeholder 2">
            <a:extLst>
              <a:ext uri="{FF2B5EF4-FFF2-40B4-BE49-F238E27FC236}">
                <a16:creationId xmlns:a16="http://schemas.microsoft.com/office/drawing/2014/main" id="{BEB45FBA-85B5-486D-8A76-D1CB0C154424}"/>
              </a:ext>
            </a:extLst>
          </p:cNvPr>
          <p:cNvSpPr txBox="1">
            <a:spLocks/>
          </p:cNvSpPr>
          <p:nvPr/>
        </p:nvSpPr>
        <p:spPr>
          <a:xfrm>
            <a:off x="5506038" y="1921464"/>
            <a:ext cx="526408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Inquiry follows a determined methodology</a:t>
            </a:r>
          </a:p>
          <a:p>
            <a:r>
              <a:rPr lang="en-GB"/>
              <a:t>ethnographers allow the informants to portray the fluidity of their cultures and societies.</a:t>
            </a:r>
            <a:endParaRPr lang="en-US"/>
          </a:p>
          <a:p>
            <a:r>
              <a:rPr lang="en-US"/>
              <a:t>Relies on first-hand experience</a:t>
            </a:r>
          </a:p>
          <a:p>
            <a:endParaRPr lang="en-US"/>
          </a:p>
        </p:txBody>
      </p:sp>
      <p:sp>
        <p:nvSpPr>
          <p:cNvPr id="5" name="Oval 4">
            <a:extLst>
              <a:ext uri="{FF2B5EF4-FFF2-40B4-BE49-F238E27FC236}">
                <a16:creationId xmlns:a16="http://schemas.microsoft.com/office/drawing/2014/main" id="{8DBE8B69-8D16-4CF9-8189-1BF6DE6F4693}"/>
              </a:ext>
            </a:extLst>
          </p:cNvPr>
          <p:cNvSpPr/>
          <p:nvPr/>
        </p:nvSpPr>
        <p:spPr>
          <a:xfrm>
            <a:off x="1421878" y="5170692"/>
            <a:ext cx="471341" cy="329938"/>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a:t>A</a:t>
            </a:r>
          </a:p>
        </p:txBody>
      </p:sp>
      <p:cxnSp>
        <p:nvCxnSpPr>
          <p:cNvPr id="7" name="Straight Arrow Connector 6">
            <a:extLst>
              <a:ext uri="{FF2B5EF4-FFF2-40B4-BE49-F238E27FC236}">
                <a16:creationId xmlns:a16="http://schemas.microsoft.com/office/drawing/2014/main" id="{47CA8107-E015-4896-9DCC-A9B318854C65}"/>
              </a:ext>
            </a:extLst>
          </p:cNvPr>
          <p:cNvCxnSpPr>
            <a:stCxn id="5" idx="6"/>
          </p:cNvCxnSpPr>
          <p:nvPr/>
        </p:nvCxnSpPr>
        <p:spPr>
          <a:xfrm>
            <a:off x="1893219" y="5335661"/>
            <a:ext cx="2130457" cy="14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FD5CC1FC-A1C6-44AD-8A15-DAC616B78810}"/>
              </a:ext>
            </a:extLst>
          </p:cNvPr>
          <p:cNvSpPr/>
          <p:nvPr/>
        </p:nvSpPr>
        <p:spPr>
          <a:xfrm>
            <a:off x="4106946" y="5205257"/>
            <a:ext cx="471341" cy="32993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B</a:t>
            </a:r>
          </a:p>
        </p:txBody>
      </p:sp>
      <p:sp>
        <p:nvSpPr>
          <p:cNvPr id="12" name="Oval 11">
            <a:extLst>
              <a:ext uri="{FF2B5EF4-FFF2-40B4-BE49-F238E27FC236}">
                <a16:creationId xmlns:a16="http://schemas.microsoft.com/office/drawing/2014/main" id="{9A7F2886-5B4A-4A33-BAF1-803254754EE6}"/>
              </a:ext>
            </a:extLst>
          </p:cNvPr>
          <p:cNvSpPr/>
          <p:nvPr/>
        </p:nvSpPr>
        <p:spPr>
          <a:xfrm>
            <a:off x="8679751" y="4760626"/>
            <a:ext cx="1970988" cy="14351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3741FB7-03F7-47B1-BF61-9A36C7A012DB}"/>
              </a:ext>
            </a:extLst>
          </p:cNvPr>
          <p:cNvSpPr txBox="1"/>
          <p:nvPr/>
        </p:nvSpPr>
        <p:spPr>
          <a:xfrm>
            <a:off x="1893219" y="6377814"/>
            <a:ext cx="8214673" cy="369332"/>
          </a:xfrm>
          <a:prstGeom prst="rect">
            <a:avLst/>
          </a:prstGeom>
          <a:noFill/>
        </p:spPr>
        <p:txBody>
          <a:bodyPr wrap="square" rtlCol="0">
            <a:spAutoFit/>
          </a:bodyPr>
          <a:lstStyle/>
          <a:p>
            <a:r>
              <a:rPr lang="en-GB">
                <a:highlight>
                  <a:srgbClr val="FFFF00"/>
                </a:highlight>
              </a:rPr>
              <a:t>Q: </a:t>
            </a:r>
            <a:r>
              <a:rPr lang="en-GB"/>
              <a:t>How would historians study the flat-earth movement compare to ethnographers? </a:t>
            </a:r>
          </a:p>
        </p:txBody>
      </p:sp>
      <p:cxnSp>
        <p:nvCxnSpPr>
          <p:cNvPr id="14" name="Straight Arrow Connector 13">
            <a:extLst>
              <a:ext uri="{FF2B5EF4-FFF2-40B4-BE49-F238E27FC236}">
                <a16:creationId xmlns:a16="http://schemas.microsoft.com/office/drawing/2014/main" id="{19075CAA-7071-4135-A6DF-6A04B57133F7}"/>
              </a:ext>
            </a:extLst>
          </p:cNvPr>
          <p:cNvCxnSpPr>
            <a:cxnSpLocks/>
          </p:cNvCxnSpPr>
          <p:nvPr/>
        </p:nvCxnSpPr>
        <p:spPr>
          <a:xfrm flipV="1">
            <a:off x="9404461" y="5196764"/>
            <a:ext cx="204545" cy="20523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DCAA6CE-9473-43CF-87D1-5A78CC53B4A4}"/>
              </a:ext>
            </a:extLst>
          </p:cNvPr>
          <p:cNvCxnSpPr>
            <a:cxnSpLocks/>
          </p:cNvCxnSpPr>
          <p:nvPr/>
        </p:nvCxnSpPr>
        <p:spPr>
          <a:xfrm>
            <a:off x="9399368" y="5787550"/>
            <a:ext cx="521568" cy="3006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694E59E-52CA-4D9F-B8A2-0C970630D55F}"/>
              </a:ext>
            </a:extLst>
          </p:cNvPr>
          <p:cNvCxnSpPr>
            <a:cxnSpLocks/>
          </p:cNvCxnSpPr>
          <p:nvPr/>
        </p:nvCxnSpPr>
        <p:spPr>
          <a:xfrm>
            <a:off x="9876194" y="5196764"/>
            <a:ext cx="238765" cy="30362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6" name="Graphic 15" descr="Man with solid fill">
            <a:extLst>
              <a:ext uri="{FF2B5EF4-FFF2-40B4-BE49-F238E27FC236}">
                <a16:creationId xmlns:a16="http://schemas.microsoft.com/office/drawing/2014/main" id="{3DAB4F5A-47C2-49D9-8F7C-BF243885FB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93646" y="4773050"/>
            <a:ext cx="526330" cy="526330"/>
          </a:xfrm>
          <a:prstGeom prst="rect">
            <a:avLst/>
          </a:prstGeom>
        </p:spPr>
      </p:pic>
      <p:pic>
        <p:nvPicPr>
          <p:cNvPr id="19" name="Graphic 18" descr="Man with solid fill">
            <a:extLst>
              <a:ext uri="{FF2B5EF4-FFF2-40B4-BE49-F238E27FC236}">
                <a16:creationId xmlns:a16="http://schemas.microsoft.com/office/drawing/2014/main" id="{3F51C0B4-6419-461E-8132-E91203808CF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20936" y="5500408"/>
            <a:ext cx="526330" cy="526330"/>
          </a:xfrm>
          <a:prstGeom prst="rect">
            <a:avLst/>
          </a:prstGeom>
        </p:spPr>
      </p:pic>
      <p:pic>
        <p:nvPicPr>
          <p:cNvPr id="20" name="Graphic 19" descr="Man with solid fill">
            <a:extLst>
              <a:ext uri="{FF2B5EF4-FFF2-40B4-BE49-F238E27FC236}">
                <a16:creationId xmlns:a16="http://schemas.microsoft.com/office/drawing/2014/main" id="{329C9DF8-1504-41F6-ADEF-6848B8777F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44067" y="5387165"/>
            <a:ext cx="526330" cy="526330"/>
          </a:xfrm>
          <a:prstGeom prst="rect">
            <a:avLst/>
          </a:prstGeom>
        </p:spPr>
      </p:pic>
    </p:spTree>
    <p:extLst>
      <p:ext uri="{BB962C8B-B14F-4D97-AF65-F5344CB8AC3E}">
        <p14:creationId xmlns:p14="http://schemas.microsoft.com/office/powerpoint/2010/main" val="94801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P spid="8" grpId="0" animBg="1"/>
      <p:bldP spid="1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F3DDD-A4BE-F05B-B721-5278EA1A33B3}"/>
              </a:ext>
            </a:extLst>
          </p:cNvPr>
          <p:cNvSpPr>
            <a:spLocks noGrp="1"/>
          </p:cNvSpPr>
          <p:nvPr>
            <p:ph type="title"/>
          </p:nvPr>
        </p:nvSpPr>
        <p:spPr/>
        <p:txBody>
          <a:bodyPr/>
          <a:lstStyle/>
          <a:p>
            <a:r>
              <a:rPr lang="en-US">
                <a:cs typeface="Calibri Light"/>
              </a:rPr>
              <a:t>Elements of ethnography</a:t>
            </a:r>
            <a:endParaRPr lang="en-US"/>
          </a:p>
        </p:txBody>
      </p:sp>
      <p:sp>
        <p:nvSpPr>
          <p:cNvPr id="5" name="TextBox 4">
            <a:extLst>
              <a:ext uri="{FF2B5EF4-FFF2-40B4-BE49-F238E27FC236}">
                <a16:creationId xmlns:a16="http://schemas.microsoft.com/office/drawing/2014/main" id="{BBF13C11-6D7C-D85E-B2C9-D978190D54DF}"/>
              </a:ext>
            </a:extLst>
          </p:cNvPr>
          <p:cNvSpPr txBox="1"/>
          <p:nvPr/>
        </p:nvSpPr>
        <p:spPr>
          <a:xfrm>
            <a:off x="2707055" y="1798124"/>
            <a:ext cx="3962404" cy="646331"/>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Ethnography </a:t>
            </a:r>
            <a:r>
              <a:rPr lang="en-US">
                <a:ea typeface="+mn-lt"/>
                <a:cs typeface="+mn-lt"/>
              </a:rPr>
              <a:t>study of single groups through direct contact with the culture.</a:t>
            </a:r>
            <a:endParaRPr lang="en-US">
              <a:ea typeface="Calibri" panose="020F0502020204030204"/>
              <a:cs typeface="Calibri" panose="020F0502020204030204"/>
            </a:endParaRPr>
          </a:p>
        </p:txBody>
      </p:sp>
      <p:sp>
        <p:nvSpPr>
          <p:cNvPr id="6" name="TextBox 5">
            <a:extLst>
              <a:ext uri="{FF2B5EF4-FFF2-40B4-BE49-F238E27FC236}">
                <a16:creationId xmlns:a16="http://schemas.microsoft.com/office/drawing/2014/main" id="{4DA46EBB-4CE1-2CFA-12A2-E8C308B6286B}"/>
              </a:ext>
            </a:extLst>
          </p:cNvPr>
          <p:cNvSpPr txBox="1"/>
          <p:nvPr/>
        </p:nvSpPr>
        <p:spPr>
          <a:xfrm>
            <a:off x="2707055" y="3199312"/>
            <a:ext cx="2825945" cy="92333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A key principle</a:t>
            </a:r>
            <a:r>
              <a:rPr lang="en-US">
                <a:solidFill>
                  <a:schemeClr val="accent6"/>
                </a:solidFill>
              </a:rPr>
              <a:t>  </a:t>
            </a:r>
            <a:r>
              <a:rPr lang="en-US"/>
              <a:t>is participant-observation ethnographic </a:t>
            </a:r>
            <a:r>
              <a:rPr lang="en-US" b="1"/>
              <a:t>fieldwork</a:t>
            </a:r>
          </a:p>
        </p:txBody>
      </p:sp>
      <p:sp>
        <p:nvSpPr>
          <p:cNvPr id="7" name="TextBox 6">
            <a:extLst>
              <a:ext uri="{FF2B5EF4-FFF2-40B4-BE49-F238E27FC236}">
                <a16:creationId xmlns:a16="http://schemas.microsoft.com/office/drawing/2014/main" id="{5FE9D9A6-5495-1FCD-230C-3BC51010FAB2}"/>
              </a:ext>
            </a:extLst>
          </p:cNvPr>
          <p:cNvSpPr txBox="1"/>
          <p:nvPr/>
        </p:nvSpPr>
        <p:spPr>
          <a:xfrm>
            <a:off x="2707056" y="4586326"/>
            <a:ext cx="2568884" cy="92333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Purpose is to uncover "POV of natives", ( local values, practices, etc.)</a:t>
            </a:r>
            <a:endParaRPr lang="en-US">
              <a:ea typeface="Calibri"/>
              <a:cs typeface="Calibri"/>
            </a:endParaRPr>
          </a:p>
        </p:txBody>
      </p:sp>
      <p:sp>
        <p:nvSpPr>
          <p:cNvPr id="10" name="TextBox 9">
            <a:extLst>
              <a:ext uri="{FF2B5EF4-FFF2-40B4-BE49-F238E27FC236}">
                <a16:creationId xmlns:a16="http://schemas.microsoft.com/office/drawing/2014/main" id="{C57CAD78-346B-DFED-7290-A3A4394C2E4B}"/>
              </a:ext>
            </a:extLst>
          </p:cNvPr>
          <p:cNvSpPr txBox="1"/>
          <p:nvPr/>
        </p:nvSpPr>
        <p:spPr>
          <a:xfrm>
            <a:off x="5534718" y="4613870"/>
            <a:ext cx="2568884" cy="92333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Task is to contextualize insight for wider significations</a:t>
            </a:r>
            <a:endParaRPr lang="en-US">
              <a:ea typeface="Calibri"/>
              <a:cs typeface="Calibri"/>
            </a:endParaRPr>
          </a:p>
        </p:txBody>
      </p:sp>
      <p:sp>
        <p:nvSpPr>
          <p:cNvPr id="11" name="TextBox 10">
            <a:extLst>
              <a:ext uri="{FF2B5EF4-FFF2-40B4-BE49-F238E27FC236}">
                <a16:creationId xmlns:a16="http://schemas.microsoft.com/office/drawing/2014/main" id="{111807B3-295A-9436-7C11-F70228D16F16}"/>
              </a:ext>
            </a:extLst>
          </p:cNvPr>
          <p:cNvSpPr txBox="1"/>
          <p:nvPr/>
        </p:nvSpPr>
        <p:spPr>
          <a:xfrm>
            <a:off x="5807725" y="3200401"/>
            <a:ext cx="2835008" cy="92333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Open-ended inductive long-term living with and among the people to be studied</a:t>
            </a:r>
          </a:p>
        </p:txBody>
      </p:sp>
      <p:sp>
        <p:nvSpPr>
          <p:cNvPr id="12" name="TextBox 11">
            <a:extLst>
              <a:ext uri="{FF2B5EF4-FFF2-40B4-BE49-F238E27FC236}">
                <a16:creationId xmlns:a16="http://schemas.microsoft.com/office/drawing/2014/main" id="{2628ED32-0417-4491-D012-84A8B9F2E295}"/>
              </a:ext>
            </a:extLst>
          </p:cNvPr>
          <p:cNvSpPr txBox="1"/>
          <p:nvPr/>
        </p:nvSpPr>
        <p:spPr>
          <a:xfrm>
            <a:off x="8408282" y="4613868"/>
            <a:ext cx="3431871" cy="923330"/>
          </a:xfrm>
          <a:prstGeom prst="rect">
            <a:avLst/>
          </a:prstGeom>
          <a:no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Rendering them probable; showing theirs is a meaningful alternative as a way of life</a:t>
            </a:r>
            <a:endParaRPr lang="en-US"/>
          </a:p>
        </p:txBody>
      </p:sp>
      <p:sp>
        <p:nvSpPr>
          <p:cNvPr id="13" name="TextBox 12">
            <a:extLst>
              <a:ext uri="{FF2B5EF4-FFF2-40B4-BE49-F238E27FC236}">
                <a16:creationId xmlns:a16="http://schemas.microsoft.com/office/drawing/2014/main" id="{423AA0AD-F051-368C-586E-D00409D3E006}"/>
              </a:ext>
            </a:extLst>
          </p:cNvPr>
          <p:cNvSpPr txBox="1"/>
          <p:nvPr/>
        </p:nvSpPr>
        <p:spPr>
          <a:xfrm>
            <a:off x="245966" y="1804957"/>
            <a:ext cx="19765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a:ea typeface="Calibri"/>
                <a:cs typeface="Calibri"/>
              </a:rPr>
              <a:t>WHAT?</a:t>
            </a:r>
          </a:p>
        </p:txBody>
      </p:sp>
      <p:sp>
        <p:nvSpPr>
          <p:cNvPr id="14" name="TextBox 13">
            <a:extLst>
              <a:ext uri="{FF2B5EF4-FFF2-40B4-BE49-F238E27FC236}">
                <a16:creationId xmlns:a16="http://schemas.microsoft.com/office/drawing/2014/main" id="{5F35A973-4A86-3C27-8484-FA6238FBCC5F}"/>
              </a:ext>
            </a:extLst>
          </p:cNvPr>
          <p:cNvSpPr txBox="1"/>
          <p:nvPr/>
        </p:nvSpPr>
        <p:spPr>
          <a:xfrm>
            <a:off x="245965" y="3264813"/>
            <a:ext cx="19765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a:ea typeface="Calibri"/>
                <a:cs typeface="Calibri"/>
              </a:rPr>
              <a:t>HOW?</a:t>
            </a:r>
          </a:p>
        </p:txBody>
      </p:sp>
      <p:sp>
        <p:nvSpPr>
          <p:cNvPr id="15" name="TextBox 14">
            <a:extLst>
              <a:ext uri="{FF2B5EF4-FFF2-40B4-BE49-F238E27FC236}">
                <a16:creationId xmlns:a16="http://schemas.microsoft.com/office/drawing/2014/main" id="{575A709C-135B-D1AF-7DDC-3AE58F7F5149}"/>
              </a:ext>
            </a:extLst>
          </p:cNvPr>
          <p:cNvSpPr txBox="1"/>
          <p:nvPr/>
        </p:nvSpPr>
        <p:spPr>
          <a:xfrm>
            <a:off x="301049" y="4625975"/>
            <a:ext cx="19765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a:ea typeface="Calibri"/>
                <a:cs typeface="Calibri"/>
              </a:rPr>
              <a:t>WHY?</a:t>
            </a:r>
          </a:p>
        </p:txBody>
      </p:sp>
    </p:spTree>
    <p:extLst>
      <p:ext uri="{BB962C8B-B14F-4D97-AF65-F5344CB8AC3E}">
        <p14:creationId xmlns:p14="http://schemas.microsoft.com/office/powerpoint/2010/main" val="354574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P spid="11" grpId="0" animBg="1"/>
      <p:bldP spid="12" grpId="0" animBg="1"/>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7A3BDC-D60D-CF95-E871-B7F4A136469E}"/>
              </a:ext>
            </a:extLst>
          </p:cNvPr>
          <p:cNvSpPr>
            <a:spLocks noGrp="1"/>
          </p:cNvSpPr>
          <p:nvPr>
            <p:ph type="title"/>
          </p:nvPr>
        </p:nvSpPr>
        <p:spPr>
          <a:xfrm>
            <a:off x="640080" y="325369"/>
            <a:ext cx="4368602" cy="1956841"/>
          </a:xfrm>
        </p:spPr>
        <p:txBody>
          <a:bodyPr anchor="b">
            <a:normAutofit/>
          </a:bodyPr>
          <a:lstStyle/>
          <a:p>
            <a:r>
              <a:rPr lang="en-US" sz="5400">
                <a:latin typeface="Calibri"/>
                <a:ea typeface="Calibri"/>
                <a:cs typeface="Calibri"/>
              </a:rPr>
              <a:t>Ethnography </a:t>
            </a:r>
            <a:r>
              <a:rPr lang="en-US" sz="5400">
                <a:ea typeface="Calibri Light"/>
                <a:cs typeface="Calibri Light"/>
              </a:rPr>
              <a:t>Purpose</a:t>
            </a:r>
          </a:p>
        </p:txBody>
      </p:sp>
      <p:sp>
        <p:nvSpPr>
          <p:cNvPr id="3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9E23F56-FE26-6C14-5766-F05D7BD08599}"/>
              </a:ext>
            </a:extLst>
          </p:cNvPr>
          <p:cNvSpPr>
            <a:spLocks noGrp="1"/>
          </p:cNvSpPr>
          <p:nvPr>
            <p:ph idx="1"/>
          </p:nvPr>
        </p:nvSpPr>
        <p:spPr>
          <a:xfrm>
            <a:off x="549843" y="2872899"/>
            <a:ext cx="4925378" cy="3320668"/>
          </a:xfrm>
        </p:spPr>
        <p:txBody>
          <a:bodyPr vert="horz" lIns="91440" tIns="45720" rIns="91440" bIns="45720" rtlCol="0" anchor="t">
            <a:normAutofit/>
          </a:bodyPr>
          <a:lstStyle/>
          <a:p>
            <a:pPr marL="0" indent="0" algn="just">
              <a:buNone/>
            </a:pPr>
            <a:r>
              <a:rPr lang="en-US" sz="2200">
                <a:ea typeface="+mn-lt"/>
                <a:cs typeface="+mn-lt"/>
              </a:rPr>
              <a:t>Modern ethnography is the in-depth study of a culture (or a facet of a culture), involving researcher observation through direct participation in that culture. </a:t>
            </a:r>
            <a:endParaRPr lang="en-US" sz="2200">
              <a:ea typeface="Calibri"/>
              <a:cs typeface="Calibri"/>
            </a:endParaRPr>
          </a:p>
        </p:txBody>
      </p:sp>
      <p:pic>
        <p:nvPicPr>
          <p:cNvPr id="7" name="Picture 7" descr="A picture containing umbrella, accessory, indoor, bedclothes&#10;&#10;Description automatically generated">
            <a:extLst>
              <a:ext uri="{FF2B5EF4-FFF2-40B4-BE49-F238E27FC236}">
                <a16:creationId xmlns:a16="http://schemas.microsoft.com/office/drawing/2014/main" id="{B1D60792-9757-DFC2-CE8D-367BE9B36DFC}"/>
              </a:ext>
            </a:extLst>
          </p:cNvPr>
          <p:cNvPicPr>
            <a:picLocks noChangeAspect="1"/>
          </p:cNvPicPr>
          <p:nvPr/>
        </p:nvPicPr>
        <p:blipFill rotWithShape="1">
          <a:blip r:embed="rId3"/>
          <a:srcRect l="21386" r="21191" b="1"/>
          <a:stretch/>
        </p:blipFill>
        <p:spPr>
          <a:xfrm>
            <a:off x="5692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205529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28736EE-2F9B-4F7D-A480-37159117C4CE}"/>
              </a:ext>
            </a:extLst>
          </p:cNvPr>
          <p:cNvGrpSpPr/>
          <p:nvPr/>
        </p:nvGrpSpPr>
        <p:grpSpPr>
          <a:xfrm>
            <a:off x="3305177" y="2452600"/>
            <a:ext cx="8420439" cy="2715845"/>
            <a:chOff x="3505202" y="2032977"/>
            <a:chExt cx="8420439" cy="2715845"/>
          </a:xfrm>
        </p:grpSpPr>
        <p:sp>
          <p:nvSpPr>
            <p:cNvPr id="8" name="Isosceles Triangle 7">
              <a:extLst>
                <a:ext uri="{FF2B5EF4-FFF2-40B4-BE49-F238E27FC236}">
                  <a16:creationId xmlns:a16="http://schemas.microsoft.com/office/drawing/2014/main" id="{A8E257D0-0494-EDFF-BA81-46CA4138D982}"/>
                </a:ext>
              </a:extLst>
            </p:cNvPr>
            <p:cNvSpPr/>
            <p:nvPr/>
          </p:nvSpPr>
          <p:spPr>
            <a:xfrm rot="16200000">
              <a:off x="6357499" y="-819320"/>
              <a:ext cx="2715845" cy="8420439"/>
            </a:xfrm>
            <a:prstGeom prst="triangle">
              <a:avLst>
                <a:gd name="adj" fmla="val 47896"/>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DF143E3-0AA2-99A9-D0D5-2969EA0CD290}"/>
                </a:ext>
              </a:extLst>
            </p:cNvPr>
            <p:cNvSpPr/>
            <p:nvPr/>
          </p:nvSpPr>
          <p:spPr>
            <a:xfrm>
              <a:off x="6303107" y="2971798"/>
              <a:ext cx="2686537" cy="9183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Modern Ethnography</a:t>
              </a:r>
              <a:endParaRPr lang="en-US" err="1"/>
            </a:p>
          </p:txBody>
        </p:sp>
      </p:grpSp>
      <p:sp>
        <p:nvSpPr>
          <p:cNvPr id="2" name="Title 1">
            <a:extLst>
              <a:ext uri="{FF2B5EF4-FFF2-40B4-BE49-F238E27FC236}">
                <a16:creationId xmlns:a16="http://schemas.microsoft.com/office/drawing/2014/main" id="{1894568C-C5D6-5584-728E-00E0D6C07383}"/>
              </a:ext>
            </a:extLst>
          </p:cNvPr>
          <p:cNvSpPr>
            <a:spLocks noGrp="1"/>
          </p:cNvSpPr>
          <p:nvPr>
            <p:ph type="title"/>
          </p:nvPr>
        </p:nvSpPr>
        <p:spPr/>
        <p:txBody>
          <a:bodyPr/>
          <a:lstStyle/>
          <a:p>
            <a:r>
              <a:rPr lang="en-US"/>
              <a:t>Evolution of Ethnography</a:t>
            </a:r>
          </a:p>
        </p:txBody>
      </p:sp>
      <p:sp>
        <p:nvSpPr>
          <p:cNvPr id="4" name="Rectangle 3">
            <a:extLst>
              <a:ext uri="{FF2B5EF4-FFF2-40B4-BE49-F238E27FC236}">
                <a16:creationId xmlns:a16="http://schemas.microsoft.com/office/drawing/2014/main" id="{AC42E988-DCD3-F1AB-7FC7-11E26500DC00}"/>
              </a:ext>
            </a:extLst>
          </p:cNvPr>
          <p:cNvSpPr/>
          <p:nvPr/>
        </p:nvSpPr>
        <p:spPr>
          <a:xfrm>
            <a:off x="730006" y="3381374"/>
            <a:ext cx="2686537" cy="91830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cs typeface="Calibri"/>
              </a:rPr>
              <a:t>Pre-ethnography</a:t>
            </a:r>
          </a:p>
        </p:txBody>
      </p:sp>
      <p:sp>
        <p:nvSpPr>
          <p:cNvPr id="5" name="Rectangle 4">
            <a:extLst>
              <a:ext uri="{FF2B5EF4-FFF2-40B4-BE49-F238E27FC236}">
                <a16:creationId xmlns:a16="http://schemas.microsoft.com/office/drawing/2014/main" id="{AD721E30-34F8-619F-7C9B-67211BF1A8F3}"/>
              </a:ext>
            </a:extLst>
          </p:cNvPr>
          <p:cNvSpPr/>
          <p:nvPr/>
        </p:nvSpPr>
        <p:spPr>
          <a:xfrm>
            <a:off x="3416544" y="3381374"/>
            <a:ext cx="2686537" cy="91830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Ethnography</a:t>
            </a:r>
            <a:endParaRPr lang="en-US" err="1"/>
          </a:p>
        </p:txBody>
      </p:sp>
      <p:sp>
        <p:nvSpPr>
          <p:cNvPr id="3" name="TextBox 2">
            <a:extLst>
              <a:ext uri="{FF2B5EF4-FFF2-40B4-BE49-F238E27FC236}">
                <a16:creationId xmlns:a16="http://schemas.microsoft.com/office/drawing/2014/main" id="{0F7560EC-9410-4696-B9DA-F39CCA8B8A74}"/>
              </a:ext>
            </a:extLst>
          </p:cNvPr>
          <p:cNvSpPr txBox="1"/>
          <p:nvPr/>
        </p:nvSpPr>
        <p:spPr>
          <a:xfrm>
            <a:off x="9067655" y="2956108"/>
            <a:ext cx="2686537" cy="2031325"/>
          </a:xfrm>
          <a:prstGeom prst="rect">
            <a:avLst/>
          </a:prstGeom>
          <a:noFill/>
        </p:spPr>
        <p:txBody>
          <a:bodyPr wrap="square" rtlCol="0">
            <a:spAutoFit/>
          </a:bodyPr>
          <a:lstStyle/>
          <a:p>
            <a:pPr marL="285750" indent="-285750">
              <a:buFont typeface="Arial" panose="020B0604020202020204" pitchFamily="34" charset="0"/>
              <a:buChar char="•"/>
            </a:pPr>
            <a:r>
              <a:rPr lang="en-US" sz="1400">
                <a:solidFill>
                  <a:schemeClr val="bg1"/>
                </a:solidFill>
              </a:rPr>
              <a:t>Realist Ethnography</a:t>
            </a:r>
          </a:p>
          <a:p>
            <a:pPr marL="285750" indent="-285750">
              <a:buFont typeface="Arial" panose="020B0604020202020204" pitchFamily="34" charset="0"/>
              <a:buChar char="•"/>
            </a:pPr>
            <a:r>
              <a:rPr lang="en-US" sz="1400">
                <a:solidFill>
                  <a:schemeClr val="bg1"/>
                </a:solidFill>
              </a:rPr>
              <a:t>Focused Ethnography</a:t>
            </a:r>
          </a:p>
          <a:p>
            <a:pPr marL="285750" indent="-285750">
              <a:buFont typeface="Arial" panose="020B0604020202020204" pitchFamily="34" charset="0"/>
              <a:buChar char="•"/>
            </a:pPr>
            <a:r>
              <a:rPr lang="en-US" sz="1400">
                <a:solidFill>
                  <a:schemeClr val="bg1"/>
                </a:solidFill>
              </a:rPr>
              <a:t>Critical Ethnography</a:t>
            </a:r>
          </a:p>
          <a:p>
            <a:pPr marL="285750" indent="-285750">
              <a:buFont typeface="Arial" panose="020B0604020202020204" pitchFamily="34" charset="0"/>
              <a:buChar char="•"/>
            </a:pPr>
            <a:r>
              <a:rPr lang="en-US" sz="1400">
                <a:solidFill>
                  <a:schemeClr val="bg1"/>
                </a:solidFill>
              </a:rPr>
              <a:t>Autoethnography</a:t>
            </a:r>
          </a:p>
          <a:p>
            <a:pPr marL="285750" indent="-285750">
              <a:buFont typeface="Arial" panose="020B0604020202020204" pitchFamily="34" charset="0"/>
              <a:buChar char="•"/>
            </a:pPr>
            <a:r>
              <a:rPr lang="en-US" sz="1400">
                <a:solidFill>
                  <a:schemeClr val="bg1"/>
                </a:solidFill>
              </a:rPr>
              <a:t>Confessional ethnography</a:t>
            </a:r>
          </a:p>
          <a:p>
            <a:pPr marL="285750" indent="-285750">
              <a:buFont typeface="Arial" panose="020B0604020202020204" pitchFamily="34" charset="0"/>
              <a:buChar char="•"/>
            </a:pPr>
            <a:r>
              <a:rPr lang="en-US" sz="1400">
                <a:solidFill>
                  <a:schemeClr val="bg1"/>
                </a:solidFill>
              </a:rPr>
              <a:t>Feminist ethnography</a:t>
            </a:r>
          </a:p>
          <a:p>
            <a:pPr marL="285750" indent="-285750">
              <a:buFont typeface="Arial" panose="020B0604020202020204" pitchFamily="34" charset="0"/>
              <a:buChar char="•"/>
            </a:pPr>
            <a:r>
              <a:rPr lang="en-US" sz="1400">
                <a:solidFill>
                  <a:schemeClr val="bg1"/>
                </a:solidFill>
              </a:rPr>
              <a:t>Virtual ethnography</a:t>
            </a:r>
          </a:p>
          <a:p>
            <a:pPr marL="285750" indent="-285750">
              <a:buFont typeface="Arial" panose="020B0604020202020204" pitchFamily="34" charset="0"/>
              <a:buChar char="•"/>
            </a:pPr>
            <a:r>
              <a:rPr lang="en-US" sz="1400">
                <a:solidFill>
                  <a:schemeClr val="bg1"/>
                </a:solidFill>
              </a:rPr>
              <a:t>Etc.</a:t>
            </a:r>
          </a:p>
          <a:p>
            <a:endParaRPr lang="en-GB" sz="1400"/>
          </a:p>
        </p:txBody>
      </p:sp>
      <p:pic>
        <p:nvPicPr>
          <p:cNvPr id="11" name="Picture 10" descr="A statue of a person&#10;&#10;Description automatically generated with medium confidence">
            <a:extLst>
              <a:ext uri="{FF2B5EF4-FFF2-40B4-BE49-F238E27FC236}">
                <a16:creationId xmlns:a16="http://schemas.microsoft.com/office/drawing/2014/main" id="{E68AE20F-DCBF-430E-A3C1-295DB6B47A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006" y="1584673"/>
            <a:ext cx="1051423" cy="1314280"/>
          </a:xfrm>
          <a:prstGeom prst="rect">
            <a:avLst/>
          </a:prstGeom>
        </p:spPr>
      </p:pic>
      <p:pic>
        <p:nvPicPr>
          <p:cNvPr id="13" name="Picture 12" descr="A person sitting in a chair&#10;&#10;Description automatically generated with low confidence">
            <a:extLst>
              <a:ext uri="{FF2B5EF4-FFF2-40B4-BE49-F238E27FC236}">
                <a16:creationId xmlns:a16="http://schemas.microsoft.com/office/drawing/2014/main" id="{B77C0B57-910E-4FBE-B278-F3B7AB0671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3827" y="1962646"/>
            <a:ext cx="1232011" cy="1315314"/>
          </a:xfrm>
          <a:prstGeom prst="rect">
            <a:avLst/>
          </a:prstGeom>
        </p:spPr>
      </p:pic>
      <p:sp>
        <p:nvSpPr>
          <p:cNvPr id="14" name="TextBox 13">
            <a:extLst>
              <a:ext uri="{FF2B5EF4-FFF2-40B4-BE49-F238E27FC236}">
                <a16:creationId xmlns:a16="http://schemas.microsoft.com/office/drawing/2014/main" id="{5904D121-E42D-4592-A692-41C24B33BA9E}"/>
              </a:ext>
            </a:extLst>
          </p:cNvPr>
          <p:cNvSpPr txBox="1"/>
          <p:nvPr/>
        </p:nvSpPr>
        <p:spPr>
          <a:xfrm>
            <a:off x="3416544" y="4669634"/>
            <a:ext cx="2686538" cy="2062103"/>
          </a:xfrm>
          <a:prstGeom prst="rect">
            <a:avLst/>
          </a:prstGeom>
          <a:noFill/>
        </p:spPr>
        <p:txBody>
          <a:bodyPr wrap="square">
            <a:spAutoFit/>
          </a:bodyPr>
          <a:lstStyle/>
          <a:p>
            <a:pPr marL="285750" indent="-285750">
              <a:buFont typeface="Arial" panose="020B0604020202020204" pitchFamily="34" charset="0"/>
              <a:buChar char="•"/>
            </a:pPr>
            <a:r>
              <a:rPr lang="en-US" sz="1600">
                <a:cs typeface="Calibri"/>
                <a:sym typeface="Wingdings" panose="05000000000000000000" pitchFamily="2" charset="2"/>
              </a:rPr>
              <a:t>1860s: Lewis H. Morgan sets cultural and social dimensions</a:t>
            </a:r>
          </a:p>
          <a:p>
            <a:pPr marL="285750" indent="-285750">
              <a:buFont typeface="Arial" panose="020B0604020202020204" pitchFamily="34" charset="0"/>
              <a:buChar char="•"/>
            </a:pPr>
            <a:r>
              <a:rPr lang="en-US" sz="1600">
                <a:cs typeface="Calibri"/>
                <a:sym typeface="Wingdings" panose="05000000000000000000" pitchFamily="2" charset="2"/>
              </a:rPr>
              <a:t>1922: Bronislaw Malinowski and “Participant Observation”</a:t>
            </a:r>
          </a:p>
          <a:p>
            <a:pPr marL="285750" indent="-285750">
              <a:buFont typeface="Arial" panose="020B0604020202020204" pitchFamily="34" charset="0"/>
              <a:buChar char="•"/>
            </a:pPr>
            <a:r>
              <a:rPr lang="en-US" sz="1600">
                <a:ea typeface="Calibri"/>
                <a:cs typeface="Calibri"/>
                <a:sym typeface="Wingdings" panose="05000000000000000000" pitchFamily="2" charset="2"/>
              </a:rPr>
              <a:t>1920s-40s: Chicago School and “Urban Sociology”</a:t>
            </a:r>
            <a:endParaRPr lang="en-US" sz="1600">
              <a:ea typeface="Calibri"/>
              <a:cs typeface="Calibri"/>
            </a:endParaRPr>
          </a:p>
        </p:txBody>
      </p:sp>
      <p:sp>
        <p:nvSpPr>
          <p:cNvPr id="16" name="TextBox 15">
            <a:extLst>
              <a:ext uri="{FF2B5EF4-FFF2-40B4-BE49-F238E27FC236}">
                <a16:creationId xmlns:a16="http://schemas.microsoft.com/office/drawing/2014/main" id="{6C43A756-A4BF-45CA-ABBB-372F4CB45B91}"/>
              </a:ext>
            </a:extLst>
          </p:cNvPr>
          <p:cNvSpPr txBox="1"/>
          <p:nvPr/>
        </p:nvSpPr>
        <p:spPr>
          <a:xfrm>
            <a:off x="730006" y="4669634"/>
            <a:ext cx="2686538" cy="1815882"/>
          </a:xfrm>
          <a:prstGeom prst="rect">
            <a:avLst/>
          </a:prstGeom>
          <a:noFill/>
        </p:spPr>
        <p:txBody>
          <a:bodyPr wrap="square">
            <a:spAutoFit/>
          </a:bodyPr>
          <a:lstStyle/>
          <a:p>
            <a:pPr marL="285750" indent="-285750">
              <a:buFont typeface="Arial" panose="020B0604020202020204" pitchFamily="34" charset="0"/>
              <a:buChar char="•"/>
            </a:pPr>
            <a:r>
              <a:rPr lang="en-US" sz="1600">
                <a:cs typeface="Calibri"/>
              </a:rPr>
              <a:t>Period of travel reports and field expeditions </a:t>
            </a:r>
          </a:p>
          <a:p>
            <a:pPr marL="285750" indent="-285750">
              <a:buFont typeface="Arial" panose="020B0604020202020204" pitchFamily="34" charset="0"/>
              <a:buChar char="•"/>
            </a:pPr>
            <a:r>
              <a:rPr lang="en-US" sz="1600">
                <a:cs typeface="Calibri"/>
              </a:rPr>
              <a:t>Herodotus (~450 BC) as first recorded ethnographer</a:t>
            </a:r>
          </a:p>
          <a:p>
            <a:pPr marL="285750" indent="-285750">
              <a:buFont typeface="Arial" panose="020B0604020202020204" pitchFamily="34" charset="0"/>
              <a:buChar char="•"/>
            </a:pPr>
            <a:r>
              <a:rPr lang="en-US" sz="1600">
                <a:cs typeface="Calibri"/>
              </a:rPr>
              <a:t>“Armchair Anthropologists” </a:t>
            </a:r>
            <a:endParaRPr lang="en-US" sz="1600"/>
          </a:p>
        </p:txBody>
      </p:sp>
      <p:sp>
        <p:nvSpPr>
          <p:cNvPr id="17" name="TextBox 16">
            <a:extLst>
              <a:ext uri="{FF2B5EF4-FFF2-40B4-BE49-F238E27FC236}">
                <a16:creationId xmlns:a16="http://schemas.microsoft.com/office/drawing/2014/main" id="{0273AC6A-5089-47DF-B43D-423B60E27A02}"/>
              </a:ext>
            </a:extLst>
          </p:cNvPr>
          <p:cNvSpPr txBox="1"/>
          <p:nvPr/>
        </p:nvSpPr>
        <p:spPr>
          <a:xfrm>
            <a:off x="6214448" y="4669634"/>
            <a:ext cx="2686537" cy="584775"/>
          </a:xfrm>
          <a:prstGeom prst="rect">
            <a:avLst/>
          </a:prstGeom>
          <a:noFill/>
        </p:spPr>
        <p:txBody>
          <a:bodyPr wrap="square" rtlCol="0">
            <a:spAutoFit/>
          </a:bodyPr>
          <a:lstStyle/>
          <a:p>
            <a:pPr marL="285750" indent="-285750">
              <a:buFont typeface="Arial" panose="020B0604020202020204" pitchFamily="34" charset="0"/>
              <a:buChar char="•"/>
            </a:pPr>
            <a:r>
              <a:rPr lang="en-GB" sz="1600"/>
              <a:t>Ongoing developments</a:t>
            </a:r>
          </a:p>
          <a:p>
            <a:pPr marL="285750" indent="-285750">
              <a:buFont typeface="Arial" panose="020B0604020202020204" pitchFamily="34" charset="0"/>
              <a:buChar char="•"/>
            </a:pPr>
            <a:r>
              <a:rPr lang="en-GB" sz="1600"/>
              <a:t>Relational and digital</a:t>
            </a:r>
          </a:p>
        </p:txBody>
      </p:sp>
      <p:pic>
        <p:nvPicPr>
          <p:cNvPr id="26" name="Picture 25" descr="A picture containing person, person, clothing, wall&#10;&#10;Description automatically generated">
            <a:extLst>
              <a:ext uri="{FF2B5EF4-FFF2-40B4-BE49-F238E27FC236}">
                <a16:creationId xmlns:a16="http://schemas.microsoft.com/office/drawing/2014/main" id="{F1500A00-1E6C-41D9-A429-EF48187A7D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9184" y="1416292"/>
            <a:ext cx="733425" cy="977900"/>
          </a:xfrm>
          <a:prstGeom prst="rect">
            <a:avLst/>
          </a:prstGeom>
        </p:spPr>
      </p:pic>
      <p:pic>
        <p:nvPicPr>
          <p:cNvPr id="15" name="Picture 14" descr="A group of men sitting on a bench&#10;&#10;Description automatically generated with low confidence">
            <a:extLst>
              <a:ext uri="{FF2B5EF4-FFF2-40B4-BE49-F238E27FC236}">
                <a16:creationId xmlns:a16="http://schemas.microsoft.com/office/drawing/2014/main" id="{38301FEA-1BA3-43C8-BBB2-2B0418C52D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0574" y="2119872"/>
            <a:ext cx="1850855" cy="1109425"/>
          </a:xfrm>
          <a:prstGeom prst="rect">
            <a:avLst/>
          </a:prstGeom>
        </p:spPr>
      </p:pic>
      <p:pic>
        <p:nvPicPr>
          <p:cNvPr id="22" name="Sisu kohatäide 4">
            <a:hlinkClick r:id="rId7"/>
            <a:extLst>
              <a:ext uri="{FF2B5EF4-FFF2-40B4-BE49-F238E27FC236}">
                <a16:creationId xmlns:a16="http://schemas.microsoft.com/office/drawing/2014/main" id="{F60FC233-B7C9-41F1-91AA-48C2F8A0D96F}"/>
              </a:ext>
            </a:extLst>
          </p:cNvPr>
          <p:cNvPicPr>
            <a:picLocks noChangeAspect="1"/>
          </p:cNvPicPr>
          <p:nvPr/>
        </p:nvPicPr>
        <p:blipFill rotWithShape="1">
          <a:blip r:embed="rId8">
            <a:extLst>
              <a:ext uri="{28A0092B-C50C-407E-A947-70E740481C1C}">
                <a14:useLocalDpi xmlns:a14="http://schemas.microsoft.com/office/drawing/2010/main" val="0"/>
              </a:ext>
            </a:extLst>
          </a:blip>
          <a:srcRect l="-124186" r="-124186"/>
          <a:stretch/>
        </p:blipFill>
        <p:spPr>
          <a:xfrm>
            <a:off x="4108160" y="1406403"/>
            <a:ext cx="3404298" cy="1670819"/>
          </a:xfrm>
          <a:prstGeom prst="rect">
            <a:avLst/>
          </a:prstGeom>
        </p:spPr>
      </p:pic>
    </p:spTree>
    <p:extLst>
      <p:ext uri="{BB962C8B-B14F-4D97-AF65-F5344CB8AC3E}">
        <p14:creationId xmlns:p14="http://schemas.microsoft.com/office/powerpoint/2010/main" val="926990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AADB56C-BA56-4D1E-A42A-A07A47444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CFFEB2-AABD-2D76-CD21-9B7FBE5E0C07}"/>
              </a:ext>
            </a:extLst>
          </p:cNvPr>
          <p:cNvSpPr>
            <a:spLocks noGrp="1"/>
          </p:cNvSpPr>
          <p:nvPr>
            <p:ph type="title"/>
          </p:nvPr>
        </p:nvSpPr>
        <p:spPr>
          <a:xfrm>
            <a:off x="838200" y="329934"/>
            <a:ext cx="10515600" cy="1341634"/>
          </a:xfrm>
        </p:spPr>
        <p:txBody>
          <a:bodyPr vert="horz" lIns="91440" tIns="45720" rIns="91440" bIns="45720" rtlCol="0" anchor="ctr">
            <a:normAutofit/>
          </a:bodyPr>
          <a:lstStyle/>
          <a:p>
            <a:r>
              <a:rPr lang="en-US" sz="4000"/>
              <a:t>Four Principles of (Modern) Ethnography</a:t>
            </a:r>
          </a:p>
        </p:txBody>
      </p:sp>
      <p:sp>
        <p:nvSpPr>
          <p:cNvPr id="7" name="TextBox 6">
            <a:extLst>
              <a:ext uri="{FF2B5EF4-FFF2-40B4-BE49-F238E27FC236}">
                <a16:creationId xmlns:a16="http://schemas.microsoft.com/office/drawing/2014/main" id="{CF7C1F58-3460-4DF8-BAEC-A491811301EB}"/>
              </a:ext>
            </a:extLst>
          </p:cNvPr>
          <p:cNvSpPr txBox="1"/>
          <p:nvPr/>
        </p:nvSpPr>
        <p:spPr>
          <a:xfrm>
            <a:off x="7812631" y="6488668"/>
            <a:ext cx="4578508" cy="369332"/>
          </a:xfrm>
          <a:prstGeom prst="rect">
            <a:avLst/>
          </a:prstGeom>
          <a:noFill/>
        </p:spPr>
        <p:txBody>
          <a:bodyPr wrap="square">
            <a:spAutoFit/>
          </a:bodyPr>
          <a:lstStyle/>
          <a:p>
            <a:pPr>
              <a:spcAft>
                <a:spcPts val="600"/>
              </a:spcAft>
            </a:pPr>
            <a:r>
              <a:rPr lang="de-DE">
                <a:latin typeface="Calibri"/>
                <a:ea typeface="Calibri"/>
                <a:cs typeface="Times New Roman"/>
              </a:rPr>
              <a:t>Bloomberg, </a:t>
            </a:r>
            <a:r>
              <a:rPr lang="de-DE" err="1">
                <a:latin typeface="Calibri"/>
                <a:ea typeface="Calibri"/>
                <a:cs typeface="Times New Roman"/>
              </a:rPr>
              <a:t>Mosher</a:t>
            </a:r>
            <a:r>
              <a:rPr lang="de-DE">
                <a:latin typeface="Calibri"/>
                <a:ea typeface="Calibri"/>
                <a:cs typeface="Times New Roman"/>
              </a:rPr>
              <a:t> und </a:t>
            </a:r>
            <a:r>
              <a:rPr lang="de-DE" err="1">
                <a:latin typeface="Calibri"/>
                <a:ea typeface="Calibri"/>
                <a:cs typeface="Times New Roman"/>
              </a:rPr>
              <a:t>Swenton</a:t>
            </a:r>
            <a:r>
              <a:rPr lang="de-DE">
                <a:latin typeface="Calibri"/>
                <a:ea typeface="Calibri"/>
                <a:cs typeface="Times New Roman"/>
              </a:rPr>
              <a:t>-Hall (1993)</a:t>
            </a:r>
            <a:endParaRPr lang="en-US"/>
          </a:p>
        </p:txBody>
      </p:sp>
      <p:graphicFrame>
        <p:nvGraphicFramePr>
          <p:cNvPr id="9" name="Content Placeholder 2">
            <a:extLst>
              <a:ext uri="{FF2B5EF4-FFF2-40B4-BE49-F238E27FC236}">
                <a16:creationId xmlns:a16="http://schemas.microsoft.com/office/drawing/2014/main" id="{5B468AA8-477E-09BA-2336-316CFFF72847}"/>
              </a:ext>
            </a:extLst>
          </p:cNvPr>
          <p:cNvGraphicFramePr>
            <a:graphicFrameLocks noGrp="1"/>
          </p:cNvGraphicFramePr>
          <p:nvPr>
            <p:ph idx="1"/>
            <p:extLst>
              <p:ext uri="{D42A27DB-BD31-4B8C-83A1-F6EECF244321}">
                <p14:modId xmlns:p14="http://schemas.microsoft.com/office/powerpoint/2010/main" val="4164334061"/>
              </p:ext>
            </p:extLst>
          </p:nvPr>
        </p:nvGraphicFramePr>
        <p:xfrm>
          <a:off x="329569" y="1843283"/>
          <a:ext cx="10071365" cy="4285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Round Earth Clues: How Science Proves that our Home is a Globe | University  of Nevada, Las Vegas">
            <a:extLst>
              <a:ext uri="{FF2B5EF4-FFF2-40B4-BE49-F238E27FC236}">
                <a16:creationId xmlns:a16="http://schemas.microsoft.com/office/drawing/2014/main" id="{028D64F3-48D0-415F-9976-898C1BE5E09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29373" y="1824933"/>
            <a:ext cx="3233057" cy="21553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in a room&#10;&#10;Description automatically generated with medium confidence">
            <a:extLst>
              <a:ext uri="{FF2B5EF4-FFF2-40B4-BE49-F238E27FC236}">
                <a16:creationId xmlns:a16="http://schemas.microsoft.com/office/drawing/2014/main" id="{E65C4DC9-7ADC-4665-A28B-FF77466A94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374" y="4066162"/>
            <a:ext cx="3233056" cy="1810511"/>
          </a:xfrm>
          <a:prstGeom prst="rect">
            <a:avLst/>
          </a:prstGeom>
        </p:spPr>
      </p:pic>
    </p:spTree>
    <p:extLst>
      <p:ext uri="{BB962C8B-B14F-4D97-AF65-F5344CB8AC3E}">
        <p14:creationId xmlns:p14="http://schemas.microsoft.com/office/powerpoint/2010/main" val="350653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560A506-09E4-4419-AEB6-F2805C5E7D5D}"/>
              </a:ext>
            </a:extLst>
          </p:cNvPr>
          <p:cNvSpPr txBox="1">
            <a:spLocks/>
          </p:cNvSpPr>
          <p:nvPr/>
        </p:nvSpPr>
        <p:spPr>
          <a:xfrm>
            <a:off x="8099007" y="5065987"/>
            <a:ext cx="3852041" cy="18340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a:p>
        </p:txBody>
      </p:sp>
      <p:pic>
        <p:nvPicPr>
          <p:cNvPr id="5" name="Picture 4" descr="Background pattern&#10;&#10;Description automatically generated">
            <a:extLst>
              <a:ext uri="{FF2B5EF4-FFF2-40B4-BE49-F238E27FC236}">
                <a16:creationId xmlns:a16="http://schemas.microsoft.com/office/drawing/2014/main" id="{D6F201B1-9ADA-4249-9439-33474E3F25F5}"/>
              </a:ext>
            </a:extLst>
          </p:cNvPr>
          <p:cNvPicPr>
            <a:picLocks noChangeAspect="1"/>
          </p:cNvPicPr>
          <p:nvPr/>
        </p:nvPicPr>
        <p:blipFill rotWithShape="1">
          <a:blip r:embed="rId3">
            <a:extLst>
              <a:ext uri="{28A0092B-C50C-407E-A947-70E740481C1C}">
                <a14:useLocalDpi xmlns:a14="http://schemas.microsoft.com/office/drawing/2010/main" val="0"/>
              </a:ext>
            </a:extLst>
          </a:blip>
          <a:srcRect t="6250"/>
          <a:stretch/>
        </p:blipFill>
        <p:spPr>
          <a:xfrm>
            <a:off x="0" y="0"/>
            <a:ext cx="12191980" cy="6857990"/>
          </a:xfrm>
          <a:prstGeom prst="rect">
            <a:avLst/>
          </a:prstGeom>
        </p:spPr>
      </p:pic>
      <p:sp>
        <p:nvSpPr>
          <p:cNvPr id="3" name="Oval 2">
            <a:extLst>
              <a:ext uri="{FF2B5EF4-FFF2-40B4-BE49-F238E27FC236}">
                <a16:creationId xmlns:a16="http://schemas.microsoft.com/office/drawing/2014/main" id="{59A414C8-8658-4818-8419-501CCD70626F}"/>
              </a:ext>
            </a:extLst>
          </p:cNvPr>
          <p:cNvSpPr/>
          <p:nvPr/>
        </p:nvSpPr>
        <p:spPr>
          <a:xfrm>
            <a:off x="6846667" y="1195024"/>
            <a:ext cx="4696993" cy="437523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F029AA6-4FE8-53D1-E182-09CD17A7B222}"/>
              </a:ext>
            </a:extLst>
          </p:cNvPr>
          <p:cNvSpPr>
            <a:spLocks noGrp="1"/>
          </p:cNvSpPr>
          <p:nvPr>
            <p:ph type="title"/>
          </p:nvPr>
        </p:nvSpPr>
        <p:spPr>
          <a:xfrm>
            <a:off x="6956625" y="2465610"/>
            <a:ext cx="4477075" cy="2144343"/>
          </a:xfrm>
        </p:spPr>
        <p:txBody>
          <a:bodyPr vert="horz" lIns="91440" tIns="45720" rIns="91440" bIns="45720" rtlCol="0" anchor="b">
            <a:normAutofit fontScale="90000"/>
          </a:bodyPr>
          <a:lstStyle/>
          <a:p>
            <a:pPr algn="ctr"/>
            <a:r>
              <a:rPr lang="en-US" sz="4000"/>
              <a:t>Q: What is needed for an ethnography to differ from “hanging out”? </a:t>
            </a:r>
            <a:endParaRPr lang="en-US" sz="4000">
              <a:ea typeface="Calibri"/>
              <a:cs typeface="Calibri"/>
            </a:endParaRPr>
          </a:p>
        </p:txBody>
      </p:sp>
      <p:sp>
        <p:nvSpPr>
          <p:cNvPr id="4" name="Rectangle 3">
            <a:extLst>
              <a:ext uri="{FF2B5EF4-FFF2-40B4-BE49-F238E27FC236}">
                <a16:creationId xmlns:a16="http://schemas.microsoft.com/office/drawing/2014/main" id="{61DBE93C-BD20-4673-A517-5E9C852B4BAD}"/>
              </a:ext>
            </a:extLst>
          </p:cNvPr>
          <p:cNvSpPr/>
          <p:nvPr/>
        </p:nvSpPr>
        <p:spPr>
          <a:xfrm>
            <a:off x="1028700" y="1104900"/>
            <a:ext cx="5524500" cy="4305300"/>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A215440D-A156-4C30-864C-F6F491EC9DAD}"/>
              </a:ext>
            </a:extLst>
          </p:cNvPr>
          <p:cNvPicPr>
            <a:picLocks noGrp="1" noChangeAspect="1"/>
          </p:cNvPicPr>
          <p:nvPr>
            <p:ph idx="1"/>
          </p:nvPr>
        </p:nvPicPr>
        <p:blipFill>
          <a:blip r:embed="rId4"/>
          <a:srcRect l="-22044" r="-22044"/>
          <a:stretch>
            <a:fillRect/>
          </a:stretch>
        </p:blipFill>
        <p:spPr>
          <a:xfrm>
            <a:off x="170210" y="1372654"/>
            <a:ext cx="7188199" cy="3741567"/>
          </a:xfrm>
          <a:prstGeom prst="rect">
            <a:avLst/>
          </a:prstGeom>
        </p:spPr>
      </p:pic>
    </p:spTree>
    <p:extLst>
      <p:ext uri="{BB962C8B-B14F-4D97-AF65-F5344CB8AC3E}">
        <p14:creationId xmlns:p14="http://schemas.microsoft.com/office/powerpoint/2010/main" val="3082814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8B5FB-8DD8-B3D9-2320-261C6288DE5F}"/>
              </a:ext>
            </a:extLst>
          </p:cNvPr>
          <p:cNvSpPr>
            <a:spLocks noGrp="1"/>
          </p:cNvSpPr>
          <p:nvPr>
            <p:ph type="title"/>
          </p:nvPr>
        </p:nvSpPr>
        <p:spPr/>
        <p:txBody>
          <a:bodyPr>
            <a:normAutofit/>
          </a:bodyPr>
          <a:lstStyle/>
          <a:p>
            <a:r>
              <a:rPr lang="en-US" sz="3800">
                <a:cs typeface="Calibri Light"/>
              </a:rPr>
              <a:t>Criticism – Bias and Influence</a:t>
            </a:r>
            <a:endParaRPr lang="en-US" sz="3800"/>
          </a:p>
        </p:txBody>
      </p:sp>
      <p:sp>
        <p:nvSpPr>
          <p:cNvPr id="3" name="Content Placeholder 2">
            <a:extLst>
              <a:ext uri="{FF2B5EF4-FFF2-40B4-BE49-F238E27FC236}">
                <a16:creationId xmlns:a16="http://schemas.microsoft.com/office/drawing/2014/main" id="{AC350CED-C6BD-B631-1907-B6E130C7BD99}"/>
              </a:ext>
            </a:extLst>
          </p:cNvPr>
          <p:cNvSpPr>
            <a:spLocks noGrp="1"/>
          </p:cNvSpPr>
          <p:nvPr>
            <p:ph idx="1"/>
          </p:nvPr>
        </p:nvSpPr>
        <p:spPr>
          <a:xfrm>
            <a:off x="1242822" y="2037651"/>
            <a:ext cx="4457700" cy="634111"/>
          </a:xfrm>
        </p:spPr>
        <p:txBody>
          <a:bodyPr vert="horz" lIns="91440" tIns="45720" rIns="91440" bIns="45720" rtlCol="0" anchor="t">
            <a:normAutofit lnSpcReduction="10000"/>
          </a:bodyPr>
          <a:lstStyle/>
          <a:p>
            <a:pPr marL="0" indent="0">
              <a:buNone/>
            </a:pPr>
            <a:r>
              <a:rPr lang="en-US" sz="2000">
                <a:cs typeface="Calibri"/>
              </a:rPr>
              <a:t>Researcher bias (misinterpretation, assimilation)</a:t>
            </a:r>
          </a:p>
        </p:txBody>
      </p:sp>
      <p:sp>
        <p:nvSpPr>
          <p:cNvPr id="4" name="Content Placeholder 2">
            <a:extLst>
              <a:ext uri="{FF2B5EF4-FFF2-40B4-BE49-F238E27FC236}">
                <a16:creationId xmlns:a16="http://schemas.microsoft.com/office/drawing/2014/main" id="{360B02B4-91FE-4806-BBE7-6672BCA9AEDE}"/>
              </a:ext>
            </a:extLst>
          </p:cNvPr>
          <p:cNvSpPr txBox="1">
            <a:spLocks/>
          </p:cNvSpPr>
          <p:nvPr/>
        </p:nvSpPr>
        <p:spPr>
          <a:xfrm>
            <a:off x="7053074" y="5037963"/>
            <a:ext cx="3776851" cy="429768"/>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cs typeface="Calibri"/>
              </a:rPr>
              <a:t>Influence of researcher on the setting</a:t>
            </a:r>
          </a:p>
        </p:txBody>
      </p:sp>
      <p:pic>
        <p:nvPicPr>
          <p:cNvPr id="6" name="Picture 5" descr="Calendar&#10;&#10;Description automatically generated with medium confidence">
            <a:extLst>
              <a:ext uri="{FF2B5EF4-FFF2-40B4-BE49-F238E27FC236}">
                <a16:creationId xmlns:a16="http://schemas.microsoft.com/office/drawing/2014/main" id="{0D42A77B-F99A-4E19-821E-1F8FF53061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2822" y="2671762"/>
            <a:ext cx="3995928" cy="2247710"/>
          </a:xfrm>
          <a:prstGeom prst="rect">
            <a:avLst/>
          </a:prstGeom>
        </p:spPr>
      </p:pic>
      <p:pic>
        <p:nvPicPr>
          <p:cNvPr id="8" name="Picture 7" descr="A picture containing text, indoor, black, white&#10;&#10;Description automatically generated">
            <a:extLst>
              <a:ext uri="{FF2B5EF4-FFF2-40B4-BE49-F238E27FC236}">
                <a16:creationId xmlns:a16="http://schemas.microsoft.com/office/drawing/2014/main" id="{5B318CAA-40BA-4270-827B-6A67921283DF}"/>
              </a:ext>
            </a:extLst>
          </p:cNvPr>
          <p:cNvPicPr>
            <a:picLocks noChangeAspect="1"/>
          </p:cNvPicPr>
          <p:nvPr/>
        </p:nvPicPr>
        <p:blipFill rotWithShape="1">
          <a:blip r:embed="rId3">
            <a:extLst>
              <a:ext uri="{28A0092B-C50C-407E-A947-70E740481C1C}">
                <a14:useLocalDpi xmlns:a14="http://schemas.microsoft.com/office/drawing/2010/main" val="0"/>
              </a:ext>
            </a:extLst>
          </a:blip>
          <a:srcRect t="16719" b="12748"/>
          <a:stretch/>
        </p:blipFill>
        <p:spPr>
          <a:xfrm>
            <a:off x="7053074" y="2671762"/>
            <a:ext cx="3776851" cy="2223326"/>
          </a:xfrm>
          <a:prstGeom prst="rect">
            <a:avLst/>
          </a:prstGeom>
        </p:spPr>
      </p:pic>
    </p:spTree>
    <p:extLst>
      <p:ext uri="{BB962C8B-B14F-4D97-AF65-F5344CB8AC3E}">
        <p14:creationId xmlns:p14="http://schemas.microsoft.com/office/powerpoint/2010/main" val="3676665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A2E64A-AF0B-4716-BC40-765A708BB65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Criticism – Lack of generalizable theories</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60CC777B-37AD-45F1-8C4E-75A6997D6DFC}"/>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a:endParaRPr lang="en-US" sz="2200"/>
          </a:p>
          <a:p>
            <a:r>
              <a:rPr lang="en-US" sz="2200"/>
              <a:t>Descriptive studies with theories which are not generalizable</a:t>
            </a:r>
          </a:p>
          <a:p>
            <a:r>
              <a:rPr lang="en-US" sz="2200"/>
              <a:t>Idiosyncratic use of constructs, generation of constructs peculiar to a given group only</a:t>
            </a:r>
          </a:p>
        </p:txBody>
      </p:sp>
      <p:pic>
        <p:nvPicPr>
          <p:cNvPr id="6" name="Picture 5" descr="A picture containing text, scene, room&#10;&#10;Description automatically generated">
            <a:extLst>
              <a:ext uri="{FF2B5EF4-FFF2-40B4-BE49-F238E27FC236}">
                <a16:creationId xmlns:a16="http://schemas.microsoft.com/office/drawing/2014/main" id="{EB3E3D7F-2805-40B4-8256-363C8CCB51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239" r="-1" b="13986"/>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734161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50827C-FA05-48D8-B18E-D78E49CA4D19}"/>
              </a:ext>
            </a:extLst>
          </p:cNvPr>
          <p:cNvSpPr>
            <a:spLocks noGrp="1"/>
          </p:cNvSpPr>
          <p:nvPr>
            <p:ph type="title"/>
          </p:nvPr>
        </p:nvSpPr>
        <p:spPr>
          <a:xfrm>
            <a:off x="5297762" y="329184"/>
            <a:ext cx="6251110" cy="1783080"/>
          </a:xfrm>
        </p:spPr>
        <p:txBody>
          <a:bodyPr anchor="b">
            <a:normAutofit/>
          </a:bodyPr>
          <a:lstStyle/>
          <a:p>
            <a:r>
              <a:rPr lang="en-US" sz="5400"/>
              <a:t>Criticism – Lack of Precision</a:t>
            </a:r>
          </a:p>
        </p:txBody>
      </p:sp>
      <p:pic>
        <p:nvPicPr>
          <p:cNvPr id="6" name="Picture 5" descr="A picture containing person, wooden, tool, hammer&#10;&#10;Description automatically generated">
            <a:extLst>
              <a:ext uri="{FF2B5EF4-FFF2-40B4-BE49-F238E27FC236}">
                <a16:creationId xmlns:a16="http://schemas.microsoft.com/office/drawing/2014/main" id="{4B5CAC1A-AF2D-47E0-8215-B5B78DCA42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10" r="-1"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2167F4CE-17E3-4FFA-B80A-6C5823AA6083}"/>
              </a:ext>
            </a:extLst>
          </p:cNvPr>
          <p:cNvSpPr>
            <a:spLocks noGrp="1"/>
          </p:cNvSpPr>
          <p:nvPr>
            <p:ph idx="1"/>
          </p:nvPr>
        </p:nvSpPr>
        <p:spPr>
          <a:xfrm>
            <a:off x="5297762" y="2706624"/>
            <a:ext cx="6251110" cy="1783080"/>
          </a:xfrm>
        </p:spPr>
        <p:txBody>
          <a:bodyPr vert="horz" lIns="91440" tIns="45720" rIns="91440" bIns="45720" rtlCol="0">
            <a:normAutofit/>
          </a:bodyPr>
          <a:lstStyle/>
          <a:p>
            <a:pPr marL="0" indent="0">
              <a:buNone/>
            </a:pPr>
            <a:endParaRPr lang="en-US" sz="2200">
              <a:cs typeface="Calibri"/>
            </a:endParaRPr>
          </a:p>
          <a:p>
            <a:r>
              <a:rPr lang="en-US" sz="2200">
                <a:cs typeface="Calibri"/>
              </a:rPr>
              <a:t>Lack of precision – leading to popularity of quantitative methods based on logical positivism</a:t>
            </a:r>
          </a:p>
          <a:p>
            <a:r>
              <a:rPr lang="en-US" sz="2200">
                <a:cs typeface="Calibri"/>
              </a:rPr>
              <a:t>Validity and Reliability – Internal and External</a:t>
            </a:r>
          </a:p>
        </p:txBody>
      </p:sp>
    </p:spTree>
    <p:extLst>
      <p:ext uri="{BB962C8B-B14F-4D97-AF65-F5344CB8AC3E}">
        <p14:creationId xmlns:p14="http://schemas.microsoft.com/office/powerpoint/2010/main" val="30380931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90455-2575-48C7-B7E8-47A5DF33A767}"/>
              </a:ext>
            </a:extLst>
          </p:cNvPr>
          <p:cNvSpPr>
            <a:spLocks noGrp="1"/>
          </p:cNvSpPr>
          <p:nvPr>
            <p:ph type="title"/>
          </p:nvPr>
        </p:nvSpPr>
        <p:spPr/>
        <p:txBody>
          <a:bodyPr/>
          <a:lstStyle/>
          <a:p>
            <a:r>
              <a:rPr lang="en-US"/>
              <a:t>Crisis of ethnography</a:t>
            </a:r>
          </a:p>
        </p:txBody>
      </p:sp>
      <p:pic>
        <p:nvPicPr>
          <p:cNvPr id="6" name="Content Placeholder 5">
            <a:extLst>
              <a:ext uri="{FF2B5EF4-FFF2-40B4-BE49-F238E27FC236}">
                <a16:creationId xmlns:a16="http://schemas.microsoft.com/office/drawing/2014/main" id="{28CD30AE-0040-4562-874A-13F4D6F3FDA5}"/>
              </a:ext>
            </a:extLst>
          </p:cNvPr>
          <p:cNvPicPr>
            <a:picLocks noGrp="1" noChangeAspect="1"/>
          </p:cNvPicPr>
          <p:nvPr>
            <p:ph idx="1"/>
          </p:nvPr>
        </p:nvPicPr>
        <p:blipFill rotWithShape="1">
          <a:blip r:embed="rId3"/>
          <a:srcRect t="5989"/>
          <a:stretch/>
        </p:blipFill>
        <p:spPr>
          <a:xfrm>
            <a:off x="611777" y="1556657"/>
            <a:ext cx="5484223" cy="3199217"/>
          </a:xfrm>
        </p:spPr>
      </p:pic>
      <p:sp>
        <p:nvSpPr>
          <p:cNvPr id="3" name="TextBox 2">
            <a:extLst>
              <a:ext uri="{FF2B5EF4-FFF2-40B4-BE49-F238E27FC236}">
                <a16:creationId xmlns:a16="http://schemas.microsoft.com/office/drawing/2014/main" id="{AE441328-BF7C-4DEF-84D1-500E9A56CAD4}"/>
              </a:ext>
            </a:extLst>
          </p:cNvPr>
          <p:cNvSpPr txBox="1"/>
          <p:nvPr/>
        </p:nvSpPr>
        <p:spPr>
          <a:xfrm>
            <a:off x="611777" y="3156265"/>
            <a:ext cx="1438695" cy="1323439"/>
          </a:xfrm>
          <a:prstGeom prst="rect">
            <a:avLst/>
          </a:prstGeom>
          <a:solidFill>
            <a:schemeClr val="bg1"/>
          </a:solidFill>
        </p:spPr>
        <p:txBody>
          <a:bodyPr wrap="square" rtlCol="0">
            <a:spAutoFit/>
          </a:bodyPr>
          <a:lstStyle/>
          <a:p>
            <a:pPr algn="ctr"/>
            <a:r>
              <a:rPr lang="en-US" sz="1600"/>
              <a:t>Bronislaw Malinowski’s diaries (1967) started a controversy</a:t>
            </a:r>
          </a:p>
        </p:txBody>
      </p:sp>
      <p:sp>
        <p:nvSpPr>
          <p:cNvPr id="8" name="TextBox 7">
            <a:extLst>
              <a:ext uri="{FF2B5EF4-FFF2-40B4-BE49-F238E27FC236}">
                <a16:creationId xmlns:a16="http://schemas.microsoft.com/office/drawing/2014/main" id="{CEA3B6E6-5475-45A3-9A0D-7CC6798D5594}"/>
              </a:ext>
            </a:extLst>
          </p:cNvPr>
          <p:cNvSpPr txBox="1"/>
          <p:nvPr/>
        </p:nvSpPr>
        <p:spPr>
          <a:xfrm>
            <a:off x="2050472" y="3156265"/>
            <a:ext cx="1438695" cy="1323439"/>
          </a:xfrm>
          <a:prstGeom prst="rect">
            <a:avLst/>
          </a:prstGeom>
          <a:solidFill>
            <a:schemeClr val="bg1"/>
          </a:solidFill>
        </p:spPr>
        <p:txBody>
          <a:bodyPr wrap="square" rtlCol="0">
            <a:spAutoFit/>
          </a:bodyPr>
          <a:lstStyle/>
          <a:p>
            <a:pPr algn="ctr"/>
            <a:r>
              <a:rPr lang="en-US" sz="1600"/>
              <a:t>Clifford Geertz (1973) tried to resolve this with “Thick Description”</a:t>
            </a:r>
          </a:p>
        </p:txBody>
      </p:sp>
      <p:sp>
        <p:nvSpPr>
          <p:cNvPr id="10" name="TextBox 9">
            <a:extLst>
              <a:ext uri="{FF2B5EF4-FFF2-40B4-BE49-F238E27FC236}">
                <a16:creationId xmlns:a16="http://schemas.microsoft.com/office/drawing/2014/main" id="{55AC9E32-966A-4448-92DC-1462651B7DD9}"/>
              </a:ext>
            </a:extLst>
          </p:cNvPr>
          <p:cNvSpPr txBox="1"/>
          <p:nvPr/>
        </p:nvSpPr>
        <p:spPr>
          <a:xfrm>
            <a:off x="3660170" y="3156265"/>
            <a:ext cx="2535384" cy="1077218"/>
          </a:xfrm>
          <a:prstGeom prst="rect">
            <a:avLst/>
          </a:prstGeom>
          <a:solidFill>
            <a:schemeClr val="bg1"/>
          </a:solidFill>
        </p:spPr>
        <p:txBody>
          <a:bodyPr wrap="square" rtlCol="0">
            <a:spAutoFit/>
          </a:bodyPr>
          <a:lstStyle/>
          <a:p>
            <a:pPr algn="ctr"/>
            <a:r>
              <a:rPr lang="en-US" sz="1600"/>
              <a:t>George Marcus and James Clifford (1986) published “Writing Culture” as another response</a:t>
            </a:r>
          </a:p>
        </p:txBody>
      </p:sp>
      <p:pic>
        <p:nvPicPr>
          <p:cNvPr id="9" name="Picture 8">
            <a:extLst>
              <a:ext uri="{FF2B5EF4-FFF2-40B4-BE49-F238E27FC236}">
                <a16:creationId xmlns:a16="http://schemas.microsoft.com/office/drawing/2014/main" id="{F7172C06-1388-4414-BBDD-18DF1134CFEE}"/>
              </a:ext>
            </a:extLst>
          </p:cNvPr>
          <p:cNvPicPr>
            <a:picLocks noChangeAspect="1"/>
          </p:cNvPicPr>
          <p:nvPr/>
        </p:nvPicPr>
        <p:blipFill rotWithShape="1">
          <a:blip r:embed="rId4"/>
          <a:srcRect l="4737"/>
          <a:stretch/>
        </p:blipFill>
        <p:spPr>
          <a:xfrm>
            <a:off x="5704113" y="4024830"/>
            <a:ext cx="6324601" cy="2201117"/>
          </a:xfrm>
          <a:prstGeom prst="rect">
            <a:avLst/>
          </a:prstGeom>
        </p:spPr>
      </p:pic>
    </p:spTree>
    <p:extLst>
      <p:ext uri="{BB962C8B-B14F-4D97-AF65-F5344CB8AC3E}">
        <p14:creationId xmlns:p14="http://schemas.microsoft.com/office/powerpoint/2010/main" val="3703693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BEA2A3-D84C-4412-81E9-5D7FD3F664DE}"/>
              </a:ext>
            </a:extLst>
          </p:cNvPr>
          <p:cNvSpPr>
            <a:spLocks noGrp="1"/>
          </p:cNvSpPr>
          <p:nvPr>
            <p:ph type="title"/>
          </p:nvPr>
        </p:nvSpPr>
        <p:spPr>
          <a:xfrm>
            <a:off x="6739128" y="638089"/>
            <a:ext cx="4818888" cy="1476801"/>
          </a:xfrm>
        </p:spPr>
        <p:txBody>
          <a:bodyPr anchor="b">
            <a:normAutofit/>
          </a:bodyPr>
          <a:lstStyle/>
          <a:p>
            <a:r>
              <a:rPr lang="en-US" sz="3400"/>
              <a:t>Alternative – Interpretive Anthropology</a:t>
            </a:r>
          </a:p>
        </p:txBody>
      </p:sp>
      <p:pic>
        <p:nvPicPr>
          <p:cNvPr id="6" name="Picture 5" descr="A picture containing scissors&#10;&#10;Description automatically generated">
            <a:extLst>
              <a:ext uri="{FF2B5EF4-FFF2-40B4-BE49-F238E27FC236}">
                <a16:creationId xmlns:a16="http://schemas.microsoft.com/office/drawing/2014/main" id="{825B727E-B97A-4488-A8DD-5B80DD687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0086" y="1792435"/>
            <a:ext cx="3853867" cy="2875577"/>
          </a:xfrm>
          <a:prstGeom prst="rect">
            <a:avLst/>
          </a:prstGeom>
        </p:spPr>
      </p:pic>
      <p:sp>
        <p:nvSpPr>
          <p:cNvPr id="30"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B1D0DD9-AF84-461C-884C-941508B3C6A1}"/>
              </a:ext>
            </a:extLst>
          </p:cNvPr>
          <p:cNvSpPr>
            <a:spLocks noGrp="1"/>
          </p:cNvSpPr>
          <p:nvPr>
            <p:ph idx="1"/>
          </p:nvPr>
        </p:nvSpPr>
        <p:spPr>
          <a:xfrm>
            <a:off x="6096000" y="2664886"/>
            <a:ext cx="5462016" cy="3550789"/>
          </a:xfrm>
        </p:spPr>
        <p:txBody>
          <a:bodyPr anchor="t">
            <a:normAutofit/>
          </a:bodyPr>
          <a:lstStyle/>
          <a:p>
            <a:r>
              <a:rPr lang="en-US" sz="2200"/>
              <a:t>Clifford Geertz (1973) – Thick description</a:t>
            </a:r>
          </a:p>
          <a:p>
            <a:r>
              <a:rPr lang="en-US" sz="2200"/>
              <a:t>Ethnographer as interpreter who creates a thick description</a:t>
            </a:r>
          </a:p>
          <a:p>
            <a:r>
              <a:rPr lang="en-US" sz="2200"/>
              <a:t>Interpretation is the search for meanings and hence assumes there are meanings behind observable actions</a:t>
            </a:r>
          </a:p>
          <a:p>
            <a:r>
              <a:rPr lang="en-US" sz="2200"/>
              <a:t>Clifford and Marcus “Writing Culture”</a:t>
            </a:r>
          </a:p>
          <a:p>
            <a:pPr marL="0" indent="0">
              <a:buNone/>
            </a:pPr>
            <a:endParaRPr lang="en-US" sz="2200"/>
          </a:p>
        </p:txBody>
      </p:sp>
    </p:spTree>
    <p:extLst>
      <p:ext uri="{BB962C8B-B14F-4D97-AF65-F5344CB8AC3E}">
        <p14:creationId xmlns:p14="http://schemas.microsoft.com/office/powerpoint/2010/main" val="4227881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369F4-79E4-4DE8-BF08-727B89DD2114}"/>
              </a:ext>
            </a:extLst>
          </p:cNvPr>
          <p:cNvSpPr>
            <a:spLocks noGrp="1"/>
          </p:cNvSpPr>
          <p:nvPr>
            <p:ph type="title"/>
          </p:nvPr>
        </p:nvSpPr>
        <p:spPr>
          <a:xfrm>
            <a:off x="640080" y="325369"/>
            <a:ext cx="4368602" cy="1956841"/>
          </a:xfrm>
        </p:spPr>
        <p:txBody>
          <a:bodyPr anchor="b">
            <a:normAutofit/>
          </a:bodyPr>
          <a:lstStyle/>
          <a:p>
            <a:r>
              <a:rPr lang="en-US" sz="5400"/>
              <a:t>Other Alternatives</a:t>
            </a:r>
          </a:p>
        </p:txBody>
      </p:sp>
      <p:sp>
        <p:nvSpPr>
          <p:cNvPr id="1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E739B3-AA98-4AC8-9085-BA116C216A61}"/>
              </a:ext>
            </a:extLst>
          </p:cNvPr>
          <p:cNvSpPr>
            <a:spLocks noGrp="1"/>
          </p:cNvSpPr>
          <p:nvPr>
            <p:ph idx="1"/>
          </p:nvPr>
        </p:nvSpPr>
        <p:spPr>
          <a:xfrm>
            <a:off x="640080" y="2872899"/>
            <a:ext cx="5064034" cy="3320668"/>
          </a:xfrm>
        </p:spPr>
        <p:txBody>
          <a:bodyPr>
            <a:normAutofit lnSpcReduction="10000"/>
          </a:bodyPr>
          <a:lstStyle/>
          <a:p>
            <a:r>
              <a:rPr lang="en-US" sz="2200" b="1">
                <a:solidFill>
                  <a:schemeClr val="accent1"/>
                </a:solidFill>
              </a:rPr>
              <a:t>Grounded theory </a:t>
            </a:r>
            <a:r>
              <a:rPr lang="en-US" sz="2200">
                <a:solidFill>
                  <a:schemeClr val="accent1"/>
                </a:solidFill>
              </a:rPr>
              <a:t>– Focus on developing theory rather than making descriptive understanding;</a:t>
            </a:r>
          </a:p>
          <a:p>
            <a:r>
              <a:rPr lang="en-US" sz="2200">
                <a:solidFill>
                  <a:schemeClr val="accent1"/>
                </a:solidFill>
              </a:rPr>
              <a:t>Theoretical sampling; collect data till saturation</a:t>
            </a:r>
          </a:p>
          <a:p>
            <a:endParaRPr lang="en-US" sz="2200"/>
          </a:p>
          <a:p>
            <a:r>
              <a:rPr lang="en-US" sz="2200" b="1">
                <a:solidFill>
                  <a:schemeClr val="accent2">
                    <a:lumMod val="75000"/>
                  </a:schemeClr>
                </a:solidFill>
              </a:rPr>
              <a:t>Phenomenology</a:t>
            </a:r>
            <a:r>
              <a:rPr lang="en-US" sz="2200">
                <a:solidFill>
                  <a:schemeClr val="accent2">
                    <a:lumMod val="75000"/>
                  </a:schemeClr>
                </a:solidFill>
              </a:rPr>
              <a:t> – Focusing on lived experiences</a:t>
            </a:r>
          </a:p>
          <a:p>
            <a:r>
              <a:rPr lang="en-US" sz="2200">
                <a:solidFill>
                  <a:schemeClr val="accent2">
                    <a:lumMod val="75000"/>
                  </a:schemeClr>
                </a:solidFill>
              </a:rPr>
              <a:t>Collects data through Interviews to study individual experiences</a:t>
            </a:r>
          </a:p>
          <a:p>
            <a:endParaRPr lang="en-US" sz="2200"/>
          </a:p>
        </p:txBody>
      </p:sp>
      <p:pic>
        <p:nvPicPr>
          <p:cNvPr id="8" name="Picture 7" descr="A picture containing grass, outdoor, blue&#10;&#10;Description automatically generated">
            <a:extLst>
              <a:ext uri="{FF2B5EF4-FFF2-40B4-BE49-F238E27FC236}">
                <a16:creationId xmlns:a16="http://schemas.microsoft.com/office/drawing/2014/main" id="{8DCF3A6A-D933-4342-AC8E-4AB612F13E0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229" r="-1" b="11012"/>
          <a:stretch/>
        </p:blipFill>
        <p:spPr>
          <a:xfrm>
            <a:off x="6836229" y="10"/>
            <a:ext cx="5354248"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64223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B7697-57E6-7EF3-0F05-CB8144823602}"/>
              </a:ext>
            </a:extLst>
          </p:cNvPr>
          <p:cNvSpPr>
            <a:spLocks noGrp="1"/>
          </p:cNvSpPr>
          <p:nvPr>
            <p:ph type="title"/>
          </p:nvPr>
        </p:nvSpPr>
        <p:spPr>
          <a:xfrm>
            <a:off x="648929" y="629266"/>
            <a:ext cx="3505495" cy="1622321"/>
          </a:xfrm>
        </p:spPr>
        <p:txBody>
          <a:bodyPr>
            <a:normAutofit/>
          </a:bodyPr>
          <a:lstStyle/>
          <a:p>
            <a:r>
              <a:rPr lang="en-US">
                <a:cs typeface="Calibri Light"/>
              </a:rPr>
              <a:t>Ethical concerns</a:t>
            </a:r>
            <a:endParaRPr lang="en-US"/>
          </a:p>
        </p:txBody>
      </p:sp>
      <p:sp>
        <p:nvSpPr>
          <p:cNvPr id="3" name="Content Placeholder 2">
            <a:extLst>
              <a:ext uri="{FF2B5EF4-FFF2-40B4-BE49-F238E27FC236}">
                <a16:creationId xmlns:a16="http://schemas.microsoft.com/office/drawing/2014/main" id="{D9CF062E-4A6B-ED1E-F8BB-797AE3DE3489}"/>
              </a:ext>
            </a:extLst>
          </p:cNvPr>
          <p:cNvSpPr>
            <a:spLocks noGrp="1"/>
          </p:cNvSpPr>
          <p:nvPr>
            <p:ph idx="1"/>
          </p:nvPr>
        </p:nvSpPr>
        <p:spPr>
          <a:xfrm>
            <a:off x="648931" y="2438400"/>
            <a:ext cx="3505494" cy="3785419"/>
          </a:xfrm>
        </p:spPr>
        <p:txBody>
          <a:bodyPr vert="horz" lIns="91440" tIns="45720" rIns="91440" bIns="45720" rtlCol="0">
            <a:normAutofit/>
          </a:bodyPr>
          <a:lstStyle/>
          <a:p>
            <a:r>
              <a:rPr lang="en-US" sz="2000">
                <a:cs typeface="Calibri"/>
              </a:rPr>
              <a:t>Lack of informed consent at individual level</a:t>
            </a:r>
          </a:p>
          <a:p>
            <a:r>
              <a:rPr lang="en-US" sz="2000">
                <a:cs typeface="Calibri"/>
              </a:rPr>
              <a:t>Unable to clearly articulate the research problem or question in advance</a:t>
            </a:r>
          </a:p>
          <a:p>
            <a:r>
              <a:rPr lang="en-US" sz="2000">
                <a:cs typeface="Calibri"/>
              </a:rPr>
              <a:t>Affective reactions on participants</a:t>
            </a:r>
          </a:p>
          <a:p>
            <a:r>
              <a:rPr lang="en-US" sz="2000">
                <a:cs typeface="Calibri"/>
              </a:rPr>
              <a:t>Altering the setting</a:t>
            </a:r>
          </a:p>
        </p:txBody>
      </p:sp>
      <p:sp>
        <p:nvSpPr>
          <p:cNvPr id="52" name="Rectangle 5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ext, whiteboard&#10;&#10;Description automatically generated">
            <a:extLst>
              <a:ext uri="{FF2B5EF4-FFF2-40B4-BE49-F238E27FC236}">
                <a16:creationId xmlns:a16="http://schemas.microsoft.com/office/drawing/2014/main" id="{D64F0452-AFCF-4258-9D59-187483B333D2}"/>
              </a:ext>
            </a:extLst>
          </p:cNvPr>
          <p:cNvPicPr>
            <a:picLocks noChangeAspect="1"/>
          </p:cNvPicPr>
          <p:nvPr/>
        </p:nvPicPr>
        <p:blipFill rotWithShape="1">
          <a:blip r:embed="rId2">
            <a:extLst>
              <a:ext uri="{28A0092B-C50C-407E-A947-70E740481C1C}">
                <a14:useLocalDpi xmlns:a14="http://schemas.microsoft.com/office/drawing/2010/main" val="0"/>
              </a:ext>
            </a:extLst>
          </a:blip>
          <a:srcRect l="14967" r="12564"/>
          <a:stretch/>
        </p:blipFill>
        <p:spPr>
          <a:xfrm>
            <a:off x="6387879" y="1333500"/>
            <a:ext cx="4011408" cy="3999286"/>
          </a:xfrm>
          <a:prstGeom prst="rect">
            <a:avLst/>
          </a:prstGeom>
          <a:effectLst/>
        </p:spPr>
      </p:pic>
    </p:spTree>
    <p:extLst>
      <p:ext uri="{BB962C8B-B14F-4D97-AF65-F5344CB8AC3E}">
        <p14:creationId xmlns:p14="http://schemas.microsoft.com/office/powerpoint/2010/main" val="37414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812E9-81B0-D6FA-5D48-D67202C3D3DA}"/>
              </a:ext>
            </a:extLst>
          </p:cNvPr>
          <p:cNvSpPr>
            <a:spLocks noGrp="1"/>
          </p:cNvSpPr>
          <p:nvPr>
            <p:ph type="title"/>
          </p:nvPr>
        </p:nvSpPr>
        <p:spPr/>
        <p:txBody>
          <a:bodyPr/>
          <a:lstStyle/>
          <a:p>
            <a:r>
              <a:rPr lang="en-US">
                <a:cs typeface="Calibri Light"/>
              </a:rPr>
              <a:t>Etymology </a:t>
            </a:r>
            <a:endParaRPr lang="en-US"/>
          </a:p>
        </p:txBody>
      </p:sp>
      <p:sp>
        <p:nvSpPr>
          <p:cNvPr id="3" name="Content Placeholder 2">
            <a:extLst>
              <a:ext uri="{FF2B5EF4-FFF2-40B4-BE49-F238E27FC236}">
                <a16:creationId xmlns:a16="http://schemas.microsoft.com/office/drawing/2014/main" id="{167D52C6-D537-2747-8274-DD9A9975236B}"/>
              </a:ext>
            </a:extLst>
          </p:cNvPr>
          <p:cNvSpPr>
            <a:spLocks noGrp="1"/>
          </p:cNvSpPr>
          <p:nvPr>
            <p:ph idx="1"/>
          </p:nvPr>
        </p:nvSpPr>
        <p:spPr/>
        <p:txBody>
          <a:bodyPr vert="horz" lIns="91440" tIns="45720" rIns="91440" bIns="45720" rtlCol="0" anchor="t">
            <a:normAutofit/>
          </a:bodyPr>
          <a:lstStyle/>
          <a:p>
            <a:pPr marL="0" indent="0">
              <a:buNone/>
            </a:pPr>
            <a:r>
              <a:rPr lang="en-US">
                <a:cs typeface="Calibri"/>
              </a:rPr>
              <a:t>Ethnography comes from ancient Greek</a:t>
            </a:r>
          </a:p>
          <a:p>
            <a:r>
              <a:rPr lang="en-US">
                <a:cs typeface="Calibri"/>
              </a:rPr>
              <a:t>Ethnos = nation, people, tribe; (probably akin to Greek </a:t>
            </a:r>
            <a:r>
              <a:rPr lang="en-US" err="1">
                <a:cs typeface="Calibri"/>
              </a:rPr>
              <a:t>ēthos</a:t>
            </a:r>
            <a:r>
              <a:rPr lang="en-US">
                <a:cs typeface="Calibri"/>
              </a:rPr>
              <a:t> custom)</a:t>
            </a:r>
            <a:endParaRPr lang="en-US"/>
          </a:p>
          <a:p>
            <a:r>
              <a:rPr lang="en-US">
                <a:cs typeface="Calibri"/>
              </a:rPr>
              <a:t>Graphy = writing</a:t>
            </a:r>
          </a:p>
        </p:txBody>
      </p:sp>
      <p:sp>
        <p:nvSpPr>
          <p:cNvPr id="4" name="Oval 3">
            <a:extLst>
              <a:ext uri="{FF2B5EF4-FFF2-40B4-BE49-F238E27FC236}">
                <a16:creationId xmlns:a16="http://schemas.microsoft.com/office/drawing/2014/main" id="{8F1FE8FA-A6A7-88F6-6EF5-A273E3CC901E}"/>
              </a:ext>
            </a:extLst>
          </p:cNvPr>
          <p:cNvSpPr/>
          <p:nvPr/>
        </p:nvSpPr>
        <p:spPr>
          <a:xfrm>
            <a:off x="6779425" y="3546853"/>
            <a:ext cx="2631649" cy="2301710"/>
          </a:xfrm>
          <a:prstGeom prst="ellipse">
            <a:avLst/>
          </a:prstGeom>
          <a:solidFill>
            <a:schemeClr val="bg1"/>
          </a:solid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4890561-2E8F-F410-3244-6E7C41A6E7B0}"/>
              </a:ext>
            </a:extLst>
          </p:cNvPr>
          <p:cNvSpPr/>
          <p:nvPr/>
        </p:nvSpPr>
        <p:spPr>
          <a:xfrm>
            <a:off x="7476123" y="4098223"/>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7916908-7989-65CB-EE7D-9E656E436180}"/>
              </a:ext>
            </a:extLst>
          </p:cNvPr>
          <p:cNvSpPr/>
          <p:nvPr/>
        </p:nvSpPr>
        <p:spPr>
          <a:xfrm>
            <a:off x="7935680" y="4100402"/>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B7E7D44-B479-C8CF-8EE8-6328B94688C5}"/>
              </a:ext>
            </a:extLst>
          </p:cNvPr>
          <p:cNvSpPr/>
          <p:nvPr/>
        </p:nvSpPr>
        <p:spPr>
          <a:xfrm>
            <a:off x="7322938" y="4593130"/>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CEAD2CD-A412-629F-2F22-AF2514B7B117}"/>
              </a:ext>
            </a:extLst>
          </p:cNvPr>
          <p:cNvSpPr/>
          <p:nvPr/>
        </p:nvSpPr>
        <p:spPr>
          <a:xfrm>
            <a:off x="7958265" y="4593130"/>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743EDED-609E-49F7-ABEA-9F9513D84256}"/>
              </a:ext>
            </a:extLst>
          </p:cNvPr>
          <p:cNvSpPr/>
          <p:nvPr/>
        </p:nvSpPr>
        <p:spPr>
          <a:xfrm>
            <a:off x="7509784" y="5069253"/>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C4B61EA-FCF8-3F16-CA2A-2A390FB86505}"/>
              </a:ext>
            </a:extLst>
          </p:cNvPr>
          <p:cNvSpPr/>
          <p:nvPr/>
        </p:nvSpPr>
        <p:spPr>
          <a:xfrm>
            <a:off x="8487050" y="4090306"/>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A25C05C-6C74-0186-B940-2FB7C283DDB6}"/>
              </a:ext>
            </a:extLst>
          </p:cNvPr>
          <p:cNvSpPr/>
          <p:nvPr/>
        </p:nvSpPr>
        <p:spPr>
          <a:xfrm>
            <a:off x="8724273" y="4498782"/>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36B9204-6228-4C20-0EC6-4911E3DE1202}"/>
              </a:ext>
            </a:extLst>
          </p:cNvPr>
          <p:cNvSpPr txBox="1"/>
          <p:nvPr/>
        </p:nvSpPr>
        <p:spPr>
          <a:xfrm>
            <a:off x="3341817" y="3845225"/>
            <a:ext cx="16766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Ethnos implies:</a:t>
            </a:r>
          </a:p>
          <a:p>
            <a:r>
              <a:rPr lang="en-US">
                <a:cs typeface="Calibri"/>
              </a:rPr>
              <a:t> -cohesion</a:t>
            </a:r>
          </a:p>
          <a:p>
            <a:r>
              <a:rPr lang="en-US">
                <a:cs typeface="Calibri"/>
              </a:rPr>
              <a:t>-belonging</a:t>
            </a:r>
          </a:p>
          <a:p>
            <a:r>
              <a:rPr lang="en-US">
                <a:cs typeface="Calibri"/>
              </a:rPr>
              <a:t>-border </a:t>
            </a:r>
          </a:p>
        </p:txBody>
      </p:sp>
      <p:sp>
        <p:nvSpPr>
          <p:cNvPr id="14" name="TextBox 13">
            <a:extLst>
              <a:ext uri="{FF2B5EF4-FFF2-40B4-BE49-F238E27FC236}">
                <a16:creationId xmlns:a16="http://schemas.microsoft.com/office/drawing/2014/main" id="{94144E47-E365-A1F0-679C-7DF7FE067429}"/>
              </a:ext>
            </a:extLst>
          </p:cNvPr>
          <p:cNvSpPr txBox="1"/>
          <p:nvPr/>
        </p:nvSpPr>
        <p:spPr>
          <a:xfrm>
            <a:off x="7805179" y="3665279"/>
            <a:ext cx="9443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Group</a:t>
            </a:r>
            <a:r>
              <a:rPr lang="en-US">
                <a:cs typeface="Calibri"/>
              </a:rPr>
              <a:t> </a:t>
            </a:r>
            <a:endParaRPr lang="en-US"/>
          </a:p>
        </p:txBody>
      </p:sp>
      <p:sp>
        <p:nvSpPr>
          <p:cNvPr id="15" name="TextBox 14">
            <a:extLst>
              <a:ext uri="{FF2B5EF4-FFF2-40B4-BE49-F238E27FC236}">
                <a16:creationId xmlns:a16="http://schemas.microsoft.com/office/drawing/2014/main" id="{1EECECEF-267C-C494-47CA-0A4566946887}"/>
              </a:ext>
            </a:extLst>
          </p:cNvPr>
          <p:cNvSpPr txBox="1"/>
          <p:nvPr/>
        </p:nvSpPr>
        <p:spPr>
          <a:xfrm>
            <a:off x="9830386" y="3629895"/>
            <a:ext cx="228763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Outsiders</a:t>
            </a:r>
            <a:endParaRPr lang="en-US" b="1"/>
          </a:p>
        </p:txBody>
      </p:sp>
      <p:sp>
        <p:nvSpPr>
          <p:cNvPr id="16" name="Oval 15">
            <a:extLst>
              <a:ext uri="{FF2B5EF4-FFF2-40B4-BE49-F238E27FC236}">
                <a16:creationId xmlns:a16="http://schemas.microsoft.com/office/drawing/2014/main" id="{4A35A264-71CB-C238-0596-6FA534197728}"/>
              </a:ext>
            </a:extLst>
          </p:cNvPr>
          <p:cNvSpPr/>
          <p:nvPr/>
        </p:nvSpPr>
        <p:spPr>
          <a:xfrm>
            <a:off x="9962444" y="4765955"/>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EB4A3CF-B3C6-91AF-F242-860722395ED7}"/>
              </a:ext>
            </a:extLst>
          </p:cNvPr>
          <p:cNvSpPr/>
          <p:nvPr/>
        </p:nvSpPr>
        <p:spPr>
          <a:xfrm>
            <a:off x="10268815" y="4208202"/>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E7BABB8-CE57-636E-673F-6F7AC9B2B926}"/>
              </a:ext>
            </a:extLst>
          </p:cNvPr>
          <p:cNvSpPr/>
          <p:nvPr/>
        </p:nvSpPr>
        <p:spPr>
          <a:xfrm>
            <a:off x="10425928" y="4993769"/>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F11EDAD-EA61-EA3F-7666-BA909C8996D5}"/>
              </a:ext>
            </a:extLst>
          </p:cNvPr>
          <p:cNvSpPr/>
          <p:nvPr/>
        </p:nvSpPr>
        <p:spPr>
          <a:xfrm>
            <a:off x="10732299" y="4373171"/>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picture containing diagram&#10;&#10;Description automatically generated">
            <a:extLst>
              <a:ext uri="{FF2B5EF4-FFF2-40B4-BE49-F238E27FC236}">
                <a16:creationId xmlns:a16="http://schemas.microsoft.com/office/drawing/2014/main" id="{052F1ED1-41D3-4E57-A3C5-08C0068745A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10" b="89940" l="5900" r="94700">
                        <a14:foregroundMark x1="19900" y1="29730" x2="9800" y2="27027"/>
                        <a14:foregroundMark x1="9800" y1="27027" x2="5900" y2="28529"/>
                        <a14:foregroundMark x1="84100" y1="39189" x2="90200" y2="51351"/>
                        <a14:foregroundMark x1="92700" y1="62763" x2="94700" y2="74625"/>
                      </a14:backgroundRemoval>
                    </a14:imgEffect>
                  </a14:imgLayer>
                </a14:imgProps>
              </a:ext>
              <a:ext uri="{28A0092B-C50C-407E-A947-70E740481C1C}">
                <a14:useLocalDpi xmlns:a14="http://schemas.microsoft.com/office/drawing/2010/main" val="0"/>
              </a:ext>
            </a:extLst>
          </a:blip>
          <a:srcRect t="14708" b="13540"/>
          <a:stretch/>
        </p:blipFill>
        <p:spPr>
          <a:xfrm flipH="1">
            <a:off x="1217796" y="3942969"/>
            <a:ext cx="1983080" cy="1042827"/>
          </a:xfrm>
          <a:prstGeom prst="rect">
            <a:avLst/>
          </a:prstGeom>
        </p:spPr>
      </p:pic>
      <p:sp>
        <p:nvSpPr>
          <p:cNvPr id="24" name="TextBox 23">
            <a:extLst>
              <a:ext uri="{FF2B5EF4-FFF2-40B4-BE49-F238E27FC236}">
                <a16:creationId xmlns:a16="http://schemas.microsoft.com/office/drawing/2014/main" id="{35E3A829-FC6B-4894-A94E-26CC3E498519}"/>
              </a:ext>
            </a:extLst>
          </p:cNvPr>
          <p:cNvSpPr txBox="1"/>
          <p:nvPr/>
        </p:nvSpPr>
        <p:spPr>
          <a:xfrm>
            <a:off x="8891787" y="3611648"/>
            <a:ext cx="51928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cs typeface="Calibri"/>
              </a:rPr>
              <a:t>VS</a:t>
            </a:r>
            <a:endParaRPr lang="en-US" b="1"/>
          </a:p>
        </p:txBody>
      </p:sp>
      <p:sp>
        <p:nvSpPr>
          <p:cNvPr id="25" name="Oval 24">
            <a:extLst>
              <a:ext uri="{FF2B5EF4-FFF2-40B4-BE49-F238E27FC236}">
                <a16:creationId xmlns:a16="http://schemas.microsoft.com/office/drawing/2014/main" id="{2AE09274-0996-413E-8C0A-96602B067B3C}"/>
              </a:ext>
            </a:extLst>
          </p:cNvPr>
          <p:cNvSpPr/>
          <p:nvPr/>
        </p:nvSpPr>
        <p:spPr>
          <a:xfrm>
            <a:off x="8585416" y="5019465"/>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59AC5020-8ADB-465F-A690-A90E28237C6F}"/>
              </a:ext>
            </a:extLst>
          </p:cNvPr>
          <p:cNvSpPr/>
          <p:nvPr/>
        </p:nvSpPr>
        <p:spPr>
          <a:xfrm>
            <a:off x="8124151" y="5131243"/>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87DE4437-A5A6-4827-B689-411B567204F9}"/>
              </a:ext>
            </a:extLst>
          </p:cNvPr>
          <p:cNvSpPr/>
          <p:nvPr/>
        </p:nvSpPr>
        <p:spPr>
          <a:xfrm>
            <a:off x="9962444" y="5323708"/>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00A26CB-6637-4AA4-8866-CA39D1C34A95}"/>
              </a:ext>
            </a:extLst>
          </p:cNvPr>
          <p:cNvSpPr/>
          <p:nvPr/>
        </p:nvSpPr>
        <p:spPr>
          <a:xfrm>
            <a:off x="9486813" y="5803497"/>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DE133A5-6C03-423D-AB6E-05169BDF31C4}"/>
              </a:ext>
            </a:extLst>
          </p:cNvPr>
          <p:cNvSpPr/>
          <p:nvPr/>
        </p:nvSpPr>
        <p:spPr>
          <a:xfrm>
            <a:off x="10267120" y="5951513"/>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68A83A1-F59D-4AA1-AF99-78A308690562}"/>
              </a:ext>
            </a:extLst>
          </p:cNvPr>
          <p:cNvSpPr/>
          <p:nvPr/>
        </p:nvSpPr>
        <p:spPr>
          <a:xfrm>
            <a:off x="10853915" y="5663486"/>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A4D8B9A-9C87-4C87-ABE5-1D1414E18740}"/>
              </a:ext>
            </a:extLst>
          </p:cNvPr>
          <p:cNvSpPr/>
          <p:nvPr/>
        </p:nvSpPr>
        <p:spPr>
          <a:xfrm>
            <a:off x="11085298" y="4903429"/>
            <a:ext cx="306371" cy="2749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64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p:bldP spid="14" grpId="0"/>
      <p:bldP spid="15" grpId="0"/>
      <p:bldP spid="16" grpId="0" animBg="1"/>
      <p:bldP spid="17" grpId="0" animBg="1"/>
      <p:bldP spid="18" grpId="0" animBg="1"/>
      <p:bldP spid="19" grpId="0" animBg="1"/>
      <p:bldP spid="24" grpId="0"/>
      <p:bldP spid="25" grpId="0" animBg="1"/>
      <p:bldP spid="26" grpId="0" animBg="1"/>
      <p:bldP spid="27" grpId="0" animBg="1"/>
      <p:bldP spid="28" grpId="0" animBg="1"/>
      <p:bldP spid="29" grpId="0" animBg="1"/>
      <p:bldP spid="30" grpId="0" animBg="1"/>
      <p:bldP spid="3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502F8-7DBB-3F0B-3F53-CF3D7F4C19CE}"/>
              </a:ext>
            </a:extLst>
          </p:cNvPr>
          <p:cNvSpPr>
            <a:spLocks noGrp="1"/>
          </p:cNvSpPr>
          <p:nvPr>
            <p:ph type="title"/>
          </p:nvPr>
        </p:nvSpPr>
        <p:spPr/>
        <p:txBody>
          <a:bodyPr/>
          <a:lstStyle/>
          <a:p>
            <a:r>
              <a:rPr lang="en-US">
                <a:ea typeface="Calibri Light"/>
                <a:cs typeface="Calibri Light"/>
              </a:rPr>
              <a:t>Practical approach to case study of flat earthers</a:t>
            </a:r>
          </a:p>
        </p:txBody>
      </p:sp>
      <p:sp>
        <p:nvSpPr>
          <p:cNvPr id="3" name="Content Placeholder 2">
            <a:extLst>
              <a:ext uri="{FF2B5EF4-FFF2-40B4-BE49-F238E27FC236}">
                <a16:creationId xmlns:a16="http://schemas.microsoft.com/office/drawing/2014/main" id="{3E230C0A-D95B-59AF-8FE8-26BEF7D07F56}"/>
              </a:ext>
            </a:extLst>
          </p:cNvPr>
          <p:cNvSpPr>
            <a:spLocks noGrp="1"/>
          </p:cNvSpPr>
          <p:nvPr>
            <p:ph idx="1"/>
          </p:nvPr>
        </p:nvSpPr>
        <p:spPr>
          <a:xfrm>
            <a:off x="645405" y="1825625"/>
            <a:ext cx="11149069" cy="4351338"/>
          </a:xfrm>
        </p:spPr>
        <p:txBody>
          <a:bodyPr vert="horz" lIns="91440" tIns="45720" rIns="91440" bIns="45720" rtlCol="0" anchor="t">
            <a:normAutofit lnSpcReduction="10000"/>
          </a:bodyPr>
          <a:lstStyle/>
          <a:p>
            <a:pPr marL="0" indent="0">
              <a:buNone/>
            </a:pPr>
            <a:r>
              <a:rPr lang="en-US">
                <a:ea typeface="Calibri"/>
                <a:cs typeface="Calibri"/>
              </a:rPr>
              <a:t>Step 1. Determine common element that unifies the group </a:t>
            </a:r>
          </a:p>
          <a:p>
            <a:pPr marL="0" indent="0">
              <a:buNone/>
            </a:pPr>
            <a:r>
              <a:rPr lang="en-US">
                <a:ea typeface="Calibri"/>
                <a:cs typeface="Calibri"/>
              </a:rPr>
              <a:t>Step 2. Establish the environment(s) you will include in your study</a:t>
            </a:r>
          </a:p>
          <a:p>
            <a:pPr marL="0" indent="0">
              <a:buNone/>
            </a:pPr>
            <a:r>
              <a:rPr lang="en-US">
                <a:ea typeface="Calibri"/>
                <a:cs typeface="Calibri"/>
              </a:rPr>
              <a:t>Step 3. Identify research study type (e.g., longitudinal VS cross-sectional)</a:t>
            </a:r>
          </a:p>
          <a:p>
            <a:pPr marL="0" indent="0">
              <a:buNone/>
            </a:pPr>
            <a:r>
              <a:rPr lang="en-US">
                <a:ea typeface="Calibri"/>
                <a:cs typeface="Calibri"/>
              </a:rPr>
              <a:t>Step 4. Develop the thematic questions that can be answered:</a:t>
            </a:r>
            <a:endParaRPr lang="en-US">
              <a:cs typeface="Calibri"/>
            </a:endParaRPr>
          </a:p>
          <a:p>
            <a:pPr marL="0" indent="0">
              <a:buNone/>
            </a:pPr>
            <a:endParaRPr lang="en-US">
              <a:ea typeface="Calibri"/>
              <a:cs typeface="Calibri"/>
            </a:endParaRPr>
          </a:p>
          <a:p>
            <a:pPr marL="914400" lvl="1" indent="-457200"/>
            <a:r>
              <a:rPr lang="en-US">
                <a:ea typeface="Calibri"/>
                <a:cs typeface="Calibri"/>
              </a:rPr>
              <a:t>What are the core beliefs of flat earthers?</a:t>
            </a:r>
          </a:p>
          <a:p>
            <a:pPr marL="914400" lvl="1" indent="-457200"/>
            <a:r>
              <a:rPr lang="en-US">
                <a:ea typeface="Calibri"/>
                <a:cs typeface="Calibri"/>
              </a:rPr>
              <a:t>How are these beliefs justified?</a:t>
            </a:r>
          </a:p>
          <a:p>
            <a:pPr marL="914400" lvl="1" indent="-457200"/>
            <a:r>
              <a:rPr lang="en-US">
                <a:ea typeface="Calibri"/>
                <a:cs typeface="Calibri"/>
              </a:rPr>
              <a:t>How are they challenged?</a:t>
            </a:r>
          </a:p>
          <a:p>
            <a:pPr marL="914400" lvl="1" indent="-457200"/>
            <a:r>
              <a:rPr lang="en-US">
                <a:ea typeface="Calibri"/>
                <a:cs typeface="Calibri"/>
              </a:rPr>
              <a:t>What motivates flat earthers?</a:t>
            </a:r>
          </a:p>
          <a:p>
            <a:pPr marL="914400" lvl="1" indent="-457200"/>
            <a:r>
              <a:rPr lang="en-US">
                <a:ea typeface="Calibri"/>
                <a:cs typeface="Calibri"/>
              </a:rPr>
              <a:t>Etc.</a:t>
            </a:r>
          </a:p>
          <a:p>
            <a:pPr marL="914400" lvl="1" indent="-457200"/>
            <a:endParaRPr lang="en-US">
              <a:ea typeface="Calibri"/>
              <a:cs typeface="Calibri"/>
            </a:endParaRPr>
          </a:p>
          <a:p>
            <a:endParaRPr lang="en-US">
              <a:ea typeface="Calibri"/>
              <a:cs typeface="Calibri"/>
            </a:endParaRPr>
          </a:p>
        </p:txBody>
      </p:sp>
    </p:spTree>
    <p:extLst>
      <p:ext uri="{BB962C8B-B14F-4D97-AF65-F5344CB8AC3E}">
        <p14:creationId xmlns:p14="http://schemas.microsoft.com/office/powerpoint/2010/main" val="18664604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560A506-09E4-4419-AEB6-F2805C5E7D5D}"/>
              </a:ext>
            </a:extLst>
          </p:cNvPr>
          <p:cNvSpPr txBox="1">
            <a:spLocks/>
          </p:cNvSpPr>
          <p:nvPr/>
        </p:nvSpPr>
        <p:spPr>
          <a:xfrm>
            <a:off x="8099007" y="5065987"/>
            <a:ext cx="3852041" cy="18340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a:p>
        </p:txBody>
      </p:sp>
      <p:pic>
        <p:nvPicPr>
          <p:cNvPr id="5" name="Picture 4" descr="Background pattern&#10;&#10;Description automatically generated">
            <a:extLst>
              <a:ext uri="{FF2B5EF4-FFF2-40B4-BE49-F238E27FC236}">
                <a16:creationId xmlns:a16="http://schemas.microsoft.com/office/drawing/2014/main" id="{D6F201B1-9ADA-4249-9439-33474E3F25F5}"/>
              </a:ext>
            </a:extLst>
          </p:cNvPr>
          <p:cNvPicPr>
            <a:picLocks noChangeAspect="1"/>
          </p:cNvPicPr>
          <p:nvPr/>
        </p:nvPicPr>
        <p:blipFill rotWithShape="1">
          <a:blip r:embed="rId3">
            <a:extLst>
              <a:ext uri="{28A0092B-C50C-407E-A947-70E740481C1C}">
                <a14:useLocalDpi xmlns:a14="http://schemas.microsoft.com/office/drawing/2010/main" val="0"/>
              </a:ext>
            </a:extLst>
          </a:blip>
          <a:srcRect t="6250"/>
          <a:stretch/>
        </p:blipFill>
        <p:spPr>
          <a:xfrm>
            <a:off x="0" y="0"/>
            <a:ext cx="12191980" cy="6857990"/>
          </a:xfrm>
          <a:prstGeom prst="rect">
            <a:avLst/>
          </a:prstGeom>
        </p:spPr>
      </p:pic>
      <p:sp>
        <p:nvSpPr>
          <p:cNvPr id="3" name="Oval 2">
            <a:extLst>
              <a:ext uri="{FF2B5EF4-FFF2-40B4-BE49-F238E27FC236}">
                <a16:creationId xmlns:a16="http://schemas.microsoft.com/office/drawing/2014/main" id="{59A414C8-8658-4818-8419-501CCD70626F}"/>
              </a:ext>
            </a:extLst>
          </p:cNvPr>
          <p:cNvSpPr/>
          <p:nvPr/>
        </p:nvSpPr>
        <p:spPr>
          <a:xfrm>
            <a:off x="2603852" y="507949"/>
            <a:ext cx="7060924" cy="6398850"/>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F029AA6-4FE8-53D1-E182-09CD17A7B222}"/>
              </a:ext>
            </a:extLst>
          </p:cNvPr>
          <p:cNvSpPr>
            <a:spLocks noGrp="1"/>
          </p:cNvSpPr>
          <p:nvPr>
            <p:ph type="title"/>
          </p:nvPr>
        </p:nvSpPr>
        <p:spPr>
          <a:xfrm>
            <a:off x="2844441" y="2055223"/>
            <a:ext cx="6820335" cy="3002126"/>
          </a:xfrm>
        </p:spPr>
        <p:txBody>
          <a:bodyPr vert="horz" lIns="91440" tIns="45720" rIns="91440" bIns="45720" rtlCol="0" anchor="b">
            <a:normAutofit fontScale="90000"/>
          </a:bodyPr>
          <a:lstStyle/>
          <a:p>
            <a:r>
              <a:rPr lang="en-US" sz="4000">
                <a:ea typeface="Calibri" panose="020F0502020204030204"/>
                <a:cs typeface="Calibri" panose="020F0502020204030204"/>
              </a:rPr>
              <a:t>Q - Is it necessary for the researcher to suspend their preconceived notions about the shape of the earth? Should the researcher themselves also be a flat earther?</a:t>
            </a:r>
          </a:p>
        </p:txBody>
      </p:sp>
    </p:spTree>
    <p:extLst>
      <p:ext uri="{BB962C8B-B14F-4D97-AF65-F5344CB8AC3E}">
        <p14:creationId xmlns:p14="http://schemas.microsoft.com/office/powerpoint/2010/main" val="1589521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Background pattern&#10;&#10;Description automatically generated">
            <a:extLst>
              <a:ext uri="{FF2B5EF4-FFF2-40B4-BE49-F238E27FC236}">
                <a16:creationId xmlns:a16="http://schemas.microsoft.com/office/drawing/2014/main" id="{ECDAF1DC-E481-4C42-8FAD-788A50CA7C15}"/>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6227" r="-1" b="-1"/>
          <a:stretch/>
        </p:blipFill>
        <p:spPr>
          <a:xfrm>
            <a:off x="20" y="10"/>
            <a:ext cx="12188930" cy="6857990"/>
          </a:xfrm>
          <a:prstGeom prst="rect">
            <a:avLst/>
          </a:prstGeom>
        </p:spPr>
      </p:pic>
      <p:sp>
        <p:nvSpPr>
          <p:cNvPr id="2" name="Title 1">
            <a:extLst>
              <a:ext uri="{FF2B5EF4-FFF2-40B4-BE49-F238E27FC236}">
                <a16:creationId xmlns:a16="http://schemas.microsoft.com/office/drawing/2014/main" id="{92131AE0-72B1-473E-8C21-81A7049B4E6B}"/>
              </a:ext>
            </a:extLst>
          </p:cNvPr>
          <p:cNvSpPr>
            <a:spLocks noGrp="1"/>
          </p:cNvSpPr>
          <p:nvPr>
            <p:ph type="title"/>
          </p:nvPr>
        </p:nvSpPr>
        <p:spPr>
          <a:xfrm>
            <a:off x="1524000" y="2401553"/>
            <a:ext cx="9144000" cy="1964916"/>
          </a:xfrm>
        </p:spPr>
        <p:txBody>
          <a:bodyPr vert="horz" lIns="91440" tIns="45720" rIns="91440" bIns="45720" rtlCol="0" anchor="b">
            <a:normAutofit fontScale="90000"/>
          </a:bodyPr>
          <a:lstStyle/>
          <a:p>
            <a:pPr algn="ctr"/>
            <a:r>
              <a:rPr lang="en-US" sz="5100">
                <a:solidFill>
                  <a:srgbClr val="FFFFFF"/>
                </a:solidFill>
              </a:rPr>
              <a:t>Thank you for your attention and participation!</a:t>
            </a:r>
            <a:br>
              <a:rPr lang="en-US" sz="5100">
                <a:solidFill>
                  <a:srgbClr val="FFFFFF"/>
                </a:solidFill>
              </a:rPr>
            </a:br>
            <a:endParaRPr lang="en-US" sz="5100">
              <a:solidFill>
                <a:srgbClr val="FFFFFF"/>
              </a:solidFill>
            </a:endParaRPr>
          </a:p>
        </p:txBody>
      </p:sp>
      <p:sp>
        <p:nvSpPr>
          <p:cNvPr id="2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5661130"/>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CFEC2-25C5-CB6F-3E7D-B4F921AFE119}"/>
              </a:ext>
            </a:extLst>
          </p:cNvPr>
          <p:cNvSpPr>
            <a:spLocks noGrp="1"/>
          </p:cNvSpPr>
          <p:nvPr>
            <p:ph type="title"/>
          </p:nvPr>
        </p:nvSpPr>
        <p:spPr/>
        <p:txBody>
          <a:bodyPr/>
          <a:lstStyle/>
          <a:p>
            <a:r>
              <a:rPr lang="en-US">
                <a:cs typeface="Calibri Light"/>
              </a:rPr>
              <a:t>Purpose</a:t>
            </a:r>
            <a:endParaRPr lang="en-US"/>
          </a:p>
        </p:txBody>
      </p:sp>
      <p:sp>
        <p:nvSpPr>
          <p:cNvPr id="3" name="Content Placeholder 2">
            <a:extLst>
              <a:ext uri="{FF2B5EF4-FFF2-40B4-BE49-F238E27FC236}">
                <a16:creationId xmlns:a16="http://schemas.microsoft.com/office/drawing/2014/main" id="{6C12B35D-1D09-9CED-9143-593A3A3B9EC2}"/>
              </a:ext>
            </a:extLst>
          </p:cNvPr>
          <p:cNvSpPr>
            <a:spLocks noGrp="1"/>
          </p:cNvSpPr>
          <p:nvPr>
            <p:ph idx="1"/>
          </p:nvPr>
        </p:nvSpPr>
        <p:spPr/>
        <p:txBody>
          <a:bodyPr vert="horz" lIns="91440" tIns="45720" rIns="91440" bIns="45720" rtlCol="0" anchor="t">
            <a:normAutofit fontScale="92500" lnSpcReduction="20000"/>
          </a:bodyPr>
          <a:lstStyle/>
          <a:p>
            <a:r>
              <a:rPr lang="en-US">
                <a:ea typeface="Calibri"/>
                <a:cs typeface="Calibri"/>
              </a:rPr>
              <a:t>Basic idea: researcher is part of a social setting for a longer time period</a:t>
            </a:r>
            <a:endParaRPr lang="en-US"/>
          </a:p>
          <a:p>
            <a:r>
              <a:rPr lang="en-US">
                <a:cs typeface="Calibri"/>
              </a:rPr>
              <a:t>Method: participant observation, fieldwork, with a variety of other methods</a:t>
            </a:r>
          </a:p>
          <a:p>
            <a:r>
              <a:rPr lang="en-US">
                <a:cs typeface="Calibri"/>
              </a:rPr>
              <a:t>Objective: </a:t>
            </a:r>
            <a:r>
              <a:rPr lang="en-GB" sz="2800" b="0"/>
              <a:t>Understanding and describing a culture, 	norms and values, social environment of a group. The aim is to ‘get inside’ the way each group of people sees the world.’(Reeves et al., 2008)</a:t>
            </a:r>
          </a:p>
          <a:p>
            <a:r>
              <a:rPr lang="en-US" sz="2000"/>
              <a:t>Today, ethnography is a common approach in various social science fields, not just anthropology. It is used not only to study distant or unfamiliar cultures, but also to study specific communities within the researcher’s own society.</a:t>
            </a:r>
          </a:p>
          <a:p>
            <a:r>
              <a:rPr lang="en-US" sz="1400"/>
              <a:t>Ethnography is a qualitative research method that comes from the discipline of anthropology but is applicable to other disciplines. Ethnography is the in-depth study of a culture or a facet of a culture. Because of this, ethnographic research often looks very different compared with other research designs.</a:t>
            </a:r>
          </a:p>
          <a:p>
            <a:r>
              <a:rPr lang="en-US" sz="1400"/>
              <a:t>Ethnography is anthropology’s “methodological baby”; how to they differ: The short answer is that anthropology is a </a:t>
            </a:r>
            <a:r>
              <a:rPr lang="en-US" sz="1400" i="1"/>
              <a:t>discipline </a:t>
            </a:r>
            <a:r>
              <a:rPr lang="en-US" sz="1400"/>
              <a:t>while ethnography is a </a:t>
            </a:r>
            <a:r>
              <a:rPr lang="en-US" sz="1400" i="1"/>
              <a:t>methodology</a:t>
            </a:r>
            <a:r>
              <a:rPr lang="en-US" sz="1400"/>
              <a:t>. Anthropology refers to the study of human cultures and humanity in general. Ethnography is a methodological approach to learning about a culture, setting, group, or other context by observing it yourself and/or piecing together the experiences of those there</a:t>
            </a:r>
          </a:p>
          <a:p>
            <a:r>
              <a:rPr lang="en-US" sz="2000"/>
              <a:t>Ethnographic methods establish the claim of ethnology to be a scientific discipline (= "field research").</a:t>
            </a:r>
          </a:p>
        </p:txBody>
      </p:sp>
    </p:spTree>
    <p:extLst>
      <p:ext uri="{BB962C8B-B14F-4D97-AF65-F5344CB8AC3E}">
        <p14:creationId xmlns:p14="http://schemas.microsoft.com/office/powerpoint/2010/main" val="2073208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BF072-AE7E-2E40-E5CE-6DBCB71B6ADE}"/>
              </a:ext>
            </a:extLst>
          </p:cNvPr>
          <p:cNvSpPr>
            <a:spLocks noGrp="1"/>
          </p:cNvSpPr>
          <p:nvPr>
            <p:ph type="title"/>
          </p:nvPr>
        </p:nvSpPr>
        <p:spPr/>
        <p:txBody>
          <a:bodyPr/>
          <a:lstStyle/>
          <a:p>
            <a:r>
              <a:rPr lang="en-US">
                <a:cs typeface="Calibri Light"/>
              </a:rPr>
              <a:t>Bigger picture</a:t>
            </a:r>
            <a:endParaRPr lang="en-US"/>
          </a:p>
        </p:txBody>
      </p:sp>
      <p:sp>
        <p:nvSpPr>
          <p:cNvPr id="3" name="Content Placeholder 2">
            <a:extLst>
              <a:ext uri="{FF2B5EF4-FFF2-40B4-BE49-F238E27FC236}">
                <a16:creationId xmlns:a16="http://schemas.microsoft.com/office/drawing/2014/main" id="{A2D02571-0007-2807-4AD7-92AD7CB425ED}"/>
              </a:ext>
            </a:extLst>
          </p:cNvPr>
          <p:cNvSpPr>
            <a:spLocks noGrp="1"/>
          </p:cNvSpPr>
          <p:nvPr>
            <p:ph idx="1"/>
          </p:nvPr>
        </p:nvSpPr>
        <p:spPr/>
        <p:txBody>
          <a:bodyPr vert="horz" lIns="91440" tIns="45720" rIns="91440" bIns="45720" rtlCol="0" anchor="t">
            <a:normAutofit/>
          </a:bodyPr>
          <a:lstStyle/>
          <a:p>
            <a:r>
              <a:rPr lang="en-US">
                <a:cs typeface="Calibri"/>
              </a:rPr>
              <a:t> How did X (or its most successful forms) succeed in reaching the aim?</a:t>
            </a:r>
            <a:br>
              <a:rPr lang="en-US">
                <a:cs typeface="Calibri"/>
              </a:rPr>
            </a:br>
            <a:r>
              <a:rPr lang="en-US">
                <a:cs typeface="Calibri"/>
              </a:rPr>
              <a:t> And, last but not least, if this has not been answered already, if “X” is the answer, what was the question?</a:t>
            </a:r>
            <a:endParaRPr lang="en-US">
              <a:ea typeface="+mn-lt"/>
              <a:cs typeface="+mn-lt"/>
            </a:endParaRPr>
          </a:p>
          <a:p>
            <a:endParaRPr lang="en-US">
              <a:cs typeface="Calibri"/>
            </a:endParaRPr>
          </a:p>
        </p:txBody>
      </p:sp>
      <p:sp>
        <p:nvSpPr>
          <p:cNvPr id="5" name="TextBox 4">
            <a:extLst>
              <a:ext uri="{FF2B5EF4-FFF2-40B4-BE49-F238E27FC236}">
                <a16:creationId xmlns:a16="http://schemas.microsoft.com/office/drawing/2014/main" id="{FCC915AC-BC32-2A47-D499-8C29670AFCC5}"/>
              </a:ext>
            </a:extLst>
          </p:cNvPr>
          <p:cNvSpPr txBox="1"/>
          <p:nvPr/>
        </p:nvSpPr>
        <p:spPr>
          <a:xfrm>
            <a:off x="4458006" y="183997"/>
            <a:ext cx="746545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Calibri"/>
                <a:cs typeface="Calibri"/>
              </a:rPr>
              <a:t>This slide belongs at start or at the end of the presentation. It looks like it could fit within the evolution of ethnography (Marco polo) discussion. Stating that modern ethnography is a continuation of the human desire to know more about ourselves through belonging. </a:t>
            </a:r>
            <a:endParaRPr lang="en-US"/>
          </a:p>
        </p:txBody>
      </p:sp>
    </p:spTree>
    <p:extLst>
      <p:ext uri="{BB962C8B-B14F-4D97-AF65-F5344CB8AC3E}">
        <p14:creationId xmlns:p14="http://schemas.microsoft.com/office/powerpoint/2010/main" val="1425618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3644B-3DB2-40EE-9874-B137FFABB427}"/>
              </a:ext>
            </a:extLst>
          </p:cNvPr>
          <p:cNvSpPr>
            <a:spLocks noGrp="1"/>
          </p:cNvSpPr>
          <p:nvPr>
            <p:ph type="title"/>
          </p:nvPr>
        </p:nvSpPr>
        <p:spPr/>
        <p:txBody>
          <a:bodyPr/>
          <a:lstStyle/>
          <a:p>
            <a:r>
              <a:rPr lang="en-US"/>
              <a:t>Questions for Discussion</a:t>
            </a:r>
          </a:p>
        </p:txBody>
      </p:sp>
      <p:sp>
        <p:nvSpPr>
          <p:cNvPr id="3" name="Content Placeholder 2">
            <a:extLst>
              <a:ext uri="{FF2B5EF4-FFF2-40B4-BE49-F238E27FC236}">
                <a16:creationId xmlns:a16="http://schemas.microsoft.com/office/drawing/2014/main" id="{183B6EFD-8D2B-4D0E-A19F-170693B60172}"/>
              </a:ext>
            </a:extLst>
          </p:cNvPr>
          <p:cNvSpPr>
            <a:spLocks noGrp="1"/>
          </p:cNvSpPr>
          <p:nvPr>
            <p:ph idx="1"/>
          </p:nvPr>
        </p:nvSpPr>
        <p:spPr/>
        <p:txBody>
          <a:bodyPr vert="horz" lIns="91440" tIns="45720" rIns="91440" bIns="45720" rtlCol="0" anchor="t">
            <a:normAutofit fontScale="85000" lnSpcReduction="10000"/>
          </a:bodyPr>
          <a:lstStyle/>
          <a:p>
            <a:r>
              <a:rPr lang="en-US"/>
              <a:t>How do we find/ define groups today (online)?</a:t>
            </a:r>
          </a:p>
          <a:p>
            <a:r>
              <a:rPr lang="en-US">
                <a:ea typeface="+mn-lt"/>
                <a:cs typeface="+mn-lt"/>
              </a:rPr>
              <a:t>Does the group need to have a group identify to use ethnography?</a:t>
            </a:r>
          </a:p>
          <a:p>
            <a:r>
              <a:rPr lang="en-US">
                <a:ea typeface="+mn-lt"/>
                <a:cs typeface="+mn-lt"/>
              </a:rPr>
              <a:t>Can the researcher really adapt their world view to analyze </a:t>
            </a:r>
            <a:r>
              <a:rPr lang="en-US" err="1">
                <a:ea typeface="+mn-lt"/>
                <a:cs typeface="+mn-lt"/>
              </a:rPr>
              <a:t>exteme</a:t>
            </a:r>
            <a:r>
              <a:rPr lang="en-US">
                <a:ea typeface="+mn-lt"/>
                <a:cs typeface="+mn-lt"/>
              </a:rPr>
              <a:t> group behavior? E.g. flat earther, convicts, etc.</a:t>
            </a:r>
          </a:p>
          <a:p>
            <a:r>
              <a:rPr lang="en-US">
                <a:ea typeface="+mn-lt"/>
                <a:cs typeface="+mn-lt"/>
              </a:rPr>
              <a:t>How does the researcher control being influenced. </a:t>
            </a:r>
          </a:p>
          <a:p>
            <a:r>
              <a:rPr lang="en-US">
                <a:ea typeface="+mn-lt"/>
                <a:cs typeface="+mn-lt"/>
              </a:rPr>
              <a:t>How does the researcher control truthful responses from participants</a:t>
            </a:r>
          </a:p>
          <a:p>
            <a:r>
              <a:rPr lang="en-US">
                <a:ea typeface="+mn-lt"/>
                <a:cs typeface="+mn-lt"/>
              </a:rPr>
              <a:t>Was Marco Polo an ethnographer?</a:t>
            </a:r>
          </a:p>
          <a:p>
            <a:r>
              <a:rPr lang="en-US">
                <a:ea typeface="+mn-lt"/>
                <a:cs typeface="+mn-lt"/>
              </a:rPr>
              <a:t>The ethics of ethnography: what do ethnographers need to be aware of? Is ethnology capable of forming a dialogue with its subjects and benefit both sides?</a:t>
            </a:r>
          </a:p>
          <a:p>
            <a:r>
              <a:rPr lang="en-US"/>
              <a:t>What research context is </a:t>
            </a:r>
            <a:r>
              <a:rPr lang="en-US" i="1"/>
              <a:t>the most </a:t>
            </a:r>
            <a:r>
              <a:rPr lang="en-US"/>
              <a:t>suitable for ethnography?</a:t>
            </a:r>
          </a:p>
          <a:p>
            <a:r>
              <a:rPr lang="en-US"/>
              <a:t>What research context is </a:t>
            </a:r>
            <a:r>
              <a:rPr lang="en-US" i="1"/>
              <a:t>the least </a:t>
            </a:r>
            <a:r>
              <a:rPr lang="en-US"/>
              <a:t>suitable for ethnography?</a:t>
            </a:r>
            <a:endParaRPr lang="en-US">
              <a:ea typeface="+mn-lt"/>
              <a:cs typeface="+mn-lt"/>
            </a:endParaRPr>
          </a:p>
          <a:p>
            <a:endParaRPr lang="en-US">
              <a:cs typeface="Calibri"/>
            </a:endParaRPr>
          </a:p>
          <a:p>
            <a:endParaRPr lang="en-US">
              <a:cs typeface="Calibri"/>
            </a:endParaRPr>
          </a:p>
        </p:txBody>
      </p:sp>
      <p:sp>
        <p:nvSpPr>
          <p:cNvPr id="4" name="Rectangle 3">
            <a:extLst>
              <a:ext uri="{FF2B5EF4-FFF2-40B4-BE49-F238E27FC236}">
                <a16:creationId xmlns:a16="http://schemas.microsoft.com/office/drawing/2014/main" id="{8DF92053-9D8A-4537-8F55-3FBA99E91BB0}"/>
              </a:ext>
            </a:extLst>
          </p:cNvPr>
          <p:cNvSpPr/>
          <p:nvPr/>
        </p:nvSpPr>
        <p:spPr>
          <a:xfrm>
            <a:off x="9086850" y="581025"/>
            <a:ext cx="2609850" cy="23050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Idea: we could also do a Kahoot quiz or a </a:t>
            </a:r>
            <a:r>
              <a:rPr lang="en-US" err="1"/>
              <a:t>mindmap</a:t>
            </a:r>
            <a:r>
              <a:rPr lang="en-US"/>
              <a:t> or </a:t>
            </a:r>
            <a:r>
              <a:rPr lang="en-US" err="1"/>
              <a:t>Jamboard</a:t>
            </a:r>
            <a:r>
              <a:rPr lang="en-US"/>
              <a:t>, to engage everyone? </a:t>
            </a:r>
          </a:p>
          <a:p>
            <a:pPr algn="ctr"/>
            <a:endParaRPr lang="en-US"/>
          </a:p>
          <a:p>
            <a:pPr algn="ctr"/>
            <a:r>
              <a:rPr lang="en-US"/>
              <a:t>https://jamboard.google.com/d/11p0Kp5K-wPyhYuo5wcd-1sl3HqJX6FHsiLR0BrwngWI/viewer?f=0</a:t>
            </a:r>
          </a:p>
        </p:txBody>
      </p:sp>
      <p:sp>
        <p:nvSpPr>
          <p:cNvPr id="6" name="TextBox 5">
            <a:extLst>
              <a:ext uri="{FF2B5EF4-FFF2-40B4-BE49-F238E27FC236}">
                <a16:creationId xmlns:a16="http://schemas.microsoft.com/office/drawing/2014/main" id="{0601D1C0-90D3-7C65-F861-46A22E022E09}"/>
              </a:ext>
            </a:extLst>
          </p:cNvPr>
          <p:cNvSpPr txBox="1"/>
          <p:nvPr/>
        </p:nvSpPr>
        <p:spPr>
          <a:xfrm>
            <a:off x="657187" y="119732"/>
            <a:ext cx="854878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Calibri"/>
                <a:cs typeface="Calibri"/>
              </a:rPr>
              <a:t>This slide can be a summary of all our questions, we show it at the end and we revisit them or then leave them "unanswered". Alternatively it can just be a summary slide with no other actions needed.</a:t>
            </a:r>
            <a:endParaRPr lang="en-US"/>
          </a:p>
        </p:txBody>
      </p:sp>
    </p:spTree>
    <p:extLst>
      <p:ext uri="{BB962C8B-B14F-4D97-AF65-F5344CB8AC3E}">
        <p14:creationId xmlns:p14="http://schemas.microsoft.com/office/powerpoint/2010/main" val="36140434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FF0A3-3F99-A4CE-1839-7F6BA331BA66}"/>
              </a:ext>
            </a:extLst>
          </p:cNvPr>
          <p:cNvSpPr>
            <a:spLocks noGrp="1"/>
          </p:cNvSpPr>
          <p:nvPr>
            <p:ph type="title"/>
          </p:nvPr>
        </p:nvSpPr>
        <p:spPr/>
        <p:txBody>
          <a:bodyPr/>
          <a:lstStyle/>
          <a:p>
            <a:r>
              <a:rPr lang="en-US">
                <a:ea typeface="Calibri Light"/>
                <a:cs typeface="Calibri Light"/>
              </a:rPr>
              <a:t>Speech for ethnography</a:t>
            </a:r>
            <a:endParaRPr lang="en-US"/>
          </a:p>
        </p:txBody>
      </p:sp>
      <p:sp>
        <p:nvSpPr>
          <p:cNvPr id="3" name="Content Placeholder 2">
            <a:extLst>
              <a:ext uri="{FF2B5EF4-FFF2-40B4-BE49-F238E27FC236}">
                <a16:creationId xmlns:a16="http://schemas.microsoft.com/office/drawing/2014/main" id="{063A236E-E09F-1B3A-7D4B-67B03DE533B3}"/>
              </a:ext>
            </a:extLst>
          </p:cNvPr>
          <p:cNvSpPr>
            <a:spLocks noGrp="1"/>
          </p:cNvSpPr>
          <p:nvPr>
            <p:ph idx="1"/>
          </p:nvPr>
        </p:nvSpPr>
        <p:spPr/>
        <p:txBody>
          <a:bodyPr vert="horz" lIns="91440" tIns="45720" rIns="91440" bIns="45720" rtlCol="0" anchor="t">
            <a:normAutofit fontScale="85000" lnSpcReduction="20000"/>
          </a:bodyPr>
          <a:lstStyle/>
          <a:p>
            <a:r>
              <a:rPr lang="en-US">
                <a:ea typeface="+mn-lt"/>
                <a:cs typeface="+mn-lt"/>
              </a:rPr>
              <a:t>Today, ethnography is a common approach in various social science fields, not just anthropology. It is used not only to study distant or unfamiliar cultures, but also to study specific communities within the researcher’s own society.</a:t>
            </a:r>
          </a:p>
          <a:p>
            <a:r>
              <a:rPr lang="en-US">
                <a:ea typeface="+mn-lt"/>
                <a:cs typeface="+mn-lt"/>
              </a:rPr>
              <a:t>Ethnography is a qualitative research method that comes from the discipline of anthropology but is applicable to other disciplines. Ethnography is the in-depth study of a culture or a facet of a culture. Because of this, ethnographic research often looks very different compared with other research designs.</a:t>
            </a:r>
          </a:p>
          <a:p>
            <a:r>
              <a:rPr lang="en-US">
                <a:ea typeface="+mn-lt"/>
                <a:cs typeface="+mn-lt"/>
              </a:rPr>
              <a:t>Ethnography is anthropology’s “methodological baby”; how to they differ: The short answer is that anthropology is a </a:t>
            </a:r>
            <a:r>
              <a:rPr lang="en-US" i="1">
                <a:ea typeface="+mn-lt"/>
                <a:cs typeface="+mn-lt"/>
              </a:rPr>
              <a:t>discipline </a:t>
            </a:r>
            <a:r>
              <a:rPr lang="en-US">
                <a:ea typeface="+mn-lt"/>
                <a:cs typeface="+mn-lt"/>
              </a:rPr>
              <a:t>while ethnography is a </a:t>
            </a:r>
            <a:r>
              <a:rPr lang="en-US" i="1">
                <a:ea typeface="+mn-lt"/>
                <a:cs typeface="+mn-lt"/>
              </a:rPr>
              <a:t>methodology</a:t>
            </a:r>
            <a:r>
              <a:rPr lang="en-US">
                <a:ea typeface="+mn-lt"/>
                <a:cs typeface="+mn-lt"/>
              </a:rPr>
              <a:t>. Anthropology refers to the study of human cultures and humanity in general. Ethnography is a methodological approach to learning about a culture, setting, group, or other context by observing it yourself and/or piecing together the experiences of those there</a:t>
            </a:r>
          </a:p>
          <a:p>
            <a:r>
              <a:rPr lang="en-US">
                <a:ea typeface="+mn-lt"/>
                <a:cs typeface="+mn-lt"/>
              </a:rPr>
              <a:t>Ethnographic methods establish the claim of ethnology to be a scientific discipline (= "field research").</a:t>
            </a:r>
          </a:p>
          <a:p>
            <a:endParaRPr lang="en-US">
              <a:ea typeface="Calibri"/>
              <a:cs typeface="Calibri"/>
            </a:endParaRPr>
          </a:p>
        </p:txBody>
      </p:sp>
      <p:sp>
        <p:nvSpPr>
          <p:cNvPr id="4" name="TextBox 3">
            <a:extLst>
              <a:ext uri="{FF2B5EF4-FFF2-40B4-BE49-F238E27FC236}">
                <a16:creationId xmlns:a16="http://schemas.microsoft.com/office/drawing/2014/main" id="{79D1EC97-F386-F844-6473-AB547ED8DCF4}"/>
              </a:ext>
            </a:extLst>
          </p:cNvPr>
          <p:cNvSpPr txBox="1"/>
          <p:nvPr/>
        </p:nvSpPr>
        <p:spPr>
          <a:xfrm>
            <a:off x="7164597" y="208597"/>
            <a:ext cx="489485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Calibri"/>
                <a:cs typeface="Calibri"/>
              </a:rPr>
              <a:t>Taken from existing slide needs to be shortened</a:t>
            </a:r>
          </a:p>
          <a:p>
            <a:r>
              <a:rPr lang="en-US">
                <a:solidFill>
                  <a:srgbClr val="FF0000"/>
                </a:solidFill>
                <a:ea typeface="Calibri"/>
                <a:cs typeface="Calibri"/>
              </a:rPr>
              <a:t>The text in the original form can be our speech so what we will read in this slide.</a:t>
            </a:r>
          </a:p>
        </p:txBody>
      </p:sp>
    </p:spTree>
    <p:extLst>
      <p:ext uri="{BB962C8B-B14F-4D97-AF65-F5344CB8AC3E}">
        <p14:creationId xmlns:p14="http://schemas.microsoft.com/office/powerpoint/2010/main" val="9547279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1089A-5A91-0F80-92FD-E79DD4444557}"/>
              </a:ext>
            </a:extLst>
          </p:cNvPr>
          <p:cNvSpPr>
            <a:spLocks noGrp="1"/>
          </p:cNvSpPr>
          <p:nvPr>
            <p:ph type="title"/>
          </p:nvPr>
        </p:nvSpPr>
        <p:spPr/>
        <p:txBody>
          <a:bodyPr/>
          <a:lstStyle/>
          <a:p>
            <a:r>
              <a:rPr lang="en-US">
                <a:cs typeface="Calibri Light"/>
              </a:rPr>
              <a:t>Criticisms</a:t>
            </a:r>
            <a:endParaRPr lang="en-US"/>
          </a:p>
        </p:txBody>
      </p:sp>
      <p:sp>
        <p:nvSpPr>
          <p:cNvPr id="3" name="Content Placeholder 2">
            <a:extLst>
              <a:ext uri="{FF2B5EF4-FFF2-40B4-BE49-F238E27FC236}">
                <a16:creationId xmlns:a16="http://schemas.microsoft.com/office/drawing/2014/main" id="{FF415DC4-90AE-E712-008D-B653721FEC4C}"/>
              </a:ext>
            </a:extLst>
          </p:cNvPr>
          <p:cNvSpPr>
            <a:spLocks noGrp="1"/>
          </p:cNvSpPr>
          <p:nvPr>
            <p:ph idx="1"/>
          </p:nvPr>
        </p:nvSpPr>
        <p:spPr/>
        <p:txBody>
          <a:bodyPr vert="horz" lIns="91440" tIns="45720" rIns="91440" bIns="45720" rtlCol="0" anchor="t">
            <a:normAutofit fontScale="92500" lnSpcReduction="20000"/>
          </a:bodyPr>
          <a:lstStyle/>
          <a:p>
            <a:r>
              <a:rPr lang="en-US">
                <a:ea typeface="+mn-lt"/>
                <a:cs typeface="+mn-lt"/>
              </a:rPr>
              <a:t>Criticism and external competition</a:t>
            </a:r>
            <a:br>
              <a:rPr lang="en-US">
                <a:ea typeface="+mn-lt"/>
                <a:cs typeface="+mn-lt"/>
              </a:rPr>
            </a:br>
            <a:r>
              <a:rPr lang="en-US">
                <a:ea typeface="+mn-lt"/>
                <a:cs typeface="+mn-lt"/>
              </a:rPr>
              <a:t> How has X been criticized after its introduction?</a:t>
            </a:r>
            <a:br>
              <a:rPr lang="en-US">
                <a:ea typeface="+mn-lt"/>
                <a:cs typeface="+mn-lt"/>
              </a:rPr>
            </a:br>
            <a:r>
              <a:rPr lang="en-US">
                <a:ea typeface="+mn-lt"/>
                <a:cs typeface="+mn-lt"/>
              </a:rPr>
              <a:t> What external competition has emerged after introduction of X?</a:t>
            </a:r>
            <a:br>
              <a:rPr lang="en-US">
                <a:ea typeface="+mn-lt"/>
                <a:cs typeface="+mn-lt"/>
              </a:rPr>
            </a:br>
            <a:r>
              <a:rPr lang="en-US">
                <a:ea typeface="+mn-lt"/>
                <a:cs typeface="+mn-lt"/>
              </a:rPr>
              <a:t> Who won (or who is winning) in that competition?</a:t>
            </a:r>
            <a:br>
              <a:rPr lang="en-US">
                <a:ea typeface="+mn-lt"/>
                <a:cs typeface="+mn-lt"/>
              </a:rPr>
            </a:br>
            <a:endParaRPr lang="en-US">
              <a:ea typeface="+mn-lt"/>
              <a:cs typeface="+mn-lt"/>
            </a:endParaRPr>
          </a:p>
          <a:p>
            <a:r>
              <a:rPr lang="en-US">
                <a:ea typeface="+mn-lt"/>
                <a:cs typeface="+mn-lt"/>
              </a:rPr>
              <a:t>Criticism:</a:t>
            </a:r>
          </a:p>
          <a:p>
            <a:pPr lvl="1"/>
            <a:r>
              <a:rPr lang="en-US">
                <a:ea typeface="+mn-lt"/>
                <a:cs typeface="+mn-lt"/>
              </a:rPr>
              <a:t>Bias of ethnographers because of their own person (e.g., gender, culture, …)</a:t>
            </a:r>
          </a:p>
          <a:p>
            <a:pPr lvl="1"/>
            <a:r>
              <a:rPr lang="en-US">
                <a:ea typeface="+mn-lt"/>
                <a:cs typeface="+mn-lt"/>
              </a:rPr>
              <a:t>Ethnographic inquiry itself influencing the answers</a:t>
            </a:r>
          </a:p>
          <a:p>
            <a:pPr lvl="1"/>
            <a:r>
              <a:rPr lang="en-US">
                <a:ea typeface="+mn-lt"/>
                <a:cs typeface="+mn-lt"/>
              </a:rPr>
              <a:t>Ethnographers immersing too deeply into the culture </a:t>
            </a:r>
            <a:r>
              <a:rPr lang="en-US">
                <a:ea typeface="+mn-lt"/>
                <a:cs typeface="+mn-lt"/>
                <a:sym typeface="Wingdings" panose="05000000000000000000" pitchFamily="2" charset="2"/>
              </a:rPr>
              <a:t> stop being objective</a:t>
            </a:r>
          </a:p>
          <a:p>
            <a:pPr marL="457200" lvl="1" indent="0">
              <a:buNone/>
            </a:pPr>
            <a:r>
              <a:rPr lang="en-US">
                <a:ea typeface="+mn-lt"/>
                <a:cs typeface="+mn-lt"/>
                <a:sym typeface="Wingdings" panose="05000000000000000000" pitchFamily="2" charset="2"/>
              </a:rPr>
              <a:t> This are ongoing challenges that researchers have to be aware of and do their best to avoid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The crisis of ethnography: </a:t>
            </a:r>
            <a:r>
              <a:rPr kumimoji="0" lang="en-US" sz="2800" b="0" i="0" u="none" strike="noStrike" kern="1200" cap="none" spc="0" normalizeH="0" baseline="0" noProof="0" err="1">
                <a:ln>
                  <a:noFill/>
                </a:ln>
                <a:solidFill>
                  <a:prstClr val="black"/>
                </a:solidFill>
                <a:effectLst/>
                <a:uLnTx/>
                <a:uFillTx/>
                <a:latin typeface="Calibri" panose="020F0502020204030204"/>
                <a:ea typeface="+mn-lt"/>
                <a:cs typeface="Calibri" panose="020F0502020204030204"/>
              </a:rPr>
              <a:t>Malinowskis</a:t>
            </a:r>
            <a:r>
              <a:rPr kumimoji="0" lang="en-US" sz="2800" b="0" i="0" u="none" strike="noStrike" kern="1200" cap="none" spc="0" normalizeH="0" baseline="0" noProof="0">
                <a:ln>
                  <a:noFill/>
                </a:ln>
                <a:solidFill>
                  <a:prstClr val="black"/>
                </a:solidFill>
                <a:effectLst/>
                <a:uLnTx/>
                <a:uFillTx/>
                <a:latin typeface="Calibri" panose="020F0502020204030204"/>
                <a:ea typeface="+mn-lt"/>
                <a:cs typeface="Calibri" panose="020F0502020204030204"/>
              </a:rPr>
              <a:t> diaries, Geertz’s “Thick description” and Clifford and Marcus’s “Writing Culture”</a:t>
            </a:r>
          </a:p>
        </p:txBody>
      </p:sp>
    </p:spTree>
    <p:extLst>
      <p:ext uri="{BB962C8B-B14F-4D97-AF65-F5344CB8AC3E}">
        <p14:creationId xmlns:p14="http://schemas.microsoft.com/office/powerpoint/2010/main" val="2815310690"/>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ECC96-BF9F-3F33-277D-E79F01CD37C8}"/>
              </a:ext>
            </a:extLst>
          </p:cNvPr>
          <p:cNvSpPr>
            <a:spLocks noGrp="1"/>
          </p:cNvSpPr>
          <p:nvPr>
            <p:ph type="title"/>
          </p:nvPr>
        </p:nvSpPr>
        <p:spPr/>
        <p:txBody>
          <a:bodyPr/>
          <a:lstStyle/>
          <a:p>
            <a:r>
              <a:rPr lang="en-US" sz="4000">
                <a:ea typeface="+mj-lt"/>
                <a:cs typeface="+mj-lt"/>
              </a:rPr>
              <a:t>Questions for facilitation(read your topic into ”X</a:t>
            </a:r>
            <a:endParaRPr lang="en-US" sz="4000"/>
          </a:p>
        </p:txBody>
      </p:sp>
      <p:sp>
        <p:nvSpPr>
          <p:cNvPr id="3" name="Content Placeholder 2">
            <a:extLst>
              <a:ext uri="{FF2B5EF4-FFF2-40B4-BE49-F238E27FC236}">
                <a16:creationId xmlns:a16="http://schemas.microsoft.com/office/drawing/2014/main" id="{D17D89CB-CF80-EAC4-0CD8-0F3C6D0871A3}"/>
              </a:ext>
            </a:extLst>
          </p:cNvPr>
          <p:cNvSpPr>
            <a:spLocks noGrp="1"/>
          </p:cNvSpPr>
          <p:nvPr>
            <p:ph idx="1"/>
          </p:nvPr>
        </p:nvSpPr>
        <p:spPr>
          <a:xfrm>
            <a:off x="676072" y="1525689"/>
            <a:ext cx="6040876" cy="5048486"/>
          </a:xfrm>
        </p:spPr>
        <p:txBody>
          <a:bodyPr vert="horz" lIns="91440" tIns="45720" rIns="91440" bIns="45720" rtlCol="0" anchor="t">
            <a:noAutofit/>
          </a:bodyPr>
          <a:lstStyle/>
          <a:p>
            <a:pPr marL="0" indent="0">
              <a:buNone/>
            </a:pPr>
            <a:r>
              <a:rPr lang="en-US" sz="1600">
                <a:ea typeface="+mn-lt"/>
                <a:cs typeface="+mn-lt"/>
              </a:rPr>
              <a:t>History</a:t>
            </a:r>
            <a:br>
              <a:rPr lang="en-US" sz="1600">
                <a:ea typeface="+mn-lt"/>
                <a:cs typeface="+mn-lt"/>
              </a:rPr>
            </a:br>
            <a:r>
              <a:rPr lang="en-US" sz="1600">
                <a:ea typeface="+mn-lt"/>
                <a:cs typeface="+mn-lt"/>
              </a:rPr>
              <a:t> When was X introduced and by whom?</a:t>
            </a:r>
            <a:br>
              <a:rPr lang="en-US" sz="1600">
                <a:ea typeface="+mn-lt"/>
                <a:cs typeface="+mn-lt"/>
              </a:rPr>
            </a:br>
            <a:r>
              <a:rPr lang="en-US" sz="1600">
                <a:ea typeface="+mn-lt"/>
                <a:cs typeface="+mn-lt"/>
              </a:rPr>
              <a:t> What was the point of introducing X?</a:t>
            </a:r>
            <a:br>
              <a:rPr lang="en-US" sz="1600">
                <a:ea typeface="+mn-lt"/>
                <a:cs typeface="+mn-lt"/>
              </a:rPr>
            </a:br>
            <a:r>
              <a:rPr lang="en-US" sz="1600">
                <a:ea typeface="+mn-lt"/>
                <a:cs typeface="+mn-lt"/>
              </a:rPr>
              <a:t> What was X meant to replace?</a:t>
            </a:r>
            <a:br>
              <a:rPr lang="en-US" sz="1600">
                <a:ea typeface="+mn-lt"/>
                <a:cs typeface="+mn-lt"/>
              </a:rPr>
            </a:br>
            <a:r>
              <a:rPr lang="en-US" sz="1600">
                <a:ea typeface="+mn-lt"/>
                <a:cs typeface="+mn-lt"/>
              </a:rPr>
              <a:t>Elements</a:t>
            </a:r>
            <a:br>
              <a:rPr lang="en-US" sz="1600">
                <a:ea typeface="+mn-lt"/>
                <a:cs typeface="+mn-lt"/>
              </a:rPr>
            </a:br>
            <a:r>
              <a:rPr lang="en-US" sz="1600">
                <a:ea typeface="+mn-lt"/>
                <a:cs typeface="+mn-lt"/>
              </a:rPr>
              <a:t> What are the main features of X?</a:t>
            </a:r>
            <a:br>
              <a:rPr lang="en-US" sz="1600">
                <a:ea typeface="+mn-lt"/>
                <a:cs typeface="+mn-lt"/>
              </a:rPr>
            </a:br>
            <a:r>
              <a:rPr lang="en-US" sz="1600">
                <a:ea typeface="+mn-lt"/>
                <a:cs typeface="+mn-lt"/>
              </a:rPr>
              <a:t> What do they mean, one by one?</a:t>
            </a:r>
            <a:br>
              <a:rPr lang="en-US" sz="1600">
                <a:ea typeface="+mn-lt"/>
                <a:cs typeface="+mn-lt"/>
              </a:rPr>
            </a:br>
            <a:r>
              <a:rPr lang="en-US" sz="1600">
                <a:ea typeface="+mn-lt"/>
                <a:cs typeface="+mn-lt"/>
              </a:rPr>
              <a:t>Variation and internal competition</a:t>
            </a:r>
            <a:br>
              <a:rPr lang="en-US" sz="1600">
                <a:ea typeface="+mn-lt"/>
                <a:cs typeface="+mn-lt"/>
              </a:rPr>
            </a:br>
            <a:r>
              <a:rPr lang="en-US" sz="1600">
                <a:ea typeface="+mn-lt"/>
                <a:cs typeface="+mn-lt"/>
              </a:rPr>
              <a:t> What forms did X take (or what forms has it taken)?</a:t>
            </a:r>
            <a:br>
              <a:rPr lang="en-US" sz="1600">
                <a:ea typeface="+mn-lt"/>
                <a:cs typeface="+mn-lt"/>
              </a:rPr>
            </a:br>
            <a:r>
              <a:rPr lang="en-US" sz="1600">
                <a:ea typeface="+mn-lt"/>
                <a:cs typeface="+mn-lt"/>
              </a:rPr>
              <a:t> Is there (or has there been) competition between different</a:t>
            </a:r>
            <a:br>
              <a:rPr lang="en-US" sz="1600">
                <a:ea typeface="+mn-lt"/>
                <a:cs typeface="+mn-lt"/>
              </a:rPr>
            </a:br>
            <a:r>
              <a:rPr lang="en-US" sz="1600">
                <a:ea typeface="+mn-lt"/>
                <a:cs typeface="+mn-lt"/>
              </a:rPr>
              <a:t>interpretations of X?</a:t>
            </a:r>
            <a:br>
              <a:rPr lang="en-US" sz="1600">
                <a:ea typeface="+mn-lt"/>
                <a:cs typeface="+mn-lt"/>
              </a:rPr>
            </a:br>
            <a:r>
              <a:rPr lang="en-US" sz="1600">
                <a:ea typeface="+mn-lt"/>
                <a:cs typeface="+mn-lt"/>
              </a:rPr>
              <a:t> What kind of competition?</a:t>
            </a:r>
            <a:br>
              <a:rPr lang="en-US" sz="1600">
                <a:ea typeface="+mn-lt"/>
                <a:cs typeface="+mn-lt"/>
              </a:rPr>
            </a:br>
            <a:r>
              <a:rPr lang="en-US" sz="1600">
                <a:ea typeface="+mn-lt"/>
                <a:cs typeface="+mn-lt"/>
              </a:rPr>
              <a:t> Who won (or who is winning)?</a:t>
            </a:r>
            <a:br>
              <a:rPr lang="en-US" sz="1600">
                <a:ea typeface="+mn-lt"/>
                <a:cs typeface="+mn-lt"/>
              </a:rPr>
            </a:br>
            <a:r>
              <a:rPr lang="en-US" sz="1600">
                <a:ea typeface="+mn-lt"/>
                <a:cs typeface="+mn-lt"/>
              </a:rPr>
              <a:t>Criticism and external competition</a:t>
            </a:r>
            <a:br>
              <a:rPr lang="en-US" sz="1600">
                <a:ea typeface="+mn-lt"/>
                <a:cs typeface="+mn-lt"/>
              </a:rPr>
            </a:br>
            <a:r>
              <a:rPr lang="en-US" sz="1600">
                <a:ea typeface="+mn-lt"/>
                <a:cs typeface="+mn-lt"/>
              </a:rPr>
              <a:t> How has X been criticized after its introduction?</a:t>
            </a:r>
            <a:br>
              <a:rPr lang="en-US" sz="1600">
                <a:ea typeface="+mn-lt"/>
                <a:cs typeface="+mn-lt"/>
              </a:rPr>
            </a:br>
            <a:r>
              <a:rPr lang="en-US" sz="1600">
                <a:ea typeface="+mn-lt"/>
                <a:cs typeface="+mn-lt"/>
              </a:rPr>
              <a:t> What external competition has emerged after the introduction of X?</a:t>
            </a:r>
            <a:br>
              <a:rPr lang="en-US" sz="1600">
                <a:ea typeface="+mn-lt"/>
                <a:cs typeface="+mn-lt"/>
              </a:rPr>
            </a:br>
            <a:r>
              <a:rPr lang="en-US" sz="1600">
                <a:ea typeface="+mn-lt"/>
                <a:cs typeface="+mn-lt"/>
              </a:rPr>
              <a:t> Who won (or who is winning) in that competition?</a:t>
            </a:r>
            <a:br>
              <a:rPr lang="en-US" sz="1600">
                <a:ea typeface="+mn-lt"/>
                <a:cs typeface="+mn-lt"/>
              </a:rPr>
            </a:br>
            <a:r>
              <a:rPr lang="en-US" sz="1600">
                <a:ea typeface="+mn-lt"/>
                <a:cs typeface="+mn-lt"/>
              </a:rPr>
              <a:t>Bigger picture</a:t>
            </a:r>
            <a:br>
              <a:rPr lang="en-US" sz="1600">
                <a:ea typeface="+mn-lt"/>
                <a:cs typeface="+mn-lt"/>
              </a:rPr>
            </a:br>
            <a:r>
              <a:rPr lang="en-US" sz="1600">
                <a:ea typeface="+mn-lt"/>
                <a:cs typeface="+mn-lt"/>
              </a:rPr>
              <a:t> How did X (or its most successful forms) succeed in reaching the aim?</a:t>
            </a:r>
            <a:br>
              <a:rPr lang="en-US" sz="1600">
                <a:ea typeface="+mn-lt"/>
                <a:cs typeface="+mn-lt"/>
              </a:rPr>
            </a:br>
            <a:r>
              <a:rPr lang="en-US" sz="1600">
                <a:ea typeface="+mn-lt"/>
                <a:cs typeface="+mn-lt"/>
              </a:rPr>
              <a:t> And, last but not least, if this has not been answered already, if “X” is the answer, what was the question?</a:t>
            </a:r>
            <a:br>
              <a:rPr lang="en-US" sz="1600">
                <a:ea typeface="+mn-lt"/>
                <a:cs typeface="+mn-lt"/>
              </a:rPr>
            </a:br>
            <a:endParaRPr lang="en-US" sz="1200">
              <a:cs typeface="Calibri"/>
            </a:endParaRPr>
          </a:p>
        </p:txBody>
      </p:sp>
      <p:sp>
        <p:nvSpPr>
          <p:cNvPr id="4" name="TextBox 3">
            <a:extLst>
              <a:ext uri="{FF2B5EF4-FFF2-40B4-BE49-F238E27FC236}">
                <a16:creationId xmlns:a16="http://schemas.microsoft.com/office/drawing/2014/main" id="{B8C3B677-3173-9EC5-0ABE-9A8BA8689D68}"/>
              </a:ext>
            </a:extLst>
          </p:cNvPr>
          <p:cNvSpPr txBox="1"/>
          <p:nvPr/>
        </p:nvSpPr>
        <p:spPr>
          <a:xfrm>
            <a:off x="7091465" y="1498060"/>
            <a:ext cx="4745475"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 ≈ ≈</a:t>
            </a:r>
            <a:r>
              <a:rPr lang="en-US" sz="1600">
                <a:cs typeface="Calibri"/>
              </a:rPr>
              <a:t>​</a:t>
            </a:r>
            <a:br>
              <a:rPr lang="en-US" sz="1600">
                <a:cs typeface="Calibri"/>
              </a:rPr>
            </a:br>
            <a:r>
              <a:rPr lang="en-US" sz="1600"/>
              <a:t>Questions to be considered in your subsequent work (in the preparation of the detailed</a:t>
            </a:r>
            <a:r>
              <a:rPr lang="en-US" sz="1600">
                <a:cs typeface="Calibri"/>
              </a:rPr>
              <a:t>​</a:t>
            </a:r>
            <a:br>
              <a:rPr lang="en-US" sz="1600">
                <a:cs typeface="Calibri"/>
              </a:rPr>
            </a:br>
            <a:r>
              <a:rPr lang="en-US" sz="1600"/>
              <a:t>presentation of your approach and methodology – and in your future research)</a:t>
            </a:r>
            <a:r>
              <a:rPr lang="en-US" sz="1600">
                <a:cs typeface="Calibri"/>
              </a:rPr>
              <a:t>​</a:t>
            </a:r>
            <a:br>
              <a:rPr lang="en-US" sz="1600">
                <a:cs typeface="Calibri"/>
              </a:rPr>
            </a:br>
            <a:r>
              <a:rPr lang="en-US" sz="1600"/>
              <a:t> What is X’s relation to my work?</a:t>
            </a:r>
            <a:r>
              <a:rPr lang="en-US" sz="1600">
                <a:cs typeface="Calibri"/>
              </a:rPr>
              <a:t>​</a:t>
            </a:r>
            <a:br>
              <a:rPr lang="en-US" sz="1600">
                <a:cs typeface="Calibri"/>
              </a:rPr>
            </a:br>
            <a:r>
              <a:rPr lang="en-US" sz="1600"/>
              <a:t> If I am working within X, what is my justification for the choice?</a:t>
            </a:r>
            <a:r>
              <a:rPr lang="en-US" sz="1600">
                <a:cs typeface="Calibri"/>
              </a:rPr>
              <a:t>​</a:t>
            </a:r>
            <a:br>
              <a:rPr lang="en-US" sz="1600">
                <a:cs typeface="Calibri"/>
              </a:rPr>
            </a:br>
            <a:r>
              <a:rPr lang="en-US" sz="1600"/>
              <a:t> If I am not working within X, why (what is my justification for not choosing X as my</a:t>
            </a:r>
            <a:r>
              <a:rPr lang="en-US" sz="1600">
                <a:cs typeface="Calibri"/>
              </a:rPr>
              <a:t>​</a:t>
            </a:r>
            <a:br>
              <a:rPr lang="en-US" sz="1600">
                <a:cs typeface="Calibri"/>
              </a:rPr>
            </a:br>
            <a:r>
              <a:rPr lang="en-US" sz="1600"/>
              <a:t>primary approach)?</a:t>
            </a:r>
            <a:r>
              <a:rPr lang="en-US" sz="1600">
                <a:cs typeface="Calibri"/>
              </a:rPr>
              <a:t>​</a:t>
            </a:r>
            <a:br>
              <a:rPr lang="en-US" sz="1600">
                <a:cs typeface="Calibri"/>
              </a:rPr>
            </a:br>
            <a:r>
              <a:rPr lang="en-US" sz="1600"/>
              <a:t> What is my approach (if not X)?</a:t>
            </a:r>
            <a:r>
              <a:rPr lang="en-US" sz="1600">
                <a:cs typeface="Calibri"/>
              </a:rPr>
              <a:t>​</a:t>
            </a:r>
            <a:br>
              <a:rPr lang="en-US" sz="1600">
                <a:cs typeface="Calibri"/>
              </a:rPr>
            </a:br>
            <a:r>
              <a:rPr lang="en-US" sz="1600"/>
              <a:t> Why do I think that my approach is the best for my purposes?</a:t>
            </a:r>
            <a:r>
              <a:rPr lang="en-US" sz="1600">
                <a:cs typeface="Calibri"/>
              </a:rPr>
              <a:t>​</a:t>
            </a:r>
            <a:endParaRPr lang="en-US" sz="1600"/>
          </a:p>
        </p:txBody>
      </p:sp>
    </p:spTree>
    <p:extLst>
      <p:ext uri="{BB962C8B-B14F-4D97-AF65-F5344CB8AC3E}">
        <p14:creationId xmlns:p14="http://schemas.microsoft.com/office/powerpoint/2010/main" val="2140833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39ADF-EC2B-4356-B9C7-8E2C5618E4CC}"/>
              </a:ext>
            </a:extLst>
          </p:cNvPr>
          <p:cNvSpPr>
            <a:spLocks noGrp="1"/>
          </p:cNvSpPr>
          <p:nvPr>
            <p:ph type="title"/>
          </p:nvPr>
        </p:nvSpPr>
        <p:spPr/>
        <p:txBody>
          <a:bodyPr/>
          <a:lstStyle/>
          <a:p>
            <a:r>
              <a:rPr lang="en-US"/>
              <a:t>An example of a thick description</a:t>
            </a:r>
          </a:p>
        </p:txBody>
      </p:sp>
      <p:pic>
        <p:nvPicPr>
          <p:cNvPr id="5" name="Picture 4">
            <a:extLst>
              <a:ext uri="{FF2B5EF4-FFF2-40B4-BE49-F238E27FC236}">
                <a16:creationId xmlns:a16="http://schemas.microsoft.com/office/drawing/2014/main" id="{E2E5912C-7F4D-471C-801C-355837362620}"/>
              </a:ext>
            </a:extLst>
          </p:cNvPr>
          <p:cNvPicPr>
            <a:picLocks noChangeAspect="1"/>
          </p:cNvPicPr>
          <p:nvPr/>
        </p:nvPicPr>
        <p:blipFill>
          <a:blip r:embed="rId2"/>
          <a:stretch>
            <a:fillRect/>
          </a:stretch>
        </p:blipFill>
        <p:spPr>
          <a:xfrm>
            <a:off x="993182" y="1800208"/>
            <a:ext cx="8272116" cy="4715561"/>
          </a:xfrm>
          <a:prstGeom prst="rect">
            <a:avLst/>
          </a:prstGeom>
        </p:spPr>
      </p:pic>
    </p:spTree>
    <p:extLst>
      <p:ext uri="{BB962C8B-B14F-4D97-AF65-F5344CB8AC3E}">
        <p14:creationId xmlns:p14="http://schemas.microsoft.com/office/powerpoint/2010/main" val="2452937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F201B1-9ADA-4249-9439-33474E3F25F5}"/>
              </a:ext>
            </a:extLst>
          </p:cNvPr>
          <p:cNvPicPr>
            <a:picLocks noChangeAspect="1"/>
          </p:cNvPicPr>
          <p:nvPr/>
        </p:nvPicPr>
        <p:blipFill rotWithShape="1">
          <a:blip r:embed="rId3">
            <a:extLst>
              <a:ext uri="{28A0092B-C50C-407E-A947-70E740481C1C}">
                <a14:useLocalDpi xmlns:a14="http://schemas.microsoft.com/office/drawing/2010/main" val="0"/>
              </a:ext>
            </a:extLst>
          </a:blip>
          <a:srcRect t="6250"/>
          <a:stretch/>
        </p:blipFill>
        <p:spPr>
          <a:xfrm>
            <a:off x="0" y="0"/>
            <a:ext cx="12191980" cy="6857990"/>
          </a:xfrm>
          <a:prstGeom prst="rect">
            <a:avLst/>
          </a:prstGeom>
        </p:spPr>
      </p:pic>
      <p:sp>
        <p:nvSpPr>
          <p:cNvPr id="8" name="Title 1">
            <a:extLst>
              <a:ext uri="{FF2B5EF4-FFF2-40B4-BE49-F238E27FC236}">
                <a16:creationId xmlns:a16="http://schemas.microsoft.com/office/drawing/2014/main" id="{A560A506-09E4-4419-AEB6-F2805C5E7D5D}"/>
              </a:ext>
            </a:extLst>
          </p:cNvPr>
          <p:cNvSpPr txBox="1">
            <a:spLocks/>
          </p:cNvSpPr>
          <p:nvPr/>
        </p:nvSpPr>
        <p:spPr>
          <a:xfrm>
            <a:off x="8099007" y="5065987"/>
            <a:ext cx="3852041" cy="18340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a:p>
        </p:txBody>
      </p:sp>
      <p:sp>
        <p:nvSpPr>
          <p:cNvPr id="3" name="Oval 2">
            <a:extLst>
              <a:ext uri="{FF2B5EF4-FFF2-40B4-BE49-F238E27FC236}">
                <a16:creationId xmlns:a16="http://schemas.microsoft.com/office/drawing/2014/main" id="{59A414C8-8658-4818-8419-501CCD70626F}"/>
              </a:ext>
            </a:extLst>
          </p:cNvPr>
          <p:cNvSpPr/>
          <p:nvPr/>
        </p:nvSpPr>
        <p:spPr>
          <a:xfrm>
            <a:off x="3541853" y="1623648"/>
            <a:ext cx="5125257" cy="467297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F029AA6-4FE8-53D1-E182-09CD17A7B222}"/>
              </a:ext>
            </a:extLst>
          </p:cNvPr>
          <p:cNvSpPr>
            <a:spLocks noGrp="1"/>
          </p:cNvSpPr>
          <p:nvPr>
            <p:ph type="title"/>
          </p:nvPr>
        </p:nvSpPr>
        <p:spPr>
          <a:xfrm>
            <a:off x="3865943" y="2705552"/>
            <a:ext cx="4477075" cy="1834056"/>
          </a:xfrm>
        </p:spPr>
        <p:txBody>
          <a:bodyPr vert="horz" lIns="91440" tIns="45720" rIns="91440" bIns="45720" rtlCol="0" anchor="b">
            <a:normAutofit/>
          </a:bodyPr>
          <a:lstStyle/>
          <a:p>
            <a:r>
              <a:rPr lang="en-US" sz="4000"/>
              <a:t>Q: </a:t>
            </a:r>
            <a:r>
              <a:rPr lang="en-US" sz="4000">
                <a:cs typeface="Calibri"/>
              </a:rPr>
              <a:t>What are some examples of groups?</a:t>
            </a:r>
            <a:endParaRPr lang="en-US" sz="4000">
              <a:ea typeface="Calibri"/>
              <a:cs typeface="Calibri"/>
            </a:endParaRPr>
          </a:p>
        </p:txBody>
      </p:sp>
    </p:spTree>
    <p:extLst>
      <p:ext uri="{BB962C8B-B14F-4D97-AF65-F5344CB8AC3E}">
        <p14:creationId xmlns:p14="http://schemas.microsoft.com/office/powerpoint/2010/main" val="41079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nodePh="1">
                                  <p:stCondLst>
                                    <p:cond delay="0"/>
                                  </p:stCondLst>
                                  <p:endCondLst>
                                    <p:cond evt="begin" delay="0">
                                      <p:tn val="9"/>
                                    </p:cond>
                                  </p:end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t>Alternatives within the qualitative research paradigm</a:t>
            </a:r>
            <a:endParaRPr lang="en-US"/>
          </a:p>
        </p:txBody>
      </p:sp>
      <p:graphicFrame>
        <p:nvGraphicFramePr>
          <p:cNvPr id="6" name="Content Placeholder 5"/>
          <p:cNvGraphicFramePr>
            <a:graphicFrameLocks noGrp="1"/>
          </p:cNvGraphicFramePr>
          <p:nvPr>
            <p:ph sz="quarter" idx="14"/>
          </p:nvPr>
        </p:nvGraphicFramePr>
        <p:xfrm>
          <a:off x="2063750" y="1422401"/>
          <a:ext cx="8085138" cy="4094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p:cNvSpPr>
            <a:spLocks noGrp="1"/>
          </p:cNvSpPr>
          <p:nvPr>
            <p:ph type="dt" sz="half" idx="15"/>
          </p:nvPr>
        </p:nvSpPr>
        <p:spPr/>
        <p:txBody>
          <a:bodyPr/>
          <a:lstStyle/>
          <a:p>
            <a:pPr>
              <a:defRPr/>
            </a:pPr>
            <a:fld id="{BCA772FF-DC7D-B64A-BEB0-188ECB96F750}" type="datetime1">
              <a:rPr lang="en-US" smtClean="0"/>
              <a:t>10/12/2022</a:t>
            </a:fld>
            <a:endParaRPr lang="fi-FI"/>
          </a:p>
        </p:txBody>
      </p:sp>
      <p:sp>
        <p:nvSpPr>
          <p:cNvPr id="5" name="Slide Number Placeholder 4"/>
          <p:cNvSpPr>
            <a:spLocks noGrp="1"/>
          </p:cNvSpPr>
          <p:nvPr>
            <p:ph type="sldNum" sz="quarter" idx="17"/>
          </p:nvPr>
        </p:nvSpPr>
        <p:spPr/>
        <p:txBody>
          <a:bodyPr/>
          <a:lstStyle/>
          <a:p>
            <a:pPr>
              <a:defRPr/>
            </a:pPr>
            <a:fld id="{1C07628F-9402-FB47-93B5-FC3C3BFEEBE0}" type="slidenum">
              <a:rPr lang="fi-FI" smtClean="0"/>
              <a:pPr>
                <a:defRPr/>
              </a:pPr>
              <a:t>40</a:t>
            </a:fld>
            <a:endParaRPr lang="fi-FI"/>
          </a:p>
        </p:txBody>
      </p:sp>
      <p:sp>
        <p:nvSpPr>
          <p:cNvPr id="7" name="TextBox 6"/>
          <p:cNvSpPr txBox="1"/>
          <p:nvPr/>
        </p:nvSpPr>
        <p:spPr>
          <a:xfrm>
            <a:off x="7429500" y="5516563"/>
            <a:ext cx="2529600" cy="215444"/>
          </a:xfrm>
          <a:prstGeom prst="rect">
            <a:avLst/>
          </a:prstGeom>
          <a:noFill/>
        </p:spPr>
        <p:txBody>
          <a:bodyPr wrap="square" lIns="0" tIns="0" rIns="0" bIns="0" rtlCol="0">
            <a:spAutoFit/>
          </a:bodyPr>
          <a:lstStyle/>
          <a:p>
            <a:pPr algn="r"/>
            <a:r>
              <a:rPr lang="en-US" sz="1400"/>
              <a:t>(</a:t>
            </a:r>
            <a:r>
              <a:rPr lang="en-US" sz="1400" err="1"/>
              <a:t>Goulding</a:t>
            </a:r>
            <a:r>
              <a:rPr lang="en-US" sz="1400"/>
              <a:t>, 2005)</a:t>
            </a:r>
          </a:p>
        </p:txBody>
      </p:sp>
    </p:spTree>
    <p:extLst>
      <p:ext uri="{BB962C8B-B14F-4D97-AF65-F5344CB8AC3E}">
        <p14:creationId xmlns:p14="http://schemas.microsoft.com/office/powerpoint/2010/main" val="6424416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F201B1-9ADA-4249-9439-33474E3F25F5}"/>
              </a:ext>
            </a:extLst>
          </p:cNvPr>
          <p:cNvPicPr>
            <a:picLocks noChangeAspect="1"/>
          </p:cNvPicPr>
          <p:nvPr/>
        </p:nvPicPr>
        <p:blipFill rotWithShape="1">
          <a:blip r:embed="rId3">
            <a:extLst>
              <a:ext uri="{28A0092B-C50C-407E-A947-70E740481C1C}">
                <a14:useLocalDpi xmlns:a14="http://schemas.microsoft.com/office/drawing/2010/main" val="0"/>
              </a:ext>
            </a:extLst>
          </a:blip>
          <a:srcRect t="6250"/>
          <a:stretch/>
        </p:blipFill>
        <p:spPr>
          <a:xfrm>
            <a:off x="0" y="0"/>
            <a:ext cx="12191980" cy="6857990"/>
          </a:xfrm>
          <a:prstGeom prst="rect">
            <a:avLst/>
          </a:prstGeom>
        </p:spPr>
      </p:pic>
      <p:sp>
        <p:nvSpPr>
          <p:cNvPr id="8" name="Title 1">
            <a:extLst>
              <a:ext uri="{FF2B5EF4-FFF2-40B4-BE49-F238E27FC236}">
                <a16:creationId xmlns:a16="http://schemas.microsoft.com/office/drawing/2014/main" id="{A560A506-09E4-4419-AEB6-F2805C5E7D5D}"/>
              </a:ext>
            </a:extLst>
          </p:cNvPr>
          <p:cNvSpPr txBox="1">
            <a:spLocks/>
          </p:cNvSpPr>
          <p:nvPr/>
        </p:nvSpPr>
        <p:spPr>
          <a:xfrm>
            <a:off x="8099007" y="5065987"/>
            <a:ext cx="3852041" cy="18340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a:p>
        </p:txBody>
      </p:sp>
      <p:sp>
        <p:nvSpPr>
          <p:cNvPr id="3" name="Oval 2">
            <a:extLst>
              <a:ext uri="{FF2B5EF4-FFF2-40B4-BE49-F238E27FC236}">
                <a16:creationId xmlns:a16="http://schemas.microsoft.com/office/drawing/2014/main" id="{59A414C8-8658-4818-8419-501CCD70626F}"/>
              </a:ext>
            </a:extLst>
          </p:cNvPr>
          <p:cNvSpPr/>
          <p:nvPr/>
        </p:nvSpPr>
        <p:spPr>
          <a:xfrm>
            <a:off x="3541853" y="1623648"/>
            <a:ext cx="5125257" cy="467297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F029AA6-4FE8-53D1-E182-09CD17A7B222}"/>
              </a:ext>
            </a:extLst>
          </p:cNvPr>
          <p:cNvSpPr>
            <a:spLocks noGrp="1"/>
          </p:cNvSpPr>
          <p:nvPr>
            <p:ph type="title"/>
          </p:nvPr>
        </p:nvSpPr>
        <p:spPr>
          <a:xfrm>
            <a:off x="3773345" y="2751851"/>
            <a:ext cx="5125257" cy="1834056"/>
          </a:xfrm>
        </p:spPr>
        <p:txBody>
          <a:bodyPr vert="horz" lIns="91440" tIns="45720" rIns="91440" bIns="45720" rtlCol="0" anchor="b">
            <a:normAutofit/>
          </a:bodyPr>
          <a:lstStyle/>
          <a:p>
            <a:r>
              <a:rPr lang="en-US" sz="4000"/>
              <a:t> Q:  Can a clear border always be defined? </a:t>
            </a:r>
            <a:endParaRPr lang="en-US" sz="4000">
              <a:ea typeface="Calibri"/>
              <a:cs typeface="Calibri"/>
            </a:endParaRPr>
          </a:p>
        </p:txBody>
      </p:sp>
    </p:spTree>
    <p:extLst>
      <p:ext uri="{BB962C8B-B14F-4D97-AF65-F5344CB8AC3E}">
        <p14:creationId xmlns:p14="http://schemas.microsoft.com/office/powerpoint/2010/main" val="97156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42EA3-D516-49CE-3B10-2B7D979E47A2}"/>
              </a:ext>
            </a:extLst>
          </p:cNvPr>
          <p:cNvSpPr>
            <a:spLocks noGrp="1"/>
          </p:cNvSpPr>
          <p:nvPr>
            <p:ph type="title"/>
          </p:nvPr>
        </p:nvSpPr>
        <p:spPr>
          <a:xfrm>
            <a:off x="6577504" y="236665"/>
            <a:ext cx="5218358" cy="1200286"/>
          </a:xfrm>
        </p:spPr>
        <p:txBody>
          <a:bodyPr anchor="b">
            <a:normAutofit/>
          </a:bodyPr>
          <a:lstStyle/>
          <a:p>
            <a:r>
              <a:rPr lang="en-US" sz="5600">
                <a:cs typeface="Calibri Light"/>
              </a:rPr>
              <a:t>Defining a group</a:t>
            </a:r>
          </a:p>
        </p:txBody>
      </p:sp>
      <p:sp>
        <p:nvSpPr>
          <p:cNvPr id="11" name="Oval 1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4C926FA5-A1B9-8820-CA94-98545010FCC7}"/>
              </a:ext>
            </a:extLst>
          </p:cNvPr>
          <p:cNvPicPr>
            <a:picLocks noChangeAspect="1"/>
          </p:cNvPicPr>
          <p:nvPr/>
        </p:nvPicPr>
        <p:blipFill rotWithShape="1">
          <a:blip r:embed="rId3"/>
          <a:srcRect l="24146" r="20854" b="1"/>
          <a:stretch/>
        </p:blipFill>
        <p:spPr>
          <a:xfrm>
            <a:off x="505419" y="554152"/>
            <a:ext cx="5600170" cy="5600170"/>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999387A-7286-69FE-C925-02E5979C24A3}"/>
              </a:ext>
            </a:extLst>
          </p:cNvPr>
          <p:cNvSpPr txBox="1"/>
          <p:nvPr/>
        </p:nvSpPr>
        <p:spPr>
          <a:xfrm>
            <a:off x="6147819" y="5973867"/>
            <a:ext cx="532109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 ​</a:t>
            </a:r>
            <a:endParaRPr lang="en-US"/>
          </a:p>
        </p:txBody>
      </p:sp>
      <p:sp>
        <p:nvSpPr>
          <p:cNvPr id="6" name="TextBox 5">
            <a:extLst>
              <a:ext uri="{FF2B5EF4-FFF2-40B4-BE49-F238E27FC236}">
                <a16:creationId xmlns:a16="http://schemas.microsoft.com/office/drawing/2014/main" id="{E0E95941-C1AC-472E-BE64-CC48586E0812}"/>
              </a:ext>
            </a:extLst>
          </p:cNvPr>
          <p:cNvSpPr txBox="1"/>
          <p:nvPr/>
        </p:nvSpPr>
        <p:spPr>
          <a:xfrm>
            <a:off x="6461925" y="1436951"/>
            <a:ext cx="4128910" cy="707886"/>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chemeClr val="tx1">
                    <a:alpha val="80000"/>
                  </a:schemeClr>
                </a:solidFill>
                <a:cs typeface="Calibri"/>
              </a:rPr>
              <a:t>Group implies geographical proximity (e.g., Community)</a:t>
            </a:r>
            <a:endParaRPr lang="en-US" sz="3600">
              <a:solidFill>
                <a:schemeClr val="tx1">
                  <a:alpha val="80000"/>
                </a:schemeClr>
              </a:solidFill>
            </a:endParaRPr>
          </a:p>
        </p:txBody>
      </p:sp>
      <p:sp>
        <p:nvSpPr>
          <p:cNvPr id="18" name="TextBox 17">
            <a:extLst>
              <a:ext uri="{FF2B5EF4-FFF2-40B4-BE49-F238E27FC236}">
                <a16:creationId xmlns:a16="http://schemas.microsoft.com/office/drawing/2014/main" id="{9065E291-5648-48B7-A735-9F3B089CB2F7}"/>
              </a:ext>
            </a:extLst>
          </p:cNvPr>
          <p:cNvSpPr txBox="1"/>
          <p:nvPr/>
        </p:nvSpPr>
        <p:spPr>
          <a:xfrm>
            <a:off x="6431711" y="2283294"/>
            <a:ext cx="4753943" cy="707886"/>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chemeClr val="tx1">
                    <a:alpha val="80000"/>
                  </a:schemeClr>
                </a:solidFill>
                <a:cs typeface="Calibri"/>
              </a:rPr>
              <a:t>However, arrival of the internet complicates things</a:t>
            </a:r>
            <a:endParaRPr lang="en-US" sz="2000">
              <a:solidFill>
                <a:schemeClr val="tx1">
                  <a:alpha val="80000"/>
                </a:schemeClr>
              </a:solidFill>
              <a:ea typeface="Calibri"/>
              <a:cs typeface="Calibri"/>
            </a:endParaRPr>
          </a:p>
        </p:txBody>
      </p:sp>
      <p:sp>
        <p:nvSpPr>
          <p:cNvPr id="20" name="TextBox 19">
            <a:extLst>
              <a:ext uri="{FF2B5EF4-FFF2-40B4-BE49-F238E27FC236}">
                <a16:creationId xmlns:a16="http://schemas.microsoft.com/office/drawing/2014/main" id="{9B5EEAFC-0ED0-45EE-B6FF-D2F5C09023F3}"/>
              </a:ext>
            </a:extLst>
          </p:cNvPr>
          <p:cNvSpPr txBox="1"/>
          <p:nvPr/>
        </p:nvSpPr>
        <p:spPr>
          <a:xfrm>
            <a:off x="6431712" y="3039759"/>
            <a:ext cx="4518399" cy="707886"/>
          </a:xfrm>
          <a:prstGeom prst="rect">
            <a:avLst/>
          </a:prstGeom>
          <a:noFill/>
        </p:spPr>
        <p:txBody>
          <a:bodyPr wrap="square" rtlCol="0">
            <a:spAutoFit/>
          </a:bodyPr>
          <a:lstStyle/>
          <a:p>
            <a:pPr marL="342900" indent="-342900">
              <a:buFont typeface="Arial" panose="020B0604020202020204" pitchFamily="34" charset="0"/>
              <a:buChar char="•"/>
            </a:pPr>
            <a:r>
              <a:rPr lang="en-US" sz="2000">
                <a:solidFill>
                  <a:schemeClr val="tx1">
                    <a:alpha val="80000"/>
                  </a:schemeClr>
                </a:solidFill>
                <a:ea typeface="+mn-lt"/>
                <a:cs typeface="+mn-lt"/>
              </a:rPr>
              <a:t>Today digital communities exist connective people across the globe</a:t>
            </a:r>
            <a:endParaRPr lang="en-US" sz="2000">
              <a:solidFill>
                <a:schemeClr val="tx1">
                  <a:alpha val="80000"/>
                </a:schemeClr>
              </a:solidFill>
              <a:cs typeface="Calibri"/>
            </a:endParaRPr>
          </a:p>
        </p:txBody>
      </p:sp>
      <p:sp>
        <p:nvSpPr>
          <p:cNvPr id="24" name="TextBox 23">
            <a:extLst>
              <a:ext uri="{FF2B5EF4-FFF2-40B4-BE49-F238E27FC236}">
                <a16:creationId xmlns:a16="http://schemas.microsoft.com/office/drawing/2014/main" id="{762E6415-E257-4E22-AE8B-BAB5F755D100}"/>
              </a:ext>
            </a:extLst>
          </p:cNvPr>
          <p:cNvSpPr txBox="1"/>
          <p:nvPr/>
        </p:nvSpPr>
        <p:spPr>
          <a:xfrm>
            <a:off x="6388119" y="3932687"/>
            <a:ext cx="5321091" cy="707886"/>
          </a:xfrm>
          <a:prstGeom prst="rect">
            <a:avLst/>
          </a:prstGeom>
          <a:noFill/>
        </p:spPr>
        <p:txBody>
          <a:bodyPr wrap="square">
            <a:spAutoFit/>
          </a:bodyPr>
          <a:lstStyle/>
          <a:p>
            <a:pPr marL="342900" indent="-342900">
              <a:buFont typeface="Arial" panose="020B0604020202020204" pitchFamily="34" charset="0"/>
              <a:buChar char="•"/>
            </a:pPr>
            <a:r>
              <a:rPr lang="en-US" sz="2000">
                <a:solidFill>
                  <a:schemeClr val="tx1">
                    <a:alpha val="80000"/>
                  </a:schemeClr>
                </a:solidFill>
                <a:cs typeface="Calibri"/>
              </a:rPr>
              <a:t>They are still bounded by a commonality</a:t>
            </a:r>
            <a:endParaRPr lang="en-US" sz="2000">
              <a:solidFill>
                <a:schemeClr val="tx1">
                  <a:alpha val="80000"/>
                </a:schemeClr>
              </a:solidFill>
              <a:ea typeface="Calibri"/>
              <a:cs typeface="Calibri"/>
            </a:endParaRPr>
          </a:p>
          <a:p>
            <a:r>
              <a:rPr lang="en-US" sz="2000">
                <a:solidFill>
                  <a:schemeClr val="tx1">
                    <a:alpha val="80000"/>
                  </a:schemeClr>
                </a:solidFill>
                <a:cs typeface="Calibri"/>
              </a:rPr>
              <a:t> (e.g., lifestyle choice, belief system, etc.)</a:t>
            </a:r>
            <a:endParaRPr lang="en-US" sz="2000">
              <a:solidFill>
                <a:schemeClr val="tx1">
                  <a:alpha val="80000"/>
                </a:schemeClr>
              </a:solidFill>
              <a:ea typeface="Calibri"/>
              <a:cs typeface="Calibri"/>
            </a:endParaRPr>
          </a:p>
        </p:txBody>
      </p:sp>
    </p:spTree>
    <p:extLst>
      <p:ext uri="{BB962C8B-B14F-4D97-AF65-F5344CB8AC3E}">
        <p14:creationId xmlns:p14="http://schemas.microsoft.com/office/powerpoint/2010/main" val="949776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8" grpId="0"/>
      <p:bldP spid="20"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D6F201B1-9ADA-4249-9439-33474E3F25F5}"/>
              </a:ext>
            </a:extLst>
          </p:cNvPr>
          <p:cNvPicPr>
            <a:picLocks noChangeAspect="1"/>
          </p:cNvPicPr>
          <p:nvPr/>
        </p:nvPicPr>
        <p:blipFill rotWithShape="1">
          <a:blip r:embed="rId3">
            <a:extLst>
              <a:ext uri="{28A0092B-C50C-407E-A947-70E740481C1C}">
                <a14:useLocalDpi xmlns:a14="http://schemas.microsoft.com/office/drawing/2010/main" val="0"/>
              </a:ext>
            </a:extLst>
          </a:blip>
          <a:srcRect t="6250"/>
          <a:stretch/>
        </p:blipFill>
        <p:spPr>
          <a:xfrm>
            <a:off x="0" y="0"/>
            <a:ext cx="12191980" cy="6857990"/>
          </a:xfrm>
          <a:prstGeom prst="rect">
            <a:avLst/>
          </a:prstGeom>
        </p:spPr>
      </p:pic>
      <p:sp>
        <p:nvSpPr>
          <p:cNvPr id="8" name="Title 1">
            <a:extLst>
              <a:ext uri="{FF2B5EF4-FFF2-40B4-BE49-F238E27FC236}">
                <a16:creationId xmlns:a16="http://schemas.microsoft.com/office/drawing/2014/main" id="{A560A506-09E4-4419-AEB6-F2805C5E7D5D}"/>
              </a:ext>
            </a:extLst>
          </p:cNvPr>
          <p:cNvSpPr txBox="1">
            <a:spLocks/>
          </p:cNvSpPr>
          <p:nvPr/>
        </p:nvSpPr>
        <p:spPr>
          <a:xfrm>
            <a:off x="8099007" y="5065987"/>
            <a:ext cx="3852041" cy="18340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4000"/>
          </a:p>
        </p:txBody>
      </p:sp>
      <p:sp>
        <p:nvSpPr>
          <p:cNvPr id="3" name="Oval 2">
            <a:extLst>
              <a:ext uri="{FF2B5EF4-FFF2-40B4-BE49-F238E27FC236}">
                <a16:creationId xmlns:a16="http://schemas.microsoft.com/office/drawing/2014/main" id="{59A414C8-8658-4818-8419-501CCD70626F}"/>
              </a:ext>
            </a:extLst>
          </p:cNvPr>
          <p:cNvSpPr/>
          <p:nvPr/>
        </p:nvSpPr>
        <p:spPr>
          <a:xfrm>
            <a:off x="3541853" y="1623648"/>
            <a:ext cx="5125257" cy="467297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F029AA6-4FE8-53D1-E182-09CD17A7B222}"/>
              </a:ext>
            </a:extLst>
          </p:cNvPr>
          <p:cNvSpPr>
            <a:spLocks noGrp="1"/>
          </p:cNvSpPr>
          <p:nvPr>
            <p:ph type="title"/>
          </p:nvPr>
        </p:nvSpPr>
        <p:spPr>
          <a:xfrm>
            <a:off x="3808069" y="3189878"/>
            <a:ext cx="5125257" cy="1834056"/>
          </a:xfrm>
        </p:spPr>
        <p:txBody>
          <a:bodyPr vert="horz" lIns="91440" tIns="45720" rIns="91440" bIns="45720" rtlCol="0" anchor="b">
            <a:normAutofit fontScale="90000"/>
          </a:bodyPr>
          <a:lstStyle/>
          <a:p>
            <a:r>
              <a:rPr lang="en-US" sz="4000"/>
              <a:t>Q: Do the individuals within the group need to know they</a:t>
            </a:r>
            <a:r>
              <a:rPr lang="en-US" sz="4000">
                <a:ea typeface="Calibri"/>
                <a:cs typeface="Calibri"/>
              </a:rPr>
              <a:t> are part of a community</a:t>
            </a:r>
          </a:p>
        </p:txBody>
      </p:sp>
    </p:spTree>
    <p:extLst>
      <p:ext uri="{BB962C8B-B14F-4D97-AF65-F5344CB8AC3E}">
        <p14:creationId xmlns:p14="http://schemas.microsoft.com/office/powerpoint/2010/main" val="415337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bees on a honeycomb&#10;&#10;Description automatically generated with medium confidence">
            <a:extLst>
              <a:ext uri="{FF2B5EF4-FFF2-40B4-BE49-F238E27FC236}">
                <a16:creationId xmlns:a16="http://schemas.microsoft.com/office/drawing/2014/main" id="{6B57E69D-7DCF-468A-A70E-597BC4F721D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897" b="14834"/>
          <a:stretch/>
        </p:blipFill>
        <p:spPr>
          <a:xfrm>
            <a:off x="20" y="1"/>
            <a:ext cx="12191980" cy="6857999"/>
          </a:xfrm>
          <a:prstGeom prst="rect">
            <a:avLst/>
          </a:prstGeom>
        </p:spPr>
      </p:pic>
      <p:sp>
        <p:nvSpPr>
          <p:cNvPr id="2" name="Title 1">
            <a:extLst>
              <a:ext uri="{FF2B5EF4-FFF2-40B4-BE49-F238E27FC236}">
                <a16:creationId xmlns:a16="http://schemas.microsoft.com/office/drawing/2014/main" id="{72E520D5-75F6-43F8-8F75-4F68612A4F6B}"/>
              </a:ext>
            </a:extLst>
          </p:cNvPr>
          <p:cNvSpPr>
            <a:spLocks noGrp="1"/>
          </p:cNvSpPr>
          <p:nvPr>
            <p:ph type="title"/>
          </p:nvPr>
        </p:nvSpPr>
        <p:spPr>
          <a:xfrm>
            <a:off x="284480" y="0"/>
            <a:ext cx="7477760" cy="2900518"/>
          </a:xfrm>
        </p:spPr>
        <p:txBody>
          <a:bodyPr vert="horz" lIns="91440" tIns="45720" rIns="91440" bIns="45720" rtlCol="0" anchor="b">
            <a:normAutofit/>
          </a:bodyPr>
          <a:lstStyle/>
          <a:p>
            <a:r>
              <a:rPr lang="en-US" sz="6000">
                <a:solidFill>
                  <a:srgbClr val="FFFFFF"/>
                </a:solidFill>
              </a:rPr>
              <a:t>Attempting to understand from outside in</a:t>
            </a:r>
          </a:p>
        </p:txBody>
      </p:sp>
    </p:spTree>
    <p:extLst>
      <p:ext uri="{BB962C8B-B14F-4D97-AF65-F5344CB8AC3E}">
        <p14:creationId xmlns:p14="http://schemas.microsoft.com/office/powerpoint/2010/main" val="13858357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ea typeface="+mn-lt"/>
                <a:cs typeface="+mn-lt"/>
              </a:rPr>
              <a:t>Many believers make use of social media to spread their views</a:t>
            </a:r>
            <a:endParaRPr lang="en-US"/>
          </a:p>
        </p:txBody>
      </p:sp>
      <p:pic>
        <p:nvPicPr>
          <p:cNvPr id="3" name="Picture 4" descr="A picture containing plate&#10;&#10;Description automatically generated">
            <a:extLst>
              <a:ext uri="{FF2B5EF4-FFF2-40B4-BE49-F238E27FC236}">
                <a16:creationId xmlns:a16="http://schemas.microsoft.com/office/drawing/2014/main" id="{C0BF260C-E261-D291-6C7D-884EC34FA3F0}"/>
              </a:ext>
            </a:extLst>
          </p:cNvPr>
          <p:cNvPicPr>
            <a:picLocks noChangeAspect="1"/>
          </p:cNvPicPr>
          <p:nvPr/>
        </p:nvPicPr>
        <p:blipFill rotWithShape="1">
          <a:blip r:embed="rId2"/>
          <a:srcRect l="10725" r="3519" b="-1"/>
          <a:stretch/>
        </p:blipFill>
        <p:spPr>
          <a:xfrm>
            <a:off x="603671" y="-1"/>
            <a:ext cx="11588329" cy="6857999"/>
          </a:xfrm>
          <a:prstGeom prst="rect">
            <a:avLst/>
          </a:prstGeom>
        </p:spPr>
      </p:pic>
      <p:sp>
        <p:nvSpPr>
          <p:cNvPr id="10" name="Rectangle 9">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5"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F788151-976E-FADA-FB5B-ECE653342262}"/>
              </a:ext>
            </a:extLst>
          </p:cNvPr>
          <p:cNvSpPr txBox="1"/>
          <p:nvPr/>
        </p:nvSpPr>
        <p:spPr>
          <a:xfrm>
            <a:off x="663883" y="371480"/>
            <a:ext cx="4788772" cy="501114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90000"/>
              </a:lnSpc>
              <a:spcAft>
                <a:spcPts val="600"/>
              </a:spcAft>
            </a:pPr>
            <a:r>
              <a:rPr lang="en-US" sz="2400" b="1">
                <a:solidFill>
                  <a:schemeClr val="bg1"/>
                </a:solidFill>
              </a:rPr>
              <a:t>CASE: Modern flat Earth believers</a:t>
            </a:r>
            <a:endParaRPr lang="en-US" sz="2400" b="1">
              <a:solidFill>
                <a:schemeClr val="bg1"/>
              </a:solidFill>
              <a:ea typeface="Calibri"/>
              <a:cs typeface="Calibri"/>
            </a:endParaRPr>
          </a:p>
          <a:p>
            <a:pPr marL="285750" indent="-285750">
              <a:lnSpc>
                <a:spcPct val="90000"/>
              </a:lnSpc>
              <a:spcAft>
                <a:spcPts val="600"/>
              </a:spcAft>
              <a:buFont typeface="Arial"/>
              <a:buChar char="•"/>
            </a:pPr>
            <a:r>
              <a:rPr lang="en-US">
                <a:solidFill>
                  <a:schemeClr val="bg1"/>
                </a:solidFill>
                <a:ea typeface="Calibri" panose="020F0502020204030204"/>
                <a:cs typeface="Calibri" panose="020F0502020204030204"/>
              </a:rPr>
              <a:t>Individuals claim that the Earth is flat while denying the Earth's sphericity.</a:t>
            </a:r>
          </a:p>
          <a:p>
            <a:pPr marL="285750" indent="-285750">
              <a:lnSpc>
                <a:spcPct val="90000"/>
              </a:lnSpc>
              <a:spcAft>
                <a:spcPts val="600"/>
              </a:spcAft>
              <a:buFont typeface="Arial"/>
              <a:buChar char="•"/>
            </a:pPr>
            <a:r>
              <a:rPr lang="en-US">
                <a:solidFill>
                  <a:schemeClr val="bg1"/>
                </a:solidFill>
                <a:ea typeface="Calibri" panose="020F0502020204030204"/>
                <a:cs typeface="Calibri" panose="020F0502020204030204"/>
              </a:rPr>
              <a:t>Flat Earth groups of the modern era date from mid 20th century</a:t>
            </a:r>
          </a:p>
          <a:p>
            <a:pPr marL="285750" indent="-285750">
              <a:lnSpc>
                <a:spcPct val="90000"/>
              </a:lnSpc>
              <a:spcAft>
                <a:spcPts val="600"/>
              </a:spcAft>
              <a:buFont typeface="Arial"/>
              <a:buChar char="•"/>
            </a:pPr>
            <a:r>
              <a:rPr lang="en-US">
                <a:solidFill>
                  <a:schemeClr val="bg1"/>
                </a:solidFill>
                <a:ea typeface="+mn-lt"/>
                <a:cs typeface="+mn-lt"/>
              </a:rPr>
              <a:t>Many believers make use of social media to spread their views</a:t>
            </a:r>
            <a:endParaRPr lang="en-US">
              <a:solidFill>
                <a:schemeClr val="bg1"/>
              </a:solidFill>
              <a:ea typeface="Calibri" panose="020F0502020204030204"/>
              <a:cs typeface="Calibri" panose="020F0502020204030204"/>
            </a:endParaRPr>
          </a:p>
          <a:p>
            <a:pPr marL="285750" indent="-285750">
              <a:lnSpc>
                <a:spcPct val="90000"/>
              </a:lnSpc>
              <a:spcAft>
                <a:spcPts val="600"/>
              </a:spcAft>
              <a:buFont typeface="Arial"/>
              <a:buChar char="•"/>
            </a:pPr>
            <a:endParaRPr lang="en-US">
              <a:solidFill>
                <a:schemeClr val="bg1"/>
              </a:solidFill>
            </a:endParaRPr>
          </a:p>
          <a:p>
            <a:pPr marL="285750" indent="-285750">
              <a:lnSpc>
                <a:spcPct val="90000"/>
              </a:lnSpc>
              <a:spcAft>
                <a:spcPts val="600"/>
              </a:spcAft>
              <a:buFont typeface="Arial"/>
              <a:buChar char="•"/>
            </a:pPr>
            <a:endParaRPr lang="en-US">
              <a:solidFill>
                <a:schemeClr val="bg1"/>
              </a:solidFill>
            </a:endParaRPr>
          </a:p>
          <a:p>
            <a:pPr indent="-228600">
              <a:lnSpc>
                <a:spcPct val="90000"/>
              </a:lnSpc>
              <a:spcAft>
                <a:spcPts val="600"/>
              </a:spcAft>
              <a:buFont typeface="Arial" panose="020B0604020202020204" pitchFamily="34" charset="0"/>
              <a:buChar char="•"/>
            </a:pPr>
            <a:r>
              <a:rPr lang="en-US">
                <a:solidFill>
                  <a:schemeClr val="bg1"/>
                </a:solidFill>
              </a:rPr>
              <a:t>LINK: </a:t>
            </a:r>
            <a:endParaRPr lang="en-US" sz="1400">
              <a:solidFill>
                <a:schemeClr val="bg1"/>
              </a:solidFill>
            </a:endParaRPr>
          </a:p>
          <a:p>
            <a:pPr>
              <a:lnSpc>
                <a:spcPct val="90000"/>
              </a:lnSpc>
              <a:spcAft>
                <a:spcPts val="600"/>
              </a:spcAft>
            </a:pPr>
            <a:r>
              <a:rPr lang="en-US" sz="1400">
                <a:solidFill>
                  <a:schemeClr val="bg1"/>
                </a:solidFill>
                <a:highlight>
                  <a:srgbClr val="C0C0C0"/>
                </a:highlight>
                <a:hlinkClick r:id="rId3">
                  <a:extLst>
                    <a:ext uri="{A12FA001-AC4F-418D-AE19-62706E023703}">
                      <ahyp:hlinkClr xmlns:ahyp="http://schemas.microsoft.com/office/drawing/2018/hyperlinkcolor" val="tx"/>
                    </a:ext>
                  </a:extLst>
                </a:hlinkClick>
              </a:rPr>
              <a:t>https://www.youtube.com/watch?v=1gHbwT_R9t0</a:t>
            </a:r>
            <a:r>
              <a:rPr lang="en-US" sz="1400">
                <a:solidFill>
                  <a:schemeClr val="bg1"/>
                </a:solidFill>
                <a:highlight>
                  <a:srgbClr val="C0C0C0"/>
                </a:highlight>
              </a:rPr>
              <a:t> </a:t>
            </a:r>
            <a:endParaRPr lang="en-US" sz="1400">
              <a:solidFill>
                <a:schemeClr val="bg1"/>
              </a:solidFill>
              <a:highlight>
                <a:srgbClr val="C0C0C0"/>
              </a:highlight>
              <a:ea typeface="Calibri" panose="020F0502020204030204"/>
              <a:cs typeface="Calibri" panose="020F0502020204030204"/>
            </a:endParaRPr>
          </a:p>
        </p:txBody>
      </p:sp>
    </p:spTree>
    <p:extLst>
      <p:ext uri="{BB962C8B-B14F-4D97-AF65-F5344CB8AC3E}">
        <p14:creationId xmlns:p14="http://schemas.microsoft.com/office/powerpoint/2010/main" val="135883391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AF4F078AD57E940ADE2D0908EDD2AB5" ma:contentTypeVersion="2" ma:contentTypeDescription="Create a new document." ma:contentTypeScope="" ma:versionID="fb522ee19a8fa0dbb1bc58a7b0683bfd">
  <xsd:schema xmlns:xsd="http://www.w3.org/2001/XMLSchema" xmlns:xs="http://www.w3.org/2001/XMLSchema" xmlns:p="http://schemas.microsoft.com/office/2006/metadata/properties" xmlns:ns2="3ba323e0-5f33-41b8-99dd-72d8239d1bca" targetNamespace="http://schemas.microsoft.com/office/2006/metadata/properties" ma:root="true" ma:fieldsID="f2578d21747064ef2d4cab952b462c78" ns2:_="">
    <xsd:import namespace="3ba323e0-5f33-41b8-99dd-72d8239d1bca"/>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a323e0-5f33-41b8-99dd-72d8239d1b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6CCE065-1D3B-4066-BE6A-5D697E718969}">
  <ds:schemaRefs>
    <ds:schemaRef ds:uri="http://schemas.microsoft.com/sharepoint/v3/contenttype/forms"/>
  </ds:schemaRefs>
</ds:datastoreItem>
</file>

<file path=customXml/itemProps2.xml><?xml version="1.0" encoding="utf-8"?>
<ds:datastoreItem xmlns:ds="http://schemas.openxmlformats.org/officeDocument/2006/customXml" ds:itemID="{8DC37E8B-CF22-49B5-937E-39131E8FEA09}">
  <ds:schemaRefs>
    <ds:schemaRef ds:uri="3ba323e0-5f33-41b8-99dd-72d8239d1b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4FD7C9E-05D7-49E5-9498-6B9261BAF40A}">
  <ds:schemaRefs>
    <ds:schemaRef ds:uri="3ba323e0-5f33-41b8-99dd-72d8239d1bc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0</TotalTime>
  <Words>3334</Words>
  <Application>Microsoft Office PowerPoint</Application>
  <PresentationFormat>Widescreen</PresentationFormat>
  <Paragraphs>303</Paragraphs>
  <Slides>40</Slides>
  <Notes>21</Notes>
  <HiddenSlides>8</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Arial</vt:lpstr>
      <vt:lpstr>Arial (Headings)</vt:lpstr>
      <vt:lpstr>Calibri</vt:lpstr>
      <vt:lpstr>Calibri Light</vt:lpstr>
      <vt:lpstr>Courier New</vt:lpstr>
      <vt:lpstr>Georgia</vt:lpstr>
      <vt:lpstr>Lucida Grande</vt:lpstr>
      <vt:lpstr>office theme</vt:lpstr>
      <vt:lpstr>Ethnography</vt:lpstr>
      <vt:lpstr>Ethnography Purpose</vt:lpstr>
      <vt:lpstr>Etymology </vt:lpstr>
      <vt:lpstr>Q: What are some examples of groups?</vt:lpstr>
      <vt:lpstr> Q:  Can a clear border always be defined? </vt:lpstr>
      <vt:lpstr>Defining a group</vt:lpstr>
      <vt:lpstr>Q: Do the individuals within the group need to know they are part of a community</vt:lpstr>
      <vt:lpstr>Attempting to understand from outside in</vt:lpstr>
      <vt:lpstr>PowerPoint Presentation</vt:lpstr>
      <vt:lpstr>Ethnographical inquiry of modern flat movement</vt:lpstr>
      <vt:lpstr>Foundations of Ethnography</vt:lpstr>
      <vt:lpstr>Anthropology </vt:lpstr>
      <vt:lpstr>Ethnology  </vt:lpstr>
      <vt:lpstr>Ethnography  </vt:lpstr>
      <vt:lpstr>Q: Can a historian be a type of ethnographer? </vt:lpstr>
      <vt:lpstr>Marco Polo (1254-1324)</vt:lpstr>
      <vt:lpstr>Q: Can ethnography be done by modern scholars attempting to understand beliefs of ancient societies? (e.g., Greece)</vt:lpstr>
      <vt:lpstr>Historians VS Ethnographers</vt:lpstr>
      <vt:lpstr>Elements of ethnography</vt:lpstr>
      <vt:lpstr>Evolution of Ethnography</vt:lpstr>
      <vt:lpstr>Four Principles of (Modern) Ethnography</vt:lpstr>
      <vt:lpstr>Q: What is needed for an ethnography to differ from “hanging out”? </vt:lpstr>
      <vt:lpstr>Criticism – Bias and Influence</vt:lpstr>
      <vt:lpstr>Criticism – Lack of generalizable theories</vt:lpstr>
      <vt:lpstr>Criticism – Lack of Precision</vt:lpstr>
      <vt:lpstr>Crisis of ethnography</vt:lpstr>
      <vt:lpstr>Alternative – Interpretive Anthropology</vt:lpstr>
      <vt:lpstr>Other Alternatives</vt:lpstr>
      <vt:lpstr>Ethical concerns</vt:lpstr>
      <vt:lpstr>Practical approach to case study of flat earthers</vt:lpstr>
      <vt:lpstr>Q - Is it necessary for the researcher to suspend their preconceived notions about the shape of the earth? Should the researcher themselves also be a flat earther?</vt:lpstr>
      <vt:lpstr>Thank you for your attention and participation! </vt:lpstr>
      <vt:lpstr>Purpose</vt:lpstr>
      <vt:lpstr>Bigger picture</vt:lpstr>
      <vt:lpstr>Questions for Discussion</vt:lpstr>
      <vt:lpstr>Speech for ethnography</vt:lpstr>
      <vt:lpstr>Criticisms</vt:lpstr>
      <vt:lpstr>Questions for facilitation(read your topic into ”X</vt:lpstr>
      <vt:lpstr>An example of a thick description</vt:lpstr>
      <vt:lpstr>Alternatives within the qualitative research paradigm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Häyry Matti</dc:creator>
  <cp:lastModifiedBy>Häyry Matti</cp:lastModifiedBy>
  <cp:revision>2</cp:revision>
  <dcterms:created xsi:type="dcterms:W3CDTF">2022-09-23T07:23:52Z</dcterms:created>
  <dcterms:modified xsi:type="dcterms:W3CDTF">2022-10-12T15:10:51Z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0x010100CAF4F078AD57E940ADE2D0908EDD2AB5</vt:lpwstr>
  </property>
</Properties>
</file>