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3"/>
  </p:notesMasterIdLst>
  <p:sldIdLst>
    <p:sldId id="504" r:id="rId3"/>
    <p:sldId id="508" r:id="rId4"/>
    <p:sldId id="398" r:id="rId5"/>
    <p:sldId id="390" r:id="rId6"/>
    <p:sldId id="257" r:id="rId7"/>
    <p:sldId id="263" r:id="rId8"/>
    <p:sldId id="262" r:id="rId9"/>
    <p:sldId id="261" r:id="rId10"/>
    <p:sldId id="363" r:id="rId11"/>
    <p:sldId id="360" r:id="rId12"/>
    <p:sldId id="357" r:id="rId13"/>
    <p:sldId id="353" r:id="rId14"/>
    <p:sldId id="424" r:id="rId15"/>
    <p:sldId id="282" r:id="rId16"/>
    <p:sldId id="278" r:id="rId17"/>
    <p:sldId id="277" r:id="rId18"/>
    <p:sldId id="276" r:id="rId19"/>
    <p:sldId id="275" r:id="rId20"/>
    <p:sldId id="274" r:id="rId21"/>
    <p:sldId id="273" r:id="rId22"/>
    <p:sldId id="272" r:id="rId23"/>
    <p:sldId id="271" r:id="rId24"/>
    <p:sldId id="270" r:id="rId25"/>
    <p:sldId id="283" r:id="rId26"/>
    <p:sldId id="269" r:id="rId27"/>
    <p:sldId id="268" r:id="rId28"/>
    <p:sldId id="267" r:id="rId29"/>
    <p:sldId id="297" r:id="rId30"/>
    <p:sldId id="284" r:id="rId31"/>
    <p:sldId id="265" r:id="rId32"/>
    <p:sldId id="302" r:id="rId33"/>
    <p:sldId id="301" r:id="rId34"/>
    <p:sldId id="300" r:id="rId35"/>
    <p:sldId id="299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8" r:id="rId48"/>
    <p:sldId id="319" r:id="rId49"/>
    <p:sldId id="314" r:id="rId50"/>
    <p:sldId id="315" r:id="rId51"/>
    <p:sldId id="316" r:id="rId52"/>
    <p:sldId id="323" r:id="rId53"/>
    <p:sldId id="343" r:id="rId54"/>
    <p:sldId id="342" r:id="rId55"/>
    <p:sldId id="341" r:id="rId56"/>
    <p:sldId id="339" r:id="rId57"/>
    <p:sldId id="338" r:id="rId58"/>
    <p:sldId id="335" r:id="rId59"/>
    <p:sldId id="334" r:id="rId60"/>
    <p:sldId id="333" r:id="rId61"/>
    <p:sldId id="332" r:id="rId62"/>
    <p:sldId id="328" r:id="rId63"/>
    <p:sldId id="327" r:id="rId64"/>
    <p:sldId id="351" r:id="rId65"/>
    <p:sldId id="352" r:id="rId66"/>
    <p:sldId id="503" r:id="rId67"/>
    <p:sldId id="506" r:id="rId68"/>
    <p:sldId id="509" r:id="rId69"/>
    <p:sldId id="376" r:id="rId70"/>
    <p:sldId id="374" r:id="rId71"/>
    <p:sldId id="369" r:id="rId72"/>
    <p:sldId id="378" r:id="rId73"/>
    <p:sldId id="404" r:id="rId74"/>
    <p:sldId id="411" r:id="rId75"/>
    <p:sldId id="405" r:id="rId76"/>
    <p:sldId id="412" r:id="rId77"/>
    <p:sldId id="418" r:id="rId78"/>
    <p:sldId id="417" r:id="rId79"/>
    <p:sldId id="416" r:id="rId80"/>
    <p:sldId id="415" r:id="rId81"/>
    <p:sldId id="414" r:id="rId82"/>
    <p:sldId id="413" r:id="rId83"/>
    <p:sldId id="420" r:id="rId84"/>
    <p:sldId id="430" r:id="rId85"/>
    <p:sldId id="454" r:id="rId86"/>
    <p:sldId id="436" r:id="rId87"/>
    <p:sldId id="438" r:id="rId88"/>
    <p:sldId id="433" r:id="rId89"/>
    <p:sldId id="451" r:id="rId90"/>
    <p:sldId id="453" r:id="rId91"/>
    <p:sldId id="442" r:id="rId92"/>
    <p:sldId id="443" r:id="rId93"/>
    <p:sldId id="446" r:id="rId94"/>
    <p:sldId id="447" r:id="rId95"/>
    <p:sldId id="455" r:id="rId96"/>
    <p:sldId id="502" r:id="rId97"/>
    <p:sldId id="499" r:id="rId98"/>
    <p:sldId id="500" r:id="rId99"/>
    <p:sldId id="459" r:id="rId100"/>
    <p:sldId id="457" r:id="rId101"/>
    <p:sldId id="458" r:id="rId102"/>
    <p:sldId id="483" r:id="rId103"/>
    <p:sldId id="485" r:id="rId104"/>
    <p:sldId id="467" r:id="rId105"/>
    <p:sldId id="489" r:id="rId106"/>
    <p:sldId id="463" r:id="rId107"/>
    <p:sldId id="464" r:id="rId108"/>
    <p:sldId id="490" r:id="rId109"/>
    <p:sldId id="491" r:id="rId110"/>
    <p:sldId id="492" r:id="rId111"/>
    <p:sldId id="470" r:id="rId112"/>
    <p:sldId id="473" r:id="rId113"/>
    <p:sldId id="498" r:id="rId114"/>
    <p:sldId id="497" r:id="rId115"/>
    <p:sldId id="496" r:id="rId116"/>
    <p:sldId id="495" r:id="rId117"/>
    <p:sldId id="494" r:id="rId118"/>
    <p:sldId id="493" r:id="rId119"/>
    <p:sldId id="481" r:id="rId120"/>
    <p:sldId id="475" r:id="rId121"/>
    <p:sldId id="510" r:id="rId1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018" autoAdjust="0"/>
  </p:normalViewPr>
  <p:slideViewPr>
    <p:cSldViewPr snapToGrid="0">
      <p:cViewPr varScale="1">
        <p:scale>
          <a:sx n="99" d="100"/>
          <a:sy n="99" d="100"/>
        </p:scale>
        <p:origin x="6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presProps" Target="presProps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8-21T12:43:18.060"/>
    </inkml:context>
    <inkml:brush xml:id="br0">
      <inkml:brushProperty name="width" value="0.2" units="cm"/>
      <inkml:brushProperty name="height" value="0.2" units="cm"/>
      <inkml:brushProperty name="color" value="#FFA6CC"/>
      <inkml:brushProperty name="fitToCurve" value="1"/>
    </inkml:brush>
  </inkml:definitions>
  <inkml:traceGroup>
    <inkml:annotationXML>
      <emma:emma xmlns:emma="http://www.w3.org/2003/04/emma" version="1.0">
        <emma:interpretation id="{B924F7E0-6467-4846-BBC5-021B43211A90}" emma:medium="tactile" emma:mode="ink">
          <msink:context xmlns:msink="http://schemas.microsoft.com/ink/2010/main" type="inkDrawing" rotatedBoundingBox="2739,6276 10655,6578 10565,8925 2650,8623" hotPoints="11488,7695 6870,8774 2281,7579 6899,6500" semanticType="enclosure" shapeName="Ellipse"/>
        </emma:interpretation>
      </emma:emma>
    </inkml:annotationXML>
    <inkml:trace contextRef="#ctx0" brushRef="#br0">0 799 0,'28'-27'125,"-1"-1"-78,82-108-31,55 81-1,55-27-15,26 0 16,-135 55-16,53 0 15,29-55-15,-1 0 16,-137 55-16,28 27 16,-54 0-16,-1 0 156,0 0-63,28 0-93,-28 0 16,28-82-16,27 54 15,-55 28-15,28 0 16,54 0-16,-54-27 16,-1 27-16,1 0 15,109 0-15,82 0 16,-137 0-16,109 0 15,1 0-15,-28 0 16,-109 0-16,82 0 16,27 0-16,-82 0 15,-27 0-15,-27 0 219,-28 0-204,55 0-15,191 0 16,55 55-16,82-28 15,-28 28-15,-27-55 16,27 54-16,-27-26 16,-136 26-16,-28-27 15,-27 110 126,-164-110-141,137 28 15,-56 27-15,29 54 16,26-136-16,-54 82 15,-27-54-15,-1-1 16,-26-27-16,-28 82 218,-28 54-202,1-81-16,0 54 16,-28-54-16,28 27 15,0-27-15,-1-1 16,1 1-16,0 54 15,-28-54 48,28-28-48,-1 28-15,28-28 16,-54 0-16,-28 28 16,55-55-16,-1 27 15,-54 0-15,55-27 16,-82 0-16,54 28 15,0-1-15,28-27 16,-55 55 0,55-28-16,0-27 15,-28 0 1,28 0-16,-1 0 15,-54 27-15,0-27 16,-81 0-16,-29 28 16,110-28-16,28 0 15,-28 0-15,27 0 16,28 0-16,-28 0 15,28 0-15,-55 0 16,55 0-16,27 0 16,-28 0-16,-26 54 15,-1-54 1,1 0-16,-83 0 15,-27 0-15,0 0 16,28 0-16,-28 0 16,109 0-16,-27 0 15,0 0-15,-54 0 16,-28 0-16,137 0 15,-83 0-15,83 0 16,-82 0-16,54 0 16,-81 0-16,54 0 15,-82 0-15,82 0 16,-55 0-16,28 0 15,-82 0-15,27 0 16,0 0-16,28 0 16,-28 0-16,27 0 15,28 0-15,82 0 16,-1 0-16,-26 0 109,26 0-109,1 0 16,-82 0-16,0 0 15,-55 0-15,-27 0 16,81 0-16,56 0 15,-56 0-15,56 0 16,26 0-16,1 0 62,0 0-62,-55 0 16,-27 0-16,-55-27 16,-27-82-16,136 109 15,-82-55-15,110 55 16,27 0 109,-55-27-110,28 27-15,-27-55 16,54 28 15,0-28-15,-28 1-16,28 26 15,0-26 1,0 26-1,0-81 1,0 82 0,0-1-16,0-53 15,-27 81-15,0-28 16,27-81-1,0 82 1,0-28 31,0 28-47,0-1 31,0-26-15,0 26-16,27-53 78,-27 81-78,27-28 15,1 1-15,-1-28 16,-27 28-16,27 0 15,-27-1 17,0-54 92,0 55-108,0 27-16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52F54-7ACF-46FA-8AA7-D0997AE285B8}" type="datetimeFigureOut">
              <a:rPr lang="fi-FI" smtClean="0"/>
              <a:t>15.8.2022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D03F0-C83B-46C3-B0EE-9C6AE261F5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902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52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8518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61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1426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62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909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63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633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64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2229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65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1842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72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886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73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041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74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308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75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9816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76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8534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53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0135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77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07917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78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6641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79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6399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80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65027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81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64390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82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41421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83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53400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84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4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85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58518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86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7837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54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16045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87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30048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88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32754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89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50618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90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43300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91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90594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92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42075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93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39358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110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80036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111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51400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112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7283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55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4768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113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93651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114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68228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115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47095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116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38729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117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04218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118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6944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56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8005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57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859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58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1528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59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2485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60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2098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15.8.2022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8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15.8.2022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035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15.8.2022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976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E2A47-DB31-438F-9AC0-1B4C9F614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6E8FEB-3383-4983-BA29-2A72243C0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1EECD-62DC-4782-8BE0-9AF9EC12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08/15/2022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AA95A-928A-4AED-A9CC-DFDB96603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45822-9B46-4569-B03C-2CB13598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862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D9230-F814-4E0D-AB15-6D1CD2CC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F548E-337D-492F-B935-6AE0BB91B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261EB-A6AE-4EFF-92B1-4D343886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08/15/2022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C9582-CE1C-45C5-BD93-2507CC21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DA4B5-813E-4130-A805-FC216BC3B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5101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3D89C-D83A-4B9B-8E9E-E503CAC7F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C1683-4EA4-4C3D-8D96-B37F626B9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B8E44-C6D1-41AA-B72A-465F89990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08/15/2022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4DBAA-BDA6-4684-A54C-85E759889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ABFE0-DB0E-423B-AA12-1DF6F88AE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51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7996B-37B4-4FEC-9FA8-6EB5BA554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8D77F-453B-476D-A5F4-6A1742984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07F99-4BA0-4F3F-B4C8-0522FCCFF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1C363-C331-4D79-9698-3A048A7A6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08/15/2022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02C1A-8CA1-4FDD-906E-204C49CEA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C8E954-48A1-4835-8A45-2C128B7CE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127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35FC0-48AA-4653-B6A3-C227D90A9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A475E-E2E5-4359-9436-40DD9D04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505EBD-B5A5-4FE8-B0B9-FE39BB7A3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9E2C6C-38A6-44F3-9E7F-424353DDC2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29392-6100-4C6D-AE5D-D63E7E3B57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B508D1-A39F-4CE6-8A60-875B88B91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08/15/2022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5A20A7-737A-4B11-802F-C7AB3DCBD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1E7B60-DCC0-4544-A052-558DEEA65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2680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9164F-CAF3-4B55-8E4A-B7784B27D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EEE67-1133-480C-8029-644F893CE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08/15/2022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535FA9-AA67-47E5-B90B-33CA83AF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3C075-4EC1-40A2-888F-00CD9BF84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9005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7FE1DB-3539-42AD-B8FF-158293B0F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08/15/2022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E65EC8-C3B3-465B-995E-25515D223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81E50-8FEB-49EF-A41D-8C8C8BAB9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4525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CA3A9-1F02-493C-86A8-A2E90A91B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5EFD4-947C-43D2-9ABA-A3D36530D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A384E-8C81-444B-946B-37935D271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1C5A48-5826-4CF8-98B8-6397663C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08/15/2022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D7E9C-6DA9-4BB0-A4C6-0AD8DAFE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638AB-604D-4FED-94CA-AB00D56E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3666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15.8.2022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006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47F81-2101-487A-BA58-05F0211A7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49287F-326D-4FAD-9181-EE78D12C46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CEACD-A931-4176-95F5-464C41C91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56B45-2950-49BD-A480-09E1E904F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08/15/2022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E04E2-187E-4846-8C44-6C6C4E52E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DAE1F-9B27-45AF-AFAB-7D68CC76E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486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CFB8-D49F-4BAD-9BA1-37DCC6E2D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3272E-3986-4088-8B05-95779DCFE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4E7F2-1E72-4112-83AE-518013B9D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08/15/2022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DD244-EA25-4A80-8C18-DA2B8D10C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11990-102D-4B37-ACBF-4A9B66B39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045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651C5F-B505-4AE0-8D38-79F6EDBA38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AB05B-B81D-42C5-8AA7-745A07E83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5350D-22E2-4E37-86EE-C50D5C92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08/15/2022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493B9-4FA4-48CB-B7A3-AB6C47BF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3A490-3D3E-4C39-87A5-4D7260174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5878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15.8.2022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956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15.8.2022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037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15.8.2022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878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15.8.2022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573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15.8.2022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001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15.8.2022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335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15.8.2022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720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9C9DC-1510-42B8-BAD5-B4B3B0D0DCA8}" type="datetimeFigureOut">
              <a:rPr lang="fi-FI" smtClean="0"/>
              <a:t>15.8.2022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00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374F42-CADE-4B80-9BD8-C6FE37B06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E31AB-68CD-4FEF-82FC-442456941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74EA1-8CC1-4BF5-A2DC-AF9D101A4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00BEE-5DF1-4614-8FFC-CF7A2F42A714}" type="datetimeFigureOut">
              <a:rPr lang="LID4096" smtClean="0"/>
              <a:t>08/15/2022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F5774-E505-4001-BB90-1B96BE375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AE445-CF9C-42DD-9BDD-E99563674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886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matti.hayry@aalto.fi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3DBAEC-2309-4332-A950-BB3518F41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87" r="-1" b="1121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1FFB2-1788-4DAF-83F1-832EC0B01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889149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>
                <a:solidFill>
                  <a:srgbClr val="FFFF00"/>
                </a:solidFill>
              </a:rPr>
              <a:t>Ontology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sz="3200" b="1" dirty="0"/>
              <a:t>MNGT-L2200 </a:t>
            </a:r>
            <a:br>
              <a:rPr lang="en-US" sz="3200" b="1" dirty="0"/>
            </a:br>
            <a:r>
              <a:rPr lang="en-US" sz="3200" b="1" dirty="0"/>
              <a:t>Philosophy of Social Science</a:t>
            </a:r>
            <a:endParaRPr lang="LID4096" sz="3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3A7327-FDA8-4BE2-B26D-35A2DB4C6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Matti Häyry</a:t>
            </a:r>
            <a:endParaRPr lang="LID4096" sz="20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380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34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0561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know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11615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we do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63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0390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Epistemology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1444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60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people exist?</a:t>
            </a:r>
          </a:p>
        </p:txBody>
      </p:sp>
      <p:sp>
        <p:nvSpPr>
          <p:cNvPr id="18" name="Oval 17"/>
          <p:cNvSpPr/>
          <p:nvPr/>
        </p:nvSpPr>
        <p:spPr>
          <a:xfrm>
            <a:off x="2078472" y="23803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240000">
            <a:off x="2205472" y="2669189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095930" y="3031298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23251" y="3031298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22589" y="2767578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20711" y="2767578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48294" y="1571454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Objectively</a:t>
            </a:r>
          </a:p>
        </p:txBody>
      </p:sp>
      <p:sp>
        <p:nvSpPr>
          <p:cNvPr id="10" name="Wave 9"/>
          <p:cNvSpPr/>
          <p:nvPr/>
        </p:nvSpPr>
        <p:spPr>
          <a:xfrm rot="-1500000">
            <a:off x="1083896" y="3165158"/>
            <a:ext cx="2258568" cy="1700784"/>
          </a:xfrm>
          <a:prstGeom prst="wav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  <a:cs typeface="AngsanaUPC" panose="02020603050405020304" pitchFamily="18" charset="-34"/>
              </a:rPr>
              <a:t>Greetings from God and Mother Nature</a:t>
            </a:r>
          </a:p>
        </p:txBody>
      </p:sp>
      <p:sp>
        <p:nvSpPr>
          <p:cNvPr id="11" name="Heart 10"/>
          <p:cNvSpPr/>
          <p:nvPr/>
        </p:nvSpPr>
        <p:spPr>
          <a:xfrm rot="-1500000">
            <a:off x="1227938" y="3578089"/>
            <a:ext cx="355600" cy="380126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 rot="-1500000">
            <a:off x="2794195" y="4074459"/>
            <a:ext cx="363054" cy="380127"/>
          </a:xfrm>
          <a:prstGeom prst="smileyF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5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people exist?</a:t>
            </a:r>
          </a:p>
        </p:txBody>
      </p:sp>
      <p:sp>
        <p:nvSpPr>
          <p:cNvPr id="18" name="Oval 17"/>
          <p:cNvSpPr/>
          <p:nvPr/>
        </p:nvSpPr>
        <p:spPr>
          <a:xfrm>
            <a:off x="2078472" y="23803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240000">
            <a:off x="2205472" y="2669189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095930" y="3031298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23251" y="3031298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22589" y="2767578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20711" y="2767578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48294" y="1571454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Objectively</a:t>
            </a:r>
          </a:p>
        </p:txBody>
      </p:sp>
      <p:sp>
        <p:nvSpPr>
          <p:cNvPr id="13" name="Oval 12"/>
          <p:cNvSpPr/>
          <p:nvPr/>
        </p:nvSpPr>
        <p:spPr>
          <a:xfrm>
            <a:off x="3516047" y="27550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240000">
            <a:off x="3643047" y="30438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536367" y="34059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60826" y="34059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437907" y="3142249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58286" y="3142249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044269" y="3827062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240000">
            <a:off x="3171269" y="4115906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064589" y="4478015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189048" y="4478015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039188" y="4214295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186508" y="4214295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65647" y="2810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240000">
            <a:off x="592647" y="309968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85967" y="346179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0426" y="346179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60566" y="319807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07886" y="3198070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326649" y="3770653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rot="240000">
            <a:off x="1453649" y="4059497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346969" y="4421606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471428" y="4421606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321568" y="4157886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468888" y="4157886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560358" y="1600691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Subjectively</a:t>
            </a:r>
          </a:p>
        </p:txBody>
      </p:sp>
    </p:spTree>
    <p:extLst>
      <p:ext uri="{BB962C8B-B14F-4D97-AF65-F5344CB8AC3E}">
        <p14:creationId xmlns:p14="http://schemas.microsoft.com/office/powerpoint/2010/main" val="393175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people exist?</a:t>
            </a:r>
          </a:p>
        </p:txBody>
      </p:sp>
      <p:sp>
        <p:nvSpPr>
          <p:cNvPr id="18" name="Oval 17"/>
          <p:cNvSpPr/>
          <p:nvPr/>
        </p:nvSpPr>
        <p:spPr>
          <a:xfrm>
            <a:off x="2078472" y="23803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240000">
            <a:off x="2205472" y="2669189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095930" y="3031298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23251" y="3031298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22589" y="2767578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20711" y="2767578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48294" y="1571454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Objectively</a:t>
            </a:r>
          </a:p>
        </p:txBody>
      </p:sp>
      <p:sp>
        <p:nvSpPr>
          <p:cNvPr id="13" name="Oval 12"/>
          <p:cNvSpPr/>
          <p:nvPr/>
        </p:nvSpPr>
        <p:spPr>
          <a:xfrm>
            <a:off x="3516047" y="27550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240000">
            <a:off x="3643047" y="30438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536367" y="34059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60826" y="34059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437907" y="3142249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58286" y="3142249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044269" y="3827062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240000">
            <a:off x="3171269" y="4115906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064589" y="4478015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189048" y="4478015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039188" y="4214295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186508" y="4214295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65647" y="2810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240000">
            <a:off x="592647" y="309968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85967" y="346179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0426" y="346179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60566" y="319807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07886" y="3198070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326649" y="3770653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rot="240000">
            <a:off x="1453649" y="4059497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346969" y="4421606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471428" y="4421606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321568" y="4157886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468888" y="4157886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560358" y="1600691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Subjectively</a:t>
            </a:r>
          </a:p>
        </p:txBody>
      </p:sp>
      <p:sp>
        <p:nvSpPr>
          <p:cNvPr id="44" name="Oval 43"/>
          <p:cNvSpPr/>
          <p:nvPr/>
        </p:nvSpPr>
        <p:spPr>
          <a:xfrm>
            <a:off x="8465356" y="287667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rot="240000">
            <a:off x="8592356" y="316552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485676" y="352763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610135" y="352763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8460275" y="3263911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607595" y="3263911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10078181" y="244618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240000">
            <a:off x="10205181" y="2735030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10095639" y="3097139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222960" y="3097139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10022298" y="2833419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0220420" y="2833419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9326358" y="3836494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rot="240000">
            <a:off x="9453358" y="4125338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9346678" y="4487447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9471137" y="4487447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9321277" y="4223727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9468597" y="4223727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11515756" y="282085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rot="240000">
            <a:off x="11642756" y="310970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1536076" y="347181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1660535" y="347181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11437616" y="3208090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1657995" y="3208090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10784673" y="39066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 rot="240000">
            <a:off x="10911673" y="41954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804993" y="45575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0929452" y="45575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10779592" y="4293849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0926912" y="4293849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8845295" y="2761083"/>
            <a:ext cx="1036896" cy="18288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9550019" y="3186924"/>
            <a:ext cx="429000" cy="52040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 flipV="1">
            <a:off x="10560956" y="3387732"/>
            <a:ext cx="218636" cy="3195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10560957" y="2831071"/>
            <a:ext cx="786964" cy="8449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479502" y="5065916"/>
            <a:ext cx="2965209" cy="110799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 idealism</a:t>
            </a:r>
          </a:p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exist is to be observed.”</a:t>
            </a:r>
          </a:p>
        </p:txBody>
      </p:sp>
    </p:spTree>
    <p:extLst>
      <p:ext uri="{BB962C8B-B14F-4D97-AF65-F5344CB8AC3E}">
        <p14:creationId xmlns:p14="http://schemas.microsoft.com/office/powerpoint/2010/main" val="226846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people exist?</a:t>
            </a:r>
          </a:p>
        </p:txBody>
      </p:sp>
      <p:sp>
        <p:nvSpPr>
          <p:cNvPr id="18" name="Oval 17"/>
          <p:cNvSpPr/>
          <p:nvPr/>
        </p:nvSpPr>
        <p:spPr>
          <a:xfrm>
            <a:off x="2078472" y="23803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240000">
            <a:off x="2205472" y="2669189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095930" y="3031298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23251" y="3031298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22589" y="2767578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20711" y="2767578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48294" y="1571454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Objectively</a:t>
            </a:r>
          </a:p>
        </p:txBody>
      </p:sp>
      <p:sp>
        <p:nvSpPr>
          <p:cNvPr id="13" name="Oval 12"/>
          <p:cNvSpPr/>
          <p:nvPr/>
        </p:nvSpPr>
        <p:spPr>
          <a:xfrm>
            <a:off x="3516047" y="27550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240000">
            <a:off x="3643047" y="30438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536367" y="34059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60826" y="34059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437907" y="3142249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58286" y="3142249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044269" y="3827062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240000">
            <a:off x="3171269" y="4115906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064589" y="4478015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189048" y="4478015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039188" y="4214295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186508" y="4214295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65647" y="2810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240000">
            <a:off x="592647" y="309968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85967" y="346179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0426" y="346179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60566" y="319807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07886" y="3198070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326649" y="3770653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rot="240000">
            <a:off x="1453649" y="4059497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346969" y="4421606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471428" y="4421606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321568" y="4157886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468888" y="4157886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560358" y="1600691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Subjectively</a:t>
            </a:r>
          </a:p>
        </p:txBody>
      </p:sp>
      <p:sp>
        <p:nvSpPr>
          <p:cNvPr id="44" name="Oval 43"/>
          <p:cNvSpPr/>
          <p:nvPr/>
        </p:nvSpPr>
        <p:spPr>
          <a:xfrm>
            <a:off x="8465356" y="287667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rot="240000">
            <a:off x="8592356" y="316552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485676" y="352763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610135" y="352763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8460275" y="3263911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607595" y="3263911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10078181" y="244618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240000">
            <a:off x="10205181" y="2735030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10095639" y="3097139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222960" y="3097139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10022298" y="2833419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0220420" y="2833419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9326358" y="3836494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rot="240000">
            <a:off x="9453358" y="4125338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9346678" y="4487447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9471137" y="4487447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9321277" y="4223727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9468597" y="4223727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11515756" y="282085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rot="240000">
            <a:off x="11642756" y="310970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1536076" y="347181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1660535" y="347181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11437616" y="3208090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1657995" y="3208090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10784673" y="39066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 rot="240000">
            <a:off x="10911673" y="41954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804993" y="45575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0929452" y="45575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10779592" y="4293849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0926912" y="4293849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9440644" y="2810837"/>
            <a:ext cx="581654" cy="7167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10416088" y="2810837"/>
            <a:ext cx="482871" cy="865903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10535920" y="2631440"/>
            <a:ext cx="815161" cy="25219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8957671" y="2664825"/>
            <a:ext cx="928624" cy="197701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8797105" y="5013888"/>
            <a:ext cx="2790723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solipsism</a:t>
            </a:r>
          </a:p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exist in my mind.”</a:t>
            </a:r>
          </a:p>
        </p:txBody>
      </p:sp>
    </p:spTree>
    <p:extLst>
      <p:ext uri="{BB962C8B-B14F-4D97-AF65-F5344CB8AC3E}">
        <p14:creationId xmlns:p14="http://schemas.microsoft.com/office/powerpoint/2010/main" val="73337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people exist?</a:t>
            </a:r>
          </a:p>
        </p:txBody>
      </p:sp>
      <p:sp>
        <p:nvSpPr>
          <p:cNvPr id="18" name="Oval 17"/>
          <p:cNvSpPr/>
          <p:nvPr/>
        </p:nvSpPr>
        <p:spPr>
          <a:xfrm>
            <a:off x="2078472" y="23803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240000">
            <a:off x="2205472" y="2669189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095930" y="3031298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23251" y="3031298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22589" y="2767578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20711" y="2767578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48294" y="1571454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Objectively</a:t>
            </a:r>
          </a:p>
        </p:txBody>
      </p:sp>
      <p:sp>
        <p:nvSpPr>
          <p:cNvPr id="13" name="Oval 12"/>
          <p:cNvSpPr/>
          <p:nvPr/>
        </p:nvSpPr>
        <p:spPr>
          <a:xfrm>
            <a:off x="3516047" y="27550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240000">
            <a:off x="3643047" y="30438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536367" y="34059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60826" y="34059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437907" y="3142249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58286" y="3142249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044269" y="3827062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240000">
            <a:off x="3171269" y="4115906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064589" y="4478015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189048" y="4478015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039188" y="4214295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186508" y="4214295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65647" y="2810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240000">
            <a:off x="592647" y="309968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85967" y="346179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0426" y="346179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60566" y="319807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07886" y="3198070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326649" y="3770653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rot="240000">
            <a:off x="1453649" y="4059497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346969" y="4421606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471428" y="4421606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321568" y="4157886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468888" y="4157886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560358" y="1600691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Subjectively</a:t>
            </a:r>
          </a:p>
        </p:txBody>
      </p:sp>
      <p:sp>
        <p:nvSpPr>
          <p:cNvPr id="44" name="Oval 43"/>
          <p:cNvSpPr/>
          <p:nvPr/>
        </p:nvSpPr>
        <p:spPr>
          <a:xfrm>
            <a:off x="8465356" y="287667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rot="240000">
            <a:off x="8592356" y="316552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485676" y="352763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610135" y="352763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8460275" y="3263911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607595" y="3263911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10078181" y="244618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240000">
            <a:off x="10205181" y="2735030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10095639" y="3097139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222960" y="3097139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10022298" y="2833419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0220420" y="2833419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9326358" y="3836494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rot="240000">
            <a:off x="9453358" y="4125338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9346678" y="4487447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9471137" y="4487447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9321277" y="4223727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9468597" y="4223727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11515756" y="282085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rot="240000">
            <a:off x="11642756" y="310970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1536076" y="347181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1660535" y="347181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11437616" y="3208090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1657995" y="3208090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10784673" y="39066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 rot="240000">
            <a:off x="10911673" y="41954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804993" y="45575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0929452" y="45575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10779592" y="4293849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0926912" y="4293849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ircular Arrow 2"/>
          <p:cNvSpPr/>
          <p:nvPr/>
        </p:nvSpPr>
        <p:spPr>
          <a:xfrm rot="6195748">
            <a:off x="10287157" y="2164919"/>
            <a:ext cx="415463" cy="39817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062256"/>
              <a:gd name="adj5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797105" y="5013888"/>
            <a:ext cx="2832937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self-reflection</a:t>
            </a:r>
          </a:p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think, therefore I am.”</a:t>
            </a:r>
          </a:p>
        </p:txBody>
      </p:sp>
    </p:spTree>
    <p:extLst>
      <p:ext uri="{BB962C8B-B14F-4D97-AF65-F5344CB8AC3E}">
        <p14:creationId xmlns:p14="http://schemas.microsoft.com/office/powerpoint/2010/main" val="257533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people exist?</a:t>
            </a:r>
          </a:p>
        </p:txBody>
      </p:sp>
      <p:sp>
        <p:nvSpPr>
          <p:cNvPr id="18" name="Oval 17"/>
          <p:cNvSpPr/>
          <p:nvPr/>
        </p:nvSpPr>
        <p:spPr>
          <a:xfrm>
            <a:off x="2078472" y="23803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240000">
            <a:off x="2205472" y="2669189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095930" y="3031298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23251" y="3031298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22589" y="2767578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20711" y="2767578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48294" y="1571454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Objectively</a:t>
            </a:r>
          </a:p>
        </p:txBody>
      </p:sp>
      <p:sp>
        <p:nvSpPr>
          <p:cNvPr id="13" name="Oval 12"/>
          <p:cNvSpPr/>
          <p:nvPr/>
        </p:nvSpPr>
        <p:spPr>
          <a:xfrm>
            <a:off x="3516047" y="27550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240000">
            <a:off x="3643047" y="30438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536367" y="34059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60826" y="34059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437907" y="3142249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58286" y="3142249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044269" y="3827062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240000">
            <a:off x="3171269" y="4115906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064589" y="4478015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189048" y="4478015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039188" y="4214295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186508" y="4214295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65647" y="2810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240000">
            <a:off x="592647" y="309968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85967" y="346179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0426" y="346179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60566" y="319807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07886" y="3198070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326649" y="3770653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rot="240000">
            <a:off x="1453649" y="4059497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346969" y="4421606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471428" y="4421606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321568" y="4157886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468888" y="4157886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560358" y="1600691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Subjectively</a:t>
            </a:r>
          </a:p>
        </p:txBody>
      </p:sp>
      <p:sp>
        <p:nvSpPr>
          <p:cNvPr id="44" name="Oval 43"/>
          <p:cNvSpPr/>
          <p:nvPr/>
        </p:nvSpPr>
        <p:spPr>
          <a:xfrm>
            <a:off x="8465356" y="287667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rot="240000">
            <a:off x="8592356" y="316552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485676" y="352763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610135" y="352763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8460275" y="3263911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607595" y="3263911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10078181" y="244618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240000">
            <a:off x="10205181" y="2735030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10095639" y="3097139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222960" y="3097139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10022298" y="2833419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0220420" y="2833419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9326358" y="3836494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rot="240000">
            <a:off x="9453358" y="4125338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9346678" y="4487447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9471137" y="4487447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9321277" y="4223727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9468597" y="4223727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11515756" y="282085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rot="240000">
            <a:off x="11642756" y="310970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1536076" y="347181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1660535" y="347181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11437616" y="3208090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1657995" y="3208090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10784673" y="39066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 rot="240000">
            <a:off x="10911673" y="41954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804993" y="45575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0929452" y="45575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10779592" y="4293849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0926912" y="4293849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8845295" y="2761083"/>
            <a:ext cx="1036896" cy="18288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9550019" y="3186924"/>
            <a:ext cx="429000" cy="52040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 flipV="1">
            <a:off x="10560956" y="3387732"/>
            <a:ext cx="218636" cy="3195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10560957" y="2831071"/>
            <a:ext cx="786964" cy="8449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704326" y="1595277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Intersubjectively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185128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1" name="Rectangle 80"/>
          <p:cNvSpPr/>
          <p:nvPr/>
        </p:nvSpPr>
        <p:spPr>
          <a:xfrm>
            <a:off x="8045633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2" name="Circular Arrow 81"/>
          <p:cNvSpPr/>
          <p:nvPr/>
        </p:nvSpPr>
        <p:spPr>
          <a:xfrm rot="6195748">
            <a:off x="10287157" y="2164919"/>
            <a:ext cx="415463" cy="39817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062256"/>
              <a:gd name="adj5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flipH="1">
            <a:off x="9440644" y="2810837"/>
            <a:ext cx="581654" cy="7167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10416088" y="2810837"/>
            <a:ext cx="482871" cy="865903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10535920" y="2631440"/>
            <a:ext cx="815161" cy="25219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8957671" y="2664825"/>
            <a:ext cx="928624" cy="197701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9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people exist?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4326" y="1595277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Intersubjectively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48294" y="1571454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Objectively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560358" y="1600691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Subjectively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4185128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8" name="Rectangle 127"/>
          <p:cNvSpPr/>
          <p:nvPr/>
        </p:nvSpPr>
        <p:spPr>
          <a:xfrm>
            <a:off x="8045633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9" name="Oval 128"/>
          <p:cNvSpPr/>
          <p:nvPr/>
        </p:nvSpPr>
        <p:spPr>
          <a:xfrm>
            <a:off x="4512017" y="2874329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Connector 129"/>
          <p:cNvCxnSpPr/>
          <p:nvPr/>
        </p:nvCxnSpPr>
        <p:spPr>
          <a:xfrm rot="240000">
            <a:off x="4639017" y="3163173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4532337" y="3525282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4656796" y="3525282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4506936" y="3261562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654256" y="3261562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6124842" y="2443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rot="240000">
            <a:off x="6251842" y="2732681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6142300" y="3094790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6269621" y="3094790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6068959" y="2831070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6267081" y="2831070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5373019" y="38341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/>
          <p:cNvCxnSpPr/>
          <p:nvPr/>
        </p:nvCxnSpPr>
        <p:spPr>
          <a:xfrm rot="240000">
            <a:off x="5500019" y="4122989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5393339" y="4485098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517798" y="4485098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5367938" y="4221378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5515258" y="4221378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>
            <a:off x="7562417" y="281850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rot="240000">
            <a:off x="7689417" y="310735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7582737" y="346946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7707196" y="346946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7484277" y="3205741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7704656" y="3205741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6831334" y="390426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Connector 153"/>
          <p:cNvCxnSpPr/>
          <p:nvPr/>
        </p:nvCxnSpPr>
        <p:spPr>
          <a:xfrm rot="240000">
            <a:off x="6958334" y="419311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6851654" y="455522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6976113" y="455522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6826253" y="429150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6973573" y="4291500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098767" y="3067782"/>
            <a:ext cx="810592" cy="2224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5702164" y="3317062"/>
            <a:ext cx="301575" cy="4271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4933616" y="3924150"/>
            <a:ext cx="316478" cy="26816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>
            <a:off x="5702164" y="3482384"/>
            <a:ext cx="1748155" cy="73899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6389914" y="3482384"/>
            <a:ext cx="278643" cy="7099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7242154" y="3833365"/>
            <a:ext cx="400591" cy="68280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val 256"/>
          <p:cNvSpPr/>
          <p:nvPr/>
        </p:nvSpPr>
        <p:spPr>
          <a:xfrm>
            <a:off x="2078472" y="23803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8" name="Straight Connector 257"/>
          <p:cNvCxnSpPr/>
          <p:nvPr/>
        </p:nvCxnSpPr>
        <p:spPr>
          <a:xfrm rot="240000">
            <a:off x="2205472" y="2669189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H="1">
            <a:off x="2095930" y="3031298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2223251" y="3031298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H="1">
            <a:off x="2022589" y="2767578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2220711" y="2767578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Oval 262"/>
          <p:cNvSpPr/>
          <p:nvPr/>
        </p:nvSpPr>
        <p:spPr>
          <a:xfrm>
            <a:off x="3516047" y="27550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4" name="Straight Connector 263"/>
          <p:cNvCxnSpPr/>
          <p:nvPr/>
        </p:nvCxnSpPr>
        <p:spPr>
          <a:xfrm rot="240000">
            <a:off x="3643047" y="30438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flipH="1">
            <a:off x="3536367" y="34059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3660826" y="34059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H="1">
            <a:off x="3437907" y="3142249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3658286" y="3142249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Oval 268"/>
          <p:cNvSpPr/>
          <p:nvPr/>
        </p:nvSpPr>
        <p:spPr>
          <a:xfrm>
            <a:off x="3044269" y="3827062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0" name="Straight Connector 269"/>
          <p:cNvCxnSpPr/>
          <p:nvPr/>
        </p:nvCxnSpPr>
        <p:spPr>
          <a:xfrm rot="240000">
            <a:off x="3171269" y="4115906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flipH="1">
            <a:off x="3064589" y="4478015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189048" y="4478015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 flipH="1">
            <a:off x="3039188" y="4214295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3186508" y="4214295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Oval 274"/>
          <p:cNvSpPr/>
          <p:nvPr/>
        </p:nvSpPr>
        <p:spPr>
          <a:xfrm>
            <a:off x="465647" y="2810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6" name="Straight Connector 275"/>
          <p:cNvCxnSpPr/>
          <p:nvPr/>
        </p:nvCxnSpPr>
        <p:spPr>
          <a:xfrm rot="240000">
            <a:off x="592647" y="309968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flipH="1">
            <a:off x="485967" y="346179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610426" y="346179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 flipH="1">
            <a:off x="460566" y="319807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607886" y="3198070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Oval 280"/>
          <p:cNvSpPr/>
          <p:nvPr/>
        </p:nvSpPr>
        <p:spPr>
          <a:xfrm>
            <a:off x="1326649" y="3770653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Straight Connector 281"/>
          <p:cNvCxnSpPr/>
          <p:nvPr/>
        </p:nvCxnSpPr>
        <p:spPr>
          <a:xfrm rot="240000">
            <a:off x="1453649" y="4059497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flipH="1">
            <a:off x="1346969" y="4421606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1471428" y="4421606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 flipH="1">
            <a:off x="1321568" y="4157886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1468888" y="4157886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8465356" y="287667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/>
          <p:cNvCxnSpPr/>
          <p:nvPr/>
        </p:nvCxnSpPr>
        <p:spPr>
          <a:xfrm rot="240000">
            <a:off x="8592356" y="316552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8485676" y="352763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8610135" y="352763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8460275" y="3263911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8607595" y="3263911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10078181" y="244618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 rot="240000">
            <a:off x="10205181" y="2735030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10095639" y="3097139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0222960" y="3097139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10022298" y="2833419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0220420" y="2833419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9326358" y="3836494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 rot="240000">
            <a:off x="9453358" y="4125338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9346678" y="4487447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9471137" y="4487447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9321277" y="4223727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9468597" y="4223727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11515756" y="282085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Straight Connector 158"/>
          <p:cNvCxnSpPr/>
          <p:nvPr/>
        </p:nvCxnSpPr>
        <p:spPr>
          <a:xfrm rot="240000">
            <a:off x="11642756" y="310970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>
            <a:off x="11536076" y="347181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11660535" y="347181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11437616" y="3208090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1657995" y="3208090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10784673" y="39066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Connector 164"/>
          <p:cNvCxnSpPr/>
          <p:nvPr/>
        </p:nvCxnSpPr>
        <p:spPr>
          <a:xfrm rot="240000">
            <a:off x="10911673" y="41954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>
            <a:off x="10804993" y="45575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0929452" y="45575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10779592" y="4293849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0926912" y="4293849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flipV="1">
            <a:off x="8845295" y="2761083"/>
            <a:ext cx="1036896" cy="18288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V="1">
            <a:off x="9550019" y="3186924"/>
            <a:ext cx="429000" cy="52040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H="1" flipV="1">
            <a:off x="10560956" y="3387732"/>
            <a:ext cx="218636" cy="3195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flipH="1" flipV="1">
            <a:off x="10560957" y="2831071"/>
            <a:ext cx="786964" cy="8449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Circular Arrow 173"/>
          <p:cNvSpPr/>
          <p:nvPr/>
        </p:nvSpPr>
        <p:spPr>
          <a:xfrm rot="6195748">
            <a:off x="10287157" y="2164919"/>
            <a:ext cx="415463" cy="39817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062256"/>
              <a:gd name="adj5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cxnSp>
        <p:nvCxnSpPr>
          <p:cNvPr id="175" name="Straight Arrow Connector 174"/>
          <p:cNvCxnSpPr/>
          <p:nvPr/>
        </p:nvCxnSpPr>
        <p:spPr>
          <a:xfrm flipH="1">
            <a:off x="9440644" y="2810837"/>
            <a:ext cx="581654" cy="7167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10416088" y="2810837"/>
            <a:ext cx="482871" cy="865903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10535920" y="2631440"/>
            <a:ext cx="815161" cy="25219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flipH="1">
            <a:off x="8957671" y="2664825"/>
            <a:ext cx="928624" cy="197701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38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people exist?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4326" y="1595277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Intersubjectively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48294" y="1571454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Objectively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560358" y="1600691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Subjectively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4185128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8" name="Rectangle 127"/>
          <p:cNvSpPr/>
          <p:nvPr/>
        </p:nvSpPr>
        <p:spPr>
          <a:xfrm>
            <a:off x="8045633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9" name="Oval 128"/>
          <p:cNvSpPr/>
          <p:nvPr/>
        </p:nvSpPr>
        <p:spPr>
          <a:xfrm>
            <a:off x="4512017" y="2874329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Connector 129"/>
          <p:cNvCxnSpPr/>
          <p:nvPr/>
        </p:nvCxnSpPr>
        <p:spPr>
          <a:xfrm rot="240000">
            <a:off x="4639017" y="3163173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4532337" y="3525282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4656796" y="3525282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4506936" y="3261562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654256" y="3261562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6124842" y="2443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rot="240000">
            <a:off x="6251842" y="2732681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6142300" y="3094790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6269621" y="3094790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6068959" y="2831070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6267081" y="2831070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5373019" y="38341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/>
          <p:cNvCxnSpPr/>
          <p:nvPr/>
        </p:nvCxnSpPr>
        <p:spPr>
          <a:xfrm rot="240000">
            <a:off x="5500019" y="4122989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5393339" y="4485098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517798" y="4485098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5367938" y="4221378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5515258" y="4221378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>
            <a:off x="7562417" y="281850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rot="240000">
            <a:off x="7689417" y="310735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7582737" y="346946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7707196" y="346946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7484277" y="3205741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7704656" y="3205741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6831334" y="390426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Connector 153"/>
          <p:cNvCxnSpPr/>
          <p:nvPr/>
        </p:nvCxnSpPr>
        <p:spPr>
          <a:xfrm rot="240000">
            <a:off x="6958334" y="419311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6851654" y="455522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6976113" y="455522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6826253" y="429150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6973573" y="4291500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098767" y="3067782"/>
            <a:ext cx="810592" cy="2224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5702164" y="3317062"/>
            <a:ext cx="301575" cy="4271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4933616" y="3924150"/>
            <a:ext cx="316478" cy="26816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>
            <a:off x="5702164" y="3482384"/>
            <a:ext cx="1748155" cy="73899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6389914" y="3482384"/>
            <a:ext cx="278643" cy="7099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7242154" y="3833365"/>
            <a:ext cx="400591" cy="68280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val 256"/>
          <p:cNvSpPr/>
          <p:nvPr/>
        </p:nvSpPr>
        <p:spPr>
          <a:xfrm>
            <a:off x="2078472" y="23803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8" name="Straight Connector 257"/>
          <p:cNvCxnSpPr/>
          <p:nvPr/>
        </p:nvCxnSpPr>
        <p:spPr>
          <a:xfrm rot="240000">
            <a:off x="2205472" y="2669189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H="1">
            <a:off x="2095930" y="3031298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2223251" y="3031298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H="1">
            <a:off x="2022589" y="2767578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2220711" y="2767578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Oval 262"/>
          <p:cNvSpPr/>
          <p:nvPr/>
        </p:nvSpPr>
        <p:spPr>
          <a:xfrm>
            <a:off x="3516047" y="27550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4" name="Straight Connector 263"/>
          <p:cNvCxnSpPr/>
          <p:nvPr/>
        </p:nvCxnSpPr>
        <p:spPr>
          <a:xfrm rot="240000">
            <a:off x="3643047" y="30438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flipH="1">
            <a:off x="3536367" y="34059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3660826" y="34059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H="1">
            <a:off x="3437907" y="3142249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3658286" y="3142249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Oval 268"/>
          <p:cNvSpPr/>
          <p:nvPr/>
        </p:nvSpPr>
        <p:spPr>
          <a:xfrm>
            <a:off x="3044269" y="3827062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0" name="Straight Connector 269"/>
          <p:cNvCxnSpPr/>
          <p:nvPr/>
        </p:nvCxnSpPr>
        <p:spPr>
          <a:xfrm rot="240000">
            <a:off x="3171269" y="4115906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flipH="1">
            <a:off x="3064589" y="4478015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189048" y="4478015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 flipH="1">
            <a:off x="3039188" y="4214295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3186508" y="4214295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Oval 274"/>
          <p:cNvSpPr/>
          <p:nvPr/>
        </p:nvSpPr>
        <p:spPr>
          <a:xfrm>
            <a:off x="465647" y="2810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6" name="Straight Connector 275"/>
          <p:cNvCxnSpPr/>
          <p:nvPr/>
        </p:nvCxnSpPr>
        <p:spPr>
          <a:xfrm rot="240000">
            <a:off x="592647" y="309968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flipH="1">
            <a:off x="485967" y="346179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610426" y="346179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 flipH="1">
            <a:off x="460566" y="319807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607886" y="3198070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Oval 280"/>
          <p:cNvSpPr/>
          <p:nvPr/>
        </p:nvSpPr>
        <p:spPr>
          <a:xfrm>
            <a:off x="1326649" y="3770653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Straight Connector 281"/>
          <p:cNvCxnSpPr/>
          <p:nvPr/>
        </p:nvCxnSpPr>
        <p:spPr>
          <a:xfrm rot="240000">
            <a:off x="1453649" y="4059497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flipH="1">
            <a:off x="1346969" y="4421606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1471428" y="4421606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 flipH="1">
            <a:off x="1321568" y="4157886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1468888" y="4157886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8465356" y="287667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/>
          <p:cNvCxnSpPr/>
          <p:nvPr/>
        </p:nvCxnSpPr>
        <p:spPr>
          <a:xfrm rot="240000">
            <a:off x="8592356" y="316552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8485676" y="352763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8610135" y="352763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8460275" y="3263911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8607595" y="3263911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10078181" y="244618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 rot="240000">
            <a:off x="10205181" y="2735030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10095639" y="3097139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0222960" y="3097139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10022298" y="2833419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0220420" y="2833419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9326358" y="3836494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 rot="240000">
            <a:off x="9453358" y="4125338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9346678" y="4487447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9471137" y="4487447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9321277" y="4223727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9468597" y="4223727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11515756" y="282085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Straight Connector 158"/>
          <p:cNvCxnSpPr/>
          <p:nvPr/>
        </p:nvCxnSpPr>
        <p:spPr>
          <a:xfrm rot="240000">
            <a:off x="11642756" y="310970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>
            <a:off x="11536076" y="347181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11660535" y="347181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11437616" y="3208090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1657995" y="3208090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10784673" y="39066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Connector 164"/>
          <p:cNvCxnSpPr/>
          <p:nvPr/>
        </p:nvCxnSpPr>
        <p:spPr>
          <a:xfrm rot="240000">
            <a:off x="10911673" y="41954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>
            <a:off x="10804993" y="45575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0929452" y="45575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10779592" y="4293849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0926912" y="4293849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flipV="1">
            <a:off x="8845295" y="2761083"/>
            <a:ext cx="1036896" cy="18288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V="1">
            <a:off x="9550019" y="3186924"/>
            <a:ext cx="429000" cy="52040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H="1" flipV="1">
            <a:off x="10560956" y="3387732"/>
            <a:ext cx="218636" cy="3195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flipH="1" flipV="1">
            <a:off x="10560957" y="2831071"/>
            <a:ext cx="786964" cy="8449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Circular Arrow 173"/>
          <p:cNvSpPr/>
          <p:nvPr/>
        </p:nvSpPr>
        <p:spPr>
          <a:xfrm rot="6195748">
            <a:off x="10287157" y="2164919"/>
            <a:ext cx="415463" cy="39817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062256"/>
              <a:gd name="adj5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cxnSp>
        <p:nvCxnSpPr>
          <p:cNvPr id="175" name="Straight Arrow Connector 174"/>
          <p:cNvCxnSpPr/>
          <p:nvPr/>
        </p:nvCxnSpPr>
        <p:spPr>
          <a:xfrm flipH="1">
            <a:off x="9440644" y="2810837"/>
            <a:ext cx="581654" cy="7167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10416088" y="2810837"/>
            <a:ext cx="482871" cy="865903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10535920" y="2631440"/>
            <a:ext cx="815161" cy="25219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flipH="1">
            <a:off x="8957671" y="2664825"/>
            <a:ext cx="928624" cy="197701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460567" y="5037271"/>
            <a:ext cx="3358024" cy="147732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as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creatures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as physico-biological beings</a:t>
            </a:r>
          </a:p>
        </p:txBody>
      </p:sp>
    </p:spTree>
    <p:extLst>
      <p:ext uri="{BB962C8B-B14F-4D97-AF65-F5344CB8AC3E}">
        <p14:creationId xmlns:p14="http://schemas.microsoft.com/office/powerpoint/2010/main" val="162163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people exist?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4326" y="1595277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Intersubjectively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48294" y="1571454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Objectively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560358" y="1600691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Subjectively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4185128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8" name="Rectangle 127"/>
          <p:cNvSpPr/>
          <p:nvPr/>
        </p:nvSpPr>
        <p:spPr>
          <a:xfrm>
            <a:off x="8045633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9" name="Oval 128"/>
          <p:cNvSpPr/>
          <p:nvPr/>
        </p:nvSpPr>
        <p:spPr>
          <a:xfrm>
            <a:off x="4512017" y="2874329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Connector 129"/>
          <p:cNvCxnSpPr/>
          <p:nvPr/>
        </p:nvCxnSpPr>
        <p:spPr>
          <a:xfrm rot="240000">
            <a:off x="4639017" y="3163173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4532337" y="3525282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4656796" y="3525282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4506936" y="3261562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654256" y="3261562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6124842" y="2443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rot="240000">
            <a:off x="6251842" y="2732681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6142300" y="3094790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6269621" y="3094790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6068959" y="2831070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6267081" y="2831070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5373019" y="38341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/>
          <p:cNvCxnSpPr/>
          <p:nvPr/>
        </p:nvCxnSpPr>
        <p:spPr>
          <a:xfrm rot="240000">
            <a:off x="5500019" y="4122989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5393339" y="4485098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517798" y="4485098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5367938" y="4221378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5515258" y="4221378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>
            <a:off x="7562417" y="281850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rot="240000">
            <a:off x="7689417" y="310735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7582737" y="346946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7707196" y="346946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7484277" y="3205741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7704656" y="3205741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6831334" y="390426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Connector 153"/>
          <p:cNvCxnSpPr/>
          <p:nvPr/>
        </p:nvCxnSpPr>
        <p:spPr>
          <a:xfrm rot="240000">
            <a:off x="6958334" y="419311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6851654" y="455522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6976113" y="455522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6826253" y="429150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6973573" y="4291500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098767" y="3067782"/>
            <a:ext cx="810592" cy="2224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5702164" y="3317062"/>
            <a:ext cx="301575" cy="4271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4933616" y="3924150"/>
            <a:ext cx="316478" cy="26816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>
            <a:off x="5702164" y="3482384"/>
            <a:ext cx="1748155" cy="73899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6389914" y="3482384"/>
            <a:ext cx="278643" cy="7099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7242154" y="3833365"/>
            <a:ext cx="400591" cy="68280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val 256"/>
          <p:cNvSpPr/>
          <p:nvPr/>
        </p:nvSpPr>
        <p:spPr>
          <a:xfrm>
            <a:off x="2078472" y="23803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8" name="Straight Connector 257"/>
          <p:cNvCxnSpPr/>
          <p:nvPr/>
        </p:nvCxnSpPr>
        <p:spPr>
          <a:xfrm rot="240000">
            <a:off x="2205472" y="2669189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H="1">
            <a:off x="2095930" y="3031298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2223251" y="3031298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H="1">
            <a:off x="2022589" y="2767578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2220711" y="2767578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Oval 262"/>
          <p:cNvSpPr/>
          <p:nvPr/>
        </p:nvSpPr>
        <p:spPr>
          <a:xfrm>
            <a:off x="3516047" y="27550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4" name="Straight Connector 263"/>
          <p:cNvCxnSpPr/>
          <p:nvPr/>
        </p:nvCxnSpPr>
        <p:spPr>
          <a:xfrm rot="240000">
            <a:off x="3643047" y="30438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flipH="1">
            <a:off x="3536367" y="34059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3660826" y="34059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H="1">
            <a:off x="3437907" y="3142249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3658286" y="3142249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Oval 268"/>
          <p:cNvSpPr/>
          <p:nvPr/>
        </p:nvSpPr>
        <p:spPr>
          <a:xfrm>
            <a:off x="3044269" y="3827062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0" name="Straight Connector 269"/>
          <p:cNvCxnSpPr/>
          <p:nvPr/>
        </p:nvCxnSpPr>
        <p:spPr>
          <a:xfrm rot="240000">
            <a:off x="3171269" y="4115906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flipH="1">
            <a:off x="3064589" y="4478015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189048" y="4478015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 flipH="1">
            <a:off x="3039188" y="4214295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3186508" y="4214295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Oval 274"/>
          <p:cNvSpPr/>
          <p:nvPr/>
        </p:nvSpPr>
        <p:spPr>
          <a:xfrm>
            <a:off x="465647" y="2810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6" name="Straight Connector 275"/>
          <p:cNvCxnSpPr/>
          <p:nvPr/>
        </p:nvCxnSpPr>
        <p:spPr>
          <a:xfrm rot="240000">
            <a:off x="592647" y="309968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flipH="1">
            <a:off x="485967" y="346179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610426" y="346179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 flipH="1">
            <a:off x="460566" y="319807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607886" y="3198070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Oval 280"/>
          <p:cNvSpPr/>
          <p:nvPr/>
        </p:nvSpPr>
        <p:spPr>
          <a:xfrm>
            <a:off x="1326649" y="3770653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Straight Connector 281"/>
          <p:cNvCxnSpPr/>
          <p:nvPr/>
        </p:nvCxnSpPr>
        <p:spPr>
          <a:xfrm rot="240000">
            <a:off x="1453649" y="4059497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flipH="1">
            <a:off x="1346969" y="4421606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1471428" y="4421606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 flipH="1">
            <a:off x="1321568" y="4157886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1468888" y="4157886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8465356" y="287667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/>
          <p:cNvCxnSpPr/>
          <p:nvPr/>
        </p:nvCxnSpPr>
        <p:spPr>
          <a:xfrm rot="240000">
            <a:off x="8592356" y="316552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8485676" y="352763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8610135" y="352763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8460275" y="3263911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8607595" y="3263911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10078181" y="244618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 rot="240000">
            <a:off x="10205181" y="2735030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10095639" y="3097139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0222960" y="3097139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10022298" y="2833419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0220420" y="2833419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9326358" y="3836494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 rot="240000">
            <a:off x="9453358" y="4125338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9346678" y="4487447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9471137" y="4487447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9321277" y="4223727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9468597" y="4223727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11515756" y="282085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Straight Connector 158"/>
          <p:cNvCxnSpPr/>
          <p:nvPr/>
        </p:nvCxnSpPr>
        <p:spPr>
          <a:xfrm rot="240000">
            <a:off x="11642756" y="310970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>
            <a:off x="11536076" y="347181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11660535" y="347181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11437616" y="3208090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1657995" y="3208090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10784673" y="39066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Connector 164"/>
          <p:cNvCxnSpPr/>
          <p:nvPr/>
        </p:nvCxnSpPr>
        <p:spPr>
          <a:xfrm rot="240000">
            <a:off x="10911673" y="41954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>
            <a:off x="10804993" y="45575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0929452" y="45575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10779592" y="4293849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0926912" y="4293849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flipV="1">
            <a:off x="8845295" y="2761083"/>
            <a:ext cx="1036896" cy="18288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V="1">
            <a:off x="9550019" y="3186924"/>
            <a:ext cx="429000" cy="52040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H="1" flipV="1">
            <a:off x="10560956" y="3387732"/>
            <a:ext cx="218636" cy="3195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flipH="1" flipV="1">
            <a:off x="10560957" y="2831071"/>
            <a:ext cx="786964" cy="8449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Circular Arrow 173"/>
          <p:cNvSpPr/>
          <p:nvPr/>
        </p:nvSpPr>
        <p:spPr>
          <a:xfrm rot="6195748">
            <a:off x="10287157" y="2164919"/>
            <a:ext cx="415463" cy="39817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062256"/>
              <a:gd name="adj5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cxnSp>
        <p:nvCxnSpPr>
          <p:cNvPr id="175" name="Straight Arrow Connector 174"/>
          <p:cNvCxnSpPr/>
          <p:nvPr/>
        </p:nvCxnSpPr>
        <p:spPr>
          <a:xfrm flipH="1">
            <a:off x="9440644" y="2810837"/>
            <a:ext cx="581654" cy="7167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10416088" y="2810837"/>
            <a:ext cx="482871" cy="865903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10535920" y="2631440"/>
            <a:ext cx="815161" cy="25219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flipH="1">
            <a:off x="8957671" y="2664825"/>
            <a:ext cx="928624" cy="197701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460567" y="5037271"/>
            <a:ext cx="3358024" cy="147732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as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creatures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as physico-biological beings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8541408" y="5037271"/>
            <a:ext cx="3358024" cy="144655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as products of other’s observations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as products of self-observation</a:t>
            </a:r>
          </a:p>
        </p:txBody>
      </p:sp>
    </p:spTree>
    <p:extLst>
      <p:ext uri="{BB962C8B-B14F-4D97-AF65-F5344CB8AC3E}">
        <p14:creationId xmlns:p14="http://schemas.microsoft.com/office/powerpoint/2010/main" val="1238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people exist?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4326" y="1595277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Intersubjectively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48294" y="1571454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Objectively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560358" y="1600691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Subjectively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4185128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8" name="Rectangle 127"/>
          <p:cNvSpPr/>
          <p:nvPr/>
        </p:nvSpPr>
        <p:spPr>
          <a:xfrm>
            <a:off x="8045633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9" name="Oval 128"/>
          <p:cNvSpPr/>
          <p:nvPr/>
        </p:nvSpPr>
        <p:spPr>
          <a:xfrm>
            <a:off x="4512017" y="2874329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Connector 129"/>
          <p:cNvCxnSpPr/>
          <p:nvPr/>
        </p:nvCxnSpPr>
        <p:spPr>
          <a:xfrm rot="240000">
            <a:off x="4639017" y="3163173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4532337" y="3525282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4656796" y="3525282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4506936" y="3261562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654256" y="3261562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6124842" y="2443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rot="240000">
            <a:off x="6251842" y="2732681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6142300" y="3094790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6269621" y="3094790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6068959" y="2831070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6267081" y="2831070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5373019" y="38341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/>
          <p:cNvCxnSpPr/>
          <p:nvPr/>
        </p:nvCxnSpPr>
        <p:spPr>
          <a:xfrm rot="240000">
            <a:off x="5500019" y="4122989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5393339" y="4485098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517798" y="4485098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5367938" y="4221378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5515258" y="4221378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>
            <a:off x="7562417" y="281850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rot="240000">
            <a:off x="7689417" y="310735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7582737" y="346946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7707196" y="346946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7484277" y="3205741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7704656" y="3205741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6831334" y="390426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Connector 153"/>
          <p:cNvCxnSpPr/>
          <p:nvPr/>
        </p:nvCxnSpPr>
        <p:spPr>
          <a:xfrm rot="240000">
            <a:off x="6958334" y="419311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6851654" y="455522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6976113" y="455522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6826253" y="429150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6973573" y="4291500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098767" y="3067782"/>
            <a:ext cx="810592" cy="2224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5702164" y="3317062"/>
            <a:ext cx="301575" cy="4271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4933616" y="3924150"/>
            <a:ext cx="316478" cy="26816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>
            <a:off x="5702164" y="3482384"/>
            <a:ext cx="1748155" cy="73899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6389914" y="3482384"/>
            <a:ext cx="278643" cy="7099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7242154" y="3833365"/>
            <a:ext cx="400591" cy="68280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val 256"/>
          <p:cNvSpPr/>
          <p:nvPr/>
        </p:nvSpPr>
        <p:spPr>
          <a:xfrm>
            <a:off x="2078472" y="23803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8" name="Straight Connector 257"/>
          <p:cNvCxnSpPr/>
          <p:nvPr/>
        </p:nvCxnSpPr>
        <p:spPr>
          <a:xfrm rot="240000">
            <a:off x="2205472" y="2669189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H="1">
            <a:off x="2095930" y="3031298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2223251" y="3031298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H="1">
            <a:off x="2022589" y="2767578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2220711" y="2767578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Oval 262"/>
          <p:cNvSpPr/>
          <p:nvPr/>
        </p:nvSpPr>
        <p:spPr>
          <a:xfrm>
            <a:off x="3516047" y="27550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4" name="Straight Connector 263"/>
          <p:cNvCxnSpPr/>
          <p:nvPr/>
        </p:nvCxnSpPr>
        <p:spPr>
          <a:xfrm rot="240000">
            <a:off x="3643047" y="30438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flipH="1">
            <a:off x="3536367" y="34059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3660826" y="34059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H="1">
            <a:off x="3437907" y="3142249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3658286" y="3142249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Oval 268"/>
          <p:cNvSpPr/>
          <p:nvPr/>
        </p:nvSpPr>
        <p:spPr>
          <a:xfrm>
            <a:off x="3044269" y="3827062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0" name="Straight Connector 269"/>
          <p:cNvCxnSpPr/>
          <p:nvPr/>
        </p:nvCxnSpPr>
        <p:spPr>
          <a:xfrm rot="240000">
            <a:off x="3171269" y="4115906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flipH="1">
            <a:off x="3064589" y="4478015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189048" y="4478015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 flipH="1">
            <a:off x="3039188" y="4214295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3186508" y="4214295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Oval 274"/>
          <p:cNvSpPr/>
          <p:nvPr/>
        </p:nvSpPr>
        <p:spPr>
          <a:xfrm>
            <a:off x="465647" y="2810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6" name="Straight Connector 275"/>
          <p:cNvCxnSpPr/>
          <p:nvPr/>
        </p:nvCxnSpPr>
        <p:spPr>
          <a:xfrm rot="240000">
            <a:off x="592647" y="309968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flipH="1">
            <a:off x="485967" y="346179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610426" y="346179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 flipH="1">
            <a:off x="460566" y="319807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607886" y="3198070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Oval 280"/>
          <p:cNvSpPr/>
          <p:nvPr/>
        </p:nvSpPr>
        <p:spPr>
          <a:xfrm>
            <a:off x="1326649" y="3770653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Straight Connector 281"/>
          <p:cNvCxnSpPr/>
          <p:nvPr/>
        </p:nvCxnSpPr>
        <p:spPr>
          <a:xfrm rot="240000">
            <a:off x="1453649" y="4059497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flipH="1">
            <a:off x="1346969" y="4421606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1471428" y="4421606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 flipH="1">
            <a:off x="1321568" y="4157886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1468888" y="4157886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8465356" y="287667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/>
          <p:cNvCxnSpPr/>
          <p:nvPr/>
        </p:nvCxnSpPr>
        <p:spPr>
          <a:xfrm rot="240000">
            <a:off x="8592356" y="316552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8485676" y="352763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8610135" y="352763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8460275" y="3263911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8607595" y="3263911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10078181" y="244618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 rot="240000">
            <a:off x="10205181" y="2735030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10095639" y="3097139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0222960" y="3097139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10022298" y="2833419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0220420" y="2833419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9326358" y="3836494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 rot="240000">
            <a:off x="9453358" y="4125338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9346678" y="4487447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9471137" y="4487447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9321277" y="4223727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9468597" y="4223727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11515756" y="282085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Straight Connector 158"/>
          <p:cNvCxnSpPr/>
          <p:nvPr/>
        </p:nvCxnSpPr>
        <p:spPr>
          <a:xfrm rot="240000">
            <a:off x="11642756" y="310970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>
            <a:off x="11536076" y="347181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11660535" y="347181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11437616" y="3208090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1657995" y="3208090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10784673" y="39066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Connector 164"/>
          <p:cNvCxnSpPr/>
          <p:nvPr/>
        </p:nvCxnSpPr>
        <p:spPr>
          <a:xfrm rot="240000">
            <a:off x="10911673" y="41954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>
            <a:off x="10804993" y="45575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0929452" y="45575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10779592" y="4293849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0926912" y="4293849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flipV="1">
            <a:off x="8845295" y="2761083"/>
            <a:ext cx="1036896" cy="18288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V="1">
            <a:off x="9550019" y="3186924"/>
            <a:ext cx="429000" cy="52040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H="1" flipV="1">
            <a:off x="10560956" y="3387732"/>
            <a:ext cx="218636" cy="3195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flipH="1" flipV="1">
            <a:off x="10560957" y="2831071"/>
            <a:ext cx="786964" cy="8449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Circular Arrow 173"/>
          <p:cNvSpPr/>
          <p:nvPr/>
        </p:nvSpPr>
        <p:spPr>
          <a:xfrm rot="6195748">
            <a:off x="10287157" y="2164919"/>
            <a:ext cx="415463" cy="39817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062256"/>
              <a:gd name="adj5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cxnSp>
        <p:nvCxnSpPr>
          <p:cNvPr id="175" name="Straight Arrow Connector 174"/>
          <p:cNvCxnSpPr/>
          <p:nvPr/>
        </p:nvCxnSpPr>
        <p:spPr>
          <a:xfrm flipH="1">
            <a:off x="9440644" y="2810837"/>
            <a:ext cx="581654" cy="7167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10416088" y="2810837"/>
            <a:ext cx="482871" cy="865903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10535920" y="2631440"/>
            <a:ext cx="815161" cy="25219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flipH="1">
            <a:off x="8957671" y="2664825"/>
            <a:ext cx="928624" cy="197701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460567" y="5037271"/>
            <a:ext cx="3358024" cy="147732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as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creatures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as physico-biological beings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4485243" y="5037271"/>
            <a:ext cx="3358024" cy="144655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as parts of social and communal networks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as agents in social  and communal life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8541408" y="5037271"/>
            <a:ext cx="3358024" cy="144655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as products of other’s observations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as products of self-observation</a:t>
            </a:r>
          </a:p>
        </p:txBody>
      </p:sp>
    </p:spTree>
    <p:extLst>
      <p:ext uri="{BB962C8B-B14F-4D97-AF65-F5344CB8AC3E}">
        <p14:creationId xmlns:p14="http://schemas.microsoft.com/office/powerpoint/2010/main" val="345479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34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0561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know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11615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we do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63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0390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Epistemology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1444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05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         Science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0732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Psychology        Philosophy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1786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       Politics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15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135202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60259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20517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60259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90840" y="483719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LIFE FORMS</a:t>
            </a:r>
          </a:p>
        </p:txBody>
      </p:sp>
    </p:spTree>
    <p:extLst>
      <p:ext uri="{BB962C8B-B14F-4D97-AF65-F5344CB8AC3E}">
        <p14:creationId xmlns:p14="http://schemas.microsoft.com/office/powerpoint/2010/main" val="117967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60259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90840" y="483719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LIFE FORMS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240" y="20127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52195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60259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90840" y="483719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LIFE FORMS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240" y="20127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720" y="42880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SOCIAL STUFF</a:t>
            </a:r>
          </a:p>
        </p:txBody>
      </p:sp>
    </p:spTree>
    <p:extLst>
      <p:ext uri="{BB962C8B-B14F-4D97-AF65-F5344CB8AC3E}">
        <p14:creationId xmlns:p14="http://schemas.microsoft.com/office/powerpoint/2010/main" val="188289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60259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90840" y="483719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LIFE FORMS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240" y="20127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720" y="42880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SOCIAL STUFF</a:t>
            </a:r>
          </a:p>
        </p:txBody>
      </p:sp>
      <p:sp>
        <p:nvSpPr>
          <p:cNvPr id="2" name="Right Brace 1"/>
          <p:cNvSpPr/>
          <p:nvPr/>
        </p:nvSpPr>
        <p:spPr>
          <a:xfrm rot="-5400000">
            <a:off x="9852660" y="-913731"/>
            <a:ext cx="294640" cy="4018280"/>
          </a:xfrm>
          <a:prstGeom prst="rightBrace">
            <a:avLst>
              <a:gd name="adj1" fmla="val 42816"/>
              <a:gd name="adj2" fmla="val 50000"/>
            </a:avLst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8964930" y="428803"/>
            <a:ext cx="207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00B0F0"/>
                </a:solidFill>
              </a:rPr>
              <a:t>OBJECTIVE, SOLID</a:t>
            </a:r>
          </a:p>
        </p:txBody>
      </p:sp>
    </p:spTree>
    <p:extLst>
      <p:ext uri="{BB962C8B-B14F-4D97-AF65-F5344CB8AC3E}">
        <p14:creationId xmlns:p14="http://schemas.microsoft.com/office/powerpoint/2010/main" val="368739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60259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90840" y="483719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LIFE FORMS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240" y="20127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720" y="42880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SOCIAL STUFF</a:t>
            </a:r>
          </a:p>
        </p:txBody>
      </p:sp>
      <p:sp>
        <p:nvSpPr>
          <p:cNvPr id="2" name="Right Brace 1"/>
          <p:cNvSpPr/>
          <p:nvPr/>
        </p:nvSpPr>
        <p:spPr>
          <a:xfrm rot="-5400000">
            <a:off x="9852660" y="-913731"/>
            <a:ext cx="294640" cy="4018280"/>
          </a:xfrm>
          <a:prstGeom prst="rightBrace">
            <a:avLst>
              <a:gd name="adj1" fmla="val 42816"/>
              <a:gd name="adj2" fmla="val 50000"/>
            </a:avLst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8964930" y="428803"/>
            <a:ext cx="207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00B0F0"/>
                </a:solidFill>
              </a:rPr>
              <a:t>OBJECTIVE, SOLID</a:t>
            </a:r>
          </a:p>
        </p:txBody>
      </p:sp>
      <p:sp>
        <p:nvSpPr>
          <p:cNvPr id="10" name="Right Brace 9"/>
          <p:cNvSpPr/>
          <p:nvPr/>
        </p:nvSpPr>
        <p:spPr>
          <a:xfrm rot="5400000">
            <a:off x="2161540" y="3712393"/>
            <a:ext cx="294640" cy="4018280"/>
          </a:xfrm>
          <a:prstGeom prst="rightBrace">
            <a:avLst>
              <a:gd name="adj1" fmla="val 42816"/>
              <a:gd name="adj2" fmla="val 50000"/>
            </a:avLst>
          </a:prstGeom>
          <a:ln w="31750">
            <a:solidFill>
              <a:srgbClr val="FCA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299720" y="6046898"/>
            <a:ext cx="401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OBJECTIVE, SUBJECTIVE, INTER-SUBJECTIVE, ARGUABLE</a:t>
            </a:r>
          </a:p>
        </p:txBody>
      </p:sp>
    </p:spTree>
    <p:extLst>
      <p:ext uri="{BB962C8B-B14F-4D97-AF65-F5344CB8AC3E}">
        <p14:creationId xmlns:p14="http://schemas.microsoft.com/office/powerpoint/2010/main" val="134274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60259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90840" y="483719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LIFE FORMS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240" y="20127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720" y="42880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SOCIAL STUFF</a:t>
            </a:r>
          </a:p>
        </p:txBody>
      </p:sp>
      <p:sp>
        <p:nvSpPr>
          <p:cNvPr id="2" name="Right Brace 1"/>
          <p:cNvSpPr/>
          <p:nvPr/>
        </p:nvSpPr>
        <p:spPr>
          <a:xfrm rot="-5400000">
            <a:off x="9852660" y="-913731"/>
            <a:ext cx="294640" cy="4018280"/>
          </a:xfrm>
          <a:prstGeom prst="rightBrace">
            <a:avLst>
              <a:gd name="adj1" fmla="val 42816"/>
              <a:gd name="adj2" fmla="val 50000"/>
            </a:avLst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8964930" y="428803"/>
            <a:ext cx="207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00B0F0"/>
                </a:solidFill>
              </a:rPr>
              <a:t>OBJECTIVE, SOLID</a:t>
            </a:r>
          </a:p>
        </p:txBody>
      </p:sp>
      <p:sp>
        <p:nvSpPr>
          <p:cNvPr id="10" name="Right Brace 9"/>
          <p:cNvSpPr/>
          <p:nvPr/>
        </p:nvSpPr>
        <p:spPr>
          <a:xfrm rot="5400000">
            <a:off x="2161540" y="3712393"/>
            <a:ext cx="294640" cy="4018280"/>
          </a:xfrm>
          <a:prstGeom prst="rightBrace">
            <a:avLst>
              <a:gd name="adj1" fmla="val 42816"/>
              <a:gd name="adj2" fmla="val 50000"/>
            </a:avLst>
          </a:prstGeom>
          <a:ln w="31750">
            <a:solidFill>
              <a:srgbClr val="FCA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299720" y="6046898"/>
            <a:ext cx="401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OBJECTIVE, SUBJECTIVE, INTER-SUBJECTIVE, ARGUABLE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5240" y="331215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TOOTHACHE?</a:t>
            </a:r>
          </a:p>
        </p:txBody>
      </p:sp>
    </p:spTree>
    <p:extLst>
      <p:ext uri="{BB962C8B-B14F-4D97-AF65-F5344CB8AC3E}">
        <p14:creationId xmlns:p14="http://schemas.microsoft.com/office/powerpoint/2010/main" val="30180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60259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90840" y="483719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LIFE FORMS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240" y="20127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720" y="42880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SOCIAL STUFF</a:t>
            </a:r>
          </a:p>
        </p:txBody>
      </p:sp>
      <p:sp>
        <p:nvSpPr>
          <p:cNvPr id="2" name="Right Brace 1"/>
          <p:cNvSpPr/>
          <p:nvPr/>
        </p:nvSpPr>
        <p:spPr>
          <a:xfrm rot="-5400000">
            <a:off x="9852660" y="-913731"/>
            <a:ext cx="294640" cy="4018280"/>
          </a:xfrm>
          <a:prstGeom prst="rightBrace">
            <a:avLst>
              <a:gd name="adj1" fmla="val 42816"/>
              <a:gd name="adj2" fmla="val 50000"/>
            </a:avLst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8964930" y="428803"/>
            <a:ext cx="207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00B0F0"/>
                </a:solidFill>
              </a:rPr>
              <a:t>OBJECTIVE, SOLID</a:t>
            </a:r>
          </a:p>
        </p:txBody>
      </p:sp>
      <p:sp>
        <p:nvSpPr>
          <p:cNvPr id="10" name="Right Brace 9"/>
          <p:cNvSpPr/>
          <p:nvPr/>
        </p:nvSpPr>
        <p:spPr>
          <a:xfrm rot="5400000">
            <a:off x="2161540" y="3712393"/>
            <a:ext cx="294640" cy="4018280"/>
          </a:xfrm>
          <a:prstGeom prst="rightBrace">
            <a:avLst>
              <a:gd name="adj1" fmla="val 42816"/>
              <a:gd name="adj2" fmla="val 50000"/>
            </a:avLst>
          </a:prstGeom>
          <a:ln w="31750">
            <a:solidFill>
              <a:srgbClr val="FCA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299720" y="6046898"/>
            <a:ext cx="401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OBJECTIVE, SUBJECTIVE, INTER-SUBJECTIVE, ARGUABLE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4" y="1327132"/>
            <a:ext cx="255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HOMO ECONOMICUS?</a:t>
            </a:r>
          </a:p>
        </p:txBody>
      </p:sp>
    </p:spTree>
    <p:extLst>
      <p:ext uri="{BB962C8B-B14F-4D97-AF65-F5344CB8AC3E}">
        <p14:creationId xmlns:p14="http://schemas.microsoft.com/office/powerpoint/2010/main" val="20646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91040" y="2103120"/>
            <a:ext cx="2194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Ontology left many questions unanswered.</a:t>
            </a: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Will epistemology save the day?</a:t>
            </a: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Stay tuned to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this channel!</a:t>
            </a: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And send me your clever questions!</a:t>
            </a:r>
          </a:p>
        </p:txBody>
      </p:sp>
      <p:pic>
        <p:nvPicPr>
          <p:cNvPr id="6656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42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34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0561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know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11615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we do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63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0390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Epistemology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1444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05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         Science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0732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Psychology        Philosophy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1786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       Politics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9767" y="3805419"/>
            <a:ext cx="9527459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Metaphysics and Philosophy of Language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9742" y="4827930"/>
            <a:ext cx="5987845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 of Science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7553" y="5850441"/>
            <a:ext cx="4955458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Moral and Political Philosophy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9766" y="5850441"/>
            <a:ext cx="5810865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 of Religion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10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91040" y="2103120"/>
            <a:ext cx="2194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Ontology left many questions unanswered.</a:t>
            </a: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Will epistemology save the day?</a:t>
            </a: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Stay tuned to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this channel!</a:t>
            </a: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And send me your clever questions!</a:t>
            </a:r>
          </a:p>
        </p:txBody>
      </p:sp>
      <p:pic>
        <p:nvPicPr>
          <p:cNvPr id="6656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68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34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0561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know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11615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we do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63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0390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Epistemology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1444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05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         Science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0732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Psychology        Philosophy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1786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       Politics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9767" y="3805419"/>
            <a:ext cx="9527459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Metaphysics and Philosophy of Language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9742" y="4827930"/>
            <a:ext cx="5987845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 of Science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7553" y="5850441"/>
            <a:ext cx="4955458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Moral and Political Philosophy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9766" y="5850441"/>
            <a:ext cx="5810865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 of Religion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72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322287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174855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113330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341462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384955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199738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3DBAEC-2309-4332-A950-BB3518F41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87" r="-1" b="1121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1FFB2-1788-4DAF-83F1-832EC0B01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889149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>
                <a:solidFill>
                  <a:srgbClr val="FFFF00"/>
                </a:solidFill>
              </a:rPr>
              <a:t>Ontology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sz="3200" b="1" dirty="0"/>
              <a:t>MNGT-L2200 </a:t>
            </a:r>
            <a:br>
              <a:rPr lang="en-US" sz="3200" b="1" dirty="0"/>
            </a:br>
            <a:r>
              <a:rPr lang="en-US" sz="3200" b="1" dirty="0"/>
              <a:t>Philosophy of Social Science</a:t>
            </a:r>
            <a:endParaRPr lang="LID4096" sz="3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3A7327-FDA8-4BE2-B26D-35A2DB4C6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Matti Häyry</a:t>
            </a:r>
            <a:endParaRPr lang="LID4096" sz="20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223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301062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32693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182630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412295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23837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227581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164930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180332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                                    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412629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Suckling pigs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drawn with a very fine camel hair brush</a:t>
            </a:r>
          </a:p>
          <a:p>
            <a:r>
              <a:rPr lang="en-GB" b="1" dirty="0">
                <a:solidFill>
                  <a:schemeClr val="bg1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59867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194704"/>
            <a:ext cx="12192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After the lecture, each of you will have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a clever, insightful question about its contents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3200" b="1" kern="0" dirty="0">
              <a:solidFill>
                <a:srgbClr val="FFFFFF"/>
              </a:solidFill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Write it down and email it to me at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hlinkClick r:id="rId2"/>
              </a:rPr>
              <a:t>matti.hayry</a:t>
            </a:r>
            <a:r>
              <a:rPr lang="en-GB" sz="3200" b="1" kern="0" dirty="0">
                <a:solidFill>
                  <a:srgbClr val="FFFF99"/>
                </a:solidFill>
                <a:latin typeface="Arial" charset="0"/>
                <a:hlinkClick r:id="rId2"/>
              </a:rPr>
              <a:t>@aalto.fi</a:t>
            </a:r>
            <a:r>
              <a:rPr lang="en-GB" sz="3200" b="1" kern="0" dirty="0">
                <a:solidFill>
                  <a:srgbClr val="FFFF99"/>
                </a:solidFill>
                <a:latin typeface="Arial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0" dirty="0">
                <a:solidFill>
                  <a:schemeClr val="bg1"/>
                </a:solidFill>
                <a:latin typeface="Arial" charset="0"/>
              </a:rPr>
              <a:t>I will respond to you personally and also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0" dirty="0">
                <a:solidFill>
                  <a:schemeClr val="bg1"/>
                </a:solidFill>
                <a:latin typeface="Arial" charset="0"/>
              </a:rPr>
              <a:t>collect all these in a Q&amp;A section in MyCourses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687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Suckling pigs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drawn with a very fine camel hair brush</a:t>
            </a:r>
          </a:p>
          <a:p>
            <a:r>
              <a:rPr lang="en-GB" b="1" dirty="0">
                <a:solidFill>
                  <a:schemeClr val="bg1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213360"/>
            <a:ext cx="810778" cy="8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322402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Suckling pigs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drawn with a very fine camel hair brush</a:t>
            </a:r>
          </a:p>
          <a:p>
            <a:r>
              <a:rPr lang="en-GB" b="1" dirty="0">
                <a:solidFill>
                  <a:schemeClr val="bg1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213360"/>
            <a:ext cx="810778" cy="8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5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160446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Suckling pigs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drawn with a very fine camel hair brush</a:t>
            </a:r>
          </a:p>
          <a:p>
            <a:r>
              <a:rPr lang="en-GB" b="1" dirty="0">
                <a:solidFill>
                  <a:schemeClr val="bg1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213360"/>
            <a:ext cx="810778" cy="8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5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9259" y="216090"/>
            <a:ext cx="810000" cy="8072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342225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Suckling pigs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drawn with a very fine camel hair brush</a:t>
            </a:r>
          </a:p>
          <a:p>
            <a:r>
              <a:rPr lang="en-GB" b="1" dirty="0">
                <a:solidFill>
                  <a:schemeClr val="bg1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213360"/>
            <a:ext cx="810778" cy="8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5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36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9259" y="216090"/>
            <a:ext cx="810000" cy="8072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249728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Suckling pigs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drawn with a very fine camel hair brush</a:t>
            </a:r>
          </a:p>
          <a:p>
            <a:r>
              <a:rPr lang="en-GB" b="1" dirty="0">
                <a:solidFill>
                  <a:schemeClr val="bg1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213360"/>
            <a:ext cx="810778" cy="8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5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36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9259" y="216090"/>
            <a:ext cx="810000" cy="807272"/>
          </a:xfrm>
          <a:prstGeom prst="rect">
            <a:avLst/>
          </a:prstGeom>
        </p:spPr>
      </p:pic>
      <p:pic>
        <p:nvPicPr>
          <p:cNvPr id="2064" name="Picture 16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95" y="213360"/>
            <a:ext cx="810002" cy="81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190104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</a:t>
            </a:r>
            <a:r>
              <a:rPr lang="en-GB" b="1" dirty="0">
                <a:solidFill>
                  <a:srgbClr val="FFFF00"/>
                </a:solidFill>
              </a:rPr>
              <a:t>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Suckling pigs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drawn with a very fine camel hair brush</a:t>
            </a:r>
          </a:p>
          <a:p>
            <a:r>
              <a:rPr lang="en-GB" b="1" dirty="0">
                <a:solidFill>
                  <a:schemeClr val="bg1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213360"/>
            <a:ext cx="810778" cy="8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5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36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9259" y="216090"/>
            <a:ext cx="810000" cy="807272"/>
          </a:xfrm>
          <a:prstGeom prst="rect">
            <a:avLst/>
          </a:prstGeom>
        </p:spPr>
      </p:pic>
      <p:pic>
        <p:nvPicPr>
          <p:cNvPr id="2064" name="Picture 16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95" y="213360"/>
            <a:ext cx="810002" cy="81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197735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</a:t>
            </a:r>
            <a:r>
              <a:rPr lang="en-GB" b="1" dirty="0">
                <a:solidFill>
                  <a:srgbClr val="FFFF00"/>
                </a:solidFill>
              </a:rPr>
              <a:t>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Suckling pigs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drawn with a very fine camel hair brush</a:t>
            </a:r>
          </a:p>
          <a:p>
            <a:r>
              <a:rPr lang="en-GB" b="1" dirty="0">
                <a:solidFill>
                  <a:schemeClr val="bg1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213360"/>
            <a:ext cx="810778" cy="8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5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36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9259" y="216090"/>
            <a:ext cx="810000" cy="807272"/>
          </a:xfrm>
          <a:prstGeom prst="rect">
            <a:avLst/>
          </a:prstGeom>
        </p:spPr>
      </p:pic>
      <p:pic>
        <p:nvPicPr>
          <p:cNvPr id="2064" name="Picture 16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95" y="213360"/>
            <a:ext cx="810002" cy="81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392905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</a:t>
            </a:r>
            <a:r>
              <a:rPr lang="en-GB" b="1" dirty="0">
                <a:solidFill>
                  <a:srgbClr val="FFFF00"/>
                </a:solidFill>
              </a:rPr>
              <a:t>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Suckling pigs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drawn with a very fine camel hair brush</a:t>
            </a:r>
          </a:p>
          <a:p>
            <a:r>
              <a:rPr lang="en-GB" b="1" dirty="0">
                <a:solidFill>
                  <a:schemeClr val="bg1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213360"/>
            <a:ext cx="810778" cy="8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5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36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9259" y="216090"/>
            <a:ext cx="810000" cy="807272"/>
          </a:xfrm>
          <a:prstGeom prst="rect">
            <a:avLst/>
          </a:prstGeom>
        </p:spPr>
      </p:pic>
      <p:pic>
        <p:nvPicPr>
          <p:cNvPr id="2064" name="Picture 16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95" y="213360"/>
            <a:ext cx="810002" cy="81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96889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</a:t>
            </a:r>
            <a:r>
              <a:rPr lang="en-GB" b="1" dirty="0">
                <a:solidFill>
                  <a:srgbClr val="FFFF00"/>
                </a:solidFill>
              </a:rPr>
              <a:t>Suckling pigs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drawn with a very fine camel hair brush</a:t>
            </a:r>
          </a:p>
          <a:p>
            <a:r>
              <a:rPr lang="en-GB" b="1" dirty="0">
                <a:solidFill>
                  <a:schemeClr val="bg1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213360"/>
            <a:ext cx="810778" cy="8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5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36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9259" y="216090"/>
            <a:ext cx="810000" cy="807272"/>
          </a:xfrm>
          <a:prstGeom prst="rect">
            <a:avLst/>
          </a:prstGeom>
        </p:spPr>
      </p:pic>
      <p:pic>
        <p:nvPicPr>
          <p:cNvPr id="2064" name="Picture 16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95" y="213360"/>
            <a:ext cx="810002" cy="81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349530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Suckling pigs</a:t>
            </a:r>
          </a:p>
          <a:p>
            <a:r>
              <a:rPr lang="en-GB" b="1" dirty="0">
                <a:solidFill>
                  <a:srgbClr val="FFFF00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drawn with a very fine camel hair brush</a:t>
            </a:r>
          </a:p>
          <a:p>
            <a:r>
              <a:rPr lang="en-GB" b="1" dirty="0">
                <a:solidFill>
                  <a:schemeClr val="bg1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213360"/>
            <a:ext cx="810778" cy="8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5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36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9259" y="216090"/>
            <a:ext cx="810000" cy="807272"/>
          </a:xfrm>
          <a:prstGeom prst="rect">
            <a:avLst/>
          </a:prstGeom>
        </p:spPr>
      </p:pic>
      <p:pic>
        <p:nvPicPr>
          <p:cNvPr id="2064" name="Picture 16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95" y="213360"/>
            <a:ext cx="810002" cy="81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8250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482340" y="1409178"/>
            <a:ext cx="6697078" cy="3076045"/>
          </a:xfrm>
          <a:prstGeom prst="line">
            <a:avLst/>
          </a:prstGeom>
          <a:ln w="2514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988480" y="302128"/>
            <a:ext cx="6676758" cy="2852658"/>
          </a:xfrm>
          <a:prstGeom prst="line">
            <a:avLst/>
          </a:prstGeom>
          <a:ln w="3079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172025" y="543703"/>
            <a:ext cx="8377987" cy="4806884"/>
          </a:xfrm>
          <a:prstGeom prst="line">
            <a:avLst/>
          </a:prstGeom>
          <a:ln w="2730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76588" y="32788"/>
            <a:ext cx="4279978" cy="1578115"/>
          </a:xfrm>
          <a:prstGeom prst="line">
            <a:avLst/>
          </a:prstGeom>
          <a:ln w="5905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03327" y="2968996"/>
            <a:ext cx="2531888" cy="3756924"/>
          </a:xfrm>
          <a:prstGeom prst="line">
            <a:avLst/>
          </a:prstGeom>
          <a:ln w="7397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176588" y="-157316"/>
            <a:ext cx="4942591" cy="1788580"/>
          </a:xfrm>
          <a:prstGeom prst="line">
            <a:avLst/>
          </a:prstGeom>
          <a:ln w="3619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540000" y="1452880"/>
            <a:ext cx="9397261" cy="5273040"/>
          </a:xfrm>
          <a:prstGeom prst="line">
            <a:avLst/>
          </a:prstGeom>
          <a:ln w="4953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21920" y="0"/>
            <a:ext cx="7439086" cy="3192516"/>
          </a:xfrm>
          <a:prstGeom prst="line">
            <a:avLst/>
          </a:prstGeom>
          <a:ln w="381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612376" y="195209"/>
            <a:ext cx="0" cy="34849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 rot="1203776">
            <a:off x="8307148" y="-1053437"/>
            <a:ext cx="3322452" cy="1669072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Rounded Rectangle 63"/>
          <p:cNvSpPr/>
          <p:nvPr/>
        </p:nvSpPr>
        <p:spPr>
          <a:xfrm rot="19829062">
            <a:off x="10478987" y="1776991"/>
            <a:ext cx="3180046" cy="1669072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3" name="Rounded Rectangle 62"/>
          <p:cNvSpPr/>
          <p:nvPr/>
        </p:nvSpPr>
        <p:spPr>
          <a:xfrm rot="1203776">
            <a:off x="10158175" y="-411619"/>
            <a:ext cx="3180046" cy="1669072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406961" y="430123"/>
            <a:ext cx="1663067" cy="924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tx1"/>
                </a:solidFill>
              </a:rPr>
              <a:t>DEEP</a:t>
            </a:r>
          </a:p>
          <a:p>
            <a:pPr algn="ctr"/>
            <a:r>
              <a:rPr lang="fi-FI" sz="2400" b="1" dirty="0">
                <a:solidFill>
                  <a:schemeClr val="tx1"/>
                </a:solidFill>
              </a:rPr>
              <a:t>END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19056" y="1350898"/>
            <a:ext cx="45719" cy="9124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570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Suckling pigs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</a:t>
            </a:r>
            <a:r>
              <a:rPr lang="en-GB" b="1" dirty="0">
                <a:solidFill>
                  <a:srgbClr val="FFFF00"/>
                </a:solidFill>
              </a:rPr>
              <a:t>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drawn with a very fine camel hair brush</a:t>
            </a:r>
          </a:p>
          <a:p>
            <a:r>
              <a:rPr lang="en-GB" b="1" dirty="0">
                <a:solidFill>
                  <a:schemeClr val="bg1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213360"/>
            <a:ext cx="810778" cy="8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5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36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9259" y="216090"/>
            <a:ext cx="810000" cy="807272"/>
          </a:xfrm>
          <a:prstGeom prst="rect">
            <a:avLst/>
          </a:prstGeom>
        </p:spPr>
      </p:pic>
      <p:pic>
        <p:nvPicPr>
          <p:cNvPr id="2064" name="Picture 16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95" y="213360"/>
            <a:ext cx="810002" cy="81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255844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Suckling pigs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</a:t>
            </a:r>
            <a:r>
              <a:rPr lang="en-GB" b="1" dirty="0">
                <a:solidFill>
                  <a:srgbClr val="FFFF00"/>
                </a:solidFill>
              </a:rPr>
              <a:t>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drawn with a very fine camel hair brush</a:t>
            </a:r>
          </a:p>
          <a:p>
            <a:r>
              <a:rPr lang="en-GB" b="1" dirty="0">
                <a:solidFill>
                  <a:schemeClr val="bg1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213360"/>
            <a:ext cx="810778" cy="8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5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36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9259" y="216090"/>
            <a:ext cx="810000" cy="807272"/>
          </a:xfrm>
          <a:prstGeom prst="rect">
            <a:avLst/>
          </a:prstGeom>
        </p:spPr>
      </p:pic>
      <p:pic>
        <p:nvPicPr>
          <p:cNvPr id="2064" name="Picture 16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95" y="213360"/>
            <a:ext cx="810002" cy="81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142669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Suckling pigs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</a:t>
            </a:r>
            <a:r>
              <a:rPr lang="en-GB" b="1" dirty="0">
                <a:solidFill>
                  <a:srgbClr val="FFFF00"/>
                </a:solidFill>
              </a:rPr>
              <a:t>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drawn with a very fine camel hair brush</a:t>
            </a:r>
          </a:p>
          <a:p>
            <a:r>
              <a:rPr lang="en-GB" b="1" dirty="0">
                <a:solidFill>
                  <a:schemeClr val="bg1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213360"/>
            <a:ext cx="810778" cy="8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5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36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9259" y="216090"/>
            <a:ext cx="810000" cy="807272"/>
          </a:xfrm>
          <a:prstGeom prst="rect">
            <a:avLst/>
          </a:prstGeom>
        </p:spPr>
      </p:pic>
      <p:pic>
        <p:nvPicPr>
          <p:cNvPr id="2064" name="Picture 16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95" y="213360"/>
            <a:ext cx="810002" cy="81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211471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Suckling pigs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</a:t>
            </a:r>
            <a:r>
              <a:rPr lang="en-GB" b="1" dirty="0">
                <a:solidFill>
                  <a:srgbClr val="FFFF00"/>
                </a:solidFill>
              </a:rPr>
              <a:t>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drawn with a very fine camel hair brush</a:t>
            </a:r>
          </a:p>
          <a:p>
            <a:r>
              <a:rPr lang="en-GB" b="1" dirty="0">
                <a:solidFill>
                  <a:schemeClr val="bg1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213360"/>
            <a:ext cx="810778" cy="8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5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36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9259" y="216090"/>
            <a:ext cx="810000" cy="807272"/>
          </a:xfrm>
          <a:prstGeom prst="rect">
            <a:avLst/>
          </a:prstGeom>
        </p:spPr>
      </p:pic>
      <p:pic>
        <p:nvPicPr>
          <p:cNvPr id="2064" name="Picture 16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95" y="213360"/>
            <a:ext cx="810002" cy="81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87081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Suckling pigs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</a:t>
            </a:r>
            <a:r>
              <a:rPr lang="en-GB" b="1" dirty="0">
                <a:solidFill>
                  <a:srgbClr val="FFFF00"/>
                </a:solidFill>
              </a:rPr>
              <a:t>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drawn with a very fine camel hair brush</a:t>
            </a:r>
          </a:p>
          <a:p>
            <a:r>
              <a:rPr lang="en-GB" b="1" dirty="0">
                <a:solidFill>
                  <a:schemeClr val="bg1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213360"/>
            <a:ext cx="810778" cy="8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5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36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9259" y="216090"/>
            <a:ext cx="810000" cy="807272"/>
          </a:xfrm>
          <a:prstGeom prst="rect">
            <a:avLst/>
          </a:prstGeom>
        </p:spPr>
      </p:pic>
      <p:pic>
        <p:nvPicPr>
          <p:cNvPr id="2064" name="Picture 16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95" y="213360"/>
            <a:ext cx="810002" cy="81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14952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Suckling pigs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</a:t>
            </a:r>
            <a:r>
              <a:rPr lang="en-GB" b="1" dirty="0">
                <a:solidFill>
                  <a:srgbClr val="FFFF00"/>
                </a:solidFill>
              </a:rPr>
              <a:t>Those drawn with a very fine camel hair brush</a:t>
            </a:r>
          </a:p>
          <a:p>
            <a:r>
              <a:rPr lang="en-GB" b="1" dirty="0">
                <a:solidFill>
                  <a:schemeClr val="bg1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213360"/>
            <a:ext cx="810778" cy="8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5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36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9259" y="216090"/>
            <a:ext cx="810000" cy="807272"/>
          </a:xfrm>
          <a:prstGeom prst="rect">
            <a:avLst/>
          </a:prstGeom>
        </p:spPr>
      </p:pic>
      <p:pic>
        <p:nvPicPr>
          <p:cNvPr id="2064" name="Picture 16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95" y="213360"/>
            <a:ext cx="810002" cy="81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323299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446" y="442347"/>
            <a:ext cx="3495675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" y="528975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Is this Albert Einstein?</a:t>
            </a:r>
          </a:p>
          <a:p>
            <a:pPr algn="ctr"/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0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446" y="442347"/>
            <a:ext cx="3495675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" y="528975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Is this Albert Einstein?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- No, it’s a picture of Albert Einstein.</a:t>
            </a:r>
          </a:p>
        </p:txBody>
      </p:sp>
    </p:spTree>
    <p:extLst>
      <p:ext uri="{BB962C8B-B14F-4D97-AF65-F5344CB8AC3E}">
        <p14:creationId xmlns:p14="http://schemas.microsoft.com/office/powerpoint/2010/main" val="201143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Suckling pigs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drawn with a very fine camel hair brush</a:t>
            </a:r>
          </a:p>
          <a:p>
            <a:r>
              <a:rPr lang="en-GB" b="1" dirty="0">
                <a:solidFill>
                  <a:srgbClr val="FFFF00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213360"/>
            <a:ext cx="810778" cy="8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5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36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9259" y="216090"/>
            <a:ext cx="810000" cy="807272"/>
          </a:xfrm>
          <a:prstGeom prst="rect">
            <a:avLst/>
          </a:prstGeom>
        </p:spPr>
      </p:pic>
      <p:pic>
        <p:nvPicPr>
          <p:cNvPr id="2064" name="Picture 16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95" y="213360"/>
            <a:ext cx="810002" cy="81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9337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Suckling pigs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drawn with a very fine camel hair brush</a:t>
            </a:r>
          </a:p>
          <a:p>
            <a:r>
              <a:rPr lang="en-GB" b="1" dirty="0">
                <a:solidFill>
                  <a:schemeClr val="bg1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</a:t>
            </a:r>
            <a:r>
              <a:rPr lang="en-GB" b="1" dirty="0">
                <a:solidFill>
                  <a:srgbClr val="FFFF00"/>
                </a:solidFill>
              </a:rPr>
              <a:t>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213360"/>
            <a:ext cx="810778" cy="8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5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36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9259" y="216090"/>
            <a:ext cx="810000" cy="807272"/>
          </a:xfrm>
          <a:prstGeom prst="rect">
            <a:avLst/>
          </a:prstGeom>
        </p:spPr>
      </p:pic>
      <p:pic>
        <p:nvPicPr>
          <p:cNvPr id="2064" name="Picture 16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95" y="213360"/>
            <a:ext cx="810002" cy="81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211600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7420" y="2179003"/>
            <a:ext cx="5217160" cy="736917"/>
          </a:xfrm>
        </p:spPr>
        <p:txBody>
          <a:bodyPr>
            <a:normAutofit fontScale="90000"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the things that (you think) you are studying may not exist.</a:t>
            </a:r>
          </a:p>
        </p:txBody>
      </p:sp>
    </p:spTree>
    <p:extLst>
      <p:ext uri="{BB962C8B-B14F-4D97-AF65-F5344CB8AC3E}">
        <p14:creationId xmlns:p14="http://schemas.microsoft.com/office/powerpoint/2010/main" val="406170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Suckling pigs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drawn with a very fine camel hair brush</a:t>
            </a:r>
          </a:p>
          <a:p>
            <a:r>
              <a:rPr lang="en-GB" b="1" dirty="0">
                <a:solidFill>
                  <a:schemeClr val="bg1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</a:t>
            </a:r>
            <a:r>
              <a:rPr lang="en-GB" b="1" dirty="0">
                <a:solidFill>
                  <a:srgbClr val="FFFF00"/>
                </a:solidFill>
              </a:rPr>
              <a:t>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213360"/>
            <a:ext cx="810778" cy="8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5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36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9259" y="216090"/>
            <a:ext cx="810000" cy="807272"/>
          </a:xfrm>
          <a:prstGeom prst="rect">
            <a:avLst/>
          </a:prstGeom>
        </p:spPr>
      </p:pic>
      <p:pic>
        <p:nvPicPr>
          <p:cNvPr id="2064" name="Picture 16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95" y="213360"/>
            <a:ext cx="810002" cy="81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197643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760930" y="609852"/>
            <a:ext cx="1140542" cy="114054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xtBox 14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427511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760930" y="609852"/>
            <a:ext cx="1140542" cy="114054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/>
          <p:cNvSpPr txBox="1"/>
          <p:nvPr/>
        </p:nvSpPr>
        <p:spPr>
          <a:xfrm>
            <a:off x="108156" y="76775"/>
            <a:ext cx="43219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ARISTOTLE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Plant   Animal   Practical   Theoretical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soul      soul        reason        reason</a:t>
            </a:r>
          </a:p>
          <a:p>
            <a:pPr algn="ctr"/>
            <a:endParaRPr lang="en-GB" sz="2000" b="1" kern="1000" dirty="0">
              <a:solidFill>
                <a:schemeClr val="bg1"/>
              </a:solidFill>
            </a:endParaRPr>
          </a:p>
          <a:p>
            <a:pPr algn="ctr"/>
            <a:r>
              <a:rPr lang="en-GB" sz="2000" b="1" kern="1000" dirty="0"/>
              <a:t>Can have    Cannot have</a:t>
            </a:r>
          </a:p>
          <a:p>
            <a:r>
              <a:rPr lang="en-GB" sz="2000" b="1" kern="1000" dirty="0"/>
              <a:t>              authority      authority</a:t>
            </a:r>
          </a:p>
          <a:p>
            <a:endParaRPr lang="en-GB" sz="20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/>
              <a:t>Free men   Natural slaves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 </a:t>
            </a:r>
            <a:r>
              <a:rPr lang="en-GB" sz="2000" b="1" kern="1000" dirty="0"/>
              <a:t>Men                          Women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188621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760930" y="609852"/>
            <a:ext cx="1140542" cy="114054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/>
          <p:cNvSpPr txBox="1"/>
          <p:nvPr/>
        </p:nvSpPr>
        <p:spPr>
          <a:xfrm>
            <a:off x="108156" y="76775"/>
            <a:ext cx="43219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ARISTOTLE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Plant   Animal   Practical   Theoretical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soul      soul        reason        reason</a:t>
            </a:r>
          </a:p>
          <a:p>
            <a:pPr algn="ctr"/>
            <a:endParaRPr lang="en-GB" sz="2000" b="1" kern="1000" dirty="0">
              <a:solidFill>
                <a:schemeClr val="bg1"/>
              </a:solidFill>
            </a:endParaRPr>
          </a:p>
          <a:p>
            <a:pPr algn="ctr"/>
            <a:r>
              <a:rPr lang="en-GB" sz="2000" b="1" kern="1000" dirty="0"/>
              <a:t>Can have    Cannot have</a:t>
            </a:r>
          </a:p>
          <a:p>
            <a:r>
              <a:rPr lang="en-GB" sz="2000" b="1" kern="1000" dirty="0"/>
              <a:t>              authority      authority</a:t>
            </a:r>
          </a:p>
          <a:p>
            <a:endParaRPr lang="en-GB" sz="20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/>
              <a:t>Free men   Natural slaves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 Men                          Women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197980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760930" y="609852"/>
            <a:ext cx="1140542" cy="114054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/>
          <p:cNvSpPr txBox="1"/>
          <p:nvPr/>
        </p:nvSpPr>
        <p:spPr>
          <a:xfrm>
            <a:off x="108156" y="76775"/>
            <a:ext cx="43219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ARISTOTLE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Plant   Animal   Practical   Theoretical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soul      soul        reason        reason</a:t>
            </a:r>
          </a:p>
          <a:p>
            <a:pPr algn="ctr"/>
            <a:endParaRPr lang="en-GB" sz="2000" b="1" kern="1000" dirty="0">
              <a:solidFill>
                <a:schemeClr val="bg1"/>
              </a:solidFill>
            </a:endParaRPr>
          </a:p>
          <a:p>
            <a:pPr algn="ctr"/>
            <a:r>
              <a:rPr lang="en-GB" sz="2000" b="1" kern="1000" dirty="0"/>
              <a:t>Can have    Cannot have</a:t>
            </a:r>
          </a:p>
          <a:p>
            <a:r>
              <a:rPr lang="en-GB" sz="2000" b="1" kern="1000" dirty="0"/>
              <a:t>              authority      authority</a:t>
            </a:r>
          </a:p>
          <a:p>
            <a:endParaRPr lang="en-GB" sz="20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Free men   Natural slaves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 Men                          Women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312157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760930" y="609852"/>
            <a:ext cx="1140542" cy="114054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/>
          <p:cNvSpPr txBox="1"/>
          <p:nvPr/>
        </p:nvSpPr>
        <p:spPr>
          <a:xfrm>
            <a:off x="108156" y="76775"/>
            <a:ext cx="43219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ARISTOTLE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Plant   Animal   Practical   Theoretical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soul      soul        reason        reason</a:t>
            </a:r>
          </a:p>
          <a:p>
            <a:pPr algn="ctr"/>
            <a:endParaRPr lang="en-GB" sz="2000" b="1" kern="1000" dirty="0">
              <a:solidFill>
                <a:schemeClr val="bg1"/>
              </a:solidFill>
            </a:endParaRPr>
          </a:p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Can have    Cannot have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authority      authority</a:t>
            </a:r>
          </a:p>
          <a:p>
            <a:endParaRPr lang="en-GB" sz="20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Free men   Natural slaves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 Men                          Women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00882" y="117626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70286" y="206018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65325" y="1175983"/>
            <a:ext cx="335638" cy="22730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473441" y="2060184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37884" y="2059901"/>
            <a:ext cx="665716" cy="520739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401363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760930" y="609852"/>
            <a:ext cx="1140542" cy="114054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/>
          <p:cNvSpPr txBox="1"/>
          <p:nvPr/>
        </p:nvSpPr>
        <p:spPr>
          <a:xfrm>
            <a:off x="108156" y="76775"/>
            <a:ext cx="43219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ARISTOTLE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Plant   Animal   Practical   Theoretical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soul      soul        reason        reason</a:t>
            </a:r>
          </a:p>
          <a:p>
            <a:pPr algn="ctr"/>
            <a:endParaRPr lang="en-GB" sz="2000" b="1" kern="1000" dirty="0">
              <a:solidFill>
                <a:schemeClr val="bg1"/>
              </a:solidFill>
            </a:endParaRPr>
          </a:p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Can have    Cannot have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authority      authority</a:t>
            </a:r>
          </a:p>
          <a:p>
            <a:endParaRPr lang="en-GB" sz="20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Free men   Natural slaves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 Men                          Women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00882" y="117626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70286" y="206018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65325" y="1175983"/>
            <a:ext cx="335638" cy="22730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473441" y="2060184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37884" y="2059901"/>
            <a:ext cx="665716" cy="520739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9028" y="4282350"/>
            <a:ext cx="2715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RENÉ DESCARTES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238069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760930" y="609852"/>
            <a:ext cx="1140542" cy="114054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/>
          <p:cNvSpPr txBox="1"/>
          <p:nvPr/>
        </p:nvSpPr>
        <p:spPr>
          <a:xfrm>
            <a:off x="108156" y="76775"/>
            <a:ext cx="43219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ARISTOTLE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Plant   Animal   Practical   Theoretical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soul      soul        reason        reason</a:t>
            </a:r>
          </a:p>
          <a:p>
            <a:pPr algn="ctr"/>
            <a:endParaRPr lang="en-GB" sz="2000" b="1" kern="1000" dirty="0">
              <a:solidFill>
                <a:schemeClr val="bg1"/>
              </a:solidFill>
            </a:endParaRPr>
          </a:p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Can have    Cannot have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authority      authority</a:t>
            </a:r>
          </a:p>
          <a:p>
            <a:endParaRPr lang="en-GB" sz="20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Free men   Natural slaves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 Men                          Women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00882" y="117626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70286" y="206018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65325" y="1175983"/>
            <a:ext cx="335638" cy="22730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473441" y="2060184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37884" y="2059901"/>
            <a:ext cx="665716" cy="520739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9028" y="4282350"/>
            <a:ext cx="2715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RENÉ DESCARTES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    Humans      Animals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Soul         No soul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Reason    No reason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173935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760930" y="609852"/>
            <a:ext cx="1140542" cy="114054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/>
          <p:cNvSpPr txBox="1"/>
          <p:nvPr/>
        </p:nvSpPr>
        <p:spPr>
          <a:xfrm>
            <a:off x="108156" y="76775"/>
            <a:ext cx="43219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ARISTOTLE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Plant   Animal   Practical   Theoretical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soul      soul        reason        reason</a:t>
            </a:r>
          </a:p>
          <a:p>
            <a:pPr algn="ctr"/>
            <a:endParaRPr lang="en-GB" sz="2000" b="1" kern="1000" dirty="0">
              <a:solidFill>
                <a:schemeClr val="bg1"/>
              </a:solidFill>
            </a:endParaRPr>
          </a:p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Can have    Cannot have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authority      authority</a:t>
            </a:r>
          </a:p>
          <a:p>
            <a:endParaRPr lang="en-GB" sz="20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Free men   Natural slaves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 Men                          Women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00882" y="117626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70286" y="206018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65325" y="1175983"/>
            <a:ext cx="335638" cy="22730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473441" y="2060184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37884" y="2059901"/>
            <a:ext cx="665716" cy="520739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9028" y="4282350"/>
            <a:ext cx="2715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RENÉ DESCARTES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    Humans      Animals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Soul         No soul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Reason    No reason</a:t>
            </a:r>
          </a:p>
        </p:txBody>
      </p:sp>
      <p:pic>
        <p:nvPicPr>
          <p:cNvPr id="58370" name="Picture 2" descr="https://upload.wikimedia.org/wikipedia/commons/thumb/4/48/Carleton_Coon_races_after_Pleistocene.PNG/300px-Carleton_Coon_races_after_Pleistoce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026" y="943875"/>
            <a:ext cx="3338201" cy="1609200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37195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93163" y="3026682"/>
            <a:ext cx="3608277" cy="11866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760930" y="609852"/>
            <a:ext cx="1140542" cy="114054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/>
          <p:cNvSpPr txBox="1"/>
          <p:nvPr/>
        </p:nvSpPr>
        <p:spPr>
          <a:xfrm>
            <a:off x="108156" y="76775"/>
            <a:ext cx="43219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ARISTOTLE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Plant   Animal   Practical   Theoretical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soul      soul        reason        reason</a:t>
            </a:r>
          </a:p>
          <a:p>
            <a:pPr algn="ctr"/>
            <a:endParaRPr lang="en-GB" sz="2000" b="1" kern="1000" dirty="0">
              <a:solidFill>
                <a:schemeClr val="bg1"/>
              </a:solidFill>
            </a:endParaRPr>
          </a:p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Can have    Cannot have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authority      authority</a:t>
            </a:r>
          </a:p>
          <a:p>
            <a:endParaRPr lang="en-GB" sz="20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Free men   Natural slaves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 Men                          Women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00882" y="117626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70286" y="206018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65325" y="1175983"/>
            <a:ext cx="335638" cy="22730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473441" y="2060184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37884" y="2059901"/>
            <a:ext cx="665716" cy="520739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9028" y="4282350"/>
            <a:ext cx="2715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RENÉ DESCARTES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    Humans      Animals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Soul         No soul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Reason    No reason</a:t>
            </a:r>
          </a:p>
        </p:txBody>
      </p:sp>
      <p:pic>
        <p:nvPicPr>
          <p:cNvPr id="58370" name="Picture 2" descr="https://upload.wikimedia.org/wikipedia/commons/thumb/4/48/Carleton_Coon_races_after_Pleistocene.PNG/300px-Carleton_Coon_races_after_Pleistoce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026" y="943875"/>
            <a:ext cx="3338201" cy="1609200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33325" y="3043733"/>
            <a:ext cx="44304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16 Myers-Briggs Personality Type Indicator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Attention – Extraversion (E) or Introversion (I)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Information intake – Sensing (S) or Intuition (N)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Decision making – Thinking (T) or Feeling (F)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Dealing with stuff – Judging (J) or Perceiving (P)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197956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7420" y="2179003"/>
            <a:ext cx="5217160" cy="736917"/>
          </a:xfrm>
        </p:spPr>
        <p:txBody>
          <a:bodyPr>
            <a:normAutofit fontScale="90000"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the things that (you think) you are studying may not exist.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76145" y="3096636"/>
            <a:ext cx="7839710" cy="736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the things that you are studying do exist, it is possible that nothing can be known about them.</a:t>
            </a:r>
          </a:p>
        </p:txBody>
      </p:sp>
    </p:spTree>
    <p:extLst>
      <p:ext uri="{BB962C8B-B14F-4D97-AF65-F5344CB8AC3E}">
        <p14:creationId xmlns:p14="http://schemas.microsoft.com/office/powerpoint/2010/main" val="36235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93163" y="3026682"/>
            <a:ext cx="3608277" cy="11866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760930" y="609852"/>
            <a:ext cx="1140542" cy="114054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/>
          <p:cNvSpPr txBox="1"/>
          <p:nvPr/>
        </p:nvSpPr>
        <p:spPr>
          <a:xfrm>
            <a:off x="108156" y="76775"/>
            <a:ext cx="43219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ARISTOTLE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Plant   Animal   Practical   Theoretical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soul      soul        reason        reason</a:t>
            </a:r>
          </a:p>
          <a:p>
            <a:pPr algn="ctr"/>
            <a:endParaRPr lang="en-GB" sz="2000" b="1" kern="1000" dirty="0">
              <a:solidFill>
                <a:schemeClr val="bg1"/>
              </a:solidFill>
            </a:endParaRPr>
          </a:p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Can have    Cannot have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authority      authority</a:t>
            </a:r>
          </a:p>
          <a:p>
            <a:endParaRPr lang="en-GB" sz="20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Free men   Natural slaves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 Men                          Women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00882" y="117626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70286" y="206018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65325" y="1175983"/>
            <a:ext cx="335638" cy="22730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473441" y="2060184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37884" y="2059901"/>
            <a:ext cx="665716" cy="520739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9028" y="4282350"/>
            <a:ext cx="2715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RENÉ DESCARTES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    Humans      Animals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Soul         No soul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Reason    No reason</a:t>
            </a:r>
          </a:p>
        </p:txBody>
      </p:sp>
      <p:pic>
        <p:nvPicPr>
          <p:cNvPr id="58370" name="Picture 2" descr="https://upload.wikimedia.org/wikipedia/commons/thumb/4/48/Carleton_Coon_races_after_Pleistocene.PNG/300px-Carleton_Coon_races_after_Pleistoce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026" y="943875"/>
            <a:ext cx="3338201" cy="1609200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33325" y="3043733"/>
            <a:ext cx="44304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16 Myers-Briggs Personality Type Indicator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Attention – Extraversion (E) or Introversion (I)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Information intake – Sensing (S) or Intuition (N)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Decision making – Thinking (T) or Feeling (F)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Dealing with stuff – Judging (J) or Perceiving (P)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5818" y="4462475"/>
            <a:ext cx="2951366" cy="221067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175208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93163" y="3026682"/>
            <a:ext cx="3608277" cy="11866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760930" y="609852"/>
            <a:ext cx="1140542" cy="114054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/>
          <p:cNvSpPr txBox="1"/>
          <p:nvPr/>
        </p:nvSpPr>
        <p:spPr>
          <a:xfrm>
            <a:off x="108156" y="76775"/>
            <a:ext cx="43219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ARISTOTLE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Plant   Animal   Practical   Theoretical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soul      soul        reason        reason</a:t>
            </a:r>
          </a:p>
          <a:p>
            <a:pPr algn="ctr"/>
            <a:endParaRPr lang="en-GB" sz="2000" b="1" kern="1000" dirty="0">
              <a:solidFill>
                <a:schemeClr val="bg1"/>
              </a:solidFill>
            </a:endParaRPr>
          </a:p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Can have    Cannot have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authority      authority</a:t>
            </a:r>
          </a:p>
          <a:p>
            <a:endParaRPr lang="en-GB" sz="20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Free men   Natural slaves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 Men                          Women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00882" y="117626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70286" y="206018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65325" y="1175983"/>
            <a:ext cx="335638" cy="22730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473441" y="2060184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37884" y="2059901"/>
            <a:ext cx="665716" cy="520739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9028" y="4282350"/>
            <a:ext cx="2715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RENÉ DESCARTES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    Humans      Animals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Soul         No soul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Reason    No reason</a:t>
            </a:r>
          </a:p>
        </p:txBody>
      </p:sp>
      <p:pic>
        <p:nvPicPr>
          <p:cNvPr id="58370" name="Picture 2" descr="https://upload.wikimedia.org/wikipedia/commons/thumb/4/48/Carleton_Coon_races_after_Pleistocene.PNG/300px-Carleton_Coon_races_after_Pleistoce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026" y="943875"/>
            <a:ext cx="3338201" cy="1609200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33325" y="3043733"/>
            <a:ext cx="44304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16 Myers-Briggs Personality Type Indicator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Attention – Extraversion (E) or Introversion (I)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Information intake – Sensing (S) or Intuition (N)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Decision making – Thinking (T) or Feeling (F)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Dealing with stuff – Judging (J) or Perceiving (P)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5818" y="4462475"/>
            <a:ext cx="2951366" cy="221067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12717" y="5653316"/>
            <a:ext cx="1322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MADNESS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NORMALCY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DISABILITY</a:t>
            </a:r>
          </a:p>
        </p:txBody>
      </p:sp>
      <p:sp>
        <p:nvSpPr>
          <p:cNvPr id="21" name="Left Arrow 20"/>
          <p:cNvSpPr/>
          <p:nvPr/>
        </p:nvSpPr>
        <p:spPr>
          <a:xfrm>
            <a:off x="2265325" y="6035039"/>
            <a:ext cx="1189448" cy="152402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TextBox 25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374093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93163" y="3026682"/>
            <a:ext cx="3608277" cy="11866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760930" y="609852"/>
            <a:ext cx="1140542" cy="114054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/>
          <p:cNvSpPr txBox="1"/>
          <p:nvPr/>
        </p:nvSpPr>
        <p:spPr>
          <a:xfrm>
            <a:off x="108156" y="76775"/>
            <a:ext cx="43219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ARISTOTLE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Plant   Animal   Practical   Theoretical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soul      soul        reason        reason</a:t>
            </a:r>
          </a:p>
          <a:p>
            <a:pPr algn="ctr"/>
            <a:endParaRPr lang="en-GB" sz="2000" b="1" kern="1000" dirty="0">
              <a:solidFill>
                <a:schemeClr val="bg1"/>
              </a:solidFill>
            </a:endParaRPr>
          </a:p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Can have    Cannot have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authority      authority</a:t>
            </a:r>
          </a:p>
          <a:p>
            <a:endParaRPr lang="en-GB" sz="20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Free men   Natural slaves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 Men                          Women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00882" y="117626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70286" y="206018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65325" y="1175983"/>
            <a:ext cx="335638" cy="22730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473441" y="2060184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37884" y="2059901"/>
            <a:ext cx="665716" cy="520739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9028" y="4282350"/>
            <a:ext cx="2715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RENÉ DESCARTES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    Humans      Animals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Soul         No soul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Reason    No reason</a:t>
            </a:r>
          </a:p>
        </p:txBody>
      </p:sp>
      <p:pic>
        <p:nvPicPr>
          <p:cNvPr id="58370" name="Picture 2" descr="https://upload.wikimedia.org/wikipedia/commons/thumb/4/48/Carleton_Coon_races_after_Pleistocene.PNG/300px-Carleton_Coon_races_after_Pleistoce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026" y="943875"/>
            <a:ext cx="3338201" cy="1609200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33325" y="3043733"/>
            <a:ext cx="44304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16 Myers-Briggs Personality Type Indicator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Attention – Extraversion (E) or Introversion (I)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Information intake – Sensing (S) or Intuition (N)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Decision making – Thinking (T) or Feeling (F)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Dealing with stuff – Judging (J) or Perceiving (P)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5818" y="4462475"/>
            <a:ext cx="2951366" cy="221067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12717" y="5653316"/>
            <a:ext cx="1322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MADNESS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NORMALCY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DISABILITY</a:t>
            </a:r>
          </a:p>
        </p:txBody>
      </p:sp>
      <p:sp>
        <p:nvSpPr>
          <p:cNvPr id="18" name="Bent-Up Arrow 17"/>
          <p:cNvSpPr/>
          <p:nvPr/>
        </p:nvSpPr>
        <p:spPr>
          <a:xfrm rot="5400000">
            <a:off x="-422157" y="5095122"/>
            <a:ext cx="1943677" cy="180000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Left Arrow 20"/>
          <p:cNvSpPr/>
          <p:nvPr/>
        </p:nvSpPr>
        <p:spPr>
          <a:xfrm>
            <a:off x="2265325" y="6035039"/>
            <a:ext cx="1189448" cy="152402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Down Arrow 24"/>
          <p:cNvSpPr/>
          <p:nvPr/>
        </p:nvSpPr>
        <p:spPr>
          <a:xfrm rot="-2700000">
            <a:off x="3430266" y="3578635"/>
            <a:ext cx="144000" cy="115824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201743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93163" y="3026682"/>
            <a:ext cx="3608277" cy="11866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rgbClr val="FFFF00"/>
                </a:solidFill>
              </a:rPr>
              <a:t>DO NOT </a:t>
            </a:r>
          </a:p>
          <a:p>
            <a:pPr algn="r"/>
            <a:r>
              <a:rPr lang="fi-FI" b="1" dirty="0">
                <a:solidFill>
                  <a:srgbClr val="FFFF00"/>
                </a:solidFill>
              </a:rPr>
              <a:t>CONSULT </a:t>
            </a:r>
          </a:p>
          <a:p>
            <a:pPr algn="r"/>
            <a:r>
              <a:rPr lang="fi-FI" b="1" dirty="0">
                <a:solidFill>
                  <a:srgbClr val="FFFF00"/>
                </a:solidFill>
              </a:rPr>
              <a:t>YOUR</a:t>
            </a:r>
          </a:p>
          <a:p>
            <a:pPr algn="r"/>
            <a:r>
              <a:rPr lang="fi-FI" b="1" dirty="0">
                <a:solidFill>
                  <a:srgbClr val="FFFF00"/>
                </a:solidFill>
              </a:rPr>
              <a:t>NOTES!</a:t>
            </a:r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760930" y="609852"/>
            <a:ext cx="1140542" cy="114054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/>
          <p:cNvSpPr txBox="1"/>
          <p:nvPr/>
        </p:nvSpPr>
        <p:spPr>
          <a:xfrm>
            <a:off x="108156" y="76775"/>
            <a:ext cx="43219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ARISTOTLE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Plant   Animal   Practical   Theoretical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soul      soul        reason        reason</a:t>
            </a:r>
          </a:p>
          <a:p>
            <a:pPr algn="ctr"/>
            <a:endParaRPr lang="en-GB" sz="2000" b="1" kern="1000" dirty="0">
              <a:solidFill>
                <a:schemeClr val="bg1"/>
              </a:solidFill>
            </a:endParaRPr>
          </a:p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Can have    Cannot have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authority      authority</a:t>
            </a:r>
          </a:p>
          <a:p>
            <a:endParaRPr lang="en-GB" sz="20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Free men   Natural slaves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 Men                          Women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00882" y="117626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70286" y="206018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65325" y="1175983"/>
            <a:ext cx="335638" cy="22730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473441" y="2060184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37884" y="2059901"/>
            <a:ext cx="665716" cy="520739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9028" y="4282350"/>
            <a:ext cx="2715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RENÉ DESCARTES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    Humans      Animals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Soul         No soul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Reason    No reason</a:t>
            </a:r>
          </a:p>
        </p:txBody>
      </p:sp>
      <p:pic>
        <p:nvPicPr>
          <p:cNvPr id="58370" name="Picture 2" descr="https://upload.wikimedia.org/wikipedia/commons/thumb/4/48/Carleton_Coon_races_after_Pleistocene.PNG/300px-Carleton_Coon_races_after_Pleistoce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026" y="943875"/>
            <a:ext cx="3338201" cy="1609200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33325" y="3043733"/>
            <a:ext cx="44304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16 Myers-Briggs Personality Type Indicator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Attention – Extraversion (E) or Introversion (I)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Information intake – Sensing (S) or Intuition (N)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Decision making – Thinking (T) or Feeling (F)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Dealing with stuff – Judging (J) or Perceiving (P)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5818" y="4462475"/>
            <a:ext cx="2951366" cy="221067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12717" y="5653316"/>
            <a:ext cx="1322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MADNESS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NORMALCY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DISABILITY</a:t>
            </a:r>
          </a:p>
        </p:txBody>
      </p:sp>
      <p:sp>
        <p:nvSpPr>
          <p:cNvPr id="18" name="Bent-Up Arrow 17"/>
          <p:cNvSpPr/>
          <p:nvPr/>
        </p:nvSpPr>
        <p:spPr>
          <a:xfrm rot="5400000">
            <a:off x="-422157" y="5095122"/>
            <a:ext cx="1943677" cy="180000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Left Arrow 20"/>
          <p:cNvSpPr/>
          <p:nvPr/>
        </p:nvSpPr>
        <p:spPr>
          <a:xfrm>
            <a:off x="2265325" y="6035039"/>
            <a:ext cx="1189448" cy="152402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Down Arrow 24"/>
          <p:cNvSpPr/>
          <p:nvPr/>
        </p:nvSpPr>
        <p:spPr>
          <a:xfrm rot="-2700000">
            <a:off x="3430266" y="3578635"/>
            <a:ext cx="144000" cy="115824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179864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93163" y="3026682"/>
            <a:ext cx="3608277" cy="11866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26983" y="742719"/>
            <a:ext cx="16821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i-FI" b="1" dirty="0">
              <a:solidFill>
                <a:srgbClr val="FFFF00"/>
              </a:solidFill>
            </a:endParaRPr>
          </a:p>
          <a:p>
            <a:pPr algn="r"/>
            <a:r>
              <a:rPr lang="fi-FI" b="1" dirty="0">
                <a:solidFill>
                  <a:srgbClr val="FFFF00"/>
                </a:solidFill>
              </a:rPr>
              <a:t>WHAT WERE </a:t>
            </a:r>
          </a:p>
          <a:p>
            <a:pPr algn="r"/>
            <a:r>
              <a:rPr lang="fi-FI" b="1" dirty="0">
                <a:solidFill>
                  <a:srgbClr val="FFFF00"/>
                </a:solidFill>
              </a:rPr>
              <a:t>THE </a:t>
            </a:r>
          </a:p>
          <a:p>
            <a:pPr algn="r"/>
            <a:r>
              <a:rPr lang="fi-FI" b="1" dirty="0">
                <a:solidFill>
                  <a:srgbClr val="FFFF00"/>
                </a:solidFill>
              </a:rPr>
              <a:t>ELEMENTS</a:t>
            </a:r>
          </a:p>
          <a:p>
            <a:pPr algn="r"/>
            <a:r>
              <a:rPr lang="fi-FI" b="1" dirty="0">
                <a:solidFill>
                  <a:srgbClr val="FFFF00"/>
                </a:solidFill>
              </a:rPr>
              <a:t>IN THIS </a:t>
            </a:r>
          </a:p>
          <a:p>
            <a:pPr algn="r"/>
            <a:r>
              <a:rPr lang="fi-FI" b="1" dirty="0">
                <a:solidFill>
                  <a:srgbClr val="FFFF00"/>
                </a:solidFill>
              </a:rPr>
              <a:t>CORNER?</a:t>
            </a:r>
            <a:endParaRPr lang="fi-FI" b="1" dirty="0">
              <a:solidFill>
                <a:schemeClr val="bg1"/>
              </a:solidFill>
            </a:endParaRP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760930" y="609852"/>
            <a:ext cx="1140542" cy="114054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/>
          <p:cNvSpPr txBox="1"/>
          <p:nvPr/>
        </p:nvSpPr>
        <p:spPr>
          <a:xfrm>
            <a:off x="108156" y="76775"/>
            <a:ext cx="43219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ARISTOTLE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Plant   Animal   Practical   Theoretical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soul      soul        reason        reason</a:t>
            </a:r>
          </a:p>
          <a:p>
            <a:pPr algn="ctr"/>
            <a:endParaRPr lang="en-GB" sz="2000" b="1" kern="1000" dirty="0">
              <a:solidFill>
                <a:schemeClr val="bg1"/>
              </a:solidFill>
            </a:endParaRPr>
          </a:p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Can have    Cannot have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authority      authority</a:t>
            </a:r>
          </a:p>
          <a:p>
            <a:endParaRPr lang="en-GB" sz="20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Free men   Natural slaves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 Men                          Women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00882" y="117626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70286" y="206018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65325" y="1175983"/>
            <a:ext cx="335638" cy="22730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473441" y="2060184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37884" y="2059901"/>
            <a:ext cx="665716" cy="520739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9028" y="4282350"/>
            <a:ext cx="2715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RENÉ DESCARTES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    Humans      Animals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Soul         No soul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Reason    No reason</a:t>
            </a:r>
          </a:p>
        </p:txBody>
      </p:sp>
      <p:pic>
        <p:nvPicPr>
          <p:cNvPr id="58370" name="Picture 2" descr="https://upload.wikimedia.org/wikipedia/commons/thumb/4/48/Carleton_Coon_races_after_Pleistocene.PNG/300px-Carleton_Coon_races_after_Pleistoce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026" y="943875"/>
            <a:ext cx="3338201" cy="1609200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33325" y="3043733"/>
            <a:ext cx="44304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16 Myers-Briggs Personality Type Indicator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Attention – Extraversion (E) or Introversion (I)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Information intake – Sensing (S) or Intuition (N)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Decision making – Thinking (T) or Feeling (F)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Dealing with stuff – Judging (J) or Perceiving (P)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5818" y="4462475"/>
            <a:ext cx="2951366" cy="221067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12717" y="5653316"/>
            <a:ext cx="1322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MADNESS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NORMALCY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DISABILITY</a:t>
            </a:r>
          </a:p>
        </p:txBody>
      </p:sp>
      <p:sp>
        <p:nvSpPr>
          <p:cNvPr id="18" name="Bent-Up Arrow 17"/>
          <p:cNvSpPr/>
          <p:nvPr/>
        </p:nvSpPr>
        <p:spPr>
          <a:xfrm rot="5400000">
            <a:off x="-422157" y="5095122"/>
            <a:ext cx="1943677" cy="180000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Left Arrow 20"/>
          <p:cNvSpPr/>
          <p:nvPr/>
        </p:nvSpPr>
        <p:spPr>
          <a:xfrm>
            <a:off x="2265325" y="6035039"/>
            <a:ext cx="1189448" cy="152402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Down Arrow 24"/>
          <p:cNvSpPr/>
          <p:nvPr/>
        </p:nvSpPr>
        <p:spPr>
          <a:xfrm rot="-2700000">
            <a:off x="3430266" y="3578635"/>
            <a:ext cx="144000" cy="115824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29655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93163" y="3026682"/>
            <a:ext cx="3608277" cy="11866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760930" y="609852"/>
            <a:ext cx="1140542" cy="114054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/>
          <p:cNvSpPr txBox="1"/>
          <p:nvPr/>
        </p:nvSpPr>
        <p:spPr>
          <a:xfrm>
            <a:off x="108156" y="76775"/>
            <a:ext cx="43219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ARISTOTLE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Plant   Animal   Practical   Theoretical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soul      soul        reason        reason</a:t>
            </a:r>
          </a:p>
          <a:p>
            <a:pPr algn="ctr"/>
            <a:endParaRPr lang="en-GB" sz="2000" b="1" kern="1000" dirty="0">
              <a:solidFill>
                <a:schemeClr val="bg1"/>
              </a:solidFill>
            </a:endParaRPr>
          </a:p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Can have    Cannot have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authority      authority</a:t>
            </a:r>
          </a:p>
          <a:p>
            <a:endParaRPr lang="en-GB" sz="20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Free men   Natural slaves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 Men                          Women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00882" y="117626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70286" y="206018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65325" y="1175983"/>
            <a:ext cx="335638" cy="22730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473441" y="2060184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37884" y="2059901"/>
            <a:ext cx="665716" cy="520739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9028" y="4282350"/>
            <a:ext cx="2715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RENÉ DESCARTES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    Humans      Animals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Soul         No soul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Reason    No reason</a:t>
            </a:r>
          </a:p>
        </p:txBody>
      </p:sp>
      <p:pic>
        <p:nvPicPr>
          <p:cNvPr id="58370" name="Picture 2" descr="https://upload.wikimedia.org/wikipedia/commons/thumb/4/48/Carleton_Coon_races_after_Pleistocene.PNG/300px-Carleton_Coon_races_after_Pleistoce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026" y="943875"/>
            <a:ext cx="3338201" cy="1609200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33325" y="3043733"/>
            <a:ext cx="44304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16 Myers-Briggs Personality Type Indicator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Attention – Extraversion (E) or Introversion (I)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Information intake – Sensing (S) or Intuition (N)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Decision making – Thinking (T) or Feeling (F)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Dealing with stuff – Judging (J) or Perceiving (P)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5818" y="4462475"/>
            <a:ext cx="2951366" cy="221067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12717" y="5653316"/>
            <a:ext cx="1322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MADNESS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NORMALCY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DISABILITY</a:t>
            </a:r>
          </a:p>
        </p:txBody>
      </p:sp>
      <p:sp>
        <p:nvSpPr>
          <p:cNvPr id="18" name="Bent-Up Arrow 17"/>
          <p:cNvSpPr/>
          <p:nvPr/>
        </p:nvSpPr>
        <p:spPr>
          <a:xfrm rot="5400000">
            <a:off x="-422157" y="5095122"/>
            <a:ext cx="1943677" cy="180000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Left Arrow 20"/>
          <p:cNvSpPr/>
          <p:nvPr/>
        </p:nvSpPr>
        <p:spPr>
          <a:xfrm>
            <a:off x="2265325" y="6035039"/>
            <a:ext cx="1189448" cy="152402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Down Arrow 24"/>
          <p:cNvSpPr/>
          <p:nvPr/>
        </p:nvSpPr>
        <p:spPr>
          <a:xfrm rot="-2700000">
            <a:off x="3430266" y="3578635"/>
            <a:ext cx="144000" cy="115824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</p:spTree>
    <p:extLst>
      <p:ext uri="{BB962C8B-B14F-4D97-AF65-F5344CB8AC3E}">
        <p14:creationId xmlns:p14="http://schemas.microsoft.com/office/powerpoint/2010/main" val="410297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32FF18-F17B-4E57-9EEC-2CDDD3F1E44E}"/>
              </a:ext>
            </a:extLst>
          </p:cNvPr>
          <p:cNvSpPr/>
          <p:nvPr/>
        </p:nvSpPr>
        <p:spPr>
          <a:xfrm>
            <a:off x="3583641" y="1005157"/>
            <a:ext cx="5024717" cy="4847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But now, as we know tentatively how the land lies, let’s take a break.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After the break, 10 minutes, this breathtaking saga continues, as        we learn all about reductionism, determinism, the unity of science,  the division of science, and, most excitingly, how humans exist.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You can start thinking about your clever question during the break.</a:t>
            </a:r>
            <a:endParaRPr lang="LID4096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7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32FF18-F17B-4E57-9EEC-2CDDD3F1E44E}"/>
              </a:ext>
            </a:extLst>
          </p:cNvPr>
          <p:cNvSpPr/>
          <p:nvPr/>
        </p:nvSpPr>
        <p:spPr>
          <a:xfrm>
            <a:off x="3583641" y="1005157"/>
            <a:ext cx="5024717" cy="4847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But now, as we know tentatively how the land lies, let’s take a break.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After the break, 10 minutes, this breathtaking sage continues, as        we learn all about reductionism, determinism, the unity of science,  the division of science, and, most excitingly, how humans exist.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You can start thinking about your clever question during the break.</a:t>
            </a:r>
            <a:endParaRPr lang="LID4096" sz="2400" b="1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A5D9BB-DA8E-4307-AC80-F09AAD4E0929}"/>
              </a:ext>
            </a:extLst>
          </p:cNvPr>
          <p:cNvSpPr/>
          <p:nvPr/>
        </p:nvSpPr>
        <p:spPr>
          <a:xfrm>
            <a:off x="8608358" y="3297382"/>
            <a:ext cx="3583642" cy="25554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Take your seats, please</a:t>
            </a:r>
            <a:endParaRPr lang="LID4096" sz="3200" b="1" dirty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1A3305-6E0E-4B1B-8FC6-A7A0D0767F7F}"/>
              </a:ext>
            </a:extLst>
          </p:cNvPr>
          <p:cNvSpPr/>
          <p:nvPr/>
        </p:nvSpPr>
        <p:spPr>
          <a:xfrm>
            <a:off x="-1" y="3297382"/>
            <a:ext cx="3583642" cy="25554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Action resuming 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in a moment</a:t>
            </a:r>
            <a:endParaRPr lang="LID4096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1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34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0561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know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11615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we do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63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0390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Epistemology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1444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05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         Science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0732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Psychology        Philosophy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1786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       Politics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9767" y="3805419"/>
            <a:ext cx="9527459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Metaphysics and Philosophy of Language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9742" y="4827930"/>
            <a:ext cx="5987845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 of Science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7553" y="5850441"/>
            <a:ext cx="4955458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Moral and Political Philosophy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9766" y="5850441"/>
            <a:ext cx="5810865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Philosophy of Religion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884793" y="2219565"/>
              <a:ext cx="2847960" cy="8766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8793" y="2183565"/>
                <a:ext cx="2919960" cy="94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849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34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0561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know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11615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we do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63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0390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Epistemology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1444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05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         Science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0732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Psychology        Philosophy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1786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       Politics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9767" y="3805419"/>
            <a:ext cx="9527459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Metaphysics and Philosophy of Language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9742" y="4827930"/>
            <a:ext cx="5987845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 of Science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7553" y="5850441"/>
            <a:ext cx="4955458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Moral and Political Philosophy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9766" y="5850441"/>
            <a:ext cx="5810865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Philosophy of Religion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5301" y="2911656"/>
            <a:ext cx="1710812" cy="3744784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74597" y="2911656"/>
            <a:ext cx="1710812" cy="1689841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608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7420" y="2179003"/>
            <a:ext cx="5217160" cy="736917"/>
          </a:xfrm>
        </p:spPr>
        <p:txBody>
          <a:bodyPr>
            <a:normAutofit fontScale="90000"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the things that (you think) you are studying may not exist.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76145" y="3088323"/>
            <a:ext cx="7839710" cy="736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the things that you are studying do exist, it is possible that nothing can be known about them.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61820" y="3997643"/>
            <a:ext cx="8468360" cy="747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something could be known about the things that you are studying, it is possible that it should not be known.</a:t>
            </a:r>
          </a:p>
        </p:txBody>
      </p:sp>
    </p:spTree>
    <p:extLst>
      <p:ext uri="{BB962C8B-B14F-4D97-AF65-F5344CB8AC3E}">
        <p14:creationId xmlns:p14="http://schemas.microsoft.com/office/powerpoint/2010/main" val="371082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34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0561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know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11615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we do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63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0390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Epistemology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1444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05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         Science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0732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Psychology        Philosophy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1786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       Politics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9767" y="3805419"/>
            <a:ext cx="9527459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Metaphysics and Philosophy of Language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9742" y="4827930"/>
            <a:ext cx="5987845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 of Science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7553" y="5850441"/>
            <a:ext cx="4955458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Moral and Political Philosophy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9766" y="5850441"/>
            <a:ext cx="5810865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Philosophy of Religion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5301" y="2911656"/>
            <a:ext cx="1710812" cy="37447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Does God exist?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Are there angels?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What about Heaven and Hell?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Are souls immortal?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74597" y="2911656"/>
            <a:ext cx="1710812" cy="1689841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989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34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0561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know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11615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we do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63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0390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Epistemology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1444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05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         Science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0732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Psychology        Philosophy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1786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       Politics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9767" y="3805419"/>
            <a:ext cx="9527459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Metaphysics and Philosophy of Language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9742" y="4827930"/>
            <a:ext cx="5987845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 of Science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7553" y="5850441"/>
            <a:ext cx="4955458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Moral and Political Philosophy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9766" y="5850441"/>
            <a:ext cx="5810865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Philosophy of Religion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5301" y="2911656"/>
            <a:ext cx="1710812" cy="37447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Does God exist?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Are there angels?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What about Heaven and Hell?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Are souls immortal?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74597" y="2911656"/>
            <a:ext cx="1710812" cy="16898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Materialism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Idealism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Dualism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Epipheno-menalism</a:t>
            </a:r>
          </a:p>
        </p:txBody>
      </p:sp>
    </p:spTree>
    <p:extLst>
      <p:ext uri="{BB962C8B-B14F-4D97-AF65-F5344CB8AC3E}">
        <p14:creationId xmlns:p14="http://schemas.microsoft.com/office/powerpoint/2010/main" val="397623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34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0561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know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11615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we do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63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0390" y="2293540"/>
            <a:ext cx="4031225" cy="677108"/>
          </a:xfrm>
          <a:prstGeom prst="rect">
            <a:avLst/>
          </a:prstGeom>
          <a:noFill/>
          <a:ln w="25400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Epistemology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1444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05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         Science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0732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Psychology        Philosophy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1786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       Politics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9767" y="3805419"/>
            <a:ext cx="9527459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Metaphysics and Philosophy of Language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9742" y="4827930"/>
            <a:ext cx="5987845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 of Science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7553" y="5850441"/>
            <a:ext cx="4955458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Moral and Political Philosophy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9766" y="5850441"/>
            <a:ext cx="5810865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Philosophy of Religion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5301" y="2911656"/>
            <a:ext cx="1710812" cy="37447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Does God exist?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Are there angels?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What about Heaven and Hell?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Are souls immortal?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74597" y="2911656"/>
            <a:ext cx="1710812" cy="16898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Materialism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Idealism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Dualism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Epipheno-menalism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31909" y="2950978"/>
            <a:ext cx="1409491" cy="48936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Materialism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76789" y="2352070"/>
            <a:ext cx="1496811" cy="48936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Reductionism</a:t>
            </a:r>
          </a:p>
        </p:txBody>
      </p:sp>
    </p:spTree>
    <p:extLst>
      <p:ext uri="{BB962C8B-B14F-4D97-AF65-F5344CB8AC3E}">
        <p14:creationId xmlns:p14="http://schemas.microsoft.com/office/powerpoint/2010/main" val="334839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93163" y="3026682"/>
            <a:ext cx="3608277" cy="11866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26983" y="742719"/>
            <a:ext cx="16821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i-FI" b="1" dirty="0">
              <a:solidFill>
                <a:srgbClr val="FFFF00"/>
              </a:solidFill>
            </a:endParaRPr>
          </a:p>
          <a:p>
            <a:pPr algn="r"/>
            <a:r>
              <a:rPr lang="fi-FI" b="1" dirty="0"/>
              <a:t>WHAT WERE </a:t>
            </a:r>
          </a:p>
          <a:p>
            <a:pPr algn="r"/>
            <a:r>
              <a:rPr lang="fi-FI" b="1" dirty="0"/>
              <a:t>THE </a:t>
            </a:r>
          </a:p>
          <a:p>
            <a:pPr algn="r"/>
            <a:r>
              <a:rPr lang="fi-FI" b="1" dirty="0"/>
              <a:t>ELEMENTS</a:t>
            </a:r>
          </a:p>
          <a:p>
            <a:pPr algn="r"/>
            <a:r>
              <a:rPr lang="fi-FI" b="1" dirty="0"/>
              <a:t>IN THIS </a:t>
            </a:r>
          </a:p>
          <a:p>
            <a:pPr algn="r"/>
            <a:r>
              <a:rPr lang="fi-FI" b="1" dirty="0"/>
              <a:t>CORNER?</a:t>
            </a:r>
          </a:p>
          <a:p>
            <a:pPr algn="r"/>
            <a:endParaRPr lang="fi-FI" b="1" dirty="0"/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760930" y="609852"/>
            <a:ext cx="1140542" cy="114054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/>
          <p:cNvSpPr txBox="1"/>
          <p:nvPr/>
        </p:nvSpPr>
        <p:spPr>
          <a:xfrm>
            <a:off x="108156" y="76775"/>
            <a:ext cx="43219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ARISTOTLE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Plant   Animal   Practical   Theoretical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soul      soul        reason        reason</a:t>
            </a:r>
          </a:p>
          <a:p>
            <a:pPr algn="ctr"/>
            <a:endParaRPr lang="en-GB" sz="2000" b="1" kern="1000" dirty="0">
              <a:solidFill>
                <a:schemeClr val="bg1"/>
              </a:solidFill>
            </a:endParaRPr>
          </a:p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Can have    Cannot have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authority      authority</a:t>
            </a:r>
          </a:p>
          <a:p>
            <a:endParaRPr lang="en-GB" sz="20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Free men   Natural slaves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 Men                          Women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00882" y="117626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70286" y="206018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65325" y="1175983"/>
            <a:ext cx="335638" cy="22730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473441" y="2060184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37884" y="2059901"/>
            <a:ext cx="665716" cy="520739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9028" y="4282350"/>
            <a:ext cx="2715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RENÉ DESCARTES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    Humans      Animals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Soul         No soul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Reason    No reason</a:t>
            </a:r>
          </a:p>
        </p:txBody>
      </p:sp>
      <p:pic>
        <p:nvPicPr>
          <p:cNvPr id="58370" name="Picture 2" descr="https://upload.wikimedia.org/wikipedia/commons/thumb/4/48/Carleton_Coon_races_after_Pleistocene.PNG/300px-Carleton_Coon_races_after_Pleistoce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026" y="943875"/>
            <a:ext cx="3338201" cy="1609200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33325" y="3043733"/>
            <a:ext cx="44304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16 Myers-Briggs Personality Type Indicator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Attention – Extraversion (E) or Introversion (I)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Information intake – Sensing (S) or Intuition (N)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Decision making – Thinking (T) or Feeling (F)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Dealing with stuff – Judging (J) or Perceiving (P)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5818" y="4462475"/>
            <a:ext cx="2951366" cy="221067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12717" y="5653316"/>
            <a:ext cx="1322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MADNESS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NORMALCY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DISABILITY</a:t>
            </a:r>
          </a:p>
        </p:txBody>
      </p:sp>
      <p:sp>
        <p:nvSpPr>
          <p:cNvPr id="18" name="Bent-Up Arrow 17"/>
          <p:cNvSpPr/>
          <p:nvPr/>
        </p:nvSpPr>
        <p:spPr>
          <a:xfrm rot="5400000">
            <a:off x="-422157" y="5095122"/>
            <a:ext cx="1943677" cy="180000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Left Arrow 20"/>
          <p:cNvSpPr/>
          <p:nvPr/>
        </p:nvSpPr>
        <p:spPr>
          <a:xfrm>
            <a:off x="2265325" y="6035039"/>
            <a:ext cx="1189448" cy="152402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Down Arrow 24"/>
          <p:cNvSpPr/>
          <p:nvPr/>
        </p:nvSpPr>
        <p:spPr>
          <a:xfrm rot="-2700000">
            <a:off x="3430266" y="3578635"/>
            <a:ext cx="144000" cy="115824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Reductionism</a:t>
            </a:r>
          </a:p>
        </p:txBody>
      </p:sp>
    </p:spTree>
    <p:extLst>
      <p:ext uri="{BB962C8B-B14F-4D97-AF65-F5344CB8AC3E}">
        <p14:creationId xmlns:p14="http://schemas.microsoft.com/office/powerpoint/2010/main" val="278734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26983" y="742719"/>
            <a:ext cx="16821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i-FI" b="1" dirty="0">
              <a:solidFill>
                <a:srgbClr val="FFFF00"/>
              </a:solidFill>
            </a:endParaRPr>
          </a:p>
          <a:p>
            <a:pPr algn="r"/>
            <a:r>
              <a:rPr lang="fi-FI" b="1" dirty="0"/>
              <a:t>WHAT WERE </a:t>
            </a:r>
          </a:p>
          <a:p>
            <a:pPr algn="r"/>
            <a:r>
              <a:rPr lang="fi-FI" b="1" dirty="0"/>
              <a:t>THE </a:t>
            </a:r>
          </a:p>
          <a:p>
            <a:pPr algn="r"/>
            <a:r>
              <a:rPr lang="fi-FI" b="1" dirty="0"/>
              <a:t>ELEMENTS</a:t>
            </a:r>
          </a:p>
          <a:p>
            <a:pPr algn="r"/>
            <a:r>
              <a:rPr lang="fi-FI" b="1" dirty="0"/>
              <a:t>IN THIS </a:t>
            </a:r>
          </a:p>
          <a:p>
            <a:pPr algn="r"/>
            <a:r>
              <a:rPr lang="fi-FI" b="1" dirty="0"/>
              <a:t>CORNER?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/>
              <a:t>ATOMS</a:t>
            </a:r>
          </a:p>
          <a:p>
            <a:pPr algn="r"/>
            <a:endParaRPr lang="fi-FI" b="1" dirty="0"/>
          </a:p>
          <a:p>
            <a:pPr algn="r"/>
            <a:r>
              <a:rPr lang="fi-FI" b="1" dirty="0"/>
              <a:t>CHEMICAL ELEMENTS</a:t>
            </a:r>
          </a:p>
          <a:p>
            <a:pPr algn="r"/>
            <a:r>
              <a:rPr lang="fi-FI" b="1" dirty="0"/>
              <a:t>COMPOUNDS</a:t>
            </a:r>
          </a:p>
          <a:p>
            <a:pPr algn="r"/>
            <a:r>
              <a:rPr lang="fi-FI" b="1" dirty="0"/>
              <a:t>MIXTURES</a:t>
            </a:r>
          </a:p>
          <a:p>
            <a:pPr algn="r"/>
            <a:endParaRPr lang="fi-FI" b="1" dirty="0"/>
          </a:p>
          <a:p>
            <a:pPr algn="r"/>
            <a:r>
              <a:rPr lang="fi-FI" b="1" dirty="0"/>
              <a:t>SOLID</a:t>
            </a:r>
          </a:p>
          <a:p>
            <a:pPr algn="r"/>
            <a:r>
              <a:rPr lang="fi-FI" b="1" dirty="0"/>
              <a:t>LIQUID</a:t>
            </a:r>
          </a:p>
          <a:p>
            <a:pPr algn="r"/>
            <a:r>
              <a:rPr lang="fi-FI" b="1" dirty="0"/>
              <a:t>GAS</a:t>
            </a:r>
          </a:p>
          <a:p>
            <a:pPr algn="r"/>
            <a:r>
              <a:rPr lang="fi-FI" b="1" dirty="0"/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Reductionism</a:t>
            </a:r>
          </a:p>
        </p:txBody>
      </p:sp>
    </p:spTree>
    <p:extLst>
      <p:ext uri="{BB962C8B-B14F-4D97-AF65-F5344CB8AC3E}">
        <p14:creationId xmlns:p14="http://schemas.microsoft.com/office/powerpoint/2010/main" val="225399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26983" y="742719"/>
            <a:ext cx="16821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i-FI" b="1" dirty="0">
              <a:solidFill>
                <a:srgbClr val="FFFF00"/>
              </a:solidFill>
            </a:endParaRPr>
          </a:p>
          <a:p>
            <a:pPr algn="r"/>
            <a:r>
              <a:rPr lang="fi-FI" b="1" dirty="0"/>
              <a:t>WHAT WERE </a:t>
            </a:r>
          </a:p>
          <a:p>
            <a:pPr algn="r"/>
            <a:r>
              <a:rPr lang="fi-FI" b="1" dirty="0"/>
              <a:t>THE </a:t>
            </a:r>
          </a:p>
          <a:p>
            <a:pPr algn="r"/>
            <a:r>
              <a:rPr lang="fi-FI" b="1" dirty="0"/>
              <a:t>ELEMENTS</a:t>
            </a:r>
          </a:p>
          <a:p>
            <a:pPr algn="r"/>
            <a:r>
              <a:rPr lang="fi-FI" b="1" dirty="0"/>
              <a:t>IN THIS </a:t>
            </a:r>
          </a:p>
          <a:p>
            <a:pPr algn="r"/>
            <a:r>
              <a:rPr lang="fi-FI" b="1" dirty="0"/>
              <a:t>CORNER?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/>
              <a:t>ATOMS</a:t>
            </a:r>
          </a:p>
          <a:p>
            <a:pPr algn="r"/>
            <a:endParaRPr lang="fi-FI" b="1" dirty="0"/>
          </a:p>
          <a:p>
            <a:pPr algn="r"/>
            <a:r>
              <a:rPr lang="fi-FI" b="1" dirty="0"/>
              <a:t>CHEMICAL ELEMENTS</a:t>
            </a:r>
          </a:p>
          <a:p>
            <a:pPr algn="r"/>
            <a:r>
              <a:rPr lang="fi-FI" b="1" dirty="0"/>
              <a:t>COMPOUNDS</a:t>
            </a:r>
          </a:p>
          <a:p>
            <a:pPr algn="r"/>
            <a:r>
              <a:rPr lang="fi-FI" b="1" dirty="0"/>
              <a:t>MIXTURES</a:t>
            </a:r>
          </a:p>
          <a:p>
            <a:pPr algn="r"/>
            <a:endParaRPr lang="fi-FI" b="1" dirty="0"/>
          </a:p>
          <a:p>
            <a:pPr algn="r"/>
            <a:r>
              <a:rPr lang="fi-FI" b="1" dirty="0"/>
              <a:t>SOLID</a:t>
            </a:r>
          </a:p>
          <a:p>
            <a:pPr algn="r"/>
            <a:r>
              <a:rPr lang="fi-FI" b="1" dirty="0"/>
              <a:t>LIQUID</a:t>
            </a:r>
          </a:p>
          <a:p>
            <a:pPr algn="r"/>
            <a:r>
              <a:rPr lang="fi-FI" b="1" dirty="0"/>
              <a:t>GAS</a:t>
            </a:r>
          </a:p>
          <a:p>
            <a:pPr algn="r"/>
            <a:r>
              <a:rPr lang="fi-FI" b="1" dirty="0"/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Reductionism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1029" y="742719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People acting and interacting as individuals and as groups</a:t>
            </a:r>
          </a:p>
        </p:txBody>
      </p:sp>
    </p:spTree>
    <p:extLst>
      <p:ext uri="{BB962C8B-B14F-4D97-AF65-F5344CB8AC3E}">
        <p14:creationId xmlns:p14="http://schemas.microsoft.com/office/powerpoint/2010/main" val="40014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26983" y="742719"/>
            <a:ext cx="16821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i-FI" b="1" dirty="0">
              <a:solidFill>
                <a:srgbClr val="FFFF00"/>
              </a:solidFill>
            </a:endParaRPr>
          </a:p>
          <a:p>
            <a:pPr algn="r"/>
            <a:r>
              <a:rPr lang="fi-FI" b="1" dirty="0"/>
              <a:t>WHAT WERE </a:t>
            </a:r>
          </a:p>
          <a:p>
            <a:pPr algn="r"/>
            <a:r>
              <a:rPr lang="fi-FI" b="1" dirty="0"/>
              <a:t>THE </a:t>
            </a:r>
          </a:p>
          <a:p>
            <a:pPr algn="r"/>
            <a:r>
              <a:rPr lang="fi-FI" b="1" dirty="0"/>
              <a:t>ELEMENTS</a:t>
            </a:r>
          </a:p>
          <a:p>
            <a:pPr algn="r"/>
            <a:r>
              <a:rPr lang="fi-FI" b="1" dirty="0"/>
              <a:t>IN THIS </a:t>
            </a:r>
          </a:p>
          <a:p>
            <a:pPr algn="r"/>
            <a:r>
              <a:rPr lang="fi-FI" b="1" dirty="0"/>
              <a:t>CORNER?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/>
              <a:t>ATOMS</a:t>
            </a:r>
          </a:p>
          <a:p>
            <a:pPr algn="r"/>
            <a:endParaRPr lang="fi-FI" b="1" dirty="0"/>
          </a:p>
          <a:p>
            <a:pPr algn="r"/>
            <a:r>
              <a:rPr lang="fi-FI" b="1" dirty="0"/>
              <a:t>CHEMICAL ELEMENTS</a:t>
            </a:r>
          </a:p>
          <a:p>
            <a:pPr algn="r"/>
            <a:r>
              <a:rPr lang="fi-FI" b="1" dirty="0"/>
              <a:t>COMPOUNDS</a:t>
            </a:r>
          </a:p>
          <a:p>
            <a:pPr algn="r"/>
            <a:r>
              <a:rPr lang="fi-FI" b="1" dirty="0"/>
              <a:t>MIXTURES</a:t>
            </a:r>
          </a:p>
          <a:p>
            <a:pPr algn="r"/>
            <a:endParaRPr lang="fi-FI" b="1" dirty="0"/>
          </a:p>
          <a:p>
            <a:pPr algn="r"/>
            <a:r>
              <a:rPr lang="fi-FI" b="1" dirty="0"/>
              <a:t>SOLID</a:t>
            </a:r>
          </a:p>
          <a:p>
            <a:pPr algn="r"/>
            <a:r>
              <a:rPr lang="fi-FI" b="1" dirty="0"/>
              <a:t>LIQUID</a:t>
            </a:r>
          </a:p>
          <a:p>
            <a:pPr algn="r"/>
            <a:r>
              <a:rPr lang="fi-FI" b="1" dirty="0"/>
              <a:t>GAS</a:t>
            </a:r>
          </a:p>
          <a:p>
            <a:pPr algn="r"/>
            <a:r>
              <a:rPr lang="fi-FI" b="1" dirty="0"/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Reductionism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1029" y="742719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People acting and interacting as individuals and as 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349" y="310672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individuals with sound motives and personalities</a:t>
            </a:r>
          </a:p>
        </p:txBody>
      </p:sp>
    </p:spTree>
    <p:extLst>
      <p:ext uri="{BB962C8B-B14F-4D97-AF65-F5344CB8AC3E}">
        <p14:creationId xmlns:p14="http://schemas.microsoft.com/office/powerpoint/2010/main" val="111687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26983" y="742719"/>
            <a:ext cx="16821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i-FI" b="1" dirty="0">
              <a:solidFill>
                <a:srgbClr val="FFFF00"/>
              </a:solidFill>
            </a:endParaRPr>
          </a:p>
          <a:p>
            <a:pPr algn="r"/>
            <a:r>
              <a:rPr lang="fi-FI" b="1" dirty="0"/>
              <a:t>WHAT WERE </a:t>
            </a:r>
          </a:p>
          <a:p>
            <a:pPr algn="r"/>
            <a:r>
              <a:rPr lang="fi-FI" b="1" dirty="0"/>
              <a:t>THE </a:t>
            </a:r>
          </a:p>
          <a:p>
            <a:pPr algn="r"/>
            <a:r>
              <a:rPr lang="fi-FI" b="1" dirty="0"/>
              <a:t>ELEMENTS</a:t>
            </a:r>
          </a:p>
          <a:p>
            <a:pPr algn="r"/>
            <a:r>
              <a:rPr lang="fi-FI" b="1" dirty="0"/>
              <a:t>IN THIS </a:t>
            </a:r>
          </a:p>
          <a:p>
            <a:pPr algn="r"/>
            <a:r>
              <a:rPr lang="fi-FI" b="1" dirty="0"/>
              <a:t>CORNER?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/>
              <a:t>ATOMS</a:t>
            </a:r>
          </a:p>
          <a:p>
            <a:pPr algn="r"/>
            <a:endParaRPr lang="fi-FI" b="1" dirty="0"/>
          </a:p>
          <a:p>
            <a:pPr algn="r"/>
            <a:r>
              <a:rPr lang="fi-FI" b="1" dirty="0"/>
              <a:t>CHEMICAL ELEMENTS</a:t>
            </a:r>
          </a:p>
          <a:p>
            <a:pPr algn="r"/>
            <a:r>
              <a:rPr lang="fi-FI" b="1" dirty="0"/>
              <a:t>COMPOUNDS</a:t>
            </a:r>
          </a:p>
          <a:p>
            <a:pPr algn="r"/>
            <a:r>
              <a:rPr lang="fi-FI" b="1" dirty="0"/>
              <a:t>MIXTURES</a:t>
            </a:r>
          </a:p>
          <a:p>
            <a:pPr algn="r"/>
            <a:endParaRPr lang="fi-FI" b="1" dirty="0"/>
          </a:p>
          <a:p>
            <a:pPr algn="r"/>
            <a:r>
              <a:rPr lang="fi-FI" b="1" dirty="0"/>
              <a:t>SOLID</a:t>
            </a:r>
          </a:p>
          <a:p>
            <a:pPr algn="r"/>
            <a:r>
              <a:rPr lang="fi-FI" b="1" dirty="0"/>
              <a:t>LIQUID</a:t>
            </a:r>
          </a:p>
          <a:p>
            <a:pPr algn="r"/>
            <a:r>
              <a:rPr lang="fi-FI" b="1" dirty="0"/>
              <a:t>GAS</a:t>
            </a:r>
          </a:p>
          <a:p>
            <a:pPr algn="r"/>
            <a:r>
              <a:rPr lang="fi-FI" b="1" dirty="0"/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Reductionism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1029" y="742719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People acting and interacting as individuals and as 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349" y="310672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individuals with sound motives and personalities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0149" y="157250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members of the species homo sapiens</a:t>
            </a:r>
          </a:p>
        </p:txBody>
      </p:sp>
    </p:spTree>
    <p:extLst>
      <p:ext uri="{BB962C8B-B14F-4D97-AF65-F5344CB8AC3E}">
        <p14:creationId xmlns:p14="http://schemas.microsoft.com/office/powerpoint/2010/main" val="324434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26983" y="742719"/>
            <a:ext cx="16821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i-FI" b="1" dirty="0">
              <a:solidFill>
                <a:srgbClr val="FFFF00"/>
              </a:solidFill>
            </a:endParaRPr>
          </a:p>
          <a:p>
            <a:pPr algn="r"/>
            <a:r>
              <a:rPr lang="fi-FI" b="1" dirty="0"/>
              <a:t>WHAT WERE </a:t>
            </a:r>
          </a:p>
          <a:p>
            <a:pPr algn="r"/>
            <a:r>
              <a:rPr lang="fi-FI" b="1" dirty="0"/>
              <a:t>THE </a:t>
            </a:r>
          </a:p>
          <a:p>
            <a:pPr algn="r"/>
            <a:r>
              <a:rPr lang="fi-FI" b="1" dirty="0"/>
              <a:t>ELEMENTS</a:t>
            </a:r>
          </a:p>
          <a:p>
            <a:pPr algn="r"/>
            <a:r>
              <a:rPr lang="fi-FI" b="1" dirty="0"/>
              <a:t>IN THIS </a:t>
            </a:r>
          </a:p>
          <a:p>
            <a:pPr algn="r"/>
            <a:r>
              <a:rPr lang="fi-FI" b="1" dirty="0"/>
              <a:t>CORNER?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/>
              <a:t>ATOMS</a:t>
            </a:r>
          </a:p>
          <a:p>
            <a:pPr algn="r"/>
            <a:endParaRPr lang="fi-FI" b="1" dirty="0"/>
          </a:p>
          <a:p>
            <a:pPr algn="r"/>
            <a:r>
              <a:rPr lang="fi-FI" b="1" dirty="0"/>
              <a:t>CHEMICAL ELEMENTS</a:t>
            </a:r>
          </a:p>
          <a:p>
            <a:pPr algn="r"/>
            <a:r>
              <a:rPr lang="fi-FI" b="1" dirty="0"/>
              <a:t>COMPOUNDS</a:t>
            </a:r>
          </a:p>
          <a:p>
            <a:pPr algn="r"/>
            <a:r>
              <a:rPr lang="fi-FI" b="1" dirty="0"/>
              <a:t>MIXTURES</a:t>
            </a:r>
          </a:p>
          <a:p>
            <a:pPr algn="r"/>
            <a:endParaRPr lang="fi-FI" b="1" dirty="0"/>
          </a:p>
          <a:p>
            <a:pPr algn="r"/>
            <a:r>
              <a:rPr lang="fi-FI" b="1" dirty="0"/>
              <a:t>SOLID</a:t>
            </a:r>
          </a:p>
          <a:p>
            <a:pPr algn="r"/>
            <a:r>
              <a:rPr lang="fi-FI" b="1" dirty="0"/>
              <a:t>LIQUID</a:t>
            </a:r>
          </a:p>
          <a:p>
            <a:pPr algn="r"/>
            <a:r>
              <a:rPr lang="fi-FI" b="1" dirty="0"/>
              <a:t>GAS</a:t>
            </a:r>
          </a:p>
          <a:p>
            <a:pPr algn="r"/>
            <a:r>
              <a:rPr lang="fi-FI" b="1" dirty="0"/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Reductionism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1029" y="742719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People acting and interacting as individuals and as 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349" y="310672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individuals with sound motives and personalities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0149" y="157250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members of the species homo sapiens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0149" y="3106724"/>
            <a:ext cx="2014331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sick, disabled, or evil</a:t>
            </a:r>
          </a:p>
        </p:txBody>
      </p:sp>
    </p:spTree>
    <p:extLst>
      <p:ext uri="{BB962C8B-B14F-4D97-AF65-F5344CB8AC3E}">
        <p14:creationId xmlns:p14="http://schemas.microsoft.com/office/powerpoint/2010/main" val="223339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26983" y="742719"/>
            <a:ext cx="16821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i-FI" b="1" dirty="0">
              <a:solidFill>
                <a:srgbClr val="FFFF00"/>
              </a:solidFill>
            </a:endParaRPr>
          </a:p>
          <a:p>
            <a:pPr algn="r"/>
            <a:r>
              <a:rPr lang="fi-FI" b="1" dirty="0"/>
              <a:t>WHAT WERE </a:t>
            </a:r>
          </a:p>
          <a:p>
            <a:pPr algn="r"/>
            <a:r>
              <a:rPr lang="fi-FI" b="1" dirty="0"/>
              <a:t>THE </a:t>
            </a:r>
          </a:p>
          <a:p>
            <a:pPr algn="r"/>
            <a:r>
              <a:rPr lang="fi-FI" b="1" dirty="0"/>
              <a:t>ELEMENTS</a:t>
            </a:r>
          </a:p>
          <a:p>
            <a:pPr algn="r"/>
            <a:r>
              <a:rPr lang="fi-FI" b="1" dirty="0"/>
              <a:t>IN THIS </a:t>
            </a:r>
          </a:p>
          <a:p>
            <a:pPr algn="r"/>
            <a:r>
              <a:rPr lang="fi-FI" b="1" dirty="0"/>
              <a:t>CORNER?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/>
              <a:t>ATOMS</a:t>
            </a:r>
          </a:p>
          <a:p>
            <a:pPr algn="r"/>
            <a:endParaRPr lang="fi-FI" b="1" dirty="0"/>
          </a:p>
          <a:p>
            <a:pPr algn="r"/>
            <a:r>
              <a:rPr lang="fi-FI" b="1" dirty="0"/>
              <a:t>CHEMICAL ELEMENTS</a:t>
            </a:r>
          </a:p>
          <a:p>
            <a:pPr algn="r"/>
            <a:r>
              <a:rPr lang="fi-FI" b="1" dirty="0"/>
              <a:t>COMPOUNDS</a:t>
            </a:r>
          </a:p>
          <a:p>
            <a:pPr algn="r"/>
            <a:r>
              <a:rPr lang="fi-FI" b="1" dirty="0"/>
              <a:t>MIXTURES</a:t>
            </a:r>
          </a:p>
          <a:p>
            <a:pPr algn="r"/>
            <a:endParaRPr lang="fi-FI" b="1" dirty="0"/>
          </a:p>
          <a:p>
            <a:pPr algn="r"/>
            <a:r>
              <a:rPr lang="fi-FI" b="1" dirty="0"/>
              <a:t>SOLID</a:t>
            </a:r>
          </a:p>
          <a:p>
            <a:pPr algn="r"/>
            <a:r>
              <a:rPr lang="fi-FI" b="1" dirty="0"/>
              <a:t>LIQUID</a:t>
            </a:r>
          </a:p>
          <a:p>
            <a:pPr algn="r"/>
            <a:r>
              <a:rPr lang="fi-FI" b="1" dirty="0"/>
              <a:t>GAS</a:t>
            </a:r>
          </a:p>
          <a:p>
            <a:pPr algn="r"/>
            <a:r>
              <a:rPr lang="fi-FI" b="1" dirty="0"/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Reductionism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1029" y="742719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People acting and interacting as individuals and as 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349" y="310672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individuals with sound motives and personalities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0149" y="157250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members of the species homo sapiens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0149" y="3106724"/>
            <a:ext cx="2014331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sick, disabled, or evil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40314" y="2770396"/>
            <a:ext cx="1414892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FF00"/>
                </a:solidFill>
              </a:rPr>
              <a:t>People as biological beings</a:t>
            </a:r>
          </a:p>
        </p:txBody>
      </p:sp>
      <p:sp>
        <p:nvSpPr>
          <p:cNvPr id="3" name="Rounded Rectangle 2"/>
          <p:cNvSpPr/>
          <p:nvPr/>
        </p:nvSpPr>
        <p:spPr>
          <a:xfrm rot="19127935">
            <a:off x="2582137" y="2645895"/>
            <a:ext cx="8562326" cy="149310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942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7420" y="2179003"/>
            <a:ext cx="5217160" cy="736917"/>
          </a:xfrm>
        </p:spPr>
        <p:txBody>
          <a:bodyPr>
            <a:normAutofit fontScale="90000"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the things that (you think) you are studying may not exist.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76145" y="3088323"/>
            <a:ext cx="7839710" cy="736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the things that you are studying do exist, it is possible that nothing can be known about them.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61820" y="3997643"/>
            <a:ext cx="8468360" cy="747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something could be known about the things that you are studying, it is possible that it should not be known.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7820" y="478453"/>
            <a:ext cx="1524000" cy="264687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15855" y="478453"/>
            <a:ext cx="1524000" cy="264687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820" y="3494782"/>
            <a:ext cx="1524000" cy="264687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18395" y="3494782"/>
            <a:ext cx="1524000" cy="264687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-224104"/>
            <a:ext cx="1524000" cy="264687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4367490"/>
            <a:ext cx="1524000" cy="264687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15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26983" y="742719"/>
            <a:ext cx="16821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i-FI" b="1" dirty="0">
              <a:solidFill>
                <a:srgbClr val="FFFF00"/>
              </a:solidFill>
            </a:endParaRPr>
          </a:p>
          <a:p>
            <a:pPr algn="r"/>
            <a:r>
              <a:rPr lang="fi-FI" b="1" dirty="0"/>
              <a:t>WHAT WERE </a:t>
            </a:r>
          </a:p>
          <a:p>
            <a:pPr algn="r"/>
            <a:r>
              <a:rPr lang="fi-FI" b="1" dirty="0"/>
              <a:t>THE </a:t>
            </a:r>
          </a:p>
          <a:p>
            <a:pPr algn="r"/>
            <a:r>
              <a:rPr lang="fi-FI" b="1" dirty="0"/>
              <a:t>ELEMENTS</a:t>
            </a:r>
          </a:p>
          <a:p>
            <a:pPr algn="r"/>
            <a:r>
              <a:rPr lang="fi-FI" b="1" dirty="0"/>
              <a:t>IN THIS </a:t>
            </a:r>
          </a:p>
          <a:p>
            <a:pPr algn="r"/>
            <a:r>
              <a:rPr lang="fi-FI" b="1" dirty="0"/>
              <a:t>CORNER?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/>
              <a:t>ATOMS</a:t>
            </a:r>
          </a:p>
          <a:p>
            <a:pPr algn="r"/>
            <a:endParaRPr lang="fi-FI" b="1" dirty="0"/>
          </a:p>
          <a:p>
            <a:pPr algn="r"/>
            <a:r>
              <a:rPr lang="fi-FI" b="1" dirty="0"/>
              <a:t>CHEMICAL ELEMENTS</a:t>
            </a:r>
          </a:p>
          <a:p>
            <a:pPr algn="r"/>
            <a:r>
              <a:rPr lang="fi-FI" b="1" dirty="0"/>
              <a:t>COMPOUNDS</a:t>
            </a:r>
          </a:p>
          <a:p>
            <a:pPr algn="r"/>
            <a:r>
              <a:rPr lang="fi-FI" b="1" dirty="0"/>
              <a:t>MIXTURES</a:t>
            </a:r>
          </a:p>
          <a:p>
            <a:pPr algn="r"/>
            <a:endParaRPr lang="fi-FI" b="1" dirty="0"/>
          </a:p>
          <a:p>
            <a:pPr algn="r"/>
            <a:r>
              <a:rPr lang="fi-FI" b="1" dirty="0"/>
              <a:t>SOLID</a:t>
            </a:r>
          </a:p>
          <a:p>
            <a:pPr algn="r"/>
            <a:r>
              <a:rPr lang="fi-FI" b="1" dirty="0"/>
              <a:t>LIQUID</a:t>
            </a:r>
          </a:p>
          <a:p>
            <a:pPr algn="r"/>
            <a:r>
              <a:rPr lang="fi-FI" b="1" dirty="0"/>
              <a:t>GAS</a:t>
            </a:r>
          </a:p>
          <a:p>
            <a:pPr algn="r"/>
            <a:r>
              <a:rPr lang="fi-FI" b="1" dirty="0"/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Reductionism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1029" y="742719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People acting and interacting as individuals and as 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349" y="310672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individuals with sound motives and personalities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0149" y="157250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members of the species homo sapiens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0149" y="3106724"/>
            <a:ext cx="2014331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sick, disabled, or evil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40314" y="2770396"/>
            <a:ext cx="1414892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FF00"/>
                </a:solidFill>
              </a:rPr>
              <a:t>People as biological beings</a:t>
            </a:r>
          </a:p>
        </p:txBody>
      </p:sp>
      <p:sp>
        <p:nvSpPr>
          <p:cNvPr id="3" name="Rounded Rectangle 2"/>
          <p:cNvSpPr/>
          <p:nvPr/>
        </p:nvSpPr>
        <p:spPr>
          <a:xfrm rot="19127935">
            <a:off x="2582137" y="2645895"/>
            <a:ext cx="8562326" cy="149310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7736183" y="3611807"/>
            <a:ext cx="1499114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People as molecular beings</a:t>
            </a:r>
          </a:p>
        </p:txBody>
      </p:sp>
      <p:sp>
        <p:nvSpPr>
          <p:cNvPr id="15" name="Rounded Rectangle 14"/>
          <p:cNvSpPr/>
          <p:nvPr/>
        </p:nvSpPr>
        <p:spPr>
          <a:xfrm rot="19127935">
            <a:off x="5026657" y="2973689"/>
            <a:ext cx="7602403" cy="1493102"/>
          </a:xfrm>
          <a:prstGeom prst="round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4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Reductionism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1029" y="742719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People acting and interacting as individuals and as 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349" y="310672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individuals with sound motives and personalities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0149" y="157250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members of the species homo sapiens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0149" y="3106724"/>
            <a:ext cx="2014331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sick, disabled, or evil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40314" y="2770396"/>
            <a:ext cx="1414892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FF00"/>
                </a:solidFill>
              </a:rPr>
              <a:t>People as biological beings</a:t>
            </a:r>
          </a:p>
        </p:txBody>
      </p:sp>
      <p:sp>
        <p:nvSpPr>
          <p:cNvPr id="3" name="Rounded Rectangle 2"/>
          <p:cNvSpPr/>
          <p:nvPr/>
        </p:nvSpPr>
        <p:spPr>
          <a:xfrm rot="19127935">
            <a:off x="2582137" y="2645895"/>
            <a:ext cx="8562326" cy="149310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7736183" y="3611807"/>
            <a:ext cx="1499114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People as molecular beings</a:t>
            </a:r>
          </a:p>
        </p:txBody>
      </p:sp>
      <p:sp>
        <p:nvSpPr>
          <p:cNvPr id="15" name="Rounded Rectangle 14"/>
          <p:cNvSpPr/>
          <p:nvPr/>
        </p:nvSpPr>
        <p:spPr>
          <a:xfrm rot="19127935">
            <a:off x="5026657" y="2973689"/>
            <a:ext cx="7602403" cy="1493102"/>
          </a:xfrm>
          <a:prstGeom prst="round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62601" y="4391616"/>
            <a:ext cx="1650619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People as collections of particles</a:t>
            </a:r>
          </a:p>
        </p:txBody>
      </p:sp>
      <p:sp>
        <p:nvSpPr>
          <p:cNvPr id="21" name="Rounded Rectangle 20"/>
          <p:cNvSpPr/>
          <p:nvPr/>
        </p:nvSpPr>
        <p:spPr>
          <a:xfrm rot="19127935">
            <a:off x="7725386" y="4015730"/>
            <a:ext cx="4512018" cy="149310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9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Reductionism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1029" y="742719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People acting and interacting as individuals and as 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349" y="310672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individuals with sound motives and personalities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0149" y="157250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members of the species homo sapiens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0149" y="3106724"/>
            <a:ext cx="2014331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sick, disabled, or evil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367280" y="1920240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ight Arrow 8"/>
          <p:cNvSpPr/>
          <p:nvPr/>
        </p:nvSpPr>
        <p:spPr>
          <a:xfrm rot="2700000">
            <a:off x="2130713" y="2381427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ight Arrow 9"/>
          <p:cNvSpPr/>
          <p:nvPr/>
        </p:nvSpPr>
        <p:spPr>
          <a:xfrm rot="5400000">
            <a:off x="1646550" y="2508951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/>
        </p:nvSpPr>
        <p:spPr>
          <a:xfrm>
            <a:off x="6340314" y="2770396"/>
            <a:ext cx="1414892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FF00"/>
                </a:solidFill>
              </a:rPr>
              <a:t>People as biological beings</a:t>
            </a:r>
          </a:p>
        </p:txBody>
      </p:sp>
      <p:sp>
        <p:nvSpPr>
          <p:cNvPr id="3" name="Rounded Rectangle 2"/>
          <p:cNvSpPr/>
          <p:nvPr/>
        </p:nvSpPr>
        <p:spPr>
          <a:xfrm rot="19127935">
            <a:off x="2582137" y="2645895"/>
            <a:ext cx="8562326" cy="149310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7736183" y="3611807"/>
            <a:ext cx="1499114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People as molecular beings</a:t>
            </a:r>
          </a:p>
        </p:txBody>
      </p:sp>
      <p:sp>
        <p:nvSpPr>
          <p:cNvPr id="15" name="Rounded Rectangle 14"/>
          <p:cNvSpPr/>
          <p:nvPr/>
        </p:nvSpPr>
        <p:spPr>
          <a:xfrm rot="19127935">
            <a:off x="5026657" y="2973689"/>
            <a:ext cx="7602403" cy="1493102"/>
          </a:xfrm>
          <a:prstGeom prst="round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62601" y="4391616"/>
            <a:ext cx="1650619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People as collections of particles</a:t>
            </a:r>
          </a:p>
        </p:txBody>
      </p:sp>
      <p:sp>
        <p:nvSpPr>
          <p:cNvPr id="18" name="Right Arrow 17"/>
          <p:cNvSpPr/>
          <p:nvPr/>
        </p:nvSpPr>
        <p:spPr>
          <a:xfrm rot="2700000">
            <a:off x="5486796" y="3101119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Right Arrow 18"/>
          <p:cNvSpPr/>
          <p:nvPr/>
        </p:nvSpPr>
        <p:spPr>
          <a:xfrm rot="2700000">
            <a:off x="6536492" y="4221644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ight Arrow 19"/>
          <p:cNvSpPr/>
          <p:nvPr/>
        </p:nvSpPr>
        <p:spPr>
          <a:xfrm rot="2700000">
            <a:off x="7594842" y="533084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Rounded Rectangle 20"/>
          <p:cNvSpPr/>
          <p:nvPr/>
        </p:nvSpPr>
        <p:spPr>
          <a:xfrm rot="19127935">
            <a:off x="7725386" y="4015730"/>
            <a:ext cx="4512018" cy="149310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35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Determinism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1029" y="742719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People acting and interacting as individuals and as 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349" y="310672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individuals with sound motives and personalities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0149" y="157250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members of the species homo sapiens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0149" y="3106724"/>
            <a:ext cx="2014331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sick, disabled, or evil</a:t>
            </a:r>
          </a:p>
        </p:txBody>
      </p:sp>
      <p:sp>
        <p:nvSpPr>
          <p:cNvPr id="2" name="Right Arrow 1"/>
          <p:cNvSpPr/>
          <p:nvPr/>
        </p:nvSpPr>
        <p:spPr>
          <a:xfrm rot="10800000">
            <a:off x="2367280" y="1920240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ight Arrow 8"/>
          <p:cNvSpPr/>
          <p:nvPr/>
        </p:nvSpPr>
        <p:spPr>
          <a:xfrm rot="13500000">
            <a:off x="2130713" y="2381427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ight Arrow 9"/>
          <p:cNvSpPr/>
          <p:nvPr/>
        </p:nvSpPr>
        <p:spPr>
          <a:xfrm rot="16200000">
            <a:off x="1646550" y="2508951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/>
        </p:nvSpPr>
        <p:spPr>
          <a:xfrm>
            <a:off x="6340314" y="2770396"/>
            <a:ext cx="1414892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FF00"/>
                </a:solidFill>
              </a:rPr>
              <a:t>People as biological beings</a:t>
            </a:r>
          </a:p>
        </p:txBody>
      </p:sp>
      <p:sp>
        <p:nvSpPr>
          <p:cNvPr id="3" name="Rounded Rectangle 2"/>
          <p:cNvSpPr/>
          <p:nvPr/>
        </p:nvSpPr>
        <p:spPr>
          <a:xfrm rot="19127935">
            <a:off x="2582137" y="2645895"/>
            <a:ext cx="8562326" cy="149310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7736183" y="3611807"/>
            <a:ext cx="1499114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People as molecular beings</a:t>
            </a:r>
          </a:p>
        </p:txBody>
      </p:sp>
      <p:sp>
        <p:nvSpPr>
          <p:cNvPr id="15" name="Rounded Rectangle 14"/>
          <p:cNvSpPr/>
          <p:nvPr/>
        </p:nvSpPr>
        <p:spPr>
          <a:xfrm rot="19127935">
            <a:off x="5026657" y="2973689"/>
            <a:ext cx="7602403" cy="1493102"/>
          </a:xfrm>
          <a:prstGeom prst="round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62601" y="4391616"/>
            <a:ext cx="1650619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People as collections of particles</a:t>
            </a:r>
          </a:p>
        </p:txBody>
      </p:sp>
      <p:sp>
        <p:nvSpPr>
          <p:cNvPr id="18" name="Right Arrow 17"/>
          <p:cNvSpPr/>
          <p:nvPr/>
        </p:nvSpPr>
        <p:spPr>
          <a:xfrm rot="13500000">
            <a:off x="5458638" y="310111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Right Arrow 18"/>
          <p:cNvSpPr/>
          <p:nvPr/>
        </p:nvSpPr>
        <p:spPr>
          <a:xfrm rot="13500000">
            <a:off x="6536492" y="4221644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ight Arrow 19"/>
          <p:cNvSpPr/>
          <p:nvPr/>
        </p:nvSpPr>
        <p:spPr>
          <a:xfrm rot="13500000">
            <a:off x="7594842" y="533084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Rounded Rectangle 20"/>
          <p:cNvSpPr/>
          <p:nvPr/>
        </p:nvSpPr>
        <p:spPr>
          <a:xfrm rot="19127935">
            <a:off x="7725386" y="4015730"/>
            <a:ext cx="4512018" cy="149310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Determinism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1029" y="742719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People acting and interacting as individuals and as 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349" y="310672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individuals with sound motives and personalities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0149" y="157250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members of the species homo sapiens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0149" y="3106724"/>
            <a:ext cx="2014331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sick, disabled, or evil</a:t>
            </a:r>
          </a:p>
        </p:txBody>
      </p:sp>
      <p:sp>
        <p:nvSpPr>
          <p:cNvPr id="2" name="Right Arrow 1"/>
          <p:cNvSpPr/>
          <p:nvPr/>
        </p:nvSpPr>
        <p:spPr>
          <a:xfrm rot="10800000">
            <a:off x="2367280" y="1920240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ight Arrow 8"/>
          <p:cNvSpPr/>
          <p:nvPr/>
        </p:nvSpPr>
        <p:spPr>
          <a:xfrm rot="13500000">
            <a:off x="2130713" y="2381427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ight Arrow 9"/>
          <p:cNvSpPr/>
          <p:nvPr/>
        </p:nvSpPr>
        <p:spPr>
          <a:xfrm rot="16200000">
            <a:off x="1646550" y="2508951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/>
        </p:nvSpPr>
        <p:spPr>
          <a:xfrm>
            <a:off x="6340314" y="2770396"/>
            <a:ext cx="1414892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FF00"/>
                </a:solidFill>
              </a:rPr>
              <a:t>People as biological beings</a:t>
            </a:r>
          </a:p>
        </p:txBody>
      </p:sp>
      <p:sp>
        <p:nvSpPr>
          <p:cNvPr id="3" name="Rounded Rectangle 2"/>
          <p:cNvSpPr/>
          <p:nvPr/>
        </p:nvSpPr>
        <p:spPr>
          <a:xfrm rot="19127935">
            <a:off x="2582137" y="2645895"/>
            <a:ext cx="8562326" cy="149310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7736183" y="3611807"/>
            <a:ext cx="1499114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People as molecular beings</a:t>
            </a:r>
          </a:p>
        </p:txBody>
      </p:sp>
      <p:sp>
        <p:nvSpPr>
          <p:cNvPr id="15" name="Rounded Rectangle 14"/>
          <p:cNvSpPr/>
          <p:nvPr/>
        </p:nvSpPr>
        <p:spPr>
          <a:xfrm rot="19127935">
            <a:off x="5026657" y="2973689"/>
            <a:ext cx="7602403" cy="1493102"/>
          </a:xfrm>
          <a:prstGeom prst="round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62601" y="4391616"/>
            <a:ext cx="1650619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People as collections of particles</a:t>
            </a:r>
          </a:p>
        </p:txBody>
      </p:sp>
      <p:sp>
        <p:nvSpPr>
          <p:cNvPr id="18" name="Right Arrow 17"/>
          <p:cNvSpPr/>
          <p:nvPr/>
        </p:nvSpPr>
        <p:spPr>
          <a:xfrm rot="13500000">
            <a:off x="5458638" y="310111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Right Arrow 18"/>
          <p:cNvSpPr/>
          <p:nvPr/>
        </p:nvSpPr>
        <p:spPr>
          <a:xfrm rot="13500000">
            <a:off x="6536492" y="4221644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ight Arrow 19"/>
          <p:cNvSpPr/>
          <p:nvPr/>
        </p:nvSpPr>
        <p:spPr>
          <a:xfrm rot="13500000">
            <a:off x="7594842" y="533084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Rounded Rectangle 20"/>
          <p:cNvSpPr/>
          <p:nvPr/>
        </p:nvSpPr>
        <p:spPr>
          <a:xfrm rot="19127935">
            <a:off x="7725386" y="4015730"/>
            <a:ext cx="4512018" cy="149310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82125" y="527623"/>
            <a:ext cx="1650619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</a:rPr>
              <a:t>Free Will?</a:t>
            </a:r>
          </a:p>
        </p:txBody>
      </p:sp>
    </p:spTree>
    <p:extLst>
      <p:ext uri="{BB962C8B-B14F-4D97-AF65-F5344CB8AC3E}">
        <p14:creationId xmlns:p14="http://schemas.microsoft.com/office/powerpoint/2010/main" val="301531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unity of science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1029" y="742719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People acting and interacting as individuals and as 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349" y="310672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individuals with sound motives and personalities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0149" y="157250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members of the species homo sapiens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0149" y="3106724"/>
            <a:ext cx="2014331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sick, disabled, or evil</a:t>
            </a:r>
          </a:p>
        </p:txBody>
      </p:sp>
      <p:sp>
        <p:nvSpPr>
          <p:cNvPr id="2" name="Right Arrow 1"/>
          <p:cNvSpPr/>
          <p:nvPr/>
        </p:nvSpPr>
        <p:spPr>
          <a:xfrm rot="10800000">
            <a:off x="2367280" y="1920240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ight Arrow 8"/>
          <p:cNvSpPr/>
          <p:nvPr/>
        </p:nvSpPr>
        <p:spPr>
          <a:xfrm rot="13500000">
            <a:off x="2130713" y="2381427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ight Arrow 9"/>
          <p:cNvSpPr/>
          <p:nvPr/>
        </p:nvSpPr>
        <p:spPr>
          <a:xfrm rot="16200000">
            <a:off x="1646550" y="2508951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/>
        </p:nvSpPr>
        <p:spPr>
          <a:xfrm>
            <a:off x="6340314" y="2770396"/>
            <a:ext cx="1414892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FF00"/>
                </a:solidFill>
              </a:rPr>
              <a:t>People as biological beings</a:t>
            </a:r>
          </a:p>
        </p:txBody>
      </p:sp>
      <p:sp>
        <p:nvSpPr>
          <p:cNvPr id="3" name="Rounded Rectangle 2"/>
          <p:cNvSpPr/>
          <p:nvPr/>
        </p:nvSpPr>
        <p:spPr>
          <a:xfrm rot="19127935">
            <a:off x="5874357" y="2286476"/>
            <a:ext cx="2798982" cy="149310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7736183" y="3611807"/>
            <a:ext cx="1499114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People as molecular beings</a:t>
            </a:r>
          </a:p>
        </p:txBody>
      </p:sp>
      <p:sp>
        <p:nvSpPr>
          <p:cNvPr id="15" name="Rounded Rectangle 14"/>
          <p:cNvSpPr/>
          <p:nvPr/>
        </p:nvSpPr>
        <p:spPr>
          <a:xfrm rot="19127935">
            <a:off x="6911327" y="3425563"/>
            <a:ext cx="2785525" cy="1493102"/>
          </a:xfrm>
          <a:prstGeom prst="round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62601" y="4391616"/>
            <a:ext cx="1650619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People as collections of particles</a:t>
            </a:r>
          </a:p>
        </p:txBody>
      </p:sp>
      <p:sp>
        <p:nvSpPr>
          <p:cNvPr id="18" name="Right Arrow 17"/>
          <p:cNvSpPr/>
          <p:nvPr/>
        </p:nvSpPr>
        <p:spPr>
          <a:xfrm rot="13500000">
            <a:off x="5458638" y="310111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Right Arrow 18"/>
          <p:cNvSpPr/>
          <p:nvPr/>
        </p:nvSpPr>
        <p:spPr>
          <a:xfrm rot="13500000">
            <a:off x="6536492" y="4221644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ight Arrow 19"/>
          <p:cNvSpPr/>
          <p:nvPr/>
        </p:nvSpPr>
        <p:spPr>
          <a:xfrm rot="13500000">
            <a:off x="7594842" y="533084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Rounded Rectangle 20"/>
          <p:cNvSpPr/>
          <p:nvPr/>
        </p:nvSpPr>
        <p:spPr>
          <a:xfrm rot="19127935">
            <a:off x="7935404" y="4574458"/>
            <a:ext cx="2815568" cy="149310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6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unity of science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1029" y="742719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People acting and interacting as individuals and as 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349" y="310672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individuals with sound motives and personalities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0149" y="157250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members of the species homo sapiens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0149" y="3106724"/>
            <a:ext cx="2014331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sick, disabled, or evil</a:t>
            </a:r>
          </a:p>
        </p:txBody>
      </p:sp>
      <p:sp>
        <p:nvSpPr>
          <p:cNvPr id="2" name="Right Arrow 1"/>
          <p:cNvSpPr/>
          <p:nvPr/>
        </p:nvSpPr>
        <p:spPr>
          <a:xfrm rot="10800000">
            <a:off x="2367280" y="1920240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ight Arrow 8"/>
          <p:cNvSpPr/>
          <p:nvPr/>
        </p:nvSpPr>
        <p:spPr>
          <a:xfrm rot="13500000">
            <a:off x="2130713" y="2381427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ight Arrow 9"/>
          <p:cNvSpPr/>
          <p:nvPr/>
        </p:nvSpPr>
        <p:spPr>
          <a:xfrm rot="16200000">
            <a:off x="1646550" y="2508951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/>
        </p:nvSpPr>
        <p:spPr>
          <a:xfrm>
            <a:off x="6340314" y="2770396"/>
            <a:ext cx="1414892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FF00"/>
                </a:solidFill>
              </a:rPr>
              <a:t>People as biological beings</a:t>
            </a:r>
          </a:p>
        </p:txBody>
      </p:sp>
      <p:sp>
        <p:nvSpPr>
          <p:cNvPr id="3" name="Rounded Rectangle 2"/>
          <p:cNvSpPr/>
          <p:nvPr/>
        </p:nvSpPr>
        <p:spPr>
          <a:xfrm rot="19127935">
            <a:off x="5874357" y="2286476"/>
            <a:ext cx="2798982" cy="149310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7736183" y="3611807"/>
            <a:ext cx="1499114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People as molecular beings</a:t>
            </a:r>
          </a:p>
        </p:txBody>
      </p:sp>
      <p:sp>
        <p:nvSpPr>
          <p:cNvPr id="15" name="Rounded Rectangle 14"/>
          <p:cNvSpPr/>
          <p:nvPr/>
        </p:nvSpPr>
        <p:spPr>
          <a:xfrm rot="19127935">
            <a:off x="6911327" y="3425563"/>
            <a:ext cx="2785525" cy="1493102"/>
          </a:xfrm>
          <a:prstGeom prst="round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62601" y="4391616"/>
            <a:ext cx="1650619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People as collections of particles</a:t>
            </a:r>
          </a:p>
        </p:txBody>
      </p:sp>
      <p:sp>
        <p:nvSpPr>
          <p:cNvPr id="18" name="Right Arrow 17"/>
          <p:cNvSpPr/>
          <p:nvPr/>
        </p:nvSpPr>
        <p:spPr>
          <a:xfrm rot="13500000">
            <a:off x="5458638" y="310111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Right Arrow 18"/>
          <p:cNvSpPr/>
          <p:nvPr/>
        </p:nvSpPr>
        <p:spPr>
          <a:xfrm rot="13500000">
            <a:off x="6536492" y="4221644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ight Arrow 19"/>
          <p:cNvSpPr/>
          <p:nvPr/>
        </p:nvSpPr>
        <p:spPr>
          <a:xfrm rot="13500000">
            <a:off x="7594842" y="533084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Rounded Rectangle 20"/>
          <p:cNvSpPr/>
          <p:nvPr/>
        </p:nvSpPr>
        <p:spPr>
          <a:xfrm rot="19127935">
            <a:off x="7935404" y="4574458"/>
            <a:ext cx="2815568" cy="149310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85740" y="1659701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Molecular biology</a:t>
            </a:r>
          </a:p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Genetics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444969" y="2909849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Synthetic biology</a:t>
            </a:r>
          </a:p>
        </p:txBody>
      </p:sp>
    </p:spTree>
    <p:extLst>
      <p:ext uri="{BB962C8B-B14F-4D97-AF65-F5344CB8AC3E}">
        <p14:creationId xmlns:p14="http://schemas.microsoft.com/office/powerpoint/2010/main" val="20248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unity of science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1029" y="742719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People acting and interacting as individuals and as 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349" y="310672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individuals with sound motives and personalities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0149" y="157250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members of the species homo sapiens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0149" y="3106724"/>
            <a:ext cx="2014331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sick, disabled, or evil</a:t>
            </a:r>
          </a:p>
        </p:txBody>
      </p:sp>
      <p:sp>
        <p:nvSpPr>
          <p:cNvPr id="2" name="Right Arrow 1"/>
          <p:cNvSpPr/>
          <p:nvPr/>
        </p:nvSpPr>
        <p:spPr>
          <a:xfrm rot="10800000">
            <a:off x="2367280" y="1920240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ight Arrow 8"/>
          <p:cNvSpPr/>
          <p:nvPr/>
        </p:nvSpPr>
        <p:spPr>
          <a:xfrm rot="13500000">
            <a:off x="2130713" y="2381427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ight Arrow 9"/>
          <p:cNvSpPr/>
          <p:nvPr/>
        </p:nvSpPr>
        <p:spPr>
          <a:xfrm rot="16200000">
            <a:off x="1646550" y="2508951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/>
        </p:nvSpPr>
        <p:spPr>
          <a:xfrm>
            <a:off x="6340314" y="2770396"/>
            <a:ext cx="1414892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FF00"/>
                </a:solidFill>
              </a:rPr>
              <a:t>People as biological beings</a:t>
            </a:r>
          </a:p>
        </p:txBody>
      </p:sp>
      <p:sp>
        <p:nvSpPr>
          <p:cNvPr id="3" name="Rounded Rectangle 2"/>
          <p:cNvSpPr/>
          <p:nvPr/>
        </p:nvSpPr>
        <p:spPr>
          <a:xfrm rot="19127935">
            <a:off x="5874357" y="2286476"/>
            <a:ext cx="2798982" cy="149310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7736183" y="3611807"/>
            <a:ext cx="1499114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People as molecular beings</a:t>
            </a:r>
          </a:p>
        </p:txBody>
      </p:sp>
      <p:sp>
        <p:nvSpPr>
          <p:cNvPr id="15" name="Rounded Rectangle 14"/>
          <p:cNvSpPr/>
          <p:nvPr/>
        </p:nvSpPr>
        <p:spPr>
          <a:xfrm rot="19127935">
            <a:off x="6911327" y="3425563"/>
            <a:ext cx="2785525" cy="1493102"/>
          </a:xfrm>
          <a:prstGeom prst="round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62601" y="4391616"/>
            <a:ext cx="1650619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People as collections of particles</a:t>
            </a:r>
          </a:p>
        </p:txBody>
      </p:sp>
      <p:sp>
        <p:nvSpPr>
          <p:cNvPr id="18" name="Right Arrow 17"/>
          <p:cNvSpPr/>
          <p:nvPr/>
        </p:nvSpPr>
        <p:spPr>
          <a:xfrm rot="13500000">
            <a:off x="5458638" y="310111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Right Arrow 18"/>
          <p:cNvSpPr/>
          <p:nvPr/>
        </p:nvSpPr>
        <p:spPr>
          <a:xfrm rot="13500000">
            <a:off x="6536492" y="4221644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ight Arrow 19"/>
          <p:cNvSpPr/>
          <p:nvPr/>
        </p:nvSpPr>
        <p:spPr>
          <a:xfrm rot="13500000">
            <a:off x="7594842" y="533084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Rounded Rectangle 20"/>
          <p:cNvSpPr/>
          <p:nvPr/>
        </p:nvSpPr>
        <p:spPr>
          <a:xfrm rot="19127935">
            <a:off x="7935404" y="4574458"/>
            <a:ext cx="2815568" cy="149310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3633" y="1122134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Evolutionary biology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485740" y="1659701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Molecular biology</a:t>
            </a:r>
          </a:p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Genetics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444969" y="2909849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Synthetic biology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16910" y="3542588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Bio-medicine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59761" y="4411614"/>
            <a:ext cx="1820580" cy="1028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Biological psychology</a:t>
            </a:r>
          </a:p>
        </p:txBody>
      </p:sp>
    </p:spTree>
    <p:extLst>
      <p:ext uri="{BB962C8B-B14F-4D97-AF65-F5344CB8AC3E}">
        <p14:creationId xmlns:p14="http://schemas.microsoft.com/office/powerpoint/2010/main" val="2009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-2460000">
            <a:off x="-1337791" y="3044102"/>
            <a:ext cx="9936000" cy="1677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unity of science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1029" y="742719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People acting and interacting as individuals and as 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349" y="310672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individuals with sound motives and personalities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0149" y="157250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members of the species homo sapiens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0149" y="3106724"/>
            <a:ext cx="2014331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sick, disabled, or evil</a:t>
            </a:r>
          </a:p>
        </p:txBody>
      </p:sp>
      <p:sp>
        <p:nvSpPr>
          <p:cNvPr id="2" name="Right Arrow 1"/>
          <p:cNvSpPr/>
          <p:nvPr/>
        </p:nvSpPr>
        <p:spPr>
          <a:xfrm rot="10800000">
            <a:off x="2367280" y="1920240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ight Arrow 8"/>
          <p:cNvSpPr/>
          <p:nvPr/>
        </p:nvSpPr>
        <p:spPr>
          <a:xfrm rot="13500000">
            <a:off x="2130713" y="2381427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ight Arrow 9"/>
          <p:cNvSpPr/>
          <p:nvPr/>
        </p:nvSpPr>
        <p:spPr>
          <a:xfrm rot="16200000">
            <a:off x="1646550" y="2508951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/>
        </p:nvSpPr>
        <p:spPr>
          <a:xfrm>
            <a:off x="6340314" y="2770396"/>
            <a:ext cx="1414892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FF00"/>
                </a:solidFill>
              </a:rPr>
              <a:t>People as biological beings</a:t>
            </a:r>
          </a:p>
        </p:txBody>
      </p:sp>
      <p:sp>
        <p:nvSpPr>
          <p:cNvPr id="3" name="Rounded Rectangle 2"/>
          <p:cNvSpPr/>
          <p:nvPr/>
        </p:nvSpPr>
        <p:spPr>
          <a:xfrm rot="19127935">
            <a:off x="5874357" y="2286476"/>
            <a:ext cx="2798982" cy="149310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7736183" y="3611807"/>
            <a:ext cx="1499114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People as molecular beings</a:t>
            </a:r>
          </a:p>
        </p:txBody>
      </p:sp>
      <p:sp>
        <p:nvSpPr>
          <p:cNvPr id="15" name="Rounded Rectangle 14"/>
          <p:cNvSpPr/>
          <p:nvPr/>
        </p:nvSpPr>
        <p:spPr>
          <a:xfrm rot="19127935">
            <a:off x="6911327" y="3425563"/>
            <a:ext cx="2785525" cy="1493102"/>
          </a:xfrm>
          <a:prstGeom prst="round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62601" y="4391616"/>
            <a:ext cx="1650619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People as collections of particles</a:t>
            </a:r>
          </a:p>
        </p:txBody>
      </p:sp>
      <p:sp>
        <p:nvSpPr>
          <p:cNvPr id="18" name="Right Arrow 17"/>
          <p:cNvSpPr/>
          <p:nvPr/>
        </p:nvSpPr>
        <p:spPr>
          <a:xfrm rot="13500000">
            <a:off x="5458638" y="310111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Right Arrow 18"/>
          <p:cNvSpPr/>
          <p:nvPr/>
        </p:nvSpPr>
        <p:spPr>
          <a:xfrm rot="13500000">
            <a:off x="6536492" y="4221644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ight Arrow 19"/>
          <p:cNvSpPr/>
          <p:nvPr/>
        </p:nvSpPr>
        <p:spPr>
          <a:xfrm rot="13500000">
            <a:off x="7594842" y="533084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Rounded Rectangle 20"/>
          <p:cNvSpPr/>
          <p:nvPr/>
        </p:nvSpPr>
        <p:spPr>
          <a:xfrm rot="19127935">
            <a:off x="7935404" y="4574458"/>
            <a:ext cx="2815568" cy="149310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3633" y="1122134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Evolutionary biology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485740" y="1659701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Molecular biology</a:t>
            </a:r>
          </a:p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Genetics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444969" y="2909849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Synthetic biology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16910" y="3542588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Bio-medicine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59761" y="4411614"/>
            <a:ext cx="1820580" cy="1028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Biological psychology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235297" y="6012256"/>
            <a:ext cx="2848812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Physical and chemical sciences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134412" y="6012256"/>
            <a:ext cx="2477861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Biological sciences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869440" y="5995935"/>
            <a:ext cx="2232598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Medical sciences</a:t>
            </a:r>
          </a:p>
        </p:txBody>
      </p:sp>
    </p:spTree>
    <p:extLst>
      <p:ext uri="{BB962C8B-B14F-4D97-AF65-F5344CB8AC3E}">
        <p14:creationId xmlns:p14="http://schemas.microsoft.com/office/powerpoint/2010/main" val="252234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 rot="-2460000">
            <a:off x="-985669" y="1479348"/>
            <a:ext cx="5256000" cy="1677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ectangle 3"/>
          <p:cNvSpPr/>
          <p:nvPr/>
        </p:nvSpPr>
        <p:spPr>
          <a:xfrm rot="-2460000">
            <a:off x="-1337791" y="3044102"/>
            <a:ext cx="9936000" cy="1677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unity of science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1029" y="742719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People acting and interacting as individuals and as 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349" y="310672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individuals with sound motives and personalities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0149" y="157250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members of the species homo sapiens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0149" y="3106724"/>
            <a:ext cx="2014331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sick, disabled, or evil</a:t>
            </a:r>
          </a:p>
        </p:txBody>
      </p:sp>
      <p:sp>
        <p:nvSpPr>
          <p:cNvPr id="2" name="Right Arrow 1"/>
          <p:cNvSpPr/>
          <p:nvPr/>
        </p:nvSpPr>
        <p:spPr>
          <a:xfrm rot="10800000">
            <a:off x="2367280" y="1920240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ight Arrow 8"/>
          <p:cNvSpPr/>
          <p:nvPr/>
        </p:nvSpPr>
        <p:spPr>
          <a:xfrm rot="13500000">
            <a:off x="2130713" y="2381427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ight Arrow 9"/>
          <p:cNvSpPr/>
          <p:nvPr/>
        </p:nvSpPr>
        <p:spPr>
          <a:xfrm rot="16200000">
            <a:off x="1646550" y="2508951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/>
        </p:nvSpPr>
        <p:spPr>
          <a:xfrm>
            <a:off x="6340314" y="2770396"/>
            <a:ext cx="1414892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FF00"/>
                </a:solidFill>
              </a:rPr>
              <a:t>People as biological beings</a:t>
            </a:r>
          </a:p>
        </p:txBody>
      </p:sp>
      <p:sp>
        <p:nvSpPr>
          <p:cNvPr id="3" name="Rounded Rectangle 2"/>
          <p:cNvSpPr/>
          <p:nvPr/>
        </p:nvSpPr>
        <p:spPr>
          <a:xfrm rot="19127935">
            <a:off x="5874357" y="2286476"/>
            <a:ext cx="2798982" cy="149310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7736183" y="3611807"/>
            <a:ext cx="1499114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People as molecular beings</a:t>
            </a:r>
          </a:p>
        </p:txBody>
      </p:sp>
      <p:sp>
        <p:nvSpPr>
          <p:cNvPr id="15" name="Rounded Rectangle 14"/>
          <p:cNvSpPr/>
          <p:nvPr/>
        </p:nvSpPr>
        <p:spPr>
          <a:xfrm rot="19127935">
            <a:off x="6911327" y="3425563"/>
            <a:ext cx="2785525" cy="1493102"/>
          </a:xfrm>
          <a:prstGeom prst="round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62601" y="4391616"/>
            <a:ext cx="1650619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People as collections of particles</a:t>
            </a:r>
          </a:p>
        </p:txBody>
      </p:sp>
      <p:sp>
        <p:nvSpPr>
          <p:cNvPr id="18" name="Right Arrow 17"/>
          <p:cNvSpPr/>
          <p:nvPr/>
        </p:nvSpPr>
        <p:spPr>
          <a:xfrm rot="13500000">
            <a:off x="5458638" y="310111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Right Arrow 18"/>
          <p:cNvSpPr/>
          <p:nvPr/>
        </p:nvSpPr>
        <p:spPr>
          <a:xfrm rot="13500000">
            <a:off x="6536492" y="4221644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ight Arrow 19"/>
          <p:cNvSpPr/>
          <p:nvPr/>
        </p:nvSpPr>
        <p:spPr>
          <a:xfrm rot="13500000">
            <a:off x="7594842" y="533084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Rounded Rectangle 20"/>
          <p:cNvSpPr/>
          <p:nvPr/>
        </p:nvSpPr>
        <p:spPr>
          <a:xfrm rot="19127935">
            <a:off x="7935404" y="4574458"/>
            <a:ext cx="2815568" cy="149310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3633" y="1122134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Evolutionary biology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485740" y="1659701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Molecular biology</a:t>
            </a:r>
          </a:p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Genetics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444969" y="2909849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Synthetic biology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16910" y="3542588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Bio-medicine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59761" y="4411614"/>
            <a:ext cx="1820580" cy="1028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Biological psychology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235297" y="6012256"/>
            <a:ext cx="2848812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Physical and chemical sciences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34412" y="6012256"/>
            <a:ext cx="2477861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Biological sciences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69440" y="5995935"/>
            <a:ext cx="2232598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Medical sciences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7467" y="106034"/>
            <a:ext cx="1955483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00B0F0"/>
                </a:solidFill>
              </a:rPr>
              <a:t>Social sciences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2525" y="4657743"/>
            <a:ext cx="1294486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00B0F0"/>
                </a:solidFill>
              </a:rPr>
              <a:t>Human-</a:t>
            </a:r>
            <a:r>
              <a:rPr lang="en-GB" sz="2400" b="1" dirty="0" err="1">
                <a:solidFill>
                  <a:srgbClr val="00B0F0"/>
                </a:solidFill>
              </a:rPr>
              <a:t>ities</a:t>
            </a:r>
            <a:endParaRPr lang="en-GB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1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34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0561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know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11615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we do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56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 rot="-2460000">
            <a:off x="-1713287" y="-575088"/>
            <a:ext cx="5256000" cy="2286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Rectangle 33"/>
          <p:cNvSpPr/>
          <p:nvPr/>
        </p:nvSpPr>
        <p:spPr>
          <a:xfrm rot="-2460000">
            <a:off x="-985669" y="1479348"/>
            <a:ext cx="5256000" cy="1677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ectangle 3"/>
          <p:cNvSpPr/>
          <p:nvPr/>
        </p:nvSpPr>
        <p:spPr>
          <a:xfrm rot="-2460000">
            <a:off x="-1337791" y="3044102"/>
            <a:ext cx="9936000" cy="1677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unity of science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1029" y="742719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People acting and interacting as individuals and as 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349" y="310672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individuals with sound motives and personalities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0149" y="157250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members of the species homo sapiens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0149" y="3106724"/>
            <a:ext cx="2014331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sick, disabled, or evil</a:t>
            </a:r>
          </a:p>
        </p:txBody>
      </p:sp>
      <p:sp>
        <p:nvSpPr>
          <p:cNvPr id="2" name="Right Arrow 1"/>
          <p:cNvSpPr/>
          <p:nvPr/>
        </p:nvSpPr>
        <p:spPr>
          <a:xfrm rot="10800000">
            <a:off x="2367280" y="1920240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ight Arrow 8"/>
          <p:cNvSpPr/>
          <p:nvPr/>
        </p:nvSpPr>
        <p:spPr>
          <a:xfrm rot="13500000">
            <a:off x="2130713" y="2381427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ight Arrow 9"/>
          <p:cNvSpPr/>
          <p:nvPr/>
        </p:nvSpPr>
        <p:spPr>
          <a:xfrm rot="16200000">
            <a:off x="1646550" y="2508951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/>
        </p:nvSpPr>
        <p:spPr>
          <a:xfrm>
            <a:off x="6340314" y="2770396"/>
            <a:ext cx="1414892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FF00"/>
                </a:solidFill>
              </a:rPr>
              <a:t>People as biological beings</a:t>
            </a:r>
          </a:p>
        </p:txBody>
      </p:sp>
      <p:sp>
        <p:nvSpPr>
          <p:cNvPr id="3" name="Rounded Rectangle 2"/>
          <p:cNvSpPr/>
          <p:nvPr/>
        </p:nvSpPr>
        <p:spPr>
          <a:xfrm rot="19127935">
            <a:off x="5874357" y="2286476"/>
            <a:ext cx="2798982" cy="149310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7736183" y="3611807"/>
            <a:ext cx="1499114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People as molecular beings</a:t>
            </a:r>
          </a:p>
        </p:txBody>
      </p:sp>
      <p:sp>
        <p:nvSpPr>
          <p:cNvPr id="15" name="Rounded Rectangle 14"/>
          <p:cNvSpPr/>
          <p:nvPr/>
        </p:nvSpPr>
        <p:spPr>
          <a:xfrm rot="19127935">
            <a:off x="6911327" y="3425563"/>
            <a:ext cx="2785525" cy="1493102"/>
          </a:xfrm>
          <a:prstGeom prst="round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62601" y="4391616"/>
            <a:ext cx="1650619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People as collections of particles</a:t>
            </a:r>
          </a:p>
        </p:txBody>
      </p:sp>
      <p:sp>
        <p:nvSpPr>
          <p:cNvPr id="18" name="Right Arrow 17"/>
          <p:cNvSpPr/>
          <p:nvPr/>
        </p:nvSpPr>
        <p:spPr>
          <a:xfrm rot="13500000">
            <a:off x="5458638" y="310111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Right Arrow 18"/>
          <p:cNvSpPr/>
          <p:nvPr/>
        </p:nvSpPr>
        <p:spPr>
          <a:xfrm rot="13500000">
            <a:off x="6536492" y="4221644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ight Arrow 19"/>
          <p:cNvSpPr/>
          <p:nvPr/>
        </p:nvSpPr>
        <p:spPr>
          <a:xfrm rot="13500000">
            <a:off x="7594842" y="533084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Rounded Rectangle 20"/>
          <p:cNvSpPr/>
          <p:nvPr/>
        </p:nvSpPr>
        <p:spPr>
          <a:xfrm rot="19127935">
            <a:off x="7935404" y="4574458"/>
            <a:ext cx="2815568" cy="149310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3633" y="1122134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Evolutionary biology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485740" y="1659701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Molecular biology</a:t>
            </a:r>
          </a:p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Genetics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444969" y="2909849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Synthetic biology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16910" y="3542588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Bio-medicine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59761" y="4411614"/>
            <a:ext cx="1820580" cy="1028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Biological psychology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235297" y="6012256"/>
            <a:ext cx="2848812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Physical and chemical sciences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34412" y="6012256"/>
            <a:ext cx="2477861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Biological sciences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69440" y="5995935"/>
            <a:ext cx="2232598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Medical sciences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7467" y="106034"/>
            <a:ext cx="1955483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00B0F0"/>
                </a:solidFill>
              </a:rPr>
              <a:t>Social sciences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2525" y="4657743"/>
            <a:ext cx="1294486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00B0F0"/>
                </a:solidFill>
              </a:rPr>
              <a:t>Human-</a:t>
            </a:r>
            <a:r>
              <a:rPr lang="en-GB" sz="2400" b="1" dirty="0" err="1">
                <a:solidFill>
                  <a:srgbClr val="00B0F0"/>
                </a:solidFill>
              </a:rPr>
              <a:t>ities</a:t>
            </a:r>
            <a:endParaRPr lang="en-GB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5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 rot="-2460000">
            <a:off x="-2162274" y="1039373"/>
            <a:ext cx="9936000" cy="23301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Rectangle 34"/>
          <p:cNvSpPr/>
          <p:nvPr/>
        </p:nvSpPr>
        <p:spPr>
          <a:xfrm rot="-2460000">
            <a:off x="-1713287" y="-575088"/>
            <a:ext cx="5256000" cy="2286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Rectangle 33"/>
          <p:cNvSpPr/>
          <p:nvPr/>
        </p:nvSpPr>
        <p:spPr>
          <a:xfrm rot="-2460000">
            <a:off x="-985669" y="1479348"/>
            <a:ext cx="5256000" cy="1677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ectangle 3"/>
          <p:cNvSpPr/>
          <p:nvPr/>
        </p:nvSpPr>
        <p:spPr>
          <a:xfrm rot="-2460000">
            <a:off x="-1337791" y="3044102"/>
            <a:ext cx="9936000" cy="1677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unity of science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1029" y="742719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People acting and interacting as individuals and as 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349" y="310672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individuals with sound motives and personalities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0149" y="157250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members of the species homo sapiens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0149" y="3106724"/>
            <a:ext cx="2014331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sick, disabled, or evil</a:t>
            </a:r>
          </a:p>
        </p:txBody>
      </p:sp>
      <p:sp>
        <p:nvSpPr>
          <p:cNvPr id="2" name="Right Arrow 1"/>
          <p:cNvSpPr/>
          <p:nvPr/>
        </p:nvSpPr>
        <p:spPr>
          <a:xfrm rot="10800000">
            <a:off x="2367280" y="1920240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ight Arrow 8"/>
          <p:cNvSpPr/>
          <p:nvPr/>
        </p:nvSpPr>
        <p:spPr>
          <a:xfrm rot="13500000">
            <a:off x="2130713" y="2381427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ight Arrow 9"/>
          <p:cNvSpPr/>
          <p:nvPr/>
        </p:nvSpPr>
        <p:spPr>
          <a:xfrm rot="16200000">
            <a:off x="1646550" y="2508951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/>
        </p:nvSpPr>
        <p:spPr>
          <a:xfrm>
            <a:off x="6340314" y="2770396"/>
            <a:ext cx="1414892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FF00"/>
                </a:solidFill>
              </a:rPr>
              <a:t>People as biological beings</a:t>
            </a:r>
          </a:p>
        </p:txBody>
      </p:sp>
      <p:sp>
        <p:nvSpPr>
          <p:cNvPr id="3" name="Rounded Rectangle 2"/>
          <p:cNvSpPr/>
          <p:nvPr/>
        </p:nvSpPr>
        <p:spPr>
          <a:xfrm rot="19127935">
            <a:off x="5874357" y="2286476"/>
            <a:ext cx="2798982" cy="149310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7736183" y="3611807"/>
            <a:ext cx="1499114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People as molecular beings</a:t>
            </a:r>
          </a:p>
        </p:txBody>
      </p:sp>
      <p:sp>
        <p:nvSpPr>
          <p:cNvPr id="15" name="Rounded Rectangle 14"/>
          <p:cNvSpPr/>
          <p:nvPr/>
        </p:nvSpPr>
        <p:spPr>
          <a:xfrm rot="19127935">
            <a:off x="6911327" y="3425563"/>
            <a:ext cx="2785525" cy="1493102"/>
          </a:xfrm>
          <a:prstGeom prst="round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62601" y="4391616"/>
            <a:ext cx="1650619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People as collections of particles</a:t>
            </a:r>
          </a:p>
        </p:txBody>
      </p:sp>
      <p:sp>
        <p:nvSpPr>
          <p:cNvPr id="18" name="Right Arrow 17"/>
          <p:cNvSpPr/>
          <p:nvPr/>
        </p:nvSpPr>
        <p:spPr>
          <a:xfrm rot="13500000">
            <a:off x="5458638" y="310111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Right Arrow 18"/>
          <p:cNvSpPr/>
          <p:nvPr/>
        </p:nvSpPr>
        <p:spPr>
          <a:xfrm rot="13500000">
            <a:off x="6536492" y="4221644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ight Arrow 19"/>
          <p:cNvSpPr/>
          <p:nvPr/>
        </p:nvSpPr>
        <p:spPr>
          <a:xfrm rot="13500000">
            <a:off x="7594842" y="533084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Rounded Rectangle 20"/>
          <p:cNvSpPr/>
          <p:nvPr/>
        </p:nvSpPr>
        <p:spPr>
          <a:xfrm rot="19127935">
            <a:off x="7935404" y="4574458"/>
            <a:ext cx="2815568" cy="149310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3633" y="1122134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Evolutionary biology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485740" y="1659701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Molecular biology</a:t>
            </a:r>
          </a:p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Genetics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444969" y="2909849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Synthetic biology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16910" y="3542588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Bio-medicine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59761" y="4411614"/>
            <a:ext cx="1820580" cy="1028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Biological psychology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235297" y="6012256"/>
            <a:ext cx="2848812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Physical and chemical sciences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34412" y="6012256"/>
            <a:ext cx="2477861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Biological sciences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69440" y="5995935"/>
            <a:ext cx="2232598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Medical sciences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7467" y="106034"/>
            <a:ext cx="1955483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00B0F0"/>
                </a:solidFill>
              </a:rPr>
              <a:t>Social sciences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2525" y="4657743"/>
            <a:ext cx="1294486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00B0F0"/>
                </a:solidFill>
              </a:rPr>
              <a:t>Human-</a:t>
            </a:r>
            <a:r>
              <a:rPr lang="en-GB" sz="2400" b="1" dirty="0" err="1">
                <a:solidFill>
                  <a:srgbClr val="00B0F0"/>
                </a:solidFill>
              </a:rPr>
              <a:t>ities</a:t>
            </a:r>
            <a:endParaRPr lang="en-GB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 rot="-2460000">
            <a:off x="583836" y="890109"/>
            <a:ext cx="14743604" cy="86592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Rectangle 36"/>
          <p:cNvSpPr/>
          <p:nvPr/>
        </p:nvSpPr>
        <p:spPr>
          <a:xfrm rot="-2460000">
            <a:off x="-2162274" y="1039373"/>
            <a:ext cx="9936000" cy="23301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Rectangle 34"/>
          <p:cNvSpPr/>
          <p:nvPr/>
        </p:nvSpPr>
        <p:spPr>
          <a:xfrm rot="-2460000">
            <a:off x="-1713287" y="-575088"/>
            <a:ext cx="5256000" cy="2286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Rectangle 33"/>
          <p:cNvSpPr/>
          <p:nvPr/>
        </p:nvSpPr>
        <p:spPr>
          <a:xfrm rot="-2460000">
            <a:off x="-985669" y="1479348"/>
            <a:ext cx="5256000" cy="1677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ectangle 3"/>
          <p:cNvSpPr/>
          <p:nvPr/>
        </p:nvSpPr>
        <p:spPr>
          <a:xfrm rot="-2460000">
            <a:off x="-1337791" y="3044102"/>
            <a:ext cx="9936000" cy="1677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The division of sciences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1029" y="742719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People acting and interacting as individuals and as 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349" y="310672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individuals with sound motives and personalities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0149" y="157250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members of the species homo sapiens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0149" y="3106724"/>
            <a:ext cx="2014331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sick, disabled, or evil</a:t>
            </a:r>
          </a:p>
        </p:txBody>
      </p:sp>
      <p:sp>
        <p:nvSpPr>
          <p:cNvPr id="2" name="Right Arrow 1"/>
          <p:cNvSpPr/>
          <p:nvPr/>
        </p:nvSpPr>
        <p:spPr>
          <a:xfrm rot="10800000">
            <a:off x="2367280" y="1920240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ight Arrow 8"/>
          <p:cNvSpPr/>
          <p:nvPr/>
        </p:nvSpPr>
        <p:spPr>
          <a:xfrm rot="13500000">
            <a:off x="2130713" y="2381427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ight Arrow 9"/>
          <p:cNvSpPr/>
          <p:nvPr/>
        </p:nvSpPr>
        <p:spPr>
          <a:xfrm rot="16200000">
            <a:off x="1646550" y="2508951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/>
        </p:nvSpPr>
        <p:spPr>
          <a:xfrm>
            <a:off x="6340314" y="2770396"/>
            <a:ext cx="1414892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FF00"/>
                </a:solidFill>
              </a:rPr>
              <a:t>People as biological beings</a:t>
            </a:r>
          </a:p>
        </p:txBody>
      </p:sp>
      <p:sp>
        <p:nvSpPr>
          <p:cNvPr id="3" name="Rounded Rectangle 2"/>
          <p:cNvSpPr/>
          <p:nvPr/>
        </p:nvSpPr>
        <p:spPr>
          <a:xfrm rot="19127935">
            <a:off x="5874357" y="2286476"/>
            <a:ext cx="2798982" cy="149310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7736183" y="3611807"/>
            <a:ext cx="1499114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People as molecular beings</a:t>
            </a:r>
          </a:p>
        </p:txBody>
      </p:sp>
      <p:sp>
        <p:nvSpPr>
          <p:cNvPr id="15" name="Rounded Rectangle 14"/>
          <p:cNvSpPr/>
          <p:nvPr/>
        </p:nvSpPr>
        <p:spPr>
          <a:xfrm rot="19127935">
            <a:off x="6911327" y="3425563"/>
            <a:ext cx="2785525" cy="1493102"/>
          </a:xfrm>
          <a:prstGeom prst="round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62601" y="4391616"/>
            <a:ext cx="1650619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People as collections of particles</a:t>
            </a:r>
          </a:p>
        </p:txBody>
      </p:sp>
      <p:sp>
        <p:nvSpPr>
          <p:cNvPr id="18" name="Right Arrow 17"/>
          <p:cNvSpPr/>
          <p:nvPr/>
        </p:nvSpPr>
        <p:spPr>
          <a:xfrm rot="13500000">
            <a:off x="5458638" y="310111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Right Arrow 18"/>
          <p:cNvSpPr/>
          <p:nvPr/>
        </p:nvSpPr>
        <p:spPr>
          <a:xfrm rot="13500000">
            <a:off x="6536492" y="4221644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ight Arrow 19"/>
          <p:cNvSpPr/>
          <p:nvPr/>
        </p:nvSpPr>
        <p:spPr>
          <a:xfrm rot="13500000">
            <a:off x="7594842" y="533084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Rounded Rectangle 20"/>
          <p:cNvSpPr/>
          <p:nvPr/>
        </p:nvSpPr>
        <p:spPr>
          <a:xfrm rot="19127935">
            <a:off x="7935404" y="4574458"/>
            <a:ext cx="2815568" cy="149310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3633" y="1122134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Evolutionary biology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485740" y="1659701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Molecular biology</a:t>
            </a:r>
          </a:p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Genetics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444969" y="2909849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Synthetic biology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16910" y="3542588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Bio-medicine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59761" y="4411614"/>
            <a:ext cx="1820580" cy="1028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Biological psychology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235297" y="6012256"/>
            <a:ext cx="2848812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Physical and chemical sciences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34412" y="6012256"/>
            <a:ext cx="2477861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Biological sciences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69440" y="5995935"/>
            <a:ext cx="2232598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Medical sciences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7467" y="106034"/>
            <a:ext cx="1955483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00B0F0"/>
                </a:solidFill>
              </a:rPr>
              <a:t>Social sciences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2525" y="4657743"/>
            <a:ext cx="1294486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00B0F0"/>
                </a:solidFill>
              </a:rPr>
              <a:t>Human-</a:t>
            </a:r>
            <a:r>
              <a:rPr lang="en-GB" sz="2400" b="1" dirty="0" err="1">
                <a:solidFill>
                  <a:srgbClr val="00B0F0"/>
                </a:solidFill>
              </a:rPr>
              <a:t>ities</a:t>
            </a:r>
            <a:endParaRPr lang="en-GB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9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 rot="-2460000">
            <a:off x="-2162274" y="1039373"/>
            <a:ext cx="9936000" cy="23301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Rectangle 34"/>
          <p:cNvSpPr/>
          <p:nvPr/>
        </p:nvSpPr>
        <p:spPr>
          <a:xfrm rot="-2460000">
            <a:off x="-1713287" y="-575088"/>
            <a:ext cx="5256000" cy="2286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Rectangle 33"/>
          <p:cNvSpPr/>
          <p:nvPr/>
        </p:nvSpPr>
        <p:spPr>
          <a:xfrm rot="-2460000">
            <a:off x="-985669" y="1479348"/>
            <a:ext cx="5256000" cy="1677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ectangle 3"/>
          <p:cNvSpPr/>
          <p:nvPr/>
        </p:nvSpPr>
        <p:spPr>
          <a:xfrm rot="-2460000">
            <a:off x="-1337791" y="3044102"/>
            <a:ext cx="9936000" cy="1677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Rectangle 31"/>
          <p:cNvSpPr/>
          <p:nvPr/>
        </p:nvSpPr>
        <p:spPr>
          <a:xfrm>
            <a:off x="231029" y="742719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People acting and interacting as individuals and as groups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0149" y="3106724"/>
            <a:ext cx="2014331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sick, disabled, or evil</a:t>
            </a:r>
          </a:p>
        </p:txBody>
      </p:sp>
      <p:sp>
        <p:nvSpPr>
          <p:cNvPr id="2" name="Right Arrow 1"/>
          <p:cNvSpPr/>
          <p:nvPr/>
        </p:nvSpPr>
        <p:spPr>
          <a:xfrm rot="10800000">
            <a:off x="2367280" y="1920240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ight Arrow 9"/>
          <p:cNvSpPr/>
          <p:nvPr/>
        </p:nvSpPr>
        <p:spPr>
          <a:xfrm rot="16200000">
            <a:off x="1646550" y="2508951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/>
        </p:nvSpPr>
        <p:spPr>
          <a:xfrm>
            <a:off x="6340314" y="2770396"/>
            <a:ext cx="1414892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FF00"/>
                </a:solidFill>
              </a:rPr>
              <a:t>People as biological beings</a:t>
            </a:r>
          </a:p>
        </p:txBody>
      </p:sp>
      <p:sp>
        <p:nvSpPr>
          <p:cNvPr id="3" name="Rounded Rectangle 2"/>
          <p:cNvSpPr/>
          <p:nvPr/>
        </p:nvSpPr>
        <p:spPr>
          <a:xfrm rot="19127935">
            <a:off x="5874357" y="2286476"/>
            <a:ext cx="2798982" cy="149310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7736183" y="3611807"/>
            <a:ext cx="1499114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People as molecular beings</a:t>
            </a:r>
          </a:p>
        </p:txBody>
      </p:sp>
      <p:sp>
        <p:nvSpPr>
          <p:cNvPr id="15" name="Rounded Rectangle 14"/>
          <p:cNvSpPr/>
          <p:nvPr/>
        </p:nvSpPr>
        <p:spPr>
          <a:xfrm rot="19127935">
            <a:off x="6911327" y="3425563"/>
            <a:ext cx="2785525" cy="1493102"/>
          </a:xfrm>
          <a:prstGeom prst="round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62601" y="4391616"/>
            <a:ext cx="1650619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People as collections of particles</a:t>
            </a:r>
          </a:p>
        </p:txBody>
      </p:sp>
      <p:sp>
        <p:nvSpPr>
          <p:cNvPr id="18" name="Right Arrow 17"/>
          <p:cNvSpPr/>
          <p:nvPr/>
        </p:nvSpPr>
        <p:spPr>
          <a:xfrm rot="13500000">
            <a:off x="5458638" y="310111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Right Arrow 18"/>
          <p:cNvSpPr/>
          <p:nvPr/>
        </p:nvSpPr>
        <p:spPr>
          <a:xfrm rot="13500000">
            <a:off x="6536492" y="4221644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ight Arrow 19"/>
          <p:cNvSpPr/>
          <p:nvPr/>
        </p:nvSpPr>
        <p:spPr>
          <a:xfrm rot="13500000">
            <a:off x="7594842" y="533084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Rounded Rectangle 20"/>
          <p:cNvSpPr/>
          <p:nvPr/>
        </p:nvSpPr>
        <p:spPr>
          <a:xfrm rot="19127935">
            <a:off x="7935404" y="4574458"/>
            <a:ext cx="2815568" cy="149310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3633" y="1122134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Evolutionary biology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485740" y="1659701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Molecular biology</a:t>
            </a:r>
          </a:p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Genetics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444969" y="2909849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Synthetic biology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16910" y="3542588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Bio-medicine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59761" y="4411614"/>
            <a:ext cx="1820580" cy="1028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Biological psychology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235297" y="6012256"/>
            <a:ext cx="2848812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Physical and chemical sciences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34412" y="6012256"/>
            <a:ext cx="2477861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Biological sciences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69440" y="5995935"/>
            <a:ext cx="2232598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Medical sciences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7467" y="106034"/>
            <a:ext cx="1955483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00B0F0"/>
                </a:solidFill>
              </a:rPr>
              <a:t>Social sciences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2525" y="4657743"/>
            <a:ext cx="1294486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00B0F0"/>
                </a:solidFill>
              </a:rPr>
              <a:t>Human-</a:t>
            </a:r>
            <a:r>
              <a:rPr lang="en-GB" sz="2400" b="1" dirty="0" err="1">
                <a:solidFill>
                  <a:srgbClr val="00B0F0"/>
                </a:solidFill>
              </a:rPr>
              <a:t>ities</a:t>
            </a:r>
            <a:endParaRPr lang="en-GB" sz="2400" b="1" dirty="0">
              <a:solidFill>
                <a:srgbClr val="00B0F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-2460000">
            <a:off x="583836" y="890109"/>
            <a:ext cx="14743604" cy="86592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3350149" y="157250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members of the species homo sapiens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349" y="310672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individuals with sound motives and personalities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The division of sciences</a:t>
            </a:r>
          </a:p>
        </p:txBody>
      </p:sp>
    </p:spTree>
    <p:extLst>
      <p:ext uri="{BB962C8B-B14F-4D97-AF65-F5344CB8AC3E}">
        <p14:creationId xmlns:p14="http://schemas.microsoft.com/office/powerpoint/2010/main" val="347560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people exist?</a:t>
            </a:r>
          </a:p>
        </p:txBody>
      </p:sp>
    </p:spTree>
    <p:extLst>
      <p:ext uri="{BB962C8B-B14F-4D97-AF65-F5344CB8AC3E}">
        <p14:creationId xmlns:p14="http://schemas.microsoft.com/office/powerpoint/2010/main" val="165381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people exist?</a:t>
            </a:r>
          </a:p>
        </p:txBody>
      </p:sp>
    </p:spTree>
    <p:extLst>
      <p:ext uri="{BB962C8B-B14F-4D97-AF65-F5344CB8AC3E}">
        <p14:creationId xmlns:p14="http://schemas.microsoft.com/office/powerpoint/2010/main" val="157294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people exist?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8221" y="2421199"/>
            <a:ext cx="2790723" cy="2677656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Monism</a:t>
            </a:r>
          </a:p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substance</a:t>
            </a:r>
          </a:p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0638" y="2417408"/>
            <a:ext cx="2790723" cy="2677656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Dualism</a:t>
            </a:r>
          </a:p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substances</a:t>
            </a:r>
          </a:p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0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people exist?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8221" y="2421199"/>
            <a:ext cx="2790723" cy="2677656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Monism</a:t>
            </a:r>
          </a:p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substance</a:t>
            </a:r>
          </a:p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0638" y="2417408"/>
            <a:ext cx="2790723" cy="2677656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Dualism</a:t>
            </a:r>
          </a:p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substances</a:t>
            </a:r>
          </a:p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73055" y="2417408"/>
            <a:ext cx="2790723" cy="2677656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Trialism</a:t>
            </a:r>
          </a:p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substances</a:t>
            </a:r>
          </a:p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43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people exist?</a:t>
            </a:r>
          </a:p>
        </p:txBody>
      </p:sp>
      <p:sp>
        <p:nvSpPr>
          <p:cNvPr id="12" name="Oval 11"/>
          <p:cNvSpPr/>
          <p:nvPr/>
        </p:nvSpPr>
        <p:spPr>
          <a:xfrm>
            <a:off x="465647" y="2810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240000">
            <a:off x="592647" y="309968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85967" y="346179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0426" y="346179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60566" y="319807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7886" y="3198070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078472" y="23803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240000">
            <a:off x="2205472" y="2669189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095930" y="3031298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23251" y="3031298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22589" y="2767578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20711" y="2767578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326649" y="3770653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rot="240000">
            <a:off x="1453649" y="4059497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346969" y="4421606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71428" y="4421606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321568" y="4157886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468888" y="4157886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516047" y="27550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240000">
            <a:off x="3643047" y="30438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536367" y="34059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660826" y="34059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437907" y="3142249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658286" y="3142249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48294" y="1571454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Objectively</a:t>
            </a:r>
          </a:p>
        </p:txBody>
      </p:sp>
      <p:sp>
        <p:nvSpPr>
          <p:cNvPr id="162" name="Oval 161"/>
          <p:cNvSpPr/>
          <p:nvPr/>
        </p:nvSpPr>
        <p:spPr>
          <a:xfrm>
            <a:off x="3044269" y="3827062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3" name="Straight Connector 162"/>
          <p:cNvCxnSpPr/>
          <p:nvPr/>
        </p:nvCxnSpPr>
        <p:spPr>
          <a:xfrm rot="240000">
            <a:off x="3171269" y="4115906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>
            <a:off x="3064589" y="4478015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3189048" y="4478015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>
            <a:off x="3039188" y="4214295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3186508" y="4214295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72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people exist?</a:t>
            </a:r>
          </a:p>
        </p:txBody>
      </p:sp>
      <p:sp>
        <p:nvSpPr>
          <p:cNvPr id="18" name="Oval 17"/>
          <p:cNvSpPr/>
          <p:nvPr/>
        </p:nvSpPr>
        <p:spPr>
          <a:xfrm>
            <a:off x="2078472" y="23803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240000">
            <a:off x="2205472" y="2669189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095930" y="3031298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23251" y="3031298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22589" y="2767578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20711" y="2767578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48294" y="1571454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Objectively</a:t>
            </a:r>
          </a:p>
        </p:txBody>
      </p:sp>
    </p:spTree>
    <p:extLst>
      <p:ext uri="{BB962C8B-B14F-4D97-AF65-F5344CB8AC3E}">
        <p14:creationId xmlns:p14="http://schemas.microsoft.com/office/powerpoint/2010/main" val="291946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55040</TotalTime>
  <Words>7800</Words>
  <Application>Microsoft Office PowerPoint</Application>
  <PresentationFormat>Widescreen</PresentationFormat>
  <Paragraphs>3253</Paragraphs>
  <Slides>120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120</vt:i4>
      </vt:variant>
    </vt:vector>
  </HeadingPairs>
  <TitlesOfParts>
    <vt:vector size="126" baseType="lpstr">
      <vt:lpstr>Arial</vt:lpstr>
      <vt:lpstr>Blackadder ITC</vt:lpstr>
      <vt:lpstr>Calibri</vt:lpstr>
      <vt:lpstr>Calibri Light</vt:lpstr>
      <vt:lpstr>Office Theme</vt:lpstr>
      <vt:lpstr>1_Office Theme</vt:lpstr>
      <vt:lpstr>Ontology  MNGT-L2200  Philosophy of Social Science</vt:lpstr>
      <vt:lpstr>Ontology  MNGT-L2200  Philosophy of Social Science</vt:lpstr>
      <vt:lpstr>PowerPoint Presentation</vt:lpstr>
      <vt:lpstr>PowerPoint Presentation</vt:lpstr>
      <vt:lpstr>Some of the things that (you think) you are studying may not exist.</vt:lpstr>
      <vt:lpstr>Some of the things that (you think) you are studying may not exist.</vt:lpstr>
      <vt:lpstr>Some of the things that (you think) you are studying may not exist.</vt:lpstr>
      <vt:lpstr>Some of the things that (you think) you are studying may not exist.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Philosophy of science  What is it all about?</dc:title>
  <dc:creator>Häyry Matti</dc:creator>
  <cp:lastModifiedBy>Häyry Matti</cp:lastModifiedBy>
  <cp:revision>192</cp:revision>
  <dcterms:created xsi:type="dcterms:W3CDTF">2017-08-16T20:21:20Z</dcterms:created>
  <dcterms:modified xsi:type="dcterms:W3CDTF">2022-08-15T15:44:09Z</dcterms:modified>
</cp:coreProperties>
</file>