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7"/>
  </p:notesMasterIdLst>
  <p:sldIdLst>
    <p:sldId id="832" r:id="rId3"/>
    <p:sldId id="475" r:id="rId4"/>
    <p:sldId id="833" r:id="rId5"/>
    <p:sldId id="549" r:id="rId6"/>
    <p:sldId id="481" r:id="rId7"/>
    <p:sldId id="812" r:id="rId8"/>
    <p:sldId id="805" r:id="rId9"/>
    <p:sldId id="806" r:id="rId10"/>
    <p:sldId id="807" r:id="rId11"/>
    <p:sldId id="808" r:id="rId12"/>
    <p:sldId id="809" r:id="rId13"/>
    <p:sldId id="810" r:id="rId14"/>
    <p:sldId id="485" r:id="rId15"/>
    <p:sldId id="488" r:id="rId16"/>
    <p:sldId id="492" r:id="rId17"/>
    <p:sldId id="804" r:id="rId18"/>
    <p:sldId id="491" r:id="rId19"/>
    <p:sldId id="493" r:id="rId20"/>
    <p:sldId id="495" r:id="rId21"/>
    <p:sldId id="499" r:id="rId22"/>
    <p:sldId id="497" r:id="rId23"/>
    <p:sldId id="501" r:id="rId24"/>
    <p:sldId id="504" r:id="rId25"/>
    <p:sldId id="496" r:id="rId26"/>
    <p:sldId id="511" r:id="rId27"/>
    <p:sldId id="508" r:id="rId28"/>
    <p:sldId id="514" r:id="rId29"/>
    <p:sldId id="515" r:id="rId30"/>
    <p:sldId id="517" r:id="rId31"/>
    <p:sldId id="518" r:id="rId32"/>
    <p:sldId id="532" r:id="rId33"/>
    <p:sldId id="529" r:id="rId34"/>
    <p:sldId id="528" r:id="rId35"/>
    <p:sldId id="527" r:id="rId36"/>
    <p:sldId id="525" r:id="rId37"/>
    <p:sldId id="534" r:id="rId38"/>
    <p:sldId id="547" r:id="rId39"/>
    <p:sldId id="535" r:id="rId40"/>
    <p:sldId id="542" r:id="rId41"/>
    <p:sldId id="540" r:id="rId42"/>
    <p:sldId id="539" r:id="rId43"/>
    <p:sldId id="538" r:id="rId44"/>
    <p:sldId id="551" r:id="rId45"/>
    <p:sldId id="819" r:id="rId46"/>
    <p:sldId id="820" r:id="rId47"/>
    <p:sldId id="813" r:id="rId48"/>
    <p:sldId id="818" r:id="rId49"/>
    <p:sldId id="816" r:id="rId50"/>
    <p:sldId id="821" r:id="rId51"/>
    <p:sldId id="822" r:id="rId52"/>
    <p:sldId id="814" r:id="rId53"/>
    <p:sldId id="824" r:id="rId54"/>
    <p:sldId id="825" r:id="rId55"/>
    <p:sldId id="827" r:id="rId56"/>
    <p:sldId id="826" r:id="rId57"/>
    <p:sldId id="563" r:id="rId58"/>
    <p:sldId id="562" r:id="rId59"/>
    <p:sldId id="571" r:id="rId60"/>
    <p:sldId id="569" r:id="rId61"/>
    <p:sldId id="567" r:id="rId62"/>
    <p:sldId id="566" r:id="rId63"/>
    <p:sldId id="565" r:id="rId64"/>
    <p:sldId id="564" r:id="rId65"/>
    <p:sldId id="626" r:id="rId66"/>
    <p:sldId id="627" r:id="rId67"/>
    <p:sldId id="574" r:id="rId68"/>
    <p:sldId id="584" r:id="rId69"/>
    <p:sldId id="581" r:id="rId70"/>
    <p:sldId id="579" r:id="rId71"/>
    <p:sldId id="577" r:id="rId72"/>
    <p:sldId id="636" r:id="rId73"/>
    <p:sldId id="628" r:id="rId74"/>
    <p:sldId id="595" r:id="rId75"/>
    <p:sldId id="593" r:id="rId76"/>
    <p:sldId id="592" r:id="rId77"/>
    <p:sldId id="589" r:id="rId78"/>
    <p:sldId id="588" r:id="rId79"/>
    <p:sldId id="587" r:id="rId80"/>
    <p:sldId id="607" r:id="rId81"/>
    <p:sldId id="604" r:id="rId82"/>
    <p:sldId id="601" r:id="rId83"/>
    <p:sldId id="600" r:id="rId84"/>
    <p:sldId id="610" r:id="rId85"/>
    <p:sldId id="598" r:id="rId86"/>
    <p:sldId id="831" r:id="rId87"/>
    <p:sldId id="838" r:id="rId88"/>
    <p:sldId id="836" r:id="rId89"/>
    <p:sldId id="620" r:id="rId90"/>
    <p:sldId id="618" r:id="rId91"/>
    <p:sldId id="617" r:id="rId92"/>
    <p:sldId id="616" r:id="rId93"/>
    <p:sldId id="621" r:id="rId94"/>
    <p:sldId id="630" r:id="rId95"/>
    <p:sldId id="629" r:id="rId96"/>
    <p:sldId id="622" r:id="rId97"/>
    <p:sldId id="623" r:id="rId98"/>
    <p:sldId id="631" r:id="rId99"/>
    <p:sldId id="633" r:id="rId100"/>
    <p:sldId id="632" r:id="rId101"/>
    <p:sldId id="643" r:id="rId102"/>
    <p:sldId id="642" r:id="rId103"/>
    <p:sldId id="640" r:id="rId104"/>
    <p:sldId id="651" r:id="rId105"/>
    <p:sldId id="829" r:id="rId106"/>
    <p:sldId id="828" r:id="rId107"/>
    <p:sldId id="652" r:id="rId108"/>
    <p:sldId id="659" r:id="rId109"/>
    <p:sldId id="658" r:id="rId110"/>
    <p:sldId id="657" r:id="rId111"/>
    <p:sldId id="656" r:id="rId112"/>
    <p:sldId id="655" r:id="rId113"/>
    <p:sldId id="654" r:id="rId114"/>
    <p:sldId id="660" r:id="rId115"/>
    <p:sldId id="661" r:id="rId116"/>
    <p:sldId id="662" r:id="rId117"/>
    <p:sldId id="684" r:id="rId118"/>
    <p:sldId id="671" r:id="rId119"/>
    <p:sldId id="672" r:id="rId120"/>
    <p:sldId id="676" r:id="rId121"/>
    <p:sldId id="678" r:id="rId122"/>
    <p:sldId id="679" r:id="rId123"/>
    <p:sldId id="681" r:id="rId124"/>
    <p:sldId id="830" r:id="rId125"/>
    <p:sldId id="717" r:id="rId126"/>
    <p:sldId id="687" r:id="rId127"/>
    <p:sldId id="689" r:id="rId128"/>
    <p:sldId id="697" r:id="rId129"/>
    <p:sldId id="702" r:id="rId130"/>
    <p:sldId id="704" r:id="rId131"/>
    <p:sldId id="706" r:id="rId132"/>
    <p:sldId id="732" r:id="rId133"/>
    <p:sldId id="739" r:id="rId134"/>
    <p:sldId id="733" r:id="rId135"/>
    <p:sldId id="745" r:id="rId136"/>
    <p:sldId id="750" r:id="rId137"/>
    <p:sldId id="751" r:id="rId138"/>
    <p:sldId id="753" r:id="rId139"/>
    <p:sldId id="756" r:id="rId140"/>
    <p:sldId id="755" r:id="rId141"/>
    <p:sldId id="764" r:id="rId142"/>
    <p:sldId id="772" r:id="rId143"/>
    <p:sldId id="786" r:id="rId144"/>
    <p:sldId id="782" r:id="rId145"/>
    <p:sldId id="779" r:id="rId146"/>
    <p:sldId id="776" r:id="rId147"/>
    <p:sldId id="773" r:id="rId148"/>
    <p:sldId id="785" r:id="rId149"/>
    <p:sldId id="795" r:id="rId150"/>
    <p:sldId id="793" r:id="rId151"/>
    <p:sldId id="791" r:id="rId152"/>
    <p:sldId id="789" r:id="rId153"/>
    <p:sldId id="801" r:id="rId154"/>
    <p:sldId id="799" r:id="rId155"/>
    <p:sldId id="837" r:id="rId15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A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018" autoAdjust="0"/>
  </p:normalViewPr>
  <p:slideViewPr>
    <p:cSldViewPr snapToGrid="0">
      <p:cViewPr varScale="1">
        <p:scale>
          <a:sx n="99" d="100"/>
          <a:sy n="99" d="100"/>
        </p:scale>
        <p:origin x="6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slide" Target="slides/slide136.xml"/><Relationship Id="rId159" Type="http://schemas.openxmlformats.org/officeDocument/2006/relationships/viewProps" Target="viewProps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53" Type="http://schemas.openxmlformats.org/officeDocument/2006/relationships/slide" Target="slides/slide51.xml"/><Relationship Id="rId74" Type="http://schemas.openxmlformats.org/officeDocument/2006/relationships/slide" Target="slides/slide72.xml"/><Relationship Id="rId128" Type="http://schemas.openxmlformats.org/officeDocument/2006/relationships/slide" Target="slides/slide126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5" Type="http://schemas.openxmlformats.org/officeDocument/2006/relationships/slide" Target="slides/slide93.xml"/><Relationship Id="rId160" Type="http://schemas.openxmlformats.org/officeDocument/2006/relationships/theme" Target="theme/theme1.xml"/><Relationship Id="rId22" Type="http://schemas.openxmlformats.org/officeDocument/2006/relationships/slide" Target="slides/slide20.xml"/><Relationship Id="rId43" Type="http://schemas.openxmlformats.org/officeDocument/2006/relationships/slide" Target="slides/slide41.xml"/><Relationship Id="rId64" Type="http://schemas.openxmlformats.org/officeDocument/2006/relationships/slide" Target="slides/slide62.xml"/><Relationship Id="rId118" Type="http://schemas.openxmlformats.org/officeDocument/2006/relationships/slide" Target="slides/slide116.xml"/><Relationship Id="rId139" Type="http://schemas.openxmlformats.org/officeDocument/2006/relationships/slide" Target="slides/slide137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45" Type="http://schemas.openxmlformats.org/officeDocument/2006/relationships/slide" Target="slides/slide143.xml"/><Relationship Id="rId16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51" Type="http://schemas.openxmlformats.org/officeDocument/2006/relationships/slide" Target="slides/slide149.xml"/><Relationship Id="rId156" Type="http://schemas.openxmlformats.org/officeDocument/2006/relationships/slide" Target="slides/slide154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slide" Target="slides/slide14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157" Type="http://schemas.openxmlformats.org/officeDocument/2006/relationships/notesMaster" Target="notesMasters/notesMaster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slide" Target="slides/slide15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slide" Target="slides/slide151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54" Type="http://schemas.openxmlformats.org/officeDocument/2006/relationships/slide" Target="slides/slide152.xml"/><Relationship Id="rId16" Type="http://schemas.openxmlformats.org/officeDocument/2006/relationships/slide" Target="slides/slide14.xml"/><Relationship Id="rId37" Type="http://schemas.openxmlformats.org/officeDocument/2006/relationships/slide" Target="slides/slide35.xml"/><Relationship Id="rId58" Type="http://schemas.openxmlformats.org/officeDocument/2006/relationships/slide" Target="slides/slide56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44" Type="http://schemas.openxmlformats.org/officeDocument/2006/relationships/slide" Target="slides/slide142.xml"/><Relationship Id="rId90" Type="http://schemas.openxmlformats.org/officeDocument/2006/relationships/slide" Target="slides/slide88.xml"/><Relationship Id="rId27" Type="http://schemas.openxmlformats.org/officeDocument/2006/relationships/slide" Target="slides/slide25.xml"/><Relationship Id="rId48" Type="http://schemas.openxmlformats.org/officeDocument/2006/relationships/slide" Target="slides/slide46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34" Type="http://schemas.openxmlformats.org/officeDocument/2006/relationships/slide" Target="slides/slide132.xml"/><Relationship Id="rId80" Type="http://schemas.openxmlformats.org/officeDocument/2006/relationships/slide" Target="slides/slide78.xml"/><Relationship Id="rId155" Type="http://schemas.openxmlformats.org/officeDocument/2006/relationships/slide" Target="slides/slide1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52F54-7ACF-46FA-8AA7-D0997AE285B8}" type="datetimeFigureOut">
              <a:rPr lang="fi-FI" smtClean="0"/>
              <a:t>20.8.2022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D03F0-C83B-46C3-B0EE-9C6AE261F5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9023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9193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2637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7009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5700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2757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9DC-1510-42B8-BAD5-B4B3B0D0DCA8}" type="datetimeFigureOut">
              <a:rPr lang="fi-FI" smtClean="0"/>
              <a:t>20.8.2022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683F-70C5-4F9C-B1E5-05CFBAC0EA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8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9DC-1510-42B8-BAD5-B4B3B0D0DCA8}" type="datetimeFigureOut">
              <a:rPr lang="fi-FI" smtClean="0"/>
              <a:t>20.8.2022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683F-70C5-4F9C-B1E5-05CFBAC0EA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035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9DC-1510-42B8-BAD5-B4B3B0D0DCA8}" type="datetimeFigureOut">
              <a:rPr lang="fi-FI" smtClean="0"/>
              <a:t>20.8.2022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683F-70C5-4F9C-B1E5-05CFBAC0EA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976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E2A47-DB31-438F-9AC0-1B4C9F614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6E8FEB-3383-4983-BA29-2A72243C0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1EECD-62DC-4782-8BE0-9AF9EC12C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08/20/2022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AA95A-928A-4AED-A9CC-DFDB96603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45822-9B46-4569-B03C-2CB135985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6015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D9230-F814-4E0D-AB15-6D1CD2CC0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F548E-337D-492F-B935-6AE0BB91B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261EB-A6AE-4EFF-92B1-4D343886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08/20/2022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C9582-CE1C-45C5-BD93-2507CC215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DA4B5-813E-4130-A805-FC216BC3B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726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3D89C-D83A-4B9B-8E9E-E503CAC7F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C1683-4EA4-4C3D-8D96-B37F626B9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B8E44-C6D1-41AA-B72A-465F89990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08/20/2022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4DBAA-BDA6-4684-A54C-85E759889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ABFE0-DB0E-423B-AA12-1DF6F88AE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5783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7996B-37B4-4FEC-9FA8-6EB5BA554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8D77F-453B-476D-A5F4-6A17429845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107F99-4BA0-4F3F-B4C8-0522FCCFF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71C363-C331-4D79-9698-3A048A7A6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08/20/2022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C02C1A-8CA1-4FDD-906E-204C49CEA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C8E954-48A1-4835-8A45-2C128B7CE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3477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35FC0-48AA-4653-B6A3-C227D90A9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A475E-E2E5-4359-9436-40DD9D04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505EBD-B5A5-4FE8-B0B9-FE39BB7A3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9E2C6C-38A6-44F3-9E7F-424353DDC2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A29392-6100-4C6D-AE5D-D63E7E3B57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B508D1-A39F-4CE6-8A60-875B88B91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08/20/2022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5A20A7-737A-4B11-802F-C7AB3DCBD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1E7B60-DCC0-4544-A052-558DEEA65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9557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9164F-CAF3-4B55-8E4A-B7784B27D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3EEE67-1133-480C-8029-644F893CE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08/20/2022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535FA9-AA67-47E5-B90B-33CA83AF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C3C075-4EC1-40A2-888F-00CD9BF84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54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7FE1DB-3539-42AD-B8FF-158293B0F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08/20/2022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E65EC8-C3B3-465B-995E-25515D223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81E50-8FEB-49EF-A41D-8C8C8BAB9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5319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CA3A9-1F02-493C-86A8-A2E90A91B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5EFD4-947C-43D2-9ABA-A3D36530D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A384E-8C81-444B-946B-37935D271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1C5A48-5826-4CF8-98B8-6397663C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08/20/2022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BD7E9C-6DA9-4BB0-A4C6-0AD8DAFE3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638AB-604D-4FED-94CA-AB00D56E4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7105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9DC-1510-42B8-BAD5-B4B3B0D0DCA8}" type="datetimeFigureOut">
              <a:rPr lang="fi-FI" smtClean="0"/>
              <a:t>20.8.2022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683F-70C5-4F9C-B1E5-05CFBAC0EA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006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47F81-2101-487A-BA58-05F0211A7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49287F-326D-4FAD-9181-EE78D12C46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8CEACD-A931-4176-95F5-464C41C91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056B45-2950-49BD-A480-09E1E904F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08/20/2022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0E04E2-187E-4846-8C44-6C6C4E52E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CDAE1F-9B27-45AF-AFAB-7D68CC76E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0639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CFB8-D49F-4BAD-9BA1-37DCC6E2D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33272E-3986-4088-8B05-95779DCFED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4E7F2-1E72-4112-83AE-518013B9D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08/20/2022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DD244-EA25-4A80-8C18-DA2B8D10C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11990-102D-4B37-ACBF-4A9B66B39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8169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651C5F-B505-4AE0-8D38-79F6EDBA38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5AB05B-B81D-42C5-8AA7-745A07E83E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5350D-22E2-4E37-86EE-C50D5C92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08/20/2022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493B9-4FA4-48CB-B7A3-AB6C47BF0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3A490-3D3E-4C39-87A5-4D7260174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1880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9DC-1510-42B8-BAD5-B4B3B0D0DCA8}" type="datetimeFigureOut">
              <a:rPr lang="fi-FI" smtClean="0"/>
              <a:t>20.8.2022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683F-70C5-4F9C-B1E5-05CFBAC0EA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956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9DC-1510-42B8-BAD5-B4B3B0D0DCA8}" type="datetimeFigureOut">
              <a:rPr lang="fi-FI" smtClean="0"/>
              <a:t>20.8.2022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683F-70C5-4F9C-B1E5-05CFBAC0EA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037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9DC-1510-42B8-BAD5-B4B3B0D0DCA8}" type="datetimeFigureOut">
              <a:rPr lang="fi-FI" smtClean="0"/>
              <a:t>20.8.2022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683F-70C5-4F9C-B1E5-05CFBAC0EA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878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9DC-1510-42B8-BAD5-B4B3B0D0DCA8}" type="datetimeFigureOut">
              <a:rPr lang="fi-FI" smtClean="0"/>
              <a:t>20.8.2022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683F-70C5-4F9C-B1E5-05CFBAC0EA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573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9DC-1510-42B8-BAD5-B4B3B0D0DCA8}" type="datetimeFigureOut">
              <a:rPr lang="fi-FI" smtClean="0"/>
              <a:t>20.8.2022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683F-70C5-4F9C-B1E5-05CFBAC0EA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001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9DC-1510-42B8-BAD5-B4B3B0D0DCA8}" type="datetimeFigureOut">
              <a:rPr lang="fi-FI" smtClean="0"/>
              <a:t>20.8.2022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683F-70C5-4F9C-B1E5-05CFBAC0EA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335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9DC-1510-42B8-BAD5-B4B3B0D0DCA8}" type="datetimeFigureOut">
              <a:rPr lang="fi-FI" smtClean="0"/>
              <a:t>20.8.2022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683F-70C5-4F9C-B1E5-05CFBAC0EA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720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9C9DC-1510-42B8-BAD5-B4B3B0D0DCA8}" type="datetimeFigureOut">
              <a:rPr lang="fi-FI" smtClean="0"/>
              <a:t>20.8.2022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5683F-70C5-4F9C-B1E5-05CFBAC0EA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00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374F42-CADE-4B80-9BD8-C6FE37B06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E31AB-68CD-4FEF-82FC-442456941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74EA1-8CC1-4BF5-A2DC-AF9D101A44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00BEE-5DF1-4614-8FFC-CF7A2F42A714}" type="datetimeFigureOut">
              <a:rPr lang="LID4096" smtClean="0"/>
              <a:t>08/20/2022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F5774-E505-4001-BB90-1B96BE375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AE445-CF9C-42DD-9BDD-E99563674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1777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3DBAEC-2309-4332-A950-BB3518F41B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87" r="-1" b="1121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71FFB2-1788-4DAF-83F1-832EC0B01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4889149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 dirty="0">
                <a:solidFill>
                  <a:srgbClr val="FFFF00"/>
                </a:solidFill>
              </a:rPr>
              <a:t>Epistemology</a:t>
            </a:r>
            <a:br>
              <a:rPr lang="en-US" sz="4800" b="1" dirty="0"/>
            </a:br>
            <a:br>
              <a:rPr lang="en-US" sz="4800" b="1" dirty="0"/>
            </a:br>
            <a:r>
              <a:rPr lang="en-US" sz="3200" b="1" dirty="0"/>
              <a:t>90L52609 </a:t>
            </a:r>
            <a:br>
              <a:rPr lang="en-US" sz="3200" b="1" dirty="0"/>
            </a:br>
            <a:r>
              <a:rPr lang="en-US" sz="3200" b="1" dirty="0"/>
              <a:t>Philosophy of Social Science</a:t>
            </a:r>
            <a:endParaRPr lang="LID4096" sz="3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3A7327-FDA8-4BE2-B26D-35A2DB4C68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/>
              <a:t>Matti Häyry</a:t>
            </a:r>
            <a:endParaRPr lang="LID4096" sz="20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380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spontaneous “trialism” of social sciences:</a:t>
            </a:r>
          </a:p>
          <a:p>
            <a:pPr algn="ctr"/>
            <a:r>
              <a:rPr lang="en-GB" sz="3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action exist?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04326" y="1595277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Intersubjectively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48294" y="1571454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Objectively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560358" y="1600691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Subjectively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4185128" y="2191640"/>
            <a:ext cx="36000" cy="4573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8" name="Rectangle 127"/>
          <p:cNvSpPr/>
          <p:nvPr/>
        </p:nvSpPr>
        <p:spPr>
          <a:xfrm>
            <a:off x="8045633" y="2191640"/>
            <a:ext cx="36000" cy="4573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9" name="Oval 128"/>
          <p:cNvSpPr/>
          <p:nvPr/>
        </p:nvSpPr>
        <p:spPr>
          <a:xfrm>
            <a:off x="4512017" y="2874329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Straight Connector 129"/>
          <p:cNvCxnSpPr/>
          <p:nvPr/>
        </p:nvCxnSpPr>
        <p:spPr>
          <a:xfrm rot="240000">
            <a:off x="4639017" y="3163173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4532337" y="3525282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4656796" y="3525282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>
            <a:off x="4506936" y="3261562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4654256" y="3261562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6124842" y="244383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136" name="Straight Connector 135"/>
          <p:cNvCxnSpPr/>
          <p:nvPr/>
        </p:nvCxnSpPr>
        <p:spPr>
          <a:xfrm rot="240000">
            <a:off x="6251842" y="2732681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6142300" y="3094790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6269621" y="3094790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>
            <a:off x="6068959" y="2831070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6267081" y="2831070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40"/>
          <p:cNvSpPr/>
          <p:nvPr/>
        </p:nvSpPr>
        <p:spPr>
          <a:xfrm>
            <a:off x="5373019" y="3834145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2" name="Straight Connector 141"/>
          <p:cNvCxnSpPr/>
          <p:nvPr/>
        </p:nvCxnSpPr>
        <p:spPr>
          <a:xfrm rot="240000">
            <a:off x="5500019" y="4122989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5393339" y="4485098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5517798" y="4485098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>
            <a:off x="5367938" y="4221378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5515258" y="4221378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Oval 146"/>
          <p:cNvSpPr/>
          <p:nvPr/>
        </p:nvSpPr>
        <p:spPr>
          <a:xfrm>
            <a:off x="7562417" y="2818508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rot="240000">
            <a:off x="7689417" y="3107352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7582737" y="3469461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7707196" y="3469461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>
            <a:off x="7484277" y="3205741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7704656" y="3205741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6831334" y="390426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4" name="Straight Connector 153"/>
          <p:cNvCxnSpPr/>
          <p:nvPr/>
        </p:nvCxnSpPr>
        <p:spPr>
          <a:xfrm rot="240000">
            <a:off x="6958334" y="419311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>
            <a:off x="6851654" y="455522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6976113" y="455522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6826253" y="4291500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6973573" y="4291500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5098767" y="3067782"/>
            <a:ext cx="810592" cy="2224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5702164" y="3317062"/>
            <a:ext cx="301575" cy="4271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4933616" y="3924150"/>
            <a:ext cx="316478" cy="26816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H="1">
            <a:off x="5702164" y="3482384"/>
            <a:ext cx="1748155" cy="73899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6389914" y="3482384"/>
            <a:ext cx="278643" cy="7099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flipV="1">
            <a:off x="7242154" y="3833365"/>
            <a:ext cx="400591" cy="68280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Oval 256"/>
          <p:cNvSpPr/>
          <p:nvPr/>
        </p:nvSpPr>
        <p:spPr>
          <a:xfrm>
            <a:off x="2078472" y="2380345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258" name="Straight Connector 257"/>
          <p:cNvCxnSpPr/>
          <p:nvPr/>
        </p:nvCxnSpPr>
        <p:spPr>
          <a:xfrm rot="240000">
            <a:off x="2205472" y="2669189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 flipH="1">
            <a:off x="2095930" y="3031298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2223251" y="3031298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 flipH="1">
            <a:off x="2022589" y="2767578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2220711" y="2767578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Oval 262"/>
          <p:cNvSpPr/>
          <p:nvPr/>
        </p:nvSpPr>
        <p:spPr>
          <a:xfrm>
            <a:off x="3516047" y="275501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4" name="Straight Connector 263"/>
          <p:cNvCxnSpPr/>
          <p:nvPr/>
        </p:nvCxnSpPr>
        <p:spPr>
          <a:xfrm rot="240000">
            <a:off x="3643047" y="3043860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 flipH="1">
            <a:off x="3536367" y="3405969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3660826" y="3405969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 flipH="1">
            <a:off x="3437907" y="3142249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3658286" y="3142249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Oval 268"/>
          <p:cNvSpPr/>
          <p:nvPr/>
        </p:nvSpPr>
        <p:spPr>
          <a:xfrm>
            <a:off x="3044269" y="3827062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0" name="Straight Connector 269"/>
          <p:cNvCxnSpPr/>
          <p:nvPr/>
        </p:nvCxnSpPr>
        <p:spPr>
          <a:xfrm rot="240000">
            <a:off x="3171269" y="4115906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 flipH="1">
            <a:off x="3064589" y="4478015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3189048" y="4478015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 flipH="1">
            <a:off x="3039188" y="4214295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/>
        </p:nvCxnSpPr>
        <p:spPr>
          <a:xfrm>
            <a:off x="3186508" y="4214295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Oval 274"/>
          <p:cNvSpPr/>
          <p:nvPr/>
        </p:nvSpPr>
        <p:spPr>
          <a:xfrm>
            <a:off x="465647" y="281083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6" name="Straight Connector 275"/>
          <p:cNvCxnSpPr/>
          <p:nvPr/>
        </p:nvCxnSpPr>
        <p:spPr>
          <a:xfrm rot="240000">
            <a:off x="592647" y="309968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 flipH="1">
            <a:off x="485967" y="346179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>
            <a:off x="610426" y="346179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 flipH="1">
            <a:off x="460566" y="3198070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>
            <a:off x="607886" y="3198070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Oval 280"/>
          <p:cNvSpPr/>
          <p:nvPr/>
        </p:nvSpPr>
        <p:spPr>
          <a:xfrm>
            <a:off x="1326649" y="3770653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2" name="Straight Connector 281"/>
          <p:cNvCxnSpPr/>
          <p:nvPr/>
        </p:nvCxnSpPr>
        <p:spPr>
          <a:xfrm rot="240000">
            <a:off x="1453649" y="4059497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 flipH="1">
            <a:off x="1346969" y="4421606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>
            <a:off x="1471428" y="4421606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 flipH="1">
            <a:off x="1321568" y="4157886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>
            <a:off x="1468888" y="4157886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val 107"/>
          <p:cNvSpPr/>
          <p:nvPr/>
        </p:nvSpPr>
        <p:spPr>
          <a:xfrm>
            <a:off x="8465356" y="2876678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Connector 108"/>
          <p:cNvCxnSpPr/>
          <p:nvPr/>
        </p:nvCxnSpPr>
        <p:spPr>
          <a:xfrm rot="240000">
            <a:off x="8592356" y="3165522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>
            <a:off x="8485676" y="3527631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8610135" y="3527631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8460275" y="3263911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8607595" y="3263911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/>
          <p:cNvSpPr/>
          <p:nvPr/>
        </p:nvSpPr>
        <p:spPr>
          <a:xfrm>
            <a:off x="10078181" y="244618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115" name="Straight Connector 114"/>
          <p:cNvCxnSpPr/>
          <p:nvPr/>
        </p:nvCxnSpPr>
        <p:spPr>
          <a:xfrm rot="240000">
            <a:off x="10205181" y="2735030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10095639" y="3097139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0222960" y="3097139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>
            <a:off x="10022298" y="2833419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10220420" y="2833419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/>
          <p:cNvSpPr/>
          <p:nvPr/>
        </p:nvSpPr>
        <p:spPr>
          <a:xfrm>
            <a:off x="9326358" y="3836494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/>
          <p:nvPr/>
        </p:nvCxnSpPr>
        <p:spPr>
          <a:xfrm rot="240000">
            <a:off x="9453358" y="4125338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9346678" y="4487447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9471137" y="4487447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>
            <a:off x="9321277" y="4223727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9468597" y="4223727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11515756" y="282085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9" name="Straight Connector 158"/>
          <p:cNvCxnSpPr/>
          <p:nvPr/>
        </p:nvCxnSpPr>
        <p:spPr>
          <a:xfrm rot="240000">
            <a:off x="11642756" y="310970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H="1">
            <a:off x="11536076" y="347181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11660535" y="347181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H="1">
            <a:off x="11437616" y="3208090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11657995" y="3208090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Oval 163"/>
          <p:cNvSpPr/>
          <p:nvPr/>
        </p:nvSpPr>
        <p:spPr>
          <a:xfrm>
            <a:off x="10784673" y="390661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5" name="Straight Connector 164"/>
          <p:cNvCxnSpPr/>
          <p:nvPr/>
        </p:nvCxnSpPr>
        <p:spPr>
          <a:xfrm rot="240000">
            <a:off x="10911673" y="4195460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H="1">
            <a:off x="10804993" y="4557569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10929452" y="4557569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H="1">
            <a:off x="10779592" y="4293849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10926912" y="4293849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 flipV="1">
            <a:off x="8845295" y="2761083"/>
            <a:ext cx="1036896" cy="18288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 flipV="1">
            <a:off x="9550019" y="3186924"/>
            <a:ext cx="429000" cy="520402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flipH="1" flipV="1">
            <a:off x="10560956" y="3387732"/>
            <a:ext cx="218636" cy="319594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 flipH="1" flipV="1">
            <a:off x="10560957" y="2831071"/>
            <a:ext cx="786964" cy="8449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Circular Arrow 173"/>
          <p:cNvSpPr/>
          <p:nvPr/>
        </p:nvSpPr>
        <p:spPr>
          <a:xfrm rot="6195748">
            <a:off x="10287157" y="2164919"/>
            <a:ext cx="415463" cy="39817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4062256"/>
              <a:gd name="adj5" fmla="val 12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cxnSp>
        <p:nvCxnSpPr>
          <p:cNvPr id="175" name="Straight Arrow Connector 174"/>
          <p:cNvCxnSpPr/>
          <p:nvPr/>
        </p:nvCxnSpPr>
        <p:spPr>
          <a:xfrm flipH="1">
            <a:off x="9440644" y="2810837"/>
            <a:ext cx="581654" cy="716794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>
            <a:off x="10416088" y="2810837"/>
            <a:ext cx="482871" cy="865903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>
            <a:off x="10535920" y="2631440"/>
            <a:ext cx="815161" cy="252192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 flipH="1">
            <a:off x="8957671" y="2664825"/>
            <a:ext cx="928624" cy="197701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460567" y="5037271"/>
            <a:ext cx="3358024" cy="144655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as a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phenomenon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as complicated interplays of particles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4485243" y="5037271"/>
            <a:ext cx="3358024" cy="144655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People as parts of social and communal networks</a:t>
            </a:r>
          </a:p>
          <a:p>
            <a:pPr algn="ctr"/>
            <a:endParaRPr lang="en-GB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People as agents in social  and communal life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8541408" y="5037271"/>
            <a:ext cx="3358024" cy="144655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People as products of other’s observations</a:t>
            </a:r>
          </a:p>
          <a:p>
            <a:pPr algn="ctr"/>
            <a:endParaRPr lang="en-GB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People as products of self-observation</a:t>
            </a:r>
          </a:p>
        </p:txBody>
      </p:sp>
    </p:spTree>
    <p:extLst>
      <p:ext uri="{BB962C8B-B14F-4D97-AF65-F5344CB8AC3E}">
        <p14:creationId xmlns:p14="http://schemas.microsoft.com/office/powerpoint/2010/main" val="235360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detour to ontology circling back to epistemology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Do quarks exist – and how do we know if / that / how they do?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6875" y="2940747"/>
            <a:ext cx="28182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They are postulated by the best scientific theories that we have. 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7102" y="4048743"/>
            <a:ext cx="29977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We don’t know, but they are good tools in forming better theories. </a:t>
            </a:r>
            <a:endParaRPr lang="en-GB" sz="2200" b="1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48654" y="4048743"/>
            <a:ext cx="288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962638" y="540805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CORRE-</a:t>
            </a:r>
          </a:p>
          <a:p>
            <a:pPr algn="ctr"/>
            <a:r>
              <a:rPr lang="fi-FI" b="1" dirty="0">
                <a:solidFill>
                  <a:schemeClr val="tx1"/>
                </a:solidFill>
              </a:rPr>
              <a:t>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NOMINALISM</a:t>
            </a:r>
          </a:p>
        </p:txBody>
      </p:sp>
      <p:sp>
        <p:nvSpPr>
          <p:cNvPr id="15" name="Oval 14"/>
          <p:cNvSpPr/>
          <p:nvPr/>
        </p:nvSpPr>
        <p:spPr>
          <a:xfrm>
            <a:off x="4962638" y="169784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CORRE-SPONDENCE,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REALISM</a:t>
            </a:r>
          </a:p>
        </p:txBody>
      </p:sp>
    </p:spTree>
    <p:extLst>
      <p:ext uri="{BB962C8B-B14F-4D97-AF65-F5344CB8AC3E}">
        <p14:creationId xmlns:p14="http://schemas.microsoft.com/office/powerpoint/2010/main" val="23231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detour to ontology circling back to epistemology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Do quarks exist – and how do we know if / that / how they do?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6875" y="2940747"/>
            <a:ext cx="28182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They are postulated by the best scientific theories that we have. 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7102" y="4048743"/>
            <a:ext cx="29977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We don’t know, but they are good tools in forming better theories. </a:t>
            </a:r>
            <a:endParaRPr lang="en-GB" sz="2200" b="1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48654" y="4048743"/>
            <a:ext cx="288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962638" y="540805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NOMINALISM</a:t>
            </a:r>
          </a:p>
        </p:txBody>
      </p:sp>
      <p:sp>
        <p:nvSpPr>
          <p:cNvPr id="15" name="Oval 14"/>
          <p:cNvSpPr/>
          <p:nvPr/>
        </p:nvSpPr>
        <p:spPr>
          <a:xfrm>
            <a:off x="4962638" y="169784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REALISM</a:t>
            </a:r>
          </a:p>
        </p:txBody>
      </p:sp>
    </p:spTree>
    <p:extLst>
      <p:ext uri="{BB962C8B-B14F-4D97-AF65-F5344CB8AC3E}">
        <p14:creationId xmlns:p14="http://schemas.microsoft.com/office/powerpoint/2010/main" val="113231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detour to ontology circling back to epistemology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Do quarks exist – and how do we know if / that / how they do?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6875" y="2940747"/>
            <a:ext cx="28182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They are postulated by the best scientific theories that we have. 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7102" y="4048743"/>
            <a:ext cx="29977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We don’t know, but they are good tools in forming better theories. </a:t>
            </a:r>
            <a:endParaRPr lang="en-GB" sz="2200" b="1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48654" y="4048743"/>
            <a:ext cx="288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962638" y="540805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NOMINALISM</a:t>
            </a:r>
          </a:p>
        </p:txBody>
      </p:sp>
      <p:sp>
        <p:nvSpPr>
          <p:cNvPr id="15" name="Oval 14"/>
          <p:cNvSpPr/>
          <p:nvPr/>
        </p:nvSpPr>
        <p:spPr>
          <a:xfrm>
            <a:off x="4962638" y="169784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REALISM</a:t>
            </a:r>
          </a:p>
        </p:txBody>
      </p:sp>
      <p:sp>
        <p:nvSpPr>
          <p:cNvPr id="8" name="Rectangle 7"/>
          <p:cNvSpPr/>
          <p:nvPr/>
        </p:nvSpPr>
        <p:spPr>
          <a:xfrm>
            <a:off x="7129297" y="1578025"/>
            <a:ext cx="4178890" cy="4172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Correspondence with something ”not us”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212425" y="6091753"/>
            <a:ext cx="4178890" cy="4172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Correspondence with something ”us”</a:t>
            </a:r>
          </a:p>
        </p:txBody>
      </p:sp>
    </p:spTree>
    <p:extLst>
      <p:ext uri="{BB962C8B-B14F-4D97-AF65-F5344CB8AC3E}">
        <p14:creationId xmlns:p14="http://schemas.microsoft.com/office/powerpoint/2010/main" val="19149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detour to ontology circling back to epistemology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Do quarks exist – and how do we know if / that / how they do?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6875" y="2940747"/>
            <a:ext cx="28182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They are postulated by the best scientific theories that we have. 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7102" y="4048743"/>
            <a:ext cx="29977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We don’t know, but they are good tools in forming better theories. </a:t>
            </a:r>
            <a:endParaRPr lang="en-GB" sz="2200" b="1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48654" y="4048743"/>
            <a:ext cx="288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962638" y="540805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NOMINALISM</a:t>
            </a:r>
          </a:p>
        </p:txBody>
      </p:sp>
      <p:sp>
        <p:nvSpPr>
          <p:cNvPr id="13" name="Oval 12"/>
          <p:cNvSpPr/>
          <p:nvPr/>
        </p:nvSpPr>
        <p:spPr>
          <a:xfrm>
            <a:off x="7412748" y="223416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EXTERNAL SCIENTIFIC REALISM</a:t>
            </a:r>
          </a:p>
        </p:txBody>
      </p:sp>
      <p:sp>
        <p:nvSpPr>
          <p:cNvPr id="14" name="Oval 13"/>
          <p:cNvSpPr/>
          <p:nvPr/>
        </p:nvSpPr>
        <p:spPr>
          <a:xfrm>
            <a:off x="2512528" y="225200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INTERNAL SCIENTIFIC REALISM</a:t>
            </a:r>
          </a:p>
        </p:txBody>
      </p:sp>
      <p:sp>
        <p:nvSpPr>
          <p:cNvPr id="15" name="Oval 14"/>
          <p:cNvSpPr/>
          <p:nvPr/>
        </p:nvSpPr>
        <p:spPr>
          <a:xfrm>
            <a:off x="4962638" y="169784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REALISM</a:t>
            </a:r>
          </a:p>
        </p:txBody>
      </p:sp>
      <p:sp>
        <p:nvSpPr>
          <p:cNvPr id="8" name="Rectangle 7"/>
          <p:cNvSpPr/>
          <p:nvPr/>
        </p:nvSpPr>
        <p:spPr>
          <a:xfrm>
            <a:off x="7129297" y="1578025"/>
            <a:ext cx="4178890" cy="4172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Correspondence with something ”not us”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212425" y="6091753"/>
            <a:ext cx="4178890" cy="4172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Correspondence with something ”us”</a:t>
            </a:r>
          </a:p>
        </p:txBody>
      </p:sp>
    </p:spTree>
    <p:extLst>
      <p:ext uri="{BB962C8B-B14F-4D97-AF65-F5344CB8AC3E}">
        <p14:creationId xmlns:p14="http://schemas.microsoft.com/office/powerpoint/2010/main" val="31982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detour to ontology circling back to epistemology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Do quarks exist – and how do we know if / that / how they do?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6875" y="2940747"/>
            <a:ext cx="28182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They are postulated by the best scientific theories that we have. 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7102" y="4048743"/>
            <a:ext cx="29977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We don’t know, but they are good tools in forming better theories. </a:t>
            </a:r>
            <a:endParaRPr lang="en-GB" sz="2200" b="1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48654" y="4048743"/>
            <a:ext cx="288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412749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INSTRUMEN-TALISM</a:t>
            </a:r>
          </a:p>
        </p:txBody>
      </p:sp>
      <p:sp>
        <p:nvSpPr>
          <p:cNvPr id="9" name="Oval 8"/>
          <p:cNvSpPr/>
          <p:nvPr/>
        </p:nvSpPr>
        <p:spPr>
          <a:xfrm>
            <a:off x="2512527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CONSTRUC-TIVISM</a:t>
            </a:r>
          </a:p>
        </p:txBody>
      </p:sp>
      <p:sp>
        <p:nvSpPr>
          <p:cNvPr id="10" name="Oval 9"/>
          <p:cNvSpPr/>
          <p:nvPr/>
        </p:nvSpPr>
        <p:spPr>
          <a:xfrm>
            <a:off x="4962638" y="540805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NOMINALISM</a:t>
            </a:r>
          </a:p>
        </p:txBody>
      </p:sp>
      <p:sp>
        <p:nvSpPr>
          <p:cNvPr id="13" name="Oval 12"/>
          <p:cNvSpPr/>
          <p:nvPr/>
        </p:nvSpPr>
        <p:spPr>
          <a:xfrm>
            <a:off x="7412748" y="223416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EXTERNAL SCIENTIFIC REALISM</a:t>
            </a:r>
          </a:p>
        </p:txBody>
      </p:sp>
      <p:sp>
        <p:nvSpPr>
          <p:cNvPr id="14" name="Oval 13"/>
          <p:cNvSpPr/>
          <p:nvPr/>
        </p:nvSpPr>
        <p:spPr>
          <a:xfrm>
            <a:off x="2512528" y="225200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INTERNAL SCIENTIFIC REALISM</a:t>
            </a:r>
          </a:p>
        </p:txBody>
      </p:sp>
      <p:sp>
        <p:nvSpPr>
          <p:cNvPr id="15" name="Oval 14"/>
          <p:cNvSpPr/>
          <p:nvPr/>
        </p:nvSpPr>
        <p:spPr>
          <a:xfrm>
            <a:off x="4962638" y="169784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REALISM</a:t>
            </a:r>
          </a:p>
        </p:txBody>
      </p:sp>
      <p:sp>
        <p:nvSpPr>
          <p:cNvPr id="8" name="Rectangle 7"/>
          <p:cNvSpPr/>
          <p:nvPr/>
        </p:nvSpPr>
        <p:spPr>
          <a:xfrm>
            <a:off x="7129297" y="1578025"/>
            <a:ext cx="4178890" cy="4172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Correspondence with something ”not us”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212425" y="6091753"/>
            <a:ext cx="4178890" cy="4172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Correspondence with something ”us”</a:t>
            </a:r>
          </a:p>
        </p:txBody>
      </p:sp>
    </p:spTree>
    <p:extLst>
      <p:ext uri="{BB962C8B-B14F-4D97-AF65-F5344CB8AC3E}">
        <p14:creationId xmlns:p14="http://schemas.microsoft.com/office/powerpoint/2010/main" val="204323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detour to ontology circling back to epistemology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Do quarks exist – and how do we know if / that / how they do?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6875" y="2940747"/>
            <a:ext cx="28182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They are postulated by the best scientific theories that we have. 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7102" y="4048743"/>
            <a:ext cx="29977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We don’t know, but they are good tools in forming better theories. </a:t>
            </a:r>
            <a:endParaRPr lang="en-GB" sz="2200" b="1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48654" y="4048743"/>
            <a:ext cx="288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412749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INSTRUMEN-TALISM</a:t>
            </a:r>
          </a:p>
        </p:txBody>
      </p:sp>
      <p:sp>
        <p:nvSpPr>
          <p:cNvPr id="9" name="Oval 8"/>
          <p:cNvSpPr/>
          <p:nvPr/>
        </p:nvSpPr>
        <p:spPr>
          <a:xfrm>
            <a:off x="2512527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CONSTRUC-TIVISM</a:t>
            </a:r>
          </a:p>
        </p:txBody>
      </p:sp>
      <p:sp>
        <p:nvSpPr>
          <p:cNvPr id="10" name="Oval 9"/>
          <p:cNvSpPr/>
          <p:nvPr/>
        </p:nvSpPr>
        <p:spPr>
          <a:xfrm>
            <a:off x="4962638" y="540805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NOMINALISM</a:t>
            </a:r>
          </a:p>
        </p:txBody>
      </p:sp>
      <p:sp>
        <p:nvSpPr>
          <p:cNvPr id="11" name="Oval 10"/>
          <p:cNvSpPr/>
          <p:nvPr/>
        </p:nvSpPr>
        <p:spPr>
          <a:xfrm>
            <a:off x="2041491" y="352993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COHERENTISM</a:t>
            </a:r>
          </a:p>
        </p:txBody>
      </p:sp>
      <p:sp>
        <p:nvSpPr>
          <p:cNvPr id="12" name="Oval 11"/>
          <p:cNvSpPr/>
          <p:nvPr/>
        </p:nvSpPr>
        <p:spPr>
          <a:xfrm>
            <a:off x="7937654" y="3545589"/>
            <a:ext cx="2277495" cy="100630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PRAGMATISM</a:t>
            </a:r>
          </a:p>
        </p:txBody>
      </p:sp>
      <p:sp>
        <p:nvSpPr>
          <p:cNvPr id="13" name="Oval 12"/>
          <p:cNvSpPr/>
          <p:nvPr/>
        </p:nvSpPr>
        <p:spPr>
          <a:xfrm>
            <a:off x="7412748" y="223416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EXTERNAL SCIENTIFIC REALISM</a:t>
            </a:r>
          </a:p>
        </p:txBody>
      </p:sp>
      <p:sp>
        <p:nvSpPr>
          <p:cNvPr id="14" name="Oval 13"/>
          <p:cNvSpPr/>
          <p:nvPr/>
        </p:nvSpPr>
        <p:spPr>
          <a:xfrm>
            <a:off x="2512528" y="225200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INTERNAL SCIENTIFIC REALISM</a:t>
            </a:r>
          </a:p>
        </p:txBody>
      </p:sp>
      <p:sp>
        <p:nvSpPr>
          <p:cNvPr id="15" name="Oval 14"/>
          <p:cNvSpPr/>
          <p:nvPr/>
        </p:nvSpPr>
        <p:spPr>
          <a:xfrm>
            <a:off x="4962638" y="169784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REALISM</a:t>
            </a:r>
          </a:p>
        </p:txBody>
      </p:sp>
      <p:sp>
        <p:nvSpPr>
          <p:cNvPr id="8" name="Rectangle 7"/>
          <p:cNvSpPr/>
          <p:nvPr/>
        </p:nvSpPr>
        <p:spPr>
          <a:xfrm>
            <a:off x="7129297" y="1578025"/>
            <a:ext cx="4178890" cy="4172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Correspondence with something ”not us”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212425" y="6091753"/>
            <a:ext cx="4178890" cy="4172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Correspondence with something ”us”</a:t>
            </a:r>
          </a:p>
        </p:txBody>
      </p:sp>
    </p:spTree>
    <p:extLst>
      <p:ext uri="{BB962C8B-B14F-4D97-AF65-F5344CB8AC3E}">
        <p14:creationId xmlns:p14="http://schemas.microsoft.com/office/powerpoint/2010/main" val="285095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detour to ontology circling back to epistemology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FF00"/>
                </a:solidFill>
              </a:rPr>
              <a:t>So quarks exist (or not)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6875" y="2940747"/>
            <a:ext cx="28182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They are postulated by the best scientific theories that we have. 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7102" y="4048743"/>
            <a:ext cx="29977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We don’t know, but they are good tools in forming better theories. </a:t>
            </a:r>
            <a:endParaRPr lang="en-GB" sz="2200" b="1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48654" y="4048743"/>
            <a:ext cx="288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412749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INSTRUMEN-TALISM</a:t>
            </a:r>
          </a:p>
        </p:txBody>
      </p:sp>
      <p:sp>
        <p:nvSpPr>
          <p:cNvPr id="9" name="Oval 8"/>
          <p:cNvSpPr/>
          <p:nvPr/>
        </p:nvSpPr>
        <p:spPr>
          <a:xfrm>
            <a:off x="2512527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CONSTRUC-TIVISM</a:t>
            </a:r>
          </a:p>
        </p:txBody>
      </p:sp>
      <p:sp>
        <p:nvSpPr>
          <p:cNvPr id="10" name="Oval 9"/>
          <p:cNvSpPr/>
          <p:nvPr/>
        </p:nvSpPr>
        <p:spPr>
          <a:xfrm>
            <a:off x="4962638" y="540805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NOMINALISM</a:t>
            </a:r>
          </a:p>
        </p:txBody>
      </p:sp>
      <p:sp>
        <p:nvSpPr>
          <p:cNvPr id="11" name="Oval 10"/>
          <p:cNvSpPr/>
          <p:nvPr/>
        </p:nvSpPr>
        <p:spPr>
          <a:xfrm>
            <a:off x="2041491" y="352993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COHERENTISM</a:t>
            </a:r>
          </a:p>
        </p:txBody>
      </p:sp>
      <p:sp>
        <p:nvSpPr>
          <p:cNvPr id="12" name="Oval 11"/>
          <p:cNvSpPr/>
          <p:nvPr/>
        </p:nvSpPr>
        <p:spPr>
          <a:xfrm>
            <a:off x="7937654" y="3545589"/>
            <a:ext cx="2277495" cy="100630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PRAGMATISM</a:t>
            </a:r>
          </a:p>
        </p:txBody>
      </p:sp>
      <p:sp>
        <p:nvSpPr>
          <p:cNvPr id="13" name="Oval 12"/>
          <p:cNvSpPr/>
          <p:nvPr/>
        </p:nvSpPr>
        <p:spPr>
          <a:xfrm>
            <a:off x="7412748" y="223416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EXTERNAL SCIENTIFIC REALISM</a:t>
            </a:r>
          </a:p>
        </p:txBody>
      </p:sp>
      <p:sp>
        <p:nvSpPr>
          <p:cNvPr id="14" name="Oval 13"/>
          <p:cNvSpPr/>
          <p:nvPr/>
        </p:nvSpPr>
        <p:spPr>
          <a:xfrm>
            <a:off x="2512528" y="225200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INTERNAL SCIENTIFIC REALISM</a:t>
            </a:r>
          </a:p>
        </p:txBody>
      </p:sp>
      <p:sp>
        <p:nvSpPr>
          <p:cNvPr id="15" name="Oval 14"/>
          <p:cNvSpPr/>
          <p:nvPr/>
        </p:nvSpPr>
        <p:spPr>
          <a:xfrm>
            <a:off x="4962638" y="169784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REALISM</a:t>
            </a:r>
          </a:p>
        </p:txBody>
      </p:sp>
    </p:spTree>
    <p:extLst>
      <p:ext uri="{BB962C8B-B14F-4D97-AF65-F5344CB8AC3E}">
        <p14:creationId xmlns:p14="http://schemas.microsoft.com/office/powerpoint/2010/main" val="329710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detour to ontology circling back to epistemology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FF00"/>
                </a:solidFill>
              </a:rPr>
              <a:t>So quarks exist (or not)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6875" y="2940747"/>
            <a:ext cx="28182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They are postulated by the best scientific theories that we have. 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7102" y="4048743"/>
            <a:ext cx="29977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We don’t know, but they are good tools in forming better theories. </a:t>
            </a:r>
            <a:endParaRPr lang="en-GB" sz="2200" b="1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48654" y="4048743"/>
            <a:ext cx="288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412749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INSTRUMEN-TALISM</a:t>
            </a:r>
          </a:p>
        </p:txBody>
      </p:sp>
      <p:sp>
        <p:nvSpPr>
          <p:cNvPr id="9" name="Oval 8"/>
          <p:cNvSpPr/>
          <p:nvPr/>
        </p:nvSpPr>
        <p:spPr>
          <a:xfrm>
            <a:off x="2512527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CONSTRUC-TIVISM</a:t>
            </a:r>
          </a:p>
        </p:txBody>
      </p:sp>
      <p:sp>
        <p:nvSpPr>
          <p:cNvPr id="10" name="Oval 9"/>
          <p:cNvSpPr/>
          <p:nvPr/>
        </p:nvSpPr>
        <p:spPr>
          <a:xfrm>
            <a:off x="4962638" y="540805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NOMINALISM</a:t>
            </a:r>
          </a:p>
        </p:txBody>
      </p:sp>
      <p:sp>
        <p:nvSpPr>
          <p:cNvPr id="11" name="Oval 10"/>
          <p:cNvSpPr/>
          <p:nvPr/>
        </p:nvSpPr>
        <p:spPr>
          <a:xfrm>
            <a:off x="2041491" y="352993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COHERENTISM</a:t>
            </a:r>
          </a:p>
        </p:txBody>
      </p:sp>
      <p:sp>
        <p:nvSpPr>
          <p:cNvPr id="12" name="Oval 11"/>
          <p:cNvSpPr/>
          <p:nvPr/>
        </p:nvSpPr>
        <p:spPr>
          <a:xfrm>
            <a:off x="7937654" y="3545589"/>
            <a:ext cx="2277495" cy="100630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PRAGMATISM</a:t>
            </a:r>
          </a:p>
        </p:txBody>
      </p:sp>
      <p:sp>
        <p:nvSpPr>
          <p:cNvPr id="13" name="Oval 12"/>
          <p:cNvSpPr/>
          <p:nvPr/>
        </p:nvSpPr>
        <p:spPr>
          <a:xfrm>
            <a:off x="7412748" y="223416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EXTERNAL SCIENTIFIC REALISM</a:t>
            </a:r>
          </a:p>
        </p:txBody>
      </p:sp>
      <p:sp>
        <p:nvSpPr>
          <p:cNvPr id="14" name="Oval 13"/>
          <p:cNvSpPr/>
          <p:nvPr/>
        </p:nvSpPr>
        <p:spPr>
          <a:xfrm>
            <a:off x="2512528" y="225200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INTERNAL SCIENTIFIC REALISM</a:t>
            </a:r>
          </a:p>
        </p:txBody>
      </p:sp>
      <p:sp>
        <p:nvSpPr>
          <p:cNvPr id="15" name="Oval 14"/>
          <p:cNvSpPr/>
          <p:nvPr/>
        </p:nvSpPr>
        <p:spPr>
          <a:xfrm>
            <a:off x="4962638" y="169784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REALISM</a:t>
            </a:r>
          </a:p>
        </p:txBody>
      </p:sp>
      <p:sp>
        <p:nvSpPr>
          <p:cNvPr id="8" name="Rectangle 7"/>
          <p:cNvSpPr/>
          <p:nvPr/>
        </p:nvSpPr>
        <p:spPr>
          <a:xfrm>
            <a:off x="8948459" y="1885213"/>
            <a:ext cx="1828798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FFFF00"/>
                </a:solidFill>
              </a:rPr>
              <a:t>because they do,</a:t>
            </a:r>
          </a:p>
          <a:p>
            <a:pPr algn="r"/>
            <a:r>
              <a:rPr lang="en-GB" b="1" dirty="0">
                <a:solidFill>
                  <a:srgbClr val="FFFF00"/>
                </a:solidFill>
              </a:rPr>
              <a:t>“out there”</a:t>
            </a:r>
          </a:p>
        </p:txBody>
      </p:sp>
    </p:spTree>
    <p:extLst>
      <p:ext uri="{BB962C8B-B14F-4D97-AF65-F5344CB8AC3E}">
        <p14:creationId xmlns:p14="http://schemas.microsoft.com/office/powerpoint/2010/main" val="87658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detour to ontology circling back to epistemology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FF00"/>
                </a:solidFill>
              </a:rPr>
              <a:t>So quarks exist (or not)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6875" y="2940747"/>
            <a:ext cx="28182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They are postulated by the best scientific theories that we have. 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7102" y="4048743"/>
            <a:ext cx="29977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We don’t know, but they are good tools in forming better theories. </a:t>
            </a:r>
            <a:endParaRPr lang="en-GB" sz="2200" b="1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48654" y="4048743"/>
            <a:ext cx="288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412749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INSTRUMEN-TALISM</a:t>
            </a:r>
          </a:p>
        </p:txBody>
      </p:sp>
      <p:sp>
        <p:nvSpPr>
          <p:cNvPr id="9" name="Oval 8"/>
          <p:cNvSpPr/>
          <p:nvPr/>
        </p:nvSpPr>
        <p:spPr>
          <a:xfrm>
            <a:off x="2512527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CONSTRUC-TIVISM</a:t>
            </a:r>
          </a:p>
        </p:txBody>
      </p:sp>
      <p:sp>
        <p:nvSpPr>
          <p:cNvPr id="10" name="Oval 9"/>
          <p:cNvSpPr/>
          <p:nvPr/>
        </p:nvSpPr>
        <p:spPr>
          <a:xfrm>
            <a:off x="4962638" y="540805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NOMINALISM</a:t>
            </a:r>
          </a:p>
        </p:txBody>
      </p:sp>
      <p:sp>
        <p:nvSpPr>
          <p:cNvPr id="11" name="Oval 10"/>
          <p:cNvSpPr/>
          <p:nvPr/>
        </p:nvSpPr>
        <p:spPr>
          <a:xfrm>
            <a:off x="2041491" y="352993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COHERENTISM</a:t>
            </a:r>
          </a:p>
        </p:txBody>
      </p:sp>
      <p:sp>
        <p:nvSpPr>
          <p:cNvPr id="12" name="Oval 11"/>
          <p:cNvSpPr/>
          <p:nvPr/>
        </p:nvSpPr>
        <p:spPr>
          <a:xfrm>
            <a:off x="7937654" y="3545589"/>
            <a:ext cx="2277495" cy="100630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PRAGMATISM</a:t>
            </a:r>
          </a:p>
        </p:txBody>
      </p:sp>
      <p:sp>
        <p:nvSpPr>
          <p:cNvPr id="13" name="Oval 12"/>
          <p:cNvSpPr/>
          <p:nvPr/>
        </p:nvSpPr>
        <p:spPr>
          <a:xfrm>
            <a:off x="7412748" y="223416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EXTERNAL SCIENTIFIC REALISM</a:t>
            </a:r>
          </a:p>
        </p:txBody>
      </p:sp>
      <p:sp>
        <p:nvSpPr>
          <p:cNvPr id="14" name="Oval 13"/>
          <p:cNvSpPr/>
          <p:nvPr/>
        </p:nvSpPr>
        <p:spPr>
          <a:xfrm>
            <a:off x="2512528" y="225200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INTERNAL SCIENTIFIC REALISM</a:t>
            </a:r>
          </a:p>
        </p:txBody>
      </p:sp>
      <p:sp>
        <p:nvSpPr>
          <p:cNvPr id="15" name="Oval 14"/>
          <p:cNvSpPr/>
          <p:nvPr/>
        </p:nvSpPr>
        <p:spPr>
          <a:xfrm>
            <a:off x="4962638" y="169784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REALISM</a:t>
            </a:r>
          </a:p>
        </p:txBody>
      </p:sp>
      <p:sp>
        <p:nvSpPr>
          <p:cNvPr id="8" name="Rectangle 7"/>
          <p:cNvSpPr/>
          <p:nvPr/>
        </p:nvSpPr>
        <p:spPr>
          <a:xfrm>
            <a:off x="8948459" y="1885213"/>
            <a:ext cx="1828798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FFFF00"/>
                </a:solidFill>
              </a:rPr>
              <a:t>because they do,</a:t>
            </a:r>
          </a:p>
          <a:p>
            <a:pPr algn="r"/>
            <a:r>
              <a:rPr lang="en-GB" b="1" dirty="0">
                <a:solidFill>
                  <a:srgbClr val="FFFF00"/>
                </a:solidFill>
              </a:rPr>
              <a:t>“out there”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76210" y="2022441"/>
            <a:ext cx="1828798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FF00"/>
                </a:solidFill>
              </a:rPr>
              <a:t>because they do,</a:t>
            </a:r>
          </a:p>
          <a:p>
            <a:r>
              <a:rPr lang="en-GB" b="1" dirty="0">
                <a:solidFill>
                  <a:srgbClr val="FFFF00"/>
                </a:solidFill>
              </a:rPr>
              <a:t>in our best theories</a:t>
            </a:r>
          </a:p>
        </p:txBody>
      </p:sp>
    </p:spTree>
    <p:extLst>
      <p:ext uri="{BB962C8B-B14F-4D97-AF65-F5344CB8AC3E}">
        <p14:creationId xmlns:p14="http://schemas.microsoft.com/office/powerpoint/2010/main" val="20434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detour to ontology circling back to epistemology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FF00"/>
                </a:solidFill>
              </a:rPr>
              <a:t>So quarks exist (or not)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6875" y="2940747"/>
            <a:ext cx="28182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They are postulated by the best scientific theories that we have. 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7102" y="4048743"/>
            <a:ext cx="29977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We don’t know, but they are good tools in forming better theories. </a:t>
            </a:r>
            <a:endParaRPr lang="en-GB" sz="2200" b="1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48654" y="4048743"/>
            <a:ext cx="288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412749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INSTRUMEN-TALISM</a:t>
            </a:r>
          </a:p>
        </p:txBody>
      </p:sp>
      <p:sp>
        <p:nvSpPr>
          <p:cNvPr id="9" name="Oval 8"/>
          <p:cNvSpPr/>
          <p:nvPr/>
        </p:nvSpPr>
        <p:spPr>
          <a:xfrm>
            <a:off x="2512527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CONSTRUC-TIVISM</a:t>
            </a:r>
          </a:p>
        </p:txBody>
      </p:sp>
      <p:sp>
        <p:nvSpPr>
          <p:cNvPr id="10" name="Oval 9"/>
          <p:cNvSpPr/>
          <p:nvPr/>
        </p:nvSpPr>
        <p:spPr>
          <a:xfrm>
            <a:off x="4962638" y="540805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NOMINALISM</a:t>
            </a:r>
          </a:p>
        </p:txBody>
      </p:sp>
      <p:sp>
        <p:nvSpPr>
          <p:cNvPr id="11" name="Oval 10"/>
          <p:cNvSpPr/>
          <p:nvPr/>
        </p:nvSpPr>
        <p:spPr>
          <a:xfrm>
            <a:off x="2041491" y="352993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COHERENTISM</a:t>
            </a:r>
          </a:p>
        </p:txBody>
      </p:sp>
      <p:sp>
        <p:nvSpPr>
          <p:cNvPr id="12" name="Oval 11"/>
          <p:cNvSpPr/>
          <p:nvPr/>
        </p:nvSpPr>
        <p:spPr>
          <a:xfrm>
            <a:off x="7937654" y="3545589"/>
            <a:ext cx="2277495" cy="100630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PRAGMATISM</a:t>
            </a:r>
          </a:p>
        </p:txBody>
      </p:sp>
      <p:sp>
        <p:nvSpPr>
          <p:cNvPr id="13" name="Oval 12"/>
          <p:cNvSpPr/>
          <p:nvPr/>
        </p:nvSpPr>
        <p:spPr>
          <a:xfrm>
            <a:off x="7412748" y="223416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EXTERNAL SCIENTIFIC REALISM</a:t>
            </a:r>
          </a:p>
        </p:txBody>
      </p:sp>
      <p:sp>
        <p:nvSpPr>
          <p:cNvPr id="14" name="Oval 13"/>
          <p:cNvSpPr/>
          <p:nvPr/>
        </p:nvSpPr>
        <p:spPr>
          <a:xfrm>
            <a:off x="2512528" y="225200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INTERNAL SCIENTIFIC REALISM</a:t>
            </a:r>
          </a:p>
        </p:txBody>
      </p:sp>
      <p:sp>
        <p:nvSpPr>
          <p:cNvPr id="15" name="Oval 14"/>
          <p:cNvSpPr/>
          <p:nvPr/>
        </p:nvSpPr>
        <p:spPr>
          <a:xfrm>
            <a:off x="4962638" y="169784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REALISM</a:t>
            </a:r>
          </a:p>
        </p:txBody>
      </p:sp>
      <p:sp>
        <p:nvSpPr>
          <p:cNvPr id="8" name="Rectangle 7"/>
          <p:cNvSpPr/>
          <p:nvPr/>
        </p:nvSpPr>
        <p:spPr>
          <a:xfrm>
            <a:off x="8948459" y="1885213"/>
            <a:ext cx="1828798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FFFF00"/>
                </a:solidFill>
              </a:rPr>
              <a:t>because they do,</a:t>
            </a:r>
          </a:p>
          <a:p>
            <a:pPr algn="r"/>
            <a:r>
              <a:rPr lang="en-GB" b="1" dirty="0">
                <a:solidFill>
                  <a:srgbClr val="FFFF00"/>
                </a:solidFill>
              </a:rPr>
              <a:t>“out there”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76210" y="2022441"/>
            <a:ext cx="1828798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FF00"/>
                </a:solidFill>
              </a:rPr>
              <a:t>because they do,</a:t>
            </a:r>
          </a:p>
          <a:p>
            <a:r>
              <a:rPr lang="en-GB" b="1" dirty="0">
                <a:solidFill>
                  <a:srgbClr val="FFFF00"/>
                </a:solidFill>
              </a:rPr>
              <a:t>in our best theories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12744" y="3741396"/>
            <a:ext cx="2312599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FF00"/>
                </a:solidFill>
              </a:rPr>
              <a:t>because saying that they do coheres    with what we believe</a:t>
            </a:r>
          </a:p>
        </p:txBody>
      </p:sp>
    </p:spTree>
    <p:extLst>
      <p:ext uri="{BB962C8B-B14F-4D97-AF65-F5344CB8AC3E}">
        <p14:creationId xmlns:p14="http://schemas.microsoft.com/office/powerpoint/2010/main" val="378507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spontaneous “trialism” of social sciences:</a:t>
            </a:r>
          </a:p>
          <a:p>
            <a:pPr algn="ctr"/>
            <a:r>
              <a:rPr lang="en-GB" sz="3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action exist?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04326" y="1595277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Intersubjectively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48294" y="1571454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Objectively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560358" y="1600691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Subjectively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4185128" y="2191640"/>
            <a:ext cx="36000" cy="4573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8" name="Rectangle 127"/>
          <p:cNvSpPr/>
          <p:nvPr/>
        </p:nvSpPr>
        <p:spPr>
          <a:xfrm>
            <a:off x="8045633" y="2191640"/>
            <a:ext cx="36000" cy="4573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9" name="Oval 128"/>
          <p:cNvSpPr/>
          <p:nvPr/>
        </p:nvSpPr>
        <p:spPr>
          <a:xfrm>
            <a:off x="4512017" y="2874329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Straight Connector 129"/>
          <p:cNvCxnSpPr/>
          <p:nvPr/>
        </p:nvCxnSpPr>
        <p:spPr>
          <a:xfrm rot="240000">
            <a:off x="4639017" y="3163173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4532337" y="3525282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4656796" y="3525282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>
            <a:off x="4506936" y="3261562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4654256" y="3261562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6124842" y="244383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136" name="Straight Connector 135"/>
          <p:cNvCxnSpPr/>
          <p:nvPr/>
        </p:nvCxnSpPr>
        <p:spPr>
          <a:xfrm rot="240000">
            <a:off x="6251842" y="2732681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6142300" y="3094790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6269621" y="3094790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>
            <a:off x="6068959" y="2831070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6267081" y="2831070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40"/>
          <p:cNvSpPr/>
          <p:nvPr/>
        </p:nvSpPr>
        <p:spPr>
          <a:xfrm>
            <a:off x="5373019" y="3834145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2" name="Straight Connector 141"/>
          <p:cNvCxnSpPr/>
          <p:nvPr/>
        </p:nvCxnSpPr>
        <p:spPr>
          <a:xfrm rot="240000">
            <a:off x="5500019" y="4122989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5393339" y="4485098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5517798" y="4485098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>
            <a:off x="5367938" y="4221378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5515258" y="4221378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Oval 146"/>
          <p:cNvSpPr/>
          <p:nvPr/>
        </p:nvSpPr>
        <p:spPr>
          <a:xfrm>
            <a:off x="7562417" y="2818508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rot="240000">
            <a:off x="7689417" y="3107352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7582737" y="3469461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7707196" y="3469461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>
            <a:off x="7484277" y="3205741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7704656" y="3205741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6831334" y="390426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4" name="Straight Connector 153"/>
          <p:cNvCxnSpPr/>
          <p:nvPr/>
        </p:nvCxnSpPr>
        <p:spPr>
          <a:xfrm rot="240000">
            <a:off x="6958334" y="419311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>
            <a:off x="6851654" y="455522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6976113" y="455522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6826253" y="4291500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6973573" y="4291500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5098767" y="3067782"/>
            <a:ext cx="810592" cy="2224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5702164" y="3317062"/>
            <a:ext cx="301575" cy="4271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4933616" y="3924150"/>
            <a:ext cx="316478" cy="26816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H="1">
            <a:off x="5702164" y="3482384"/>
            <a:ext cx="1748155" cy="73899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6389914" y="3482384"/>
            <a:ext cx="278643" cy="7099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flipV="1">
            <a:off x="7242154" y="3833365"/>
            <a:ext cx="400591" cy="68280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Oval 256"/>
          <p:cNvSpPr/>
          <p:nvPr/>
        </p:nvSpPr>
        <p:spPr>
          <a:xfrm>
            <a:off x="2078472" y="2380345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258" name="Straight Connector 257"/>
          <p:cNvCxnSpPr/>
          <p:nvPr/>
        </p:nvCxnSpPr>
        <p:spPr>
          <a:xfrm rot="240000">
            <a:off x="2205472" y="2669189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 flipH="1">
            <a:off x="2095930" y="3031298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2223251" y="3031298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 flipH="1">
            <a:off x="2022589" y="2767578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2220711" y="2767578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Oval 262"/>
          <p:cNvSpPr/>
          <p:nvPr/>
        </p:nvSpPr>
        <p:spPr>
          <a:xfrm>
            <a:off x="3516047" y="275501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4" name="Straight Connector 263"/>
          <p:cNvCxnSpPr/>
          <p:nvPr/>
        </p:nvCxnSpPr>
        <p:spPr>
          <a:xfrm rot="240000">
            <a:off x="3643047" y="3043860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 flipH="1">
            <a:off x="3536367" y="3405969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3660826" y="3405969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 flipH="1">
            <a:off x="3437907" y="3142249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3658286" y="3142249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Oval 268"/>
          <p:cNvSpPr/>
          <p:nvPr/>
        </p:nvSpPr>
        <p:spPr>
          <a:xfrm>
            <a:off x="3044269" y="3827062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0" name="Straight Connector 269"/>
          <p:cNvCxnSpPr/>
          <p:nvPr/>
        </p:nvCxnSpPr>
        <p:spPr>
          <a:xfrm rot="240000">
            <a:off x="3171269" y="4115906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 flipH="1">
            <a:off x="3064589" y="4478015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3189048" y="4478015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 flipH="1">
            <a:off x="3039188" y="4214295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/>
        </p:nvCxnSpPr>
        <p:spPr>
          <a:xfrm>
            <a:off x="3186508" y="4214295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Oval 274"/>
          <p:cNvSpPr/>
          <p:nvPr/>
        </p:nvSpPr>
        <p:spPr>
          <a:xfrm>
            <a:off x="465647" y="281083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6" name="Straight Connector 275"/>
          <p:cNvCxnSpPr/>
          <p:nvPr/>
        </p:nvCxnSpPr>
        <p:spPr>
          <a:xfrm rot="240000">
            <a:off x="592647" y="309968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 flipH="1">
            <a:off x="485967" y="346179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>
            <a:off x="610426" y="346179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 flipH="1">
            <a:off x="460566" y="3198070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>
            <a:off x="607886" y="3198070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Oval 280"/>
          <p:cNvSpPr/>
          <p:nvPr/>
        </p:nvSpPr>
        <p:spPr>
          <a:xfrm>
            <a:off x="1326649" y="3770653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2" name="Straight Connector 281"/>
          <p:cNvCxnSpPr/>
          <p:nvPr/>
        </p:nvCxnSpPr>
        <p:spPr>
          <a:xfrm rot="240000">
            <a:off x="1453649" y="4059497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 flipH="1">
            <a:off x="1346969" y="4421606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>
            <a:off x="1471428" y="4421606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 flipH="1">
            <a:off x="1321568" y="4157886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>
            <a:off x="1468888" y="4157886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val 107"/>
          <p:cNvSpPr/>
          <p:nvPr/>
        </p:nvSpPr>
        <p:spPr>
          <a:xfrm>
            <a:off x="8465356" y="2876678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Connector 108"/>
          <p:cNvCxnSpPr/>
          <p:nvPr/>
        </p:nvCxnSpPr>
        <p:spPr>
          <a:xfrm rot="240000">
            <a:off x="8592356" y="3165522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>
            <a:off x="8485676" y="3527631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8610135" y="3527631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8460275" y="3263911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8607595" y="3263911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/>
          <p:cNvSpPr/>
          <p:nvPr/>
        </p:nvSpPr>
        <p:spPr>
          <a:xfrm>
            <a:off x="10078181" y="244618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115" name="Straight Connector 114"/>
          <p:cNvCxnSpPr/>
          <p:nvPr/>
        </p:nvCxnSpPr>
        <p:spPr>
          <a:xfrm rot="240000">
            <a:off x="10205181" y="2735030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10095639" y="3097139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0222960" y="3097139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>
            <a:off x="10022298" y="2833419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10220420" y="2833419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/>
          <p:cNvSpPr/>
          <p:nvPr/>
        </p:nvSpPr>
        <p:spPr>
          <a:xfrm>
            <a:off x="9326358" y="3836494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/>
          <p:nvPr/>
        </p:nvCxnSpPr>
        <p:spPr>
          <a:xfrm rot="240000">
            <a:off x="9453358" y="4125338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9346678" y="4487447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9471137" y="4487447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>
            <a:off x="9321277" y="4223727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9468597" y="4223727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11515756" y="282085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9" name="Straight Connector 158"/>
          <p:cNvCxnSpPr/>
          <p:nvPr/>
        </p:nvCxnSpPr>
        <p:spPr>
          <a:xfrm rot="240000">
            <a:off x="11642756" y="310970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H="1">
            <a:off x="11536076" y="347181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11660535" y="347181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H="1">
            <a:off x="11437616" y="3208090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11657995" y="3208090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Oval 163"/>
          <p:cNvSpPr/>
          <p:nvPr/>
        </p:nvSpPr>
        <p:spPr>
          <a:xfrm>
            <a:off x="10784673" y="390661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5" name="Straight Connector 164"/>
          <p:cNvCxnSpPr/>
          <p:nvPr/>
        </p:nvCxnSpPr>
        <p:spPr>
          <a:xfrm rot="240000">
            <a:off x="10911673" y="4195460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H="1">
            <a:off x="10804993" y="4557569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10929452" y="4557569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H="1">
            <a:off x="10779592" y="4293849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10926912" y="4293849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 flipV="1">
            <a:off x="8845295" y="2761083"/>
            <a:ext cx="1036896" cy="18288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 flipV="1">
            <a:off x="9550019" y="3186924"/>
            <a:ext cx="429000" cy="520402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flipH="1" flipV="1">
            <a:off x="10560956" y="3387732"/>
            <a:ext cx="218636" cy="319594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 flipH="1" flipV="1">
            <a:off x="10560957" y="2831071"/>
            <a:ext cx="786964" cy="8449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Circular Arrow 173"/>
          <p:cNvSpPr/>
          <p:nvPr/>
        </p:nvSpPr>
        <p:spPr>
          <a:xfrm rot="6195748">
            <a:off x="10287157" y="2164919"/>
            <a:ext cx="415463" cy="39817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4062256"/>
              <a:gd name="adj5" fmla="val 12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cxnSp>
        <p:nvCxnSpPr>
          <p:cNvPr id="175" name="Straight Arrow Connector 174"/>
          <p:cNvCxnSpPr/>
          <p:nvPr/>
        </p:nvCxnSpPr>
        <p:spPr>
          <a:xfrm flipH="1">
            <a:off x="9440644" y="2810837"/>
            <a:ext cx="581654" cy="716794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>
            <a:off x="10416088" y="2810837"/>
            <a:ext cx="482871" cy="865903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>
            <a:off x="10535920" y="2631440"/>
            <a:ext cx="815161" cy="252192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 flipH="1">
            <a:off x="8957671" y="2664825"/>
            <a:ext cx="928624" cy="197701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460567" y="5037271"/>
            <a:ext cx="3358024" cy="144655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as a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phenomenon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as complicated interplays of particles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4485243" y="5037271"/>
            <a:ext cx="3358024" cy="144655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People as parts of social and communal networks</a:t>
            </a:r>
          </a:p>
          <a:p>
            <a:pPr algn="ctr"/>
            <a:endParaRPr lang="en-GB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People as agents in social  and communal life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8541408" y="5037271"/>
            <a:ext cx="3358024" cy="144655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as observed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others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as observed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self</a:t>
            </a:r>
          </a:p>
        </p:txBody>
      </p:sp>
    </p:spTree>
    <p:extLst>
      <p:ext uri="{BB962C8B-B14F-4D97-AF65-F5344CB8AC3E}">
        <p14:creationId xmlns:p14="http://schemas.microsoft.com/office/powerpoint/2010/main" val="364335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detour to ontology circling back to epistemology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FF00"/>
                </a:solidFill>
              </a:rPr>
              <a:t>So quarks exist (or not)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6875" y="2940747"/>
            <a:ext cx="28182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They are postulated by the best scientific theories that we have. 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7102" y="4048743"/>
            <a:ext cx="29977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We don’t know, but they are good tools in forming better theories. </a:t>
            </a:r>
            <a:endParaRPr lang="en-GB" sz="2200" b="1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48654" y="4048743"/>
            <a:ext cx="288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412749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INSTRUMEN-TALISM</a:t>
            </a:r>
          </a:p>
        </p:txBody>
      </p:sp>
      <p:sp>
        <p:nvSpPr>
          <p:cNvPr id="9" name="Oval 8"/>
          <p:cNvSpPr/>
          <p:nvPr/>
        </p:nvSpPr>
        <p:spPr>
          <a:xfrm>
            <a:off x="2512527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CONSTRUC-TIVISM</a:t>
            </a:r>
          </a:p>
        </p:txBody>
      </p:sp>
      <p:sp>
        <p:nvSpPr>
          <p:cNvPr id="10" name="Oval 9"/>
          <p:cNvSpPr/>
          <p:nvPr/>
        </p:nvSpPr>
        <p:spPr>
          <a:xfrm>
            <a:off x="4962638" y="540805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NOMINALISM</a:t>
            </a:r>
          </a:p>
        </p:txBody>
      </p:sp>
      <p:sp>
        <p:nvSpPr>
          <p:cNvPr id="11" name="Oval 10"/>
          <p:cNvSpPr/>
          <p:nvPr/>
        </p:nvSpPr>
        <p:spPr>
          <a:xfrm>
            <a:off x="2041491" y="352993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COHERENTISM</a:t>
            </a:r>
          </a:p>
        </p:txBody>
      </p:sp>
      <p:sp>
        <p:nvSpPr>
          <p:cNvPr id="12" name="Oval 11"/>
          <p:cNvSpPr/>
          <p:nvPr/>
        </p:nvSpPr>
        <p:spPr>
          <a:xfrm>
            <a:off x="7937654" y="3545589"/>
            <a:ext cx="2277495" cy="100630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PRAGMATISM</a:t>
            </a:r>
          </a:p>
        </p:txBody>
      </p:sp>
      <p:sp>
        <p:nvSpPr>
          <p:cNvPr id="13" name="Oval 12"/>
          <p:cNvSpPr/>
          <p:nvPr/>
        </p:nvSpPr>
        <p:spPr>
          <a:xfrm>
            <a:off x="7412748" y="223416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EXTERNAL SCIENTIFIC REALISM</a:t>
            </a:r>
          </a:p>
        </p:txBody>
      </p:sp>
      <p:sp>
        <p:nvSpPr>
          <p:cNvPr id="14" name="Oval 13"/>
          <p:cNvSpPr/>
          <p:nvPr/>
        </p:nvSpPr>
        <p:spPr>
          <a:xfrm>
            <a:off x="2512528" y="225200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INTERNAL SCIENTIFIC REALISM</a:t>
            </a:r>
          </a:p>
        </p:txBody>
      </p:sp>
      <p:sp>
        <p:nvSpPr>
          <p:cNvPr id="15" name="Oval 14"/>
          <p:cNvSpPr/>
          <p:nvPr/>
        </p:nvSpPr>
        <p:spPr>
          <a:xfrm>
            <a:off x="4962638" y="169784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REALISM</a:t>
            </a:r>
          </a:p>
        </p:txBody>
      </p:sp>
      <p:sp>
        <p:nvSpPr>
          <p:cNvPr id="8" name="Rectangle 7"/>
          <p:cNvSpPr/>
          <p:nvPr/>
        </p:nvSpPr>
        <p:spPr>
          <a:xfrm>
            <a:off x="8948459" y="1885213"/>
            <a:ext cx="1828798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FFFF00"/>
                </a:solidFill>
              </a:rPr>
              <a:t>because they do,</a:t>
            </a:r>
          </a:p>
          <a:p>
            <a:pPr algn="r"/>
            <a:r>
              <a:rPr lang="en-GB" b="1" dirty="0">
                <a:solidFill>
                  <a:srgbClr val="FFFF00"/>
                </a:solidFill>
              </a:rPr>
              <a:t>“out there”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76210" y="2022441"/>
            <a:ext cx="1828798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FF00"/>
                </a:solidFill>
              </a:rPr>
              <a:t>because they do,</a:t>
            </a:r>
          </a:p>
          <a:p>
            <a:r>
              <a:rPr lang="en-GB" b="1" dirty="0">
                <a:solidFill>
                  <a:srgbClr val="FFFF00"/>
                </a:solidFill>
              </a:rPr>
              <a:t>in our best theories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113819" y="3741397"/>
            <a:ext cx="1986950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FFFF00"/>
                </a:solidFill>
              </a:rPr>
              <a:t>because believing that they do is a part of a good deal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12744" y="3741396"/>
            <a:ext cx="2312599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FF00"/>
                </a:solidFill>
              </a:rPr>
              <a:t>because saying that they do coheres    with what we believe</a:t>
            </a:r>
          </a:p>
        </p:txBody>
      </p:sp>
    </p:spTree>
    <p:extLst>
      <p:ext uri="{BB962C8B-B14F-4D97-AF65-F5344CB8AC3E}">
        <p14:creationId xmlns:p14="http://schemas.microsoft.com/office/powerpoint/2010/main" val="186665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detour to ontology circling back to epistemology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FF00"/>
                </a:solidFill>
              </a:rPr>
              <a:t>So quarks exist (or not)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6875" y="2940747"/>
            <a:ext cx="28182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They are postulated by the best scientific theories that we have. 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7102" y="4048743"/>
            <a:ext cx="29977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We don’t know, but they are good tools in forming better theories. </a:t>
            </a:r>
            <a:endParaRPr lang="en-GB" sz="2200" b="1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48654" y="4048743"/>
            <a:ext cx="288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412749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INSTRUMEN-TALISM</a:t>
            </a:r>
          </a:p>
        </p:txBody>
      </p:sp>
      <p:sp>
        <p:nvSpPr>
          <p:cNvPr id="9" name="Oval 8"/>
          <p:cNvSpPr/>
          <p:nvPr/>
        </p:nvSpPr>
        <p:spPr>
          <a:xfrm>
            <a:off x="2512527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CONSTRUC-TIVISM</a:t>
            </a:r>
          </a:p>
        </p:txBody>
      </p:sp>
      <p:sp>
        <p:nvSpPr>
          <p:cNvPr id="10" name="Oval 9"/>
          <p:cNvSpPr/>
          <p:nvPr/>
        </p:nvSpPr>
        <p:spPr>
          <a:xfrm>
            <a:off x="4962638" y="540805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NOMINALISM</a:t>
            </a:r>
          </a:p>
        </p:txBody>
      </p:sp>
      <p:sp>
        <p:nvSpPr>
          <p:cNvPr id="11" name="Oval 10"/>
          <p:cNvSpPr/>
          <p:nvPr/>
        </p:nvSpPr>
        <p:spPr>
          <a:xfrm>
            <a:off x="2041491" y="352993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COHERENTISM</a:t>
            </a:r>
          </a:p>
        </p:txBody>
      </p:sp>
      <p:sp>
        <p:nvSpPr>
          <p:cNvPr id="12" name="Oval 11"/>
          <p:cNvSpPr/>
          <p:nvPr/>
        </p:nvSpPr>
        <p:spPr>
          <a:xfrm>
            <a:off x="7937654" y="3545589"/>
            <a:ext cx="2277495" cy="100630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PRAGMATISM</a:t>
            </a:r>
          </a:p>
        </p:txBody>
      </p:sp>
      <p:sp>
        <p:nvSpPr>
          <p:cNvPr id="13" name="Oval 12"/>
          <p:cNvSpPr/>
          <p:nvPr/>
        </p:nvSpPr>
        <p:spPr>
          <a:xfrm>
            <a:off x="7412748" y="223416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EXTERNAL SCIENTIFIC REALISM</a:t>
            </a:r>
          </a:p>
        </p:txBody>
      </p:sp>
      <p:sp>
        <p:nvSpPr>
          <p:cNvPr id="14" name="Oval 13"/>
          <p:cNvSpPr/>
          <p:nvPr/>
        </p:nvSpPr>
        <p:spPr>
          <a:xfrm>
            <a:off x="2512528" y="225200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INTERNAL SCIENTIFIC REALISM</a:t>
            </a:r>
          </a:p>
        </p:txBody>
      </p:sp>
      <p:sp>
        <p:nvSpPr>
          <p:cNvPr id="15" name="Oval 14"/>
          <p:cNvSpPr/>
          <p:nvPr/>
        </p:nvSpPr>
        <p:spPr>
          <a:xfrm>
            <a:off x="4962638" y="169784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REALISM</a:t>
            </a:r>
          </a:p>
        </p:txBody>
      </p:sp>
      <p:sp>
        <p:nvSpPr>
          <p:cNvPr id="8" name="Rectangle 7"/>
          <p:cNvSpPr/>
          <p:nvPr/>
        </p:nvSpPr>
        <p:spPr>
          <a:xfrm>
            <a:off x="8948459" y="1885213"/>
            <a:ext cx="1828798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FFFF00"/>
                </a:solidFill>
              </a:rPr>
              <a:t>because they do,</a:t>
            </a:r>
          </a:p>
          <a:p>
            <a:pPr algn="r"/>
            <a:r>
              <a:rPr lang="en-GB" b="1" dirty="0">
                <a:solidFill>
                  <a:srgbClr val="FFFF00"/>
                </a:solidFill>
              </a:rPr>
              <a:t>“out there”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76210" y="2022441"/>
            <a:ext cx="1828798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FF00"/>
                </a:solidFill>
              </a:rPr>
              <a:t>because they do,</a:t>
            </a:r>
          </a:p>
          <a:p>
            <a:r>
              <a:rPr lang="en-GB" b="1" dirty="0">
                <a:solidFill>
                  <a:srgbClr val="FFFF00"/>
                </a:solidFill>
              </a:rPr>
              <a:t>in our best theories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113819" y="3741397"/>
            <a:ext cx="1986950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FFFF00"/>
                </a:solidFill>
              </a:rPr>
              <a:t>because believing that they do is a part of a good deal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12744" y="3741396"/>
            <a:ext cx="2312599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FF00"/>
                </a:solidFill>
              </a:rPr>
              <a:t>because saying that they do coheres    with what we believe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12780" y="5707718"/>
            <a:ext cx="3002715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FF00"/>
                </a:solidFill>
              </a:rPr>
              <a:t>because they</a:t>
            </a:r>
          </a:p>
          <a:p>
            <a:r>
              <a:rPr lang="en-GB" b="1" dirty="0">
                <a:solidFill>
                  <a:srgbClr val="FFFF00"/>
                </a:solidFill>
              </a:rPr>
              <a:t>are a good (or bad)</a:t>
            </a:r>
          </a:p>
          <a:p>
            <a:r>
              <a:rPr lang="en-GB" b="1" dirty="0">
                <a:solidFill>
                  <a:srgbClr val="FFFF00"/>
                </a:solidFill>
              </a:rPr>
              <a:t>human construction</a:t>
            </a:r>
          </a:p>
        </p:txBody>
      </p:sp>
    </p:spTree>
    <p:extLst>
      <p:ext uri="{BB962C8B-B14F-4D97-AF65-F5344CB8AC3E}">
        <p14:creationId xmlns:p14="http://schemas.microsoft.com/office/powerpoint/2010/main" val="74320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detour to ontology circling back to epistemology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FF00"/>
                </a:solidFill>
              </a:rPr>
              <a:t>So quarks exist (or not)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6875" y="2940747"/>
            <a:ext cx="28182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They are postulated by the best scientific theories that we have. 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7102" y="4048743"/>
            <a:ext cx="29977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We don’t know, but they are good tools in forming better theories. </a:t>
            </a:r>
            <a:endParaRPr lang="en-GB" sz="2200" b="1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48654" y="4048743"/>
            <a:ext cx="288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412749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INSTRUMEN-TALISM</a:t>
            </a:r>
          </a:p>
        </p:txBody>
      </p:sp>
      <p:sp>
        <p:nvSpPr>
          <p:cNvPr id="9" name="Oval 8"/>
          <p:cNvSpPr/>
          <p:nvPr/>
        </p:nvSpPr>
        <p:spPr>
          <a:xfrm>
            <a:off x="2512527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CONSTRUC-TIVISM</a:t>
            </a:r>
          </a:p>
        </p:txBody>
      </p:sp>
      <p:sp>
        <p:nvSpPr>
          <p:cNvPr id="10" name="Oval 9"/>
          <p:cNvSpPr/>
          <p:nvPr/>
        </p:nvSpPr>
        <p:spPr>
          <a:xfrm>
            <a:off x="4962638" y="540805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NOMINALISM</a:t>
            </a:r>
          </a:p>
        </p:txBody>
      </p:sp>
      <p:sp>
        <p:nvSpPr>
          <p:cNvPr id="11" name="Oval 10"/>
          <p:cNvSpPr/>
          <p:nvPr/>
        </p:nvSpPr>
        <p:spPr>
          <a:xfrm>
            <a:off x="2041491" y="352993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COHERENTISM</a:t>
            </a:r>
          </a:p>
        </p:txBody>
      </p:sp>
      <p:sp>
        <p:nvSpPr>
          <p:cNvPr id="12" name="Oval 11"/>
          <p:cNvSpPr/>
          <p:nvPr/>
        </p:nvSpPr>
        <p:spPr>
          <a:xfrm>
            <a:off x="7937654" y="3545589"/>
            <a:ext cx="2277495" cy="100630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PRAGMATISM</a:t>
            </a:r>
          </a:p>
        </p:txBody>
      </p:sp>
      <p:sp>
        <p:nvSpPr>
          <p:cNvPr id="13" name="Oval 12"/>
          <p:cNvSpPr/>
          <p:nvPr/>
        </p:nvSpPr>
        <p:spPr>
          <a:xfrm>
            <a:off x="7412748" y="223416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EXTERNAL SCIENTIFIC REALISM</a:t>
            </a:r>
          </a:p>
        </p:txBody>
      </p:sp>
      <p:sp>
        <p:nvSpPr>
          <p:cNvPr id="14" name="Oval 13"/>
          <p:cNvSpPr/>
          <p:nvPr/>
        </p:nvSpPr>
        <p:spPr>
          <a:xfrm>
            <a:off x="2512528" y="225200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INTERNAL SCIENTIFIC REALISM</a:t>
            </a:r>
          </a:p>
        </p:txBody>
      </p:sp>
      <p:sp>
        <p:nvSpPr>
          <p:cNvPr id="15" name="Oval 14"/>
          <p:cNvSpPr/>
          <p:nvPr/>
        </p:nvSpPr>
        <p:spPr>
          <a:xfrm>
            <a:off x="4962638" y="169784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REALISM</a:t>
            </a:r>
          </a:p>
        </p:txBody>
      </p:sp>
      <p:sp>
        <p:nvSpPr>
          <p:cNvPr id="8" name="Rectangle 7"/>
          <p:cNvSpPr/>
          <p:nvPr/>
        </p:nvSpPr>
        <p:spPr>
          <a:xfrm>
            <a:off x="8948459" y="1885213"/>
            <a:ext cx="1828798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FFFF00"/>
                </a:solidFill>
              </a:rPr>
              <a:t>because they do,</a:t>
            </a:r>
          </a:p>
          <a:p>
            <a:pPr algn="r"/>
            <a:r>
              <a:rPr lang="en-GB" b="1" dirty="0">
                <a:solidFill>
                  <a:srgbClr val="FFFF00"/>
                </a:solidFill>
              </a:rPr>
              <a:t>“out there”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76210" y="2022441"/>
            <a:ext cx="1828798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FF00"/>
                </a:solidFill>
              </a:rPr>
              <a:t>because they do,</a:t>
            </a:r>
          </a:p>
          <a:p>
            <a:r>
              <a:rPr lang="en-GB" b="1" dirty="0">
                <a:solidFill>
                  <a:srgbClr val="FFFF00"/>
                </a:solidFill>
              </a:rPr>
              <a:t>in our best theories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113819" y="3741397"/>
            <a:ext cx="1986950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FFFF00"/>
                </a:solidFill>
              </a:rPr>
              <a:t>because believing that they do is a part of a good deal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12744" y="3741396"/>
            <a:ext cx="2312599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FF00"/>
                </a:solidFill>
              </a:rPr>
              <a:t>because saying that they do coheres    with what we believe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505761" y="5707718"/>
            <a:ext cx="2714194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FFFF00"/>
                </a:solidFill>
              </a:rPr>
              <a:t> … perhaps not,</a:t>
            </a:r>
          </a:p>
          <a:p>
            <a:pPr algn="r"/>
            <a:r>
              <a:rPr lang="en-GB" b="1" dirty="0">
                <a:solidFill>
                  <a:srgbClr val="FFFF00"/>
                </a:solidFill>
              </a:rPr>
              <a:t>but let’s pretend that</a:t>
            </a:r>
          </a:p>
          <a:p>
            <a:pPr algn="r"/>
            <a:r>
              <a:rPr lang="en-GB" b="1" dirty="0">
                <a:solidFill>
                  <a:srgbClr val="FFFF00"/>
                </a:solidFill>
              </a:rPr>
              <a:t>they do, for good science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12780" y="5707718"/>
            <a:ext cx="3002715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FF00"/>
                </a:solidFill>
              </a:rPr>
              <a:t>because they</a:t>
            </a:r>
          </a:p>
          <a:p>
            <a:r>
              <a:rPr lang="en-GB" b="1" dirty="0">
                <a:solidFill>
                  <a:srgbClr val="FFFF00"/>
                </a:solidFill>
              </a:rPr>
              <a:t>are a good (or bad)</a:t>
            </a:r>
          </a:p>
          <a:p>
            <a:r>
              <a:rPr lang="en-GB" b="1" dirty="0">
                <a:solidFill>
                  <a:srgbClr val="FFFF00"/>
                </a:solidFill>
              </a:rPr>
              <a:t>human construction</a:t>
            </a:r>
          </a:p>
        </p:txBody>
      </p:sp>
    </p:spTree>
    <p:extLst>
      <p:ext uri="{BB962C8B-B14F-4D97-AF65-F5344CB8AC3E}">
        <p14:creationId xmlns:p14="http://schemas.microsoft.com/office/powerpoint/2010/main" val="92962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detour to ontology circling back to epistemology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FF00"/>
                </a:solidFill>
              </a:rPr>
              <a:t>What about the existence and our knowledge of homo economicus, then?</a:t>
            </a:r>
          </a:p>
        </p:txBody>
      </p:sp>
      <p:sp>
        <p:nvSpPr>
          <p:cNvPr id="7" name="Oval 6"/>
          <p:cNvSpPr/>
          <p:nvPr/>
        </p:nvSpPr>
        <p:spPr>
          <a:xfrm>
            <a:off x="7412749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INSTRUMEN-TALISM</a:t>
            </a:r>
          </a:p>
        </p:txBody>
      </p:sp>
      <p:sp>
        <p:nvSpPr>
          <p:cNvPr id="9" name="Oval 8"/>
          <p:cNvSpPr/>
          <p:nvPr/>
        </p:nvSpPr>
        <p:spPr>
          <a:xfrm>
            <a:off x="2512527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CONSTRUC-TIVISM</a:t>
            </a:r>
          </a:p>
        </p:txBody>
      </p:sp>
      <p:sp>
        <p:nvSpPr>
          <p:cNvPr id="10" name="Oval 9"/>
          <p:cNvSpPr/>
          <p:nvPr/>
        </p:nvSpPr>
        <p:spPr>
          <a:xfrm>
            <a:off x="4962638" y="540805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NOMINALISM</a:t>
            </a:r>
          </a:p>
        </p:txBody>
      </p:sp>
      <p:sp>
        <p:nvSpPr>
          <p:cNvPr id="11" name="Oval 10"/>
          <p:cNvSpPr/>
          <p:nvPr/>
        </p:nvSpPr>
        <p:spPr>
          <a:xfrm>
            <a:off x="2041491" y="352993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COHERENTISM</a:t>
            </a:r>
          </a:p>
        </p:txBody>
      </p:sp>
      <p:sp>
        <p:nvSpPr>
          <p:cNvPr id="12" name="Oval 11"/>
          <p:cNvSpPr/>
          <p:nvPr/>
        </p:nvSpPr>
        <p:spPr>
          <a:xfrm>
            <a:off x="7937654" y="3545589"/>
            <a:ext cx="2277495" cy="100630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PRAGMATISM</a:t>
            </a:r>
          </a:p>
        </p:txBody>
      </p:sp>
      <p:sp>
        <p:nvSpPr>
          <p:cNvPr id="13" name="Oval 12"/>
          <p:cNvSpPr/>
          <p:nvPr/>
        </p:nvSpPr>
        <p:spPr>
          <a:xfrm>
            <a:off x="7412748" y="223416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EXTERNAL SCIENTIFIC REALISM</a:t>
            </a:r>
          </a:p>
        </p:txBody>
      </p:sp>
      <p:sp>
        <p:nvSpPr>
          <p:cNvPr id="14" name="Oval 13"/>
          <p:cNvSpPr/>
          <p:nvPr/>
        </p:nvSpPr>
        <p:spPr>
          <a:xfrm>
            <a:off x="2512528" y="225200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INTERNAL SCIENTIFIC REALISM</a:t>
            </a:r>
          </a:p>
        </p:txBody>
      </p:sp>
      <p:sp>
        <p:nvSpPr>
          <p:cNvPr id="15" name="Oval 14"/>
          <p:cNvSpPr/>
          <p:nvPr/>
        </p:nvSpPr>
        <p:spPr>
          <a:xfrm>
            <a:off x="4962638" y="169784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REALISM</a:t>
            </a:r>
          </a:p>
        </p:txBody>
      </p:sp>
    </p:spTree>
    <p:extLst>
      <p:ext uri="{BB962C8B-B14F-4D97-AF65-F5344CB8AC3E}">
        <p14:creationId xmlns:p14="http://schemas.microsoft.com/office/powerpoint/2010/main" val="274049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detour to ontology circling back to epistemology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FF00"/>
                </a:solidFill>
              </a:rPr>
              <a:t>What about the existence and our knowledge of homo economicus, then?</a:t>
            </a:r>
          </a:p>
        </p:txBody>
      </p:sp>
      <p:sp>
        <p:nvSpPr>
          <p:cNvPr id="7" name="Oval 6"/>
          <p:cNvSpPr/>
          <p:nvPr/>
        </p:nvSpPr>
        <p:spPr>
          <a:xfrm>
            <a:off x="7412749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INSTRUMEN-TALISM</a:t>
            </a:r>
          </a:p>
        </p:txBody>
      </p:sp>
      <p:sp>
        <p:nvSpPr>
          <p:cNvPr id="9" name="Oval 8"/>
          <p:cNvSpPr/>
          <p:nvPr/>
        </p:nvSpPr>
        <p:spPr>
          <a:xfrm>
            <a:off x="2512527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CONSTRUC-TIVISM</a:t>
            </a:r>
          </a:p>
        </p:txBody>
      </p:sp>
      <p:sp>
        <p:nvSpPr>
          <p:cNvPr id="10" name="Oval 9"/>
          <p:cNvSpPr/>
          <p:nvPr/>
        </p:nvSpPr>
        <p:spPr>
          <a:xfrm>
            <a:off x="4962638" y="540805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NOMINALISM</a:t>
            </a:r>
          </a:p>
        </p:txBody>
      </p:sp>
      <p:sp>
        <p:nvSpPr>
          <p:cNvPr id="11" name="Oval 10"/>
          <p:cNvSpPr/>
          <p:nvPr/>
        </p:nvSpPr>
        <p:spPr>
          <a:xfrm>
            <a:off x="2041491" y="352993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COHERENTISM</a:t>
            </a:r>
          </a:p>
        </p:txBody>
      </p:sp>
      <p:sp>
        <p:nvSpPr>
          <p:cNvPr id="12" name="Oval 11"/>
          <p:cNvSpPr/>
          <p:nvPr/>
        </p:nvSpPr>
        <p:spPr>
          <a:xfrm>
            <a:off x="7937654" y="3545589"/>
            <a:ext cx="2277495" cy="100630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PRAGMATISM</a:t>
            </a:r>
          </a:p>
        </p:txBody>
      </p:sp>
      <p:sp>
        <p:nvSpPr>
          <p:cNvPr id="13" name="Oval 12"/>
          <p:cNvSpPr/>
          <p:nvPr/>
        </p:nvSpPr>
        <p:spPr>
          <a:xfrm>
            <a:off x="7412748" y="223416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EXTERNAL SCIENTIFIC REALISM</a:t>
            </a:r>
          </a:p>
        </p:txBody>
      </p:sp>
      <p:sp>
        <p:nvSpPr>
          <p:cNvPr id="14" name="Oval 13"/>
          <p:cNvSpPr/>
          <p:nvPr/>
        </p:nvSpPr>
        <p:spPr>
          <a:xfrm>
            <a:off x="2512528" y="225200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INTERNAL SCIENTIFIC REALISM</a:t>
            </a:r>
          </a:p>
        </p:txBody>
      </p:sp>
      <p:sp>
        <p:nvSpPr>
          <p:cNvPr id="15" name="Oval 14"/>
          <p:cNvSpPr/>
          <p:nvPr/>
        </p:nvSpPr>
        <p:spPr>
          <a:xfrm>
            <a:off x="4962638" y="169784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REALISM</a:t>
            </a:r>
          </a:p>
        </p:txBody>
      </p:sp>
      <p:sp>
        <p:nvSpPr>
          <p:cNvPr id="3" name="Rectangle 2"/>
          <p:cNvSpPr/>
          <p:nvPr/>
        </p:nvSpPr>
        <p:spPr>
          <a:xfrm>
            <a:off x="3629888" y="2724431"/>
            <a:ext cx="494145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Consistently rational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Narrowly self-interested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Pursues subjectively-defined ends optimally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Maximizes utility as a consumer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Aims to profit as a producer</a:t>
            </a:r>
          </a:p>
          <a:p>
            <a:pPr algn="ctr"/>
            <a:endParaRPr lang="en-GB" sz="800" b="1" dirty="0">
              <a:solidFill>
                <a:srgbClr val="FFFF00"/>
              </a:solidFill>
            </a:endParaRPr>
          </a:p>
          <a:p>
            <a:pPr algn="ctr"/>
            <a:endParaRPr lang="en-GB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86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detour to ontology circling back to epistemology</a:t>
            </a:r>
          </a:p>
        </p:txBody>
      </p:sp>
      <p:sp>
        <p:nvSpPr>
          <p:cNvPr id="7" name="Oval 6"/>
          <p:cNvSpPr/>
          <p:nvPr/>
        </p:nvSpPr>
        <p:spPr>
          <a:xfrm>
            <a:off x="7412749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INSTRUMEN-TALISM</a:t>
            </a:r>
          </a:p>
        </p:txBody>
      </p:sp>
      <p:sp>
        <p:nvSpPr>
          <p:cNvPr id="9" name="Oval 8"/>
          <p:cNvSpPr/>
          <p:nvPr/>
        </p:nvSpPr>
        <p:spPr>
          <a:xfrm>
            <a:off x="2512527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CONSTRUC-TIVISM</a:t>
            </a:r>
          </a:p>
        </p:txBody>
      </p:sp>
      <p:sp>
        <p:nvSpPr>
          <p:cNvPr id="10" name="Oval 9"/>
          <p:cNvSpPr/>
          <p:nvPr/>
        </p:nvSpPr>
        <p:spPr>
          <a:xfrm>
            <a:off x="4962638" y="540805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NOMINALISM</a:t>
            </a:r>
          </a:p>
        </p:txBody>
      </p:sp>
      <p:sp>
        <p:nvSpPr>
          <p:cNvPr id="11" name="Oval 10"/>
          <p:cNvSpPr/>
          <p:nvPr/>
        </p:nvSpPr>
        <p:spPr>
          <a:xfrm>
            <a:off x="2041491" y="352993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COHERENTISM</a:t>
            </a:r>
          </a:p>
        </p:txBody>
      </p:sp>
      <p:sp>
        <p:nvSpPr>
          <p:cNvPr id="12" name="Oval 11"/>
          <p:cNvSpPr/>
          <p:nvPr/>
        </p:nvSpPr>
        <p:spPr>
          <a:xfrm>
            <a:off x="7937654" y="3545589"/>
            <a:ext cx="2277495" cy="100630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PRAGMATISM</a:t>
            </a:r>
          </a:p>
        </p:txBody>
      </p:sp>
      <p:sp>
        <p:nvSpPr>
          <p:cNvPr id="13" name="Oval 12"/>
          <p:cNvSpPr/>
          <p:nvPr/>
        </p:nvSpPr>
        <p:spPr>
          <a:xfrm>
            <a:off x="7412748" y="223416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EXTERNAL SCIENTIFIC REALISM</a:t>
            </a:r>
          </a:p>
        </p:txBody>
      </p:sp>
      <p:sp>
        <p:nvSpPr>
          <p:cNvPr id="14" name="Oval 13"/>
          <p:cNvSpPr/>
          <p:nvPr/>
        </p:nvSpPr>
        <p:spPr>
          <a:xfrm>
            <a:off x="2512528" y="225200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INTERNAL SCIENTIFIC REALISM</a:t>
            </a:r>
          </a:p>
        </p:txBody>
      </p:sp>
      <p:sp>
        <p:nvSpPr>
          <p:cNvPr id="15" name="Oval 14"/>
          <p:cNvSpPr/>
          <p:nvPr/>
        </p:nvSpPr>
        <p:spPr>
          <a:xfrm>
            <a:off x="4962638" y="169784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REALISM</a:t>
            </a:r>
          </a:p>
        </p:txBody>
      </p:sp>
      <p:sp>
        <p:nvSpPr>
          <p:cNvPr id="3" name="Rectangle 2"/>
          <p:cNvSpPr/>
          <p:nvPr/>
        </p:nvSpPr>
        <p:spPr>
          <a:xfrm>
            <a:off x="3629888" y="2724431"/>
            <a:ext cx="4941454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Consistently rational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Narrowly self-interested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Pursues subjectively-defined ends optimally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Maximizes utility as a consumer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Aims to profit as a producer</a:t>
            </a:r>
          </a:p>
          <a:p>
            <a:pPr algn="ctr"/>
            <a:endParaRPr lang="en-GB" sz="800" b="1" dirty="0">
              <a:solidFill>
                <a:srgbClr val="FFFF00"/>
              </a:solidFill>
            </a:endParaRP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Widely used in economics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In contrast to behavioural economics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(biases, irrationalities)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and views on reciprocation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FF00"/>
                </a:solidFill>
              </a:rPr>
              <a:t>What about the existence and our knowledge of homo economicus, then?</a:t>
            </a:r>
          </a:p>
        </p:txBody>
      </p:sp>
    </p:spTree>
    <p:extLst>
      <p:ext uri="{BB962C8B-B14F-4D97-AF65-F5344CB8AC3E}">
        <p14:creationId xmlns:p14="http://schemas.microsoft.com/office/powerpoint/2010/main" val="125166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detour to ontology circling back to epistemology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FF00"/>
                </a:solidFill>
              </a:rPr>
              <a:t>Members of the “species” homo economicus exist (or not)</a:t>
            </a:r>
          </a:p>
        </p:txBody>
      </p:sp>
      <p:sp>
        <p:nvSpPr>
          <p:cNvPr id="7" name="Oval 6"/>
          <p:cNvSpPr/>
          <p:nvPr/>
        </p:nvSpPr>
        <p:spPr>
          <a:xfrm>
            <a:off x="7412749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INSTRUMEN-TALISM</a:t>
            </a:r>
          </a:p>
        </p:txBody>
      </p:sp>
      <p:sp>
        <p:nvSpPr>
          <p:cNvPr id="9" name="Oval 8"/>
          <p:cNvSpPr/>
          <p:nvPr/>
        </p:nvSpPr>
        <p:spPr>
          <a:xfrm>
            <a:off x="2512527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CONSTRUC-TIVISM</a:t>
            </a:r>
          </a:p>
        </p:txBody>
      </p:sp>
      <p:sp>
        <p:nvSpPr>
          <p:cNvPr id="10" name="Oval 9"/>
          <p:cNvSpPr/>
          <p:nvPr/>
        </p:nvSpPr>
        <p:spPr>
          <a:xfrm>
            <a:off x="4962638" y="540805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NOMINALISM</a:t>
            </a:r>
          </a:p>
        </p:txBody>
      </p:sp>
      <p:sp>
        <p:nvSpPr>
          <p:cNvPr id="11" name="Oval 10"/>
          <p:cNvSpPr/>
          <p:nvPr/>
        </p:nvSpPr>
        <p:spPr>
          <a:xfrm>
            <a:off x="2041491" y="352993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COHERENTISM</a:t>
            </a:r>
          </a:p>
        </p:txBody>
      </p:sp>
      <p:sp>
        <p:nvSpPr>
          <p:cNvPr id="12" name="Oval 11"/>
          <p:cNvSpPr/>
          <p:nvPr/>
        </p:nvSpPr>
        <p:spPr>
          <a:xfrm>
            <a:off x="7937654" y="3545589"/>
            <a:ext cx="2277495" cy="100630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PRAGMATISM</a:t>
            </a:r>
          </a:p>
        </p:txBody>
      </p:sp>
      <p:sp>
        <p:nvSpPr>
          <p:cNvPr id="13" name="Oval 12"/>
          <p:cNvSpPr/>
          <p:nvPr/>
        </p:nvSpPr>
        <p:spPr>
          <a:xfrm>
            <a:off x="7412748" y="223416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EXTERNAL SCIENTIFIC REALISM</a:t>
            </a:r>
          </a:p>
        </p:txBody>
      </p:sp>
      <p:sp>
        <p:nvSpPr>
          <p:cNvPr id="14" name="Oval 13"/>
          <p:cNvSpPr/>
          <p:nvPr/>
        </p:nvSpPr>
        <p:spPr>
          <a:xfrm>
            <a:off x="2512528" y="225200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INTERNAL SCIENTIFIC REALISM</a:t>
            </a:r>
          </a:p>
        </p:txBody>
      </p:sp>
      <p:sp>
        <p:nvSpPr>
          <p:cNvPr id="15" name="Oval 14"/>
          <p:cNvSpPr/>
          <p:nvPr/>
        </p:nvSpPr>
        <p:spPr>
          <a:xfrm>
            <a:off x="4962638" y="169784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REALISM</a:t>
            </a:r>
          </a:p>
        </p:txBody>
      </p:sp>
      <p:sp>
        <p:nvSpPr>
          <p:cNvPr id="3" name="Rectangle 2"/>
          <p:cNvSpPr/>
          <p:nvPr/>
        </p:nvSpPr>
        <p:spPr>
          <a:xfrm>
            <a:off x="3629888" y="2724431"/>
            <a:ext cx="4941454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Consistently rational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Narrowly self-interested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Pursues subjectively-defined ends optimally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Maximizes utility as a consumer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Aims to profit as a producer</a:t>
            </a:r>
          </a:p>
          <a:p>
            <a:pPr algn="ctr"/>
            <a:endParaRPr lang="en-GB" sz="800" b="1" dirty="0">
              <a:solidFill>
                <a:srgbClr val="FFFF00"/>
              </a:solidFill>
            </a:endParaRP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Widely used in economics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In contrast to behavioural economics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(biases, irrationalities)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and views on reciprocation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48459" y="1885213"/>
            <a:ext cx="1828798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because they do,</a:t>
            </a:r>
          </a:p>
          <a:p>
            <a:pPr algn="r"/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“out there”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76210" y="2022441"/>
            <a:ext cx="1828798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because they do,</a:t>
            </a:r>
          </a:p>
          <a:p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in our best theories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113819" y="3741397"/>
            <a:ext cx="1986950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because believing that they do is a part of a good deal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-12744" y="3741396"/>
            <a:ext cx="2312599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because saying that they do coheres    with what we believe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505761" y="5707718"/>
            <a:ext cx="2714194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… perhaps not,</a:t>
            </a:r>
          </a:p>
          <a:p>
            <a:pPr algn="r"/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but let’s pretend that</a:t>
            </a:r>
          </a:p>
          <a:p>
            <a:pPr algn="r"/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they do, for good science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12780" y="5707718"/>
            <a:ext cx="3002715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because they</a:t>
            </a:r>
          </a:p>
          <a:p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are a good (or bad)</a:t>
            </a:r>
          </a:p>
          <a:p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human construction</a:t>
            </a:r>
          </a:p>
        </p:txBody>
      </p:sp>
    </p:spTree>
    <p:extLst>
      <p:ext uri="{BB962C8B-B14F-4D97-AF65-F5344CB8AC3E}">
        <p14:creationId xmlns:p14="http://schemas.microsoft.com/office/powerpoint/2010/main" val="74299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detour to ontology circling back to epistemology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FF00"/>
                </a:solidFill>
              </a:rPr>
              <a:t>Members of the “species” homo economicus exist (or not)</a:t>
            </a:r>
          </a:p>
        </p:txBody>
      </p:sp>
      <p:sp>
        <p:nvSpPr>
          <p:cNvPr id="7" name="Oval 6"/>
          <p:cNvSpPr/>
          <p:nvPr/>
        </p:nvSpPr>
        <p:spPr>
          <a:xfrm>
            <a:off x="7412749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INSTRUMEN-TALISM</a:t>
            </a:r>
          </a:p>
        </p:txBody>
      </p:sp>
      <p:sp>
        <p:nvSpPr>
          <p:cNvPr id="9" name="Oval 8"/>
          <p:cNvSpPr/>
          <p:nvPr/>
        </p:nvSpPr>
        <p:spPr>
          <a:xfrm>
            <a:off x="2512527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CONSTRUC-TIVISM</a:t>
            </a:r>
          </a:p>
        </p:txBody>
      </p:sp>
      <p:sp>
        <p:nvSpPr>
          <p:cNvPr id="10" name="Oval 9"/>
          <p:cNvSpPr/>
          <p:nvPr/>
        </p:nvSpPr>
        <p:spPr>
          <a:xfrm>
            <a:off x="4962638" y="540805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NOMINALISM</a:t>
            </a:r>
          </a:p>
        </p:txBody>
      </p:sp>
      <p:sp>
        <p:nvSpPr>
          <p:cNvPr id="11" name="Oval 10"/>
          <p:cNvSpPr/>
          <p:nvPr/>
        </p:nvSpPr>
        <p:spPr>
          <a:xfrm>
            <a:off x="2041491" y="352993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COHERENTISM</a:t>
            </a:r>
          </a:p>
        </p:txBody>
      </p:sp>
      <p:sp>
        <p:nvSpPr>
          <p:cNvPr id="12" name="Oval 11"/>
          <p:cNvSpPr/>
          <p:nvPr/>
        </p:nvSpPr>
        <p:spPr>
          <a:xfrm>
            <a:off x="7937654" y="3545589"/>
            <a:ext cx="2277495" cy="100630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PRAGMATISM</a:t>
            </a:r>
          </a:p>
        </p:txBody>
      </p:sp>
      <p:sp>
        <p:nvSpPr>
          <p:cNvPr id="13" name="Oval 12"/>
          <p:cNvSpPr/>
          <p:nvPr/>
        </p:nvSpPr>
        <p:spPr>
          <a:xfrm>
            <a:off x="7412748" y="223416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EXTERNAL SCIENTIFIC REALISM</a:t>
            </a:r>
          </a:p>
        </p:txBody>
      </p:sp>
      <p:sp>
        <p:nvSpPr>
          <p:cNvPr id="14" name="Oval 13"/>
          <p:cNvSpPr/>
          <p:nvPr/>
        </p:nvSpPr>
        <p:spPr>
          <a:xfrm>
            <a:off x="2512528" y="225200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INTERNAL SCIENTIFIC REALISM</a:t>
            </a:r>
          </a:p>
        </p:txBody>
      </p:sp>
      <p:sp>
        <p:nvSpPr>
          <p:cNvPr id="15" name="Oval 14"/>
          <p:cNvSpPr/>
          <p:nvPr/>
        </p:nvSpPr>
        <p:spPr>
          <a:xfrm>
            <a:off x="4962638" y="169784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REALISM</a:t>
            </a:r>
          </a:p>
        </p:txBody>
      </p:sp>
      <p:sp>
        <p:nvSpPr>
          <p:cNvPr id="3" name="Rectangle 2"/>
          <p:cNvSpPr/>
          <p:nvPr/>
        </p:nvSpPr>
        <p:spPr>
          <a:xfrm>
            <a:off x="3629888" y="2724431"/>
            <a:ext cx="4941454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Consistently rational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Narrowly self-interested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Pursues subjectively-defined ends optimally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Maximizes utility as a consumer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Aims to profit as a producer</a:t>
            </a:r>
          </a:p>
          <a:p>
            <a:pPr algn="ctr"/>
            <a:endParaRPr lang="en-GB" sz="800" b="1" dirty="0">
              <a:solidFill>
                <a:srgbClr val="FFFF00"/>
              </a:solidFill>
            </a:endParaRP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Widely used in economics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In contrast to behavioural economics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(biases, irrationalities)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and views on reciprocation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48459" y="1885213"/>
            <a:ext cx="1828798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because they do,</a:t>
            </a:r>
          </a:p>
          <a:p>
            <a:pPr algn="r"/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“out there”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76210" y="2022441"/>
            <a:ext cx="1828798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FF00"/>
                </a:solidFill>
              </a:rPr>
              <a:t>because they do,</a:t>
            </a:r>
          </a:p>
          <a:p>
            <a:r>
              <a:rPr lang="en-GB" b="1" dirty="0">
                <a:solidFill>
                  <a:srgbClr val="FFFF00"/>
                </a:solidFill>
              </a:rPr>
              <a:t>in our best theories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113819" y="3741397"/>
            <a:ext cx="1986950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because believing that they do is a part of a good deal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-12744" y="3741396"/>
            <a:ext cx="2312599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because saying that they do coheres    with what we believe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505761" y="5707718"/>
            <a:ext cx="2714194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… perhaps not,</a:t>
            </a:r>
          </a:p>
          <a:p>
            <a:pPr algn="r"/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but let’s pretend that</a:t>
            </a:r>
          </a:p>
          <a:p>
            <a:pPr algn="r"/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they do, for good science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12780" y="5707718"/>
            <a:ext cx="3002715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because they</a:t>
            </a:r>
          </a:p>
          <a:p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are a good (or bad)</a:t>
            </a:r>
          </a:p>
          <a:p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human construction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893111" y="2389763"/>
            <a:ext cx="641725" cy="701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8728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detour to ontology circling back to epistemology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FF00"/>
                </a:solidFill>
              </a:rPr>
              <a:t>Members of the “species” homo economicus exist (or not)</a:t>
            </a:r>
          </a:p>
        </p:txBody>
      </p:sp>
      <p:sp>
        <p:nvSpPr>
          <p:cNvPr id="7" name="Oval 6"/>
          <p:cNvSpPr/>
          <p:nvPr/>
        </p:nvSpPr>
        <p:spPr>
          <a:xfrm>
            <a:off x="7412749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INSTRUMEN-TALISM</a:t>
            </a:r>
          </a:p>
        </p:txBody>
      </p:sp>
      <p:sp>
        <p:nvSpPr>
          <p:cNvPr id="9" name="Oval 8"/>
          <p:cNvSpPr/>
          <p:nvPr/>
        </p:nvSpPr>
        <p:spPr>
          <a:xfrm>
            <a:off x="2512527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CONSTRUC-TIVISM</a:t>
            </a:r>
          </a:p>
        </p:txBody>
      </p:sp>
      <p:sp>
        <p:nvSpPr>
          <p:cNvPr id="10" name="Oval 9"/>
          <p:cNvSpPr/>
          <p:nvPr/>
        </p:nvSpPr>
        <p:spPr>
          <a:xfrm>
            <a:off x="4962638" y="540805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NOMINALISM</a:t>
            </a:r>
          </a:p>
        </p:txBody>
      </p:sp>
      <p:sp>
        <p:nvSpPr>
          <p:cNvPr id="11" name="Oval 10"/>
          <p:cNvSpPr/>
          <p:nvPr/>
        </p:nvSpPr>
        <p:spPr>
          <a:xfrm>
            <a:off x="2041491" y="352993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COHERENTISM</a:t>
            </a:r>
          </a:p>
        </p:txBody>
      </p:sp>
      <p:sp>
        <p:nvSpPr>
          <p:cNvPr id="12" name="Oval 11"/>
          <p:cNvSpPr/>
          <p:nvPr/>
        </p:nvSpPr>
        <p:spPr>
          <a:xfrm>
            <a:off x="7937654" y="3545589"/>
            <a:ext cx="2277495" cy="100630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PRAGMATISM</a:t>
            </a:r>
          </a:p>
        </p:txBody>
      </p:sp>
      <p:sp>
        <p:nvSpPr>
          <p:cNvPr id="13" name="Oval 12"/>
          <p:cNvSpPr/>
          <p:nvPr/>
        </p:nvSpPr>
        <p:spPr>
          <a:xfrm>
            <a:off x="7412748" y="223416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EXTERNAL SCIENTIFIC REALISM</a:t>
            </a:r>
          </a:p>
        </p:txBody>
      </p:sp>
      <p:sp>
        <p:nvSpPr>
          <p:cNvPr id="14" name="Oval 13"/>
          <p:cNvSpPr/>
          <p:nvPr/>
        </p:nvSpPr>
        <p:spPr>
          <a:xfrm>
            <a:off x="2512528" y="225200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INTERNAL SCIENTIFIC REALISM</a:t>
            </a:r>
          </a:p>
        </p:txBody>
      </p:sp>
      <p:sp>
        <p:nvSpPr>
          <p:cNvPr id="15" name="Oval 14"/>
          <p:cNvSpPr/>
          <p:nvPr/>
        </p:nvSpPr>
        <p:spPr>
          <a:xfrm>
            <a:off x="4962638" y="169784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REALISM</a:t>
            </a:r>
          </a:p>
        </p:txBody>
      </p:sp>
      <p:sp>
        <p:nvSpPr>
          <p:cNvPr id="3" name="Rectangle 2"/>
          <p:cNvSpPr/>
          <p:nvPr/>
        </p:nvSpPr>
        <p:spPr>
          <a:xfrm>
            <a:off x="3629888" y="2724431"/>
            <a:ext cx="4941454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Consistently rational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Narrowly self-interested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Pursues subjectively-defined ends optimally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Maximizes utility as a consumer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Aims to profit as a producer</a:t>
            </a:r>
          </a:p>
          <a:p>
            <a:pPr algn="ctr"/>
            <a:endParaRPr lang="en-GB" sz="800" b="1" dirty="0">
              <a:solidFill>
                <a:srgbClr val="FFFF00"/>
              </a:solidFill>
            </a:endParaRP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Widely used in economics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In contrast to behavioural economics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(biases, irrationalities)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and views on reciprocation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48459" y="1885213"/>
            <a:ext cx="1828798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because they do,</a:t>
            </a:r>
          </a:p>
          <a:p>
            <a:pPr algn="r"/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“out there”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76210" y="2022441"/>
            <a:ext cx="1828798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FF00"/>
                </a:solidFill>
              </a:rPr>
              <a:t>because they do,</a:t>
            </a:r>
          </a:p>
          <a:p>
            <a:r>
              <a:rPr lang="en-GB" b="1" dirty="0">
                <a:solidFill>
                  <a:srgbClr val="FFFF00"/>
                </a:solidFill>
              </a:rPr>
              <a:t>in our best theories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113819" y="3741397"/>
            <a:ext cx="1986950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because believing that they do is a part of a good deal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-12744" y="3741396"/>
            <a:ext cx="2312599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FF00"/>
                </a:solidFill>
              </a:rPr>
              <a:t>because saying that they do coheres    with what we believe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505761" y="5707718"/>
            <a:ext cx="2714194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… perhaps not,</a:t>
            </a:r>
          </a:p>
          <a:p>
            <a:pPr algn="r"/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but let’s pretend that</a:t>
            </a:r>
          </a:p>
          <a:p>
            <a:pPr algn="r"/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they do, for good science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12780" y="5707718"/>
            <a:ext cx="3002715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because they</a:t>
            </a:r>
          </a:p>
          <a:p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are a good (or bad)</a:t>
            </a:r>
          </a:p>
          <a:p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human construction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893111" y="2389763"/>
            <a:ext cx="641725" cy="701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00" b="1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5871" y="4512136"/>
            <a:ext cx="641725" cy="701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4611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detour to ontology circling back to epistemology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FF00"/>
                </a:solidFill>
              </a:rPr>
              <a:t>Members of the “species” homo economicus exist (or not)</a:t>
            </a:r>
          </a:p>
        </p:txBody>
      </p:sp>
      <p:sp>
        <p:nvSpPr>
          <p:cNvPr id="7" name="Oval 6"/>
          <p:cNvSpPr/>
          <p:nvPr/>
        </p:nvSpPr>
        <p:spPr>
          <a:xfrm>
            <a:off x="7412749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INSTRUMEN-TALISM</a:t>
            </a:r>
          </a:p>
        </p:txBody>
      </p:sp>
      <p:sp>
        <p:nvSpPr>
          <p:cNvPr id="9" name="Oval 8"/>
          <p:cNvSpPr/>
          <p:nvPr/>
        </p:nvSpPr>
        <p:spPr>
          <a:xfrm>
            <a:off x="2512527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CONSTRUC-TIVISM</a:t>
            </a:r>
          </a:p>
        </p:txBody>
      </p:sp>
      <p:sp>
        <p:nvSpPr>
          <p:cNvPr id="10" name="Oval 9"/>
          <p:cNvSpPr/>
          <p:nvPr/>
        </p:nvSpPr>
        <p:spPr>
          <a:xfrm>
            <a:off x="4962638" y="540805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NOMINALISM</a:t>
            </a:r>
          </a:p>
        </p:txBody>
      </p:sp>
      <p:sp>
        <p:nvSpPr>
          <p:cNvPr id="11" name="Oval 10"/>
          <p:cNvSpPr/>
          <p:nvPr/>
        </p:nvSpPr>
        <p:spPr>
          <a:xfrm>
            <a:off x="2041491" y="352993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COHERENTISM</a:t>
            </a:r>
          </a:p>
        </p:txBody>
      </p:sp>
      <p:sp>
        <p:nvSpPr>
          <p:cNvPr id="12" name="Oval 11"/>
          <p:cNvSpPr/>
          <p:nvPr/>
        </p:nvSpPr>
        <p:spPr>
          <a:xfrm>
            <a:off x="7937654" y="3545589"/>
            <a:ext cx="2277495" cy="100630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PRAGMATISM</a:t>
            </a:r>
          </a:p>
        </p:txBody>
      </p:sp>
      <p:sp>
        <p:nvSpPr>
          <p:cNvPr id="13" name="Oval 12"/>
          <p:cNvSpPr/>
          <p:nvPr/>
        </p:nvSpPr>
        <p:spPr>
          <a:xfrm>
            <a:off x="7412748" y="223416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EXTERNAL SCIENTIFIC REALISM</a:t>
            </a:r>
          </a:p>
        </p:txBody>
      </p:sp>
      <p:sp>
        <p:nvSpPr>
          <p:cNvPr id="14" name="Oval 13"/>
          <p:cNvSpPr/>
          <p:nvPr/>
        </p:nvSpPr>
        <p:spPr>
          <a:xfrm>
            <a:off x="2512528" y="225200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INTERNAL SCIENTIFIC REALISM</a:t>
            </a:r>
          </a:p>
        </p:txBody>
      </p:sp>
      <p:sp>
        <p:nvSpPr>
          <p:cNvPr id="15" name="Oval 14"/>
          <p:cNvSpPr/>
          <p:nvPr/>
        </p:nvSpPr>
        <p:spPr>
          <a:xfrm>
            <a:off x="4962638" y="169784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REALISM</a:t>
            </a:r>
          </a:p>
        </p:txBody>
      </p:sp>
      <p:sp>
        <p:nvSpPr>
          <p:cNvPr id="3" name="Rectangle 2"/>
          <p:cNvSpPr/>
          <p:nvPr/>
        </p:nvSpPr>
        <p:spPr>
          <a:xfrm>
            <a:off x="3629888" y="2724431"/>
            <a:ext cx="4941454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Consistently rational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Narrowly self-interested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Pursues subjectively-defined ends optimally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Maximizes utility as a consumer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Aims to profit as a producer</a:t>
            </a:r>
          </a:p>
          <a:p>
            <a:pPr algn="ctr"/>
            <a:endParaRPr lang="en-GB" sz="800" b="1" dirty="0">
              <a:solidFill>
                <a:srgbClr val="FFFF00"/>
              </a:solidFill>
            </a:endParaRP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Widely used in economics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In contrast to behavioural economics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(biases, irrationalities)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and views on reciprocation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48459" y="1885213"/>
            <a:ext cx="1828798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because they do,</a:t>
            </a:r>
          </a:p>
          <a:p>
            <a:pPr algn="r"/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“out there”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76210" y="2022441"/>
            <a:ext cx="1828798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FF00"/>
                </a:solidFill>
              </a:rPr>
              <a:t>because they do,</a:t>
            </a:r>
          </a:p>
          <a:p>
            <a:r>
              <a:rPr lang="en-GB" b="1" dirty="0">
                <a:solidFill>
                  <a:srgbClr val="FFFF00"/>
                </a:solidFill>
              </a:rPr>
              <a:t>in our best theories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113819" y="3741397"/>
            <a:ext cx="1986950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because believing that they do is a part of a good deal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-12744" y="3741396"/>
            <a:ext cx="2312599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FF00"/>
                </a:solidFill>
              </a:rPr>
              <a:t>because saying that they do coheres    with what we believe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505761" y="5707718"/>
            <a:ext cx="2714194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… perhaps not,</a:t>
            </a:r>
          </a:p>
          <a:p>
            <a:pPr algn="r"/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but let’s pretend that</a:t>
            </a:r>
          </a:p>
          <a:p>
            <a:pPr algn="r"/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they do, for good science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12780" y="5707718"/>
            <a:ext cx="3002715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FF00"/>
                </a:solidFill>
              </a:rPr>
              <a:t>because they</a:t>
            </a:r>
          </a:p>
          <a:p>
            <a:r>
              <a:rPr lang="en-GB" b="1" dirty="0">
                <a:solidFill>
                  <a:srgbClr val="FFFF00"/>
                </a:solidFill>
              </a:rPr>
              <a:t>are a good (or bad)</a:t>
            </a:r>
          </a:p>
          <a:p>
            <a:r>
              <a:rPr lang="en-GB" b="1" dirty="0">
                <a:solidFill>
                  <a:srgbClr val="FFFF00"/>
                </a:solidFill>
              </a:rPr>
              <a:t>human construction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893111" y="2389763"/>
            <a:ext cx="641725" cy="701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00" b="1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5871" y="4512136"/>
            <a:ext cx="641725" cy="701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00" b="1" dirty="0"/>
              <a:t>?</a:t>
            </a:r>
          </a:p>
        </p:txBody>
      </p:sp>
      <p:sp>
        <p:nvSpPr>
          <p:cNvPr id="5" name="Multiply 4"/>
          <p:cNvSpPr/>
          <p:nvPr/>
        </p:nvSpPr>
        <p:spPr>
          <a:xfrm>
            <a:off x="1353120" y="5385157"/>
            <a:ext cx="1468581" cy="1334456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507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spontaneous “trialism” of social sciences:</a:t>
            </a:r>
          </a:p>
          <a:p>
            <a:pPr algn="ctr"/>
            <a:r>
              <a:rPr lang="en-GB" sz="3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action exist?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04326" y="1595277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Intersubjectively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48294" y="1571454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Objectively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560358" y="1600691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Subjectively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4185128" y="2191640"/>
            <a:ext cx="36000" cy="4573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8" name="Rectangle 127"/>
          <p:cNvSpPr/>
          <p:nvPr/>
        </p:nvSpPr>
        <p:spPr>
          <a:xfrm>
            <a:off x="8045633" y="2191640"/>
            <a:ext cx="36000" cy="4573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9" name="Oval 128"/>
          <p:cNvSpPr/>
          <p:nvPr/>
        </p:nvSpPr>
        <p:spPr>
          <a:xfrm>
            <a:off x="4512017" y="2874329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Straight Connector 129"/>
          <p:cNvCxnSpPr/>
          <p:nvPr/>
        </p:nvCxnSpPr>
        <p:spPr>
          <a:xfrm rot="240000">
            <a:off x="4639017" y="3163173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4532337" y="3525282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4656796" y="3525282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>
            <a:off x="4506936" y="3261562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4654256" y="3261562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6124842" y="244383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136" name="Straight Connector 135"/>
          <p:cNvCxnSpPr/>
          <p:nvPr/>
        </p:nvCxnSpPr>
        <p:spPr>
          <a:xfrm rot="240000">
            <a:off x="6251842" y="2732681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6142300" y="3094790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6269621" y="3094790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>
            <a:off x="6068959" y="2831070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6267081" y="2831070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40"/>
          <p:cNvSpPr/>
          <p:nvPr/>
        </p:nvSpPr>
        <p:spPr>
          <a:xfrm>
            <a:off x="5373019" y="3834145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2" name="Straight Connector 141"/>
          <p:cNvCxnSpPr/>
          <p:nvPr/>
        </p:nvCxnSpPr>
        <p:spPr>
          <a:xfrm rot="240000">
            <a:off x="5500019" y="4122989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5393339" y="4485098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5517798" y="4485098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>
            <a:off x="5367938" y="4221378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5515258" y="4221378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Oval 146"/>
          <p:cNvSpPr/>
          <p:nvPr/>
        </p:nvSpPr>
        <p:spPr>
          <a:xfrm>
            <a:off x="7562417" y="2818508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rot="240000">
            <a:off x="7689417" y="3107352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7582737" y="3469461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7707196" y="3469461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>
            <a:off x="7484277" y="3205741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7704656" y="3205741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6831334" y="390426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4" name="Straight Connector 153"/>
          <p:cNvCxnSpPr/>
          <p:nvPr/>
        </p:nvCxnSpPr>
        <p:spPr>
          <a:xfrm rot="240000">
            <a:off x="6958334" y="419311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>
            <a:off x="6851654" y="455522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6976113" y="455522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6826253" y="4291500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6973573" y="4291500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5098767" y="3067782"/>
            <a:ext cx="810592" cy="2224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5702164" y="3317062"/>
            <a:ext cx="301575" cy="4271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4933616" y="3924150"/>
            <a:ext cx="316478" cy="26816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H="1">
            <a:off x="5702164" y="3482384"/>
            <a:ext cx="1748155" cy="73899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6389914" y="3482384"/>
            <a:ext cx="278643" cy="7099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flipV="1">
            <a:off x="7242154" y="3833365"/>
            <a:ext cx="400591" cy="68280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Oval 256"/>
          <p:cNvSpPr/>
          <p:nvPr/>
        </p:nvSpPr>
        <p:spPr>
          <a:xfrm>
            <a:off x="2078472" y="2380345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258" name="Straight Connector 257"/>
          <p:cNvCxnSpPr/>
          <p:nvPr/>
        </p:nvCxnSpPr>
        <p:spPr>
          <a:xfrm rot="240000">
            <a:off x="2205472" y="2669189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 flipH="1">
            <a:off x="2095930" y="3031298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2223251" y="3031298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 flipH="1">
            <a:off x="2022589" y="2767578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2220711" y="2767578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Oval 262"/>
          <p:cNvSpPr/>
          <p:nvPr/>
        </p:nvSpPr>
        <p:spPr>
          <a:xfrm>
            <a:off x="3516047" y="275501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4" name="Straight Connector 263"/>
          <p:cNvCxnSpPr/>
          <p:nvPr/>
        </p:nvCxnSpPr>
        <p:spPr>
          <a:xfrm rot="240000">
            <a:off x="3643047" y="3043860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 flipH="1">
            <a:off x="3536367" y="3405969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3660826" y="3405969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 flipH="1">
            <a:off x="3437907" y="3142249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3658286" y="3142249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Oval 268"/>
          <p:cNvSpPr/>
          <p:nvPr/>
        </p:nvSpPr>
        <p:spPr>
          <a:xfrm>
            <a:off x="3044269" y="3827062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0" name="Straight Connector 269"/>
          <p:cNvCxnSpPr/>
          <p:nvPr/>
        </p:nvCxnSpPr>
        <p:spPr>
          <a:xfrm rot="240000">
            <a:off x="3171269" y="4115906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 flipH="1">
            <a:off x="3064589" y="4478015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3189048" y="4478015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 flipH="1">
            <a:off x="3039188" y="4214295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/>
        </p:nvCxnSpPr>
        <p:spPr>
          <a:xfrm>
            <a:off x="3186508" y="4214295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Oval 274"/>
          <p:cNvSpPr/>
          <p:nvPr/>
        </p:nvSpPr>
        <p:spPr>
          <a:xfrm>
            <a:off x="465647" y="281083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6" name="Straight Connector 275"/>
          <p:cNvCxnSpPr/>
          <p:nvPr/>
        </p:nvCxnSpPr>
        <p:spPr>
          <a:xfrm rot="240000">
            <a:off x="592647" y="309968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 flipH="1">
            <a:off x="485967" y="346179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>
            <a:off x="610426" y="346179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 flipH="1">
            <a:off x="460566" y="3198070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>
            <a:off x="607886" y="3198070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Oval 280"/>
          <p:cNvSpPr/>
          <p:nvPr/>
        </p:nvSpPr>
        <p:spPr>
          <a:xfrm>
            <a:off x="1326649" y="3770653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2" name="Straight Connector 281"/>
          <p:cNvCxnSpPr/>
          <p:nvPr/>
        </p:nvCxnSpPr>
        <p:spPr>
          <a:xfrm rot="240000">
            <a:off x="1453649" y="4059497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 flipH="1">
            <a:off x="1346969" y="4421606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>
            <a:off x="1471428" y="4421606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 flipH="1">
            <a:off x="1321568" y="4157886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>
            <a:off x="1468888" y="4157886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val 107"/>
          <p:cNvSpPr/>
          <p:nvPr/>
        </p:nvSpPr>
        <p:spPr>
          <a:xfrm>
            <a:off x="8465356" y="2876678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Connector 108"/>
          <p:cNvCxnSpPr/>
          <p:nvPr/>
        </p:nvCxnSpPr>
        <p:spPr>
          <a:xfrm rot="240000">
            <a:off x="8592356" y="3165522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>
            <a:off x="8485676" y="3527631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8610135" y="3527631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8460275" y="3263911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8607595" y="3263911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/>
          <p:cNvSpPr/>
          <p:nvPr/>
        </p:nvSpPr>
        <p:spPr>
          <a:xfrm>
            <a:off x="10078181" y="244618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115" name="Straight Connector 114"/>
          <p:cNvCxnSpPr/>
          <p:nvPr/>
        </p:nvCxnSpPr>
        <p:spPr>
          <a:xfrm rot="240000">
            <a:off x="10205181" y="2735030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10095639" y="3097139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0222960" y="3097139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>
            <a:off x="10022298" y="2833419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10220420" y="2833419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/>
          <p:cNvSpPr/>
          <p:nvPr/>
        </p:nvSpPr>
        <p:spPr>
          <a:xfrm>
            <a:off x="9326358" y="3836494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/>
          <p:nvPr/>
        </p:nvCxnSpPr>
        <p:spPr>
          <a:xfrm rot="240000">
            <a:off x="9453358" y="4125338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9346678" y="4487447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9471137" y="4487447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>
            <a:off x="9321277" y="4223727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9468597" y="4223727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11515756" y="282085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9" name="Straight Connector 158"/>
          <p:cNvCxnSpPr/>
          <p:nvPr/>
        </p:nvCxnSpPr>
        <p:spPr>
          <a:xfrm rot="240000">
            <a:off x="11642756" y="310970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H="1">
            <a:off x="11536076" y="347181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11660535" y="347181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H="1">
            <a:off x="11437616" y="3208090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11657995" y="3208090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Oval 163"/>
          <p:cNvSpPr/>
          <p:nvPr/>
        </p:nvSpPr>
        <p:spPr>
          <a:xfrm>
            <a:off x="10784673" y="390661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5" name="Straight Connector 164"/>
          <p:cNvCxnSpPr/>
          <p:nvPr/>
        </p:nvCxnSpPr>
        <p:spPr>
          <a:xfrm rot="240000">
            <a:off x="10911673" y="4195460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H="1">
            <a:off x="10804993" y="4557569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10929452" y="4557569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H="1">
            <a:off x="10779592" y="4293849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10926912" y="4293849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 flipV="1">
            <a:off x="8845295" y="2761083"/>
            <a:ext cx="1036896" cy="18288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 flipV="1">
            <a:off x="9550019" y="3186924"/>
            <a:ext cx="429000" cy="520402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flipH="1" flipV="1">
            <a:off x="10560956" y="3387732"/>
            <a:ext cx="218636" cy="319594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 flipH="1" flipV="1">
            <a:off x="10560957" y="2831071"/>
            <a:ext cx="786964" cy="8449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Circular Arrow 173"/>
          <p:cNvSpPr/>
          <p:nvPr/>
        </p:nvSpPr>
        <p:spPr>
          <a:xfrm rot="6195748">
            <a:off x="10287157" y="2164919"/>
            <a:ext cx="415463" cy="39817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4062256"/>
              <a:gd name="adj5" fmla="val 12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cxnSp>
        <p:nvCxnSpPr>
          <p:cNvPr id="175" name="Straight Arrow Connector 174"/>
          <p:cNvCxnSpPr/>
          <p:nvPr/>
        </p:nvCxnSpPr>
        <p:spPr>
          <a:xfrm flipH="1">
            <a:off x="9440644" y="2810837"/>
            <a:ext cx="581654" cy="716794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>
            <a:off x="10416088" y="2810837"/>
            <a:ext cx="482871" cy="865903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>
            <a:off x="10535920" y="2631440"/>
            <a:ext cx="815161" cy="252192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 flipH="1">
            <a:off x="8957671" y="2664825"/>
            <a:ext cx="928624" cy="197701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460567" y="5037271"/>
            <a:ext cx="3358024" cy="144655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as a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phenomenon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as complicated interplays of particles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4350425" y="5037271"/>
            <a:ext cx="3602084" cy="144655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as a part of social and communal networks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as what agents do in social  and communal life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8541408" y="5037271"/>
            <a:ext cx="3358024" cy="144655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as observed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others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as observed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self</a:t>
            </a:r>
          </a:p>
        </p:txBody>
      </p:sp>
    </p:spTree>
    <p:extLst>
      <p:ext uri="{BB962C8B-B14F-4D97-AF65-F5344CB8AC3E}">
        <p14:creationId xmlns:p14="http://schemas.microsoft.com/office/powerpoint/2010/main" val="333990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detour to ontology circling back to epistemology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FF00"/>
                </a:solidFill>
              </a:rPr>
              <a:t>Members of the “species” homo economicus exist (or not)</a:t>
            </a:r>
          </a:p>
        </p:txBody>
      </p:sp>
      <p:sp>
        <p:nvSpPr>
          <p:cNvPr id="7" name="Oval 6"/>
          <p:cNvSpPr/>
          <p:nvPr/>
        </p:nvSpPr>
        <p:spPr>
          <a:xfrm>
            <a:off x="7412749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INSTRUMEN-TALISM</a:t>
            </a:r>
          </a:p>
        </p:txBody>
      </p:sp>
      <p:sp>
        <p:nvSpPr>
          <p:cNvPr id="9" name="Oval 8"/>
          <p:cNvSpPr/>
          <p:nvPr/>
        </p:nvSpPr>
        <p:spPr>
          <a:xfrm>
            <a:off x="2512527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CONSTRUC-TIVISM</a:t>
            </a:r>
          </a:p>
        </p:txBody>
      </p:sp>
      <p:sp>
        <p:nvSpPr>
          <p:cNvPr id="10" name="Oval 9"/>
          <p:cNvSpPr/>
          <p:nvPr/>
        </p:nvSpPr>
        <p:spPr>
          <a:xfrm>
            <a:off x="4962638" y="540805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NOMINALISM</a:t>
            </a:r>
          </a:p>
        </p:txBody>
      </p:sp>
      <p:sp>
        <p:nvSpPr>
          <p:cNvPr id="11" name="Oval 10"/>
          <p:cNvSpPr/>
          <p:nvPr/>
        </p:nvSpPr>
        <p:spPr>
          <a:xfrm>
            <a:off x="2041491" y="352993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COHERENTISM</a:t>
            </a:r>
          </a:p>
        </p:txBody>
      </p:sp>
      <p:sp>
        <p:nvSpPr>
          <p:cNvPr id="12" name="Oval 11"/>
          <p:cNvSpPr/>
          <p:nvPr/>
        </p:nvSpPr>
        <p:spPr>
          <a:xfrm>
            <a:off x="7937654" y="3545589"/>
            <a:ext cx="2277495" cy="100630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PRAGMATISM</a:t>
            </a:r>
          </a:p>
        </p:txBody>
      </p:sp>
      <p:sp>
        <p:nvSpPr>
          <p:cNvPr id="13" name="Oval 12"/>
          <p:cNvSpPr/>
          <p:nvPr/>
        </p:nvSpPr>
        <p:spPr>
          <a:xfrm>
            <a:off x="7412748" y="223416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EXTERNAL SCIENTIFIC REALISM</a:t>
            </a:r>
          </a:p>
        </p:txBody>
      </p:sp>
      <p:sp>
        <p:nvSpPr>
          <p:cNvPr id="14" name="Oval 13"/>
          <p:cNvSpPr/>
          <p:nvPr/>
        </p:nvSpPr>
        <p:spPr>
          <a:xfrm>
            <a:off x="2512528" y="225200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INTERNAL SCIENTIFIC REALISM</a:t>
            </a:r>
          </a:p>
        </p:txBody>
      </p:sp>
      <p:sp>
        <p:nvSpPr>
          <p:cNvPr id="15" name="Oval 14"/>
          <p:cNvSpPr/>
          <p:nvPr/>
        </p:nvSpPr>
        <p:spPr>
          <a:xfrm>
            <a:off x="4962638" y="169784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REALISM</a:t>
            </a:r>
          </a:p>
        </p:txBody>
      </p:sp>
      <p:sp>
        <p:nvSpPr>
          <p:cNvPr id="3" name="Rectangle 2"/>
          <p:cNvSpPr/>
          <p:nvPr/>
        </p:nvSpPr>
        <p:spPr>
          <a:xfrm>
            <a:off x="3629888" y="2724431"/>
            <a:ext cx="4941454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Consistently rational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Narrowly self-interested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Pursues subjectively-defined ends optimally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Maximizes utility as a consumer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Aims to profit as a producer</a:t>
            </a:r>
          </a:p>
          <a:p>
            <a:pPr algn="ctr"/>
            <a:endParaRPr lang="en-GB" sz="800" b="1" dirty="0">
              <a:solidFill>
                <a:srgbClr val="FFFF00"/>
              </a:solidFill>
            </a:endParaRP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Widely used in economics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In contrast to behavioural economics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(biases, irrationalities)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and views on reciprocation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48459" y="1885213"/>
            <a:ext cx="1828798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because they do,</a:t>
            </a:r>
          </a:p>
          <a:p>
            <a:pPr algn="r"/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“out there”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76210" y="2022441"/>
            <a:ext cx="1828798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FF00"/>
                </a:solidFill>
              </a:rPr>
              <a:t>because they do,</a:t>
            </a:r>
          </a:p>
          <a:p>
            <a:r>
              <a:rPr lang="en-GB" b="1" dirty="0">
                <a:solidFill>
                  <a:srgbClr val="FFFF00"/>
                </a:solidFill>
              </a:rPr>
              <a:t>in our best theories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113819" y="3741397"/>
            <a:ext cx="1986950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because believing that they do is a part of a good deal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-12744" y="3741396"/>
            <a:ext cx="2312599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FF00"/>
                </a:solidFill>
              </a:rPr>
              <a:t>because saying that they do coheres    with what we believe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505761" y="5707718"/>
            <a:ext cx="2714194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FFFF00"/>
                </a:solidFill>
              </a:rPr>
              <a:t> … perhaps not,</a:t>
            </a:r>
          </a:p>
          <a:p>
            <a:pPr algn="r"/>
            <a:r>
              <a:rPr lang="en-GB" b="1" dirty="0">
                <a:solidFill>
                  <a:srgbClr val="FFFF00"/>
                </a:solidFill>
              </a:rPr>
              <a:t>but let’s pretend that</a:t>
            </a:r>
          </a:p>
          <a:p>
            <a:pPr algn="r"/>
            <a:r>
              <a:rPr lang="en-GB" b="1" dirty="0">
                <a:solidFill>
                  <a:srgbClr val="FFFF00"/>
                </a:solidFill>
              </a:rPr>
              <a:t>they do, for good science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12780" y="5707718"/>
            <a:ext cx="3002715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FF00"/>
                </a:solidFill>
              </a:rPr>
              <a:t>because they</a:t>
            </a:r>
          </a:p>
          <a:p>
            <a:r>
              <a:rPr lang="en-GB" b="1" dirty="0">
                <a:solidFill>
                  <a:srgbClr val="FFFF00"/>
                </a:solidFill>
              </a:rPr>
              <a:t>are a good (or bad)</a:t>
            </a:r>
          </a:p>
          <a:p>
            <a:r>
              <a:rPr lang="en-GB" b="1" dirty="0">
                <a:solidFill>
                  <a:srgbClr val="FFFF00"/>
                </a:solidFill>
              </a:rPr>
              <a:t>human construction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893111" y="2389763"/>
            <a:ext cx="641725" cy="701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00" b="1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5871" y="4512136"/>
            <a:ext cx="641725" cy="701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00" b="1" dirty="0"/>
              <a:t>?</a:t>
            </a:r>
          </a:p>
        </p:txBody>
      </p:sp>
      <p:sp>
        <p:nvSpPr>
          <p:cNvPr id="5" name="Multiply 4"/>
          <p:cNvSpPr/>
          <p:nvPr/>
        </p:nvSpPr>
        <p:spPr>
          <a:xfrm>
            <a:off x="1353120" y="5385157"/>
            <a:ext cx="1468581" cy="1334456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Division 5"/>
          <p:cNvSpPr/>
          <p:nvPr/>
        </p:nvSpPr>
        <p:spPr>
          <a:xfrm rot="-4260000">
            <a:off x="11115374" y="5743965"/>
            <a:ext cx="1126836" cy="637309"/>
          </a:xfrm>
          <a:prstGeom prst="mathDivid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993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detour to ontology circling back to epistemology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FF00"/>
                </a:solidFill>
              </a:rPr>
              <a:t>Members of the “species” homo economicus exist (or not)</a:t>
            </a:r>
          </a:p>
        </p:txBody>
      </p:sp>
      <p:sp>
        <p:nvSpPr>
          <p:cNvPr id="7" name="Oval 6"/>
          <p:cNvSpPr/>
          <p:nvPr/>
        </p:nvSpPr>
        <p:spPr>
          <a:xfrm>
            <a:off x="7412749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INSTRUMEN-TALISM</a:t>
            </a:r>
          </a:p>
        </p:txBody>
      </p:sp>
      <p:sp>
        <p:nvSpPr>
          <p:cNvPr id="9" name="Oval 8"/>
          <p:cNvSpPr/>
          <p:nvPr/>
        </p:nvSpPr>
        <p:spPr>
          <a:xfrm>
            <a:off x="2512527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CONSTRUC-TIVISM</a:t>
            </a:r>
          </a:p>
        </p:txBody>
      </p:sp>
      <p:sp>
        <p:nvSpPr>
          <p:cNvPr id="10" name="Oval 9"/>
          <p:cNvSpPr/>
          <p:nvPr/>
        </p:nvSpPr>
        <p:spPr>
          <a:xfrm>
            <a:off x="4962638" y="540805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NOMINALISM</a:t>
            </a:r>
          </a:p>
        </p:txBody>
      </p:sp>
      <p:sp>
        <p:nvSpPr>
          <p:cNvPr id="11" name="Oval 10"/>
          <p:cNvSpPr/>
          <p:nvPr/>
        </p:nvSpPr>
        <p:spPr>
          <a:xfrm>
            <a:off x="2041491" y="352993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COHERENTISM</a:t>
            </a:r>
          </a:p>
        </p:txBody>
      </p:sp>
      <p:sp>
        <p:nvSpPr>
          <p:cNvPr id="12" name="Oval 11"/>
          <p:cNvSpPr/>
          <p:nvPr/>
        </p:nvSpPr>
        <p:spPr>
          <a:xfrm>
            <a:off x="7937654" y="3545589"/>
            <a:ext cx="2277495" cy="100630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PRAGMATISM</a:t>
            </a:r>
          </a:p>
        </p:txBody>
      </p:sp>
      <p:sp>
        <p:nvSpPr>
          <p:cNvPr id="13" name="Oval 12"/>
          <p:cNvSpPr/>
          <p:nvPr/>
        </p:nvSpPr>
        <p:spPr>
          <a:xfrm>
            <a:off x="7412748" y="223416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EXTERNAL SCIENTIFIC REALISM</a:t>
            </a:r>
          </a:p>
        </p:txBody>
      </p:sp>
      <p:sp>
        <p:nvSpPr>
          <p:cNvPr id="14" name="Oval 13"/>
          <p:cNvSpPr/>
          <p:nvPr/>
        </p:nvSpPr>
        <p:spPr>
          <a:xfrm>
            <a:off x="2512528" y="225200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INTERNAL SCIENTIFIC REALISM</a:t>
            </a:r>
          </a:p>
        </p:txBody>
      </p:sp>
      <p:sp>
        <p:nvSpPr>
          <p:cNvPr id="15" name="Oval 14"/>
          <p:cNvSpPr/>
          <p:nvPr/>
        </p:nvSpPr>
        <p:spPr>
          <a:xfrm>
            <a:off x="4962638" y="169784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REALISM</a:t>
            </a:r>
          </a:p>
        </p:txBody>
      </p:sp>
      <p:sp>
        <p:nvSpPr>
          <p:cNvPr id="3" name="Rectangle 2"/>
          <p:cNvSpPr/>
          <p:nvPr/>
        </p:nvSpPr>
        <p:spPr>
          <a:xfrm>
            <a:off x="3629888" y="2724431"/>
            <a:ext cx="4941454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Consistently rational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Narrowly self-interested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Pursues subjectively-defined ends optimally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Maximizes utility as a consumer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Aims to profit as a producer</a:t>
            </a:r>
          </a:p>
          <a:p>
            <a:pPr algn="ctr"/>
            <a:endParaRPr lang="en-GB" sz="800" b="1" dirty="0">
              <a:solidFill>
                <a:srgbClr val="FFFF00"/>
              </a:solidFill>
            </a:endParaRP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Widely used in economics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In contrast to behavioural economics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(biases, irrationalities)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and views on reciprocation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48459" y="1885213"/>
            <a:ext cx="1828798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because they do,</a:t>
            </a:r>
          </a:p>
          <a:p>
            <a:pPr algn="r"/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“out there”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76210" y="2022441"/>
            <a:ext cx="1828798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FF00"/>
                </a:solidFill>
              </a:rPr>
              <a:t>because they do,</a:t>
            </a:r>
          </a:p>
          <a:p>
            <a:r>
              <a:rPr lang="en-GB" b="1" dirty="0">
                <a:solidFill>
                  <a:srgbClr val="FFFF00"/>
                </a:solidFill>
              </a:rPr>
              <a:t>in our best theories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-12744" y="3741396"/>
            <a:ext cx="2312599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FF00"/>
                </a:solidFill>
              </a:rPr>
              <a:t>because saying that they do coheres    with what we believe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505761" y="5707718"/>
            <a:ext cx="2714194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FFFF00"/>
                </a:solidFill>
              </a:rPr>
              <a:t> … perhaps not,</a:t>
            </a:r>
          </a:p>
          <a:p>
            <a:pPr algn="r"/>
            <a:r>
              <a:rPr lang="en-GB" b="1" dirty="0">
                <a:solidFill>
                  <a:srgbClr val="FFFF00"/>
                </a:solidFill>
              </a:rPr>
              <a:t>but let’s pretend that</a:t>
            </a:r>
          </a:p>
          <a:p>
            <a:pPr algn="r"/>
            <a:r>
              <a:rPr lang="en-GB" b="1" dirty="0">
                <a:solidFill>
                  <a:srgbClr val="FFFF00"/>
                </a:solidFill>
              </a:rPr>
              <a:t>they do, for good science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12780" y="5707718"/>
            <a:ext cx="3002715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FF00"/>
                </a:solidFill>
              </a:rPr>
              <a:t>because they</a:t>
            </a:r>
          </a:p>
          <a:p>
            <a:r>
              <a:rPr lang="en-GB" b="1" dirty="0">
                <a:solidFill>
                  <a:srgbClr val="FFFF00"/>
                </a:solidFill>
              </a:rPr>
              <a:t>are a good (or bad)</a:t>
            </a:r>
          </a:p>
          <a:p>
            <a:r>
              <a:rPr lang="en-GB" b="1" dirty="0">
                <a:solidFill>
                  <a:srgbClr val="FFFF00"/>
                </a:solidFill>
              </a:rPr>
              <a:t>human construction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893111" y="2389763"/>
            <a:ext cx="641725" cy="701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00" b="1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5871" y="4512136"/>
            <a:ext cx="641725" cy="701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00" b="1" dirty="0"/>
              <a:t>?</a:t>
            </a:r>
          </a:p>
        </p:txBody>
      </p:sp>
      <p:sp>
        <p:nvSpPr>
          <p:cNvPr id="5" name="Multiply 4"/>
          <p:cNvSpPr/>
          <p:nvPr/>
        </p:nvSpPr>
        <p:spPr>
          <a:xfrm>
            <a:off x="1353120" y="5385157"/>
            <a:ext cx="1468581" cy="1334456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Division 5"/>
          <p:cNvSpPr/>
          <p:nvPr/>
        </p:nvSpPr>
        <p:spPr>
          <a:xfrm rot="-4260000">
            <a:off x="11115374" y="5743965"/>
            <a:ext cx="1126836" cy="637309"/>
          </a:xfrm>
          <a:prstGeom prst="mathDivid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Rectangle 22"/>
          <p:cNvSpPr/>
          <p:nvPr/>
        </p:nvSpPr>
        <p:spPr>
          <a:xfrm>
            <a:off x="11357929" y="4478147"/>
            <a:ext cx="641725" cy="701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00" b="1" dirty="0"/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113819" y="3741397"/>
            <a:ext cx="1986950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FFFF00"/>
                </a:solidFill>
              </a:rPr>
              <a:t>because believing that they do is a part of a good deal</a:t>
            </a:r>
          </a:p>
        </p:txBody>
      </p:sp>
    </p:spTree>
    <p:extLst>
      <p:ext uri="{BB962C8B-B14F-4D97-AF65-F5344CB8AC3E}">
        <p14:creationId xmlns:p14="http://schemas.microsoft.com/office/powerpoint/2010/main" val="268091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detour to ontology circling back to epistemology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FF00"/>
                </a:solidFill>
              </a:rPr>
              <a:t>Members of the “species” homo economicus exist (or not)</a:t>
            </a:r>
          </a:p>
        </p:txBody>
      </p:sp>
      <p:sp>
        <p:nvSpPr>
          <p:cNvPr id="7" name="Oval 6"/>
          <p:cNvSpPr/>
          <p:nvPr/>
        </p:nvSpPr>
        <p:spPr>
          <a:xfrm>
            <a:off x="7412749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INSTRUMEN-TALISM</a:t>
            </a:r>
          </a:p>
        </p:txBody>
      </p:sp>
      <p:sp>
        <p:nvSpPr>
          <p:cNvPr id="9" name="Oval 8"/>
          <p:cNvSpPr/>
          <p:nvPr/>
        </p:nvSpPr>
        <p:spPr>
          <a:xfrm>
            <a:off x="2512527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CONSTRUC-TIVISM</a:t>
            </a:r>
          </a:p>
        </p:txBody>
      </p:sp>
      <p:sp>
        <p:nvSpPr>
          <p:cNvPr id="10" name="Oval 9"/>
          <p:cNvSpPr/>
          <p:nvPr/>
        </p:nvSpPr>
        <p:spPr>
          <a:xfrm>
            <a:off x="4962638" y="540805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NOMINALISM</a:t>
            </a:r>
          </a:p>
        </p:txBody>
      </p:sp>
      <p:sp>
        <p:nvSpPr>
          <p:cNvPr id="11" name="Oval 10"/>
          <p:cNvSpPr/>
          <p:nvPr/>
        </p:nvSpPr>
        <p:spPr>
          <a:xfrm>
            <a:off x="2041491" y="352993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COHERENTISM</a:t>
            </a:r>
          </a:p>
        </p:txBody>
      </p:sp>
      <p:sp>
        <p:nvSpPr>
          <p:cNvPr id="12" name="Oval 11"/>
          <p:cNvSpPr/>
          <p:nvPr/>
        </p:nvSpPr>
        <p:spPr>
          <a:xfrm>
            <a:off x="7937654" y="3545589"/>
            <a:ext cx="2277495" cy="100630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PRAGMATISM</a:t>
            </a:r>
          </a:p>
        </p:txBody>
      </p:sp>
      <p:sp>
        <p:nvSpPr>
          <p:cNvPr id="13" name="Oval 12"/>
          <p:cNvSpPr/>
          <p:nvPr/>
        </p:nvSpPr>
        <p:spPr>
          <a:xfrm>
            <a:off x="7412748" y="223416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EXTERNAL SCIENTIFIC REALISM</a:t>
            </a:r>
          </a:p>
        </p:txBody>
      </p:sp>
      <p:sp>
        <p:nvSpPr>
          <p:cNvPr id="14" name="Oval 13"/>
          <p:cNvSpPr/>
          <p:nvPr/>
        </p:nvSpPr>
        <p:spPr>
          <a:xfrm>
            <a:off x="2512528" y="225200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INTERNAL SCIENTIFIC REALISM</a:t>
            </a:r>
          </a:p>
        </p:txBody>
      </p:sp>
      <p:sp>
        <p:nvSpPr>
          <p:cNvPr id="15" name="Oval 14"/>
          <p:cNvSpPr/>
          <p:nvPr/>
        </p:nvSpPr>
        <p:spPr>
          <a:xfrm>
            <a:off x="4962638" y="169784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REALISM</a:t>
            </a:r>
          </a:p>
        </p:txBody>
      </p:sp>
      <p:sp>
        <p:nvSpPr>
          <p:cNvPr id="3" name="Rectangle 2"/>
          <p:cNvSpPr/>
          <p:nvPr/>
        </p:nvSpPr>
        <p:spPr>
          <a:xfrm>
            <a:off x="3629888" y="2724431"/>
            <a:ext cx="4941454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Consistently rational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Narrowly self-interested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Pursues subjectively-defined ends optimally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Maximizes utility as a consumer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Aims to profit as a producer</a:t>
            </a:r>
          </a:p>
          <a:p>
            <a:pPr algn="ctr"/>
            <a:endParaRPr lang="en-GB" sz="800" b="1" dirty="0">
              <a:solidFill>
                <a:srgbClr val="FFFF00"/>
              </a:solidFill>
            </a:endParaRP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Widely used in economics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In contrast to behavioural economics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(biases, irrationalities)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and views on reciprocation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48459" y="1885213"/>
            <a:ext cx="1828798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FFFF00"/>
                </a:solidFill>
              </a:rPr>
              <a:t>because they do,</a:t>
            </a:r>
          </a:p>
          <a:p>
            <a:pPr algn="r"/>
            <a:r>
              <a:rPr lang="en-GB" b="1" dirty="0">
                <a:solidFill>
                  <a:srgbClr val="FFFF00"/>
                </a:solidFill>
              </a:rPr>
              <a:t>“out there”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76210" y="2022441"/>
            <a:ext cx="1828798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FF00"/>
                </a:solidFill>
              </a:rPr>
              <a:t>because they do,</a:t>
            </a:r>
          </a:p>
          <a:p>
            <a:r>
              <a:rPr lang="en-GB" b="1" dirty="0">
                <a:solidFill>
                  <a:srgbClr val="FFFF00"/>
                </a:solidFill>
              </a:rPr>
              <a:t>in our best theories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103659" y="3751557"/>
            <a:ext cx="1986950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FFFF00"/>
                </a:solidFill>
              </a:rPr>
              <a:t>because believing that they do is a part of a good deal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-12744" y="3741396"/>
            <a:ext cx="2312599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FF00"/>
                </a:solidFill>
              </a:rPr>
              <a:t>because saying that they do coheres    with what we believe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505761" y="5707718"/>
            <a:ext cx="2714194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FFFF00"/>
                </a:solidFill>
              </a:rPr>
              <a:t> … perhaps not,</a:t>
            </a:r>
          </a:p>
          <a:p>
            <a:pPr algn="r"/>
            <a:r>
              <a:rPr lang="en-GB" b="1" dirty="0">
                <a:solidFill>
                  <a:srgbClr val="FFFF00"/>
                </a:solidFill>
              </a:rPr>
              <a:t>but let’s pretend that</a:t>
            </a:r>
          </a:p>
          <a:p>
            <a:pPr algn="r"/>
            <a:r>
              <a:rPr lang="en-GB" b="1" dirty="0">
                <a:solidFill>
                  <a:srgbClr val="FFFF00"/>
                </a:solidFill>
              </a:rPr>
              <a:t>they do, for good science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12780" y="5707718"/>
            <a:ext cx="3002715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FF00"/>
                </a:solidFill>
              </a:rPr>
              <a:t>because they</a:t>
            </a:r>
          </a:p>
          <a:p>
            <a:r>
              <a:rPr lang="en-GB" b="1" dirty="0">
                <a:solidFill>
                  <a:srgbClr val="FFFF00"/>
                </a:solidFill>
              </a:rPr>
              <a:t>are a good (or bad)</a:t>
            </a:r>
          </a:p>
          <a:p>
            <a:r>
              <a:rPr lang="en-GB" b="1" dirty="0">
                <a:solidFill>
                  <a:srgbClr val="FFFF00"/>
                </a:solidFill>
              </a:rPr>
              <a:t>human construction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893111" y="2389763"/>
            <a:ext cx="641725" cy="701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00" b="1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5871" y="4512136"/>
            <a:ext cx="641725" cy="701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00" b="1" dirty="0"/>
              <a:t>?</a:t>
            </a:r>
          </a:p>
        </p:txBody>
      </p:sp>
      <p:sp>
        <p:nvSpPr>
          <p:cNvPr id="5" name="Multiply 4"/>
          <p:cNvSpPr/>
          <p:nvPr/>
        </p:nvSpPr>
        <p:spPr>
          <a:xfrm>
            <a:off x="1353120" y="5385157"/>
            <a:ext cx="1468581" cy="1334456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Division 5"/>
          <p:cNvSpPr/>
          <p:nvPr/>
        </p:nvSpPr>
        <p:spPr>
          <a:xfrm rot="-4260000">
            <a:off x="11115374" y="5743965"/>
            <a:ext cx="1126836" cy="637309"/>
          </a:xfrm>
          <a:prstGeom prst="mathDivid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Rectangle 22"/>
          <p:cNvSpPr/>
          <p:nvPr/>
        </p:nvSpPr>
        <p:spPr>
          <a:xfrm>
            <a:off x="11357929" y="4478147"/>
            <a:ext cx="641725" cy="701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00" b="1" dirty="0"/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215149" y="2522203"/>
            <a:ext cx="641725" cy="701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00" b="1" dirty="0"/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716204" y="2516713"/>
            <a:ext cx="641725" cy="701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00" b="1" dirty="0"/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214251" y="2522203"/>
            <a:ext cx="641725" cy="701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9095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11037066" y="4231496"/>
            <a:ext cx="528320" cy="2657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Rounded Rectangle 28"/>
          <p:cNvSpPr/>
          <p:nvPr/>
        </p:nvSpPr>
        <p:spPr>
          <a:xfrm>
            <a:off x="526836" y="4196019"/>
            <a:ext cx="1620000" cy="2657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Rounded Rectangle 27"/>
          <p:cNvSpPr/>
          <p:nvPr/>
        </p:nvSpPr>
        <p:spPr>
          <a:xfrm>
            <a:off x="9893516" y="6176284"/>
            <a:ext cx="528320" cy="2657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ounded Rectangle 7"/>
          <p:cNvSpPr/>
          <p:nvPr/>
        </p:nvSpPr>
        <p:spPr>
          <a:xfrm>
            <a:off x="2131581" y="2213651"/>
            <a:ext cx="528320" cy="2657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detour to ontology circling back to epistemology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FF00"/>
                </a:solidFill>
              </a:rPr>
              <a:t>Members of the “species” homo economicus exist (or not)</a:t>
            </a:r>
          </a:p>
        </p:txBody>
      </p:sp>
      <p:sp>
        <p:nvSpPr>
          <p:cNvPr id="7" name="Oval 6"/>
          <p:cNvSpPr/>
          <p:nvPr/>
        </p:nvSpPr>
        <p:spPr>
          <a:xfrm>
            <a:off x="7412749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INSTRUMEN-TALISM</a:t>
            </a:r>
          </a:p>
        </p:txBody>
      </p:sp>
      <p:sp>
        <p:nvSpPr>
          <p:cNvPr id="9" name="Oval 8"/>
          <p:cNvSpPr/>
          <p:nvPr/>
        </p:nvSpPr>
        <p:spPr>
          <a:xfrm>
            <a:off x="2512527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CONSTRUC-TIVISM</a:t>
            </a:r>
          </a:p>
        </p:txBody>
      </p:sp>
      <p:sp>
        <p:nvSpPr>
          <p:cNvPr id="10" name="Oval 9"/>
          <p:cNvSpPr/>
          <p:nvPr/>
        </p:nvSpPr>
        <p:spPr>
          <a:xfrm>
            <a:off x="4962638" y="540805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NOMINALISM</a:t>
            </a:r>
          </a:p>
        </p:txBody>
      </p:sp>
      <p:sp>
        <p:nvSpPr>
          <p:cNvPr id="11" name="Oval 10"/>
          <p:cNvSpPr/>
          <p:nvPr/>
        </p:nvSpPr>
        <p:spPr>
          <a:xfrm>
            <a:off x="2041491" y="352993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COHERENTISM</a:t>
            </a:r>
          </a:p>
        </p:txBody>
      </p:sp>
      <p:sp>
        <p:nvSpPr>
          <p:cNvPr id="12" name="Oval 11"/>
          <p:cNvSpPr/>
          <p:nvPr/>
        </p:nvSpPr>
        <p:spPr>
          <a:xfrm>
            <a:off x="7937654" y="3545589"/>
            <a:ext cx="2277495" cy="100630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PRAGMATISM</a:t>
            </a:r>
          </a:p>
        </p:txBody>
      </p:sp>
      <p:sp>
        <p:nvSpPr>
          <p:cNvPr id="13" name="Oval 12"/>
          <p:cNvSpPr/>
          <p:nvPr/>
        </p:nvSpPr>
        <p:spPr>
          <a:xfrm>
            <a:off x="7412748" y="223416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EXTERNAL SCIENTIFIC REALISM</a:t>
            </a:r>
          </a:p>
        </p:txBody>
      </p:sp>
      <p:sp>
        <p:nvSpPr>
          <p:cNvPr id="14" name="Oval 13"/>
          <p:cNvSpPr/>
          <p:nvPr/>
        </p:nvSpPr>
        <p:spPr>
          <a:xfrm>
            <a:off x="2512528" y="225200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INTERNAL SCIENTIFIC REALISM</a:t>
            </a:r>
          </a:p>
        </p:txBody>
      </p:sp>
      <p:sp>
        <p:nvSpPr>
          <p:cNvPr id="15" name="Oval 14"/>
          <p:cNvSpPr/>
          <p:nvPr/>
        </p:nvSpPr>
        <p:spPr>
          <a:xfrm>
            <a:off x="4962638" y="169784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REALISM</a:t>
            </a:r>
          </a:p>
        </p:txBody>
      </p:sp>
      <p:sp>
        <p:nvSpPr>
          <p:cNvPr id="3" name="Rectangle 2"/>
          <p:cNvSpPr/>
          <p:nvPr/>
        </p:nvSpPr>
        <p:spPr>
          <a:xfrm>
            <a:off x="3629888" y="2724431"/>
            <a:ext cx="4941454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Consistently rational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Narrowly self-interested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Pursues subjectively-defined ends optimally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Maximizes utility as a consumer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Aims to profit as a producer</a:t>
            </a:r>
          </a:p>
          <a:p>
            <a:pPr algn="ctr"/>
            <a:endParaRPr lang="en-GB" sz="800" b="1" dirty="0">
              <a:solidFill>
                <a:srgbClr val="FFFF00"/>
              </a:solidFill>
            </a:endParaRP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Widely used in economics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In contrast to behavioural economics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(biases, irrationalities)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and views on reciprocation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48459" y="1885213"/>
            <a:ext cx="1828798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FFFF00"/>
                </a:solidFill>
              </a:rPr>
              <a:t>because they do,</a:t>
            </a:r>
          </a:p>
          <a:p>
            <a:pPr algn="r"/>
            <a:r>
              <a:rPr lang="en-GB" b="1" dirty="0">
                <a:solidFill>
                  <a:srgbClr val="FFFF00"/>
                </a:solidFill>
              </a:rPr>
              <a:t>“out there”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76210" y="2022441"/>
            <a:ext cx="1828798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FF00"/>
                </a:solidFill>
              </a:rPr>
              <a:t>because they do,</a:t>
            </a:r>
          </a:p>
          <a:p>
            <a:r>
              <a:rPr lang="en-GB" b="1" dirty="0">
                <a:solidFill>
                  <a:srgbClr val="FFFF00"/>
                </a:solidFill>
              </a:rPr>
              <a:t>in our </a:t>
            </a:r>
            <a:r>
              <a:rPr lang="en-GB" b="1" dirty="0">
                <a:solidFill>
                  <a:schemeClr val="tx1"/>
                </a:solidFill>
              </a:rPr>
              <a:t>best</a:t>
            </a:r>
            <a:r>
              <a:rPr lang="en-GB" b="1" dirty="0">
                <a:solidFill>
                  <a:srgbClr val="FFFF00"/>
                </a:solidFill>
              </a:rPr>
              <a:t> theories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103659" y="3751557"/>
            <a:ext cx="1986950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FFFF00"/>
                </a:solidFill>
              </a:rPr>
              <a:t>because believing that they do is a part of a </a:t>
            </a:r>
            <a:r>
              <a:rPr lang="en-GB" b="1" dirty="0">
                <a:solidFill>
                  <a:schemeClr val="tx1"/>
                </a:solidFill>
              </a:rPr>
              <a:t>good</a:t>
            </a:r>
            <a:r>
              <a:rPr lang="en-GB" b="1" dirty="0">
                <a:solidFill>
                  <a:srgbClr val="FFFF00"/>
                </a:solidFill>
              </a:rPr>
              <a:t> deal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-12744" y="3741396"/>
            <a:ext cx="2312599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FF00"/>
                </a:solidFill>
              </a:rPr>
              <a:t>because saying that they do coheres    with </a:t>
            </a:r>
            <a:r>
              <a:rPr lang="en-GB" b="1" dirty="0">
                <a:solidFill>
                  <a:schemeClr val="tx1"/>
                </a:solidFill>
              </a:rPr>
              <a:t>what we believe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505761" y="5707718"/>
            <a:ext cx="2714194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FFFF00"/>
                </a:solidFill>
              </a:rPr>
              <a:t> … perhaps not,</a:t>
            </a:r>
          </a:p>
          <a:p>
            <a:pPr algn="r"/>
            <a:r>
              <a:rPr lang="en-GB" b="1" dirty="0">
                <a:solidFill>
                  <a:srgbClr val="FFFF00"/>
                </a:solidFill>
              </a:rPr>
              <a:t>but let’s pretend that</a:t>
            </a:r>
          </a:p>
          <a:p>
            <a:pPr algn="r"/>
            <a:r>
              <a:rPr lang="en-GB" b="1" dirty="0">
                <a:solidFill>
                  <a:srgbClr val="FFFF00"/>
                </a:solidFill>
              </a:rPr>
              <a:t>they do, for </a:t>
            </a:r>
            <a:r>
              <a:rPr lang="en-GB" b="1" dirty="0">
                <a:solidFill>
                  <a:schemeClr val="tx1"/>
                </a:solidFill>
              </a:rPr>
              <a:t>good</a:t>
            </a:r>
            <a:r>
              <a:rPr lang="en-GB" b="1" dirty="0">
                <a:solidFill>
                  <a:srgbClr val="FFFF00"/>
                </a:solidFill>
              </a:rPr>
              <a:t> science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12780" y="5707718"/>
            <a:ext cx="3002715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FF00"/>
                </a:solidFill>
              </a:rPr>
              <a:t>because they</a:t>
            </a:r>
          </a:p>
          <a:p>
            <a:r>
              <a:rPr lang="en-GB" b="1" dirty="0">
                <a:solidFill>
                  <a:srgbClr val="FFFF00"/>
                </a:solidFill>
              </a:rPr>
              <a:t>are a good (or bad)</a:t>
            </a:r>
          </a:p>
          <a:p>
            <a:r>
              <a:rPr lang="en-GB" b="1" dirty="0">
                <a:solidFill>
                  <a:srgbClr val="FFFF00"/>
                </a:solidFill>
              </a:rPr>
              <a:t>human construction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893111" y="2389763"/>
            <a:ext cx="641725" cy="701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00" b="1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5871" y="4512136"/>
            <a:ext cx="641725" cy="701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00" b="1" dirty="0"/>
              <a:t>?</a:t>
            </a:r>
          </a:p>
        </p:txBody>
      </p:sp>
      <p:sp>
        <p:nvSpPr>
          <p:cNvPr id="5" name="Multiply 4"/>
          <p:cNvSpPr/>
          <p:nvPr/>
        </p:nvSpPr>
        <p:spPr>
          <a:xfrm>
            <a:off x="1353120" y="5385157"/>
            <a:ext cx="1468581" cy="1334456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Division 5"/>
          <p:cNvSpPr/>
          <p:nvPr/>
        </p:nvSpPr>
        <p:spPr>
          <a:xfrm rot="-4260000">
            <a:off x="11115374" y="5743965"/>
            <a:ext cx="1126836" cy="637309"/>
          </a:xfrm>
          <a:prstGeom prst="mathDivid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Rectangle 22"/>
          <p:cNvSpPr/>
          <p:nvPr/>
        </p:nvSpPr>
        <p:spPr>
          <a:xfrm>
            <a:off x="11357929" y="4478147"/>
            <a:ext cx="641725" cy="701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00" b="1" dirty="0"/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215149" y="2522203"/>
            <a:ext cx="641725" cy="701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00" b="1" dirty="0"/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716204" y="2516713"/>
            <a:ext cx="641725" cy="701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00" b="1" dirty="0"/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214251" y="2522203"/>
            <a:ext cx="641725" cy="701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7347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Is science progressive?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Are its concepts and theories improving?</a:t>
            </a:r>
          </a:p>
        </p:txBody>
      </p:sp>
      <p:sp>
        <p:nvSpPr>
          <p:cNvPr id="7" name="Oval 6"/>
          <p:cNvSpPr/>
          <p:nvPr/>
        </p:nvSpPr>
        <p:spPr>
          <a:xfrm>
            <a:off x="7412749" y="4863131"/>
            <a:ext cx="2277495" cy="1044052"/>
          </a:xfrm>
          <a:prstGeom prst="ellipse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2">
                    <a:lumMod val="75000"/>
                  </a:schemeClr>
                </a:solidFill>
              </a:rPr>
              <a:t>INSTRUMEN-TALISM</a:t>
            </a:r>
          </a:p>
        </p:txBody>
      </p:sp>
      <p:sp>
        <p:nvSpPr>
          <p:cNvPr id="9" name="Oval 8"/>
          <p:cNvSpPr/>
          <p:nvPr/>
        </p:nvSpPr>
        <p:spPr>
          <a:xfrm>
            <a:off x="2512527" y="4863131"/>
            <a:ext cx="2277495" cy="1044052"/>
          </a:xfrm>
          <a:prstGeom prst="ellipse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2">
                    <a:lumMod val="75000"/>
                  </a:schemeClr>
                </a:solidFill>
              </a:rPr>
              <a:t>CONSTRUC-TIVISM</a:t>
            </a:r>
          </a:p>
        </p:txBody>
      </p:sp>
      <p:sp>
        <p:nvSpPr>
          <p:cNvPr id="10" name="Oval 9"/>
          <p:cNvSpPr/>
          <p:nvPr/>
        </p:nvSpPr>
        <p:spPr>
          <a:xfrm>
            <a:off x="4962638" y="5408055"/>
            <a:ext cx="2277495" cy="1044052"/>
          </a:xfrm>
          <a:prstGeom prst="ellipse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2">
                    <a:lumMod val="75000"/>
                  </a:schemeClr>
                </a:solidFill>
              </a:rPr>
              <a:t>CORRE-</a:t>
            </a:r>
          </a:p>
          <a:p>
            <a:pPr algn="ctr"/>
            <a:r>
              <a:rPr lang="fi-FI" b="1" dirty="0">
                <a:solidFill>
                  <a:schemeClr val="bg2">
                    <a:lumMod val="75000"/>
                  </a:schemeClr>
                </a:solidFill>
              </a:rPr>
              <a:t>SPONDENCE,</a:t>
            </a:r>
          </a:p>
          <a:p>
            <a:pPr algn="ctr"/>
            <a:r>
              <a:rPr lang="fi-FI" b="1" dirty="0">
                <a:solidFill>
                  <a:schemeClr val="bg2">
                    <a:lumMod val="75000"/>
                  </a:schemeClr>
                </a:solidFill>
              </a:rPr>
              <a:t>NOMINALISM</a:t>
            </a:r>
          </a:p>
        </p:txBody>
      </p:sp>
      <p:sp>
        <p:nvSpPr>
          <p:cNvPr id="11" name="Oval 10"/>
          <p:cNvSpPr/>
          <p:nvPr/>
        </p:nvSpPr>
        <p:spPr>
          <a:xfrm>
            <a:off x="2041491" y="3529933"/>
            <a:ext cx="2277495" cy="1044052"/>
          </a:xfrm>
          <a:prstGeom prst="ellipse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2">
                    <a:lumMod val="75000"/>
                  </a:schemeClr>
                </a:solidFill>
              </a:rPr>
              <a:t>COHERENTISM</a:t>
            </a:r>
          </a:p>
        </p:txBody>
      </p:sp>
      <p:sp>
        <p:nvSpPr>
          <p:cNvPr id="12" name="Oval 11"/>
          <p:cNvSpPr/>
          <p:nvPr/>
        </p:nvSpPr>
        <p:spPr>
          <a:xfrm>
            <a:off x="7937654" y="3545589"/>
            <a:ext cx="2277495" cy="1006306"/>
          </a:xfrm>
          <a:prstGeom prst="ellipse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2">
                    <a:lumMod val="75000"/>
                  </a:schemeClr>
                </a:solidFill>
              </a:rPr>
              <a:t>PRAGMATISM</a:t>
            </a:r>
          </a:p>
        </p:txBody>
      </p:sp>
      <p:sp>
        <p:nvSpPr>
          <p:cNvPr id="13" name="Oval 12"/>
          <p:cNvSpPr/>
          <p:nvPr/>
        </p:nvSpPr>
        <p:spPr>
          <a:xfrm>
            <a:off x="7412748" y="2234163"/>
            <a:ext cx="2277495" cy="1044052"/>
          </a:xfrm>
          <a:prstGeom prst="ellipse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2">
                    <a:lumMod val="75000"/>
                  </a:schemeClr>
                </a:solidFill>
              </a:rPr>
              <a:t>EXTERNAL SCIENTIFIC REALISM</a:t>
            </a:r>
          </a:p>
        </p:txBody>
      </p:sp>
      <p:sp>
        <p:nvSpPr>
          <p:cNvPr id="14" name="Oval 13"/>
          <p:cNvSpPr/>
          <p:nvPr/>
        </p:nvSpPr>
        <p:spPr>
          <a:xfrm>
            <a:off x="2512528" y="2252005"/>
            <a:ext cx="2277495" cy="1044052"/>
          </a:xfrm>
          <a:prstGeom prst="ellipse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2">
                    <a:lumMod val="75000"/>
                  </a:schemeClr>
                </a:solidFill>
              </a:rPr>
              <a:t>INTERNAL SCIENTIFIC REALISM</a:t>
            </a:r>
          </a:p>
        </p:txBody>
      </p:sp>
      <p:sp>
        <p:nvSpPr>
          <p:cNvPr id="15" name="Oval 14"/>
          <p:cNvSpPr/>
          <p:nvPr/>
        </p:nvSpPr>
        <p:spPr>
          <a:xfrm>
            <a:off x="4962638" y="1697845"/>
            <a:ext cx="2277495" cy="1044052"/>
          </a:xfrm>
          <a:prstGeom prst="ellipse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2">
                    <a:lumMod val="75000"/>
                  </a:schemeClr>
                </a:solidFill>
              </a:rPr>
              <a:t>CORRE-SPONDENCE,</a:t>
            </a:r>
          </a:p>
          <a:p>
            <a:pPr algn="ctr"/>
            <a:r>
              <a:rPr lang="fi-FI" b="1" dirty="0">
                <a:solidFill>
                  <a:schemeClr val="bg2">
                    <a:lumMod val="75000"/>
                  </a:schemeClr>
                </a:solidFill>
              </a:rPr>
              <a:t>REALISM</a:t>
            </a:r>
          </a:p>
        </p:txBody>
      </p:sp>
    </p:spTree>
    <p:extLst>
      <p:ext uri="{BB962C8B-B14F-4D97-AF65-F5344CB8AC3E}">
        <p14:creationId xmlns:p14="http://schemas.microsoft.com/office/powerpoint/2010/main" val="105324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Is science progressive?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Are its concepts and theories improving?</a:t>
            </a:r>
          </a:p>
        </p:txBody>
      </p:sp>
      <p:sp>
        <p:nvSpPr>
          <p:cNvPr id="7" name="Oval 6"/>
          <p:cNvSpPr/>
          <p:nvPr/>
        </p:nvSpPr>
        <p:spPr>
          <a:xfrm>
            <a:off x="7412749" y="4863131"/>
            <a:ext cx="2277495" cy="1044052"/>
          </a:xfrm>
          <a:prstGeom prst="ellipse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INSTRUMEN-TALISM</a:t>
            </a:r>
          </a:p>
        </p:txBody>
      </p:sp>
      <p:sp>
        <p:nvSpPr>
          <p:cNvPr id="9" name="Oval 8"/>
          <p:cNvSpPr/>
          <p:nvPr/>
        </p:nvSpPr>
        <p:spPr>
          <a:xfrm>
            <a:off x="2512527" y="4863131"/>
            <a:ext cx="2277495" cy="1044052"/>
          </a:xfrm>
          <a:prstGeom prst="ellipse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CONSTRUC-TIVISM</a:t>
            </a:r>
          </a:p>
        </p:txBody>
      </p:sp>
      <p:sp>
        <p:nvSpPr>
          <p:cNvPr id="10" name="Oval 9"/>
          <p:cNvSpPr/>
          <p:nvPr/>
        </p:nvSpPr>
        <p:spPr>
          <a:xfrm>
            <a:off x="4962638" y="5408055"/>
            <a:ext cx="2277495" cy="1044052"/>
          </a:xfrm>
          <a:prstGeom prst="ellipse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CORRE-</a:t>
            </a:r>
          </a:p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SPONDENCE,</a:t>
            </a:r>
          </a:p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NOMINALISM</a:t>
            </a:r>
          </a:p>
        </p:txBody>
      </p:sp>
      <p:sp>
        <p:nvSpPr>
          <p:cNvPr id="11" name="Oval 10"/>
          <p:cNvSpPr/>
          <p:nvPr/>
        </p:nvSpPr>
        <p:spPr>
          <a:xfrm>
            <a:off x="2041491" y="3529933"/>
            <a:ext cx="2277495" cy="1044052"/>
          </a:xfrm>
          <a:prstGeom prst="ellipse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COHERENTISM</a:t>
            </a:r>
          </a:p>
        </p:txBody>
      </p:sp>
      <p:sp>
        <p:nvSpPr>
          <p:cNvPr id="12" name="Oval 11"/>
          <p:cNvSpPr/>
          <p:nvPr/>
        </p:nvSpPr>
        <p:spPr>
          <a:xfrm>
            <a:off x="7937654" y="3545589"/>
            <a:ext cx="2277495" cy="1006306"/>
          </a:xfrm>
          <a:prstGeom prst="ellipse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PRAGMATISM</a:t>
            </a:r>
          </a:p>
        </p:txBody>
      </p:sp>
      <p:sp>
        <p:nvSpPr>
          <p:cNvPr id="13" name="Oval 12"/>
          <p:cNvSpPr/>
          <p:nvPr/>
        </p:nvSpPr>
        <p:spPr>
          <a:xfrm>
            <a:off x="7412748" y="2234163"/>
            <a:ext cx="2277495" cy="1044052"/>
          </a:xfrm>
          <a:prstGeom prst="ellipse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EXTERNAL SCIENTIFIC REALISM</a:t>
            </a:r>
          </a:p>
        </p:txBody>
      </p:sp>
      <p:sp>
        <p:nvSpPr>
          <p:cNvPr id="14" name="Oval 13"/>
          <p:cNvSpPr/>
          <p:nvPr/>
        </p:nvSpPr>
        <p:spPr>
          <a:xfrm>
            <a:off x="2512528" y="2252005"/>
            <a:ext cx="2277495" cy="1044052"/>
          </a:xfrm>
          <a:prstGeom prst="ellipse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INTERNAL SCIENTIFIC REALISM</a:t>
            </a:r>
          </a:p>
        </p:txBody>
      </p:sp>
      <p:sp>
        <p:nvSpPr>
          <p:cNvPr id="15" name="Oval 14"/>
          <p:cNvSpPr/>
          <p:nvPr/>
        </p:nvSpPr>
        <p:spPr>
          <a:xfrm>
            <a:off x="4962638" y="1697845"/>
            <a:ext cx="2277495" cy="1044052"/>
          </a:xfrm>
          <a:prstGeom prst="ellipse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CORRE-SPONDENCE,</a:t>
            </a:r>
          </a:p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REALISM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60931" y="1594634"/>
            <a:ext cx="38949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 IMPROVEMENT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3484" y="1594633"/>
            <a:ext cx="3887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 REVOLUTIONS</a:t>
            </a:r>
          </a:p>
        </p:txBody>
      </p:sp>
    </p:spTree>
    <p:extLst>
      <p:ext uri="{BB962C8B-B14F-4D97-AF65-F5344CB8AC3E}">
        <p14:creationId xmlns:p14="http://schemas.microsoft.com/office/powerpoint/2010/main" val="153449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Is science progressive?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Are its concepts and theories improving?</a:t>
            </a:r>
          </a:p>
        </p:txBody>
      </p:sp>
      <p:sp>
        <p:nvSpPr>
          <p:cNvPr id="7" name="Oval 6"/>
          <p:cNvSpPr/>
          <p:nvPr/>
        </p:nvSpPr>
        <p:spPr>
          <a:xfrm>
            <a:off x="7412749" y="4863131"/>
            <a:ext cx="2277495" cy="1044052"/>
          </a:xfrm>
          <a:prstGeom prst="ellipse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INSTRUMEN-TALISM</a:t>
            </a:r>
          </a:p>
        </p:txBody>
      </p:sp>
      <p:sp>
        <p:nvSpPr>
          <p:cNvPr id="9" name="Oval 8"/>
          <p:cNvSpPr/>
          <p:nvPr/>
        </p:nvSpPr>
        <p:spPr>
          <a:xfrm>
            <a:off x="2512527" y="4863131"/>
            <a:ext cx="2277495" cy="1044052"/>
          </a:xfrm>
          <a:prstGeom prst="ellipse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CONSTRUC-TIVISM</a:t>
            </a:r>
          </a:p>
        </p:txBody>
      </p:sp>
      <p:sp>
        <p:nvSpPr>
          <p:cNvPr id="10" name="Oval 9"/>
          <p:cNvSpPr/>
          <p:nvPr/>
        </p:nvSpPr>
        <p:spPr>
          <a:xfrm>
            <a:off x="4962638" y="5408055"/>
            <a:ext cx="2277495" cy="1044052"/>
          </a:xfrm>
          <a:prstGeom prst="ellipse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CORRE-</a:t>
            </a:r>
          </a:p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SPONDENCE,</a:t>
            </a:r>
          </a:p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NOMINALISM</a:t>
            </a:r>
          </a:p>
        </p:txBody>
      </p:sp>
      <p:sp>
        <p:nvSpPr>
          <p:cNvPr id="11" name="Oval 10"/>
          <p:cNvSpPr/>
          <p:nvPr/>
        </p:nvSpPr>
        <p:spPr>
          <a:xfrm>
            <a:off x="2041491" y="3529933"/>
            <a:ext cx="2277495" cy="1044052"/>
          </a:xfrm>
          <a:prstGeom prst="ellipse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COHERENTISM</a:t>
            </a:r>
          </a:p>
        </p:txBody>
      </p:sp>
      <p:sp>
        <p:nvSpPr>
          <p:cNvPr id="12" name="Oval 11"/>
          <p:cNvSpPr/>
          <p:nvPr/>
        </p:nvSpPr>
        <p:spPr>
          <a:xfrm>
            <a:off x="7937654" y="3545589"/>
            <a:ext cx="2277495" cy="1006306"/>
          </a:xfrm>
          <a:prstGeom prst="ellipse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PRAGMATISM</a:t>
            </a:r>
          </a:p>
        </p:txBody>
      </p:sp>
      <p:sp>
        <p:nvSpPr>
          <p:cNvPr id="13" name="Oval 12"/>
          <p:cNvSpPr/>
          <p:nvPr/>
        </p:nvSpPr>
        <p:spPr>
          <a:xfrm>
            <a:off x="7412748" y="2234163"/>
            <a:ext cx="2277495" cy="1044052"/>
          </a:xfrm>
          <a:prstGeom prst="ellipse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EXTERNAL SCIENTIFIC REALISM</a:t>
            </a:r>
          </a:p>
        </p:txBody>
      </p:sp>
      <p:sp>
        <p:nvSpPr>
          <p:cNvPr id="14" name="Oval 13"/>
          <p:cNvSpPr/>
          <p:nvPr/>
        </p:nvSpPr>
        <p:spPr>
          <a:xfrm>
            <a:off x="2512528" y="2252005"/>
            <a:ext cx="2277495" cy="1044052"/>
          </a:xfrm>
          <a:prstGeom prst="ellipse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INTERNAL SCIENTIFIC REALISM</a:t>
            </a:r>
          </a:p>
        </p:txBody>
      </p:sp>
      <p:sp>
        <p:nvSpPr>
          <p:cNvPr id="15" name="Oval 14"/>
          <p:cNvSpPr/>
          <p:nvPr/>
        </p:nvSpPr>
        <p:spPr>
          <a:xfrm>
            <a:off x="4962638" y="1697845"/>
            <a:ext cx="2277495" cy="1044052"/>
          </a:xfrm>
          <a:prstGeom prst="ellipse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CORRE-SPONDENCE,</a:t>
            </a:r>
          </a:p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REALISM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60931" y="1594634"/>
            <a:ext cx="38949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 IMPROVEMENT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3484" y="1594633"/>
            <a:ext cx="3887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 REVOLUTIONS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60930" y="1871486"/>
            <a:ext cx="475397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Forming hypotheses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Verifying hypotheses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Falsifying hypotheses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support for sustainable theories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Self-correcting by rejecting unsustainable theories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=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“Normal science”</a:t>
            </a:r>
          </a:p>
        </p:txBody>
      </p:sp>
    </p:spTree>
    <p:extLst>
      <p:ext uri="{BB962C8B-B14F-4D97-AF65-F5344CB8AC3E}">
        <p14:creationId xmlns:p14="http://schemas.microsoft.com/office/powerpoint/2010/main" val="343015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Is science progressive?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Are its concepts and theories improving?</a:t>
            </a:r>
          </a:p>
        </p:txBody>
      </p:sp>
      <p:sp>
        <p:nvSpPr>
          <p:cNvPr id="7" name="Oval 6"/>
          <p:cNvSpPr/>
          <p:nvPr/>
        </p:nvSpPr>
        <p:spPr>
          <a:xfrm>
            <a:off x="7412749" y="4863131"/>
            <a:ext cx="2277495" cy="1044052"/>
          </a:xfrm>
          <a:prstGeom prst="ellipse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INSTRUMEN-TALISM</a:t>
            </a:r>
          </a:p>
        </p:txBody>
      </p:sp>
      <p:sp>
        <p:nvSpPr>
          <p:cNvPr id="9" name="Oval 8"/>
          <p:cNvSpPr/>
          <p:nvPr/>
        </p:nvSpPr>
        <p:spPr>
          <a:xfrm>
            <a:off x="2512527" y="4863131"/>
            <a:ext cx="2277495" cy="1044052"/>
          </a:xfrm>
          <a:prstGeom prst="ellipse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CONSTRUC-TIVISM</a:t>
            </a:r>
          </a:p>
        </p:txBody>
      </p:sp>
      <p:sp>
        <p:nvSpPr>
          <p:cNvPr id="10" name="Oval 9"/>
          <p:cNvSpPr/>
          <p:nvPr/>
        </p:nvSpPr>
        <p:spPr>
          <a:xfrm>
            <a:off x="4962638" y="5408055"/>
            <a:ext cx="2277495" cy="1044052"/>
          </a:xfrm>
          <a:prstGeom prst="ellipse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CORRE-</a:t>
            </a:r>
          </a:p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SPONDENCE,</a:t>
            </a:r>
          </a:p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NOMINALISM</a:t>
            </a:r>
          </a:p>
        </p:txBody>
      </p:sp>
      <p:sp>
        <p:nvSpPr>
          <p:cNvPr id="11" name="Oval 10"/>
          <p:cNvSpPr/>
          <p:nvPr/>
        </p:nvSpPr>
        <p:spPr>
          <a:xfrm>
            <a:off x="2041491" y="3529933"/>
            <a:ext cx="2277495" cy="1044052"/>
          </a:xfrm>
          <a:prstGeom prst="ellipse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COHERENTISM</a:t>
            </a:r>
          </a:p>
        </p:txBody>
      </p:sp>
      <p:sp>
        <p:nvSpPr>
          <p:cNvPr id="12" name="Oval 11"/>
          <p:cNvSpPr/>
          <p:nvPr/>
        </p:nvSpPr>
        <p:spPr>
          <a:xfrm>
            <a:off x="7937654" y="3545589"/>
            <a:ext cx="2277495" cy="1006306"/>
          </a:xfrm>
          <a:prstGeom prst="ellipse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PRAGMATISM</a:t>
            </a:r>
          </a:p>
        </p:txBody>
      </p:sp>
      <p:sp>
        <p:nvSpPr>
          <p:cNvPr id="13" name="Oval 12"/>
          <p:cNvSpPr/>
          <p:nvPr/>
        </p:nvSpPr>
        <p:spPr>
          <a:xfrm>
            <a:off x="7412748" y="2234163"/>
            <a:ext cx="2277495" cy="1044052"/>
          </a:xfrm>
          <a:prstGeom prst="ellipse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EXTERNAL SCIENTIFIC REALISM</a:t>
            </a:r>
          </a:p>
        </p:txBody>
      </p:sp>
      <p:sp>
        <p:nvSpPr>
          <p:cNvPr id="14" name="Oval 13"/>
          <p:cNvSpPr/>
          <p:nvPr/>
        </p:nvSpPr>
        <p:spPr>
          <a:xfrm>
            <a:off x="2512528" y="2252005"/>
            <a:ext cx="2277495" cy="1044052"/>
          </a:xfrm>
          <a:prstGeom prst="ellipse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INTERNAL SCIENTIFIC REALISM</a:t>
            </a:r>
          </a:p>
        </p:txBody>
      </p:sp>
      <p:sp>
        <p:nvSpPr>
          <p:cNvPr id="15" name="Oval 14"/>
          <p:cNvSpPr/>
          <p:nvPr/>
        </p:nvSpPr>
        <p:spPr>
          <a:xfrm>
            <a:off x="4962638" y="1697845"/>
            <a:ext cx="2277495" cy="1044052"/>
          </a:xfrm>
          <a:prstGeom prst="ellipse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CORRE-SPONDENCE,</a:t>
            </a:r>
          </a:p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REALISM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60931" y="1594634"/>
            <a:ext cx="38949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 IMPROVEMENT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3484" y="1594633"/>
            <a:ext cx="3887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 REVOLUTIONS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60930" y="1871486"/>
            <a:ext cx="475397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Forming hypotheses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Verifying hypotheses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Falsifying hypotheses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support for sustainable theories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Self-correcting by rejecting unsustainable theories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=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“Normal science”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97527" y="1871486"/>
            <a:ext cx="500611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science of any given time proceeds by testing hypotheses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are tested against views that fit the “paradigm” of the time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inconvenient observations are explained away, until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cannot, and the paradigm is abandoned for a new one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=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“Scientific revolution”</a:t>
            </a:r>
          </a:p>
        </p:txBody>
      </p:sp>
    </p:spTree>
    <p:extLst>
      <p:ext uri="{BB962C8B-B14F-4D97-AF65-F5344CB8AC3E}">
        <p14:creationId xmlns:p14="http://schemas.microsoft.com/office/powerpoint/2010/main" val="69634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997527" y="1871486"/>
            <a:ext cx="500611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science of any given time proceeds by testing hypotheses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are tested against views that fit the “paradigm” of the time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inconvenient observations are explained away, until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cannot, and the paradigm is abandoned for a new one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=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“Scientific revolution”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60931" y="1871486"/>
            <a:ext cx="475397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Forming hypotheses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Verifying hypotheses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Falsifying hypotheses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support for sustainable theories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Self-correcting by rejecting unsustainable theories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=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“Normal science”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219" y="378936"/>
            <a:ext cx="120095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Is science progressive?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Are its concepts and theories improving?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60931" y="1594634"/>
            <a:ext cx="38949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 IMPROVEMENT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3484" y="1594633"/>
            <a:ext cx="3887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 REVOLUTIONS</a:t>
            </a:r>
          </a:p>
        </p:txBody>
      </p:sp>
      <p:sp>
        <p:nvSpPr>
          <p:cNvPr id="7" name="Oval 6"/>
          <p:cNvSpPr/>
          <p:nvPr/>
        </p:nvSpPr>
        <p:spPr>
          <a:xfrm>
            <a:off x="7412749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INSTRUMEN-TALISM</a:t>
            </a:r>
          </a:p>
        </p:txBody>
      </p:sp>
      <p:sp>
        <p:nvSpPr>
          <p:cNvPr id="9" name="Oval 8"/>
          <p:cNvSpPr/>
          <p:nvPr/>
        </p:nvSpPr>
        <p:spPr>
          <a:xfrm>
            <a:off x="2512528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CONSTRUC-TIVISM</a:t>
            </a:r>
          </a:p>
        </p:txBody>
      </p:sp>
      <p:sp>
        <p:nvSpPr>
          <p:cNvPr id="10" name="Oval 9"/>
          <p:cNvSpPr/>
          <p:nvPr/>
        </p:nvSpPr>
        <p:spPr>
          <a:xfrm>
            <a:off x="4962639" y="540805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NOMINALISM</a:t>
            </a:r>
          </a:p>
        </p:txBody>
      </p:sp>
      <p:sp>
        <p:nvSpPr>
          <p:cNvPr id="13" name="Oval 12"/>
          <p:cNvSpPr/>
          <p:nvPr/>
        </p:nvSpPr>
        <p:spPr>
          <a:xfrm>
            <a:off x="7412749" y="223416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EXTERNAL SCIENTIFIC REALISM</a:t>
            </a:r>
          </a:p>
        </p:txBody>
      </p:sp>
      <p:sp>
        <p:nvSpPr>
          <p:cNvPr id="14" name="Oval 13"/>
          <p:cNvSpPr/>
          <p:nvPr/>
        </p:nvSpPr>
        <p:spPr>
          <a:xfrm>
            <a:off x="2512529" y="225200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INTERNAL SCIENTIFIC REALISM</a:t>
            </a:r>
          </a:p>
        </p:txBody>
      </p:sp>
      <p:sp>
        <p:nvSpPr>
          <p:cNvPr id="15" name="Oval 14"/>
          <p:cNvSpPr/>
          <p:nvPr/>
        </p:nvSpPr>
        <p:spPr>
          <a:xfrm>
            <a:off x="4962639" y="169784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REALISM</a:t>
            </a:r>
          </a:p>
        </p:txBody>
      </p:sp>
      <p:sp>
        <p:nvSpPr>
          <p:cNvPr id="11" name="Oval 10"/>
          <p:cNvSpPr/>
          <p:nvPr/>
        </p:nvSpPr>
        <p:spPr>
          <a:xfrm>
            <a:off x="2041491" y="352993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COHERENTISM</a:t>
            </a:r>
          </a:p>
        </p:txBody>
      </p:sp>
      <p:sp>
        <p:nvSpPr>
          <p:cNvPr id="12" name="Oval 11"/>
          <p:cNvSpPr/>
          <p:nvPr/>
        </p:nvSpPr>
        <p:spPr>
          <a:xfrm>
            <a:off x="7937654" y="3545589"/>
            <a:ext cx="2277495" cy="100630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PRAGMATISM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0910" y="3529932"/>
            <a:ext cx="2253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C000"/>
                </a:solidFill>
              </a:rPr>
              <a:t>Accept the idea </a:t>
            </a:r>
          </a:p>
          <a:p>
            <a:r>
              <a:rPr lang="en-GB" sz="2000" b="1" dirty="0">
                <a:solidFill>
                  <a:srgbClr val="FFC000"/>
                </a:solidFill>
              </a:rPr>
              <a:t>of disruption</a:t>
            </a:r>
          </a:p>
          <a:p>
            <a:r>
              <a:rPr lang="en-GB" sz="2000" b="1" dirty="0">
                <a:solidFill>
                  <a:srgbClr val="FFC000"/>
                </a:solidFill>
              </a:rPr>
              <a:t>(even cherish it)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004989" y="3529933"/>
            <a:ext cx="19398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solidFill>
                  <a:srgbClr val="FFC000"/>
                </a:solidFill>
              </a:rPr>
              <a:t>Favour the idea of scientific</a:t>
            </a:r>
          </a:p>
          <a:p>
            <a:pPr algn="r"/>
            <a:r>
              <a:rPr lang="en-GB" sz="2000" b="1" dirty="0">
                <a:solidFill>
                  <a:srgbClr val="FFC000"/>
                </a:solidFill>
              </a:rPr>
              <a:t>“truthlikeness”</a:t>
            </a:r>
          </a:p>
        </p:txBody>
      </p:sp>
    </p:spTree>
    <p:extLst>
      <p:ext uri="{BB962C8B-B14F-4D97-AF65-F5344CB8AC3E}">
        <p14:creationId xmlns:p14="http://schemas.microsoft.com/office/powerpoint/2010/main" val="118792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997527" y="1871486"/>
            <a:ext cx="500611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science of any given time proceeds by testing hypotheses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are tested against views that fit the “paradigm” of the time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inconvenient observations are explained away, until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cannot, and the paradigm is abandoned for a new one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=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“Scientific revolution”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60931" y="1871486"/>
            <a:ext cx="475397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Forming hypotheses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Verifying hypotheses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Falsifying hypotheses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support for sustainable theories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Self-correcting by rejecting unsustainable theories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=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“Normal science”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219" y="378936"/>
            <a:ext cx="120095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Is science progressive?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Are its concepts and theories improving?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60931" y="1594634"/>
            <a:ext cx="38949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 IMPROVEMENT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3484" y="1594633"/>
            <a:ext cx="3887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 REVOLUTIONS</a:t>
            </a:r>
          </a:p>
        </p:txBody>
      </p:sp>
      <p:sp>
        <p:nvSpPr>
          <p:cNvPr id="7" name="Oval 6"/>
          <p:cNvSpPr/>
          <p:nvPr/>
        </p:nvSpPr>
        <p:spPr>
          <a:xfrm>
            <a:off x="7412749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INSTRUMEN-TALISM</a:t>
            </a:r>
          </a:p>
        </p:txBody>
      </p:sp>
      <p:sp>
        <p:nvSpPr>
          <p:cNvPr id="9" name="Oval 8"/>
          <p:cNvSpPr/>
          <p:nvPr/>
        </p:nvSpPr>
        <p:spPr>
          <a:xfrm>
            <a:off x="2512528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CONSTRUC-TIVISM</a:t>
            </a:r>
          </a:p>
        </p:txBody>
      </p:sp>
      <p:sp>
        <p:nvSpPr>
          <p:cNvPr id="10" name="Oval 9"/>
          <p:cNvSpPr/>
          <p:nvPr/>
        </p:nvSpPr>
        <p:spPr>
          <a:xfrm>
            <a:off x="4962639" y="540805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NOMINALISM</a:t>
            </a:r>
          </a:p>
        </p:txBody>
      </p:sp>
      <p:sp>
        <p:nvSpPr>
          <p:cNvPr id="13" name="Oval 12"/>
          <p:cNvSpPr/>
          <p:nvPr/>
        </p:nvSpPr>
        <p:spPr>
          <a:xfrm>
            <a:off x="7412749" y="223416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EXTERNAL SCIENTIFIC REALISM</a:t>
            </a:r>
          </a:p>
        </p:txBody>
      </p:sp>
      <p:sp>
        <p:nvSpPr>
          <p:cNvPr id="14" name="Oval 13"/>
          <p:cNvSpPr/>
          <p:nvPr/>
        </p:nvSpPr>
        <p:spPr>
          <a:xfrm>
            <a:off x="2512529" y="225200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INTERNAL SCIENTIFIC REALISM</a:t>
            </a:r>
          </a:p>
        </p:txBody>
      </p:sp>
      <p:sp>
        <p:nvSpPr>
          <p:cNvPr id="15" name="Oval 14"/>
          <p:cNvSpPr/>
          <p:nvPr/>
        </p:nvSpPr>
        <p:spPr>
          <a:xfrm>
            <a:off x="4962639" y="169784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REALISM</a:t>
            </a:r>
          </a:p>
        </p:txBody>
      </p:sp>
      <p:sp>
        <p:nvSpPr>
          <p:cNvPr id="11" name="Oval 10"/>
          <p:cNvSpPr/>
          <p:nvPr/>
        </p:nvSpPr>
        <p:spPr>
          <a:xfrm>
            <a:off x="2041491" y="352993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COHERENTISM</a:t>
            </a:r>
          </a:p>
        </p:txBody>
      </p:sp>
      <p:sp>
        <p:nvSpPr>
          <p:cNvPr id="12" name="Oval 11"/>
          <p:cNvSpPr/>
          <p:nvPr/>
        </p:nvSpPr>
        <p:spPr>
          <a:xfrm>
            <a:off x="7937654" y="3545589"/>
            <a:ext cx="2277495" cy="100630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PRAGMATISM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0910" y="3529932"/>
            <a:ext cx="2253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C000"/>
                </a:solidFill>
              </a:rPr>
              <a:t>Accept the idea </a:t>
            </a:r>
          </a:p>
          <a:p>
            <a:r>
              <a:rPr lang="en-GB" sz="2000" b="1" dirty="0">
                <a:solidFill>
                  <a:srgbClr val="FFC000"/>
                </a:solidFill>
              </a:rPr>
              <a:t>of disruption</a:t>
            </a:r>
          </a:p>
          <a:p>
            <a:r>
              <a:rPr lang="en-GB" sz="2000" b="1" dirty="0">
                <a:solidFill>
                  <a:srgbClr val="FFC000"/>
                </a:solidFill>
              </a:rPr>
              <a:t>(even cherish it)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004989" y="3529933"/>
            <a:ext cx="19398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solidFill>
                  <a:srgbClr val="FFC000"/>
                </a:solidFill>
              </a:rPr>
              <a:t>Favour the idea of scientific</a:t>
            </a:r>
          </a:p>
          <a:p>
            <a:pPr algn="r"/>
            <a:r>
              <a:rPr lang="en-GB" sz="2000" b="1" dirty="0">
                <a:solidFill>
                  <a:srgbClr val="FFC000"/>
                </a:solidFill>
              </a:rPr>
              <a:t>“truthlikeness”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34734" y="3222155"/>
            <a:ext cx="19398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C000"/>
                </a:solidFill>
              </a:rPr>
              <a:t>From Newton’s Gravity to Einstein’s General Relativity</a:t>
            </a:r>
          </a:p>
        </p:txBody>
      </p:sp>
    </p:spTree>
    <p:extLst>
      <p:ext uri="{BB962C8B-B14F-4D97-AF65-F5344CB8AC3E}">
        <p14:creationId xmlns:p14="http://schemas.microsoft.com/office/powerpoint/2010/main" val="262336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we know?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know it?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 we want to know?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602591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Epistemology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90840" y="483719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LIFE FORMS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5240" y="201271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PEOPLE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9720" y="42880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SOCIAL STUFF</a:t>
            </a:r>
          </a:p>
        </p:txBody>
      </p:sp>
      <p:sp>
        <p:nvSpPr>
          <p:cNvPr id="2" name="Right Brace 1"/>
          <p:cNvSpPr/>
          <p:nvPr/>
        </p:nvSpPr>
        <p:spPr>
          <a:xfrm rot="-5400000">
            <a:off x="9852660" y="-913731"/>
            <a:ext cx="294640" cy="4018280"/>
          </a:xfrm>
          <a:prstGeom prst="rightBrace">
            <a:avLst>
              <a:gd name="adj1" fmla="val 42816"/>
              <a:gd name="adj2" fmla="val 50000"/>
            </a:avLst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Box 8"/>
          <p:cNvSpPr txBox="1"/>
          <p:nvPr/>
        </p:nvSpPr>
        <p:spPr>
          <a:xfrm>
            <a:off x="8964930" y="428803"/>
            <a:ext cx="207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00B0F0"/>
                </a:solidFill>
              </a:rPr>
              <a:t>OBJECTIVE, SOLID</a:t>
            </a:r>
          </a:p>
        </p:txBody>
      </p:sp>
      <p:sp>
        <p:nvSpPr>
          <p:cNvPr id="10" name="Right Brace 9"/>
          <p:cNvSpPr/>
          <p:nvPr/>
        </p:nvSpPr>
        <p:spPr>
          <a:xfrm rot="5400000">
            <a:off x="2161540" y="3712393"/>
            <a:ext cx="294640" cy="4018280"/>
          </a:xfrm>
          <a:prstGeom prst="rightBrace">
            <a:avLst>
              <a:gd name="adj1" fmla="val 42816"/>
              <a:gd name="adj2" fmla="val 50000"/>
            </a:avLst>
          </a:prstGeom>
          <a:ln w="31750">
            <a:solidFill>
              <a:srgbClr val="FCAA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xtBox 10"/>
          <p:cNvSpPr txBox="1"/>
          <p:nvPr/>
        </p:nvSpPr>
        <p:spPr>
          <a:xfrm>
            <a:off x="299720" y="6046898"/>
            <a:ext cx="401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FCAAEA"/>
                </a:solidFill>
              </a:rPr>
              <a:t>OBJECTIVE, SUBJECTIVE, INTER-SUBJECTIVE, ARGUABLE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5240" y="331215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FCAAEA"/>
                </a:solidFill>
              </a:rPr>
              <a:t>TOOTHACHE?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9720" y="1234771"/>
            <a:ext cx="2559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FCAAEA"/>
                </a:solidFill>
              </a:rPr>
              <a:t>HOMO ECONOMICUS?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1720" y="238205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FCAAEA"/>
                </a:solidFill>
              </a:rPr>
              <a:t>ACTION?</a:t>
            </a:r>
          </a:p>
        </p:txBody>
      </p:sp>
    </p:spTree>
    <p:extLst>
      <p:ext uri="{BB962C8B-B14F-4D97-AF65-F5344CB8AC3E}">
        <p14:creationId xmlns:p14="http://schemas.microsoft.com/office/powerpoint/2010/main" val="261415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997527" y="1871486"/>
            <a:ext cx="500611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science of any given time proceeds by testing hypotheses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are tested against views that fit the “paradigm” of the time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inconvenient observations are explained away, until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cannot, and the paradigm is abandoned for a new one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=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“Scientific revolution”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60931" y="1871486"/>
            <a:ext cx="475397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Forming hypotheses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Verifying hypotheses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Falsifying hypotheses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support for sustainable theories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Self-correcting by rejecting unsustainable theories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=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“Normal science”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219" y="378936"/>
            <a:ext cx="120095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Is science progressive?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Are its concepts and theories improving?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60931" y="1594634"/>
            <a:ext cx="38949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 IMPROVEMENT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3484" y="1594633"/>
            <a:ext cx="3887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 REVOLUTIONS</a:t>
            </a:r>
          </a:p>
        </p:txBody>
      </p:sp>
      <p:sp>
        <p:nvSpPr>
          <p:cNvPr id="7" name="Oval 6"/>
          <p:cNvSpPr/>
          <p:nvPr/>
        </p:nvSpPr>
        <p:spPr>
          <a:xfrm>
            <a:off x="7412749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INSTRUMEN-TALISM</a:t>
            </a:r>
          </a:p>
        </p:txBody>
      </p:sp>
      <p:sp>
        <p:nvSpPr>
          <p:cNvPr id="9" name="Oval 8"/>
          <p:cNvSpPr/>
          <p:nvPr/>
        </p:nvSpPr>
        <p:spPr>
          <a:xfrm>
            <a:off x="2512528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CONSTRUC-TIVISM</a:t>
            </a:r>
          </a:p>
        </p:txBody>
      </p:sp>
      <p:sp>
        <p:nvSpPr>
          <p:cNvPr id="10" name="Oval 9"/>
          <p:cNvSpPr/>
          <p:nvPr/>
        </p:nvSpPr>
        <p:spPr>
          <a:xfrm>
            <a:off x="4962639" y="540805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NOMINALISM</a:t>
            </a:r>
          </a:p>
        </p:txBody>
      </p:sp>
      <p:sp>
        <p:nvSpPr>
          <p:cNvPr id="13" name="Oval 12"/>
          <p:cNvSpPr/>
          <p:nvPr/>
        </p:nvSpPr>
        <p:spPr>
          <a:xfrm>
            <a:off x="7412749" y="223416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EXTERNAL SCIENTIFIC REALISM</a:t>
            </a:r>
          </a:p>
        </p:txBody>
      </p:sp>
      <p:sp>
        <p:nvSpPr>
          <p:cNvPr id="14" name="Oval 13"/>
          <p:cNvSpPr/>
          <p:nvPr/>
        </p:nvSpPr>
        <p:spPr>
          <a:xfrm>
            <a:off x="2512529" y="225200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INTERNAL SCIENTIFIC REALISM</a:t>
            </a:r>
          </a:p>
        </p:txBody>
      </p:sp>
      <p:sp>
        <p:nvSpPr>
          <p:cNvPr id="15" name="Oval 14"/>
          <p:cNvSpPr/>
          <p:nvPr/>
        </p:nvSpPr>
        <p:spPr>
          <a:xfrm>
            <a:off x="4962639" y="169784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REALISM</a:t>
            </a:r>
          </a:p>
        </p:txBody>
      </p:sp>
      <p:sp>
        <p:nvSpPr>
          <p:cNvPr id="11" name="Oval 10"/>
          <p:cNvSpPr/>
          <p:nvPr/>
        </p:nvSpPr>
        <p:spPr>
          <a:xfrm>
            <a:off x="2041491" y="352993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COHERENTISM</a:t>
            </a:r>
          </a:p>
        </p:txBody>
      </p:sp>
      <p:sp>
        <p:nvSpPr>
          <p:cNvPr id="12" name="Oval 11"/>
          <p:cNvSpPr/>
          <p:nvPr/>
        </p:nvSpPr>
        <p:spPr>
          <a:xfrm>
            <a:off x="7937654" y="3545589"/>
            <a:ext cx="2277495" cy="100630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PRAGMATISM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0910" y="3529932"/>
            <a:ext cx="2253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C000"/>
                </a:solidFill>
              </a:rPr>
              <a:t>Accept the idea </a:t>
            </a:r>
          </a:p>
          <a:p>
            <a:r>
              <a:rPr lang="en-GB" sz="2000" b="1" dirty="0">
                <a:solidFill>
                  <a:srgbClr val="FFC000"/>
                </a:solidFill>
              </a:rPr>
              <a:t>of disruption</a:t>
            </a:r>
          </a:p>
          <a:p>
            <a:r>
              <a:rPr lang="en-GB" sz="2000" b="1" dirty="0">
                <a:solidFill>
                  <a:srgbClr val="FFC000"/>
                </a:solidFill>
              </a:rPr>
              <a:t>(even cherish it)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004989" y="3529933"/>
            <a:ext cx="19398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solidFill>
                  <a:srgbClr val="FFC000"/>
                </a:solidFill>
              </a:rPr>
              <a:t>Favour the idea of scientific</a:t>
            </a:r>
          </a:p>
          <a:p>
            <a:pPr algn="r"/>
            <a:r>
              <a:rPr lang="en-GB" sz="2000" b="1" dirty="0">
                <a:solidFill>
                  <a:srgbClr val="FFC000"/>
                </a:solidFill>
              </a:rPr>
              <a:t>“truthlikeness”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34734" y="3222155"/>
            <a:ext cx="19398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C000"/>
                </a:solidFill>
              </a:rPr>
              <a:t>From Newton’s Gravity to Einstein’s General Relativity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0910" y="4871114"/>
            <a:ext cx="19398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C000"/>
                </a:solidFill>
              </a:rPr>
              <a:t>TOTALLY DIFFERENT WORLD VIEWS!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456898" y="4867127"/>
            <a:ext cx="26490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solidFill>
                  <a:srgbClr val="FFC000"/>
                </a:solidFill>
              </a:rPr>
              <a:t>NEWTONIAN</a:t>
            </a:r>
          </a:p>
          <a:p>
            <a:pPr algn="r"/>
            <a:r>
              <a:rPr lang="en-GB" sz="2000" b="1" dirty="0">
                <a:solidFill>
                  <a:srgbClr val="FFC000"/>
                </a:solidFill>
              </a:rPr>
              <a:t>PHYSICS IS STILL APPROXIMATELY TRUE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0910" y="6360026"/>
            <a:ext cx="1939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C000"/>
                </a:solidFill>
              </a:rPr>
              <a:t>REVOLUTION!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127999" y="6363354"/>
            <a:ext cx="4047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C000"/>
                </a:solidFill>
              </a:rPr>
              <a:t>YOU CAN FLY TO THE MOON WITH IT</a:t>
            </a:r>
          </a:p>
        </p:txBody>
      </p:sp>
    </p:spTree>
    <p:extLst>
      <p:ext uri="{BB962C8B-B14F-4D97-AF65-F5344CB8AC3E}">
        <p14:creationId xmlns:p14="http://schemas.microsoft.com/office/powerpoint/2010/main" val="426563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Scientific reasoning</a:t>
            </a:r>
          </a:p>
        </p:txBody>
      </p:sp>
    </p:spTree>
    <p:extLst>
      <p:ext uri="{BB962C8B-B14F-4D97-AF65-F5344CB8AC3E}">
        <p14:creationId xmlns:p14="http://schemas.microsoft.com/office/powerpoint/2010/main" val="325819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Scientific reasoning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02255" y="1546709"/>
            <a:ext cx="31261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802255" y="2177433"/>
            <a:ext cx="3283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give rats Y to see what happens to them.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802255" y="3002290"/>
            <a:ext cx="3280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they die, we assume that Y is lethal to them.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033167" y="3825753"/>
            <a:ext cx="2809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they don’t die, we assume that it isn’t.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033167" y="4735605"/>
            <a:ext cx="28095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AID OF WHAT?</a:t>
            </a:r>
          </a:p>
        </p:txBody>
      </p:sp>
    </p:spTree>
    <p:extLst>
      <p:ext uri="{BB962C8B-B14F-4D97-AF65-F5344CB8AC3E}">
        <p14:creationId xmlns:p14="http://schemas.microsoft.com/office/powerpoint/2010/main" val="278094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Scientific reasoning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02255" y="1546709"/>
            <a:ext cx="31261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802255" y="2177433"/>
            <a:ext cx="3283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give rats Y to see what happens to them.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802255" y="3002290"/>
            <a:ext cx="3280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they die, we assume that Y is lethal to them.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033167" y="3825753"/>
            <a:ext cx="2809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they don’t die, we assume that it isn’t.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033167" y="4735605"/>
            <a:ext cx="28095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AID OF WHAT?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5788" y="1546710"/>
            <a:ext cx="3887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DEDUCTION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0456" y="2177433"/>
            <a:ext cx="41390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Theory of Many Things implies that substances of type X are lethal to mammals.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7763" y="3340845"/>
            <a:ext cx="41417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is a type X substance.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7763" y="3825753"/>
            <a:ext cx="42686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Rats are mammals.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7763" y="4310661"/>
            <a:ext cx="42686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TMT implies that Y kills rats.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1219" y="5451349"/>
            <a:ext cx="42751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 kills rats, good for TMT?</a:t>
            </a:r>
          </a:p>
        </p:txBody>
      </p:sp>
      <p:sp>
        <p:nvSpPr>
          <p:cNvPr id="29" name="Down Arrow 28"/>
          <p:cNvSpPr/>
          <p:nvPr/>
        </p:nvSpPr>
        <p:spPr>
          <a:xfrm>
            <a:off x="1838036" y="4886036"/>
            <a:ext cx="314037" cy="38792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xtBox 31"/>
          <p:cNvSpPr txBox="1"/>
          <p:nvPr/>
        </p:nvSpPr>
        <p:spPr>
          <a:xfrm>
            <a:off x="109124" y="5844178"/>
            <a:ext cx="42751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 fails to kill rats, TMT fails.</a:t>
            </a:r>
          </a:p>
        </p:txBody>
      </p:sp>
    </p:spTree>
    <p:extLst>
      <p:ext uri="{BB962C8B-B14F-4D97-AF65-F5344CB8AC3E}">
        <p14:creationId xmlns:p14="http://schemas.microsoft.com/office/powerpoint/2010/main" val="15902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Scientific reasoning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23164" y="1208156"/>
            <a:ext cx="3887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HYPOTHETICO-DEDUCTIVE REASONING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02255" y="1546709"/>
            <a:ext cx="31261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5788" y="1546710"/>
            <a:ext cx="3887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DEDUCTION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0456" y="2177433"/>
            <a:ext cx="41390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Theory of Many Things implies that substances of type X are lethal to mammals.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7763" y="3340845"/>
            <a:ext cx="41417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is a type X substance.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7763" y="3825753"/>
            <a:ext cx="42686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Rats are mammals.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7763" y="4310661"/>
            <a:ext cx="42686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TMT implies that Y kills rats.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219" y="5451349"/>
            <a:ext cx="42751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 kills rats, good for TMT?</a:t>
            </a:r>
          </a:p>
        </p:txBody>
      </p:sp>
      <p:sp>
        <p:nvSpPr>
          <p:cNvPr id="3" name="Down Arrow 2"/>
          <p:cNvSpPr/>
          <p:nvPr/>
        </p:nvSpPr>
        <p:spPr>
          <a:xfrm>
            <a:off x="1838036" y="4886036"/>
            <a:ext cx="314037" cy="38792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TextBox 40"/>
          <p:cNvSpPr txBox="1"/>
          <p:nvPr/>
        </p:nvSpPr>
        <p:spPr>
          <a:xfrm>
            <a:off x="109124" y="5844178"/>
            <a:ext cx="42751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 fails to kill rats, TMT fails.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802255" y="2177433"/>
            <a:ext cx="3283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give rats Y to see what happens to them.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802255" y="3002290"/>
            <a:ext cx="3280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they die, we assume that Y is lethal to them.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033167" y="3825753"/>
            <a:ext cx="2809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they don’t die, we assume that it isn’t.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66392" y="2177433"/>
            <a:ext cx="38875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a hypothesis based on known facts and the theory that needs testing.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83287" y="4021306"/>
            <a:ext cx="37539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“Y kills rats.”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6130104" y="3455993"/>
            <a:ext cx="314037" cy="38792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Down Arrow 21"/>
          <p:cNvSpPr/>
          <p:nvPr/>
        </p:nvSpPr>
        <p:spPr>
          <a:xfrm rot="-6660000">
            <a:off x="4646549" y="4239835"/>
            <a:ext cx="314037" cy="38792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TextBox 22"/>
          <p:cNvSpPr txBox="1"/>
          <p:nvPr/>
        </p:nvSpPr>
        <p:spPr>
          <a:xfrm>
            <a:off x="4523164" y="5181881"/>
            <a:ext cx="38875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the hypothesis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conducting experiments.</a:t>
            </a:r>
          </a:p>
        </p:txBody>
      </p:sp>
      <p:sp>
        <p:nvSpPr>
          <p:cNvPr id="24" name="Down Arrow 23"/>
          <p:cNvSpPr/>
          <p:nvPr/>
        </p:nvSpPr>
        <p:spPr>
          <a:xfrm rot="-7500000">
            <a:off x="8096944" y="4239834"/>
            <a:ext cx="314037" cy="38792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Down Arrow 24"/>
          <p:cNvSpPr/>
          <p:nvPr/>
        </p:nvSpPr>
        <p:spPr>
          <a:xfrm>
            <a:off x="6130104" y="4649899"/>
            <a:ext cx="314037" cy="38792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858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Scientific reasoning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23164" y="1208156"/>
            <a:ext cx="3887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HYPOTHETICO-DEDUCTIVE REASONING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02255" y="1546709"/>
            <a:ext cx="31261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5788" y="1546710"/>
            <a:ext cx="3887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DEDUCTION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0456" y="2177433"/>
            <a:ext cx="41390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Theory of Many Things implies that substances of type X are lethal to mammals.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7763" y="3340845"/>
            <a:ext cx="41417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is a type X substance.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7763" y="3825753"/>
            <a:ext cx="42686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Rats are mammals.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7763" y="4310661"/>
            <a:ext cx="42686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TMT implies that Y kills rats.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219" y="5451349"/>
            <a:ext cx="42751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 kills rats, good for TMT?</a:t>
            </a:r>
          </a:p>
        </p:txBody>
      </p:sp>
      <p:sp>
        <p:nvSpPr>
          <p:cNvPr id="3" name="Down Arrow 2"/>
          <p:cNvSpPr/>
          <p:nvPr/>
        </p:nvSpPr>
        <p:spPr>
          <a:xfrm>
            <a:off x="1838036" y="4886036"/>
            <a:ext cx="314037" cy="38792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TextBox 40"/>
          <p:cNvSpPr txBox="1"/>
          <p:nvPr/>
        </p:nvSpPr>
        <p:spPr>
          <a:xfrm>
            <a:off x="109124" y="5844178"/>
            <a:ext cx="42751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 fails to kill rats, TMT fails.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802255" y="2177433"/>
            <a:ext cx="3283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give rats Y to see what happens to them.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802255" y="3002290"/>
            <a:ext cx="3280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they die, we assume that Y is lethal to them.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033167" y="3825753"/>
            <a:ext cx="2809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they don’t die, we assume that it isn’t.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66392" y="2177433"/>
            <a:ext cx="38875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a hypothesis based on known facts and the theory that needs testing.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83287" y="4021306"/>
            <a:ext cx="37539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“Y kills rats.”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6130104" y="3455993"/>
            <a:ext cx="314037" cy="38792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Down Arrow 21"/>
          <p:cNvSpPr/>
          <p:nvPr/>
        </p:nvSpPr>
        <p:spPr>
          <a:xfrm rot="-6660000">
            <a:off x="4646549" y="4239835"/>
            <a:ext cx="314037" cy="38792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TextBox 22"/>
          <p:cNvSpPr txBox="1"/>
          <p:nvPr/>
        </p:nvSpPr>
        <p:spPr>
          <a:xfrm>
            <a:off x="4523164" y="5181881"/>
            <a:ext cx="38875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the hypothesis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conducting experiments.</a:t>
            </a:r>
          </a:p>
        </p:txBody>
      </p:sp>
      <p:sp>
        <p:nvSpPr>
          <p:cNvPr id="24" name="Down Arrow 23"/>
          <p:cNvSpPr/>
          <p:nvPr/>
        </p:nvSpPr>
        <p:spPr>
          <a:xfrm rot="-7500000">
            <a:off x="8096944" y="4239834"/>
            <a:ext cx="314037" cy="38792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Down Arrow 24"/>
          <p:cNvSpPr/>
          <p:nvPr/>
        </p:nvSpPr>
        <p:spPr>
          <a:xfrm>
            <a:off x="6130104" y="4649899"/>
            <a:ext cx="314037" cy="38792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TextBox 25"/>
          <p:cNvSpPr txBox="1"/>
          <p:nvPr/>
        </p:nvSpPr>
        <p:spPr>
          <a:xfrm>
            <a:off x="8567506" y="5436681"/>
            <a:ext cx="35153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 support for TMT?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239492" y="5577840"/>
            <a:ext cx="756000" cy="18812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Right Arrow 26"/>
          <p:cNvSpPr/>
          <p:nvPr/>
        </p:nvSpPr>
        <p:spPr>
          <a:xfrm>
            <a:off x="7875962" y="5570844"/>
            <a:ext cx="756000" cy="18812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Right Arrow 27"/>
          <p:cNvSpPr/>
          <p:nvPr/>
        </p:nvSpPr>
        <p:spPr>
          <a:xfrm rot="5400000">
            <a:off x="9987311" y="4943762"/>
            <a:ext cx="756000" cy="18812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TextBox 28"/>
          <p:cNvSpPr txBox="1"/>
          <p:nvPr/>
        </p:nvSpPr>
        <p:spPr>
          <a:xfrm>
            <a:off x="8577666" y="5843081"/>
            <a:ext cx="35153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TMT falsified!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4391892" y="5984240"/>
            <a:ext cx="756000" cy="188128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00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7865802" y="5977244"/>
            <a:ext cx="756000" cy="188128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97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Scientific reasoning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23164" y="1208156"/>
            <a:ext cx="3887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HYPOTHETICO-DEDUCTIVE REASONING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02255" y="1546709"/>
            <a:ext cx="31261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5788" y="1546710"/>
            <a:ext cx="3887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DEDUCTION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0456" y="2177433"/>
            <a:ext cx="41390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Theory of Many Things implies that substances of type X are lethal to mammals.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7763" y="3340845"/>
            <a:ext cx="41417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is a type X substance.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7763" y="3825753"/>
            <a:ext cx="42686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Rats are mammals.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7763" y="4310661"/>
            <a:ext cx="42686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TMT implies that Y kills rats.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219" y="5451349"/>
            <a:ext cx="42751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 kills rats, good for TMT?</a:t>
            </a:r>
          </a:p>
        </p:txBody>
      </p:sp>
      <p:sp>
        <p:nvSpPr>
          <p:cNvPr id="3" name="Down Arrow 2"/>
          <p:cNvSpPr/>
          <p:nvPr/>
        </p:nvSpPr>
        <p:spPr>
          <a:xfrm>
            <a:off x="1838036" y="4886036"/>
            <a:ext cx="314037" cy="38792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TextBox 40"/>
          <p:cNvSpPr txBox="1"/>
          <p:nvPr/>
        </p:nvSpPr>
        <p:spPr>
          <a:xfrm>
            <a:off x="109124" y="5844178"/>
            <a:ext cx="42751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 fails to kill rats, TMT fails.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802255" y="2177433"/>
            <a:ext cx="3283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give rats Y to see what happens to them.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802255" y="3002290"/>
            <a:ext cx="3280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they die, we assume that Y is lethal to them.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033167" y="3825753"/>
            <a:ext cx="2809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they don’t die, we assume that it isn’t.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66392" y="2177433"/>
            <a:ext cx="38875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a hypothesis based on known facts and the theory that needs testing.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83287" y="4021306"/>
            <a:ext cx="37539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“Y kills rats.”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6130104" y="3455993"/>
            <a:ext cx="314037" cy="38792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Down Arrow 21"/>
          <p:cNvSpPr/>
          <p:nvPr/>
        </p:nvSpPr>
        <p:spPr>
          <a:xfrm rot="-6660000">
            <a:off x="4646549" y="4239835"/>
            <a:ext cx="314037" cy="38792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TextBox 22"/>
          <p:cNvSpPr txBox="1"/>
          <p:nvPr/>
        </p:nvSpPr>
        <p:spPr>
          <a:xfrm>
            <a:off x="4523164" y="5181881"/>
            <a:ext cx="38875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the hypothesis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conducting experiments.</a:t>
            </a:r>
          </a:p>
        </p:txBody>
      </p:sp>
      <p:sp>
        <p:nvSpPr>
          <p:cNvPr id="24" name="Down Arrow 23"/>
          <p:cNvSpPr/>
          <p:nvPr/>
        </p:nvSpPr>
        <p:spPr>
          <a:xfrm rot="-7500000">
            <a:off x="8096944" y="4239834"/>
            <a:ext cx="314037" cy="38792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Down Arrow 24"/>
          <p:cNvSpPr/>
          <p:nvPr/>
        </p:nvSpPr>
        <p:spPr>
          <a:xfrm>
            <a:off x="6130104" y="4649899"/>
            <a:ext cx="314037" cy="38792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TextBox 25"/>
          <p:cNvSpPr txBox="1"/>
          <p:nvPr/>
        </p:nvSpPr>
        <p:spPr>
          <a:xfrm>
            <a:off x="8567506" y="5436681"/>
            <a:ext cx="35153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 support for TMT?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239492" y="5577840"/>
            <a:ext cx="756000" cy="18812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Right Arrow 26"/>
          <p:cNvSpPr/>
          <p:nvPr/>
        </p:nvSpPr>
        <p:spPr>
          <a:xfrm>
            <a:off x="7875962" y="5570844"/>
            <a:ext cx="756000" cy="18812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Right Arrow 27"/>
          <p:cNvSpPr/>
          <p:nvPr/>
        </p:nvSpPr>
        <p:spPr>
          <a:xfrm rot="5400000">
            <a:off x="9987311" y="4943762"/>
            <a:ext cx="756000" cy="18812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TextBox 28"/>
          <p:cNvSpPr txBox="1"/>
          <p:nvPr/>
        </p:nvSpPr>
        <p:spPr>
          <a:xfrm>
            <a:off x="8577666" y="5843081"/>
            <a:ext cx="35153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TMT falsified!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4391892" y="5984240"/>
            <a:ext cx="756000" cy="188128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00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7865802" y="5977244"/>
            <a:ext cx="756000" cy="188128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00"/>
              </a:solidFill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1444715" y="408357"/>
            <a:ext cx="1309716" cy="1233019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Explosion 2 5"/>
          <p:cNvSpPr/>
          <p:nvPr/>
        </p:nvSpPr>
        <p:spPr>
          <a:xfrm rot="10800000">
            <a:off x="10085313" y="173616"/>
            <a:ext cx="1290320" cy="1304952"/>
          </a:xfrm>
          <a:prstGeom prst="irregularSeal2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rc 6"/>
          <p:cNvSpPr/>
          <p:nvPr/>
        </p:nvSpPr>
        <p:spPr>
          <a:xfrm>
            <a:off x="731396" y="954527"/>
            <a:ext cx="3508095" cy="3211646"/>
          </a:xfrm>
          <a:prstGeom prst="arc">
            <a:avLst>
              <a:gd name="adj1" fmla="val 16200000"/>
              <a:gd name="adj2" fmla="val 21588085"/>
            </a:avLst>
          </a:prstGeom>
          <a:noFill/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Arc 33"/>
          <p:cNvSpPr/>
          <p:nvPr/>
        </p:nvSpPr>
        <p:spPr>
          <a:xfrm flipH="1">
            <a:off x="8685529" y="838550"/>
            <a:ext cx="3273194" cy="3211646"/>
          </a:xfrm>
          <a:prstGeom prst="arc">
            <a:avLst>
              <a:gd name="adj1" fmla="val 16200000"/>
              <a:gd name="adj2" fmla="val 21588085"/>
            </a:avLst>
          </a:prstGeom>
          <a:noFill/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179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about social science? The case of microeconomics</a:t>
            </a:r>
          </a:p>
        </p:txBody>
      </p:sp>
    </p:spTree>
    <p:extLst>
      <p:ext uri="{BB962C8B-B14F-4D97-AF65-F5344CB8AC3E}">
        <p14:creationId xmlns:p14="http://schemas.microsoft.com/office/powerpoint/2010/main" val="1356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about social science? The case of microeconomics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0452" y="1211577"/>
            <a:ext cx="4255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HYPOTHETICO-DEDUCTIVE REASONING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0456" y="2177433"/>
            <a:ext cx="4265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Microeconomic Theory implies that prices go down when demand decreases.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7763" y="3340845"/>
            <a:ext cx="42686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Salaries are the price of work.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7763" y="3825753"/>
            <a:ext cx="4268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 implies that salaries go down when jobs are fewer.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219" y="5451349"/>
            <a:ext cx="42920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good for MT?</a:t>
            </a:r>
          </a:p>
        </p:txBody>
      </p:sp>
      <p:sp>
        <p:nvSpPr>
          <p:cNvPr id="3" name="Down Arrow 2"/>
          <p:cNvSpPr/>
          <p:nvPr/>
        </p:nvSpPr>
        <p:spPr>
          <a:xfrm>
            <a:off x="2017289" y="4900394"/>
            <a:ext cx="314037" cy="38792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TextBox 40"/>
          <p:cNvSpPr txBox="1"/>
          <p:nvPr/>
        </p:nvSpPr>
        <p:spPr>
          <a:xfrm>
            <a:off x="109124" y="5844178"/>
            <a:ext cx="42751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not, MT is falsified.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3928" y="4835536"/>
            <a:ext cx="42893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empirical        experiments</a:t>
            </a:r>
          </a:p>
        </p:txBody>
      </p:sp>
    </p:spTree>
    <p:extLst>
      <p:ext uri="{BB962C8B-B14F-4D97-AF65-F5344CB8AC3E}">
        <p14:creationId xmlns:p14="http://schemas.microsoft.com/office/powerpoint/2010/main" val="396637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about social science? The case of microeconomics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0452" y="1211577"/>
            <a:ext cx="4255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HYPOTHETICO-DEDUCTIVE REASONING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0456" y="2177433"/>
            <a:ext cx="4265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Microeconomic Theory implies that prices go down when demand decreases.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7763" y="3340845"/>
            <a:ext cx="42686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Salaries are the price of work.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7763" y="3825753"/>
            <a:ext cx="4268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 implies that salaries go down when jobs are fewer.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219" y="5451349"/>
            <a:ext cx="42920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good for MT?</a:t>
            </a:r>
          </a:p>
        </p:txBody>
      </p:sp>
      <p:sp>
        <p:nvSpPr>
          <p:cNvPr id="3" name="Down Arrow 2"/>
          <p:cNvSpPr/>
          <p:nvPr/>
        </p:nvSpPr>
        <p:spPr>
          <a:xfrm>
            <a:off x="2017289" y="4900394"/>
            <a:ext cx="314037" cy="38792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TextBox 40"/>
          <p:cNvSpPr txBox="1"/>
          <p:nvPr/>
        </p:nvSpPr>
        <p:spPr>
          <a:xfrm>
            <a:off x="109124" y="5844178"/>
            <a:ext cx="42751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not, 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 is falsified</a:t>
            </a: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3928" y="4835536"/>
            <a:ext cx="42893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empirical        experiments</a:t>
            </a:r>
          </a:p>
        </p:txBody>
      </p:sp>
      <p:sp>
        <p:nvSpPr>
          <p:cNvPr id="36" name="Explosion 1 35"/>
          <p:cNvSpPr/>
          <p:nvPr/>
        </p:nvSpPr>
        <p:spPr>
          <a:xfrm>
            <a:off x="5203915" y="1766102"/>
            <a:ext cx="1309716" cy="1233019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5" name="Explosion 2 44"/>
          <p:cNvSpPr/>
          <p:nvPr/>
        </p:nvSpPr>
        <p:spPr>
          <a:xfrm rot="10800000">
            <a:off x="9398475" y="1659796"/>
            <a:ext cx="1290320" cy="1304952"/>
          </a:xfrm>
          <a:prstGeom prst="irregularSeal2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" name="Arc 45"/>
          <p:cNvSpPr/>
          <p:nvPr/>
        </p:nvSpPr>
        <p:spPr>
          <a:xfrm>
            <a:off x="4490596" y="2312272"/>
            <a:ext cx="3508095" cy="3211646"/>
          </a:xfrm>
          <a:prstGeom prst="arc">
            <a:avLst>
              <a:gd name="adj1" fmla="val 16200000"/>
              <a:gd name="adj2" fmla="val 21588085"/>
            </a:avLst>
          </a:prstGeom>
          <a:noFill/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" name="Arc 46"/>
          <p:cNvSpPr/>
          <p:nvPr/>
        </p:nvSpPr>
        <p:spPr>
          <a:xfrm flipH="1">
            <a:off x="7998691" y="2324730"/>
            <a:ext cx="3273194" cy="3211646"/>
          </a:xfrm>
          <a:prstGeom prst="arc">
            <a:avLst>
              <a:gd name="adj1" fmla="val 16200000"/>
              <a:gd name="adj2" fmla="val 21588085"/>
            </a:avLst>
          </a:prstGeom>
          <a:noFill/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7633854" y="4050706"/>
            <a:ext cx="7296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600" b="1" dirty="0">
                <a:solidFill>
                  <a:srgbClr val="FFFF00"/>
                </a:solidFill>
              </a:rPr>
              <a:t>?</a:t>
            </a:r>
            <a:endParaRPr lang="fi-FI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91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we know?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know it?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 we want to know?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602591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Epistemology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90840" y="483719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LIFE FORMS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5240" y="201271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PEOPLE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9720" y="42880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SOCIAL STUFF</a:t>
            </a:r>
          </a:p>
        </p:txBody>
      </p:sp>
      <p:sp>
        <p:nvSpPr>
          <p:cNvPr id="2" name="Right Brace 1"/>
          <p:cNvSpPr/>
          <p:nvPr/>
        </p:nvSpPr>
        <p:spPr>
          <a:xfrm rot="-5400000">
            <a:off x="9852660" y="-913731"/>
            <a:ext cx="294640" cy="4018280"/>
          </a:xfrm>
          <a:prstGeom prst="rightBrace">
            <a:avLst>
              <a:gd name="adj1" fmla="val 42816"/>
              <a:gd name="adj2" fmla="val 50000"/>
            </a:avLst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Box 8"/>
          <p:cNvSpPr txBox="1"/>
          <p:nvPr/>
        </p:nvSpPr>
        <p:spPr>
          <a:xfrm>
            <a:off x="8964930" y="428803"/>
            <a:ext cx="207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00B0F0"/>
                </a:solidFill>
              </a:rPr>
              <a:t>OBJECTIVE, SOLID</a:t>
            </a:r>
          </a:p>
        </p:txBody>
      </p:sp>
      <p:sp>
        <p:nvSpPr>
          <p:cNvPr id="10" name="Right Brace 9"/>
          <p:cNvSpPr/>
          <p:nvPr/>
        </p:nvSpPr>
        <p:spPr>
          <a:xfrm rot="5400000">
            <a:off x="2161540" y="3712393"/>
            <a:ext cx="294640" cy="4018280"/>
          </a:xfrm>
          <a:prstGeom prst="rightBrace">
            <a:avLst>
              <a:gd name="adj1" fmla="val 42816"/>
              <a:gd name="adj2" fmla="val 50000"/>
            </a:avLst>
          </a:prstGeom>
          <a:ln w="31750">
            <a:solidFill>
              <a:srgbClr val="FCAA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xtBox 10"/>
          <p:cNvSpPr txBox="1"/>
          <p:nvPr/>
        </p:nvSpPr>
        <p:spPr>
          <a:xfrm>
            <a:off x="299720" y="6046898"/>
            <a:ext cx="401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FCAAEA"/>
                </a:solidFill>
              </a:rPr>
              <a:t>OBJECTIVE, SUBJECTIVE, INTER-SUBJECTIVE, ARGUABLE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5240" y="331215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FCAAEA"/>
                </a:solidFill>
              </a:rPr>
              <a:t>TOOTHACHE?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9720" y="1234771"/>
            <a:ext cx="2559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FCAAEA"/>
                </a:solidFill>
              </a:rPr>
              <a:t>HOMO ECONOMICUS?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1720" y="238205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FCAAEA"/>
                </a:solidFill>
              </a:rPr>
              <a:t>ACTION?</a:t>
            </a:r>
          </a:p>
        </p:txBody>
      </p:sp>
    </p:spTree>
    <p:extLst>
      <p:ext uri="{BB962C8B-B14F-4D97-AF65-F5344CB8AC3E}">
        <p14:creationId xmlns:p14="http://schemas.microsoft.com/office/powerpoint/2010/main" val="111180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about social science? The case of microeconomics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0452" y="1211577"/>
            <a:ext cx="4255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HYPOTHETICO-DEDUCTIVE REASONING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0456" y="2177433"/>
            <a:ext cx="4265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Microeconomic Theory implies that prices go down when demand decreases.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7763" y="3340845"/>
            <a:ext cx="42686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Salaries are the price of work.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7763" y="3825753"/>
            <a:ext cx="4268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 implies that salaries go down when jobs are fewer.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219" y="5451349"/>
            <a:ext cx="42920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good for MT?</a:t>
            </a:r>
          </a:p>
        </p:txBody>
      </p:sp>
      <p:sp>
        <p:nvSpPr>
          <p:cNvPr id="3" name="Down Arrow 2"/>
          <p:cNvSpPr/>
          <p:nvPr/>
        </p:nvSpPr>
        <p:spPr>
          <a:xfrm>
            <a:off x="2017289" y="4900394"/>
            <a:ext cx="314037" cy="38792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TextBox 40"/>
          <p:cNvSpPr txBox="1"/>
          <p:nvPr/>
        </p:nvSpPr>
        <p:spPr>
          <a:xfrm>
            <a:off x="109124" y="5844178"/>
            <a:ext cx="42751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not, MT is falsified.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3928" y="4835536"/>
            <a:ext cx="42893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empirical        experiments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75361" y="1209793"/>
            <a:ext cx="4255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THEORY STILL STANDS, AS WE MUST UNDERSTAND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75361" y="2148211"/>
            <a:ext cx="42559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role of abstractions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78761" y="2595516"/>
            <a:ext cx="4417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 can only be applied to the behaviour of homo economicus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75361" y="3364957"/>
            <a:ext cx="42559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idealizations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78761" y="3812262"/>
            <a:ext cx="4417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 assumes perfect competition in the market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75361" y="4595194"/>
            <a:ext cx="42559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ceteris paribus clauses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95632" y="5042499"/>
            <a:ext cx="46111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 assumes that all other things are equal – no regulation, no employer good days</a:t>
            </a:r>
          </a:p>
        </p:txBody>
      </p:sp>
    </p:spTree>
    <p:extLst>
      <p:ext uri="{BB962C8B-B14F-4D97-AF65-F5344CB8AC3E}">
        <p14:creationId xmlns:p14="http://schemas.microsoft.com/office/powerpoint/2010/main" val="398204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about social science? The case of microeconomics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0452" y="1211577"/>
            <a:ext cx="4255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HYPOTHETICO-DEDUCTIVE REASONING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0456" y="2177433"/>
            <a:ext cx="4265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Microeconomic Theory implies that prices go down when demand decreases.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7763" y="3340845"/>
            <a:ext cx="42686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Salaries are the price of work.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7763" y="3825753"/>
            <a:ext cx="4268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 implies that salaries go down when jobs are fewer.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219" y="5451349"/>
            <a:ext cx="42920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good for MT?</a:t>
            </a:r>
          </a:p>
        </p:txBody>
      </p:sp>
      <p:sp>
        <p:nvSpPr>
          <p:cNvPr id="3" name="Down Arrow 2"/>
          <p:cNvSpPr/>
          <p:nvPr/>
        </p:nvSpPr>
        <p:spPr>
          <a:xfrm>
            <a:off x="2017289" y="4900394"/>
            <a:ext cx="314037" cy="38792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TextBox 40"/>
          <p:cNvSpPr txBox="1"/>
          <p:nvPr/>
        </p:nvSpPr>
        <p:spPr>
          <a:xfrm>
            <a:off x="109124" y="5844178"/>
            <a:ext cx="42751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not, MT is falsified.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3928" y="4835536"/>
            <a:ext cx="42893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empirical        experiments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75361" y="1209793"/>
            <a:ext cx="4255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THEORY STILL STANDS, AS WE MUST UNDERSTAND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75361" y="2148211"/>
            <a:ext cx="42559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role of abstractions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78761" y="2595516"/>
            <a:ext cx="4417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 can only be applied to the behaviour of homo economicus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75361" y="3364957"/>
            <a:ext cx="42559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idealizations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78761" y="3812262"/>
            <a:ext cx="4417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 assumes perfect competition in the market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75361" y="4595194"/>
            <a:ext cx="42559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ceteris paribus clauses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95632" y="5042499"/>
            <a:ext cx="46111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 assumes that all other things are equal – no regulation, no employer good days</a:t>
            </a:r>
          </a:p>
        </p:txBody>
      </p:sp>
      <p:sp>
        <p:nvSpPr>
          <p:cNvPr id="4" name="Right Brace 3"/>
          <p:cNvSpPr/>
          <p:nvPr/>
        </p:nvSpPr>
        <p:spPr>
          <a:xfrm>
            <a:off x="9907829" y="1209793"/>
            <a:ext cx="367251" cy="4889610"/>
          </a:xfrm>
          <a:prstGeom prst="rightBrace">
            <a:avLst>
              <a:gd name="adj1" fmla="val 68693"/>
              <a:gd name="adj2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TextBox 18"/>
          <p:cNvSpPr txBox="1"/>
          <p:nvPr/>
        </p:nvSpPr>
        <p:spPr>
          <a:xfrm>
            <a:off x="10106785" y="902020"/>
            <a:ext cx="205750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what are we supposed to think here?</a:t>
            </a:r>
          </a:p>
          <a:p>
            <a:pPr algn="ctr"/>
            <a:endParaRPr lang="en-GB" sz="12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2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2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89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about social science? The case of microeconomics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0452" y="1211577"/>
            <a:ext cx="4255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HYPOTHETICO-DEDUCTIVE REASONING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0456" y="2177433"/>
            <a:ext cx="4265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Microeconomic Theory implies that prices go down when demand decreases.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7763" y="3340845"/>
            <a:ext cx="42686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Salaries are the price of work.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7763" y="3825753"/>
            <a:ext cx="4268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 implies that salaries go down when jobs are fewer.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219" y="5451349"/>
            <a:ext cx="42920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good for MT?</a:t>
            </a:r>
          </a:p>
        </p:txBody>
      </p:sp>
      <p:sp>
        <p:nvSpPr>
          <p:cNvPr id="3" name="Down Arrow 2"/>
          <p:cNvSpPr/>
          <p:nvPr/>
        </p:nvSpPr>
        <p:spPr>
          <a:xfrm>
            <a:off x="2017289" y="4900394"/>
            <a:ext cx="314037" cy="38792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TextBox 40"/>
          <p:cNvSpPr txBox="1"/>
          <p:nvPr/>
        </p:nvSpPr>
        <p:spPr>
          <a:xfrm>
            <a:off x="109124" y="5844178"/>
            <a:ext cx="42751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not, MT is falsified.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3928" y="4835536"/>
            <a:ext cx="42893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empirical        experiments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75361" y="1209793"/>
            <a:ext cx="4255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THEORY STILL STANDS, AS WE MUST UNDERSTAND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75361" y="2148211"/>
            <a:ext cx="42559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role of abstractions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78761" y="2595516"/>
            <a:ext cx="4417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 can only be applied to the behaviour of homo economicus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75361" y="3364957"/>
            <a:ext cx="42559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idealizations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78761" y="3812262"/>
            <a:ext cx="4417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 assumes perfect competition in the market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75361" y="4595194"/>
            <a:ext cx="42559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ceteris paribus clauses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95632" y="5042499"/>
            <a:ext cx="46111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 assumes that all other things are equal – no regulation, no employer good days</a:t>
            </a:r>
          </a:p>
        </p:txBody>
      </p:sp>
      <p:sp>
        <p:nvSpPr>
          <p:cNvPr id="4" name="Right Brace 3"/>
          <p:cNvSpPr/>
          <p:nvPr/>
        </p:nvSpPr>
        <p:spPr>
          <a:xfrm>
            <a:off x="9907829" y="1209793"/>
            <a:ext cx="367251" cy="4889610"/>
          </a:xfrm>
          <a:prstGeom prst="rightBrace">
            <a:avLst>
              <a:gd name="adj1" fmla="val 68693"/>
              <a:gd name="adj2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TextBox 18"/>
          <p:cNvSpPr txBox="1"/>
          <p:nvPr/>
        </p:nvSpPr>
        <p:spPr>
          <a:xfrm>
            <a:off x="10106785" y="902020"/>
            <a:ext cx="205750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what are we supposed to think here?</a:t>
            </a:r>
          </a:p>
          <a:p>
            <a:pPr algn="ctr"/>
            <a:endParaRPr lang="en-GB" sz="12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Economics is not science?</a:t>
            </a:r>
          </a:p>
          <a:p>
            <a:pPr algn="ctr"/>
            <a:endParaRPr lang="en-GB" sz="12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can deflect the falsification criterion by saying that it serves wider purposes.</a:t>
            </a:r>
          </a:p>
          <a:p>
            <a:pPr algn="ctr"/>
            <a:endParaRPr lang="en-GB" sz="12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those?</a:t>
            </a:r>
          </a:p>
        </p:txBody>
      </p:sp>
    </p:spTree>
    <p:extLst>
      <p:ext uri="{BB962C8B-B14F-4D97-AF65-F5344CB8AC3E}">
        <p14:creationId xmlns:p14="http://schemas.microsoft.com/office/powerpoint/2010/main" val="200805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258868"/>
            <a:ext cx="12009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Why do we seek knowledge?</a:t>
            </a:r>
          </a:p>
          <a:p>
            <a:pPr algn="ctr"/>
            <a:r>
              <a:rPr lang="en-GB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(Jürgen Habermas and human interests)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2682" y="1570154"/>
            <a:ext cx="43058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60667" y="1570154"/>
            <a:ext cx="42660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73235" y="1574572"/>
            <a:ext cx="41264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EMANCIPATORY</a:t>
            </a:r>
          </a:p>
        </p:txBody>
      </p:sp>
    </p:spTree>
    <p:extLst>
      <p:ext uri="{BB962C8B-B14F-4D97-AF65-F5344CB8AC3E}">
        <p14:creationId xmlns:p14="http://schemas.microsoft.com/office/powerpoint/2010/main" val="297072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258868"/>
            <a:ext cx="12009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Why do we seek knowledge?</a:t>
            </a:r>
          </a:p>
          <a:p>
            <a:pPr algn="ctr"/>
            <a:r>
              <a:rPr lang="en-GB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(Jürgen Habermas and human interests)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2682" y="1570154"/>
            <a:ext cx="43058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0455" y="2177433"/>
            <a:ext cx="43181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in the human interest to control our environment – natural, social, and political.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60667" y="1570154"/>
            <a:ext cx="42660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73235" y="1574572"/>
            <a:ext cx="41264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EMANCIPATORY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1218" y="3355275"/>
            <a:ext cx="4327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Instrumental knowledge and causal explanations cover this.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1218" y="4225563"/>
            <a:ext cx="4327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Positivistic sciences with empirical-analytical methods</a:t>
            </a:r>
          </a:p>
        </p:txBody>
      </p:sp>
    </p:spTree>
    <p:extLst>
      <p:ext uri="{BB962C8B-B14F-4D97-AF65-F5344CB8AC3E}">
        <p14:creationId xmlns:p14="http://schemas.microsoft.com/office/powerpoint/2010/main" val="198554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258868"/>
            <a:ext cx="12009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Why do we seek knowledge?</a:t>
            </a:r>
          </a:p>
          <a:p>
            <a:pPr algn="ctr"/>
            <a:r>
              <a:rPr lang="en-GB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(Jürgen Habermas and human interests)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2682" y="1570154"/>
            <a:ext cx="43058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0455" y="2177433"/>
            <a:ext cx="43181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in the human interest to control our environment – natural, social, and political.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60667" y="1570154"/>
            <a:ext cx="42660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73235" y="1574572"/>
            <a:ext cx="41264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EMANCIPATORY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1218" y="3355275"/>
            <a:ext cx="4327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Instrumental knowledge and causal explanations cover this.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013756" y="2201334"/>
            <a:ext cx="41390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also in the human interest to interact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to communicate.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013755" y="3379176"/>
            <a:ext cx="4139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things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aims at this.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1218" y="4225563"/>
            <a:ext cx="4327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Positivistic sciences with empirical-analytical methods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013755" y="4225562"/>
            <a:ext cx="4139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Interpretive research with hermeneutic methods</a:t>
            </a:r>
          </a:p>
        </p:txBody>
      </p:sp>
    </p:spTree>
    <p:extLst>
      <p:ext uri="{BB962C8B-B14F-4D97-AF65-F5344CB8AC3E}">
        <p14:creationId xmlns:p14="http://schemas.microsoft.com/office/powerpoint/2010/main" val="60830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258868"/>
            <a:ext cx="12009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Why do we seek knowledge?</a:t>
            </a:r>
          </a:p>
          <a:p>
            <a:pPr algn="ctr"/>
            <a:r>
              <a:rPr lang="en-GB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(Jürgen Habermas and human interests)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2682" y="1570154"/>
            <a:ext cx="43058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0455" y="2177433"/>
            <a:ext cx="43181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in the human interest to control our environment – natural, social, and political.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60667" y="1570154"/>
            <a:ext cx="42660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73235" y="1574572"/>
            <a:ext cx="41264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EMANCIPATORY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1218" y="3355275"/>
            <a:ext cx="4327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Instrumental knowledge and causal explanations cover this.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013756" y="2201334"/>
            <a:ext cx="41390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also in the human interest to interact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to communicate.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013755" y="3379176"/>
            <a:ext cx="4139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things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aims at this.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897091" y="2242523"/>
            <a:ext cx="42151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it is in the human interest to have self-knowledge and the ability of self-liberation.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73235" y="3420365"/>
            <a:ext cx="4139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needs reflection and a sense of historical progress.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1218" y="4225563"/>
            <a:ext cx="4327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Positivistic sciences with empirical-analytical methods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013755" y="4225562"/>
            <a:ext cx="4139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Interpretive research with hermeneutic methods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897091" y="4225562"/>
            <a:ext cx="4139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social sciences with critical theory methods</a:t>
            </a:r>
          </a:p>
        </p:txBody>
      </p:sp>
    </p:spTree>
    <p:extLst>
      <p:ext uri="{BB962C8B-B14F-4D97-AF65-F5344CB8AC3E}">
        <p14:creationId xmlns:p14="http://schemas.microsoft.com/office/powerpoint/2010/main" val="318121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258868"/>
            <a:ext cx="12009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Why do we seek knowledge?</a:t>
            </a:r>
          </a:p>
          <a:p>
            <a:pPr algn="ctr"/>
            <a:r>
              <a:rPr lang="en-GB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(Jürgen Habermas and human interests)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2682" y="1570154"/>
            <a:ext cx="43058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0455" y="2177433"/>
            <a:ext cx="43181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in the human interest to control our environment – natural, social, and political.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60667" y="1570154"/>
            <a:ext cx="42660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73235" y="1574572"/>
            <a:ext cx="41264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EMANCIPATORY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1218" y="3355275"/>
            <a:ext cx="4327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Instrumental knowledge and causal explanations cover this.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013756" y="2201334"/>
            <a:ext cx="41390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also in the human interest to interact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to communicate.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013755" y="3379176"/>
            <a:ext cx="4139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things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aims at this.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897091" y="2242523"/>
            <a:ext cx="42151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it is in the human interest to have self-knowledge and the ability of self-liberation.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73235" y="3420365"/>
            <a:ext cx="4139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needs reflection and a sense of historical progress.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1218" y="4225563"/>
            <a:ext cx="4327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Positivistic sciences with empirical-analytical methods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013755" y="4225562"/>
            <a:ext cx="4139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Interpretive research with hermeneutic methods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897091" y="4225562"/>
            <a:ext cx="4139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social sciences with critical theory methods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446" y="124549"/>
            <a:ext cx="35633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sounds grand</a:t>
            </a:r>
          </a:p>
          <a:p>
            <a:pPr algn="ctr"/>
            <a:endParaRPr lang="en-GB" sz="800" b="1" cap="small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nice division of labour</a:t>
            </a:r>
          </a:p>
          <a:p>
            <a:pPr algn="ctr"/>
            <a:endParaRPr lang="en-GB" sz="800" b="1" cap="small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all have their niche</a:t>
            </a:r>
          </a:p>
        </p:txBody>
      </p:sp>
    </p:spTree>
    <p:extLst>
      <p:ext uri="{BB962C8B-B14F-4D97-AF65-F5344CB8AC3E}">
        <p14:creationId xmlns:p14="http://schemas.microsoft.com/office/powerpoint/2010/main" val="96603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258868"/>
            <a:ext cx="12009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Why do we seek knowledge?</a:t>
            </a:r>
          </a:p>
          <a:p>
            <a:pPr algn="ctr"/>
            <a:r>
              <a:rPr lang="en-GB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(Jürgen Habermas and human interests)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2682" y="1570154"/>
            <a:ext cx="43058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0455" y="2177433"/>
            <a:ext cx="43181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in the human interest to control our environment – natural, social, and political.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60667" y="1570154"/>
            <a:ext cx="42660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73235" y="1574572"/>
            <a:ext cx="41264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EMANCIPATORY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1218" y="3355275"/>
            <a:ext cx="4327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Instrumental knowledge and causal explanations cover this.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013756" y="2201334"/>
            <a:ext cx="41390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also in the human interest to interact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to communicate.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013755" y="3379176"/>
            <a:ext cx="4139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things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aims at this.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897091" y="2242523"/>
            <a:ext cx="42151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it is in the human interest to have self-knowledge and the ability of self-liberation.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73235" y="3420365"/>
            <a:ext cx="4139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needs reflection and a sense of historical progress.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1218" y="4225563"/>
            <a:ext cx="4327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Positivistic sciences with empirical-analytical methods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013755" y="4225562"/>
            <a:ext cx="4139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Interpretive research with hermeneutic methods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897091" y="4225562"/>
            <a:ext cx="4139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social sciences with critical theory methods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446" y="124549"/>
            <a:ext cx="35633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sounds grand</a:t>
            </a:r>
          </a:p>
          <a:p>
            <a:pPr algn="ctr"/>
            <a:endParaRPr lang="en-GB" sz="800" b="1" cap="small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nice division of labour</a:t>
            </a:r>
          </a:p>
          <a:p>
            <a:pPr algn="ctr"/>
            <a:endParaRPr lang="en-GB" sz="800" b="1" cap="small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all have their niche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17777" y="109028"/>
            <a:ext cx="35633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 that</a:t>
            </a:r>
          </a:p>
          <a:p>
            <a:pPr algn="ctr"/>
            <a:endParaRPr lang="en-GB" sz="800" b="1" cap="small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it boils down to</a:t>
            </a:r>
          </a:p>
          <a:p>
            <a:pPr algn="ctr"/>
            <a:endParaRPr lang="en-GB" sz="800" b="1" cap="small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(what he meant) is</a:t>
            </a:r>
          </a:p>
        </p:txBody>
      </p:sp>
    </p:spTree>
    <p:extLst>
      <p:ext uri="{BB962C8B-B14F-4D97-AF65-F5344CB8AC3E}">
        <p14:creationId xmlns:p14="http://schemas.microsoft.com/office/powerpoint/2010/main" val="378867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258868"/>
            <a:ext cx="12009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Why do we seek knowledge?</a:t>
            </a:r>
          </a:p>
          <a:p>
            <a:pPr algn="ctr"/>
            <a:r>
              <a:rPr lang="en-GB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(Jürgen Habermas and human interests)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2682" y="1570154"/>
            <a:ext cx="43058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0455" y="2177433"/>
            <a:ext cx="43181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in the human interest to control our environment – natural, social, and political.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60667" y="1570154"/>
            <a:ext cx="42660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73235" y="1574572"/>
            <a:ext cx="41264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EMANCIPATORY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1218" y="3355275"/>
            <a:ext cx="4327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Instrumental knowledge and causal explanations cover this.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013756" y="2201334"/>
            <a:ext cx="41390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also in the human interest to interact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to communicate.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013755" y="3379176"/>
            <a:ext cx="4139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things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aims at this.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897091" y="2242523"/>
            <a:ext cx="42151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it is in the human interest to have self-knowledge and the ability of self-liberation.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73235" y="3420365"/>
            <a:ext cx="4139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needs reflection and a sense of historical progress.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1218" y="4225563"/>
            <a:ext cx="4327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Positivistic sciences with empirical-analytical methods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013755" y="4225562"/>
            <a:ext cx="4139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Interpretive research with hermeneutic methods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897091" y="4225562"/>
            <a:ext cx="4139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social sciences with critical theory methods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446" y="124549"/>
            <a:ext cx="35633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sounds grand</a:t>
            </a:r>
          </a:p>
          <a:p>
            <a:pPr algn="ctr"/>
            <a:endParaRPr lang="en-GB" sz="800" b="1" cap="small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nice division of labour</a:t>
            </a:r>
          </a:p>
          <a:p>
            <a:pPr algn="ctr"/>
            <a:endParaRPr lang="en-GB" sz="800" b="1" cap="small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all have their niche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17777" y="109028"/>
            <a:ext cx="35633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 that</a:t>
            </a:r>
          </a:p>
          <a:p>
            <a:pPr algn="ctr"/>
            <a:endParaRPr lang="en-GB" sz="800" b="1" cap="small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it boils down to</a:t>
            </a:r>
          </a:p>
          <a:p>
            <a:pPr algn="ctr"/>
            <a:endParaRPr lang="en-GB" sz="800" b="1" cap="small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(what he meant) is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2682" y="5253294"/>
            <a:ext cx="365575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as usual</a:t>
            </a:r>
          </a:p>
          <a:p>
            <a:pPr algn="ctr"/>
            <a:endParaRPr lang="en-GB" sz="800" b="1" cap="small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this interest exists this is the main real thing</a:t>
            </a:r>
          </a:p>
        </p:txBody>
      </p:sp>
    </p:spTree>
    <p:extLst>
      <p:ext uri="{BB962C8B-B14F-4D97-AF65-F5344CB8AC3E}">
        <p14:creationId xmlns:p14="http://schemas.microsoft.com/office/powerpoint/2010/main" val="270008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1" y="387162"/>
            <a:ext cx="3325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When does the first train from Turku to Helsinki depart on Thursday?</a:t>
            </a:r>
          </a:p>
        </p:txBody>
      </p:sp>
    </p:spTree>
    <p:extLst>
      <p:ext uri="{BB962C8B-B14F-4D97-AF65-F5344CB8AC3E}">
        <p14:creationId xmlns:p14="http://schemas.microsoft.com/office/powerpoint/2010/main" val="424628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258868"/>
            <a:ext cx="12009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Why do we seek knowledge?</a:t>
            </a:r>
          </a:p>
          <a:p>
            <a:pPr algn="ctr"/>
            <a:r>
              <a:rPr lang="en-GB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(Jürgen Habermas and human interests)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2682" y="1570154"/>
            <a:ext cx="43058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0455" y="2177433"/>
            <a:ext cx="43181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in the human interest to control our environment – natural, social, and political.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60667" y="1570154"/>
            <a:ext cx="42660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73235" y="1574572"/>
            <a:ext cx="41264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EMANCIPATORY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1218" y="3355275"/>
            <a:ext cx="4327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Instrumental knowledge and causal explanations cover this.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013756" y="2201334"/>
            <a:ext cx="41390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also in the human interest to interact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to communicate.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013755" y="3379176"/>
            <a:ext cx="4139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things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aims at this.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897091" y="2242523"/>
            <a:ext cx="42151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it is in the human interest to have self-knowledge and the ability of self-liberation.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73235" y="3420365"/>
            <a:ext cx="4139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needs reflection and a sense of historical progress.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1218" y="4225563"/>
            <a:ext cx="4327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Positivistic sciences with empirical-analytical methods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013755" y="4225562"/>
            <a:ext cx="4139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Interpretive research with hermeneutic methods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897091" y="4225562"/>
            <a:ext cx="4139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social sciences with critical theory methods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446" y="124549"/>
            <a:ext cx="35633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sounds grand</a:t>
            </a:r>
          </a:p>
          <a:p>
            <a:pPr algn="ctr"/>
            <a:endParaRPr lang="en-GB" sz="800" b="1" cap="small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nice division of labour</a:t>
            </a:r>
          </a:p>
          <a:p>
            <a:pPr algn="ctr"/>
            <a:endParaRPr lang="en-GB" sz="800" b="1" cap="small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all have their niche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17777" y="109028"/>
            <a:ext cx="35633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 that</a:t>
            </a:r>
          </a:p>
          <a:p>
            <a:pPr algn="ctr"/>
            <a:endParaRPr lang="en-GB" sz="800" b="1" cap="small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it boils down to</a:t>
            </a:r>
          </a:p>
          <a:p>
            <a:pPr algn="ctr"/>
            <a:endParaRPr lang="en-GB" sz="800" b="1" cap="small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(what he meant) is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2682" y="5253294"/>
            <a:ext cx="365575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as usual</a:t>
            </a:r>
          </a:p>
          <a:p>
            <a:pPr algn="ctr"/>
            <a:endParaRPr lang="en-GB" sz="800" b="1" cap="small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this interest exists this is the main real thing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01577" y="5253294"/>
            <a:ext cx="356339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would be humanities</a:t>
            </a:r>
          </a:p>
          <a:p>
            <a:pPr algn="ctr"/>
            <a:endParaRPr lang="en-GB" sz="800" b="1" cap="small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history, philology, and social anthropology</a:t>
            </a:r>
          </a:p>
        </p:txBody>
      </p:sp>
    </p:spTree>
    <p:extLst>
      <p:ext uri="{BB962C8B-B14F-4D97-AF65-F5344CB8AC3E}">
        <p14:creationId xmlns:p14="http://schemas.microsoft.com/office/powerpoint/2010/main" val="255429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258868"/>
            <a:ext cx="12009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Why do we seek knowledge?</a:t>
            </a:r>
          </a:p>
          <a:p>
            <a:pPr algn="ctr"/>
            <a:r>
              <a:rPr lang="en-GB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(Jürgen Habermas and human interests)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2682" y="1570154"/>
            <a:ext cx="43058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0455" y="2177433"/>
            <a:ext cx="43181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in the human interest to control our environment – natural, social, and political.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60667" y="1570154"/>
            <a:ext cx="42660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73235" y="1574572"/>
            <a:ext cx="41264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EMANCIPATORY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1218" y="3355275"/>
            <a:ext cx="4327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Instrumental knowledge and causal explanations cover this.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013756" y="2201334"/>
            <a:ext cx="41390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also in the human interest to interact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to communicate.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013755" y="3379176"/>
            <a:ext cx="4139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things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aims at this.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897091" y="2242523"/>
            <a:ext cx="42151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it is in the human interest to have self-knowledge and the ability of self-liberation.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73235" y="3420365"/>
            <a:ext cx="4139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needs reflection and a sense of historical progress.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1218" y="4225563"/>
            <a:ext cx="4327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Positivistic sciences with empirical-analytical methods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013755" y="4225562"/>
            <a:ext cx="4139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Interpretive research with hermeneutic methods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897091" y="4225562"/>
            <a:ext cx="4139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social sciences with critical theory methods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446" y="124549"/>
            <a:ext cx="35633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sounds grand</a:t>
            </a:r>
          </a:p>
          <a:p>
            <a:pPr algn="ctr"/>
            <a:endParaRPr lang="en-GB" sz="800" b="1" cap="small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nice division of labour</a:t>
            </a:r>
          </a:p>
          <a:p>
            <a:pPr algn="ctr"/>
            <a:endParaRPr lang="en-GB" sz="800" b="1" cap="small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all have their niche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17777" y="109028"/>
            <a:ext cx="35633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 that</a:t>
            </a:r>
          </a:p>
          <a:p>
            <a:pPr algn="ctr"/>
            <a:endParaRPr lang="en-GB" sz="800" b="1" cap="small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it boils down to</a:t>
            </a:r>
          </a:p>
          <a:p>
            <a:pPr algn="ctr"/>
            <a:endParaRPr lang="en-GB" sz="800" b="1" cap="small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(what he meant) is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2682" y="5253294"/>
            <a:ext cx="365575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as usual</a:t>
            </a:r>
          </a:p>
          <a:p>
            <a:pPr algn="ctr"/>
            <a:endParaRPr lang="en-GB" sz="800" b="1" cap="small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this interest exists this is the main real thing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01577" y="5253294"/>
            <a:ext cx="356339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would be humanities</a:t>
            </a:r>
          </a:p>
          <a:p>
            <a:pPr algn="ctr"/>
            <a:endParaRPr lang="en-GB" sz="800" b="1" cap="small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history, philology, and social anthropology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82753" y="5253294"/>
            <a:ext cx="356339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and, in 1968, this meant</a:t>
            </a:r>
          </a:p>
          <a:p>
            <a:pPr algn="ctr"/>
            <a:endParaRPr lang="en-GB" sz="800" b="1" cap="small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marxist philosophy</a:t>
            </a:r>
          </a:p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political theory</a:t>
            </a:r>
          </a:p>
        </p:txBody>
      </p:sp>
    </p:spTree>
    <p:extLst>
      <p:ext uri="{BB962C8B-B14F-4D97-AF65-F5344CB8AC3E}">
        <p14:creationId xmlns:p14="http://schemas.microsoft.com/office/powerpoint/2010/main" val="315983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3128" y="933950"/>
            <a:ext cx="12025744" cy="501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charset="0"/>
              </a:rPr>
            </a:b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charset="0"/>
              </a:rPr>
              <a:t>Which means that much / most of the work done in this School,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charset="0"/>
              </a:rPr>
              <a:t>applied</a:t>
            </a:r>
            <a:r>
              <a:rPr kumimoji="0" lang="en-GB" sz="2400" b="1" i="0" u="none" strike="noStrike" kern="0" cap="none" spc="0" normalizeH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charset="0"/>
              </a:rPr>
              <a:t> “interpretive”, “narrative”, “ethnographic”, “critical”,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charset="0"/>
              </a:rPr>
              <a:t>is potentially outside the scope of fundable “real” sciences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2400" b="1" kern="0" dirty="0">
              <a:solidFill>
                <a:schemeClr val="accent4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charset="0"/>
              </a:rPr>
              <a:t>So it’s up to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</a:rPr>
              <a:t>you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charset="0"/>
              </a:rPr>
              <a:t> to prove, in your presentations and groupwork sessions,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charset="0"/>
              </a:rPr>
              <a:t>and in the light of all the methods courses that you have taken (I hope), that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</a:rPr>
              <a:t>your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charset="0"/>
              </a:rPr>
              <a:t> particular combination of empirical data, interpretation, ideology, opinion, and self-reflection</a:t>
            </a:r>
            <a:r>
              <a:rPr lang="en-GB" sz="2400" b="1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charset="0"/>
              </a:rPr>
              <a:t>, actually rises up to the level of </a:t>
            </a:r>
            <a:r>
              <a:rPr lang="en-GB" sz="2400" b="1" kern="0" dirty="0">
                <a:solidFill>
                  <a:srgbClr val="FFFF00"/>
                </a:solidFill>
                <a:latin typeface="Arial" charset="0"/>
              </a:rPr>
              <a:t>science</a:t>
            </a:r>
            <a:r>
              <a:rPr lang="en-GB" sz="2400" b="1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charset="0"/>
              </a:rPr>
              <a:t>, however understood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srgbClr val="FFFF00"/>
                </a:solidFill>
                <a:latin typeface="Arial" charset="0"/>
              </a:rPr>
              <a:t>Your (suggested) reading assignment for this: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2400" b="1" kern="0" dirty="0">
              <a:solidFill>
                <a:schemeClr val="accent4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schemeClr val="bg1"/>
                </a:solidFill>
                <a:latin typeface="Arial" charset="0"/>
              </a:rPr>
              <a:t>Find a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reliable source –</a:t>
            </a:r>
            <a:r>
              <a:rPr kumimoji="0" lang="en-GB" sz="24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article(s) or book(s) – that explains why the work you do in your field is respectable science, and bring this to bear on your contributions.</a:t>
            </a:r>
            <a:b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fi-FI" sz="28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981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265680" y="1839104"/>
            <a:ext cx="7782560" cy="284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What</a:t>
            </a:r>
            <a:r>
              <a:rPr kumimoji="0" lang="en-GB" sz="36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is your question?</a:t>
            </a:r>
            <a:br>
              <a:rPr kumimoji="0" lang="en-GB" sz="3800" b="1" i="0" u="none" strike="noStrike" kern="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fi-FI" sz="3800" b="1" i="0" u="none" strike="noStrike" kern="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endParaRPr kumimoji="0" lang="fi-FI" sz="3800" b="1" i="0" u="none" strike="noStrike" kern="0" cap="none" spc="0" normalizeH="0" baseline="0" noProof="0" dirty="0">
              <a:ln>
                <a:noFill/>
              </a:ln>
              <a:solidFill>
                <a:srgbClr val="99CCFF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029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D8D3A6-33AE-46B0-B0B8-5A1764B4CAF3}"/>
              </a:ext>
            </a:extLst>
          </p:cNvPr>
          <p:cNvSpPr/>
          <p:nvPr/>
        </p:nvSpPr>
        <p:spPr>
          <a:xfrm>
            <a:off x="3281362" y="1752600"/>
            <a:ext cx="5629275" cy="335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BREAK</a:t>
            </a:r>
            <a:endParaRPr kumimoji="0" lang="LID4096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4DF525-6681-4479-92C0-04F9489365E2}"/>
              </a:ext>
            </a:extLst>
          </p:cNvPr>
          <p:cNvSpPr/>
          <p:nvPr/>
        </p:nvSpPr>
        <p:spPr>
          <a:xfrm>
            <a:off x="2622813" y="4127499"/>
            <a:ext cx="6946371" cy="138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Ten minutes.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Make a note of the time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This slide will disappear in a minute.</a:t>
            </a:r>
            <a:endParaRPr kumimoji="0" lang="LID4096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50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1" y="378695"/>
            <a:ext cx="3325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When does the first train from Turku to Helsinki depart on Thursday?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10360" y="3449783"/>
            <a:ext cx="33712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HOW CAN YOU FIND OUT?</a:t>
            </a:r>
          </a:p>
        </p:txBody>
      </p:sp>
    </p:spTree>
    <p:extLst>
      <p:ext uri="{BB962C8B-B14F-4D97-AF65-F5344CB8AC3E}">
        <p14:creationId xmlns:p14="http://schemas.microsoft.com/office/powerpoint/2010/main" val="309981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1" y="378695"/>
            <a:ext cx="3325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When does the first train from Turku to Helsinki depart on Thursday?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10359" y="2403780"/>
            <a:ext cx="33712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INTERNET?</a:t>
            </a:r>
          </a:p>
        </p:txBody>
      </p:sp>
    </p:spTree>
    <p:extLst>
      <p:ext uri="{BB962C8B-B14F-4D97-AF65-F5344CB8AC3E}">
        <p14:creationId xmlns:p14="http://schemas.microsoft.com/office/powerpoint/2010/main" val="360147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1" y="378695"/>
            <a:ext cx="3325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When does the first train from Turku to Helsinki depart on Thursday?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10359" y="2403780"/>
            <a:ext cx="33712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INTERNET?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248874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6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1" y="378695"/>
            <a:ext cx="3325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When does the first train from Turku to Helsinki depart on Thursday?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3735" y="1893089"/>
            <a:ext cx="62045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HOW ELSE CAN YOU FIND OUT?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endParaRPr lang="en-GB" sz="400" b="1" dirty="0">
              <a:solidFill>
                <a:schemeClr val="bg1"/>
              </a:solidFill>
            </a:endParaRPr>
          </a:p>
          <a:p>
            <a:pPr algn="ctr"/>
            <a:endParaRPr lang="en-GB" sz="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90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3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9042400" y="9236"/>
            <a:ext cx="3259485" cy="683952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0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Our second lecture, on 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Epistemology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starts rolling in a minute.</a:t>
            </a:r>
          </a:p>
          <a:p>
            <a:pPr marL="0" indent="0" algn="ctr">
              <a:buNone/>
            </a:pPr>
            <a:endParaRPr lang="en-US" sz="20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Take your seats, please, and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 see you on the other side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 after two twenty-minute 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lectures and two breaks    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for the first Facilitation.</a:t>
            </a:r>
            <a:endParaRPr lang="fi-FI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3177309" y="120073"/>
            <a:ext cx="1653309" cy="1052945"/>
          </a:xfrm>
          <a:prstGeom prst="cloudCallout">
            <a:avLst>
              <a:gd name="adj1" fmla="val -59380"/>
              <a:gd name="adj2" fmla="val 497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What is there?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3338946" y="1296305"/>
            <a:ext cx="1777999" cy="1052945"/>
          </a:xfrm>
          <a:prstGeom prst="cloudCallout">
            <a:avLst>
              <a:gd name="adj1" fmla="val -67760"/>
              <a:gd name="adj2" fmla="val -458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How can we know?</a:t>
            </a:r>
          </a:p>
        </p:txBody>
      </p:sp>
    </p:spTree>
    <p:extLst>
      <p:ext uri="{BB962C8B-B14F-4D97-AF65-F5344CB8AC3E}">
        <p14:creationId xmlns:p14="http://schemas.microsoft.com/office/powerpoint/2010/main" val="226142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1" y="378695"/>
            <a:ext cx="3325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When does the first train from Turku to Helsinki depart on Thursday?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3735" y="1893089"/>
            <a:ext cx="620452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HOW ELSE CAN YOU FIND OUT?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bg1"/>
                </a:solidFill>
              </a:rPr>
              <a:t>Check the printed timetable?</a:t>
            </a:r>
          </a:p>
          <a:p>
            <a:pPr algn="ctr"/>
            <a:endParaRPr lang="en-GB" sz="400" b="1" dirty="0">
              <a:solidFill>
                <a:schemeClr val="bg1"/>
              </a:solidFill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(Pretty soon there are none.)</a:t>
            </a:r>
          </a:p>
          <a:p>
            <a:pPr algn="ctr"/>
            <a:endParaRPr lang="en-GB" sz="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04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1" y="378695"/>
            <a:ext cx="3325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When does the first train from Turku to Helsinki depart on Thursday?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3735" y="1893089"/>
            <a:ext cx="6204524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HOW ELSE CAN YOU FIND OUT?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bg1"/>
                </a:solidFill>
              </a:rPr>
              <a:t>Check the printed timetable?</a:t>
            </a:r>
          </a:p>
          <a:p>
            <a:pPr algn="ctr"/>
            <a:endParaRPr lang="en-GB" sz="400" b="1" dirty="0">
              <a:solidFill>
                <a:schemeClr val="bg1"/>
              </a:solidFill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(Pretty soon there are none.)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GB" sz="2200" b="1" dirty="0">
              <a:solidFill>
                <a:schemeClr val="bg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bg1"/>
                </a:solidFill>
              </a:rPr>
              <a:t>Find a scholarly book or article on the topic?</a:t>
            </a:r>
          </a:p>
          <a:p>
            <a:pPr algn="ctr"/>
            <a:endParaRPr lang="en-GB" sz="400" b="1" dirty="0">
              <a:solidFill>
                <a:schemeClr val="bg1"/>
              </a:solidFill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(But how did they get the knowledge?)</a:t>
            </a:r>
          </a:p>
        </p:txBody>
      </p:sp>
    </p:spTree>
    <p:extLst>
      <p:ext uri="{BB962C8B-B14F-4D97-AF65-F5344CB8AC3E}">
        <p14:creationId xmlns:p14="http://schemas.microsoft.com/office/powerpoint/2010/main" val="244869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1" y="378695"/>
            <a:ext cx="3325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When does the first train from Turku to Helsinki depart on Thursday?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6269" y="1671415"/>
            <a:ext cx="29925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REASON!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01966" y="1658590"/>
            <a:ext cx="2992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OBSERVE!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3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1" y="378695"/>
            <a:ext cx="3325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When does the first train from Turku to Helsinki depart on Thursday?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6269" y="1671415"/>
            <a:ext cx="29925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REASON!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Some people need to get to work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The train ride takes        a couple of hours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Around 6 AM?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01966" y="1658590"/>
            <a:ext cx="2992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OBSERVE!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0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1" y="378695"/>
            <a:ext cx="3325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When does the first train from Turku to Helsinki depart on Thursday?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6269" y="1671415"/>
            <a:ext cx="29925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REASON!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Some people need to get to work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The train ride takes        a couple of hours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Around 6 AM?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01966" y="1658590"/>
            <a:ext cx="2992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OBSERVE!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6269" y="5544673"/>
            <a:ext cx="2992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HYPOTHESIS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854005" y="5078585"/>
            <a:ext cx="277112" cy="40925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Box 8"/>
          <p:cNvSpPr txBox="1"/>
          <p:nvPr/>
        </p:nvSpPr>
        <p:spPr>
          <a:xfrm>
            <a:off x="4599117" y="5375832"/>
            <a:ext cx="2992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Verification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Falsification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9117" y="6162213"/>
            <a:ext cx="2992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05:23?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962095" y="5676988"/>
            <a:ext cx="1163782" cy="16625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864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1" y="378695"/>
            <a:ext cx="3325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When does the first train from Turku to Helsinki depart on Thursday?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6269" y="1671415"/>
            <a:ext cx="29925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REASON!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Some people need to get to work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The train ride takes        a couple of hours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Around 6 AM?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01966" y="1658590"/>
            <a:ext cx="299258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OBSERVE!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Travel to Turku     railway station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Observe train departures to Helsinki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96269" y="5544673"/>
            <a:ext cx="2992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HYPOTHESIS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854005" y="5078585"/>
            <a:ext cx="277112" cy="40925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Box 8"/>
          <p:cNvSpPr txBox="1"/>
          <p:nvPr/>
        </p:nvSpPr>
        <p:spPr>
          <a:xfrm>
            <a:off x="4599117" y="5375832"/>
            <a:ext cx="2992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Verification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Falsification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9117" y="6162213"/>
            <a:ext cx="2992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05:23?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962095" y="5676988"/>
            <a:ext cx="1163782" cy="16625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ight Arrow 11"/>
          <p:cNvSpPr/>
          <p:nvPr/>
        </p:nvSpPr>
        <p:spPr>
          <a:xfrm rot="-2700000">
            <a:off x="6843028" y="5289876"/>
            <a:ext cx="1163782" cy="16625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729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1" y="378695"/>
            <a:ext cx="3325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When does the first train from Turku to Helsinki depart on Thursday?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6269" y="1671415"/>
            <a:ext cx="29925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REASON!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Some people need to get to work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The train ride takes        a couple of hours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Around 6 AM?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01966" y="1658590"/>
            <a:ext cx="29925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OBSERVE!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Travel to Turku     railway station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Observe train departures to Helsinki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Which Thursday?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6269" y="5544673"/>
            <a:ext cx="2992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HYPOTHESIS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854005" y="5078585"/>
            <a:ext cx="277112" cy="40925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Box 8"/>
          <p:cNvSpPr txBox="1"/>
          <p:nvPr/>
        </p:nvSpPr>
        <p:spPr>
          <a:xfrm>
            <a:off x="4599117" y="5375832"/>
            <a:ext cx="2992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Verification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Falsification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9117" y="6162213"/>
            <a:ext cx="2992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05:23?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962095" y="5676988"/>
            <a:ext cx="1163782" cy="16625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ight Arrow 11"/>
          <p:cNvSpPr/>
          <p:nvPr/>
        </p:nvSpPr>
        <p:spPr>
          <a:xfrm rot="-2700000">
            <a:off x="6843028" y="5289876"/>
            <a:ext cx="1163782" cy="16625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extBox 12"/>
          <p:cNvSpPr txBox="1"/>
          <p:nvPr/>
        </p:nvSpPr>
        <p:spPr>
          <a:xfrm>
            <a:off x="7701965" y="5544673"/>
            <a:ext cx="2992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DESCRIPTION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PREDICTION?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9059701" y="5078585"/>
            <a:ext cx="277112" cy="40925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269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1" y="378695"/>
            <a:ext cx="3325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When does the first train from Turku to Helsinki depart on Thursday?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6269" y="1671415"/>
            <a:ext cx="29925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REASON!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Some people need to get to work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The train ride takes        a couple of hours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Around 6 AM?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01966" y="1658590"/>
            <a:ext cx="29925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OBSERVE!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Travel to Turku     railway station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Observe train departures to Helsinki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Which Thursday?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6269" y="5544673"/>
            <a:ext cx="2992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HYPOTHESIS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854005" y="5078585"/>
            <a:ext cx="277112" cy="40925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Box 8"/>
          <p:cNvSpPr txBox="1"/>
          <p:nvPr/>
        </p:nvSpPr>
        <p:spPr>
          <a:xfrm>
            <a:off x="4599117" y="5375832"/>
            <a:ext cx="2992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Verification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Falsification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9117" y="6162213"/>
            <a:ext cx="2992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05:23?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962095" y="5676988"/>
            <a:ext cx="1163782" cy="16625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ight Arrow 11"/>
          <p:cNvSpPr/>
          <p:nvPr/>
        </p:nvSpPr>
        <p:spPr>
          <a:xfrm rot="-2700000">
            <a:off x="6843028" y="5289876"/>
            <a:ext cx="1163782" cy="16625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extBox 12"/>
          <p:cNvSpPr txBox="1"/>
          <p:nvPr/>
        </p:nvSpPr>
        <p:spPr>
          <a:xfrm>
            <a:off x="7701965" y="5544673"/>
            <a:ext cx="2992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DESCRIPTION</a:t>
            </a:r>
          </a:p>
          <a:p>
            <a:pPr algn="ctr"/>
            <a:r>
              <a:rPr lang="en-GB" sz="2200" b="1" dirty="0">
                <a:solidFill>
                  <a:srgbClr val="FFFF00"/>
                </a:solidFill>
              </a:rPr>
              <a:t>PREDICTION</a:t>
            </a:r>
            <a:r>
              <a:rPr lang="en-GB" sz="2200" b="1" dirty="0"/>
              <a:t>?</a:t>
            </a:r>
            <a:endParaRPr lang="en-GB" sz="2000" b="1" dirty="0"/>
          </a:p>
        </p:txBody>
      </p:sp>
      <p:sp>
        <p:nvSpPr>
          <p:cNvPr id="14" name="Down Arrow 13"/>
          <p:cNvSpPr/>
          <p:nvPr/>
        </p:nvSpPr>
        <p:spPr>
          <a:xfrm>
            <a:off x="9059701" y="5078585"/>
            <a:ext cx="277112" cy="40925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extBox 14"/>
          <p:cNvSpPr txBox="1"/>
          <p:nvPr/>
        </p:nvSpPr>
        <p:spPr>
          <a:xfrm>
            <a:off x="4599116" y="1658590"/>
            <a:ext cx="2992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REASONING BASED    ON OBSERVATION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67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1" y="378695"/>
            <a:ext cx="3325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When does the first train from Turku to Helsinki depart on Thursday?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6269" y="1671415"/>
            <a:ext cx="29925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REASON!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Some people need to get to work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The train ride takes        a couple of hours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Around 6 AM?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01966" y="1658590"/>
            <a:ext cx="29925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OBSERVE!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Travel to Turku     railway station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Observe train departures to Helsinki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Which Thursday?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6269" y="5544673"/>
            <a:ext cx="2992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HYPOTHESIS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854005" y="5078585"/>
            <a:ext cx="277112" cy="40925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Box 8"/>
          <p:cNvSpPr txBox="1"/>
          <p:nvPr/>
        </p:nvSpPr>
        <p:spPr>
          <a:xfrm>
            <a:off x="4599117" y="5375832"/>
            <a:ext cx="2992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Verification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Falsification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9117" y="6162213"/>
            <a:ext cx="2992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05:23?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962095" y="5676988"/>
            <a:ext cx="1163782" cy="16625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ight Arrow 11"/>
          <p:cNvSpPr/>
          <p:nvPr/>
        </p:nvSpPr>
        <p:spPr>
          <a:xfrm rot="-2700000">
            <a:off x="6843028" y="5289876"/>
            <a:ext cx="1163782" cy="16625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extBox 12"/>
          <p:cNvSpPr txBox="1"/>
          <p:nvPr/>
        </p:nvSpPr>
        <p:spPr>
          <a:xfrm>
            <a:off x="7701965" y="5544673"/>
            <a:ext cx="2992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DESCRIPTION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PREDICTION</a:t>
            </a:r>
            <a:r>
              <a:rPr lang="en-GB" sz="2200" b="1" dirty="0"/>
              <a:t>?</a:t>
            </a:r>
            <a:endParaRPr lang="en-GB" sz="2000" b="1" dirty="0"/>
          </a:p>
        </p:txBody>
      </p:sp>
      <p:sp>
        <p:nvSpPr>
          <p:cNvPr id="14" name="Down Arrow 13"/>
          <p:cNvSpPr/>
          <p:nvPr/>
        </p:nvSpPr>
        <p:spPr>
          <a:xfrm>
            <a:off x="9059701" y="5078585"/>
            <a:ext cx="277112" cy="40925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extBox 14"/>
          <p:cNvSpPr txBox="1"/>
          <p:nvPr/>
        </p:nvSpPr>
        <p:spPr>
          <a:xfrm>
            <a:off x="4599116" y="1658590"/>
            <a:ext cx="29925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REASONING BASED    ON OBSERVATION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Since</a:t>
            </a:r>
            <a:r>
              <a:rPr lang="en-GB" b="1" dirty="0">
                <a:solidFill>
                  <a:schemeClr val="bg1"/>
                </a:solidFill>
              </a:rPr>
              <a:t>  </a:t>
            </a:r>
            <a:r>
              <a:rPr lang="en-GB" sz="2200" b="1" dirty="0">
                <a:solidFill>
                  <a:schemeClr val="bg1"/>
                </a:solidFill>
              </a:rPr>
              <a:t>on</a:t>
            </a:r>
            <a:r>
              <a:rPr lang="en-GB" b="1" dirty="0">
                <a:solidFill>
                  <a:schemeClr val="bg1"/>
                </a:solidFill>
              </a:rPr>
              <a:t>  </a:t>
            </a:r>
            <a:r>
              <a:rPr lang="en-GB" sz="2200" b="1" dirty="0">
                <a:solidFill>
                  <a:schemeClr val="bg1"/>
                </a:solidFill>
              </a:rPr>
              <a:t>52</a:t>
            </a:r>
            <a:r>
              <a:rPr lang="en-GB" b="1" dirty="0">
                <a:solidFill>
                  <a:schemeClr val="bg1"/>
                </a:solidFill>
              </a:rPr>
              <a:t>  </a:t>
            </a:r>
            <a:r>
              <a:rPr lang="en-GB" sz="2200" b="1" dirty="0">
                <a:solidFill>
                  <a:schemeClr val="bg1"/>
                </a:solidFill>
              </a:rPr>
              <a:t>Thursdays the trains left between 05:23</a:t>
            </a:r>
            <a:r>
              <a:rPr lang="en-GB" sz="1700" b="1" dirty="0">
                <a:solidFill>
                  <a:schemeClr val="bg1"/>
                </a:solidFill>
              </a:rPr>
              <a:t>  </a:t>
            </a:r>
            <a:r>
              <a:rPr lang="en-GB" sz="2200" b="1" dirty="0">
                <a:solidFill>
                  <a:schemeClr val="bg1"/>
                </a:solidFill>
              </a:rPr>
              <a:t>and</a:t>
            </a:r>
            <a:r>
              <a:rPr lang="en-GB" sz="1700" b="1" dirty="0">
                <a:solidFill>
                  <a:schemeClr val="bg1"/>
                </a:solidFill>
              </a:rPr>
              <a:t>  </a:t>
            </a:r>
            <a:r>
              <a:rPr lang="en-GB" sz="2200" b="1" dirty="0">
                <a:solidFill>
                  <a:schemeClr val="bg1"/>
                </a:solidFill>
              </a:rPr>
              <a:t>05:28</a:t>
            </a:r>
            <a:r>
              <a:rPr lang="en-GB" sz="1700" b="1" dirty="0">
                <a:solidFill>
                  <a:schemeClr val="bg1"/>
                </a:solidFill>
              </a:rPr>
              <a:t>  </a:t>
            </a:r>
            <a:r>
              <a:rPr lang="en-GB" sz="2200" b="1" dirty="0">
                <a:solidFill>
                  <a:schemeClr val="bg1"/>
                </a:solidFill>
              </a:rPr>
              <a:t>AM,</a:t>
            </a:r>
            <a:r>
              <a:rPr lang="en-GB" sz="1700" b="1" dirty="0">
                <a:solidFill>
                  <a:schemeClr val="bg1"/>
                </a:solidFill>
              </a:rPr>
              <a:t>  </a:t>
            </a:r>
            <a:r>
              <a:rPr lang="en-GB" sz="2200" b="1" dirty="0">
                <a:solidFill>
                  <a:schemeClr val="bg1"/>
                </a:solidFill>
              </a:rPr>
              <a:t>I predict that next week the same will happen.</a:t>
            </a:r>
          </a:p>
          <a:p>
            <a:pPr algn="ctr"/>
            <a:endParaRPr lang="en-GB" sz="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97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1" y="378695"/>
            <a:ext cx="3325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When does the first train from Turku to Helsinki depart on Thursday?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6269" y="1671415"/>
            <a:ext cx="29925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REASON!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Some people need to get to work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The train ride takes        a couple of hours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Around 6 AM?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01966" y="1658590"/>
            <a:ext cx="29925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OBSERVE!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Travel to Turku     railway station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Observe train departures to Helsinki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Which Thursday?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6269" y="5544673"/>
            <a:ext cx="2992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HYPOTHESIS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854005" y="5078585"/>
            <a:ext cx="277112" cy="40925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Box 8"/>
          <p:cNvSpPr txBox="1"/>
          <p:nvPr/>
        </p:nvSpPr>
        <p:spPr>
          <a:xfrm>
            <a:off x="4599117" y="5375832"/>
            <a:ext cx="2992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Verification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Falsification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9117" y="6162213"/>
            <a:ext cx="2992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05:23?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962095" y="5676988"/>
            <a:ext cx="1163782" cy="16625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ight Arrow 11"/>
          <p:cNvSpPr/>
          <p:nvPr/>
        </p:nvSpPr>
        <p:spPr>
          <a:xfrm rot="-2700000">
            <a:off x="6843028" y="5289876"/>
            <a:ext cx="1163782" cy="16625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extBox 12"/>
          <p:cNvSpPr txBox="1"/>
          <p:nvPr/>
        </p:nvSpPr>
        <p:spPr>
          <a:xfrm>
            <a:off x="7701965" y="5544673"/>
            <a:ext cx="2992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DESCRIPTION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PREDICTION</a:t>
            </a:r>
            <a:r>
              <a:rPr lang="en-GB" sz="2200" b="1" dirty="0"/>
              <a:t>?</a:t>
            </a:r>
            <a:endParaRPr lang="en-GB" sz="2000" b="1" dirty="0"/>
          </a:p>
        </p:txBody>
      </p:sp>
      <p:sp>
        <p:nvSpPr>
          <p:cNvPr id="14" name="Down Arrow 13"/>
          <p:cNvSpPr/>
          <p:nvPr/>
        </p:nvSpPr>
        <p:spPr>
          <a:xfrm>
            <a:off x="9059701" y="5078585"/>
            <a:ext cx="277112" cy="40925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extBox 14"/>
          <p:cNvSpPr txBox="1"/>
          <p:nvPr/>
        </p:nvSpPr>
        <p:spPr>
          <a:xfrm>
            <a:off x="4599116" y="1658590"/>
            <a:ext cx="299258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REASONING BASED    ON OBSERVATION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Since</a:t>
            </a:r>
            <a:r>
              <a:rPr lang="en-GB" b="1" dirty="0">
                <a:solidFill>
                  <a:schemeClr val="bg1"/>
                </a:solidFill>
              </a:rPr>
              <a:t>  </a:t>
            </a:r>
            <a:r>
              <a:rPr lang="en-GB" sz="2200" b="1" dirty="0">
                <a:solidFill>
                  <a:schemeClr val="bg1"/>
                </a:solidFill>
              </a:rPr>
              <a:t>on</a:t>
            </a:r>
            <a:r>
              <a:rPr lang="en-GB" b="1" dirty="0">
                <a:solidFill>
                  <a:schemeClr val="bg1"/>
                </a:solidFill>
              </a:rPr>
              <a:t>  </a:t>
            </a:r>
            <a:r>
              <a:rPr lang="en-GB" sz="2200" b="1" dirty="0">
                <a:solidFill>
                  <a:schemeClr val="bg1"/>
                </a:solidFill>
              </a:rPr>
              <a:t>52</a:t>
            </a:r>
            <a:r>
              <a:rPr lang="en-GB" b="1" dirty="0">
                <a:solidFill>
                  <a:schemeClr val="bg1"/>
                </a:solidFill>
              </a:rPr>
              <a:t>  </a:t>
            </a:r>
            <a:r>
              <a:rPr lang="en-GB" sz="2200" b="1" dirty="0">
                <a:solidFill>
                  <a:schemeClr val="bg1"/>
                </a:solidFill>
              </a:rPr>
              <a:t>Thursdays the trains left between 05:23</a:t>
            </a:r>
            <a:r>
              <a:rPr lang="en-GB" sz="1700" b="1" dirty="0">
                <a:solidFill>
                  <a:schemeClr val="bg1"/>
                </a:solidFill>
              </a:rPr>
              <a:t>  </a:t>
            </a:r>
            <a:r>
              <a:rPr lang="en-GB" sz="2200" b="1" dirty="0">
                <a:solidFill>
                  <a:schemeClr val="bg1"/>
                </a:solidFill>
              </a:rPr>
              <a:t>and</a:t>
            </a:r>
            <a:r>
              <a:rPr lang="en-GB" sz="1700" b="1" dirty="0">
                <a:solidFill>
                  <a:schemeClr val="bg1"/>
                </a:solidFill>
              </a:rPr>
              <a:t>  </a:t>
            </a:r>
            <a:r>
              <a:rPr lang="en-GB" sz="2200" b="1" dirty="0">
                <a:solidFill>
                  <a:schemeClr val="bg1"/>
                </a:solidFill>
              </a:rPr>
              <a:t>05:28</a:t>
            </a:r>
            <a:r>
              <a:rPr lang="en-GB" sz="1700" b="1" dirty="0">
                <a:solidFill>
                  <a:schemeClr val="bg1"/>
                </a:solidFill>
              </a:rPr>
              <a:t>  </a:t>
            </a:r>
            <a:r>
              <a:rPr lang="en-GB" sz="2200" b="1" dirty="0">
                <a:solidFill>
                  <a:schemeClr val="bg1"/>
                </a:solidFill>
              </a:rPr>
              <a:t>AM,</a:t>
            </a:r>
            <a:r>
              <a:rPr lang="en-GB" sz="1700" b="1" dirty="0">
                <a:solidFill>
                  <a:schemeClr val="bg1"/>
                </a:solidFill>
              </a:rPr>
              <a:t>  </a:t>
            </a:r>
            <a:r>
              <a:rPr lang="en-GB" sz="2200" b="1" dirty="0">
                <a:solidFill>
                  <a:schemeClr val="bg1"/>
                </a:solidFill>
              </a:rPr>
              <a:t>I predict that next week the same will happen.</a:t>
            </a:r>
          </a:p>
          <a:p>
            <a:pPr algn="ctr"/>
            <a:endParaRPr lang="en-GB" sz="4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=</a:t>
            </a:r>
          </a:p>
          <a:p>
            <a:pPr algn="ctr"/>
            <a:endParaRPr lang="en-GB" sz="4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INDUCTION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525" y="4803508"/>
            <a:ext cx="1810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DEDUCTION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5525" y="4390597"/>
            <a:ext cx="1810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=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41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3DBAEC-2309-4332-A950-BB3518F41B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87" r="-1" b="1121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71FFB2-1788-4DAF-83F1-832EC0B01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4889149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 dirty="0">
                <a:solidFill>
                  <a:srgbClr val="FFFF00"/>
                </a:solidFill>
              </a:rPr>
              <a:t>Epistemology</a:t>
            </a:r>
            <a:br>
              <a:rPr lang="en-US" sz="4800" b="1" dirty="0"/>
            </a:br>
            <a:br>
              <a:rPr lang="en-US" sz="4800" b="1" dirty="0"/>
            </a:br>
            <a:r>
              <a:rPr lang="en-US" sz="3200" b="1" dirty="0"/>
              <a:t>90L52609 </a:t>
            </a:r>
            <a:br>
              <a:rPr lang="en-US" sz="3200" b="1" dirty="0"/>
            </a:br>
            <a:r>
              <a:rPr lang="en-US" sz="3200" b="1" dirty="0"/>
              <a:t>Philosophy of Social Science</a:t>
            </a:r>
            <a:endParaRPr lang="LID4096" sz="3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3A7327-FDA8-4BE2-B26D-35A2DB4C68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/>
              <a:t>Matti Häyry</a:t>
            </a:r>
            <a:endParaRPr lang="LID4096" sz="20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585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1" y="378695"/>
            <a:ext cx="3325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When does the first train from Turku to Helsinki depart on Thursday?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6269" y="1671415"/>
            <a:ext cx="29925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REASON!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Some people need to get to work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The train ride takes        a couple of hours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Around 6 AM?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01966" y="1658590"/>
            <a:ext cx="29925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OBSERVE!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Travel to Turku     railway station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Observe train departures to Helsinki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Which Thursday?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6269" y="5544673"/>
            <a:ext cx="2992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HYPOTHESIS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854005" y="5078585"/>
            <a:ext cx="277112" cy="40925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Box 8"/>
          <p:cNvSpPr txBox="1"/>
          <p:nvPr/>
        </p:nvSpPr>
        <p:spPr>
          <a:xfrm>
            <a:off x="4599117" y="5375832"/>
            <a:ext cx="2992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Verification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Falsification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9117" y="6162213"/>
            <a:ext cx="2992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05:23?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962095" y="5676988"/>
            <a:ext cx="1163782" cy="16625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ight Arrow 11"/>
          <p:cNvSpPr/>
          <p:nvPr/>
        </p:nvSpPr>
        <p:spPr>
          <a:xfrm rot="-2700000">
            <a:off x="6843028" y="5289876"/>
            <a:ext cx="1163782" cy="16625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extBox 12"/>
          <p:cNvSpPr txBox="1"/>
          <p:nvPr/>
        </p:nvSpPr>
        <p:spPr>
          <a:xfrm>
            <a:off x="7701965" y="5544673"/>
            <a:ext cx="2992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DESCRIPTION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PREDICTION</a:t>
            </a:r>
            <a:r>
              <a:rPr lang="en-GB" sz="2200" b="1" dirty="0"/>
              <a:t>?</a:t>
            </a:r>
            <a:endParaRPr lang="en-GB" sz="2000" b="1" dirty="0"/>
          </a:p>
        </p:txBody>
      </p:sp>
      <p:sp>
        <p:nvSpPr>
          <p:cNvPr id="14" name="Down Arrow 13"/>
          <p:cNvSpPr/>
          <p:nvPr/>
        </p:nvSpPr>
        <p:spPr>
          <a:xfrm>
            <a:off x="9059701" y="5078585"/>
            <a:ext cx="277112" cy="40925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extBox 14"/>
          <p:cNvSpPr txBox="1"/>
          <p:nvPr/>
        </p:nvSpPr>
        <p:spPr>
          <a:xfrm>
            <a:off x="4599116" y="1658590"/>
            <a:ext cx="299258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REASONING BASED    ON OBSERVATION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Since</a:t>
            </a:r>
            <a:r>
              <a:rPr lang="en-GB" b="1" dirty="0">
                <a:solidFill>
                  <a:schemeClr val="bg1"/>
                </a:solidFill>
              </a:rPr>
              <a:t>  </a:t>
            </a:r>
            <a:r>
              <a:rPr lang="en-GB" sz="2200" b="1" dirty="0">
                <a:solidFill>
                  <a:schemeClr val="bg1"/>
                </a:solidFill>
              </a:rPr>
              <a:t>on</a:t>
            </a:r>
            <a:r>
              <a:rPr lang="en-GB" b="1" dirty="0">
                <a:solidFill>
                  <a:schemeClr val="bg1"/>
                </a:solidFill>
              </a:rPr>
              <a:t>  </a:t>
            </a:r>
            <a:r>
              <a:rPr lang="en-GB" sz="2200" b="1" dirty="0">
                <a:solidFill>
                  <a:schemeClr val="bg1"/>
                </a:solidFill>
              </a:rPr>
              <a:t>52</a:t>
            </a:r>
            <a:r>
              <a:rPr lang="en-GB" b="1" dirty="0">
                <a:solidFill>
                  <a:schemeClr val="bg1"/>
                </a:solidFill>
              </a:rPr>
              <a:t>  </a:t>
            </a:r>
            <a:r>
              <a:rPr lang="en-GB" sz="2200" b="1" dirty="0">
                <a:solidFill>
                  <a:schemeClr val="bg1"/>
                </a:solidFill>
              </a:rPr>
              <a:t>Thursdays the trains left between 05:23</a:t>
            </a:r>
            <a:r>
              <a:rPr lang="en-GB" sz="1700" b="1" dirty="0">
                <a:solidFill>
                  <a:schemeClr val="bg1"/>
                </a:solidFill>
              </a:rPr>
              <a:t>  </a:t>
            </a:r>
            <a:r>
              <a:rPr lang="en-GB" sz="2200" b="1" dirty="0">
                <a:solidFill>
                  <a:schemeClr val="bg1"/>
                </a:solidFill>
              </a:rPr>
              <a:t>and</a:t>
            </a:r>
            <a:r>
              <a:rPr lang="en-GB" sz="1700" b="1" dirty="0">
                <a:solidFill>
                  <a:schemeClr val="bg1"/>
                </a:solidFill>
              </a:rPr>
              <a:t>  </a:t>
            </a:r>
            <a:r>
              <a:rPr lang="en-GB" sz="2200" b="1" dirty="0">
                <a:solidFill>
                  <a:schemeClr val="bg1"/>
                </a:solidFill>
              </a:rPr>
              <a:t>05:28</a:t>
            </a:r>
            <a:r>
              <a:rPr lang="en-GB" sz="1700" b="1" dirty="0">
                <a:solidFill>
                  <a:schemeClr val="bg1"/>
                </a:solidFill>
              </a:rPr>
              <a:t>  </a:t>
            </a:r>
            <a:r>
              <a:rPr lang="en-GB" sz="2200" b="1" dirty="0">
                <a:solidFill>
                  <a:schemeClr val="bg1"/>
                </a:solidFill>
              </a:rPr>
              <a:t>AM,</a:t>
            </a:r>
            <a:r>
              <a:rPr lang="en-GB" sz="1700" b="1" dirty="0">
                <a:solidFill>
                  <a:schemeClr val="bg1"/>
                </a:solidFill>
              </a:rPr>
              <a:t>  </a:t>
            </a:r>
            <a:r>
              <a:rPr lang="en-GB" sz="2200" b="1" dirty="0">
                <a:solidFill>
                  <a:schemeClr val="bg1"/>
                </a:solidFill>
              </a:rPr>
              <a:t>I predict that next week the same will happen.</a:t>
            </a:r>
          </a:p>
          <a:p>
            <a:pPr algn="ctr"/>
            <a:endParaRPr lang="en-GB" sz="4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=</a:t>
            </a:r>
          </a:p>
          <a:p>
            <a:pPr algn="ctr"/>
            <a:endParaRPr lang="en-GB" sz="4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INDUCTION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525" y="4803508"/>
            <a:ext cx="1810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DEDUCTION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5525" y="4390597"/>
            <a:ext cx="1810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=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5524" y="378695"/>
            <a:ext cx="4040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could go wrong with deductive reasoning?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26395" y="378695"/>
            <a:ext cx="4040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could go wrong with inductive reasoning?</a:t>
            </a:r>
          </a:p>
        </p:txBody>
      </p:sp>
    </p:spTree>
    <p:extLst>
      <p:ext uri="{BB962C8B-B14F-4D97-AF65-F5344CB8AC3E}">
        <p14:creationId xmlns:p14="http://schemas.microsoft.com/office/powerpoint/2010/main" val="279642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1" y="378695"/>
            <a:ext cx="3325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When does the first train from Turku to Helsinki depart on Thursday?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671415"/>
            <a:ext cx="44888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Wrong presupposition: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Work starts after eight-</a:t>
            </a:r>
            <a:r>
              <a:rPr lang="en-GB" sz="2200" b="1" dirty="0" err="1">
                <a:solidFill>
                  <a:schemeClr val="bg1"/>
                </a:solidFill>
              </a:rPr>
              <a:t>ish</a:t>
            </a:r>
            <a:r>
              <a:rPr lang="en-GB" sz="2200" b="1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01966" y="1658590"/>
            <a:ext cx="4490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5524" y="378695"/>
            <a:ext cx="4040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could go wrong with deductive reasoning?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26395" y="378695"/>
            <a:ext cx="4040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could go wrong with inductive reasoning?</a:t>
            </a:r>
          </a:p>
        </p:txBody>
      </p:sp>
    </p:spTree>
    <p:extLst>
      <p:ext uri="{BB962C8B-B14F-4D97-AF65-F5344CB8AC3E}">
        <p14:creationId xmlns:p14="http://schemas.microsoft.com/office/powerpoint/2010/main" val="96525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1" y="378695"/>
            <a:ext cx="3325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When does the first train from Turku to Helsinki depart on Thursday?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671415"/>
            <a:ext cx="448885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Wrong presupposition: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Work starts after eight-</a:t>
            </a:r>
            <a:r>
              <a:rPr lang="en-GB" sz="2200" b="1" dirty="0" err="1">
                <a:solidFill>
                  <a:schemeClr val="bg1"/>
                </a:solidFill>
              </a:rPr>
              <a:t>ish</a:t>
            </a:r>
            <a:r>
              <a:rPr lang="en-GB" sz="2200" b="1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Probably but not necessarily    correct presuppositions: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Many Turku people work in Helsinki.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Thursday is not a holy day in Finland.</a:t>
            </a:r>
          </a:p>
          <a:p>
            <a:pPr algn="ctr"/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01966" y="1658590"/>
            <a:ext cx="4490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5524" y="378695"/>
            <a:ext cx="4040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could go wrong with deductive reasoning?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26395" y="378695"/>
            <a:ext cx="4040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could go wrong with inductive reasoning?</a:t>
            </a:r>
          </a:p>
        </p:txBody>
      </p:sp>
    </p:spTree>
    <p:extLst>
      <p:ext uri="{BB962C8B-B14F-4D97-AF65-F5344CB8AC3E}">
        <p14:creationId xmlns:p14="http://schemas.microsoft.com/office/powerpoint/2010/main" val="104581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1" y="378695"/>
            <a:ext cx="3325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When does the first train from Turku to Helsinki depart on Thursday?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671415"/>
            <a:ext cx="448885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Wrong presupposition: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Work starts after eight-</a:t>
            </a:r>
            <a:r>
              <a:rPr lang="en-GB" sz="2200" b="1" dirty="0" err="1">
                <a:solidFill>
                  <a:schemeClr val="bg1"/>
                </a:solidFill>
              </a:rPr>
              <a:t>ish</a:t>
            </a:r>
            <a:r>
              <a:rPr lang="en-GB" sz="2200" b="1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Probably but not necessarily    correct presuppositions: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Many Turku people work in Helsinki.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Thursday is not a holy day in Finland.</a:t>
            </a:r>
          </a:p>
          <a:p>
            <a:pPr algn="ctr"/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01966" y="1658590"/>
            <a:ext cx="4490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5524" y="378695"/>
            <a:ext cx="4040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could go wrong with deductive reasoning?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26395" y="378695"/>
            <a:ext cx="4040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could go wrong with inductive reasoning?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2007006" y="4678609"/>
            <a:ext cx="277112" cy="40925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extBox 21"/>
          <p:cNvSpPr txBox="1"/>
          <p:nvPr/>
        </p:nvSpPr>
        <p:spPr>
          <a:xfrm>
            <a:off x="125524" y="5447599"/>
            <a:ext cx="4040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We need to be constantly aware of our presuppositions.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47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1" y="378695"/>
            <a:ext cx="3325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When does the first train from Turku to Helsinki depart on Thursday?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671415"/>
            <a:ext cx="448885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Wrong presupposition: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Work starts after eight-</a:t>
            </a:r>
            <a:r>
              <a:rPr lang="en-GB" sz="2200" b="1" dirty="0" err="1">
                <a:solidFill>
                  <a:schemeClr val="bg1"/>
                </a:solidFill>
              </a:rPr>
              <a:t>ish</a:t>
            </a:r>
            <a:r>
              <a:rPr lang="en-GB" sz="2200" b="1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Probably but not necessarily    correct presuppositions: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Many Turku people work in Helsinki.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Thursday is not a holy day in Finland.</a:t>
            </a:r>
          </a:p>
          <a:p>
            <a:pPr algn="ctr"/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01966" y="1658590"/>
            <a:ext cx="44900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Observation period: If all the data is from 2022, 2023 could be different.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5524" y="378695"/>
            <a:ext cx="4040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could go wrong with deductive reasoning?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26395" y="378695"/>
            <a:ext cx="4040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could go wrong with inductive reasoning?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2007006" y="4678609"/>
            <a:ext cx="277112" cy="40925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extBox 21"/>
          <p:cNvSpPr txBox="1"/>
          <p:nvPr/>
        </p:nvSpPr>
        <p:spPr>
          <a:xfrm>
            <a:off x="125524" y="5447599"/>
            <a:ext cx="4040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We need to be constantly aware of our presuppositions.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1" y="378695"/>
            <a:ext cx="3325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When does the first train from Turku to Helsinki depart on Thursday?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671415"/>
            <a:ext cx="448885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Wrong presupposition: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Work starts after eight-</a:t>
            </a:r>
            <a:r>
              <a:rPr lang="en-GB" sz="2200" b="1" dirty="0" err="1">
                <a:solidFill>
                  <a:schemeClr val="bg1"/>
                </a:solidFill>
              </a:rPr>
              <a:t>ish</a:t>
            </a:r>
            <a:r>
              <a:rPr lang="en-GB" sz="2200" b="1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Probably but not necessarily    correct presuppositions: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Many Turku people work in Helsinki.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Thursday is not a holy day in Finland.</a:t>
            </a:r>
          </a:p>
          <a:p>
            <a:pPr algn="ctr"/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01966" y="1658590"/>
            <a:ext cx="44900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Observation period: If all the data is from 2022, 2023 could be different.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Observation alone gives no warning against this foreseeable possibility.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Generally: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Turkey and Thanksgiving?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5524" y="378695"/>
            <a:ext cx="4040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could go wrong with deductive reasoning?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26395" y="378695"/>
            <a:ext cx="4040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could go wrong with inductive reasoning?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2007006" y="4678609"/>
            <a:ext cx="277112" cy="40925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extBox 21"/>
          <p:cNvSpPr txBox="1"/>
          <p:nvPr/>
        </p:nvSpPr>
        <p:spPr>
          <a:xfrm>
            <a:off x="125524" y="5447599"/>
            <a:ext cx="4040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We need to be constantly aware of our presuppositions.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86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1" y="378695"/>
            <a:ext cx="3325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When does the first train from Turku to Helsinki depart on Thursday?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671415"/>
            <a:ext cx="448885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Wrong presupposition: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Work starts after eight-</a:t>
            </a:r>
            <a:r>
              <a:rPr lang="en-GB" sz="2200" b="1" dirty="0" err="1">
                <a:solidFill>
                  <a:schemeClr val="bg1"/>
                </a:solidFill>
              </a:rPr>
              <a:t>ish</a:t>
            </a:r>
            <a:r>
              <a:rPr lang="en-GB" sz="2200" b="1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Probably but not necessarily    correct presuppositions: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Many Turku people work in Helsinki.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Thursday is not a holy day in Finland.</a:t>
            </a:r>
          </a:p>
          <a:p>
            <a:pPr algn="ctr"/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01966" y="1658590"/>
            <a:ext cx="44900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Observation period: If all the data is from 2022, 2023 could be different.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Observation alone gives no warning against this foreseeable possibility.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Generally: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Turkey and Thanksgiving?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5524" y="378695"/>
            <a:ext cx="4040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could go wrong with deductive reasoning?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26395" y="378695"/>
            <a:ext cx="4040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could go wrong with inductive reasoning?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2007006" y="4678609"/>
            <a:ext cx="277112" cy="40925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Down Arrow 20"/>
          <p:cNvSpPr/>
          <p:nvPr/>
        </p:nvSpPr>
        <p:spPr>
          <a:xfrm>
            <a:off x="9907877" y="4748850"/>
            <a:ext cx="277112" cy="40925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extBox 21"/>
          <p:cNvSpPr txBox="1"/>
          <p:nvPr/>
        </p:nvSpPr>
        <p:spPr>
          <a:xfrm>
            <a:off x="125524" y="5447599"/>
            <a:ext cx="4040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We need to be constantly aware of our presuppositions.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26395" y="5447600"/>
            <a:ext cx="4040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If we are looking for “real” </a:t>
            </a:r>
            <a:r>
              <a:rPr lang="en-GB" sz="2200" b="1" dirty="0">
                <a:solidFill>
                  <a:srgbClr val="FFFF00"/>
                </a:solidFill>
              </a:rPr>
              <a:t>knowledge</a:t>
            </a:r>
            <a:r>
              <a:rPr lang="en-GB" sz="2200" b="1" dirty="0">
                <a:solidFill>
                  <a:schemeClr val="bg1"/>
                </a:solidFill>
              </a:rPr>
              <a:t>, we need constants.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76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1" y="378695"/>
            <a:ext cx="3325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is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75959" y="1825109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“I know Jill.”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23616" y="3112475"/>
            <a:ext cx="47447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“I know that Jill is a rocket scientist.”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74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1" y="378695"/>
            <a:ext cx="3325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is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75959" y="1825109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“I know Jill.”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5959" y="2374606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 by acquaintance</a:t>
            </a:r>
            <a:endParaRPr lang="en-GB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23616" y="3112475"/>
            <a:ext cx="47447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“I know that Jill is a rocket scientist.”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5959" y="3664248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 by description</a:t>
            </a:r>
            <a:endParaRPr lang="en-GB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36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1" y="378695"/>
            <a:ext cx="3325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is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75959" y="1825109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“I know Jill.”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5959" y="2374606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 by acquaintance</a:t>
            </a:r>
            <a:endParaRPr lang="en-GB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23616" y="3112475"/>
            <a:ext cx="47447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“I know that Jill is a rocket scientist.”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5959" y="3664248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 by description</a:t>
            </a:r>
            <a:endParaRPr lang="en-GB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08" y="1828761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“Ich kenne Jill.”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580" y="3105171"/>
            <a:ext cx="4040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>
                <a:solidFill>
                  <a:schemeClr val="bg1"/>
                </a:solidFill>
              </a:rPr>
              <a:t>“Ich weiß dass Jill eine</a:t>
            </a:r>
          </a:p>
          <a:p>
            <a:pPr algn="ctr"/>
            <a:r>
              <a:rPr lang="de-DE" sz="2200" b="1" dirty="0">
                <a:solidFill>
                  <a:schemeClr val="bg1"/>
                </a:solidFill>
              </a:rPr>
              <a:t>Rakete Wissenschaftlerin ist.”</a:t>
            </a:r>
            <a:endParaRPr lang="de-DE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4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2194704"/>
            <a:ext cx="12192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After the lecture session,</a:t>
            </a:r>
            <a:b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you will all send me a question</a:t>
            </a:r>
            <a:br>
              <a:rPr kumimoji="0" lang="en-GB" sz="3800" b="1" i="0" u="none" strike="noStrike" kern="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fi-FI" sz="3800" b="1" i="0" u="none" strike="noStrike" kern="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endParaRPr kumimoji="0" lang="fi-FI" sz="3800" b="1" i="0" u="none" strike="noStrike" kern="0" cap="none" spc="0" normalizeH="0" baseline="0" noProof="0" dirty="0">
              <a:ln>
                <a:noFill/>
              </a:ln>
              <a:solidFill>
                <a:srgbClr val="99CCFF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7712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1" y="378695"/>
            <a:ext cx="3325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is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75959" y="1825109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“I know Jill.”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5959" y="2374606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 by acquaintance</a:t>
            </a:r>
            <a:endParaRPr lang="en-GB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23616" y="3112475"/>
            <a:ext cx="47447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“I know that Jill is a rocket scientist.”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5959" y="3664248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 by description</a:t>
            </a:r>
            <a:endParaRPr lang="en-GB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08" y="1828761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“Ich kenne Jill.”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60619" y="1821457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“Tunnen Jillin.”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580" y="3105171"/>
            <a:ext cx="4040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>
                <a:solidFill>
                  <a:schemeClr val="bg1"/>
                </a:solidFill>
              </a:rPr>
              <a:t>“Ich weiß dass Jill eine</a:t>
            </a:r>
          </a:p>
          <a:p>
            <a:pPr algn="ctr"/>
            <a:r>
              <a:rPr lang="de-DE" sz="2200" b="1" dirty="0">
                <a:solidFill>
                  <a:schemeClr val="bg1"/>
                </a:solidFill>
              </a:rPr>
              <a:t>Rakete Wissenschaftlerin ist.”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72591" y="3119650"/>
            <a:ext cx="4040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bg1"/>
                </a:solidFill>
              </a:rPr>
              <a:t>“Tiedän, että Jill on rakettitieteilijä.”</a:t>
            </a:r>
            <a:endParaRPr lang="fi-F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51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1" y="378695"/>
            <a:ext cx="3325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is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75959" y="1825109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“I know Jill.”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5959" y="2374606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 by acquaintance</a:t>
            </a:r>
            <a:endParaRPr lang="en-GB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23616" y="3112475"/>
            <a:ext cx="47447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“I know that Jill is a rocket scientist.”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5959" y="3664248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 by description</a:t>
            </a:r>
            <a:endParaRPr lang="en-GB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08" y="1828761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“Ich </a:t>
            </a:r>
            <a:r>
              <a:rPr lang="en-GB" sz="2200" b="1" dirty="0">
                <a:solidFill>
                  <a:srgbClr val="FFFF00"/>
                </a:solidFill>
              </a:rPr>
              <a:t>kenne</a:t>
            </a:r>
            <a:r>
              <a:rPr lang="en-GB" sz="2200" b="1" dirty="0">
                <a:solidFill>
                  <a:schemeClr val="bg1"/>
                </a:solidFill>
              </a:rPr>
              <a:t> Jill.”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60619" y="1821457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“</a:t>
            </a:r>
            <a:r>
              <a:rPr lang="en-GB" sz="2200" b="1" dirty="0">
                <a:solidFill>
                  <a:srgbClr val="FFFF00"/>
                </a:solidFill>
              </a:rPr>
              <a:t>Tunnen</a:t>
            </a:r>
            <a:r>
              <a:rPr lang="en-GB" sz="2200" b="1" dirty="0">
                <a:solidFill>
                  <a:schemeClr val="bg1"/>
                </a:solidFill>
              </a:rPr>
              <a:t> Jillin.”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580" y="3105171"/>
            <a:ext cx="4040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>
                <a:solidFill>
                  <a:schemeClr val="bg1"/>
                </a:solidFill>
              </a:rPr>
              <a:t>“Ich </a:t>
            </a:r>
            <a:r>
              <a:rPr lang="de-DE" sz="2200" b="1" dirty="0">
                <a:solidFill>
                  <a:srgbClr val="FF0000"/>
                </a:solidFill>
              </a:rPr>
              <a:t>weiß</a:t>
            </a:r>
            <a:r>
              <a:rPr lang="de-DE" sz="2200" b="1" dirty="0">
                <a:solidFill>
                  <a:schemeClr val="bg1"/>
                </a:solidFill>
              </a:rPr>
              <a:t> dass Jill eine</a:t>
            </a:r>
          </a:p>
          <a:p>
            <a:pPr algn="ctr"/>
            <a:r>
              <a:rPr lang="de-DE" sz="2200" b="1" dirty="0">
                <a:solidFill>
                  <a:schemeClr val="bg1"/>
                </a:solidFill>
              </a:rPr>
              <a:t>Rakete Wissenschaftlerin ist.”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72591" y="3119650"/>
            <a:ext cx="4040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bg1"/>
                </a:solidFill>
              </a:rPr>
              <a:t>“</a:t>
            </a:r>
            <a:r>
              <a:rPr lang="fi-FI" sz="2200" b="1" dirty="0">
                <a:solidFill>
                  <a:srgbClr val="FF0000"/>
                </a:solidFill>
              </a:rPr>
              <a:t>Tiedän</a:t>
            </a:r>
            <a:r>
              <a:rPr lang="fi-FI" sz="2200" b="1" dirty="0">
                <a:solidFill>
                  <a:schemeClr val="bg1"/>
                </a:solidFill>
              </a:rPr>
              <a:t>, että Jill on rakettitieteilijä.”</a:t>
            </a:r>
            <a:endParaRPr lang="fi-F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37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1" y="378695"/>
            <a:ext cx="3325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is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knowledge?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5957440" y="4331464"/>
            <a:ext cx="277112" cy="40925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extBox 21"/>
          <p:cNvSpPr txBox="1"/>
          <p:nvPr/>
        </p:nvSpPr>
        <p:spPr>
          <a:xfrm>
            <a:off x="4075959" y="1825109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“I know Jill.”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50121" y="4977050"/>
            <a:ext cx="66917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200" b="1" dirty="0">
                <a:solidFill>
                  <a:schemeClr val="bg1"/>
                </a:solidFill>
              </a:rPr>
              <a:t>“</a:t>
            </a:r>
            <a:r>
              <a:rPr lang="en-US" sz="2200" b="1" dirty="0">
                <a:solidFill>
                  <a:schemeClr val="bg1"/>
                </a:solidFill>
              </a:rPr>
              <a:t>Descriptive knowledge, also declarative knowledge or </a:t>
            </a:r>
            <a:r>
              <a:rPr lang="en-US" sz="2200" b="1" dirty="0">
                <a:solidFill>
                  <a:srgbClr val="FFFF00"/>
                </a:solidFill>
              </a:rPr>
              <a:t>propositional knowledge</a:t>
            </a:r>
            <a:r>
              <a:rPr lang="en-US" sz="2200" b="1" dirty="0">
                <a:solidFill>
                  <a:schemeClr val="bg1"/>
                </a:solidFill>
              </a:rPr>
              <a:t>, is the type of knowledge that is, by its very nature, expressed in declarative sentences or indicative propositions.</a:t>
            </a:r>
            <a:r>
              <a:rPr lang="en-GB" sz="2200" b="1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75959" y="2374606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 by acquaintance</a:t>
            </a:r>
            <a:endParaRPr lang="en-GB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23616" y="3112475"/>
            <a:ext cx="47447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“I know that Jill is a rocket scientist.”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5959" y="3664248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 by description</a:t>
            </a:r>
            <a:endParaRPr lang="en-GB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08" y="1828761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“Ich kenne Jill.”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60619" y="1821457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“Tunnen Jillin.”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580" y="3105171"/>
            <a:ext cx="4040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>
                <a:solidFill>
                  <a:schemeClr val="bg1"/>
                </a:solidFill>
              </a:rPr>
              <a:t>“Ich weiß dass Jill eine</a:t>
            </a:r>
          </a:p>
          <a:p>
            <a:pPr algn="ctr"/>
            <a:r>
              <a:rPr lang="de-DE" sz="2200" b="1" dirty="0">
                <a:solidFill>
                  <a:schemeClr val="bg1"/>
                </a:solidFill>
              </a:rPr>
              <a:t>Rakete Wissenschaftlerin ist.”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72591" y="3119650"/>
            <a:ext cx="4040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bg1"/>
                </a:solidFill>
              </a:rPr>
              <a:t>“Tiedän, että Jill on rakettitieteilijä.”</a:t>
            </a:r>
            <a:endParaRPr lang="fi-FI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6235" y="2937257"/>
            <a:ext cx="11399520" cy="4571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552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136" y="378936"/>
            <a:ext cx="4859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constitutes propositional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knowledge?</a:t>
            </a:r>
          </a:p>
        </p:txBody>
      </p:sp>
      <p:sp>
        <p:nvSpPr>
          <p:cNvPr id="5" name="Rectangle 4"/>
          <p:cNvSpPr/>
          <p:nvPr/>
        </p:nvSpPr>
        <p:spPr>
          <a:xfrm>
            <a:off x="1625600" y="1605280"/>
            <a:ext cx="8524240" cy="8583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extBox 21"/>
          <p:cNvSpPr txBox="1"/>
          <p:nvPr/>
        </p:nvSpPr>
        <p:spPr>
          <a:xfrm>
            <a:off x="4075959" y="1825109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Justified true beliefs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26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136" y="378936"/>
            <a:ext cx="4859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constitutes propositional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knowledge?</a:t>
            </a:r>
          </a:p>
        </p:txBody>
      </p:sp>
      <p:sp>
        <p:nvSpPr>
          <p:cNvPr id="5" name="Rectangle 4"/>
          <p:cNvSpPr/>
          <p:nvPr/>
        </p:nvSpPr>
        <p:spPr>
          <a:xfrm>
            <a:off x="1625600" y="1605280"/>
            <a:ext cx="8524240" cy="8583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extBox 21"/>
          <p:cNvSpPr txBox="1"/>
          <p:nvPr/>
        </p:nvSpPr>
        <p:spPr>
          <a:xfrm>
            <a:off x="4075959" y="1825109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Justified true beliefs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16028" y="2666407"/>
            <a:ext cx="3844230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I believe that P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09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136" y="378936"/>
            <a:ext cx="4859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constitutes propositional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knowledge?</a:t>
            </a:r>
          </a:p>
        </p:txBody>
      </p:sp>
      <p:sp>
        <p:nvSpPr>
          <p:cNvPr id="5" name="Rectangle 4"/>
          <p:cNvSpPr/>
          <p:nvPr/>
        </p:nvSpPr>
        <p:spPr>
          <a:xfrm>
            <a:off x="1625600" y="1605280"/>
            <a:ext cx="8524240" cy="8583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extBox 21"/>
          <p:cNvSpPr txBox="1"/>
          <p:nvPr/>
        </p:nvSpPr>
        <p:spPr>
          <a:xfrm>
            <a:off x="4075959" y="1825109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Justified true beliefs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729" y="2666407"/>
            <a:ext cx="3844230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I have reason to believe that P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16028" y="2666407"/>
            <a:ext cx="3844230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I believe that P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65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136" y="378936"/>
            <a:ext cx="4859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constitutes propositional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knowledge?</a:t>
            </a:r>
          </a:p>
        </p:txBody>
      </p:sp>
      <p:sp>
        <p:nvSpPr>
          <p:cNvPr id="5" name="Rectangle 4"/>
          <p:cNvSpPr/>
          <p:nvPr/>
        </p:nvSpPr>
        <p:spPr>
          <a:xfrm>
            <a:off x="1625600" y="1605280"/>
            <a:ext cx="8524240" cy="8583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extBox 21"/>
          <p:cNvSpPr txBox="1"/>
          <p:nvPr/>
        </p:nvSpPr>
        <p:spPr>
          <a:xfrm>
            <a:off x="4075959" y="1825109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Justified true beliefs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729" y="2666407"/>
            <a:ext cx="3844230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I have reason to believe that P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2503" y="2672476"/>
            <a:ext cx="3326981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 is true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16028" y="2666407"/>
            <a:ext cx="3844230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I believe that P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34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136" y="378936"/>
            <a:ext cx="4859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constitutes propositional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knowledge?</a:t>
            </a:r>
          </a:p>
        </p:txBody>
      </p:sp>
      <p:sp>
        <p:nvSpPr>
          <p:cNvPr id="5" name="Rectangle 4"/>
          <p:cNvSpPr/>
          <p:nvPr/>
        </p:nvSpPr>
        <p:spPr>
          <a:xfrm>
            <a:off x="1625600" y="1605280"/>
            <a:ext cx="8524240" cy="8583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extBox 21"/>
          <p:cNvSpPr txBox="1"/>
          <p:nvPr/>
        </p:nvSpPr>
        <p:spPr>
          <a:xfrm>
            <a:off x="4075959" y="1825109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Justified true beliefs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729" y="2666407"/>
            <a:ext cx="3844230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I have reason to believe that P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2503" y="2672476"/>
            <a:ext cx="3326981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 is true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16028" y="2666407"/>
            <a:ext cx="3844230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I believe that P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1728" y="4212309"/>
            <a:ext cx="11728529" cy="135421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900" b="1" dirty="0"/>
          </a:p>
          <a:p>
            <a:pPr algn="ctr"/>
            <a:r>
              <a:rPr lang="en-GB" sz="2200" b="1" dirty="0"/>
              <a:t>I am looking over a field.</a:t>
            </a:r>
          </a:p>
          <a:p>
            <a:pPr algn="ctr"/>
            <a:r>
              <a:rPr lang="en-GB" sz="2200" b="1" dirty="0"/>
              <a:t>I see a sheep in the field.</a:t>
            </a:r>
          </a:p>
          <a:p>
            <a:pPr algn="ctr"/>
            <a:endParaRPr lang="en-GB" sz="19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75959" y="3174713"/>
            <a:ext cx="4040069" cy="95410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4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/>
              <a:t>I know that P.</a:t>
            </a:r>
          </a:p>
          <a:p>
            <a:pPr algn="ctr"/>
            <a:endParaRPr lang="en-GB" sz="4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P = There is a sheep in the field.</a:t>
            </a:r>
          </a:p>
          <a:p>
            <a:pPr algn="ctr"/>
            <a:endParaRPr lang="en-GB" sz="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70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136" y="378936"/>
            <a:ext cx="4859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constitutes propositional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knowledge?</a:t>
            </a:r>
          </a:p>
        </p:txBody>
      </p:sp>
      <p:sp>
        <p:nvSpPr>
          <p:cNvPr id="5" name="Rectangle 4"/>
          <p:cNvSpPr/>
          <p:nvPr/>
        </p:nvSpPr>
        <p:spPr>
          <a:xfrm>
            <a:off x="1625600" y="1605280"/>
            <a:ext cx="8524240" cy="8583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extBox 21"/>
          <p:cNvSpPr txBox="1"/>
          <p:nvPr/>
        </p:nvSpPr>
        <p:spPr>
          <a:xfrm>
            <a:off x="4075959" y="1825109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Justified true beliefs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729" y="2666407"/>
            <a:ext cx="3844230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I have reason to believe that P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2503" y="2672476"/>
            <a:ext cx="3326981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 is true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16028" y="2666407"/>
            <a:ext cx="3844230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I believe that P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1728" y="4212309"/>
            <a:ext cx="11728529" cy="135421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9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I am looking over a field.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I see a sheep in the field.</a:t>
            </a:r>
          </a:p>
          <a:p>
            <a:pPr algn="ctr"/>
            <a:endParaRPr lang="en-GB" sz="19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5959" y="3174713"/>
            <a:ext cx="4040069" cy="95410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4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rgbClr val="FFFF00"/>
                </a:solidFill>
              </a:rPr>
              <a:t>I know that P.</a:t>
            </a:r>
          </a:p>
          <a:p>
            <a:pPr algn="ctr"/>
            <a:endParaRPr lang="en-GB" sz="4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P = There is a sheep in the field.</a:t>
            </a:r>
          </a:p>
          <a:p>
            <a:pPr algn="ctr"/>
            <a:endParaRPr lang="en-GB" sz="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94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136" y="378936"/>
            <a:ext cx="4859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constitutes propositional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knowledge?</a:t>
            </a:r>
          </a:p>
        </p:txBody>
      </p:sp>
      <p:sp>
        <p:nvSpPr>
          <p:cNvPr id="5" name="Rectangle 4"/>
          <p:cNvSpPr/>
          <p:nvPr/>
        </p:nvSpPr>
        <p:spPr>
          <a:xfrm>
            <a:off x="1625600" y="1605280"/>
            <a:ext cx="8524240" cy="8583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extBox 21"/>
          <p:cNvSpPr txBox="1"/>
          <p:nvPr/>
        </p:nvSpPr>
        <p:spPr>
          <a:xfrm>
            <a:off x="4075959" y="1825109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Justified true beliefs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729" y="2666407"/>
            <a:ext cx="3844230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I have reason to believe that P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2503" y="2672476"/>
            <a:ext cx="3326981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 is true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16028" y="2666407"/>
            <a:ext cx="3844230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I believe that P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5959" y="3174713"/>
            <a:ext cx="4040069" cy="95410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4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/>
              <a:t>I do not know that P.</a:t>
            </a:r>
          </a:p>
          <a:p>
            <a:pPr algn="ctr"/>
            <a:endParaRPr lang="en-GB" sz="4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P = There is a sheep in the field.</a:t>
            </a:r>
          </a:p>
          <a:p>
            <a:pPr algn="ctr"/>
            <a:endParaRPr lang="en-GB" sz="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1728" y="4212309"/>
            <a:ext cx="11728529" cy="135421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I am looking over a field.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I see a fluffy dog that looks very much like a sheep in the field.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There is, however, no sheep in the field.</a:t>
            </a:r>
          </a:p>
          <a:p>
            <a:pPr algn="ctr"/>
            <a:endParaRPr lang="en-GB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33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602591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90840" y="483719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LIFE FORMS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5240" y="201271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PEOPLE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9720" y="42880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SOCIAL STUFF</a:t>
            </a:r>
          </a:p>
        </p:txBody>
      </p:sp>
      <p:sp>
        <p:nvSpPr>
          <p:cNvPr id="2" name="Right Brace 1"/>
          <p:cNvSpPr/>
          <p:nvPr/>
        </p:nvSpPr>
        <p:spPr>
          <a:xfrm rot="-5400000">
            <a:off x="9852660" y="-913731"/>
            <a:ext cx="294640" cy="4018280"/>
          </a:xfrm>
          <a:prstGeom prst="rightBrace">
            <a:avLst>
              <a:gd name="adj1" fmla="val 42816"/>
              <a:gd name="adj2" fmla="val 50000"/>
            </a:avLst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Box 8"/>
          <p:cNvSpPr txBox="1"/>
          <p:nvPr/>
        </p:nvSpPr>
        <p:spPr>
          <a:xfrm>
            <a:off x="8964930" y="428803"/>
            <a:ext cx="207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00B0F0"/>
                </a:solidFill>
              </a:rPr>
              <a:t>OBJECTIVE, SOLID</a:t>
            </a:r>
          </a:p>
        </p:txBody>
      </p:sp>
      <p:sp>
        <p:nvSpPr>
          <p:cNvPr id="10" name="Right Brace 9"/>
          <p:cNvSpPr/>
          <p:nvPr/>
        </p:nvSpPr>
        <p:spPr>
          <a:xfrm rot="5400000">
            <a:off x="2161540" y="3712393"/>
            <a:ext cx="294640" cy="4018280"/>
          </a:xfrm>
          <a:prstGeom prst="rightBrace">
            <a:avLst>
              <a:gd name="adj1" fmla="val 42816"/>
              <a:gd name="adj2" fmla="val 50000"/>
            </a:avLst>
          </a:prstGeom>
          <a:ln w="31750">
            <a:solidFill>
              <a:srgbClr val="FCAA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xtBox 10"/>
          <p:cNvSpPr txBox="1"/>
          <p:nvPr/>
        </p:nvSpPr>
        <p:spPr>
          <a:xfrm>
            <a:off x="299720" y="6046898"/>
            <a:ext cx="401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FCAAEA"/>
                </a:solidFill>
              </a:rPr>
              <a:t>OBJECTIVE, SUBJECTIVE, INTER-SUBJECTIVE, ARGUABLE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5240" y="331215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FCAAEA"/>
                </a:solidFill>
              </a:rPr>
              <a:t>TOOTHACHE?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9720" y="1234771"/>
            <a:ext cx="2559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FCAAEA"/>
                </a:solidFill>
              </a:rPr>
              <a:t>HOMO ECONOMICUS?</a:t>
            </a:r>
          </a:p>
        </p:txBody>
      </p:sp>
    </p:spTree>
    <p:extLst>
      <p:ext uri="{BB962C8B-B14F-4D97-AF65-F5344CB8AC3E}">
        <p14:creationId xmlns:p14="http://schemas.microsoft.com/office/powerpoint/2010/main" val="295696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136" y="378936"/>
            <a:ext cx="4859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constitutes propositional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knowledge?</a:t>
            </a:r>
          </a:p>
        </p:txBody>
      </p:sp>
      <p:sp>
        <p:nvSpPr>
          <p:cNvPr id="5" name="Rectangle 4"/>
          <p:cNvSpPr/>
          <p:nvPr/>
        </p:nvSpPr>
        <p:spPr>
          <a:xfrm>
            <a:off x="1625600" y="1605280"/>
            <a:ext cx="8524240" cy="8583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extBox 21"/>
          <p:cNvSpPr txBox="1"/>
          <p:nvPr/>
        </p:nvSpPr>
        <p:spPr>
          <a:xfrm>
            <a:off x="4075959" y="1825109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Justified true beliefs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729" y="2666407"/>
            <a:ext cx="3844230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I have reason to believe that P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2503" y="2672476"/>
            <a:ext cx="3326981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 is true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16028" y="2666407"/>
            <a:ext cx="3844230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I believe that P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5959" y="3174713"/>
            <a:ext cx="4040069" cy="95410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4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rgbClr val="FFFF00"/>
                </a:solidFill>
              </a:rPr>
              <a:t>I do </a:t>
            </a:r>
            <a:r>
              <a:rPr lang="en-GB" sz="2200" b="1" u="sng" dirty="0">
                <a:solidFill>
                  <a:srgbClr val="FFFF00"/>
                </a:solidFill>
              </a:rPr>
              <a:t>not</a:t>
            </a:r>
            <a:r>
              <a:rPr lang="en-GB" sz="2200" b="1" dirty="0">
                <a:solidFill>
                  <a:srgbClr val="FFFF00"/>
                </a:solidFill>
              </a:rPr>
              <a:t> know that P.</a:t>
            </a:r>
          </a:p>
          <a:p>
            <a:pPr algn="ctr"/>
            <a:endParaRPr lang="en-GB" sz="4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P = There is a sheep in the field.</a:t>
            </a:r>
          </a:p>
          <a:p>
            <a:pPr algn="ctr"/>
            <a:endParaRPr lang="en-GB" sz="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1728" y="4212309"/>
            <a:ext cx="11728529" cy="135421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I am looking over a field.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I see a fluffy dog that looks very much like a sheep in the field.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There is, however, no sheep in the field.</a:t>
            </a:r>
          </a:p>
          <a:p>
            <a:pPr algn="ctr"/>
            <a:endParaRPr lang="en-GB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34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136" y="378936"/>
            <a:ext cx="4859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constitutes propositional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knowledge?</a:t>
            </a:r>
          </a:p>
        </p:txBody>
      </p:sp>
      <p:sp>
        <p:nvSpPr>
          <p:cNvPr id="5" name="Rectangle 4"/>
          <p:cNvSpPr/>
          <p:nvPr/>
        </p:nvSpPr>
        <p:spPr>
          <a:xfrm>
            <a:off x="1625600" y="1605280"/>
            <a:ext cx="8524240" cy="8583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extBox 21"/>
          <p:cNvSpPr txBox="1"/>
          <p:nvPr/>
        </p:nvSpPr>
        <p:spPr>
          <a:xfrm>
            <a:off x="4075959" y="1825109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Justified true beliefs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729" y="2666407"/>
            <a:ext cx="3844230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I have reason to believe that P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2503" y="2672476"/>
            <a:ext cx="3326981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 is true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16028" y="2666407"/>
            <a:ext cx="3844230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I believe that P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1728" y="4212309"/>
            <a:ext cx="11728529" cy="135421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I am looking over a field.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I see a fluffy dog that looks very much like a sheep in the field.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There is a sheep in the field, but it is hidden from my sight behind a rock and I do not see it.</a:t>
            </a:r>
          </a:p>
          <a:p>
            <a:pPr algn="ctr"/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5959" y="3174713"/>
            <a:ext cx="4040069" cy="95410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4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/>
              <a:t>I know that P.</a:t>
            </a:r>
          </a:p>
          <a:p>
            <a:pPr algn="ctr"/>
            <a:endParaRPr lang="en-GB" sz="4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P = There is a sheep in the field.</a:t>
            </a:r>
          </a:p>
          <a:p>
            <a:pPr algn="ctr"/>
            <a:endParaRPr lang="en-GB" sz="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3520" y="894149"/>
            <a:ext cx="4348480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French Script MT" panose="03020402040607040605" pitchFamily="66" charset="0"/>
              </a:rPr>
              <a:t>Does this </a:t>
            </a:r>
            <a:r>
              <a:rPr lang="en-GB" sz="3600" b="1" dirty="0">
                <a:solidFill>
                  <a:srgbClr val="FFFF00"/>
                </a:solidFill>
                <a:latin typeface="French Script MT" panose="03020402040607040605" pitchFamily="66" charset="0"/>
              </a:rPr>
              <a:t>“Gettier Problem” </a:t>
            </a:r>
            <a:r>
              <a:rPr lang="en-GB" sz="3600" b="1" dirty="0">
                <a:latin typeface="French Script MT" panose="03020402040607040605" pitchFamily="66" charset="0"/>
              </a:rPr>
              <a:t>prove the approach wrong?</a:t>
            </a:r>
          </a:p>
        </p:txBody>
      </p:sp>
    </p:spTree>
    <p:extLst>
      <p:ext uri="{BB962C8B-B14F-4D97-AF65-F5344CB8AC3E}">
        <p14:creationId xmlns:p14="http://schemas.microsoft.com/office/powerpoint/2010/main" val="194306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136" y="378936"/>
            <a:ext cx="4859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constitutes propositional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knowledge?</a:t>
            </a:r>
          </a:p>
        </p:txBody>
      </p:sp>
      <p:sp>
        <p:nvSpPr>
          <p:cNvPr id="5" name="Rectangle 4"/>
          <p:cNvSpPr/>
          <p:nvPr/>
        </p:nvSpPr>
        <p:spPr>
          <a:xfrm>
            <a:off x="1625600" y="1605280"/>
            <a:ext cx="8524240" cy="8583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extBox 21"/>
          <p:cNvSpPr txBox="1"/>
          <p:nvPr/>
        </p:nvSpPr>
        <p:spPr>
          <a:xfrm>
            <a:off x="4075959" y="1825109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Justified true beliefs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729" y="2666407"/>
            <a:ext cx="3844230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I have reason to believe that P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2503" y="2672476"/>
            <a:ext cx="3326981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 is true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16028" y="2666407"/>
            <a:ext cx="3844230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I believe that P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1728" y="4212309"/>
            <a:ext cx="11728529" cy="135421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I am looking over a field.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I see a fluffy dog that looks very much like a sheep in the field.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There is a sheep in the field, but it is hidden from my sight behind a rock and I do not see it.</a:t>
            </a:r>
          </a:p>
          <a:p>
            <a:pPr algn="ctr"/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5959" y="3174713"/>
            <a:ext cx="4040069" cy="95410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4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rgbClr val="FFFF00"/>
                </a:solidFill>
              </a:rPr>
              <a:t>Do I know that P?</a:t>
            </a:r>
          </a:p>
          <a:p>
            <a:pPr algn="ctr"/>
            <a:endParaRPr lang="en-GB" sz="4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P = There is a sheep in the field.</a:t>
            </a:r>
          </a:p>
          <a:p>
            <a:pPr algn="ctr"/>
            <a:endParaRPr lang="en-GB" sz="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3520" y="894149"/>
            <a:ext cx="4348480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French Script MT" panose="03020402040607040605" pitchFamily="66" charset="0"/>
              </a:rPr>
              <a:t>Does this </a:t>
            </a:r>
            <a:r>
              <a:rPr lang="en-GB" sz="3600" b="1" dirty="0">
                <a:solidFill>
                  <a:srgbClr val="FFFF00"/>
                </a:solidFill>
                <a:latin typeface="French Script MT" panose="03020402040607040605" pitchFamily="66" charset="0"/>
              </a:rPr>
              <a:t>“Gettier Problem” </a:t>
            </a:r>
            <a:r>
              <a:rPr lang="en-GB" sz="3600" b="1" dirty="0">
                <a:latin typeface="French Script MT" panose="03020402040607040605" pitchFamily="66" charset="0"/>
              </a:rPr>
              <a:t>prove the approach wrong?</a:t>
            </a:r>
          </a:p>
        </p:txBody>
      </p:sp>
    </p:spTree>
    <p:extLst>
      <p:ext uri="{BB962C8B-B14F-4D97-AF65-F5344CB8AC3E}">
        <p14:creationId xmlns:p14="http://schemas.microsoft.com/office/powerpoint/2010/main" val="16251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136" y="378936"/>
            <a:ext cx="4859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constitutes propositional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knowledge?</a:t>
            </a:r>
          </a:p>
        </p:txBody>
      </p:sp>
      <p:sp>
        <p:nvSpPr>
          <p:cNvPr id="5" name="Rectangle 4"/>
          <p:cNvSpPr/>
          <p:nvPr/>
        </p:nvSpPr>
        <p:spPr>
          <a:xfrm>
            <a:off x="1625600" y="1605280"/>
            <a:ext cx="8524240" cy="8583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extBox 21"/>
          <p:cNvSpPr txBox="1"/>
          <p:nvPr/>
        </p:nvSpPr>
        <p:spPr>
          <a:xfrm>
            <a:off x="4075959" y="1825109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Justified true beliefs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729" y="2666407"/>
            <a:ext cx="3844230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I have reason to believe that P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2503" y="2672476"/>
            <a:ext cx="3326981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 is true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16028" y="2666407"/>
            <a:ext cx="3844230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I believe that P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1728" y="4212309"/>
            <a:ext cx="11728529" cy="135421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I am looking over a field.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I see a fluffy dog that looks very much like a sheep in the field.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There is a sheep in the field, but it is hidden from my sight behind a rock and I do not see it.</a:t>
            </a:r>
          </a:p>
          <a:p>
            <a:pPr algn="ctr"/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5959" y="3174713"/>
            <a:ext cx="4040069" cy="95410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4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rgbClr val="FFFF00"/>
                </a:solidFill>
              </a:rPr>
              <a:t>Do I know that P?</a:t>
            </a:r>
          </a:p>
          <a:p>
            <a:pPr algn="ctr"/>
            <a:endParaRPr lang="en-GB" sz="4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P = There is a sheep in the field.</a:t>
            </a:r>
          </a:p>
          <a:p>
            <a:pPr algn="ctr"/>
            <a:endParaRPr lang="en-GB" sz="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3520" y="894149"/>
            <a:ext cx="4348480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FF00"/>
                </a:solidFill>
                <a:latin typeface="French Script MT" panose="03020402040607040605" pitchFamily="66" charset="0"/>
              </a:rPr>
              <a:t>Does this “Gettier Problem” prove the approach wrong?</a:t>
            </a:r>
          </a:p>
        </p:txBody>
      </p:sp>
      <p:sp>
        <p:nvSpPr>
          <p:cNvPr id="3" name="Right Arrow 2"/>
          <p:cNvSpPr/>
          <p:nvPr/>
        </p:nvSpPr>
        <p:spPr>
          <a:xfrm rot="8820000">
            <a:off x="7484352" y="1614369"/>
            <a:ext cx="498764" cy="148479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342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136" y="378936"/>
            <a:ext cx="4859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constitutes propositional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knowledge?</a:t>
            </a:r>
          </a:p>
        </p:txBody>
      </p:sp>
      <p:sp>
        <p:nvSpPr>
          <p:cNvPr id="5" name="Rectangle 4"/>
          <p:cNvSpPr/>
          <p:nvPr/>
        </p:nvSpPr>
        <p:spPr>
          <a:xfrm>
            <a:off x="1625600" y="1605280"/>
            <a:ext cx="8524240" cy="8583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extBox 21"/>
          <p:cNvSpPr txBox="1"/>
          <p:nvPr/>
        </p:nvSpPr>
        <p:spPr>
          <a:xfrm>
            <a:off x="4075959" y="1825109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Justified true beliefs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729" y="2666407"/>
            <a:ext cx="3844230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I have reason to believe that P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2503" y="2672476"/>
            <a:ext cx="3326981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 is true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16028" y="2666407"/>
            <a:ext cx="3844230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I believe that P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1728" y="4212309"/>
            <a:ext cx="11728529" cy="135421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I am looking over a field.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I see a fluffy dog that looks very much like a sheep in the field.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There is a sheep in the field, but it is hidden from my sight behind a rock and I do not see it.</a:t>
            </a:r>
          </a:p>
          <a:p>
            <a:pPr algn="ctr"/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5959" y="3174713"/>
            <a:ext cx="4040069" cy="95410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4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rgbClr val="FFFF00"/>
                </a:solidFill>
              </a:rPr>
              <a:t>Do I know that P?</a:t>
            </a:r>
          </a:p>
          <a:p>
            <a:pPr algn="ctr"/>
            <a:endParaRPr lang="en-GB" sz="4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P = There is a sheep in the field.</a:t>
            </a:r>
          </a:p>
          <a:p>
            <a:pPr algn="ctr"/>
            <a:endParaRPr lang="en-GB" sz="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3520" y="894149"/>
            <a:ext cx="4348480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FF00"/>
                </a:solidFill>
                <a:latin typeface="French Script MT" panose="03020402040607040605" pitchFamily="66" charset="0"/>
              </a:rPr>
              <a:t>Does this “Gettier Problem” prove the approach wrong?</a:t>
            </a:r>
          </a:p>
        </p:txBody>
      </p:sp>
      <p:sp>
        <p:nvSpPr>
          <p:cNvPr id="3" name="Right Arrow 2"/>
          <p:cNvSpPr/>
          <p:nvPr/>
        </p:nvSpPr>
        <p:spPr>
          <a:xfrm rot="8820000">
            <a:off x="7484352" y="1614369"/>
            <a:ext cx="498764" cy="148479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100587" y="907747"/>
            <a:ext cx="4654293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FF00"/>
                </a:solidFill>
                <a:latin typeface="French Script MT" panose="03020402040607040605" pitchFamily="66" charset="0"/>
              </a:rPr>
              <a:t>Not necessarily, but it is a reminder of </a:t>
            </a:r>
            <a:r>
              <a:rPr lang="en-GB" sz="3600" b="1" u="sng" dirty="0">
                <a:solidFill>
                  <a:srgbClr val="FFFF00"/>
                </a:solidFill>
                <a:latin typeface="French Script MT" panose="03020402040607040605" pitchFamily="66" charset="0"/>
              </a:rPr>
              <a:t>quality</a:t>
            </a:r>
            <a:r>
              <a:rPr lang="en-GB" sz="3600" b="1" dirty="0">
                <a:solidFill>
                  <a:srgbClr val="FFFF00"/>
                </a:solidFill>
                <a:latin typeface="French Script MT" panose="03020402040607040605" pitchFamily="66" charset="0"/>
              </a:rPr>
              <a:t> reasons.</a:t>
            </a:r>
          </a:p>
        </p:txBody>
      </p:sp>
      <p:sp>
        <p:nvSpPr>
          <p:cNvPr id="15" name="Right Arrow 14"/>
          <p:cNvSpPr/>
          <p:nvPr/>
        </p:nvSpPr>
        <p:spPr>
          <a:xfrm rot="5400000">
            <a:off x="1976870" y="2248053"/>
            <a:ext cx="360000" cy="148479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08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136" y="378936"/>
            <a:ext cx="4859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constitutes propositional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knowledge?</a:t>
            </a:r>
          </a:p>
        </p:txBody>
      </p:sp>
      <p:sp>
        <p:nvSpPr>
          <p:cNvPr id="5" name="Rectangle 4"/>
          <p:cNvSpPr/>
          <p:nvPr/>
        </p:nvSpPr>
        <p:spPr>
          <a:xfrm>
            <a:off x="1625600" y="1605280"/>
            <a:ext cx="8524240" cy="8583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extBox 21"/>
          <p:cNvSpPr txBox="1"/>
          <p:nvPr/>
        </p:nvSpPr>
        <p:spPr>
          <a:xfrm>
            <a:off x="4075959" y="1825109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Justified true beliefs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729" y="2666407"/>
            <a:ext cx="3844230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I have reason to believe that P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2503" y="2672476"/>
            <a:ext cx="3326981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 is true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16028" y="2666407"/>
            <a:ext cx="3844230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I believe that P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1728" y="4212309"/>
            <a:ext cx="11728529" cy="135421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I am looking over a field.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I see a fluffy dog that looks very much like a sheep in the field.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There is a sheep in the field, but it is hidden from my sight behind a rock and I do not see it.</a:t>
            </a:r>
          </a:p>
          <a:p>
            <a:pPr algn="ctr"/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5959" y="3174713"/>
            <a:ext cx="4040069" cy="95410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4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rgbClr val="FFFF00"/>
                </a:solidFill>
              </a:rPr>
              <a:t>Do I know that P?</a:t>
            </a:r>
          </a:p>
          <a:p>
            <a:pPr algn="ctr"/>
            <a:endParaRPr lang="en-GB" sz="4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P = There is a sheep in the field.</a:t>
            </a:r>
          </a:p>
          <a:p>
            <a:pPr algn="ctr"/>
            <a:endParaRPr lang="en-GB" sz="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3520" y="894149"/>
            <a:ext cx="4348480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FF00"/>
                </a:solidFill>
                <a:latin typeface="French Script MT" panose="03020402040607040605" pitchFamily="66" charset="0"/>
              </a:rPr>
              <a:t>Does this “Gettier Problem” prove the approach wrong?</a:t>
            </a:r>
          </a:p>
        </p:txBody>
      </p:sp>
      <p:sp>
        <p:nvSpPr>
          <p:cNvPr id="3" name="Right Arrow 2"/>
          <p:cNvSpPr/>
          <p:nvPr/>
        </p:nvSpPr>
        <p:spPr>
          <a:xfrm rot="8820000">
            <a:off x="7484352" y="1614369"/>
            <a:ext cx="498764" cy="148479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100587" y="907747"/>
            <a:ext cx="4654293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FF00"/>
                </a:solidFill>
                <a:latin typeface="French Script MT" panose="03020402040607040605" pitchFamily="66" charset="0"/>
              </a:rPr>
              <a:t>Not necessarily, but it is a reminder of quality reasons.</a:t>
            </a:r>
          </a:p>
        </p:txBody>
      </p:sp>
      <p:sp>
        <p:nvSpPr>
          <p:cNvPr id="15" name="Right Arrow 14"/>
          <p:cNvSpPr/>
          <p:nvPr/>
        </p:nvSpPr>
        <p:spPr>
          <a:xfrm rot="5400000">
            <a:off x="1976870" y="2248053"/>
            <a:ext cx="360000" cy="148479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TextBox 15"/>
          <p:cNvSpPr txBox="1"/>
          <p:nvPr/>
        </p:nvSpPr>
        <p:spPr>
          <a:xfrm>
            <a:off x="4075952" y="5929749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BELIEFS  →  PROPOSITIONS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80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136" y="378936"/>
            <a:ext cx="4859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constitutes propositional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12957" y="1818672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Properly justified true propositions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96000" y="1865747"/>
            <a:ext cx="535709" cy="374576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34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136" y="378936"/>
            <a:ext cx="4859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constitutes propositional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12957" y="1818672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Properly justified true propositions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2957" y="254984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CORRESPONDENCE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687" y="254984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COHERENCE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31227" y="254984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PRAGMATIC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0" y="1865747"/>
            <a:ext cx="535709" cy="374576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990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136" y="378936"/>
            <a:ext cx="4859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constitutes propositional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12957" y="1818672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Properly justified true propositions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3171" y="3281014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True beliefs and propositions correspond to the actual state of affairs.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2957" y="254984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CORRESPONDENCE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687" y="254984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COHERENCE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31227" y="254984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PRAGMATIC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3171" y="4689294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“Snow is white”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is true iff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snow is white.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0" y="1865747"/>
            <a:ext cx="535709" cy="374576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615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136" y="378936"/>
            <a:ext cx="4859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constitutes propositional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12957" y="1818672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Properly justified true propositions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3171" y="3281014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True beliefs and propositions correspond to the actual state of affairs.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2957" y="254984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CORRESPONDENCE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687" y="254984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COHERENCE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31227" y="254984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PRAGMATIC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3171" y="4689294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“Snow is white”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is true iff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snow is white.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4901" y="3281014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True beliefs and propositions cohere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with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specified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set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of sentences, propositions, and beliefs (there can be many).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0" y="1865747"/>
            <a:ext cx="535709" cy="374576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TextBox 16"/>
          <p:cNvSpPr txBox="1"/>
          <p:nvPr/>
        </p:nvSpPr>
        <p:spPr>
          <a:xfrm>
            <a:off x="454901" y="4837070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“Snow is white”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is true iff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nothing in our (chosen) set of beliefs contradicts its truth.</a:t>
            </a:r>
            <a:endParaRPr lang="en-GB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65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602591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90840" y="483719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LIFE FORMS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5240" y="201271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PEOPLE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9720" y="42880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SOCIAL STUFF</a:t>
            </a:r>
          </a:p>
        </p:txBody>
      </p:sp>
      <p:sp>
        <p:nvSpPr>
          <p:cNvPr id="2" name="Right Brace 1"/>
          <p:cNvSpPr/>
          <p:nvPr/>
        </p:nvSpPr>
        <p:spPr>
          <a:xfrm rot="-5400000">
            <a:off x="9852660" y="-913731"/>
            <a:ext cx="294640" cy="4018280"/>
          </a:xfrm>
          <a:prstGeom prst="rightBrace">
            <a:avLst>
              <a:gd name="adj1" fmla="val 42816"/>
              <a:gd name="adj2" fmla="val 50000"/>
            </a:avLst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Box 8"/>
          <p:cNvSpPr txBox="1"/>
          <p:nvPr/>
        </p:nvSpPr>
        <p:spPr>
          <a:xfrm>
            <a:off x="8964930" y="428803"/>
            <a:ext cx="207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00B0F0"/>
                </a:solidFill>
              </a:rPr>
              <a:t>OBJECTIVE, SOLID</a:t>
            </a:r>
          </a:p>
        </p:txBody>
      </p:sp>
      <p:sp>
        <p:nvSpPr>
          <p:cNvPr id="10" name="Right Brace 9"/>
          <p:cNvSpPr/>
          <p:nvPr/>
        </p:nvSpPr>
        <p:spPr>
          <a:xfrm rot="5400000">
            <a:off x="2161540" y="3712393"/>
            <a:ext cx="294640" cy="4018280"/>
          </a:xfrm>
          <a:prstGeom prst="rightBrace">
            <a:avLst>
              <a:gd name="adj1" fmla="val 42816"/>
              <a:gd name="adj2" fmla="val 50000"/>
            </a:avLst>
          </a:prstGeom>
          <a:ln w="31750">
            <a:solidFill>
              <a:srgbClr val="FCAA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xtBox 10"/>
          <p:cNvSpPr txBox="1"/>
          <p:nvPr/>
        </p:nvSpPr>
        <p:spPr>
          <a:xfrm>
            <a:off x="299720" y="6046898"/>
            <a:ext cx="401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FCAAEA"/>
                </a:solidFill>
              </a:rPr>
              <a:t>OBJECTIVE, SUBJECTIVE, INTER-SUBJECTIVE, ARGUABLE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5240" y="331215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FCAAEA"/>
                </a:solidFill>
              </a:rPr>
              <a:t>TOOTHACHE?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9720" y="1234771"/>
            <a:ext cx="2559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FCAAEA"/>
                </a:solidFill>
              </a:rPr>
              <a:t>HOMO ECONOMICUS?</a:t>
            </a:r>
          </a:p>
        </p:txBody>
      </p:sp>
      <p:sp>
        <p:nvSpPr>
          <p:cNvPr id="4" name="Freeform 3"/>
          <p:cNvSpPr/>
          <p:nvPr/>
        </p:nvSpPr>
        <p:spPr>
          <a:xfrm>
            <a:off x="191353" y="941301"/>
            <a:ext cx="3073701" cy="1071418"/>
          </a:xfrm>
          <a:custGeom>
            <a:avLst/>
            <a:gdLst>
              <a:gd name="connsiteX0" fmla="*/ 44174 w 3073701"/>
              <a:gd name="connsiteY0" fmla="*/ 92363 h 1071418"/>
              <a:gd name="connsiteX1" fmla="*/ 441337 w 3073701"/>
              <a:gd name="connsiteY1" fmla="*/ 55418 h 1071418"/>
              <a:gd name="connsiteX2" fmla="*/ 598356 w 3073701"/>
              <a:gd name="connsiteY2" fmla="*/ 36945 h 1071418"/>
              <a:gd name="connsiteX3" fmla="*/ 792319 w 3073701"/>
              <a:gd name="connsiteY3" fmla="*/ 18472 h 1071418"/>
              <a:gd name="connsiteX4" fmla="*/ 1171010 w 3073701"/>
              <a:gd name="connsiteY4" fmla="*/ 0 h 1071418"/>
              <a:gd name="connsiteX5" fmla="*/ 2048465 w 3073701"/>
              <a:gd name="connsiteY5" fmla="*/ 18472 h 1071418"/>
              <a:gd name="connsiteX6" fmla="*/ 2242428 w 3073701"/>
              <a:gd name="connsiteY6" fmla="*/ 46182 h 1071418"/>
              <a:gd name="connsiteX7" fmla="*/ 2334792 w 3073701"/>
              <a:gd name="connsiteY7" fmla="*/ 55418 h 1071418"/>
              <a:gd name="connsiteX8" fmla="*/ 2408683 w 3073701"/>
              <a:gd name="connsiteY8" fmla="*/ 64654 h 1071418"/>
              <a:gd name="connsiteX9" fmla="*/ 2574937 w 3073701"/>
              <a:gd name="connsiteY9" fmla="*/ 120072 h 1071418"/>
              <a:gd name="connsiteX10" fmla="*/ 2648828 w 3073701"/>
              <a:gd name="connsiteY10" fmla="*/ 138545 h 1071418"/>
              <a:gd name="connsiteX11" fmla="*/ 2805846 w 3073701"/>
              <a:gd name="connsiteY11" fmla="*/ 175491 h 1071418"/>
              <a:gd name="connsiteX12" fmla="*/ 2962865 w 3073701"/>
              <a:gd name="connsiteY12" fmla="*/ 212436 h 1071418"/>
              <a:gd name="connsiteX13" fmla="*/ 3027519 w 3073701"/>
              <a:gd name="connsiteY13" fmla="*/ 240145 h 1071418"/>
              <a:gd name="connsiteX14" fmla="*/ 3055228 w 3073701"/>
              <a:gd name="connsiteY14" fmla="*/ 249382 h 1071418"/>
              <a:gd name="connsiteX15" fmla="*/ 3073701 w 3073701"/>
              <a:gd name="connsiteY15" fmla="*/ 277091 h 1071418"/>
              <a:gd name="connsiteX16" fmla="*/ 3055228 w 3073701"/>
              <a:gd name="connsiteY16" fmla="*/ 452582 h 1071418"/>
              <a:gd name="connsiteX17" fmla="*/ 3036756 w 3073701"/>
              <a:gd name="connsiteY17" fmla="*/ 480291 h 1071418"/>
              <a:gd name="connsiteX18" fmla="*/ 3027519 w 3073701"/>
              <a:gd name="connsiteY18" fmla="*/ 508000 h 1071418"/>
              <a:gd name="connsiteX19" fmla="*/ 2999810 w 3073701"/>
              <a:gd name="connsiteY19" fmla="*/ 526472 h 1071418"/>
              <a:gd name="connsiteX20" fmla="*/ 2925919 w 3073701"/>
              <a:gd name="connsiteY20" fmla="*/ 591127 h 1071418"/>
              <a:gd name="connsiteX21" fmla="*/ 2898210 w 3073701"/>
              <a:gd name="connsiteY21" fmla="*/ 609600 h 1071418"/>
              <a:gd name="connsiteX22" fmla="*/ 2870501 w 3073701"/>
              <a:gd name="connsiteY22" fmla="*/ 628072 h 1071418"/>
              <a:gd name="connsiteX23" fmla="*/ 2833556 w 3073701"/>
              <a:gd name="connsiteY23" fmla="*/ 655782 h 1071418"/>
              <a:gd name="connsiteX24" fmla="*/ 2805846 w 3073701"/>
              <a:gd name="connsiteY24" fmla="*/ 674254 h 1071418"/>
              <a:gd name="connsiteX25" fmla="*/ 2741192 w 3073701"/>
              <a:gd name="connsiteY25" fmla="*/ 711200 h 1071418"/>
              <a:gd name="connsiteX26" fmla="*/ 2704246 w 3073701"/>
              <a:gd name="connsiteY26" fmla="*/ 748145 h 1071418"/>
              <a:gd name="connsiteX27" fmla="*/ 2667301 w 3073701"/>
              <a:gd name="connsiteY27" fmla="*/ 766618 h 1071418"/>
              <a:gd name="connsiteX28" fmla="*/ 2621119 w 3073701"/>
              <a:gd name="connsiteY28" fmla="*/ 794327 h 1071418"/>
              <a:gd name="connsiteX29" fmla="*/ 2593410 w 3073701"/>
              <a:gd name="connsiteY29" fmla="*/ 803563 h 1071418"/>
              <a:gd name="connsiteX30" fmla="*/ 2519519 w 3073701"/>
              <a:gd name="connsiteY30" fmla="*/ 831272 h 1071418"/>
              <a:gd name="connsiteX31" fmla="*/ 2454865 w 3073701"/>
              <a:gd name="connsiteY31" fmla="*/ 877454 h 1071418"/>
              <a:gd name="connsiteX32" fmla="*/ 2408683 w 3073701"/>
              <a:gd name="connsiteY32" fmla="*/ 895927 h 1071418"/>
              <a:gd name="connsiteX33" fmla="*/ 2362501 w 3073701"/>
              <a:gd name="connsiteY33" fmla="*/ 923636 h 1071418"/>
              <a:gd name="connsiteX34" fmla="*/ 2279374 w 3073701"/>
              <a:gd name="connsiteY34" fmla="*/ 951345 h 1071418"/>
              <a:gd name="connsiteX35" fmla="*/ 2196246 w 3073701"/>
              <a:gd name="connsiteY35" fmla="*/ 988291 h 1071418"/>
              <a:gd name="connsiteX36" fmla="*/ 2131592 w 3073701"/>
              <a:gd name="connsiteY36" fmla="*/ 1006763 h 1071418"/>
              <a:gd name="connsiteX37" fmla="*/ 2085410 w 3073701"/>
              <a:gd name="connsiteY37" fmla="*/ 1034472 h 1071418"/>
              <a:gd name="connsiteX38" fmla="*/ 2039228 w 3073701"/>
              <a:gd name="connsiteY38" fmla="*/ 1043709 h 1071418"/>
              <a:gd name="connsiteX39" fmla="*/ 1882210 w 3073701"/>
              <a:gd name="connsiteY39" fmla="*/ 1071418 h 1071418"/>
              <a:gd name="connsiteX40" fmla="*/ 1263374 w 3073701"/>
              <a:gd name="connsiteY40" fmla="*/ 1052945 h 1071418"/>
              <a:gd name="connsiteX41" fmla="*/ 1180246 w 3073701"/>
              <a:gd name="connsiteY41" fmla="*/ 1043709 h 1071418"/>
              <a:gd name="connsiteX42" fmla="*/ 1032465 w 3073701"/>
              <a:gd name="connsiteY42" fmla="*/ 1034472 h 1071418"/>
              <a:gd name="connsiteX43" fmla="*/ 995519 w 3073701"/>
              <a:gd name="connsiteY43" fmla="*/ 1025236 h 1071418"/>
              <a:gd name="connsiteX44" fmla="*/ 838501 w 3073701"/>
              <a:gd name="connsiteY44" fmla="*/ 1006763 h 1071418"/>
              <a:gd name="connsiteX45" fmla="*/ 773846 w 3073701"/>
              <a:gd name="connsiteY45" fmla="*/ 997527 h 1071418"/>
              <a:gd name="connsiteX46" fmla="*/ 699956 w 3073701"/>
              <a:gd name="connsiteY46" fmla="*/ 988291 h 1071418"/>
              <a:gd name="connsiteX47" fmla="*/ 616828 w 3073701"/>
              <a:gd name="connsiteY47" fmla="*/ 979054 h 1071418"/>
              <a:gd name="connsiteX48" fmla="*/ 487519 w 3073701"/>
              <a:gd name="connsiteY48" fmla="*/ 951345 h 1071418"/>
              <a:gd name="connsiteX49" fmla="*/ 312028 w 3073701"/>
              <a:gd name="connsiteY49" fmla="*/ 923636 h 1071418"/>
              <a:gd name="connsiteX50" fmla="*/ 256610 w 3073701"/>
              <a:gd name="connsiteY50" fmla="*/ 905163 h 1071418"/>
              <a:gd name="connsiteX51" fmla="*/ 182719 w 3073701"/>
              <a:gd name="connsiteY51" fmla="*/ 886691 h 1071418"/>
              <a:gd name="connsiteX52" fmla="*/ 99592 w 3073701"/>
              <a:gd name="connsiteY52" fmla="*/ 812800 h 1071418"/>
              <a:gd name="connsiteX53" fmla="*/ 53410 w 3073701"/>
              <a:gd name="connsiteY53" fmla="*/ 757382 h 1071418"/>
              <a:gd name="connsiteX54" fmla="*/ 44174 w 3073701"/>
              <a:gd name="connsiteY54" fmla="*/ 729672 h 1071418"/>
              <a:gd name="connsiteX55" fmla="*/ 25701 w 3073701"/>
              <a:gd name="connsiteY55" fmla="*/ 692727 h 1071418"/>
              <a:gd name="connsiteX56" fmla="*/ 7228 w 3073701"/>
              <a:gd name="connsiteY56" fmla="*/ 572654 h 1071418"/>
              <a:gd name="connsiteX57" fmla="*/ 44174 w 3073701"/>
              <a:gd name="connsiteY57" fmla="*/ 341745 h 1071418"/>
              <a:gd name="connsiteX58" fmla="*/ 71883 w 3073701"/>
              <a:gd name="connsiteY58" fmla="*/ 323272 h 1071418"/>
              <a:gd name="connsiteX59" fmla="*/ 99592 w 3073701"/>
              <a:gd name="connsiteY59" fmla="*/ 314036 h 1071418"/>
              <a:gd name="connsiteX60" fmla="*/ 145774 w 3073701"/>
              <a:gd name="connsiteY60" fmla="*/ 267854 h 1071418"/>
              <a:gd name="connsiteX61" fmla="*/ 164246 w 3073701"/>
              <a:gd name="connsiteY61" fmla="*/ 240145 h 1071418"/>
              <a:gd name="connsiteX62" fmla="*/ 219665 w 3073701"/>
              <a:gd name="connsiteY62" fmla="*/ 193963 h 1071418"/>
              <a:gd name="connsiteX63" fmla="*/ 256610 w 3073701"/>
              <a:gd name="connsiteY63" fmla="*/ 157018 h 1071418"/>
              <a:gd name="connsiteX64" fmla="*/ 275083 w 3073701"/>
              <a:gd name="connsiteY64" fmla="*/ 129309 h 1071418"/>
              <a:gd name="connsiteX65" fmla="*/ 339737 w 3073701"/>
              <a:gd name="connsiteY65" fmla="*/ 73891 h 107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073701" h="1071418">
                <a:moveTo>
                  <a:pt x="44174" y="92363"/>
                </a:moveTo>
                <a:cubicBezTo>
                  <a:pt x="555866" y="37539"/>
                  <a:pt x="105750" y="82264"/>
                  <a:pt x="441337" y="55418"/>
                </a:cubicBezTo>
                <a:cubicBezTo>
                  <a:pt x="649543" y="38762"/>
                  <a:pt x="436805" y="54255"/>
                  <a:pt x="598356" y="36945"/>
                </a:cubicBezTo>
                <a:cubicBezTo>
                  <a:pt x="662933" y="30026"/>
                  <a:pt x="727585" y="23721"/>
                  <a:pt x="792319" y="18472"/>
                </a:cubicBezTo>
                <a:cubicBezTo>
                  <a:pt x="915357" y="8496"/>
                  <a:pt x="1049390" y="4865"/>
                  <a:pt x="1171010" y="0"/>
                </a:cubicBezTo>
                <a:lnTo>
                  <a:pt x="2048465" y="18472"/>
                </a:lnTo>
                <a:cubicBezTo>
                  <a:pt x="2136403" y="20984"/>
                  <a:pt x="2153413" y="33466"/>
                  <a:pt x="2242428" y="46182"/>
                </a:cubicBezTo>
                <a:cubicBezTo>
                  <a:pt x="2273059" y="50558"/>
                  <a:pt x="2304040" y="52001"/>
                  <a:pt x="2334792" y="55418"/>
                </a:cubicBezTo>
                <a:cubicBezTo>
                  <a:pt x="2359462" y="58159"/>
                  <a:pt x="2384053" y="61575"/>
                  <a:pt x="2408683" y="64654"/>
                </a:cubicBezTo>
                <a:cubicBezTo>
                  <a:pt x="2464101" y="83127"/>
                  <a:pt x="2518265" y="105904"/>
                  <a:pt x="2574937" y="120072"/>
                </a:cubicBezTo>
                <a:lnTo>
                  <a:pt x="2648828" y="138545"/>
                </a:lnTo>
                <a:cubicBezTo>
                  <a:pt x="2695679" y="149569"/>
                  <a:pt x="2759031" y="161722"/>
                  <a:pt x="2805846" y="175491"/>
                </a:cubicBezTo>
                <a:cubicBezTo>
                  <a:pt x="2937254" y="214141"/>
                  <a:pt x="2838973" y="196950"/>
                  <a:pt x="2962865" y="212436"/>
                </a:cubicBezTo>
                <a:cubicBezTo>
                  <a:pt x="2984416" y="221672"/>
                  <a:pt x="3005749" y="231437"/>
                  <a:pt x="3027519" y="240145"/>
                </a:cubicBezTo>
                <a:cubicBezTo>
                  <a:pt x="3036559" y="243761"/>
                  <a:pt x="3047625" y="243300"/>
                  <a:pt x="3055228" y="249382"/>
                </a:cubicBezTo>
                <a:cubicBezTo>
                  <a:pt x="3063896" y="256317"/>
                  <a:pt x="3067543" y="267855"/>
                  <a:pt x="3073701" y="277091"/>
                </a:cubicBezTo>
                <a:cubicBezTo>
                  <a:pt x="3073436" y="281069"/>
                  <a:pt x="3072999" y="411116"/>
                  <a:pt x="3055228" y="452582"/>
                </a:cubicBezTo>
                <a:cubicBezTo>
                  <a:pt x="3050855" y="462785"/>
                  <a:pt x="3041720" y="470362"/>
                  <a:pt x="3036756" y="480291"/>
                </a:cubicBezTo>
                <a:cubicBezTo>
                  <a:pt x="3032402" y="488999"/>
                  <a:pt x="3033601" y="500398"/>
                  <a:pt x="3027519" y="508000"/>
                </a:cubicBezTo>
                <a:cubicBezTo>
                  <a:pt x="3020584" y="516668"/>
                  <a:pt x="3009046" y="520315"/>
                  <a:pt x="2999810" y="526472"/>
                </a:cubicBezTo>
                <a:cubicBezTo>
                  <a:pt x="2969022" y="572655"/>
                  <a:pt x="2990574" y="548024"/>
                  <a:pt x="2925919" y="591127"/>
                </a:cubicBezTo>
                <a:lnTo>
                  <a:pt x="2898210" y="609600"/>
                </a:lnTo>
                <a:cubicBezTo>
                  <a:pt x="2888974" y="615757"/>
                  <a:pt x="2879381" y="621411"/>
                  <a:pt x="2870501" y="628072"/>
                </a:cubicBezTo>
                <a:cubicBezTo>
                  <a:pt x="2858186" y="637309"/>
                  <a:pt x="2846083" y="646834"/>
                  <a:pt x="2833556" y="655782"/>
                </a:cubicBezTo>
                <a:cubicBezTo>
                  <a:pt x="2824523" y="662234"/>
                  <a:pt x="2814879" y="667802"/>
                  <a:pt x="2805846" y="674254"/>
                </a:cubicBezTo>
                <a:cubicBezTo>
                  <a:pt x="2756915" y="709204"/>
                  <a:pt x="2786159" y="696210"/>
                  <a:pt x="2741192" y="711200"/>
                </a:cubicBezTo>
                <a:cubicBezTo>
                  <a:pt x="2728877" y="723515"/>
                  <a:pt x="2718179" y="737695"/>
                  <a:pt x="2704246" y="748145"/>
                </a:cubicBezTo>
                <a:cubicBezTo>
                  <a:pt x="2693231" y="756406"/>
                  <a:pt x="2679337" y="759931"/>
                  <a:pt x="2667301" y="766618"/>
                </a:cubicBezTo>
                <a:cubicBezTo>
                  <a:pt x="2651608" y="775336"/>
                  <a:pt x="2637176" y="786299"/>
                  <a:pt x="2621119" y="794327"/>
                </a:cubicBezTo>
                <a:cubicBezTo>
                  <a:pt x="2612411" y="798681"/>
                  <a:pt x="2602359" y="799728"/>
                  <a:pt x="2593410" y="803563"/>
                </a:cubicBezTo>
                <a:cubicBezTo>
                  <a:pt x="2525790" y="832543"/>
                  <a:pt x="2587636" y="814244"/>
                  <a:pt x="2519519" y="831272"/>
                </a:cubicBezTo>
                <a:cubicBezTo>
                  <a:pt x="2511143" y="837554"/>
                  <a:pt x="2468378" y="870698"/>
                  <a:pt x="2454865" y="877454"/>
                </a:cubicBezTo>
                <a:cubicBezTo>
                  <a:pt x="2440035" y="884869"/>
                  <a:pt x="2423512" y="888512"/>
                  <a:pt x="2408683" y="895927"/>
                </a:cubicBezTo>
                <a:cubicBezTo>
                  <a:pt x="2392626" y="903956"/>
                  <a:pt x="2378558" y="915607"/>
                  <a:pt x="2362501" y="923636"/>
                </a:cubicBezTo>
                <a:cubicBezTo>
                  <a:pt x="2327719" y="941027"/>
                  <a:pt x="2314652" y="942526"/>
                  <a:pt x="2279374" y="951345"/>
                </a:cubicBezTo>
                <a:cubicBezTo>
                  <a:pt x="2247188" y="967438"/>
                  <a:pt x="2231624" y="976499"/>
                  <a:pt x="2196246" y="988291"/>
                </a:cubicBezTo>
                <a:cubicBezTo>
                  <a:pt x="2174983" y="995379"/>
                  <a:pt x="2153143" y="1000606"/>
                  <a:pt x="2131592" y="1006763"/>
                </a:cubicBezTo>
                <a:cubicBezTo>
                  <a:pt x="2116198" y="1015999"/>
                  <a:pt x="2102078" y="1027805"/>
                  <a:pt x="2085410" y="1034472"/>
                </a:cubicBezTo>
                <a:cubicBezTo>
                  <a:pt x="2070834" y="1040302"/>
                  <a:pt x="2054525" y="1040179"/>
                  <a:pt x="2039228" y="1043709"/>
                </a:cubicBezTo>
                <a:cubicBezTo>
                  <a:pt x="1922072" y="1070746"/>
                  <a:pt x="2008379" y="1057400"/>
                  <a:pt x="1882210" y="1071418"/>
                </a:cubicBezTo>
                <a:lnTo>
                  <a:pt x="1263374" y="1052945"/>
                </a:lnTo>
                <a:cubicBezTo>
                  <a:pt x="1235516" y="1051845"/>
                  <a:pt x="1208037" y="1045932"/>
                  <a:pt x="1180246" y="1043709"/>
                </a:cubicBezTo>
                <a:cubicBezTo>
                  <a:pt x="1131047" y="1039773"/>
                  <a:pt x="1081725" y="1037551"/>
                  <a:pt x="1032465" y="1034472"/>
                </a:cubicBezTo>
                <a:cubicBezTo>
                  <a:pt x="1020150" y="1031393"/>
                  <a:pt x="1008041" y="1027323"/>
                  <a:pt x="995519" y="1025236"/>
                </a:cubicBezTo>
                <a:cubicBezTo>
                  <a:pt x="963551" y="1019908"/>
                  <a:pt x="868139" y="1010468"/>
                  <a:pt x="838501" y="1006763"/>
                </a:cubicBezTo>
                <a:cubicBezTo>
                  <a:pt x="816899" y="1004063"/>
                  <a:pt x="795425" y="1000404"/>
                  <a:pt x="773846" y="997527"/>
                </a:cubicBezTo>
                <a:lnTo>
                  <a:pt x="699956" y="988291"/>
                </a:lnTo>
                <a:cubicBezTo>
                  <a:pt x="672267" y="985033"/>
                  <a:pt x="644296" y="983831"/>
                  <a:pt x="616828" y="979054"/>
                </a:cubicBezTo>
                <a:cubicBezTo>
                  <a:pt x="573398" y="971501"/>
                  <a:pt x="531331" y="956213"/>
                  <a:pt x="487519" y="951345"/>
                </a:cubicBezTo>
                <a:cubicBezTo>
                  <a:pt x="436959" y="945727"/>
                  <a:pt x="359910" y="939597"/>
                  <a:pt x="312028" y="923636"/>
                </a:cubicBezTo>
                <a:cubicBezTo>
                  <a:pt x="293555" y="917478"/>
                  <a:pt x="275704" y="908982"/>
                  <a:pt x="256610" y="905163"/>
                </a:cubicBezTo>
                <a:cubicBezTo>
                  <a:pt x="200881" y="894018"/>
                  <a:pt x="225321" y="900891"/>
                  <a:pt x="182719" y="886691"/>
                </a:cubicBezTo>
                <a:cubicBezTo>
                  <a:pt x="149403" y="864480"/>
                  <a:pt x="124899" y="850760"/>
                  <a:pt x="99592" y="812800"/>
                </a:cubicBezTo>
                <a:cubicBezTo>
                  <a:pt x="73873" y="774223"/>
                  <a:pt x="88968" y="792940"/>
                  <a:pt x="53410" y="757382"/>
                </a:cubicBezTo>
                <a:cubicBezTo>
                  <a:pt x="50331" y="748145"/>
                  <a:pt x="48009" y="738621"/>
                  <a:pt x="44174" y="729672"/>
                </a:cubicBezTo>
                <a:cubicBezTo>
                  <a:pt x="38750" y="717017"/>
                  <a:pt x="30055" y="705789"/>
                  <a:pt x="25701" y="692727"/>
                </a:cubicBezTo>
                <a:cubicBezTo>
                  <a:pt x="17240" y="667344"/>
                  <a:pt x="9490" y="590752"/>
                  <a:pt x="7228" y="572654"/>
                </a:cubicBezTo>
                <a:cubicBezTo>
                  <a:pt x="13966" y="424430"/>
                  <a:pt x="-30883" y="404293"/>
                  <a:pt x="44174" y="341745"/>
                </a:cubicBezTo>
                <a:cubicBezTo>
                  <a:pt x="52702" y="334638"/>
                  <a:pt x="61954" y="328236"/>
                  <a:pt x="71883" y="323272"/>
                </a:cubicBezTo>
                <a:cubicBezTo>
                  <a:pt x="80591" y="318918"/>
                  <a:pt x="90356" y="317115"/>
                  <a:pt x="99592" y="314036"/>
                </a:cubicBezTo>
                <a:cubicBezTo>
                  <a:pt x="148856" y="240141"/>
                  <a:pt x="84195" y="329434"/>
                  <a:pt x="145774" y="267854"/>
                </a:cubicBezTo>
                <a:cubicBezTo>
                  <a:pt x="153623" y="260005"/>
                  <a:pt x="157140" y="248673"/>
                  <a:pt x="164246" y="240145"/>
                </a:cubicBezTo>
                <a:cubicBezTo>
                  <a:pt x="186468" y="213478"/>
                  <a:pt x="192422" y="212125"/>
                  <a:pt x="219665" y="193963"/>
                </a:cubicBezTo>
                <a:cubicBezTo>
                  <a:pt x="239816" y="133507"/>
                  <a:pt x="211828" y="192843"/>
                  <a:pt x="256610" y="157018"/>
                </a:cubicBezTo>
                <a:cubicBezTo>
                  <a:pt x="265278" y="150083"/>
                  <a:pt x="266729" y="136619"/>
                  <a:pt x="275083" y="129309"/>
                </a:cubicBezTo>
                <a:cubicBezTo>
                  <a:pt x="347552" y="65898"/>
                  <a:pt x="317061" y="119243"/>
                  <a:pt x="339737" y="73891"/>
                </a:cubicBez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Freeform 13"/>
          <p:cNvSpPr/>
          <p:nvPr/>
        </p:nvSpPr>
        <p:spPr>
          <a:xfrm>
            <a:off x="2466109" y="3084945"/>
            <a:ext cx="1597891" cy="849746"/>
          </a:xfrm>
          <a:custGeom>
            <a:avLst/>
            <a:gdLst>
              <a:gd name="connsiteX0" fmla="*/ 840509 w 1597891"/>
              <a:gd name="connsiteY0" fmla="*/ 849746 h 849746"/>
              <a:gd name="connsiteX1" fmla="*/ 997527 w 1597891"/>
              <a:gd name="connsiteY1" fmla="*/ 840510 h 849746"/>
              <a:gd name="connsiteX2" fmla="*/ 1071418 w 1597891"/>
              <a:gd name="connsiteY2" fmla="*/ 803564 h 849746"/>
              <a:gd name="connsiteX3" fmla="*/ 1126836 w 1597891"/>
              <a:gd name="connsiteY3" fmla="*/ 794328 h 849746"/>
              <a:gd name="connsiteX4" fmla="*/ 1209964 w 1597891"/>
              <a:gd name="connsiteY4" fmla="*/ 766619 h 849746"/>
              <a:gd name="connsiteX5" fmla="*/ 1265382 w 1597891"/>
              <a:gd name="connsiteY5" fmla="*/ 748146 h 849746"/>
              <a:gd name="connsiteX6" fmla="*/ 1357746 w 1597891"/>
              <a:gd name="connsiteY6" fmla="*/ 729673 h 849746"/>
              <a:gd name="connsiteX7" fmla="*/ 1413164 w 1597891"/>
              <a:gd name="connsiteY7" fmla="*/ 711200 h 849746"/>
              <a:gd name="connsiteX8" fmla="*/ 1477818 w 1597891"/>
              <a:gd name="connsiteY8" fmla="*/ 683491 h 849746"/>
              <a:gd name="connsiteX9" fmla="*/ 1505527 w 1597891"/>
              <a:gd name="connsiteY9" fmla="*/ 655782 h 849746"/>
              <a:gd name="connsiteX10" fmla="*/ 1533236 w 1597891"/>
              <a:gd name="connsiteY10" fmla="*/ 637310 h 849746"/>
              <a:gd name="connsiteX11" fmla="*/ 1570182 w 1597891"/>
              <a:gd name="connsiteY11" fmla="*/ 581891 h 849746"/>
              <a:gd name="connsiteX12" fmla="*/ 1597891 w 1597891"/>
              <a:gd name="connsiteY12" fmla="*/ 424873 h 849746"/>
              <a:gd name="connsiteX13" fmla="*/ 1588655 w 1597891"/>
              <a:gd name="connsiteY13" fmla="*/ 314037 h 849746"/>
              <a:gd name="connsiteX14" fmla="*/ 1560946 w 1597891"/>
              <a:gd name="connsiteY14" fmla="*/ 258619 h 849746"/>
              <a:gd name="connsiteX15" fmla="*/ 1533236 w 1597891"/>
              <a:gd name="connsiteY15" fmla="*/ 249382 h 849746"/>
              <a:gd name="connsiteX16" fmla="*/ 1505527 w 1597891"/>
              <a:gd name="connsiteY16" fmla="*/ 230910 h 849746"/>
              <a:gd name="connsiteX17" fmla="*/ 1477818 w 1597891"/>
              <a:gd name="connsiteY17" fmla="*/ 221673 h 849746"/>
              <a:gd name="connsiteX18" fmla="*/ 1422400 w 1597891"/>
              <a:gd name="connsiteY18" fmla="*/ 193964 h 849746"/>
              <a:gd name="connsiteX19" fmla="*/ 1366982 w 1597891"/>
              <a:gd name="connsiteY19" fmla="*/ 157019 h 849746"/>
              <a:gd name="connsiteX20" fmla="*/ 1293091 w 1597891"/>
              <a:gd name="connsiteY20" fmla="*/ 129310 h 849746"/>
              <a:gd name="connsiteX21" fmla="*/ 1256146 w 1597891"/>
              <a:gd name="connsiteY21" fmla="*/ 120073 h 849746"/>
              <a:gd name="connsiteX22" fmla="*/ 1219200 w 1597891"/>
              <a:gd name="connsiteY22" fmla="*/ 101600 h 849746"/>
              <a:gd name="connsiteX23" fmla="*/ 1163782 w 1597891"/>
              <a:gd name="connsiteY23" fmla="*/ 83128 h 849746"/>
              <a:gd name="connsiteX24" fmla="*/ 1108364 w 1597891"/>
              <a:gd name="connsiteY24" fmla="*/ 64655 h 849746"/>
              <a:gd name="connsiteX25" fmla="*/ 1071418 w 1597891"/>
              <a:gd name="connsiteY25" fmla="*/ 55419 h 849746"/>
              <a:gd name="connsiteX26" fmla="*/ 1006764 w 1597891"/>
              <a:gd name="connsiteY26" fmla="*/ 36946 h 849746"/>
              <a:gd name="connsiteX27" fmla="*/ 895927 w 1597891"/>
              <a:gd name="connsiteY27" fmla="*/ 27710 h 849746"/>
              <a:gd name="connsiteX28" fmla="*/ 738909 w 1597891"/>
              <a:gd name="connsiteY28" fmla="*/ 0 h 849746"/>
              <a:gd name="connsiteX29" fmla="*/ 471055 w 1597891"/>
              <a:gd name="connsiteY29" fmla="*/ 9237 h 849746"/>
              <a:gd name="connsiteX30" fmla="*/ 443346 w 1597891"/>
              <a:gd name="connsiteY30" fmla="*/ 27710 h 849746"/>
              <a:gd name="connsiteX31" fmla="*/ 387927 w 1597891"/>
              <a:gd name="connsiteY31" fmla="*/ 46182 h 849746"/>
              <a:gd name="connsiteX32" fmla="*/ 332509 w 1597891"/>
              <a:gd name="connsiteY32" fmla="*/ 73891 h 849746"/>
              <a:gd name="connsiteX33" fmla="*/ 267855 w 1597891"/>
              <a:gd name="connsiteY33" fmla="*/ 101600 h 849746"/>
              <a:gd name="connsiteX34" fmla="*/ 184727 w 1597891"/>
              <a:gd name="connsiteY34" fmla="*/ 147782 h 849746"/>
              <a:gd name="connsiteX35" fmla="*/ 129309 w 1597891"/>
              <a:gd name="connsiteY35" fmla="*/ 184728 h 849746"/>
              <a:gd name="connsiteX36" fmla="*/ 101600 w 1597891"/>
              <a:gd name="connsiteY36" fmla="*/ 203200 h 849746"/>
              <a:gd name="connsiteX37" fmla="*/ 83127 w 1597891"/>
              <a:gd name="connsiteY37" fmla="*/ 230910 h 849746"/>
              <a:gd name="connsiteX38" fmla="*/ 55418 w 1597891"/>
              <a:gd name="connsiteY38" fmla="*/ 249382 h 849746"/>
              <a:gd name="connsiteX39" fmla="*/ 18473 w 1597891"/>
              <a:gd name="connsiteY39" fmla="*/ 304800 h 849746"/>
              <a:gd name="connsiteX40" fmla="*/ 0 w 1597891"/>
              <a:gd name="connsiteY40" fmla="*/ 332510 h 849746"/>
              <a:gd name="connsiteX41" fmla="*/ 9236 w 1597891"/>
              <a:gd name="connsiteY41" fmla="*/ 563419 h 849746"/>
              <a:gd name="connsiteX42" fmla="*/ 73891 w 1597891"/>
              <a:gd name="connsiteY42" fmla="*/ 637310 h 849746"/>
              <a:gd name="connsiteX43" fmla="*/ 129309 w 1597891"/>
              <a:gd name="connsiteY43" fmla="*/ 655782 h 849746"/>
              <a:gd name="connsiteX44" fmla="*/ 157018 w 1597891"/>
              <a:gd name="connsiteY44" fmla="*/ 674255 h 849746"/>
              <a:gd name="connsiteX45" fmla="*/ 240146 w 1597891"/>
              <a:gd name="connsiteY45" fmla="*/ 701964 h 849746"/>
              <a:gd name="connsiteX46" fmla="*/ 323273 w 1597891"/>
              <a:gd name="connsiteY46" fmla="*/ 729673 h 849746"/>
              <a:gd name="connsiteX47" fmla="*/ 350982 w 1597891"/>
              <a:gd name="connsiteY47" fmla="*/ 738910 h 849746"/>
              <a:gd name="connsiteX48" fmla="*/ 397164 w 1597891"/>
              <a:gd name="connsiteY48" fmla="*/ 748146 h 849746"/>
              <a:gd name="connsiteX49" fmla="*/ 452582 w 1597891"/>
              <a:gd name="connsiteY49" fmla="*/ 766619 h 849746"/>
              <a:gd name="connsiteX50" fmla="*/ 508000 w 1597891"/>
              <a:gd name="connsiteY50" fmla="*/ 785091 h 849746"/>
              <a:gd name="connsiteX51" fmla="*/ 535709 w 1597891"/>
              <a:gd name="connsiteY51" fmla="*/ 794328 h 849746"/>
              <a:gd name="connsiteX52" fmla="*/ 609600 w 1597891"/>
              <a:gd name="connsiteY52" fmla="*/ 803564 h 849746"/>
              <a:gd name="connsiteX53" fmla="*/ 711200 w 1597891"/>
              <a:gd name="connsiteY53" fmla="*/ 831273 h 849746"/>
              <a:gd name="connsiteX54" fmla="*/ 766618 w 1597891"/>
              <a:gd name="connsiteY54" fmla="*/ 840510 h 849746"/>
              <a:gd name="connsiteX55" fmla="*/ 942109 w 1597891"/>
              <a:gd name="connsiteY55" fmla="*/ 849746 h 84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597891" h="849746">
                <a:moveTo>
                  <a:pt x="840509" y="849746"/>
                </a:moveTo>
                <a:cubicBezTo>
                  <a:pt x="892848" y="846667"/>
                  <a:pt x="945578" y="847594"/>
                  <a:pt x="997527" y="840510"/>
                </a:cubicBezTo>
                <a:cubicBezTo>
                  <a:pt x="1083316" y="828812"/>
                  <a:pt x="1010296" y="823938"/>
                  <a:pt x="1071418" y="803564"/>
                </a:cubicBezTo>
                <a:cubicBezTo>
                  <a:pt x="1089184" y="797642"/>
                  <a:pt x="1108363" y="797407"/>
                  <a:pt x="1126836" y="794328"/>
                </a:cubicBezTo>
                <a:cubicBezTo>
                  <a:pt x="1177997" y="760221"/>
                  <a:pt x="1130321" y="786530"/>
                  <a:pt x="1209964" y="766619"/>
                </a:cubicBezTo>
                <a:cubicBezTo>
                  <a:pt x="1228855" y="761896"/>
                  <a:pt x="1246175" y="751347"/>
                  <a:pt x="1265382" y="748146"/>
                </a:cubicBezTo>
                <a:cubicBezTo>
                  <a:pt x="1302838" y="741904"/>
                  <a:pt x="1323295" y="740009"/>
                  <a:pt x="1357746" y="729673"/>
                </a:cubicBezTo>
                <a:cubicBezTo>
                  <a:pt x="1376397" y="724078"/>
                  <a:pt x="1396962" y="722001"/>
                  <a:pt x="1413164" y="711200"/>
                </a:cubicBezTo>
                <a:cubicBezTo>
                  <a:pt x="1451435" y="685687"/>
                  <a:pt x="1430104" y="695420"/>
                  <a:pt x="1477818" y="683491"/>
                </a:cubicBezTo>
                <a:cubicBezTo>
                  <a:pt x="1487054" y="674255"/>
                  <a:pt x="1495492" y="664144"/>
                  <a:pt x="1505527" y="655782"/>
                </a:cubicBezTo>
                <a:cubicBezTo>
                  <a:pt x="1514055" y="648676"/>
                  <a:pt x="1525926" y="645664"/>
                  <a:pt x="1533236" y="637310"/>
                </a:cubicBezTo>
                <a:cubicBezTo>
                  <a:pt x="1547856" y="620601"/>
                  <a:pt x="1570182" y="581891"/>
                  <a:pt x="1570182" y="581891"/>
                </a:cubicBezTo>
                <a:cubicBezTo>
                  <a:pt x="1599409" y="494212"/>
                  <a:pt x="1586892" y="545865"/>
                  <a:pt x="1597891" y="424873"/>
                </a:cubicBezTo>
                <a:cubicBezTo>
                  <a:pt x="1594812" y="387928"/>
                  <a:pt x="1593555" y="350785"/>
                  <a:pt x="1588655" y="314037"/>
                </a:cubicBezTo>
                <a:cubicBezTo>
                  <a:pt x="1586657" y="299055"/>
                  <a:pt x="1572562" y="267912"/>
                  <a:pt x="1560946" y="258619"/>
                </a:cubicBezTo>
                <a:cubicBezTo>
                  <a:pt x="1553343" y="252537"/>
                  <a:pt x="1541944" y="253736"/>
                  <a:pt x="1533236" y="249382"/>
                </a:cubicBezTo>
                <a:cubicBezTo>
                  <a:pt x="1523307" y="244418"/>
                  <a:pt x="1515456" y="235874"/>
                  <a:pt x="1505527" y="230910"/>
                </a:cubicBezTo>
                <a:cubicBezTo>
                  <a:pt x="1496819" y="226556"/>
                  <a:pt x="1486526" y="226027"/>
                  <a:pt x="1477818" y="221673"/>
                </a:cubicBezTo>
                <a:cubicBezTo>
                  <a:pt x="1406206" y="185866"/>
                  <a:pt x="1492040" y="217177"/>
                  <a:pt x="1422400" y="193964"/>
                </a:cubicBezTo>
                <a:cubicBezTo>
                  <a:pt x="1403927" y="181649"/>
                  <a:pt x="1388520" y="162404"/>
                  <a:pt x="1366982" y="157019"/>
                </a:cubicBezTo>
                <a:cubicBezTo>
                  <a:pt x="1272150" y="133310"/>
                  <a:pt x="1389687" y="165534"/>
                  <a:pt x="1293091" y="129310"/>
                </a:cubicBezTo>
                <a:cubicBezTo>
                  <a:pt x="1281205" y="124853"/>
                  <a:pt x="1268032" y="124530"/>
                  <a:pt x="1256146" y="120073"/>
                </a:cubicBezTo>
                <a:cubicBezTo>
                  <a:pt x="1243254" y="115238"/>
                  <a:pt x="1231984" y="106714"/>
                  <a:pt x="1219200" y="101600"/>
                </a:cubicBezTo>
                <a:cubicBezTo>
                  <a:pt x="1201121" y="94368"/>
                  <a:pt x="1182255" y="89286"/>
                  <a:pt x="1163782" y="83128"/>
                </a:cubicBezTo>
                <a:lnTo>
                  <a:pt x="1108364" y="64655"/>
                </a:lnTo>
                <a:cubicBezTo>
                  <a:pt x="1096049" y="61576"/>
                  <a:pt x="1083624" y="58906"/>
                  <a:pt x="1071418" y="55419"/>
                </a:cubicBezTo>
                <a:cubicBezTo>
                  <a:pt x="1047555" y="48601"/>
                  <a:pt x="1032438" y="40155"/>
                  <a:pt x="1006764" y="36946"/>
                </a:cubicBezTo>
                <a:cubicBezTo>
                  <a:pt x="969977" y="32348"/>
                  <a:pt x="932873" y="30789"/>
                  <a:pt x="895927" y="27710"/>
                </a:cubicBezTo>
                <a:cubicBezTo>
                  <a:pt x="880843" y="24693"/>
                  <a:pt x="766260" y="0"/>
                  <a:pt x="738909" y="0"/>
                </a:cubicBezTo>
                <a:cubicBezTo>
                  <a:pt x="649571" y="0"/>
                  <a:pt x="560340" y="6158"/>
                  <a:pt x="471055" y="9237"/>
                </a:cubicBezTo>
                <a:cubicBezTo>
                  <a:pt x="461819" y="15395"/>
                  <a:pt x="453490" y="23202"/>
                  <a:pt x="443346" y="27710"/>
                </a:cubicBezTo>
                <a:cubicBezTo>
                  <a:pt x="425552" y="35618"/>
                  <a:pt x="387927" y="46182"/>
                  <a:pt x="387927" y="46182"/>
                </a:cubicBezTo>
                <a:cubicBezTo>
                  <a:pt x="308516" y="99123"/>
                  <a:pt x="408989" y="35651"/>
                  <a:pt x="332509" y="73891"/>
                </a:cubicBezTo>
                <a:cubicBezTo>
                  <a:pt x="268723" y="105784"/>
                  <a:pt x="344747" y="82378"/>
                  <a:pt x="267855" y="101600"/>
                </a:cubicBezTo>
                <a:cubicBezTo>
                  <a:pt x="204335" y="143947"/>
                  <a:pt x="233499" y="131525"/>
                  <a:pt x="184727" y="147782"/>
                </a:cubicBezTo>
                <a:lnTo>
                  <a:pt x="129309" y="184728"/>
                </a:lnTo>
                <a:lnTo>
                  <a:pt x="101600" y="203200"/>
                </a:lnTo>
                <a:cubicBezTo>
                  <a:pt x="95442" y="212437"/>
                  <a:pt x="90977" y="223060"/>
                  <a:pt x="83127" y="230910"/>
                </a:cubicBezTo>
                <a:cubicBezTo>
                  <a:pt x="75278" y="238759"/>
                  <a:pt x="62728" y="241028"/>
                  <a:pt x="55418" y="249382"/>
                </a:cubicBezTo>
                <a:cubicBezTo>
                  <a:pt x="40798" y="266090"/>
                  <a:pt x="30788" y="286327"/>
                  <a:pt x="18473" y="304800"/>
                </a:cubicBezTo>
                <a:lnTo>
                  <a:pt x="0" y="332510"/>
                </a:lnTo>
                <a:cubicBezTo>
                  <a:pt x="3079" y="409480"/>
                  <a:pt x="-3030" y="487371"/>
                  <a:pt x="9236" y="563419"/>
                </a:cubicBezTo>
                <a:cubicBezTo>
                  <a:pt x="13575" y="590318"/>
                  <a:pt x="47092" y="625399"/>
                  <a:pt x="73891" y="637310"/>
                </a:cubicBezTo>
                <a:cubicBezTo>
                  <a:pt x="91685" y="645218"/>
                  <a:pt x="129309" y="655782"/>
                  <a:pt x="129309" y="655782"/>
                </a:cubicBezTo>
                <a:cubicBezTo>
                  <a:pt x="138545" y="661940"/>
                  <a:pt x="146874" y="669746"/>
                  <a:pt x="157018" y="674255"/>
                </a:cubicBezTo>
                <a:cubicBezTo>
                  <a:pt x="157037" y="674263"/>
                  <a:pt x="226282" y="697343"/>
                  <a:pt x="240146" y="701964"/>
                </a:cubicBezTo>
                <a:lnTo>
                  <a:pt x="323273" y="729673"/>
                </a:lnTo>
                <a:cubicBezTo>
                  <a:pt x="332509" y="732752"/>
                  <a:pt x="341435" y="737001"/>
                  <a:pt x="350982" y="738910"/>
                </a:cubicBezTo>
                <a:cubicBezTo>
                  <a:pt x="366376" y="741989"/>
                  <a:pt x="382018" y="744015"/>
                  <a:pt x="397164" y="748146"/>
                </a:cubicBezTo>
                <a:cubicBezTo>
                  <a:pt x="415950" y="753269"/>
                  <a:pt x="434109" y="760461"/>
                  <a:pt x="452582" y="766619"/>
                </a:cubicBezTo>
                <a:lnTo>
                  <a:pt x="508000" y="785091"/>
                </a:lnTo>
                <a:cubicBezTo>
                  <a:pt x="517236" y="788170"/>
                  <a:pt x="526048" y="793120"/>
                  <a:pt x="535709" y="794328"/>
                </a:cubicBezTo>
                <a:lnTo>
                  <a:pt x="609600" y="803564"/>
                </a:lnTo>
                <a:cubicBezTo>
                  <a:pt x="645415" y="815502"/>
                  <a:pt x="669534" y="824328"/>
                  <a:pt x="711200" y="831273"/>
                </a:cubicBezTo>
                <a:cubicBezTo>
                  <a:pt x="729673" y="834352"/>
                  <a:pt x="747955" y="838955"/>
                  <a:pt x="766618" y="840510"/>
                </a:cubicBezTo>
                <a:cubicBezTo>
                  <a:pt x="879498" y="849917"/>
                  <a:pt x="880500" y="849746"/>
                  <a:pt x="942109" y="849746"/>
                </a:cubicBez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194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136" y="378936"/>
            <a:ext cx="4859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constitutes propositional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12957" y="1818672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Properly justified true propositions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3171" y="3281014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True beliefs and propositions correspond to the actual state of affairs.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2957" y="254984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CORRESPONDENCE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687" y="254984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COHERENCE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31227" y="254984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PRAGMATIC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3171" y="4689294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“Snow is white”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is true iff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snow is white.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4901" y="3281014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True beliefs and propositions cohere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with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specified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set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of sentences, propositions, and beliefs (there can be many).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0" y="1865747"/>
            <a:ext cx="535709" cy="374576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TextBox 16"/>
          <p:cNvSpPr txBox="1"/>
          <p:nvPr/>
        </p:nvSpPr>
        <p:spPr>
          <a:xfrm>
            <a:off x="454901" y="4837070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“Snow is white”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is true iff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nothing in our (chosen) set of beliefs contradicts its truth.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91441" y="3281014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>
                <a:solidFill>
                  <a:schemeClr val="bg1"/>
                </a:solidFill>
              </a:rPr>
              <a:t>True beliefs and propositions prove their value by being effective when they are applied to actual practice.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91440" y="4837070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“Snow is white”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is true iff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the proposition can be put to good use in some endeavour.</a:t>
            </a:r>
          </a:p>
        </p:txBody>
      </p:sp>
    </p:spTree>
    <p:extLst>
      <p:ext uri="{BB962C8B-B14F-4D97-AF65-F5344CB8AC3E}">
        <p14:creationId xmlns:p14="http://schemas.microsoft.com/office/powerpoint/2010/main" val="180737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136" y="378936"/>
            <a:ext cx="4859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constitutes propositional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12957" y="1818672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Properly justified true propositions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3171" y="3281014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True beliefs and propositions correspond to the actual state of affairs.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2957" y="254984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CORRESPONDENCE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687" y="254984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COHERENCE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31227" y="254984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PRAGMATIC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3171" y="4689294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“Snow is white”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is true iff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snow is white.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4901" y="3281014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True beliefs and propositions cohere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with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specified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set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of sentences, propositions, and beliefs (there can be many).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0" y="1865747"/>
            <a:ext cx="535709" cy="374576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TextBox 16"/>
          <p:cNvSpPr txBox="1"/>
          <p:nvPr/>
        </p:nvSpPr>
        <p:spPr>
          <a:xfrm>
            <a:off x="454901" y="4837070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“Snow is white”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is true iff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nothing in our (chosen) set of beliefs contradicts its truth.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91441" y="3281014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>
                <a:solidFill>
                  <a:schemeClr val="bg1"/>
                </a:solidFill>
              </a:rPr>
              <a:t>True beliefs and propositions prove their value by being effective when they are applied to actual practice.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91440" y="4837070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“Snow is white”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is true iff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the proposition can be put to good use in some endeavour.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12957" y="6100412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FF00"/>
                </a:solidFill>
              </a:rPr>
              <a:t>QUOTEMARK MAGIC?</a:t>
            </a:r>
            <a:endParaRPr lang="en-GB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49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136" y="378936"/>
            <a:ext cx="4859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constitutes propositional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12957" y="1818672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Properly justified true propositions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3171" y="3281014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True beliefs and propositions correspond to the actual state of affairs.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2957" y="254984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CORRESPONDENCE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687" y="254984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COHERENCE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31227" y="254984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PRAGMATIC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3171" y="4689294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“Snow is white”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is true iff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snow is white.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4901" y="3281014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True beliefs and propositions cohere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with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specified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set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of sentences, propositions, and beliefs (there can be many).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0" y="1865747"/>
            <a:ext cx="535709" cy="374576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TextBox 16"/>
          <p:cNvSpPr txBox="1"/>
          <p:nvPr/>
        </p:nvSpPr>
        <p:spPr>
          <a:xfrm>
            <a:off x="454901" y="4837070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“Snow is white”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is true iff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nothing in our (chosen) set of beliefs contradicts its truth.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91441" y="3281014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>
                <a:solidFill>
                  <a:schemeClr val="bg1"/>
                </a:solidFill>
              </a:rPr>
              <a:t>True beliefs and propositions prove their value by being effective when they are applied to actual practice.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91440" y="4837070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“Snow is white”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is true iff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the proposition can be put to good use in some endeavour.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12957" y="6100412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FF00"/>
                </a:solidFill>
              </a:rPr>
              <a:t>QUOTEMARK MAGIC?</a:t>
            </a:r>
            <a:endParaRPr lang="en-GB" sz="2000" b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687" y="1480118"/>
            <a:ext cx="3313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FF00"/>
                </a:solidFill>
              </a:rPr>
              <a:t>WHAT IF THE SET OF BELIEFS IS WRONG?</a:t>
            </a:r>
            <a:endParaRPr lang="en-GB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4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136" y="378936"/>
            <a:ext cx="4859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constitutes propositional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12957" y="1818672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Properly justified true propositions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3171" y="3281014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True beliefs and propositions correspond to the actual state of affairs.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2957" y="254984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CORRESPONDENCE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687" y="254984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COHERENCE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31227" y="254984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PRAGMATIC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3171" y="4689294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“Snow is white”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is true iff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snow is white.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4901" y="3281014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True beliefs and propositions cohere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with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specified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set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of sentences, propositions, and beliefs (there can be many).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0" y="1865747"/>
            <a:ext cx="535709" cy="374576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TextBox 16"/>
          <p:cNvSpPr txBox="1"/>
          <p:nvPr/>
        </p:nvSpPr>
        <p:spPr>
          <a:xfrm>
            <a:off x="454901" y="4837070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“Snow is white”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is true iff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nothing in our (chosen) set of beliefs contradicts its truth.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91441" y="3281014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>
                <a:solidFill>
                  <a:schemeClr val="bg1"/>
                </a:solidFill>
              </a:rPr>
              <a:t>True beliefs and propositions prove their value by being effective when they are applied to actual practice.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91440" y="4837070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“Snow is white”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is true iff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the proposition can be put to good use in some endeavour.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12957" y="6100412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FF00"/>
                </a:solidFill>
              </a:rPr>
              <a:t>QUOTEMARK MAGIC?</a:t>
            </a:r>
            <a:endParaRPr lang="en-GB" sz="2000" b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687" y="1480118"/>
            <a:ext cx="3313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FF00"/>
                </a:solidFill>
              </a:rPr>
              <a:t>WHAT IF THE SET OF BELIEFS IS WRONG?</a:t>
            </a:r>
            <a:endParaRPr lang="en-GB" sz="2000" b="1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99955" y="1480117"/>
            <a:ext cx="3313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FF00"/>
                </a:solidFill>
              </a:rPr>
              <a:t>WHAT IF FALSE BELIEFS AND LIES ARE BETTER?</a:t>
            </a:r>
            <a:endParaRPr lang="en-GB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4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136" y="378936"/>
            <a:ext cx="4859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constitutes propositional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12957" y="1818672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Properly justified true propositions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3171" y="3281014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True beliefs and propositions correspond to the actual state of affairs.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2957" y="254984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CORRESPONDENCE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687" y="254984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COHERENCE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31227" y="254984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PRAGMATIC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3171" y="4689294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“Snow is white”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is true iff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snow is white.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4901" y="3281014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True beliefs and propositions cohere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with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specified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set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of sentences, propositions, and beliefs (there can be many).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0" y="1865747"/>
            <a:ext cx="535709" cy="374576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TextBox 16"/>
          <p:cNvSpPr txBox="1"/>
          <p:nvPr/>
        </p:nvSpPr>
        <p:spPr>
          <a:xfrm>
            <a:off x="454901" y="4837070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“Snow is white”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is true iff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nothing in our (chosen) set of beliefs contradicts its truth.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91441" y="3281014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>
                <a:solidFill>
                  <a:schemeClr val="bg1"/>
                </a:solidFill>
              </a:rPr>
              <a:t>True beliefs and propositions prove their value by being effective when they are applied to actual practice.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91440" y="4837070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“Snow is white”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is true iff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the proposition can be put to good use in some endeavour.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12957" y="6100412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FF00"/>
                </a:solidFill>
              </a:rPr>
              <a:t>QUOTEMARK MAGIC?</a:t>
            </a:r>
            <a:endParaRPr lang="en-GB" sz="2000" b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687" y="1480118"/>
            <a:ext cx="3313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FF00"/>
                </a:solidFill>
              </a:rPr>
              <a:t>WHAT IF THE SET OF BELIEFS IS WRONG?</a:t>
            </a:r>
            <a:endParaRPr lang="en-GB" sz="2000" b="1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99955" y="1480117"/>
            <a:ext cx="3313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 THE LONG RUN,</a:t>
            </a:r>
          </a:p>
          <a:p>
            <a:pPr algn="ctr"/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TRUTH IS BETTER</a:t>
            </a:r>
            <a:endParaRPr lang="en-GB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07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136" y="378936"/>
            <a:ext cx="4859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constitutes propositional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12957" y="1818672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Properly justified true propositions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3171" y="3281014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True beliefs and propositions correspond to the actual state of affairs.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2957" y="254984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CORRESPONDENCE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687" y="254984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COHERENCE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31227" y="254984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PRAGMATIC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3171" y="4689294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“Snow is white”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is true iff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snow is white.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4901" y="3281014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True beliefs and propositions cohere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with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specified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set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of sentences, propositions, and beliefs (there can be many).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0" y="1865747"/>
            <a:ext cx="535709" cy="374576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TextBox 16"/>
          <p:cNvSpPr txBox="1"/>
          <p:nvPr/>
        </p:nvSpPr>
        <p:spPr>
          <a:xfrm>
            <a:off x="454901" y="4837070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“Snow is white”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is true iff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nothing in our (chosen) set of beliefs contradicts its truth.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91441" y="3281014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>
                <a:solidFill>
                  <a:schemeClr val="bg1"/>
                </a:solidFill>
              </a:rPr>
              <a:t>True beliefs and propositions prove their value by being effective when they are applied to actual practice.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91440" y="4837070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“Snow is white”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is true iff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the proposition can be put to good use in some endeavour.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12957" y="6100412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FF00"/>
                </a:solidFill>
              </a:rPr>
              <a:t>QUOTEMARK MAGIC?</a:t>
            </a:r>
            <a:endParaRPr lang="en-GB" sz="2000" b="1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99955" y="1480117"/>
            <a:ext cx="3313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 THE LONG RUN,</a:t>
            </a:r>
          </a:p>
          <a:p>
            <a:pPr algn="ctr"/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TRUTH IS BETTER</a:t>
            </a:r>
            <a:endParaRPr lang="en-GB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4687" y="1480118"/>
            <a:ext cx="3313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WE CAN KEEP CHECKING OUR SET OF BELIEFS</a:t>
            </a:r>
            <a:endParaRPr lang="en-GB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4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136" y="378936"/>
            <a:ext cx="4859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constitutes propositional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12957" y="1818672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Properly justified true propositions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3171" y="3281014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True beliefs and propositions correspond to the actual state of affairs.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2957" y="254984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CORRESPONDENCE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687" y="254984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COHERENCE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31227" y="254984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PRAGMATIC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3171" y="4689294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“Snow is white”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is true iff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snow is white.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4901" y="3281014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True beliefs and propositions cohere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with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specified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set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of sentences, propositions, and beliefs (there can be many).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0" y="1865747"/>
            <a:ext cx="535709" cy="374576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TextBox 16"/>
          <p:cNvSpPr txBox="1"/>
          <p:nvPr/>
        </p:nvSpPr>
        <p:spPr>
          <a:xfrm>
            <a:off x="454901" y="4837070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“Snow is white”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is true iff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nothing in our (chosen) set of beliefs contradicts its truth.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91441" y="3281014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>
                <a:solidFill>
                  <a:schemeClr val="bg1"/>
                </a:solidFill>
              </a:rPr>
              <a:t>True beliefs and propositions prove their value by being effective when they are applied to actual practice.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91440" y="4837070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“Snow is white”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is true iff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the proposition can be put to good use in some endeavour.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12957" y="6100412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BRIDGE BACK TO </a:t>
            </a:r>
            <a:r>
              <a:rPr lang="en-GB" sz="2200" b="1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ONTOLOGY</a:t>
            </a:r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?</a:t>
            </a:r>
            <a:endParaRPr lang="en-GB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687" y="1480118"/>
            <a:ext cx="3313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WE CAN KEEP CHECKING OUR SET OF BELIEFS</a:t>
            </a:r>
            <a:endParaRPr lang="en-GB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99955" y="1480117"/>
            <a:ext cx="3313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 THE LONG RUN,</a:t>
            </a:r>
          </a:p>
          <a:p>
            <a:pPr algn="ctr"/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TRUTH IS BETTER</a:t>
            </a:r>
            <a:endParaRPr lang="en-GB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1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136" y="378936"/>
            <a:ext cx="485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detour to ontology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12957" y="2420537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TRUTH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12955" y="1387785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KNOWLEDGE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12957" y="3452178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EXISTENCE</a:t>
            </a:r>
          </a:p>
        </p:txBody>
      </p:sp>
    </p:spTree>
    <p:extLst>
      <p:ext uri="{BB962C8B-B14F-4D97-AF65-F5344CB8AC3E}">
        <p14:creationId xmlns:p14="http://schemas.microsoft.com/office/powerpoint/2010/main" val="275482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273171" y="3887786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If we know the proposition “Snow is white” to be true, then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snow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is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white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and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two entities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(have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to)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exist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–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be.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6136" y="378936"/>
            <a:ext cx="485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detour to ontology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12957" y="1818672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Properly justified true propositions.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3171" y="2856145"/>
            <a:ext cx="36456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Correspondence with what is.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2957" y="2420537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TRUTH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12955" y="1387785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KNOWLEDGE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12957" y="3452178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EXISTENCE</a:t>
            </a:r>
          </a:p>
        </p:txBody>
      </p:sp>
    </p:spTree>
    <p:extLst>
      <p:ext uri="{BB962C8B-B14F-4D97-AF65-F5344CB8AC3E}">
        <p14:creationId xmlns:p14="http://schemas.microsoft.com/office/powerpoint/2010/main" val="242302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273171" y="3887786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If we know the proposition “Snow is white” to be true, then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snow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is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white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and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two entities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(have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to)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exist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–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be.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6136" y="378936"/>
            <a:ext cx="485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detour to ontology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12957" y="1818672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Properly justified true propositions.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3171" y="2856145"/>
            <a:ext cx="36456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Correspondence with what is.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2957" y="2420537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TRUTH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4901" y="4329075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Exists as a chemical compound (H</a:t>
            </a:r>
            <a:r>
              <a:rPr lang="en-US" sz="2200" b="1" baseline="-25000" dirty="0">
                <a:solidFill>
                  <a:schemeClr val="bg1"/>
                </a:solidFill>
              </a:rPr>
              <a:t>2</a:t>
            </a:r>
            <a:r>
              <a:rPr lang="en-US" sz="2200" b="1" dirty="0">
                <a:solidFill>
                  <a:schemeClr val="bg1"/>
                </a:solidFill>
              </a:rPr>
              <a:t>O) in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solid, crystal form.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0955" y="3883065"/>
            <a:ext cx="33135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SNOW</a:t>
            </a:r>
            <a:endParaRPr lang="en-GB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12955" y="1387785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KNOWLEDGE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12957" y="3452178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EXISTENCE</a:t>
            </a:r>
          </a:p>
        </p:txBody>
      </p:sp>
    </p:spTree>
    <p:extLst>
      <p:ext uri="{BB962C8B-B14F-4D97-AF65-F5344CB8AC3E}">
        <p14:creationId xmlns:p14="http://schemas.microsoft.com/office/powerpoint/2010/main" val="131334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602591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90840" y="483719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LIFE FORMS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5240" y="201271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PEOPLE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9720" y="42880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SOCIAL STUFF</a:t>
            </a:r>
          </a:p>
        </p:txBody>
      </p:sp>
      <p:sp>
        <p:nvSpPr>
          <p:cNvPr id="2" name="Right Brace 1"/>
          <p:cNvSpPr/>
          <p:nvPr/>
        </p:nvSpPr>
        <p:spPr>
          <a:xfrm rot="-5400000">
            <a:off x="9852660" y="-913731"/>
            <a:ext cx="294640" cy="4018280"/>
          </a:xfrm>
          <a:prstGeom prst="rightBrace">
            <a:avLst>
              <a:gd name="adj1" fmla="val 42816"/>
              <a:gd name="adj2" fmla="val 50000"/>
            </a:avLst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Box 8"/>
          <p:cNvSpPr txBox="1"/>
          <p:nvPr/>
        </p:nvSpPr>
        <p:spPr>
          <a:xfrm>
            <a:off x="8964930" y="428803"/>
            <a:ext cx="207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00B0F0"/>
                </a:solidFill>
              </a:rPr>
              <a:t>OBJECTIVE, SOLID</a:t>
            </a:r>
          </a:p>
        </p:txBody>
      </p:sp>
      <p:sp>
        <p:nvSpPr>
          <p:cNvPr id="10" name="Right Brace 9"/>
          <p:cNvSpPr/>
          <p:nvPr/>
        </p:nvSpPr>
        <p:spPr>
          <a:xfrm rot="5400000">
            <a:off x="2161540" y="3712393"/>
            <a:ext cx="294640" cy="4018280"/>
          </a:xfrm>
          <a:prstGeom prst="rightBrace">
            <a:avLst>
              <a:gd name="adj1" fmla="val 42816"/>
              <a:gd name="adj2" fmla="val 50000"/>
            </a:avLst>
          </a:prstGeom>
          <a:ln w="31750">
            <a:solidFill>
              <a:srgbClr val="FCAA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xtBox 10"/>
          <p:cNvSpPr txBox="1"/>
          <p:nvPr/>
        </p:nvSpPr>
        <p:spPr>
          <a:xfrm>
            <a:off x="299720" y="6046898"/>
            <a:ext cx="401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FCAAEA"/>
                </a:solidFill>
              </a:rPr>
              <a:t>OBJECTIVE, SUBJECTIVE, INTER-SUBJECTIVE, ARGUABLE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5240" y="331215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FCAAEA"/>
                </a:solidFill>
              </a:rPr>
              <a:t>TOOTHACHE?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9720" y="1234771"/>
            <a:ext cx="2559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FCAAEA"/>
                </a:solidFill>
              </a:rPr>
              <a:t>HOMO ECONOMICUS?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1720" y="2382051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b="1" dirty="0">
                <a:solidFill>
                  <a:srgbClr val="FFFF00"/>
                </a:solidFill>
              </a:rPr>
              <a:t>ACTION?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61720" y="2262909"/>
            <a:ext cx="1524000" cy="794327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972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273171" y="3887786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If we know the proposition “Snow is white” to be true, then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snow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is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white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and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two entities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(have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to)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exist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–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be.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6136" y="378936"/>
            <a:ext cx="485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detour to ontology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12957" y="1818672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Properly justified true propositions.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3171" y="2856145"/>
            <a:ext cx="36456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Correspondence with what is.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2957" y="2420537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TRUTH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4901" y="4329075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Exists as a chemical compound (H</a:t>
            </a:r>
            <a:r>
              <a:rPr lang="en-US" sz="2200" b="1" baseline="-25000" dirty="0">
                <a:solidFill>
                  <a:schemeClr val="bg1"/>
                </a:solidFill>
              </a:rPr>
              <a:t>2</a:t>
            </a:r>
            <a:r>
              <a:rPr lang="en-US" sz="2200" b="1" dirty="0">
                <a:solidFill>
                  <a:schemeClr val="bg1"/>
                </a:solidFill>
              </a:rPr>
              <a:t>O) in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solid, crystal form.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16942" y="4297018"/>
            <a:ext cx="2982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chemeClr val="bg1"/>
                </a:solidFill>
              </a:rPr>
              <a:t>???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0955" y="3883065"/>
            <a:ext cx="33135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SNOW</a:t>
            </a:r>
            <a:endParaRPr lang="en-GB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51657" y="3882373"/>
            <a:ext cx="33135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WHITE</a:t>
            </a:r>
            <a:endParaRPr lang="en-GB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12955" y="1387785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KNOWLEDGE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12957" y="3452178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EXISTENCE</a:t>
            </a:r>
          </a:p>
        </p:txBody>
      </p:sp>
    </p:spTree>
    <p:extLst>
      <p:ext uri="{BB962C8B-B14F-4D97-AF65-F5344CB8AC3E}">
        <p14:creationId xmlns:p14="http://schemas.microsoft.com/office/powerpoint/2010/main" val="93727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273171" y="3887786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If we know the proposition “Snow is white” to be true, then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snow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is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white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and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two entities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(have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to)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exist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–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be.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6136" y="378936"/>
            <a:ext cx="485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detour to ontology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12957" y="1818672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Properly justified true propositions.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3171" y="2856145"/>
            <a:ext cx="36456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Correspondence with what is.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2957" y="2420537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TRUTH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4901" y="4329075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Exists as a chemical compound (H</a:t>
            </a:r>
            <a:r>
              <a:rPr lang="en-US" sz="2200" b="1" baseline="-25000" dirty="0">
                <a:solidFill>
                  <a:schemeClr val="bg1"/>
                </a:solidFill>
              </a:rPr>
              <a:t>2</a:t>
            </a:r>
            <a:r>
              <a:rPr lang="en-US" sz="2200" b="1" dirty="0">
                <a:solidFill>
                  <a:schemeClr val="bg1"/>
                </a:solidFill>
              </a:rPr>
              <a:t>O) in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solid, crystal form.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16942" y="4297018"/>
            <a:ext cx="2982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chemeClr val="bg1"/>
                </a:solidFill>
              </a:rPr>
              <a:t>???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0955" y="3883065"/>
            <a:ext cx="33135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SNOW</a:t>
            </a:r>
            <a:endParaRPr lang="en-GB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51657" y="3882373"/>
            <a:ext cx="33135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WHITE</a:t>
            </a:r>
            <a:endParaRPr lang="en-GB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12955" y="1387785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KNOWLEDGE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12957" y="3452178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EXISTENCE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85601" y="3206072"/>
            <a:ext cx="36456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Some objects are </a:t>
            </a:r>
            <a:r>
              <a:rPr lang="en-US" sz="2200" b="1" dirty="0">
                <a:solidFill>
                  <a:schemeClr val="bg1"/>
                </a:solidFill>
              </a:rPr>
              <a:t>white</a:t>
            </a:r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– yes.</a:t>
            </a:r>
            <a:endParaRPr lang="en-GB" sz="2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39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273171" y="3887786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If we know the proposition “Snow is white” to be true, then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snow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is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white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and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two entities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(have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to)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exist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–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be.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6136" y="378936"/>
            <a:ext cx="485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detour to ontology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12957" y="1818672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Properly justified true propositions.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3171" y="2856145"/>
            <a:ext cx="36456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Correspondence with what is.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2957" y="2420537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TRUTH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4901" y="4329075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Exists as a chemical compound (H</a:t>
            </a:r>
            <a:r>
              <a:rPr lang="en-US" sz="2200" b="1" baseline="-25000" dirty="0">
                <a:solidFill>
                  <a:schemeClr val="bg1"/>
                </a:solidFill>
              </a:rPr>
              <a:t>2</a:t>
            </a:r>
            <a:r>
              <a:rPr lang="en-US" sz="2200" b="1" dirty="0">
                <a:solidFill>
                  <a:schemeClr val="bg1"/>
                </a:solidFill>
              </a:rPr>
              <a:t>O) in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solid, crystal form.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16942" y="4297018"/>
            <a:ext cx="2982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chemeClr val="bg1"/>
                </a:solidFill>
              </a:rPr>
              <a:t>???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0955" y="3883065"/>
            <a:ext cx="33135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SNOW</a:t>
            </a:r>
            <a:endParaRPr lang="en-GB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51657" y="3882373"/>
            <a:ext cx="33135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WHITE</a:t>
            </a:r>
            <a:endParaRPr lang="en-GB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12955" y="1387785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KNOWLEDGE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12957" y="3452178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EXISTENCE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85601" y="3206072"/>
            <a:ext cx="36456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Some objects are </a:t>
            </a:r>
            <a:r>
              <a:rPr lang="en-US" sz="2200" b="1" dirty="0">
                <a:solidFill>
                  <a:schemeClr val="bg1"/>
                </a:solidFill>
              </a:rPr>
              <a:t>white</a:t>
            </a:r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– yes.</a:t>
            </a:r>
            <a:endParaRPr lang="en-GB" sz="2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85601" y="2191217"/>
            <a:ext cx="3645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But how about </a:t>
            </a:r>
            <a:r>
              <a:rPr lang="en-US" sz="2200" b="1" dirty="0">
                <a:solidFill>
                  <a:schemeClr val="bg1"/>
                </a:solidFill>
              </a:rPr>
              <a:t>whiteness</a:t>
            </a:r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as a more general category?</a:t>
            </a:r>
            <a:endParaRPr lang="en-GB" sz="2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75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136" y="378936"/>
            <a:ext cx="485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detour to ontology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132" y="1818672"/>
            <a:ext cx="5535828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The world of appearances, or physical forms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12955" y="1193829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PLATO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63112" y="1818671"/>
            <a:ext cx="5535828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The world of Ideas, or non-physical Forms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31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136" y="378936"/>
            <a:ext cx="485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detour to ontology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132" y="1818672"/>
            <a:ext cx="5535828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The world of appearances, or physical forms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1967" y="2451282"/>
            <a:ext cx="28781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E.g., a pile of white snow, a white swan,    a white piece of paper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12955" y="1193829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PLATO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63112" y="1818671"/>
            <a:ext cx="5535828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The world of Ideas, or non-physical Forms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91947" y="2451282"/>
            <a:ext cx="28781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White or whiteness as an eternal Form that exists independently</a:t>
            </a:r>
            <a:endParaRPr lang="en-GB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88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273171" y="2446918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All white objects in our world are imperfect representations of the perfect Idea of White</a:t>
            </a:r>
            <a:endParaRPr lang="en-GB" sz="2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6136" y="378936"/>
            <a:ext cx="485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detour to ontology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132" y="1818672"/>
            <a:ext cx="5535828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The world of appearances, or physical forms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1967" y="2451282"/>
            <a:ext cx="28781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E.g., a pile of white snow, a white swan,    a white piece of paper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12955" y="1193829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PLATO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63112" y="1818671"/>
            <a:ext cx="5535828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The world of Ideas, or non-physical Forms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91947" y="2451282"/>
            <a:ext cx="28781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White or whiteness as an eternal Form that exists independently</a:t>
            </a:r>
            <a:endParaRPr lang="en-GB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12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273171" y="2446918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All white objects in our world are imperfect representations of the perfect Idea of White</a:t>
            </a:r>
            <a:endParaRPr lang="en-GB" sz="2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6136" y="378936"/>
            <a:ext cx="485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detour to ontology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132" y="1818672"/>
            <a:ext cx="5535828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The world of appearances, or physical forms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1967" y="2451282"/>
            <a:ext cx="28781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E.g., a pile of white snow, a white swan,    a white piece of paper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133" y="5035080"/>
            <a:ext cx="120095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HOWEVER</a:t>
            </a:r>
          </a:p>
          <a:p>
            <a:pPr algn="ctr"/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25389" y="4098352"/>
            <a:ext cx="3645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A nice solution to the problem of universals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12955" y="1193829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PLATO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23201" y="4097487"/>
            <a:ext cx="42694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>
                <a:solidFill>
                  <a:srgbClr val="FFFF00"/>
                </a:solidFill>
              </a:rPr>
              <a:t>If</a:t>
            </a:r>
            <a:r>
              <a:rPr lang="en-US" sz="2200" b="1" dirty="0">
                <a:solidFill>
                  <a:srgbClr val="FFFF00"/>
                </a:solidFill>
              </a:rPr>
              <a:t> you want to be a</a:t>
            </a:r>
            <a:r>
              <a:rPr lang="en-US" sz="2200" b="1" cap="small" dirty="0">
                <a:solidFill>
                  <a:srgbClr val="FFFF00"/>
                </a:solidFill>
              </a:rPr>
              <a:t> </a:t>
            </a:r>
            <a:r>
              <a:rPr lang="en-US" sz="2600" b="1" cap="small" dirty="0">
                <a:solidFill>
                  <a:srgbClr val="FFFF00"/>
                </a:solidFill>
              </a:rPr>
              <a:t>realist</a:t>
            </a:r>
            <a:r>
              <a:rPr lang="en-US" sz="2200" b="1" cap="small" dirty="0">
                <a:solidFill>
                  <a:srgbClr val="FFFF00"/>
                </a:solidFill>
              </a:rPr>
              <a:t>, </a:t>
            </a:r>
            <a:r>
              <a:rPr lang="en-US" sz="2200" b="1" dirty="0">
                <a:solidFill>
                  <a:srgbClr val="FFFF00"/>
                </a:solidFill>
              </a:rPr>
              <a:t>that is. (We’ll come back to this.)</a:t>
            </a:r>
            <a:endParaRPr lang="en-GB" sz="22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63112" y="1818671"/>
            <a:ext cx="5535828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The world of Ideas, or non-physical Forms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91947" y="2451282"/>
            <a:ext cx="28781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White or whiteness as an eternal Form that exists independently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3" name="Left Brace 2"/>
          <p:cNvSpPr/>
          <p:nvPr/>
        </p:nvSpPr>
        <p:spPr>
          <a:xfrm rot="-5400000">
            <a:off x="5695201" y="-962608"/>
            <a:ext cx="506018" cy="9358138"/>
          </a:xfrm>
          <a:prstGeom prst="leftBrace">
            <a:avLst>
              <a:gd name="adj1" fmla="val 110732"/>
              <a:gd name="adj2" fmla="val 5000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566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273171" y="2446918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All white objects in our world are imperfect representations of the perfect Idea of White</a:t>
            </a:r>
            <a:endParaRPr lang="en-GB" sz="2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6136" y="378936"/>
            <a:ext cx="485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detour to ontology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132" y="1818672"/>
            <a:ext cx="5535828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The world of appearances, or physical forms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1967" y="2451282"/>
            <a:ext cx="28781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E.g., a pile of white snow, a white swan,    a white piece of paper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133" y="5035080"/>
            <a:ext cx="12009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HOWEVER</a:t>
            </a:r>
          </a:p>
          <a:p>
            <a:pPr algn="ctr"/>
            <a:endParaRPr lang="en-GB" sz="8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Whiteness – Snowness – Swanness – Paperness</a:t>
            </a:r>
          </a:p>
          <a:p>
            <a:pPr algn="ctr"/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25389" y="4098352"/>
            <a:ext cx="3645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A nice solution to the problem of universals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12955" y="1193829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PLATO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23201" y="4097487"/>
            <a:ext cx="42694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>
                <a:solidFill>
                  <a:srgbClr val="FFFF00"/>
                </a:solidFill>
              </a:rPr>
              <a:t>If</a:t>
            </a:r>
            <a:r>
              <a:rPr lang="en-US" sz="2200" b="1" dirty="0">
                <a:solidFill>
                  <a:srgbClr val="FFFF00"/>
                </a:solidFill>
              </a:rPr>
              <a:t> you want to be a</a:t>
            </a:r>
            <a:r>
              <a:rPr lang="en-US" sz="2200" b="1" cap="small" dirty="0">
                <a:solidFill>
                  <a:srgbClr val="FFFF00"/>
                </a:solidFill>
              </a:rPr>
              <a:t> </a:t>
            </a:r>
            <a:r>
              <a:rPr lang="en-US" sz="2600" b="1" cap="small" dirty="0">
                <a:solidFill>
                  <a:srgbClr val="FFFF00"/>
                </a:solidFill>
              </a:rPr>
              <a:t>realist</a:t>
            </a:r>
            <a:r>
              <a:rPr lang="en-US" sz="2200" b="1" cap="small" dirty="0">
                <a:solidFill>
                  <a:srgbClr val="FFFF00"/>
                </a:solidFill>
              </a:rPr>
              <a:t>, </a:t>
            </a:r>
            <a:r>
              <a:rPr lang="en-US" sz="2200" b="1" dirty="0">
                <a:solidFill>
                  <a:srgbClr val="FFFF00"/>
                </a:solidFill>
              </a:rPr>
              <a:t>that is. (We’ll come back to this.)</a:t>
            </a:r>
            <a:endParaRPr lang="en-GB" sz="22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63112" y="1818671"/>
            <a:ext cx="5535828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The world of Ideas, or non-physical Forms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91947" y="2451282"/>
            <a:ext cx="28781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White or whiteness as an eternal Form that exists independently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3" name="Left Brace 2"/>
          <p:cNvSpPr/>
          <p:nvPr/>
        </p:nvSpPr>
        <p:spPr>
          <a:xfrm rot="-5400000">
            <a:off x="5695201" y="-962608"/>
            <a:ext cx="506018" cy="9358138"/>
          </a:xfrm>
          <a:prstGeom prst="leftBrace">
            <a:avLst>
              <a:gd name="adj1" fmla="val 110732"/>
              <a:gd name="adj2" fmla="val 5000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977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273171" y="2446918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All white objects in our world are imperfect representations of the perfect Idea of White</a:t>
            </a:r>
            <a:endParaRPr lang="en-GB" sz="2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6136" y="378936"/>
            <a:ext cx="485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detour to ontology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132" y="1818672"/>
            <a:ext cx="5535828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The world of appearances, or physical forms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1967" y="2451282"/>
            <a:ext cx="28781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E.g., a pile of white snow, a white swan,    a white piece of paper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133" y="5035080"/>
            <a:ext cx="1200955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HOWEVER</a:t>
            </a:r>
          </a:p>
          <a:p>
            <a:pPr algn="ctr"/>
            <a:endParaRPr lang="en-GB" sz="8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Whiteness – Snowness – Swanness – Paperness</a:t>
            </a:r>
          </a:p>
          <a:p>
            <a:pPr algn="ctr"/>
            <a:endParaRPr lang="en-GB" sz="8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EarliestDepartureFromTurkuOnThursdayness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25389" y="4098352"/>
            <a:ext cx="3645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A nice solution to the problem of universals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12955" y="1193829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PLATO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23201" y="4097487"/>
            <a:ext cx="42694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>
                <a:solidFill>
                  <a:srgbClr val="FFFF00"/>
                </a:solidFill>
              </a:rPr>
              <a:t>If</a:t>
            </a:r>
            <a:r>
              <a:rPr lang="en-US" sz="2200" b="1" dirty="0">
                <a:solidFill>
                  <a:srgbClr val="FFFF00"/>
                </a:solidFill>
              </a:rPr>
              <a:t> you want to be a</a:t>
            </a:r>
            <a:r>
              <a:rPr lang="en-US" sz="2200" b="1" cap="small" dirty="0">
                <a:solidFill>
                  <a:srgbClr val="FFFF00"/>
                </a:solidFill>
              </a:rPr>
              <a:t> </a:t>
            </a:r>
            <a:r>
              <a:rPr lang="en-US" sz="2600" b="1" cap="small" dirty="0">
                <a:solidFill>
                  <a:srgbClr val="FFFF00"/>
                </a:solidFill>
              </a:rPr>
              <a:t>realist</a:t>
            </a:r>
            <a:r>
              <a:rPr lang="en-US" sz="2200" b="1" cap="small" dirty="0">
                <a:solidFill>
                  <a:srgbClr val="FFFF00"/>
                </a:solidFill>
              </a:rPr>
              <a:t>, </a:t>
            </a:r>
            <a:r>
              <a:rPr lang="en-US" sz="2200" b="1" dirty="0">
                <a:solidFill>
                  <a:srgbClr val="FFFF00"/>
                </a:solidFill>
              </a:rPr>
              <a:t>that is. (We’ll come back to this.)</a:t>
            </a:r>
            <a:endParaRPr lang="en-GB" sz="22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63112" y="1818671"/>
            <a:ext cx="5535828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The world of Ideas, or non-physical Forms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91947" y="2451282"/>
            <a:ext cx="28781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White or whiteness as an eternal Form that exists independently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3" name="Left Brace 2"/>
          <p:cNvSpPr/>
          <p:nvPr/>
        </p:nvSpPr>
        <p:spPr>
          <a:xfrm rot="-5400000">
            <a:off x="5695201" y="-962608"/>
            <a:ext cx="506018" cy="9358138"/>
          </a:xfrm>
          <a:prstGeom prst="leftBrace">
            <a:avLst>
              <a:gd name="adj1" fmla="val 110732"/>
              <a:gd name="adj2" fmla="val 5000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85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206490" y="2041776"/>
            <a:ext cx="5762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suggested that the explanation of phenomena should make as few ꓱ assumptions as possible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6136" y="378936"/>
            <a:ext cx="485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detour to ontology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133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EarliestDepartureFromTurkuOnThursdayness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04872" y="161126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WILLIAM OF OCHAM</a:t>
            </a:r>
            <a:endParaRPr lang="en-GB" sz="20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2880" y="2211052"/>
            <a:ext cx="3023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“Occam’s razor”</a:t>
            </a:r>
          </a:p>
        </p:txBody>
      </p:sp>
    </p:spTree>
    <p:extLst>
      <p:ext uri="{BB962C8B-B14F-4D97-AF65-F5344CB8AC3E}">
        <p14:creationId xmlns:p14="http://schemas.microsoft.com/office/powerpoint/2010/main" val="342050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spontaneous “trialism” of social sciences:</a:t>
            </a:r>
          </a:p>
          <a:p>
            <a:pPr algn="ctr"/>
            <a:r>
              <a:rPr lang="en-GB" sz="3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people exist?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04326" y="1595277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Intersubjectively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48294" y="1571454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Objectively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560358" y="1600691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Subjectively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4185128" y="2191640"/>
            <a:ext cx="36000" cy="4573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8" name="Rectangle 127"/>
          <p:cNvSpPr/>
          <p:nvPr/>
        </p:nvSpPr>
        <p:spPr>
          <a:xfrm>
            <a:off x="8045633" y="2191640"/>
            <a:ext cx="36000" cy="4573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9" name="Oval 128"/>
          <p:cNvSpPr/>
          <p:nvPr/>
        </p:nvSpPr>
        <p:spPr>
          <a:xfrm>
            <a:off x="4512017" y="2874329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Straight Connector 129"/>
          <p:cNvCxnSpPr/>
          <p:nvPr/>
        </p:nvCxnSpPr>
        <p:spPr>
          <a:xfrm rot="240000">
            <a:off x="4639017" y="3163173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4532337" y="3525282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4656796" y="3525282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>
            <a:off x="4506936" y="3261562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4654256" y="3261562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6124842" y="244383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136" name="Straight Connector 135"/>
          <p:cNvCxnSpPr/>
          <p:nvPr/>
        </p:nvCxnSpPr>
        <p:spPr>
          <a:xfrm rot="240000">
            <a:off x="6251842" y="2732681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6142300" y="3094790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6269621" y="3094790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>
            <a:off x="6068959" y="2831070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6267081" y="2831070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40"/>
          <p:cNvSpPr/>
          <p:nvPr/>
        </p:nvSpPr>
        <p:spPr>
          <a:xfrm>
            <a:off x="5373019" y="3834145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2" name="Straight Connector 141"/>
          <p:cNvCxnSpPr/>
          <p:nvPr/>
        </p:nvCxnSpPr>
        <p:spPr>
          <a:xfrm rot="240000">
            <a:off x="5500019" y="4122989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5393339" y="4485098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5517798" y="4485098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>
            <a:off x="5367938" y="4221378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5515258" y="4221378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Oval 146"/>
          <p:cNvSpPr/>
          <p:nvPr/>
        </p:nvSpPr>
        <p:spPr>
          <a:xfrm>
            <a:off x="7562417" y="2818508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rot="240000">
            <a:off x="7689417" y="3107352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7582737" y="3469461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7707196" y="3469461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>
            <a:off x="7484277" y="3205741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7704656" y="3205741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6831334" y="390426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4" name="Straight Connector 153"/>
          <p:cNvCxnSpPr/>
          <p:nvPr/>
        </p:nvCxnSpPr>
        <p:spPr>
          <a:xfrm rot="240000">
            <a:off x="6958334" y="419311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>
            <a:off x="6851654" y="455522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6976113" y="455522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6826253" y="4291500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6973573" y="4291500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5098767" y="3067782"/>
            <a:ext cx="810592" cy="2224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5702164" y="3317062"/>
            <a:ext cx="301575" cy="4271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4933616" y="3924150"/>
            <a:ext cx="316478" cy="26816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H="1">
            <a:off x="5702164" y="3482384"/>
            <a:ext cx="1748155" cy="73899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6389914" y="3482384"/>
            <a:ext cx="278643" cy="7099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flipV="1">
            <a:off x="7242154" y="3833365"/>
            <a:ext cx="400591" cy="68280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Oval 256"/>
          <p:cNvSpPr/>
          <p:nvPr/>
        </p:nvSpPr>
        <p:spPr>
          <a:xfrm>
            <a:off x="2078472" y="2380345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258" name="Straight Connector 257"/>
          <p:cNvCxnSpPr/>
          <p:nvPr/>
        </p:nvCxnSpPr>
        <p:spPr>
          <a:xfrm rot="240000">
            <a:off x="2205472" y="2669189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 flipH="1">
            <a:off x="2095930" y="3031298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2223251" y="3031298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 flipH="1">
            <a:off x="2022589" y="2767578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2220711" y="2767578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Oval 262"/>
          <p:cNvSpPr/>
          <p:nvPr/>
        </p:nvSpPr>
        <p:spPr>
          <a:xfrm>
            <a:off x="3516047" y="275501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4" name="Straight Connector 263"/>
          <p:cNvCxnSpPr/>
          <p:nvPr/>
        </p:nvCxnSpPr>
        <p:spPr>
          <a:xfrm rot="240000">
            <a:off x="3643047" y="3043860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 flipH="1">
            <a:off x="3536367" y="3405969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3660826" y="3405969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 flipH="1">
            <a:off x="3437907" y="3142249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3658286" y="3142249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Oval 268"/>
          <p:cNvSpPr/>
          <p:nvPr/>
        </p:nvSpPr>
        <p:spPr>
          <a:xfrm>
            <a:off x="3044269" y="3827062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0" name="Straight Connector 269"/>
          <p:cNvCxnSpPr/>
          <p:nvPr/>
        </p:nvCxnSpPr>
        <p:spPr>
          <a:xfrm rot="240000">
            <a:off x="3171269" y="4115906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 flipH="1">
            <a:off x="3064589" y="4478015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3189048" y="4478015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 flipH="1">
            <a:off x="3039188" y="4214295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/>
        </p:nvCxnSpPr>
        <p:spPr>
          <a:xfrm>
            <a:off x="3186508" y="4214295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Oval 274"/>
          <p:cNvSpPr/>
          <p:nvPr/>
        </p:nvSpPr>
        <p:spPr>
          <a:xfrm>
            <a:off x="465647" y="281083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6" name="Straight Connector 275"/>
          <p:cNvCxnSpPr/>
          <p:nvPr/>
        </p:nvCxnSpPr>
        <p:spPr>
          <a:xfrm rot="240000">
            <a:off x="592647" y="309968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 flipH="1">
            <a:off x="485967" y="346179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>
            <a:off x="610426" y="346179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 flipH="1">
            <a:off x="460566" y="3198070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>
            <a:off x="607886" y="3198070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Oval 280"/>
          <p:cNvSpPr/>
          <p:nvPr/>
        </p:nvSpPr>
        <p:spPr>
          <a:xfrm>
            <a:off x="1326649" y="3770653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2" name="Straight Connector 281"/>
          <p:cNvCxnSpPr/>
          <p:nvPr/>
        </p:nvCxnSpPr>
        <p:spPr>
          <a:xfrm rot="240000">
            <a:off x="1453649" y="4059497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 flipH="1">
            <a:off x="1346969" y="4421606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>
            <a:off x="1471428" y="4421606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 flipH="1">
            <a:off x="1321568" y="4157886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>
            <a:off x="1468888" y="4157886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val 107"/>
          <p:cNvSpPr/>
          <p:nvPr/>
        </p:nvSpPr>
        <p:spPr>
          <a:xfrm>
            <a:off x="8465356" y="2876678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Connector 108"/>
          <p:cNvCxnSpPr/>
          <p:nvPr/>
        </p:nvCxnSpPr>
        <p:spPr>
          <a:xfrm rot="240000">
            <a:off x="8592356" y="3165522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>
            <a:off x="8485676" y="3527631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8610135" y="3527631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8460275" y="3263911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8607595" y="3263911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/>
          <p:cNvSpPr/>
          <p:nvPr/>
        </p:nvSpPr>
        <p:spPr>
          <a:xfrm>
            <a:off x="10078181" y="244618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115" name="Straight Connector 114"/>
          <p:cNvCxnSpPr/>
          <p:nvPr/>
        </p:nvCxnSpPr>
        <p:spPr>
          <a:xfrm rot="240000">
            <a:off x="10205181" y="2735030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10095639" y="3097139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0222960" y="3097139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>
            <a:off x="10022298" y="2833419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10220420" y="2833419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/>
          <p:cNvSpPr/>
          <p:nvPr/>
        </p:nvSpPr>
        <p:spPr>
          <a:xfrm>
            <a:off x="9326358" y="3836494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/>
          <p:nvPr/>
        </p:nvCxnSpPr>
        <p:spPr>
          <a:xfrm rot="240000">
            <a:off x="9453358" y="4125338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9346678" y="4487447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9471137" y="4487447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>
            <a:off x="9321277" y="4223727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9468597" y="4223727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11515756" y="282085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9" name="Straight Connector 158"/>
          <p:cNvCxnSpPr/>
          <p:nvPr/>
        </p:nvCxnSpPr>
        <p:spPr>
          <a:xfrm rot="240000">
            <a:off x="11642756" y="310970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H="1">
            <a:off x="11536076" y="347181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11660535" y="347181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H="1">
            <a:off x="11437616" y="3208090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11657995" y="3208090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Oval 163"/>
          <p:cNvSpPr/>
          <p:nvPr/>
        </p:nvSpPr>
        <p:spPr>
          <a:xfrm>
            <a:off x="10784673" y="390661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5" name="Straight Connector 164"/>
          <p:cNvCxnSpPr/>
          <p:nvPr/>
        </p:nvCxnSpPr>
        <p:spPr>
          <a:xfrm rot="240000">
            <a:off x="10911673" y="4195460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H="1">
            <a:off x="10804993" y="4557569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10929452" y="4557569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H="1">
            <a:off x="10779592" y="4293849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10926912" y="4293849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 flipV="1">
            <a:off x="8845295" y="2761083"/>
            <a:ext cx="1036896" cy="18288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 flipV="1">
            <a:off x="9550019" y="3186924"/>
            <a:ext cx="429000" cy="520402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flipH="1" flipV="1">
            <a:off x="10560956" y="3387732"/>
            <a:ext cx="218636" cy="319594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 flipH="1" flipV="1">
            <a:off x="10560957" y="2831071"/>
            <a:ext cx="786964" cy="8449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Circular Arrow 173"/>
          <p:cNvSpPr/>
          <p:nvPr/>
        </p:nvSpPr>
        <p:spPr>
          <a:xfrm rot="6195748">
            <a:off x="10287157" y="2164919"/>
            <a:ext cx="415463" cy="39817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4062256"/>
              <a:gd name="adj5" fmla="val 12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cxnSp>
        <p:nvCxnSpPr>
          <p:cNvPr id="175" name="Straight Arrow Connector 174"/>
          <p:cNvCxnSpPr/>
          <p:nvPr/>
        </p:nvCxnSpPr>
        <p:spPr>
          <a:xfrm flipH="1">
            <a:off x="9440644" y="2810837"/>
            <a:ext cx="581654" cy="716794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>
            <a:off x="10416088" y="2810837"/>
            <a:ext cx="482871" cy="865903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>
            <a:off x="10535920" y="2631440"/>
            <a:ext cx="815161" cy="252192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 flipH="1">
            <a:off x="8957671" y="2664825"/>
            <a:ext cx="928624" cy="197701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460567" y="5037271"/>
            <a:ext cx="3358024" cy="147732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as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God’s creatures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as physico-biological beings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4485243" y="5037271"/>
            <a:ext cx="3358024" cy="144655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as parts of social and communal networks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as agents in social  and communal life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8541408" y="5037271"/>
            <a:ext cx="3358024" cy="144655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as products of other’s observations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as products of self-observation</a:t>
            </a:r>
          </a:p>
        </p:txBody>
      </p:sp>
    </p:spTree>
    <p:extLst>
      <p:ext uri="{BB962C8B-B14F-4D97-AF65-F5344CB8AC3E}">
        <p14:creationId xmlns:p14="http://schemas.microsoft.com/office/powerpoint/2010/main" val="240109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206490" y="2041776"/>
            <a:ext cx="5762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suggested that the explanation of phenomena should make as few ꓱ assumptions as possible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6136" y="378936"/>
            <a:ext cx="485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detour to ontology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133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EarliestDepartureFromTurkuOnThursdayness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04872" y="161126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WILLIAM OF OCHAM</a:t>
            </a:r>
            <a:endParaRPr lang="en-GB" sz="20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6490" y="3390064"/>
            <a:ext cx="5762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suggested that universals are just convenient words that we use to explain the world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04872" y="2959551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DAVID HUME</a:t>
            </a:r>
            <a:endParaRPr lang="en-GB" sz="20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2880" y="2211052"/>
            <a:ext cx="3023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“Occam’s razor”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2880" y="2744107"/>
            <a:ext cx="3023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NOMINALISM</a:t>
            </a:r>
          </a:p>
        </p:txBody>
      </p:sp>
    </p:spTree>
    <p:extLst>
      <p:ext uri="{BB962C8B-B14F-4D97-AF65-F5344CB8AC3E}">
        <p14:creationId xmlns:p14="http://schemas.microsoft.com/office/powerpoint/2010/main" val="418362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206490" y="2041776"/>
            <a:ext cx="5762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suggested that the explanation of phenomena should make as few ꓱ assumptions as possible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6136" y="378936"/>
            <a:ext cx="485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detour to ontology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133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EarliestDepartureFromTurkuOnThursdayness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04872" y="161126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WILLIAM OF OCHAM</a:t>
            </a:r>
            <a:endParaRPr lang="en-GB" sz="20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6490" y="3390064"/>
            <a:ext cx="5762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suggested that universals are just convenient words that we use to explain the world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04872" y="2959551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DAVID HUME</a:t>
            </a:r>
            <a:endParaRPr lang="en-GB" sz="20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2880" y="2211052"/>
            <a:ext cx="3023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“Occam’s razor”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06490" y="4738352"/>
            <a:ext cx="57628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suggested that universals are permanent structures in our faculty of reason which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enable us to observe the world properly 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04872" y="4307839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IMMANUEL KANT</a:t>
            </a:r>
            <a:endParaRPr lang="en-GB" sz="20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2880" y="5076906"/>
            <a:ext cx="3023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IDEALISM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2880" y="2744107"/>
            <a:ext cx="3023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NOMINALISM</a:t>
            </a:r>
          </a:p>
        </p:txBody>
      </p:sp>
    </p:spTree>
    <p:extLst>
      <p:ext uri="{BB962C8B-B14F-4D97-AF65-F5344CB8AC3E}">
        <p14:creationId xmlns:p14="http://schemas.microsoft.com/office/powerpoint/2010/main" val="296795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206490" y="2041776"/>
            <a:ext cx="5762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suggested that the explanation of phenomena should make as few ꓱ assumptions as possible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6136" y="378936"/>
            <a:ext cx="485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detour to ontology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133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EarliestDepartureFromTurkuOnThursdayness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04872" y="161126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WILLIAM OF OCHAM</a:t>
            </a:r>
            <a:endParaRPr lang="en-GB" sz="20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6490" y="3390064"/>
            <a:ext cx="5762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suggested that universals are just convenient words that we use to explain the world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04872" y="2959551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DAVID HUME</a:t>
            </a:r>
            <a:endParaRPr lang="en-GB" sz="20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2880" y="2211052"/>
            <a:ext cx="3023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“Occam’s razor”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06490" y="4738352"/>
            <a:ext cx="57628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suggested that universals are permanent structures in our faculty of reason which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enable us to observe the world properly 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04872" y="4307839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IMMANUEL KANT</a:t>
            </a:r>
            <a:endParaRPr lang="en-GB" sz="20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2880" y="5076906"/>
            <a:ext cx="3023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IDEALISM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2880" y="2744107"/>
            <a:ext cx="3023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NOMINALISM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6102" y="6075588"/>
            <a:ext cx="3023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>
                <a:solidFill>
                  <a:srgbClr val="FFFF00"/>
                </a:solidFill>
              </a:rPr>
              <a:t>causality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44662" y="5832110"/>
            <a:ext cx="3023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>
                <a:solidFill>
                  <a:srgbClr val="FFFF00"/>
                </a:solidFill>
              </a:rPr>
              <a:t>time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227408" y="5831748"/>
            <a:ext cx="3023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>
                <a:solidFill>
                  <a:srgbClr val="FFFF00"/>
                </a:solidFill>
              </a:rPr>
              <a:t>space</a:t>
            </a:r>
          </a:p>
        </p:txBody>
      </p:sp>
    </p:spTree>
    <p:extLst>
      <p:ext uri="{BB962C8B-B14F-4D97-AF65-F5344CB8AC3E}">
        <p14:creationId xmlns:p14="http://schemas.microsoft.com/office/powerpoint/2010/main" val="321585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206490" y="2041776"/>
            <a:ext cx="5762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suggested that the explanation of phenomena should make as few ꓱ assumptions as possible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6136" y="378936"/>
            <a:ext cx="485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? A detour to ontology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133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EarliestDepartureFromTurkuOnThursdayness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04872" y="161126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WILLIAM OF OCHAM</a:t>
            </a:r>
            <a:endParaRPr lang="en-GB" sz="20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6490" y="3390064"/>
            <a:ext cx="5762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suggested that universals are just convenient words that we use to explain the world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04872" y="2959551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DAVID HUME</a:t>
            </a:r>
            <a:endParaRPr lang="en-GB" sz="20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2880" y="2211052"/>
            <a:ext cx="3023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“Occam’s razor”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06490" y="4738352"/>
            <a:ext cx="57628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suggested that universals are permanent structures in our faculty of reason which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enable us to observe the world properly 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04872" y="4307839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IMMANUEL KANT</a:t>
            </a:r>
            <a:endParaRPr lang="en-GB" sz="20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2880" y="5076906"/>
            <a:ext cx="3023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IDEALISM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2880" y="2744107"/>
            <a:ext cx="3023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NOMINALISM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6102" y="6075588"/>
            <a:ext cx="3023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>
                <a:solidFill>
                  <a:srgbClr val="FFFF00"/>
                </a:solidFill>
              </a:rPr>
              <a:t>causality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44662" y="5832110"/>
            <a:ext cx="3023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>
                <a:solidFill>
                  <a:srgbClr val="FFFF00"/>
                </a:solidFill>
              </a:rPr>
              <a:t>time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227408" y="5831748"/>
            <a:ext cx="3023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>
                <a:solidFill>
                  <a:srgbClr val="FFFF00"/>
                </a:solidFill>
              </a:rPr>
              <a:t>space</a:t>
            </a:r>
          </a:p>
        </p:txBody>
      </p:sp>
    </p:spTree>
    <p:extLst>
      <p:ext uri="{BB962C8B-B14F-4D97-AF65-F5344CB8AC3E}">
        <p14:creationId xmlns:p14="http://schemas.microsoft.com/office/powerpoint/2010/main" val="166689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206490" y="2041776"/>
            <a:ext cx="5762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suggested that the explanation of phenomena should make as few ꓱ assumptions as possible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6136" y="378936"/>
            <a:ext cx="485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detour to ontology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133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EarliestDepartureFromTurkuOnThursdayness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04872" y="161126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WILLIAM OF OCHAM</a:t>
            </a:r>
            <a:endParaRPr lang="en-GB" sz="20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6490" y="3390064"/>
            <a:ext cx="5762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suggested that universals are just convenient words that we use to explain the world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04872" y="2959551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DAVID HUME</a:t>
            </a:r>
            <a:endParaRPr lang="en-GB" sz="20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2880" y="2211052"/>
            <a:ext cx="3023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“Occam’s razor”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969324" y="2744107"/>
            <a:ext cx="3023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EMPIRICISM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06490" y="4738352"/>
            <a:ext cx="57628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suggested that universals are permanent structures in our faculty of reason which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enable us to observe the world properly 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04872" y="4307839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IMMANUEL KANT</a:t>
            </a:r>
            <a:endParaRPr lang="en-GB" sz="20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2880" y="5076906"/>
            <a:ext cx="3023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IDEALISM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2880" y="2744107"/>
            <a:ext cx="3023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NOMINALISM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969324" y="5076905"/>
            <a:ext cx="3023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RATIONALISM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6102" y="6075588"/>
            <a:ext cx="3023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>
                <a:solidFill>
                  <a:srgbClr val="FFFF00"/>
                </a:solidFill>
              </a:rPr>
              <a:t>causality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44662" y="5832110"/>
            <a:ext cx="3023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>
                <a:solidFill>
                  <a:srgbClr val="FFFF00"/>
                </a:solidFill>
              </a:rPr>
              <a:t>time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227408" y="5831748"/>
            <a:ext cx="3023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>
                <a:solidFill>
                  <a:srgbClr val="FFFF00"/>
                </a:solidFill>
              </a:rPr>
              <a:t>space</a:t>
            </a:r>
          </a:p>
        </p:txBody>
      </p:sp>
    </p:spTree>
    <p:extLst>
      <p:ext uri="{BB962C8B-B14F-4D97-AF65-F5344CB8AC3E}">
        <p14:creationId xmlns:p14="http://schemas.microsoft.com/office/powerpoint/2010/main" val="45455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D8D3A6-33AE-46B0-B0B8-5A1764B4CAF3}"/>
              </a:ext>
            </a:extLst>
          </p:cNvPr>
          <p:cNvSpPr/>
          <p:nvPr/>
        </p:nvSpPr>
        <p:spPr>
          <a:xfrm>
            <a:off x="3281362" y="1752600"/>
            <a:ext cx="5629275" cy="335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BREAK</a:t>
            </a:r>
            <a:endParaRPr kumimoji="0" lang="LID4096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4DF525-6681-4479-92C0-04F9489365E2}"/>
              </a:ext>
            </a:extLst>
          </p:cNvPr>
          <p:cNvSpPr/>
          <p:nvPr/>
        </p:nvSpPr>
        <p:spPr>
          <a:xfrm>
            <a:off x="3281362" y="3890432"/>
            <a:ext cx="5629275" cy="138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Ten minutes.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Think about your question.</a:t>
            </a:r>
            <a:endParaRPr kumimoji="0" lang="LID4096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3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D8D3A6-33AE-46B0-B0B8-5A1764B4CAF3}"/>
              </a:ext>
            </a:extLst>
          </p:cNvPr>
          <p:cNvSpPr/>
          <p:nvPr/>
        </p:nvSpPr>
        <p:spPr>
          <a:xfrm>
            <a:off x="3281362" y="1752600"/>
            <a:ext cx="5629275" cy="335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BREAK</a:t>
            </a:r>
            <a:endParaRPr kumimoji="0" lang="LID4096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4DF525-6681-4479-92C0-04F9489365E2}"/>
              </a:ext>
            </a:extLst>
          </p:cNvPr>
          <p:cNvSpPr/>
          <p:nvPr/>
        </p:nvSpPr>
        <p:spPr>
          <a:xfrm>
            <a:off x="3281362" y="3890432"/>
            <a:ext cx="5629275" cy="138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Ten minutes.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Think about your question.</a:t>
            </a:r>
            <a:endParaRPr kumimoji="0" lang="LID4096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08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D8D3A6-33AE-46B0-B0B8-5A1764B4CAF3}"/>
              </a:ext>
            </a:extLst>
          </p:cNvPr>
          <p:cNvSpPr/>
          <p:nvPr/>
        </p:nvSpPr>
        <p:spPr>
          <a:xfrm>
            <a:off x="3281362" y="1752600"/>
            <a:ext cx="5629275" cy="335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BREAK</a:t>
            </a:r>
            <a:endParaRPr kumimoji="0" lang="LID4096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4DF525-6681-4479-92C0-04F9489365E2}"/>
              </a:ext>
            </a:extLst>
          </p:cNvPr>
          <p:cNvSpPr/>
          <p:nvPr/>
        </p:nvSpPr>
        <p:spPr>
          <a:xfrm>
            <a:off x="3281362" y="3890432"/>
            <a:ext cx="5629275" cy="138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 resuming in a minute.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take your seats.</a:t>
            </a:r>
            <a:endParaRPr kumimoji="0" lang="LID4096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71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136" y="378936"/>
            <a:ext cx="485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detour to ontology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74426" y="2038821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Exists as a chemical compound (H</a:t>
            </a:r>
            <a:r>
              <a:rPr lang="en-US" sz="2200" b="1" baseline="-25000" dirty="0">
                <a:solidFill>
                  <a:schemeClr val="bg1"/>
                </a:solidFill>
              </a:rPr>
              <a:t>2</a:t>
            </a:r>
            <a:r>
              <a:rPr lang="en-US" sz="2200" b="1" dirty="0">
                <a:solidFill>
                  <a:schemeClr val="bg1"/>
                </a:solidFill>
              </a:rPr>
              <a:t>O) in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solid, crystal form.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40480" y="1592811"/>
            <a:ext cx="33135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SNOW</a:t>
            </a:r>
            <a:endParaRPr lang="en-GB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133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Snow is white.</a:t>
            </a:r>
          </a:p>
        </p:txBody>
      </p:sp>
    </p:spTree>
    <p:extLst>
      <p:ext uri="{BB962C8B-B14F-4D97-AF65-F5344CB8AC3E}">
        <p14:creationId xmlns:p14="http://schemas.microsoft.com/office/powerpoint/2010/main" val="127466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How to split a water molec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3" y="2112942"/>
            <a:ext cx="4669346" cy="40767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66136" y="378936"/>
            <a:ext cx="485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detour to ontology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74426" y="2038821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Exists as a chemical compound (H</a:t>
            </a:r>
            <a:r>
              <a:rPr lang="en-US" sz="2200" b="1" baseline="-25000" dirty="0">
                <a:solidFill>
                  <a:schemeClr val="bg1"/>
                </a:solidFill>
              </a:rPr>
              <a:t>2</a:t>
            </a:r>
            <a:r>
              <a:rPr lang="en-US" sz="2200" b="1" dirty="0">
                <a:solidFill>
                  <a:schemeClr val="bg1"/>
                </a:solidFill>
              </a:rPr>
              <a:t>O) in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solid, crystal form.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40480" y="1592811"/>
            <a:ext cx="33135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SNOW</a:t>
            </a:r>
            <a:endParaRPr lang="en-GB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133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Snow is white.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9471" y="3267846"/>
            <a:ext cx="24568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A hydrogen atom contains a single positively charged proton and a single negatively charged electron bound to the nucleus by the Coulomb force.</a:t>
            </a:r>
            <a:endParaRPr lang="en-GB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39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spontaneous “trialism” of social sciences:</a:t>
            </a:r>
          </a:p>
          <a:p>
            <a:pPr algn="ctr"/>
            <a:r>
              <a:rPr lang="en-GB" sz="3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</a:t>
            </a:r>
            <a:r>
              <a:rPr lang="en-GB" sz="3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r>
              <a:rPr lang="en-GB" sz="3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exist?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04326" y="1595277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Intersubjectively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48294" y="1571454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Objectively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560358" y="1600691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Subjectively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4185128" y="2191640"/>
            <a:ext cx="36000" cy="4573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8" name="Rectangle 127"/>
          <p:cNvSpPr/>
          <p:nvPr/>
        </p:nvSpPr>
        <p:spPr>
          <a:xfrm>
            <a:off x="8045633" y="2191640"/>
            <a:ext cx="36000" cy="4573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9" name="Oval 128"/>
          <p:cNvSpPr/>
          <p:nvPr/>
        </p:nvSpPr>
        <p:spPr>
          <a:xfrm>
            <a:off x="4512017" y="2874329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Straight Connector 129"/>
          <p:cNvCxnSpPr/>
          <p:nvPr/>
        </p:nvCxnSpPr>
        <p:spPr>
          <a:xfrm rot="240000">
            <a:off x="4639017" y="3163173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4532337" y="3525282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4656796" y="3525282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>
            <a:off x="4506936" y="3261562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4654256" y="3261562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6124842" y="244383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136" name="Straight Connector 135"/>
          <p:cNvCxnSpPr/>
          <p:nvPr/>
        </p:nvCxnSpPr>
        <p:spPr>
          <a:xfrm rot="240000">
            <a:off x="6251842" y="2732681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6142300" y="3094790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6269621" y="3094790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>
            <a:off x="6068959" y="2831070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6267081" y="2831070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40"/>
          <p:cNvSpPr/>
          <p:nvPr/>
        </p:nvSpPr>
        <p:spPr>
          <a:xfrm>
            <a:off x="5373019" y="3834145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2" name="Straight Connector 141"/>
          <p:cNvCxnSpPr/>
          <p:nvPr/>
        </p:nvCxnSpPr>
        <p:spPr>
          <a:xfrm rot="240000">
            <a:off x="5500019" y="4122989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5393339" y="4485098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5517798" y="4485098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>
            <a:off x="5367938" y="4221378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5515258" y="4221378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Oval 146"/>
          <p:cNvSpPr/>
          <p:nvPr/>
        </p:nvSpPr>
        <p:spPr>
          <a:xfrm>
            <a:off x="7562417" y="2818508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rot="240000">
            <a:off x="7689417" y="3107352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7582737" y="3469461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7707196" y="3469461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>
            <a:off x="7484277" y="3205741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7704656" y="3205741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6831334" y="390426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4" name="Straight Connector 153"/>
          <p:cNvCxnSpPr/>
          <p:nvPr/>
        </p:nvCxnSpPr>
        <p:spPr>
          <a:xfrm rot="240000">
            <a:off x="6958334" y="419311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>
            <a:off x="6851654" y="455522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6976113" y="455522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6826253" y="4291500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6973573" y="4291500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5098767" y="3067782"/>
            <a:ext cx="810592" cy="2224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5702164" y="3317062"/>
            <a:ext cx="301575" cy="4271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4933616" y="3924150"/>
            <a:ext cx="316478" cy="26816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H="1">
            <a:off x="5702164" y="3482384"/>
            <a:ext cx="1748155" cy="73899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6389914" y="3482384"/>
            <a:ext cx="278643" cy="7099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flipV="1">
            <a:off x="7242154" y="3833365"/>
            <a:ext cx="400591" cy="68280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Oval 256"/>
          <p:cNvSpPr/>
          <p:nvPr/>
        </p:nvSpPr>
        <p:spPr>
          <a:xfrm>
            <a:off x="2078472" y="2380345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258" name="Straight Connector 257"/>
          <p:cNvCxnSpPr/>
          <p:nvPr/>
        </p:nvCxnSpPr>
        <p:spPr>
          <a:xfrm rot="240000">
            <a:off x="2205472" y="2669189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 flipH="1">
            <a:off x="2095930" y="3031298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2223251" y="3031298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 flipH="1">
            <a:off x="2022589" y="2767578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2220711" y="2767578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Oval 262"/>
          <p:cNvSpPr/>
          <p:nvPr/>
        </p:nvSpPr>
        <p:spPr>
          <a:xfrm>
            <a:off x="3516047" y="275501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4" name="Straight Connector 263"/>
          <p:cNvCxnSpPr/>
          <p:nvPr/>
        </p:nvCxnSpPr>
        <p:spPr>
          <a:xfrm rot="240000">
            <a:off x="3643047" y="3043860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 flipH="1">
            <a:off x="3536367" y="3405969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3660826" y="3405969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 flipH="1">
            <a:off x="3437907" y="3142249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3658286" y="3142249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Oval 268"/>
          <p:cNvSpPr/>
          <p:nvPr/>
        </p:nvSpPr>
        <p:spPr>
          <a:xfrm>
            <a:off x="3044269" y="3827062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0" name="Straight Connector 269"/>
          <p:cNvCxnSpPr/>
          <p:nvPr/>
        </p:nvCxnSpPr>
        <p:spPr>
          <a:xfrm rot="240000">
            <a:off x="3171269" y="4115906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 flipH="1">
            <a:off x="3064589" y="4478015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3189048" y="4478015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 flipH="1">
            <a:off x="3039188" y="4214295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/>
        </p:nvCxnSpPr>
        <p:spPr>
          <a:xfrm>
            <a:off x="3186508" y="4214295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Oval 274"/>
          <p:cNvSpPr/>
          <p:nvPr/>
        </p:nvSpPr>
        <p:spPr>
          <a:xfrm>
            <a:off x="465647" y="281083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6" name="Straight Connector 275"/>
          <p:cNvCxnSpPr/>
          <p:nvPr/>
        </p:nvCxnSpPr>
        <p:spPr>
          <a:xfrm rot="240000">
            <a:off x="592647" y="309968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 flipH="1">
            <a:off x="485967" y="346179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>
            <a:off x="610426" y="346179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 flipH="1">
            <a:off x="460566" y="3198070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>
            <a:off x="607886" y="3198070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Oval 280"/>
          <p:cNvSpPr/>
          <p:nvPr/>
        </p:nvSpPr>
        <p:spPr>
          <a:xfrm>
            <a:off x="1326649" y="3770653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2" name="Straight Connector 281"/>
          <p:cNvCxnSpPr/>
          <p:nvPr/>
        </p:nvCxnSpPr>
        <p:spPr>
          <a:xfrm rot="240000">
            <a:off x="1453649" y="4059497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 flipH="1">
            <a:off x="1346969" y="4421606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>
            <a:off x="1471428" y="4421606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 flipH="1">
            <a:off x="1321568" y="4157886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>
            <a:off x="1468888" y="4157886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val 107"/>
          <p:cNvSpPr/>
          <p:nvPr/>
        </p:nvSpPr>
        <p:spPr>
          <a:xfrm>
            <a:off x="8465356" y="2876678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Connector 108"/>
          <p:cNvCxnSpPr/>
          <p:nvPr/>
        </p:nvCxnSpPr>
        <p:spPr>
          <a:xfrm rot="240000">
            <a:off x="8592356" y="3165522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>
            <a:off x="8485676" y="3527631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8610135" y="3527631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8460275" y="3263911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8607595" y="3263911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/>
          <p:cNvSpPr/>
          <p:nvPr/>
        </p:nvSpPr>
        <p:spPr>
          <a:xfrm>
            <a:off x="10078181" y="244618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115" name="Straight Connector 114"/>
          <p:cNvCxnSpPr/>
          <p:nvPr/>
        </p:nvCxnSpPr>
        <p:spPr>
          <a:xfrm rot="240000">
            <a:off x="10205181" y="2735030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10095639" y="3097139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0222960" y="3097139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>
            <a:off x="10022298" y="2833419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10220420" y="2833419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/>
          <p:cNvSpPr/>
          <p:nvPr/>
        </p:nvSpPr>
        <p:spPr>
          <a:xfrm>
            <a:off x="9326358" y="3836494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/>
          <p:nvPr/>
        </p:nvCxnSpPr>
        <p:spPr>
          <a:xfrm rot="240000">
            <a:off x="9453358" y="4125338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9346678" y="4487447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9471137" y="4487447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>
            <a:off x="9321277" y="4223727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9468597" y="4223727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11515756" y="282085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9" name="Straight Connector 158"/>
          <p:cNvCxnSpPr/>
          <p:nvPr/>
        </p:nvCxnSpPr>
        <p:spPr>
          <a:xfrm rot="240000">
            <a:off x="11642756" y="310970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H="1">
            <a:off x="11536076" y="347181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11660535" y="347181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H="1">
            <a:off x="11437616" y="3208090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11657995" y="3208090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Oval 163"/>
          <p:cNvSpPr/>
          <p:nvPr/>
        </p:nvSpPr>
        <p:spPr>
          <a:xfrm>
            <a:off x="10784673" y="390661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5" name="Straight Connector 164"/>
          <p:cNvCxnSpPr/>
          <p:nvPr/>
        </p:nvCxnSpPr>
        <p:spPr>
          <a:xfrm rot="240000">
            <a:off x="10911673" y="4195460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H="1">
            <a:off x="10804993" y="4557569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10929452" y="4557569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H="1">
            <a:off x="10779592" y="4293849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10926912" y="4293849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 flipV="1">
            <a:off x="8845295" y="2761083"/>
            <a:ext cx="1036896" cy="18288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 flipV="1">
            <a:off x="9550019" y="3186924"/>
            <a:ext cx="429000" cy="520402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flipH="1" flipV="1">
            <a:off x="10560956" y="3387732"/>
            <a:ext cx="218636" cy="319594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 flipH="1" flipV="1">
            <a:off x="10560957" y="2831071"/>
            <a:ext cx="786964" cy="8449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Circular Arrow 173"/>
          <p:cNvSpPr/>
          <p:nvPr/>
        </p:nvSpPr>
        <p:spPr>
          <a:xfrm rot="6195748">
            <a:off x="10287157" y="2164919"/>
            <a:ext cx="415463" cy="39817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4062256"/>
              <a:gd name="adj5" fmla="val 12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cxnSp>
        <p:nvCxnSpPr>
          <p:cNvPr id="175" name="Straight Arrow Connector 174"/>
          <p:cNvCxnSpPr/>
          <p:nvPr/>
        </p:nvCxnSpPr>
        <p:spPr>
          <a:xfrm flipH="1">
            <a:off x="9440644" y="2810837"/>
            <a:ext cx="581654" cy="716794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>
            <a:off x="10416088" y="2810837"/>
            <a:ext cx="482871" cy="865903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>
            <a:off x="10535920" y="2631440"/>
            <a:ext cx="815161" cy="252192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 flipH="1">
            <a:off x="8957671" y="2664825"/>
            <a:ext cx="928624" cy="197701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76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How to split a water molec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3" y="2112942"/>
            <a:ext cx="4669346" cy="40767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66136" y="378936"/>
            <a:ext cx="485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detour to ontology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74426" y="2038821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Exists as a chemical compound (H</a:t>
            </a:r>
            <a:r>
              <a:rPr lang="en-US" sz="2200" b="1" baseline="-25000" dirty="0">
                <a:solidFill>
                  <a:schemeClr val="bg1"/>
                </a:solidFill>
              </a:rPr>
              <a:t>2</a:t>
            </a:r>
            <a:r>
              <a:rPr lang="en-US" sz="2200" b="1" dirty="0">
                <a:solidFill>
                  <a:schemeClr val="bg1"/>
                </a:solidFill>
              </a:rPr>
              <a:t>O) in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solid, crystal form.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40480" y="1592811"/>
            <a:ext cx="33135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SNOW</a:t>
            </a:r>
            <a:endParaRPr lang="en-GB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133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Snow is white.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9471" y="3267846"/>
            <a:ext cx="24568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A hydrogen atom contains a single positively charged proton and a single negatively charged electron bound to the nucleus by the Coulomb force.</a:t>
            </a:r>
            <a:endParaRPr lang="en-GB" sz="2200" b="1" dirty="0">
              <a:solidFill>
                <a:schemeClr val="bg1"/>
              </a:solidFill>
            </a:endParaRPr>
          </a:p>
        </p:txBody>
      </p:sp>
      <p:pic>
        <p:nvPicPr>
          <p:cNvPr id="29698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336" y="2153582"/>
            <a:ext cx="4699470" cy="386928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93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How to split a water molec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3" y="2112942"/>
            <a:ext cx="4669346" cy="40767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66136" y="378936"/>
            <a:ext cx="485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detour to ontology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74426" y="2038821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Exists as a chemical compound (H</a:t>
            </a:r>
            <a:r>
              <a:rPr lang="en-US" sz="2200" b="1" baseline="-25000" dirty="0">
                <a:solidFill>
                  <a:schemeClr val="bg1"/>
                </a:solidFill>
              </a:rPr>
              <a:t>2</a:t>
            </a:r>
            <a:r>
              <a:rPr lang="en-US" sz="2200" b="1" dirty="0">
                <a:solidFill>
                  <a:schemeClr val="bg1"/>
                </a:solidFill>
              </a:rPr>
              <a:t>O) in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solid, crystal form.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40480" y="1592811"/>
            <a:ext cx="33135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SNOW</a:t>
            </a:r>
            <a:endParaRPr lang="en-GB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Snow is white.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9471" y="3267846"/>
            <a:ext cx="24568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A hydrogen atom contains a single positively charged proton and a single negatively charged electron bound to the nucleus by the Coulomb force.</a:t>
            </a:r>
            <a:endParaRPr lang="en-GB" sz="22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8787" y="2602674"/>
            <a:ext cx="3591213" cy="348625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1" name="TextBox 10"/>
          <p:cNvSpPr txBox="1"/>
          <p:nvPr/>
        </p:nvSpPr>
        <p:spPr>
          <a:xfrm>
            <a:off x="7934959" y="2099284"/>
            <a:ext cx="34137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Photo of a hydrogen atom</a:t>
            </a:r>
          </a:p>
        </p:txBody>
      </p:sp>
    </p:spTree>
    <p:extLst>
      <p:ext uri="{BB962C8B-B14F-4D97-AF65-F5344CB8AC3E}">
        <p14:creationId xmlns:p14="http://schemas.microsoft.com/office/powerpoint/2010/main" val="360807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How to split a water molec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3" y="2112942"/>
            <a:ext cx="4669346" cy="40767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66136" y="378936"/>
            <a:ext cx="485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detour to ontology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74426" y="2038821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Exists as a chemical compound (H</a:t>
            </a:r>
            <a:r>
              <a:rPr lang="en-US" sz="2200" b="1" baseline="-25000" dirty="0">
                <a:solidFill>
                  <a:schemeClr val="bg1"/>
                </a:solidFill>
              </a:rPr>
              <a:t>2</a:t>
            </a:r>
            <a:r>
              <a:rPr lang="en-US" sz="2200" b="1" dirty="0">
                <a:solidFill>
                  <a:schemeClr val="bg1"/>
                </a:solidFill>
              </a:rPr>
              <a:t>O) in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solid, crystal form.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40480" y="1592811"/>
            <a:ext cx="33135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SNOW</a:t>
            </a:r>
            <a:endParaRPr lang="en-GB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Snow is white.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9471" y="3267846"/>
            <a:ext cx="24568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A hydrogen atom contains a single positively charged proton and a single negatively charged electron bound to the nucleus by the Coulomb force.</a:t>
            </a:r>
            <a:endParaRPr lang="en-GB" sz="22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8787" y="2602674"/>
            <a:ext cx="3591213" cy="348625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1" name="TextBox 10"/>
          <p:cNvSpPr txBox="1"/>
          <p:nvPr/>
        </p:nvSpPr>
        <p:spPr>
          <a:xfrm>
            <a:off x="7838787" y="2099284"/>
            <a:ext cx="35912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But can we see a proton?</a:t>
            </a:r>
          </a:p>
        </p:txBody>
      </p:sp>
    </p:spTree>
    <p:extLst>
      <p:ext uri="{BB962C8B-B14F-4D97-AF65-F5344CB8AC3E}">
        <p14:creationId xmlns:p14="http://schemas.microsoft.com/office/powerpoint/2010/main" val="265955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How to split a water molec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3" y="2112942"/>
            <a:ext cx="4669346" cy="40767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66136" y="378936"/>
            <a:ext cx="485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detour to ontology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74426" y="2038821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Exists as a chemical compound (H</a:t>
            </a:r>
            <a:r>
              <a:rPr lang="en-US" sz="2200" b="1" baseline="-25000" dirty="0">
                <a:solidFill>
                  <a:schemeClr val="bg1"/>
                </a:solidFill>
              </a:rPr>
              <a:t>2</a:t>
            </a:r>
            <a:r>
              <a:rPr lang="en-US" sz="2200" b="1" dirty="0">
                <a:solidFill>
                  <a:schemeClr val="bg1"/>
                </a:solidFill>
              </a:rPr>
              <a:t>O) in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solid, crystal form.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40480" y="1592811"/>
            <a:ext cx="33135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SNOW</a:t>
            </a:r>
            <a:endParaRPr lang="en-GB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Snow is white.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9471" y="3267846"/>
            <a:ext cx="24568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A hydrogen atom contains a single positively charged proton and a single negatively charged electron bound to the nucleus by the Coulomb force.</a:t>
            </a:r>
            <a:endParaRPr lang="en-GB" sz="22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8787" y="2602674"/>
            <a:ext cx="3591213" cy="348625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1" name="TextBox 10"/>
          <p:cNvSpPr txBox="1"/>
          <p:nvPr/>
        </p:nvSpPr>
        <p:spPr>
          <a:xfrm>
            <a:off x="7838787" y="2099284"/>
            <a:ext cx="35912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Apparently yes, here:</a:t>
            </a:r>
          </a:p>
        </p:txBody>
      </p:sp>
      <p:sp>
        <p:nvSpPr>
          <p:cNvPr id="3" name="Oval 2"/>
          <p:cNvSpPr/>
          <p:nvPr/>
        </p:nvSpPr>
        <p:spPr>
          <a:xfrm>
            <a:off x="9022393" y="3733803"/>
            <a:ext cx="1224000" cy="122400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676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How to split a water molec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3" y="2112942"/>
            <a:ext cx="4669346" cy="40767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66136" y="378936"/>
            <a:ext cx="485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detour to ontology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74426" y="2038821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Exists as a chemical compound (H</a:t>
            </a:r>
            <a:r>
              <a:rPr lang="en-US" sz="2200" b="1" baseline="-25000" dirty="0">
                <a:solidFill>
                  <a:schemeClr val="bg1"/>
                </a:solidFill>
              </a:rPr>
              <a:t>2</a:t>
            </a:r>
            <a:r>
              <a:rPr lang="en-US" sz="2200" b="1" dirty="0">
                <a:solidFill>
                  <a:schemeClr val="bg1"/>
                </a:solidFill>
              </a:rPr>
              <a:t>O) in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solid, crystal form.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40480" y="1592811"/>
            <a:ext cx="33135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SNOW</a:t>
            </a:r>
            <a:endParaRPr lang="en-GB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Snow is white.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9471" y="3267846"/>
            <a:ext cx="24568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A hydrogen atom contains a single positively charged proton and a single negatively charged electron bound to the nucleus by the Coulomb force.</a:t>
            </a:r>
            <a:endParaRPr lang="en-GB" sz="22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8787" y="2602674"/>
            <a:ext cx="3591213" cy="348625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1" name="TextBox 10"/>
          <p:cNvSpPr txBox="1"/>
          <p:nvPr/>
        </p:nvSpPr>
        <p:spPr>
          <a:xfrm>
            <a:off x="7838787" y="2099284"/>
            <a:ext cx="35912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And can we see an electron?</a:t>
            </a:r>
          </a:p>
        </p:txBody>
      </p:sp>
    </p:spTree>
    <p:extLst>
      <p:ext uri="{BB962C8B-B14F-4D97-AF65-F5344CB8AC3E}">
        <p14:creationId xmlns:p14="http://schemas.microsoft.com/office/powerpoint/2010/main" val="86681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Image result for photo of an electr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874" y="2670215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ow to split a water molecu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3" y="2112942"/>
            <a:ext cx="4669346" cy="40767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66136" y="378936"/>
            <a:ext cx="485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detour to ontology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74426" y="2038821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Exists as a chemical compound (H</a:t>
            </a:r>
            <a:r>
              <a:rPr lang="en-US" sz="2200" b="1" baseline="-25000" dirty="0">
                <a:solidFill>
                  <a:schemeClr val="bg1"/>
                </a:solidFill>
              </a:rPr>
              <a:t>2</a:t>
            </a:r>
            <a:r>
              <a:rPr lang="en-US" sz="2200" b="1" dirty="0">
                <a:solidFill>
                  <a:schemeClr val="bg1"/>
                </a:solidFill>
              </a:rPr>
              <a:t>O) in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solid, crystal form.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40480" y="1592811"/>
            <a:ext cx="33135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SNOW</a:t>
            </a:r>
            <a:endParaRPr lang="en-GB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Snow is white.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9471" y="3267846"/>
            <a:ext cx="24568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A hydrogen atom contains a single positively charged proton and a single negatively charged electron bound to the nucleus by the Coulomb force.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38787" y="2099284"/>
            <a:ext cx="35912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Well, the Swedes did it:</a:t>
            </a:r>
          </a:p>
        </p:txBody>
      </p:sp>
    </p:spTree>
    <p:extLst>
      <p:ext uri="{BB962C8B-B14F-4D97-AF65-F5344CB8AC3E}">
        <p14:creationId xmlns:p14="http://schemas.microsoft.com/office/powerpoint/2010/main" val="211451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Image result for photo of an electr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874" y="2670215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ow to split a water molecu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3" y="2112942"/>
            <a:ext cx="4669346" cy="40767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66136" y="378936"/>
            <a:ext cx="485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detour to ontology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74426" y="2038821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Exists as a chemical compound (H</a:t>
            </a:r>
            <a:r>
              <a:rPr lang="en-US" sz="2200" b="1" baseline="-25000" dirty="0">
                <a:solidFill>
                  <a:schemeClr val="bg1"/>
                </a:solidFill>
              </a:rPr>
              <a:t>2</a:t>
            </a:r>
            <a:r>
              <a:rPr lang="en-US" sz="2200" b="1" dirty="0">
                <a:solidFill>
                  <a:schemeClr val="bg1"/>
                </a:solidFill>
              </a:rPr>
              <a:t>O) in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solid, crystal form.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40480" y="1592811"/>
            <a:ext cx="33135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SNOW</a:t>
            </a:r>
            <a:endParaRPr lang="en-GB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Snow is white.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9471" y="3267846"/>
            <a:ext cx="24568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A hydrogen atom contains a single positively charged proton and a single negatively charged electron bound to the nucleus by the Coulomb force.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77565" y="2099336"/>
            <a:ext cx="41746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/>
              <a:t>Apparently, yes...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But what about even smaller particles, quarks, leptons, bosons?</a:t>
            </a:r>
          </a:p>
        </p:txBody>
      </p:sp>
    </p:spTree>
    <p:extLst>
      <p:ext uri="{BB962C8B-B14F-4D97-AF65-F5344CB8AC3E}">
        <p14:creationId xmlns:p14="http://schemas.microsoft.com/office/powerpoint/2010/main" val="386099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How to split a water molec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3" y="2112942"/>
            <a:ext cx="4669346" cy="40767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66136" y="378936"/>
            <a:ext cx="485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detour to ontology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74426" y="2038821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Exists as a chemical compound (H</a:t>
            </a:r>
            <a:r>
              <a:rPr lang="en-US" sz="2200" b="1" baseline="-25000" dirty="0">
                <a:solidFill>
                  <a:schemeClr val="bg1"/>
                </a:solidFill>
              </a:rPr>
              <a:t>2</a:t>
            </a:r>
            <a:r>
              <a:rPr lang="en-US" sz="2200" b="1" dirty="0">
                <a:solidFill>
                  <a:schemeClr val="bg1"/>
                </a:solidFill>
              </a:rPr>
              <a:t>O) in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solid, crystal form.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40480" y="1592811"/>
            <a:ext cx="33135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SNOW</a:t>
            </a:r>
            <a:endParaRPr lang="en-GB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Snow is white.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9471" y="3267846"/>
            <a:ext cx="24568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A hydrogen atom contains a single positively charged proton and a single negatively charged electron bound to the nucleus by the Coulomb force.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77565" y="2099336"/>
            <a:ext cx="41746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/>
              <a:t>Apparently, yes...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But what about even smaller particles, quarks, leptons, bosons?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According to sources, electrons are considered leptons, so that settles that – they can been seen.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51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How to split a water molec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3" y="2112942"/>
            <a:ext cx="4669346" cy="40767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66136" y="378936"/>
            <a:ext cx="485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detour to ontology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74426" y="2038821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Exists as a chemical compound (H</a:t>
            </a:r>
            <a:r>
              <a:rPr lang="en-US" sz="2200" b="1" baseline="-25000" dirty="0">
                <a:solidFill>
                  <a:schemeClr val="bg1"/>
                </a:solidFill>
              </a:rPr>
              <a:t>2</a:t>
            </a:r>
            <a:r>
              <a:rPr lang="en-US" sz="2200" b="1" dirty="0">
                <a:solidFill>
                  <a:schemeClr val="bg1"/>
                </a:solidFill>
              </a:rPr>
              <a:t>O) in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solid, crystal form.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40480" y="1592811"/>
            <a:ext cx="33135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SNOW</a:t>
            </a:r>
            <a:endParaRPr lang="en-GB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Snow is white.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9471" y="3267846"/>
            <a:ext cx="24568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A hydrogen atom contains a single positively charged proton and a single negatively charged electron bound to the nucleus by the Coulomb force.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77565" y="2099336"/>
            <a:ext cx="417461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/>
              <a:t>Apparently, yes...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But what about even smaller particles, quarks, leptons, bosons?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According to sources, electrons are considered leptons, so that settles that – they can been seen.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But protons consist of three quarks, and these cannot.</a:t>
            </a:r>
          </a:p>
        </p:txBody>
      </p:sp>
    </p:spTree>
    <p:extLst>
      <p:ext uri="{BB962C8B-B14F-4D97-AF65-F5344CB8AC3E}">
        <p14:creationId xmlns:p14="http://schemas.microsoft.com/office/powerpoint/2010/main" val="398573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How to split a water molec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3" y="2112942"/>
            <a:ext cx="4669346" cy="40767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66136" y="378936"/>
            <a:ext cx="485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detour to ontology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74426" y="2038821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Exists as a chemical compound (H</a:t>
            </a:r>
            <a:r>
              <a:rPr lang="en-US" sz="2200" b="1" baseline="-25000" dirty="0">
                <a:solidFill>
                  <a:schemeClr val="bg1"/>
                </a:solidFill>
              </a:rPr>
              <a:t>2</a:t>
            </a:r>
            <a:r>
              <a:rPr lang="en-US" sz="2200" b="1" dirty="0">
                <a:solidFill>
                  <a:schemeClr val="bg1"/>
                </a:solidFill>
              </a:rPr>
              <a:t>O) in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solid, crystal form.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40480" y="1592811"/>
            <a:ext cx="33135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SNOW</a:t>
            </a:r>
            <a:endParaRPr lang="en-GB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Snow is white.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9471" y="3267846"/>
            <a:ext cx="24568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A hydrogen atom contains a single positively charged proton and a single negatively charged electron bound to the nucleus by the Coulomb force.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77565" y="2099336"/>
            <a:ext cx="417461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/>
              <a:t>Apparently, yes...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But what about even smaller particles, quarks, leptons, bosons?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According to sources, electrons are considered leptons, so that settles that – they can been seen.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But protons consist of three </a:t>
            </a:r>
            <a:r>
              <a:rPr lang="en-GB" sz="2200" b="1" u="sng" dirty="0">
                <a:solidFill>
                  <a:schemeClr val="bg1"/>
                </a:solidFill>
              </a:rPr>
              <a:t>quarks</a:t>
            </a:r>
            <a:r>
              <a:rPr lang="en-GB" sz="2200" b="1" dirty="0">
                <a:solidFill>
                  <a:schemeClr val="bg1"/>
                </a:solidFill>
              </a:rPr>
              <a:t>, and these cannot.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So do (we know that) </a:t>
            </a:r>
            <a:r>
              <a:rPr lang="en-GB" sz="2200" b="1" u="sng" dirty="0">
                <a:solidFill>
                  <a:schemeClr val="bg1"/>
                </a:solidFill>
              </a:rPr>
              <a:t>they</a:t>
            </a:r>
            <a:r>
              <a:rPr lang="en-GB" sz="2200" b="1" dirty="0">
                <a:solidFill>
                  <a:schemeClr val="bg1"/>
                </a:solidFill>
              </a:rPr>
              <a:t> exist?</a:t>
            </a:r>
          </a:p>
        </p:txBody>
      </p:sp>
    </p:spTree>
    <p:extLst>
      <p:ext uri="{BB962C8B-B14F-4D97-AF65-F5344CB8AC3E}">
        <p14:creationId xmlns:p14="http://schemas.microsoft.com/office/powerpoint/2010/main" val="288149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67141</TotalTime>
  <Words>10819</Words>
  <Application>Microsoft Office PowerPoint</Application>
  <PresentationFormat>Widescreen</PresentationFormat>
  <Paragraphs>2232</Paragraphs>
  <Slides>154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154</vt:i4>
      </vt:variant>
    </vt:vector>
  </HeadingPairs>
  <TitlesOfParts>
    <vt:vector size="160" baseType="lpstr">
      <vt:lpstr>Arial</vt:lpstr>
      <vt:lpstr>Calibri</vt:lpstr>
      <vt:lpstr>Calibri Light</vt:lpstr>
      <vt:lpstr>French Script MT</vt:lpstr>
      <vt:lpstr>Office Theme</vt:lpstr>
      <vt:lpstr>1_Office Theme</vt:lpstr>
      <vt:lpstr>Epistemology  90L52609  Philosophy of Social Science</vt:lpstr>
      <vt:lpstr>PowerPoint Presentation</vt:lpstr>
      <vt:lpstr>Epistemology  90L52609  Philosophy of Social Science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Philosophy of science  What is it all about?</dc:title>
  <dc:creator>Häyry Matti</dc:creator>
  <cp:lastModifiedBy>Häyry Matti</cp:lastModifiedBy>
  <cp:revision>462</cp:revision>
  <dcterms:created xsi:type="dcterms:W3CDTF">2017-08-16T20:21:20Z</dcterms:created>
  <dcterms:modified xsi:type="dcterms:W3CDTF">2022-08-20T16:20:57Z</dcterms:modified>
</cp:coreProperties>
</file>