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71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3" r:id="rId4"/>
    <p:sldId id="28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5" r:id="rId13"/>
    <p:sldId id="286" r:id="rId14"/>
    <p:sldId id="287" r:id="rId15"/>
    <p:sldId id="288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97" r:id="rId24"/>
    <p:sldId id="277" r:id="rId25"/>
    <p:sldId id="278" r:id="rId26"/>
    <p:sldId id="280" r:id="rId27"/>
    <p:sldId id="281" r:id="rId28"/>
    <p:sldId id="283" r:id="rId29"/>
    <p:sldId id="295" r:id="rId30"/>
    <p:sldId id="294" r:id="rId31"/>
    <p:sldId id="289" r:id="rId32"/>
    <p:sldId id="290" r:id="rId33"/>
    <p:sldId id="291" r:id="rId34"/>
    <p:sldId id="292" r:id="rId35"/>
    <p:sldId id="296" r:id="rId36"/>
    <p:sldId id="293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ECE7"/>
    <a:srgbClr val="FF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63" autoAdjust="0"/>
  </p:normalViewPr>
  <p:slideViewPr>
    <p:cSldViewPr snapToGrid="0" snapToObjects="1"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\T213\T20702\edu\WAT-E1030\Statistics\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\T213\T20702\edu\WAT-E1030\Statistics\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Time series</a:t>
            </a:r>
            <a:r>
              <a:rPr lang="fi-FI" baseline="0"/>
              <a:t> 1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Sheet1!$D$3:$D$69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xVal>
          <c:yVal>
            <c:numRef>
              <c:f>Sheet1!$E$3:$E$69</c:f>
              <c:numCache>
                <c:formatCode>General</c:formatCode>
                <c:ptCount val="67"/>
                <c:pt idx="0">
                  <c:v>-5</c:v>
                </c:pt>
                <c:pt idx="1">
                  <c:v>5</c:v>
                </c:pt>
                <c:pt idx="2">
                  <c:v>15</c:v>
                </c:pt>
                <c:pt idx="3">
                  <c:v>-3</c:v>
                </c:pt>
                <c:pt idx="4">
                  <c:v>23</c:v>
                </c:pt>
                <c:pt idx="5">
                  <c:v>-9</c:v>
                </c:pt>
                <c:pt idx="6">
                  <c:v>14</c:v>
                </c:pt>
                <c:pt idx="7">
                  <c:v>19</c:v>
                </c:pt>
                <c:pt idx="8">
                  <c:v>-24</c:v>
                </c:pt>
                <c:pt idx="9">
                  <c:v>18</c:v>
                </c:pt>
                <c:pt idx="10">
                  <c:v>2</c:v>
                </c:pt>
                <c:pt idx="11">
                  <c:v>24</c:v>
                </c:pt>
                <c:pt idx="12">
                  <c:v>-4</c:v>
                </c:pt>
                <c:pt idx="13">
                  <c:v>1</c:v>
                </c:pt>
                <c:pt idx="14">
                  <c:v>-10</c:v>
                </c:pt>
                <c:pt idx="15">
                  <c:v>20</c:v>
                </c:pt>
                <c:pt idx="16">
                  <c:v>-15</c:v>
                </c:pt>
                <c:pt idx="17">
                  <c:v>18</c:v>
                </c:pt>
                <c:pt idx="18">
                  <c:v>23</c:v>
                </c:pt>
                <c:pt idx="19">
                  <c:v>-5</c:v>
                </c:pt>
                <c:pt idx="20">
                  <c:v>-9</c:v>
                </c:pt>
                <c:pt idx="21">
                  <c:v>11</c:v>
                </c:pt>
                <c:pt idx="22">
                  <c:v>24</c:v>
                </c:pt>
                <c:pt idx="23">
                  <c:v>2</c:v>
                </c:pt>
                <c:pt idx="24">
                  <c:v>-10</c:v>
                </c:pt>
                <c:pt idx="25">
                  <c:v>15</c:v>
                </c:pt>
                <c:pt idx="26">
                  <c:v>-15</c:v>
                </c:pt>
                <c:pt idx="27">
                  <c:v>13</c:v>
                </c:pt>
                <c:pt idx="28">
                  <c:v>-15</c:v>
                </c:pt>
                <c:pt idx="29">
                  <c:v>-11</c:v>
                </c:pt>
                <c:pt idx="30">
                  <c:v>18</c:v>
                </c:pt>
                <c:pt idx="31">
                  <c:v>-17</c:v>
                </c:pt>
                <c:pt idx="32">
                  <c:v>20</c:v>
                </c:pt>
                <c:pt idx="33">
                  <c:v>-18</c:v>
                </c:pt>
                <c:pt idx="34">
                  <c:v>18</c:v>
                </c:pt>
                <c:pt idx="35">
                  <c:v>7</c:v>
                </c:pt>
                <c:pt idx="36">
                  <c:v>6</c:v>
                </c:pt>
                <c:pt idx="37">
                  <c:v>23</c:v>
                </c:pt>
                <c:pt idx="38">
                  <c:v>-4</c:v>
                </c:pt>
                <c:pt idx="39">
                  <c:v>15</c:v>
                </c:pt>
                <c:pt idx="40">
                  <c:v>-21</c:v>
                </c:pt>
                <c:pt idx="41">
                  <c:v>-10</c:v>
                </c:pt>
                <c:pt idx="42">
                  <c:v>-15</c:v>
                </c:pt>
                <c:pt idx="43">
                  <c:v>-11</c:v>
                </c:pt>
                <c:pt idx="44">
                  <c:v>3</c:v>
                </c:pt>
                <c:pt idx="45">
                  <c:v>-4</c:v>
                </c:pt>
                <c:pt idx="46">
                  <c:v>9</c:v>
                </c:pt>
                <c:pt idx="47">
                  <c:v>-17</c:v>
                </c:pt>
                <c:pt idx="48">
                  <c:v>-15</c:v>
                </c:pt>
                <c:pt idx="49">
                  <c:v>-9</c:v>
                </c:pt>
                <c:pt idx="50">
                  <c:v>-9</c:v>
                </c:pt>
                <c:pt idx="51">
                  <c:v>-8</c:v>
                </c:pt>
                <c:pt idx="52">
                  <c:v>22</c:v>
                </c:pt>
                <c:pt idx="53">
                  <c:v>-16</c:v>
                </c:pt>
                <c:pt idx="54">
                  <c:v>6</c:v>
                </c:pt>
                <c:pt idx="55">
                  <c:v>-19</c:v>
                </c:pt>
                <c:pt idx="56">
                  <c:v>22</c:v>
                </c:pt>
                <c:pt idx="57">
                  <c:v>6</c:v>
                </c:pt>
                <c:pt idx="58">
                  <c:v>16</c:v>
                </c:pt>
                <c:pt idx="59">
                  <c:v>1</c:v>
                </c:pt>
                <c:pt idx="60">
                  <c:v>-25</c:v>
                </c:pt>
                <c:pt idx="61">
                  <c:v>4</c:v>
                </c:pt>
                <c:pt idx="62">
                  <c:v>3</c:v>
                </c:pt>
                <c:pt idx="63">
                  <c:v>20</c:v>
                </c:pt>
                <c:pt idx="64">
                  <c:v>-8</c:v>
                </c:pt>
                <c:pt idx="65">
                  <c:v>5</c:v>
                </c:pt>
                <c:pt idx="66">
                  <c:v>-18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5F-4967-819B-B8758EDC0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29008"/>
        <c:axId val="147829400"/>
      </c:scatterChart>
      <c:valAx>
        <c:axId val="14782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829400"/>
        <c:crosses val="autoZero"/>
        <c:crossBetween val="midCat"/>
      </c:valAx>
      <c:valAx>
        <c:axId val="14782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829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Time series</a:t>
            </a:r>
            <a:r>
              <a:rPr lang="fi-FI" baseline="0"/>
              <a:t> 2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Sheet1!$D$3:$D$69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xVal>
          <c:yVal>
            <c:numRef>
              <c:f>Sheet1!$F$3:$F$69</c:f>
              <c:numCache>
                <c:formatCode>General</c:formatCode>
                <c:ptCount val="67"/>
                <c:pt idx="0">
                  <c:v>12</c:v>
                </c:pt>
                <c:pt idx="1">
                  <c:v>-8</c:v>
                </c:pt>
                <c:pt idx="2">
                  <c:v>5</c:v>
                </c:pt>
                <c:pt idx="3">
                  <c:v>28</c:v>
                </c:pt>
                <c:pt idx="4">
                  <c:v>13</c:v>
                </c:pt>
                <c:pt idx="5">
                  <c:v>20</c:v>
                </c:pt>
                <c:pt idx="6">
                  <c:v>38</c:v>
                </c:pt>
                <c:pt idx="7">
                  <c:v>4</c:v>
                </c:pt>
                <c:pt idx="8">
                  <c:v>25</c:v>
                </c:pt>
                <c:pt idx="9">
                  <c:v>32</c:v>
                </c:pt>
                <c:pt idx="10">
                  <c:v>8</c:v>
                </c:pt>
                <c:pt idx="11">
                  <c:v>-1</c:v>
                </c:pt>
                <c:pt idx="12">
                  <c:v>35</c:v>
                </c:pt>
                <c:pt idx="13">
                  <c:v>40</c:v>
                </c:pt>
                <c:pt idx="14">
                  <c:v>32</c:v>
                </c:pt>
                <c:pt idx="15">
                  <c:v>26</c:v>
                </c:pt>
                <c:pt idx="16">
                  <c:v>20</c:v>
                </c:pt>
                <c:pt idx="17">
                  <c:v>26</c:v>
                </c:pt>
                <c:pt idx="18">
                  <c:v>14</c:v>
                </c:pt>
                <c:pt idx="19">
                  <c:v>41</c:v>
                </c:pt>
                <c:pt idx="20">
                  <c:v>29</c:v>
                </c:pt>
                <c:pt idx="21">
                  <c:v>28</c:v>
                </c:pt>
                <c:pt idx="22">
                  <c:v>69</c:v>
                </c:pt>
                <c:pt idx="23">
                  <c:v>68</c:v>
                </c:pt>
                <c:pt idx="24">
                  <c:v>56</c:v>
                </c:pt>
                <c:pt idx="25">
                  <c:v>33</c:v>
                </c:pt>
                <c:pt idx="26">
                  <c:v>50</c:v>
                </c:pt>
                <c:pt idx="27">
                  <c:v>61</c:v>
                </c:pt>
                <c:pt idx="28">
                  <c:v>33</c:v>
                </c:pt>
                <c:pt idx="29">
                  <c:v>62</c:v>
                </c:pt>
                <c:pt idx="30">
                  <c:v>59</c:v>
                </c:pt>
                <c:pt idx="31">
                  <c:v>51</c:v>
                </c:pt>
                <c:pt idx="32">
                  <c:v>45</c:v>
                </c:pt>
                <c:pt idx="33">
                  <c:v>74</c:v>
                </c:pt>
                <c:pt idx="34">
                  <c:v>75</c:v>
                </c:pt>
                <c:pt idx="35">
                  <c:v>63</c:v>
                </c:pt>
                <c:pt idx="36">
                  <c:v>62</c:v>
                </c:pt>
                <c:pt idx="37">
                  <c:v>60</c:v>
                </c:pt>
                <c:pt idx="38">
                  <c:v>98</c:v>
                </c:pt>
                <c:pt idx="39">
                  <c:v>78</c:v>
                </c:pt>
                <c:pt idx="40">
                  <c:v>90</c:v>
                </c:pt>
                <c:pt idx="41">
                  <c:v>103</c:v>
                </c:pt>
                <c:pt idx="42">
                  <c:v>90</c:v>
                </c:pt>
                <c:pt idx="43">
                  <c:v>103</c:v>
                </c:pt>
                <c:pt idx="44">
                  <c:v>95</c:v>
                </c:pt>
                <c:pt idx="45">
                  <c:v>72</c:v>
                </c:pt>
                <c:pt idx="46">
                  <c:v>85</c:v>
                </c:pt>
                <c:pt idx="47">
                  <c:v>109</c:v>
                </c:pt>
                <c:pt idx="48">
                  <c:v>116</c:v>
                </c:pt>
                <c:pt idx="49">
                  <c:v>104</c:v>
                </c:pt>
                <c:pt idx="50">
                  <c:v>78</c:v>
                </c:pt>
                <c:pt idx="51">
                  <c:v>97</c:v>
                </c:pt>
                <c:pt idx="52">
                  <c:v>106</c:v>
                </c:pt>
                <c:pt idx="53">
                  <c:v>96</c:v>
                </c:pt>
                <c:pt idx="54">
                  <c:v>86</c:v>
                </c:pt>
                <c:pt idx="55">
                  <c:v>110</c:v>
                </c:pt>
                <c:pt idx="56">
                  <c:v>131</c:v>
                </c:pt>
                <c:pt idx="57">
                  <c:v>93</c:v>
                </c:pt>
                <c:pt idx="58">
                  <c:v>119</c:v>
                </c:pt>
                <c:pt idx="59">
                  <c:v>101</c:v>
                </c:pt>
                <c:pt idx="60">
                  <c:v>132</c:v>
                </c:pt>
                <c:pt idx="61">
                  <c:v>141</c:v>
                </c:pt>
                <c:pt idx="62">
                  <c:v>144</c:v>
                </c:pt>
                <c:pt idx="63">
                  <c:v>136</c:v>
                </c:pt>
                <c:pt idx="64">
                  <c:v>112</c:v>
                </c:pt>
                <c:pt idx="65">
                  <c:v>145</c:v>
                </c:pt>
                <c:pt idx="66">
                  <c:v>156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93F-4E7D-BF1C-B7FCA42B6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30184"/>
        <c:axId val="147830576"/>
      </c:scatterChart>
      <c:valAx>
        <c:axId val="147830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830576"/>
        <c:crosses val="autoZero"/>
        <c:crossBetween val="midCat"/>
      </c:valAx>
      <c:valAx>
        <c:axId val="14783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830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Time series</a:t>
            </a:r>
            <a:r>
              <a:rPr lang="fi-FI" baseline="0"/>
              <a:t> 2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Sheet1!$D$3:$D$69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xVal>
          <c:yVal>
            <c:numRef>
              <c:f>Sheet1!$F$3:$F$69</c:f>
              <c:numCache>
                <c:formatCode>General</c:formatCode>
                <c:ptCount val="67"/>
                <c:pt idx="0">
                  <c:v>12</c:v>
                </c:pt>
                <c:pt idx="1">
                  <c:v>-8</c:v>
                </c:pt>
                <c:pt idx="2">
                  <c:v>5</c:v>
                </c:pt>
                <c:pt idx="3">
                  <c:v>28</c:v>
                </c:pt>
                <c:pt idx="4">
                  <c:v>13</c:v>
                </c:pt>
                <c:pt idx="5">
                  <c:v>20</c:v>
                </c:pt>
                <c:pt idx="6">
                  <c:v>38</c:v>
                </c:pt>
                <c:pt idx="7">
                  <c:v>4</c:v>
                </c:pt>
                <c:pt idx="8">
                  <c:v>25</c:v>
                </c:pt>
                <c:pt idx="9">
                  <c:v>32</c:v>
                </c:pt>
                <c:pt idx="10">
                  <c:v>8</c:v>
                </c:pt>
                <c:pt idx="11">
                  <c:v>-1</c:v>
                </c:pt>
                <c:pt idx="12">
                  <c:v>35</c:v>
                </c:pt>
                <c:pt idx="13">
                  <c:v>40</c:v>
                </c:pt>
                <c:pt idx="14">
                  <c:v>32</c:v>
                </c:pt>
                <c:pt idx="15">
                  <c:v>26</c:v>
                </c:pt>
                <c:pt idx="16">
                  <c:v>20</c:v>
                </c:pt>
                <c:pt idx="17">
                  <c:v>26</c:v>
                </c:pt>
                <c:pt idx="18">
                  <c:v>14</c:v>
                </c:pt>
                <c:pt idx="19">
                  <c:v>41</c:v>
                </c:pt>
                <c:pt idx="20">
                  <c:v>29</c:v>
                </c:pt>
                <c:pt idx="21">
                  <c:v>28</c:v>
                </c:pt>
                <c:pt idx="22">
                  <c:v>69</c:v>
                </c:pt>
                <c:pt idx="23">
                  <c:v>68</c:v>
                </c:pt>
                <c:pt idx="24">
                  <c:v>56</c:v>
                </c:pt>
                <c:pt idx="25">
                  <c:v>33</c:v>
                </c:pt>
                <c:pt idx="26">
                  <c:v>50</c:v>
                </c:pt>
                <c:pt idx="27">
                  <c:v>61</c:v>
                </c:pt>
                <c:pt idx="28">
                  <c:v>33</c:v>
                </c:pt>
                <c:pt idx="29">
                  <c:v>62</c:v>
                </c:pt>
                <c:pt idx="30">
                  <c:v>59</c:v>
                </c:pt>
                <c:pt idx="31">
                  <c:v>51</c:v>
                </c:pt>
                <c:pt idx="32">
                  <c:v>45</c:v>
                </c:pt>
                <c:pt idx="33">
                  <c:v>74</c:v>
                </c:pt>
                <c:pt idx="34">
                  <c:v>75</c:v>
                </c:pt>
                <c:pt idx="35">
                  <c:v>63</c:v>
                </c:pt>
                <c:pt idx="36">
                  <c:v>62</c:v>
                </c:pt>
                <c:pt idx="37">
                  <c:v>60</c:v>
                </c:pt>
                <c:pt idx="38">
                  <c:v>98</c:v>
                </c:pt>
                <c:pt idx="39">
                  <c:v>78</c:v>
                </c:pt>
                <c:pt idx="40">
                  <c:v>90</c:v>
                </c:pt>
                <c:pt idx="41">
                  <c:v>103</c:v>
                </c:pt>
                <c:pt idx="42">
                  <c:v>90</c:v>
                </c:pt>
                <c:pt idx="43">
                  <c:v>103</c:v>
                </c:pt>
                <c:pt idx="44">
                  <c:v>95</c:v>
                </c:pt>
                <c:pt idx="45">
                  <c:v>72</c:v>
                </c:pt>
                <c:pt idx="46">
                  <c:v>85</c:v>
                </c:pt>
                <c:pt idx="47">
                  <c:v>109</c:v>
                </c:pt>
                <c:pt idx="48">
                  <c:v>116</c:v>
                </c:pt>
                <c:pt idx="49">
                  <c:v>104</c:v>
                </c:pt>
                <c:pt idx="50">
                  <c:v>78</c:v>
                </c:pt>
                <c:pt idx="51">
                  <c:v>97</c:v>
                </c:pt>
                <c:pt idx="52">
                  <c:v>106</c:v>
                </c:pt>
                <c:pt idx="53">
                  <c:v>96</c:v>
                </c:pt>
                <c:pt idx="54">
                  <c:v>86</c:v>
                </c:pt>
                <c:pt idx="55">
                  <c:v>110</c:v>
                </c:pt>
                <c:pt idx="56">
                  <c:v>131</c:v>
                </c:pt>
                <c:pt idx="57">
                  <c:v>93</c:v>
                </c:pt>
                <c:pt idx="58">
                  <c:v>119</c:v>
                </c:pt>
                <c:pt idx="59">
                  <c:v>101</c:v>
                </c:pt>
                <c:pt idx="60">
                  <c:v>132</c:v>
                </c:pt>
                <c:pt idx="61">
                  <c:v>141</c:v>
                </c:pt>
                <c:pt idx="62">
                  <c:v>144</c:v>
                </c:pt>
                <c:pt idx="63">
                  <c:v>136</c:v>
                </c:pt>
                <c:pt idx="64">
                  <c:v>112</c:v>
                </c:pt>
                <c:pt idx="65">
                  <c:v>145</c:v>
                </c:pt>
                <c:pt idx="66">
                  <c:v>156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FA-4AFB-92CF-8501DFB09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31360"/>
        <c:axId val="147831752"/>
      </c:scatterChart>
      <c:valAx>
        <c:axId val="14783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831752"/>
        <c:crosses val="autoZero"/>
        <c:crossBetween val="midCat"/>
      </c:valAx>
      <c:valAx>
        <c:axId val="14783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8313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Time series</a:t>
            </a:r>
            <a:r>
              <a:rPr lang="fi-FI" baseline="0"/>
              <a:t> 3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Sheet1!$D$3:$D$69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xVal>
          <c:yVal>
            <c:numRef>
              <c:f>Sheet1!$G$3:$G$69</c:f>
              <c:numCache>
                <c:formatCode>General</c:formatCode>
                <c:ptCount val="67"/>
                <c:pt idx="0">
                  <c:v>-6</c:v>
                </c:pt>
                <c:pt idx="1">
                  <c:v>-3</c:v>
                </c:pt>
                <c:pt idx="2">
                  <c:v>-10</c:v>
                </c:pt>
                <c:pt idx="3">
                  <c:v>-5</c:v>
                </c:pt>
                <c:pt idx="4">
                  <c:v>10</c:v>
                </c:pt>
                <c:pt idx="5">
                  <c:v>-9</c:v>
                </c:pt>
                <c:pt idx="6">
                  <c:v>-4</c:v>
                </c:pt>
                <c:pt idx="7">
                  <c:v>1</c:v>
                </c:pt>
                <c:pt idx="8">
                  <c:v>-9</c:v>
                </c:pt>
                <c:pt idx="9">
                  <c:v>-1</c:v>
                </c:pt>
                <c:pt idx="10">
                  <c:v>-10</c:v>
                </c:pt>
                <c:pt idx="11">
                  <c:v>-5</c:v>
                </c:pt>
                <c:pt idx="12">
                  <c:v>2</c:v>
                </c:pt>
                <c:pt idx="13">
                  <c:v>-9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  <c:pt idx="17">
                  <c:v>4</c:v>
                </c:pt>
                <c:pt idx="18">
                  <c:v>4</c:v>
                </c:pt>
                <c:pt idx="19">
                  <c:v>8</c:v>
                </c:pt>
                <c:pt idx="20">
                  <c:v>-5</c:v>
                </c:pt>
                <c:pt idx="21">
                  <c:v>-11</c:v>
                </c:pt>
                <c:pt idx="22">
                  <c:v>6</c:v>
                </c:pt>
                <c:pt idx="23">
                  <c:v>-6</c:v>
                </c:pt>
                <c:pt idx="24">
                  <c:v>12</c:v>
                </c:pt>
                <c:pt idx="25">
                  <c:v>-4</c:v>
                </c:pt>
                <c:pt idx="26">
                  <c:v>-21</c:v>
                </c:pt>
                <c:pt idx="27">
                  <c:v>-5</c:v>
                </c:pt>
                <c:pt idx="28">
                  <c:v>17</c:v>
                </c:pt>
                <c:pt idx="29">
                  <c:v>-22</c:v>
                </c:pt>
                <c:pt idx="30">
                  <c:v>-15</c:v>
                </c:pt>
                <c:pt idx="31">
                  <c:v>-11</c:v>
                </c:pt>
                <c:pt idx="32">
                  <c:v>-1</c:v>
                </c:pt>
                <c:pt idx="33">
                  <c:v>17</c:v>
                </c:pt>
                <c:pt idx="34">
                  <c:v>-15</c:v>
                </c:pt>
                <c:pt idx="35">
                  <c:v>-12</c:v>
                </c:pt>
                <c:pt idx="36">
                  <c:v>-11</c:v>
                </c:pt>
                <c:pt idx="37">
                  <c:v>-11</c:v>
                </c:pt>
                <c:pt idx="38">
                  <c:v>10</c:v>
                </c:pt>
                <c:pt idx="39">
                  <c:v>-16</c:v>
                </c:pt>
                <c:pt idx="40">
                  <c:v>6</c:v>
                </c:pt>
                <c:pt idx="41">
                  <c:v>23</c:v>
                </c:pt>
                <c:pt idx="42">
                  <c:v>33</c:v>
                </c:pt>
                <c:pt idx="43">
                  <c:v>-15</c:v>
                </c:pt>
                <c:pt idx="44">
                  <c:v>26</c:v>
                </c:pt>
                <c:pt idx="45">
                  <c:v>15</c:v>
                </c:pt>
                <c:pt idx="46">
                  <c:v>-2</c:v>
                </c:pt>
                <c:pt idx="47">
                  <c:v>-15</c:v>
                </c:pt>
                <c:pt idx="48">
                  <c:v>-27</c:v>
                </c:pt>
                <c:pt idx="49">
                  <c:v>-39</c:v>
                </c:pt>
                <c:pt idx="50">
                  <c:v>-11</c:v>
                </c:pt>
                <c:pt idx="51">
                  <c:v>-24</c:v>
                </c:pt>
                <c:pt idx="52">
                  <c:v>-25</c:v>
                </c:pt>
                <c:pt idx="53">
                  <c:v>14</c:v>
                </c:pt>
                <c:pt idx="54">
                  <c:v>-16</c:v>
                </c:pt>
                <c:pt idx="55">
                  <c:v>-24</c:v>
                </c:pt>
                <c:pt idx="56">
                  <c:v>-32</c:v>
                </c:pt>
                <c:pt idx="57">
                  <c:v>7</c:v>
                </c:pt>
                <c:pt idx="58">
                  <c:v>40</c:v>
                </c:pt>
                <c:pt idx="59">
                  <c:v>-25</c:v>
                </c:pt>
                <c:pt idx="60">
                  <c:v>-11</c:v>
                </c:pt>
                <c:pt idx="61">
                  <c:v>-12</c:v>
                </c:pt>
                <c:pt idx="62">
                  <c:v>-38</c:v>
                </c:pt>
                <c:pt idx="63">
                  <c:v>38</c:v>
                </c:pt>
                <c:pt idx="64">
                  <c:v>3</c:v>
                </c:pt>
                <c:pt idx="65">
                  <c:v>-37</c:v>
                </c:pt>
                <c:pt idx="66">
                  <c:v>-18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6B-44DD-A108-71B8C7181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777064"/>
        <c:axId val="149777456"/>
      </c:scatterChart>
      <c:valAx>
        <c:axId val="149777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9777456"/>
        <c:crosses val="autoZero"/>
        <c:crossBetween val="midCat"/>
      </c:valAx>
      <c:valAx>
        <c:axId val="14977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9777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Median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Sheet2!$B$7:$B$212</c:f>
              <c:numCache>
                <c:formatCode>General</c:formatCode>
                <c:ptCount val="198"/>
                <c:pt idx="0">
                  <c:v>24.2</c:v>
                </c:pt>
                <c:pt idx="1">
                  <c:v>24.5</c:v>
                </c:pt>
                <c:pt idx="2">
                  <c:v>24.4</c:v>
                </c:pt>
                <c:pt idx="3">
                  <c:v>21.2</c:v>
                </c:pt>
                <c:pt idx="4">
                  <c:v>28.3</c:v>
                </c:pt>
                <c:pt idx="5">
                  <c:v>26.5</c:v>
                </c:pt>
                <c:pt idx="6">
                  <c:v>23</c:v>
                </c:pt>
                <c:pt idx="7">
                  <c:v>27.7</c:v>
                </c:pt>
                <c:pt idx="8">
                  <c:v>25.8</c:v>
                </c:pt>
                <c:pt idx="9">
                  <c:v>23.8</c:v>
                </c:pt>
                <c:pt idx="10">
                  <c:v>26.4</c:v>
                </c:pt>
                <c:pt idx="11">
                  <c:v>28.1</c:v>
                </c:pt>
                <c:pt idx="12">
                  <c:v>25</c:v>
                </c:pt>
                <c:pt idx="13">
                  <c:v>25.5</c:v>
                </c:pt>
                <c:pt idx="14">
                  <c:v>22.8</c:v>
                </c:pt>
                <c:pt idx="15">
                  <c:v>20.6</c:v>
                </c:pt>
                <c:pt idx="16">
                  <c:v>23</c:v>
                </c:pt>
                <c:pt idx="17">
                  <c:v>26.5</c:v>
                </c:pt>
                <c:pt idx="18">
                  <c:v>27.2</c:v>
                </c:pt>
                <c:pt idx="19">
                  <c:v>27.3</c:v>
                </c:pt>
                <c:pt idx="20">
                  <c:v>26.2</c:v>
                </c:pt>
                <c:pt idx="21">
                  <c:v>27.8</c:v>
                </c:pt>
                <c:pt idx="22">
                  <c:v>27.5</c:v>
                </c:pt>
                <c:pt idx="23">
                  <c:v>25</c:v>
                </c:pt>
                <c:pt idx="24">
                  <c:v>28</c:v>
                </c:pt>
                <c:pt idx="25">
                  <c:v>23.8</c:v>
                </c:pt>
                <c:pt idx="26">
                  <c:v>27</c:v>
                </c:pt>
                <c:pt idx="27">
                  <c:v>18.7</c:v>
                </c:pt>
                <c:pt idx="28">
                  <c:v>26.4</c:v>
                </c:pt>
                <c:pt idx="29">
                  <c:v>22.8</c:v>
                </c:pt>
                <c:pt idx="30">
                  <c:v>21.6</c:v>
                </c:pt>
                <c:pt idx="31">
                  <c:v>23.6</c:v>
                </c:pt>
                <c:pt idx="32">
                  <c:v>22.5</c:v>
                </c:pt>
                <c:pt idx="33">
                  <c:v>23.7</c:v>
                </c:pt>
                <c:pt idx="34">
                  <c:v>26.6</c:v>
                </c:pt>
                <c:pt idx="35">
                  <c:v>22.3</c:v>
                </c:pt>
                <c:pt idx="36">
                  <c:v>25.8</c:v>
                </c:pt>
                <c:pt idx="37">
                  <c:v>18.7</c:v>
                </c:pt>
                <c:pt idx="38">
                  <c:v>29.1</c:v>
                </c:pt>
                <c:pt idx="39">
                  <c:v>24.9</c:v>
                </c:pt>
                <c:pt idx="40">
                  <c:v>21.3</c:v>
                </c:pt>
                <c:pt idx="41">
                  <c:v>26.1</c:v>
                </c:pt>
                <c:pt idx="42">
                  <c:v>19</c:v>
                </c:pt>
                <c:pt idx="43">
                  <c:v>26.2</c:v>
                </c:pt>
                <c:pt idx="44">
                  <c:v>27.5</c:v>
                </c:pt>
                <c:pt idx="45">
                  <c:v>25.8</c:v>
                </c:pt>
                <c:pt idx="46">
                  <c:v>26.9</c:v>
                </c:pt>
                <c:pt idx="47">
                  <c:v>21.8</c:v>
                </c:pt>
                <c:pt idx="48">
                  <c:v>25.8</c:v>
                </c:pt>
                <c:pt idx="49">
                  <c:v>24</c:v>
                </c:pt>
                <c:pt idx="50">
                  <c:v>27.9</c:v>
                </c:pt>
                <c:pt idx="51">
                  <c:v>21.5</c:v>
                </c:pt>
                <c:pt idx="52">
                  <c:v>24.8</c:v>
                </c:pt>
                <c:pt idx="53">
                  <c:v>25.1</c:v>
                </c:pt>
                <c:pt idx="54">
                  <c:v>24.4</c:v>
                </c:pt>
                <c:pt idx="55">
                  <c:v>23.4</c:v>
                </c:pt>
                <c:pt idx="56">
                  <c:v>29</c:v>
                </c:pt>
                <c:pt idx="57">
                  <c:v>24.6</c:v>
                </c:pt>
                <c:pt idx="58">
                  <c:v>27.2</c:v>
                </c:pt>
                <c:pt idx="59">
                  <c:v>23.5</c:v>
                </c:pt>
                <c:pt idx="60">
                  <c:v>27.5</c:v>
                </c:pt>
                <c:pt idx="61">
                  <c:v>25.1</c:v>
                </c:pt>
                <c:pt idx="62">
                  <c:v>28</c:v>
                </c:pt>
                <c:pt idx="63">
                  <c:v>19.5</c:v>
                </c:pt>
                <c:pt idx="64">
                  <c:v>26.9</c:v>
                </c:pt>
                <c:pt idx="65">
                  <c:v>21.8</c:v>
                </c:pt>
                <c:pt idx="66">
                  <c:v>22</c:v>
                </c:pt>
                <c:pt idx="67">
                  <c:v>25.1</c:v>
                </c:pt>
                <c:pt idx="68">
                  <c:v>26.8</c:v>
                </c:pt>
                <c:pt idx="69">
                  <c:v>23.6</c:v>
                </c:pt>
                <c:pt idx="70">
                  <c:v>26.3</c:v>
                </c:pt>
                <c:pt idx="71">
                  <c:v>26.9</c:v>
                </c:pt>
                <c:pt idx="72">
                  <c:v>24.3</c:v>
                </c:pt>
                <c:pt idx="73">
                  <c:v>23.6</c:v>
                </c:pt>
                <c:pt idx="74">
                  <c:v>24.2</c:v>
                </c:pt>
                <c:pt idx="75">
                  <c:v>22.5</c:v>
                </c:pt>
                <c:pt idx="76">
                  <c:v>25.8</c:v>
                </c:pt>
                <c:pt idx="77">
                  <c:v>24</c:v>
                </c:pt>
                <c:pt idx="78">
                  <c:v>24.8</c:v>
                </c:pt>
                <c:pt idx="79">
                  <c:v>22.1</c:v>
                </c:pt>
                <c:pt idx="80">
                  <c:v>24.8</c:v>
                </c:pt>
                <c:pt idx="81">
                  <c:v>26.3</c:v>
                </c:pt>
                <c:pt idx="82">
                  <c:v>28.3</c:v>
                </c:pt>
                <c:pt idx="83">
                  <c:v>24.8</c:v>
                </c:pt>
                <c:pt idx="84">
                  <c:v>25.5</c:v>
                </c:pt>
                <c:pt idx="85">
                  <c:v>23.5</c:v>
                </c:pt>
                <c:pt idx="86">
                  <c:v>22.5</c:v>
                </c:pt>
                <c:pt idx="87">
                  <c:v>28.5</c:v>
                </c:pt>
                <c:pt idx="88">
                  <c:v>25.2</c:v>
                </c:pt>
                <c:pt idx="89">
                  <c:v>24.6</c:v>
                </c:pt>
                <c:pt idx="90">
                  <c:v>27.4</c:v>
                </c:pt>
                <c:pt idx="91">
                  <c:v>26.4</c:v>
                </c:pt>
                <c:pt idx="92">
                  <c:v>25.2</c:v>
                </c:pt>
                <c:pt idx="93">
                  <c:v>24.7</c:v>
                </c:pt>
                <c:pt idx="94">
                  <c:v>25.9</c:v>
                </c:pt>
                <c:pt idx="95">
                  <c:v>24.8</c:v>
                </c:pt>
                <c:pt idx="96">
                  <c:v>21.3</c:v>
                </c:pt>
                <c:pt idx="97">
                  <c:v>29</c:v>
                </c:pt>
                <c:pt idx="98">
                  <c:v>22.8</c:v>
                </c:pt>
                <c:pt idx="99">
                  <c:v>18</c:v>
                </c:pt>
                <c:pt idx="100">
                  <c:v>26.2</c:v>
                </c:pt>
                <c:pt idx="101">
                  <c:v>21.8</c:v>
                </c:pt>
                <c:pt idx="102">
                  <c:v>23</c:v>
                </c:pt>
                <c:pt idx="103">
                  <c:v>26</c:v>
                </c:pt>
                <c:pt idx="104">
                  <c:v>28.5</c:v>
                </c:pt>
                <c:pt idx="105">
                  <c:v>26.3</c:v>
                </c:pt>
                <c:pt idx="106">
                  <c:v>27.2</c:v>
                </c:pt>
                <c:pt idx="107">
                  <c:v>29.2</c:v>
                </c:pt>
                <c:pt idx="108">
                  <c:v>24.6</c:v>
                </c:pt>
                <c:pt idx="109">
                  <c:v>23</c:v>
                </c:pt>
                <c:pt idx="110">
                  <c:v>23.8</c:v>
                </c:pt>
                <c:pt idx="111">
                  <c:v>19.399999999999999</c:v>
                </c:pt>
                <c:pt idx="112">
                  <c:v>25.5</c:v>
                </c:pt>
                <c:pt idx="113">
                  <c:v>24.4</c:v>
                </c:pt>
                <c:pt idx="114">
                  <c:v>20.5</c:v>
                </c:pt>
                <c:pt idx="115">
                  <c:v>22.5</c:v>
                </c:pt>
                <c:pt idx="116">
                  <c:v>24.1</c:v>
                </c:pt>
                <c:pt idx="117">
                  <c:v>24.9</c:v>
                </c:pt>
                <c:pt idx="118">
                  <c:v>28.8</c:v>
                </c:pt>
                <c:pt idx="119">
                  <c:v>26.2</c:v>
                </c:pt>
                <c:pt idx="120">
                  <c:v>27.3</c:v>
                </c:pt>
                <c:pt idx="121">
                  <c:v>25.4</c:v>
                </c:pt>
                <c:pt idx="122">
                  <c:v>22.2</c:v>
                </c:pt>
                <c:pt idx="123">
                  <c:v>28</c:v>
                </c:pt>
                <c:pt idx="124">
                  <c:v>27.6</c:v>
                </c:pt>
                <c:pt idx="125">
                  <c:v>27</c:v>
                </c:pt>
                <c:pt idx="126">
                  <c:v>21.5</c:v>
                </c:pt>
                <c:pt idx="127">
                  <c:v>27.2</c:v>
                </c:pt>
                <c:pt idx="128">
                  <c:v>25.6</c:v>
                </c:pt>
                <c:pt idx="129">
                  <c:v>25.2</c:v>
                </c:pt>
                <c:pt idx="130">
                  <c:v>23.7</c:v>
                </c:pt>
                <c:pt idx="131">
                  <c:v>25.1</c:v>
                </c:pt>
                <c:pt idx="132">
                  <c:v>27.7</c:v>
                </c:pt>
                <c:pt idx="133">
                  <c:v>22.8</c:v>
                </c:pt>
                <c:pt idx="134">
                  <c:v>21.4</c:v>
                </c:pt>
                <c:pt idx="135">
                  <c:v>21.6</c:v>
                </c:pt>
                <c:pt idx="136">
                  <c:v>22.9</c:v>
                </c:pt>
                <c:pt idx="137">
                  <c:v>24.3</c:v>
                </c:pt>
                <c:pt idx="138">
                  <c:v>22.5</c:v>
                </c:pt>
                <c:pt idx="139">
                  <c:v>24.3</c:v>
                </c:pt>
                <c:pt idx="140">
                  <c:v>24.3</c:v>
                </c:pt>
                <c:pt idx="141">
                  <c:v>25.7</c:v>
                </c:pt>
                <c:pt idx="142">
                  <c:v>26.5</c:v>
                </c:pt>
                <c:pt idx="143">
                  <c:v>28.2</c:v>
                </c:pt>
                <c:pt idx="144">
                  <c:v>23.6</c:v>
                </c:pt>
                <c:pt idx="145">
                  <c:v>22.3</c:v>
                </c:pt>
                <c:pt idx="146">
                  <c:v>25.6</c:v>
                </c:pt>
                <c:pt idx="147">
                  <c:v>24.3</c:v>
                </c:pt>
                <c:pt idx="148">
                  <c:v>26</c:v>
                </c:pt>
                <c:pt idx="149">
                  <c:v>26.1</c:v>
                </c:pt>
                <c:pt idx="150">
                  <c:v>24.8</c:v>
                </c:pt>
                <c:pt idx="151">
                  <c:v>24.4</c:v>
                </c:pt>
                <c:pt idx="152">
                  <c:v>26.3</c:v>
                </c:pt>
                <c:pt idx="153">
                  <c:v>27.5</c:v>
                </c:pt>
                <c:pt idx="154">
                  <c:v>29.7</c:v>
                </c:pt>
                <c:pt idx="155">
                  <c:v>23</c:v>
                </c:pt>
                <c:pt idx="156">
                  <c:v>24.3</c:v>
                </c:pt>
                <c:pt idx="157">
                  <c:v>26.4</c:v>
                </c:pt>
                <c:pt idx="158">
                  <c:v>19.2</c:v>
                </c:pt>
                <c:pt idx="159">
                  <c:v>33</c:v>
                </c:pt>
                <c:pt idx="160">
                  <c:v>23.5</c:v>
                </c:pt>
                <c:pt idx="161">
                  <c:v>27.3</c:v>
                </c:pt>
                <c:pt idx="162">
                  <c:v>26</c:v>
                </c:pt>
                <c:pt idx="163">
                  <c:v>25.4</c:v>
                </c:pt>
                <c:pt idx="164">
                  <c:v>27.1</c:v>
                </c:pt>
                <c:pt idx="165">
                  <c:v>27.2</c:v>
                </c:pt>
                <c:pt idx="166">
                  <c:v>22</c:v>
                </c:pt>
                <c:pt idx="167">
                  <c:v>23</c:v>
                </c:pt>
                <c:pt idx="168">
                  <c:v>20.8</c:v>
                </c:pt>
                <c:pt idx="169">
                  <c:v>22</c:v>
                </c:pt>
                <c:pt idx="170">
                  <c:v>28.4</c:v>
                </c:pt>
                <c:pt idx="171">
                  <c:v>26.7</c:v>
                </c:pt>
                <c:pt idx="172">
                  <c:v>24.8</c:v>
                </c:pt>
                <c:pt idx="173">
                  <c:v>24.3</c:v>
                </c:pt>
                <c:pt idx="174">
                  <c:v>26.9</c:v>
                </c:pt>
                <c:pt idx="175">
                  <c:v>24</c:v>
                </c:pt>
                <c:pt idx="176">
                  <c:v>23.8</c:v>
                </c:pt>
                <c:pt idx="177">
                  <c:v>24.7</c:v>
                </c:pt>
                <c:pt idx="178">
                  <c:v>24.1</c:v>
                </c:pt>
                <c:pt idx="179">
                  <c:v>25.3</c:v>
                </c:pt>
                <c:pt idx="180">
                  <c:v>25.7</c:v>
                </c:pt>
                <c:pt idx="181">
                  <c:v>23</c:v>
                </c:pt>
                <c:pt idx="182">
                  <c:v>20.3</c:v>
                </c:pt>
                <c:pt idx="183">
                  <c:v>23.8</c:v>
                </c:pt>
                <c:pt idx="184">
                  <c:v>26.1</c:v>
                </c:pt>
                <c:pt idx="185">
                  <c:v>23.5</c:v>
                </c:pt>
                <c:pt idx="186">
                  <c:v>27.2</c:v>
                </c:pt>
                <c:pt idx="187">
                  <c:v>27.1</c:v>
                </c:pt>
                <c:pt idx="188">
                  <c:v>23.6</c:v>
                </c:pt>
                <c:pt idx="189">
                  <c:v>25.4</c:v>
                </c:pt>
                <c:pt idx="190">
                  <c:v>24.6</c:v>
                </c:pt>
                <c:pt idx="191">
                  <c:v>26.3</c:v>
                </c:pt>
                <c:pt idx="192">
                  <c:v>23.3</c:v>
                </c:pt>
                <c:pt idx="193">
                  <c:v>23.7</c:v>
                </c:pt>
                <c:pt idx="194">
                  <c:v>20</c:v>
                </c:pt>
                <c:pt idx="195">
                  <c:v>22.6</c:v>
                </c:pt>
                <c:pt idx="196">
                  <c:v>27</c:v>
                </c:pt>
                <c:pt idx="197">
                  <c:v>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9-4B96-ADFD-74061F18D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778240"/>
        <c:axId val="149778632"/>
      </c:lineChart>
      <c:catAx>
        <c:axId val="149778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49778632"/>
        <c:crosses val="autoZero"/>
        <c:auto val="1"/>
        <c:lblAlgn val="ctr"/>
        <c:lblOffset val="100"/>
        <c:noMultiLvlLbl val="0"/>
      </c:catAx>
      <c:valAx>
        <c:axId val="14977863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977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Median Heights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Sheet2!$C$7:$C$212</c:f>
              <c:numCache>
                <c:formatCode>General</c:formatCode>
                <c:ptCount val="198"/>
                <c:pt idx="0">
                  <c:v>172</c:v>
                </c:pt>
                <c:pt idx="1">
                  <c:v>177.3</c:v>
                </c:pt>
                <c:pt idx="2">
                  <c:v>173.9</c:v>
                </c:pt>
                <c:pt idx="3">
                  <c:v>173.3</c:v>
                </c:pt>
                <c:pt idx="4">
                  <c:v>172</c:v>
                </c:pt>
                <c:pt idx="5">
                  <c:v>174.7</c:v>
                </c:pt>
                <c:pt idx="6">
                  <c:v>176.7</c:v>
                </c:pt>
                <c:pt idx="7">
                  <c:v>179.9</c:v>
                </c:pt>
                <c:pt idx="8">
                  <c:v>175</c:v>
                </c:pt>
                <c:pt idx="9">
                  <c:v>172.5</c:v>
                </c:pt>
                <c:pt idx="10">
                  <c:v>179.1</c:v>
                </c:pt>
                <c:pt idx="11">
                  <c:v>177.3</c:v>
                </c:pt>
                <c:pt idx="12">
                  <c:v>173.5</c:v>
                </c:pt>
                <c:pt idx="13">
                  <c:v>179</c:v>
                </c:pt>
                <c:pt idx="14">
                  <c:v>167</c:v>
                </c:pt>
                <c:pt idx="15">
                  <c:v>166.8</c:v>
                </c:pt>
                <c:pt idx="16">
                  <c:v>183.5</c:v>
                </c:pt>
                <c:pt idx="17">
                  <c:v>177</c:v>
                </c:pt>
                <c:pt idx="18">
                  <c:v>177.8</c:v>
                </c:pt>
                <c:pt idx="19">
                  <c:v>164</c:v>
                </c:pt>
                <c:pt idx="20">
                  <c:v>174.6</c:v>
                </c:pt>
                <c:pt idx="21">
                  <c:v>175.2</c:v>
                </c:pt>
                <c:pt idx="22">
                  <c:v>155</c:v>
                </c:pt>
                <c:pt idx="23">
                  <c:v>178</c:v>
                </c:pt>
                <c:pt idx="24">
                  <c:v>182.5</c:v>
                </c:pt>
                <c:pt idx="25">
                  <c:v>179</c:v>
                </c:pt>
                <c:pt idx="26">
                  <c:v>178.5</c:v>
                </c:pt>
                <c:pt idx="27">
                  <c:v>168</c:v>
                </c:pt>
                <c:pt idx="28">
                  <c:v>177.2</c:v>
                </c:pt>
                <c:pt idx="29">
                  <c:v>173.4</c:v>
                </c:pt>
                <c:pt idx="30">
                  <c:v>173.5</c:v>
                </c:pt>
                <c:pt idx="31">
                  <c:v>172.5</c:v>
                </c:pt>
                <c:pt idx="32">
                  <c:v>169.5</c:v>
                </c:pt>
                <c:pt idx="33">
                  <c:v>167.4</c:v>
                </c:pt>
                <c:pt idx="34">
                  <c:v>175.8</c:v>
                </c:pt>
                <c:pt idx="35">
                  <c:v>176.3</c:v>
                </c:pt>
                <c:pt idx="36">
                  <c:v>183</c:v>
                </c:pt>
                <c:pt idx="37">
                  <c:v>171.3</c:v>
                </c:pt>
                <c:pt idx="38">
                  <c:v>171.8</c:v>
                </c:pt>
                <c:pt idx="39">
                  <c:v>170.3</c:v>
                </c:pt>
                <c:pt idx="40">
                  <c:v>165.3</c:v>
                </c:pt>
                <c:pt idx="41">
                  <c:v>173.9</c:v>
                </c:pt>
                <c:pt idx="42">
                  <c:v>164.3</c:v>
                </c:pt>
                <c:pt idx="43">
                  <c:v>175</c:v>
                </c:pt>
                <c:pt idx="44">
                  <c:v>185.1</c:v>
                </c:pt>
                <c:pt idx="45">
                  <c:v>177.3</c:v>
                </c:pt>
                <c:pt idx="46">
                  <c:v>180.7</c:v>
                </c:pt>
                <c:pt idx="47">
                  <c:v>162.9</c:v>
                </c:pt>
                <c:pt idx="48">
                  <c:v>177.8</c:v>
                </c:pt>
                <c:pt idx="49">
                  <c:v>159.5</c:v>
                </c:pt>
                <c:pt idx="50">
                  <c:v>180.9</c:v>
                </c:pt>
                <c:pt idx="51">
                  <c:v>169</c:v>
                </c:pt>
                <c:pt idx="52">
                  <c:v>175.6</c:v>
                </c:pt>
                <c:pt idx="53">
                  <c:v>171.6</c:v>
                </c:pt>
                <c:pt idx="54">
                  <c:v>174.7</c:v>
                </c:pt>
                <c:pt idx="55">
                  <c:v>169.8</c:v>
                </c:pt>
                <c:pt idx="56">
                  <c:v>176</c:v>
                </c:pt>
                <c:pt idx="57">
                  <c:v>173.4</c:v>
                </c:pt>
                <c:pt idx="58">
                  <c:v>183.3</c:v>
                </c:pt>
                <c:pt idx="59">
                  <c:v>170</c:v>
                </c:pt>
                <c:pt idx="60">
                  <c:v>165.5</c:v>
                </c:pt>
                <c:pt idx="61">
                  <c:v>175</c:v>
                </c:pt>
                <c:pt idx="62">
                  <c:v>175.6</c:v>
                </c:pt>
                <c:pt idx="63">
                  <c:v>177.5</c:v>
                </c:pt>
                <c:pt idx="64">
                  <c:v>178</c:v>
                </c:pt>
                <c:pt idx="65">
                  <c:v>172.7</c:v>
                </c:pt>
                <c:pt idx="66">
                  <c:v>155</c:v>
                </c:pt>
                <c:pt idx="67">
                  <c:v>177.2</c:v>
                </c:pt>
                <c:pt idx="68">
                  <c:v>179.6</c:v>
                </c:pt>
                <c:pt idx="69">
                  <c:v>168.8</c:v>
                </c:pt>
                <c:pt idx="70">
                  <c:v>178.9</c:v>
                </c:pt>
                <c:pt idx="71">
                  <c:v>179.7</c:v>
                </c:pt>
                <c:pt idx="72">
                  <c:v>177.8</c:v>
                </c:pt>
                <c:pt idx="73">
                  <c:v>176.1</c:v>
                </c:pt>
                <c:pt idx="74">
                  <c:v>172.1</c:v>
                </c:pt>
                <c:pt idx="75">
                  <c:v>169.5</c:v>
                </c:pt>
                <c:pt idx="76">
                  <c:v>168.3</c:v>
                </c:pt>
                <c:pt idx="77">
                  <c:v>172.7</c:v>
                </c:pt>
                <c:pt idx="78">
                  <c:v>160</c:v>
                </c:pt>
                <c:pt idx="79">
                  <c:v>168.6</c:v>
                </c:pt>
                <c:pt idx="80">
                  <c:v>170.2</c:v>
                </c:pt>
                <c:pt idx="81">
                  <c:v>181.2</c:v>
                </c:pt>
                <c:pt idx="82">
                  <c:v>190.9</c:v>
                </c:pt>
                <c:pt idx="83">
                  <c:v>177</c:v>
                </c:pt>
                <c:pt idx="84">
                  <c:v>170</c:v>
                </c:pt>
                <c:pt idx="85">
                  <c:v>165.6</c:v>
                </c:pt>
                <c:pt idx="86">
                  <c:v>171.3</c:v>
                </c:pt>
                <c:pt idx="87">
                  <c:v>175.4</c:v>
                </c:pt>
                <c:pt idx="88">
                  <c:v>178.7</c:v>
                </c:pt>
                <c:pt idx="89">
                  <c:v>174.7</c:v>
                </c:pt>
                <c:pt idx="90">
                  <c:v>177.9</c:v>
                </c:pt>
                <c:pt idx="91">
                  <c:v>175</c:v>
                </c:pt>
                <c:pt idx="92">
                  <c:v>169.3</c:v>
                </c:pt>
                <c:pt idx="93">
                  <c:v>173</c:v>
                </c:pt>
                <c:pt idx="94">
                  <c:v>177.1</c:v>
                </c:pt>
                <c:pt idx="95">
                  <c:v>169.2</c:v>
                </c:pt>
                <c:pt idx="96">
                  <c:v>164.3</c:v>
                </c:pt>
                <c:pt idx="97">
                  <c:v>179.3</c:v>
                </c:pt>
                <c:pt idx="98">
                  <c:v>175.5</c:v>
                </c:pt>
                <c:pt idx="99">
                  <c:v>166</c:v>
                </c:pt>
                <c:pt idx="100">
                  <c:v>181.4</c:v>
                </c:pt>
                <c:pt idx="101">
                  <c:v>174.3</c:v>
                </c:pt>
                <c:pt idx="102">
                  <c:v>169.5</c:v>
                </c:pt>
                <c:pt idx="103">
                  <c:v>173.3</c:v>
                </c:pt>
                <c:pt idx="104">
                  <c:v>172.5</c:v>
                </c:pt>
                <c:pt idx="105">
                  <c:v>174.7</c:v>
                </c:pt>
                <c:pt idx="106">
                  <c:v>183.8</c:v>
                </c:pt>
                <c:pt idx="107">
                  <c:v>177</c:v>
                </c:pt>
                <c:pt idx="108">
                  <c:v>169.4</c:v>
                </c:pt>
                <c:pt idx="109">
                  <c:v>171.3</c:v>
                </c:pt>
                <c:pt idx="110">
                  <c:v>168.8</c:v>
                </c:pt>
                <c:pt idx="111">
                  <c:v>164.6</c:v>
                </c:pt>
                <c:pt idx="112">
                  <c:v>168</c:v>
                </c:pt>
                <c:pt idx="113">
                  <c:v>173.2</c:v>
                </c:pt>
                <c:pt idx="114">
                  <c:v>173.3</c:v>
                </c:pt>
                <c:pt idx="115">
                  <c:v>165</c:v>
                </c:pt>
                <c:pt idx="116">
                  <c:v>171</c:v>
                </c:pt>
                <c:pt idx="117">
                  <c:v>171.9</c:v>
                </c:pt>
                <c:pt idx="118">
                  <c:v>180.3</c:v>
                </c:pt>
                <c:pt idx="119">
                  <c:v>169.6</c:v>
                </c:pt>
                <c:pt idx="120">
                  <c:v>183.3</c:v>
                </c:pt>
                <c:pt idx="121">
                  <c:v>175.2</c:v>
                </c:pt>
                <c:pt idx="122">
                  <c:v>172.2</c:v>
                </c:pt>
                <c:pt idx="123">
                  <c:v>167.7</c:v>
                </c:pt>
                <c:pt idx="124">
                  <c:v>169.9</c:v>
                </c:pt>
                <c:pt idx="125">
                  <c:v>172</c:v>
                </c:pt>
                <c:pt idx="126">
                  <c:v>164</c:v>
                </c:pt>
                <c:pt idx="127">
                  <c:v>180.4</c:v>
                </c:pt>
                <c:pt idx="128">
                  <c:v>177.6</c:v>
                </c:pt>
                <c:pt idx="129">
                  <c:v>174</c:v>
                </c:pt>
                <c:pt idx="130">
                  <c:v>172.8</c:v>
                </c:pt>
                <c:pt idx="131">
                  <c:v>180.8</c:v>
                </c:pt>
                <c:pt idx="132">
                  <c:v>178.3</c:v>
                </c:pt>
                <c:pt idx="133">
                  <c:v>168.3</c:v>
                </c:pt>
                <c:pt idx="134">
                  <c:v>163.4</c:v>
                </c:pt>
                <c:pt idx="135">
                  <c:v>171.2</c:v>
                </c:pt>
                <c:pt idx="136">
                  <c:v>175.3</c:v>
                </c:pt>
                <c:pt idx="137">
                  <c:v>166.7</c:v>
                </c:pt>
                <c:pt idx="138">
                  <c:v>174</c:v>
                </c:pt>
                <c:pt idx="139">
                  <c:v>176.6</c:v>
                </c:pt>
                <c:pt idx="140">
                  <c:v>170</c:v>
                </c:pt>
                <c:pt idx="141">
                  <c:v>168.7</c:v>
                </c:pt>
                <c:pt idx="142">
                  <c:v>180.5</c:v>
                </c:pt>
                <c:pt idx="143">
                  <c:v>174.4</c:v>
                </c:pt>
                <c:pt idx="144">
                  <c:v>179.7</c:v>
                </c:pt>
                <c:pt idx="145">
                  <c:v>170.8</c:v>
                </c:pt>
                <c:pt idx="146">
                  <c:v>173.7</c:v>
                </c:pt>
                <c:pt idx="147">
                  <c:v>176.7</c:v>
                </c:pt>
                <c:pt idx="148">
                  <c:v>176.8</c:v>
                </c:pt>
                <c:pt idx="149">
                  <c:v>179</c:v>
                </c:pt>
                <c:pt idx="150">
                  <c:v>164.2</c:v>
                </c:pt>
                <c:pt idx="151">
                  <c:v>172</c:v>
                </c:pt>
                <c:pt idx="152">
                  <c:v>170.5</c:v>
                </c:pt>
                <c:pt idx="153">
                  <c:v>178</c:v>
                </c:pt>
                <c:pt idx="154">
                  <c:v>169</c:v>
                </c:pt>
                <c:pt idx="155">
                  <c:v>173.5</c:v>
                </c:pt>
                <c:pt idx="156">
                  <c:v>180.5</c:v>
                </c:pt>
                <c:pt idx="157">
                  <c:v>186</c:v>
                </c:pt>
                <c:pt idx="158">
                  <c:v>172.6</c:v>
                </c:pt>
                <c:pt idx="159">
                  <c:v>176</c:v>
                </c:pt>
                <c:pt idx="160">
                  <c:v>166.9</c:v>
                </c:pt>
                <c:pt idx="161">
                  <c:v>177.6</c:v>
                </c:pt>
                <c:pt idx="162">
                  <c:v>176.8</c:v>
                </c:pt>
                <c:pt idx="163">
                  <c:v>175</c:v>
                </c:pt>
                <c:pt idx="164">
                  <c:v>177.4</c:v>
                </c:pt>
                <c:pt idx="165">
                  <c:v>171</c:v>
                </c:pt>
                <c:pt idx="166">
                  <c:v>180.5</c:v>
                </c:pt>
                <c:pt idx="167">
                  <c:v>175.8</c:v>
                </c:pt>
                <c:pt idx="168">
                  <c:v>168.3</c:v>
                </c:pt>
                <c:pt idx="169">
                  <c:v>175.3</c:v>
                </c:pt>
                <c:pt idx="170">
                  <c:v>177.9</c:v>
                </c:pt>
                <c:pt idx="171">
                  <c:v>179.3</c:v>
                </c:pt>
                <c:pt idx="172">
                  <c:v>178.2</c:v>
                </c:pt>
                <c:pt idx="173">
                  <c:v>170.2</c:v>
                </c:pt>
                <c:pt idx="174">
                  <c:v>175.1</c:v>
                </c:pt>
                <c:pt idx="175">
                  <c:v>167.9</c:v>
                </c:pt>
                <c:pt idx="176">
                  <c:v>173.6</c:v>
                </c:pt>
                <c:pt idx="177">
                  <c:v>183</c:v>
                </c:pt>
                <c:pt idx="178">
                  <c:v>174.1</c:v>
                </c:pt>
                <c:pt idx="179">
                  <c:v>183.5</c:v>
                </c:pt>
                <c:pt idx="180">
                  <c:v>174.8</c:v>
                </c:pt>
                <c:pt idx="181">
                  <c:v>174.7</c:v>
                </c:pt>
                <c:pt idx="182">
                  <c:v>158</c:v>
                </c:pt>
                <c:pt idx="183">
                  <c:v>170.2</c:v>
                </c:pt>
                <c:pt idx="184">
                  <c:v>177.1</c:v>
                </c:pt>
                <c:pt idx="185">
                  <c:v>174.7</c:v>
                </c:pt>
                <c:pt idx="186">
                  <c:v>171.3</c:v>
                </c:pt>
                <c:pt idx="187">
                  <c:v>179</c:v>
                </c:pt>
                <c:pt idx="188">
                  <c:v>179.6</c:v>
                </c:pt>
                <c:pt idx="189">
                  <c:v>175.3</c:v>
                </c:pt>
                <c:pt idx="190">
                  <c:v>172</c:v>
                </c:pt>
                <c:pt idx="191">
                  <c:v>170.7</c:v>
                </c:pt>
                <c:pt idx="192">
                  <c:v>163.30000000000001</c:v>
                </c:pt>
                <c:pt idx="193">
                  <c:v>179.6</c:v>
                </c:pt>
                <c:pt idx="194">
                  <c:v>170.3</c:v>
                </c:pt>
                <c:pt idx="195">
                  <c:v>176</c:v>
                </c:pt>
                <c:pt idx="196">
                  <c:v>174.5</c:v>
                </c:pt>
                <c:pt idx="197">
                  <c:v>176.9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53-4BE4-8E3A-0FE41728C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779416"/>
        <c:axId val="149779808"/>
      </c:lineChart>
      <c:catAx>
        <c:axId val="149779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149779808"/>
        <c:crosses val="autoZero"/>
        <c:auto val="1"/>
        <c:lblAlgn val="ctr"/>
        <c:lblOffset val="100"/>
        <c:noMultiLvlLbl val="0"/>
      </c:catAx>
      <c:valAx>
        <c:axId val="149779808"/>
        <c:scaling>
          <c:orientation val="minMax"/>
          <c:max val="200"/>
          <c:min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977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6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6BD6BD-E9EE-42DB-99D2-FD50E42A88E6}" type="datetime1">
              <a:rPr lang="en-US"/>
              <a:pPr>
                <a:defRPr/>
              </a:pPr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D89F71-6F48-48C6-AD9F-D4CD9D78F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82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F52C90-D2A6-4CB0-9100-98497B35B2C9}" type="datetime1">
              <a:rPr lang="en-US"/>
              <a:pPr>
                <a:defRPr/>
              </a:pPr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619F17-2420-48E0-9BF3-EBB5B5746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30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19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399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399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3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 smtClean="0"/>
            </a:lvl1pPr>
          </a:lstStyle>
          <a:p>
            <a:pPr>
              <a:defRPr/>
            </a:pPr>
            <a:fld id="{E0B03F41-C057-47F3-8B16-E2E72F6DE081}" type="datetime1">
              <a:rPr lang="en-US"/>
              <a:pPr>
                <a:defRPr/>
              </a:pPr>
              <a:t>9/1/2022</a:t>
            </a:fld>
            <a:endParaRPr lang="en-US"/>
          </a:p>
        </p:txBody>
      </p:sp>
      <p:pic>
        <p:nvPicPr>
          <p:cNvPr id="15" name="Picture 1" descr="C:\Users\tkokko\AppData\Local\Temp\Aalto_EN_Engineering_21_RGB_3.jpg"/>
          <p:cNvPicPr>
            <a:picLocks noChangeAspect="1" noChangeArrowheads="1"/>
          </p:cNvPicPr>
          <p:nvPr userDrawn="1"/>
        </p:nvPicPr>
        <p:blipFill>
          <a:blip r:embed="rId2"/>
          <a:srcRect l="15035" t="24502" r="19406" b="24205"/>
          <a:stretch>
            <a:fillRect/>
          </a:stretch>
        </p:blipFill>
        <p:spPr bwMode="auto">
          <a:xfrm>
            <a:off x="330200" y="200025"/>
            <a:ext cx="2036588" cy="1304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894729" y="6028978"/>
            <a:ext cx="3666659" cy="69249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WAT-E1030 </a:t>
            </a:r>
            <a:r>
              <a:rPr lang="fi-FI" sz="1200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Computational</a:t>
            </a: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i-FI" sz="1200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Methods</a:t>
            </a: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in </a:t>
            </a:r>
            <a:r>
              <a:rPr lang="fi-FI" sz="1200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Water</a:t>
            </a: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and </a:t>
            </a:r>
            <a:r>
              <a:rPr lang="fi-FI" sz="1200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Environmental</a:t>
            </a: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Engineering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200" kern="1200" dirty="0">
              <a:solidFill>
                <a:srgbClr val="898989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i="1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Statistics</a:t>
            </a:r>
            <a:endParaRPr lang="fi-FI" sz="1200" i="1" kern="1200" dirty="0">
              <a:solidFill>
                <a:srgbClr val="898989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6081" name="Picture 1" descr="C:\Users\tkokko\AppData\Local\Temp\Aalto_EN_Engineering_13_RGB_3-1.jpg"/>
          <p:cNvPicPr>
            <a:picLocks noChangeAspect="1" noChangeArrowheads="1"/>
          </p:cNvPicPr>
          <p:nvPr userDrawn="1"/>
        </p:nvPicPr>
        <p:blipFill>
          <a:blip r:embed="rId2"/>
          <a:srcRect l="6627" t="22826" r="9230" b="25091"/>
          <a:stretch>
            <a:fillRect/>
          </a:stretch>
        </p:blipFill>
        <p:spPr bwMode="auto">
          <a:xfrm>
            <a:off x="352424" y="5988803"/>
            <a:ext cx="3230563" cy="766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alto_FI_Teknillinen_13_RGB_2.jpg"/>
          <p:cNvPicPr>
            <a:picLocks noChangeAspect="1"/>
          </p:cNvPicPr>
          <p:nvPr/>
        </p:nvPicPr>
        <p:blipFill>
          <a:blip r:embed="rId2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37E5A180-0081-404F-968F-5731CCA933FF}" type="datetime1">
              <a:rPr lang="en-US"/>
              <a:pPr>
                <a:defRPr/>
              </a:pPr>
              <a:t>9/1/2022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368AA360-EAE9-49E9-A027-C1C5A939B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alto_FI_Teknillinen_13_RGB_2.jpg"/>
          <p:cNvPicPr>
            <a:picLocks noChangeAspect="1"/>
          </p:cNvPicPr>
          <p:nvPr/>
        </p:nvPicPr>
        <p:blipFill>
          <a:blip r:embed="rId2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55122E15-FFEA-4F73-93E8-6410EE82B4C7}" type="datetime1">
              <a:rPr lang="en-US"/>
              <a:pPr>
                <a:defRPr/>
              </a:pPr>
              <a:t>9/1/2022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FFA8497C-623B-4A68-801B-41AA5036E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alto_FI_Teknillinen_21_RGB_2.jpg"/>
          <p:cNvPicPr>
            <a:picLocks noChangeAspect="1"/>
          </p:cNvPicPr>
          <p:nvPr/>
        </p:nvPicPr>
        <p:blipFill>
          <a:blip r:embed="rId3"/>
          <a:srcRect b="21706"/>
          <a:stretch>
            <a:fillRect/>
          </a:stretch>
        </p:blipFill>
        <p:spPr bwMode="auto">
          <a:xfrm>
            <a:off x="0" y="-4763"/>
            <a:ext cx="2590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971B60-96E7-4A37-8762-BDB3829CF718}" type="datetime1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75B517-0B2B-4025-9F1B-AA758143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alto_FI_Teknillinen_13_RGB_2.jpg"/>
          <p:cNvPicPr>
            <a:picLocks noChangeAspect="1"/>
          </p:cNvPicPr>
          <p:nvPr/>
        </p:nvPicPr>
        <p:blipFill>
          <a:blip r:embed="rId5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4"/>
            <a:r>
              <a:rPr lang="fi-F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AE2BE9-A2B4-46E6-B1BB-186F0ADB7EDA}" type="datetime1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D4E950-687C-4CBD-BCB4-A5041DE4C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k8LaOc-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Confused.png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relation_and_dependenc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lervigen.com/spurious-correlation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trix_(mathematics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gepub.com/upm-data/40007_Chapter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www.theguardian.com/sport/datablog/2012/aug/07/olympics-2012-athletes-age-weight-heigh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SV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41" y="382084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9"/>
          <p:cNvSpPr>
            <a:spLocks noGrp="1"/>
          </p:cNvSpPr>
          <p:nvPr>
            <p:ph type="ctrTitle"/>
          </p:nvPr>
        </p:nvSpPr>
        <p:spPr>
          <a:xfrm>
            <a:off x="573087" y="1771650"/>
            <a:ext cx="7894637" cy="903456"/>
          </a:xfrm>
        </p:spPr>
        <p:txBody>
          <a:bodyPr>
            <a:noAutofit/>
          </a:bodyPr>
          <a:lstStyle/>
          <a:p>
            <a:r>
              <a:rPr lang="en-US" sz="2800" dirty="0"/>
              <a:t>WAT-E1100 </a:t>
            </a:r>
            <a:br>
              <a:rPr lang="en-US" sz="2800" dirty="0"/>
            </a:br>
            <a:r>
              <a:rPr lang="en-US" sz="2800" dirty="0"/>
              <a:t>Water and Environmental Engineering</a:t>
            </a:r>
            <a:endParaRPr lang="fi-FI" sz="2800" dirty="0"/>
          </a:p>
        </p:txBody>
      </p:sp>
      <p:sp>
        <p:nvSpPr>
          <p:cNvPr id="7171" name="Subtitle 20"/>
          <p:cNvSpPr>
            <a:spLocks noGrp="1"/>
          </p:cNvSpPr>
          <p:nvPr>
            <p:ph type="subTitle" idx="1"/>
          </p:nvPr>
        </p:nvSpPr>
        <p:spPr>
          <a:xfrm>
            <a:off x="573087" y="3423178"/>
            <a:ext cx="6284912" cy="539894"/>
          </a:xfrm>
        </p:spPr>
        <p:txBody>
          <a:bodyPr/>
          <a:lstStyle/>
          <a:p>
            <a:r>
              <a:rPr lang="fi-FI" i="1" dirty="0">
                <a:ea typeface="ＭＳ Ｐゴシック" pitchFamily="34" charset="-128"/>
              </a:rPr>
              <a:t>Statistical Analysis</a:t>
            </a:r>
            <a:endParaRPr lang="fi-FI" dirty="0">
              <a:ea typeface="ＭＳ Ｐゴシック" pitchFamily="34" charset="-128"/>
            </a:endParaRPr>
          </a:p>
        </p:txBody>
      </p:sp>
      <p:sp>
        <p:nvSpPr>
          <p:cNvPr id="717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73088" y="5961063"/>
            <a:ext cx="2047875" cy="17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Teemu Kokkonen</a:t>
            </a:r>
          </a:p>
        </p:txBody>
      </p:sp>
      <p:sp>
        <p:nvSpPr>
          <p:cNvPr id="717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5143500" y="5961063"/>
            <a:ext cx="1962150" cy="6334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Email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	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firstname.surname@aalto.fi</a:t>
            </a: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Tel. 		09-470 23838</a:t>
            </a:r>
          </a:p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Room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	272 (Tietotie 1 E)</a:t>
            </a:r>
          </a:p>
          <a:p>
            <a:pPr>
              <a:spcBef>
                <a:spcPct val="0"/>
              </a:spcBef>
            </a:pP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Water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Engineering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Department of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Built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Environment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Aalto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University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School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Engineering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3991" y="5275002"/>
            <a:ext cx="2155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2010 AP Statistics FRQ #6: Regression and Residuals</a:t>
            </a:r>
            <a:endParaRPr lang="fi-FI" sz="1000" dirty="0"/>
          </a:p>
        </p:txBody>
      </p:sp>
      <p:pic>
        <p:nvPicPr>
          <p:cNvPr id="1030" name="Picture 6" descr="https://i.ytimg.com/vi/wKk8LaOc-vg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2430" r="56666" b="14592"/>
          <a:stretch/>
        </p:blipFill>
        <p:spPr bwMode="auto">
          <a:xfrm>
            <a:off x="6643991" y="2929440"/>
            <a:ext cx="2003897" cy="23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35812" y="5275002"/>
            <a:ext cx="2290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Confused.png (GNU Artistic license)</a:t>
            </a:r>
            <a:endParaRPr lang="fi-FI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Basic </a:t>
            </a:r>
            <a:r>
              <a:rPr lang="fi-FI" dirty="0" err="1"/>
              <a:t>Concepts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4073491" cy="3506680"/>
          </a:xfrm>
        </p:spPr>
        <p:txBody>
          <a:bodyPr/>
          <a:lstStyle/>
          <a:p>
            <a:r>
              <a:rPr lang="fi-FI" dirty="0" err="1"/>
              <a:t>Correlation</a:t>
            </a:r>
            <a:r>
              <a:rPr lang="fi-FI" dirty="0"/>
              <a:t> (</a:t>
            </a:r>
            <a:r>
              <a:rPr lang="fi-FI" dirty="0" err="1"/>
              <a:t>Pearson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The </a:t>
            </a:r>
            <a:r>
              <a:rPr lang="fi-FI" dirty="0" err="1"/>
              <a:t>value</a:t>
            </a:r>
            <a:r>
              <a:rPr lang="fi-FI" dirty="0"/>
              <a:t> of </a:t>
            </a:r>
            <a:r>
              <a:rPr lang="fi-FI" dirty="0" err="1"/>
              <a:t>covariance</a:t>
            </a:r>
            <a:r>
              <a:rPr lang="fi-FI" dirty="0"/>
              <a:t> </a:t>
            </a:r>
            <a:r>
              <a:rPr lang="fi-FI" dirty="0" err="1"/>
              <a:t>depends</a:t>
            </a:r>
            <a:r>
              <a:rPr lang="fi-FI" dirty="0"/>
              <a:t> on the </a:t>
            </a:r>
            <a:r>
              <a:rPr lang="fi-FI" dirty="0" err="1"/>
              <a:t>magnitude</a:t>
            </a:r>
            <a:r>
              <a:rPr lang="fi-FI" dirty="0"/>
              <a:t> of x and y </a:t>
            </a:r>
            <a:r>
              <a:rPr lang="fi-FI" dirty="0" err="1"/>
              <a:t>values</a:t>
            </a:r>
            <a:endParaRPr lang="fi-FI" dirty="0"/>
          </a:p>
          <a:p>
            <a:pPr lvl="1"/>
            <a:r>
              <a:rPr lang="fi-FI" dirty="0" err="1"/>
              <a:t>It</a:t>
            </a:r>
            <a:r>
              <a:rPr lang="fi-FI" dirty="0"/>
              <a:t> is </a:t>
            </a:r>
            <a:r>
              <a:rPr lang="fi-FI" dirty="0" err="1"/>
              <a:t>difficult</a:t>
            </a:r>
            <a:r>
              <a:rPr lang="fi-FI" dirty="0"/>
              <a:t> to </a:t>
            </a:r>
            <a:r>
              <a:rPr lang="fi-FI" dirty="0" err="1"/>
              <a:t>interpret</a:t>
            </a:r>
            <a:r>
              <a:rPr lang="fi-FI" dirty="0"/>
              <a:t> </a:t>
            </a:r>
            <a:r>
              <a:rPr lang="fi-FI" dirty="0" err="1"/>
              <a:t>whether</a:t>
            </a:r>
            <a:r>
              <a:rPr lang="fi-FI" dirty="0"/>
              <a:t> a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covariance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fi-FI" dirty="0" err="1"/>
              <a:t>indicates</a:t>
            </a:r>
            <a:r>
              <a:rPr lang="fi-FI" dirty="0"/>
              <a:t> a </a:t>
            </a:r>
            <a:r>
              <a:rPr lang="fi-FI" dirty="0" err="1"/>
              <a:t>weak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dependency</a:t>
            </a:r>
            <a:endParaRPr lang="fi-FI" dirty="0"/>
          </a:p>
          <a:p>
            <a:pPr lvl="1"/>
            <a:r>
              <a:rPr lang="fi-FI" dirty="0" err="1"/>
              <a:t>Correlation</a:t>
            </a:r>
            <a:r>
              <a:rPr lang="fi-FI" dirty="0"/>
              <a:t> is a </a:t>
            </a:r>
            <a:r>
              <a:rPr lang="fi-FI" dirty="0" err="1"/>
              <a:t>standardized</a:t>
            </a:r>
            <a:r>
              <a:rPr lang="fi-FI" dirty="0"/>
              <a:t> </a:t>
            </a:r>
            <a:r>
              <a:rPr lang="fi-FI" dirty="0" err="1"/>
              <a:t>covariance</a:t>
            </a:r>
            <a:endParaRPr lang="fi-FI" dirty="0"/>
          </a:p>
          <a:p>
            <a:pPr lvl="2"/>
            <a:r>
              <a:rPr lang="fi-FI" dirty="0" err="1"/>
              <a:t>Varies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-1 and 1</a:t>
            </a:r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257800" y="2057400"/>
          <a:ext cx="16002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r:id="rId3" imgW="774364" imgH="469696" progId="">
                  <p:embed/>
                </p:oleObj>
              </mc:Choice>
              <mc:Fallback>
                <p:oleObj r:id="rId3" imgW="774364" imgH="4696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16002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9454" y="3521075"/>
            <a:ext cx="4800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850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Correlation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Correlation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strength</a:t>
            </a:r>
            <a:r>
              <a:rPr lang="fi-FI" dirty="0"/>
              <a:t> of association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variables</a:t>
            </a:r>
            <a:endParaRPr lang="fi-FI" dirty="0"/>
          </a:p>
          <a:p>
            <a:r>
              <a:rPr lang="fi-FI" dirty="0" err="1"/>
              <a:t>Pearson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</a:t>
            </a:r>
            <a:r>
              <a:rPr lang="fi-FI" dirty="0" err="1"/>
              <a:t>presended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is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it is </a:t>
            </a:r>
            <a:r>
              <a:rPr lang="fi-FI" dirty="0" err="1"/>
              <a:t>subject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following</a:t>
            </a:r>
            <a:r>
              <a:rPr lang="fi-FI" dirty="0"/>
              <a:t> </a:t>
            </a:r>
            <a:r>
              <a:rPr lang="fi-FI" dirty="0" err="1"/>
              <a:t>assumptions</a:t>
            </a:r>
            <a:endParaRPr lang="fi-FI" dirty="0"/>
          </a:p>
          <a:p>
            <a:pPr lvl="1"/>
            <a:r>
              <a:rPr lang="en-US" dirty="0"/>
              <a:t>Both variables should be normally distributed</a:t>
            </a:r>
          </a:p>
          <a:p>
            <a:pPr lvl="1"/>
            <a:r>
              <a:rPr lang="en-US" dirty="0"/>
              <a:t>The relationship between the two variables should be linear</a:t>
            </a:r>
          </a:p>
          <a:p>
            <a:pPr lvl="1"/>
            <a:r>
              <a:rPr lang="en-US" dirty="0"/>
              <a:t>Homoscedasticity (constant variance in the residual term)</a:t>
            </a:r>
          </a:p>
          <a:p>
            <a:r>
              <a:rPr lang="en-US" dirty="0"/>
              <a:t>If the assumptions for the Pearson correlation are violated correlation coefficients based on the ranks of the data are preferred</a:t>
            </a:r>
          </a:p>
          <a:p>
            <a:pPr lvl="1"/>
            <a:r>
              <a:rPr lang="en-US" dirty="0"/>
              <a:t>Spearman and Kendall correlations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533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Correlation</a:t>
            </a:r>
            <a:endParaRPr lang="fi-FI" dirty="0"/>
          </a:p>
        </p:txBody>
      </p:sp>
      <p:pic>
        <p:nvPicPr>
          <p:cNvPr id="13314" name="Picture 2" descr="https://upload.wikimedia.org/wikipedia/commons/thumb/e/ec/Anscombe%27s_quartet_3.svg/990px-Anscombe%27s_quartet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88" y="1387740"/>
            <a:ext cx="5071691" cy="36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74333" y="4953132"/>
            <a:ext cx="24160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hlinkClick r:id="rId3"/>
              </a:rPr>
              <a:t>Wikipedia: </a:t>
            </a:r>
            <a:r>
              <a:rPr lang="fi-FI" sz="1000" dirty="0" err="1">
                <a:hlinkClick r:id="rId3"/>
              </a:rPr>
              <a:t>Correlation</a:t>
            </a:r>
            <a:r>
              <a:rPr lang="fi-FI" sz="1000" dirty="0">
                <a:hlinkClick r:id="rId3"/>
              </a:rPr>
              <a:t> and </a:t>
            </a:r>
            <a:r>
              <a:rPr lang="fi-FI" sz="1000" dirty="0" err="1">
                <a:hlinkClick r:id="rId3"/>
              </a:rPr>
              <a:t>dependence</a:t>
            </a:r>
            <a:endParaRPr lang="fi-FI" sz="1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14528" y="4430123"/>
            <a:ext cx="2628000" cy="1046018"/>
            <a:chOff x="572400" y="4460679"/>
            <a:chExt cx="2628000" cy="1046018"/>
          </a:xfrm>
        </p:grpSpPr>
        <p:pic>
          <p:nvPicPr>
            <p:cNvPr id="7" name="Picture 1028"/>
            <p:cNvPicPr>
              <a:picLocks noChangeAspect="1" noChangeArrowheads="1"/>
            </p:cNvPicPr>
            <p:nvPr/>
          </p:nvPicPr>
          <p:blipFill>
            <a:blip r:embed="rId4" cstate="print"/>
            <a:srcRect t="9375" r="83438" b="50684"/>
            <a:stretch>
              <a:fillRect/>
            </a:stretch>
          </p:blipFill>
          <p:spPr bwMode="auto">
            <a:xfrm>
              <a:off x="572400" y="4460679"/>
              <a:ext cx="542622" cy="104601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29"/>
            <p:cNvSpPr txBox="1">
              <a:spLocks noChangeArrowheads="1"/>
            </p:cNvSpPr>
            <p:nvPr/>
          </p:nvSpPr>
          <p:spPr bwMode="auto">
            <a:xfrm>
              <a:off x="1253831" y="4482974"/>
              <a:ext cx="1946569" cy="623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i-FI" sz="1400" b="0" dirty="0" err="1"/>
                <a:t>Which</a:t>
              </a:r>
              <a:r>
                <a:rPr lang="fi-FI" sz="1400" b="0" dirty="0"/>
                <a:t> </a:t>
              </a:r>
              <a:r>
                <a:rPr lang="fi-FI" sz="1400" b="0" dirty="0" err="1"/>
                <a:t>panels</a:t>
              </a:r>
              <a:r>
                <a:rPr lang="fi-FI" sz="1400" b="0" dirty="0"/>
                <a:t> </a:t>
              </a:r>
              <a:r>
                <a:rPr lang="fi-FI" sz="1400" b="0" dirty="0" err="1"/>
                <a:t>have</a:t>
              </a:r>
              <a:r>
                <a:rPr lang="fi-FI" sz="1400" b="0" dirty="0"/>
                <a:t> </a:t>
              </a:r>
              <a:r>
                <a:rPr lang="fi-FI" sz="1400" b="0" dirty="0" err="1"/>
                <a:t>the</a:t>
              </a:r>
              <a:r>
                <a:rPr lang="fi-FI" sz="1400" b="0" dirty="0"/>
                <a:t> </a:t>
              </a:r>
              <a:r>
                <a:rPr lang="fi-FI" sz="1400" b="0" dirty="0" err="1"/>
                <a:t>greatest</a:t>
              </a:r>
              <a:r>
                <a:rPr lang="fi-FI" sz="1400" b="0" dirty="0"/>
                <a:t> </a:t>
              </a:r>
              <a:r>
                <a:rPr lang="fi-FI" sz="1400" b="0" dirty="0" err="1"/>
                <a:t>correlation</a:t>
              </a:r>
              <a:r>
                <a:rPr lang="fi-FI" sz="1400" b="0" dirty="0"/>
                <a:t> </a:t>
              </a:r>
              <a:r>
                <a:rPr lang="fi-FI" sz="1400" b="0" dirty="0" err="1"/>
                <a:t>coefficients</a:t>
              </a:r>
              <a:r>
                <a:rPr lang="fi-FI" sz="1400" b="0" dirty="0"/>
                <a:t> (</a:t>
              </a:r>
              <a:r>
                <a:rPr lang="fi-FI" sz="1400" b="0" dirty="0" err="1"/>
                <a:t>Pearson</a:t>
              </a:r>
              <a:r>
                <a:rPr lang="fi-FI" sz="1400" b="0" dirty="0"/>
                <a:t>)?</a:t>
              </a:r>
              <a:endParaRPr lang="en-GB" sz="1400" b="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sz="quarter" idx="17"/>
          </p:nvPr>
        </p:nvSpPr>
        <p:spPr>
          <a:xfrm>
            <a:off x="552896" y="1518695"/>
            <a:ext cx="3046288" cy="67975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correlation</a:t>
            </a:r>
            <a:r>
              <a:rPr lang="fi-FI" sz="1800" dirty="0"/>
              <a:t> </a:t>
            </a:r>
            <a:r>
              <a:rPr lang="fi-FI" sz="1800" dirty="0" err="1"/>
              <a:t>coefficient</a:t>
            </a:r>
            <a:r>
              <a:rPr lang="fi-FI" sz="1800" dirty="0"/>
              <a:t> for </a:t>
            </a:r>
            <a:r>
              <a:rPr lang="fi-FI" sz="1800" dirty="0" err="1"/>
              <a:t>all</a:t>
            </a:r>
            <a:r>
              <a:rPr lang="fi-FI" sz="1800" dirty="0"/>
              <a:t> data </a:t>
            </a:r>
            <a:r>
              <a:rPr lang="fi-FI" sz="1800" dirty="0" err="1"/>
              <a:t>sets</a:t>
            </a:r>
            <a:r>
              <a:rPr lang="fi-FI" sz="1800" dirty="0"/>
              <a:t> is 0.816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64516" y="2598850"/>
            <a:ext cx="2478012" cy="1292213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i-FI" sz="1600" dirty="0" err="1">
                <a:solidFill>
                  <a:schemeClr val="tx1"/>
                </a:solidFill>
              </a:rPr>
              <a:t>Correlation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coefficient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cannot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serve</a:t>
            </a:r>
            <a:r>
              <a:rPr lang="fi-FI" sz="1600" dirty="0">
                <a:solidFill>
                  <a:schemeClr val="tx1"/>
                </a:solidFill>
              </a:rPr>
              <a:t> as a </a:t>
            </a:r>
            <a:r>
              <a:rPr lang="fi-FI" sz="1600" dirty="0" err="1">
                <a:solidFill>
                  <a:schemeClr val="tx1"/>
                </a:solidFill>
              </a:rPr>
              <a:t>substitute</a:t>
            </a:r>
            <a:r>
              <a:rPr lang="fi-FI" sz="1600" dirty="0">
                <a:solidFill>
                  <a:schemeClr val="tx1"/>
                </a:solidFill>
              </a:rPr>
              <a:t> for </a:t>
            </a:r>
            <a:r>
              <a:rPr lang="fi-FI" sz="1600" dirty="0" err="1">
                <a:solidFill>
                  <a:schemeClr val="tx1"/>
                </a:solidFill>
              </a:rPr>
              <a:t>visual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inspection</a:t>
            </a:r>
            <a:r>
              <a:rPr lang="fi-FI" sz="1600" dirty="0">
                <a:solidFill>
                  <a:schemeClr val="tx1"/>
                </a:solidFill>
              </a:rPr>
              <a:t> of data!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1673" y="1044017"/>
            <a:ext cx="55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9256" y="1044017"/>
            <a:ext cx="55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1673" y="2924528"/>
            <a:ext cx="55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9256" y="2924527"/>
            <a:ext cx="55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2973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Correlation</a:t>
            </a:r>
            <a:endParaRPr lang="fi-FI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3824502" cy="3506680"/>
          </a:xfrm>
        </p:spPr>
        <p:txBody>
          <a:bodyPr/>
          <a:lstStyle/>
          <a:p>
            <a:r>
              <a:rPr lang="fi-FI" sz="1600" dirty="0" err="1"/>
              <a:t>Correlation</a:t>
            </a:r>
            <a:r>
              <a:rPr lang="fi-FI" sz="1600" dirty="0"/>
              <a:t> </a:t>
            </a:r>
            <a:r>
              <a:rPr lang="fi-FI" sz="1600" dirty="0" err="1"/>
              <a:t>based</a:t>
            </a:r>
            <a:r>
              <a:rPr lang="fi-FI" sz="1600" dirty="0"/>
              <a:t> on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rank</a:t>
            </a:r>
            <a:r>
              <a:rPr lang="fi-FI" sz="1600" dirty="0"/>
              <a:t> </a:t>
            </a:r>
            <a:r>
              <a:rPr lang="fi-FI" sz="1600" dirty="0" err="1"/>
              <a:t>values</a:t>
            </a:r>
            <a:r>
              <a:rPr lang="fi-FI" sz="1600" dirty="0"/>
              <a:t> </a:t>
            </a:r>
            <a:r>
              <a:rPr lang="fi-FI" sz="1600" dirty="0" err="1"/>
              <a:t>obtains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value</a:t>
            </a:r>
            <a:r>
              <a:rPr lang="fi-FI" sz="1600" dirty="0"/>
              <a:t> of 1 (</a:t>
            </a:r>
            <a:r>
              <a:rPr lang="fi-FI" sz="1600" dirty="0" err="1"/>
              <a:t>or</a:t>
            </a:r>
            <a:r>
              <a:rPr lang="fi-FI" sz="1600" dirty="0"/>
              <a:t> -1) </a:t>
            </a:r>
            <a:r>
              <a:rPr lang="fi-FI" sz="1600" dirty="0" err="1"/>
              <a:t>suggesting</a:t>
            </a:r>
            <a:r>
              <a:rPr lang="fi-FI" sz="1600" dirty="0"/>
              <a:t> a </a:t>
            </a:r>
            <a:r>
              <a:rPr lang="fi-FI" sz="1600" dirty="0" err="1"/>
              <a:t>perfect</a:t>
            </a:r>
            <a:r>
              <a:rPr lang="fi-FI" sz="1600" dirty="0"/>
              <a:t> association </a:t>
            </a:r>
            <a:r>
              <a:rPr lang="fi-FI" sz="1600" dirty="0" err="1"/>
              <a:t>when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scatterplot</a:t>
            </a:r>
            <a:r>
              <a:rPr lang="fi-FI" sz="1600" dirty="0"/>
              <a:t> of y </a:t>
            </a:r>
            <a:r>
              <a:rPr lang="fi-FI" sz="1600" dirty="0" err="1"/>
              <a:t>against</a:t>
            </a:r>
            <a:r>
              <a:rPr lang="fi-FI" sz="1600" dirty="0"/>
              <a:t> x is a </a:t>
            </a:r>
            <a:r>
              <a:rPr lang="fi-FI" sz="1600" dirty="0" err="1"/>
              <a:t>monotonically</a:t>
            </a:r>
            <a:r>
              <a:rPr lang="fi-FI" sz="1600" dirty="0"/>
              <a:t> </a:t>
            </a:r>
            <a:r>
              <a:rPr lang="fi-FI" sz="1600" dirty="0" err="1"/>
              <a:t>increasing</a:t>
            </a:r>
            <a:r>
              <a:rPr lang="fi-FI" sz="1600" dirty="0"/>
              <a:t> (</a:t>
            </a:r>
            <a:r>
              <a:rPr lang="fi-FI" sz="1600" dirty="0" err="1"/>
              <a:t>decreasing</a:t>
            </a:r>
            <a:r>
              <a:rPr lang="fi-FI" sz="1600" dirty="0"/>
              <a:t>) </a:t>
            </a:r>
            <a:r>
              <a:rPr lang="fi-FI" sz="1600" dirty="0" err="1"/>
              <a:t>curve</a:t>
            </a:r>
            <a:endParaRPr lang="fi-FI" sz="1600" dirty="0"/>
          </a:p>
          <a:p>
            <a:pPr lvl="1"/>
            <a:r>
              <a:rPr lang="fi-FI" sz="1200" dirty="0" err="1"/>
              <a:t>Spearman</a:t>
            </a:r>
            <a:r>
              <a:rPr lang="fi-FI" sz="1200" dirty="0"/>
              <a:t> and </a:t>
            </a:r>
            <a:r>
              <a:rPr lang="fi-FI" sz="1200" dirty="0" err="1"/>
              <a:t>Kendall</a:t>
            </a:r>
            <a:r>
              <a:rPr lang="fi-FI" sz="1200" dirty="0"/>
              <a:t> </a:t>
            </a:r>
            <a:r>
              <a:rPr lang="fi-FI" sz="1200" dirty="0" err="1"/>
              <a:t>correlations</a:t>
            </a:r>
            <a:endParaRPr lang="fi-FI" sz="1200" dirty="0"/>
          </a:p>
          <a:p>
            <a:pPr lvl="1"/>
            <a:endParaRPr lang="fi-FI" sz="1000" dirty="0"/>
          </a:p>
          <a:p>
            <a:endParaRPr lang="fi-FI" sz="400" dirty="0"/>
          </a:p>
          <a:p>
            <a:pPr lvl="1"/>
            <a:endParaRPr lang="fi-FI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4527" y="1387740"/>
            <a:ext cx="7830273" cy="4133687"/>
            <a:chOff x="514527" y="1387740"/>
            <a:chExt cx="7830273" cy="4133687"/>
          </a:xfrm>
        </p:grpSpPr>
        <p:pic>
          <p:nvPicPr>
            <p:cNvPr id="13314" name="Picture 2" descr="https://upload.wikimedia.org/wikipedia/commons/thumb/4/4e/Spearman_fig1.svg/300px-Spearman_fig1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229" y="1387740"/>
              <a:ext cx="4366571" cy="413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14527" y="4430123"/>
              <a:ext cx="3104161" cy="1046018"/>
              <a:chOff x="572400" y="4460679"/>
              <a:chExt cx="2628000" cy="1046018"/>
            </a:xfrm>
          </p:grpSpPr>
          <p:pic>
            <p:nvPicPr>
              <p:cNvPr id="7" name="Picture 102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9375" r="83438" b="50684"/>
              <a:stretch>
                <a:fillRect/>
              </a:stretch>
            </p:blipFill>
            <p:spPr bwMode="auto">
              <a:xfrm>
                <a:off x="572400" y="4460679"/>
                <a:ext cx="542622" cy="1046018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 Box 1029"/>
              <p:cNvSpPr txBox="1">
                <a:spLocks noChangeArrowheads="1"/>
              </p:cNvSpPr>
              <p:nvPr/>
            </p:nvSpPr>
            <p:spPr bwMode="auto">
              <a:xfrm>
                <a:off x="1253831" y="4482974"/>
                <a:ext cx="1946569" cy="6238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fi-FI" sz="1400" b="0" dirty="0" err="1"/>
                  <a:t>What</a:t>
                </a:r>
                <a:r>
                  <a:rPr lang="fi-FI" sz="1400" b="0" dirty="0"/>
                  <a:t> </a:t>
                </a:r>
                <a:r>
                  <a:rPr lang="fi-FI" sz="1400" b="0" dirty="0" err="1"/>
                  <a:t>could</a:t>
                </a:r>
                <a:r>
                  <a:rPr lang="fi-FI" sz="1400" b="0" dirty="0"/>
                  <a:t> </a:t>
                </a:r>
                <a:r>
                  <a:rPr lang="fi-FI" sz="1400" b="0" dirty="0" err="1"/>
                  <a:t>be</a:t>
                </a:r>
                <a:r>
                  <a:rPr lang="fi-FI" sz="1400" b="0" dirty="0"/>
                  <a:t> </a:t>
                </a:r>
                <a:r>
                  <a:rPr lang="fi-FI" sz="1400" b="0" dirty="0" err="1"/>
                  <a:t>the</a:t>
                </a:r>
                <a:r>
                  <a:rPr lang="fi-FI" sz="1400" b="0" dirty="0"/>
                  <a:t> </a:t>
                </a:r>
                <a:r>
                  <a:rPr lang="fi-FI" sz="1400" b="0" dirty="0" err="1"/>
                  <a:t>value</a:t>
                </a:r>
                <a:r>
                  <a:rPr lang="fi-FI" sz="1400" b="0" dirty="0"/>
                  <a:t> for </a:t>
                </a:r>
                <a:r>
                  <a:rPr lang="fi-FI" sz="1400" b="0" dirty="0" err="1"/>
                  <a:t>Spearman</a:t>
                </a:r>
                <a:r>
                  <a:rPr lang="fi-FI" sz="1400" b="0" dirty="0"/>
                  <a:t> </a:t>
                </a:r>
                <a:r>
                  <a:rPr lang="fi-FI" sz="1400" b="0" dirty="0" err="1"/>
                  <a:t>correlation</a:t>
                </a:r>
                <a:r>
                  <a:rPr lang="fi-FI" sz="1400" b="0" dirty="0"/>
                  <a:t> and </a:t>
                </a:r>
                <a:r>
                  <a:rPr lang="fi-FI" sz="1400" b="0" dirty="0" err="1"/>
                  <a:t>Pearson</a:t>
                </a:r>
                <a:r>
                  <a:rPr lang="fi-FI" sz="1400" b="0" dirty="0"/>
                  <a:t> </a:t>
                </a:r>
                <a:r>
                  <a:rPr lang="fi-FI" sz="1400" b="0" dirty="0" err="1"/>
                  <a:t>correlation</a:t>
                </a:r>
                <a:r>
                  <a:rPr lang="fi-FI" sz="1400" b="0" dirty="0"/>
                  <a:t> for </a:t>
                </a:r>
                <a:r>
                  <a:rPr lang="fi-FI" sz="1400" b="0" dirty="0" err="1"/>
                  <a:t>the</a:t>
                </a:r>
                <a:r>
                  <a:rPr lang="fi-FI" sz="1400" b="0" dirty="0"/>
                  <a:t> data </a:t>
                </a:r>
                <a:r>
                  <a:rPr lang="fi-FI" sz="1400" b="0" dirty="0" err="1"/>
                  <a:t>shown</a:t>
                </a:r>
                <a:r>
                  <a:rPr lang="fi-FI" sz="1400" b="0" dirty="0"/>
                  <a:t> </a:t>
                </a:r>
                <a:r>
                  <a:rPr lang="fi-FI" sz="1400" b="0" dirty="0" err="1"/>
                  <a:t>here</a:t>
                </a:r>
                <a:r>
                  <a:rPr lang="fi-FI" sz="1400" b="0" dirty="0"/>
                  <a:t>?</a:t>
                </a:r>
                <a:endParaRPr lang="en-GB" sz="1400" b="0" dirty="0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824919" y="1089498"/>
            <a:ext cx="3161490" cy="797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6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Correlation</a:t>
            </a:r>
            <a:endParaRPr lang="fi-FI" dirty="0"/>
          </a:p>
        </p:txBody>
      </p:sp>
      <p:pic>
        <p:nvPicPr>
          <p:cNvPr id="4" name="Picture 3" descr="http://www.tylervigen.com/chart-pngs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" y="2771544"/>
            <a:ext cx="7326752" cy="2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5098" y="2431915"/>
            <a:ext cx="7976682" cy="3314761"/>
            <a:chOff x="175098" y="2431915"/>
            <a:chExt cx="7976682" cy="3314761"/>
          </a:xfrm>
        </p:grpSpPr>
        <p:sp>
          <p:nvSpPr>
            <p:cNvPr id="5" name="Rectangle 4"/>
            <p:cNvSpPr/>
            <p:nvPr/>
          </p:nvSpPr>
          <p:spPr>
            <a:xfrm>
              <a:off x="1264596" y="2431915"/>
              <a:ext cx="5428034" cy="99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80180" y="3317132"/>
              <a:ext cx="1371600" cy="2216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098" y="3148519"/>
              <a:ext cx="1196502" cy="2216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5262737"/>
              <a:ext cx="5428034" cy="483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572399" y="1288597"/>
            <a:ext cx="7851753" cy="3506680"/>
          </a:xfrm>
        </p:spPr>
        <p:txBody>
          <a:bodyPr/>
          <a:lstStyle/>
          <a:p>
            <a:r>
              <a:rPr lang="fi-FI" sz="1800" dirty="0" err="1"/>
              <a:t>Correlation</a:t>
            </a:r>
            <a:r>
              <a:rPr lang="fi-FI" sz="1800" dirty="0"/>
              <a:t> </a:t>
            </a:r>
            <a:r>
              <a:rPr lang="fi-FI" sz="1800" dirty="0" err="1"/>
              <a:t>measures</a:t>
            </a:r>
            <a:r>
              <a:rPr lang="fi-FI" sz="1800" dirty="0"/>
              <a:t> association – </a:t>
            </a:r>
            <a:r>
              <a:rPr lang="fi-FI" sz="1800" dirty="0" err="1"/>
              <a:t>but</a:t>
            </a:r>
            <a:r>
              <a:rPr lang="fi-FI" sz="1800" dirty="0"/>
              <a:t> it </a:t>
            </a:r>
            <a:r>
              <a:rPr lang="fi-FI" sz="1800" dirty="0" err="1"/>
              <a:t>does</a:t>
            </a:r>
            <a:r>
              <a:rPr lang="fi-FI" sz="1800" dirty="0"/>
              <a:t> </a:t>
            </a:r>
            <a:r>
              <a:rPr lang="fi-FI" sz="1800" dirty="0" err="1"/>
              <a:t>not</a:t>
            </a:r>
            <a:r>
              <a:rPr lang="fi-FI" sz="1800" dirty="0"/>
              <a:t> </a:t>
            </a:r>
            <a:r>
              <a:rPr lang="fi-FI" sz="1800" dirty="0" err="1"/>
              <a:t>imply</a:t>
            </a:r>
            <a:r>
              <a:rPr lang="fi-FI" sz="1800" dirty="0"/>
              <a:t> </a:t>
            </a:r>
            <a:r>
              <a:rPr lang="fi-FI" sz="1800" dirty="0" err="1"/>
              <a:t>causation</a:t>
            </a:r>
            <a:r>
              <a:rPr lang="fi-FI" sz="1800" dirty="0"/>
              <a:t>!</a:t>
            </a:r>
          </a:p>
          <a:p>
            <a:pPr lvl="1"/>
            <a:r>
              <a:rPr lang="fi-FI" sz="1200" dirty="0" err="1"/>
              <a:t>Reverse</a:t>
            </a:r>
            <a:r>
              <a:rPr lang="fi-FI" sz="1200" dirty="0"/>
              <a:t> </a:t>
            </a:r>
            <a:r>
              <a:rPr lang="fi-FI" sz="1200" dirty="0" err="1"/>
              <a:t>causation</a:t>
            </a:r>
            <a:r>
              <a:rPr lang="fi-FI" sz="1200" dirty="0"/>
              <a:t>: ”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faster</a:t>
            </a:r>
            <a:r>
              <a:rPr lang="fi-FI" sz="1200" dirty="0"/>
              <a:t> </a:t>
            </a:r>
            <a:r>
              <a:rPr lang="fi-FI" sz="1200" dirty="0" err="1"/>
              <a:t>windmills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observed</a:t>
            </a:r>
            <a:r>
              <a:rPr lang="fi-FI" sz="1200" dirty="0"/>
              <a:t> </a:t>
            </a:r>
            <a:r>
              <a:rPr lang="fi-FI" sz="1200" dirty="0" err="1"/>
              <a:t>rotate</a:t>
            </a:r>
            <a:r>
              <a:rPr lang="fi-FI" sz="1200" dirty="0"/>
              <a:t>,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stronger</a:t>
            </a:r>
            <a:r>
              <a:rPr lang="fi-FI" sz="1200" dirty="0"/>
              <a:t> is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wind</a:t>
            </a:r>
            <a:r>
              <a:rPr lang="fi-FI" sz="1200" dirty="0"/>
              <a:t>”</a:t>
            </a:r>
          </a:p>
          <a:p>
            <a:pPr lvl="1"/>
            <a:r>
              <a:rPr lang="fi-FI" sz="1200" dirty="0" err="1"/>
              <a:t>Common</a:t>
            </a:r>
            <a:r>
              <a:rPr lang="fi-FI" sz="1200" dirty="0"/>
              <a:t> </a:t>
            </a:r>
            <a:r>
              <a:rPr lang="fi-FI" sz="1200" dirty="0" err="1"/>
              <a:t>causal</a:t>
            </a:r>
            <a:r>
              <a:rPr lang="fi-FI" sz="1200" dirty="0"/>
              <a:t> </a:t>
            </a:r>
            <a:r>
              <a:rPr lang="fi-FI" sz="1200" dirty="0" err="1"/>
              <a:t>variable</a:t>
            </a:r>
            <a:r>
              <a:rPr lang="fi-FI" sz="1200" dirty="0"/>
              <a:t>: ”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more</a:t>
            </a:r>
            <a:r>
              <a:rPr lang="fi-FI" sz="1200" dirty="0"/>
              <a:t> ice </a:t>
            </a:r>
            <a:r>
              <a:rPr lang="fi-FI" sz="1200" dirty="0" err="1"/>
              <a:t>cream</a:t>
            </a:r>
            <a:r>
              <a:rPr lang="fi-FI" sz="1200" dirty="0"/>
              <a:t> is </a:t>
            </a:r>
            <a:r>
              <a:rPr lang="fi-FI" sz="1200" dirty="0" err="1"/>
              <a:t>consumed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more</a:t>
            </a:r>
            <a:r>
              <a:rPr lang="fi-FI" sz="1200" dirty="0"/>
              <a:t> </a:t>
            </a:r>
            <a:r>
              <a:rPr lang="fi-FI" sz="1200" dirty="0" err="1"/>
              <a:t>people</a:t>
            </a:r>
            <a:r>
              <a:rPr lang="fi-FI" sz="1200" dirty="0"/>
              <a:t> </a:t>
            </a:r>
            <a:r>
              <a:rPr lang="fi-FI" sz="1200" dirty="0" err="1"/>
              <a:t>drown</a:t>
            </a:r>
            <a:r>
              <a:rPr lang="fi-FI" sz="1200" dirty="0"/>
              <a:t>.”</a:t>
            </a:r>
          </a:p>
          <a:p>
            <a:pPr lvl="1"/>
            <a:r>
              <a:rPr lang="fi-FI" sz="1200" dirty="0" err="1"/>
              <a:t>Relationship</a:t>
            </a:r>
            <a:r>
              <a:rPr lang="fi-FI" sz="1200" dirty="0"/>
              <a:t> is just a </a:t>
            </a:r>
            <a:r>
              <a:rPr lang="fi-FI" sz="1200" dirty="0" err="1"/>
              <a:t>coincidence</a:t>
            </a:r>
            <a:r>
              <a:rPr lang="fi-FI" sz="1200" dirty="0"/>
              <a:t>: </a:t>
            </a:r>
            <a:r>
              <a:rPr lang="fi-FI" sz="1200" dirty="0" err="1"/>
              <a:t>this</a:t>
            </a:r>
            <a:r>
              <a:rPr lang="fi-FI" sz="1200" dirty="0"/>
              <a:t> </a:t>
            </a:r>
            <a:r>
              <a:rPr lang="fi-FI" sz="1200" dirty="0" err="1"/>
              <a:t>appears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case for </a:t>
            </a:r>
            <a:r>
              <a:rPr lang="fi-FI" sz="1200" dirty="0" err="1"/>
              <a:t>the</a:t>
            </a:r>
            <a:r>
              <a:rPr lang="fi-FI" sz="1200" dirty="0"/>
              <a:t> data </a:t>
            </a:r>
            <a:r>
              <a:rPr lang="fi-FI" sz="1200" dirty="0" err="1"/>
              <a:t>shown</a:t>
            </a:r>
            <a:r>
              <a:rPr lang="fi-FI" sz="1200" dirty="0"/>
              <a:t> </a:t>
            </a:r>
            <a:r>
              <a:rPr lang="fi-FI" sz="1200" dirty="0" err="1"/>
              <a:t>below</a:t>
            </a:r>
            <a:r>
              <a:rPr lang="fi-FI" sz="1200" dirty="0"/>
              <a:t>…</a:t>
            </a:r>
          </a:p>
          <a:p>
            <a:endParaRPr lang="fi-FI" sz="400" dirty="0"/>
          </a:p>
          <a:p>
            <a:pPr lvl="1"/>
            <a:endParaRPr lang="fi-FI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399" y="5561292"/>
            <a:ext cx="5885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Source</a:t>
            </a:r>
            <a:r>
              <a:rPr lang="fi-FI" sz="1000" dirty="0"/>
              <a:t>: </a:t>
            </a:r>
            <a:r>
              <a:rPr lang="fi-FI" sz="1000" dirty="0">
                <a:hlinkClick r:id="rId3"/>
              </a:rPr>
              <a:t>Tylervigen.com </a:t>
            </a:r>
            <a:r>
              <a:rPr lang="fi-FI" sz="1000" dirty="0" err="1">
                <a:hlinkClick r:id="rId3"/>
              </a:rPr>
              <a:t>Spurious</a:t>
            </a:r>
            <a:r>
              <a:rPr lang="fi-FI" sz="1000" dirty="0">
                <a:hlinkClick r:id="rId3"/>
              </a:rPr>
              <a:t> </a:t>
            </a:r>
            <a:r>
              <a:rPr lang="fi-FI" sz="1000" dirty="0" err="1">
                <a:hlinkClick r:id="rId3"/>
              </a:rPr>
              <a:t>correlations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9319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4380600" cy="3506680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describing</a:t>
            </a:r>
            <a:r>
              <a:rPr lang="fi-FI" dirty="0"/>
              <a:t>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phenomenon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line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explanatory</a:t>
            </a:r>
            <a:r>
              <a:rPr lang="fi-FI" dirty="0"/>
              <a:t> (</a:t>
            </a:r>
            <a:r>
              <a:rPr lang="fi-FI" dirty="0" err="1"/>
              <a:t>independent</a:t>
            </a:r>
            <a:r>
              <a:rPr lang="fi-FI" dirty="0"/>
              <a:t>) </a:t>
            </a:r>
            <a:r>
              <a:rPr lang="fi-FI" dirty="0" err="1"/>
              <a:t>variable</a:t>
            </a:r>
            <a:r>
              <a:rPr lang="fi-FI" dirty="0"/>
              <a:t> is </a:t>
            </a:r>
            <a:r>
              <a:rPr lang="fi-FI" dirty="0" err="1"/>
              <a:t>here</a:t>
            </a:r>
            <a:r>
              <a:rPr lang="fi-FI" dirty="0"/>
              <a:t> </a:t>
            </a:r>
            <a:r>
              <a:rPr lang="fi-FI" dirty="0" err="1"/>
              <a:t>denoted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x</a:t>
            </a:r>
          </a:p>
          <a:p>
            <a:pPr lvl="1"/>
            <a:r>
              <a:rPr lang="en-US" dirty="0"/>
              <a:t>The predicted (dependent) variable is here denoted with y</a:t>
            </a:r>
            <a:endParaRPr lang="fi-FI" dirty="0"/>
          </a:p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sufficient</a:t>
            </a:r>
            <a:r>
              <a:rPr lang="fi-FI" dirty="0"/>
              <a:t> to </a:t>
            </a:r>
            <a:r>
              <a:rPr lang="fi-FI" dirty="0" err="1"/>
              <a:t>define</a:t>
            </a:r>
            <a:r>
              <a:rPr lang="fi-FI" dirty="0"/>
              <a:t> a line </a:t>
            </a:r>
            <a:r>
              <a:rPr lang="fi-FI" dirty="0" err="1"/>
              <a:t>fully</a:t>
            </a:r>
            <a:endParaRPr lang="fi-FI" dirty="0"/>
          </a:p>
          <a:p>
            <a:r>
              <a:rPr lang="fi-FI" dirty="0" err="1"/>
              <a:t>If</a:t>
            </a:r>
            <a:r>
              <a:rPr lang="fi-FI" dirty="0"/>
              <a:t> a </a:t>
            </a:r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</a:t>
            </a:r>
            <a:r>
              <a:rPr lang="fi-FI" dirty="0" err="1"/>
              <a:t>becomes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and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fall</a:t>
            </a:r>
            <a:r>
              <a:rPr lang="fi-FI" dirty="0"/>
              <a:t> on the </a:t>
            </a:r>
            <a:r>
              <a:rPr lang="fi-FI" dirty="0" err="1"/>
              <a:t>line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the </a:t>
            </a:r>
            <a:r>
              <a:rPr lang="fi-FI" dirty="0" err="1"/>
              <a:t>reason</a:t>
            </a:r>
            <a:r>
              <a:rPr lang="fi-FI" dirty="0"/>
              <a:t> for </a:t>
            </a:r>
            <a:r>
              <a:rPr lang="fi-FI" dirty="0" err="1"/>
              <a:t>that</a:t>
            </a:r>
            <a:r>
              <a:rPr lang="fi-FI" dirty="0"/>
              <a:t>?</a:t>
            </a:r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? </a:t>
            </a: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333994" y="1600200"/>
            <a:ext cx="3276600" cy="4114800"/>
            <a:chOff x="3504" y="1008"/>
            <a:chExt cx="2064" cy="25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04" y="1008"/>
              <a:ext cx="2064" cy="2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056"/>
              <a:ext cx="1786" cy="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2350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5861057" cy="3506680"/>
          </a:xfrm>
        </p:spPr>
        <p:txBody>
          <a:bodyPr/>
          <a:lstStyle/>
          <a:p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sounds</a:t>
            </a:r>
            <a:r>
              <a:rPr lang="fi-FI" dirty="0"/>
              <a:t> </a:t>
            </a:r>
            <a:r>
              <a:rPr lang="fi-FI" dirty="0" err="1"/>
              <a:t>reasonable</a:t>
            </a:r>
            <a:r>
              <a:rPr lang="fi-FI" dirty="0"/>
              <a:t> to </a:t>
            </a:r>
            <a:r>
              <a:rPr lang="fi-FI" dirty="0" err="1"/>
              <a:t>define</a:t>
            </a:r>
            <a:r>
              <a:rPr lang="fi-FI" dirty="0"/>
              <a:t>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criterion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defines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the </a:t>
            </a:r>
            <a:r>
              <a:rPr lang="fi-FI" dirty="0" err="1"/>
              <a:t>line</a:t>
            </a:r>
            <a:r>
              <a:rPr lang="fi-FI" dirty="0"/>
              <a:t> </a:t>
            </a:r>
            <a:r>
              <a:rPr lang="fi-FI" dirty="0" err="1"/>
              <a:t>fits</a:t>
            </a:r>
            <a:r>
              <a:rPr lang="fi-FI" dirty="0"/>
              <a:t> the data</a:t>
            </a:r>
          </a:p>
          <a:p>
            <a:pPr lvl="1"/>
            <a:r>
              <a:rPr lang="fi-FI" dirty="0"/>
              <a:t>A </a:t>
            </a:r>
            <a:r>
              <a:rPr lang="fi-FI" dirty="0" err="1"/>
              <a:t>commonly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objective</a:t>
            </a:r>
            <a:r>
              <a:rPr lang="fi-FI" dirty="0"/>
              <a:t> </a:t>
            </a:r>
            <a:r>
              <a:rPr lang="fi-FI" dirty="0" err="1"/>
              <a:t>function</a:t>
            </a:r>
            <a:r>
              <a:rPr lang="fi-FI" dirty="0"/>
              <a:t> is the </a:t>
            </a:r>
            <a:r>
              <a:rPr lang="fi-FI" dirty="0" err="1"/>
              <a:t>sum</a:t>
            </a:r>
            <a:r>
              <a:rPr lang="fi-FI" dirty="0"/>
              <a:t> of square </a:t>
            </a:r>
            <a:r>
              <a:rPr lang="fi-FI" dirty="0" err="1"/>
              <a:t>errors</a:t>
            </a:r>
            <a:endParaRPr lang="fi-FI" dirty="0"/>
          </a:p>
          <a:p>
            <a:pPr lvl="2"/>
            <a:r>
              <a:rPr lang="fi-FI" dirty="0" err="1"/>
              <a:t>Punishes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errors</a:t>
            </a:r>
            <a:endParaRPr lang="fi-FI" dirty="0"/>
          </a:p>
          <a:p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searching</a:t>
            </a:r>
            <a:r>
              <a:rPr lang="fi-FI" dirty="0"/>
              <a:t> for: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128657" y="2219325"/>
          <a:ext cx="2371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r:id="rId3" imgW="1701800" imgH="431800" progId="">
                  <p:embed/>
                </p:oleObj>
              </mc:Choice>
              <mc:Fallback>
                <p:oleObj r:id="rId3" imgW="17018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657" y="2219325"/>
                        <a:ext cx="2371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 t="49924"/>
          <a:stretch>
            <a:fillRect/>
          </a:stretch>
        </p:blipFill>
        <p:spPr bwMode="auto">
          <a:xfrm>
            <a:off x="5255970" y="3657600"/>
            <a:ext cx="32893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045029" y="3657600"/>
          <a:ext cx="4016829" cy="34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r:id="rId6" imgW="3238500" imgH="279400" progId="">
                  <p:embed/>
                </p:oleObj>
              </mc:Choice>
              <mc:Fallback>
                <p:oleObj r:id="rId6" imgW="32385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029" y="3657600"/>
                        <a:ext cx="4016829" cy="342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66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5959029" cy="3506680"/>
          </a:xfrm>
        </p:spPr>
        <p:txBody>
          <a:bodyPr/>
          <a:lstStyle/>
          <a:p>
            <a:r>
              <a:rPr lang="fi-FI" dirty="0" err="1"/>
              <a:t>Minimizing</a:t>
            </a:r>
            <a:r>
              <a:rPr lang="fi-FI" dirty="0"/>
              <a:t> a </a:t>
            </a:r>
            <a:r>
              <a:rPr lang="fi-FI" dirty="0" err="1"/>
              <a:t>function</a:t>
            </a:r>
            <a:r>
              <a:rPr lang="fi-FI" dirty="0"/>
              <a:t> </a:t>
            </a:r>
            <a:r>
              <a:rPr lang="fi-FI" dirty="0" err="1"/>
              <a:t>requires</a:t>
            </a:r>
            <a:r>
              <a:rPr lang="fi-FI" dirty="0"/>
              <a:t> the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derivative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zero</a:t>
            </a:r>
            <a:r>
              <a:rPr lang="fi-FI" dirty="0"/>
              <a:t> and the </a:t>
            </a:r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derivative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positive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r>
              <a:rPr lang="fi-FI" i="1" dirty="0"/>
              <a:t>f </a:t>
            </a:r>
            <a:r>
              <a:rPr lang="fi-FI" dirty="0"/>
              <a:t>’(</a:t>
            </a:r>
            <a:r>
              <a:rPr lang="fi-FI" i="1" dirty="0"/>
              <a:t>x</a:t>
            </a:r>
            <a:r>
              <a:rPr lang="fi-FI" dirty="0"/>
              <a:t>) = 0</a:t>
            </a:r>
          </a:p>
          <a:p>
            <a:pPr lvl="1"/>
            <a:r>
              <a:rPr lang="fi-FI" i="1" dirty="0"/>
              <a:t>f </a:t>
            </a:r>
            <a:r>
              <a:rPr lang="fi-FI" dirty="0"/>
              <a:t>’’(</a:t>
            </a:r>
            <a:r>
              <a:rPr lang="fi-FI" i="1" dirty="0"/>
              <a:t>x</a:t>
            </a:r>
            <a:r>
              <a:rPr lang="fi-FI" dirty="0"/>
              <a:t>) &gt; 0</a:t>
            </a:r>
            <a:endParaRPr lang="en-GB" dirty="0"/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312579"/>
              </p:ext>
            </p:extLst>
          </p:nvPr>
        </p:nvGraphicFramePr>
        <p:xfrm>
          <a:off x="1300263" y="3024746"/>
          <a:ext cx="3829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Kaava" r:id="rId3" imgW="1714320" imgH="203040" progId="Equation.3">
                  <p:embed/>
                </p:oleObj>
              </mc:Choice>
              <mc:Fallback>
                <p:oleObj name="Kaava" r:id="rId3" imgW="1714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63" y="3024746"/>
                        <a:ext cx="3829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752600"/>
            <a:ext cx="2262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409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 err="1"/>
              <a:t>Let</a:t>
            </a:r>
            <a:r>
              <a:rPr lang="fi-FI" dirty="0"/>
              <a:t> us </a:t>
            </a:r>
            <a:r>
              <a:rPr lang="fi-FI" dirty="0" err="1"/>
              <a:t>state</a:t>
            </a:r>
            <a:r>
              <a:rPr lang="fi-FI" dirty="0"/>
              <a:t> the </a:t>
            </a:r>
            <a:r>
              <a:rPr lang="fi-FI" dirty="0" err="1"/>
              <a:t>relation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x and y </a:t>
            </a:r>
            <a:r>
              <a:rPr lang="fi-FI" dirty="0" err="1"/>
              <a:t>shown</a:t>
            </a:r>
            <a:r>
              <a:rPr lang="fi-FI" dirty="0"/>
              <a:t> in the </a:t>
            </a:r>
            <a:r>
              <a:rPr lang="fi-FI" dirty="0" err="1"/>
              <a:t>figure</a:t>
            </a:r>
            <a:r>
              <a:rPr lang="fi-FI" dirty="0"/>
              <a:t> </a:t>
            </a:r>
            <a:r>
              <a:rPr lang="fi-FI" dirty="0" err="1"/>
              <a:t>below</a:t>
            </a:r>
            <a:r>
              <a:rPr lang="fi-FI" dirty="0"/>
              <a:t> in </a:t>
            </a:r>
            <a:r>
              <a:rPr lang="fi-FI" dirty="0" err="1"/>
              <a:t>matrix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t="49924"/>
          <a:stretch>
            <a:fillRect/>
          </a:stretch>
        </p:blipFill>
        <p:spPr bwMode="auto">
          <a:xfrm>
            <a:off x="4716016" y="2924944"/>
            <a:ext cx="42672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219200" y="3124200"/>
          <a:ext cx="31242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r:id="rId4" imgW="1612900" imgH="711200" progId="">
                  <p:embed/>
                </p:oleObj>
              </mc:Choice>
              <mc:Fallback>
                <p:oleObj r:id="rId4" imgW="1612900" imgH="71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3124200" cy="138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295400" y="4800600"/>
          <a:ext cx="1905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r:id="rId6" imgW="685800" imgH="203200" progId="">
                  <p:embed/>
                </p:oleObj>
              </mc:Choice>
              <mc:Fallback>
                <p:oleObj r:id="rId6" imgW="6858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1905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7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few</a:t>
            </a:r>
            <a:r>
              <a:rPr lang="fi-FI" dirty="0"/>
              <a:t> </a:t>
            </a:r>
            <a:r>
              <a:rPr lang="fi-FI" dirty="0" err="1"/>
              <a:t>notes</a:t>
            </a:r>
            <a:r>
              <a:rPr lang="fi-FI" dirty="0"/>
              <a:t> on </a:t>
            </a:r>
            <a:r>
              <a:rPr lang="fi-FI" dirty="0" err="1"/>
              <a:t>matrix</a:t>
            </a:r>
            <a:r>
              <a:rPr lang="fi-FI" dirty="0"/>
              <a:t> algebra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 err="1"/>
              <a:t>Matrix</a:t>
            </a:r>
            <a:r>
              <a:rPr lang="fi-FI" dirty="0"/>
              <a:t> algebra</a:t>
            </a:r>
          </a:p>
          <a:p>
            <a:pPr lvl="1"/>
            <a:r>
              <a:rPr lang="fi-FI" dirty="0" err="1"/>
              <a:t>Matrix</a:t>
            </a:r>
            <a:r>
              <a:rPr lang="fi-FI" dirty="0"/>
              <a:t> </a:t>
            </a:r>
            <a:r>
              <a:rPr lang="fi-FI" dirty="0" err="1"/>
              <a:t>product</a:t>
            </a:r>
            <a:endParaRPr lang="fi-FI" dirty="0"/>
          </a:p>
          <a:p>
            <a:pPr lvl="1"/>
            <a:r>
              <a:rPr lang="fi-FI" dirty="0" err="1"/>
              <a:t>Transpose</a:t>
            </a:r>
            <a:r>
              <a:rPr lang="fi-FI" dirty="0"/>
              <a:t> of the </a:t>
            </a:r>
            <a:r>
              <a:rPr lang="fi-FI" dirty="0" err="1"/>
              <a:t>product</a:t>
            </a:r>
            <a:endParaRPr lang="fi-FI" dirty="0"/>
          </a:p>
          <a:p>
            <a:pPr lvl="1"/>
            <a:r>
              <a:rPr lang="fi-FI" dirty="0" err="1"/>
              <a:t>Symmetric</a:t>
            </a:r>
            <a:r>
              <a:rPr lang="fi-FI" dirty="0"/>
              <a:t> </a:t>
            </a:r>
            <a:r>
              <a:rPr lang="fi-FI" dirty="0" err="1"/>
              <a:t>matrix</a:t>
            </a:r>
            <a:endParaRPr lang="fi-FI" dirty="0"/>
          </a:p>
          <a:p>
            <a:pPr lvl="1"/>
            <a:r>
              <a:rPr lang="en-GB" dirty="0">
                <a:hlinkClick r:id="rId2"/>
              </a:rPr>
              <a:t>http://en.wikipedia.org/wiki/Matrix_(mathematics)</a:t>
            </a:r>
            <a:endParaRPr lang="en-GB" dirty="0"/>
          </a:p>
          <a:p>
            <a:r>
              <a:rPr lang="en-GB" dirty="0"/>
              <a:t>Notation</a:t>
            </a:r>
          </a:p>
          <a:p>
            <a:pPr lvl="1"/>
            <a:r>
              <a:rPr lang="en-GB" dirty="0"/>
              <a:t>Scalars in lower case </a:t>
            </a:r>
          </a:p>
          <a:p>
            <a:pPr lvl="1"/>
            <a:r>
              <a:rPr lang="en-GB" dirty="0"/>
              <a:t>Vectors bold and lower case</a:t>
            </a:r>
          </a:p>
          <a:p>
            <a:pPr lvl="1"/>
            <a:r>
              <a:rPr lang="en-GB" dirty="0"/>
              <a:t>Matrices bold and upper case</a:t>
            </a:r>
            <a:endParaRPr lang="fi-FI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8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Warm-up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Topics</a:t>
            </a:r>
            <a:r>
              <a:rPr lang="fi-FI" dirty="0"/>
              <a:t> of </a:t>
            </a:r>
            <a:r>
              <a:rPr lang="fi-FI" dirty="0" err="1"/>
              <a:t>today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is a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Basic </a:t>
            </a:r>
            <a:r>
              <a:rPr lang="fi-FI" dirty="0" err="1"/>
              <a:t>statistical</a:t>
            </a:r>
            <a:r>
              <a:rPr lang="fi-FI" dirty="0"/>
              <a:t> </a:t>
            </a:r>
            <a:r>
              <a:rPr lang="fi-FI" dirty="0" err="1"/>
              <a:t>concepts</a:t>
            </a:r>
            <a:endParaRPr lang="fi-FI" dirty="0"/>
          </a:p>
          <a:p>
            <a:pPr lvl="1"/>
            <a:r>
              <a:rPr lang="fi-FI" dirty="0" err="1"/>
              <a:t>Correlation</a:t>
            </a:r>
            <a:endParaRPr lang="fi-FI" dirty="0"/>
          </a:p>
          <a:p>
            <a:pPr lvl="1"/>
            <a:r>
              <a:rPr lang="fi-FI" dirty="0" err="1"/>
              <a:t>Linear</a:t>
            </a:r>
            <a:r>
              <a:rPr lang="fi-FI" dirty="0"/>
              <a:t> regression</a:t>
            </a:r>
          </a:p>
          <a:p>
            <a:pPr lvl="1"/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  <a:p>
            <a:r>
              <a:rPr lang="fi-FI" dirty="0" err="1"/>
              <a:t>This</a:t>
            </a:r>
            <a:r>
              <a:rPr lang="fi-FI" dirty="0"/>
              <a:t> is a </a:t>
            </a:r>
            <a:r>
              <a:rPr lang="fi-FI" dirty="0" err="1"/>
              <a:t>brief</a:t>
            </a:r>
            <a:r>
              <a:rPr lang="fi-FI" dirty="0"/>
              <a:t>, </a:t>
            </a:r>
            <a:r>
              <a:rPr lang="fi-FI" dirty="0" err="1"/>
              <a:t>practically</a:t>
            </a:r>
            <a:r>
              <a:rPr lang="fi-FI" dirty="0"/>
              <a:t> </a:t>
            </a:r>
            <a:r>
              <a:rPr lang="fi-FI" dirty="0" err="1"/>
              <a:t>oriented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magical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of </a:t>
            </a:r>
            <a:r>
              <a:rPr lang="fi-FI" dirty="0" err="1"/>
              <a:t>statistics</a:t>
            </a:r>
            <a:endParaRPr lang="fi-FI" dirty="0"/>
          </a:p>
          <a:p>
            <a:pPr lvl="1"/>
            <a:r>
              <a:rPr lang="en-US" dirty="0"/>
              <a:t>Department of Mathematics and Systems Analysis offers courses on statistical methods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04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 err="1"/>
              <a:t>From</a:t>
            </a:r>
            <a:r>
              <a:rPr lang="fi-FI" dirty="0"/>
              <a:t>                     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follows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 </a:t>
            </a:r>
          </a:p>
          <a:p>
            <a:r>
              <a:rPr lang="fi-FI" dirty="0" err="1"/>
              <a:t>Now</a:t>
            </a:r>
            <a:r>
              <a:rPr lang="fi-FI" dirty="0"/>
              <a:t> the </a:t>
            </a:r>
            <a:r>
              <a:rPr lang="fi-FI" dirty="0" err="1"/>
              <a:t>sum</a:t>
            </a:r>
            <a:r>
              <a:rPr lang="fi-FI" dirty="0"/>
              <a:t> of </a:t>
            </a:r>
            <a:r>
              <a:rPr lang="fi-FI" dirty="0" err="1"/>
              <a:t>squared</a:t>
            </a:r>
            <a:r>
              <a:rPr lang="fi-FI" dirty="0"/>
              <a:t> </a:t>
            </a:r>
            <a:r>
              <a:rPr lang="fi-FI" dirty="0" err="1"/>
              <a:t>errors</a:t>
            </a:r>
            <a:r>
              <a:rPr lang="fi-FI" dirty="0"/>
              <a:t> (SSE)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written</a:t>
            </a:r>
            <a:r>
              <a:rPr lang="fi-FI" dirty="0"/>
              <a:t> as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tems</a:t>
            </a:r>
            <a:r>
              <a:rPr lang="fi-FI" dirty="0"/>
              <a:t>           and          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scalars</a:t>
            </a:r>
            <a:r>
              <a:rPr lang="fi-FI" dirty="0"/>
              <a:t> and </a:t>
            </a:r>
            <a:r>
              <a:rPr lang="fi-FI" dirty="0" err="1"/>
              <a:t>identical</a:t>
            </a:r>
            <a:r>
              <a:rPr lang="fi-FI" dirty="0"/>
              <a:t>,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follows</a:t>
            </a:r>
            <a:r>
              <a:rPr lang="fi-FI" dirty="0"/>
              <a:t> the </a:t>
            </a:r>
            <a:r>
              <a:rPr lang="fi-FI" dirty="0" err="1"/>
              <a:t>equality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the </a:t>
            </a:r>
            <a:r>
              <a:rPr lang="fi-FI" dirty="0" err="1"/>
              <a:t>second</a:t>
            </a:r>
            <a:r>
              <a:rPr lang="fi-FI" dirty="0"/>
              <a:t> and </a:t>
            </a:r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en-US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399296" y="2709435"/>
          <a:ext cx="57150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r:id="rId3" imgW="3289300" imgH="774700" progId="">
                  <p:embed/>
                </p:oleObj>
              </mc:Choice>
              <mc:Fallback>
                <p:oleObj r:id="rId3" imgW="3289300" imgH="774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296" y="2709435"/>
                        <a:ext cx="57150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828800" y="1776967"/>
          <a:ext cx="11430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" r:id="rId5" imgW="685800" imgH="203200" progId="">
                  <p:embed/>
                </p:oleObj>
              </mc:Choice>
              <mc:Fallback>
                <p:oleObj r:id="rId5" imgW="6858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76967"/>
                        <a:ext cx="11430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4800600" y="1776967"/>
          <a:ext cx="1143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r:id="rId7" imgW="672808" imgH="203112" progId="">
                  <p:embed/>
                </p:oleObj>
              </mc:Choice>
              <mc:Fallback>
                <p:oleObj r:id="rId7" imgW="672808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76967"/>
                        <a:ext cx="11430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740888" y="4363464"/>
          <a:ext cx="6096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" r:id="rId9" imgW="469900" imgH="228600" progId="">
                  <p:embed/>
                </p:oleObj>
              </mc:Choice>
              <mc:Fallback>
                <p:oleObj r:id="rId9" imgW="4699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888" y="4363464"/>
                        <a:ext cx="6096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3941619" y="4363464"/>
          <a:ext cx="533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7" r:id="rId11" imgW="393529" imgH="228501" progId="">
                  <p:embed/>
                </p:oleObj>
              </mc:Choice>
              <mc:Fallback>
                <p:oleObj r:id="rId11" imgW="393529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619" y="4363464"/>
                        <a:ext cx="533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18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 err="1"/>
              <a:t>Now</a:t>
            </a:r>
            <a:r>
              <a:rPr lang="fi-FI" dirty="0"/>
              <a:t> </a:t>
            </a:r>
            <a:r>
              <a:rPr lang="fi-FI" dirty="0" err="1"/>
              <a:t>requiring</a:t>
            </a:r>
            <a:r>
              <a:rPr lang="fi-FI" dirty="0"/>
              <a:t> the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derivative</a:t>
            </a:r>
            <a:r>
              <a:rPr lang="fi-FI" dirty="0"/>
              <a:t> of </a:t>
            </a:r>
            <a:r>
              <a:rPr lang="fi-FI" i="1" dirty="0"/>
              <a:t>SSE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respect</a:t>
            </a:r>
            <a:r>
              <a:rPr lang="fi-FI" dirty="0"/>
              <a:t> to </a:t>
            </a:r>
            <a:r>
              <a:rPr lang="fi-FI" dirty="0" err="1"/>
              <a:t>parameter</a:t>
            </a:r>
            <a:r>
              <a:rPr lang="fi-FI" dirty="0"/>
              <a:t> </a:t>
            </a:r>
            <a:r>
              <a:rPr lang="fi-FI" dirty="0" err="1"/>
              <a:t>vector</a:t>
            </a:r>
            <a:r>
              <a:rPr lang="fi-FI" dirty="0"/>
              <a:t> </a:t>
            </a:r>
            <a:r>
              <a:rPr lang="fi-FI" b="1" dirty="0"/>
              <a:t>p </a:t>
            </a:r>
            <a:r>
              <a:rPr lang="fi-FI" dirty="0"/>
              <a:t>(</a:t>
            </a:r>
            <a:r>
              <a:rPr lang="fi-FI" dirty="0" err="1"/>
              <a:t>slope</a:t>
            </a:r>
            <a:r>
              <a:rPr lang="fi-FI" dirty="0"/>
              <a:t> and </a:t>
            </a:r>
            <a:r>
              <a:rPr lang="fi-FI" dirty="0" err="1"/>
              <a:t>intercept</a:t>
            </a:r>
            <a:r>
              <a:rPr lang="fi-FI" dirty="0"/>
              <a:t>)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zero</a:t>
            </a:r>
            <a:r>
              <a:rPr lang="fi-FI" dirty="0"/>
              <a:t> </a:t>
            </a:r>
            <a:r>
              <a:rPr lang="fi-FI" dirty="0" err="1"/>
              <a:t>yields</a:t>
            </a:r>
            <a:endParaRPr 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205376" y="3334352"/>
          <a:ext cx="3276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" r:id="rId3" imgW="1803400" imgH="419100" progId="">
                  <p:embed/>
                </p:oleObj>
              </mc:Choice>
              <mc:Fallback>
                <p:oleObj r:id="rId3" imgW="18034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376" y="3334352"/>
                        <a:ext cx="32766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205376" y="2724752"/>
          <a:ext cx="38100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Equation" r:id="rId5" imgW="1993680" imgH="228600" progId="">
                  <p:embed/>
                </p:oleObj>
              </mc:Choice>
              <mc:Fallback>
                <p:oleObj name="Equation" r:id="rId5" imgW="19936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376" y="2724752"/>
                        <a:ext cx="38100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1281576" y="4207477"/>
          <a:ext cx="2209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" r:id="rId7" imgW="1205977" imgH="317362" progId="">
                  <p:embed/>
                </p:oleObj>
              </mc:Choice>
              <mc:Fallback>
                <p:oleObj r:id="rId7" imgW="1205977" imgH="3173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76" y="4207477"/>
                        <a:ext cx="22098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7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5475975" cy="1088902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Ordinary</a:t>
            </a:r>
            <a:r>
              <a:rPr lang="fi-FI" dirty="0"/>
              <a:t> </a:t>
            </a:r>
            <a:r>
              <a:rPr lang="fi-FI" dirty="0" err="1"/>
              <a:t>Least</a:t>
            </a:r>
            <a:r>
              <a:rPr lang="fi-FI" dirty="0"/>
              <a:t> Square (OLS) </a:t>
            </a:r>
            <a:r>
              <a:rPr lang="fi-FI" dirty="0" err="1"/>
              <a:t>estimate</a:t>
            </a:r>
            <a:r>
              <a:rPr lang="fi-FI" dirty="0"/>
              <a:t>  is a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estimate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to a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assumptions</a:t>
            </a:r>
            <a:r>
              <a:rPr lang="fi-FI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relationship between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is linear, i.e. in the case of two variables the straight line is the correct model structure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There is no error in the </a:t>
            </a:r>
            <a:r>
              <a:rPr lang="en-US" b="1" dirty="0"/>
              <a:t>X </a:t>
            </a:r>
            <a:r>
              <a:rPr lang="en-US" dirty="0"/>
              <a:t>values (and there is no exact linear relationship between two or more </a:t>
            </a:r>
            <a:r>
              <a:rPr lang="en-US" b="1" dirty="0"/>
              <a:t>x</a:t>
            </a:r>
            <a:r>
              <a:rPr lang="en-US" dirty="0"/>
              <a:t>’s)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measurement error in </a:t>
            </a:r>
            <a:r>
              <a:rPr lang="en-US" b="1" dirty="0"/>
              <a:t>y</a:t>
            </a:r>
            <a:r>
              <a:rPr lang="en-US" dirty="0"/>
              <a:t> has zero expected value and a constant variance, and there is no correlation between errors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normality of the measurement error is also sometimes required for statistical testing of the parameter significance</a:t>
            </a:r>
          </a:p>
          <a:p>
            <a:endParaRPr lang="fi-FI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94712"/>
              </p:ext>
            </p:extLst>
          </p:nvPr>
        </p:nvGraphicFramePr>
        <p:xfrm>
          <a:off x="5958351" y="1604579"/>
          <a:ext cx="2209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3" imgW="1205977" imgH="317362" progId="">
                  <p:embed/>
                </p:oleObj>
              </mc:Choice>
              <mc:Fallback>
                <p:oleObj r:id="rId3" imgW="1205977" imgH="317362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351" y="1604579"/>
                        <a:ext cx="22098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owchart: Alternate Process 4"/>
          <p:cNvSpPr/>
          <p:nvPr/>
        </p:nvSpPr>
        <p:spPr>
          <a:xfrm>
            <a:off x="5958351" y="2684575"/>
            <a:ext cx="2478012" cy="1292213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i-FI" sz="1600" dirty="0">
                <a:solidFill>
                  <a:schemeClr val="tx1"/>
                </a:solidFill>
              </a:rPr>
              <a:t>If </a:t>
            </a:r>
            <a:r>
              <a:rPr lang="fi-FI" sz="1600" dirty="0" err="1">
                <a:solidFill>
                  <a:schemeClr val="tx1"/>
                </a:solidFill>
              </a:rPr>
              <a:t>some</a:t>
            </a:r>
            <a:r>
              <a:rPr lang="fi-FI" sz="1600" dirty="0">
                <a:solidFill>
                  <a:schemeClr val="tx1"/>
                </a:solidFill>
              </a:rPr>
              <a:t> of </a:t>
            </a:r>
            <a:r>
              <a:rPr lang="fi-FI" sz="1600" dirty="0" err="1">
                <a:solidFill>
                  <a:schemeClr val="tx1"/>
                </a:solidFill>
              </a:rPr>
              <a:t>the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assumptions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are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violated</a:t>
            </a:r>
            <a:r>
              <a:rPr lang="fi-FI" sz="1600" dirty="0">
                <a:solidFill>
                  <a:schemeClr val="tx1"/>
                </a:solidFill>
              </a:rPr>
              <a:t>, </a:t>
            </a:r>
            <a:r>
              <a:rPr lang="fi-FI" sz="1600" dirty="0" err="1">
                <a:solidFill>
                  <a:schemeClr val="tx1"/>
                </a:solidFill>
              </a:rPr>
              <a:t>one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can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try</a:t>
            </a:r>
            <a:r>
              <a:rPr lang="fi-FI" sz="1600" dirty="0">
                <a:solidFill>
                  <a:schemeClr val="tx1"/>
                </a:solidFill>
              </a:rPr>
              <a:t> to </a:t>
            </a:r>
            <a:r>
              <a:rPr lang="fi-FI" sz="1600" dirty="0" err="1">
                <a:solidFill>
                  <a:schemeClr val="tx1"/>
                </a:solidFill>
              </a:rPr>
              <a:t>transform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the</a:t>
            </a:r>
            <a:r>
              <a:rPr lang="fi-FI" sz="1600" dirty="0">
                <a:solidFill>
                  <a:schemeClr val="tx1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898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en-US" dirty="0"/>
              <a:t>Model result will differ from the data due to inaccuracies both in the measurements and in the model structure</a:t>
            </a:r>
          </a:p>
          <a:p>
            <a:r>
              <a:rPr lang="fi-FI" dirty="0" err="1"/>
              <a:t>How</a:t>
            </a:r>
            <a:r>
              <a:rPr lang="fi-FI" dirty="0"/>
              <a:t> is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inaccuracy</a:t>
            </a:r>
            <a:r>
              <a:rPr lang="fi-FI" dirty="0"/>
              <a:t> </a:t>
            </a:r>
            <a:r>
              <a:rPr lang="fi-FI" dirty="0" err="1"/>
              <a:t>reflected</a:t>
            </a:r>
            <a:r>
              <a:rPr lang="fi-FI" dirty="0"/>
              <a:t> in the </a:t>
            </a:r>
            <a:r>
              <a:rPr lang="fi-FI" dirty="0" err="1"/>
              <a:t>accuracy</a:t>
            </a:r>
            <a:r>
              <a:rPr lang="fi-FI" dirty="0"/>
              <a:t> of the </a:t>
            </a:r>
            <a:r>
              <a:rPr lang="fi-FI" dirty="0" err="1"/>
              <a:t>parameter</a:t>
            </a:r>
            <a:r>
              <a:rPr lang="fi-FI" dirty="0"/>
              <a:t> </a:t>
            </a:r>
            <a:r>
              <a:rPr lang="fi-FI" dirty="0" err="1"/>
              <a:t>vector</a:t>
            </a:r>
            <a:r>
              <a:rPr lang="fi-FI" dirty="0"/>
              <a:t> </a:t>
            </a:r>
            <a:r>
              <a:rPr lang="fi-FI" b="1" dirty="0" err="1"/>
              <a:t>p</a:t>
            </a:r>
            <a:r>
              <a:rPr lang="fi-FI" baseline="-25000" dirty="0" err="1"/>
              <a:t>LS</a:t>
            </a:r>
            <a:r>
              <a:rPr lang="fi-FI" dirty="0"/>
              <a:t>?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9924"/>
          <a:stretch>
            <a:fillRect/>
          </a:stretch>
        </p:blipFill>
        <p:spPr bwMode="auto">
          <a:xfrm>
            <a:off x="5502564" y="3651971"/>
            <a:ext cx="31242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4505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6172200" cy="3506680"/>
          </a:xfrm>
        </p:spPr>
        <p:txBody>
          <a:bodyPr/>
          <a:lstStyle/>
          <a:p>
            <a:r>
              <a:rPr lang="en-US" dirty="0"/>
              <a:t>Assume for a moment that the linear model structure is fully correct and the error arises solely from measurement inaccuracies</a:t>
            </a:r>
          </a:p>
          <a:p>
            <a:r>
              <a:rPr lang="en-US" dirty="0"/>
              <a:t>We do not know how large those errors are for each individual observation</a:t>
            </a:r>
          </a:p>
          <a:p>
            <a:pPr lvl="1"/>
            <a:r>
              <a:rPr lang="en-US" dirty="0"/>
              <a:t>If we did, we could easily calculate the correct value and hence obtain an error-free observation record</a:t>
            </a:r>
          </a:p>
          <a:p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and idea of the </a:t>
            </a:r>
            <a:r>
              <a:rPr lang="fi-FI" dirty="0" err="1"/>
              <a:t>magnitude</a:t>
            </a:r>
            <a:r>
              <a:rPr lang="fi-FI" dirty="0"/>
              <a:t> of the </a:t>
            </a:r>
            <a:r>
              <a:rPr lang="fi-FI" dirty="0" err="1"/>
              <a:t>error</a:t>
            </a:r>
            <a:endParaRPr lang="fi-FI" dirty="0"/>
          </a:p>
          <a:p>
            <a:pPr lvl="1"/>
            <a:r>
              <a:rPr lang="fi-FI" dirty="0" err="1"/>
              <a:t>Assume</a:t>
            </a:r>
            <a:r>
              <a:rPr lang="fi-FI" dirty="0"/>
              <a:t> the </a:t>
            </a:r>
            <a:r>
              <a:rPr lang="fi-FI" dirty="0" err="1"/>
              <a:t>error</a:t>
            </a:r>
            <a:r>
              <a:rPr lang="fi-FI" dirty="0"/>
              <a:t> is a </a:t>
            </a:r>
            <a:r>
              <a:rPr lang="fi-FI" dirty="0" err="1"/>
              <a:t>zero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random</a:t>
            </a:r>
            <a:r>
              <a:rPr lang="fi-FI" dirty="0"/>
              <a:t> </a:t>
            </a:r>
            <a:r>
              <a:rPr lang="fi-FI" dirty="0" err="1"/>
              <a:t>variable</a:t>
            </a:r>
            <a:r>
              <a:rPr lang="fi-FI" dirty="0"/>
              <a:t> </a:t>
            </a:r>
            <a:r>
              <a:rPr lang="fi-FI" dirty="0" err="1"/>
              <a:t>having</a:t>
            </a:r>
            <a:r>
              <a:rPr lang="fi-FI" dirty="0"/>
              <a:t> the </a:t>
            </a:r>
            <a:r>
              <a:rPr lang="fi-FI" dirty="0" err="1"/>
              <a:t>variance</a:t>
            </a:r>
            <a:r>
              <a:rPr lang="fi-FI" dirty="0"/>
              <a:t> of </a:t>
            </a:r>
            <a:r>
              <a:rPr lang="fi-FI" dirty="0">
                <a:latin typeface="Symbol" pitchFamily="18" charset="2"/>
              </a:rPr>
              <a:t>s</a:t>
            </a:r>
            <a:r>
              <a:rPr lang="fi-FI" baseline="30000" dirty="0"/>
              <a:t>2</a:t>
            </a:r>
            <a:endParaRPr lang="en-US" dirty="0"/>
          </a:p>
          <a:p>
            <a:pPr lvl="1"/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further</a:t>
            </a:r>
            <a:r>
              <a:rPr lang="fi-FI" dirty="0"/>
              <a:t> </a:t>
            </a:r>
            <a:r>
              <a:rPr lang="fi-FI" dirty="0" err="1"/>
              <a:t>assume</a:t>
            </a:r>
            <a:r>
              <a:rPr lang="fi-FI" dirty="0"/>
              <a:t> the </a:t>
            </a:r>
            <a:r>
              <a:rPr lang="fi-FI" dirty="0" err="1"/>
              <a:t>error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normally</a:t>
            </a:r>
            <a:r>
              <a:rPr lang="fi-FI" dirty="0"/>
              <a:t> </a:t>
            </a:r>
            <a:r>
              <a:rPr lang="fi-FI" dirty="0" err="1"/>
              <a:t>distributed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write</a:t>
            </a:r>
            <a:r>
              <a:rPr lang="fi-FI" dirty="0"/>
              <a:t>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744600" y="4267200"/>
          <a:ext cx="16002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r:id="rId3" imgW="1346200" imgH="1143000" progId="">
                  <p:embed/>
                </p:oleObj>
              </mc:Choice>
              <mc:Fallback>
                <p:oleObj r:id="rId3" imgW="1346200" imgH="1143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600" y="4267200"/>
                        <a:ext cx="1600200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15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en-US" dirty="0"/>
              <a:t>As the error is a random number it can take different values even for the same observation when the measurement is repeated</a:t>
            </a:r>
          </a:p>
          <a:p>
            <a:pPr lvl="1"/>
            <a:r>
              <a:rPr lang="fi-FI" dirty="0" err="1"/>
              <a:t>If</a:t>
            </a:r>
            <a:r>
              <a:rPr lang="fi-FI" dirty="0"/>
              <a:t> the </a:t>
            </a:r>
            <a:r>
              <a:rPr lang="fi-FI" dirty="0" err="1"/>
              <a:t>measurement</a:t>
            </a:r>
            <a:r>
              <a:rPr lang="fi-FI" dirty="0"/>
              <a:t> </a:t>
            </a:r>
            <a:r>
              <a:rPr lang="fi-FI" dirty="0" err="1"/>
              <a:t>campaign</a:t>
            </a:r>
            <a:r>
              <a:rPr lang="fi-FI" dirty="0"/>
              <a:t>,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produced</a:t>
            </a:r>
            <a:r>
              <a:rPr lang="fi-FI" dirty="0"/>
              <a:t> the </a:t>
            </a:r>
            <a:r>
              <a:rPr lang="fi-FI" dirty="0" err="1"/>
              <a:t>observations</a:t>
            </a:r>
            <a:r>
              <a:rPr lang="fi-FI" dirty="0"/>
              <a:t> </a:t>
            </a:r>
            <a:r>
              <a:rPr lang="fi-FI" dirty="0" err="1"/>
              <a:t>shown</a:t>
            </a:r>
            <a:r>
              <a:rPr lang="fi-FI" dirty="0"/>
              <a:t> in the </a:t>
            </a:r>
            <a:r>
              <a:rPr lang="fi-FI" dirty="0" err="1"/>
              <a:t>figure</a:t>
            </a:r>
            <a:r>
              <a:rPr lang="fi-FI" dirty="0"/>
              <a:t>,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run</a:t>
            </a:r>
            <a:r>
              <a:rPr lang="fi-FI" dirty="0"/>
              <a:t> </a:t>
            </a:r>
            <a:r>
              <a:rPr lang="fi-FI" dirty="0" err="1"/>
              <a:t>again</a:t>
            </a:r>
            <a:r>
              <a:rPr lang="fi-FI" dirty="0"/>
              <a:t> the </a:t>
            </a:r>
            <a:r>
              <a:rPr lang="fi-FI" dirty="0" err="1"/>
              <a:t>deviations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d</a:t>
            </a:r>
            <a:r>
              <a:rPr lang="fi-FI" baseline="-25000" dirty="0"/>
              <a:t>1</a:t>
            </a:r>
            <a:r>
              <a:rPr lang="fi-FI" dirty="0"/>
              <a:t> to d</a:t>
            </a:r>
            <a:r>
              <a:rPr lang="fi-FI" baseline="-25000" dirty="0"/>
              <a:t>3 </a:t>
            </a:r>
            <a:r>
              <a:rPr lang="fi-FI" dirty="0"/>
              <a:t>(and as a </a:t>
            </a:r>
            <a:r>
              <a:rPr lang="fi-FI" dirty="0" err="1"/>
              <a:t>consequence</a:t>
            </a:r>
            <a:r>
              <a:rPr lang="fi-FI" dirty="0"/>
              <a:t> the </a:t>
            </a:r>
            <a:r>
              <a:rPr lang="fi-FI" dirty="0" err="1"/>
              <a:t>observations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y</a:t>
            </a:r>
            <a:r>
              <a:rPr lang="fi-FI" baseline="-25000" dirty="0"/>
              <a:t>1</a:t>
            </a:r>
            <a:r>
              <a:rPr lang="fi-FI" dirty="0"/>
              <a:t> to y</a:t>
            </a:r>
            <a:r>
              <a:rPr lang="fi-FI" baseline="-25000" dirty="0"/>
              <a:t>3</a:t>
            </a:r>
            <a:r>
              <a:rPr lang="fi-FI" dirty="0"/>
              <a:t>)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generally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values</a:t>
            </a:r>
            <a:endParaRPr lang="fi-FI" dirty="0"/>
          </a:p>
          <a:p>
            <a:pPr lvl="1"/>
            <a:r>
              <a:rPr lang="fi-FI" dirty="0" err="1"/>
              <a:t>Consequently</a:t>
            </a:r>
            <a:r>
              <a:rPr lang="fi-FI" dirty="0"/>
              <a:t>, </a:t>
            </a:r>
            <a:r>
              <a:rPr lang="fi-FI" dirty="0" err="1"/>
              <a:t>also</a:t>
            </a:r>
            <a:r>
              <a:rPr lang="fi-FI" dirty="0"/>
              <a:t> the </a:t>
            </a: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parameter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(</a:t>
            </a:r>
            <a:r>
              <a:rPr lang="fi-FI" dirty="0" err="1"/>
              <a:t>slope</a:t>
            </a:r>
            <a:r>
              <a:rPr lang="fi-FI" dirty="0"/>
              <a:t> and </a:t>
            </a:r>
            <a:r>
              <a:rPr lang="fi-FI" dirty="0" err="1"/>
              <a:t>intercept</a:t>
            </a:r>
            <a:r>
              <a:rPr lang="fi-FI" dirty="0"/>
              <a:t>)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change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49924"/>
          <a:stretch>
            <a:fillRect/>
          </a:stretch>
        </p:blipFill>
        <p:spPr bwMode="auto">
          <a:xfrm>
            <a:off x="5558000" y="3827463"/>
            <a:ext cx="31242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23127" y="4110182"/>
            <a:ext cx="2660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How</a:t>
            </a:r>
            <a:r>
              <a:rPr lang="fi-FI" sz="2000" dirty="0"/>
              <a:t> </a:t>
            </a:r>
            <a:r>
              <a:rPr lang="fi-FI" sz="2000" dirty="0" err="1"/>
              <a:t>much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trust</a:t>
            </a:r>
            <a:r>
              <a:rPr lang="fi-FI" sz="2000" dirty="0"/>
              <a:t> the </a:t>
            </a:r>
            <a:r>
              <a:rPr lang="fi-FI" sz="2000" dirty="0" err="1"/>
              <a:t>parameter</a:t>
            </a:r>
            <a:r>
              <a:rPr lang="fi-FI" sz="2000" dirty="0"/>
              <a:t> </a:t>
            </a:r>
            <a:r>
              <a:rPr lang="fi-FI" sz="2000" dirty="0" err="1"/>
              <a:t>estimates</a:t>
            </a:r>
            <a:r>
              <a:rPr lang="fi-FI" sz="2000" dirty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576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en-US" dirty="0"/>
              <a:t>Parameter estimates depend on the measurements, and hence on the measurement errors</a:t>
            </a:r>
          </a:p>
          <a:p>
            <a:r>
              <a:rPr lang="fi-FI" dirty="0"/>
              <a:t>As the </a:t>
            </a:r>
            <a:r>
              <a:rPr lang="fi-FI" dirty="0" err="1"/>
              <a:t>measurement</a:t>
            </a:r>
            <a:r>
              <a:rPr lang="fi-FI" dirty="0"/>
              <a:t> </a:t>
            </a:r>
            <a:r>
              <a:rPr lang="fi-FI" dirty="0" err="1"/>
              <a:t>error</a:t>
            </a:r>
            <a:r>
              <a:rPr lang="fi-FI" dirty="0"/>
              <a:t> is a </a:t>
            </a:r>
            <a:r>
              <a:rPr lang="fi-FI" dirty="0" err="1"/>
              <a:t>random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, the </a:t>
            </a:r>
            <a:r>
              <a:rPr lang="fi-FI" dirty="0" err="1"/>
              <a:t>parameter</a:t>
            </a:r>
            <a:r>
              <a:rPr lang="fi-FI" dirty="0"/>
              <a:t> </a:t>
            </a:r>
            <a:r>
              <a:rPr lang="fi-FI" dirty="0" err="1"/>
              <a:t>estimates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random</a:t>
            </a:r>
            <a:r>
              <a:rPr lang="fi-FI" dirty="0"/>
              <a:t> </a:t>
            </a:r>
            <a:r>
              <a:rPr lang="fi-FI" dirty="0" err="1"/>
              <a:t>numbers</a:t>
            </a:r>
            <a:endParaRPr lang="fi-FI" dirty="0"/>
          </a:p>
          <a:p>
            <a:r>
              <a:rPr lang="en-US" dirty="0"/>
              <a:t>The covariance of the parameter estimate gives information about the accuracy of the parameter estimate derived from any single campaign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important</a:t>
            </a:r>
            <a:r>
              <a:rPr lang="fi-FI" dirty="0"/>
              <a:t> as </a:t>
            </a:r>
            <a:r>
              <a:rPr lang="fi-FI" dirty="0" err="1"/>
              <a:t>typically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set of </a:t>
            </a:r>
            <a:r>
              <a:rPr lang="fi-FI" dirty="0" err="1"/>
              <a:t>measurements</a:t>
            </a:r>
            <a:r>
              <a:rPr lang="fi-FI" dirty="0"/>
              <a:t> </a:t>
            </a:r>
            <a:r>
              <a:rPr lang="fi-FI" dirty="0" err="1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Linear</a:t>
            </a:r>
            <a:r>
              <a:rPr lang="fi-FI" dirty="0"/>
              <a:t>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sz="1800" dirty="0"/>
              <a:t>It </a:t>
            </a:r>
            <a:r>
              <a:rPr lang="fi-FI" sz="1800" dirty="0" err="1"/>
              <a:t>can</a:t>
            </a:r>
            <a:r>
              <a:rPr lang="fi-FI" sz="1800" dirty="0"/>
              <a:t> </a:t>
            </a:r>
            <a:r>
              <a:rPr lang="fi-FI" sz="1800" dirty="0" err="1"/>
              <a:t>be</a:t>
            </a:r>
            <a:r>
              <a:rPr lang="fi-FI" sz="1800" dirty="0"/>
              <a:t> </a:t>
            </a:r>
            <a:r>
              <a:rPr lang="fi-FI" sz="1800" dirty="0" err="1"/>
              <a:t>shown</a:t>
            </a:r>
            <a:r>
              <a:rPr lang="fi-FI" sz="1800" dirty="0"/>
              <a:t> </a:t>
            </a:r>
            <a:r>
              <a:rPr lang="fi-FI" sz="1800" dirty="0" err="1"/>
              <a:t>that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covariance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OLS </a:t>
            </a:r>
            <a:r>
              <a:rPr lang="fi-FI" sz="1800" dirty="0" err="1"/>
              <a:t>parameters</a:t>
            </a:r>
            <a:r>
              <a:rPr lang="fi-FI" sz="1800" dirty="0"/>
              <a:t> </a:t>
            </a:r>
            <a:r>
              <a:rPr lang="fi-FI" sz="1800" dirty="0" err="1"/>
              <a:t>can</a:t>
            </a:r>
            <a:r>
              <a:rPr lang="fi-FI" sz="1800" dirty="0"/>
              <a:t> </a:t>
            </a:r>
            <a:r>
              <a:rPr lang="fi-FI" sz="1800" dirty="0" err="1"/>
              <a:t>be</a:t>
            </a:r>
            <a:r>
              <a:rPr lang="fi-FI" sz="1800" dirty="0"/>
              <a:t> </a:t>
            </a:r>
            <a:r>
              <a:rPr lang="fi-FI" sz="1800" dirty="0" err="1"/>
              <a:t>estimated</a:t>
            </a:r>
            <a:r>
              <a:rPr lang="fi-FI" sz="1800" dirty="0"/>
              <a:t> </a:t>
            </a:r>
            <a:r>
              <a:rPr lang="fi-FI" sz="1800" dirty="0" err="1"/>
              <a:t>from</a:t>
            </a:r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pPr lvl="1"/>
            <a:r>
              <a:rPr lang="fi-FI" sz="1200" dirty="0" err="1"/>
              <a:t>Derivation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above</a:t>
            </a:r>
            <a:r>
              <a:rPr lang="fi-FI" sz="1200" dirty="0"/>
              <a:t> </a:t>
            </a:r>
            <a:r>
              <a:rPr lang="fi-FI" sz="1200" dirty="0" err="1"/>
              <a:t>equation</a:t>
            </a:r>
            <a:r>
              <a:rPr lang="fi-FI" sz="1200" dirty="0"/>
              <a:t> is </a:t>
            </a:r>
            <a:r>
              <a:rPr lang="fi-FI" sz="1200" dirty="0" err="1"/>
              <a:t>shown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en-US" sz="1200" i="1" dirty="0"/>
              <a:t>Computational Methods for Water Resources Assessments: An exercise kit</a:t>
            </a:r>
            <a:r>
              <a:rPr lang="en-US" sz="1200" dirty="0"/>
              <a:t> book</a:t>
            </a:r>
          </a:p>
          <a:p>
            <a:r>
              <a:rPr lang="en-US" sz="1800" dirty="0"/>
              <a:t>Better accuracy of the measurements (smaller variance of </a:t>
            </a:r>
            <a:r>
              <a:rPr lang="en-US" sz="1800" i="1" dirty="0"/>
              <a:t>e,</a:t>
            </a:r>
            <a:r>
              <a:rPr lang="en-US" sz="1800" dirty="0"/>
              <a:t> 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baseline="30000" dirty="0"/>
              <a:t>2</a:t>
            </a:r>
            <a:r>
              <a:rPr lang="en-US" sz="1800" dirty="0"/>
              <a:t>) naturally improves the parameter estimate</a:t>
            </a:r>
          </a:p>
          <a:p>
            <a:r>
              <a:rPr lang="fi-FI" sz="1800" dirty="0" err="1"/>
              <a:t>Clever</a:t>
            </a:r>
            <a:r>
              <a:rPr lang="fi-FI" sz="1800" dirty="0"/>
              <a:t> design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experiments</a:t>
            </a:r>
            <a:r>
              <a:rPr lang="fi-FI" sz="1800" dirty="0"/>
              <a:t> </a:t>
            </a:r>
            <a:r>
              <a:rPr lang="fi-FI" sz="1800" dirty="0" err="1"/>
              <a:t>also</a:t>
            </a:r>
            <a:r>
              <a:rPr lang="fi-FI" sz="1800" dirty="0"/>
              <a:t> </a:t>
            </a:r>
            <a:r>
              <a:rPr lang="fi-FI" sz="1800" dirty="0" err="1"/>
              <a:t>improves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accuracy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parameter</a:t>
            </a:r>
            <a:r>
              <a:rPr lang="fi-FI" sz="1800" dirty="0"/>
              <a:t> </a:t>
            </a:r>
            <a:r>
              <a:rPr lang="fi-FI" sz="1800" dirty="0" err="1"/>
              <a:t>etsimate</a:t>
            </a:r>
            <a:endParaRPr lang="fi-FI" sz="1800" dirty="0"/>
          </a:p>
          <a:p>
            <a:pPr lvl="1"/>
            <a:r>
              <a:rPr lang="fi-FI" sz="1200" dirty="0" err="1"/>
              <a:t>Number</a:t>
            </a:r>
            <a:r>
              <a:rPr lang="fi-FI" sz="1200" dirty="0"/>
              <a:t>, </a:t>
            </a:r>
            <a:r>
              <a:rPr lang="fi-FI" sz="1200" dirty="0" err="1"/>
              <a:t>location</a:t>
            </a:r>
            <a:r>
              <a:rPr lang="fi-FI" sz="1200" dirty="0"/>
              <a:t>, </a:t>
            </a:r>
            <a:r>
              <a:rPr lang="fi-FI" sz="1200" dirty="0" err="1"/>
              <a:t>timing</a:t>
            </a:r>
            <a:r>
              <a:rPr lang="fi-FI" sz="1200" dirty="0"/>
              <a:t> of </a:t>
            </a:r>
            <a:r>
              <a:rPr lang="fi-FI" sz="1200" dirty="0" err="1"/>
              <a:t>observations</a:t>
            </a:r>
            <a:endParaRPr lang="fi-FI" sz="1200" dirty="0"/>
          </a:p>
          <a:p>
            <a:pPr lvl="1"/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experimental</a:t>
            </a:r>
            <a:r>
              <a:rPr lang="fi-FI" sz="1200" dirty="0"/>
              <a:t> </a:t>
            </a:r>
            <a:r>
              <a:rPr lang="fi-FI" sz="1200" dirty="0" err="1"/>
              <a:t>setup</a:t>
            </a:r>
            <a:r>
              <a:rPr lang="fi-FI" sz="1200" dirty="0"/>
              <a:t> ’</a:t>
            </a:r>
            <a:r>
              <a:rPr lang="fi-FI" sz="1200" dirty="0" err="1"/>
              <a:t>lives</a:t>
            </a:r>
            <a:r>
              <a:rPr lang="fi-FI" sz="1200" dirty="0"/>
              <a:t>’ in </a:t>
            </a:r>
            <a:r>
              <a:rPr lang="fi-FI" sz="1200" dirty="0" err="1"/>
              <a:t>matrix</a:t>
            </a:r>
            <a:r>
              <a:rPr lang="fi-FI" sz="1200" dirty="0"/>
              <a:t> </a:t>
            </a:r>
            <a:r>
              <a:rPr lang="fi-FI" sz="1200" b="1" dirty="0"/>
              <a:t>X</a:t>
            </a:r>
          </a:p>
          <a:p>
            <a:endParaRPr lang="fi-FI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9793"/>
              </p:ext>
            </p:extLst>
          </p:nvPr>
        </p:nvGraphicFramePr>
        <p:xfrm>
          <a:off x="2136932" y="2497727"/>
          <a:ext cx="2209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r:id="rId3" imgW="1435100" imgH="241300" progId="">
                  <p:embed/>
                </p:oleObj>
              </mc:Choice>
              <mc:Fallback>
                <p:oleObj r:id="rId3" imgW="14351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932" y="2497727"/>
                        <a:ext cx="2209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56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Coefficient</a:t>
            </a:r>
            <a:r>
              <a:rPr lang="fi-FI" dirty="0"/>
              <a:t> of </a:t>
            </a:r>
            <a:r>
              <a:rPr lang="fi-FI" dirty="0" err="1"/>
              <a:t>Determination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Coefficient</a:t>
            </a:r>
            <a:r>
              <a:rPr lang="fi-FI" dirty="0"/>
              <a:t> of </a:t>
            </a:r>
            <a:r>
              <a:rPr lang="fi-FI" dirty="0" err="1"/>
              <a:t>determination</a:t>
            </a:r>
            <a:r>
              <a:rPr lang="fi-FI" dirty="0"/>
              <a:t> (R</a:t>
            </a:r>
            <a:r>
              <a:rPr lang="fi-FI" baseline="30000" dirty="0"/>
              <a:t>2</a:t>
            </a:r>
            <a:r>
              <a:rPr lang="fi-FI" dirty="0"/>
              <a:t>) </a:t>
            </a:r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en-US" dirty="0"/>
              <a:t>the proportion of the variance in the dependent variable that is predictable from the independent variable</a:t>
            </a:r>
          </a:p>
          <a:p>
            <a:pPr lvl="1"/>
            <a:r>
              <a:rPr lang="en-US" dirty="0"/>
              <a:t>To put it simply: if the relationship between x and y is strong, R2 is close to 1; if the relationship is weak R2 has a lower value (under certain assumptions the range is from 0 to 1)</a:t>
            </a:r>
            <a:endParaRPr lang="fi-FI" dirty="0"/>
          </a:p>
        </p:txBody>
      </p:sp>
      <p:pic>
        <p:nvPicPr>
          <p:cNvPr id="13314" name="Picture 2" descr="Linear regress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07" y="3713603"/>
            <a:ext cx="2857432" cy="1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70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91" y="1155766"/>
            <a:ext cx="5551481" cy="456409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4009328" cy="3506680"/>
          </a:xfrm>
        </p:spPr>
        <p:txBody>
          <a:bodyPr/>
          <a:lstStyle/>
          <a:p>
            <a:r>
              <a:rPr lang="en-US" dirty="0"/>
              <a:t>The probability density function (PDF) describes the likelihood for a random variable to take on a given value</a:t>
            </a:r>
          </a:p>
          <a:p>
            <a:r>
              <a:rPr lang="en-US" dirty="0"/>
              <a:t>Probability density function of the normal distribution </a:t>
            </a:r>
          </a:p>
          <a:p>
            <a:pPr lvl="1"/>
            <a:r>
              <a:rPr lang="en-US" dirty="0"/>
              <a:t>Mean of 0 and variance of 64, and </a:t>
            </a:r>
          </a:p>
          <a:p>
            <a:pPr lvl="1"/>
            <a:r>
              <a:rPr lang="en-US" dirty="0"/>
              <a:t>The associated 95% confidence interval also shown</a:t>
            </a:r>
          </a:p>
        </p:txBody>
      </p:sp>
    </p:spTree>
    <p:extLst>
      <p:ext uri="{BB962C8B-B14F-4D97-AF65-F5344CB8AC3E}">
        <p14:creationId xmlns:p14="http://schemas.microsoft.com/office/powerpoint/2010/main" val="420304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Electronic </a:t>
            </a:r>
            <a:r>
              <a:rPr lang="fi-FI" dirty="0" err="1"/>
              <a:t>Exercise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4369251" cy="3506680"/>
          </a:xfrm>
        </p:spPr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shown</a:t>
            </a:r>
            <a:r>
              <a:rPr lang="fi-FI" dirty="0"/>
              <a:t> on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slides</a:t>
            </a:r>
            <a:r>
              <a:rPr lang="fi-FI" dirty="0"/>
              <a:t> is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en-US" i="1" dirty="0"/>
              <a:t>Computational Methods for Water Resources Assessments: An exercise kit</a:t>
            </a:r>
          </a:p>
          <a:p>
            <a:pPr lvl="1"/>
            <a:r>
              <a:rPr lang="en-US" dirty="0"/>
              <a:t>Available in MyCourses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34" t="8192" r="35946" b="3796"/>
          <a:stretch/>
        </p:blipFill>
        <p:spPr>
          <a:xfrm>
            <a:off x="5077773" y="1085850"/>
            <a:ext cx="344372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6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 err="1"/>
              <a:t>Courtroom</a:t>
            </a:r>
            <a:r>
              <a:rPr lang="fi-FI" dirty="0"/>
              <a:t> </a:t>
            </a:r>
            <a:r>
              <a:rPr lang="fi-FI" dirty="0" err="1"/>
              <a:t>analogy</a:t>
            </a:r>
            <a:endParaRPr lang="fi-FI" dirty="0"/>
          </a:p>
          <a:p>
            <a:pPr lvl="1"/>
            <a:r>
              <a:rPr lang="fi-FI" dirty="0" err="1"/>
              <a:t>Defendant</a:t>
            </a:r>
            <a:r>
              <a:rPr lang="fi-FI" dirty="0"/>
              <a:t> is </a:t>
            </a:r>
            <a:r>
              <a:rPr lang="fi-FI" dirty="0" err="1"/>
              <a:t>assumed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innocent</a:t>
            </a:r>
            <a:endParaRPr lang="fi-FI" dirty="0"/>
          </a:p>
          <a:p>
            <a:pPr lvl="1"/>
            <a:r>
              <a:rPr lang="fi-FI" dirty="0"/>
              <a:t>Is </a:t>
            </a:r>
            <a:r>
              <a:rPr lang="fi-FI" dirty="0" err="1"/>
              <a:t>there</a:t>
            </a:r>
            <a:r>
              <a:rPr lang="fi-FI" dirty="0"/>
              <a:t> a </a:t>
            </a:r>
            <a:r>
              <a:rPr lang="fi-FI" dirty="0" err="1"/>
              <a:t>sufficient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evidence</a:t>
            </a:r>
            <a:r>
              <a:rPr lang="fi-FI" dirty="0"/>
              <a:t> to </a:t>
            </a:r>
            <a:r>
              <a:rPr lang="fi-FI" dirty="0" err="1"/>
              <a:t>reject</a:t>
            </a:r>
            <a:r>
              <a:rPr lang="fi-FI" dirty="0"/>
              <a:t> the </a:t>
            </a:r>
            <a:r>
              <a:rPr lang="fi-FI" dirty="0" err="1"/>
              <a:t>assumption</a:t>
            </a:r>
            <a:r>
              <a:rPr lang="fi-FI" dirty="0"/>
              <a:t> of </a:t>
            </a:r>
            <a:r>
              <a:rPr lang="fi-FI" dirty="0" err="1"/>
              <a:t>defendant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innocent</a:t>
            </a:r>
            <a:r>
              <a:rPr lang="fi-FI" dirty="0"/>
              <a:t>?</a:t>
            </a:r>
          </a:p>
          <a:p>
            <a:r>
              <a:rPr lang="fi-FI" dirty="0"/>
              <a:t>In </a:t>
            </a:r>
            <a:r>
              <a:rPr lang="fi-FI" dirty="0" err="1"/>
              <a:t>statistics</a:t>
            </a:r>
            <a:endParaRPr lang="fi-FI" dirty="0"/>
          </a:p>
          <a:p>
            <a:pPr lvl="1"/>
            <a:r>
              <a:rPr lang="fi-FI" dirty="0"/>
              <a:t>H</a:t>
            </a:r>
            <a:r>
              <a:rPr lang="fi-FI" baseline="-25000" dirty="0"/>
              <a:t>0</a:t>
            </a:r>
            <a:r>
              <a:rPr lang="fi-FI" dirty="0"/>
              <a:t> (</a:t>
            </a:r>
            <a:r>
              <a:rPr lang="fi-FI" dirty="0" err="1"/>
              <a:t>null</a:t>
            </a:r>
            <a:r>
              <a:rPr lang="fi-FI" dirty="0"/>
              <a:t> </a:t>
            </a:r>
            <a:r>
              <a:rPr lang="fi-FI" dirty="0" err="1"/>
              <a:t>hypothesis</a:t>
            </a:r>
            <a:r>
              <a:rPr lang="fi-FI" dirty="0"/>
              <a:t>): </a:t>
            </a:r>
            <a:r>
              <a:rPr lang="fi-FI" i="1" dirty="0"/>
              <a:t>In the US </a:t>
            </a:r>
            <a:r>
              <a:rPr lang="fi-FI" i="1" dirty="0" err="1"/>
              <a:t>children</a:t>
            </a:r>
            <a:r>
              <a:rPr lang="fi-FI" i="1" dirty="0"/>
              <a:t> </a:t>
            </a:r>
            <a:r>
              <a:rPr lang="fi-FI" i="1" dirty="0" err="1"/>
              <a:t>watch</a:t>
            </a:r>
            <a:r>
              <a:rPr lang="fi-FI" i="1" dirty="0"/>
              <a:t> TV 3 </a:t>
            </a:r>
            <a:r>
              <a:rPr lang="fi-FI" i="1" dirty="0" err="1"/>
              <a:t>hours</a:t>
            </a:r>
            <a:r>
              <a:rPr lang="fi-FI" i="1" dirty="0"/>
              <a:t> a </a:t>
            </a:r>
            <a:r>
              <a:rPr lang="fi-FI" i="1" dirty="0" err="1"/>
              <a:t>day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(alternative hypothesis): </a:t>
            </a:r>
            <a:r>
              <a:rPr lang="fi-FI" i="1" dirty="0"/>
              <a:t>In the US </a:t>
            </a:r>
            <a:r>
              <a:rPr lang="fi-FI" i="1" dirty="0" err="1"/>
              <a:t>children</a:t>
            </a:r>
            <a:r>
              <a:rPr lang="fi-FI" i="1" dirty="0"/>
              <a:t> </a:t>
            </a:r>
            <a:r>
              <a:rPr lang="fi-FI" i="1" dirty="0" err="1"/>
              <a:t>do</a:t>
            </a:r>
            <a:r>
              <a:rPr lang="fi-FI" i="1" dirty="0"/>
              <a:t> </a:t>
            </a:r>
            <a:r>
              <a:rPr lang="fi-FI" i="1" dirty="0" err="1"/>
              <a:t>not</a:t>
            </a:r>
            <a:r>
              <a:rPr lang="fi-FI" i="1" dirty="0"/>
              <a:t> </a:t>
            </a:r>
            <a:r>
              <a:rPr lang="fi-FI" i="1" dirty="0" err="1"/>
              <a:t>watch</a:t>
            </a:r>
            <a:r>
              <a:rPr lang="fi-FI" i="1" dirty="0"/>
              <a:t> TV 3 </a:t>
            </a:r>
            <a:r>
              <a:rPr lang="fi-FI" i="1" dirty="0" err="1"/>
              <a:t>hours</a:t>
            </a:r>
            <a:r>
              <a:rPr lang="fi-FI" i="1" dirty="0"/>
              <a:t> a </a:t>
            </a:r>
            <a:r>
              <a:rPr lang="fi-FI" i="1" dirty="0" err="1"/>
              <a:t>day</a:t>
            </a:r>
            <a:endParaRPr lang="fi-FI" i="1" dirty="0"/>
          </a:p>
          <a:p>
            <a:pPr lvl="1"/>
            <a:endParaRPr lang="fi-FI" i="1" dirty="0"/>
          </a:p>
          <a:p>
            <a:pPr lvl="1"/>
            <a:endParaRPr lang="fi-FI" i="1" dirty="0"/>
          </a:p>
          <a:p>
            <a:pPr lvl="1"/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(alternative hypothesis): </a:t>
            </a:r>
            <a:r>
              <a:rPr lang="fi-FI" i="1" dirty="0"/>
              <a:t>In the US </a:t>
            </a:r>
            <a:r>
              <a:rPr lang="fi-FI" i="1" dirty="0" err="1"/>
              <a:t>children</a:t>
            </a:r>
            <a:r>
              <a:rPr lang="fi-FI" i="1" dirty="0"/>
              <a:t>  </a:t>
            </a:r>
            <a:r>
              <a:rPr lang="fi-FI" i="1" dirty="0" err="1"/>
              <a:t>watch</a:t>
            </a:r>
            <a:r>
              <a:rPr lang="fi-FI" i="1" dirty="0"/>
              <a:t> TV </a:t>
            </a:r>
            <a:r>
              <a:rPr lang="fi-FI" i="1" dirty="0" err="1"/>
              <a:t>more</a:t>
            </a:r>
            <a:r>
              <a:rPr lang="fi-FI" i="1" dirty="0"/>
              <a:t> </a:t>
            </a:r>
            <a:r>
              <a:rPr lang="fi-FI" i="1" dirty="0" err="1"/>
              <a:t>than</a:t>
            </a:r>
            <a:r>
              <a:rPr lang="fi-FI" i="1" dirty="0"/>
              <a:t> 3 </a:t>
            </a:r>
            <a:r>
              <a:rPr lang="fi-FI" i="1" dirty="0" err="1"/>
              <a:t>hours</a:t>
            </a:r>
            <a:r>
              <a:rPr lang="fi-FI" i="1" dirty="0"/>
              <a:t> a </a:t>
            </a:r>
            <a:r>
              <a:rPr lang="fi-FI" i="1" dirty="0" err="1"/>
              <a:t>day</a:t>
            </a:r>
            <a:endParaRPr lang="fi-FI" i="1" dirty="0"/>
          </a:p>
          <a:p>
            <a:pPr lvl="1"/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(alternative hypothesis): </a:t>
            </a:r>
            <a:r>
              <a:rPr lang="fi-FI" i="1" dirty="0"/>
              <a:t>In the US </a:t>
            </a:r>
            <a:r>
              <a:rPr lang="fi-FI" i="1" dirty="0" err="1"/>
              <a:t>children</a:t>
            </a:r>
            <a:r>
              <a:rPr lang="fi-FI" i="1" dirty="0"/>
              <a:t>  </a:t>
            </a:r>
            <a:r>
              <a:rPr lang="fi-FI" i="1" dirty="0" err="1"/>
              <a:t>watch</a:t>
            </a:r>
            <a:r>
              <a:rPr lang="fi-FI" i="1" dirty="0"/>
              <a:t> TV </a:t>
            </a:r>
            <a:r>
              <a:rPr lang="fi-FI" i="1" dirty="0" err="1"/>
              <a:t>less</a:t>
            </a:r>
            <a:r>
              <a:rPr lang="fi-FI" i="1" dirty="0"/>
              <a:t> </a:t>
            </a:r>
            <a:r>
              <a:rPr lang="fi-FI" i="1" dirty="0" err="1"/>
              <a:t>than</a:t>
            </a:r>
            <a:r>
              <a:rPr lang="fi-FI" i="1" dirty="0"/>
              <a:t> 3 </a:t>
            </a:r>
            <a:r>
              <a:rPr lang="fi-FI" i="1" dirty="0" err="1"/>
              <a:t>hours</a:t>
            </a:r>
            <a:r>
              <a:rPr lang="fi-FI" i="1" dirty="0"/>
              <a:t> a </a:t>
            </a:r>
            <a:r>
              <a:rPr lang="fi-FI" i="1" dirty="0" err="1"/>
              <a:t>day</a:t>
            </a:r>
            <a:endParaRPr lang="fi-FI" i="1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3768437" y="3783854"/>
            <a:ext cx="46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30892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test</a:t>
            </a:r>
            <a:r>
              <a:rPr lang="fi-FI" dirty="0"/>
              <a:t> and </a:t>
            </a:r>
            <a:r>
              <a:rPr lang="fi-FI" dirty="0" err="1"/>
              <a:t>decide</a:t>
            </a:r>
            <a:r>
              <a:rPr lang="fi-FI" dirty="0"/>
              <a:t> </a:t>
            </a:r>
            <a:r>
              <a:rPr lang="fi-FI" dirty="0" err="1"/>
              <a:t>whether</a:t>
            </a:r>
            <a:r>
              <a:rPr lang="fi-FI" dirty="0"/>
              <a:t> the </a:t>
            </a:r>
            <a:r>
              <a:rPr lang="fi-FI" dirty="0" err="1"/>
              <a:t>null</a:t>
            </a:r>
            <a:r>
              <a:rPr lang="fi-FI" dirty="0"/>
              <a:t> </a:t>
            </a:r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retained</a:t>
            </a:r>
            <a:r>
              <a:rPr lang="fi-FI" dirty="0"/>
              <a:t>,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rejected</a:t>
            </a:r>
            <a:r>
              <a:rPr lang="fi-FI" dirty="0"/>
              <a:t> in </a:t>
            </a:r>
            <a:r>
              <a:rPr lang="fi-FI" dirty="0" err="1"/>
              <a:t>favour</a:t>
            </a:r>
            <a:r>
              <a:rPr lang="fi-FI" dirty="0"/>
              <a:t> of the </a:t>
            </a:r>
            <a:r>
              <a:rPr lang="fi-FI" dirty="0" err="1"/>
              <a:t>alternative</a:t>
            </a:r>
            <a:r>
              <a:rPr lang="fi-FI" dirty="0"/>
              <a:t> </a:t>
            </a:r>
            <a:r>
              <a:rPr lang="fi-FI" dirty="0" err="1"/>
              <a:t>hypothesis</a:t>
            </a:r>
            <a:r>
              <a:rPr lang="fi-FI" dirty="0"/>
              <a:t>?</a:t>
            </a:r>
          </a:p>
          <a:p>
            <a:pPr lvl="1"/>
            <a:r>
              <a:rPr lang="fi-FI" dirty="0" err="1"/>
              <a:t>Collect</a:t>
            </a:r>
            <a:r>
              <a:rPr lang="fi-FI" dirty="0"/>
              <a:t> data (</a:t>
            </a:r>
            <a:r>
              <a:rPr lang="fi-FI" dirty="0" err="1"/>
              <a:t>e.g</a:t>
            </a:r>
            <a:r>
              <a:rPr lang="fi-FI" dirty="0"/>
              <a:t>. the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hours</a:t>
            </a:r>
            <a:r>
              <a:rPr lang="fi-FI" dirty="0"/>
              <a:t> a </a:t>
            </a:r>
            <a:r>
              <a:rPr lang="fi-FI" dirty="0" err="1"/>
              <a:t>child</a:t>
            </a:r>
            <a:r>
              <a:rPr lang="fi-FI" dirty="0"/>
              <a:t> </a:t>
            </a:r>
            <a:r>
              <a:rPr lang="fi-FI" dirty="0" err="1"/>
              <a:t>watches</a:t>
            </a:r>
            <a:r>
              <a:rPr lang="fi-FI" dirty="0"/>
              <a:t> TV a </a:t>
            </a:r>
            <a:r>
              <a:rPr lang="fi-FI" dirty="0" err="1"/>
              <a:t>day</a:t>
            </a:r>
            <a:r>
              <a:rPr lang="fi-FI" dirty="0"/>
              <a:t>) for a </a:t>
            </a:r>
            <a:r>
              <a:rPr lang="fi-FI" dirty="0" err="1"/>
              <a:t>group</a:t>
            </a:r>
            <a:r>
              <a:rPr lang="fi-FI" dirty="0"/>
              <a:t> of </a:t>
            </a:r>
            <a:r>
              <a:rPr lang="fi-FI" dirty="0" err="1"/>
              <a:t>children</a:t>
            </a:r>
            <a:endParaRPr lang="fi-FI" dirty="0"/>
          </a:p>
          <a:p>
            <a:pPr lvl="1"/>
            <a:r>
              <a:rPr lang="fi-FI" dirty="0" err="1"/>
              <a:t>Compute</a:t>
            </a:r>
            <a:r>
              <a:rPr lang="fi-FI" dirty="0"/>
              <a:t> the </a:t>
            </a:r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those</a:t>
            </a:r>
            <a:r>
              <a:rPr lang="fi-FI" dirty="0"/>
              <a:t> data</a:t>
            </a:r>
          </a:p>
          <a:p>
            <a:pPr lvl="1"/>
            <a:r>
              <a:rPr lang="fi-FI" dirty="0" err="1"/>
              <a:t>If</a:t>
            </a:r>
            <a:r>
              <a:rPr lang="fi-FI" dirty="0"/>
              <a:t> the </a:t>
            </a:r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is </a:t>
            </a:r>
            <a:r>
              <a:rPr lang="fi-FI" dirty="0" err="1"/>
              <a:t>close</a:t>
            </a:r>
            <a:r>
              <a:rPr lang="fi-FI" dirty="0"/>
              <a:t> to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then</a:t>
            </a:r>
            <a:r>
              <a:rPr lang="fi-FI" dirty="0"/>
              <a:t> the </a:t>
            </a:r>
            <a:r>
              <a:rPr lang="fi-FI" dirty="0" err="1"/>
              <a:t>null</a:t>
            </a:r>
            <a:r>
              <a:rPr lang="fi-FI" dirty="0"/>
              <a:t> </a:t>
            </a:r>
            <a:r>
              <a:rPr lang="fi-FI" dirty="0" err="1"/>
              <a:t>hypotheis</a:t>
            </a:r>
            <a:r>
              <a:rPr lang="fi-FI" dirty="0"/>
              <a:t> is </a:t>
            </a:r>
            <a:r>
              <a:rPr lang="fi-FI" dirty="0" err="1"/>
              <a:t>retained</a:t>
            </a:r>
            <a:endParaRPr lang="fi-FI" dirty="0"/>
          </a:p>
          <a:p>
            <a:pPr lvl="1"/>
            <a:r>
              <a:rPr lang="fi-FI" dirty="0" err="1"/>
              <a:t>If</a:t>
            </a:r>
            <a:r>
              <a:rPr lang="fi-FI" dirty="0"/>
              <a:t> the </a:t>
            </a:r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is </a:t>
            </a:r>
            <a:r>
              <a:rPr lang="fi-FI" dirty="0" err="1"/>
              <a:t>far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then</a:t>
            </a:r>
            <a:r>
              <a:rPr lang="fi-FI" dirty="0"/>
              <a:t> the </a:t>
            </a:r>
            <a:r>
              <a:rPr lang="fi-FI" dirty="0" err="1"/>
              <a:t>null</a:t>
            </a:r>
            <a:r>
              <a:rPr lang="fi-FI" dirty="0"/>
              <a:t> </a:t>
            </a:r>
            <a:r>
              <a:rPr lang="fi-FI" dirty="0" err="1"/>
              <a:t>hypotheis</a:t>
            </a:r>
            <a:r>
              <a:rPr lang="fi-FI" dirty="0"/>
              <a:t> is </a:t>
            </a:r>
            <a:r>
              <a:rPr lang="fi-FI" dirty="0" err="1"/>
              <a:t>rejected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1477818" y="3999345"/>
            <a:ext cx="520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close</a:t>
            </a:r>
            <a:r>
              <a:rPr lang="fi-FI" dirty="0"/>
              <a:t>?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far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46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89" y="1132898"/>
            <a:ext cx="54673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98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r>
              <a:rPr lang="fi-FI" dirty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2"/>
            <a:ext cx="7772400" cy="4038207"/>
          </a:xfrm>
        </p:spPr>
        <p:txBody>
          <a:bodyPr/>
          <a:lstStyle/>
          <a:p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steps</a:t>
            </a:r>
            <a:r>
              <a:rPr lang="fi-FI" dirty="0"/>
              <a:t> for </a:t>
            </a:r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  <a:p>
            <a:pPr lvl="1"/>
            <a:r>
              <a:rPr lang="fi-FI" dirty="0" err="1"/>
              <a:t>Step</a:t>
            </a:r>
            <a:r>
              <a:rPr lang="fi-FI" dirty="0"/>
              <a:t> 1: State the </a:t>
            </a:r>
            <a:r>
              <a:rPr lang="fi-FI" dirty="0" err="1"/>
              <a:t>hypotheses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Step</a:t>
            </a:r>
            <a:r>
              <a:rPr lang="fi-FI" dirty="0"/>
              <a:t> 2: </a:t>
            </a:r>
            <a:r>
              <a:rPr lang="en-US" dirty="0"/>
              <a:t>Set the criteria for a decision </a:t>
            </a:r>
          </a:p>
          <a:p>
            <a:pPr lvl="1"/>
            <a:r>
              <a:rPr lang="en-US" dirty="0"/>
              <a:t>Step 3: </a:t>
            </a:r>
            <a:r>
              <a:rPr lang="fi-FI" dirty="0" err="1"/>
              <a:t>Compute</a:t>
            </a:r>
            <a:r>
              <a:rPr lang="fi-FI" dirty="0"/>
              <a:t> the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statistic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Step</a:t>
            </a:r>
            <a:r>
              <a:rPr lang="fi-FI" dirty="0"/>
              <a:t> 4: Make a </a:t>
            </a:r>
            <a:r>
              <a:rPr lang="fi-FI" dirty="0" err="1"/>
              <a:t>decision</a:t>
            </a:r>
            <a:endParaRPr lang="fi-FI" dirty="0"/>
          </a:p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fi-FI" dirty="0" err="1"/>
              <a:t>Pearson</a:t>
            </a:r>
            <a:r>
              <a:rPr lang="fi-FI" dirty="0"/>
              <a:t> </a:t>
            </a:r>
            <a:r>
              <a:rPr lang="fi-FI" dirty="0" err="1"/>
              <a:t>correlation</a:t>
            </a:r>
            <a:endParaRPr lang="fi-FI" dirty="0"/>
          </a:p>
          <a:p>
            <a:pPr lvl="1"/>
            <a:r>
              <a:rPr lang="fi-FI" dirty="0" err="1"/>
              <a:t>Step</a:t>
            </a:r>
            <a:r>
              <a:rPr lang="fi-FI" dirty="0"/>
              <a:t> 1: H</a:t>
            </a:r>
            <a:r>
              <a:rPr lang="fi-FI" baseline="-25000" dirty="0"/>
              <a:t>0</a:t>
            </a:r>
            <a:r>
              <a:rPr lang="fi-FI" dirty="0"/>
              <a:t>: </a:t>
            </a:r>
            <a:r>
              <a:rPr lang="fi-FI" dirty="0" err="1"/>
              <a:t>Correlation</a:t>
            </a:r>
            <a:r>
              <a:rPr lang="fi-FI" dirty="0"/>
              <a:t> (</a:t>
            </a:r>
            <a:r>
              <a:rPr lang="fi-FI" i="1" dirty="0"/>
              <a:t>r</a:t>
            </a:r>
            <a:r>
              <a:rPr lang="fi-FI" dirty="0"/>
              <a:t>) </a:t>
            </a:r>
            <a:r>
              <a:rPr lang="fi-FI" dirty="0" err="1"/>
              <a:t>equals</a:t>
            </a:r>
            <a:r>
              <a:rPr lang="fi-FI" dirty="0"/>
              <a:t> </a:t>
            </a:r>
            <a:r>
              <a:rPr lang="fi-FI" dirty="0" err="1"/>
              <a:t>zero</a:t>
            </a:r>
            <a:r>
              <a:rPr lang="fi-FI" dirty="0"/>
              <a:t>, i.e. </a:t>
            </a:r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linear</a:t>
            </a:r>
            <a:r>
              <a:rPr lang="fi-FI" dirty="0"/>
              <a:t> </a:t>
            </a:r>
            <a:r>
              <a:rPr lang="fi-FI" dirty="0" err="1"/>
              <a:t>relationship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examined</a:t>
            </a:r>
            <a:r>
              <a:rPr lang="fi-FI" dirty="0"/>
              <a:t> </a:t>
            </a:r>
            <a:r>
              <a:rPr lang="fi-FI" dirty="0" err="1"/>
              <a:t>variables</a:t>
            </a:r>
            <a:endParaRPr lang="fi-FI" dirty="0"/>
          </a:p>
          <a:p>
            <a:pPr lvl="1"/>
            <a:r>
              <a:rPr lang="fi-FI" dirty="0" err="1"/>
              <a:t>Step</a:t>
            </a:r>
            <a:r>
              <a:rPr lang="fi-FI" dirty="0"/>
              <a:t> 2: </a:t>
            </a:r>
            <a:r>
              <a:rPr lang="fi-FI" dirty="0">
                <a:latin typeface="Symbol" panose="05050102010706020507" pitchFamily="18" charset="2"/>
              </a:rPr>
              <a:t>a</a:t>
            </a:r>
            <a:r>
              <a:rPr lang="fi-FI" dirty="0"/>
              <a:t> = 0.05, i.e.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of </a:t>
            </a:r>
            <a:r>
              <a:rPr lang="fi-FI" dirty="0" err="1"/>
              <a:t>erroneously</a:t>
            </a:r>
            <a:r>
              <a:rPr lang="fi-FI" dirty="0"/>
              <a:t> </a:t>
            </a:r>
            <a:r>
              <a:rPr lang="fi-FI" dirty="0" err="1"/>
              <a:t>deciding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varaibles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linear</a:t>
            </a:r>
            <a:r>
              <a:rPr lang="fi-FI" dirty="0"/>
              <a:t> </a:t>
            </a:r>
            <a:r>
              <a:rPr lang="fi-FI" dirty="0" err="1"/>
              <a:t>relation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though</a:t>
            </a:r>
            <a:r>
              <a:rPr lang="fi-FI" dirty="0"/>
              <a:t> in </a:t>
            </a:r>
            <a:r>
              <a:rPr lang="fi-FI" dirty="0" err="1"/>
              <a:t>reality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linear</a:t>
            </a:r>
            <a:r>
              <a:rPr lang="fi-FI" dirty="0"/>
              <a:t> </a:t>
            </a:r>
            <a:r>
              <a:rPr lang="fi-FI" dirty="0" err="1"/>
              <a:t>relationship</a:t>
            </a:r>
            <a:endParaRPr lang="fi-FI" dirty="0"/>
          </a:p>
          <a:p>
            <a:pPr lvl="1"/>
            <a:r>
              <a:rPr lang="fi-FI" dirty="0" err="1"/>
              <a:t>Step</a:t>
            </a:r>
            <a:r>
              <a:rPr lang="fi-FI" dirty="0"/>
              <a:t> 3: </a:t>
            </a:r>
            <a:r>
              <a:rPr lang="fi-FI" dirty="0" err="1"/>
              <a:t>Compute</a:t>
            </a:r>
            <a:r>
              <a:rPr lang="fi-FI" dirty="0"/>
              <a:t> a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statistc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detemines</a:t>
            </a:r>
            <a:r>
              <a:rPr lang="fi-FI" dirty="0"/>
              <a:t> </a:t>
            </a:r>
            <a:r>
              <a:rPr lang="fi-FI" b="1" dirty="0" err="1"/>
              <a:t>how</a:t>
            </a:r>
            <a:r>
              <a:rPr lang="fi-FI" b="1" dirty="0"/>
              <a:t> </a:t>
            </a:r>
            <a:r>
              <a:rPr lang="fi-FI" b="1" dirty="0" err="1"/>
              <a:t>probable</a:t>
            </a:r>
            <a:r>
              <a:rPr lang="fi-FI" b="1" dirty="0"/>
              <a:t> (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light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limited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available</a:t>
            </a:r>
            <a:r>
              <a:rPr lang="fi-FI" dirty="0"/>
              <a:t> data) it is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</a:t>
            </a:r>
            <a:r>
              <a:rPr lang="fi-FI" dirty="0" err="1"/>
              <a:t>coefficient</a:t>
            </a:r>
            <a:r>
              <a:rPr lang="fi-FI" dirty="0"/>
              <a:t> </a:t>
            </a:r>
            <a:r>
              <a:rPr lang="fi-FI" dirty="0" err="1"/>
              <a:t>differs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zero</a:t>
            </a:r>
            <a:r>
              <a:rPr lang="fi-FI" dirty="0"/>
              <a:t> </a:t>
            </a:r>
            <a:r>
              <a:rPr lang="fi-FI" dirty="0" err="1"/>
              <a:t>although</a:t>
            </a:r>
            <a:r>
              <a:rPr lang="fi-FI" dirty="0"/>
              <a:t> it is </a:t>
            </a:r>
            <a:r>
              <a:rPr lang="fi-FI" dirty="0" err="1"/>
              <a:t>zero</a:t>
            </a:r>
            <a:r>
              <a:rPr lang="fi-FI" dirty="0"/>
              <a:t> in </a:t>
            </a:r>
            <a:r>
              <a:rPr lang="fi-FI" dirty="0" err="1"/>
              <a:t>reality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is </a:t>
            </a:r>
            <a:r>
              <a:rPr lang="fi-FI" dirty="0" err="1"/>
              <a:t>referred</a:t>
            </a:r>
            <a:r>
              <a:rPr lang="fi-FI" dirty="0"/>
              <a:t> to as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i="1" dirty="0"/>
              <a:t>p-</a:t>
            </a:r>
            <a:r>
              <a:rPr lang="fi-FI" i="1" dirty="0" err="1"/>
              <a:t>value</a:t>
            </a:r>
            <a:r>
              <a:rPr lang="fi-FI" dirty="0"/>
              <a:t>.</a:t>
            </a:r>
            <a:endParaRPr lang="fi-FI" i="1" dirty="0"/>
          </a:p>
          <a:p>
            <a:pPr lvl="1"/>
            <a:r>
              <a:rPr lang="fi-FI" dirty="0" err="1"/>
              <a:t>Step</a:t>
            </a:r>
            <a:r>
              <a:rPr lang="fi-FI" dirty="0"/>
              <a:t> 4: If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i="1" dirty="0"/>
              <a:t>p-</a:t>
            </a:r>
            <a:r>
              <a:rPr lang="fi-FI" i="1" dirty="0" err="1"/>
              <a:t>value</a:t>
            </a:r>
            <a:r>
              <a:rPr lang="fi-FI" dirty="0"/>
              <a:t>  &lt; 0.05 =&gt; </a:t>
            </a:r>
            <a:r>
              <a:rPr lang="fi-FI" dirty="0" err="1"/>
              <a:t>reject</a:t>
            </a:r>
            <a:r>
              <a:rPr lang="fi-FI" dirty="0"/>
              <a:t> H</a:t>
            </a:r>
            <a:r>
              <a:rPr lang="fi-FI" baseline="-25000" dirty="0"/>
              <a:t>0</a:t>
            </a:r>
            <a:r>
              <a:rPr lang="fi-FI" dirty="0"/>
              <a:t>, i.e.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accept</a:t>
            </a:r>
            <a:r>
              <a:rPr lang="fi-FI" dirty="0"/>
              <a:t> a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5%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</a:t>
            </a:r>
            <a:r>
              <a:rPr lang="fi-FI" dirty="0" err="1"/>
              <a:t>coefficient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unequal</a:t>
            </a:r>
            <a:r>
              <a:rPr lang="fi-FI" dirty="0"/>
              <a:t> to </a:t>
            </a:r>
            <a:r>
              <a:rPr lang="fi-FI" dirty="0" err="1"/>
              <a:t>zero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though</a:t>
            </a:r>
            <a:r>
              <a:rPr lang="fi-FI" dirty="0"/>
              <a:t> it is </a:t>
            </a:r>
            <a:r>
              <a:rPr lang="fi-FI" dirty="0" err="1"/>
              <a:t>zero</a:t>
            </a:r>
            <a:r>
              <a:rPr lang="fi-FI" dirty="0"/>
              <a:t> in </a:t>
            </a:r>
            <a:r>
              <a:rPr lang="fi-FI" dirty="0" err="1"/>
              <a:t>reality</a:t>
            </a:r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70" y="1740023"/>
            <a:ext cx="3916253" cy="15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269894" y="2256202"/>
            <a:ext cx="1352144" cy="476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601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Rule</a:t>
            </a:r>
            <a:r>
              <a:rPr lang="fi-FI" dirty="0"/>
              <a:t> of </a:t>
            </a:r>
            <a:r>
              <a:rPr lang="fi-FI" dirty="0" err="1"/>
              <a:t>thumb</a:t>
            </a:r>
            <a:r>
              <a:rPr lang="fi-FI" dirty="0"/>
              <a:t> for </a:t>
            </a:r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r>
              <a:rPr lang="fi-FI" dirty="0"/>
              <a:t> (for </a:t>
            </a:r>
            <a:r>
              <a:rPr lang="fi-FI" dirty="0" err="1"/>
              <a:t>engineers</a:t>
            </a:r>
            <a:r>
              <a:rPr lang="fi-FI" dirty="0"/>
              <a:t>…)</a:t>
            </a:r>
          </a:p>
          <a:p>
            <a:pPr lvl="1"/>
            <a:r>
              <a:rPr lang="fi-FI" dirty="0"/>
              <a:t>Make sure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null</a:t>
            </a:r>
            <a:r>
              <a:rPr lang="fi-FI" dirty="0"/>
              <a:t> </a:t>
            </a:r>
            <a:r>
              <a:rPr lang="fi-FI" dirty="0" err="1"/>
              <a:t>hypothesis</a:t>
            </a:r>
            <a:r>
              <a:rPr lang="fi-FI" dirty="0"/>
              <a:t> H</a:t>
            </a:r>
            <a:r>
              <a:rPr lang="fi-FI" baseline="-25000" dirty="0"/>
              <a:t>0</a:t>
            </a:r>
          </a:p>
          <a:p>
            <a:pPr lvl="1"/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  <a:r>
              <a:rPr lang="fi-FI" dirty="0">
                <a:latin typeface="Symbol" panose="05050102010706020507" pitchFamily="18" charset="2"/>
              </a:rPr>
              <a:t>a</a:t>
            </a:r>
            <a:r>
              <a:rPr lang="fi-FI" dirty="0"/>
              <a:t> (</a:t>
            </a:r>
            <a:r>
              <a:rPr lang="fi-FI" dirty="0" err="1"/>
              <a:t>typically</a:t>
            </a:r>
            <a:r>
              <a:rPr lang="fi-FI" dirty="0"/>
              <a:t> 0.05 </a:t>
            </a:r>
            <a:r>
              <a:rPr lang="fi-FI" dirty="0" err="1"/>
              <a:t>or</a:t>
            </a:r>
            <a:r>
              <a:rPr lang="fi-FI" dirty="0"/>
              <a:t> 0.01)</a:t>
            </a:r>
          </a:p>
          <a:p>
            <a:pPr lvl="1"/>
            <a:r>
              <a:rPr lang="fi-FI" dirty="0" err="1"/>
              <a:t>Compute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i="1" dirty="0"/>
              <a:t>p</a:t>
            </a:r>
            <a:r>
              <a:rPr lang="fi-FI" dirty="0"/>
              <a:t>-</a:t>
            </a:r>
            <a:r>
              <a:rPr lang="fi-FI" dirty="0" err="1"/>
              <a:t>value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If </a:t>
            </a:r>
            <a:r>
              <a:rPr lang="fi-FI" i="1" dirty="0"/>
              <a:t>p</a:t>
            </a:r>
            <a:r>
              <a:rPr lang="fi-FI" dirty="0"/>
              <a:t>-</a:t>
            </a:r>
            <a:r>
              <a:rPr lang="fi-FI" dirty="0" err="1"/>
              <a:t>value</a:t>
            </a:r>
            <a:r>
              <a:rPr lang="fi-FI" dirty="0"/>
              <a:t> is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  <a:r>
              <a:rPr lang="fi-FI" dirty="0">
                <a:latin typeface="Symbol" panose="05050102010706020507" pitchFamily="18" charset="2"/>
              </a:rPr>
              <a:t>a</a:t>
            </a:r>
            <a:r>
              <a:rPr lang="fi-FI" dirty="0"/>
              <a:t>,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null</a:t>
            </a:r>
            <a:r>
              <a:rPr lang="fi-FI" dirty="0"/>
              <a:t> </a:t>
            </a:r>
            <a:r>
              <a:rPr lang="fi-FI" dirty="0" err="1"/>
              <a:t>hypothesis</a:t>
            </a:r>
            <a:r>
              <a:rPr lang="fi-FI" dirty="0"/>
              <a:t> H</a:t>
            </a:r>
            <a:r>
              <a:rPr lang="fi-FI" baseline="-25000" dirty="0"/>
              <a:t>0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1973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We</a:t>
            </a:r>
            <a:r>
              <a:rPr lang="fi-FI" dirty="0"/>
              <a:t> will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testing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exercise</a:t>
            </a:r>
            <a:endParaRPr lang="fi-FI" dirty="0"/>
          </a:p>
          <a:p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on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topic</a:t>
            </a:r>
            <a:endParaRPr lang="fi-FI" dirty="0"/>
          </a:p>
          <a:p>
            <a:pPr lvl="1"/>
            <a:r>
              <a:rPr lang="fi-FI" dirty="0">
                <a:hlinkClick r:id="rId2"/>
              </a:rPr>
              <a:t>http://www.sagepub.com/upm-data/40007_Chapter8.pdf</a:t>
            </a:r>
            <a:endParaRPr lang="fi-FI" dirty="0"/>
          </a:p>
          <a:p>
            <a:pPr lvl="1"/>
            <a:r>
              <a:rPr lang="fi-FI" dirty="0" err="1"/>
              <a:t>Pages</a:t>
            </a:r>
            <a:r>
              <a:rPr lang="fi-FI" dirty="0"/>
              <a:t> 1-20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775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Time </a:t>
            </a:r>
            <a:r>
              <a:rPr lang="fi-FI" dirty="0" err="1"/>
              <a:t>series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i="1" dirty="0"/>
              <a:t>A time series is a series of data points listed (or graphed) in time order. Most commonly, a time series is a sequence taken at successive equally spaced points in time.</a:t>
            </a:r>
          </a:p>
          <a:p>
            <a:pPr lvl="1"/>
            <a:r>
              <a:rPr lang="en-US" i="1" dirty="0"/>
              <a:t>Wikipedia –</a:t>
            </a:r>
          </a:p>
          <a:p>
            <a:endParaRPr lang="fi-FI" i="1" dirty="0"/>
          </a:p>
        </p:txBody>
      </p:sp>
      <p:pic>
        <p:nvPicPr>
          <p:cNvPr id="1026" name="Picture 2" descr="Observed and HR simulated flow for catchments 1, 2, and 3 (from top to bottom),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0"/>
          <a:stretch/>
        </p:blipFill>
        <p:spPr bwMode="auto">
          <a:xfrm>
            <a:off x="572400" y="3388130"/>
            <a:ext cx="4457700" cy="20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400" y="5418306"/>
            <a:ext cx="5971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 err="1">
                <a:latin typeface="Calibri" panose="020F0502020204030204" pitchFamily="34" charset="0"/>
              </a:rPr>
              <a:t>Krebs</a:t>
            </a:r>
            <a:r>
              <a:rPr lang="fi-FI" sz="1000" b="1" dirty="0">
                <a:latin typeface="Calibri" panose="020F0502020204030204" pitchFamily="34" charset="0"/>
              </a:rPr>
              <a:t> G</a:t>
            </a:r>
            <a:r>
              <a:rPr lang="fi-FI" sz="1000" dirty="0">
                <a:latin typeface="Calibri" panose="020F0502020204030204" pitchFamily="34" charset="0"/>
              </a:rPr>
              <a:t>, Kokkonen T, Valtanen M, Setälä H, Koivusalo H, 2014. </a:t>
            </a:r>
            <a:r>
              <a:rPr lang="en-US" sz="1000" dirty="0">
                <a:latin typeface="Calibri" panose="020F0502020204030204" pitchFamily="34" charset="0"/>
              </a:rPr>
              <a:t>Spatial resolution considerations for urban hydrological modelling. Journal of Hydrology, 512, 482-497.</a:t>
            </a:r>
            <a:endParaRPr lang="fi-FI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8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Time </a:t>
            </a:r>
            <a:r>
              <a:rPr lang="fi-FI" dirty="0" err="1"/>
              <a:t>series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771838"/>
          </a:xfrm>
        </p:spPr>
        <p:txBody>
          <a:bodyPr/>
          <a:lstStyle/>
          <a:p>
            <a:r>
              <a:rPr lang="fi-FI" dirty="0" err="1"/>
              <a:t>Stationarity</a:t>
            </a:r>
            <a:r>
              <a:rPr lang="fi-FI" dirty="0"/>
              <a:t>: </a:t>
            </a:r>
            <a:r>
              <a:rPr lang="fi-FI" dirty="0" err="1"/>
              <a:t>statistical</a:t>
            </a:r>
            <a:r>
              <a:rPr lang="fi-FI" dirty="0"/>
              <a:t> </a:t>
            </a:r>
            <a:r>
              <a:rPr lang="fi-FI" dirty="0" err="1"/>
              <a:t>properties</a:t>
            </a:r>
            <a:r>
              <a:rPr lang="fi-FI" dirty="0"/>
              <a:t> of a </a:t>
            </a:r>
            <a:r>
              <a:rPr lang="fi-FI" dirty="0" err="1"/>
              <a:t>stationary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945660"/>
              </p:ext>
            </p:extLst>
          </p:nvPr>
        </p:nvGraphicFramePr>
        <p:xfrm>
          <a:off x="3772800" y="28641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2400" y="4460679"/>
            <a:ext cx="2628000" cy="1046018"/>
            <a:chOff x="572400" y="4460679"/>
            <a:chExt cx="2628000" cy="1046018"/>
          </a:xfrm>
        </p:grpSpPr>
        <p:pic>
          <p:nvPicPr>
            <p:cNvPr id="7" name="Picture 1028"/>
            <p:cNvPicPr>
              <a:picLocks noChangeAspect="1" noChangeArrowheads="1"/>
            </p:cNvPicPr>
            <p:nvPr/>
          </p:nvPicPr>
          <p:blipFill>
            <a:blip r:embed="rId3" cstate="print"/>
            <a:srcRect t="9375" r="83438" b="50684"/>
            <a:stretch>
              <a:fillRect/>
            </a:stretch>
          </p:blipFill>
          <p:spPr bwMode="auto">
            <a:xfrm>
              <a:off x="572400" y="4460679"/>
              <a:ext cx="542622" cy="104601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29"/>
            <p:cNvSpPr txBox="1">
              <a:spLocks noChangeArrowheads="1"/>
            </p:cNvSpPr>
            <p:nvPr/>
          </p:nvSpPr>
          <p:spPr bwMode="auto">
            <a:xfrm>
              <a:off x="1253831" y="4460679"/>
              <a:ext cx="1946569" cy="623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i-FI" sz="1400" b="0" dirty="0"/>
                <a:t>Is </a:t>
              </a:r>
              <a:r>
                <a:rPr lang="fi-FI" sz="1400" b="0" dirty="0" err="1"/>
                <a:t>the</a:t>
              </a:r>
              <a:r>
                <a:rPr lang="fi-FI" sz="1400" b="0" dirty="0"/>
                <a:t> </a:t>
              </a:r>
              <a:r>
                <a:rPr lang="fi-FI" sz="1400" b="0" dirty="0" err="1"/>
                <a:t>shown</a:t>
              </a:r>
              <a:r>
                <a:rPr lang="fi-FI" sz="1400" b="0" dirty="0"/>
                <a:t> </a:t>
              </a:r>
              <a:r>
                <a:rPr lang="fi-FI" sz="1400" b="0" dirty="0" err="1"/>
                <a:t>time</a:t>
              </a:r>
              <a:r>
                <a:rPr lang="fi-FI" sz="1400" b="0" dirty="0"/>
                <a:t> </a:t>
              </a:r>
              <a:r>
                <a:rPr lang="fi-FI" sz="1400" b="0" dirty="0" err="1"/>
                <a:t>series</a:t>
              </a:r>
              <a:r>
                <a:rPr lang="fi-FI" sz="1400" b="0" dirty="0"/>
                <a:t> </a:t>
              </a:r>
              <a:r>
                <a:rPr lang="fi-FI" sz="1400" b="0" dirty="0" err="1"/>
                <a:t>stationary</a:t>
              </a:r>
              <a:r>
                <a:rPr lang="fi-FI" sz="1400" dirty="0"/>
                <a:t>? </a:t>
              </a:r>
              <a:r>
                <a:rPr lang="fi-FI" sz="1400" dirty="0" err="1"/>
                <a:t>Why</a:t>
              </a:r>
              <a:r>
                <a:rPr lang="fi-FI" sz="1400" dirty="0"/>
                <a:t> / </a:t>
              </a:r>
              <a:r>
                <a:rPr lang="fi-FI" sz="1400" dirty="0" err="1"/>
                <a:t>why</a:t>
              </a:r>
              <a:r>
                <a:rPr lang="fi-FI" sz="1400" dirty="0"/>
                <a:t> </a:t>
              </a:r>
              <a:r>
                <a:rPr lang="fi-FI" sz="1400" dirty="0" err="1"/>
                <a:t>not</a:t>
              </a:r>
              <a:r>
                <a:rPr lang="fi-FI" sz="1400" dirty="0"/>
                <a:t>?</a:t>
              </a:r>
              <a:endParaRPr lang="en-GB" sz="1400" b="0" dirty="0"/>
            </a:p>
          </p:txBody>
        </p:sp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611672"/>
              </p:ext>
            </p:extLst>
          </p:nvPr>
        </p:nvGraphicFramePr>
        <p:xfrm>
          <a:off x="3800452" y="28641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114510"/>
              </p:ext>
            </p:extLst>
          </p:nvPr>
        </p:nvGraphicFramePr>
        <p:xfrm>
          <a:off x="3800452" y="2858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526306"/>
              </p:ext>
            </p:extLst>
          </p:nvPr>
        </p:nvGraphicFramePr>
        <p:xfrm>
          <a:off x="3828104" y="2858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72400" y="2564720"/>
            <a:ext cx="3255704" cy="7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violations</a:t>
            </a:r>
            <a:endParaRPr lang="fi-FI" dirty="0"/>
          </a:p>
          <a:p>
            <a:pPr lvl="1"/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(</a:t>
            </a:r>
            <a:r>
              <a:rPr lang="fi-FI" dirty="0" err="1"/>
              <a:t>trend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Variance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(</a:t>
            </a:r>
            <a:r>
              <a:rPr lang="fi-FI" dirty="0" err="1"/>
              <a:t>heteroscedasticity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31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Basic </a:t>
            </a:r>
            <a:r>
              <a:rPr lang="fi-FI" dirty="0" err="1"/>
              <a:t>concepts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 err="1"/>
              <a:t>Mean</a:t>
            </a:r>
            <a:endParaRPr lang="fi-FI" dirty="0"/>
          </a:p>
          <a:p>
            <a:pPr lvl="1"/>
            <a:r>
              <a:rPr lang="fi-FI" dirty="0" err="1"/>
              <a:t>Describes</a:t>
            </a:r>
            <a:r>
              <a:rPr lang="fi-FI" dirty="0"/>
              <a:t> the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tendency</a:t>
            </a:r>
            <a:r>
              <a:rPr lang="fi-FI" dirty="0"/>
              <a:t> of a set of </a:t>
            </a:r>
            <a:r>
              <a:rPr lang="fi-FI" dirty="0" err="1"/>
              <a:t>values</a:t>
            </a:r>
            <a:endParaRPr lang="fi-FI" dirty="0"/>
          </a:p>
          <a:p>
            <a:r>
              <a:rPr lang="fi-FI" dirty="0"/>
              <a:t>Median</a:t>
            </a:r>
          </a:p>
          <a:p>
            <a:pPr lvl="1"/>
            <a:r>
              <a:rPr lang="fi-FI" dirty="0" err="1"/>
              <a:t>Describes</a:t>
            </a:r>
            <a:r>
              <a:rPr lang="fi-FI" dirty="0"/>
              <a:t> the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tendency</a:t>
            </a:r>
            <a:r>
              <a:rPr lang="fi-FI" dirty="0"/>
              <a:t> of a set of </a:t>
            </a:r>
            <a:r>
              <a:rPr lang="fi-FI" dirty="0" err="1"/>
              <a:t>values</a:t>
            </a:r>
            <a:endParaRPr lang="fi-FI" dirty="0"/>
          </a:p>
          <a:p>
            <a:pPr lvl="1"/>
            <a:r>
              <a:rPr lang="fi-FI" dirty="0"/>
              <a:t>The </a:t>
            </a:r>
            <a:r>
              <a:rPr lang="fi-FI" dirty="0" err="1"/>
              <a:t>middle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en-US" dirty="0"/>
              <a:t>that separates the higher half from the lower half of the data set</a:t>
            </a:r>
          </a:p>
          <a:p>
            <a:r>
              <a:rPr lang="fi-FI" dirty="0" err="1"/>
              <a:t>Compare</a:t>
            </a:r>
            <a:r>
              <a:rPr lang="fi-FI" dirty="0"/>
              <a:t> the </a:t>
            </a:r>
            <a:r>
              <a:rPr lang="fi-FI" dirty="0" err="1"/>
              <a:t>following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data </a:t>
            </a:r>
            <a:r>
              <a:rPr lang="fi-FI" dirty="0" err="1"/>
              <a:t>sets</a:t>
            </a:r>
            <a:endParaRPr lang="fi-FI" dirty="0"/>
          </a:p>
          <a:p>
            <a:pPr lvl="1"/>
            <a:r>
              <a:rPr lang="fi-FI" dirty="0"/>
              <a:t>Set1 = {1, 2, 3}</a:t>
            </a:r>
          </a:p>
          <a:p>
            <a:pPr lvl="1"/>
            <a:r>
              <a:rPr lang="fi-FI" dirty="0"/>
              <a:t>Set2 = {1, 2, 102}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936672" y="1740023"/>
          <a:ext cx="16002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3" imgW="761669" imgH="431613" progId="">
                  <p:embed/>
                </p:oleObj>
              </mc:Choice>
              <mc:Fallback>
                <p:oleObj r:id="rId3" imgW="761669" imgH="431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672" y="1740023"/>
                        <a:ext cx="16002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32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Basic </a:t>
            </a:r>
            <a:r>
              <a:rPr lang="fi-FI" dirty="0" err="1"/>
              <a:t>concepts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/>
          <a:p>
            <a:r>
              <a:rPr lang="fi-FI" dirty="0" err="1"/>
              <a:t>Variance</a:t>
            </a:r>
            <a:endParaRPr lang="fi-FI" dirty="0"/>
          </a:p>
          <a:p>
            <a:pPr lvl="1"/>
            <a:r>
              <a:rPr lang="fi-FI" dirty="0" err="1"/>
              <a:t>Describes</a:t>
            </a:r>
            <a:r>
              <a:rPr lang="fi-FI" dirty="0"/>
              <a:t> the </a:t>
            </a:r>
            <a:r>
              <a:rPr lang="fi-FI" dirty="0" err="1"/>
              <a:t>spread</a:t>
            </a:r>
            <a:r>
              <a:rPr lang="fi-FI" dirty="0"/>
              <a:t> of a set of </a:t>
            </a:r>
            <a:r>
              <a:rPr lang="fi-FI" dirty="0" err="1"/>
              <a:t>values</a:t>
            </a:r>
            <a:r>
              <a:rPr lang="fi-FI" dirty="0"/>
              <a:t> </a:t>
            </a:r>
            <a:r>
              <a:rPr lang="fi-FI" dirty="0" err="1"/>
              <a:t>around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mean</a:t>
            </a:r>
            <a:endParaRPr lang="fi-FI" dirty="0"/>
          </a:p>
          <a:p>
            <a:pPr lvl="1"/>
            <a:r>
              <a:rPr lang="fi-FI" b="1" dirty="0"/>
              <a:t>Standard </a:t>
            </a:r>
            <a:r>
              <a:rPr lang="fi-FI" b="1" dirty="0" err="1"/>
              <a:t>deviation</a:t>
            </a:r>
            <a:r>
              <a:rPr lang="fi-FI" dirty="0"/>
              <a:t> </a:t>
            </a:r>
            <a:r>
              <a:rPr lang="fi-FI" dirty="0">
                <a:latin typeface="Symbol" panose="05050102010706020507" pitchFamily="18" charset="2"/>
              </a:rPr>
              <a:t>s</a:t>
            </a:r>
            <a:r>
              <a:rPr lang="fi-FI" dirty="0"/>
              <a:t> is the square </a:t>
            </a:r>
            <a:r>
              <a:rPr lang="fi-FI" dirty="0" err="1"/>
              <a:t>root</a:t>
            </a:r>
            <a:r>
              <a:rPr lang="fi-FI" dirty="0"/>
              <a:t> of </a:t>
            </a:r>
            <a:r>
              <a:rPr lang="fi-FI" dirty="0" err="1"/>
              <a:t>variance</a:t>
            </a:r>
            <a:endParaRPr lang="fi-FI" dirty="0"/>
          </a:p>
          <a:p>
            <a:pPr lvl="1"/>
            <a:r>
              <a:rPr lang="fi-FI" b="1" dirty="0" err="1"/>
              <a:t>Coeffcient</a:t>
            </a:r>
            <a:r>
              <a:rPr lang="fi-FI" b="1" dirty="0"/>
              <a:t> of </a:t>
            </a:r>
            <a:r>
              <a:rPr lang="fi-FI" b="1" dirty="0" err="1"/>
              <a:t>variation</a:t>
            </a:r>
            <a:r>
              <a:rPr lang="fi-FI" dirty="0"/>
              <a:t> (CV) is </a:t>
            </a:r>
            <a:r>
              <a:rPr lang="fi-FI" dirty="0" err="1"/>
              <a:t>standard</a:t>
            </a:r>
            <a:r>
              <a:rPr lang="fi-FI" dirty="0"/>
              <a:t> </a:t>
            </a:r>
            <a:r>
              <a:rPr lang="fi-FI" dirty="0" err="1"/>
              <a:t>deviation</a:t>
            </a:r>
            <a:r>
              <a:rPr lang="fi-FI" dirty="0"/>
              <a:t> </a:t>
            </a:r>
            <a:r>
              <a:rPr lang="fi-FI" dirty="0" err="1"/>
              <a:t>divided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mean</a:t>
            </a:r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 b="50943"/>
          <a:stretch>
            <a:fillRect/>
          </a:stretch>
        </p:blipFill>
        <p:spPr bwMode="auto">
          <a:xfrm>
            <a:off x="381000" y="3427413"/>
            <a:ext cx="39624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 t="49057"/>
          <a:stretch>
            <a:fillRect/>
          </a:stretch>
        </p:blipFill>
        <p:spPr bwMode="auto">
          <a:xfrm>
            <a:off x="4648200" y="3459163"/>
            <a:ext cx="38862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633" y="2093573"/>
                <a:ext cx="2357568" cy="784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i-FI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i-FI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i-FI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i-FI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i-FI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fi-FI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i-FI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i-FI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i-FI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i-FI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i-FI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i-FI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i-FI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633" y="2093573"/>
                <a:ext cx="2357568" cy="7846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91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Basic </a:t>
            </a:r>
            <a:r>
              <a:rPr lang="fi-FI" dirty="0" err="1"/>
              <a:t>Concepts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/>
              <a:t>Data for </a:t>
            </a:r>
            <a:r>
              <a:rPr lang="fi-FI" dirty="0" err="1"/>
              <a:t>age</a:t>
            </a:r>
            <a:r>
              <a:rPr lang="fi-FI" dirty="0"/>
              <a:t>, </a:t>
            </a:r>
            <a:r>
              <a:rPr lang="fi-FI" dirty="0" err="1"/>
              <a:t>height</a:t>
            </a:r>
            <a:r>
              <a:rPr lang="fi-FI" dirty="0"/>
              <a:t>, and </a:t>
            </a:r>
            <a:r>
              <a:rPr lang="fi-FI" dirty="0" err="1"/>
              <a:t>weight</a:t>
            </a:r>
            <a:r>
              <a:rPr lang="fi-FI" dirty="0"/>
              <a:t> of </a:t>
            </a:r>
            <a:r>
              <a:rPr lang="fi-FI" dirty="0" err="1"/>
              <a:t>Londond</a:t>
            </a:r>
            <a:r>
              <a:rPr lang="fi-FI" dirty="0"/>
              <a:t> 2012 </a:t>
            </a:r>
            <a:r>
              <a:rPr lang="fi-FI" dirty="0" err="1"/>
              <a:t>athletes</a:t>
            </a:r>
            <a:r>
              <a:rPr lang="fi-FI" dirty="0"/>
              <a:t> is </a:t>
            </a:r>
            <a:r>
              <a:rPr lang="fi-FI" dirty="0" err="1"/>
              <a:t>available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>
                <a:hlinkClick r:id="rId2"/>
              </a:rPr>
              <a:t>here</a:t>
            </a:r>
            <a:endParaRPr lang="fi-FI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748849"/>
              </p:ext>
            </p:extLst>
          </p:nvPr>
        </p:nvGraphicFramePr>
        <p:xfrm>
          <a:off x="4961105" y="2454282"/>
          <a:ext cx="3521413" cy="21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42930"/>
              </p:ext>
            </p:extLst>
          </p:nvPr>
        </p:nvGraphicFramePr>
        <p:xfrm>
          <a:off x="642025" y="2454282"/>
          <a:ext cx="3871609" cy="231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42025" y="4723694"/>
            <a:ext cx="2628000" cy="1046018"/>
            <a:chOff x="572400" y="4460679"/>
            <a:chExt cx="2628000" cy="1046018"/>
          </a:xfrm>
        </p:grpSpPr>
        <p:pic>
          <p:nvPicPr>
            <p:cNvPr id="7" name="Picture 1028"/>
            <p:cNvPicPr>
              <a:picLocks noChangeAspect="1" noChangeArrowheads="1"/>
            </p:cNvPicPr>
            <p:nvPr/>
          </p:nvPicPr>
          <p:blipFill>
            <a:blip r:embed="rId5" cstate="print"/>
            <a:srcRect t="9375" r="83438" b="50684"/>
            <a:stretch>
              <a:fillRect/>
            </a:stretch>
          </p:blipFill>
          <p:spPr bwMode="auto">
            <a:xfrm>
              <a:off x="572400" y="4460679"/>
              <a:ext cx="542622" cy="104601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29"/>
            <p:cNvSpPr txBox="1">
              <a:spLocks noChangeArrowheads="1"/>
            </p:cNvSpPr>
            <p:nvPr/>
          </p:nvSpPr>
          <p:spPr bwMode="auto">
            <a:xfrm>
              <a:off x="1253831" y="4772591"/>
              <a:ext cx="1946569" cy="623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i-FI" sz="1400" b="0" dirty="0" err="1"/>
                <a:t>Which</a:t>
              </a:r>
              <a:r>
                <a:rPr lang="fi-FI" sz="1400" b="0" dirty="0"/>
                <a:t> </a:t>
              </a:r>
              <a:r>
                <a:rPr lang="fi-FI" sz="1400" b="0" dirty="0" err="1"/>
                <a:t>one</a:t>
              </a:r>
              <a:r>
                <a:rPr lang="fi-FI" sz="1400" b="0" dirty="0"/>
                <a:t> of </a:t>
              </a:r>
              <a:r>
                <a:rPr lang="fi-FI" sz="1400" b="0" dirty="0" err="1"/>
                <a:t>these</a:t>
              </a:r>
              <a:r>
                <a:rPr lang="fi-FI" sz="1400" b="0" dirty="0"/>
                <a:t> </a:t>
              </a:r>
              <a:r>
                <a:rPr lang="fi-FI" sz="1400" b="0" dirty="0" err="1"/>
                <a:t>series</a:t>
              </a:r>
              <a:r>
                <a:rPr lang="fi-FI" sz="1400" b="0" dirty="0"/>
                <a:t> </a:t>
              </a:r>
              <a:r>
                <a:rPr lang="fi-FI" sz="1400" b="0" dirty="0" err="1"/>
                <a:t>varies</a:t>
              </a:r>
              <a:r>
                <a:rPr lang="fi-FI" sz="1400" b="0" dirty="0"/>
                <a:t> </a:t>
              </a:r>
              <a:r>
                <a:rPr lang="fi-FI" sz="1400" b="0" dirty="0" err="1"/>
                <a:t>more</a:t>
              </a:r>
              <a:r>
                <a:rPr lang="fi-FI" sz="1400" b="0" dirty="0"/>
                <a:t>?</a:t>
              </a:r>
              <a:endParaRPr lang="en-GB" sz="1400" b="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4647" y="4693964"/>
            <a:ext cx="4975088" cy="277000"/>
            <a:chOff x="1184647" y="4693964"/>
            <a:chExt cx="4975088" cy="277000"/>
          </a:xfrm>
        </p:grpSpPr>
        <p:sp>
          <p:nvSpPr>
            <p:cNvPr id="9" name="TextBox 8"/>
            <p:cNvSpPr txBox="1"/>
            <p:nvPr/>
          </p:nvSpPr>
          <p:spPr>
            <a:xfrm>
              <a:off x="1184647" y="4693965"/>
              <a:ext cx="1198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err="1"/>
                <a:t>Variance</a:t>
              </a:r>
              <a:r>
                <a:rPr lang="fi-FI" sz="1200" dirty="0"/>
                <a:t>: 31.9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105" y="4693964"/>
              <a:ext cx="1198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err="1"/>
                <a:t>Variance</a:t>
              </a:r>
              <a:r>
                <a:rPr lang="fi-FI" sz="1200" dirty="0"/>
                <a:t>: 6.1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83277" y="4690135"/>
            <a:ext cx="4980858" cy="277607"/>
            <a:chOff x="2383277" y="4690135"/>
            <a:chExt cx="4980858" cy="277607"/>
          </a:xfrm>
        </p:grpSpPr>
        <p:sp>
          <p:nvSpPr>
            <p:cNvPr id="11" name="TextBox 10"/>
            <p:cNvSpPr txBox="1"/>
            <p:nvPr/>
          </p:nvSpPr>
          <p:spPr>
            <a:xfrm>
              <a:off x="2383277" y="4690743"/>
              <a:ext cx="1198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CV</a:t>
              </a:r>
              <a:r>
                <a:rPr lang="fi-FI" sz="1200" dirty="0"/>
                <a:t>:0.03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5505" y="4690135"/>
              <a:ext cx="1198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CV</a:t>
              </a:r>
              <a:r>
                <a:rPr lang="fi-FI" sz="1200" dirty="0"/>
                <a:t>: 0.10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5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Basic </a:t>
            </a:r>
            <a:r>
              <a:rPr lang="fi-FI" dirty="0" err="1"/>
              <a:t>Concepts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4923236" cy="3506680"/>
          </a:xfrm>
        </p:spPr>
        <p:txBody>
          <a:bodyPr/>
          <a:lstStyle/>
          <a:p>
            <a:r>
              <a:rPr lang="fi-FI" dirty="0" err="1"/>
              <a:t>Covariance</a:t>
            </a:r>
            <a:endParaRPr lang="fi-FI" dirty="0"/>
          </a:p>
          <a:p>
            <a:pPr lvl="1"/>
            <a:r>
              <a:rPr lang="fi-FI" dirty="0" err="1"/>
              <a:t>Measures</a:t>
            </a:r>
            <a:r>
              <a:rPr lang="fi-FI" dirty="0"/>
              <a:t> the </a:t>
            </a:r>
            <a:r>
              <a:rPr lang="fi-FI" dirty="0" err="1"/>
              <a:t>dependency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variables</a:t>
            </a:r>
            <a:endParaRPr lang="fi-FI" dirty="0"/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closely</a:t>
            </a:r>
            <a:r>
              <a:rPr lang="fi-FI" dirty="0"/>
              <a:t> the </a:t>
            </a:r>
            <a:r>
              <a:rPr lang="fi-FI" dirty="0" err="1"/>
              <a:t>variables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together</a:t>
            </a:r>
            <a:endParaRPr lang="fi-FI" dirty="0"/>
          </a:p>
          <a:p>
            <a:pPr lvl="1"/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covariance</a:t>
            </a:r>
            <a:r>
              <a:rPr lang="fi-FI" dirty="0"/>
              <a:t>: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i="1" dirty="0"/>
              <a:t>x</a:t>
            </a:r>
            <a:r>
              <a:rPr lang="fi-FI" dirty="0"/>
              <a:t>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i="1" dirty="0"/>
              <a:t>y</a:t>
            </a:r>
            <a:r>
              <a:rPr lang="fi-FI" dirty="0"/>
              <a:t> is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likely</a:t>
            </a:r>
            <a:r>
              <a:rPr lang="fi-FI" dirty="0"/>
              <a:t> to </a:t>
            </a:r>
            <a:r>
              <a:rPr lang="fi-FI" dirty="0" err="1"/>
              <a:t>increase</a:t>
            </a:r>
            <a:endParaRPr lang="fi-FI" dirty="0"/>
          </a:p>
          <a:p>
            <a:pPr lvl="1"/>
            <a:r>
              <a:rPr lang="fi-FI" dirty="0"/>
              <a:t>Negative </a:t>
            </a:r>
            <a:r>
              <a:rPr lang="fi-FI" dirty="0" err="1"/>
              <a:t>covarianse</a:t>
            </a:r>
            <a:r>
              <a:rPr lang="fi-FI" dirty="0"/>
              <a:t>: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i="1" dirty="0"/>
              <a:t>x</a:t>
            </a:r>
            <a:r>
              <a:rPr lang="fi-FI" dirty="0"/>
              <a:t>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i="1" dirty="0"/>
              <a:t>y</a:t>
            </a:r>
            <a:r>
              <a:rPr lang="fi-FI" dirty="0"/>
              <a:t> is </a:t>
            </a:r>
            <a:r>
              <a:rPr lang="fi-FI" dirty="0" err="1"/>
              <a:t>likely</a:t>
            </a:r>
            <a:r>
              <a:rPr lang="fi-FI" dirty="0"/>
              <a:t> to </a:t>
            </a:r>
            <a:r>
              <a:rPr lang="fi-FI" dirty="0" err="1"/>
              <a:t>decrease</a:t>
            </a:r>
            <a:endParaRPr lang="fi-FI" dirty="0"/>
          </a:p>
          <a:p>
            <a:pPr lvl="1"/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221510" y="4386695"/>
          <a:ext cx="29718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r:id="rId3" imgW="1879600" imgH="431800" progId="">
                  <p:embed/>
                </p:oleObj>
              </mc:Choice>
              <mc:Fallback>
                <p:oleObj r:id="rId3" imgW="18796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510" y="4386695"/>
                        <a:ext cx="29718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87617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teknilline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aalto_teknillinen</Template>
  <TotalTime>9003</TotalTime>
  <Words>2075</Words>
  <Application>Microsoft Office PowerPoint</Application>
  <PresentationFormat>On-screen Show (4:3)</PresentationFormat>
  <Paragraphs>230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aalto_teknillinen</vt:lpstr>
      <vt:lpstr>Aalto Content - Green</vt:lpstr>
      <vt:lpstr>Kaava</vt:lpstr>
      <vt:lpstr>Equation</vt:lpstr>
      <vt:lpstr>WAT-E1100  Water and Environmental Engineering</vt:lpstr>
      <vt:lpstr>Warm-up</vt:lpstr>
      <vt:lpstr>Electronic Exercise Book</vt:lpstr>
      <vt:lpstr>Time series</vt:lpstr>
      <vt:lpstr>Time series</vt:lpstr>
      <vt:lpstr>Basic concepts</vt:lpstr>
      <vt:lpstr>Basic concepts</vt:lpstr>
      <vt:lpstr>Basic Concepts</vt:lpstr>
      <vt:lpstr>Basic Concepts</vt:lpstr>
      <vt:lpstr>Basic Concepts</vt:lpstr>
      <vt:lpstr>Correlation</vt:lpstr>
      <vt:lpstr>Correlation</vt:lpstr>
      <vt:lpstr>Correlation</vt:lpstr>
      <vt:lpstr>Correlation</vt:lpstr>
      <vt:lpstr>Linear Regression</vt:lpstr>
      <vt:lpstr>Linear Regression</vt:lpstr>
      <vt:lpstr>Linear Regression</vt:lpstr>
      <vt:lpstr>Linear Regression</vt:lpstr>
      <vt:lpstr>A few notes on matrix algebra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Coefficient of Determination</vt:lpstr>
      <vt:lpstr>Hypothesis Testing</vt:lpstr>
      <vt:lpstr>Hypothesis Testing</vt:lpstr>
      <vt:lpstr>Hypothesis Testing</vt:lpstr>
      <vt:lpstr>Hypothesis Testing</vt:lpstr>
      <vt:lpstr>Hypothesis Testing </vt:lpstr>
      <vt:lpstr>Hypothesis Testing </vt:lpstr>
      <vt:lpstr>Hypothesis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tkokko</dc:creator>
  <cp:lastModifiedBy>Kokkonen Teemu</cp:lastModifiedBy>
  <cp:revision>794</cp:revision>
  <dcterms:created xsi:type="dcterms:W3CDTF">2010-01-13T11:40:37Z</dcterms:created>
  <dcterms:modified xsi:type="dcterms:W3CDTF">2022-09-01T07:12:50Z</dcterms:modified>
</cp:coreProperties>
</file>