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48DF8A6-1C00-4B01-99BA-D6E25460115C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i-FI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7890D8D-13A4-45DF-9622-FD843478CCBA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F8A6-1C00-4B01-99BA-D6E25460115C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90D8D-13A4-45DF-9622-FD843478CCB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F8A6-1C00-4B01-99BA-D6E25460115C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90D8D-13A4-45DF-9622-FD843478CCB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48DF8A6-1C00-4B01-99BA-D6E25460115C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890D8D-13A4-45DF-9622-FD843478CCBA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48DF8A6-1C00-4B01-99BA-D6E25460115C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i-FI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7890D8D-13A4-45DF-9622-FD843478CCBA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F8A6-1C00-4B01-99BA-D6E25460115C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90D8D-13A4-45DF-9622-FD843478CCBA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F8A6-1C00-4B01-99BA-D6E25460115C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90D8D-13A4-45DF-9622-FD843478CCBA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8DF8A6-1C00-4B01-99BA-D6E25460115C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890D8D-13A4-45DF-9622-FD843478CCBA}" type="slidenum">
              <a:rPr lang="fi-FI" smtClean="0"/>
              <a:t>‹#›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DF8A6-1C00-4B01-99BA-D6E25460115C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90D8D-13A4-45DF-9622-FD843478CCB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48DF8A6-1C00-4B01-99BA-D6E25460115C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890D8D-13A4-45DF-9622-FD843478CCBA}" type="slidenum">
              <a:rPr lang="fi-FI" smtClean="0"/>
              <a:t>‹#›</a:t>
            </a:fld>
            <a:endParaRPr lang="fi-FI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8DF8A6-1C00-4B01-99BA-D6E25460115C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890D8D-13A4-45DF-9622-FD843478CCBA}" type="slidenum">
              <a:rPr lang="fi-FI" smtClean="0"/>
              <a:t>‹#›</a:t>
            </a:fld>
            <a:endParaRPr lang="fi-FI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48DF8A6-1C00-4B01-99BA-D6E25460115C}" type="datetimeFigureOut">
              <a:rPr lang="fi-FI" smtClean="0"/>
              <a:t>8.2.2019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7890D8D-13A4-45DF-9622-FD843478CCBA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Kysymyslauseen sanajärjestys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78490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Kysymyslause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b="1" dirty="0"/>
              <a:t>Kysymyslauseet voivat alkaa, joko</a:t>
            </a:r>
          </a:p>
          <a:p>
            <a:pPr marL="0" indent="0">
              <a:buNone/>
            </a:pPr>
            <a:endParaRPr lang="fi-FI" b="1" dirty="0"/>
          </a:p>
          <a:p>
            <a:pPr lvl="1"/>
            <a:r>
              <a:rPr lang="fi-FI" b="1" dirty="0"/>
              <a:t>Kysymyssanalla</a:t>
            </a:r>
          </a:p>
          <a:p>
            <a:pPr lvl="2"/>
            <a:r>
              <a:rPr lang="fi-FI" b="1" dirty="0" err="1"/>
              <a:t>Vad</a:t>
            </a:r>
            <a:r>
              <a:rPr lang="fi-FI" b="1" dirty="0"/>
              <a:t> </a:t>
            </a:r>
            <a:r>
              <a:rPr lang="fi-FI" b="1" dirty="0" err="1"/>
              <a:t>säger</a:t>
            </a:r>
            <a:r>
              <a:rPr lang="fi-FI" b="1" dirty="0"/>
              <a:t> du – Mitä sinä sanot?</a:t>
            </a:r>
          </a:p>
          <a:p>
            <a:pPr lvl="2"/>
            <a:endParaRPr lang="fi-FI" b="1" dirty="0"/>
          </a:p>
          <a:p>
            <a:pPr lvl="1">
              <a:buClr>
                <a:srgbClr val="FE8637"/>
              </a:buClr>
            </a:pPr>
            <a:r>
              <a:rPr lang="fi-FI" b="1" dirty="0">
                <a:solidFill>
                  <a:prstClr val="black"/>
                </a:solidFill>
              </a:rPr>
              <a:t>Predikaatilla </a:t>
            </a:r>
          </a:p>
          <a:p>
            <a:pPr lvl="2">
              <a:buClr>
                <a:srgbClr val="FE8637"/>
              </a:buClr>
            </a:pPr>
            <a:r>
              <a:rPr lang="fi-FI" b="1" dirty="0">
                <a:solidFill>
                  <a:prstClr val="black"/>
                </a:solidFill>
              </a:rPr>
              <a:t>Sade du </a:t>
            </a:r>
            <a:r>
              <a:rPr lang="fi-FI" b="1" dirty="0" err="1">
                <a:solidFill>
                  <a:prstClr val="black"/>
                </a:solidFill>
              </a:rPr>
              <a:t>något</a:t>
            </a:r>
            <a:r>
              <a:rPr lang="fi-FI" b="1" dirty="0">
                <a:solidFill>
                  <a:prstClr val="black"/>
                </a:solidFill>
              </a:rPr>
              <a:t> ? – Sanoitko sinä jotakin?</a:t>
            </a:r>
          </a:p>
          <a:p>
            <a:pPr marL="731520" lvl="2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9946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Kysymyslauseen (tärkeimmät) lauseenjäsenet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b="1" dirty="0"/>
              <a:t>Subjekti</a:t>
            </a:r>
          </a:p>
          <a:p>
            <a:pPr lvl="1"/>
            <a:r>
              <a:rPr lang="fi-FI" dirty="0"/>
              <a:t>Tekijä lauseessa</a:t>
            </a:r>
          </a:p>
          <a:p>
            <a:pPr lvl="1"/>
            <a:r>
              <a:rPr lang="fi-FI" dirty="0"/>
              <a:t>Saadaan selville kysymällä </a:t>
            </a:r>
            <a:r>
              <a:rPr lang="fi-FI" i="1" dirty="0"/>
              <a:t>kuka, ketkä</a:t>
            </a:r>
          </a:p>
          <a:p>
            <a:pPr lvl="1"/>
            <a:r>
              <a:rPr lang="fi-FI" dirty="0"/>
              <a:t>Voi olla substantiivi (en </a:t>
            </a:r>
            <a:r>
              <a:rPr lang="fi-FI" dirty="0" err="1"/>
              <a:t>student</a:t>
            </a:r>
            <a:r>
              <a:rPr lang="fi-FI" dirty="0"/>
              <a:t>, en firma) tai pronomini (</a:t>
            </a:r>
            <a:r>
              <a:rPr lang="fi-FI" dirty="0" err="1"/>
              <a:t>jag</a:t>
            </a:r>
            <a:r>
              <a:rPr lang="fi-FI" dirty="0"/>
              <a:t>, du, </a:t>
            </a:r>
            <a:r>
              <a:rPr lang="fi-FI" dirty="0" err="1"/>
              <a:t>han</a:t>
            </a:r>
            <a:r>
              <a:rPr lang="fi-FI" dirty="0"/>
              <a:t>, </a:t>
            </a:r>
            <a:r>
              <a:rPr lang="fi-FI" dirty="0" err="1"/>
              <a:t>hon</a:t>
            </a:r>
            <a:r>
              <a:rPr lang="fi-FI" dirty="0"/>
              <a:t>, vi, </a:t>
            </a:r>
            <a:r>
              <a:rPr lang="fi-FI" dirty="0" err="1"/>
              <a:t>ni</a:t>
            </a:r>
            <a:r>
              <a:rPr lang="fi-FI" dirty="0"/>
              <a:t>, de)</a:t>
            </a:r>
          </a:p>
          <a:p>
            <a:pPr lvl="1"/>
            <a:r>
              <a:rPr lang="fi-FI" dirty="0"/>
              <a:t>Voi muodostua useammasta sanasta</a:t>
            </a:r>
          </a:p>
          <a:p>
            <a:pPr marL="365760" lvl="1" indent="0">
              <a:buNone/>
            </a:pPr>
            <a:r>
              <a:rPr lang="fi-FI" dirty="0"/>
              <a:t>    (Kalle, Pelle </a:t>
            </a:r>
            <a:r>
              <a:rPr lang="fi-FI" dirty="0" err="1"/>
              <a:t>och</a:t>
            </a:r>
            <a:r>
              <a:rPr lang="fi-FI" dirty="0"/>
              <a:t> Pingo)</a:t>
            </a:r>
          </a:p>
          <a:p>
            <a:pPr lvl="0">
              <a:buClr>
                <a:srgbClr val="FE8637"/>
              </a:buClr>
            </a:pPr>
            <a:r>
              <a:rPr lang="fi-FI" b="1" dirty="0">
                <a:solidFill>
                  <a:prstClr val="black"/>
                </a:solidFill>
              </a:rPr>
              <a:t>Predikaatti</a:t>
            </a:r>
          </a:p>
          <a:p>
            <a:pPr lvl="1">
              <a:buClr>
                <a:srgbClr val="FE8637"/>
              </a:buClr>
            </a:pPr>
            <a:r>
              <a:rPr lang="fi-FI" dirty="0">
                <a:solidFill>
                  <a:prstClr val="black"/>
                </a:solidFill>
              </a:rPr>
              <a:t>Ilmaisee tekemistä</a:t>
            </a:r>
          </a:p>
          <a:p>
            <a:pPr lvl="1">
              <a:buClr>
                <a:srgbClr val="FE8637"/>
              </a:buClr>
            </a:pPr>
            <a:r>
              <a:rPr lang="fi-FI" dirty="0">
                <a:solidFill>
                  <a:prstClr val="black"/>
                </a:solidFill>
              </a:rPr>
              <a:t>Saadaan selville kysymällä </a:t>
            </a:r>
            <a:r>
              <a:rPr lang="fi-FI" i="1" dirty="0">
                <a:solidFill>
                  <a:prstClr val="black"/>
                </a:solidFill>
              </a:rPr>
              <a:t>mitä tehdään</a:t>
            </a:r>
          </a:p>
          <a:p>
            <a:pPr lvl="1">
              <a:buClr>
                <a:srgbClr val="FE8637"/>
              </a:buClr>
            </a:pPr>
            <a:r>
              <a:rPr lang="fi-FI" dirty="0">
                <a:solidFill>
                  <a:prstClr val="black"/>
                </a:solidFill>
              </a:rPr>
              <a:t>Ovat verbejä (</a:t>
            </a:r>
            <a:r>
              <a:rPr lang="fi-FI" dirty="0" err="1">
                <a:solidFill>
                  <a:prstClr val="black"/>
                </a:solidFill>
              </a:rPr>
              <a:t>kan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sälja</a:t>
            </a:r>
            <a:r>
              <a:rPr lang="fi-FI" dirty="0">
                <a:solidFill>
                  <a:prstClr val="black"/>
                </a:solidFill>
              </a:rPr>
              <a:t>, </a:t>
            </a:r>
            <a:r>
              <a:rPr lang="fi-FI" dirty="0" err="1">
                <a:solidFill>
                  <a:prstClr val="black"/>
                </a:solidFill>
              </a:rPr>
              <a:t>säljer</a:t>
            </a:r>
            <a:r>
              <a:rPr lang="fi-FI" dirty="0">
                <a:solidFill>
                  <a:prstClr val="black"/>
                </a:solidFill>
              </a:rPr>
              <a:t>, </a:t>
            </a:r>
            <a:r>
              <a:rPr lang="fi-FI" dirty="0" err="1">
                <a:solidFill>
                  <a:prstClr val="black"/>
                </a:solidFill>
              </a:rPr>
              <a:t>sålde</a:t>
            </a:r>
            <a:r>
              <a:rPr lang="fi-FI" dirty="0">
                <a:solidFill>
                  <a:prstClr val="black"/>
                </a:solidFill>
              </a:rPr>
              <a:t>, </a:t>
            </a:r>
            <a:r>
              <a:rPr lang="fi-FI" dirty="0" err="1">
                <a:solidFill>
                  <a:prstClr val="black"/>
                </a:solidFill>
              </a:rPr>
              <a:t>har/hade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sålt</a:t>
            </a:r>
            <a:r>
              <a:rPr lang="fi-FI" dirty="0">
                <a:solidFill>
                  <a:prstClr val="black"/>
                </a:solidFill>
              </a:rPr>
              <a:t>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54478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Tunnista lauseen jäsenet &gt; sääntö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 err="1"/>
              <a:t>Vad</a:t>
            </a:r>
            <a:r>
              <a:rPr lang="fi-FI" dirty="0"/>
              <a:t>           </a:t>
            </a:r>
            <a:r>
              <a:rPr lang="fi-FI" dirty="0" err="1"/>
              <a:t>har</a:t>
            </a:r>
            <a:r>
              <a:rPr lang="fi-FI" dirty="0"/>
              <a:t>                Kalle               </a:t>
            </a:r>
            <a:r>
              <a:rPr lang="fi-FI" dirty="0" err="1"/>
              <a:t>som</a:t>
            </a:r>
            <a:r>
              <a:rPr lang="fi-FI" dirty="0"/>
              <a:t> hobby?</a:t>
            </a:r>
          </a:p>
          <a:p>
            <a:pPr marL="0" indent="0">
              <a:buNone/>
            </a:pPr>
            <a:r>
              <a:rPr lang="fi-FI" dirty="0"/>
              <a:t>    </a:t>
            </a:r>
            <a:r>
              <a:rPr lang="fi-FI" dirty="0" err="1"/>
              <a:t>kys.sana</a:t>
            </a:r>
            <a:r>
              <a:rPr lang="fi-FI" dirty="0"/>
              <a:t>  predikaatti    subjekti</a:t>
            </a:r>
          </a:p>
          <a:p>
            <a:pPr marL="0" indent="0">
              <a:buNone/>
            </a:pPr>
            <a:r>
              <a:rPr lang="fi-FI" dirty="0"/>
              <a:t>    KS		P		S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 err="1"/>
              <a:t>Vad</a:t>
            </a:r>
            <a:r>
              <a:rPr lang="fi-FI" dirty="0"/>
              <a:t>   </a:t>
            </a:r>
            <a:r>
              <a:rPr lang="fi-FI" dirty="0" err="1"/>
              <a:t>vill</a:t>
            </a:r>
            <a:r>
              <a:rPr lang="fi-FI" dirty="0"/>
              <a:t>   du  </a:t>
            </a:r>
            <a:r>
              <a:rPr lang="fi-FI" dirty="0" err="1"/>
              <a:t>göra</a:t>
            </a:r>
            <a:r>
              <a:rPr lang="fi-FI" dirty="0"/>
              <a:t>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fritiden</a:t>
            </a:r>
            <a:r>
              <a:rPr lang="fi-FI" dirty="0"/>
              <a:t>?</a:t>
            </a:r>
          </a:p>
          <a:p>
            <a:pPr marL="0" indent="0">
              <a:buNone/>
            </a:pPr>
            <a:r>
              <a:rPr lang="fi-FI" dirty="0"/>
              <a:t>    KS    P1     S       P2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 err="1"/>
              <a:t>Surfar</a:t>
            </a:r>
            <a:r>
              <a:rPr lang="fi-FI" dirty="0"/>
              <a:t> </a:t>
            </a:r>
            <a:r>
              <a:rPr lang="fi-FI" dirty="0" err="1"/>
              <a:t>hans</a:t>
            </a:r>
            <a:r>
              <a:rPr lang="fi-FI" dirty="0"/>
              <a:t> </a:t>
            </a:r>
            <a:r>
              <a:rPr lang="fi-FI" dirty="0" err="1"/>
              <a:t>familj</a:t>
            </a:r>
            <a:r>
              <a:rPr lang="fi-FI" dirty="0"/>
              <a:t> </a:t>
            </a:r>
            <a:r>
              <a:rPr lang="fi-FI" dirty="0" err="1"/>
              <a:t>mycket</a:t>
            </a:r>
            <a:r>
              <a:rPr lang="fi-FI" dirty="0"/>
              <a:t>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nätet</a:t>
            </a:r>
            <a:r>
              <a:rPr lang="fi-FI" dirty="0"/>
              <a:t>?</a:t>
            </a:r>
          </a:p>
          <a:p>
            <a:pPr marL="0" indent="0">
              <a:buNone/>
            </a:pPr>
            <a:r>
              <a:rPr lang="fi-FI" dirty="0"/>
              <a:t>    P         S       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5552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kysymyslauseen sanajärjestys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91264" cy="4917160"/>
          </a:xfrm>
        </p:spPr>
        <p:txBody>
          <a:bodyPr/>
          <a:lstStyle/>
          <a:p>
            <a:pPr marL="0" indent="0">
              <a:buNone/>
            </a:pPr>
            <a:endParaRPr lang="fi-FI" dirty="0"/>
          </a:p>
        </p:txBody>
      </p:sp>
      <p:sp>
        <p:nvSpPr>
          <p:cNvPr id="4" name="Rounded Rectangle 3"/>
          <p:cNvSpPr/>
          <p:nvPr/>
        </p:nvSpPr>
        <p:spPr>
          <a:xfrm>
            <a:off x="539552" y="2348880"/>
            <a:ext cx="165618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b="1" dirty="0"/>
              <a:t>(KYSYMYS-SANA)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380571" y="2323728"/>
            <a:ext cx="2119421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/>
              <a:t>PREDIKAATTI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644009" y="2348880"/>
            <a:ext cx="1584175" cy="8405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/>
              <a:t>SUBJEKTI</a:t>
            </a:r>
          </a:p>
        </p:txBody>
      </p:sp>
      <p:sp>
        <p:nvSpPr>
          <p:cNvPr id="7" name="Right Arrow 6"/>
          <p:cNvSpPr/>
          <p:nvPr/>
        </p:nvSpPr>
        <p:spPr>
          <a:xfrm>
            <a:off x="683568" y="4797152"/>
            <a:ext cx="1368152" cy="484632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Rounded Rectangle 7"/>
          <p:cNvSpPr/>
          <p:nvPr/>
        </p:nvSpPr>
        <p:spPr>
          <a:xfrm>
            <a:off x="2848560" y="4653136"/>
            <a:ext cx="4027696" cy="13007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/>
              <a:t>Predikaatti ennen subjektia</a:t>
            </a:r>
          </a:p>
          <a:p>
            <a:pPr algn="ctr"/>
            <a:r>
              <a:rPr lang="fi-FI" b="1" dirty="0"/>
              <a:t>= käännetty sanajärjestys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372200" y="2353238"/>
            <a:ext cx="2376264" cy="8680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/>
              <a:t>(PREDIKAATTI)</a:t>
            </a:r>
          </a:p>
        </p:txBody>
      </p:sp>
    </p:spTree>
    <p:extLst>
      <p:ext uri="{BB962C8B-B14F-4D97-AF65-F5344CB8AC3E}">
        <p14:creationId xmlns:p14="http://schemas.microsoft.com/office/powerpoint/2010/main" val="601755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377</TotalTime>
  <Words>138</Words>
  <Application>Microsoft Office PowerPoint</Application>
  <PresentationFormat>Bildspel på skärmen (4:3)</PresentationFormat>
  <Paragraphs>37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Century Schoolbook</vt:lpstr>
      <vt:lpstr>Wingdings</vt:lpstr>
      <vt:lpstr>Wingdings 2</vt:lpstr>
      <vt:lpstr>Oriel</vt:lpstr>
      <vt:lpstr>Kysymyslauseen sanajärjestys</vt:lpstr>
      <vt:lpstr>Kysymyslause</vt:lpstr>
      <vt:lpstr>Kysymyslauseen (tärkeimmät) lauseenjäsenet</vt:lpstr>
      <vt:lpstr>Tunnista lauseen jäsenet &gt; sääntö</vt:lpstr>
      <vt:lpstr>kysymyslauseen sanajärjestys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Kysymyslauseen sanajärjestys</dc:title>
  <dc:creator>Camilla Kåla</dc:creator>
  <cp:lastModifiedBy>Isabella Fröjdman</cp:lastModifiedBy>
  <cp:revision>9</cp:revision>
  <dcterms:created xsi:type="dcterms:W3CDTF">2014-09-29T19:02:47Z</dcterms:created>
  <dcterms:modified xsi:type="dcterms:W3CDTF">2019-02-08T11:40:54Z</dcterms:modified>
</cp:coreProperties>
</file>