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9/18/2020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9/18/2020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9/18/2020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9/18/2020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9/18/2020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9/18/2020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9/18/2020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9/18/2020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0185A-1B48-415F-BFD9-E5CDAA867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7" y="2666030"/>
            <a:ext cx="9068586" cy="25908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3200" b="1" cap="none" dirty="0" err="1">
                <a:effectLst/>
              </a:rPr>
              <a:t>Inledning</a:t>
            </a:r>
            <a:r>
              <a:rPr lang="en-US" sz="3200" b="1" cap="none" dirty="0">
                <a:effectLst/>
              </a:rPr>
              <a:t> av </a:t>
            </a:r>
            <a:r>
              <a:rPr lang="en-US" sz="3200" b="1" cap="none" dirty="0" err="1">
                <a:effectLst/>
              </a:rPr>
              <a:t>ett</a:t>
            </a:r>
            <a:r>
              <a:rPr lang="en-US" sz="3200" b="1" cap="none" dirty="0">
                <a:effectLst/>
              </a:rPr>
              <a:t> </a:t>
            </a:r>
            <a:r>
              <a:rPr lang="en-US" sz="3200" b="1" cap="none" dirty="0" err="1">
                <a:effectLst/>
              </a:rPr>
              <a:t>möte</a:t>
            </a:r>
            <a:br>
              <a:rPr lang="en-US" sz="3200" cap="none" dirty="0">
                <a:effectLst/>
              </a:rPr>
            </a:br>
            <a:br>
              <a:rPr lang="en-US" sz="3200" cap="none" dirty="0">
                <a:effectLst/>
              </a:rPr>
            </a:br>
            <a:r>
              <a:rPr lang="en-US" sz="3200" cap="none" dirty="0">
                <a:effectLst/>
              </a:rPr>
              <a:t>- jag </a:t>
            </a:r>
            <a:r>
              <a:rPr lang="en-US" sz="3200" cap="none" dirty="0" err="1">
                <a:effectLst/>
              </a:rPr>
              <a:t>förklarar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mötet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lagenlig</a:t>
            </a:r>
            <a:r>
              <a:rPr lang="en-US" sz="3200" cap="none" dirty="0" err="1">
                <a:solidFill>
                  <a:srgbClr val="00B0F0"/>
                </a:solidFill>
                <a:effectLst/>
              </a:rPr>
              <a:t>t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sammankalla</a:t>
            </a:r>
            <a:r>
              <a:rPr lang="en-US" sz="3200" cap="none" dirty="0" err="1">
                <a:solidFill>
                  <a:srgbClr val="FFFF00"/>
                </a:solidFill>
                <a:effectLst/>
              </a:rPr>
              <a:t>t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och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beslutför</a:t>
            </a:r>
            <a:r>
              <a:rPr lang="en-US" sz="3200" cap="none" dirty="0" err="1">
                <a:solidFill>
                  <a:srgbClr val="FFFF00"/>
                </a:solidFill>
                <a:effectLst/>
              </a:rPr>
              <a:t>t</a:t>
            </a:r>
            <a:br>
              <a:rPr lang="en-US" sz="3200" cap="none" dirty="0">
                <a:effectLst/>
              </a:rPr>
            </a:br>
            <a:br>
              <a:rPr lang="en-US" sz="3200" cap="none" dirty="0">
                <a:effectLst/>
              </a:rPr>
            </a:br>
            <a:r>
              <a:rPr lang="en-US" sz="3200" cap="none" dirty="0">
                <a:effectLst/>
              </a:rPr>
              <a:t>= </a:t>
            </a:r>
            <a:r>
              <a:rPr lang="en-US" sz="3200" cap="none" dirty="0" err="1">
                <a:effectLst/>
              </a:rPr>
              <a:t>julistan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kokouksen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laillise</a:t>
            </a:r>
            <a:r>
              <a:rPr lang="en-US" sz="3200" cap="none" dirty="0" err="1">
                <a:solidFill>
                  <a:srgbClr val="00B0F0"/>
                </a:solidFill>
                <a:effectLst/>
              </a:rPr>
              <a:t>sti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koollekutsutuksi</a:t>
            </a:r>
            <a:r>
              <a:rPr lang="en-US" sz="3200" cap="none" dirty="0">
                <a:effectLst/>
              </a:rPr>
              <a:t> ja </a:t>
            </a:r>
            <a:r>
              <a:rPr lang="en-US" sz="3200" cap="none" dirty="0" err="1">
                <a:effectLst/>
              </a:rPr>
              <a:t>päätösvaltaiseksi</a:t>
            </a:r>
            <a:br>
              <a:rPr lang="en-US" sz="3200" cap="none" dirty="0">
                <a:effectLst/>
              </a:rPr>
            </a:br>
            <a:br>
              <a:rPr lang="en-US" sz="3200" cap="none" dirty="0">
                <a:effectLst/>
              </a:rPr>
            </a:br>
            <a:endParaRPr lang="sv-FI" sz="3200" cap="non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50022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0185A-1B48-415F-BFD9-E5CDAA867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7" y="2666030"/>
            <a:ext cx="9068586" cy="25908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3200" b="1" cap="none" dirty="0" err="1">
                <a:effectLst/>
              </a:rPr>
              <a:t>Inledning</a:t>
            </a:r>
            <a:r>
              <a:rPr lang="en-US" sz="3200" b="1" cap="none" dirty="0">
                <a:effectLst/>
              </a:rPr>
              <a:t> </a:t>
            </a:r>
            <a:r>
              <a:rPr lang="en-US" sz="3200" b="1" cap="none" dirty="0" err="1">
                <a:effectLst/>
              </a:rPr>
              <a:t>på</a:t>
            </a:r>
            <a:r>
              <a:rPr lang="en-US" sz="3200" b="1" cap="none" dirty="0">
                <a:effectLst/>
              </a:rPr>
              <a:t> </a:t>
            </a:r>
            <a:r>
              <a:rPr lang="en-US" sz="3200" b="1" cap="none" dirty="0" err="1">
                <a:effectLst/>
              </a:rPr>
              <a:t>ett</a:t>
            </a:r>
            <a:r>
              <a:rPr lang="en-US" sz="3200" b="1" cap="none" dirty="0">
                <a:effectLst/>
              </a:rPr>
              <a:t> </a:t>
            </a:r>
            <a:r>
              <a:rPr lang="en-US" sz="3200" b="1" cap="none" dirty="0" err="1">
                <a:effectLst/>
              </a:rPr>
              <a:t>möte</a:t>
            </a:r>
            <a:br>
              <a:rPr lang="en-US" sz="3200" cap="none" dirty="0">
                <a:effectLst/>
              </a:rPr>
            </a:br>
            <a:br>
              <a:rPr lang="en-US" sz="3200" cap="none" dirty="0">
                <a:effectLst/>
              </a:rPr>
            </a:br>
            <a:r>
              <a:rPr lang="en-US" sz="3200" cap="none" dirty="0">
                <a:effectLst/>
              </a:rPr>
              <a:t>- jag </a:t>
            </a:r>
            <a:r>
              <a:rPr lang="en-US" sz="3200" cap="none" dirty="0" err="1">
                <a:effectLst/>
              </a:rPr>
              <a:t>förklarar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möte</a:t>
            </a:r>
            <a:r>
              <a:rPr lang="en-US" sz="3200" cap="none" dirty="0" err="1">
                <a:solidFill>
                  <a:srgbClr val="FFFF00"/>
                </a:solidFill>
                <a:effectLst/>
              </a:rPr>
              <a:t>t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öppna</a:t>
            </a:r>
            <a:r>
              <a:rPr lang="en-US" sz="3200" cap="none" dirty="0" err="1">
                <a:solidFill>
                  <a:srgbClr val="FFFF00"/>
                </a:solidFill>
                <a:effectLst/>
              </a:rPr>
              <a:t>t</a:t>
            </a:r>
            <a:br>
              <a:rPr lang="en-US" sz="3200" cap="none" dirty="0">
                <a:effectLst/>
              </a:rPr>
            </a:br>
            <a:br>
              <a:rPr lang="en-US" sz="3200" cap="none" dirty="0">
                <a:effectLst/>
              </a:rPr>
            </a:br>
            <a:r>
              <a:rPr lang="en-US" sz="3200" cap="none" dirty="0">
                <a:effectLst/>
              </a:rPr>
              <a:t>= </a:t>
            </a:r>
            <a:r>
              <a:rPr lang="en-US" sz="3200" cap="none" dirty="0" err="1">
                <a:effectLst/>
              </a:rPr>
              <a:t>totean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kokouksen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avatuksi</a:t>
            </a:r>
            <a:br>
              <a:rPr lang="en-US" sz="3200" cap="none" dirty="0">
                <a:effectLst/>
              </a:rPr>
            </a:br>
            <a:br>
              <a:rPr lang="en-US" sz="3200" cap="none" dirty="0">
                <a:effectLst/>
              </a:rPr>
            </a:br>
            <a:endParaRPr lang="sv-FI" sz="3200" cap="non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2578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0185A-1B48-415F-BFD9-E5CDAA867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7" y="2744407"/>
            <a:ext cx="9068586" cy="25908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3200" b="1" cap="none" dirty="0" err="1">
                <a:effectLst/>
              </a:rPr>
              <a:t>Olika</a:t>
            </a:r>
            <a:r>
              <a:rPr lang="en-US" sz="3200" b="1" cap="none" dirty="0">
                <a:effectLst/>
              </a:rPr>
              <a:t> roller</a:t>
            </a:r>
            <a:br>
              <a:rPr lang="en-US" sz="3200" cap="none" dirty="0">
                <a:effectLst/>
              </a:rPr>
            </a:br>
            <a:br>
              <a:rPr lang="en-US" sz="3200" cap="none" dirty="0">
                <a:effectLst/>
              </a:rPr>
            </a:br>
            <a:r>
              <a:rPr lang="en-US" sz="3200" cap="none" dirty="0">
                <a:effectLst/>
              </a:rPr>
              <a:t>- </a:t>
            </a:r>
            <a:r>
              <a:rPr lang="en-US" sz="3200" cap="none" dirty="0" err="1">
                <a:effectLst/>
              </a:rPr>
              <a:t>en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ordförande</a:t>
            </a:r>
            <a:r>
              <a:rPr lang="en-US" sz="3200" cap="none" dirty="0">
                <a:effectLst/>
              </a:rPr>
              <a:t>, </a:t>
            </a:r>
            <a:r>
              <a:rPr lang="en-US" sz="3200" cap="none" dirty="0" err="1">
                <a:effectLst/>
              </a:rPr>
              <a:t>ordföranden</a:t>
            </a:r>
            <a:r>
              <a:rPr lang="en-US" sz="3200" cap="none" dirty="0">
                <a:effectLst/>
              </a:rPr>
              <a:t>, </a:t>
            </a:r>
            <a:r>
              <a:rPr lang="en-US" sz="3200" cap="none" dirty="0" err="1">
                <a:effectLst/>
              </a:rPr>
              <a:t>ordförande</a:t>
            </a:r>
            <a:r>
              <a:rPr lang="en-US" sz="3200" cap="none" dirty="0">
                <a:effectLst/>
              </a:rPr>
              <a:t>, </a:t>
            </a:r>
            <a:r>
              <a:rPr lang="en-US" sz="3200" cap="none" dirty="0" err="1">
                <a:effectLst/>
              </a:rPr>
              <a:t>ordförandena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>
                <a:solidFill>
                  <a:srgbClr val="00B0F0"/>
                </a:solidFill>
                <a:effectLst/>
              </a:rPr>
              <a:t>5</a:t>
            </a:r>
            <a:br>
              <a:rPr lang="en-US" sz="3200" cap="none" dirty="0">
                <a:effectLst/>
              </a:rPr>
            </a:br>
            <a:r>
              <a:rPr lang="en-US" sz="3200" cap="none" dirty="0" err="1">
                <a:effectLst/>
              </a:rPr>
              <a:t>en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sekreterare</a:t>
            </a:r>
            <a:r>
              <a:rPr lang="en-US" sz="3200" cap="none" dirty="0">
                <a:effectLst/>
              </a:rPr>
              <a:t>, </a:t>
            </a:r>
            <a:r>
              <a:rPr lang="en-US" sz="3200" cap="none" dirty="0" err="1">
                <a:effectLst/>
              </a:rPr>
              <a:t>sekreteraren</a:t>
            </a:r>
            <a:r>
              <a:rPr lang="en-US" sz="3200" cap="none" dirty="0">
                <a:effectLst/>
              </a:rPr>
              <a:t>, </a:t>
            </a:r>
            <a:r>
              <a:rPr lang="en-US" sz="3200" cap="none" dirty="0" err="1">
                <a:effectLst/>
              </a:rPr>
              <a:t>sekreterare</a:t>
            </a:r>
            <a:r>
              <a:rPr lang="en-US" sz="3200" cap="none" dirty="0">
                <a:effectLst/>
              </a:rPr>
              <a:t>, </a:t>
            </a:r>
            <a:r>
              <a:rPr lang="en-US" sz="3200" cap="none" dirty="0" err="1">
                <a:effectLst/>
              </a:rPr>
              <a:t>sekreterarna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>
                <a:solidFill>
                  <a:srgbClr val="00B0F0"/>
                </a:solidFill>
                <a:effectLst/>
              </a:rPr>
              <a:t>5</a:t>
            </a:r>
            <a:br>
              <a:rPr lang="en-US" sz="3200" cap="none" dirty="0">
                <a:effectLst/>
              </a:rPr>
            </a:br>
            <a:r>
              <a:rPr lang="en-US" sz="3200" cap="none" dirty="0" err="1">
                <a:effectLst/>
              </a:rPr>
              <a:t>en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protokolljusterare</a:t>
            </a:r>
            <a:r>
              <a:rPr lang="en-US" sz="3200" cap="none" dirty="0">
                <a:effectLst/>
              </a:rPr>
              <a:t>, -n, -, </a:t>
            </a:r>
            <a:r>
              <a:rPr lang="en-US" sz="3200" cap="none" dirty="0" err="1">
                <a:effectLst/>
              </a:rPr>
              <a:t>arna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>
                <a:solidFill>
                  <a:srgbClr val="00B0F0"/>
                </a:solidFill>
                <a:effectLst/>
              </a:rPr>
              <a:t>5</a:t>
            </a:r>
            <a:br>
              <a:rPr lang="en-US" sz="3200" cap="none" dirty="0">
                <a:effectLst/>
              </a:rPr>
            </a:br>
            <a:r>
              <a:rPr lang="en-US" sz="3200" cap="none" dirty="0" err="1">
                <a:effectLst/>
              </a:rPr>
              <a:t>en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rösträknare</a:t>
            </a:r>
            <a:r>
              <a:rPr lang="en-US" sz="3200" cap="none" dirty="0">
                <a:effectLst/>
              </a:rPr>
              <a:t>, -n, -, -</a:t>
            </a:r>
            <a:r>
              <a:rPr lang="en-US" sz="3200" cap="none" dirty="0" err="1">
                <a:effectLst/>
              </a:rPr>
              <a:t>arna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>
                <a:solidFill>
                  <a:srgbClr val="00B0F0"/>
                </a:solidFill>
                <a:effectLst/>
              </a:rPr>
              <a:t>5</a:t>
            </a:r>
            <a:br>
              <a:rPr lang="en-US" sz="3200" cap="none" dirty="0">
                <a:effectLst/>
              </a:rPr>
            </a:br>
            <a:br>
              <a:rPr lang="en-US" sz="3200" cap="none" dirty="0">
                <a:effectLst/>
              </a:rPr>
            </a:br>
            <a:endParaRPr lang="sv-FI" sz="3200" cap="non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3043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0185A-1B48-415F-BFD9-E5CDAA867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7" y="2299063"/>
            <a:ext cx="9068586" cy="3232087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4000" b="1" cap="none" dirty="0" err="1">
                <a:effectLst/>
              </a:rPr>
              <a:t>Deklinations</a:t>
            </a:r>
            <a:r>
              <a:rPr lang="en-US" sz="4000" b="1" cap="none" dirty="0">
                <a:effectLst/>
              </a:rPr>
              <a:t> </a:t>
            </a:r>
            <a:r>
              <a:rPr lang="en-US" sz="4000" b="1" cap="none" dirty="0" err="1">
                <a:effectLst/>
              </a:rPr>
              <a:t>grupp</a:t>
            </a:r>
            <a:r>
              <a:rPr lang="en-US" sz="4000" b="1" cap="none" dirty="0">
                <a:effectLst/>
              </a:rPr>
              <a:t> 5</a:t>
            </a:r>
            <a:br>
              <a:rPr lang="en-US" sz="4000" b="1" cap="none" dirty="0">
                <a:effectLst/>
              </a:rPr>
            </a:br>
            <a:br>
              <a:rPr lang="en-US" sz="4000" cap="none" dirty="0">
                <a:effectLst/>
              </a:rPr>
            </a:br>
            <a:r>
              <a:rPr lang="en-US" sz="4000" cap="none" dirty="0" err="1">
                <a:effectLst/>
              </a:rPr>
              <a:t>typiskt</a:t>
            </a:r>
            <a:r>
              <a:rPr lang="en-US" sz="4000" cap="none" dirty="0">
                <a:effectLst/>
              </a:rPr>
              <a:t>: </a:t>
            </a:r>
            <a:r>
              <a:rPr lang="en-US" sz="4000" cap="none" dirty="0" err="1">
                <a:effectLst/>
              </a:rPr>
              <a:t>ett</a:t>
            </a:r>
            <a:r>
              <a:rPr lang="en-US" sz="4000" cap="none" dirty="0">
                <a:effectLst/>
              </a:rPr>
              <a:t> </a:t>
            </a:r>
            <a:r>
              <a:rPr lang="en-US" sz="4000" cap="none" dirty="0" err="1">
                <a:effectLst/>
              </a:rPr>
              <a:t>hus</a:t>
            </a:r>
            <a:r>
              <a:rPr lang="en-US" sz="4000" cap="none" dirty="0">
                <a:effectLst/>
              </a:rPr>
              <a:t>, </a:t>
            </a:r>
            <a:r>
              <a:rPr lang="en-US" sz="4000" cap="none" dirty="0" err="1">
                <a:effectLst/>
              </a:rPr>
              <a:t>huset</a:t>
            </a:r>
            <a:r>
              <a:rPr lang="en-US" sz="4000" cap="none" dirty="0">
                <a:effectLst/>
              </a:rPr>
              <a:t>, </a:t>
            </a:r>
            <a:r>
              <a:rPr lang="en-US" sz="4000" cap="none" dirty="0" err="1">
                <a:effectLst/>
              </a:rPr>
              <a:t>hus</a:t>
            </a:r>
            <a:r>
              <a:rPr lang="en-US" sz="4000" cap="none" dirty="0">
                <a:effectLst/>
              </a:rPr>
              <a:t>, </a:t>
            </a:r>
            <a:r>
              <a:rPr lang="en-US" sz="4000" cap="none" dirty="0" err="1">
                <a:effectLst/>
              </a:rPr>
              <a:t>husen</a:t>
            </a:r>
            <a:br>
              <a:rPr lang="en-US" sz="4000" cap="none" dirty="0">
                <a:effectLst/>
              </a:rPr>
            </a:br>
            <a:br>
              <a:rPr lang="en-US" sz="4000" cap="none" dirty="0">
                <a:effectLst/>
              </a:rPr>
            </a:br>
            <a:r>
              <a:rPr lang="en-US" sz="4000" cap="none" dirty="0" err="1">
                <a:effectLst/>
              </a:rPr>
              <a:t>en</a:t>
            </a:r>
            <a:r>
              <a:rPr lang="en-US" sz="4000" cap="none" dirty="0">
                <a:effectLst/>
              </a:rPr>
              <a:t> </a:t>
            </a:r>
            <a:r>
              <a:rPr lang="en-US" sz="4000" cap="none" dirty="0" err="1">
                <a:effectLst/>
              </a:rPr>
              <a:t>lärare</a:t>
            </a:r>
            <a:r>
              <a:rPr lang="en-US" sz="4000" cap="none" dirty="0">
                <a:effectLst/>
              </a:rPr>
              <a:t>, </a:t>
            </a:r>
            <a:r>
              <a:rPr lang="en-US" sz="4000" cap="none" dirty="0" err="1">
                <a:effectLst/>
              </a:rPr>
              <a:t>läraren</a:t>
            </a:r>
            <a:r>
              <a:rPr lang="en-US" sz="4000" cap="none" dirty="0">
                <a:effectLst/>
              </a:rPr>
              <a:t>, </a:t>
            </a:r>
            <a:r>
              <a:rPr lang="en-US" sz="4000" cap="none" dirty="0" err="1">
                <a:effectLst/>
              </a:rPr>
              <a:t>lärare</a:t>
            </a:r>
            <a:r>
              <a:rPr lang="en-US" sz="4000" cap="none" dirty="0">
                <a:effectLst/>
              </a:rPr>
              <a:t>, </a:t>
            </a:r>
            <a:r>
              <a:rPr lang="en-US" sz="4000" cap="none" dirty="0" err="1">
                <a:effectLst/>
              </a:rPr>
              <a:t>lärarna</a:t>
            </a:r>
            <a:br>
              <a:rPr lang="en-US" sz="4000" cap="none" dirty="0">
                <a:effectLst/>
              </a:rPr>
            </a:br>
            <a:r>
              <a:rPr lang="en-US" sz="4000" cap="none" dirty="0" err="1">
                <a:effectLst/>
              </a:rPr>
              <a:t>en</a:t>
            </a:r>
            <a:r>
              <a:rPr lang="en-US" sz="4000" cap="none" dirty="0">
                <a:effectLst/>
              </a:rPr>
              <a:t> </a:t>
            </a:r>
            <a:r>
              <a:rPr lang="en-US" sz="4000" cap="none" dirty="0" err="1">
                <a:effectLst/>
              </a:rPr>
              <a:t>studerande</a:t>
            </a:r>
            <a:r>
              <a:rPr lang="en-US" sz="4000" cap="none" dirty="0">
                <a:effectLst/>
              </a:rPr>
              <a:t>, </a:t>
            </a:r>
            <a:r>
              <a:rPr lang="en-US" sz="4000" cap="none" dirty="0" err="1">
                <a:effectLst/>
              </a:rPr>
              <a:t>studeranden</a:t>
            </a:r>
            <a:r>
              <a:rPr lang="en-US" sz="4000" cap="none" dirty="0">
                <a:effectLst/>
              </a:rPr>
              <a:t>, </a:t>
            </a:r>
            <a:r>
              <a:rPr lang="en-US" sz="4000" cap="none" dirty="0" err="1">
                <a:effectLst/>
              </a:rPr>
              <a:t>studerande</a:t>
            </a:r>
            <a:r>
              <a:rPr lang="en-US" sz="4000" cap="none" dirty="0">
                <a:effectLst/>
              </a:rPr>
              <a:t>, </a:t>
            </a:r>
            <a:r>
              <a:rPr lang="en-US" sz="4000" cap="none" dirty="0" err="1">
                <a:effectLst/>
              </a:rPr>
              <a:t>studerandena</a:t>
            </a:r>
            <a:br>
              <a:rPr lang="en-US" sz="4000" cap="none" dirty="0">
                <a:effectLst/>
              </a:rPr>
            </a:br>
            <a:br>
              <a:rPr lang="en-US" sz="4000" cap="none" dirty="0">
                <a:effectLst/>
              </a:rPr>
            </a:br>
            <a:endParaRPr lang="sv-FI" sz="4000" cap="non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51180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0185A-1B48-415F-BFD9-E5CDAA867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7" y="2717074"/>
            <a:ext cx="9068586" cy="317983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800"/>
              </a:spcBef>
              <a:spcAft>
                <a:spcPts val="2400"/>
              </a:spcAft>
            </a:pPr>
            <a:r>
              <a:rPr lang="en-US" sz="3200" cap="none" dirty="0" err="1">
                <a:effectLst/>
              </a:rPr>
              <a:t>Styrelse</a:t>
            </a:r>
            <a:r>
              <a:rPr lang="en-US" sz="3200" cap="none" dirty="0">
                <a:effectLst/>
              </a:rPr>
              <a:t>, -n = </a:t>
            </a:r>
            <a:r>
              <a:rPr lang="en-US" sz="3200" cap="none" dirty="0" err="1">
                <a:effectLst/>
              </a:rPr>
              <a:t>hallitus</a:t>
            </a:r>
            <a:br>
              <a:rPr lang="en-US" sz="3200" cap="none" dirty="0">
                <a:effectLst/>
              </a:rPr>
            </a:br>
            <a:r>
              <a:rPr lang="en-US" sz="3200" cap="none" dirty="0" err="1">
                <a:effectLst/>
              </a:rPr>
              <a:t>möteshandlingar</a:t>
            </a:r>
            <a:r>
              <a:rPr lang="en-US" sz="3200" cap="none" dirty="0">
                <a:effectLst/>
              </a:rPr>
              <a:t>, -</a:t>
            </a:r>
            <a:r>
              <a:rPr lang="en-US" sz="3200" cap="none" dirty="0" err="1">
                <a:effectLst/>
              </a:rPr>
              <a:t>na</a:t>
            </a:r>
            <a:br>
              <a:rPr lang="en-US" sz="3200" cap="none" dirty="0">
                <a:effectLst/>
              </a:rPr>
            </a:br>
            <a:r>
              <a:rPr lang="en-US" sz="3200" cap="none" dirty="0">
                <a:effectLst/>
              </a:rPr>
              <a:t>=</a:t>
            </a:r>
            <a:r>
              <a:rPr lang="en-US" sz="3200" cap="none" dirty="0" err="1">
                <a:effectLst/>
              </a:rPr>
              <a:t>kokousasiakirjat</a:t>
            </a:r>
            <a:r>
              <a:rPr lang="en-US" sz="3200" cap="none" dirty="0">
                <a:effectLst/>
              </a:rPr>
              <a:t> (</a:t>
            </a:r>
            <a:r>
              <a:rPr lang="en-US" sz="3200" cap="none" dirty="0" err="1">
                <a:effectLst/>
              </a:rPr>
              <a:t>esityslistan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tueksi</a:t>
            </a:r>
            <a:r>
              <a:rPr lang="en-US" sz="3200" cap="none" dirty="0">
                <a:effectLst/>
              </a:rPr>
              <a:t>)</a:t>
            </a:r>
            <a:br>
              <a:rPr lang="en-US" sz="3200" cap="none" dirty="0">
                <a:effectLst/>
              </a:rPr>
            </a:br>
            <a:r>
              <a:rPr lang="en-US" sz="3200" cap="none" dirty="0" err="1">
                <a:effectLst/>
              </a:rPr>
              <a:t>föredragningslista</a:t>
            </a:r>
            <a:r>
              <a:rPr lang="en-US" sz="3200" cap="none" dirty="0">
                <a:effectLst/>
              </a:rPr>
              <a:t>=</a:t>
            </a:r>
            <a:r>
              <a:rPr lang="en-US" sz="3200" cap="none" dirty="0" err="1">
                <a:effectLst/>
              </a:rPr>
              <a:t>esityslista</a:t>
            </a:r>
            <a:br>
              <a:rPr lang="en-US" sz="3200" cap="none" dirty="0">
                <a:effectLst/>
              </a:rPr>
            </a:br>
            <a:r>
              <a:rPr lang="en-US" sz="3200" cap="none" dirty="0">
                <a:effectLst/>
              </a:rPr>
              <a:t>(</a:t>
            </a:r>
            <a:r>
              <a:rPr lang="en-US" sz="3200" cap="none" dirty="0" err="1">
                <a:effectLst/>
              </a:rPr>
              <a:t>hålla</a:t>
            </a:r>
            <a:r>
              <a:rPr lang="en-US" sz="3200" cap="none" dirty="0">
                <a:effectLst/>
              </a:rPr>
              <a:t> IV </a:t>
            </a:r>
            <a:r>
              <a:rPr lang="en-US" sz="3200" cap="none" dirty="0" err="1">
                <a:effectLst/>
              </a:rPr>
              <a:t>ett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föredrag</a:t>
            </a:r>
            <a:r>
              <a:rPr lang="en-US" sz="3200" cap="none" dirty="0">
                <a:effectLst/>
              </a:rPr>
              <a:t> = </a:t>
            </a:r>
            <a:r>
              <a:rPr lang="en-US" sz="3200" cap="none" dirty="0" err="1">
                <a:effectLst/>
              </a:rPr>
              <a:t>pitää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esitys</a:t>
            </a:r>
            <a:r>
              <a:rPr lang="en-US" sz="3200" cap="none" dirty="0">
                <a:effectLst/>
              </a:rPr>
              <a:t>)</a:t>
            </a:r>
            <a:br>
              <a:rPr lang="en-US" sz="3200" cap="none" dirty="0">
                <a:effectLst/>
              </a:rPr>
            </a:br>
            <a:br>
              <a:rPr lang="en-US" sz="3200" cap="none" dirty="0">
                <a:effectLst/>
              </a:rPr>
            </a:br>
            <a:endParaRPr lang="sv-FI" sz="3200" cap="non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8595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0185A-1B48-415F-BFD9-E5CDAA867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7" y="2133600"/>
            <a:ext cx="8966956" cy="3287486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6000"/>
              </a:spcAft>
            </a:pPr>
            <a:br>
              <a:rPr lang="en-US" sz="3600" cap="none" dirty="0">
                <a:effectLst/>
              </a:rPr>
            </a:br>
            <a:r>
              <a:rPr lang="en-US" sz="3600" cap="none" dirty="0" err="1">
                <a:effectLst/>
              </a:rPr>
              <a:t>konstatera</a:t>
            </a:r>
            <a:r>
              <a:rPr lang="en-US" sz="3600" cap="none" dirty="0">
                <a:effectLst/>
              </a:rPr>
              <a:t> I = </a:t>
            </a:r>
            <a:r>
              <a:rPr lang="en-US" sz="3600" cap="none" dirty="0" err="1">
                <a:effectLst/>
              </a:rPr>
              <a:t>todeta</a:t>
            </a:r>
            <a:br>
              <a:rPr lang="en-US" sz="3600" cap="none" dirty="0">
                <a:effectLst/>
              </a:rPr>
            </a:br>
            <a:r>
              <a:rPr lang="en-US" sz="3600" cap="none" dirty="0" err="1">
                <a:effectLst/>
              </a:rPr>
              <a:t>ett</a:t>
            </a:r>
            <a:r>
              <a:rPr lang="en-US" sz="3600" cap="none" dirty="0">
                <a:effectLst/>
              </a:rPr>
              <a:t> </a:t>
            </a:r>
            <a:r>
              <a:rPr lang="en-US" sz="3600" cap="none" dirty="0" err="1">
                <a:effectLst/>
              </a:rPr>
              <a:t>ärende</a:t>
            </a:r>
            <a:r>
              <a:rPr lang="en-US" sz="3600" cap="none" dirty="0">
                <a:effectLst/>
              </a:rPr>
              <a:t> 4 = </a:t>
            </a:r>
            <a:r>
              <a:rPr lang="en-US" sz="3600" cap="none" dirty="0" err="1">
                <a:effectLst/>
              </a:rPr>
              <a:t>asia</a:t>
            </a:r>
            <a:r>
              <a:rPr lang="en-US" sz="3600" cap="none" dirty="0">
                <a:effectLst/>
              </a:rPr>
              <a:t>, </a:t>
            </a:r>
            <a:r>
              <a:rPr lang="en-US" sz="3600" cap="none" dirty="0" err="1">
                <a:effectLst/>
              </a:rPr>
              <a:t>kohta</a:t>
            </a:r>
            <a:br>
              <a:rPr lang="en-US" sz="3600" cap="none" dirty="0">
                <a:effectLst/>
              </a:rPr>
            </a:br>
            <a:r>
              <a:rPr lang="en-US" sz="3600" cap="none" dirty="0" err="1">
                <a:effectLst/>
              </a:rPr>
              <a:t>klubba</a:t>
            </a:r>
            <a:r>
              <a:rPr lang="en-US" sz="3600" cap="none" dirty="0">
                <a:effectLst/>
              </a:rPr>
              <a:t> I </a:t>
            </a:r>
            <a:r>
              <a:rPr lang="en-US" sz="3600" cap="none" dirty="0" err="1">
                <a:effectLst/>
              </a:rPr>
              <a:t>ett</a:t>
            </a:r>
            <a:r>
              <a:rPr lang="en-US" sz="3600" cap="none" dirty="0">
                <a:effectLst/>
              </a:rPr>
              <a:t> </a:t>
            </a:r>
            <a:r>
              <a:rPr lang="en-US" sz="3600" cap="none" dirty="0" err="1">
                <a:effectLst/>
              </a:rPr>
              <a:t>ärende</a:t>
            </a:r>
            <a:r>
              <a:rPr lang="en-US" sz="3600" cap="none" dirty="0">
                <a:effectLst/>
              </a:rPr>
              <a:t> = </a:t>
            </a:r>
            <a:r>
              <a:rPr lang="en-US" sz="3600" cap="none" dirty="0" err="1">
                <a:effectLst/>
              </a:rPr>
              <a:t>nuijia</a:t>
            </a:r>
            <a:br>
              <a:rPr lang="en-US" sz="3600" cap="none" dirty="0">
                <a:effectLst/>
              </a:rPr>
            </a:br>
            <a:r>
              <a:rPr lang="en-US" sz="3600" cap="none" dirty="0" err="1">
                <a:effectLst/>
              </a:rPr>
              <a:t>en</a:t>
            </a:r>
            <a:r>
              <a:rPr lang="en-US" sz="3600" cap="none" dirty="0">
                <a:effectLst/>
              </a:rPr>
              <a:t> </a:t>
            </a:r>
            <a:r>
              <a:rPr lang="en-US" sz="3600" cap="none" dirty="0" err="1">
                <a:effectLst/>
              </a:rPr>
              <a:t>avvikande</a:t>
            </a:r>
            <a:r>
              <a:rPr lang="en-US" sz="3600" cap="none" dirty="0">
                <a:effectLst/>
              </a:rPr>
              <a:t> </a:t>
            </a:r>
            <a:r>
              <a:rPr lang="en-US" sz="3600" cap="none" dirty="0" err="1">
                <a:effectLst/>
              </a:rPr>
              <a:t>åsikt</a:t>
            </a:r>
            <a:r>
              <a:rPr lang="en-US" sz="3600" cap="none" dirty="0">
                <a:effectLst/>
              </a:rPr>
              <a:t> 3 = </a:t>
            </a:r>
            <a:r>
              <a:rPr lang="en-US" sz="3600" cap="none" dirty="0" err="1">
                <a:effectLst/>
              </a:rPr>
              <a:t>eriävä</a:t>
            </a:r>
            <a:r>
              <a:rPr lang="en-US" sz="3600" cap="none" dirty="0">
                <a:effectLst/>
              </a:rPr>
              <a:t> </a:t>
            </a:r>
            <a:r>
              <a:rPr lang="en-US" sz="3600" cap="none" dirty="0" err="1">
                <a:effectLst/>
              </a:rPr>
              <a:t>mielipide</a:t>
            </a:r>
            <a:br>
              <a:rPr lang="en-US" sz="3600" cap="none" dirty="0">
                <a:effectLst/>
              </a:rPr>
            </a:br>
            <a:r>
              <a:rPr lang="en-US" sz="3600" cap="none" dirty="0">
                <a:effectLst/>
              </a:rPr>
              <a:t>reservation 3 = det </a:t>
            </a:r>
            <a:r>
              <a:rPr lang="en-US" sz="3600" cap="none" dirty="0" err="1">
                <a:effectLst/>
              </a:rPr>
              <a:t>att</a:t>
            </a:r>
            <a:r>
              <a:rPr lang="en-US" sz="3600" cap="none" dirty="0">
                <a:effectLst/>
              </a:rPr>
              <a:t> </a:t>
            </a:r>
            <a:r>
              <a:rPr lang="en-US" sz="3600" cap="none" dirty="0" err="1">
                <a:effectLst/>
              </a:rPr>
              <a:t>inte</a:t>
            </a:r>
            <a:r>
              <a:rPr lang="en-US" sz="3600" cap="none" dirty="0">
                <a:effectLst/>
              </a:rPr>
              <a:t> delta </a:t>
            </a:r>
            <a:r>
              <a:rPr lang="en-US" sz="3600" cap="none" dirty="0" err="1">
                <a:effectLst/>
              </a:rPr>
              <a:t>i</a:t>
            </a:r>
            <a:r>
              <a:rPr lang="en-US" sz="3600" cap="none" dirty="0">
                <a:effectLst/>
              </a:rPr>
              <a:t> </a:t>
            </a:r>
            <a:r>
              <a:rPr lang="en-US" sz="3600" cap="none" dirty="0" err="1">
                <a:effectLst/>
              </a:rPr>
              <a:t>ett</a:t>
            </a:r>
            <a:r>
              <a:rPr lang="en-US" sz="3600" cap="none" dirty="0">
                <a:effectLst/>
              </a:rPr>
              <a:t> </a:t>
            </a:r>
            <a:r>
              <a:rPr lang="en-US" sz="3600" cap="none" dirty="0" err="1">
                <a:effectLst/>
              </a:rPr>
              <a:t>gemensamt</a:t>
            </a:r>
            <a:r>
              <a:rPr lang="en-US" sz="3600" cap="none" dirty="0">
                <a:effectLst/>
              </a:rPr>
              <a:t> </a:t>
            </a:r>
            <a:r>
              <a:rPr lang="en-US" sz="3600" cap="none" dirty="0" err="1">
                <a:effectLst/>
              </a:rPr>
              <a:t>beslut</a:t>
            </a:r>
            <a:r>
              <a:rPr lang="en-US" sz="3600" cap="none" dirty="0">
                <a:effectLst/>
              </a:rPr>
              <a:t> </a:t>
            </a:r>
            <a:r>
              <a:rPr lang="en-US" sz="3600" cap="none" dirty="0" err="1">
                <a:effectLst/>
              </a:rPr>
              <a:t>i</a:t>
            </a:r>
            <a:r>
              <a:rPr lang="en-US" sz="3600" cap="none" dirty="0">
                <a:effectLst/>
              </a:rPr>
              <a:t> </a:t>
            </a:r>
            <a:r>
              <a:rPr lang="en-US" sz="3600" cap="none" dirty="0" err="1">
                <a:effectLst/>
              </a:rPr>
              <a:t>t.ex</a:t>
            </a:r>
            <a:r>
              <a:rPr lang="en-US" sz="3600" cap="none" dirty="0">
                <a:effectLst/>
              </a:rPr>
              <a:t>. </a:t>
            </a:r>
            <a:r>
              <a:rPr lang="en-US" sz="3600" cap="none" dirty="0" err="1">
                <a:effectLst/>
              </a:rPr>
              <a:t>en</a:t>
            </a:r>
            <a:r>
              <a:rPr lang="en-US" sz="3600" cap="none" dirty="0">
                <a:effectLst/>
              </a:rPr>
              <a:t> </a:t>
            </a:r>
            <a:r>
              <a:rPr lang="en-US" sz="3600" cap="none" dirty="0" err="1">
                <a:effectLst/>
              </a:rPr>
              <a:t>styrelse</a:t>
            </a:r>
            <a:br>
              <a:rPr lang="en-US" sz="3600" cap="none" dirty="0">
                <a:effectLst/>
              </a:rPr>
            </a:br>
            <a:endParaRPr lang="sv-FI" sz="3600" cap="non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4240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0185A-1B48-415F-BFD9-E5CDAA867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7" y="2717074"/>
            <a:ext cx="9068586" cy="317983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800"/>
              </a:spcBef>
              <a:spcAft>
                <a:spcPts val="2400"/>
              </a:spcAft>
            </a:pPr>
            <a:r>
              <a:rPr lang="en-US" sz="3200" cap="none" dirty="0" err="1">
                <a:effectLst/>
              </a:rPr>
              <a:t>markering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i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protokollet</a:t>
            </a:r>
            <a:r>
              <a:rPr lang="en-US" sz="3200" cap="none" dirty="0">
                <a:effectLst/>
              </a:rPr>
              <a:t> = </a:t>
            </a:r>
            <a:r>
              <a:rPr lang="en-US" sz="3200" cap="none" dirty="0" err="1">
                <a:effectLst/>
              </a:rPr>
              <a:t>pöytäkirjamerkintä</a:t>
            </a:r>
            <a:br>
              <a:rPr lang="en-US" sz="3200" cap="none" dirty="0">
                <a:effectLst/>
              </a:rPr>
            </a:br>
            <a:br>
              <a:rPr lang="en-US" sz="3200" cap="none" dirty="0">
                <a:effectLst/>
              </a:rPr>
            </a:br>
            <a:r>
              <a:rPr lang="en-US" sz="3200" cap="none" dirty="0" err="1">
                <a:effectLst/>
              </a:rPr>
              <a:t>juridiskt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ansvarig</a:t>
            </a:r>
            <a:r>
              <a:rPr lang="en-US" sz="3200" cap="none" dirty="0">
                <a:effectLst/>
              </a:rPr>
              <a:t> om </a:t>
            </a:r>
            <a:r>
              <a:rPr lang="en-US" sz="3200" cap="none" dirty="0" err="1">
                <a:effectLst/>
              </a:rPr>
              <a:t>belutet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som</a:t>
            </a:r>
            <a:r>
              <a:rPr lang="en-US" sz="3200" cap="none" dirty="0">
                <a:effectLst/>
              </a:rPr>
              <a:t> (har) </a:t>
            </a:r>
            <a:r>
              <a:rPr lang="en-US" sz="3200" cap="none" dirty="0" err="1">
                <a:effectLst/>
              </a:rPr>
              <a:t>fattats</a:t>
            </a:r>
            <a:br>
              <a:rPr lang="en-US" sz="3200" cap="none" dirty="0">
                <a:effectLst/>
              </a:rPr>
            </a:br>
            <a:r>
              <a:rPr lang="en-US" sz="3200" cap="none" dirty="0">
                <a:effectLst/>
              </a:rPr>
              <a:t>= </a:t>
            </a:r>
            <a:r>
              <a:rPr lang="en-US" sz="3200" cap="none" dirty="0" err="1">
                <a:effectLst/>
              </a:rPr>
              <a:t>oikeudellisesti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vastuussa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tehdystä</a:t>
            </a:r>
            <a:r>
              <a:rPr lang="en-US" sz="3200" cap="none" dirty="0">
                <a:effectLst/>
              </a:rPr>
              <a:t> </a:t>
            </a:r>
            <a:r>
              <a:rPr lang="en-US" sz="3200" cap="none" dirty="0" err="1">
                <a:effectLst/>
              </a:rPr>
              <a:t>päätöksestä</a:t>
            </a:r>
            <a:br>
              <a:rPr lang="en-US" sz="3200" cap="none" dirty="0">
                <a:effectLst/>
              </a:rPr>
            </a:br>
            <a:br>
              <a:rPr lang="en-US" sz="3200" cap="none" dirty="0">
                <a:effectLst/>
              </a:rPr>
            </a:br>
            <a:endParaRPr lang="sv-FI" sz="3200" cap="non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41183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68</TotalTime>
  <Words>233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Savon</vt:lpstr>
      <vt:lpstr>Inledning av ett möte  - jag förklarar mötet lagenligt sammankallat och beslutfört  = julistan kokouksen laillisesti koollekutsutuksi ja päätösvaltaiseksi  </vt:lpstr>
      <vt:lpstr>Inledning på ett möte  - jag förklarar mötet öppnat  = totean kokouksen avatuksi  </vt:lpstr>
      <vt:lpstr>Olika roller  - en ordförande, ordföranden, ordförande, ordförandena 5 en sekreterare, sekreteraren, sekreterare, sekreterarna 5 en protokolljusterare, -n, -, arna 5 en rösträknare, -n, -, -arna 5  </vt:lpstr>
      <vt:lpstr>Deklinations grupp 5  typiskt: ett hus, huset, hus, husen  en lärare, läraren, lärare, lärarna en studerande, studeranden, studerande, studerandena  </vt:lpstr>
      <vt:lpstr>Styrelse, -n = hallitus möteshandlingar, -na =kokousasiakirjat (esityslistan tueksi) föredragningslista=esityslista (hålla IV ett föredrag = pitää esitys)  </vt:lpstr>
      <vt:lpstr> konstatera I = todeta ett ärende 4 = asia, kohta klubba I ett ärende = nuijia en avvikande åsikt 3 = eriävä mielipide reservation 3 = det att inte delta i ett gemensamt beslut i t.ex. en styrelse </vt:lpstr>
      <vt:lpstr>markering i protokollet = pöytäkirjamerkintä  juridiskt ansvarig om belutet som (har) fattats = oikeudellisesti vastuussa tehdystä päätöksestä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Inledning på ett möte  - jag förklarar mötet lagenligt sammankallat och beslutfört  = julistan kokouksen laillisesti koollekutsutuksi ja päätösvaltaiseksi  </dc:title>
  <dc:creator>Hellström Sini</dc:creator>
  <cp:lastModifiedBy>Hellström Sini</cp:lastModifiedBy>
  <cp:revision>8</cp:revision>
  <dcterms:created xsi:type="dcterms:W3CDTF">2020-09-18T06:23:04Z</dcterms:created>
  <dcterms:modified xsi:type="dcterms:W3CDTF">2020-09-18T07:32:29Z</dcterms:modified>
</cp:coreProperties>
</file>