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5" r:id="rId2"/>
  </p:sldMasterIdLst>
  <p:notesMasterIdLst>
    <p:notesMasterId r:id="rId27"/>
  </p:notesMasterIdLst>
  <p:handoutMasterIdLst>
    <p:handoutMasterId r:id="rId28"/>
  </p:handoutMasterIdLst>
  <p:sldIdLst>
    <p:sldId id="257" r:id="rId3"/>
    <p:sldId id="291" r:id="rId4"/>
    <p:sldId id="307" r:id="rId5"/>
    <p:sldId id="287" r:id="rId6"/>
    <p:sldId id="286" r:id="rId7"/>
    <p:sldId id="305" r:id="rId8"/>
    <p:sldId id="306" r:id="rId9"/>
    <p:sldId id="261" r:id="rId10"/>
    <p:sldId id="262" r:id="rId11"/>
    <p:sldId id="263" r:id="rId12"/>
    <p:sldId id="269" r:id="rId13"/>
    <p:sldId id="271" r:id="rId14"/>
    <p:sldId id="273" r:id="rId15"/>
    <p:sldId id="278" r:id="rId16"/>
    <p:sldId id="264" r:id="rId17"/>
    <p:sldId id="275" r:id="rId18"/>
    <p:sldId id="265" r:id="rId19"/>
    <p:sldId id="277" r:id="rId20"/>
    <p:sldId id="283" r:id="rId21"/>
    <p:sldId id="279" r:id="rId22"/>
    <p:sldId id="270" r:id="rId23"/>
    <p:sldId id="280" r:id="rId24"/>
    <p:sldId id="282" r:id="rId25"/>
    <p:sldId id="268"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80094" autoAdjust="0"/>
  </p:normalViewPr>
  <p:slideViewPr>
    <p:cSldViewPr snapToGrid="0" snapToObjects="1">
      <p:cViewPr varScale="1">
        <p:scale>
          <a:sx n="88" d="100"/>
          <a:sy n="88" d="100"/>
        </p:scale>
        <p:origin x="684"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3134"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8/18/2022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5 / 45 min</a:t>
            </a:r>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280929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21510"/>
            <a:ext cx="8497093" cy="1153455"/>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84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198545"/>
            <a:ext cx="2167128" cy="311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38" y="27451"/>
            <a:ext cx="8167909" cy="100956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1536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pic>
        <p:nvPicPr>
          <p:cNvPr id="16" name="Kuva 15"/>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3" name="Kuva 12"/>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pic>
        <p:nvPicPr>
          <p:cNvPr id="2" name="Kuva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576713" y="0"/>
            <a:ext cx="4567287" cy="51435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pic>
        <p:nvPicPr>
          <p:cNvPr id="2" name="Kuva 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572000"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pic>
        <p:nvPicPr>
          <p:cNvPr id="3" name="Kuva 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576712"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0" name="Kuva 9"/>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3467895"/>
            <a:ext cx="1734813" cy="1675605"/>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715165" y="0"/>
            <a:ext cx="4428835"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722829" y="0"/>
            <a:ext cx="4421171"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713402" y="0"/>
            <a:ext cx="4430598"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3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328" y="28437"/>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2024418"/>
            <a:ext cx="8492897" cy="225958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8" y="1199905"/>
            <a:ext cx="8492897" cy="64885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2" name="Kuva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pic>
        <p:nvPicPr>
          <p:cNvPr id="8" name="Kuva 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6700"/>
            <a:ext cx="1969868" cy="856800"/>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84000"/>
            <a:ext cx="2052735" cy="857237"/>
          </a:xfrm>
          <a:prstGeom prst="rect">
            <a:avLst/>
          </a:prstGeom>
        </p:spPr>
      </p:pic>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16348"/>
      </p:ext>
    </p:extLst>
  </p:cSld>
  <p:clrMap bg1="lt1" tx1="dk1" bg2="lt2" tx2="dk2" accent1="accent1" accent2="accent2" accent3="accent3" accent4="accent4" accent5="accent5" accent6="accent6" hlink="hlink" folHlink="folHlink"/>
  <p:sldLayoutIdLst>
    <p:sldLayoutId id="2147483716"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hyperlink" Target="http://pbgroup.tkk.fi/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hyperlink" Target="http://honestyets.pbworks.com/w/page/27599663/PMBOK%20Notes%202" TargetMode="Externa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pbgroup.tkk.fi/en/" TargetMode="Externa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scirp.org/journal/paperinformation.aspx?paperid=74740"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pbgroup.tkk.fi/en/" TargetMode="External"/><Relationship Id="rId1" Type="http://schemas.openxmlformats.org/officeDocument/2006/relationships/slideLayout" Target="../slideLayouts/slideLayout6.xml"/><Relationship Id="rId6" Type="http://schemas.openxmlformats.org/officeDocument/2006/relationships/hyperlink" Target="https://creativecommons.org/licenses/by-nc/4.0/" TargetMode="External"/><Relationship Id="rId5" Type="http://schemas.openxmlformats.org/officeDocument/2006/relationships/hyperlink" Target="https://www.projectcubicle.com/wp-content/uploads/2018/02/Project-Scheduling-Steps-for-a-Successful-Management.png"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hyperlink" Target="http://4squareviews.com/2013/01/10/5th-edition-pmbok-guide-chapter-1-project-constrai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hyperlink" Target="http://pbgroup.tkk.fi/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hyperlink" Target="http://pbgroup.tkk.fi/e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8.xml"/><Relationship Id="rId1" Type="http://schemas.openxmlformats.org/officeDocument/2006/relationships/slideLayout" Target="../slideLayouts/slideLayout6.xml"/><Relationship Id="rId4" Type="http://schemas.openxmlformats.org/officeDocument/2006/relationships/hyperlink" Target="https://en.wikipedia.org/wiki/Sustainabilit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aalto.cloud.panopto.eu/Panopto/Pages/Viewer.aspx?id=9d594d6c-c2de-49f1-a66d-ad2d00b8cee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alto.cloud.panopto.eu/Panopto/Pages/Viewer.aspx?id=95daa5cc-cdd0-4051-bb58-ad3500c66659" TargetMode="External"/><Relationship Id="rId2" Type="http://schemas.openxmlformats.org/officeDocument/2006/relationships/hyperlink" Target="https://aalto.cloud.panopto.eu/Panopto/Pages/Viewer.aspx?id=44da75f9-1094-4563-bc82-ad2d00ebb89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hyperlink" Target="https://presemo.aalto.fi/fitech2022/"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z="2000" b="0" dirty="0"/>
              <a:t>TU-EV006: Strategic Project Management</a:t>
            </a:r>
          </a:p>
        </p:txBody>
      </p:sp>
      <p:sp>
        <p:nvSpPr>
          <p:cNvPr id="3" name="Tekstin paikkamerkki 2"/>
          <p:cNvSpPr>
            <a:spLocks noGrp="1"/>
          </p:cNvSpPr>
          <p:nvPr>
            <p:ph type="body" sz="half" idx="2"/>
          </p:nvPr>
        </p:nvSpPr>
        <p:spPr/>
        <p:txBody>
          <a:bodyPr/>
          <a:lstStyle/>
          <a:p>
            <a:r>
              <a:rPr lang="en-US" sz="2400" dirty="0"/>
              <a:t>4</a:t>
            </a:r>
            <a:r>
              <a:rPr lang="en-US" sz="2400" baseline="30000" dirty="0"/>
              <a:t>th</a:t>
            </a:r>
            <a:r>
              <a:rPr lang="en-US" sz="2400" dirty="0"/>
              <a:t> session:</a:t>
            </a:r>
          </a:p>
          <a:p>
            <a:r>
              <a:rPr lang="en-US" sz="2400" b="0" dirty="0"/>
              <a:t>Buying projects in project networks</a:t>
            </a:r>
            <a:endParaRPr lang="fi-FI" sz="2400" dirty="0"/>
          </a:p>
        </p:txBody>
      </p:sp>
      <p:sp>
        <p:nvSpPr>
          <p:cNvPr id="5" name="Tekstin paikkamerkki 4"/>
          <p:cNvSpPr>
            <a:spLocks noGrp="1"/>
          </p:cNvSpPr>
          <p:nvPr>
            <p:ph type="body" sz="half" idx="12"/>
          </p:nvPr>
        </p:nvSpPr>
        <p:spPr>
          <a:xfrm>
            <a:off x="442398" y="3399305"/>
            <a:ext cx="3869137" cy="324054"/>
          </a:xfrm>
        </p:spPr>
        <p:txBody>
          <a:bodyPr/>
          <a:lstStyle/>
          <a:p>
            <a:r>
              <a:rPr lang="en-US" dirty="0"/>
              <a:t>Pre-material</a:t>
            </a:r>
            <a:endParaRPr lang="fi-FI" dirty="0"/>
          </a:p>
        </p:txBody>
      </p:sp>
      <p:pic>
        <p:nvPicPr>
          <p:cNvPr id="9" name="Picture Placeholder 8">
            <a:extLst>
              <a:ext uri="{FF2B5EF4-FFF2-40B4-BE49-F238E27FC236}">
                <a16:creationId xmlns:a16="http://schemas.microsoft.com/office/drawing/2014/main" id="{3707E04C-E8E5-4BD8-8C6E-65D68A5712C8}"/>
              </a:ext>
              <a:ext uri="{C183D7F6-B498-43B3-948B-1728B52AA6E4}">
                <adec:decorative xmlns:adec="http://schemas.microsoft.com/office/drawing/2017/decorative" val="1"/>
              </a:ext>
            </a:extLst>
          </p:cNvPr>
          <p:cNvPicPr>
            <a:picLocks noGrp="1" noChangeAspect="1"/>
          </p:cNvPicPr>
          <p:nvPr>
            <p:ph type="pic" idx="13"/>
          </p:nvPr>
        </p:nvPicPr>
        <p:blipFill>
          <a:blip r:embed="rId3" cstate="hqprint">
            <a:extLst>
              <a:ext uri="{28A0092B-C50C-407E-A947-70E740481C1C}">
                <a14:useLocalDpi xmlns:a14="http://schemas.microsoft.com/office/drawing/2010/main"/>
              </a:ext>
            </a:extLst>
          </a:blip>
          <a:srcRect/>
          <a:stretch>
            <a:fillRect/>
          </a:stretch>
        </p:blipFill>
        <p:spPr/>
      </p:pic>
      <p:cxnSp>
        <p:nvCxnSpPr>
          <p:cNvPr id="7" name="Suora yhdysviiva 6">
            <a:extLst>
              <a:ext uri="{FF2B5EF4-FFF2-40B4-BE49-F238E27FC236}">
                <a16:creationId xmlns:a16="http://schemas.microsoft.com/office/drawing/2014/main" id="{44D42085-CC57-854B-9151-3C66E83D17EE}"/>
              </a:ext>
            </a:extLst>
          </p:cNvPr>
          <p:cNvCxnSpPr/>
          <p:nvPr/>
        </p:nvCxnSpPr>
        <p:spPr>
          <a:xfrm>
            <a:off x="442398" y="1588362"/>
            <a:ext cx="379683"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656753" cy="1041475"/>
          </a:xfrm>
        </p:spPr>
        <p:txBody>
          <a:bodyPr/>
          <a:lstStyle/>
          <a:p>
            <a:r>
              <a:rPr lang="en-US" dirty="0"/>
              <a:t>Uncertainty – See also material from first lecture</a:t>
            </a:r>
            <a:endParaRPr lang="fi-FI" dirty="0"/>
          </a:p>
        </p:txBody>
      </p:sp>
      <p:cxnSp>
        <p:nvCxnSpPr>
          <p:cNvPr id="11" name="Straight Arrow Connector 10">
            <a:extLst>
              <a:ext uri="{FF2B5EF4-FFF2-40B4-BE49-F238E27FC236}">
                <a16:creationId xmlns:a16="http://schemas.microsoft.com/office/drawing/2014/main" id="{EEA01C78-8B59-4280-8ABC-0040D6B8C8E6}"/>
              </a:ext>
            </a:extLst>
          </p:cNvPr>
          <p:cNvCxnSpPr>
            <a:cxnSpLocks/>
          </p:cNvCxnSpPr>
          <p:nvPr/>
        </p:nvCxnSpPr>
        <p:spPr>
          <a:xfrm flipV="1">
            <a:off x="546009" y="1877823"/>
            <a:ext cx="0" cy="265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0F1153-F9E9-4D07-8E88-34F9A3750357}"/>
              </a:ext>
            </a:extLst>
          </p:cNvPr>
          <p:cNvSpPr txBox="1"/>
          <p:nvPr/>
        </p:nvSpPr>
        <p:spPr>
          <a:xfrm>
            <a:off x="60593" y="1174362"/>
            <a:ext cx="970831" cy="52322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Amount of data</a:t>
            </a:r>
            <a:endParaRPr kumimoji="0" lang="fi-FI"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3" name="Straight Arrow Connector 12">
            <a:extLst>
              <a:ext uri="{FF2B5EF4-FFF2-40B4-BE49-F238E27FC236}">
                <a16:creationId xmlns:a16="http://schemas.microsoft.com/office/drawing/2014/main" id="{F685048E-3163-4FE5-BE5B-7B726F3EECFA}"/>
              </a:ext>
            </a:extLst>
          </p:cNvPr>
          <p:cNvCxnSpPr>
            <a:cxnSpLocks/>
          </p:cNvCxnSpPr>
          <p:nvPr/>
        </p:nvCxnSpPr>
        <p:spPr>
          <a:xfrm>
            <a:off x="546009" y="4534157"/>
            <a:ext cx="7189113" cy="5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81F90B-D598-478B-AF9D-C5C7B072C15F}"/>
              </a:ext>
            </a:extLst>
          </p:cNvPr>
          <p:cNvSpPr txBox="1"/>
          <p:nvPr/>
        </p:nvSpPr>
        <p:spPr>
          <a:xfrm>
            <a:off x="7797454" y="4409018"/>
            <a:ext cx="1209568"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Uncertainty</a:t>
            </a:r>
            <a:endParaRPr kumimoji="0" lang="fi-FI"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a:hlinkClick r:id="rId2" action="ppaction://hlinksldjump"/>
            <a:extLst>
              <a:ext uri="{FF2B5EF4-FFF2-40B4-BE49-F238E27FC236}">
                <a16:creationId xmlns:a16="http://schemas.microsoft.com/office/drawing/2014/main" id="{CEFB39F5-3A99-4A93-9EE8-F44118CA7280}"/>
              </a:ext>
            </a:extLst>
          </p:cNvPr>
          <p:cNvPicPr>
            <a:picLocks noChangeAspect="1"/>
          </p:cNvPicPr>
          <p:nvPr/>
        </p:nvPicPr>
        <p:blipFill>
          <a:blip r:embed="rId3"/>
          <a:stretch>
            <a:fillRect/>
          </a:stretch>
        </p:blipFill>
        <p:spPr>
          <a:xfrm>
            <a:off x="801298" y="1772447"/>
            <a:ext cx="6637573" cy="2665401"/>
          </a:xfrm>
          <a:prstGeom prst="rect">
            <a:avLst/>
          </a:prstGeom>
        </p:spPr>
      </p:pic>
    </p:spTree>
    <p:extLst>
      <p:ext uri="{BB962C8B-B14F-4D97-AF65-F5344CB8AC3E}">
        <p14:creationId xmlns:p14="http://schemas.microsoft.com/office/powerpoint/2010/main" val="289204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036197"/>
            <a:ext cx="4052221" cy="2925463"/>
          </a:xfrm>
        </p:spPr>
        <p:txBody>
          <a:bodyPr/>
          <a:lstStyle/>
          <a:p>
            <a:r>
              <a:rPr lang="en-US" sz="1200" dirty="0"/>
              <a:t>Project scheduling is one of the most central topics in project business development</a:t>
            </a:r>
          </a:p>
          <a:p>
            <a:pPr marL="171450" indent="-171450">
              <a:buFont typeface="Arial" panose="020B0604020202020204" pitchFamily="34" charset="0"/>
              <a:buChar char="•"/>
            </a:pPr>
            <a:r>
              <a:rPr lang="en-US" sz="1100" dirty="0"/>
              <a:t>An activity is a work package that must be completed with allocated duration, cost, and resource requirements.</a:t>
            </a:r>
          </a:p>
          <a:p>
            <a:pPr marL="171450" indent="-171450">
              <a:buFont typeface="Arial" panose="020B0604020202020204" pitchFamily="34" charset="0"/>
              <a:buChar char="•"/>
            </a:pPr>
            <a:r>
              <a:rPr lang="en-US" sz="1100" dirty="0"/>
              <a:t>A critical activity is an activity situated on the critical path of the project affecting the duration of the whole project.</a:t>
            </a:r>
          </a:p>
          <a:p>
            <a:pPr marL="171450" indent="-171450">
              <a:buFont typeface="Arial" panose="020B0604020202020204" pitchFamily="34" charset="0"/>
              <a:buChar char="•"/>
            </a:pPr>
            <a:r>
              <a:rPr lang="en-US" sz="1100" dirty="0"/>
              <a:t>The critical path is the path in the activity network consisting of the critical activities that determine the earliest possible completion for the project.</a:t>
            </a:r>
          </a:p>
          <a:p>
            <a:pPr marL="171450" indent="-171450">
              <a:buFont typeface="Arial" panose="020B0604020202020204" pitchFamily="34" charset="0"/>
              <a:buChar char="•"/>
            </a:pPr>
            <a:r>
              <a:rPr lang="en-US" sz="1100" dirty="0"/>
              <a:t>Float is the timeframe in which the activity can be set to start and end without it affecting the duration of the entire project.</a:t>
            </a:r>
          </a:p>
          <a:p>
            <a:pPr marL="171450" indent="-171450">
              <a:buFont typeface="Arial" panose="020B0604020202020204" pitchFamily="34" charset="0"/>
              <a:buChar char="•"/>
            </a:pPr>
            <a:r>
              <a:rPr lang="en-US" sz="1100" dirty="0"/>
              <a:t>As a connection to other scheduling tools, a milestone can be marked into the activity network as a principal event important in the project</a:t>
            </a:r>
            <a:endParaRPr lang="fi-FI" sz="1100" dirty="0"/>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p:txBody>
          <a:bodyPr/>
          <a:lstStyle/>
          <a:p>
            <a:r>
              <a:rPr lang="en-US" dirty="0"/>
              <a:t>Activity Network</a:t>
            </a:r>
            <a:endParaRPr lang="fi-FI" dirty="0"/>
          </a:p>
        </p:txBody>
      </p:sp>
      <p:pic>
        <p:nvPicPr>
          <p:cNvPr id="3" name="Picture 2" descr="Example of an activity network in a project">
            <a:hlinkClick r:id="rId2" action="ppaction://hlinksldjump"/>
            <a:extLst>
              <a:ext uri="{FF2B5EF4-FFF2-40B4-BE49-F238E27FC236}">
                <a16:creationId xmlns:a16="http://schemas.microsoft.com/office/drawing/2014/main" id="{D7192D19-E1CF-4F0F-B71D-5D0635B2004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339558" y="1243683"/>
            <a:ext cx="4804441" cy="2670594"/>
          </a:xfrm>
          <a:prstGeom prst="rect">
            <a:avLst/>
          </a:prstGeom>
        </p:spPr>
      </p:pic>
      <p:sp>
        <p:nvSpPr>
          <p:cNvPr id="10" name="Rectangle 9">
            <a:extLst>
              <a:ext uri="{FF2B5EF4-FFF2-40B4-BE49-F238E27FC236}">
                <a16:creationId xmlns:a16="http://schemas.microsoft.com/office/drawing/2014/main" id="{785E347A-B20A-4A31-B05E-15820A0BE7F5}"/>
              </a:ext>
            </a:extLst>
          </p:cNvPr>
          <p:cNvSpPr/>
          <p:nvPr/>
        </p:nvSpPr>
        <p:spPr>
          <a:xfrm>
            <a:off x="2141275" y="4615721"/>
            <a:ext cx="7002725"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Artto K., </a:t>
            </a:r>
            <a:r>
              <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rPr>
              <a:t>Martinsuo</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M., Kujala J., 2011. Project business. Helsinki, Finland, </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http://pbgroup.tkk.fi/en/</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9955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ypes of Organizational Boundaries ">
            <a:hlinkClick r:id="rId2" action="ppaction://hlinksldjump"/>
            <a:extLst>
              <a:ext uri="{FF2B5EF4-FFF2-40B4-BE49-F238E27FC236}">
                <a16:creationId xmlns:a16="http://schemas.microsoft.com/office/drawing/2014/main" id="{0B9DD693-9E01-4B06-9456-F25CEDFD1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227" y="1870153"/>
            <a:ext cx="3286907" cy="2466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Placeholder 7" descr="Project boundaries according to PMBOK">
            <a:hlinkClick r:id="rId2" action="ppaction://hlinksldjump"/>
            <a:extLst>
              <a:ext uri="{FF2B5EF4-FFF2-40B4-BE49-F238E27FC236}">
                <a16:creationId xmlns:a16="http://schemas.microsoft.com/office/drawing/2014/main" id="{8E41F6A9-9EBD-415B-B4E1-42D666CAA056}"/>
              </a:ext>
            </a:extLst>
          </p:cNvPr>
          <p:cNvPicPr>
            <a:picLocks noGrp="1" noChangeAspect="1"/>
          </p:cNvPicPr>
          <p:nvPr>
            <p:ph type="pic" idx="11"/>
          </p:nvPr>
        </p:nvPicPr>
        <p:blipFill>
          <a:blip r:embed="rId4">
            <a:extLst>
              <a:ext uri="{837473B0-CC2E-450A-ABE3-18F120FF3D39}">
                <a1611:picAttrSrcUrl xmlns:a1611="http://schemas.microsoft.com/office/drawing/2016/11/main" r:id="rId5"/>
              </a:ext>
            </a:extLst>
          </a:blip>
          <a:srcRect/>
          <a:stretch/>
        </p:blipFill>
        <p:spPr>
          <a:xfrm>
            <a:off x="484830" y="2156691"/>
            <a:ext cx="4018716" cy="1893819"/>
          </a:xfrm>
        </p:spPr>
      </p:pic>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97407" cy="1041475"/>
          </a:xfrm>
        </p:spPr>
        <p:txBody>
          <a:bodyPr/>
          <a:lstStyle/>
          <a:p>
            <a:r>
              <a:rPr lang="en-US" dirty="0"/>
              <a:t>Boundaries of a Project</a:t>
            </a:r>
            <a:endParaRPr lang="fi-FI" dirty="0"/>
          </a:p>
        </p:txBody>
      </p:sp>
      <p:sp>
        <p:nvSpPr>
          <p:cNvPr id="6" name="Rectangle 5">
            <a:extLst>
              <a:ext uri="{FF2B5EF4-FFF2-40B4-BE49-F238E27FC236}">
                <a16:creationId xmlns:a16="http://schemas.microsoft.com/office/drawing/2014/main" id="{6D29C69C-747D-4795-A609-3C819459ADDA}"/>
              </a:ext>
            </a:extLst>
          </p:cNvPr>
          <p:cNvSpPr/>
          <p:nvPr/>
        </p:nvSpPr>
        <p:spPr>
          <a:xfrm>
            <a:off x="464153" y="4132079"/>
            <a:ext cx="4060070" cy="40011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Project Management Institute. (2017). A guide to the Project Management Body of Knowledge (PMBOK guide) (6th ed.).</a:t>
            </a:r>
            <a:endParaRPr kumimoji="0" lang="fi-FI" sz="1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122" name="Picture 2" descr="Functional Areas of Project Management">
            <a:extLst>
              <a:ext uri="{FF2B5EF4-FFF2-40B4-BE49-F238E27FC236}">
                <a16:creationId xmlns:a16="http://schemas.microsoft.com/office/drawing/2014/main" id="{DD6B94CB-DD11-4CAE-ACA6-84CCC91FD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430" y="642089"/>
            <a:ext cx="2868232" cy="14570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63F15CB-D81F-4127-8E83-34086B22F41F}"/>
              </a:ext>
            </a:extLst>
          </p:cNvPr>
          <p:cNvSpPr/>
          <p:nvPr/>
        </p:nvSpPr>
        <p:spPr>
          <a:xfrm>
            <a:off x="5103517" y="4390608"/>
            <a:ext cx="3452326" cy="553998"/>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Wolfberg</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Adrian. (2017). At the Street-level Intersection of Organizational Boundaries: Competencies for Sustainable Change. </a:t>
            </a:r>
            <a:endPar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602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Picture of processes in transferring knowledge">
            <a:hlinkClick r:id="rId2" action="ppaction://hlinksldjump"/>
            <a:extLst>
              <a:ext uri="{FF2B5EF4-FFF2-40B4-BE49-F238E27FC236}">
                <a16:creationId xmlns:a16="http://schemas.microsoft.com/office/drawing/2014/main" id="{8E41F6A9-9EBD-415B-B4E1-42D666CAA056}"/>
              </a:ext>
            </a:extLst>
          </p:cNvPr>
          <p:cNvPicPr>
            <a:picLocks noGrp="1" noChangeAspect="1"/>
          </p:cNvPicPr>
          <p:nvPr>
            <p:ph type="pic" idx="11"/>
          </p:nvPr>
        </p:nvPicPr>
        <p:blipFill>
          <a:blip r:embed="rId3">
            <a:extLst>
              <a:ext uri="{837473B0-CC2E-450A-ABE3-18F120FF3D39}">
                <a1611:picAttrSrcUrl xmlns:a1611="http://schemas.microsoft.com/office/drawing/2016/11/main" r:id="rId4"/>
              </a:ext>
            </a:extLst>
          </a:blip>
          <a:srcRect/>
          <a:stretch/>
        </p:blipFill>
        <p:spPr>
          <a:xfrm>
            <a:off x="4981411" y="2974939"/>
            <a:ext cx="3505050" cy="1474993"/>
          </a:xfrm>
        </p:spPr>
      </p:pic>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607917" cy="1041475"/>
          </a:xfrm>
        </p:spPr>
        <p:txBody>
          <a:bodyPr/>
          <a:lstStyle/>
          <a:p>
            <a:r>
              <a:rPr lang="en-US" dirty="0"/>
              <a:t>Knowledge Transfer</a:t>
            </a:r>
            <a:endParaRPr lang="fi-FI" dirty="0"/>
          </a:p>
        </p:txBody>
      </p:sp>
      <p:sp>
        <p:nvSpPr>
          <p:cNvPr id="2" name="TextBox 1">
            <a:extLst>
              <a:ext uri="{FF2B5EF4-FFF2-40B4-BE49-F238E27FC236}">
                <a16:creationId xmlns:a16="http://schemas.microsoft.com/office/drawing/2014/main" id="{456A4929-DE63-4A76-BF3F-61DC2E619DE4}"/>
              </a:ext>
            </a:extLst>
          </p:cNvPr>
          <p:cNvSpPr txBox="1"/>
          <p:nvPr/>
        </p:nvSpPr>
        <p:spPr>
          <a:xfrm>
            <a:off x="4777013" y="4554702"/>
            <a:ext cx="3913845"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Hendriks, P. (1999) Why Share Knowledge? The Influence of ICT on the Motivation for Knowledge Sharing. Knowledge &amp; Process Management, 6</a:t>
            </a:r>
            <a:endParaRPr kumimoji="0" lang="fi-FI" sz="1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146" name="Picture 2">
            <a:extLst>
              <a:ext uri="{FF2B5EF4-FFF2-40B4-BE49-F238E27FC236}">
                <a16:creationId xmlns:a16="http://schemas.microsoft.com/office/drawing/2014/main" id="{22DBC28A-2F63-4E49-A23B-361584A2B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71519"/>
            <a:ext cx="4591296" cy="2426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A0B2EE-B64E-4135-B1B8-1EBC1B4521C4}"/>
              </a:ext>
            </a:extLst>
          </p:cNvPr>
          <p:cNvPicPr>
            <a:picLocks noChangeAspect="1"/>
          </p:cNvPicPr>
          <p:nvPr/>
        </p:nvPicPr>
        <p:blipFill>
          <a:blip r:embed="rId6"/>
          <a:stretch>
            <a:fillRect/>
          </a:stretch>
        </p:blipFill>
        <p:spPr>
          <a:xfrm>
            <a:off x="4981411" y="555537"/>
            <a:ext cx="3505050" cy="1898665"/>
          </a:xfrm>
          <a:prstGeom prst="rect">
            <a:avLst/>
          </a:prstGeom>
        </p:spPr>
      </p:pic>
      <p:sp>
        <p:nvSpPr>
          <p:cNvPr id="10" name="Rectangle 9">
            <a:extLst>
              <a:ext uri="{FF2B5EF4-FFF2-40B4-BE49-F238E27FC236}">
                <a16:creationId xmlns:a16="http://schemas.microsoft.com/office/drawing/2014/main" id="{2B74433E-3F3B-4C08-B9BE-F7B3E6457454}"/>
              </a:ext>
            </a:extLst>
          </p:cNvPr>
          <p:cNvSpPr/>
          <p:nvPr/>
        </p:nvSpPr>
        <p:spPr>
          <a:xfrm>
            <a:off x="4981411" y="2454202"/>
            <a:ext cx="3450809" cy="40011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Artto K., </a:t>
            </a:r>
            <a:r>
              <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rPr>
              <a:t>Martinsuo</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M., Kujala J., 2011. Project business. Helsinki, Finland, </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http://pbgroup.tkk.fi/en/</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cxnSp>
        <p:nvCxnSpPr>
          <p:cNvPr id="11" name="Straight Arrow Connector 10">
            <a:extLst>
              <a:ext uri="{FF2B5EF4-FFF2-40B4-BE49-F238E27FC236}">
                <a16:creationId xmlns:a16="http://schemas.microsoft.com/office/drawing/2014/main" id="{3ED3F909-82F1-4702-BA4A-98B83FC9B9D8}"/>
              </a:ext>
            </a:extLst>
          </p:cNvPr>
          <p:cNvCxnSpPr>
            <a:endCxn id="7" idx="1"/>
          </p:cNvCxnSpPr>
          <p:nvPr/>
        </p:nvCxnSpPr>
        <p:spPr>
          <a:xfrm flipV="1">
            <a:off x="3432446" y="1504870"/>
            <a:ext cx="1548965" cy="46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A7FB258-6908-4CB4-BA09-C2EC7F46564C}"/>
              </a:ext>
            </a:extLst>
          </p:cNvPr>
          <p:cNvCxnSpPr>
            <a:endCxn id="8" idx="1"/>
          </p:cNvCxnSpPr>
          <p:nvPr/>
        </p:nvCxnSpPr>
        <p:spPr>
          <a:xfrm>
            <a:off x="3322167" y="3170533"/>
            <a:ext cx="1659244" cy="541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75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215705"/>
            <a:ext cx="4408726" cy="2364110"/>
          </a:xfrm>
        </p:spPr>
        <p:txBody>
          <a:bodyPr/>
          <a:lstStyle/>
          <a:p>
            <a:r>
              <a:rPr lang="en-US" sz="1200" dirty="0"/>
              <a:t>A project is an entity restricted by a schedule. Schedule management ensures that the project can be realized and finished in the agreed-upon and planned timeframe. </a:t>
            </a:r>
          </a:p>
          <a:p>
            <a:r>
              <a:rPr lang="en-US" sz="1200" b="0" dirty="0"/>
              <a:t>The activities to be scheduled are derived directly from the WBS. In the project plan the scheduled activities are described as rough-level activity packages, for example, as a Gantt chart fixed to calendar dates or milestones. The reporting and control principles used to control the schedule during execution are described as part of the schedule. </a:t>
            </a:r>
            <a:endParaRPr lang="fi-FI" sz="1200" b="0" dirty="0"/>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278593" cy="1041475"/>
          </a:xfrm>
        </p:spPr>
        <p:txBody>
          <a:bodyPr/>
          <a:lstStyle/>
          <a:p>
            <a:r>
              <a:rPr lang="en-US" dirty="0"/>
              <a:t>Schedule Management</a:t>
            </a:r>
            <a:endParaRPr lang="fi-FI" dirty="0"/>
          </a:p>
        </p:txBody>
      </p:sp>
      <p:sp>
        <p:nvSpPr>
          <p:cNvPr id="9" name="Rectangle 8">
            <a:extLst>
              <a:ext uri="{FF2B5EF4-FFF2-40B4-BE49-F238E27FC236}">
                <a16:creationId xmlns:a16="http://schemas.microsoft.com/office/drawing/2014/main" id="{43E22B91-1FC6-4CD9-91B7-494005597849}"/>
              </a:ext>
            </a:extLst>
          </p:cNvPr>
          <p:cNvSpPr/>
          <p:nvPr/>
        </p:nvSpPr>
        <p:spPr>
          <a:xfrm>
            <a:off x="202179" y="3179705"/>
            <a:ext cx="4369821" cy="40011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Artto K., </a:t>
            </a:r>
            <a:r>
              <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rPr>
              <a:t>Martinsuo</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M., Kujala J., 2011. Project business. Helsinki, Finland, </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http://pbgroup.tkk.fi/en/</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2" name="Picture 2" descr="Project Scheduling Steps , importance of project planning and scheduling process">
            <a:hlinkClick r:id="rId3" action="ppaction://hlinksldjump"/>
            <a:extLst>
              <a:ext uri="{FF2B5EF4-FFF2-40B4-BE49-F238E27FC236}">
                <a16:creationId xmlns:a16="http://schemas.microsoft.com/office/drawing/2014/main" id="{5987EFCE-0210-49B9-A43A-239AE1501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824" y="1076275"/>
            <a:ext cx="3929007" cy="3045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5F1069-85C4-4F14-BA5B-441604BC9151}"/>
              </a:ext>
            </a:extLst>
          </p:cNvPr>
          <p:cNvSpPr/>
          <p:nvPr/>
        </p:nvSpPr>
        <p:spPr>
          <a:xfrm>
            <a:off x="4696063" y="4168668"/>
            <a:ext cx="3929007" cy="40011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Project Scheduling Steps</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by Irma Gilda is licensed under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CC BY 4.0</a:t>
            </a:r>
            <a:endPar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108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odern view on project constraints portrayed as a triangle. Schedule on top with interconnections to other constraints.">
            <a:hlinkClick r:id="rId2" action="ppaction://hlinksldjump"/>
            <a:extLst>
              <a:ext uri="{FF2B5EF4-FFF2-40B4-BE49-F238E27FC236}">
                <a16:creationId xmlns:a16="http://schemas.microsoft.com/office/drawing/2014/main" id="{8E41F6A9-9EBD-415B-B4E1-42D666CAA056}"/>
              </a:ext>
            </a:extLst>
          </p:cNvPr>
          <p:cNvPicPr>
            <a:picLocks noGrp="1" noChangeAspect="1"/>
          </p:cNvPicPr>
          <p:nvPr>
            <p:ph type="pic" idx="11"/>
          </p:nvPr>
        </p:nvPicPr>
        <p:blipFill>
          <a:blip r:embed="rId3">
            <a:extLst>
              <a:ext uri="{837473B0-CC2E-450A-ABE3-18F120FF3D39}">
                <a1611:picAttrSrcUrl xmlns:a1611="http://schemas.microsoft.com/office/drawing/2016/11/main" r:id="rId4"/>
              </a:ext>
            </a:extLst>
          </a:blip>
          <a:srcRect/>
          <a:stretch/>
        </p:blipFill>
        <p:spPr>
          <a:xfrm>
            <a:off x="4710793" y="1065894"/>
            <a:ext cx="4433207" cy="2609126"/>
          </a:xfrm>
        </p:spPr>
      </p:pic>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128787"/>
            <a:ext cx="4052221" cy="3025978"/>
          </a:xfrm>
        </p:spPr>
        <p:txBody>
          <a:bodyPr/>
          <a:lstStyle/>
          <a:p>
            <a:r>
              <a:rPr lang="en-US" sz="1100" b="0" dirty="0"/>
              <a:t>Schedule: The duration of the project until its completion or intermediate project milestones.</a:t>
            </a:r>
          </a:p>
          <a:p>
            <a:r>
              <a:rPr lang="en-US" sz="1100" b="0" dirty="0"/>
              <a:t>Budget: All the financial resources needed to complete the project on time, in its predetermined scope.</a:t>
            </a:r>
          </a:p>
          <a:p>
            <a:r>
              <a:rPr lang="en-US" sz="1100" b="0" dirty="0"/>
              <a:t>Resources: Specific human resources, work material, services, supplies.</a:t>
            </a:r>
          </a:p>
          <a:p>
            <a:r>
              <a:rPr lang="en-US" sz="1100" b="0" dirty="0"/>
              <a:t>Risk: An uncertain event or condition that occurs, causing a positive or negative effect on the project.</a:t>
            </a:r>
          </a:p>
          <a:p>
            <a:r>
              <a:rPr lang="en-US" sz="1100" b="0" dirty="0"/>
              <a:t>Scope: The specific goals, deliverables and tasks that define the boundaries of the project.</a:t>
            </a:r>
          </a:p>
          <a:p>
            <a:r>
              <a:rPr lang="en-US" sz="1100" b="0" dirty="0"/>
              <a:t>Quality: The degree of reaching the project expectations set in the planning stages.</a:t>
            </a:r>
          </a:p>
          <a:p>
            <a:r>
              <a:rPr lang="en-US" sz="1100" b="0" dirty="0"/>
              <a:t>Customer Satisfaction: Meeting the customer expectations regarding conformance to requirements and fitness for use.</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600910" cy="1041475"/>
          </a:xfrm>
        </p:spPr>
        <p:txBody>
          <a:bodyPr/>
          <a:lstStyle/>
          <a:p>
            <a:r>
              <a:rPr lang="en-US" dirty="0"/>
              <a:t>Project Constraints</a:t>
            </a:r>
            <a:endParaRPr lang="fi-FI" dirty="0"/>
          </a:p>
        </p:txBody>
      </p:sp>
      <p:sp>
        <p:nvSpPr>
          <p:cNvPr id="9" name="Rectangle 8">
            <a:extLst>
              <a:ext uri="{FF2B5EF4-FFF2-40B4-BE49-F238E27FC236}">
                <a16:creationId xmlns:a16="http://schemas.microsoft.com/office/drawing/2014/main" id="{F28978E1-5F78-4D65-A2F1-6BF0A92111E7}"/>
              </a:ext>
            </a:extLst>
          </p:cNvPr>
          <p:cNvSpPr/>
          <p:nvPr/>
        </p:nvSpPr>
        <p:spPr>
          <a:xfrm>
            <a:off x="4710792" y="3672041"/>
            <a:ext cx="4433207"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panose="020B0604020202020204"/>
                <a:ea typeface="+mn-ea"/>
                <a:cs typeface="+mn-cs"/>
              </a:rPr>
              <a:t>Project Management Institute. (2017). A guide to the Project Management Body of Knowledge (PMBOK guide) (6th ed.).</a:t>
            </a:r>
            <a:endParaRPr kumimoji="0" lang="fi-FI" sz="9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3686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026332"/>
            <a:ext cx="4284662" cy="2925463"/>
          </a:xfrm>
        </p:spPr>
        <p:txBody>
          <a:bodyPr/>
          <a:lstStyle/>
          <a:p>
            <a:r>
              <a:rPr lang="en-US" sz="1200" b="0" dirty="0"/>
              <a:t>Stakeholders are individuals, groups, or organizations that the project may affect or that can affect the project.</a:t>
            </a:r>
          </a:p>
          <a:p>
            <a:r>
              <a:rPr lang="en-US" sz="1200" b="0" dirty="0"/>
              <a:t>I addition to typical stakeholders, a project has several other possible stakeholders directly or indirectly connected to the project:</a:t>
            </a:r>
          </a:p>
          <a:p>
            <a:pPr marL="171450" indent="-171450">
              <a:buFont typeface="Arial" panose="020B0604020202020204" pitchFamily="34" charset="0"/>
              <a:buChar char="•"/>
            </a:pPr>
            <a:r>
              <a:rPr lang="en-US" sz="1200" b="0" dirty="0"/>
              <a:t>suppliers and service providers,</a:t>
            </a:r>
          </a:p>
          <a:p>
            <a:pPr marL="171450" indent="-171450">
              <a:buFont typeface="Arial" panose="020B0604020202020204" pitchFamily="34" charset="0"/>
              <a:buChar char="•"/>
            </a:pPr>
            <a:r>
              <a:rPr lang="en-US" sz="1200" b="0" dirty="0"/>
              <a:t>officials and authorities,</a:t>
            </a:r>
          </a:p>
          <a:p>
            <a:pPr marL="171450" indent="-171450">
              <a:buFont typeface="Arial" panose="020B0604020202020204" pitchFamily="34" charset="0"/>
              <a:buChar char="•"/>
            </a:pPr>
            <a:r>
              <a:rPr lang="en-US" sz="1200" b="0" dirty="0"/>
              <a:t>financers,</a:t>
            </a:r>
          </a:p>
          <a:p>
            <a:pPr marL="171450" indent="-171450">
              <a:buFont typeface="Arial" panose="020B0604020202020204" pitchFamily="34" charset="0"/>
              <a:buChar char="•"/>
            </a:pPr>
            <a:r>
              <a:rPr lang="en-US" sz="1200" b="0" dirty="0"/>
              <a:t>media,</a:t>
            </a:r>
          </a:p>
          <a:p>
            <a:pPr marL="171450" indent="-171450">
              <a:buFont typeface="Arial" panose="020B0604020202020204" pitchFamily="34" charset="0"/>
              <a:buChar char="•"/>
            </a:pPr>
            <a:r>
              <a:rPr lang="en-US" sz="1200" b="0" dirty="0"/>
              <a:t>target groups,</a:t>
            </a:r>
          </a:p>
          <a:p>
            <a:pPr marL="171450" indent="-171450">
              <a:buFont typeface="Arial" panose="020B0604020202020204" pitchFamily="34" charset="0"/>
              <a:buChar char="•"/>
            </a:pPr>
            <a:r>
              <a:rPr lang="en-US" sz="1200" b="0" dirty="0"/>
              <a:t>competitors,</a:t>
            </a:r>
          </a:p>
          <a:p>
            <a:pPr marL="171450" indent="-171450">
              <a:buFont typeface="Arial" panose="020B0604020202020204" pitchFamily="34" charset="0"/>
              <a:buChar char="•"/>
            </a:pPr>
            <a:r>
              <a:rPr lang="en-US" sz="1200" b="0" dirty="0"/>
              <a:t>family members of the project team, and</a:t>
            </a:r>
          </a:p>
          <a:p>
            <a:pPr marL="171450" indent="-171450">
              <a:buFont typeface="Arial" panose="020B0604020202020204" pitchFamily="34" charset="0"/>
              <a:buChar char="•"/>
            </a:pPr>
            <a:r>
              <a:rPr lang="en-US" sz="1200" b="0" dirty="0"/>
              <a:t>society in a broad sense</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p:txBody>
          <a:bodyPr/>
          <a:lstStyle/>
          <a:p>
            <a:r>
              <a:rPr lang="en-US" dirty="0"/>
              <a:t>Stakeholders</a:t>
            </a:r>
            <a:endParaRPr lang="fi-FI" dirty="0"/>
          </a:p>
        </p:txBody>
      </p:sp>
      <p:pic>
        <p:nvPicPr>
          <p:cNvPr id="2" name="Picture 1">
            <a:hlinkClick r:id="rId2" action="ppaction://hlinksldjump"/>
            <a:extLst>
              <a:ext uri="{FF2B5EF4-FFF2-40B4-BE49-F238E27FC236}">
                <a16:creationId xmlns:a16="http://schemas.microsoft.com/office/drawing/2014/main" id="{1120C44C-6356-42AB-AA59-49CA4E8E2361}"/>
              </a:ext>
            </a:extLst>
          </p:cNvPr>
          <p:cNvPicPr>
            <a:picLocks noChangeAspect="1"/>
          </p:cNvPicPr>
          <p:nvPr/>
        </p:nvPicPr>
        <p:blipFill>
          <a:blip r:embed="rId3"/>
          <a:stretch>
            <a:fillRect/>
          </a:stretch>
        </p:blipFill>
        <p:spPr>
          <a:xfrm>
            <a:off x="4774458" y="967668"/>
            <a:ext cx="4369542" cy="3182072"/>
          </a:xfrm>
          <a:prstGeom prst="rect">
            <a:avLst/>
          </a:prstGeom>
        </p:spPr>
      </p:pic>
    </p:spTree>
    <p:extLst>
      <p:ext uri="{BB962C8B-B14F-4D97-AF65-F5344CB8AC3E}">
        <p14:creationId xmlns:p14="http://schemas.microsoft.com/office/powerpoint/2010/main" val="201636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328529"/>
            <a:ext cx="4764582" cy="2955471"/>
          </a:xfrm>
        </p:spPr>
        <p:txBody>
          <a:bodyPr/>
          <a:lstStyle/>
          <a:p>
            <a:r>
              <a:rPr lang="en-US" sz="1200" b="0" dirty="0"/>
              <a:t>Procurement management involves the search, choice, and use of resources external to the project or company, managing procurement-related contracts and collaboration, and monitoring deliveries. From the perspective of the customer‘s work breakdown structure, this delivery can be:</a:t>
            </a:r>
          </a:p>
          <a:p>
            <a:pPr marL="171450" indent="-171450">
              <a:buFont typeface="Arial" panose="020B0604020202020204" pitchFamily="34" charset="0"/>
              <a:buChar char="•"/>
            </a:pPr>
            <a:r>
              <a:rPr lang="en-US" sz="1200" b="0" dirty="0"/>
              <a:t>partial delivery</a:t>
            </a:r>
          </a:p>
          <a:p>
            <a:pPr marL="171450" indent="-171450">
              <a:spcBef>
                <a:spcPts val="0"/>
              </a:spcBef>
              <a:buFont typeface="Arial" panose="020B0604020202020204" pitchFamily="34" charset="0"/>
              <a:buChar char="•"/>
            </a:pPr>
            <a:r>
              <a:rPr lang="en-US" sz="1200" b="0" dirty="0"/>
              <a:t>complete system delivery</a:t>
            </a:r>
          </a:p>
          <a:p>
            <a:pPr marL="171450" indent="-171450">
              <a:spcBef>
                <a:spcPts val="0"/>
              </a:spcBef>
              <a:buFont typeface="Arial" panose="020B0604020202020204" pitchFamily="34" charset="0"/>
              <a:buChar char="•"/>
            </a:pPr>
            <a:r>
              <a:rPr lang="en-US" sz="1200" b="0" dirty="0"/>
              <a:t>project management service delivery</a:t>
            </a:r>
          </a:p>
          <a:p>
            <a:pPr marL="171450" indent="-171450">
              <a:spcBef>
                <a:spcPts val="0"/>
              </a:spcBef>
              <a:buFont typeface="Arial" panose="020B0604020202020204" pitchFamily="34" charset="0"/>
              <a:buChar char="•"/>
            </a:pPr>
            <a:r>
              <a:rPr lang="en-US" sz="1200" b="0" dirty="0"/>
              <a:t>turnkey delivery</a:t>
            </a:r>
          </a:p>
          <a:p>
            <a:r>
              <a:rPr lang="en-US" sz="1200" b="0" dirty="0"/>
              <a:t>From the strategic point of view, for example </a:t>
            </a:r>
            <a:r>
              <a:rPr lang="en-US" sz="1200" b="0" dirty="0" err="1"/>
              <a:t>Kraljic</a:t>
            </a:r>
            <a:r>
              <a:rPr lang="en-US" sz="1200" b="0" dirty="0"/>
              <a:t> matrix can be used to segment the external resources (both material and services) into four classes, based on the complexity (or risk) of the supply market and the importance of the external resource. This subdivision allows the company to define the optimal purchasing strategies (including timing) for each of the four types of resources.</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600910" cy="1041475"/>
          </a:xfrm>
        </p:spPr>
        <p:txBody>
          <a:bodyPr/>
          <a:lstStyle/>
          <a:p>
            <a:r>
              <a:rPr lang="en-US" dirty="0"/>
              <a:t>Procurement Management</a:t>
            </a:r>
            <a:endParaRPr lang="fi-FI" dirty="0"/>
          </a:p>
        </p:txBody>
      </p:sp>
      <p:pic>
        <p:nvPicPr>
          <p:cNvPr id="4102" name="Picture 6" descr="Source: Peter Kraljic, HBR">
            <a:hlinkClick r:id="rId2" action="ppaction://hlinksldjump"/>
            <a:extLst>
              <a:ext uri="{FF2B5EF4-FFF2-40B4-BE49-F238E27FC236}">
                <a16:creationId xmlns:a16="http://schemas.microsoft.com/office/drawing/2014/main" id="{BD8DD5B5-4B0F-4DED-8018-79A025FE9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920" y="1330652"/>
            <a:ext cx="4004339" cy="2953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AC7FE2C-2C6B-4908-913A-0A1E4C6C6992}"/>
              </a:ext>
            </a:extLst>
          </p:cNvPr>
          <p:cNvSpPr/>
          <p:nvPr/>
        </p:nvSpPr>
        <p:spPr>
          <a:xfrm>
            <a:off x="5051919" y="4306157"/>
            <a:ext cx="4004339" cy="40011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Source: </a:t>
            </a:r>
            <a:r>
              <a:rPr kumimoji="0" lang="en-US" sz="1000" b="0" i="0" u="none" strike="noStrike" kern="1200" cap="none" spc="0" normalizeH="0" baseline="0" noProof="0" dirty="0" err="1">
                <a:ln>
                  <a:noFill/>
                </a:ln>
                <a:solidFill>
                  <a:prstClr val="black"/>
                </a:solidFill>
                <a:effectLst/>
                <a:uLnTx/>
                <a:uFillTx/>
                <a:latin typeface="Arial" panose="020B0604020202020204"/>
                <a:ea typeface="+mn-ea"/>
                <a:cs typeface="+mn-cs"/>
              </a:rPr>
              <a:t>Kraljic</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P. (1983). "Purchasing Must Become Supply Management". Harvard Business Review.</a:t>
            </a:r>
            <a:endPar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1123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015203"/>
            <a:ext cx="4052221" cy="3143390"/>
          </a:xfrm>
        </p:spPr>
        <p:txBody>
          <a:bodyPr/>
          <a:lstStyle/>
          <a:p>
            <a:r>
              <a:rPr lang="en-US" sz="1200" dirty="0"/>
              <a:t>Project settings (top) level:</a:t>
            </a:r>
          </a:p>
          <a:p>
            <a:pPr marL="171450" indent="-171450">
              <a:buFont typeface="Arial" panose="020B0604020202020204" pitchFamily="34" charset="0"/>
              <a:buChar char="•"/>
            </a:pPr>
            <a:r>
              <a:rPr lang="en-US" sz="1200" b="0" dirty="0"/>
              <a:t>The tools and facilities needed to execute the work</a:t>
            </a:r>
          </a:p>
          <a:p>
            <a:pPr marL="171450" indent="-171450">
              <a:buFont typeface="Arial" panose="020B0604020202020204" pitchFamily="34" charset="0"/>
              <a:buChar char="•"/>
            </a:pPr>
            <a:r>
              <a:rPr lang="en-US" sz="1200" b="0" dirty="0"/>
              <a:t>Supportive conditions in the organization</a:t>
            </a:r>
          </a:p>
          <a:p>
            <a:pPr marL="171450" indent="-171450">
              <a:buFont typeface="Arial" panose="020B0604020202020204" pitchFamily="34" charset="0"/>
              <a:buChar char="•"/>
            </a:pPr>
            <a:r>
              <a:rPr lang="en-US" sz="1200" b="0" dirty="0"/>
              <a:t>Proper organization of the project</a:t>
            </a:r>
          </a:p>
          <a:p>
            <a:r>
              <a:rPr lang="en-US" sz="1200" dirty="0"/>
              <a:t>Project processes and practices (middle) level:</a:t>
            </a:r>
          </a:p>
          <a:p>
            <a:pPr marL="171450" indent="-171450">
              <a:buFont typeface="Arial" panose="020B0604020202020204" pitchFamily="34" charset="0"/>
              <a:buChar char="•"/>
            </a:pPr>
            <a:r>
              <a:rPr lang="en-US" sz="1200" b="0" dirty="0"/>
              <a:t>Work form and routines in a project (project culture)</a:t>
            </a:r>
          </a:p>
          <a:p>
            <a:pPr marL="171450" indent="-171450">
              <a:buFont typeface="Arial" panose="020B0604020202020204" pitchFamily="34" charset="0"/>
              <a:buChar char="•"/>
            </a:pPr>
            <a:r>
              <a:rPr lang="en-US" sz="1200" b="0" dirty="0"/>
              <a:t>Interaction with the surrounding organizations or the customer</a:t>
            </a:r>
          </a:p>
          <a:p>
            <a:r>
              <a:rPr lang="en-US" sz="1200" dirty="0"/>
              <a:t>Project identity (bottom) level:</a:t>
            </a:r>
          </a:p>
          <a:p>
            <a:pPr marL="171450" indent="-171450">
              <a:buFont typeface="Arial" panose="020B0604020202020204" pitchFamily="34" charset="0"/>
              <a:buChar char="•"/>
            </a:pPr>
            <a:r>
              <a:rPr lang="en-US" sz="1200" b="0" dirty="0"/>
              <a:t>An identity formed for the project that the whole project team relates to </a:t>
            </a:r>
          </a:p>
          <a:p>
            <a:pPr marL="171450" indent="-171450">
              <a:buFont typeface="Arial" panose="020B0604020202020204" pitchFamily="34" charset="0"/>
              <a:buChar char="•"/>
            </a:pPr>
            <a:r>
              <a:rPr lang="en-US" sz="1200" b="0" dirty="0"/>
              <a:t>Created over time from experiences</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9" y="34800"/>
            <a:ext cx="8569324" cy="1041475"/>
          </a:xfrm>
        </p:spPr>
        <p:txBody>
          <a:bodyPr/>
          <a:lstStyle/>
          <a:p>
            <a:r>
              <a:rPr lang="en-US" dirty="0"/>
              <a:t>Project Team</a:t>
            </a:r>
            <a:endParaRPr lang="fi-FI" dirty="0"/>
          </a:p>
        </p:txBody>
      </p:sp>
      <p:pic>
        <p:nvPicPr>
          <p:cNvPr id="7" name="Picture 6" descr="Iceberg illustration of factors affecting a good project team: Project setting, project practices, and project identity.">
            <a:hlinkClick r:id="rId2" action="ppaction://hlinksldjump"/>
            <a:extLst>
              <a:ext uri="{FF2B5EF4-FFF2-40B4-BE49-F238E27FC236}">
                <a16:creationId xmlns:a16="http://schemas.microsoft.com/office/drawing/2014/main" id="{6BBABC52-5560-431C-9AAD-53B3606E7DF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400"/>
          <a:stretch/>
        </p:blipFill>
        <p:spPr>
          <a:xfrm>
            <a:off x="4693535" y="1178004"/>
            <a:ext cx="4163127" cy="2787492"/>
          </a:xfrm>
          <a:prstGeom prst="rect">
            <a:avLst/>
          </a:prstGeom>
        </p:spPr>
      </p:pic>
      <p:sp>
        <p:nvSpPr>
          <p:cNvPr id="9" name="Rectangle 8">
            <a:extLst>
              <a:ext uri="{FF2B5EF4-FFF2-40B4-BE49-F238E27FC236}">
                <a16:creationId xmlns:a16="http://schemas.microsoft.com/office/drawing/2014/main" id="{92685946-DF53-41FE-90F9-CFF5B8F2A92B}"/>
              </a:ext>
            </a:extLst>
          </p:cNvPr>
          <p:cNvSpPr/>
          <p:nvPr/>
        </p:nvSpPr>
        <p:spPr>
          <a:xfrm>
            <a:off x="2141275" y="4615721"/>
            <a:ext cx="7002725"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Artto K., </a:t>
            </a:r>
            <a:r>
              <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rPr>
              <a:t>Martinsuo</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M., Kujala J., 2011. Project business. Helsinki, Finland, </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http://pbgroup.tkk.fi/en/</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63224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tting Through the Complexity: A Roadmap for Effective Collaboration">
            <a:hlinkClick r:id="rId2" action="ppaction://hlinksldjump"/>
            <a:extLst>
              <a:ext uri="{FF2B5EF4-FFF2-40B4-BE49-F238E27FC236}">
                <a16:creationId xmlns:a16="http://schemas.microsoft.com/office/drawing/2014/main" id="{E7C06C51-DF88-4E09-AC7F-B949C45380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0793" y="853133"/>
            <a:ext cx="4433207" cy="3437233"/>
          </a:xfrm>
          <a:prstGeom prst="rect">
            <a:avLst/>
          </a:prstGeom>
          <a:solidFill>
            <a:srgbClr val="FFFFFF"/>
          </a:solidFill>
        </p:spPr>
      </p:pic>
      <p:sp>
        <p:nvSpPr>
          <p:cNvPr id="71" name="Text Placeholder 2">
            <a:extLst>
              <a:ext uri="{FF2B5EF4-FFF2-40B4-BE49-F238E27FC236}">
                <a16:creationId xmlns:a16="http://schemas.microsoft.com/office/drawing/2014/main" id="{62D7D9D8-5A60-4736-9CA1-E75659B596CA}"/>
              </a:ext>
            </a:extLst>
          </p:cNvPr>
          <p:cNvSpPr>
            <a:spLocks noGrp="1"/>
          </p:cNvSpPr>
          <p:nvPr>
            <p:ph type="body" sz="half" idx="2"/>
          </p:nvPr>
        </p:nvSpPr>
        <p:spPr>
          <a:xfrm>
            <a:off x="287338" y="1076275"/>
            <a:ext cx="4052221" cy="3201997"/>
          </a:xfrm>
        </p:spPr>
        <p:txBody>
          <a:bodyPr/>
          <a:lstStyle/>
          <a:p>
            <a:r>
              <a:rPr lang="en-US" sz="1200" b="0" dirty="0"/>
              <a:t>Organizational structure in different companies affects the work and roles of the project manager and the members of the project team. In practice, the tasks, position, use of time, and many other requirements of the project manager differ from one company to another in project network.</a:t>
            </a:r>
          </a:p>
          <a:p>
            <a:r>
              <a:rPr lang="en-US" sz="1200" b="0" dirty="0"/>
              <a:t>For this reason, all areas of project management should typically be covered in the subcontracting contract: executing the project plan, monitoring results, exercising quality management, and implementing change and risk management.</a:t>
            </a:r>
          </a:p>
          <a:p>
            <a:r>
              <a:rPr lang="en-US" sz="1200" b="0" dirty="0"/>
              <a:t>During the project, meetings are among the most valuable tools used to manage and coordinate the activities of a network organization. Other options include online collaboration platforms with coordination features or for example “war room” or “big room” concepts.</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87721" cy="1041475"/>
          </a:xfrm>
        </p:spPr>
        <p:txBody>
          <a:bodyPr>
            <a:normAutofit/>
          </a:bodyPr>
          <a:lstStyle/>
          <a:p>
            <a:pPr>
              <a:lnSpc>
                <a:spcPct val="90000"/>
              </a:lnSpc>
            </a:pPr>
            <a:r>
              <a:rPr lang="en-US" sz="3700" dirty="0"/>
              <a:t>Coordination Practices</a:t>
            </a:r>
            <a:endParaRPr lang="fi-FI" sz="3700" dirty="0"/>
          </a:p>
        </p:txBody>
      </p:sp>
    </p:spTree>
    <p:extLst>
      <p:ext uri="{BB962C8B-B14F-4D97-AF65-F5344CB8AC3E}">
        <p14:creationId xmlns:p14="http://schemas.microsoft.com/office/powerpoint/2010/main" val="140626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7B9B8-2A75-4006-8F67-7F6352D46745}"/>
              </a:ext>
            </a:extLst>
          </p:cNvPr>
          <p:cNvSpPr>
            <a:spLocks noGrp="1"/>
          </p:cNvSpPr>
          <p:nvPr>
            <p:ph type="body" sz="half" idx="10"/>
          </p:nvPr>
        </p:nvSpPr>
        <p:spPr/>
        <p:txBody>
          <a:bodyPr/>
          <a:lstStyle/>
          <a:p>
            <a:r>
              <a:rPr lang="en-US" dirty="0"/>
              <a:t>Watch introduction videos</a:t>
            </a:r>
            <a:endParaRPr lang="fi-FI" dirty="0"/>
          </a:p>
        </p:txBody>
      </p:sp>
      <p:sp>
        <p:nvSpPr>
          <p:cNvPr id="8" name="Text Placeholder 7">
            <a:extLst>
              <a:ext uri="{FF2B5EF4-FFF2-40B4-BE49-F238E27FC236}">
                <a16:creationId xmlns:a16="http://schemas.microsoft.com/office/drawing/2014/main" id="{C95D8EB3-D7A2-4A53-A7F9-ACF6EFA6FC7B}"/>
              </a:ext>
            </a:extLst>
          </p:cNvPr>
          <p:cNvSpPr>
            <a:spLocks noGrp="1"/>
          </p:cNvSpPr>
          <p:nvPr>
            <p:ph type="body" sz="half" idx="11"/>
          </p:nvPr>
        </p:nvSpPr>
        <p:spPr>
          <a:xfrm>
            <a:off x="292328" y="689878"/>
            <a:ext cx="8492897" cy="3990980"/>
          </a:xfrm>
        </p:spPr>
        <p:txBody>
          <a:bodyPr/>
          <a:lstStyle/>
          <a:p>
            <a:r>
              <a:rPr lang="en-US" sz="2000" dirty="0"/>
              <a:t>In the upcoming session, we will watch together quite many pre-recorded and edited videos so please ensure that you have a good connection to the web.</a:t>
            </a:r>
          </a:p>
          <a:p>
            <a:r>
              <a:rPr lang="en-US" sz="2000" dirty="0"/>
              <a:t>There may be relevant content in both feeds (video and slides) so you may want to switch the views in Panopto viewer (example picture below) from time to time. </a:t>
            </a:r>
          </a:p>
          <a:p>
            <a:endParaRPr lang="en-US" sz="2000" dirty="0"/>
          </a:p>
          <a:p>
            <a:pPr>
              <a:spcBef>
                <a:spcPts val="0"/>
              </a:spcBef>
            </a:pPr>
            <a:r>
              <a:rPr lang="en-US" sz="2000" dirty="0" err="1"/>
              <a:t>Autoplay</a:t>
            </a:r>
            <a:r>
              <a:rPr lang="en-US" sz="2000" dirty="0"/>
              <a:t> is disabled</a:t>
            </a:r>
          </a:p>
          <a:p>
            <a:pPr>
              <a:spcBef>
                <a:spcPts val="0"/>
              </a:spcBef>
            </a:pPr>
            <a:r>
              <a:rPr lang="en-US" sz="2000" dirty="0"/>
              <a:t>so use </a:t>
            </a:r>
            <a:r>
              <a:rPr lang="en-US" sz="2000" dirty="0" err="1"/>
              <a:t>Youtube</a:t>
            </a:r>
            <a:r>
              <a:rPr lang="en-US" sz="2000" dirty="0"/>
              <a:t> controls in </a:t>
            </a:r>
          </a:p>
          <a:p>
            <a:pPr>
              <a:spcBef>
                <a:spcPts val="0"/>
              </a:spcBef>
            </a:pPr>
            <a:r>
              <a:rPr lang="en-US" sz="2000" dirty="0"/>
              <a:t>these introduction videos. </a:t>
            </a:r>
          </a:p>
          <a:p>
            <a:pPr>
              <a:spcBef>
                <a:spcPts val="0"/>
              </a:spcBef>
            </a:pPr>
            <a:r>
              <a:rPr lang="en-US" sz="2000" dirty="0"/>
              <a:t>During lecture only Panopto</a:t>
            </a:r>
          </a:p>
          <a:p>
            <a:pPr>
              <a:spcBef>
                <a:spcPts val="0"/>
              </a:spcBef>
            </a:pPr>
            <a:r>
              <a:rPr lang="en-US" sz="2000" dirty="0"/>
              <a:t>controls are needed.</a:t>
            </a:r>
            <a:endParaRPr lang="fi-FI" sz="2000" dirty="0"/>
          </a:p>
        </p:txBody>
      </p:sp>
      <p:pic>
        <p:nvPicPr>
          <p:cNvPr id="10" name="Picture 9">
            <a:extLst>
              <a:ext uri="{FF2B5EF4-FFF2-40B4-BE49-F238E27FC236}">
                <a16:creationId xmlns:a16="http://schemas.microsoft.com/office/drawing/2014/main" id="{ABBD9528-F041-44C9-BEBA-4BBB7A31D10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098354" y="2815168"/>
            <a:ext cx="4631206" cy="2169004"/>
          </a:xfrm>
          <a:prstGeom prst="rect">
            <a:avLst/>
          </a:prstGeom>
        </p:spPr>
      </p:pic>
      <p:sp>
        <p:nvSpPr>
          <p:cNvPr id="11" name="Oval 10">
            <a:extLst>
              <a:ext uri="{FF2B5EF4-FFF2-40B4-BE49-F238E27FC236}">
                <a16:creationId xmlns:a16="http://schemas.microsoft.com/office/drawing/2014/main" id="{89FF0291-8ED4-476F-B193-C24397A12126}"/>
              </a:ext>
            </a:extLst>
          </p:cNvPr>
          <p:cNvSpPr/>
          <p:nvPr/>
        </p:nvSpPr>
        <p:spPr>
          <a:xfrm>
            <a:off x="8446688" y="2815168"/>
            <a:ext cx="404984" cy="4144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3642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483958"/>
            <a:ext cx="4052221" cy="2402239"/>
          </a:xfrm>
        </p:spPr>
        <p:txBody>
          <a:bodyPr/>
          <a:lstStyle/>
          <a:p>
            <a:r>
              <a:rPr lang="en-US" sz="1200" dirty="0"/>
              <a:t>Several partnership options can be identified in collaboration situations, and the terms operative partnership, tactical partnership, and strategic partnership can be used to describe them.</a:t>
            </a:r>
          </a:p>
          <a:p>
            <a:r>
              <a:rPr lang="en-US" sz="1200" b="0" dirty="0"/>
              <a:t>In an operative partnership, both parties aim at making their own activity more effective and, in that way, achieve lower costs. In a tactical partnership, the goal is to develop common practices that, from the perspective of both parties, are judged to be more effective than the earlier ones. In a strategic partnership, the objective is to achieve common product and business innovations that provide both parties with a strategic competitive advantage. </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97407" cy="1041475"/>
          </a:xfrm>
        </p:spPr>
        <p:txBody>
          <a:bodyPr/>
          <a:lstStyle/>
          <a:p>
            <a:pPr lvl="0">
              <a:spcBef>
                <a:spcPts val="0"/>
              </a:spcBef>
              <a:defRPr/>
            </a:pPr>
            <a:r>
              <a:rPr lang="en-US" dirty="0"/>
              <a:t>Network Evolution</a:t>
            </a:r>
            <a:endParaRPr lang="fi-FI" dirty="0"/>
          </a:p>
        </p:txBody>
      </p:sp>
      <p:pic>
        <p:nvPicPr>
          <p:cNvPr id="6" name="Picture 5">
            <a:hlinkClick r:id="rId2" action="ppaction://hlinksldjump"/>
            <a:extLst>
              <a:ext uri="{FF2B5EF4-FFF2-40B4-BE49-F238E27FC236}">
                <a16:creationId xmlns:a16="http://schemas.microsoft.com/office/drawing/2014/main" id="{98DA7E8B-47DD-4B42-8EDF-793539A582AC}"/>
              </a:ext>
            </a:extLst>
          </p:cNvPr>
          <p:cNvPicPr>
            <a:picLocks noChangeAspect="1"/>
          </p:cNvPicPr>
          <p:nvPr/>
        </p:nvPicPr>
        <p:blipFill>
          <a:blip r:embed="rId3"/>
          <a:stretch>
            <a:fillRect/>
          </a:stretch>
        </p:blipFill>
        <p:spPr>
          <a:xfrm>
            <a:off x="4339559" y="1288470"/>
            <a:ext cx="4737122" cy="2874818"/>
          </a:xfrm>
          <a:prstGeom prst="rect">
            <a:avLst/>
          </a:prstGeom>
        </p:spPr>
      </p:pic>
      <p:sp>
        <p:nvSpPr>
          <p:cNvPr id="9" name="Rectangle 8">
            <a:extLst>
              <a:ext uri="{FF2B5EF4-FFF2-40B4-BE49-F238E27FC236}">
                <a16:creationId xmlns:a16="http://schemas.microsoft.com/office/drawing/2014/main" id="{16B16745-17CC-4DA8-A571-8986A1534444}"/>
              </a:ext>
            </a:extLst>
          </p:cNvPr>
          <p:cNvSpPr/>
          <p:nvPr/>
        </p:nvSpPr>
        <p:spPr>
          <a:xfrm>
            <a:off x="2141275" y="4615721"/>
            <a:ext cx="7002725"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Artto K., </a:t>
            </a:r>
            <a:r>
              <a:rPr kumimoji="0" lang="fi-FI" sz="1000" b="0" i="0" u="none" strike="noStrike" kern="1200" cap="none" spc="0" normalizeH="0" baseline="0" noProof="0" dirty="0" err="1">
                <a:ln>
                  <a:noFill/>
                </a:ln>
                <a:solidFill>
                  <a:prstClr val="black"/>
                </a:solidFill>
                <a:effectLst/>
                <a:uLnTx/>
                <a:uFillTx/>
                <a:latin typeface="Arial" panose="020B0604020202020204"/>
                <a:ea typeface="+mn-ea"/>
                <a:cs typeface="+mn-cs"/>
              </a:rPr>
              <a:t>Martinsuo</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M., Kujala J., 2011. Project business. Helsinki, Finland, </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http://pbgroup.tkk.fi/en/</a:t>
            </a:r>
            <a:r>
              <a:rPr kumimoji="0" lang="fi-FI" sz="10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839402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186296" y="872296"/>
            <a:ext cx="4488975" cy="3583802"/>
          </a:xfrm>
        </p:spPr>
        <p:txBody>
          <a:bodyPr/>
          <a:lstStyle/>
          <a:p>
            <a:r>
              <a:rPr lang="en-US" sz="1200" dirty="0">
                <a:solidFill>
                  <a:srgbClr val="222222"/>
                </a:solidFill>
                <a:latin typeface="Arial" panose="020B0604020202020204" pitchFamily="34" charset="0"/>
              </a:rPr>
              <a:t>Teece, D. J., Pisano, G., &amp; </a:t>
            </a:r>
            <a:r>
              <a:rPr lang="en-US" sz="1200" dirty="0" err="1">
                <a:solidFill>
                  <a:srgbClr val="222222"/>
                </a:solidFill>
                <a:latin typeface="Arial" panose="020B0604020202020204" pitchFamily="34" charset="0"/>
              </a:rPr>
              <a:t>Shuen</a:t>
            </a:r>
            <a:r>
              <a:rPr lang="en-US" sz="1200" dirty="0">
                <a:solidFill>
                  <a:srgbClr val="222222"/>
                </a:solidFill>
                <a:latin typeface="Arial" panose="020B0604020202020204" pitchFamily="34" charset="0"/>
              </a:rPr>
              <a:t>, A. (1997). Dynamic capabilities and strategic management. </a:t>
            </a:r>
            <a:r>
              <a:rPr lang="en-US" sz="1200" i="1" dirty="0">
                <a:solidFill>
                  <a:srgbClr val="222222"/>
                </a:solidFill>
                <a:latin typeface="Arial" panose="020B0604020202020204" pitchFamily="34" charset="0"/>
              </a:rPr>
              <a:t>Strategic management journal</a:t>
            </a:r>
            <a:r>
              <a:rPr lang="en-US" sz="1200" dirty="0">
                <a:solidFill>
                  <a:srgbClr val="222222"/>
                </a:solidFill>
                <a:latin typeface="Arial" panose="020B0604020202020204" pitchFamily="34" charset="0"/>
              </a:rPr>
              <a:t>, </a:t>
            </a:r>
            <a:r>
              <a:rPr lang="en-US" sz="1200" i="1" dirty="0">
                <a:solidFill>
                  <a:srgbClr val="222222"/>
                </a:solidFill>
                <a:latin typeface="Arial" panose="020B0604020202020204" pitchFamily="34" charset="0"/>
              </a:rPr>
              <a:t>18</a:t>
            </a:r>
            <a:r>
              <a:rPr lang="en-US" sz="1200" dirty="0">
                <a:solidFill>
                  <a:srgbClr val="222222"/>
                </a:solidFill>
                <a:latin typeface="Arial" panose="020B0604020202020204" pitchFamily="34" charset="0"/>
              </a:rPr>
              <a:t>(7)</a:t>
            </a:r>
            <a:r>
              <a:rPr lang="en-US" sz="1200" dirty="0"/>
              <a:t>: The firm’s ability to integrate, build, and reconfigure internal and external competences to address rapidly changing environments. Main elements:</a:t>
            </a:r>
          </a:p>
          <a:p>
            <a:r>
              <a:rPr lang="en-US" sz="1200" dirty="0"/>
              <a:t>Learning</a:t>
            </a:r>
            <a:r>
              <a:rPr lang="en-US" sz="1200" b="0" dirty="0"/>
              <a:t> - requiring on operational level employees and managers to reorganize their routines to promote interactions and on strategic level to recognize and avoid strategic blind spots.</a:t>
            </a:r>
          </a:p>
          <a:p>
            <a:r>
              <a:rPr lang="en-US" sz="1200" dirty="0"/>
              <a:t>Transformation of existing assets</a:t>
            </a:r>
            <a:r>
              <a:rPr lang="en-US" sz="1200" b="0" dirty="0"/>
              <a:t> - inexpensive reconfiguration and transformation of processes ahead of the competition. This can be supported by decentralization, local autonomy and strategic alliances.</a:t>
            </a:r>
            <a:endParaRPr lang="fi-FI" sz="1200" b="0" dirty="0"/>
          </a:p>
          <a:p>
            <a:r>
              <a:rPr lang="en-US" sz="1200" dirty="0"/>
              <a:t>New assets </a:t>
            </a:r>
            <a:r>
              <a:rPr lang="en-US" sz="1200" b="0" dirty="0"/>
              <a:t>- the integration of external activities and technologies through alliances and partnerships.</a:t>
            </a:r>
          </a:p>
          <a:p>
            <a:r>
              <a:rPr lang="en-US" sz="1200" dirty="0"/>
              <a:t>Co-specialization</a:t>
            </a:r>
            <a:r>
              <a:rPr lang="en-US" sz="1200" b="0" dirty="0"/>
              <a:t> – these new capabilities, having developed together to become more valuable in combination than separately, gives a firm a </a:t>
            </a:r>
            <a:r>
              <a:rPr lang="en-US" sz="1200" b="0" i="1" dirty="0"/>
              <a:t>sustainable competitive advantage</a:t>
            </a:r>
            <a:r>
              <a:rPr lang="en-US" sz="1200" b="0" dirty="0"/>
              <a:t>.</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97407" cy="1041475"/>
          </a:xfrm>
        </p:spPr>
        <p:txBody>
          <a:bodyPr/>
          <a:lstStyle/>
          <a:p>
            <a:r>
              <a:rPr lang="en-US" dirty="0"/>
              <a:t>Dynamic Capabilities</a:t>
            </a:r>
            <a:endParaRPr lang="fi-FI" dirty="0"/>
          </a:p>
        </p:txBody>
      </p:sp>
      <p:pic>
        <p:nvPicPr>
          <p:cNvPr id="6" name="Picture 5" descr="Hierarchy of the capabilities from basic resources to dynamic capabilities">
            <a:hlinkClick r:id="rId2" action="ppaction://hlinksldjump"/>
            <a:extLst>
              <a:ext uri="{FF2B5EF4-FFF2-40B4-BE49-F238E27FC236}">
                <a16:creationId xmlns:a16="http://schemas.microsoft.com/office/drawing/2014/main" id="{63A8D00B-4EDD-4638-9584-6EE68A390E57}"/>
              </a:ext>
            </a:extLst>
          </p:cNvPr>
          <p:cNvPicPr>
            <a:picLocks noChangeAspect="1"/>
          </p:cNvPicPr>
          <p:nvPr/>
        </p:nvPicPr>
        <p:blipFill>
          <a:blip r:embed="rId3"/>
          <a:stretch>
            <a:fillRect/>
          </a:stretch>
        </p:blipFill>
        <p:spPr>
          <a:xfrm>
            <a:off x="4574228" y="712944"/>
            <a:ext cx="4569772" cy="2344112"/>
          </a:xfrm>
          <a:prstGeom prst="rect">
            <a:avLst/>
          </a:prstGeom>
        </p:spPr>
      </p:pic>
      <p:sp>
        <p:nvSpPr>
          <p:cNvPr id="9" name="Rectangle 8">
            <a:extLst>
              <a:ext uri="{FF2B5EF4-FFF2-40B4-BE49-F238E27FC236}">
                <a16:creationId xmlns:a16="http://schemas.microsoft.com/office/drawing/2014/main" id="{AB5E1D29-A151-4AAF-977A-947D58E5C862}"/>
              </a:ext>
            </a:extLst>
          </p:cNvPr>
          <p:cNvSpPr/>
          <p:nvPr/>
        </p:nvSpPr>
        <p:spPr>
          <a:xfrm>
            <a:off x="4574229" y="3055957"/>
            <a:ext cx="4569772" cy="70788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Yrjola</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 S. &amp; </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Matinmikko</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 M. &amp; </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Mustonen</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 M. &amp; </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Ahokangas</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 P. (2016). Analysis of dynamic capabilities in the citizens broadband radio service. Wireless Innovation Forum Conference on Wireless Communication Technologies and Software Defined Radio (</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WInnComm</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 ‘16).</a:t>
            </a:r>
            <a:endParaRPr kumimoji="0" lang="fi-FI" sz="1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084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914909"/>
            <a:ext cx="4284662" cy="3534925"/>
          </a:xfrm>
        </p:spPr>
        <p:txBody>
          <a:bodyPr/>
          <a:lstStyle/>
          <a:p>
            <a:r>
              <a:rPr lang="en-US" sz="1200" dirty="0"/>
              <a:t>In strategic management, we may think the division of resources as a spectrum of arrangements: from loose to tight, from arms-length bargaining to total integration, from spot transactions via standing relations to the internalization of markets.</a:t>
            </a:r>
          </a:p>
          <a:p>
            <a:r>
              <a:rPr lang="en-US" sz="1200" b="0" dirty="0"/>
              <a:t>At one end of the spectrum is what we may call the open resource market. At the other we find the firm which is relatively self-sufficient in terms of vertical or functional integration. In this spectrum there are several in-between forms that could be called networks. </a:t>
            </a:r>
          </a:p>
          <a:p>
            <a:r>
              <a:rPr lang="en-US" sz="1200" b="0" dirty="0"/>
              <a:t>Strategic issues typically resolved in a networking context include:</a:t>
            </a:r>
          </a:p>
          <a:p>
            <a:pPr marL="171450" indent="-171450">
              <a:spcBef>
                <a:spcPts val="0"/>
              </a:spcBef>
              <a:buFont typeface="Arial" panose="020B0604020202020204" pitchFamily="34" charset="0"/>
              <a:buChar char="•"/>
            </a:pPr>
            <a:r>
              <a:rPr lang="en-US" sz="1200" b="0" dirty="0"/>
              <a:t>turnkey contracts and 'systems selling’, </a:t>
            </a:r>
          </a:p>
          <a:p>
            <a:pPr marL="171450" indent="-171450">
              <a:spcBef>
                <a:spcPts val="0"/>
              </a:spcBef>
              <a:buFont typeface="Arial" panose="020B0604020202020204" pitchFamily="34" charset="0"/>
              <a:buChar char="•"/>
            </a:pPr>
            <a:r>
              <a:rPr lang="en-US" sz="1200" b="0" dirty="0"/>
              <a:t>make-lease-or-buy decisions, </a:t>
            </a:r>
          </a:p>
          <a:p>
            <a:pPr marL="171450" indent="-171450">
              <a:spcBef>
                <a:spcPts val="0"/>
              </a:spcBef>
              <a:buFont typeface="Arial" panose="020B0604020202020204" pitchFamily="34" charset="0"/>
              <a:buChar char="•"/>
            </a:pPr>
            <a:r>
              <a:rPr lang="en-US" sz="1200" b="0" dirty="0"/>
              <a:t>split vs. unified sourcing, </a:t>
            </a:r>
          </a:p>
          <a:p>
            <a:pPr marL="171450" indent="-171450">
              <a:spcBef>
                <a:spcPts val="0"/>
              </a:spcBef>
              <a:buFont typeface="Arial" panose="020B0604020202020204" pitchFamily="34" charset="0"/>
              <a:buChar char="•"/>
            </a:pPr>
            <a:r>
              <a:rPr lang="en-US" sz="1200" b="0" dirty="0"/>
              <a:t>diversification,</a:t>
            </a:r>
          </a:p>
          <a:p>
            <a:pPr marL="171450" indent="-171450">
              <a:spcBef>
                <a:spcPts val="0"/>
              </a:spcBef>
              <a:buFont typeface="Arial" panose="020B0604020202020204" pitchFamily="34" charset="0"/>
              <a:buChar char="•"/>
            </a:pPr>
            <a:r>
              <a:rPr lang="en-US" sz="1200" b="0" dirty="0"/>
              <a:t>etc.</a:t>
            </a:r>
          </a:p>
          <a:p>
            <a:pPr marL="171450" indent="-171450">
              <a:spcBef>
                <a:spcPts val="0"/>
              </a:spcBef>
              <a:buFont typeface="Arial" panose="020B0604020202020204" pitchFamily="34" charset="0"/>
              <a:buChar char="•"/>
            </a:pPr>
            <a:endParaRPr lang="en-US" sz="1200" b="0" dirty="0"/>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97407" cy="1041475"/>
          </a:xfrm>
        </p:spPr>
        <p:txBody>
          <a:bodyPr/>
          <a:lstStyle/>
          <a:p>
            <a:r>
              <a:rPr lang="en-US" dirty="0"/>
              <a:t>Make or Buy</a:t>
            </a:r>
            <a:endParaRPr lang="fi-FI" dirty="0"/>
          </a:p>
        </p:txBody>
      </p:sp>
      <p:pic>
        <p:nvPicPr>
          <p:cNvPr id="3" name="Picture 2">
            <a:hlinkClick r:id="rId2" action="ppaction://hlinksldjump"/>
            <a:extLst>
              <a:ext uri="{FF2B5EF4-FFF2-40B4-BE49-F238E27FC236}">
                <a16:creationId xmlns:a16="http://schemas.microsoft.com/office/drawing/2014/main" id="{8E634CC7-28B3-454D-B93D-418B65B6BC9B}"/>
              </a:ext>
            </a:extLst>
          </p:cNvPr>
          <p:cNvPicPr>
            <a:picLocks noChangeAspect="1"/>
          </p:cNvPicPr>
          <p:nvPr/>
        </p:nvPicPr>
        <p:blipFill>
          <a:blip r:embed="rId3"/>
          <a:stretch>
            <a:fillRect/>
          </a:stretch>
        </p:blipFill>
        <p:spPr>
          <a:xfrm>
            <a:off x="4683061" y="950407"/>
            <a:ext cx="4239956" cy="3179967"/>
          </a:xfrm>
          <a:prstGeom prst="rect">
            <a:avLst/>
          </a:prstGeom>
        </p:spPr>
      </p:pic>
      <p:sp>
        <p:nvSpPr>
          <p:cNvPr id="6" name="Rectangle 5">
            <a:extLst>
              <a:ext uri="{FF2B5EF4-FFF2-40B4-BE49-F238E27FC236}">
                <a16:creationId xmlns:a16="http://schemas.microsoft.com/office/drawing/2014/main" id="{512CB645-5C2F-47E7-9F0F-1369EFDAD757}"/>
              </a:ext>
            </a:extLst>
          </p:cNvPr>
          <p:cNvSpPr/>
          <p:nvPr/>
        </p:nvSpPr>
        <p:spPr>
          <a:xfrm>
            <a:off x="176277" y="4250803"/>
            <a:ext cx="8653051" cy="27699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(Adapted from </a:t>
            </a:r>
            <a:r>
              <a:rPr kumimoji="0" lang="en-US" sz="1200" b="0" i="0" u="none" strike="noStrike" kern="1200" cap="none" spc="0" normalizeH="0" baseline="0" noProof="0" dirty="0" err="1">
                <a:ln>
                  <a:noFill/>
                </a:ln>
                <a:solidFill>
                  <a:prstClr val="black"/>
                </a:solidFill>
                <a:effectLst/>
                <a:uLnTx/>
                <a:uFillTx/>
                <a:latin typeface="Arial" panose="020B0604020202020204"/>
                <a:ea typeface="+mn-ea"/>
                <a:cs typeface="+mn-cs"/>
              </a:rPr>
              <a:t>Thorelli</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H. (1986). Networks: Between Markets and Hierarchies.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Strategic Management Journal,</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200" b="0" i="1" u="none" strike="noStrike" kern="1200" cap="none" spc="0" normalizeH="0" baseline="0" noProof="0" dirty="0">
                <a:ln>
                  <a:noFill/>
                </a:ln>
                <a:solidFill>
                  <a:prstClr val="black"/>
                </a:solidFill>
                <a:effectLst/>
                <a:uLnTx/>
                <a:uFillTx/>
                <a:latin typeface="Arial" panose="020B0604020202020204"/>
                <a:ea typeface="+mn-ea"/>
                <a:cs typeface="+mn-cs"/>
              </a:rPr>
              <a:t>7</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(1))</a:t>
            </a:r>
            <a:endParaRPr kumimoji="0" lang="fi-FI"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339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287338" y="1447037"/>
            <a:ext cx="4052221" cy="2579335"/>
          </a:xfrm>
        </p:spPr>
        <p:txBody>
          <a:bodyPr/>
          <a:lstStyle/>
          <a:p>
            <a:r>
              <a:rPr lang="en-US" sz="1200" dirty="0"/>
              <a:t>The three pillars of sustainability in projects:</a:t>
            </a:r>
          </a:p>
          <a:p>
            <a:r>
              <a:rPr lang="en-US" sz="1200" dirty="0"/>
              <a:t>Economic sustainability </a:t>
            </a:r>
            <a:r>
              <a:rPr lang="en-US" sz="1200" b="0" dirty="0"/>
              <a:t>embraces general aspects of a project/organization that must be respected in order to remain in the market for long time. </a:t>
            </a:r>
          </a:p>
          <a:p>
            <a:r>
              <a:rPr lang="en-US" sz="1200" dirty="0"/>
              <a:t>Ecological sustainability</a:t>
            </a:r>
            <a:r>
              <a:rPr lang="en-US" sz="1200" b="0" dirty="0"/>
              <a:t> deals with environmental impacts due to project activities – for example, from resource use, emissions and waste.</a:t>
            </a:r>
          </a:p>
          <a:p>
            <a:r>
              <a:rPr lang="en-US" sz="1200" dirty="0"/>
              <a:t>Social sustainability</a:t>
            </a:r>
            <a:r>
              <a:rPr lang="en-US" sz="1200" b="0" dirty="0"/>
              <a:t> is connected to present and future relationships with stakeholders – for example, supporting ethical behavior and human rights, no controversial activities such as corruption or cartel activities, embracing corporate citizenship</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9" y="34800"/>
            <a:ext cx="8569324" cy="1041475"/>
          </a:xfrm>
        </p:spPr>
        <p:txBody>
          <a:bodyPr/>
          <a:lstStyle/>
          <a:p>
            <a:r>
              <a:rPr lang="en-US" dirty="0"/>
              <a:t>Impact assessment</a:t>
            </a:r>
            <a:endParaRPr lang="fi-FI" dirty="0"/>
          </a:p>
        </p:txBody>
      </p:sp>
      <p:pic>
        <p:nvPicPr>
          <p:cNvPr id="7" name="Picture 6">
            <a:hlinkClick r:id="rId2" action="ppaction://hlinksldjump"/>
            <a:extLst>
              <a:ext uri="{FF2B5EF4-FFF2-40B4-BE49-F238E27FC236}">
                <a16:creationId xmlns:a16="http://schemas.microsoft.com/office/drawing/2014/main" id="{6BBABC52-5560-431C-9AAD-53B3606E7DF8}"/>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4693535" y="1409708"/>
            <a:ext cx="4163127" cy="2653993"/>
          </a:xfrm>
          <a:prstGeom prst="rect">
            <a:avLst/>
          </a:prstGeom>
        </p:spPr>
      </p:pic>
    </p:spTree>
    <p:extLst>
      <p:ext uri="{BB962C8B-B14F-4D97-AF65-F5344CB8AC3E}">
        <p14:creationId xmlns:p14="http://schemas.microsoft.com/office/powerpoint/2010/main" val="14983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171BE-CF80-40B9-BDC1-3EE9D1B86496}"/>
              </a:ext>
            </a:extLst>
          </p:cNvPr>
          <p:cNvSpPr>
            <a:spLocks noGrp="1"/>
          </p:cNvSpPr>
          <p:nvPr>
            <p:ph type="body" sz="half" idx="2"/>
          </p:nvPr>
        </p:nvSpPr>
        <p:spPr>
          <a:xfrm>
            <a:off x="193964" y="1212200"/>
            <a:ext cx="4221807" cy="2879618"/>
          </a:xfrm>
        </p:spPr>
        <p:txBody>
          <a:bodyPr/>
          <a:lstStyle/>
          <a:p>
            <a:r>
              <a:rPr lang="en-US" sz="1200" b="0" dirty="0"/>
              <a:t>Fast-tracking involves compression of the project schedule by: </a:t>
            </a:r>
          </a:p>
          <a:p>
            <a:pPr marL="171450" indent="-171450">
              <a:buFont typeface="Arial" panose="020B0604020202020204" pitchFamily="34" charset="0"/>
              <a:buChar char="•"/>
            </a:pPr>
            <a:r>
              <a:rPr lang="en-US" sz="1200" b="0" dirty="0"/>
              <a:t>simultaneously executing activities, </a:t>
            </a:r>
          </a:p>
          <a:p>
            <a:pPr marL="171450" indent="-171450">
              <a:buFont typeface="Arial" panose="020B0604020202020204" pitchFamily="34" charset="0"/>
              <a:buChar char="•"/>
            </a:pPr>
            <a:r>
              <a:rPr lang="en-US" sz="1200" b="0" dirty="0"/>
              <a:t>making effective use of results from earlier projects, </a:t>
            </a:r>
          </a:p>
          <a:p>
            <a:pPr marL="171450" indent="-171450">
              <a:buFont typeface="Arial" panose="020B0604020202020204" pitchFamily="34" charset="0"/>
              <a:buChar char="•"/>
            </a:pPr>
            <a:r>
              <a:rPr lang="en-US" sz="1200" b="0" dirty="0"/>
              <a:t>taking risks in specific solutions, </a:t>
            </a:r>
          </a:p>
          <a:p>
            <a:pPr marL="171450" indent="-171450">
              <a:buFont typeface="Arial" panose="020B0604020202020204" pitchFamily="34" charset="0"/>
              <a:buChar char="•"/>
            </a:pPr>
            <a:r>
              <a:rPr lang="en-US" sz="1200" b="0" dirty="0"/>
              <a:t>or procuring external resources to speed up the execution of the project. </a:t>
            </a:r>
          </a:p>
          <a:p>
            <a:r>
              <a:rPr lang="en-US" sz="1200" b="0" dirty="0"/>
              <a:t>In the fast-tracking principle, it is essential to keep a reasonable balance between the risks and expected financial benefits from the quickened execution. </a:t>
            </a:r>
          </a:p>
          <a:p>
            <a:r>
              <a:rPr lang="en-US" sz="1200" b="0" dirty="0"/>
              <a:t>See also materials from lecture 2 of this course about the evolution and sensitivity of the information in fast-tracking.</a:t>
            </a:r>
          </a:p>
        </p:txBody>
      </p:sp>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a:xfrm>
            <a:off x="287338" y="34800"/>
            <a:ext cx="8597407" cy="1041475"/>
          </a:xfrm>
        </p:spPr>
        <p:txBody>
          <a:bodyPr/>
          <a:lstStyle/>
          <a:p>
            <a:r>
              <a:rPr lang="en-US" dirty="0"/>
              <a:t>Fast Tracking</a:t>
            </a:r>
            <a:endParaRPr lang="fi-FI" dirty="0"/>
          </a:p>
        </p:txBody>
      </p:sp>
      <p:pic>
        <p:nvPicPr>
          <p:cNvPr id="1026" name="Picture 2">
            <a:hlinkClick r:id="rId2" action="ppaction://hlinksldjump"/>
            <a:extLst>
              <a:ext uri="{FF2B5EF4-FFF2-40B4-BE49-F238E27FC236}">
                <a16:creationId xmlns:a16="http://schemas.microsoft.com/office/drawing/2014/main" id="{37CAAC25-4C90-4B49-9DCA-F1AB6149E00F}"/>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4694620" y="1400449"/>
            <a:ext cx="4449379" cy="250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8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7B9B8-2A75-4006-8F67-7F6352D46745}"/>
              </a:ext>
            </a:extLst>
          </p:cNvPr>
          <p:cNvSpPr>
            <a:spLocks noGrp="1"/>
          </p:cNvSpPr>
          <p:nvPr>
            <p:ph type="body" sz="half" idx="10"/>
          </p:nvPr>
        </p:nvSpPr>
        <p:spPr/>
        <p:txBody>
          <a:bodyPr/>
          <a:lstStyle/>
          <a:p>
            <a:r>
              <a:rPr lang="en-US" dirty="0"/>
              <a:t>This will be a Guest lecture by </a:t>
            </a:r>
            <a:r>
              <a:rPr lang="en-US" dirty="0" err="1"/>
              <a:t>Sisko</a:t>
            </a:r>
            <a:r>
              <a:rPr lang="en-US" dirty="0"/>
              <a:t> </a:t>
            </a:r>
            <a:r>
              <a:rPr lang="en-US" dirty="0" err="1"/>
              <a:t>Hellgren</a:t>
            </a:r>
            <a:endParaRPr lang="fi-FI" dirty="0"/>
          </a:p>
        </p:txBody>
      </p:sp>
      <p:sp>
        <p:nvSpPr>
          <p:cNvPr id="8" name="Text Placeholder 7">
            <a:extLst>
              <a:ext uri="{FF2B5EF4-FFF2-40B4-BE49-F238E27FC236}">
                <a16:creationId xmlns:a16="http://schemas.microsoft.com/office/drawing/2014/main" id="{C95D8EB3-D7A2-4A53-A7F9-ACF6EFA6FC7B}"/>
              </a:ext>
            </a:extLst>
          </p:cNvPr>
          <p:cNvSpPr>
            <a:spLocks noGrp="1"/>
          </p:cNvSpPr>
          <p:nvPr>
            <p:ph type="body" sz="half" idx="11"/>
          </p:nvPr>
        </p:nvSpPr>
        <p:spPr>
          <a:xfrm>
            <a:off x="292328" y="1313982"/>
            <a:ext cx="8492897" cy="3417670"/>
          </a:xfrm>
        </p:spPr>
        <p:txBody>
          <a:bodyPr/>
          <a:lstStyle/>
          <a:p>
            <a:r>
              <a:rPr lang="en-US" sz="2000" dirty="0"/>
              <a:t>We aim to provide you with an experience of a visiting expert lecturer, so the themes presented are just meant to structure the lecture – please take this opportunity to connect what </a:t>
            </a:r>
            <a:r>
              <a:rPr lang="en-US" sz="2000" dirty="0" err="1"/>
              <a:t>Sisko</a:t>
            </a:r>
            <a:r>
              <a:rPr lang="en-US" sz="2000" dirty="0"/>
              <a:t> explains to what you have already learned.</a:t>
            </a:r>
          </a:p>
          <a:p>
            <a:endParaRPr lang="en-US" sz="2000" dirty="0"/>
          </a:p>
          <a:p>
            <a:r>
              <a:rPr lang="en-US" sz="2000" dirty="0" err="1"/>
              <a:t>Sisko</a:t>
            </a:r>
            <a:r>
              <a:rPr lang="en-US" sz="2000" dirty="0"/>
              <a:t> introduction:</a:t>
            </a:r>
          </a:p>
          <a:p>
            <a:r>
              <a:rPr lang="en-US" sz="2000" b="0" dirty="0">
                <a:hlinkClick r:id="rId2"/>
              </a:rPr>
              <a:t>https://aalto.cloud.panopto.eu/Panopto/Pages/Viewer.aspx?id=9d594d6c-c2de-49f1-a66d-ad2d00b8cee5</a:t>
            </a:r>
            <a:endParaRPr lang="en-US" sz="2000" b="0" dirty="0"/>
          </a:p>
          <a:p>
            <a:endParaRPr lang="en-US" sz="2000" dirty="0"/>
          </a:p>
        </p:txBody>
      </p:sp>
    </p:spTree>
    <p:extLst>
      <p:ext uri="{BB962C8B-B14F-4D97-AF65-F5344CB8AC3E}">
        <p14:creationId xmlns:p14="http://schemas.microsoft.com/office/powerpoint/2010/main" val="160342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7B9B8-2A75-4006-8F67-7F6352D46745}"/>
              </a:ext>
            </a:extLst>
          </p:cNvPr>
          <p:cNvSpPr>
            <a:spLocks noGrp="1"/>
          </p:cNvSpPr>
          <p:nvPr>
            <p:ph type="body" sz="half" idx="10"/>
          </p:nvPr>
        </p:nvSpPr>
        <p:spPr/>
        <p:txBody>
          <a:bodyPr/>
          <a:lstStyle/>
          <a:p>
            <a:r>
              <a:rPr lang="en-US" sz="3200" dirty="0"/>
              <a:t>Background videos for the industry:</a:t>
            </a:r>
            <a:endParaRPr lang="fi-FI" sz="3200" dirty="0"/>
          </a:p>
        </p:txBody>
      </p:sp>
      <p:sp>
        <p:nvSpPr>
          <p:cNvPr id="8" name="Text Placeholder 7">
            <a:extLst>
              <a:ext uri="{FF2B5EF4-FFF2-40B4-BE49-F238E27FC236}">
                <a16:creationId xmlns:a16="http://schemas.microsoft.com/office/drawing/2014/main" id="{C95D8EB3-D7A2-4A53-A7F9-ACF6EFA6FC7B}"/>
              </a:ext>
            </a:extLst>
          </p:cNvPr>
          <p:cNvSpPr>
            <a:spLocks noGrp="1"/>
          </p:cNvSpPr>
          <p:nvPr>
            <p:ph type="body" sz="half" idx="11"/>
          </p:nvPr>
        </p:nvSpPr>
        <p:spPr>
          <a:xfrm>
            <a:off x="292327" y="797333"/>
            <a:ext cx="8492897" cy="3049460"/>
          </a:xfrm>
        </p:spPr>
        <p:txBody>
          <a:bodyPr/>
          <a:lstStyle/>
          <a:p>
            <a:r>
              <a:rPr lang="en-US" sz="2000" dirty="0"/>
              <a:t>Oasis of the Seas:</a:t>
            </a:r>
          </a:p>
          <a:p>
            <a:r>
              <a:rPr lang="en-US" sz="2000" b="0" dirty="0">
                <a:hlinkClick r:id="rId2"/>
              </a:rPr>
              <a:t>https://aalto.cloud.panopto.eu/Panopto/Pages/Viewer.aspx?id=44da75f9-1094-4563-bc82-ad2d00ebb89f</a:t>
            </a:r>
            <a:endParaRPr lang="en-US" sz="2000" b="0" dirty="0"/>
          </a:p>
          <a:p>
            <a:r>
              <a:rPr lang="en-US" sz="2000" dirty="0"/>
              <a:t>Sister vessels:</a:t>
            </a:r>
          </a:p>
          <a:p>
            <a:r>
              <a:rPr lang="en-US" sz="2000" b="0" dirty="0">
                <a:hlinkClick r:id="rId3"/>
              </a:rPr>
              <a:t>https://aalto.cloud.panopto.eu/Panopto/Pages/Viewer.aspx?id=95daa5cc-cdd0-4051-bb58-ad3500c66659</a:t>
            </a:r>
            <a:endParaRPr lang="en-US" sz="2000" b="0" dirty="0"/>
          </a:p>
          <a:p>
            <a:endParaRPr lang="en-US" dirty="0"/>
          </a:p>
        </p:txBody>
      </p:sp>
    </p:spTree>
    <p:extLst>
      <p:ext uri="{BB962C8B-B14F-4D97-AF65-F5344CB8AC3E}">
        <p14:creationId xmlns:p14="http://schemas.microsoft.com/office/powerpoint/2010/main" val="2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 name="Rectangle 4239"/>
          <p:cNvSpPr/>
          <p:nvPr/>
        </p:nvSpPr>
        <p:spPr>
          <a:xfrm>
            <a:off x="695991" y="1036382"/>
            <a:ext cx="7433125" cy="460126"/>
          </a:xfrm>
          <a:prstGeom prst="rect">
            <a:avLst/>
          </a:prstGeom>
        </p:spPr>
        <p:txBody>
          <a:bodyPr wrap="none" lIns="0" tIns="0" rIns="0" bIns="0">
            <a:spAutoFit/>
          </a:bodyPr>
          <a:lstStyle/>
          <a:p>
            <a:r>
              <a:rPr lang="en-US" sz="2990" kern="0" dirty="0">
                <a:solidFill>
                  <a:sysClr val="windowText" lastClr="000000"/>
                </a:solidFill>
                <a:latin typeface="Calibri-Light"/>
              </a:rPr>
              <a:t>Buying in shipbuilding network, what is special?</a:t>
            </a:r>
          </a:p>
        </p:txBody>
      </p:sp>
      <p:sp>
        <p:nvSpPr>
          <p:cNvPr id="4240" name="Rectangle 4240"/>
          <p:cNvSpPr/>
          <p:nvPr/>
        </p:nvSpPr>
        <p:spPr>
          <a:xfrm>
            <a:off x="649224" y="1860488"/>
            <a:ext cx="5701882" cy="3136884"/>
          </a:xfrm>
          <a:prstGeom prst="rect">
            <a:avLst/>
          </a:prstGeom>
        </p:spPr>
        <p:txBody>
          <a:bodyPr wrap="none" lIns="0" tIns="0" rIns="0" bIns="0">
            <a:spAutoFit/>
          </a:bodyPr>
          <a:lstStyle/>
          <a:p>
            <a:pPr marL="257175" indent="-257175">
              <a:buFont typeface="Arial" panose="020B0604020202020204" pitchFamily="34" charset="0"/>
              <a:buChar char="•"/>
            </a:pPr>
            <a:r>
              <a:rPr lang="en-US" sz="1642" kern="0" dirty="0">
                <a:latin typeface="Calibri"/>
              </a:rPr>
              <a:t>The scope</a:t>
            </a:r>
          </a:p>
          <a:p>
            <a:pPr marL="257175" indent="-257175">
              <a:buFont typeface="Arial" panose="020B0604020202020204" pitchFamily="34" charset="0"/>
              <a:buChar char="•"/>
            </a:pPr>
            <a:r>
              <a:rPr lang="en-US" sz="1642" kern="0" dirty="0">
                <a:solidFill>
                  <a:sysClr val="windowText" lastClr="000000"/>
                </a:solidFill>
                <a:latin typeface="Calibri"/>
              </a:rPr>
              <a:t>Initial information</a:t>
            </a:r>
          </a:p>
          <a:p>
            <a:pPr marL="257175" indent="-257175">
              <a:buFont typeface="Arial" panose="020B0604020202020204" pitchFamily="34" charset="0"/>
              <a:buChar char="•"/>
            </a:pPr>
            <a:r>
              <a:rPr lang="en-US" sz="1642" kern="0" dirty="0">
                <a:solidFill>
                  <a:sysClr val="windowText" lastClr="000000"/>
                </a:solidFill>
                <a:latin typeface="Calibri"/>
              </a:rPr>
              <a:t>The quality demands</a:t>
            </a:r>
          </a:p>
          <a:p>
            <a:pPr marL="257175" indent="-257175">
              <a:buFont typeface="Arial" panose="020B0604020202020204" pitchFamily="34" charset="0"/>
              <a:buChar char="•"/>
            </a:pPr>
            <a:r>
              <a:rPr lang="en-US" sz="1642" kern="0" dirty="0">
                <a:solidFill>
                  <a:sysClr val="windowText" lastClr="000000"/>
                </a:solidFill>
                <a:latin typeface="Calibri"/>
              </a:rPr>
              <a:t>The rules &amp; regulations</a:t>
            </a:r>
          </a:p>
          <a:p>
            <a:pPr marL="257175" indent="-257175">
              <a:buFont typeface="Arial" panose="020B0604020202020204" pitchFamily="34" charset="0"/>
              <a:buChar char="•"/>
            </a:pPr>
            <a:r>
              <a:rPr lang="en-US" sz="1642" kern="0" dirty="0">
                <a:latin typeface="Calibri"/>
              </a:rPr>
              <a:t>The schedule &amp; related milestones as part of the whole product</a:t>
            </a:r>
          </a:p>
          <a:p>
            <a:pPr marL="257175" indent="-257175">
              <a:lnSpc>
                <a:spcPts val="2123"/>
              </a:lnSpc>
              <a:buFont typeface="Arial" panose="020B0604020202020204" pitchFamily="34" charset="0"/>
              <a:buChar char="•"/>
            </a:pPr>
            <a:r>
              <a:rPr lang="en-US" sz="1642" kern="0" dirty="0">
                <a:latin typeface="Calibri"/>
              </a:rPr>
              <a:t>The building practice as part of the whole product</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Inspection plan</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Resource plan</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The price</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The references</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The risks</a:t>
            </a:r>
          </a:p>
          <a:p>
            <a:pPr marL="257175" indent="-257175">
              <a:lnSpc>
                <a:spcPts val="2143"/>
              </a:lnSpc>
              <a:buFont typeface="Arial" panose="020B0604020202020204" pitchFamily="34" charset="0"/>
              <a:buChar char="•"/>
            </a:pPr>
            <a:r>
              <a:rPr lang="en-US" sz="1642" kern="0" dirty="0">
                <a:solidFill>
                  <a:sysClr val="windowText" lastClr="000000"/>
                </a:solidFill>
                <a:latin typeface="Calibri"/>
              </a:rPr>
              <a:t>Payment terms</a:t>
            </a:r>
          </a:p>
        </p:txBody>
      </p:sp>
      <p:sp>
        <p:nvSpPr>
          <p:cNvPr id="2" name="Rectangle 1">
            <a:extLst>
              <a:ext uri="{FF2B5EF4-FFF2-40B4-BE49-F238E27FC236}">
                <a16:creationId xmlns:a16="http://schemas.microsoft.com/office/drawing/2014/main" id="{8E95DCB2-C58E-4399-8847-39C293392B44}"/>
              </a:ext>
            </a:extLst>
          </p:cNvPr>
          <p:cNvSpPr/>
          <p:nvPr/>
        </p:nvSpPr>
        <p:spPr>
          <a:xfrm>
            <a:off x="250785" y="276832"/>
            <a:ext cx="8634714"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We will start the session with Sisko discussing the list in this slide from the viewpoint from Shipbuilding.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7B9B8-2A75-4006-8F67-7F6352D46745}"/>
              </a:ext>
            </a:extLst>
          </p:cNvPr>
          <p:cNvSpPr>
            <a:spLocks noGrp="1"/>
          </p:cNvSpPr>
          <p:nvPr>
            <p:ph type="body" sz="half" idx="10"/>
          </p:nvPr>
        </p:nvSpPr>
        <p:spPr/>
        <p:txBody>
          <a:bodyPr/>
          <a:lstStyle/>
          <a:p>
            <a:r>
              <a:rPr lang="en-US" dirty="0"/>
              <a:t>Prepare for polling sessions</a:t>
            </a:r>
            <a:endParaRPr lang="fi-FI" dirty="0"/>
          </a:p>
        </p:txBody>
      </p:sp>
      <p:sp>
        <p:nvSpPr>
          <p:cNvPr id="8" name="Text Placeholder 7">
            <a:extLst>
              <a:ext uri="{FF2B5EF4-FFF2-40B4-BE49-F238E27FC236}">
                <a16:creationId xmlns:a16="http://schemas.microsoft.com/office/drawing/2014/main" id="{C95D8EB3-D7A2-4A53-A7F9-ACF6EFA6FC7B}"/>
              </a:ext>
            </a:extLst>
          </p:cNvPr>
          <p:cNvSpPr>
            <a:spLocks noGrp="1"/>
          </p:cNvSpPr>
          <p:nvPr>
            <p:ph type="body" sz="half" idx="11"/>
          </p:nvPr>
        </p:nvSpPr>
        <p:spPr>
          <a:xfrm>
            <a:off x="292328" y="1284957"/>
            <a:ext cx="8492897" cy="3049460"/>
          </a:xfrm>
        </p:spPr>
        <p:txBody>
          <a:bodyPr/>
          <a:lstStyle/>
          <a:p>
            <a:r>
              <a:rPr lang="en-US" sz="2000" dirty="0" err="1"/>
              <a:t>Presemo</a:t>
            </a:r>
            <a:r>
              <a:rPr lang="en-US" sz="2000" dirty="0"/>
              <a:t> will be used throughout the lecture:</a:t>
            </a:r>
          </a:p>
          <a:p>
            <a:r>
              <a:rPr lang="en-US" sz="2000" dirty="0">
                <a:hlinkClick r:id="rId2"/>
              </a:rPr>
              <a:t>https://presemo.aalto.fi/fitech2022/</a:t>
            </a:r>
            <a:endParaRPr lang="en-US" sz="2000" dirty="0"/>
          </a:p>
          <a:p>
            <a:endParaRPr lang="en-US" sz="2000" dirty="0"/>
          </a:p>
          <a:p>
            <a:r>
              <a:rPr lang="en-US" sz="2000" dirty="0"/>
              <a:t>Based on your knowledge of some industry (whether learned or experienced), list in </a:t>
            </a:r>
            <a:r>
              <a:rPr lang="en-US" sz="2000" dirty="0" err="1"/>
              <a:t>Presemo</a:t>
            </a:r>
            <a:r>
              <a:rPr lang="en-US" sz="2000" dirty="0"/>
              <a:t> things that you think are similar or special between company networks in shipbuilding and the industry you are thinking of. You can use the list on the previous slide to guide your thought.</a:t>
            </a:r>
          </a:p>
        </p:txBody>
      </p:sp>
    </p:spTree>
    <p:extLst>
      <p:ext uri="{BB962C8B-B14F-4D97-AF65-F5344CB8AC3E}">
        <p14:creationId xmlns:p14="http://schemas.microsoft.com/office/powerpoint/2010/main" val="86646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D7B9B8-2A75-4006-8F67-7F6352D46745}"/>
              </a:ext>
            </a:extLst>
          </p:cNvPr>
          <p:cNvSpPr>
            <a:spLocks noGrp="1"/>
          </p:cNvSpPr>
          <p:nvPr>
            <p:ph type="body" sz="half" idx="10"/>
          </p:nvPr>
        </p:nvSpPr>
        <p:spPr/>
        <p:txBody>
          <a:bodyPr/>
          <a:lstStyle/>
          <a:p>
            <a:r>
              <a:rPr lang="en-US" dirty="0"/>
              <a:t>Familiarize yourself with the themes touched in the lecture</a:t>
            </a:r>
            <a:endParaRPr lang="fi-FI" dirty="0"/>
          </a:p>
        </p:txBody>
      </p:sp>
      <p:sp>
        <p:nvSpPr>
          <p:cNvPr id="8" name="Text Placeholder 7">
            <a:extLst>
              <a:ext uri="{FF2B5EF4-FFF2-40B4-BE49-F238E27FC236}">
                <a16:creationId xmlns:a16="http://schemas.microsoft.com/office/drawing/2014/main" id="{C95D8EB3-D7A2-4A53-A7F9-ACF6EFA6FC7B}"/>
              </a:ext>
            </a:extLst>
          </p:cNvPr>
          <p:cNvSpPr>
            <a:spLocks noGrp="1"/>
          </p:cNvSpPr>
          <p:nvPr>
            <p:ph type="body" sz="half" idx="11"/>
          </p:nvPr>
        </p:nvSpPr>
        <p:spPr>
          <a:xfrm>
            <a:off x="292328" y="1313982"/>
            <a:ext cx="8492897" cy="3417670"/>
          </a:xfrm>
        </p:spPr>
        <p:txBody>
          <a:bodyPr/>
          <a:lstStyle/>
          <a:p>
            <a:r>
              <a:rPr lang="en-US" sz="2000" dirty="0"/>
              <a:t>Peek on the following themes before the lecture – </a:t>
            </a:r>
            <a:r>
              <a:rPr lang="en-US" sz="2000" dirty="0" err="1"/>
              <a:t>Presemo</a:t>
            </a:r>
            <a:r>
              <a:rPr lang="en-US" sz="2000" dirty="0"/>
              <a:t> will be used for voting for your choice on the central theme in each video clip (voting is not open yet).</a:t>
            </a:r>
          </a:p>
          <a:p>
            <a:r>
              <a:rPr lang="en-US" sz="2000" dirty="0"/>
              <a:t>This will not be exact science, and the aim is to discuss with you about the possible connections. Not all the themes in the following slides are relevant to the pre-recorded video material but they will be used if the time allows </a:t>
            </a:r>
            <a:r>
              <a:rPr lang="en-US" sz="2000" dirty="0">
                <a:sym typeface="Wingdings" panose="05000000000000000000" pitchFamily="2" charset="2"/>
              </a:rPr>
              <a:t></a:t>
            </a:r>
            <a:endParaRPr lang="en-US" sz="2000" dirty="0"/>
          </a:p>
        </p:txBody>
      </p:sp>
    </p:spTree>
    <p:extLst>
      <p:ext uri="{BB962C8B-B14F-4D97-AF65-F5344CB8AC3E}">
        <p14:creationId xmlns:p14="http://schemas.microsoft.com/office/powerpoint/2010/main" val="49394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D715A5-296B-4CF8-81FC-F11E73227478}"/>
              </a:ext>
            </a:extLst>
          </p:cNvPr>
          <p:cNvSpPr>
            <a:spLocks noGrp="1"/>
          </p:cNvSpPr>
          <p:nvPr>
            <p:ph type="body" sz="half" idx="10"/>
          </p:nvPr>
        </p:nvSpPr>
        <p:spPr/>
        <p:txBody>
          <a:bodyPr/>
          <a:lstStyle/>
          <a:p>
            <a:pPr algn="ctr"/>
            <a:r>
              <a:rPr lang="en-US" sz="3200" dirty="0"/>
              <a:t>Project management themes possibly discussed in the lecture</a:t>
            </a:r>
            <a:endParaRPr lang="fi-FI" sz="3200" dirty="0"/>
          </a:p>
        </p:txBody>
      </p:sp>
      <p:graphicFrame>
        <p:nvGraphicFramePr>
          <p:cNvPr id="7" name="Table 7">
            <a:extLst>
              <a:ext uri="{FF2B5EF4-FFF2-40B4-BE49-F238E27FC236}">
                <a16:creationId xmlns:a16="http://schemas.microsoft.com/office/drawing/2014/main" id="{A7CD3E4C-9053-4845-93B0-C5517D519084}"/>
              </a:ext>
            </a:extLst>
          </p:cNvPr>
          <p:cNvGraphicFramePr>
            <a:graphicFrameLocks noGrp="1"/>
          </p:cNvGraphicFramePr>
          <p:nvPr>
            <p:ph type="tbl" sz="quarter" idx="13"/>
            <p:extLst>
              <p:ext uri="{D42A27DB-BD31-4B8C-83A1-F6EECF244321}">
                <p14:modId xmlns:p14="http://schemas.microsoft.com/office/powerpoint/2010/main" val="836559587"/>
              </p:ext>
            </p:extLst>
          </p:nvPr>
        </p:nvGraphicFramePr>
        <p:xfrm>
          <a:off x="1751036" y="1052950"/>
          <a:ext cx="5758228" cy="3566601"/>
        </p:xfrm>
        <a:graphic>
          <a:graphicData uri="http://schemas.openxmlformats.org/drawingml/2006/table">
            <a:tbl>
              <a:tblPr firstRow="1" bandRow="1">
                <a:tableStyleId>{5940675A-B579-460E-94D1-54222C63F5DA}</a:tableStyleId>
              </a:tblPr>
              <a:tblGrid>
                <a:gridCol w="1439557">
                  <a:extLst>
                    <a:ext uri="{9D8B030D-6E8A-4147-A177-3AD203B41FA5}">
                      <a16:colId xmlns:a16="http://schemas.microsoft.com/office/drawing/2014/main" val="2228821511"/>
                    </a:ext>
                  </a:extLst>
                </a:gridCol>
                <a:gridCol w="1439557">
                  <a:extLst>
                    <a:ext uri="{9D8B030D-6E8A-4147-A177-3AD203B41FA5}">
                      <a16:colId xmlns:a16="http://schemas.microsoft.com/office/drawing/2014/main" val="15986401"/>
                    </a:ext>
                  </a:extLst>
                </a:gridCol>
                <a:gridCol w="1439557">
                  <a:extLst>
                    <a:ext uri="{9D8B030D-6E8A-4147-A177-3AD203B41FA5}">
                      <a16:colId xmlns:a16="http://schemas.microsoft.com/office/drawing/2014/main" val="943494166"/>
                    </a:ext>
                  </a:extLst>
                </a:gridCol>
                <a:gridCol w="1439557">
                  <a:extLst>
                    <a:ext uri="{9D8B030D-6E8A-4147-A177-3AD203B41FA5}">
                      <a16:colId xmlns:a16="http://schemas.microsoft.com/office/drawing/2014/main" val="1336990745"/>
                    </a:ext>
                  </a:extLst>
                </a:gridCol>
              </a:tblGrid>
              <a:tr h="900000">
                <a:tc>
                  <a:txBody>
                    <a:bodyPr/>
                    <a:lstStyle/>
                    <a:p>
                      <a:pPr algn="ctr"/>
                      <a:r>
                        <a:rPr lang="en-US" b="1" dirty="0"/>
                        <a:t>Integration Management</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Uncertainty</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Activity Network</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Boundaries of a Project</a:t>
                      </a:r>
                      <a:endParaRPr lang="fi-FI" b="1" dirty="0">
                        <a:solidFill>
                          <a:schemeClr val="tx1"/>
                        </a:solidFill>
                      </a:endParaRPr>
                    </a:p>
                  </a:txBody>
                  <a:tcPr anchor="ctr"/>
                </a:tc>
                <a:extLst>
                  <a:ext uri="{0D108BD9-81ED-4DB2-BD59-A6C34878D82A}">
                    <a16:rowId xmlns:a16="http://schemas.microsoft.com/office/drawing/2014/main" val="2088535925"/>
                  </a:ext>
                </a:extLst>
              </a:tr>
              <a:tr h="90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Knowledge Transfer</a:t>
                      </a:r>
                      <a:endParaRPr lang="fi-FI" b="1"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Schedule Management</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Project Constraints</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Stakeholders</a:t>
                      </a:r>
                      <a:endParaRPr lang="fi-FI" b="1" dirty="0"/>
                    </a:p>
                  </a:txBody>
                  <a:tcPr anchor="ctr"/>
                </a:tc>
                <a:extLst>
                  <a:ext uri="{0D108BD9-81ED-4DB2-BD59-A6C34878D82A}">
                    <a16:rowId xmlns:a16="http://schemas.microsoft.com/office/drawing/2014/main" val="2875981323"/>
                  </a:ext>
                </a:extLst>
              </a:tr>
              <a:tr h="86660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Procurement Management</a:t>
                      </a:r>
                      <a:endParaRPr lang="fi-FI" b="1"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Project Team</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Coordination Practices</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Network Evolution</a:t>
                      </a:r>
                      <a:endParaRPr lang="fi-FI" b="1" dirty="0">
                        <a:solidFill>
                          <a:schemeClr val="tx1"/>
                        </a:solidFill>
                      </a:endParaRPr>
                    </a:p>
                  </a:txBody>
                  <a:tcPr anchor="ctr"/>
                </a:tc>
                <a:extLst>
                  <a:ext uri="{0D108BD9-81ED-4DB2-BD59-A6C34878D82A}">
                    <a16:rowId xmlns:a16="http://schemas.microsoft.com/office/drawing/2014/main" val="2743117776"/>
                  </a:ext>
                </a:extLst>
              </a:tr>
              <a:tr h="90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Dynamic Capabilities</a:t>
                      </a:r>
                      <a:endParaRPr lang="fi-FI" b="1"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solidFill>
                            <a:schemeClr val="tx1"/>
                          </a:solidFill>
                        </a:rPr>
                        <a:t>Make or Buy</a:t>
                      </a:r>
                      <a:endParaRPr lang="fi-FI" b="1"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Impact Assessment</a:t>
                      </a:r>
                      <a:endParaRPr lang="fi-FI" b="1" dirty="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b="1" dirty="0"/>
                        <a:t>Fast Tracking</a:t>
                      </a:r>
                      <a:endParaRPr lang="fi-FI" b="1" dirty="0"/>
                    </a:p>
                  </a:txBody>
                  <a:tcPr anchor="ctr"/>
                </a:tc>
                <a:extLst>
                  <a:ext uri="{0D108BD9-81ED-4DB2-BD59-A6C34878D82A}">
                    <a16:rowId xmlns:a16="http://schemas.microsoft.com/office/drawing/2014/main" val="449337597"/>
                  </a:ext>
                </a:extLst>
              </a:tr>
            </a:tbl>
          </a:graphicData>
        </a:graphic>
      </p:graphicFrame>
    </p:spTree>
    <p:extLst>
      <p:ext uri="{BB962C8B-B14F-4D97-AF65-F5344CB8AC3E}">
        <p14:creationId xmlns:p14="http://schemas.microsoft.com/office/powerpoint/2010/main" val="405648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CBF7E1-0A70-4982-8F94-8709EF9288D8}"/>
              </a:ext>
            </a:extLst>
          </p:cNvPr>
          <p:cNvSpPr>
            <a:spLocks noGrp="1"/>
          </p:cNvSpPr>
          <p:nvPr>
            <p:ph type="body" sz="half" idx="10"/>
          </p:nvPr>
        </p:nvSpPr>
        <p:spPr/>
        <p:txBody>
          <a:bodyPr/>
          <a:lstStyle/>
          <a:p>
            <a:r>
              <a:rPr lang="en-US" dirty="0"/>
              <a:t>Theme 1</a:t>
            </a:r>
            <a:endParaRPr lang="fi-FI" dirty="0"/>
          </a:p>
        </p:txBody>
      </p:sp>
      <p:sp>
        <p:nvSpPr>
          <p:cNvPr id="11" name="Text Placeholder 4">
            <a:extLst>
              <a:ext uri="{FF2B5EF4-FFF2-40B4-BE49-F238E27FC236}">
                <a16:creationId xmlns:a16="http://schemas.microsoft.com/office/drawing/2014/main" id="{A82A8824-369E-429D-A188-459A2DE6E358}"/>
              </a:ext>
            </a:extLst>
          </p:cNvPr>
          <p:cNvSpPr txBox="1">
            <a:spLocks/>
          </p:cNvSpPr>
          <p:nvPr/>
        </p:nvSpPr>
        <p:spPr>
          <a:xfrm>
            <a:off x="287338" y="34800"/>
            <a:ext cx="8492897" cy="1041475"/>
          </a:xfrm>
          <a:prstGeom prst="rect">
            <a:avLst/>
          </a:prstGeom>
          <a:solidFill>
            <a:schemeClr val="bg1"/>
          </a:solidFill>
        </p:spPr>
        <p:txBody>
          <a:bodyPr lIns="0" tIns="0" rIns="0" bIns="0"/>
          <a:lstStyle>
            <a:lvl1pPr marL="0" indent="0" algn="l" defTabSz="685800" rtl="0" eaLnBrk="1" latinLnBrk="0" hangingPunct="1">
              <a:lnSpc>
                <a:spcPct val="100000"/>
              </a:lnSpc>
              <a:spcBef>
                <a:spcPts val="750"/>
              </a:spcBef>
              <a:buFont typeface="Arial"/>
              <a:buNone/>
              <a:defRPr sz="4000" b="1" kern="1200" baseline="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Integration Management</a:t>
            </a:r>
            <a:endParaRPr kumimoji="0" lang="fi-FI" sz="4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 Placeholder 3">
            <a:extLst>
              <a:ext uri="{FF2B5EF4-FFF2-40B4-BE49-F238E27FC236}">
                <a16:creationId xmlns:a16="http://schemas.microsoft.com/office/drawing/2014/main" id="{C36B1C63-48EC-46AF-AF0F-7C2287B8CCD6}"/>
              </a:ext>
            </a:extLst>
          </p:cNvPr>
          <p:cNvSpPr txBox="1">
            <a:spLocks/>
          </p:cNvSpPr>
          <p:nvPr/>
        </p:nvSpPr>
        <p:spPr>
          <a:xfrm>
            <a:off x="192989" y="1483958"/>
            <a:ext cx="3455421" cy="2402239"/>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Project integration management refers to procedures that integrate various parts of the project and its management and help in realizing project objectives. The tasks of integration management are to coordinate project execution, deal with the dependencies among activities, and manage issues related to various knowledge areas, including specifying objectives, refining objectives during the project, and managing change.</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This is the project manager’s main task, to which many of the tools and methods connect to.</a:t>
            </a:r>
          </a:p>
        </p:txBody>
      </p:sp>
      <p:pic>
        <p:nvPicPr>
          <p:cNvPr id="2050" name="Picture 2">
            <a:hlinkClick r:id="rId2" action="ppaction://hlinksldjump"/>
            <a:extLst>
              <a:ext uri="{FF2B5EF4-FFF2-40B4-BE49-F238E27FC236}">
                <a16:creationId xmlns:a16="http://schemas.microsoft.com/office/drawing/2014/main" id="{B50BA924-D315-4B9C-80AC-EF4BA21D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264" y="1076275"/>
            <a:ext cx="5539709" cy="326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477033"/>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9_blue.potx" id="{E5C36714-D442-4B3E-8013-4FF68170548F}" vid="{E24C7338-0383-40AA-A3E4-C85E42496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Aalto_169_blue</Template>
  <TotalTime>21111</TotalTime>
  <Words>2286</Words>
  <Application>Microsoft Office PowerPoint</Application>
  <PresentationFormat>On-screen Show (16:9)</PresentationFormat>
  <Paragraphs>169</Paragraphs>
  <Slides>24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vt:lpstr>
      <vt:lpstr>Calibri</vt:lpstr>
      <vt:lpstr>Calibri-Light</vt:lpstr>
      <vt:lpstr>Office-teema</vt:lpstr>
      <vt:lpstr>Office Theme</vt:lpstr>
      <vt:lpstr>TU-EV006: Strategic Project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Unigrafia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Surakka Teemu</dc:creator>
  <cp:lastModifiedBy>Surakka Teemu</cp:lastModifiedBy>
  <cp:revision>133</cp:revision>
  <dcterms:created xsi:type="dcterms:W3CDTF">2021-04-09T09:32:50Z</dcterms:created>
  <dcterms:modified xsi:type="dcterms:W3CDTF">2022-08-18T17:36:01Z</dcterms:modified>
</cp:coreProperties>
</file>