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5" r:id="rId3"/>
    <p:sldId id="264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EB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7" autoAdjust="0"/>
    <p:restoredTop sz="80094" autoAdjust="0"/>
  </p:normalViewPr>
  <p:slideViewPr>
    <p:cSldViewPr snapToGrid="0" snapToObjects="1">
      <p:cViewPr varScale="1">
        <p:scale>
          <a:sx n="98" d="100"/>
          <a:sy n="98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94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A0F69-7BBB-437F-A1D2-E6CF0773FA1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BDC14-DA73-49BE-9C1B-3CDFDADBDB18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200" dirty="0" smtClean="0"/>
            <a:t>- Explore the issue: what is already known and what do you need to know?</a:t>
          </a:r>
        </a:p>
        <a:p>
          <a:pPr algn="l"/>
          <a:r>
            <a:rPr lang="en-US" sz="1200" dirty="0" smtClean="0"/>
            <a:t>- Refine learning issues (Focus)</a:t>
          </a:r>
        </a:p>
        <a:p>
          <a:pPr algn="l"/>
          <a:r>
            <a:rPr lang="en-US" sz="1200" dirty="0" smtClean="0"/>
            <a:t>- Evaluate group process at the end of the discussion</a:t>
          </a:r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600" dirty="0"/>
        </a:p>
      </dgm:t>
    </dgm:pt>
    <dgm:pt modelId="{A643B304-3D07-4260-B58B-0DCE09944F2E}" type="parTrans" cxnId="{82413695-5667-49EC-A888-7016F7D4927A}">
      <dgm:prSet/>
      <dgm:spPr/>
      <dgm:t>
        <a:bodyPr/>
        <a:lstStyle/>
        <a:p>
          <a:endParaRPr lang="en-US"/>
        </a:p>
      </dgm:t>
    </dgm:pt>
    <dgm:pt modelId="{E0AC8DF5-899D-43D0-8DFE-B1C7F67D5B29}" type="sibTrans" cxnId="{82413695-5667-49EC-A888-7016F7D4927A}">
      <dgm:prSet/>
      <dgm:spPr/>
      <dgm:t>
        <a:bodyPr/>
        <a:lstStyle/>
        <a:p>
          <a:endParaRPr lang="en-US"/>
        </a:p>
      </dgm:t>
    </dgm:pt>
    <dgm:pt modelId="{2519A7CC-DCDD-4560-9C0E-471C1D8964E6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200" dirty="0" smtClean="0"/>
            <a:t>- Research the issue and investigate possible solutions</a:t>
          </a:r>
        </a:p>
        <a:p>
          <a:pPr algn="l"/>
          <a:r>
            <a:rPr lang="en-US" sz="1200" dirty="0" smtClean="0"/>
            <a:t>- Summarize what you learned (</a:t>
          </a:r>
          <a:r>
            <a:rPr lang="en-US" sz="1200" dirty="0" err="1" smtClean="0"/>
            <a:t>FiSH</a:t>
          </a:r>
          <a:r>
            <a:rPr lang="en-US" sz="1200" dirty="0" smtClean="0"/>
            <a:t> document)</a:t>
          </a:r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200" dirty="0"/>
        </a:p>
      </dgm:t>
    </dgm:pt>
    <dgm:pt modelId="{508CFE19-A20C-4640-921B-AA4D8DE22ED7}" type="parTrans" cxnId="{874CEDEF-597B-47EE-9769-ADDA0886ED92}">
      <dgm:prSet/>
      <dgm:spPr/>
      <dgm:t>
        <a:bodyPr/>
        <a:lstStyle/>
        <a:p>
          <a:endParaRPr lang="en-US"/>
        </a:p>
      </dgm:t>
    </dgm:pt>
    <dgm:pt modelId="{CDF9C0D3-3676-4355-A13C-8B86A1F128FB}" type="sibTrans" cxnId="{874CEDEF-597B-47EE-9769-ADDA0886ED92}">
      <dgm:prSet/>
      <dgm:spPr/>
      <dgm:t>
        <a:bodyPr/>
        <a:lstStyle/>
        <a:p>
          <a:endParaRPr lang="en-US"/>
        </a:p>
      </dgm:t>
    </dgm:pt>
    <dgm:pt modelId="{16C247C5-2354-407E-BA71-712DE0BC4D67}">
      <dgm:prSet phldrT="[Text]" custT="1"/>
      <dgm:spPr>
        <a:solidFill>
          <a:srgbClr val="FFC000"/>
        </a:solidFill>
      </dgm:spPr>
      <dgm:t>
        <a:bodyPr/>
        <a:lstStyle/>
        <a:p>
          <a:pPr algn="ctr"/>
          <a:endParaRPr lang="en-US" sz="1200" dirty="0" smtClean="0"/>
        </a:p>
        <a:p>
          <a:pPr algn="ctr"/>
          <a:endParaRPr lang="en-US" sz="1200" dirty="0" smtClean="0"/>
        </a:p>
        <a:p>
          <a:pPr algn="ctr"/>
          <a:endParaRPr lang="en-US" sz="1200" dirty="0" smtClean="0"/>
        </a:p>
        <a:p>
          <a:pPr algn="l"/>
          <a:r>
            <a:rPr lang="en-US" sz="1200" dirty="0" smtClean="0"/>
            <a:t>- Incorporate what you have learned into your discussion</a:t>
          </a:r>
        </a:p>
        <a:p>
          <a:pPr algn="l"/>
          <a:r>
            <a:rPr lang="en-US" sz="1200" dirty="0" smtClean="0"/>
            <a:t>- Synthesize information / solutions using critical thinking</a:t>
          </a:r>
        </a:p>
        <a:p>
          <a:pPr algn="l"/>
          <a:r>
            <a:rPr lang="en-US" sz="1200" dirty="0" smtClean="0"/>
            <a:t>- Evaluate group process at the end of the discussion</a:t>
          </a:r>
        </a:p>
        <a:p>
          <a:pPr algn="ctr"/>
          <a:endParaRPr lang="en-US" sz="1200" dirty="0" smtClean="0"/>
        </a:p>
        <a:p>
          <a:pPr algn="ctr"/>
          <a:endParaRPr lang="en-US" sz="1200" dirty="0" smtClean="0"/>
        </a:p>
        <a:p>
          <a:pPr algn="ctr"/>
          <a:endParaRPr lang="en-US" sz="1200" dirty="0" smtClean="0"/>
        </a:p>
        <a:p>
          <a:pPr algn="ctr"/>
          <a:endParaRPr lang="en-US" sz="1200" dirty="0" smtClean="0"/>
        </a:p>
        <a:p>
          <a:pPr algn="ctr"/>
          <a:endParaRPr lang="en-US" sz="1200" dirty="0"/>
        </a:p>
      </dgm:t>
    </dgm:pt>
    <dgm:pt modelId="{F03D86D0-BE13-4516-BF2D-CEDB8A6C2610}" type="parTrans" cxnId="{4BB13F58-5217-41AA-80AF-46EEEFCDEAC5}">
      <dgm:prSet/>
      <dgm:spPr/>
      <dgm:t>
        <a:bodyPr/>
        <a:lstStyle/>
        <a:p>
          <a:endParaRPr lang="en-US"/>
        </a:p>
      </dgm:t>
    </dgm:pt>
    <dgm:pt modelId="{B44322A8-351D-49B8-9D50-0FA17203F2A8}" type="sibTrans" cxnId="{4BB13F58-5217-41AA-80AF-46EEEFCDEAC5}">
      <dgm:prSet/>
      <dgm:spPr/>
      <dgm:t>
        <a:bodyPr/>
        <a:lstStyle/>
        <a:p>
          <a:endParaRPr lang="en-US"/>
        </a:p>
      </dgm:t>
    </dgm:pt>
    <dgm:pt modelId="{9DC6947A-2621-49C7-8871-2664CD9839F1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5A365716-4AD7-4063-9827-02C295E646C0}" type="parTrans" cxnId="{ECA7379E-B72F-4C47-B0CD-317D270F4354}">
      <dgm:prSet/>
      <dgm:spPr/>
      <dgm:t>
        <a:bodyPr/>
        <a:lstStyle/>
        <a:p>
          <a:endParaRPr lang="en-US"/>
        </a:p>
      </dgm:t>
    </dgm:pt>
    <dgm:pt modelId="{ED2E3357-2BEC-48BF-92C4-62C0C811B653}" type="sibTrans" cxnId="{ECA7379E-B72F-4C47-B0CD-317D270F4354}">
      <dgm:prSet custLinFactNeighborX="30483"/>
      <dgm:spPr/>
      <dgm:t>
        <a:bodyPr/>
        <a:lstStyle/>
        <a:p>
          <a:endParaRPr lang="en-US"/>
        </a:p>
      </dgm:t>
    </dgm:pt>
    <dgm:pt modelId="{945C2A94-268F-44F2-A558-BC350361BAC0}" type="pres">
      <dgm:prSet presAssocID="{828A0F69-7BBB-437F-A1D2-E6CF0773FA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5F591-43AE-44BC-9579-F76390F6D2F0}" type="pres">
      <dgm:prSet presAssocID="{D58BDC14-DA73-49BE-9C1B-3CDFDADBDB18}" presName="composite" presStyleCnt="0"/>
      <dgm:spPr/>
    </dgm:pt>
    <dgm:pt modelId="{66B48A73-9A1F-4B91-B483-B4CD3A00139C}" type="pres">
      <dgm:prSet presAssocID="{D58BDC14-DA73-49BE-9C1B-3CDFDADBDB18}" presName="imagSh" presStyleLbl="bgImgPlace1" presStyleIdx="0" presStyleCnt="4" custScaleX="101786" custLinFactNeighborX="-89622" custLinFactNeighborY="-80351"/>
      <dgm:spPr>
        <a:solidFill>
          <a:srgbClr val="92D050"/>
        </a:solidFill>
      </dgm:spPr>
    </dgm:pt>
    <dgm:pt modelId="{216F668C-892F-4C46-9E14-0A2DF0EAF511}" type="pres">
      <dgm:prSet presAssocID="{D58BDC14-DA73-49BE-9C1B-3CDFDADBDB18}" presName="txNode" presStyleLbl="node1" presStyleIdx="0" presStyleCnt="4" custScaleX="91608" custScaleY="246990" custLinFactNeighborX="-4453" custLinFactNeighborY="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D9BC7-53F3-48DE-B29D-CDF037A1786D}" type="pres">
      <dgm:prSet presAssocID="{E0AC8DF5-899D-43D0-8DFE-B1C7F67D5B29}" presName="sibTrans" presStyleLbl="sibTrans2D1" presStyleIdx="0" presStyleCnt="3" custAng="21347576" custScaleX="223172" custScaleY="83478" custLinFactNeighborX="10935" custLinFactNeighborY="-60042"/>
      <dgm:spPr/>
      <dgm:t>
        <a:bodyPr/>
        <a:lstStyle/>
        <a:p>
          <a:endParaRPr lang="en-US"/>
        </a:p>
      </dgm:t>
    </dgm:pt>
    <dgm:pt modelId="{23566507-1868-43EF-8FA1-01CCF2AB3A98}" type="pres">
      <dgm:prSet presAssocID="{E0AC8DF5-899D-43D0-8DFE-B1C7F67D5B29}" presName="connTx" presStyleLbl="sibTrans2D1" presStyleIdx="0" presStyleCnt="3"/>
      <dgm:spPr/>
      <dgm:t>
        <a:bodyPr/>
        <a:lstStyle/>
        <a:p>
          <a:endParaRPr lang="en-US"/>
        </a:p>
      </dgm:t>
    </dgm:pt>
    <dgm:pt modelId="{0E411306-705A-4007-996E-063FF7851331}" type="pres">
      <dgm:prSet presAssocID="{2519A7CC-DCDD-4560-9C0E-471C1D8964E6}" presName="composite" presStyleCnt="0"/>
      <dgm:spPr/>
    </dgm:pt>
    <dgm:pt modelId="{1E5A6FBD-B76C-433A-B042-3CC958C3ED43}" type="pres">
      <dgm:prSet presAssocID="{2519A7CC-DCDD-4560-9C0E-471C1D8964E6}" presName="imagSh" presStyleLbl="bgImgPlace1" presStyleIdx="1" presStyleCnt="4" custScaleX="94871" custScaleY="123075" custLinFactNeighborX="-10664" custLinFactNeighborY="-50765"/>
      <dgm:spPr>
        <a:solidFill>
          <a:srgbClr val="00B0F0"/>
        </a:solidFill>
      </dgm:spPr>
    </dgm:pt>
    <dgm:pt modelId="{E8185CA8-B2CF-4A90-A9B1-8F3D41DAA115}" type="pres">
      <dgm:prSet presAssocID="{2519A7CC-DCDD-4560-9C0E-471C1D8964E6}" presName="txNode" presStyleLbl="node1" presStyleIdx="1" presStyleCnt="4" custScaleX="92438" custScaleY="209677" custLinFactNeighborX="-12800" custLinFactNeighborY="-26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3226D-DEDF-4C22-A8E2-D19C05586696}" type="pres">
      <dgm:prSet presAssocID="{CDF9C0D3-3676-4355-A13C-8B86A1F128FB}" presName="sibTrans" presStyleLbl="sibTrans2D1" presStyleIdx="1" presStyleCnt="3" custAng="138919" custScaleX="130196" custScaleY="87187" custLinFactNeighborX="49611" custLinFactNeighborY="-87934"/>
      <dgm:spPr/>
      <dgm:t>
        <a:bodyPr/>
        <a:lstStyle/>
        <a:p>
          <a:endParaRPr lang="en-US"/>
        </a:p>
      </dgm:t>
    </dgm:pt>
    <dgm:pt modelId="{6E9B4855-1AE9-497A-9BED-77509F7DA464}" type="pres">
      <dgm:prSet presAssocID="{CDF9C0D3-3676-4355-A13C-8B86A1F128FB}" presName="connTx" presStyleLbl="sibTrans2D1" presStyleIdx="1" presStyleCnt="3"/>
      <dgm:spPr/>
      <dgm:t>
        <a:bodyPr/>
        <a:lstStyle/>
        <a:p>
          <a:endParaRPr lang="en-US"/>
        </a:p>
      </dgm:t>
    </dgm:pt>
    <dgm:pt modelId="{2D5FAB8D-47A5-4EFD-B169-36A4F8B77741}" type="pres">
      <dgm:prSet presAssocID="{16C247C5-2354-407E-BA71-712DE0BC4D67}" presName="composite" presStyleCnt="0"/>
      <dgm:spPr/>
    </dgm:pt>
    <dgm:pt modelId="{D8B9CBD4-E60A-4A64-A7BC-C62BE19E65C5}" type="pres">
      <dgm:prSet presAssocID="{16C247C5-2354-407E-BA71-712DE0BC4D67}" presName="imagSh" presStyleLbl="bgImgPlace1" presStyleIdx="2" presStyleCnt="4" custScaleX="98312" custScaleY="111253" custLinFactNeighborX="-14871" custLinFactNeighborY="-47355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D8A2CD0-6AF6-4A4A-973D-3AC27A7A3843}" type="pres">
      <dgm:prSet presAssocID="{16C247C5-2354-407E-BA71-712DE0BC4D67}" presName="txNode" presStyleLbl="node1" presStyleIdx="2" presStyleCnt="4" custScaleX="96467" custScaleY="218488" custLinFactNeighborX="-18756" custLinFactNeighborY="-11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07E8A-5DCC-40B3-A476-878AC7B0FF01}" type="pres">
      <dgm:prSet presAssocID="{B44322A8-351D-49B8-9D50-0FA17203F2A8}" presName="sibTrans" presStyleLbl="sibTrans2D1" presStyleIdx="2" presStyleCnt="3" custAng="174843" custScaleX="134966" custLinFactNeighborX="13162" custLinFactNeighborY="-89623"/>
      <dgm:spPr/>
      <dgm:t>
        <a:bodyPr/>
        <a:lstStyle/>
        <a:p>
          <a:endParaRPr lang="en-US"/>
        </a:p>
      </dgm:t>
    </dgm:pt>
    <dgm:pt modelId="{AAFE5770-9D44-4F06-B5DA-67B63B50B578}" type="pres">
      <dgm:prSet presAssocID="{B44322A8-351D-49B8-9D50-0FA17203F2A8}" presName="connTx" presStyleLbl="sibTrans2D1" presStyleIdx="2" presStyleCnt="3"/>
      <dgm:spPr/>
      <dgm:t>
        <a:bodyPr/>
        <a:lstStyle/>
        <a:p>
          <a:endParaRPr lang="en-US"/>
        </a:p>
      </dgm:t>
    </dgm:pt>
    <dgm:pt modelId="{AE2F7DD4-A1A2-4194-AA25-877CF0D74A70}" type="pres">
      <dgm:prSet presAssocID="{9DC6947A-2621-49C7-8871-2664CD9839F1}" presName="composite" presStyleCnt="0"/>
      <dgm:spPr/>
    </dgm:pt>
    <dgm:pt modelId="{ACFBFAA4-185C-4CF4-99AC-D3F17C125437}" type="pres">
      <dgm:prSet presAssocID="{9DC6947A-2621-49C7-8871-2664CD9839F1}" presName="imagSh" presStyleLbl="bgImgPlace1" presStyleIdx="3" presStyleCnt="4" custLinFactNeighborX="-2343" custLinFactNeighborY="-65460"/>
      <dgm:spPr>
        <a:solidFill>
          <a:srgbClr val="F89EEB"/>
        </a:solidFill>
      </dgm:spPr>
    </dgm:pt>
    <dgm:pt modelId="{D6E993C9-B054-44D3-A6D1-18C0E56C8577}" type="pres">
      <dgm:prSet presAssocID="{9DC6947A-2621-49C7-8871-2664CD9839F1}" presName="txNode" presStyleLbl="node1" presStyleIdx="3" presStyleCnt="4" custScaleX="99552" custScaleY="219408" custLinFactNeighborX="65" custLinFactNeighborY="-8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0CBDF6-C4F3-4D89-B3C1-F25B8D7863E3}" type="presOf" srcId="{CDF9C0D3-3676-4355-A13C-8B86A1F128FB}" destId="{6E9B4855-1AE9-497A-9BED-77509F7DA464}" srcOrd="1" destOrd="0" presId="urn:microsoft.com/office/officeart/2005/8/layout/hProcess10"/>
    <dgm:cxn modelId="{A00AD3D2-EE1B-4A33-9F3B-81C027490D5A}" type="presOf" srcId="{828A0F69-7BBB-437F-A1D2-E6CF0773FA1C}" destId="{945C2A94-268F-44F2-A558-BC350361BAC0}" srcOrd="0" destOrd="0" presId="urn:microsoft.com/office/officeart/2005/8/layout/hProcess10"/>
    <dgm:cxn modelId="{A807B461-F0BA-409F-B6D6-CEDE928DA4EE}" type="presOf" srcId="{2519A7CC-DCDD-4560-9C0E-471C1D8964E6}" destId="{E8185CA8-B2CF-4A90-A9B1-8F3D41DAA115}" srcOrd="0" destOrd="0" presId="urn:microsoft.com/office/officeart/2005/8/layout/hProcess10"/>
    <dgm:cxn modelId="{26159D49-56E2-4533-BE62-63EA59E2BFA9}" type="presOf" srcId="{16C247C5-2354-407E-BA71-712DE0BC4D67}" destId="{ED8A2CD0-6AF6-4A4A-973D-3AC27A7A3843}" srcOrd="0" destOrd="0" presId="urn:microsoft.com/office/officeart/2005/8/layout/hProcess10"/>
    <dgm:cxn modelId="{874CEDEF-597B-47EE-9769-ADDA0886ED92}" srcId="{828A0F69-7BBB-437F-A1D2-E6CF0773FA1C}" destId="{2519A7CC-DCDD-4560-9C0E-471C1D8964E6}" srcOrd="1" destOrd="0" parTransId="{508CFE19-A20C-4640-921B-AA4D8DE22ED7}" sibTransId="{CDF9C0D3-3676-4355-A13C-8B86A1F128FB}"/>
    <dgm:cxn modelId="{85796675-7B8A-456A-AD55-377066C484FD}" type="presOf" srcId="{E0AC8DF5-899D-43D0-8DFE-B1C7F67D5B29}" destId="{23566507-1868-43EF-8FA1-01CCF2AB3A98}" srcOrd="1" destOrd="0" presId="urn:microsoft.com/office/officeart/2005/8/layout/hProcess10"/>
    <dgm:cxn modelId="{4BB13F58-5217-41AA-80AF-46EEEFCDEAC5}" srcId="{828A0F69-7BBB-437F-A1D2-E6CF0773FA1C}" destId="{16C247C5-2354-407E-BA71-712DE0BC4D67}" srcOrd="2" destOrd="0" parTransId="{F03D86D0-BE13-4516-BF2D-CEDB8A6C2610}" sibTransId="{B44322A8-351D-49B8-9D50-0FA17203F2A8}"/>
    <dgm:cxn modelId="{841EB19C-8BE4-4598-BAEE-77A6669DDE05}" type="presOf" srcId="{9DC6947A-2621-49C7-8871-2664CD9839F1}" destId="{D6E993C9-B054-44D3-A6D1-18C0E56C8577}" srcOrd="0" destOrd="0" presId="urn:microsoft.com/office/officeart/2005/8/layout/hProcess10"/>
    <dgm:cxn modelId="{B80DC82C-A5F9-415D-9776-1631FFA5B8F2}" type="presOf" srcId="{CDF9C0D3-3676-4355-A13C-8B86A1F128FB}" destId="{ECE3226D-DEDF-4C22-A8E2-D19C05586696}" srcOrd="0" destOrd="0" presId="urn:microsoft.com/office/officeart/2005/8/layout/hProcess10"/>
    <dgm:cxn modelId="{44657492-0EA6-4D9A-93D1-93AB967C9158}" type="presOf" srcId="{D58BDC14-DA73-49BE-9C1B-3CDFDADBDB18}" destId="{216F668C-892F-4C46-9E14-0A2DF0EAF511}" srcOrd="0" destOrd="0" presId="urn:microsoft.com/office/officeart/2005/8/layout/hProcess10"/>
    <dgm:cxn modelId="{ECA7379E-B72F-4C47-B0CD-317D270F4354}" srcId="{828A0F69-7BBB-437F-A1D2-E6CF0773FA1C}" destId="{9DC6947A-2621-49C7-8871-2664CD9839F1}" srcOrd="3" destOrd="0" parTransId="{5A365716-4AD7-4063-9827-02C295E646C0}" sibTransId="{ED2E3357-2BEC-48BF-92C4-62C0C811B653}"/>
    <dgm:cxn modelId="{82413695-5667-49EC-A888-7016F7D4927A}" srcId="{828A0F69-7BBB-437F-A1D2-E6CF0773FA1C}" destId="{D58BDC14-DA73-49BE-9C1B-3CDFDADBDB18}" srcOrd="0" destOrd="0" parTransId="{A643B304-3D07-4260-B58B-0DCE09944F2E}" sibTransId="{E0AC8DF5-899D-43D0-8DFE-B1C7F67D5B29}"/>
    <dgm:cxn modelId="{47F1482B-5012-43CC-8E90-ED63E0C1D875}" type="presOf" srcId="{B44322A8-351D-49B8-9D50-0FA17203F2A8}" destId="{AAFE5770-9D44-4F06-B5DA-67B63B50B578}" srcOrd="1" destOrd="0" presId="urn:microsoft.com/office/officeart/2005/8/layout/hProcess10"/>
    <dgm:cxn modelId="{3BAFD69C-E00D-4578-86B6-3AAF8B57D082}" type="presOf" srcId="{E0AC8DF5-899D-43D0-8DFE-B1C7F67D5B29}" destId="{D4FD9BC7-53F3-48DE-B29D-CDF037A1786D}" srcOrd="0" destOrd="0" presId="urn:microsoft.com/office/officeart/2005/8/layout/hProcess10"/>
    <dgm:cxn modelId="{FDEAD054-E2DC-4863-AD39-E76C25C9A198}" type="presOf" srcId="{B44322A8-351D-49B8-9D50-0FA17203F2A8}" destId="{FA707E8A-5DCC-40B3-A476-878AC7B0FF01}" srcOrd="0" destOrd="0" presId="urn:microsoft.com/office/officeart/2005/8/layout/hProcess10"/>
    <dgm:cxn modelId="{9E75DCCE-FA23-4BEC-B5DD-31B2E27398FF}" type="presParOf" srcId="{945C2A94-268F-44F2-A558-BC350361BAC0}" destId="{47F5F591-43AE-44BC-9579-F76390F6D2F0}" srcOrd="0" destOrd="0" presId="urn:microsoft.com/office/officeart/2005/8/layout/hProcess10"/>
    <dgm:cxn modelId="{A1AD122D-22F3-46D6-A728-0BA37C450AA8}" type="presParOf" srcId="{47F5F591-43AE-44BC-9579-F76390F6D2F0}" destId="{66B48A73-9A1F-4B91-B483-B4CD3A00139C}" srcOrd="0" destOrd="0" presId="urn:microsoft.com/office/officeart/2005/8/layout/hProcess10"/>
    <dgm:cxn modelId="{662C2686-9536-4750-8509-DEA85C832B05}" type="presParOf" srcId="{47F5F591-43AE-44BC-9579-F76390F6D2F0}" destId="{216F668C-892F-4C46-9E14-0A2DF0EAF511}" srcOrd="1" destOrd="0" presId="urn:microsoft.com/office/officeart/2005/8/layout/hProcess10"/>
    <dgm:cxn modelId="{33DF6A24-7830-47BE-924A-C149B90AA749}" type="presParOf" srcId="{945C2A94-268F-44F2-A558-BC350361BAC0}" destId="{D4FD9BC7-53F3-48DE-B29D-CDF037A1786D}" srcOrd="1" destOrd="0" presId="urn:microsoft.com/office/officeart/2005/8/layout/hProcess10"/>
    <dgm:cxn modelId="{9B11F9FB-CAFC-4FDC-8BD7-6E7A07195F8E}" type="presParOf" srcId="{D4FD9BC7-53F3-48DE-B29D-CDF037A1786D}" destId="{23566507-1868-43EF-8FA1-01CCF2AB3A98}" srcOrd="0" destOrd="0" presId="urn:microsoft.com/office/officeart/2005/8/layout/hProcess10"/>
    <dgm:cxn modelId="{FCF799F0-B2DF-4371-9E9C-02A7E3D04B8A}" type="presParOf" srcId="{945C2A94-268F-44F2-A558-BC350361BAC0}" destId="{0E411306-705A-4007-996E-063FF7851331}" srcOrd="2" destOrd="0" presId="urn:microsoft.com/office/officeart/2005/8/layout/hProcess10"/>
    <dgm:cxn modelId="{1B1BE3F8-63ED-45AA-8011-E64AB6B12239}" type="presParOf" srcId="{0E411306-705A-4007-996E-063FF7851331}" destId="{1E5A6FBD-B76C-433A-B042-3CC958C3ED43}" srcOrd="0" destOrd="0" presId="urn:microsoft.com/office/officeart/2005/8/layout/hProcess10"/>
    <dgm:cxn modelId="{AA892316-E315-4BE2-9B72-065F4A235CE6}" type="presParOf" srcId="{0E411306-705A-4007-996E-063FF7851331}" destId="{E8185CA8-B2CF-4A90-A9B1-8F3D41DAA115}" srcOrd="1" destOrd="0" presId="urn:microsoft.com/office/officeart/2005/8/layout/hProcess10"/>
    <dgm:cxn modelId="{31A6C95A-F408-46D7-B6D1-AC6A8822C28B}" type="presParOf" srcId="{945C2A94-268F-44F2-A558-BC350361BAC0}" destId="{ECE3226D-DEDF-4C22-A8E2-D19C05586696}" srcOrd="3" destOrd="0" presId="urn:microsoft.com/office/officeart/2005/8/layout/hProcess10"/>
    <dgm:cxn modelId="{43F161A8-67A1-410C-ABE1-E4EC75F6ACCF}" type="presParOf" srcId="{ECE3226D-DEDF-4C22-A8E2-D19C05586696}" destId="{6E9B4855-1AE9-497A-9BED-77509F7DA464}" srcOrd="0" destOrd="0" presId="urn:microsoft.com/office/officeart/2005/8/layout/hProcess10"/>
    <dgm:cxn modelId="{D0F38B6C-9FB1-4813-91F1-5040028050CC}" type="presParOf" srcId="{945C2A94-268F-44F2-A558-BC350361BAC0}" destId="{2D5FAB8D-47A5-4EFD-B169-36A4F8B77741}" srcOrd="4" destOrd="0" presId="urn:microsoft.com/office/officeart/2005/8/layout/hProcess10"/>
    <dgm:cxn modelId="{570E3C19-B916-498A-B854-CAACD34F95B9}" type="presParOf" srcId="{2D5FAB8D-47A5-4EFD-B169-36A4F8B77741}" destId="{D8B9CBD4-E60A-4A64-A7BC-C62BE19E65C5}" srcOrd="0" destOrd="0" presId="urn:microsoft.com/office/officeart/2005/8/layout/hProcess10"/>
    <dgm:cxn modelId="{A829E535-B1F3-4FC4-9C21-EB93485E767A}" type="presParOf" srcId="{2D5FAB8D-47A5-4EFD-B169-36A4F8B77741}" destId="{ED8A2CD0-6AF6-4A4A-973D-3AC27A7A3843}" srcOrd="1" destOrd="0" presId="urn:microsoft.com/office/officeart/2005/8/layout/hProcess10"/>
    <dgm:cxn modelId="{71C9EEA7-BE0B-4114-8043-15645C6172DD}" type="presParOf" srcId="{945C2A94-268F-44F2-A558-BC350361BAC0}" destId="{FA707E8A-5DCC-40B3-A476-878AC7B0FF01}" srcOrd="5" destOrd="0" presId="urn:microsoft.com/office/officeart/2005/8/layout/hProcess10"/>
    <dgm:cxn modelId="{5767E97B-CE48-4665-8679-F77D602907D3}" type="presParOf" srcId="{FA707E8A-5DCC-40B3-A476-878AC7B0FF01}" destId="{AAFE5770-9D44-4F06-B5DA-67B63B50B578}" srcOrd="0" destOrd="0" presId="urn:microsoft.com/office/officeart/2005/8/layout/hProcess10"/>
    <dgm:cxn modelId="{43AD85AD-4873-416A-99B8-F6C412A36789}" type="presParOf" srcId="{945C2A94-268F-44F2-A558-BC350361BAC0}" destId="{AE2F7DD4-A1A2-4194-AA25-877CF0D74A70}" srcOrd="6" destOrd="0" presId="urn:microsoft.com/office/officeart/2005/8/layout/hProcess10"/>
    <dgm:cxn modelId="{58419CC8-DE4A-4581-97EE-7D1DA952870F}" type="presParOf" srcId="{AE2F7DD4-A1A2-4194-AA25-877CF0D74A70}" destId="{ACFBFAA4-185C-4CF4-99AC-D3F17C125437}" srcOrd="0" destOrd="0" presId="urn:microsoft.com/office/officeart/2005/8/layout/hProcess10"/>
    <dgm:cxn modelId="{6BCF4919-FC88-4A11-8EB3-ECC96DACA754}" type="presParOf" srcId="{AE2F7DD4-A1A2-4194-AA25-877CF0D74A70}" destId="{D6E993C9-B054-44D3-A6D1-18C0E56C857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48A73-9A1F-4B91-B483-B4CD3A00139C}">
      <dsp:nvSpPr>
        <dsp:cNvPr id="0" name=""/>
        <dsp:cNvSpPr/>
      </dsp:nvSpPr>
      <dsp:spPr>
        <a:xfrm>
          <a:off x="0" y="0"/>
          <a:ext cx="1377764" cy="135358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F668C-892F-4C46-9E14-0A2DF0EAF511}">
      <dsp:nvSpPr>
        <dsp:cNvPr id="0" name=""/>
        <dsp:cNvSpPr/>
      </dsp:nvSpPr>
      <dsp:spPr>
        <a:xfrm>
          <a:off x="229843" y="456801"/>
          <a:ext cx="1239995" cy="334322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Explore the issue: what is already known and what do you need to know?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Refine learning issues (Focus)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Evaluate group process at the end of the discussion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66161" y="493119"/>
        <a:ext cx="1167359" cy="3270593"/>
      </dsp:txXfrm>
    </dsp:sp>
    <dsp:sp modelId="{D4FD9BC7-53F3-48DE-B29D-CDF037A1786D}">
      <dsp:nvSpPr>
        <dsp:cNvPr id="0" name=""/>
        <dsp:cNvSpPr/>
      </dsp:nvSpPr>
      <dsp:spPr>
        <a:xfrm rot="34995">
          <a:off x="1469097" y="426915"/>
          <a:ext cx="417471" cy="271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469099" y="480802"/>
        <a:ext cx="336018" cy="162907"/>
      </dsp:txXfrm>
    </dsp:sp>
    <dsp:sp modelId="{1E5A6FBD-B76C-433A-B042-3CC958C3ED43}">
      <dsp:nvSpPr>
        <dsp:cNvPr id="0" name=""/>
        <dsp:cNvSpPr/>
      </dsp:nvSpPr>
      <dsp:spPr>
        <a:xfrm>
          <a:off x="1910362" y="0"/>
          <a:ext cx="1284163" cy="166592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85CA8-B2CF-4A90-A9B1-8F3D41DAA115}">
      <dsp:nvSpPr>
        <dsp:cNvPr id="0" name=""/>
        <dsp:cNvSpPr/>
      </dsp:nvSpPr>
      <dsp:spPr>
        <a:xfrm>
          <a:off x="2118267" y="453809"/>
          <a:ext cx="1251230" cy="283816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Research the issue and investigate possible solutions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Summarize what you learned (</a:t>
          </a:r>
          <a:r>
            <a:rPr lang="en-US" sz="1200" kern="1200" dirty="0" err="1" smtClean="0"/>
            <a:t>FiSH</a:t>
          </a:r>
          <a:r>
            <a:rPr lang="en-US" sz="1200" kern="1200" dirty="0" smtClean="0"/>
            <a:t> document)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154914" y="490456"/>
        <a:ext cx="1177936" cy="2764871"/>
      </dsp:txXfrm>
    </dsp:sp>
    <dsp:sp modelId="{ECE3226D-DEDF-4C22-A8E2-D19C05586696}">
      <dsp:nvSpPr>
        <dsp:cNvPr id="0" name=""/>
        <dsp:cNvSpPr/>
      </dsp:nvSpPr>
      <dsp:spPr>
        <a:xfrm rot="6">
          <a:off x="3510651" y="364960"/>
          <a:ext cx="306258" cy="283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10651" y="421675"/>
        <a:ext cx="221186" cy="170144"/>
      </dsp:txXfrm>
    </dsp:sp>
    <dsp:sp modelId="{D8B9CBD4-E60A-4A64-A7BC-C62BE19E65C5}">
      <dsp:nvSpPr>
        <dsp:cNvPr id="0" name=""/>
        <dsp:cNvSpPr/>
      </dsp:nvSpPr>
      <dsp:spPr>
        <a:xfrm>
          <a:off x="3866060" y="0"/>
          <a:ext cx="1330740" cy="150590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2CD0-6AF6-4A4A-973D-3AC27A7A3843}">
      <dsp:nvSpPr>
        <dsp:cNvPr id="0" name=""/>
        <dsp:cNvSpPr/>
      </dsp:nvSpPr>
      <dsp:spPr>
        <a:xfrm>
          <a:off x="4046311" y="515157"/>
          <a:ext cx="1305766" cy="295742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Incorporate what you have learned into your discussion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Synthesize information / solutions using critical thinking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Evaluate group process at the end of the discussion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084556" y="553402"/>
        <a:ext cx="1229276" cy="2880939"/>
      </dsp:txXfrm>
    </dsp:sp>
    <dsp:sp modelId="{FA707E8A-5DCC-40B3-A476-878AC7B0FF01}">
      <dsp:nvSpPr>
        <dsp:cNvPr id="0" name=""/>
        <dsp:cNvSpPr/>
      </dsp:nvSpPr>
      <dsp:spPr>
        <a:xfrm rot="58224">
          <a:off x="5498773" y="260181"/>
          <a:ext cx="426350" cy="325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98780" y="324405"/>
        <a:ext cx="328776" cy="195148"/>
      </dsp:txXfrm>
    </dsp:sp>
    <dsp:sp modelId="{ACFBFAA4-185C-4CF4-99AC-D3F17C125437}">
      <dsp:nvSpPr>
        <dsp:cNvPr id="0" name=""/>
        <dsp:cNvSpPr/>
      </dsp:nvSpPr>
      <dsp:spPr>
        <a:xfrm>
          <a:off x="6098837" y="0"/>
          <a:ext cx="1353589" cy="1353589"/>
        </a:xfrm>
        <a:prstGeom prst="roundRect">
          <a:avLst>
            <a:gd name="adj" fmla="val 10000"/>
          </a:avLst>
        </a:prstGeom>
        <a:solidFill>
          <a:srgbClr val="F89E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993C9-B054-44D3-A6D1-18C0E56C8577}">
      <dsp:nvSpPr>
        <dsp:cNvPr id="0" name=""/>
        <dsp:cNvSpPr/>
      </dsp:nvSpPr>
      <dsp:spPr>
        <a:xfrm>
          <a:off x="6354816" y="511716"/>
          <a:ext cx="1347525" cy="29698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/>
        </a:p>
      </dsp:txBody>
      <dsp:txXfrm>
        <a:off x="6394284" y="551184"/>
        <a:ext cx="1268589" cy="289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905"/>
            <a:ext cx="1577947" cy="1492595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415"/>
            <a:ext cx="8497093" cy="899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" y="4288394"/>
            <a:ext cx="2004869" cy="9141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415"/>
            <a:ext cx="8497093" cy="8665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82867"/>
            <a:ext cx="8167909" cy="9201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4017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3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5EB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19137"/>
            <a:ext cx="8489928" cy="902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ts val="14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" y="4288394"/>
            <a:ext cx="2004869" cy="9141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242"/>
            <a:ext cx="8497093" cy="1053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0"/>
            <a:ext cx="1577947" cy="14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1069874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95447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76153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967307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261726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905"/>
            <a:ext cx="1577947" cy="14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3454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234540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30862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</a:t>
            </a:r>
            <a:r>
              <a:rPr lang="en-US"/>
              <a:t>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</a:t>
            </a:r>
            <a:r>
              <a:rPr lang="en-US"/>
              <a:t>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4851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" y="4288394"/>
            <a:ext cx="2004869" cy="9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8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" y="4288394"/>
            <a:ext cx="2004869" cy="9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3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5EB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9112"/>
            <a:ext cx="5130402" cy="3741941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4291912"/>
            <a:ext cx="2052827" cy="895602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7/2/2020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0459-015-9645-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Problem-based learning: solving real-life problems in interdisciplinary teams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2830513" y="1347788"/>
            <a:ext cx="6313487" cy="2936875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fi-FI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9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smtClean="0"/>
              <a:t>Why problem-based learning?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Emphasizes the integration of knowledge and skills (Dolmans et al.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Promotes essential 21</a:t>
            </a:r>
            <a:r>
              <a:rPr lang="en-US" b="0" baseline="30000" dirty="0" smtClean="0"/>
              <a:t>st</a:t>
            </a:r>
            <a:r>
              <a:rPr lang="en-US" b="0" dirty="0" smtClean="0"/>
              <a:t> century working life skills</a:t>
            </a:r>
          </a:p>
          <a:p>
            <a:pPr marL="971550" lvl="1" indent="-342900"/>
            <a:r>
              <a:rPr lang="en-US" b="0" dirty="0" smtClean="0"/>
              <a:t>Problem solving</a:t>
            </a:r>
          </a:p>
          <a:p>
            <a:pPr marL="971550" lvl="1" indent="-342900"/>
            <a:r>
              <a:rPr lang="en-US" b="0" dirty="0" smtClean="0"/>
              <a:t>Critical thinking</a:t>
            </a:r>
          </a:p>
          <a:p>
            <a:pPr marL="971550" lvl="1" indent="-342900"/>
            <a:r>
              <a:rPr lang="en-US" b="0" dirty="0" smtClean="0"/>
              <a:t>Team work</a:t>
            </a:r>
          </a:p>
        </p:txBody>
      </p:sp>
    </p:spTree>
    <p:extLst>
      <p:ext uri="{BB962C8B-B14F-4D97-AF65-F5344CB8AC3E}">
        <p14:creationId xmlns:p14="http://schemas.microsoft.com/office/powerpoint/2010/main" val="38495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6580173"/>
              </p:ext>
            </p:extLst>
          </p:nvPr>
        </p:nvGraphicFramePr>
        <p:xfrm>
          <a:off x="268702" y="466659"/>
          <a:ext cx="7702344" cy="422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221" y="565408"/>
            <a:ext cx="1299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</a:t>
            </a:r>
            <a:endParaRPr lang="fi-FI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6017" y="565408"/>
            <a:ext cx="13551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INVESTIGATE</a:t>
            </a:r>
            <a:endParaRPr lang="fi-FI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8114" y="590400"/>
            <a:ext cx="13306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DISCUSS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9" name="Curved Left Arrow 8"/>
          <p:cNvSpPr/>
          <p:nvPr/>
        </p:nvSpPr>
        <p:spPr>
          <a:xfrm rot="5400000">
            <a:off x="3488858" y="3284072"/>
            <a:ext cx="498189" cy="1772044"/>
          </a:xfrm>
          <a:prstGeom prst="curved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5710" y="610857"/>
            <a:ext cx="9986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SHARE</a:t>
            </a:r>
            <a:endParaRPr lang="fi-FI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9986" y="1109892"/>
            <a:ext cx="1446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- Present and support your solution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-Evaluate the  PBL group process at the end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-Presentation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en-US" sz="1200" dirty="0" smtClean="0">
                <a:solidFill>
                  <a:schemeClr val="bg1"/>
                </a:solidFill>
              </a:rPr>
              <a:t>Recommendation report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7749" y="4406573"/>
            <a:ext cx="3241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Based on Iterative PBL Group Process by Blumberg (2019, p. 345) &amp; Steps to a problem-based approach (Centre for Teaching, The University of Iowa)</a:t>
            </a:r>
            <a:endParaRPr lang="fi-FI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01799" y="113512"/>
            <a:ext cx="4143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PBL PROCESS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134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28" y="624314"/>
            <a:ext cx="8492897" cy="3659686"/>
          </a:xfrm>
        </p:spPr>
        <p:txBody>
          <a:bodyPr/>
          <a:lstStyle/>
          <a:p>
            <a:r>
              <a:rPr lang="fi-FI" sz="1100" b="0" dirty="0" smtClean="0">
                <a:hlinkClick r:id="rId2"/>
              </a:rPr>
              <a:t>.1007/s10459-015-9645-6</a:t>
            </a:r>
            <a:endParaRPr lang="fi-FI" sz="1100" b="0" dirty="0" smtClean="0"/>
          </a:p>
          <a:p>
            <a:r>
              <a:rPr lang="en-US" sz="1100" b="0" dirty="0" smtClean="0"/>
              <a:t>Blumberg, P. (2019). </a:t>
            </a:r>
            <a:r>
              <a:rPr lang="en-US" sz="1100" b="0" i="1" dirty="0" smtClean="0"/>
              <a:t>Designing for Effective Group Process in PBL Using a Learner-</a:t>
            </a:r>
            <a:r>
              <a:rPr lang="en-US" sz="1100" b="0" i="1" dirty="0" err="1" smtClean="0"/>
              <a:t>Centred</a:t>
            </a:r>
            <a:r>
              <a:rPr lang="en-US" sz="1100" b="0" i="1" dirty="0" smtClean="0"/>
              <a:t> Teaching Approach</a:t>
            </a:r>
            <a:r>
              <a:rPr lang="en-US" sz="1100" b="0" dirty="0" smtClean="0"/>
              <a:t>. In The Wiley Handbook of Problem-Based Learning</a:t>
            </a:r>
            <a:r>
              <a:rPr lang="en-US" sz="1100" b="0" dirty="0"/>
              <a:t>. https://onlinelibrary.wiley.com/doi/abs/10.1002/9781119173243.ch15</a:t>
            </a:r>
          </a:p>
          <a:p>
            <a:r>
              <a:rPr lang="en-US" sz="1100" b="0" dirty="0" smtClean="0"/>
              <a:t>Center for Teaching. University of Iowa. Steps to a Problem-Based </a:t>
            </a:r>
            <a:r>
              <a:rPr lang="en-US" sz="1100" b="0" dirty="0"/>
              <a:t>Learning Approach. https://</a:t>
            </a:r>
            <a:r>
              <a:rPr lang="en-US" sz="1100" b="0" dirty="0" smtClean="0"/>
              <a:t>teach.its.uiowa.edu/sites/teach.its.uiowa.edu/files/docs/docs/Steps_of_PBL_ed.pdf</a:t>
            </a:r>
          </a:p>
          <a:p>
            <a:r>
              <a:rPr lang="fi-FI" sz="1100" b="0" dirty="0" err="1"/>
              <a:t>Dolmans</a:t>
            </a:r>
            <a:r>
              <a:rPr lang="fi-FI" sz="1100" b="0" dirty="0"/>
              <a:t>, D.; </a:t>
            </a:r>
            <a:r>
              <a:rPr lang="fi-FI" sz="1100" b="0" dirty="0" err="1"/>
              <a:t>Loyens</a:t>
            </a:r>
            <a:r>
              <a:rPr lang="fi-FI" sz="1100" b="0" dirty="0"/>
              <a:t>, S., </a:t>
            </a:r>
            <a:r>
              <a:rPr lang="fi-FI" sz="1100" b="0" dirty="0" err="1"/>
              <a:t>Marcq</a:t>
            </a:r>
            <a:r>
              <a:rPr lang="fi-FI" sz="1100" b="0" dirty="0"/>
              <a:t>, H., </a:t>
            </a:r>
            <a:r>
              <a:rPr lang="fi-FI" sz="1100" b="0" dirty="0" err="1"/>
              <a:t>Gijbels</a:t>
            </a:r>
            <a:r>
              <a:rPr lang="fi-FI" sz="1100" b="0" dirty="0"/>
              <a:t>, D. (2015). </a:t>
            </a:r>
            <a:r>
              <a:rPr lang="en-US" sz="1100" b="0" dirty="0"/>
              <a:t>Deep and surface learning in problem-based learning: a review of the literature. </a:t>
            </a:r>
            <a:r>
              <a:rPr lang="en-US" sz="1100" b="0" i="1" dirty="0"/>
              <a:t>Advances in in Health Sciences Education Advances in Health Sciences Education, </a:t>
            </a:r>
            <a:r>
              <a:rPr lang="en-US" sz="1100" b="0" dirty="0"/>
              <a:t>volume 21, </a:t>
            </a:r>
            <a:r>
              <a:rPr lang="en-US" sz="1100" b="0" dirty="0" smtClean="0"/>
              <a:t>pages 1087–1112(2016</a:t>
            </a:r>
            <a:r>
              <a:rPr lang="en-US" sz="1100" b="0" dirty="0"/>
              <a:t>)</a:t>
            </a:r>
            <a:r>
              <a:rPr lang="fi-FI" sz="1100" b="0" dirty="0"/>
              <a:t>. https://link.springer.com/article/10.1007/s10459-015-9645-6</a:t>
            </a:r>
            <a:r>
              <a:rPr lang="fi-FI" sz="1100" b="0" dirty="0">
                <a:hlinkClick r:id="rId2"/>
              </a:rPr>
              <a:t>ps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92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Custom 1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FFFFFF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0" id="{A8A98063-354F-574D-BD7C-5730BE16CE20}" vid="{4514F847-FB95-3F4B-97E8-FD459DCC13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Aalto_template_blue_169</Template>
  <TotalTime>449</TotalTime>
  <Words>273</Words>
  <Application>Microsoft Office PowerPoint</Application>
  <PresentationFormat>On-screen Show (16:9)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arial</vt:lpstr>
      <vt:lpstr>Arial Hebrew Scholar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Forget Maurice</dc:creator>
  <cp:lastModifiedBy>Gamache Susan</cp:lastModifiedBy>
  <cp:revision>35</cp:revision>
  <dcterms:created xsi:type="dcterms:W3CDTF">2019-03-01T07:35:31Z</dcterms:created>
  <dcterms:modified xsi:type="dcterms:W3CDTF">2020-07-02T17:36:18Z</dcterms:modified>
</cp:coreProperties>
</file>