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38"/>
  </p:notesMasterIdLst>
  <p:sldIdLst>
    <p:sldId id="256" r:id="rId2"/>
    <p:sldId id="659" r:id="rId3"/>
    <p:sldId id="660" r:id="rId4"/>
    <p:sldId id="726" r:id="rId5"/>
    <p:sldId id="263" r:id="rId6"/>
    <p:sldId id="661" r:id="rId7"/>
    <p:sldId id="662" r:id="rId8"/>
    <p:sldId id="644" r:id="rId9"/>
    <p:sldId id="603" r:id="rId10"/>
    <p:sldId id="637" r:id="rId11"/>
    <p:sldId id="616" r:id="rId12"/>
    <p:sldId id="609" r:id="rId13"/>
    <p:sldId id="610" r:id="rId14"/>
    <p:sldId id="615" r:id="rId15"/>
    <p:sldId id="611" r:id="rId16"/>
    <p:sldId id="612" r:id="rId17"/>
    <p:sldId id="617" r:id="rId18"/>
    <p:sldId id="649" r:id="rId19"/>
    <p:sldId id="588" r:id="rId20"/>
    <p:sldId id="589" r:id="rId21"/>
    <p:sldId id="663" r:id="rId22"/>
    <p:sldId id="664" r:id="rId23"/>
    <p:sldId id="665" r:id="rId24"/>
    <p:sldId id="671" r:id="rId25"/>
    <p:sldId id="667" r:id="rId26"/>
    <p:sldId id="668" r:id="rId27"/>
    <p:sldId id="669" r:id="rId28"/>
    <p:sldId id="670" r:id="rId29"/>
    <p:sldId id="528" r:id="rId30"/>
    <p:sldId id="623" r:id="rId31"/>
    <p:sldId id="673" r:id="rId32"/>
    <p:sldId id="674" r:id="rId33"/>
    <p:sldId id="672" r:id="rId34"/>
    <p:sldId id="675" r:id="rId35"/>
    <p:sldId id="676" r:id="rId36"/>
    <p:sldId id="72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98CE5"/>
    <a:srgbClr val="0088EE"/>
    <a:srgbClr val="0078D2"/>
    <a:srgbClr val="82AD23"/>
    <a:srgbClr val="22D050"/>
    <a:srgbClr val="98CA28"/>
    <a:srgbClr val="84AF23"/>
    <a:srgbClr val="78A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408FD-F21B-4C40-96B0-18774F28D40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9F5A6B0-EFDC-498D-A921-7B5F96015757}">
      <dgm:prSet/>
      <dgm:spPr/>
      <dgm:t>
        <a:bodyPr/>
        <a:lstStyle/>
        <a:p>
          <a:r>
            <a:rPr lang="en-US" dirty="0"/>
            <a:t>National land use guidelines – State council</a:t>
          </a:r>
        </a:p>
      </dgm:t>
    </dgm:pt>
    <dgm:pt modelId="{E1949E69-B5B4-4232-AFF7-E0868C0C1D2A}" type="parTrans" cxnId="{6698215A-4993-44E7-84A3-C0610F8F8D5E}">
      <dgm:prSet/>
      <dgm:spPr/>
      <dgm:t>
        <a:bodyPr/>
        <a:lstStyle/>
        <a:p>
          <a:endParaRPr lang="en-US"/>
        </a:p>
      </dgm:t>
    </dgm:pt>
    <dgm:pt modelId="{A41DCD6D-B870-4F19-A554-2028869F95FD}" type="sibTrans" cxnId="{6698215A-4993-44E7-84A3-C0610F8F8D5E}">
      <dgm:prSet/>
      <dgm:spPr/>
      <dgm:t>
        <a:bodyPr/>
        <a:lstStyle/>
        <a:p>
          <a:endParaRPr lang="en-US"/>
        </a:p>
      </dgm:t>
    </dgm:pt>
    <dgm:pt modelId="{DCB39B63-9217-4BC9-9691-7784DEA5031B}">
      <dgm:prSet/>
      <dgm:spPr/>
      <dgm:t>
        <a:bodyPr/>
        <a:lstStyle/>
        <a:p>
          <a:r>
            <a:rPr lang="en-US" dirty="0"/>
            <a:t>Regional plan – regional council</a:t>
          </a:r>
        </a:p>
      </dgm:t>
    </dgm:pt>
    <dgm:pt modelId="{1DF1AEFE-1DB8-4031-A63E-2E0E62AFE88B}" type="parTrans" cxnId="{3DA07819-C2B3-4E29-8EFA-4DE8C35AD763}">
      <dgm:prSet/>
      <dgm:spPr/>
      <dgm:t>
        <a:bodyPr/>
        <a:lstStyle/>
        <a:p>
          <a:endParaRPr lang="en-US"/>
        </a:p>
      </dgm:t>
    </dgm:pt>
    <dgm:pt modelId="{9B91F794-348F-43A7-9296-1006855FD903}" type="sibTrans" cxnId="{3DA07819-C2B3-4E29-8EFA-4DE8C35AD763}">
      <dgm:prSet/>
      <dgm:spPr/>
      <dgm:t>
        <a:bodyPr/>
        <a:lstStyle/>
        <a:p>
          <a:endParaRPr lang="en-US"/>
        </a:p>
      </dgm:t>
    </dgm:pt>
    <dgm:pt modelId="{D77DD0EC-3DE0-4806-9915-B1D2CB7060E4}">
      <dgm:prSet/>
      <dgm:spPr/>
      <dgm:t>
        <a:bodyPr/>
        <a:lstStyle/>
        <a:p>
          <a:r>
            <a:rPr lang="en-US" dirty="0"/>
            <a:t>Master plan - municipality</a:t>
          </a:r>
        </a:p>
      </dgm:t>
    </dgm:pt>
    <dgm:pt modelId="{9BB658B4-51F9-426F-846B-DF371BA83E20}" type="parTrans" cxnId="{7FBA97DC-87F9-4D22-B42F-C1A76FA9670E}">
      <dgm:prSet/>
      <dgm:spPr/>
      <dgm:t>
        <a:bodyPr/>
        <a:lstStyle/>
        <a:p>
          <a:endParaRPr lang="en-US"/>
        </a:p>
      </dgm:t>
    </dgm:pt>
    <dgm:pt modelId="{956CB887-0566-427E-9D09-14A4630AD2C0}" type="sibTrans" cxnId="{7FBA97DC-87F9-4D22-B42F-C1A76FA9670E}">
      <dgm:prSet/>
      <dgm:spPr/>
      <dgm:t>
        <a:bodyPr/>
        <a:lstStyle/>
        <a:p>
          <a:endParaRPr lang="en-US"/>
        </a:p>
      </dgm:t>
    </dgm:pt>
    <dgm:pt modelId="{268F6F07-85C9-459B-B9E0-984E2BCC097C}">
      <dgm:prSet/>
      <dgm:spPr/>
      <dgm:t>
        <a:bodyPr/>
        <a:lstStyle/>
        <a:p>
          <a:r>
            <a:rPr lang="en-US" dirty="0"/>
            <a:t>Detailed plan - municipality</a:t>
          </a:r>
        </a:p>
      </dgm:t>
    </dgm:pt>
    <dgm:pt modelId="{BD56EC14-BBBD-4872-974E-77203B75FDC6}" type="parTrans" cxnId="{212A68BD-76CA-47F1-8DA3-4D5F0A711B32}">
      <dgm:prSet/>
      <dgm:spPr/>
      <dgm:t>
        <a:bodyPr/>
        <a:lstStyle/>
        <a:p>
          <a:endParaRPr lang="en-US"/>
        </a:p>
      </dgm:t>
    </dgm:pt>
    <dgm:pt modelId="{2EFFE31C-4507-4053-B6CF-E7020C592480}" type="sibTrans" cxnId="{212A68BD-76CA-47F1-8DA3-4D5F0A711B32}">
      <dgm:prSet/>
      <dgm:spPr/>
      <dgm:t>
        <a:bodyPr/>
        <a:lstStyle/>
        <a:p>
          <a:endParaRPr lang="en-US"/>
        </a:p>
      </dgm:t>
    </dgm:pt>
    <dgm:pt modelId="{85A380ED-F2F5-4BFD-9B37-BF3AB67A62A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Building ordinance </a:t>
          </a:r>
          <a:r>
            <a:rPr lang="en-US" dirty="0"/>
            <a:t>– municipality</a:t>
          </a:r>
        </a:p>
      </dgm:t>
    </dgm:pt>
    <dgm:pt modelId="{B1044D1E-EF25-4888-9509-FFD7AC10E2D1}" type="parTrans" cxnId="{4930E8FB-459F-4BA0-877A-8CEDF3DDBDC4}">
      <dgm:prSet/>
      <dgm:spPr/>
      <dgm:t>
        <a:bodyPr/>
        <a:lstStyle/>
        <a:p>
          <a:endParaRPr lang="en-US"/>
        </a:p>
      </dgm:t>
    </dgm:pt>
    <dgm:pt modelId="{7670ADEA-3EEB-4FE8-9CE0-2BC1425A697B}" type="sibTrans" cxnId="{4930E8FB-459F-4BA0-877A-8CEDF3DDBDC4}">
      <dgm:prSet/>
      <dgm:spPr/>
      <dgm:t>
        <a:bodyPr/>
        <a:lstStyle/>
        <a:p>
          <a:endParaRPr lang="en-US"/>
        </a:p>
      </dgm:t>
    </dgm:pt>
    <dgm:pt modelId="{567E3046-3F4A-4391-83DF-1DB86BA2D4D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Decision concerning the need for planning - municipality</a:t>
          </a:r>
        </a:p>
      </dgm:t>
    </dgm:pt>
    <dgm:pt modelId="{E2F94779-C2CF-4564-8B23-837B174AEEA1}" type="parTrans" cxnId="{B44058C4-FFD6-4520-8CB1-EF6051141F48}">
      <dgm:prSet/>
      <dgm:spPr/>
      <dgm:t>
        <a:bodyPr/>
        <a:lstStyle/>
        <a:p>
          <a:endParaRPr lang="en-US"/>
        </a:p>
      </dgm:t>
    </dgm:pt>
    <dgm:pt modelId="{AB9151EC-B5A5-4215-A934-27BA8959FA69}" type="sibTrans" cxnId="{B44058C4-FFD6-4520-8CB1-EF6051141F48}">
      <dgm:prSet/>
      <dgm:spPr/>
      <dgm:t>
        <a:bodyPr/>
        <a:lstStyle/>
        <a:p>
          <a:endParaRPr lang="en-US"/>
        </a:p>
      </dgm:t>
    </dgm:pt>
    <dgm:pt modelId="{53E72231-6685-4892-8E85-326EED7C3722}" type="pres">
      <dgm:prSet presAssocID="{2E1408FD-F21B-4C40-96B0-18774F28D405}" presName="linear" presStyleCnt="0">
        <dgm:presLayoutVars>
          <dgm:animLvl val="lvl"/>
          <dgm:resizeHandles val="exact"/>
        </dgm:presLayoutVars>
      </dgm:prSet>
      <dgm:spPr/>
    </dgm:pt>
    <dgm:pt modelId="{E8F0E55C-896D-47CC-88AF-F49142ECC1D2}" type="pres">
      <dgm:prSet presAssocID="{19F5A6B0-EFDC-498D-A921-7B5F9601575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1A66E2-0756-4B06-A0D4-74964782236C}" type="pres">
      <dgm:prSet presAssocID="{A41DCD6D-B870-4F19-A554-2028869F95FD}" presName="spacer" presStyleCnt="0"/>
      <dgm:spPr/>
    </dgm:pt>
    <dgm:pt modelId="{F1F97C31-30F6-438B-A648-2CC4B62E9555}" type="pres">
      <dgm:prSet presAssocID="{DCB39B63-9217-4BC9-9691-7784DEA5031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78C619B-18F8-420E-9B90-EB4790411443}" type="pres">
      <dgm:prSet presAssocID="{9B91F794-348F-43A7-9296-1006855FD903}" presName="spacer" presStyleCnt="0"/>
      <dgm:spPr/>
    </dgm:pt>
    <dgm:pt modelId="{C59CA559-5BD9-45EE-9461-CCE3FCE00D61}" type="pres">
      <dgm:prSet presAssocID="{D77DD0EC-3DE0-4806-9915-B1D2CB7060E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7CDE952-0ADE-401B-9CDF-C818FF73AFFC}" type="pres">
      <dgm:prSet presAssocID="{956CB887-0566-427E-9D09-14A4630AD2C0}" presName="spacer" presStyleCnt="0"/>
      <dgm:spPr/>
    </dgm:pt>
    <dgm:pt modelId="{57C3FB3F-695A-47E8-A305-49CAA7A7901A}" type="pres">
      <dgm:prSet presAssocID="{268F6F07-85C9-459B-B9E0-984E2BCC097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D474BA1-578F-4B35-8A17-ACFD99F16128}" type="pres">
      <dgm:prSet presAssocID="{2EFFE31C-4507-4053-B6CF-E7020C592480}" presName="spacer" presStyleCnt="0"/>
      <dgm:spPr/>
    </dgm:pt>
    <dgm:pt modelId="{1D2FFA3F-E42F-4D36-ABCB-9184CA6A4924}" type="pres">
      <dgm:prSet presAssocID="{85A380ED-F2F5-4BFD-9B37-BF3AB67A62A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A06CF8-49CE-4B75-AB15-A31F1FE118DB}" type="pres">
      <dgm:prSet presAssocID="{7670ADEA-3EEB-4FE8-9CE0-2BC1425A697B}" presName="spacer" presStyleCnt="0"/>
      <dgm:spPr/>
    </dgm:pt>
    <dgm:pt modelId="{801CE35A-2FBF-4DA3-BF2B-153D73CBEA2C}" type="pres">
      <dgm:prSet presAssocID="{567E3046-3F4A-4391-83DF-1DB86BA2D4D8}" presName="parentText" presStyleLbl="node1" presStyleIdx="5" presStyleCnt="6" custLinFactY="76858" custLinFactNeighborY="100000">
        <dgm:presLayoutVars>
          <dgm:chMax val="0"/>
          <dgm:bulletEnabled val="1"/>
        </dgm:presLayoutVars>
      </dgm:prSet>
      <dgm:spPr/>
    </dgm:pt>
  </dgm:ptLst>
  <dgm:cxnLst>
    <dgm:cxn modelId="{3DA07819-C2B3-4E29-8EFA-4DE8C35AD763}" srcId="{2E1408FD-F21B-4C40-96B0-18774F28D405}" destId="{DCB39B63-9217-4BC9-9691-7784DEA5031B}" srcOrd="1" destOrd="0" parTransId="{1DF1AEFE-1DB8-4031-A63E-2E0E62AFE88B}" sibTransId="{9B91F794-348F-43A7-9296-1006855FD903}"/>
    <dgm:cxn modelId="{CF5E2222-9920-4885-9D00-F217ADAA84F8}" type="presOf" srcId="{DCB39B63-9217-4BC9-9691-7784DEA5031B}" destId="{F1F97C31-30F6-438B-A648-2CC4B62E9555}" srcOrd="0" destOrd="0" presId="urn:microsoft.com/office/officeart/2005/8/layout/vList2"/>
    <dgm:cxn modelId="{ECB21269-1949-4A9C-82B8-627D87B6D057}" type="presOf" srcId="{D77DD0EC-3DE0-4806-9915-B1D2CB7060E4}" destId="{C59CA559-5BD9-45EE-9461-CCE3FCE00D61}" srcOrd="0" destOrd="0" presId="urn:microsoft.com/office/officeart/2005/8/layout/vList2"/>
    <dgm:cxn modelId="{3CE52651-4688-4CD6-9F9B-C5CDB6AFC4A1}" type="presOf" srcId="{85A380ED-F2F5-4BFD-9B37-BF3AB67A62AC}" destId="{1D2FFA3F-E42F-4D36-ABCB-9184CA6A4924}" srcOrd="0" destOrd="0" presId="urn:microsoft.com/office/officeart/2005/8/layout/vList2"/>
    <dgm:cxn modelId="{6698215A-4993-44E7-84A3-C0610F8F8D5E}" srcId="{2E1408FD-F21B-4C40-96B0-18774F28D405}" destId="{19F5A6B0-EFDC-498D-A921-7B5F96015757}" srcOrd="0" destOrd="0" parTransId="{E1949E69-B5B4-4232-AFF7-E0868C0C1D2A}" sibTransId="{A41DCD6D-B870-4F19-A554-2028869F95FD}"/>
    <dgm:cxn modelId="{D86CE99E-9EC4-4730-982E-A8E31768589E}" type="presOf" srcId="{19F5A6B0-EFDC-498D-A921-7B5F96015757}" destId="{E8F0E55C-896D-47CC-88AF-F49142ECC1D2}" srcOrd="0" destOrd="0" presId="urn:microsoft.com/office/officeart/2005/8/layout/vList2"/>
    <dgm:cxn modelId="{F7F76FA6-34C7-499C-8494-F053EC23801A}" type="presOf" srcId="{2E1408FD-F21B-4C40-96B0-18774F28D405}" destId="{53E72231-6685-4892-8E85-326EED7C3722}" srcOrd="0" destOrd="0" presId="urn:microsoft.com/office/officeart/2005/8/layout/vList2"/>
    <dgm:cxn modelId="{C4B850B2-CDCF-4A7D-A786-3A590D655B6C}" type="presOf" srcId="{268F6F07-85C9-459B-B9E0-984E2BCC097C}" destId="{57C3FB3F-695A-47E8-A305-49CAA7A7901A}" srcOrd="0" destOrd="0" presId="urn:microsoft.com/office/officeart/2005/8/layout/vList2"/>
    <dgm:cxn modelId="{212A68BD-76CA-47F1-8DA3-4D5F0A711B32}" srcId="{2E1408FD-F21B-4C40-96B0-18774F28D405}" destId="{268F6F07-85C9-459B-B9E0-984E2BCC097C}" srcOrd="3" destOrd="0" parTransId="{BD56EC14-BBBD-4872-974E-77203B75FDC6}" sibTransId="{2EFFE31C-4507-4053-B6CF-E7020C592480}"/>
    <dgm:cxn modelId="{B44058C4-FFD6-4520-8CB1-EF6051141F48}" srcId="{2E1408FD-F21B-4C40-96B0-18774F28D405}" destId="{567E3046-3F4A-4391-83DF-1DB86BA2D4D8}" srcOrd="5" destOrd="0" parTransId="{E2F94779-C2CF-4564-8B23-837B174AEEA1}" sibTransId="{AB9151EC-B5A5-4215-A934-27BA8959FA69}"/>
    <dgm:cxn modelId="{8E8FB4D1-93E6-41D8-A5E1-81D0218530CA}" type="presOf" srcId="{567E3046-3F4A-4391-83DF-1DB86BA2D4D8}" destId="{801CE35A-2FBF-4DA3-BF2B-153D73CBEA2C}" srcOrd="0" destOrd="0" presId="urn:microsoft.com/office/officeart/2005/8/layout/vList2"/>
    <dgm:cxn modelId="{7FBA97DC-87F9-4D22-B42F-C1A76FA9670E}" srcId="{2E1408FD-F21B-4C40-96B0-18774F28D405}" destId="{D77DD0EC-3DE0-4806-9915-B1D2CB7060E4}" srcOrd="2" destOrd="0" parTransId="{9BB658B4-51F9-426F-846B-DF371BA83E20}" sibTransId="{956CB887-0566-427E-9D09-14A4630AD2C0}"/>
    <dgm:cxn modelId="{4930E8FB-459F-4BA0-877A-8CEDF3DDBDC4}" srcId="{2E1408FD-F21B-4C40-96B0-18774F28D405}" destId="{85A380ED-F2F5-4BFD-9B37-BF3AB67A62AC}" srcOrd="4" destOrd="0" parTransId="{B1044D1E-EF25-4888-9509-FFD7AC10E2D1}" sibTransId="{7670ADEA-3EEB-4FE8-9CE0-2BC1425A697B}"/>
    <dgm:cxn modelId="{BD1743E4-F85E-4E40-A753-B005F1FB7C13}" type="presParOf" srcId="{53E72231-6685-4892-8E85-326EED7C3722}" destId="{E8F0E55C-896D-47CC-88AF-F49142ECC1D2}" srcOrd="0" destOrd="0" presId="urn:microsoft.com/office/officeart/2005/8/layout/vList2"/>
    <dgm:cxn modelId="{E65DEE1A-4A86-46E6-879A-13A4C26AC30A}" type="presParOf" srcId="{53E72231-6685-4892-8E85-326EED7C3722}" destId="{D21A66E2-0756-4B06-A0D4-74964782236C}" srcOrd="1" destOrd="0" presId="urn:microsoft.com/office/officeart/2005/8/layout/vList2"/>
    <dgm:cxn modelId="{681CFD22-B859-4893-8FCF-D3EA8C3586FA}" type="presParOf" srcId="{53E72231-6685-4892-8E85-326EED7C3722}" destId="{F1F97C31-30F6-438B-A648-2CC4B62E9555}" srcOrd="2" destOrd="0" presId="urn:microsoft.com/office/officeart/2005/8/layout/vList2"/>
    <dgm:cxn modelId="{6A8F8C51-FAAF-4E35-B323-E54D1E84175A}" type="presParOf" srcId="{53E72231-6685-4892-8E85-326EED7C3722}" destId="{378C619B-18F8-420E-9B90-EB4790411443}" srcOrd="3" destOrd="0" presId="urn:microsoft.com/office/officeart/2005/8/layout/vList2"/>
    <dgm:cxn modelId="{5D0955C0-3581-46A8-9BB4-6D0CD7B40264}" type="presParOf" srcId="{53E72231-6685-4892-8E85-326EED7C3722}" destId="{C59CA559-5BD9-45EE-9461-CCE3FCE00D61}" srcOrd="4" destOrd="0" presId="urn:microsoft.com/office/officeart/2005/8/layout/vList2"/>
    <dgm:cxn modelId="{D3D76E8E-74A1-4755-A21F-DCDFB9A9451C}" type="presParOf" srcId="{53E72231-6685-4892-8E85-326EED7C3722}" destId="{07CDE952-0ADE-401B-9CDF-C818FF73AFFC}" srcOrd="5" destOrd="0" presId="urn:microsoft.com/office/officeart/2005/8/layout/vList2"/>
    <dgm:cxn modelId="{FF688B6E-5539-49F3-A586-D33600F1A733}" type="presParOf" srcId="{53E72231-6685-4892-8E85-326EED7C3722}" destId="{57C3FB3F-695A-47E8-A305-49CAA7A7901A}" srcOrd="6" destOrd="0" presId="urn:microsoft.com/office/officeart/2005/8/layout/vList2"/>
    <dgm:cxn modelId="{29B4CF30-E871-4B0A-B409-2FD6245161A7}" type="presParOf" srcId="{53E72231-6685-4892-8E85-326EED7C3722}" destId="{5D474BA1-578F-4B35-8A17-ACFD99F16128}" srcOrd="7" destOrd="0" presId="urn:microsoft.com/office/officeart/2005/8/layout/vList2"/>
    <dgm:cxn modelId="{E8A51F3E-DE16-4EC4-8F27-8A1793D4CA5A}" type="presParOf" srcId="{53E72231-6685-4892-8E85-326EED7C3722}" destId="{1D2FFA3F-E42F-4D36-ABCB-9184CA6A4924}" srcOrd="8" destOrd="0" presId="urn:microsoft.com/office/officeart/2005/8/layout/vList2"/>
    <dgm:cxn modelId="{8AEA7C60-4E8D-4DD4-86D6-3CB640B860E5}" type="presParOf" srcId="{53E72231-6685-4892-8E85-326EED7C3722}" destId="{9EA06CF8-49CE-4B75-AB15-A31F1FE118DB}" srcOrd="9" destOrd="0" presId="urn:microsoft.com/office/officeart/2005/8/layout/vList2"/>
    <dgm:cxn modelId="{4CF3D2A2-7221-4853-AB23-E8F904A1DB10}" type="presParOf" srcId="{53E72231-6685-4892-8E85-326EED7C3722}" destId="{801CE35A-2FBF-4DA3-BF2B-153D73CBEA2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35089B-7206-4F53-9DB0-0912DBA5A38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A595865-A86C-4122-B69E-A20A91A77C59}">
      <dgm:prSet custT="1"/>
      <dgm:spPr/>
      <dgm:t>
        <a:bodyPr/>
        <a:lstStyle/>
        <a:p>
          <a:r>
            <a:rPr lang="en-US" sz="2000" dirty="0"/>
            <a:t>The master plan procedure consists of the following steps:</a:t>
          </a:r>
        </a:p>
      </dgm:t>
    </dgm:pt>
    <dgm:pt modelId="{F0CE66FD-202C-4125-AFF0-BA97D067C851}" type="parTrans" cxnId="{AA019736-F87B-4576-91A7-8C24B792E0F8}">
      <dgm:prSet/>
      <dgm:spPr/>
      <dgm:t>
        <a:bodyPr/>
        <a:lstStyle/>
        <a:p>
          <a:endParaRPr lang="en-US" sz="2000"/>
        </a:p>
      </dgm:t>
    </dgm:pt>
    <dgm:pt modelId="{D0761655-F5F3-4A7C-BF97-706792D0D538}" type="sibTrans" cxnId="{AA019736-F87B-4576-91A7-8C24B792E0F8}">
      <dgm:prSet/>
      <dgm:spPr/>
      <dgm:t>
        <a:bodyPr/>
        <a:lstStyle/>
        <a:p>
          <a:endParaRPr lang="en-US" sz="2000"/>
        </a:p>
      </dgm:t>
    </dgm:pt>
    <dgm:pt modelId="{7F4AA52A-31F5-4491-9301-2E88CEF42256}">
      <dgm:prSet custT="1"/>
      <dgm:spPr/>
      <dgm:t>
        <a:bodyPr/>
        <a:lstStyle/>
        <a:p>
          <a:r>
            <a:rPr lang="en-US" sz="2000" dirty="0"/>
            <a:t>1. Submitting of a planning initiative to the municipality</a:t>
          </a:r>
        </a:p>
      </dgm:t>
    </dgm:pt>
    <dgm:pt modelId="{C15A7403-7C2C-43E7-AF8A-89165AB7184C}" type="parTrans" cxnId="{CFC0BAA9-B7EB-4E16-AF93-99E736A3E0CA}">
      <dgm:prSet/>
      <dgm:spPr/>
      <dgm:t>
        <a:bodyPr/>
        <a:lstStyle/>
        <a:p>
          <a:endParaRPr lang="en-US" sz="2000"/>
        </a:p>
      </dgm:t>
    </dgm:pt>
    <dgm:pt modelId="{5E25B168-67F4-44BB-ACA0-09A10B4480F9}" type="sibTrans" cxnId="{CFC0BAA9-B7EB-4E16-AF93-99E736A3E0CA}">
      <dgm:prSet/>
      <dgm:spPr/>
      <dgm:t>
        <a:bodyPr/>
        <a:lstStyle/>
        <a:p>
          <a:endParaRPr lang="en-US" sz="2000"/>
        </a:p>
      </dgm:t>
    </dgm:pt>
    <dgm:pt modelId="{C486B0DC-2B04-4420-83BE-5BD27DE568D6}">
      <dgm:prSet custT="1"/>
      <dgm:spPr/>
      <dgm:t>
        <a:bodyPr/>
        <a:lstStyle/>
        <a:p>
          <a:r>
            <a:rPr lang="en-US" sz="2000" b="1" u="sng" dirty="0"/>
            <a:t>2. Preparation of a Participation and Assessment Plan</a:t>
          </a:r>
        </a:p>
      </dgm:t>
    </dgm:pt>
    <dgm:pt modelId="{A14FB4D6-00EB-4808-9D72-E9D563CFD2A8}" type="parTrans" cxnId="{18D2CC69-89B0-47F9-83F3-0FD03B12F398}">
      <dgm:prSet/>
      <dgm:spPr/>
      <dgm:t>
        <a:bodyPr/>
        <a:lstStyle/>
        <a:p>
          <a:endParaRPr lang="en-US" sz="2000"/>
        </a:p>
      </dgm:t>
    </dgm:pt>
    <dgm:pt modelId="{5D1FB0B0-FA1E-4773-81C8-AC60796C2150}" type="sibTrans" cxnId="{18D2CC69-89B0-47F9-83F3-0FD03B12F398}">
      <dgm:prSet/>
      <dgm:spPr/>
      <dgm:t>
        <a:bodyPr/>
        <a:lstStyle/>
        <a:p>
          <a:endParaRPr lang="en-US" sz="2000"/>
        </a:p>
      </dgm:t>
    </dgm:pt>
    <dgm:pt modelId="{8183C650-7EDC-4B96-A44A-B1AA29C27CAF}">
      <dgm:prSet custT="1"/>
      <dgm:spPr/>
      <dgm:t>
        <a:bodyPr/>
        <a:lstStyle/>
        <a:p>
          <a:r>
            <a:rPr lang="en-US" sz="2000" dirty="0"/>
            <a:t>3. PAP on public display 14-30 days</a:t>
          </a:r>
        </a:p>
      </dgm:t>
    </dgm:pt>
    <dgm:pt modelId="{AA37E135-B53A-4E5C-81A7-73A65E818910}" type="parTrans" cxnId="{87BD9252-AA8C-41B7-BD15-576ED97D6993}">
      <dgm:prSet/>
      <dgm:spPr/>
      <dgm:t>
        <a:bodyPr/>
        <a:lstStyle/>
        <a:p>
          <a:endParaRPr lang="en-US" sz="2000"/>
        </a:p>
      </dgm:t>
    </dgm:pt>
    <dgm:pt modelId="{E53EF2D0-6E86-4825-B3FB-1F449C064B02}" type="sibTrans" cxnId="{87BD9252-AA8C-41B7-BD15-576ED97D6993}">
      <dgm:prSet/>
      <dgm:spPr/>
      <dgm:t>
        <a:bodyPr/>
        <a:lstStyle/>
        <a:p>
          <a:endParaRPr lang="en-US" sz="2000"/>
        </a:p>
      </dgm:t>
    </dgm:pt>
    <dgm:pt modelId="{C1F4DBAB-B2F7-4D98-8E16-96F519F55440}">
      <dgm:prSet custT="1"/>
      <dgm:spPr/>
      <dgm:t>
        <a:bodyPr/>
        <a:lstStyle/>
        <a:p>
          <a:r>
            <a:rPr lang="en-US" sz="2000" b="1" u="sng" dirty="0"/>
            <a:t>4. Drawing up a draft plan</a:t>
          </a:r>
        </a:p>
      </dgm:t>
    </dgm:pt>
    <dgm:pt modelId="{882B38D6-E239-447F-9EA5-BD4514E09420}" type="parTrans" cxnId="{4D03F509-1E09-4143-B9B9-4AA8BD9556CF}">
      <dgm:prSet/>
      <dgm:spPr/>
      <dgm:t>
        <a:bodyPr/>
        <a:lstStyle/>
        <a:p>
          <a:endParaRPr lang="en-US" sz="2000"/>
        </a:p>
      </dgm:t>
    </dgm:pt>
    <dgm:pt modelId="{2D3DBA92-D407-4E4F-9D3E-A84AE9079A96}" type="sibTrans" cxnId="{4D03F509-1E09-4143-B9B9-4AA8BD9556CF}">
      <dgm:prSet/>
      <dgm:spPr/>
      <dgm:t>
        <a:bodyPr/>
        <a:lstStyle/>
        <a:p>
          <a:endParaRPr lang="en-US" sz="2000"/>
        </a:p>
      </dgm:t>
    </dgm:pt>
    <dgm:pt modelId="{D57DB219-B908-4ABC-8FAC-62622C990B74}">
      <dgm:prSet custT="1"/>
      <dgm:spPr/>
      <dgm:t>
        <a:bodyPr/>
        <a:lstStyle/>
        <a:p>
          <a:r>
            <a:rPr lang="en-US" sz="2000" dirty="0"/>
            <a:t>5. Availability of the plan draft 14-30 days</a:t>
          </a:r>
        </a:p>
      </dgm:t>
    </dgm:pt>
    <dgm:pt modelId="{07E09D2C-089F-4DCA-AAF4-6AF02419EBD5}" type="parTrans" cxnId="{FE07F141-D6B5-4829-938D-CD468B56A229}">
      <dgm:prSet/>
      <dgm:spPr/>
      <dgm:t>
        <a:bodyPr/>
        <a:lstStyle/>
        <a:p>
          <a:endParaRPr lang="en-US" sz="2000"/>
        </a:p>
      </dgm:t>
    </dgm:pt>
    <dgm:pt modelId="{950B7A26-E9E1-4A96-AE38-3ABCC96694FA}" type="sibTrans" cxnId="{FE07F141-D6B5-4829-938D-CD468B56A229}">
      <dgm:prSet/>
      <dgm:spPr/>
      <dgm:t>
        <a:bodyPr/>
        <a:lstStyle/>
        <a:p>
          <a:endParaRPr lang="en-US" sz="2000"/>
        </a:p>
      </dgm:t>
    </dgm:pt>
    <dgm:pt modelId="{E057E5C7-258A-416B-9C8C-91FCEF9824AF}">
      <dgm:prSet custT="1"/>
      <dgm:spPr/>
      <dgm:t>
        <a:bodyPr/>
        <a:lstStyle/>
        <a:p>
          <a:r>
            <a:rPr lang="en-US" sz="2000" b="1" u="sng" dirty="0"/>
            <a:t>6. Drafting a Master plan proposal</a:t>
          </a:r>
        </a:p>
      </dgm:t>
    </dgm:pt>
    <dgm:pt modelId="{F36E4BEE-78A4-4B08-A87C-5BF56B27D060}" type="parTrans" cxnId="{40EDAE97-2104-4148-8A5D-B3F5A8948E60}">
      <dgm:prSet/>
      <dgm:spPr/>
      <dgm:t>
        <a:bodyPr/>
        <a:lstStyle/>
        <a:p>
          <a:endParaRPr lang="en-US" sz="2000"/>
        </a:p>
      </dgm:t>
    </dgm:pt>
    <dgm:pt modelId="{C77E84A4-ECE1-4ADF-82F0-549818B7E67E}" type="sibTrans" cxnId="{40EDAE97-2104-4148-8A5D-B3F5A8948E60}">
      <dgm:prSet/>
      <dgm:spPr/>
      <dgm:t>
        <a:bodyPr/>
        <a:lstStyle/>
        <a:p>
          <a:endParaRPr lang="en-US" sz="2000"/>
        </a:p>
      </dgm:t>
    </dgm:pt>
    <dgm:pt modelId="{645D8ED6-3C37-4B79-8B89-9A12059228FD}">
      <dgm:prSet custT="1"/>
      <dgm:spPr/>
      <dgm:t>
        <a:bodyPr/>
        <a:lstStyle/>
        <a:p>
          <a:r>
            <a:rPr lang="en-US" sz="2000" dirty="0"/>
            <a:t>7. Plan proposal on public display for 14-30 days</a:t>
          </a:r>
        </a:p>
      </dgm:t>
    </dgm:pt>
    <dgm:pt modelId="{2105F466-BB2C-4D02-A0CA-3D1F5ACAF73B}" type="parTrans" cxnId="{00682A6D-5AE1-417E-A89E-B90EF7374071}">
      <dgm:prSet/>
      <dgm:spPr/>
      <dgm:t>
        <a:bodyPr/>
        <a:lstStyle/>
        <a:p>
          <a:endParaRPr lang="en-US" sz="2000"/>
        </a:p>
      </dgm:t>
    </dgm:pt>
    <dgm:pt modelId="{9AA34B43-F6F4-469D-9DE3-E3478637DBEC}" type="sibTrans" cxnId="{00682A6D-5AE1-417E-A89E-B90EF7374071}">
      <dgm:prSet/>
      <dgm:spPr/>
      <dgm:t>
        <a:bodyPr/>
        <a:lstStyle/>
        <a:p>
          <a:endParaRPr lang="en-US" sz="2000"/>
        </a:p>
      </dgm:t>
    </dgm:pt>
    <dgm:pt modelId="{0D53D8C9-3849-466A-BEF5-A5CE4F77B360}">
      <dgm:prSet custT="1"/>
      <dgm:spPr/>
      <dgm:t>
        <a:bodyPr/>
        <a:lstStyle/>
        <a:p>
          <a:r>
            <a:rPr lang="en-US" sz="2000" dirty="0"/>
            <a:t>8. Approval by municipal council</a:t>
          </a:r>
        </a:p>
      </dgm:t>
    </dgm:pt>
    <dgm:pt modelId="{26C90FD4-67BD-422F-8F01-C4758261B51B}" type="parTrans" cxnId="{0C793CB5-E6A5-4737-8B8A-40C5537919AA}">
      <dgm:prSet/>
      <dgm:spPr/>
      <dgm:t>
        <a:bodyPr/>
        <a:lstStyle/>
        <a:p>
          <a:endParaRPr lang="en-US" sz="2000"/>
        </a:p>
      </dgm:t>
    </dgm:pt>
    <dgm:pt modelId="{40B4F439-080F-4253-B39A-790E53741CDA}" type="sibTrans" cxnId="{0C793CB5-E6A5-4737-8B8A-40C5537919AA}">
      <dgm:prSet/>
      <dgm:spPr/>
      <dgm:t>
        <a:bodyPr/>
        <a:lstStyle/>
        <a:p>
          <a:endParaRPr lang="en-US" sz="2000"/>
        </a:p>
      </dgm:t>
    </dgm:pt>
    <dgm:pt modelId="{39928AC6-C770-430A-84B8-00D63CF7F649}">
      <dgm:prSet custT="1"/>
      <dgm:spPr/>
      <dgm:t>
        <a:bodyPr/>
        <a:lstStyle/>
        <a:p>
          <a:r>
            <a:rPr lang="en-US" sz="2000" dirty="0"/>
            <a:t>9. Right of appeal 30 days</a:t>
          </a:r>
        </a:p>
      </dgm:t>
    </dgm:pt>
    <dgm:pt modelId="{B6100039-90E5-4151-B75E-ECAE2E7E162C}" type="parTrans" cxnId="{C0FD1AD6-593B-4E45-B4F7-C3A47E4CA828}">
      <dgm:prSet/>
      <dgm:spPr/>
      <dgm:t>
        <a:bodyPr/>
        <a:lstStyle/>
        <a:p>
          <a:endParaRPr lang="en-US" sz="2000"/>
        </a:p>
      </dgm:t>
    </dgm:pt>
    <dgm:pt modelId="{E16CF901-4E5D-43D0-8BB3-FCD3F568A992}" type="sibTrans" cxnId="{C0FD1AD6-593B-4E45-B4F7-C3A47E4CA828}">
      <dgm:prSet/>
      <dgm:spPr/>
      <dgm:t>
        <a:bodyPr/>
        <a:lstStyle/>
        <a:p>
          <a:endParaRPr lang="en-US" sz="2000"/>
        </a:p>
      </dgm:t>
    </dgm:pt>
    <dgm:pt modelId="{61FC1371-6029-483E-8F27-845817ACDE0B}">
      <dgm:prSet custT="1"/>
      <dgm:spPr/>
      <dgm:t>
        <a:bodyPr/>
        <a:lstStyle/>
        <a:p>
          <a:r>
            <a:rPr lang="en-US" sz="2000" dirty="0"/>
            <a:t>10. Entry into force</a:t>
          </a:r>
        </a:p>
      </dgm:t>
    </dgm:pt>
    <dgm:pt modelId="{84F89DC2-F3F9-4A5C-8D7D-03C22FA3B368}" type="parTrans" cxnId="{7F610B54-7BA8-4F2E-82FD-EBA48FFB5AF3}">
      <dgm:prSet/>
      <dgm:spPr/>
      <dgm:t>
        <a:bodyPr/>
        <a:lstStyle/>
        <a:p>
          <a:endParaRPr lang="en-US" sz="2000"/>
        </a:p>
      </dgm:t>
    </dgm:pt>
    <dgm:pt modelId="{54DEAE8D-9B9A-4D56-90E9-49B6AA4FD1D8}" type="sibTrans" cxnId="{7F610B54-7BA8-4F2E-82FD-EBA48FFB5AF3}">
      <dgm:prSet/>
      <dgm:spPr/>
      <dgm:t>
        <a:bodyPr/>
        <a:lstStyle/>
        <a:p>
          <a:endParaRPr lang="en-US" sz="2000"/>
        </a:p>
      </dgm:t>
    </dgm:pt>
    <dgm:pt modelId="{F0E9E858-F8D7-41CC-8310-54C4187F9D1E}" type="pres">
      <dgm:prSet presAssocID="{1735089B-7206-4F53-9DB0-0912DBA5A380}" presName="linear" presStyleCnt="0">
        <dgm:presLayoutVars>
          <dgm:animLvl val="lvl"/>
          <dgm:resizeHandles val="exact"/>
        </dgm:presLayoutVars>
      </dgm:prSet>
      <dgm:spPr/>
    </dgm:pt>
    <dgm:pt modelId="{795BC7E6-67D6-4BBF-A01D-DC9881343BE7}" type="pres">
      <dgm:prSet presAssocID="{5A595865-A86C-4122-B69E-A20A91A77C59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17D35EEF-0816-4CAB-B0C4-B48C4A7365C6}" type="pres">
      <dgm:prSet presAssocID="{D0761655-F5F3-4A7C-BF97-706792D0D538}" presName="spacer" presStyleCnt="0"/>
      <dgm:spPr/>
    </dgm:pt>
    <dgm:pt modelId="{79F67B16-F7BC-49EE-8275-361AE324FAE5}" type="pres">
      <dgm:prSet presAssocID="{7F4AA52A-31F5-4491-9301-2E88CEF42256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719C7F0D-25E2-4A88-945A-60706A7913B0}" type="pres">
      <dgm:prSet presAssocID="{5E25B168-67F4-44BB-ACA0-09A10B4480F9}" presName="spacer" presStyleCnt="0"/>
      <dgm:spPr/>
    </dgm:pt>
    <dgm:pt modelId="{301BE6B8-5735-426B-B1BD-9074FEDAD21C}" type="pres">
      <dgm:prSet presAssocID="{C486B0DC-2B04-4420-83BE-5BD27DE568D6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A9B1FAF1-34EF-40B3-860C-B96518D848DF}" type="pres">
      <dgm:prSet presAssocID="{5D1FB0B0-FA1E-4773-81C8-AC60796C2150}" presName="spacer" presStyleCnt="0"/>
      <dgm:spPr/>
    </dgm:pt>
    <dgm:pt modelId="{9E33E22A-4187-46D6-83B3-F08E5F896FC8}" type="pres">
      <dgm:prSet presAssocID="{8183C650-7EDC-4B96-A44A-B1AA29C27CAF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159A5C4D-DCD4-41EA-9AF2-D99F8781ED9A}" type="pres">
      <dgm:prSet presAssocID="{E53EF2D0-6E86-4825-B3FB-1F449C064B02}" presName="spacer" presStyleCnt="0"/>
      <dgm:spPr/>
    </dgm:pt>
    <dgm:pt modelId="{B9F509FC-0F49-4084-A211-D55741351753}" type="pres">
      <dgm:prSet presAssocID="{C1F4DBAB-B2F7-4D98-8E16-96F519F55440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037EAE47-C197-4C40-AB5A-CA26EB53206C}" type="pres">
      <dgm:prSet presAssocID="{2D3DBA92-D407-4E4F-9D3E-A84AE9079A96}" presName="spacer" presStyleCnt="0"/>
      <dgm:spPr/>
    </dgm:pt>
    <dgm:pt modelId="{526EA141-8D4B-4F4C-96FC-EDBA18369937}" type="pres">
      <dgm:prSet presAssocID="{D57DB219-B908-4ABC-8FAC-62622C990B74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D8EC9992-EDF5-4C8A-BBA5-FFE337BBE518}" type="pres">
      <dgm:prSet presAssocID="{950B7A26-E9E1-4A96-AE38-3ABCC96694FA}" presName="spacer" presStyleCnt="0"/>
      <dgm:spPr/>
    </dgm:pt>
    <dgm:pt modelId="{8EB12313-831F-47FA-98AA-B99A2E1B6559}" type="pres">
      <dgm:prSet presAssocID="{E057E5C7-258A-416B-9C8C-91FCEF9824AF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C4ABF5A6-1B66-4009-A2F2-3CD25640E5EA}" type="pres">
      <dgm:prSet presAssocID="{C77E84A4-ECE1-4ADF-82F0-549818B7E67E}" presName="spacer" presStyleCnt="0"/>
      <dgm:spPr/>
    </dgm:pt>
    <dgm:pt modelId="{B1BDEC0B-02C6-4F96-BFD3-CBD0FE0D2046}" type="pres">
      <dgm:prSet presAssocID="{645D8ED6-3C37-4B79-8B89-9A12059228FD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4CDBDA34-126D-4D68-9006-3AA4045E37FA}" type="pres">
      <dgm:prSet presAssocID="{9AA34B43-F6F4-469D-9DE3-E3478637DBEC}" presName="spacer" presStyleCnt="0"/>
      <dgm:spPr/>
    </dgm:pt>
    <dgm:pt modelId="{46C132A5-C66F-4DF6-AC37-36930ADDA600}" type="pres">
      <dgm:prSet presAssocID="{0D53D8C9-3849-466A-BEF5-A5CE4F77B360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61BFCB3A-D3CE-4FED-8C49-B97385865CCF}" type="pres">
      <dgm:prSet presAssocID="{40B4F439-080F-4253-B39A-790E53741CDA}" presName="spacer" presStyleCnt="0"/>
      <dgm:spPr/>
    </dgm:pt>
    <dgm:pt modelId="{F9FCF5BA-4EFB-4C36-AF0C-26289F49C4D8}" type="pres">
      <dgm:prSet presAssocID="{39928AC6-C770-430A-84B8-00D63CF7F649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650FFF1F-7962-4FAC-B818-BD312630FA8C}" type="pres">
      <dgm:prSet presAssocID="{E16CF901-4E5D-43D0-8BB3-FCD3F568A992}" presName="spacer" presStyleCnt="0"/>
      <dgm:spPr/>
    </dgm:pt>
    <dgm:pt modelId="{E331610A-0A72-4431-9E91-8BDC34A63C4D}" type="pres">
      <dgm:prSet presAssocID="{61FC1371-6029-483E-8F27-845817ACDE0B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4D03F509-1E09-4143-B9B9-4AA8BD9556CF}" srcId="{1735089B-7206-4F53-9DB0-0912DBA5A380}" destId="{C1F4DBAB-B2F7-4D98-8E16-96F519F55440}" srcOrd="4" destOrd="0" parTransId="{882B38D6-E239-447F-9EA5-BD4514E09420}" sibTransId="{2D3DBA92-D407-4E4F-9D3E-A84AE9079A96}"/>
    <dgm:cxn modelId="{9F1BA20F-A1C2-48E1-BC7D-508F9F18FBBE}" type="presOf" srcId="{39928AC6-C770-430A-84B8-00D63CF7F649}" destId="{F9FCF5BA-4EFB-4C36-AF0C-26289F49C4D8}" srcOrd="0" destOrd="0" presId="urn:microsoft.com/office/officeart/2005/8/layout/vList2"/>
    <dgm:cxn modelId="{57AD9E15-8EF6-4982-8DAC-E7D6063A8717}" type="presOf" srcId="{E057E5C7-258A-416B-9C8C-91FCEF9824AF}" destId="{8EB12313-831F-47FA-98AA-B99A2E1B6559}" srcOrd="0" destOrd="0" presId="urn:microsoft.com/office/officeart/2005/8/layout/vList2"/>
    <dgm:cxn modelId="{FB1A691E-A25B-42C0-BA5B-E87CC1E32113}" type="presOf" srcId="{61FC1371-6029-483E-8F27-845817ACDE0B}" destId="{E331610A-0A72-4431-9E91-8BDC34A63C4D}" srcOrd="0" destOrd="0" presId="urn:microsoft.com/office/officeart/2005/8/layout/vList2"/>
    <dgm:cxn modelId="{AA019736-F87B-4576-91A7-8C24B792E0F8}" srcId="{1735089B-7206-4F53-9DB0-0912DBA5A380}" destId="{5A595865-A86C-4122-B69E-A20A91A77C59}" srcOrd="0" destOrd="0" parTransId="{F0CE66FD-202C-4125-AFF0-BA97D067C851}" sibTransId="{D0761655-F5F3-4A7C-BF97-706792D0D538}"/>
    <dgm:cxn modelId="{FE07F141-D6B5-4829-938D-CD468B56A229}" srcId="{1735089B-7206-4F53-9DB0-0912DBA5A380}" destId="{D57DB219-B908-4ABC-8FAC-62622C990B74}" srcOrd="5" destOrd="0" parTransId="{07E09D2C-089F-4DCA-AAF4-6AF02419EBD5}" sibTransId="{950B7A26-E9E1-4A96-AE38-3ABCC96694FA}"/>
    <dgm:cxn modelId="{18D2CC69-89B0-47F9-83F3-0FD03B12F398}" srcId="{1735089B-7206-4F53-9DB0-0912DBA5A380}" destId="{C486B0DC-2B04-4420-83BE-5BD27DE568D6}" srcOrd="2" destOrd="0" parTransId="{A14FB4D6-00EB-4808-9D72-E9D563CFD2A8}" sibTransId="{5D1FB0B0-FA1E-4773-81C8-AC60796C2150}"/>
    <dgm:cxn modelId="{9852D86C-D338-468E-8E65-76EC95CF37C7}" type="presOf" srcId="{1735089B-7206-4F53-9DB0-0912DBA5A380}" destId="{F0E9E858-F8D7-41CC-8310-54C4187F9D1E}" srcOrd="0" destOrd="0" presId="urn:microsoft.com/office/officeart/2005/8/layout/vList2"/>
    <dgm:cxn modelId="{00682A6D-5AE1-417E-A89E-B90EF7374071}" srcId="{1735089B-7206-4F53-9DB0-0912DBA5A380}" destId="{645D8ED6-3C37-4B79-8B89-9A12059228FD}" srcOrd="7" destOrd="0" parTransId="{2105F466-BB2C-4D02-A0CA-3D1F5ACAF73B}" sibTransId="{9AA34B43-F6F4-469D-9DE3-E3478637DBEC}"/>
    <dgm:cxn modelId="{DE190B4E-C653-4500-B8D7-B4D80FF40702}" type="presOf" srcId="{D57DB219-B908-4ABC-8FAC-62622C990B74}" destId="{526EA141-8D4B-4F4C-96FC-EDBA18369937}" srcOrd="0" destOrd="0" presId="urn:microsoft.com/office/officeart/2005/8/layout/vList2"/>
    <dgm:cxn modelId="{87BD9252-AA8C-41B7-BD15-576ED97D6993}" srcId="{1735089B-7206-4F53-9DB0-0912DBA5A380}" destId="{8183C650-7EDC-4B96-A44A-B1AA29C27CAF}" srcOrd="3" destOrd="0" parTransId="{AA37E135-B53A-4E5C-81A7-73A65E818910}" sibTransId="{E53EF2D0-6E86-4825-B3FB-1F449C064B02}"/>
    <dgm:cxn modelId="{7F610B54-7BA8-4F2E-82FD-EBA48FFB5AF3}" srcId="{1735089B-7206-4F53-9DB0-0912DBA5A380}" destId="{61FC1371-6029-483E-8F27-845817ACDE0B}" srcOrd="10" destOrd="0" parTransId="{84F89DC2-F3F9-4A5C-8D7D-03C22FA3B368}" sibTransId="{54DEAE8D-9B9A-4D56-90E9-49B6AA4FD1D8}"/>
    <dgm:cxn modelId="{43513876-F191-4B2E-B91D-BBBAA6F93931}" type="presOf" srcId="{5A595865-A86C-4122-B69E-A20A91A77C59}" destId="{795BC7E6-67D6-4BBF-A01D-DC9881343BE7}" srcOrd="0" destOrd="0" presId="urn:microsoft.com/office/officeart/2005/8/layout/vList2"/>
    <dgm:cxn modelId="{F7C75157-03B8-4973-BA97-A67ABD7119B3}" type="presOf" srcId="{C486B0DC-2B04-4420-83BE-5BD27DE568D6}" destId="{301BE6B8-5735-426B-B1BD-9074FEDAD21C}" srcOrd="0" destOrd="0" presId="urn:microsoft.com/office/officeart/2005/8/layout/vList2"/>
    <dgm:cxn modelId="{82087C7D-DE70-45CD-A772-43A673388D70}" type="presOf" srcId="{C1F4DBAB-B2F7-4D98-8E16-96F519F55440}" destId="{B9F509FC-0F49-4084-A211-D55741351753}" srcOrd="0" destOrd="0" presId="urn:microsoft.com/office/officeart/2005/8/layout/vList2"/>
    <dgm:cxn modelId="{00904B7E-C869-4E8C-AFE3-42198DC81D44}" type="presOf" srcId="{0D53D8C9-3849-466A-BEF5-A5CE4F77B360}" destId="{46C132A5-C66F-4DF6-AC37-36930ADDA600}" srcOrd="0" destOrd="0" presId="urn:microsoft.com/office/officeart/2005/8/layout/vList2"/>
    <dgm:cxn modelId="{2B691892-DD2A-42A6-8EF3-3A68C73ADEA4}" type="presOf" srcId="{8183C650-7EDC-4B96-A44A-B1AA29C27CAF}" destId="{9E33E22A-4187-46D6-83B3-F08E5F896FC8}" srcOrd="0" destOrd="0" presId="urn:microsoft.com/office/officeart/2005/8/layout/vList2"/>
    <dgm:cxn modelId="{40EDAE97-2104-4148-8A5D-B3F5A8948E60}" srcId="{1735089B-7206-4F53-9DB0-0912DBA5A380}" destId="{E057E5C7-258A-416B-9C8C-91FCEF9824AF}" srcOrd="6" destOrd="0" parTransId="{F36E4BEE-78A4-4B08-A87C-5BF56B27D060}" sibTransId="{C77E84A4-ECE1-4ADF-82F0-549818B7E67E}"/>
    <dgm:cxn modelId="{786BDB98-E09F-425B-BE61-F34A18386DFC}" type="presOf" srcId="{645D8ED6-3C37-4B79-8B89-9A12059228FD}" destId="{B1BDEC0B-02C6-4F96-BFD3-CBD0FE0D2046}" srcOrd="0" destOrd="0" presId="urn:microsoft.com/office/officeart/2005/8/layout/vList2"/>
    <dgm:cxn modelId="{97022199-44F4-4F8E-930B-15E124A0FBA6}" type="presOf" srcId="{7F4AA52A-31F5-4491-9301-2E88CEF42256}" destId="{79F67B16-F7BC-49EE-8275-361AE324FAE5}" srcOrd="0" destOrd="0" presId="urn:microsoft.com/office/officeart/2005/8/layout/vList2"/>
    <dgm:cxn modelId="{CFC0BAA9-B7EB-4E16-AF93-99E736A3E0CA}" srcId="{1735089B-7206-4F53-9DB0-0912DBA5A380}" destId="{7F4AA52A-31F5-4491-9301-2E88CEF42256}" srcOrd="1" destOrd="0" parTransId="{C15A7403-7C2C-43E7-AF8A-89165AB7184C}" sibTransId="{5E25B168-67F4-44BB-ACA0-09A10B4480F9}"/>
    <dgm:cxn modelId="{0C793CB5-E6A5-4737-8B8A-40C5537919AA}" srcId="{1735089B-7206-4F53-9DB0-0912DBA5A380}" destId="{0D53D8C9-3849-466A-BEF5-A5CE4F77B360}" srcOrd="8" destOrd="0" parTransId="{26C90FD4-67BD-422F-8F01-C4758261B51B}" sibTransId="{40B4F439-080F-4253-B39A-790E53741CDA}"/>
    <dgm:cxn modelId="{C0FD1AD6-593B-4E45-B4F7-C3A47E4CA828}" srcId="{1735089B-7206-4F53-9DB0-0912DBA5A380}" destId="{39928AC6-C770-430A-84B8-00D63CF7F649}" srcOrd="9" destOrd="0" parTransId="{B6100039-90E5-4151-B75E-ECAE2E7E162C}" sibTransId="{E16CF901-4E5D-43D0-8BB3-FCD3F568A992}"/>
    <dgm:cxn modelId="{9A0231A3-488F-4E47-A71D-6D06B21C753D}" type="presParOf" srcId="{F0E9E858-F8D7-41CC-8310-54C4187F9D1E}" destId="{795BC7E6-67D6-4BBF-A01D-DC9881343BE7}" srcOrd="0" destOrd="0" presId="urn:microsoft.com/office/officeart/2005/8/layout/vList2"/>
    <dgm:cxn modelId="{7B7769F2-BF77-4AF2-8B96-43B636B197B2}" type="presParOf" srcId="{F0E9E858-F8D7-41CC-8310-54C4187F9D1E}" destId="{17D35EEF-0816-4CAB-B0C4-B48C4A7365C6}" srcOrd="1" destOrd="0" presId="urn:microsoft.com/office/officeart/2005/8/layout/vList2"/>
    <dgm:cxn modelId="{4E490094-6FD3-4527-B3F8-5A5D9F8A1C80}" type="presParOf" srcId="{F0E9E858-F8D7-41CC-8310-54C4187F9D1E}" destId="{79F67B16-F7BC-49EE-8275-361AE324FAE5}" srcOrd="2" destOrd="0" presId="urn:microsoft.com/office/officeart/2005/8/layout/vList2"/>
    <dgm:cxn modelId="{25E9F4D0-6F97-43B3-B9FB-5A430555B048}" type="presParOf" srcId="{F0E9E858-F8D7-41CC-8310-54C4187F9D1E}" destId="{719C7F0D-25E2-4A88-945A-60706A7913B0}" srcOrd="3" destOrd="0" presId="urn:microsoft.com/office/officeart/2005/8/layout/vList2"/>
    <dgm:cxn modelId="{4F498849-B181-4460-B73A-613D3B0D3D6D}" type="presParOf" srcId="{F0E9E858-F8D7-41CC-8310-54C4187F9D1E}" destId="{301BE6B8-5735-426B-B1BD-9074FEDAD21C}" srcOrd="4" destOrd="0" presId="urn:microsoft.com/office/officeart/2005/8/layout/vList2"/>
    <dgm:cxn modelId="{C7EFB75A-4975-4584-ADB5-FA527C386860}" type="presParOf" srcId="{F0E9E858-F8D7-41CC-8310-54C4187F9D1E}" destId="{A9B1FAF1-34EF-40B3-860C-B96518D848DF}" srcOrd="5" destOrd="0" presId="urn:microsoft.com/office/officeart/2005/8/layout/vList2"/>
    <dgm:cxn modelId="{9AEBD638-F532-4145-B73E-FBF1BC8234A5}" type="presParOf" srcId="{F0E9E858-F8D7-41CC-8310-54C4187F9D1E}" destId="{9E33E22A-4187-46D6-83B3-F08E5F896FC8}" srcOrd="6" destOrd="0" presId="urn:microsoft.com/office/officeart/2005/8/layout/vList2"/>
    <dgm:cxn modelId="{F23B0CB6-AA4D-4A0A-B734-9B41B2E1B73B}" type="presParOf" srcId="{F0E9E858-F8D7-41CC-8310-54C4187F9D1E}" destId="{159A5C4D-DCD4-41EA-9AF2-D99F8781ED9A}" srcOrd="7" destOrd="0" presId="urn:microsoft.com/office/officeart/2005/8/layout/vList2"/>
    <dgm:cxn modelId="{3AF69EE7-EC06-4BB2-A7F3-FB8B0298B438}" type="presParOf" srcId="{F0E9E858-F8D7-41CC-8310-54C4187F9D1E}" destId="{B9F509FC-0F49-4084-A211-D55741351753}" srcOrd="8" destOrd="0" presId="urn:microsoft.com/office/officeart/2005/8/layout/vList2"/>
    <dgm:cxn modelId="{2B16BCB1-5A05-4F9C-BD1C-0CFC5A718889}" type="presParOf" srcId="{F0E9E858-F8D7-41CC-8310-54C4187F9D1E}" destId="{037EAE47-C197-4C40-AB5A-CA26EB53206C}" srcOrd="9" destOrd="0" presId="urn:microsoft.com/office/officeart/2005/8/layout/vList2"/>
    <dgm:cxn modelId="{796F7685-B240-458A-9F06-F66B6640DC3D}" type="presParOf" srcId="{F0E9E858-F8D7-41CC-8310-54C4187F9D1E}" destId="{526EA141-8D4B-4F4C-96FC-EDBA18369937}" srcOrd="10" destOrd="0" presId="urn:microsoft.com/office/officeart/2005/8/layout/vList2"/>
    <dgm:cxn modelId="{D4B20A8C-020B-4CD4-A42F-4A4A49163BCB}" type="presParOf" srcId="{F0E9E858-F8D7-41CC-8310-54C4187F9D1E}" destId="{D8EC9992-EDF5-4C8A-BBA5-FFE337BBE518}" srcOrd="11" destOrd="0" presId="urn:microsoft.com/office/officeart/2005/8/layout/vList2"/>
    <dgm:cxn modelId="{777983A4-E806-4A0B-8911-1B1027649F9C}" type="presParOf" srcId="{F0E9E858-F8D7-41CC-8310-54C4187F9D1E}" destId="{8EB12313-831F-47FA-98AA-B99A2E1B6559}" srcOrd="12" destOrd="0" presId="urn:microsoft.com/office/officeart/2005/8/layout/vList2"/>
    <dgm:cxn modelId="{4EA2C64C-3F41-40D6-B601-A7902361DD4A}" type="presParOf" srcId="{F0E9E858-F8D7-41CC-8310-54C4187F9D1E}" destId="{C4ABF5A6-1B66-4009-A2F2-3CD25640E5EA}" srcOrd="13" destOrd="0" presId="urn:microsoft.com/office/officeart/2005/8/layout/vList2"/>
    <dgm:cxn modelId="{30769000-1181-4951-B2C5-0C2310E71C58}" type="presParOf" srcId="{F0E9E858-F8D7-41CC-8310-54C4187F9D1E}" destId="{B1BDEC0B-02C6-4F96-BFD3-CBD0FE0D2046}" srcOrd="14" destOrd="0" presId="urn:microsoft.com/office/officeart/2005/8/layout/vList2"/>
    <dgm:cxn modelId="{375368D0-D3C4-4608-9BDC-85D96FB20AB9}" type="presParOf" srcId="{F0E9E858-F8D7-41CC-8310-54C4187F9D1E}" destId="{4CDBDA34-126D-4D68-9006-3AA4045E37FA}" srcOrd="15" destOrd="0" presId="urn:microsoft.com/office/officeart/2005/8/layout/vList2"/>
    <dgm:cxn modelId="{F7B1CD23-B7AC-4AB8-9195-7ADC5593E7BB}" type="presParOf" srcId="{F0E9E858-F8D7-41CC-8310-54C4187F9D1E}" destId="{46C132A5-C66F-4DF6-AC37-36930ADDA600}" srcOrd="16" destOrd="0" presId="urn:microsoft.com/office/officeart/2005/8/layout/vList2"/>
    <dgm:cxn modelId="{ED97A372-DC1B-4A21-99F6-72A01FD20001}" type="presParOf" srcId="{F0E9E858-F8D7-41CC-8310-54C4187F9D1E}" destId="{61BFCB3A-D3CE-4FED-8C49-B97385865CCF}" srcOrd="17" destOrd="0" presId="urn:microsoft.com/office/officeart/2005/8/layout/vList2"/>
    <dgm:cxn modelId="{B2394EEC-339E-4DA9-9164-9EF5B8829712}" type="presParOf" srcId="{F0E9E858-F8D7-41CC-8310-54C4187F9D1E}" destId="{F9FCF5BA-4EFB-4C36-AF0C-26289F49C4D8}" srcOrd="18" destOrd="0" presId="urn:microsoft.com/office/officeart/2005/8/layout/vList2"/>
    <dgm:cxn modelId="{AF3B0ADA-DEC0-40F7-9B4D-993263409516}" type="presParOf" srcId="{F0E9E858-F8D7-41CC-8310-54C4187F9D1E}" destId="{650FFF1F-7962-4FAC-B818-BD312630FA8C}" srcOrd="19" destOrd="0" presId="urn:microsoft.com/office/officeart/2005/8/layout/vList2"/>
    <dgm:cxn modelId="{926DAAA2-36E1-4347-966B-F76D91C2A062}" type="presParOf" srcId="{F0E9E858-F8D7-41CC-8310-54C4187F9D1E}" destId="{E331610A-0A72-4431-9E91-8BDC34A63C4D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0E55C-896D-47CC-88AF-F49142ECC1D2}">
      <dsp:nvSpPr>
        <dsp:cNvPr id="0" name=""/>
        <dsp:cNvSpPr/>
      </dsp:nvSpPr>
      <dsp:spPr>
        <a:xfrm>
          <a:off x="0" y="10993"/>
          <a:ext cx="7147528" cy="836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National land use guidelines – State council</a:t>
          </a:r>
        </a:p>
      </dsp:txBody>
      <dsp:txXfrm>
        <a:off x="40837" y="51830"/>
        <a:ext cx="7065854" cy="754876"/>
      </dsp:txXfrm>
    </dsp:sp>
    <dsp:sp modelId="{F1F97C31-30F6-438B-A648-2CC4B62E9555}">
      <dsp:nvSpPr>
        <dsp:cNvPr id="0" name=""/>
        <dsp:cNvSpPr/>
      </dsp:nvSpPr>
      <dsp:spPr>
        <a:xfrm>
          <a:off x="0" y="910903"/>
          <a:ext cx="7147528" cy="836550"/>
        </a:xfrm>
        <a:prstGeom prst="roundRect">
          <a:avLst/>
        </a:prstGeom>
        <a:gradFill rotWithShape="0">
          <a:gsLst>
            <a:gs pos="0">
              <a:schemeClr val="accent2">
                <a:hueOff val="-592857"/>
                <a:satOff val="2840"/>
                <a:lumOff val="2627"/>
                <a:alphaOff val="0"/>
                <a:tint val="96000"/>
                <a:lumMod val="100000"/>
              </a:schemeClr>
            </a:gs>
            <a:gs pos="78000">
              <a:schemeClr val="accent2">
                <a:hueOff val="-592857"/>
                <a:satOff val="2840"/>
                <a:lumOff val="26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Regional plan – regional council</a:t>
          </a:r>
        </a:p>
      </dsp:txBody>
      <dsp:txXfrm>
        <a:off x="40837" y="951740"/>
        <a:ext cx="7065854" cy="754876"/>
      </dsp:txXfrm>
    </dsp:sp>
    <dsp:sp modelId="{C59CA559-5BD9-45EE-9461-CCE3FCE00D61}">
      <dsp:nvSpPr>
        <dsp:cNvPr id="0" name=""/>
        <dsp:cNvSpPr/>
      </dsp:nvSpPr>
      <dsp:spPr>
        <a:xfrm>
          <a:off x="0" y="1810813"/>
          <a:ext cx="7147528" cy="836550"/>
        </a:xfrm>
        <a:prstGeom prst="roundRect">
          <a:avLst/>
        </a:prstGeom>
        <a:gradFill rotWithShape="0">
          <a:gsLst>
            <a:gs pos="0">
              <a:schemeClr val="accent2">
                <a:hueOff val="-1185714"/>
                <a:satOff val="5680"/>
                <a:lumOff val="5255"/>
                <a:alphaOff val="0"/>
                <a:tint val="96000"/>
                <a:lumMod val="100000"/>
              </a:schemeClr>
            </a:gs>
            <a:gs pos="78000">
              <a:schemeClr val="accent2">
                <a:hueOff val="-1185714"/>
                <a:satOff val="5680"/>
                <a:lumOff val="525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Master plan - municipality</a:t>
          </a:r>
        </a:p>
      </dsp:txBody>
      <dsp:txXfrm>
        <a:off x="40837" y="1851650"/>
        <a:ext cx="7065854" cy="754876"/>
      </dsp:txXfrm>
    </dsp:sp>
    <dsp:sp modelId="{57C3FB3F-695A-47E8-A305-49CAA7A7901A}">
      <dsp:nvSpPr>
        <dsp:cNvPr id="0" name=""/>
        <dsp:cNvSpPr/>
      </dsp:nvSpPr>
      <dsp:spPr>
        <a:xfrm>
          <a:off x="0" y="2710723"/>
          <a:ext cx="7147528" cy="836550"/>
        </a:xfrm>
        <a:prstGeom prst="roundRect">
          <a:avLst/>
        </a:prstGeom>
        <a:gradFill rotWithShape="0">
          <a:gsLst>
            <a:gs pos="0">
              <a:schemeClr val="accent2">
                <a:hueOff val="-1778572"/>
                <a:satOff val="8520"/>
                <a:lumOff val="7882"/>
                <a:alphaOff val="0"/>
                <a:tint val="96000"/>
                <a:lumMod val="100000"/>
              </a:schemeClr>
            </a:gs>
            <a:gs pos="78000">
              <a:schemeClr val="accent2">
                <a:hueOff val="-1778572"/>
                <a:satOff val="8520"/>
                <a:lumOff val="788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Detailed plan - municipality</a:t>
          </a:r>
        </a:p>
      </dsp:txBody>
      <dsp:txXfrm>
        <a:off x="40837" y="2751560"/>
        <a:ext cx="7065854" cy="754876"/>
      </dsp:txXfrm>
    </dsp:sp>
    <dsp:sp modelId="{1D2FFA3F-E42F-4D36-ABCB-9184CA6A4924}">
      <dsp:nvSpPr>
        <dsp:cNvPr id="0" name=""/>
        <dsp:cNvSpPr/>
      </dsp:nvSpPr>
      <dsp:spPr>
        <a:xfrm>
          <a:off x="0" y="3610633"/>
          <a:ext cx="7147528" cy="836550"/>
        </a:xfrm>
        <a:prstGeom prst="roundRect">
          <a:avLst/>
        </a:prstGeom>
        <a:gradFill rotWithShape="0">
          <a:gsLst>
            <a:gs pos="0">
              <a:schemeClr val="accent2">
                <a:hueOff val="-2371429"/>
                <a:satOff val="11360"/>
                <a:lumOff val="10510"/>
                <a:alphaOff val="0"/>
                <a:tint val="96000"/>
                <a:lumMod val="100000"/>
              </a:schemeClr>
            </a:gs>
            <a:gs pos="78000">
              <a:schemeClr val="accent2">
                <a:hueOff val="-2371429"/>
                <a:satOff val="11360"/>
                <a:lumOff val="1051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Building ordinance </a:t>
          </a:r>
          <a:r>
            <a:rPr lang="en-US" sz="2200" kern="1200" dirty="0"/>
            <a:t>– municipality</a:t>
          </a:r>
        </a:p>
      </dsp:txBody>
      <dsp:txXfrm>
        <a:off x="40837" y="3651470"/>
        <a:ext cx="7065854" cy="754876"/>
      </dsp:txXfrm>
    </dsp:sp>
    <dsp:sp modelId="{801CE35A-2FBF-4DA3-BF2B-153D73CBEA2C}">
      <dsp:nvSpPr>
        <dsp:cNvPr id="0" name=""/>
        <dsp:cNvSpPr/>
      </dsp:nvSpPr>
      <dsp:spPr>
        <a:xfrm>
          <a:off x="0" y="4521536"/>
          <a:ext cx="7147528" cy="83655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Decision concerning the need for planning - municipality</a:t>
          </a:r>
        </a:p>
      </dsp:txBody>
      <dsp:txXfrm>
        <a:off x="40837" y="4562373"/>
        <a:ext cx="7065854" cy="754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BC7E6-67D6-4BBF-A01D-DC9881343BE7}">
      <dsp:nvSpPr>
        <dsp:cNvPr id="0" name=""/>
        <dsp:cNvSpPr/>
      </dsp:nvSpPr>
      <dsp:spPr>
        <a:xfrm>
          <a:off x="0" y="364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master plan procedure consists of the following steps:</a:t>
          </a:r>
        </a:p>
      </dsp:txBody>
      <dsp:txXfrm>
        <a:off x="22489" y="22853"/>
        <a:ext cx="7263805" cy="415709"/>
      </dsp:txXfrm>
    </dsp:sp>
    <dsp:sp modelId="{79F67B16-F7BC-49EE-8275-361AE324FAE5}">
      <dsp:nvSpPr>
        <dsp:cNvPr id="0" name=""/>
        <dsp:cNvSpPr/>
      </dsp:nvSpPr>
      <dsp:spPr>
        <a:xfrm>
          <a:off x="0" y="475226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296429"/>
                <a:satOff val="1420"/>
                <a:lumOff val="1314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9"/>
                <a:satOff val="1420"/>
                <a:lumOff val="131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 Submitting of a planning initiative to the municipality</a:t>
          </a:r>
        </a:p>
      </dsp:txBody>
      <dsp:txXfrm>
        <a:off x="22489" y="497715"/>
        <a:ext cx="7263805" cy="415709"/>
      </dsp:txXfrm>
    </dsp:sp>
    <dsp:sp modelId="{301BE6B8-5735-426B-B1BD-9074FEDAD21C}">
      <dsp:nvSpPr>
        <dsp:cNvPr id="0" name=""/>
        <dsp:cNvSpPr/>
      </dsp:nvSpPr>
      <dsp:spPr>
        <a:xfrm>
          <a:off x="0" y="950089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592857"/>
                <a:satOff val="2840"/>
                <a:lumOff val="2627"/>
                <a:alphaOff val="0"/>
                <a:tint val="96000"/>
                <a:lumMod val="100000"/>
              </a:schemeClr>
            </a:gs>
            <a:gs pos="78000">
              <a:schemeClr val="accent2">
                <a:hueOff val="-592857"/>
                <a:satOff val="2840"/>
                <a:lumOff val="26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2. Preparation of a Participation and Assessment Plan</a:t>
          </a:r>
        </a:p>
      </dsp:txBody>
      <dsp:txXfrm>
        <a:off x="22489" y="972578"/>
        <a:ext cx="7263805" cy="415709"/>
      </dsp:txXfrm>
    </dsp:sp>
    <dsp:sp modelId="{9E33E22A-4187-46D6-83B3-F08E5F896FC8}">
      <dsp:nvSpPr>
        <dsp:cNvPr id="0" name=""/>
        <dsp:cNvSpPr/>
      </dsp:nvSpPr>
      <dsp:spPr>
        <a:xfrm>
          <a:off x="0" y="1424951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889286"/>
                <a:satOff val="4260"/>
                <a:lumOff val="3941"/>
                <a:alphaOff val="0"/>
                <a:tint val="96000"/>
                <a:lumMod val="100000"/>
              </a:schemeClr>
            </a:gs>
            <a:gs pos="78000">
              <a:schemeClr val="accent2">
                <a:hueOff val="-889286"/>
                <a:satOff val="4260"/>
                <a:lumOff val="394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 PAP on public display 14-30 days</a:t>
          </a:r>
        </a:p>
      </dsp:txBody>
      <dsp:txXfrm>
        <a:off x="22489" y="1447440"/>
        <a:ext cx="7263805" cy="415709"/>
      </dsp:txXfrm>
    </dsp:sp>
    <dsp:sp modelId="{B9F509FC-0F49-4084-A211-D55741351753}">
      <dsp:nvSpPr>
        <dsp:cNvPr id="0" name=""/>
        <dsp:cNvSpPr/>
      </dsp:nvSpPr>
      <dsp:spPr>
        <a:xfrm>
          <a:off x="0" y="1899814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1185714"/>
                <a:satOff val="5680"/>
                <a:lumOff val="5255"/>
                <a:alphaOff val="0"/>
                <a:tint val="96000"/>
                <a:lumMod val="100000"/>
              </a:schemeClr>
            </a:gs>
            <a:gs pos="78000">
              <a:schemeClr val="accent2">
                <a:hueOff val="-1185714"/>
                <a:satOff val="5680"/>
                <a:lumOff val="525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4. Drawing up a draft plan</a:t>
          </a:r>
        </a:p>
      </dsp:txBody>
      <dsp:txXfrm>
        <a:off x="22489" y="1922303"/>
        <a:ext cx="7263805" cy="415709"/>
      </dsp:txXfrm>
    </dsp:sp>
    <dsp:sp modelId="{526EA141-8D4B-4F4C-96FC-EDBA18369937}">
      <dsp:nvSpPr>
        <dsp:cNvPr id="0" name=""/>
        <dsp:cNvSpPr/>
      </dsp:nvSpPr>
      <dsp:spPr>
        <a:xfrm>
          <a:off x="0" y="2374676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5. Availability of the plan draft 14-30 days</a:t>
          </a:r>
        </a:p>
      </dsp:txBody>
      <dsp:txXfrm>
        <a:off x="22489" y="2397165"/>
        <a:ext cx="7263805" cy="415709"/>
      </dsp:txXfrm>
    </dsp:sp>
    <dsp:sp modelId="{8EB12313-831F-47FA-98AA-B99A2E1B6559}">
      <dsp:nvSpPr>
        <dsp:cNvPr id="0" name=""/>
        <dsp:cNvSpPr/>
      </dsp:nvSpPr>
      <dsp:spPr>
        <a:xfrm>
          <a:off x="0" y="2849539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1778572"/>
                <a:satOff val="8520"/>
                <a:lumOff val="7882"/>
                <a:alphaOff val="0"/>
                <a:tint val="96000"/>
                <a:lumMod val="100000"/>
              </a:schemeClr>
            </a:gs>
            <a:gs pos="78000">
              <a:schemeClr val="accent2">
                <a:hueOff val="-1778572"/>
                <a:satOff val="8520"/>
                <a:lumOff val="788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6. Drafting a Master plan proposal</a:t>
          </a:r>
        </a:p>
      </dsp:txBody>
      <dsp:txXfrm>
        <a:off x="22489" y="2872028"/>
        <a:ext cx="7263805" cy="415709"/>
      </dsp:txXfrm>
    </dsp:sp>
    <dsp:sp modelId="{B1BDEC0B-02C6-4F96-BFD3-CBD0FE0D2046}">
      <dsp:nvSpPr>
        <dsp:cNvPr id="0" name=""/>
        <dsp:cNvSpPr/>
      </dsp:nvSpPr>
      <dsp:spPr>
        <a:xfrm>
          <a:off x="0" y="3324401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2075000"/>
                <a:satOff val="9940"/>
                <a:lumOff val="9196"/>
                <a:alphaOff val="0"/>
                <a:tint val="96000"/>
                <a:lumMod val="100000"/>
              </a:schemeClr>
            </a:gs>
            <a:gs pos="78000">
              <a:schemeClr val="accent2">
                <a:hueOff val="-2075000"/>
                <a:satOff val="9940"/>
                <a:lumOff val="919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7. Plan proposal on public display for 14-30 days</a:t>
          </a:r>
        </a:p>
      </dsp:txBody>
      <dsp:txXfrm>
        <a:off x="22489" y="3346890"/>
        <a:ext cx="7263805" cy="415709"/>
      </dsp:txXfrm>
    </dsp:sp>
    <dsp:sp modelId="{46C132A5-C66F-4DF6-AC37-36930ADDA600}">
      <dsp:nvSpPr>
        <dsp:cNvPr id="0" name=""/>
        <dsp:cNvSpPr/>
      </dsp:nvSpPr>
      <dsp:spPr>
        <a:xfrm>
          <a:off x="0" y="3799264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2371429"/>
                <a:satOff val="11360"/>
                <a:lumOff val="10510"/>
                <a:alphaOff val="0"/>
                <a:tint val="96000"/>
                <a:lumMod val="100000"/>
              </a:schemeClr>
            </a:gs>
            <a:gs pos="78000">
              <a:schemeClr val="accent2">
                <a:hueOff val="-2371429"/>
                <a:satOff val="11360"/>
                <a:lumOff val="1051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8. Approval by municipal council</a:t>
          </a:r>
        </a:p>
      </dsp:txBody>
      <dsp:txXfrm>
        <a:off x="22489" y="3821753"/>
        <a:ext cx="7263805" cy="415709"/>
      </dsp:txXfrm>
    </dsp:sp>
    <dsp:sp modelId="{F9FCF5BA-4EFB-4C36-AF0C-26289F49C4D8}">
      <dsp:nvSpPr>
        <dsp:cNvPr id="0" name=""/>
        <dsp:cNvSpPr/>
      </dsp:nvSpPr>
      <dsp:spPr>
        <a:xfrm>
          <a:off x="0" y="4274126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2667857"/>
                <a:satOff val="12780"/>
                <a:lumOff val="11823"/>
                <a:alphaOff val="0"/>
                <a:tint val="96000"/>
                <a:lumMod val="100000"/>
              </a:schemeClr>
            </a:gs>
            <a:gs pos="78000">
              <a:schemeClr val="accent2">
                <a:hueOff val="-2667857"/>
                <a:satOff val="12780"/>
                <a:lumOff val="1182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9. Right of appeal 30 days</a:t>
          </a:r>
        </a:p>
      </dsp:txBody>
      <dsp:txXfrm>
        <a:off x="22489" y="4296615"/>
        <a:ext cx="7263805" cy="415709"/>
      </dsp:txXfrm>
    </dsp:sp>
    <dsp:sp modelId="{E331610A-0A72-4431-9E91-8BDC34A63C4D}">
      <dsp:nvSpPr>
        <dsp:cNvPr id="0" name=""/>
        <dsp:cNvSpPr/>
      </dsp:nvSpPr>
      <dsp:spPr>
        <a:xfrm>
          <a:off x="0" y="4748989"/>
          <a:ext cx="7308783" cy="460687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10. Entry into force</a:t>
          </a:r>
        </a:p>
      </dsp:txBody>
      <dsp:txXfrm>
        <a:off x="22489" y="4771478"/>
        <a:ext cx="7263805" cy="415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1FEC-7E77-42CB-9FF2-3FDE2DFDDCD9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25603-1392-416F-83CB-6D86E86CA6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873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377F3-442B-5F4C-8FC9-6EA57F29DD71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9075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20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36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688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963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6682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85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828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236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169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27381" y="684000"/>
            <a:ext cx="892899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</a:t>
            </a:r>
            <a:br>
              <a:rPr lang="de-DE" dirty="0"/>
            </a:br>
            <a:r>
              <a:rPr lang="de-DE" dirty="0"/>
              <a:t>double </a:t>
            </a:r>
            <a:r>
              <a:rPr lang="de-DE" dirty="0" err="1"/>
              <a:t>spaced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310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831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590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9472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1280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51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12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3964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11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09C5-2BE7-4154-B2EF-9ADC1E122ED1}" type="datetimeFigureOut">
              <a:rPr lang="fi-FI" smtClean="0"/>
              <a:t>28.10.2022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714E99-037F-4796-8C97-8A804014FB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129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environment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environment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environment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Alaotsikko 2">
            <a:extLst>
              <a:ext uri="{FF2B5EF4-FFF2-40B4-BE49-F238E27FC236}">
                <a16:creationId xmlns:a16="http://schemas.microsoft.com/office/drawing/2014/main" id="{64A86333-FA8B-41B9-8463-5641B84B0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2724" y="2917798"/>
            <a:ext cx="5238353" cy="2116526"/>
          </a:xfrm>
        </p:spPr>
        <p:txBody>
          <a:bodyPr>
            <a:normAutofit/>
          </a:bodyPr>
          <a:lstStyle/>
          <a:p>
            <a:r>
              <a:rPr lang="fi-FI" dirty="0"/>
              <a:t>Mattias Järvinen / wpd Finland &amp;  EIA association</a:t>
            </a:r>
          </a:p>
          <a:p>
            <a:r>
              <a:rPr lang="fi-FI" sz="2500" dirty="0"/>
              <a:t>Aalto Course in </a:t>
            </a:r>
            <a:r>
              <a:rPr lang="fi-FI" sz="2500" dirty="0" err="1"/>
              <a:t>wind</a:t>
            </a:r>
            <a:r>
              <a:rPr lang="fi-FI" sz="2500" dirty="0"/>
              <a:t> </a:t>
            </a:r>
            <a:r>
              <a:rPr lang="fi-FI" sz="2500" dirty="0" err="1"/>
              <a:t>power</a:t>
            </a:r>
            <a:endParaRPr lang="fi-FI" sz="2500" dirty="0"/>
          </a:p>
          <a:p>
            <a:r>
              <a:rPr lang="fi-FI" sz="2500"/>
              <a:t>28.10.2022 </a:t>
            </a:r>
            <a:r>
              <a:rPr lang="fi-FI" sz="2500" dirty="0"/>
              <a:t>klo 14-16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3814E7-7871-420B-812E-3E263F8A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398" y="-367868"/>
            <a:ext cx="9804401" cy="2653836"/>
          </a:xfrm>
        </p:spPr>
        <p:txBody>
          <a:bodyPr>
            <a:normAutofit/>
          </a:bodyPr>
          <a:lstStyle/>
          <a:p>
            <a:r>
              <a:rPr lang="en-US" sz="3800" b="1" dirty="0"/>
              <a:t>Wind power project: planning procedures and environmental impacts</a:t>
            </a:r>
            <a:endParaRPr lang="fi-FI" sz="3800" b="1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FCA1FE8-5DD3-4900-B84E-4DDB2951E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80547" y="2534248"/>
            <a:ext cx="3358669" cy="35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8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15">
            <a:extLst>
              <a:ext uri="{FF2B5EF4-FFF2-40B4-BE49-F238E27FC236}">
                <a16:creationId xmlns:a16="http://schemas.microsoft.com/office/drawing/2014/main" id="{28B97960-FC1E-4794-8A29-D06D36F0A31E}"/>
              </a:ext>
            </a:extLst>
          </p:cNvPr>
          <p:cNvSpPr txBox="1"/>
          <p:nvPr/>
        </p:nvSpPr>
        <p:spPr>
          <a:xfrm>
            <a:off x="462570" y="1415415"/>
            <a:ext cx="9187383" cy="557691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The EIA procedure is a </a:t>
            </a:r>
            <a:r>
              <a:rPr lang="en-US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prerequisite for permit decisions</a:t>
            </a:r>
            <a:r>
              <a:rPr lang="en-US" sz="44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, which are stipulated in other laws and regulations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ＭＳ Ｐゴシック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No decision </a:t>
            </a:r>
            <a:r>
              <a:rPr lang="en-US" sz="44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is made for the project within the EIA procedure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ＭＳ Ｐゴシック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No </a:t>
            </a:r>
            <a:r>
              <a:rPr lang="en-US" sz="44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possibility to </a:t>
            </a:r>
            <a:r>
              <a:rPr lang="en-US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</a:rPr>
              <a:t>appeal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0A4DCB1-68DD-ECC5-C9F8-BD5EC2084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0" y="211560"/>
            <a:ext cx="8928992" cy="1008112"/>
          </a:xfrm>
        </p:spPr>
        <p:txBody>
          <a:bodyPr/>
          <a:lstStyle/>
          <a:p>
            <a:r>
              <a:rPr lang="en-US" dirty="0"/>
              <a:t>EIA is not a permitting procedure, but…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530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F816B5-AB92-444C-8382-EAB8BBA5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548680"/>
            <a:ext cx="9206865" cy="1008112"/>
          </a:xfrm>
        </p:spPr>
        <p:txBody>
          <a:bodyPr>
            <a:normAutofit fontScale="90000"/>
          </a:bodyPr>
          <a:lstStyle/>
          <a:p>
            <a:r>
              <a:rPr lang="en-US" dirty="0"/>
              <a:t>The EIA anticipates Environmental impacts already in the early project planning phase</a:t>
            </a:r>
            <a:endParaRPr lang="fi-FI" dirty="0"/>
          </a:p>
        </p:txBody>
      </p:sp>
      <p:sp>
        <p:nvSpPr>
          <p:cNvPr id="4" name="textruta 15">
            <a:extLst>
              <a:ext uri="{FF2B5EF4-FFF2-40B4-BE49-F238E27FC236}">
                <a16:creationId xmlns:a16="http://schemas.microsoft.com/office/drawing/2014/main" id="{28B97960-FC1E-4794-8A29-D06D36F0A31E}"/>
              </a:ext>
            </a:extLst>
          </p:cNvPr>
          <p:cNvSpPr txBox="1"/>
          <p:nvPr/>
        </p:nvSpPr>
        <p:spPr>
          <a:xfrm>
            <a:off x="381000" y="1844825"/>
            <a:ext cx="9315400" cy="438581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180000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Environmental impacts from </a:t>
            </a:r>
            <a:r>
              <a:rPr lang="en-US" sz="2600" b="1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project alternatives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 (0, 1, 2, 3, etc.) are assessed in advance</a:t>
            </a:r>
          </a:p>
          <a:p>
            <a:pPr marL="180000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Planning of </a:t>
            </a:r>
            <a:r>
              <a:rPr lang="en-US" sz="2600" b="1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mitigation, prevention, or compensation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of significant environmental impacts</a:t>
            </a:r>
          </a:p>
          <a:p>
            <a:pPr marL="180000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Relevant authorities, communities and individuals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whose conditions or interests may be affected by the project are consulted</a:t>
            </a:r>
          </a:p>
          <a:p>
            <a:pPr marL="180000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The environmental </a:t>
            </a:r>
            <a:r>
              <a:rPr lang="en-US" sz="2600" b="1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impacts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 of the project and their </a:t>
            </a:r>
            <a:r>
              <a:rPr lang="en-US" sz="2600" b="1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significance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are identified, assessed and described.</a:t>
            </a:r>
            <a:endParaRPr lang="fi-FI" sz="2600" dirty="0">
              <a:solidFill>
                <a:srgbClr val="000000"/>
              </a:solidFill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7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2EDF9-C0B1-4710-9E4E-D937D252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67" y="133152"/>
            <a:ext cx="8928992" cy="1008112"/>
          </a:xfrm>
        </p:spPr>
        <p:txBody>
          <a:bodyPr/>
          <a:lstStyle/>
          <a:p>
            <a:r>
              <a:rPr lang="fi-FI" dirty="0"/>
              <a:t>How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EIAs</a:t>
            </a:r>
            <a:r>
              <a:rPr lang="fi-FI" dirty="0"/>
              <a:t> in Finland?</a:t>
            </a:r>
          </a:p>
        </p:txBody>
      </p:sp>
      <p:sp>
        <p:nvSpPr>
          <p:cNvPr id="3" name="textruta 15">
            <a:extLst>
              <a:ext uri="{FF2B5EF4-FFF2-40B4-BE49-F238E27FC236}">
                <a16:creationId xmlns:a16="http://schemas.microsoft.com/office/drawing/2014/main" id="{DA6AF8D7-45D6-414F-8EBC-CD3D6D57C983}"/>
              </a:ext>
            </a:extLst>
          </p:cNvPr>
          <p:cNvSpPr txBox="1"/>
          <p:nvPr/>
        </p:nvSpPr>
        <p:spPr>
          <a:xfrm>
            <a:off x="483742" y="958740"/>
            <a:ext cx="9669908" cy="187743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</a:rPr>
              <a:t>In Finland, 30 to 50 projects are subject to EIA per year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</a:rPr>
              <a:t>Most have been related to energy production, waste management projects, then natural resource projects and transport projects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</a:rPr>
              <a:t>In the 2010s, the wind power boom heated up EIA statistics</a:t>
            </a:r>
            <a:endParaRPr lang="sv-SE" sz="2400" dirty="0">
              <a:solidFill>
                <a:srgbClr val="000000"/>
              </a:solidFill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0F4A5C7-D3CF-4313-B3FB-38EDD81C7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8" t="25416" r="30625" b="17881"/>
          <a:stretch/>
        </p:blipFill>
        <p:spPr>
          <a:xfrm>
            <a:off x="607567" y="2836177"/>
            <a:ext cx="6315075" cy="38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73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0DD63E-3676-4235-89FA-33F51024A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EIA procedure proceed?</a:t>
            </a:r>
            <a:endParaRPr lang="fi-FI" dirty="0"/>
          </a:p>
        </p:txBody>
      </p:sp>
      <p:sp>
        <p:nvSpPr>
          <p:cNvPr id="3" name="textruta 15">
            <a:extLst>
              <a:ext uri="{FF2B5EF4-FFF2-40B4-BE49-F238E27FC236}">
                <a16:creationId xmlns:a16="http://schemas.microsoft.com/office/drawing/2014/main" id="{AAEF400F-30F7-4CD8-9F22-F7B64FF29C3E}"/>
              </a:ext>
            </a:extLst>
          </p:cNvPr>
          <p:cNvSpPr txBox="1"/>
          <p:nvPr/>
        </p:nvSpPr>
        <p:spPr>
          <a:xfrm>
            <a:off x="699194" y="2059394"/>
            <a:ext cx="9987855" cy="372409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en-US" sz="44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In Finland, a two-phase procedure:</a:t>
            </a:r>
          </a:p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en-US" sz="44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1. Assessment program phase</a:t>
            </a:r>
          </a:p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en-US" sz="44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2. Assessment report phase</a:t>
            </a:r>
          </a:p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sv-SE" sz="4400" dirty="0" err="1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Whereafter</a:t>
            </a:r>
            <a:r>
              <a:rPr lang="sv-SE" sz="44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 the procedure </a:t>
            </a:r>
            <a:r>
              <a:rPr lang="sv-SE" sz="4400" dirty="0" err="1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ends</a:t>
            </a:r>
            <a:endParaRPr lang="sv-SE" sz="4400" dirty="0">
              <a:solidFill>
                <a:srgbClr val="000000"/>
              </a:solidFill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720FAD7-A563-A1EF-DA83-0435A8E09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r="30313"/>
          <a:stretch/>
        </p:blipFill>
        <p:spPr>
          <a:xfrm>
            <a:off x="8938487" y="186262"/>
            <a:ext cx="2108161" cy="3011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6C7ADD5-298B-5049-6B8E-B7188D941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62" t="11784" r="34638" b="8819"/>
          <a:stretch/>
        </p:blipFill>
        <p:spPr>
          <a:xfrm>
            <a:off x="8938487" y="3565244"/>
            <a:ext cx="2124178" cy="30117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DA8000A6-1696-9032-5AB3-DF0F7B645961}"/>
              </a:ext>
            </a:extLst>
          </p:cNvPr>
          <p:cNvCxnSpPr>
            <a:cxnSpLocks/>
          </p:cNvCxnSpPr>
          <p:nvPr/>
        </p:nvCxnSpPr>
        <p:spPr>
          <a:xfrm flipV="1">
            <a:off x="7602583" y="2368731"/>
            <a:ext cx="1619794" cy="1060269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54403D97-6DB3-F53A-C95C-7F6666322D51}"/>
              </a:ext>
            </a:extLst>
          </p:cNvPr>
          <p:cNvCxnSpPr>
            <a:cxnSpLocks/>
          </p:cNvCxnSpPr>
          <p:nvPr/>
        </p:nvCxnSpPr>
        <p:spPr>
          <a:xfrm>
            <a:off x="7198208" y="4451576"/>
            <a:ext cx="1867415" cy="1200287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44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0FC7DA9A-25A8-E654-1388-91FA28DC45C5}"/>
              </a:ext>
            </a:extLst>
          </p:cNvPr>
          <p:cNvGrpSpPr/>
          <p:nvPr/>
        </p:nvGrpSpPr>
        <p:grpSpPr>
          <a:xfrm>
            <a:off x="658876" y="451412"/>
            <a:ext cx="8624019" cy="5783397"/>
            <a:chOff x="1087140" y="1414320"/>
            <a:chExt cx="7833566" cy="4947811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6BB21B9C-9EE4-CBEF-4EAB-B5CCEF325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15" t="24673" r="25311" b="21945"/>
            <a:stretch/>
          </p:blipFill>
          <p:spPr>
            <a:xfrm>
              <a:off x="1180618" y="1414320"/>
              <a:ext cx="7740088" cy="4947811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A5D07065-F7F8-A44E-B921-9BED0333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445" t="26038" r="42031" b="70100"/>
            <a:stretch/>
          </p:blipFill>
          <p:spPr>
            <a:xfrm>
              <a:off x="1087140" y="1414320"/>
              <a:ext cx="2136448" cy="542668"/>
            </a:xfrm>
            <a:prstGeom prst="rect">
              <a:avLst/>
            </a:prstGeom>
          </p:spPr>
        </p:pic>
      </p:grp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E3F62FD-21FA-DDA5-EFAD-FC2C569A9888}"/>
              </a:ext>
            </a:extLst>
          </p:cNvPr>
          <p:cNvSpPr/>
          <p:nvPr/>
        </p:nvSpPr>
        <p:spPr>
          <a:xfrm>
            <a:off x="6522274" y="277240"/>
            <a:ext cx="2690949" cy="2431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600" b="1" dirty="0" err="1"/>
              <a:t>All</a:t>
            </a:r>
            <a:r>
              <a:rPr lang="fi-FI" sz="1600" b="1" dirty="0"/>
              <a:t> </a:t>
            </a:r>
            <a:r>
              <a:rPr lang="fi-FI" sz="1600" b="1" dirty="0" err="1"/>
              <a:t>wind</a:t>
            </a:r>
            <a:r>
              <a:rPr lang="fi-FI" sz="1600" b="1" dirty="0"/>
              <a:t> </a:t>
            </a:r>
            <a:r>
              <a:rPr lang="fi-FI" sz="1600" b="1" dirty="0" err="1"/>
              <a:t>farms</a:t>
            </a:r>
            <a:r>
              <a:rPr lang="fi-FI" sz="1600" b="1" dirty="0"/>
              <a:t> </a:t>
            </a:r>
            <a:r>
              <a:rPr lang="fi-FI" sz="1600" b="1" dirty="0" err="1"/>
              <a:t>larger</a:t>
            </a:r>
            <a:r>
              <a:rPr lang="fi-FI" sz="1600" b="1" dirty="0"/>
              <a:t> </a:t>
            </a:r>
            <a:r>
              <a:rPr lang="fi-FI" sz="1600" b="1" dirty="0" err="1"/>
              <a:t>than</a:t>
            </a:r>
            <a:r>
              <a:rPr lang="fi-FI" sz="1600" b="1" dirty="0"/>
              <a:t> 10 </a:t>
            </a:r>
            <a:r>
              <a:rPr lang="fi-FI" sz="1600" b="1" dirty="0" err="1"/>
              <a:t>turbines</a:t>
            </a:r>
            <a:r>
              <a:rPr lang="fi-FI" sz="1600" b="1" dirty="0"/>
              <a:t> </a:t>
            </a:r>
            <a:r>
              <a:rPr lang="fi-FI" sz="1600" b="1" dirty="0" err="1"/>
              <a:t>or</a:t>
            </a:r>
            <a:r>
              <a:rPr lang="fi-FI" sz="1600" b="1" dirty="0"/>
              <a:t> 45 MW. </a:t>
            </a:r>
            <a:r>
              <a:rPr lang="fi-FI" sz="1600" b="1" dirty="0" err="1"/>
              <a:t>Smaller</a:t>
            </a:r>
            <a:r>
              <a:rPr lang="fi-FI" sz="1600" b="1" dirty="0"/>
              <a:t> </a:t>
            </a:r>
            <a:r>
              <a:rPr lang="fi-FI" sz="1600" b="1" dirty="0" err="1"/>
              <a:t>projects</a:t>
            </a:r>
            <a:r>
              <a:rPr lang="fi-FI" sz="1600" b="1" dirty="0"/>
              <a:t> </a:t>
            </a:r>
            <a:r>
              <a:rPr lang="fi-FI" sz="1600" b="1" dirty="0" err="1"/>
              <a:t>goes</a:t>
            </a:r>
            <a:r>
              <a:rPr lang="fi-FI" sz="1600" b="1" dirty="0"/>
              <a:t> </a:t>
            </a:r>
            <a:r>
              <a:rPr lang="fi-FI" sz="1600" b="1" dirty="0" err="1"/>
              <a:t>without</a:t>
            </a:r>
            <a:r>
              <a:rPr lang="fi-FI" sz="1600" b="1" dirty="0"/>
              <a:t> EIA, </a:t>
            </a:r>
            <a:r>
              <a:rPr lang="fi-FI" sz="1600" b="1" dirty="0" err="1"/>
              <a:t>but</a:t>
            </a:r>
            <a:r>
              <a:rPr lang="fi-FI" sz="1600" b="1" dirty="0"/>
              <a:t> </a:t>
            </a:r>
            <a:r>
              <a:rPr lang="fi-FI" sz="1600" b="1" dirty="0" err="1"/>
              <a:t>can</a:t>
            </a:r>
            <a:r>
              <a:rPr lang="fi-FI" sz="1600" b="1" dirty="0"/>
              <a:t> </a:t>
            </a:r>
            <a:r>
              <a:rPr lang="fi-FI" sz="1600" b="1" dirty="0" err="1"/>
              <a:t>require</a:t>
            </a:r>
            <a:r>
              <a:rPr lang="fi-FI" sz="1600" b="1" dirty="0"/>
              <a:t> EIA </a:t>
            </a:r>
            <a:r>
              <a:rPr lang="fi-FI" sz="1600" b="1" dirty="0" err="1"/>
              <a:t>based</a:t>
            </a:r>
            <a:r>
              <a:rPr lang="fi-FI" sz="1600" b="1" dirty="0"/>
              <a:t> on </a:t>
            </a:r>
            <a:r>
              <a:rPr lang="fi-FI" sz="1600" b="1" dirty="0" err="1"/>
              <a:t>separate</a:t>
            </a:r>
            <a:r>
              <a:rPr lang="fi-FI" sz="1600" b="1" dirty="0"/>
              <a:t> </a:t>
            </a:r>
            <a:r>
              <a:rPr lang="fi-FI" sz="1600" b="1" dirty="0" err="1"/>
              <a:t>consideration</a:t>
            </a:r>
            <a:r>
              <a:rPr lang="fi-FI" sz="1600" b="1" dirty="0"/>
              <a:t> </a:t>
            </a:r>
            <a:r>
              <a:rPr lang="fi-FI" sz="1600" b="1" dirty="0" err="1"/>
              <a:t>by</a:t>
            </a:r>
            <a:r>
              <a:rPr lang="fi-FI" sz="1600" b="1" dirty="0"/>
              <a:t> ELY </a:t>
            </a:r>
            <a:r>
              <a:rPr lang="fi-FI" sz="1600" b="1" dirty="0" err="1"/>
              <a:t>centre</a:t>
            </a:r>
            <a:endParaRPr lang="fi-FI" sz="1600" b="1" dirty="0"/>
          </a:p>
        </p:txBody>
      </p:sp>
    </p:spTree>
    <p:extLst>
      <p:ext uri="{BB962C8B-B14F-4D97-AF65-F5344CB8AC3E}">
        <p14:creationId xmlns:p14="http://schemas.microsoft.com/office/powerpoint/2010/main" val="2107619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B4A9B5-4C14-4A79-88CE-E84FB970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81" y="319998"/>
            <a:ext cx="8928992" cy="1008112"/>
          </a:xfrm>
        </p:spPr>
        <p:txBody>
          <a:bodyPr/>
          <a:lstStyle/>
          <a:p>
            <a:r>
              <a:rPr lang="fi-FI" dirty="0"/>
              <a:t>Content of EIA </a:t>
            </a:r>
            <a:r>
              <a:rPr lang="fi-FI" dirty="0" err="1"/>
              <a:t>program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D38CBBE-B0FE-4448-A57E-DD322C60D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r="30313"/>
          <a:stretch/>
        </p:blipFill>
        <p:spPr>
          <a:xfrm>
            <a:off x="6345164" y="1670982"/>
            <a:ext cx="2858703" cy="4083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ruta 15">
            <a:extLst>
              <a:ext uri="{FF2B5EF4-FFF2-40B4-BE49-F238E27FC236}">
                <a16:creationId xmlns:a16="http://schemas.microsoft.com/office/drawing/2014/main" id="{FB26E7EF-0F0E-8500-E44D-970B3EB6ACCA}"/>
              </a:ext>
            </a:extLst>
          </p:cNvPr>
          <p:cNvSpPr txBox="1"/>
          <p:nvPr/>
        </p:nvSpPr>
        <p:spPr>
          <a:xfrm>
            <a:off x="699140" y="1724350"/>
            <a:ext cx="4827400" cy="372409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180000" indent="-18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300" dirty="0" err="1">
                <a:latin typeface="+mj-lt"/>
                <a:cs typeface="Arial" panose="020B0604020202020204" pitchFamily="34" charset="0"/>
              </a:rPr>
              <a:t>Who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– Project developer</a:t>
            </a:r>
          </a:p>
          <a:p>
            <a:pPr marL="180000" indent="-18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300" dirty="0" err="1">
                <a:latin typeface="+mj-lt"/>
                <a:cs typeface="Arial" panose="020B0604020202020204" pitchFamily="34" charset="0"/>
              </a:rPr>
              <a:t>What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– Project</a:t>
            </a:r>
          </a:p>
          <a:p>
            <a:pPr marL="180000" indent="-18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300" dirty="0" err="1">
                <a:latin typeface="+mj-lt"/>
                <a:cs typeface="Arial" panose="020B0604020202020204" pitchFamily="34" charset="0"/>
              </a:rPr>
              <a:t>Why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–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Background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and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reasons</a:t>
            </a:r>
            <a:endParaRPr lang="sv-SE" sz="2300" dirty="0">
              <a:latin typeface="+mj-lt"/>
              <a:cs typeface="Arial" panose="020B0604020202020204" pitchFamily="34" charset="0"/>
            </a:endParaRPr>
          </a:p>
          <a:p>
            <a:pPr marL="180000" indent="-18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300" dirty="0" err="1">
                <a:latin typeface="+mj-lt"/>
                <a:cs typeface="Arial" panose="020B0604020202020204" pitchFamily="34" charset="0"/>
              </a:rPr>
              <a:t>Where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– Project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environment</a:t>
            </a:r>
            <a:endParaRPr lang="sv-SE" sz="2300" dirty="0">
              <a:latin typeface="+mj-lt"/>
              <a:cs typeface="Arial" panose="020B0604020202020204" pitchFamily="34" charset="0"/>
            </a:endParaRPr>
          </a:p>
          <a:p>
            <a:pPr marL="180000" indent="-18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300" dirty="0" err="1">
                <a:latin typeface="+mj-lt"/>
                <a:cs typeface="Arial" panose="020B0604020202020204" pitchFamily="34" charset="0"/>
              </a:rPr>
              <a:t>How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–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Assessment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methodology</a:t>
            </a:r>
            <a:endParaRPr lang="sv-SE" sz="2300" dirty="0">
              <a:latin typeface="+mj-lt"/>
              <a:cs typeface="Arial" panose="020B0604020202020204" pitchFamily="34" charset="0"/>
            </a:endParaRPr>
          </a:p>
          <a:p>
            <a:pPr marL="180000" indent="-18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300" dirty="0" err="1">
                <a:latin typeface="+mj-lt"/>
                <a:cs typeface="Arial" panose="020B0604020202020204" pitchFamily="34" charset="0"/>
              </a:rPr>
              <a:t>When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–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Time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schedule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</a:t>
            </a:r>
            <a:r>
              <a:rPr lang="sv-SE" sz="2300" dirty="0" err="1">
                <a:latin typeface="+mj-lt"/>
                <a:cs typeface="Arial" panose="020B0604020202020204" pitchFamily="34" charset="0"/>
              </a:rPr>
              <a:t>of</a:t>
            </a:r>
            <a:r>
              <a:rPr lang="sv-SE" sz="2300" dirty="0">
                <a:latin typeface="+mj-lt"/>
                <a:cs typeface="Arial" panose="020B0604020202020204" pitchFamily="34" charset="0"/>
              </a:rPr>
              <a:t> procedure</a:t>
            </a:r>
          </a:p>
        </p:txBody>
      </p:sp>
    </p:spTree>
    <p:extLst>
      <p:ext uri="{BB962C8B-B14F-4D97-AF65-F5344CB8AC3E}">
        <p14:creationId xmlns:p14="http://schemas.microsoft.com/office/powerpoint/2010/main" val="159560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ECF77468-2983-4BFC-89A9-D0E76392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3" y="488860"/>
            <a:ext cx="6697662" cy="1008062"/>
          </a:xfrm>
        </p:spPr>
        <p:txBody>
          <a:bodyPr/>
          <a:lstStyle/>
          <a:p>
            <a:r>
              <a:rPr lang="en-US" dirty="0"/>
              <a:t>Content of the EIA report</a:t>
            </a:r>
            <a:endParaRPr lang="fi-FI" dirty="0"/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682F3664-3C2E-4B15-900A-4D49236222B8}"/>
              </a:ext>
            </a:extLst>
          </p:cNvPr>
          <p:cNvSpPr txBox="1"/>
          <p:nvPr/>
        </p:nvSpPr>
        <p:spPr>
          <a:xfrm>
            <a:off x="4443992" y="1604604"/>
            <a:ext cx="5446767" cy="486287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180000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Includes the same as the EIA program and in addition:</a:t>
            </a:r>
          </a:p>
          <a:p>
            <a:pPr marL="637200" lvl="1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The result of the environmental impact assessment (significance of the impact)</a:t>
            </a:r>
          </a:p>
          <a:p>
            <a:pPr marL="637200" lvl="1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Comparison of alternatives</a:t>
            </a:r>
          </a:p>
          <a:p>
            <a:pPr marL="637200" lvl="1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Mitigation Impact </a:t>
            </a:r>
          </a:p>
          <a:p>
            <a:pPr marL="637200" lvl="1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Monitoring of impacts</a:t>
            </a:r>
          </a:p>
          <a:p>
            <a:pPr marL="637200" lvl="1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Feasibility of the project</a:t>
            </a:r>
          </a:p>
          <a:p>
            <a:pPr marL="637200" lvl="1" indent="-1800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Explanation of how the contact authority's statement on the evaluation program has been taken into account</a:t>
            </a:r>
            <a:endParaRPr lang="sv-SE" sz="2000" dirty="0">
              <a:solidFill>
                <a:srgbClr val="000000"/>
              </a:solidFill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CEB5E0F-91DB-4DB0-BBFF-A4167755E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2" t="11784" r="34638" b="8819"/>
          <a:stretch/>
        </p:blipFill>
        <p:spPr>
          <a:xfrm>
            <a:off x="868672" y="1496921"/>
            <a:ext cx="3505774" cy="49705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16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DB2C45-B322-4DA5-A0EE-D89A44E0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16" y="426825"/>
            <a:ext cx="8928992" cy="1008112"/>
          </a:xfrm>
        </p:spPr>
        <p:txBody>
          <a:bodyPr/>
          <a:lstStyle/>
          <a:p>
            <a:r>
              <a:rPr lang="fi-FI" dirty="0" err="1"/>
              <a:t>Impacts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assessed</a:t>
            </a: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D48ADD7-EB27-429C-B8B8-3FE841979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41600" r="14563" b="13601"/>
          <a:stretch/>
        </p:blipFill>
        <p:spPr>
          <a:xfrm>
            <a:off x="604316" y="1354937"/>
            <a:ext cx="7872933" cy="2929463"/>
          </a:xfrm>
          <a:prstGeom prst="rect">
            <a:avLst/>
          </a:prstGeom>
        </p:spPr>
      </p:pic>
      <p:sp>
        <p:nvSpPr>
          <p:cNvPr id="4" name="textruta 15">
            <a:extLst>
              <a:ext uri="{FF2B5EF4-FFF2-40B4-BE49-F238E27FC236}">
                <a16:creationId xmlns:a16="http://schemas.microsoft.com/office/drawing/2014/main" id="{C1A300CA-D581-4BA6-8967-ED94E779B9AA}"/>
              </a:ext>
            </a:extLst>
          </p:cNvPr>
          <p:cNvSpPr txBox="1"/>
          <p:nvPr/>
        </p:nvSpPr>
        <p:spPr>
          <a:xfrm>
            <a:off x="604317" y="4527029"/>
            <a:ext cx="8136904" cy="178510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The Finnish EIA legislation requires the above impacts to be assessed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The impacts are divided into three phases: construction phase, operation phase and decommissioning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As a new type of impact in 2017: "impacts on material assets"</a:t>
            </a:r>
            <a:endParaRPr lang="sv-SE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3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70B1E-8254-4829-9211-F602DB36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40" y="333480"/>
            <a:ext cx="8928992" cy="1008112"/>
          </a:xfrm>
        </p:spPr>
        <p:txBody>
          <a:bodyPr/>
          <a:lstStyle/>
          <a:p>
            <a:r>
              <a:rPr lang="en-US" dirty="0"/>
              <a:t>Typical impacts from a wind farm</a:t>
            </a:r>
            <a:endParaRPr lang="fi-FI" dirty="0"/>
          </a:p>
        </p:txBody>
      </p:sp>
      <p:sp>
        <p:nvSpPr>
          <p:cNvPr id="4" name="textruta 15">
            <a:extLst>
              <a:ext uri="{FF2B5EF4-FFF2-40B4-BE49-F238E27FC236}">
                <a16:creationId xmlns:a16="http://schemas.microsoft.com/office/drawing/2014/main" id="{801EE93E-F1CE-47D1-99A2-CB47F8770C01}"/>
              </a:ext>
            </a:extLst>
          </p:cNvPr>
          <p:cNvSpPr txBox="1"/>
          <p:nvPr/>
        </p:nvSpPr>
        <p:spPr>
          <a:xfrm>
            <a:off x="525840" y="1219672"/>
            <a:ext cx="8136904" cy="543225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Abiotic environment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Impacts on the soundscape (noise)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light conditions (flicker)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Impacts on air, quality and climate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soil, surface and groundwater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Biotic environment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vegetation and valuable natural sites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Impacts on birds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other fauna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nature reserves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Human environment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land use and the built environment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traffic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Impacts on the landscape and cultural environment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ancient remains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  <a:cs typeface="Arial" panose="020B0604020202020204" pitchFamily="34" charset="0"/>
              </a:rPr>
              <a:t>Impacts on human health, living conditions and comfort</a:t>
            </a:r>
            <a:endParaRPr lang="sv-SE" sz="17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41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559499-E975-4546-B7DB-53A797D3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16" y="67127"/>
            <a:ext cx="10589824" cy="1008112"/>
          </a:xfrm>
        </p:spPr>
        <p:txBody>
          <a:bodyPr>
            <a:normAutofit/>
          </a:bodyPr>
          <a:lstStyle/>
          <a:p>
            <a:r>
              <a:rPr lang="fi-FI" dirty="0" err="1"/>
              <a:t>All</a:t>
            </a:r>
            <a:r>
              <a:rPr lang="fi-FI" dirty="0"/>
              <a:t> project </a:t>
            </a:r>
            <a:r>
              <a:rPr lang="fi-FI" dirty="0" err="1"/>
              <a:t>activities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assessed</a:t>
            </a:r>
            <a:r>
              <a:rPr lang="fi-FI" dirty="0"/>
              <a:t> in the EIA</a:t>
            </a:r>
          </a:p>
        </p:txBody>
      </p:sp>
      <p:pic>
        <p:nvPicPr>
          <p:cNvPr id="23" name="Kuva 22" descr="Kuva, joka sisältää kohteen kasvi, puu, havupuu">
            <a:extLst>
              <a:ext uri="{FF2B5EF4-FFF2-40B4-BE49-F238E27FC236}">
                <a16:creationId xmlns:a16="http://schemas.microsoft.com/office/drawing/2014/main" id="{DC276B2D-F3C5-BB72-2728-B0AA157EA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57" y="717642"/>
            <a:ext cx="4549217" cy="2558935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CF62DC3-80CE-472D-89BC-86AEDC0219FF}"/>
              </a:ext>
            </a:extLst>
          </p:cNvPr>
          <p:cNvSpPr txBox="1"/>
          <p:nvPr/>
        </p:nvSpPr>
        <p:spPr>
          <a:xfrm>
            <a:off x="6223973" y="379748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Torni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056CC9D-CB5E-74E3-CE4F-801D2141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45" y="4946440"/>
            <a:ext cx="4147767" cy="2747222"/>
          </a:xfrm>
          <a:prstGeom prst="rect">
            <a:avLst/>
          </a:prstGeom>
        </p:spPr>
      </p:pic>
      <p:pic>
        <p:nvPicPr>
          <p:cNvPr id="7" name="Kuva 6" descr="Kuva, joka sisältää kohteen puu, ulko, seuraa, metsä&#10;&#10;Kuvaus luotu automaattisesti">
            <a:extLst>
              <a:ext uri="{FF2B5EF4-FFF2-40B4-BE49-F238E27FC236}">
                <a16:creationId xmlns:a16="http://schemas.microsoft.com/office/drawing/2014/main" id="{44361AD1-CC33-6CB5-7F35-366A2458F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r="8203"/>
          <a:stretch/>
        </p:blipFill>
        <p:spPr>
          <a:xfrm>
            <a:off x="6840244" y="2512697"/>
            <a:ext cx="4549217" cy="3331947"/>
          </a:xfrm>
          <a:prstGeom prst="rect">
            <a:avLst/>
          </a:prstGeom>
        </p:spPr>
      </p:pic>
      <p:pic>
        <p:nvPicPr>
          <p:cNvPr id="16" name="Kuva 15" descr="Kuva, joka sisältää kohteen ruoho, ulko, taivas, lika&#10;&#10;Kuvaus luotu automaattisesti">
            <a:extLst>
              <a:ext uri="{FF2B5EF4-FFF2-40B4-BE49-F238E27FC236}">
                <a16:creationId xmlns:a16="http://schemas.microsoft.com/office/drawing/2014/main" id="{26D6E0C4-38E3-0A17-B334-58E0B12CF2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r="15742"/>
          <a:stretch/>
        </p:blipFill>
        <p:spPr>
          <a:xfrm>
            <a:off x="154435" y="2512697"/>
            <a:ext cx="4147767" cy="3308231"/>
          </a:xfrm>
          <a:prstGeom prst="rect">
            <a:avLst/>
          </a:prstGeom>
        </p:spPr>
      </p:pic>
      <p:pic>
        <p:nvPicPr>
          <p:cNvPr id="17" name="Kuva 16" descr="Kuva, joka sisältää kohteen ruoho, taivas, ulko, luonto&#10;&#10;Kuvaus luotu automaattisesti">
            <a:extLst>
              <a:ext uri="{FF2B5EF4-FFF2-40B4-BE49-F238E27FC236}">
                <a16:creationId xmlns:a16="http://schemas.microsoft.com/office/drawing/2014/main" id="{942D4B13-6027-53D3-FD29-06484B626E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r="29922"/>
          <a:stretch/>
        </p:blipFill>
        <p:spPr>
          <a:xfrm>
            <a:off x="4051418" y="2512697"/>
            <a:ext cx="2775239" cy="3308231"/>
          </a:xfrm>
          <a:prstGeom prst="rect">
            <a:avLst/>
          </a:prstGeom>
        </p:spPr>
      </p:pic>
      <p:pic>
        <p:nvPicPr>
          <p:cNvPr id="19" name="Kuva 18" descr="Kuva, joka sisältää kohteen ruoho, taivas, ulko, lika&#10;&#10;Kuvaus luotu automaattisesti">
            <a:extLst>
              <a:ext uri="{FF2B5EF4-FFF2-40B4-BE49-F238E27FC236}">
                <a16:creationId xmlns:a16="http://schemas.microsoft.com/office/drawing/2014/main" id="{257FF5A0-6309-5926-0153-51E3F554ED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8" r="24737" b="11244"/>
          <a:stretch/>
        </p:blipFill>
        <p:spPr>
          <a:xfrm>
            <a:off x="2929665" y="719900"/>
            <a:ext cx="3910579" cy="1857309"/>
          </a:xfrm>
          <a:prstGeom prst="rect">
            <a:avLst/>
          </a:prstGeom>
        </p:spPr>
      </p:pic>
      <p:pic>
        <p:nvPicPr>
          <p:cNvPr id="21" name="Kuva 20" descr="Kuva, joka sisältää kohteen ulko, puu, vuori, luonto&#10;&#10;Kuvaus luotu automaattisesti">
            <a:extLst>
              <a:ext uri="{FF2B5EF4-FFF2-40B4-BE49-F238E27FC236}">
                <a16:creationId xmlns:a16="http://schemas.microsoft.com/office/drawing/2014/main" id="{38C089A6-00C0-3A30-9C9A-98E9F13356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3" t="27874"/>
          <a:stretch/>
        </p:blipFill>
        <p:spPr>
          <a:xfrm>
            <a:off x="163199" y="719900"/>
            <a:ext cx="2914739" cy="1864109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4F5764E8-9DF6-8F56-EF86-DBA052C870D5}"/>
              </a:ext>
            </a:extLst>
          </p:cNvPr>
          <p:cNvSpPr txBox="1"/>
          <p:nvPr/>
        </p:nvSpPr>
        <p:spPr>
          <a:xfrm>
            <a:off x="590550" y="2085975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Gravel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extraction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EFC3113E-4160-4A3A-F281-2ECAEA2C6802}"/>
              </a:ext>
            </a:extLst>
          </p:cNvPr>
          <p:cNvSpPr txBox="1"/>
          <p:nvPr/>
        </p:nvSpPr>
        <p:spPr>
          <a:xfrm>
            <a:off x="3251222" y="2075188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Enforcing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bridges</a:t>
            </a:r>
            <a:r>
              <a:rPr lang="fi-FI" dirty="0">
                <a:solidFill>
                  <a:schemeClr val="bg1"/>
                </a:solidFill>
              </a:rPr>
              <a:t>/</a:t>
            </a:r>
            <a:r>
              <a:rPr lang="fi-FI" dirty="0" err="1">
                <a:solidFill>
                  <a:schemeClr val="bg1"/>
                </a:solidFill>
              </a:rPr>
              <a:t>crossings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A87A6E3C-3457-1AB9-5145-7C632E5AB1F2}"/>
              </a:ext>
            </a:extLst>
          </p:cNvPr>
          <p:cNvSpPr txBox="1"/>
          <p:nvPr/>
        </p:nvSpPr>
        <p:spPr>
          <a:xfrm>
            <a:off x="6970051" y="2033199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Road </a:t>
            </a:r>
            <a:r>
              <a:rPr lang="fi-FI" dirty="0" err="1">
                <a:solidFill>
                  <a:schemeClr val="bg1"/>
                </a:solidFill>
              </a:rPr>
              <a:t>network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6D2E3323-9023-1ED3-D527-5D7675EE6229}"/>
              </a:ext>
            </a:extLst>
          </p:cNvPr>
          <p:cNvSpPr txBox="1"/>
          <p:nvPr/>
        </p:nvSpPr>
        <p:spPr>
          <a:xfrm>
            <a:off x="590550" y="5328849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Foundations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1BAF12BF-A546-79C6-6A7D-92BEBC0DBC7C}"/>
              </a:ext>
            </a:extLst>
          </p:cNvPr>
          <p:cNvSpPr txBox="1"/>
          <p:nvPr/>
        </p:nvSpPr>
        <p:spPr>
          <a:xfrm>
            <a:off x="4271337" y="5328849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Turbine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installations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C6538615-FEC1-AD67-846E-94CDBB276607}"/>
              </a:ext>
            </a:extLst>
          </p:cNvPr>
          <p:cNvSpPr txBox="1"/>
          <p:nvPr/>
        </p:nvSpPr>
        <p:spPr>
          <a:xfrm>
            <a:off x="7262021" y="5327389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Transportations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E5AA0366-789D-7B8C-BD97-E94A02630E41}"/>
              </a:ext>
            </a:extLst>
          </p:cNvPr>
          <p:cNvSpPr txBox="1"/>
          <p:nvPr/>
        </p:nvSpPr>
        <p:spPr>
          <a:xfrm>
            <a:off x="3624030" y="5921476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Wind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farm</a:t>
            </a:r>
            <a:r>
              <a:rPr lang="fi-FI" dirty="0">
                <a:solidFill>
                  <a:schemeClr val="bg1"/>
                </a:solidFill>
              </a:rPr>
              <a:t> in </a:t>
            </a:r>
            <a:r>
              <a:rPr lang="fi-FI" dirty="0" err="1">
                <a:solidFill>
                  <a:schemeClr val="bg1"/>
                </a:solidFill>
              </a:rPr>
              <a:t>operation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0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51C95-8B04-4246-9D3F-15FCE14C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Content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0A838C-C393-C389-61C4-B20A8ACD4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5160"/>
            <a:ext cx="8596668" cy="388077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Introduction – Me, where I work &amp; the EIA association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Environmental Impact Assessment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Land use planning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Various permits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Summary, main take aways of the lecture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019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Kuva 4" descr="Kuva, joka sisältää kohteen lumi, ulko, puu, katettu&#10;&#10;Kuvaus luotu automaattisesti">
            <a:extLst>
              <a:ext uri="{FF2B5EF4-FFF2-40B4-BE49-F238E27FC236}">
                <a16:creationId xmlns:a16="http://schemas.microsoft.com/office/drawing/2014/main" id="{1B683178-54EC-CCE9-FCFB-6104756B2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r="16078" b="-2"/>
          <a:stretch/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776800-11AE-48FB-AD79-BDCB3452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269" y="1663347"/>
            <a:ext cx="425970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100" dirty="0"/>
              <a:t>Also, the power transmission is assessed in the EIA</a:t>
            </a:r>
          </a:p>
        </p:txBody>
      </p:sp>
      <p:pic>
        <p:nvPicPr>
          <p:cNvPr id="7" name="Kuva 6" descr="Kuva, joka sisältää kohteen ulko, puu, ruoho, maa&#10;&#10;Kuvaus luotu automaattisesti">
            <a:extLst>
              <a:ext uri="{FF2B5EF4-FFF2-40B4-BE49-F238E27FC236}">
                <a16:creationId xmlns:a16="http://schemas.microsoft.com/office/drawing/2014/main" id="{25971916-4191-CED8-6586-73CDA92D8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22354" b="-2"/>
          <a:stretch/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9" name="Kuva 8" descr="Kuva, joka sisältää kohteen maa, ulko, puu, lika&#10;&#10;Kuvaus luotu automaattisesti">
            <a:extLst>
              <a:ext uri="{FF2B5EF4-FFF2-40B4-BE49-F238E27FC236}">
                <a16:creationId xmlns:a16="http://schemas.microsoft.com/office/drawing/2014/main" id="{A9B5FAF0-CF87-1263-B254-DD16635AFC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3" b="1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6A370E-C7CA-4ED6-BBEE-CE73A794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9C45DED-5AFE-434B-A28C-F5DF0553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>
            <a:extLst>
              <a:ext uri="{FF2B5EF4-FFF2-40B4-BE49-F238E27FC236}">
                <a16:creationId xmlns:a16="http://schemas.microsoft.com/office/drawing/2014/main" id="{0A78AD33-F687-1A5B-3452-0AA165583762}"/>
              </a:ext>
            </a:extLst>
          </p:cNvPr>
          <p:cNvSpPr txBox="1"/>
          <p:nvPr/>
        </p:nvSpPr>
        <p:spPr>
          <a:xfrm>
            <a:off x="644526" y="3220535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Cable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trenches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7CEA69A-5033-B4F3-A0DC-329D37CA7C09}"/>
              </a:ext>
            </a:extLst>
          </p:cNvPr>
          <p:cNvSpPr txBox="1"/>
          <p:nvPr/>
        </p:nvSpPr>
        <p:spPr>
          <a:xfrm>
            <a:off x="3495734" y="94708"/>
            <a:ext cx="247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High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voltage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overhead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lines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8667A0E0-21CC-D34B-C61C-1881588BE97B}"/>
              </a:ext>
            </a:extLst>
          </p:cNvPr>
          <p:cNvSpPr txBox="1"/>
          <p:nvPr/>
        </p:nvSpPr>
        <p:spPr>
          <a:xfrm>
            <a:off x="942598" y="94707"/>
            <a:ext cx="3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Substation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28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uoli: Oikea 39">
            <a:extLst>
              <a:ext uri="{FF2B5EF4-FFF2-40B4-BE49-F238E27FC236}">
                <a16:creationId xmlns:a16="http://schemas.microsoft.com/office/drawing/2014/main" id="{B7F41B09-7EF9-687D-E604-6A2794665521}"/>
              </a:ext>
            </a:extLst>
          </p:cNvPr>
          <p:cNvSpPr/>
          <p:nvPr/>
        </p:nvSpPr>
        <p:spPr>
          <a:xfrm>
            <a:off x="165463" y="1149530"/>
            <a:ext cx="12026537" cy="5373189"/>
          </a:xfrm>
          <a:prstGeom prst="rightArrow">
            <a:avLst/>
          </a:prstGeom>
          <a:solidFill>
            <a:schemeClr val="bg1">
              <a:alpha val="2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275766-7EF0-15AD-CECE-C3C20336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Stages</a:t>
            </a:r>
            <a:r>
              <a:rPr lang="fi-FI" dirty="0"/>
              <a:t> of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development</a:t>
            </a:r>
            <a:endParaRPr lang="fi-FI" dirty="0"/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1D62E41C-C804-42B1-9739-D8E8D2CCCE90}"/>
              </a:ext>
            </a:extLst>
          </p:cNvPr>
          <p:cNvSpPr/>
          <p:nvPr/>
        </p:nvSpPr>
        <p:spPr>
          <a:xfrm>
            <a:off x="517554" y="3081088"/>
            <a:ext cx="2151462" cy="1246468"/>
          </a:xfrm>
          <a:prstGeom prst="roundRect">
            <a:avLst>
              <a:gd name="adj" fmla="val 17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A65222FE-4201-4E21-AEB5-DB931A2A10C4}"/>
              </a:ext>
            </a:extLst>
          </p:cNvPr>
          <p:cNvSpPr/>
          <p:nvPr/>
        </p:nvSpPr>
        <p:spPr>
          <a:xfrm>
            <a:off x="2787585" y="2620099"/>
            <a:ext cx="3309519" cy="899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2279084-3F00-46BD-AF14-4A44F5D0330E}"/>
              </a:ext>
            </a:extLst>
          </p:cNvPr>
          <p:cNvSpPr/>
          <p:nvPr/>
        </p:nvSpPr>
        <p:spPr>
          <a:xfrm>
            <a:off x="9690431" y="3418545"/>
            <a:ext cx="1700464" cy="7098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kstiruutu 6">
            <a:extLst>
              <a:ext uri="{FF2B5EF4-FFF2-40B4-BE49-F238E27FC236}">
                <a16:creationId xmlns:a16="http://schemas.microsoft.com/office/drawing/2014/main" id="{3F67AD64-E161-4F44-BCE5-A32AB3D28133}"/>
              </a:ext>
            </a:extLst>
          </p:cNvPr>
          <p:cNvSpPr txBox="1"/>
          <p:nvPr/>
        </p:nvSpPr>
        <p:spPr>
          <a:xfrm>
            <a:off x="690809" y="3180547"/>
            <a:ext cx="180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Greenfield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Start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of project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kstiruutu 7">
            <a:extLst>
              <a:ext uri="{FF2B5EF4-FFF2-40B4-BE49-F238E27FC236}">
                <a16:creationId xmlns:a16="http://schemas.microsoft.com/office/drawing/2014/main" id="{BF1C3A78-BF2F-4CF0-80D5-887BBF2D600B}"/>
              </a:ext>
            </a:extLst>
          </p:cNvPr>
          <p:cNvSpPr txBox="1"/>
          <p:nvPr/>
        </p:nvSpPr>
        <p:spPr>
          <a:xfrm>
            <a:off x="3378844" y="2749624"/>
            <a:ext cx="203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planning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municipality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kstiruutu 11">
            <a:extLst>
              <a:ext uri="{FF2B5EF4-FFF2-40B4-BE49-F238E27FC236}">
                <a16:creationId xmlns:a16="http://schemas.microsoft.com/office/drawing/2014/main" id="{2836109B-5A85-486A-8250-9D597B9D13EF}"/>
              </a:ext>
            </a:extLst>
          </p:cNvPr>
          <p:cNvSpPr txBox="1"/>
          <p:nvPr/>
        </p:nvSpPr>
        <p:spPr>
          <a:xfrm>
            <a:off x="9761819" y="3562464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E6F1AD06-0B12-4AED-8A8C-15B2D44B38B6}"/>
              </a:ext>
            </a:extLst>
          </p:cNvPr>
          <p:cNvSpPr/>
          <p:nvPr/>
        </p:nvSpPr>
        <p:spPr>
          <a:xfrm>
            <a:off x="6262342" y="3033123"/>
            <a:ext cx="3309519" cy="20868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kstiruutu 1">
            <a:extLst>
              <a:ext uri="{FF2B5EF4-FFF2-40B4-BE49-F238E27FC236}">
                <a16:creationId xmlns:a16="http://schemas.microsoft.com/office/drawing/2014/main" id="{8CDE7425-1CF7-4E4E-A91A-5B4D68996093}"/>
              </a:ext>
            </a:extLst>
          </p:cNvPr>
          <p:cNvSpPr txBox="1"/>
          <p:nvPr/>
        </p:nvSpPr>
        <p:spPr>
          <a:xfrm>
            <a:off x="6302637" y="3180547"/>
            <a:ext cx="3328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Building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i="1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i="1" dirty="0">
                <a:solidFill>
                  <a:schemeClr val="accent1">
                    <a:lumMod val="75000"/>
                  </a:schemeClr>
                </a:solidFill>
              </a:rPr>
              <a:t> permit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/permit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auth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Defence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force</a:t>
            </a: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69AE15D4-039B-78E2-C462-94DCD2E86EC4}"/>
              </a:ext>
            </a:extLst>
          </p:cNvPr>
          <p:cNvSpPr/>
          <p:nvPr/>
        </p:nvSpPr>
        <p:spPr>
          <a:xfrm>
            <a:off x="2787585" y="3719244"/>
            <a:ext cx="2361981" cy="10254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kstiruutu 7">
            <a:extLst>
              <a:ext uri="{FF2B5EF4-FFF2-40B4-BE49-F238E27FC236}">
                <a16:creationId xmlns:a16="http://schemas.microsoft.com/office/drawing/2014/main" id="{B786708F-C941-BBB5-1B92-AB919FE2FFE4}"/>
              </a:ext>
            </a:extLst>
          </p:cNvPr>
          <p:cNvSpPr txBox="1"/>
          <p:nvPr/>
        </p:nvSpPr>
        <p:spPr>
          <a:xfrm>
            <a:off x="2904834" y="3780711"/>
            <a:ext cx="219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impact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(ELY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centre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Oikea aaltosulje 35">
            <a:extLst>
              <a:ext uri="{FF2B5EF4-FFF2-40B4-BE49-F238E27FC236}">
                <a16:creationId xmlns:a16="http://schemas.microsoft.com/office/drawing/2014/main" id="{4771DD0A-F906-211E-6A94-380745683310}"/>
              </a:ext>
            </a:extLst>
          </p:cNvPr>
          <p:cNvSpPr/>
          <p:nvPr/>
        </p:nvSpPr>
        <p:spPr>
          <a:xfrm rot="5400000">
            <a:off x="5601337" y="2402898"/>
            <a:ext cx="330807" cy="5954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1">
            <a:extLst>
              <a:ext uri="{FF2B5EF4-FFF2-40B4-BE49-F238E27FC236}">
                <a16:creationId xmlns:a16="http://schemas.microsoft.com/office/drawing/2014/main" id="{F3154CB4-FDD4-02F6-7113-B9FB54BC60C7}"/>
              </a:ext>
            </a:extLst>
          </p:cNvPr>
          <p:cNvSpPr txBox="1"/>
          <p:nvPr/>
        </p:nvSpPr>
        <p:spPr>
          <a:xfrm>
            <a:off x="4068235" y="5640255"/>
            <a:ext cx="339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Procedures required by law</a:t>
            </a:r>
          </a:p>
        </p:txBody>
      </p:sp>
      <p:sp>
        <p:nvSpPr>
          <p:cNvPr id="6" name="Tekstiruutu 1">
            <a:extLst>
              <a:ext uri="{FF2B5EF4-FFF2-40B4-BE49-F238E27FC236}">
                <a16:creationId xmlns:a16="http://schemas.microsoft.com/office/drawing/2014/main" id="{2CA78EC0-ECCF-6F7B-FD2E-C1C179CACB71}"/>
              </a:ext>
            </a:extLst>
          </p:cNvPr>
          <p:cNvSpPr txBox="1"/>
          <p:nvPr/>
        </p:nvSpPr>
        <p:spPr>
          <a:xfrm>
            <a:off x="336711" y="1549495"/>
            <a:ext cx="811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Technical development of project continues throughout the process</a:t>
            </a:r>
          </a:p>
        </p:txBody>
      </p:sp>
      <p:sp>
        <p:nvSpPr>
          <p:cNvPr id="3" name="Oikea aaltosulje 2">
            <a:extLst>
              <a:ext uri="{FF2B5EF4-FFF2-40B4-BE49-F238E27FC236}">
                <a16:creationId xmlns:a16="http://schemas.microsoft.com/office/drawing/2014/main" id="{D4CBBCB8-BF03-158B-BF3D-4F86D6D85C04}"/>
              </a:ext>
            </a:extLst>
          </p:cNvPr>
          <p:cNvSpPr/>
          <p:nvPr/>
        </p:nvSpPr>
        <p:spPr>
          <a:xfrm rot="16200000">
            <a:off x="5788821" y="-3157398"/>
            <a:ext cx="330807" cy="10873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921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uoli: Oikea 39">
            <a:extLst>
              <a:ext uri="{FF2B5EF4-FFF2-40B4-BE49-F238E27FC236}">
                <a16:creationId xmlns:a16="http://schemas.microsoft.com/office/drawing/2014/main" id="{B7F41B09-7EF9-687D-E604-6A2794665521}"/>
              </a:ext>
            </a:extLst>
          </p:cNvPr>
          <p:cNvSpPr/>
          <p:nvPr/>
        </p:nvSpPr>
        <p:spPr>
          <a:xfrm>
            <a:off x="165463" y="1149530"/>
            <a:ext cx="12026537" cy="5373189"/>
          </a:xfrm>
          <a:prstGeom prst="rightArrow">
            <a:avLst/>
          </a:prstGeom>
          <a:solidFill>
            <a:schemeClr val="bg1">
              <a:alpha val="2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68ABADF7-ED79-D34E-A6BA-AA0F76E83A3B}"/>
              </a:ext>
            </a:extLst>
          </p:cNvPr>
          <p:cNvCxnSpPr/>
          <p:nvPr/>
        </p:nvCxnSpPr>
        <p:spPr>
          <a:xfrm flipH="1">
            <a:off x="2871006" y="3536970"/>
            <a:ext cx="2061420" cy="195190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C06D4F59-1EB5-428F-1656-F7BA0671DE8B}"/>
              </a:ext>
            </a:extLst>
          </p:cNvPr>
          <p:cNvCxnSpPr>
            <a:cxnSpLocks/>
          </p:cNvCxnSpPr>
          <p:nvPr/>
        </p:nvCxnSpPr>
        <p:spPr>
          <a:xfrm>
            <a:off x="2705768" y="3811609"/>
            <a:ext cx="2740233" cy="149975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2EF7780E-1864-1223-5922-2ACEFA4B0DF8}"/>
              </a:ext>
            </a:extLst>
          </p:cNvPr>
          <p:cNvSpPr/>
          <p:nvPr/>
        </p:nvSpPr>
        <p:spPr>
          <a:xfrm>
            <a:off x="2668144" y="2337294"/>
            <a:ext cx="3589881" cy="1426122"/>
          </a:xfrm>
          <a:prstGeom prst="roundRect">
            <a:avLst/>
          </a:prstGeom>
          <a:solidFill>
            <a:srgbClr val="FFFF00"/>
          </a:solidFill>
          <a:ln w="762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275766-7EF0-15AD-CECE-C3C20336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Stages</a:t>
            </a:r>
            <a:r>
              <a:rPr lang="fi-FI" dirty="0"/>
              <a:t> of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development</a:t>
            </a:r>
            <a:endParaRPr lang="fi-FI" dirty="0"/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1D62E41C-C804-42B1-9739-D8E8D2CCCE90}"/>
              </a:ext>
            </a:extLst>
          </p:cNvPr>
          <p:cNvSpPr/>
          <p:nvPr/>
        </p:nvSpPr>
        <p:spPr>
          <a:xfrm>
            <a:off x="517554" y="3081088"/>
            <a:ext cx="2151462" cy="1246468"/>
          </a:xfrm>
          <a:prstGeom prst="roundRect">
            <a:avLst>
              <a:gd name="adj" fmla="val 17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A65222FE-4201-4E21-AEB5-DB931A2A10C4}"/>
              </a:ext>
            </a:extLst>
          </p:cNvPr>
          <p:cNvSpPr/>
          <p:nvPr/>
        </p:nvSpPr>
        <p:spPr>
          <a:xfrm>
            <a:off x="2787585" y="2620099"/>
            <a:ext cx="3309519" cy="899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2279084-3F00-46BD-AF14-4A44F5D0330E}"/>
              </a:ext>
            </a:extLst>
          </p:cNvPr>
          <p:cNvSpPr/>
          <p:nvPr/>
        </p:nvSpPr>
        <p:spPr>
          <a:xfrm>
            <a:off x="9690431" y="3418545"/>
            <a:ext cx="1700464" cy="7098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kstiruutu 6">
            <a:extLst>
              <a:ext uri="{FF2B5EF4-FFF2-40B4-BE49-F238E27FC236}">
                <a16:creationId xmlns:a16="http://schemas.microsoft.com/office/drawing/2014/main" id="{3F67AD64-E161-4F44-BCE5-A32AB3D28133}"/>
              </a:ext>
            </a:extLst>
          </p:cNvPr>
          <p:cNvSpPr txBox="1"/>
          <p:nvPr/>
        </p:nvSpPr>
        <p:spPr>
          <a:xfrm>
            <a:off x="690809" y="3180547"/>
            <a:ext cx="180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Greenfield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Start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of project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kstiruutu 7">
            <a:extLst>
              <a:ext uri="{FF2B5EF4-FFF2-40B4-BE49-F238E27FC236}">
                <a16:creationId xmlns:a16="http://schemas.microsoft.com/office/drawing/2014/main" id="{BF1C3A78-BF2F-4CF0-80D5-887BBF2D600B}"/>
              </a:ext>
            </a:extLst>
          </p:cNvPr>
          <p:cNvSpPr txBox="1"/>
          <p:nvPr/>
        </p:nvSpPr>
        <p:spPr>
          <a:xfrm>
            <a:off x="3378844" y="2749624"/>
            <a:ext cx="203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planning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municipality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4F806C72-47C4-C325-0170-4FE4EEEFC210}"/>
              </a:ext>
            </a:extLst>
          </p:cNvPr>
          <p:cNvCxnSpPr/>
          <p:nvPr/>
        </p:nvCxnSpPr>
        <p:spPr>
          <a:xfrm flipH="1">
            <a:off x="449580" y="2620099"/>
            <a:ext cx="2061420" cy="195190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67A78146-16FA-FEBF-7CE4-D99692DCFB53}"/>
              </a:ext>
            </a:extLst>
          </p:cNvPr>
          <p:cNvCxnSpPr>
            <a:cxnSpLocks/>
          </p:cNvCxnSpPr>
          <p:nvPr/>
        </p:nvCxnSpPr>
        <p:spPr>
          <a:xfrm>
            <a:off x="284342" y="2894738"/>
            <a:ext cx="2740233" cy="149975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iruutu 11">
            <a:extLst>
              <a:ext uri="{FF2B5EF4-FFF2-40B4-BE49-F238E27FC236}">
                <a16:creationId xmlns:a16="http://schemas.microsoft.com/office/drawing/2014/main" id="{2836109B-5A85-486A-8250-9D597B9D13EF}"/>
              </a:ext>
            </a:extLst>
          </p:cNvPr>
          <p:cNvSpPr txBox="1"/>
          <p:nvPr/>
        </p:nvSpPr>
        <p:spPr>
          <a:xfrm>
            <a:off x="9761819" y="3562464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E6F1AD06-0B12-4AED-8A8C-15B2D44B38B6}"/>
              </a:ext>
            </a:extLst>
          </p:cNvPr>
          <p:cNvSpPr/>
          <p:nvPr/>
        </p:nvSpPr>
        <p:spPr>
          <a:xfrm>
            <a:off x="6262342" y="3033123"/>
            <a:ext cx="3309519" cy="20868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kstiruutu 1">
            <a:extLst>
              <a:ext uri="{FF2B5EF4-FFF2-40B4-BE49-F238E27FC236}">
                <a16:creationId xmlns:a16="http://schemas.microsoft.com/office/drawing/2014/main" id="{8CDE7425-1CF7-4E4E-A91A-5B4D68996093}"/>
              </a:ext>
            </a:extLst>
          </p:cNvPr>
          <p:cNvSpPr txBox="1"/>
          <p:nvPr/>
        </p:nvSpPr>
        <p:spPr>
          <a:xfrm>
            <a:off x="6302637" y="3180547"/>
            <a:ext cx="3328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Building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i="1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i="1" dirty="0">
                <a:solidFill>
                  <a:schemeClr val="accent1">
                    <a:lumMod val="75000"/>
                  </a:schemeClr>
                </a:solidFill>
              </a:rPr>
              <a:t> permit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/permit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auth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Defence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force</a:t>
            </a: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69AE15D4-039B-78E2-C462-94DCD2E86EC4}"/>
              </a:ext>
            </a:extLst>
          </p:cNvPr>
          <p:cNvSpPr/>
          <p:nvPr/>
        </p:nvSpPr>
        <p:spPr>
          <a:xfrm>
            <a:off x="2787585" y="3719244"/>
            <a:ext cx="2361981" cy="10254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kstiruutu 7">
            <a:extLst>
              <a:ext uri="{FF2B5EF4-FFF2-40B4-BE49-F238E27FC236}">
                <a16:creationId xmlns:a16="http://schemas.microsoft.com/office/drawing/2014/main" id="{B786708F-C941-BBB5-1B92-AB919FE2FFE4}"/>
              </a:ext>
            </a:extLst>
          </p:cNvPr>
          <p:cNvSpPr txBox="1"/>
          <p:nvPr/>
        </p:nvSpPr>
        <p:spPr>
          <a:xfrm>
            <a:off x="2904834" y="3780711"/>
            <a:ext cx="219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impact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(ELY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centre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Oikea aaltosulje 35">
            <a:extLst>
              <a:ext uri="{FF2B5EF4-FFF2-40B4-BE49-F238E27FC236}">
                <a16:creationId xmlns:a16="http://schemas.microsoft.com/office/drawing/2014/main" id="{4771DD0A-F906-211E-6A94-380745683310}"/>
              </a:ext>
            </a:extLst>
          </p:cNvPr>
          <p:cNvSpPr/>
          <p:nvPr/>
        </p:nvSpPr>
        <p:spPr>
          <a:xfrm rot="5400000">
            <a:off x="5601337" y="2402898"/>
            <a:ext cx="330807" cy="5954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1">
            <a:extLst>
              <a:ext uri="{FF2B5EF4-FFF2-40B4-BE49-F238E27FC236}">
                <a16:creationId xmlns:a16="http://schemas.microsoft.com/office/drawing/2014/main" id="{F3154CB4-FDD4-02F6-7113-B9FB54BC60C7}"/>
              </a:ext>
            </a:extLst>
          </p:cNvPr>
          <p:cNvSpPr txBox="1"/>
          <p:nvPr/>
        </p:nvSpPr>
        <p:spPr>
          <a:xfrm>
            <a:off x="4068235" y="5640255"/>
            <a:ext cx="339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Procedures required by law</a:t>
            </a:r>
          </a:p>
        </p:txBody>
      </p:sp>
      <p:sp>
        <p:nvSpPr>
          <p:cNvPr id="6" name="Tekstiruutu 1">
            <a:extLst>
              <a:ext uri="{FF2B5EF4-FFF2-40B4-BE49-F238E27FC236}">
                <a16:creationId xmlns:a16="http://schemas.microsoft.com/office/drawing/2014/main" id="{2CA78EC0-ECCF-6F7B-FD2E-C1C179CACB71}"/>
              </a:ext>
            </a:extLst>
          </p:cNvPr>
          <p:cNvSpPr txBox="1"/>
          <p:nvPr/>
        </p:nvSpPr>
        <p:spPr>
          <a:xfrm>
            <a:off x="336711" y="1549495"/>
            <a:ext cx="811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Technical development of project continues throughout the process</a:t>
            </a:r>
          </a:p>
        </p:txBody>
      </p:sp>
      <p:sp>
        <p:nvSpPr>
          <p:cNvPr id="3" name="Oikea aaltosulje 2">
            <a:extLst>
              <a:ext uri="{FF2B5EF4-FFF2-40B4-BE49-F238E27FC236}">
                <a16:creationId xmlns:a16="http://schemas.microsoft.com/office/drawing/2014/main" id="{D4CBBCB8-BF03-158B-BF3D-4F86D6D85C04}"/>
              </a:ext>
            </a:extLst>
          </p:cNvPr>
          <p:cNvSpPr/>
          <p:nvPr/>
        </p:nvSpPr>
        <p:spPr>
          <a:xfrm rot="16200000">
            <a:off x="5788821" y="-3157398"/>
            <a:ext cx="330807" cy="10873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1471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3814E7-7871-420B-812E-3E263F8A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159" y="705267"/>
            <a:ext cx="6664733" cy="1308400"/>
          </a:xfrm>
        </p:spPr>
        <p:txBody>
          <a:bodyPr>
            <a:normAutofit fontScale="90000"/>
          </a:bodyPr>
          <a:lstStyle/>
          <a:p>
            <a:r>
              <a:rPr lang="fi-FI" sz="5200" dirty="0" err="1"/>
              <a:t>Land</a:t>
            </a:r>
            <a:r>
              <a:rPr lang="fi-FI" sz="5200" dirty="0"/>
              <a:t> </a:t>
            </a:r>
            <a:r>
              <a:rPr lang="fi-FI" sz="5200" dirty="0" err="1"/>
              <a:t>use</a:t>
            </a:r>
            <a:r>
              <a:rPr lang="fi-FI" sz="5200" dirty="0"/>
              <a:t> </a:t>
            </a:r>
            <a:r>
              <a:rPr lang="fi-FI" sz="5200" dirty="0" err="1"/>
              <a:t>planning</a:t>
            </a:r>
            <a:r>
              <a:rPr lang="fi-FI" sz="5200" dirty="0"/>
              <a:t> in </a:t>
            </a:r>
            <a:r>
              <a:rPr lang="fi-FI" sz="5200" dirty="0" err="1"/>
              <a:t>wind</a:t>
            </a:r>
            <a:r>
              <a:rPr lang="fi-FI" sz="5200" dirty="0"/>
              <a:t> </a:t>
            </a:r>
            <a:r>
              <a:rPr lang="fi-FI" sz="5200" dirty="0" err="1"/>
              <a:t>farm</a:t>
            </a:r>
            <a:r>
              <a:rPr lang="fi-FI" sz="5200" dirty="0"/>
              <a:t> </a:t>
            </a:r>
            <a:r>
              <a:rPr lang="fi-FI" sz="5200" dirty="0" err="1"/>
              <a:t>development</a:t>
            </a:r>
            <a:endParaRPr lang="fi-FI" sz="5200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FCA1FE8-5DD3-4900-B84E-4DDB2951E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3793" y="2163056"/>
            <a:ext cx="3358669" cy="35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2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736E2B-4DDA-4DFA-014C-25E2E0AD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7" y="1176678"/>
            <a:ext cx="3547581" cy="4093028"/>
          </a:xfrm>
        </p:spPr>
        <p:txBody>
          <a:bodyPr anchor="ctr">
            <a:normAutofit/>
          </a:bodyPr>
          <a:lstStyle/>
          <a:p>
            <a:r>
              <a:rPr lang="fi-FI" sz="4000" dirty="0"/>
              <a:t>The </a:t>
            </a:r>
            <a:r>
              <a:rPr lang="fi-FI" sz="4000" dirty="0" err="1"/>
              <a:t>Land</a:t>
            </a:r>
            <a:r>
              <a:rPr lang="fi-FI" sz="4000" dirty="0"/>
              <a:t> </a:t>
            </a:r>
            <a:r>
              <a:rPr lang="fi-FI" sz="4000" dirty="0" err="1"/>
              <a:t>use</a:t>
            </a:r>
            <a:r>
              <a:rPr lang="fi-FI" sz="4000" dirty="0"/>
              <a:t> </a:t>
            </a:r>
            <a:r>
              <a:rPr lang="fi-FI" sz="4000" dirty="0" err="1"/>
              <a:t>planning</a:t>
            </a:r>
            <a:r>
              <a:rPr lang="fi-FI" sz="4000" dirty="0"/>
              <a:t> </a:t>
            </a:r>
            <a:r>
              <a:rPr lang="fi-FI" sz="4000" dirty="0" err="1"/>
              <a:t>system</a:t>
            </a:r>
            <a:endParaRPr lang="fi-FI" sz="4000" dirty="0"/>
          </a:p>
        </p:txBody>
      </p:sp>
      <p:graphicFrame>
        <p:nvGraphicFramePr>
          <p:cNvPr id="7" name="Sisällön paikkamerkki 2">
            <a:extLst>
              <a:ext uri="{FF2B5EF4-FFF2-40B4-BE49-F238E27FC236}">
                <a16:creationId xmlns:a16="http://schemas.microsoft.com/office/drawing/2014/main" id="{7A4417D4-C02C-D318-CB45-C7F7CFDEC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716558"/>
              </p:ext>
            </p:extLst>
          </p:nvPr>
        </p:nvGraphicFramePr>
        <p:xfrm>
          <a:off x="4318834" y="243576"/>
          <a:ext cx="7147528" cy="535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Nuoli: Alas 9">
            <a:extLst>
              <a:ext uri="{FF2B5EF4-FFF2-40B4-BE49-F238E27FC236}">
                <a16:creationId xmlns:a16="http://schemas.microsoft.com/office/drawing/2014/main" id="{8E2EDAEB-737A-43E6-ACF7-37E11F2D46DB}"/>
              </a:ext>
            </a:extLst>
          </p:cNvPr>
          <p:cNvSpPr/>
          <p:nvPr/>
        </p:nvSpPr>
        <p:spPr>
          <a:xfrm>
            <a:off x="3255732" y="661851"/>
            <a:ext cx="1219200" cy="587828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3300" dirty="0" err="1"/>
              <a:t>Increase</a:t>
            </a:r>
            <a:r>
              <a:rPr lang="fi-FI" sz="3300" dirty="0"/>
              <a:t> in </a:t>
            </a:r>
            <a:r>
              <a:rPr lang="fi-FI" sz="3300" dirty="0" err="1"/>
              <a:t>details</a:t>
            </a:r>
            <a:endParaRPr lang="fi-FI" sz="3300" dirty="0"/>
          </a:p>
        </p:txBody>
      </p:sp>
      <p:sp>
        <p:nvSpPr>
          <p:cNvPr id="21" name="Nuoli: Alas 20">
            <a:extLst>
              <a:ext uri="{FF2B5EF4-FFF2-40B4-BE49-F238E27FC236}">
                <a16:creationId xmlns:a16="http://schemas.microsoft.com/office/drawing/2014/main" id="{1E852094-1E61-8EB0-3FC5-C0EC57B095F6}"/>
              </a:ext>
            </a:extLst>
          </p:cNvPr>
          <p:cNvSpPr/>
          <p:nvPr/>
        </p:nvSpPr>
        <p:spPr>
          <a:xfrm>
            <a:off x="11310263" y="661851"/>
            <a:ext cx="1219200" cy="587828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3300" dirty="0" err="1"/>
              <a:t>Increase</a:t>
            </a:r>
            <a:r>
              <a:rPr lang="fi-FI" sz="3300" dirty="0"/>
              <a:t> in </a:t>
            </a:r>
            <a:r>
              <a:rPr lang="fi-FI" sz="3300" dirty="0" err="1"/>
              <a:t>details</a:t>
            </a:r>
            <a:endParaRPr lang="fi-FI" sz="3300" dirty="0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D2C43462-4B9E-AA70-3052-598AC0C72A49}"/>
              </a:ext>
            </a:extLst>
          </p:cNvPr>
          <p:cNvGrpSpPr/>
          <p:nvPr/>
        </p:nvGrpSpPr>
        <p:grpSpPr>
          <a:xfrm>
            <a:off x="4318834" y="5703587"/>
            <a:ext cx="7147528" cy="836550"/>
            <a:chOff x="0" y="4510543"/>
            <a:chExt cx="7147528" cy="836550"/>
          </a:xfrm>
        </p:grpSpPr>
        <p:sp>
          <p:nvSpPr>
            <p:cNvPr id="4" name="Suorakulmio: Pyöristetyt kulmat 3">
              <a:extLst>
                <a:ext uri="{FF2B5EF4-FFF2-40B4-BE49-F238E27FC236}">
                  <a16:creationId xmlns:a16="http://schemas.microsoft.com/office/drawing/2014/main" id="{7DA88798-C161-8A58-28D6-EF1028D44A8D}"/>
                </a:ext>
              </a:extLst>
            </p:cNvPr>
            <p:cNvSpPr/>
            <p:nvPr/>
          </p:nvSpPr>
          <p:spPr>
            <a:xfrm>
              <a:off x="0" y="4510543"/>
              <a:ext cx="7147528" cy="83655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964286"/>
                <a:satOff val="14200"/>
                <a:lumOff val="13137"/>
                <a:alphaOff val="0"/>
              </a:schemeClr>
            </a:fillRef>
            <a:effectRef idx="2">
              <a:schemeClr val="accent2">
                <a:hueOff val="-2964286"/>
                <a:satOff val="14200"/>
                <a:lumOff val="131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Suorakulmio: Pyöristetyt kulmat 4">
              <a:extLst>
                <a:ext uri="{FF2B5EF4-FFF2-40B4-BE49-F238E27FC236}">
                  <a16:creationId xmlns:a16="http://schemas.microsoft.com/office/drawing/2014/main" id="{A6B180F4-CB79-1589-5B2A-D4BB83E8D798}"/>
                </a:ext>
              </a:extLst>
            </p:cNvPr>
            <p:cNvSpPr txBox="1"/>
            <p:nvPr/>
          </p:nvSpPr>
          <p:spPr>
            <a:xfrm>
              <a:off x="40837" y="4551380"/>
              <a:ext cx="7065854" cy="754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Building permit - municipality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9473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86B30D-40BC-EE90-D82C-487121D7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land use guideline (VAT)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D63B37-CA88-327B-DF66-40E4D67E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11" y="1524864"/>
            <a:ext cx="6794620" cy="4444862"/>
          </a:xfrm>
        </p:spPr>
        <p:txBody>
          <a:bodyPr>
            <a:normAutofit fontScale="85000" lnSpcReduction="10000"/>
          </a:bodyPr>
          <a:lstStyle/>
          <a:p>
            <a:r>
              <a:rPr lang="fi-FI" sz="2000" dirty="0" err="1"/>
              <a:t>Provides</a:t>
            </a:r>
            <a:r>
              <a:rPr lang="fi-FI" sz="2000" dirty="0"/>
              <a:t> </a:t>
            </a:r>
            <a:r>
              <a:rPr lang="fi-FI" sz="2000" dirty="0" err="1"/>
              <a:t>objectives</a:t>
            </a:r>
            <a:r>
              <a:rPr lang="fi-FI" sz="2000" dirty="0"/>
              <a:t> for </a:t>
            </a:r>
            <a:r>
              <a:rPr lang="fi-FI" sz="2000" dirty="0" err="1"/>
              <a:t>land</a:t>
            </a:r>
            <a:r>
              <a:rPr lang="fi-FI" sz="2000" dirty="0"/>
              <a:t> </a:t>
            </a:r>
            <a:r>
              <a:rPr lang="fi-FI" sz="2000" dirty="0" err="1"/>
              <a:t>use</a:t>
            </a:r>
            <a:r>
              <a:rPr lang="fi-FI" sz="2000" dirty="0"/>
              <a:t> </a:t>
            </a:r>
            <a:r>
              <a:rPr lang="fi-FI" sz="2000" dirty="0" err="1"/>
              <a:t>plannings</a:t>
            </a:r>
            <a:r>
              <a:rPr lang="fi-FI" sz="2000" dirty="0"/>
              <a:t> and </a:t>
            </a:r>
            <a:r>
              <a:rPr lang="fi-FI" sz="2000" dirty="0" err="1"/>
              <a:t>related</a:t>
            </a:r>
            <a:r>
              <a:rPr lang="fi-FI" sz="2000" dirty="0"/>
              <a:t> </a:t>
            </a:r>
            <a:r>
              <a:rPr lang="fi-FI" sz="2000" dirty="0" err="1"/>
              <a:t>authorities</a:t>
            </a:r>
            <a:endParaRPr lang="fi-FI" sz="2000" dirty="0"/>
          </a:p>
          <a:p>
            <a:r>
              <a:rPr lang="fi-FI" sz="2000" dirty="0" err="1"/>
              <a:t>Facilitates</a:t>
            </a:r>
            <a:r>
              <a:rPr lang="fi-FI" sz="2000" dirty="0"/>
              <a:t> </a:t>
            </a:r>
            <a:r>
              <a:rPr lang="fi-FI" sz="2000" dirty="0" err="1"/>
              <a:t>land</a:t>
            </a:r>
            <a:r>
              <a:rPr lang="fi-FI" sz="2000" dirty="0"/>
              <a:t> </a:t>
            </a:r>
            <a:r>
              <a:rPr lang="fi-FI" sz="2000" dirty="0" err="1"/>
              <a:t>use</a:t>
            </a:r>
            <a:r>
              <a:rPr lang="fi-FI" sz="2000" dirty="0"/>
              <a:t> </a:t>
            </a:r>
            <a:r>
              <a:rPr lang="fi-FI" sz="2000" dirty="0" err="1"/>
              <a:t>planning</a:t>
            </a:r>
            <a:r>
              <a:rPr lang="fi-FI" sz="2000" dirty="0"/>
              <a:t> in </a:t>
            </a:r>
            <a:r>
              <a:rPr lang="fi-FI" sz="2000" dirty="0" err="1"/>
              <a:t>accordance</a:t>
            </a:r>
            <a:r>
              <a:rPr lang="fi-FI" sz="2000" dirty="0"/>
              <a:t>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Land</a:t>
            </a:r>
            <a:r>
              <a:rPr lang="fi-FI" sz="2000" dirty="0"/>
              <a:t> </a:t>
            </a:r>
            <a:r>
              <a:rPr lang="fi-FI" sz="2000" dirty="0" err="1"/>
              <a:t>use</a:t>
            </a:r>
            <a:r>
              <a:rPr lang="fi-FI" sz="2000" dirty="0"/>
              <a:t> and </a:t>
            </a:r>
            <a:r>
              <a:rPr lang="fi-FI" sz="2000" dirty="0" err="1"/>
              <a:t>building</a:t>
            </a:r>
            <a:r>
              <a:rPr lang="fi-FI" sz="2000" dirty="0"/>
              <a:t> </a:t>
            </a:r>
            <a:r>
              <a:rPr lang="fi-FI" sz="2000" dirty="0" err="1"/>
              <a:t>legislation</a:t>
            </a:r>
            <a:endParaRPr lang="fi-FI" sz="2000" dirty="0"/>
          </a:p>
          <a:p>
            <a:r>
              <a:rPr lang="fi-FI" sz="2000" dirty="0" err="1"/>
              <a:t>Emphasizes</a:t>
            </a:r>
            <a:r>
              <a:rPr lang="fi-FI" sz="2000" dirty="0"/>
              <a:t> </a:t>
            </a:r>
            <a:r>
              <a:rPr lang="fi-FI" sz="2000" dirty="0" err="1"/>
              <a:t>participatory</a:t>
            </a:r>
            <a:r>
              <a:rPr lang="fi-FI" sz="2000" dirty="0"/>
              <a:t> (</a:t>
            </a:r>
            <a:r>
              <a:rPr lang="fi-FI" sz="2000" dirty="0" err="1"/>
              <a:t>eg</a:t>
            </a:r>
            <a:r>
              <a:rPr lang="fi-FI" sz="2000" dirty="0"/>
              <a:t>.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public</a:t>
            </a:r>
            <a:r>
              <a:rPr lang="fi-FI" sz="2000" dirty="0"/>
              <a:t>, </a:t>
            </a:r>
            <a:r>
              <a:rPr lang="fi-FI" sz="2000" dirty="0" err="1"/>
              <a:t>NGOs</a:t>
            </a:r>
            <a:r>
              <a:rPr lang="fi-FI" sz="2000" dirty="0"/>
              <a:t>, </a:t>
            </a:r>
            <a:r>
              <a:rPr lang="fi-FI" sz="2000" dirty="0" err="1"/>
              <a:t>authorities</a:t>
            </a:r>
            <a:r>
              <a:rPr lang="fi-FI" sz="2000" dirty="0"/>
              <a:t>) </a:t>
            </a:r>
            <a:r>
              <a:rPr lang="fi-FI" sz="2000" dirty="0" err="1"/>
              <a:t>planning</a:t>
            </a:r>
            <a:endParaRPr lang="fi-FI" sz="2000" dirty="0"/>
          </a:p>
          <a:p>
            <a:r>
              <a:rPr lang="fi-FI" sz="2000" dirty="0"/>
              <a:t>The </a:t>
            </a:r>
            <a:r>
              <a:rPr lang="fi-FI" sz="2000" dirty="0" err="1"/>
              <a:t>guidelines</a:t>
            </a:r>
            <a:r>
              <a:rPr lang="fi-FI" sz="2000" dirty="0"/>
              <a:t> </a:t>
            </a:r>
            <a:r>
              <a:rPr lang="fi-FI" sz="2000" dirty="0" err="1"/>
              <a:t>must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taken</a:t>
            </a:r>
            <a:r>
              <a:rPr lang="fi-FI" sz="2000" dirty="0"/>
              <a:t> into </a:t>
            </a:r>
            <a:r>
              <a:rPr lang="fi-FI" sz="2000" dirty="0" err="1"/>
              <a:t>account</a:t>
            </a:r>
            <a:r>
              <a:rPr lang="fi-FI" sz="2000" dirty="0"/>
              <a:t> in </a:t>
            </a:r>
            <a:r>
              <a:rPr lang="fi-FI" sz="2000" dirty="0" err="1"/>
              <a:t>all</a:t>
            </a:r>
            <a:r>
              <a:rPr lang="fi-FI" sz="2000" dirty="0"/>
              <a:t> </a:t>
            </a:r>
            <a:r>
              <a:rPr lang="fi-FI" sz="2000" dirty="0" err="1"/>
              <a:t>land</a:t>
            </a:r>
            <a:r>
              <a:rPr lang="fi-FI" sz="2000" dirty="0"/>
              <a:t> </a:t>
            </a:r>
            <a:r>
              <a:rPr lang="fi-FI" sz="2000" dirty="0" err="1"/>
              <a:t>use</a:t>
            </a:r>
            <a:r>
              <a:rPr lang="fi-FI" sz="2000" dirty="0"/>
              <a:t> </a:t>
            </a:r>
            <a:r>
              <a:rPr lang="fi-FI" sz="2000" dirty="0" err="1"/>
              <a:t>planning</a:t>
            </a:r>
            <a:endParaRPr lang="fi-FI" sz="2000" dirty="0"/>
          </a:p>
          <a:p>
            <a:pPr>
              <a:spcAft>
                <a:spcPts val="1200"/>
              </a:spcAft>
            </a:pPr>
            <a:r>
              <a:rPr lang="fi-FI" sz="2000" dirty="0" err="1"/>
              <a:t>Examples</a:t>
            </a:r>
            <a:r>
              <a:rPr lang="fi-FI" sz="2000" dirty="0"/>
              <a:t> of </a:t>
            </a:r>
            <a:r>
              <a:rPr lang="fi-FI" sz="2000" dirty="0" err="1"/>
              <a:t>points</a:t>
            </a:r>
            <a:r>
              <a:rPr lang="fi-FI" sz="2000" dirty="0"/>
              <a:t> in </a:t>
            </a:r>
            <a:r>
              <a:rPr lang="fi-FI" sz="2000" dirty="0" err="1"/>
              <a:t>guidelines</a:t>
            </a:r>
            <a:r>
              <a:rPr lang="fi-FI" sz="2000" dirty="0"/>
              <a:t> </a:t>
            </a:r>
            <a:r>
              <a:rPr lang="fi-FI" sz="2000" dirty="0" err="1"/>
              <a:t>that</a:t>
            </a:r>
            <a:r>
              <a:rPr lang="fi-FI" sz="2000" dirty="0"/>
              <a:t> </a:t>
            </a:r>
            <a:r>
              <a:rPr lang="fi-FI" sz="2000" dirty="0" err="1"/>
              <a:t>concerns</a:t>
            </a:r>
            <a:r>
              <a:rPr lang="fi-FI" sz="2000" dirty="0"/>
              <a:t> </a:t>
            </a:r>
            <a:r>
              <a:rPr lang="fi-FI" sz="2000" dirty="0" err="1"/>
              <a:t>wind</a:t>
            </a:r>
            <a:r>
              <a:rPr lang="fi-FI" sz="2000" dirty="0"/>
              <a:t> </a:t>
            </a:r>
            <a:r>
              <a:rPr lang="fi-FI" sz="2000" dirty="0" err="1"/>
              <a:t>farms</a:t>
            </a:r>
            <a:r>
              <a:rPr lang="fi-FI" sz="2000" dirty="0"/>
              <a:t>: </a:t>
            </a:r>
          </a:p>
          <a:p>
            <a:pPr lvl="1"/>
            <a:r>
              <a:rPr lang="fi-FI" sz="1800" dirty="0"/>
              <a:t>”</a:t>
            </a:r>
            <a:r>
              <a:rPr lang="fi-FI" sz="1800" dirty="0" err="1"/>
              <a:t>Renewable</a:t>
            </a:r>
            <a:r>
              <a:rPr lang="fi-FI" sz="1800" dirty="0"/>
              <a:t>/</a:t>
            </a:r>
            <a:r>
              <a:rPr lang="fi-FI" sz="1800" dirty="0" err="1"/>
              <a:t>Low</a:t>
            </a:r>
            <a:r>
              <a:rPr lang="fi-FI" sz="1800" dirty="0"/>
              <a:t> CO2 </a:t>
            </a:r>
            <a:r>
              <a:rPr lang="fi-FI" sz="1800" dirty="0" err="1"/>
              <a:t>energy</a:t>
            </a:r>
            <a:r>
              <a:rPr lang="fi-FI" sz="1800" dirty="0"/>
              <a:t> </a:t>
            </a:r>
            <a:r>
              <a:rPr lang="fi-FI" sz="1800" dirty="0" err="1"/>
              <a:t>projects</a:t>
            </a:r>
            <a:r>
              <a:rPr lang="fi-FI" sz="1800" dirty="0"/>
              <a:t> </a:t>
            </a:r>
            <a:r>
              <a:rPr lang="fi-FI" sz="1800" dirty="0" err="1"/>
              <a:t>are</a:t>
            </a:r>
            <a:r>
              <a:rPr lang="fi-FI" sz="1800" dirty="0"/>
              <a:t> of </a:t>
            </a:r>
            <a:r>
              <a:rPr lang="fi-FI" sz="1800" dirty="0" err="1"/>
              <a:t>priority</a:t>
            </a:r>
            <a:r>
              <a:rPr lang="fi-FI" sz="1800" dirty="0"/>
              <a:t>. </a:t>
            </a:r>
          </a:p>
          <a:p>
            <a:pPr lvl="1"/>
            <a:r>
              <a:rPr lang="fi-FI" sz="1800" dirty="0"/>
              <a:t>”</a:t>
            </a:r>
            <a:r>
              <a:rPr lang="fi-FI" sz="1800" dirty="0" err="1"/>
              <a:t>Wind</a:t>
            </a:r>
            <a:r>
              <a:rPr lang="fi-FI" sz="1800" dirty="0"/>
              <a:t> </a:t>
            </a:r>
            <a:r>
              <a:rPr lang="fi-FI" sz="1800" dirty="0" err="1"/>
              <a:t>farm</a:t>
            </a:r>
            <a:r>
              <a:rPr lang="fi-FI" sz="1800" dirty="0"/>
              <a:t> </a:t>
            </a:r>
            <a:r>
              <a:rPr lang="fi-FI" sz="1800" dirty="0" err="1"/>
              <a:t>planning</a:t>
            </a:r>
            <a:r>
              <a:rPr lang="fi-FI" sz="1800" dirty="0"/>
              <a:t> </a:t>
            </a:r>
            <a:r>
              <a:rPr lang="fi-FI" sz="1800" dirty="0" err="1"/>
              <a:t>must</a:t>
            </a:r>
            <a:r>
              <a:rPr lang="fi-FI" sz="1800" dirty="0"/>
              <a:t> </a:t>
            </a:r>
            <a:r>
              <a:rPr lang="fi-FI" sz="1800" dirty="0" err="1"/>
              <a:t>consider</a:t>
            </a:r>
            <a:r>
              <a:rPr lang="fi-FI" sz="1800" dirty="0"/>
              <a:t> </a:t>
            </a:r>
            <a:r>
              <a:rPr lang="fi-FI" sz="1800" dirty="0" err="1"/>
              <a:t>availability</a:t>
            </a:r>
            <a:r>
              <a:rPr lang="fi-FI" sz="1800" dirty="0"/>
              <a:t> of </a:t>
            </a:r>
            <a:r>
              <a:rPr lang="fi-FI" sz="1800" dirty="0" err="1"/>
              <a:t>decent</a:t>
            </a:r>
            <a:r>
              <a:rPr lang="fi-FI" sz="1800" dirty="0"/>
              <a:t> infra </a:t>
            </a:r>
            <a:r>
              <a:rPr lang="fi-FI" sz="1800" dirty="0" err="1"/>
              <a:t>structure</a:t>
            </a:r>
            <a:r>
              <a:rPr lang="fi-FI" sz="1800" dirty="0"/>
              <a:t> and </a:t>
            </a:r>
            <a:r>
              <a:rPr lang="fi-FI" sz="1800" dirty="0" err="1"/>
              <a:t>adjacent</a:t>
            </a:r>
            <a:r>
              <a:rPr lang="fi-FI" sz="1800" dirty="0"/>
              <a:t> </a:t>
            </a:r>
            <a:r>
              <a:rPr lang="fi-FI" sz="1800" dirty="0" err="1"/>
              <a:t>communities</a:t>
            </a:r>
            <a:r>
              <a:rPr lang="fi-FI" sz="1800" dirty="0"/>
              <a:t>”</a:t>
            </a:r>
          </a:p>
          <a:p>
            <a:pPr lvl="1"/>
            <a:r>
              <a:rPr lang="fi-FI" sz="1800" dirty="0"/>
              <a:t>”Planning </a:t>
            </a:r>
            <a:r>
              <a:rPr lang="fi-FI" sz="1800" dirty="0" err="1"/>
              <a:t>must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done</a:t>
            </a:r>
            <a:r>
              <a:rPr lang="fi-FI" sz="1800" dirty="0"/>
              <a:t> </a:t>
            </a:r>
            <a:r>
              <a:rPr lang="fi-FI" sz="1800" dirty="0" err="1"/>
              <a:t>by</a:t>
            </a:r>
            <a:r>
              <a:rPr lang="fi-FI" sz="1800" dirty="0"/>
              <a:t> </a:t>
            </a:r>
            <a:r>
              <a:rPr lang="fi-FI" sz="1800" dirty="0" err="1"/>
              <a:t>ensuring</a:t>
            </a:r>
            <a:r>
              <a:rPr lang="fi-FI" sz="1800" dirty="0"/>
              <a:t> the </a:t>
            </a:r>
            <a:r>
              <a:rPr lang="fi-FI" sz="1800" dirty="0" err="1"/>
              <a:t>endurance</a:t>
            </a:r>
            <a:r>
              <a:rPr lang="fi-FI" sz="1800" dirty="0"/>
              <a:t> of a </a:t>
            </a:r>
            <a:r>
              <a:rPr lang="fi-FI" sz="1800" dirty="0" err="1"/>
              <a:t>good</a:t>
            </a:r>
            <a:r>
              <a:rPr lang="fi-FI" sz="1800" dirty="0"/>
              <a:t> status of </a:t>
            </a:r>
            <a:r>
              <a:rPr lang="fi-FI" sz="1800" dirty="0" err="1"/>
              <a:t>nature</a:t>
            </a:r>
            <a:r>
              <a:rPr lang="fi-FI" sz="1800" dirty="0"/>
              <a:t> and </a:t>
            </a:r>
            <a:r>
              <a:rPr lang="fi-FI" sz="1800" dirty="0" err="1"/>
              <a:t>living</a:t>
            </a:r>
            <a:r>
              <a:rPr lang="fi-FI" sz="1800" dirty="0"/>
              <a:t> </a:t>
            </a:r>
            <a:r>
              <a:rPr lang="fi-FI" sz="1800" dirty="0" err="1"/>
              <a:t>environment</a:t>
            </a:r>
            <a:r>
              <a:rPr lang="fi-FI" sz="1800" dirty="0"/>
              <a:t>”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E7980F8-527D-3475-5BDD-ED98BE4B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2" t="8889" r="36143" b="16064"/>
          <a:stretch/>
        </p:blipFill>
        <p:spPr>
          <a:xfrm>
            <a:off x="7972071" y="1440079"/>
            <a:ext cx="3196045" cy="45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5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0AD36C-E03F-15FD-C998-DA8A20D6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land use plan</a:t>
            </a:r>
            <a:br>
              <a:rPr lang="en-US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F684BF-0B31-C36A-7A11-4206919D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6855"/>
            <a:ext cx="6402734" cy="3880773"/>
          </a:xfrm>
        </p:spPr>
        <p:txBody>
          <a:bodyPr>
            <a:noAutofit/>
          </a:bodyPr>
          <a:lstStyle/>
          <a:p>
            <a:r>
              <a:rPr lang="en-US" dirty="0"/>
              <a:t>A general plan for the use of areas in a region or a part of it. </a:t>
            </a:r>
          </a:p>
          <a:p>
            <a:r>
              <a:rPr lang="en-US" dirty="0"/>
              <a:t>It contains the principles of land use planning and community structures</a:t>
            </a:r>
          </a:p>
          <a:p>
            <a:r>
              <a:rPr lang="en-US" dirty="0"/>
              <a:t>The regional plan points out areas for the development of the projects that are of priority with respect to the land use </a:t>
            </a:r>
            <a:r>
              <a:rPr lang="en-US" dirty="0" err="1"/>
              <a:t>objectivs</a:t>
            </a:r>
            <a:endParaRPr lang="en-US" dirty="0"/>
          </a:p>
          <a:p>
            <a:r>
              <a:rPr lang="en-US" dirty="0"/>
              <a:t>The regional plan solves land use topics on national, provincial and regional levels. </a:t>
            </a:r>
          </a:p>
          <a:p>
            <a:r>
              <a:rPr lang="en-US" dirty="0"/>
              <a:t>The regional plan can also be drawn up in stages, for a specific topic or certain sub-areas.</a:t>
            </a:r>
          </a:p>
          <a:p>
            <a:r>
              <a:rPr lang="en-US" dirty="0"/>
              <a:t>With regards to wind farming: </a:t>
            </a:r>
            <a:r>
              <a:rPr lang="en-US" b="1" dirty="0"/>
              <a:t>A regional plan points out areas suitable (“tv-areas”)</a:t>
            </a:r>
            <a:r>
              <a:rPr lang="en-US" dirty="0"/>
              <a:t> for wind energy production and larger project entities (&lt;9 turbines) are difficult/impossible to realize without such definition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50A9CF3-43D9-41A0-5987-8BA7E7667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7" t="10412" r="35214" b="15174"/>
          <a:stretch/>
        </p:blipFill>
        <p:spPr>
          <a:xfrm>
            <a:off x="7358743" y="-1"/>
            <a:ext cx="4833257" cy="6874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6388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70CAFB-933C-72A0-124F-9D9B8BAE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Master </a:t>
            </a:r>
            <a:r>
              <a:rPr lang="fi-FI" dirty="0" err="1"/>
              <a:t>plan</a:t>
            </a:r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8BB331-344A-7BF7-8D22-EEDE62329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45" y="1293223"/>
            <a:ext cx="5784426" cy="4955177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Master plan is the municipality’s plan for future land use in an area, on a general level</a:t>
            </a:r>
          </a:p>
          <a:p>
            <a:pPr>
              <a:spcAft>
                <a:spcPts val="1200"/>
              </a:spcAft>
            </a:pPr>
            <a:r>
              <a:rPr lang="en-US" dirty="0"/>
              <a:t>It defines how various activities should be placed in the area, e.g. settlements, services and workplaces and recreation areas and how they should be coordinated.</a:t>
            </a:r>
          </a:p>
          <a:p>
            <a:pPr>
              <a:spcAft>
                <a:spcPts val="1200"/>
              </a:spcAft>
            </a:pPr>
            <a:r>
              <a:rPr lang="en-US" dirty="0"/>
              <a:t>Environmental impact assessment is always carried out as a part of the land use planning</a:t>
            </a:r>
          </a:p>
          <a:p>
            <a:pPr>
              <a:spcAft>
                <a:spcPts val="1200"/>
              </a:spcAft>
            </a:pPr>
            <a:r>
              <a:rPr lang="en-US" dirty="0"/>
              <a:t>A master plan is of very flexible character; It can be very strategic and general but on the other hand it can be drawn to be guide/direct construction on very detailed level.</a:t>
            </a:r>
          </a:p>
          <a:p>
            <a:pPr>
              <a:spcAft>
                <a:spcPts val="1200"/>
              </a:spcAft>
            </a:pPr>
            <a:r>
              <a:rPr lang="en-US" dirty="0"/>
              <a:t>The master planning for a wind farm is almost always carried out as a </a:t>
            </a:r>
            <a:r>
              <a:rPr lang="en-US" b="1" dirty="0"/>
              <a:t>component master plan</a:t>
            </a:r>
            <a:r>
              <a:rPr lang="en-US" dirty="0"/>
              <a:t>. This means the that the objectives of such CMP is to direct only the land use of the planned wind farm</a:t>
            </a:r>
          </a:p>
          <a:p>
            <a:pPr>
              <a:spcAft>
                <a:spcPts val="1200"/>
              </a:spcAft>
            </a:pPr>
            <a:r>
              <a:rPr lang="en-US" dirty="0"/>
              <a:t>Right to appeal on the CMP approval!</a:t>
            </a:r>
          </a:p>
        </p:txBody>
      </p:sp>
      <p:pic>
        <p:nvPicPr>
          <p:cNvPr id="1026" name="Picture 2" descr="Urakkanevan tuulivoimapuiston osayleiskaava - Ylivieskan kaupunki">
            <a:extLst>
              <a:ext uri="{FF2B5EF4-FFF2-40B4-BE49-F238E27FC236}">
                <a16:creationId xmlns:a16="http://schemas.microsoft.com/office/drawing/2014/main" id="{D506AF08-FA94-4A4F-AF37-A23E73222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r="3227"/>
          <a:stretch/>
        </p:blipFill>
        <p:spPr bwMode="auto">
          <a:xfrm>
            <a:off x="6957521" y="1571897"/>
            <a:ext cx="4632961" cy="393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847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596BDF-D63C-9F8E-989B-9807C722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fi-FI" sz="4400"/>
              <a:t>(Component) Master plan procedure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Sisällön paikkamerkki 2">
            <a:extLst>
              <a:ext uri="{FF2B5EF4-FFF2-40B4-BE49-F238E27FC236}">
                <a16:creationId xmlns:a16="http://schemas.microsoft.com/office/drawing/2014/main" id="{497A23C5-DDB9-4A20-B912-F217982BA4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105892"/>
              </p:ext>
            </p:extLst>
          </p:nvPr>
        </p:nvGraphicFramePr>
        <p:xfrm>
          <a:off x="4236574" y="714103"/>
          <a:ext cx="7308783" cy="521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33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5E6FE3-3B4B-4C7F-9ED0-081DB969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Example</a:t>
            </a:r>
            <a:r>
              <a:rPr lang="fi-FI" dirty="0"/>
              <a:t> of Component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plan</a:t>
            </a:r>
            <a:r>
              <a:rPr lang="fi-FI" dirty="0"/>
              <a:t>: Tohkoja II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92D1049-16C8-4AC9-8EC9-53E625D8A706}"/>
              </a:ext>
            </a:extLst>
          </p:cNvPr>
          <p:cNvSpPr/>
          <p:nvPr/>
        </p:nvSpPr>
        <p:spPr>
          <a:xfrm>
            <a:off x="519018" y="1962760"/>
            <a:ext cx="4166357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1700" kern="0" dirty="0">
                <a:solidFill>
                  <a:srgbClr val="000000"/>
                </a:solidFill>
                <a:latin typeface="Calibri"/>
                <a:ea typeface="ＭＳ Ｐゴシック" pitchFamily="-107" charset="-128"/>
              </a:rPr>
              <a:t>Only Masterplan border and wind turbine areas (tv) are legally binding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1700" kern="0" dirty="0">
                <a:solidFill>
                  <a:srgbClr val="000000"/>
                </a:solidFill>
                <a:latin typeface="Calibri"/>
                <a:ea typeface="ＭＳ Ｐゴシック" pitchFamily="-107" charset="-128"/>
              </a:rPr>
              <a:t>All other activities, such as roads, cables, overhead lines indicative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1700" kern="0" dirty="0">
                <a:solidFill>
                  <a:srgbClr val="000000"/>
                </a:solidFill>
                <a:latin typeface="Calibri"/>
                <a:ea typeface="ＭＳ Ｐゴシック" pitchFamily="-107" charset="-128"/>
              </a:rPr>
              <a:t>The total amount and height of wind turbines must not exceed the defined limit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1700" kern="0" dirty="0">
                <a:solidFill>
                  <a:srgbClr val="000000"/>
                </a:solidFill>
                <a:latin typeface="Calibri"/>
                <a:ea typeface="ＭＳ Ｐゴシック" pitchFamily="-107" charset="-128"/>
              </a:rPr>
              <a:t>Impact limitations, e.g. noise etc.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1700" kern="0" dirty="0">
                <a:solidFill>
                  <a:srgbClr val="000000"/>
                </a:solidFill>
                <a:latin typeface="Calibri"/>
                <a:ea typeface="ＭＳ Ｐゴシック" pitchFamily="-107" charset="-128"/>
              </a:rPr>
              <a:t>Other case dependent requirements.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endParaRPr lang="fi-FI" sz="1700" kern="0" dirty="0">
              <a:solidFill>
                <a:srgbClr val="000000"/>
              </a:solidFill>
              <a:latin typeface="Calibri"/>
              <a:ea typeface="ＭＳ Ｐゴシック" pitchFamily="-107" charset="-128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A9B0A82-F680-4C2F-A7B2-5F58485DC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9401" r="34250" b="3800"/>
          <a:stretch/>
        </p:blipFill>
        <p:spPr>
          <a:xfrm>
            <a:off x="5375920" y="1651337"/>
            <a:ext cx="5184576" cy="446449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FE9016D7-8473-4AF9-B761-3129DF20702E}"/>
              </a:ext>
            </a:extLst>
          </p:cNvPr>
          <p:cNvCxnSpPr/>
          <p:nvPr/>
        </p:nvCxnSpPr>
        <p:spPr bwMode="auto">
          <a:xfrm flipH="1">
            <a:off x="6380672" y="4869161"/>
            <a:ext cx="3360" cy="220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Puhekupla: Suorakulmio, kulmat pyöristettu 14">
            <a:extLst>
              <a:ext uri="{FF2B5EF4-FFF2-40B4-BE49-F238E27FC236}">
                <a16:creationId xmlns:a16="http://schemas.microsoft.com/office/drawing/2014/main" id="{F409011F-03EF-4DFB-B0F8-03B4A82479D4}"/>
              </a:ext>
            </a:extLst>
          </p:cNvPr>
          <p:cNvSpPr/>
          <p:nvPr/>
        </p:nvSpPr>
        <p:spPr bwMode="auto">
          <a:xfrm>
            <a:off x="5367526" y="2901006"/>
            <a:ext cx="1156907" cy="426578"/>
          </a:xfrm>
          <a:prstGeom prst="wedgeRoundRectCallout">
            <a:avLst>
              <a:gd name="adj1" fmla="val 92987"/>
              <a:gd name="adj2" fmla="val 10527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Road to be improved</a:t>
            </a:r>
            <a:endParaRPr lang="fi-FI" sz="1100" b="1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F1A2351C-26BA-42E0-8F5B-116C94B65AD3}"/>
              </a:ext>
            </a:extLst>
          </p:cNvPr>
          <p:cNvSpPr txBox="1"/>
          <p:nvPr/>
        </p:nvSpPr>
        <p:spPr>
          <a:xfrm>
            <a:off x="7101865" y="3969692"/>
            <a:ext cx="33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highlight>
                  <a:srgbClr val="C0C0C0"/>
                </a:highlight>
              </a:rPr>
              <a:t>4</a:t>
            </a:r>
          </a:p>
        </p:txBody>
      </p:sp>
      <p:sp>
        <p:nvSpPr>
          <p:cNvPr id="16" name="Puhekupla: Suorakulmio, kulmat pyöristettu 15">
            <a:extLst>
              <a:ext uri="{FF2B5EF4-FFF2-40B4-BE49-F238E27FC236}">
                <a16:creationId xmlns:a16="http://schemas.microsoft.com/office/drawing/2014/main" id="{FED3220D-B88B-4F00-97F8-6D762BD0C374}"/>
              </a:ext>
            </a:extLst>
          </p:cNvPr>
          <p:cNvSpPr/>
          <p:nvPr/>
        </p:nvSpPr>
        <p:spPr bwMode="auto">
          <a:xfrm>
            <a:off x="5383387" y="1960111"/>
            <a:ext cx="1265818" cy="591549"/>
          </a:xfrm>
          <a:prstGeom prst="wedgeRoundRectCallout">
            <a:avLst>
              <a:gd name="adj1" fmla="val 157218"/>
              <a:gd name="adj2" fmla="val 1601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Indicative</a:t>
            </a: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wind</a:t>
            </a: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turbine</a:t>
            </a: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location</a:t>
            </a:r>
            <a:endParaRPr lang="fi-FI" sz="1100" b="1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" name="Puhekupla: Suorakulmio, kulmat pyöristettu 17">
            <a:extLst>
              <a:ext uri="{FF2B5EF4-FFF2-40B4-BE49-F238E27FC236}">
                <a16:creationId xmlns:a16="http://schemas.microsoft.com/office/drawing/2014/main" id="{717A5C44-0288-4019-8116-C4F3B789FA7E}"/>
              </a:ext>
            </a:extLst>
          </p:cNvPr>
          <p:cNvSpPr/>
          <p:nvPr/>
        </p:nvSpPr>
        <p:spPr bwMode="auto">
          <a:xfrm>
            <a:off x="9486845" y="3824187"/>
            <a:ext cx="1005254" cy="426578"/>
          </a:xfrm>
          <a:prstGeom prst="wedgeRoundRectCallout">
            <a:avLst>
              <a:gd name="adj1" fmla="val -92552"/>
              <a:gd name="adj2" fmla="val 8654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Indicative</a:t>
            </a: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cable</a:t>
            </a:r>
            <a:endParaRPr lang="fi-FI" sz="1100" b="1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" name="Puhekupla: Suorakulmio, kulmat pyöristettu 18">
            <a:extLst>
              <a:ext uri="{FF2B5EF4-FFF2-40B4-BE49-F238E27FC236}">
                <a16:creationId xmlns:a16="http://schemas.microsoft.com/office/drawing/2014/main" id="{C39BA247-75F0-4800-BD27-439007F84DAF}"/>
              </a:ext>
            </a:extLst>
          </p:cNvPr>
          <p:cNvSpPr/>
          <p:nvPr/>
        </p:nvSpPr>
        <p:spPr bwMode="auto">
          <a:xfrm>
            <a:off x="9457246" y="2901006"/>
            <a:ext cx="1005254" cy="647110"/>
          </a:xfrm>
          <a:prstGeom prst="wedgeRoundRectCallout">
            <a:avLst>
              <a:gd name="adj1" fmla="val -117994"/>
              <a:gd name="adj2" fmla="val 14061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”tv”-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wind</a:t>
            </a: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turbine</a:t>
            </a: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area</a:t>
            </a:r>
            <a:endParaRPr lang="fi-FI" sz="1100" b="1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4" name="Puhekupla: Suorakulmio, kulmat pyöristettu 23">
            <a:extLst>
              <a:ext uri="{FF2B5EF4-FFF2-40B4-BE49-F238E27FC236}">
                <a16:creationId xmlns:a16="http://schemas.microsoft.com/office/drawing/2014/main" id="{A65CA35F-4847-4519-999C-F83EEBBCBDF1}"/>
              </a:ext>
            </a:extLst>
          </p:cNvPr>
          <p:cNvSpPr/>
          <p:nvPr/>
        </p:nvSpPr>
        <p:spPr bwMode="auto">
          <a:xfrm>
            <a:off x="5314775" y="4077912"/>
            <a:ext cx="1177526" cy="458567"/>
          </a:xfrm>
          <a:prstGeom prst="wedgeRoundRectCallout">
            <a:avLst>
              <a:gd name="adj1" fmla="val 78945"/>
              <a:gd name="adj2" fmla="val -1061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Indicative</a:t>
            </a:r>
            <a:r>
              <a:rPr lang="fi-FI" sz="11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1100" b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road</a:t>
            </a:r>
            <a:endParaRPr lang="fi-FI" sz="1100" b="1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16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3A2F86-083E-9CD1-2767-22356A13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60" y="609600"/>
            <a:ext cx="8596668" cy="1320800"/>
          </a:xfrm>
        </p:spPr>
        <p:txBody>
          <a:bodyPr/>
          <a:lstStyle/>
          <a:p>
            <a:r>
              <a:rPr lang="fi-FI" dirty="0"/>
              <a:t>Mattias Järvinen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03A0A2-4529-F92D-6B11-D6E9F8640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60" y="2134586"/>
            <a:ext cx="8596668" cy="421256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300" dirty="0" err="1"/>
              <a:t>Deputy</a:t>
            </a:r>
            <a:r>
              <a:rPr lang="fi-FI" sz="2300" dirty="0"/>
              <a:t> </a:t>
            </a:r>
            <a:r>
              <a:rPr lang="fi-FI" sz="2300" dirty="0" err="1"/>
              <a:t>Managing</a:t>
            </a:r>
            <a:r>
              <a:rPr lang="fi-FI" sz="2300" dirty="0"/>
              <a:t> </a:t>
            </a:r>
            <a:r>
              <a:rPr lang="fi-FI" sz="2300" dirty="0" err="1"/>
              <a:t>Director</a:t>
            </a:r>
            <a:r>
              <a:rPr lang="fi-FI" sz="2300" dirty="0"/>
              <a:t> &amp; Project </a:t>
            </a:r>
            <a:r>
              <a:rPr lang="fi-FI" sz="2300" dirty="0" err="1"/>
              <a:t>development</a:t>
            </a:r>
            <a:r>
              <a:rPr lang="fi-FI" sz="2300" dirty="0"/>
              <a:t> </a:t>
            </a:r>
            <a:r>
              <a:rPr lang="fi-FI" sz="2300" dirty="0" err="1"/>
              <a:t>Director</a:t>
            </a:r>
            <a:r>
              <a:rPr lang="fi-FI" sz="2300" dirty="0"/>
              <a:t> at wpd Finland Oy</a:t>
            </a:r>
          </a:p>
          <a:p>
            <a:pPr>
              <a:spcAft>
                <a:spcPts val="600"/>
              </a:spcAft>
            </a:pPr>
            <a:r>
              <a:rPr lang="fi-FI" sz="2300" dirty="0" err="1"/>
              <a:t>MSc</a:t>
            </a:r>
            <a:r>
              <a:rPr lang="fi-FI" sz="2300" dirty="0"/>
              <a:t>. in </a:t>
            </a:r>
            <a:r>
              <a:rPr lang="fi-FI" sz="2300" dirty="0" err="1"/>
              <a:t>Environmental</a:t>
            </a:r>
            <a:r>
              <a:rPr lang="fi-FI" sz="2300" dirty="0"/>
              <a:t> and </a:t>
            </a:r>
            <a:r>
              <a:rPr lang="fi-FI" sz="2300" dirty="0" err="1"/>
              <a:t>Marine</a:t>
            </a:r>
            <a:r>
              <a:rPr lang="fi-FI" sz="2300" dirty="0"/>
              <a:t> </a:t>
            </a:r>
            <a:r>
              <a:rPr lang="fi-FI" sz="2300" dirty="0" err="1"/>
              <a:t>biology</a:t>
            </a:r>
            <a:endParaRPr lang="fi-FI" sz="2300" dirty="0"/>
          </a:p>
          <a:p>
            <a:pPr>
              <a:spcAft>
                <a:spcPts val="600"/>
              </a:spcAft>
            </a:pPr>
            <a:r>
              <a:rPr lang="fi-FI" sz="2300" dirty="0" err="1"/>
              <a:t>Chairman</a:t>
            </a:r>
            <a:r>
              <a:rPr lang="fi-FI" sz="2300" dirty="0"/>
              <a:t> of Finnish </a:t>
            </a:r>
            <a:r>
              <a:rPr lang="fi-FI" sz="2300" dirty="0" err="1"/>
              <a:t>Environmental</a:t>
            </a:r>
            <a:r>
              <a:rPr lang="fi-FI" sz="2300" dirty="0"/>
              <a:t> </a:t>
            </a:r>
            <a:r>
              <a:rPr lang="fi-FI" sz="2300" dirty="0" err="1"/>
              <a:t>Impact</a:t>
            </a:r>
            <a:r>
              <a:rPr lang="fi-FI" sz="2300" dirty="0"/>
              <a:t> </a:t>
            </a:r>
            <a:r>
              <a:rPr lang="fi-FI" sz="2300" dirty="0" err="1"/>
              <a:t>Assessment</a:t>
            </a:r>
            <a:r>
              <a:rPr lang="fi-FI" sz="2300" dirty="0"/>
              <a:t> association</a:t>
            </a:r>
          </a:p>
          <a:p>
            <a:pPr>
              <a:spcAft>
                <a:spcPts val="600"/>
              </a:spcAft>
            </a:pPr>
            <a:r>
              <a:rPr lang="fi-FI" sz="2300" dirty="0" err="1"/>
              <a:t>Background</a:t>
            </a:r>
            <a:r>
              <a:rPr lang="fi-FI" sz="2300" dirty="0"/>
              <a:t> in </a:t>
            </a:r>
            <a:r>
              <a:rPr lang="fi-FI" sz="2300" dirty="0" err="1"/>
              <a:t>Environmental</a:t>
            </a:r>
            <a:r>
              <a:rPr lang="fi-FI" sz="2300" dirty="0"/>
              <a:t> Consulting and </a:t>
            </a:r>
            <a:r>
              <a:rPr lang="fi-FI" sz="2300" dirty="0" err="1"/>
              <a:t>Land</a:t>
            </a:r>
            <a:r>
              <a:rPr lang="fi-FI" sz="2300" dirty="0"/>
              <a:t> </a:t>
            </a:r>
            <a:r>
              <a:rPr lang="fi-FI" sz="2300" dirty="0" err="1"/>
              <a:t>use</a:t>
            </a:r>
            <a:r>
              <a:rPr lang="fi-FI" sz="2300" dirty="0"/>
              <a:t> </a:t>
            </a:r>
            <a:r>
              <a:rPr lang="fi-FI" sz="2300" dirty="0" err="1"/>
              <a:t>planning</a:t>
            </a:r>
            <a:r>
              <a:rPr lang="fi-FI" sz="2300" dirty="0"/>
              <a:t> </a:t>
            </a:r>
            <a:r>
              <a:rPr lang="fi-FI" sz="2300" dirty="0" err="1"/>
              <a:t>services</a:t>
            </a:r>
            <a:r>
              <a:rPr lang="fi-FI" sz="2300" dirty="0"/>
              <a:t> in </a:t>
            </a:r>
            <a:r>
              <a:rPr lang="fi-FI" sz="2300" dirty="0" err="1"/>
              <a:t>wind</a:t>
            </a:r>
            <a:r>
              <a:rPr lang="fi-FI" sz="2300" dirty="0"/>
              <a:t> </a:t>
            </a:r>
            <a:r>
              <a:rPr lang="fi-FI" sz="2300" dirty="0" err="1"/>
              <a:t>farm</a:t>
            </a:r>
            <a:r>
              <a:rPr lang="fi-FI" sz="2300" dirty="0"/>
              <a:t> </a:t>
            </a:r>
            <a:r>
              <a:rPr lang="fi-FI" sz="2300" dirty="0" err="1"/>
              <a:t>projects</a:t>
            </a:r>
            <a:r>
              <a:rPr lang="fi-FI" sz="2300" dirty="0"/>
              <a:t> </a:t>
            </a:r>
            <a:r>
              <a:rPr lang="fi-FI" sz="2300" dirty="0" err="1"/>
              <a:t>since</a:t>
            </a:r>
            <a:r>
              <a:rPr lang="fi-FI" sz="2300" dirty="0"/>
              <a:t> 2009</a:t>
            </a:r>
          </a:p>
          <a:p>
            <a:pPr>
              <a:spcAft>
                <a:spcPts val="600"/>
              </a:spcAft>
            </a:pPr>
            <a:r>
              <a:rPr lang="fi-FI" sz="2300" dirty="0" err="1"/>
              <a:t>Taken</a:t>
            </a:r>
            <a:r>
              <a:rPr lang="fi-FI" sz="2300" dirty="0"/>
              <a:t> </a:t>
            </a:r>
            <a:r>
              <a:rPr lang="fi-FI" sz="2300" dirty="0" err="1"/>
              <a:t>part</a:t>
            </a:r>
            <a:r>
              <a:rPr lang="fi-FI" sz="2300" dirty="0"/>
              <a:t> in </a:t>
            </a:r>
            <a:r>
              <a:rPr lang="fi-FI" sz="2300" dirty="0" err="1"/>
              <a:t>various</a:t>
            </a:r>
            <a:r>
              <a:rPr lang="fi-FI" sz="2300" dirty="0"/>
              <a:t> </a:t>
            </a:r>
            <a:r>
              <a:rPr lang="fi-FI" sz="2300" dirty="0" err="1"/>
              <a:t>development</a:t>
            </a:r>
            <a:r>
              <a:rPr lang="fi-FI" sz="2300" dirty="0"/>
              <a:t> </a:t>
            </a:r>
            <a:r>
              <a:rPr lang="fi-FI" sz="2300" dirty="0" err="1"/>
              <a:t>projects</a:t>
            </a:r>
            <a:r>
              <a:rPr lang="fi-FI" sz="2300" dirty="0"/>
              <a:t> in </a:t>
            </a:r>
            <a:r>
              <a:rPr lang="fi-FI" sz="2300" dirty="0" err="1"/>
              <a:t>relation</a:t>
            </a:r>
            <a:r>
              <a:rPr lang="fi-FI" sz="2300" dirty="0"/>
              <a:t> to </a:t>
            </a:r>
            <a:r>
              <a:rPr lang="fi-FI" sz="2300" dirty="0" err="1"/>
              <a:t>EIAs</a:t>
            </a:r>
            <a:endParaRPr lang="fi-FI" sz="2300" dirty="0"/>
          </a:p>
          <a:p>
            <a:pPr>
              <a:spcAft>
                <a:spcPts val="600"/>
              </a:spcAft>
            </a:pPr>
            <a:endParaRPr lang="fi-FI" sz="23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7AA906C-1AA5-7C9E-B132-6D7DDE5C6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7222" r="51172" b="23038"/>
          <a:stretch/>
        </p:blipFill>
        <p:spPr>
          <a:xfrm>
            <a:off x="4246283" y="175262"/>
            <a:ext cx="1982883" cy="17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05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D7546D-BA84-48F5-8914-976C46CB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Parallell</a:t>
            </a:r>
            <a:r>
              <a:rPr lang="fi-FI" dirty="0"/>
              <a:t> </a:t>
            </a:r>
            <a:r>
              <a:rPr lang="fi-FI" dirty="0" err="1"/>
              <a:t>coordination</a:t>
            </a:r>
            <a:r>
              <a:rPr lang="fi-FI" dirty="0"/>
              <a:t> of EIA and </a:t>
            </a:r>
            <a:r>
              <a:rPr lang="fi-FI" dirty="0" err="1"/>
              <a:t>masterplan</a:t>
            </a:r>
            <a:endParaRPr lang="fi-FI" dirty="0"/>
          </a:p>
        </p:txBody>
      </p:sp>
      <p:pic>
        <p:nvPicPr>
          <p:cNvPr id="3" name="Picture 4" descr="YVA-kaava menettely">
            <a:extLst>
              <a:ext uri="{FF2B5EF4-FFF2-40B4-BE49-F238E27FC236}">
                <a16:creationId xmlns:a16="http://schemas.microsoft.com/office/drawing/2014/main" id="{4A205F82-C91A-44A4-A57A-93ED5DAA3CD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57" y="1976628"/>
            <a:ext cx="8422640" cy="38655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06CC3C51-6C69-E805-5B38-BC7BDCEBF187}"/>
              </a:ext>
            </a:extLst>
          </p:cNvPr>
          <p:cNvSpPr/>
          <p:nvPr/>
        </p:nvSpPr>
        <p:spPr>
          <a:xfrm>
            <a:off x="2328110" y="1976628"/>
            <a:ext cx="2965784" cy="517358"/>
          </a:xfrm>
          <a:prstGeom prst="rect">
            <a:avLst/>
          </a:prstGeom>
          <a:solidFill>
            <a:srgbClr val="78A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dirty="0"/>
              <a:t>EIA procedure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46B11849-A482-2488-F99D-5E007A1C84D1}"/>
              </a:ext>
            </a:extLst>
          </p:cNvPr>
          <p:cNvSpPr/>
          <p:nvPr/>
        </p:nvSpPr>
        <p:spPr>
          <a:xfrm>
            <a:off x="872290" y="2869531"/>
            <a:ext cx="1142999" cy="1161047"/>
          </a:xfrm>
          <a:prstGeom prst="ellipse">
            <a:avLst/>
          </a:prstGeom>
          <a:solidFill>
            <a:srgbClr val="82A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EIA </a:t>
            </a:r>
            <a:r>
              <a:rPr lang="fi-FI" sz="1700" dirty="0" err="1"/>
              <a:t>progr</a:t>
            </a:r>
            <a:r>
              <a:rPr lang="fi-FI" sz="1700" dirty="0"/>
              <a:t>-amme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05963E12-0936-7534-19A0-8CBFD05518E5}"/>
              </a:ext>
            </a:extLst>
          </p:cNvPr>
          <p:cNvSpPr/>
          <p:nvPr/>
        </p:nvSpPr>
        <p:spPr>
          <a:xfrm>
            <a:off x="3178342" y="2877551"/>
            <a:ext cx="1142999" cy="1161047"/>
          </a:xfrm>
          <a:prstGeom prst="ellipse">
            <a:avLst/>
          </a:prstGeom>
          <a:solidFill>
            <a:srgbClr val="82A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EIA </a:t>
            </a:r>
            <a:r>
              <a:rPr lang="fi-FI" sz="1700" dirty="0" err="1"/>
              <a:t>report</a:t>
            </a:r>
            <a:endParaRPr lang="fi-FI" sz="1700"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11D0F68E-97C6-1DCB-9858-B40BB1B9F279}"/>
              </a:ext>
            </a:extLst>
          </p:cNvPr>
          <p:cNvSpPr/>
          <p:nvPr/>
        </p:nvSpPr>
        <p:spPr>
          <a:xfrm>
            <a:off x="5550570" y="2869530"/>
            <a:ext cx="1142999" cy="1161047"/>
          </a:xfrm>
          <a:prstGeom prst="ellipse">
            <a:avLst/>
          </a:prstGeom>
          <a:solidFill>
            <a:srgbClr val="82A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EIA </a:t>
            </a:r>
            <a:r>
              <a:rPr lang="fi-FI" sz="1700" dirty="0" err="1"/>
              <a:t>ends</a:t>
            </a:r>
            <a:endParaRPr lang="fi-FI" sz="1700" dirty="0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730E77D-F1F9-D1BC-1106-9018776A0F80}"/>
              </a:ext>
            </a:extLst>
          </p:cNvPr>
          <p:cNvSpPr/>
          <p:nvPr/>
        </p:nvSpPr>
        <p:spPr>
          <a:xfrm>
            <a:off x="1239253" y="3795523"/>
            <a:ext cx="1143000" cy="11610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PAP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0075601C-4D40-A96B-3C2E-C479E825AD7B}"/>
              </a:ext>
            </a:extLst>
          </p:cNvPr>
          <p:cNvSpPr/>
          <p:nvPr/>
        </p:nvSpPr>
        <p:spPr>
          <a:xfrm>
            <a:off x="3545306" y="3795523"/>
            <a:ext cx="1159040" cy="11610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Plan </a:t>
            </a:r>
            <a:r>
              <a:rPr lang="fi-FI" dirty="0" err="1"/>
              <a:t>draft</a:t>
            </a:r>
            <a:endParaRPr lang="fi-FI" dirty="0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EF75D9B3-0089-8F15-4F5F-C25D4FA73279}"/>
              </a:ext>
            </a:extLst>
          </p:cNvPr>
          <p:cNvSpPr/>
          <p:nvPr/>
        </p:nvSpPr>
        <p:spPr>
          <a:xfrm>
            <a:off x="5921543" y="3807555"/>
            <a:ext cx="1159040" cy="11610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700" dirty="0"/>
              <a:t>Plan </a:t>
            </a:r>
            <a:r>
              <a:rPr lang="fi-FI" sz="1700" dirty="0" err="1"/>
              <a:t>propo-sal</a:t>
            </a:r>
            <a:endParaRPr lang="fi-FI" sz="1700" dirty="0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F89EC4AE-FDDF-15B3-28F2-F3D86A32E77F}"/>
              </a:ext>
            </a:extLst>
          </p:cNvPr>
          <p:cNvSpPr/>
          <p:nvPr/>
        </p:nvSpPr>
        <p:spPr>
          <a:xfrm>
            <a:off x="7974426" y="3771902"/>
            <a:ext cx="1259810" cy="12388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err="1"/>
              <a:t>End</a:t>
            </a:r>
            <a:r>
              <a:rPr lang="fi-FI" sz="1200" dirty="0"/>
              <a:t> of </a:t>
            </a:r>
            <a:r>
              <a:rPr lang="fi-FI" sz="1200" dirty="0" err="1"/>
              <a:t>land</a:t>
            </a:r>
            <a:r>
              <a:rPr lang="fi-FI" sz="1200" dirty="0"/>
              <a:t> </a:t>
            </a:r>
            <a:r>
              <a:rPr lang="fi-FI" sz="1200" dirty="0" err="1"/>
              <a:t>use</a:t>
            </a:r>
            <a:r>
              <a:rPr lang="fi-FI" sz="1200" dirty="0"/>
              <a:t> procedure and </a:t>
            </a:r>
            <a:r>
              <a:rPr lang="fi-FI" sz="1200" dirty="0" err="1"/>
              <a:t>approval</a:t>
            </a:r>
            <a:endParaRPr lang="fi-FI" sz="1200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E6966AE-0D3C-D4E6-BDA9-FE44111A891E}"/>
              </a:ext>
            </a:extLst>
          </p:cNvPr>
          <p:cNvSpPr/>
          <p:nvPr/>
        </p:nvSpPr>
        <p:spPr>
          <a:xfrm>
            <a:off x="3178342" y="5305926"/>
            <a:ext cx="3354805" cy="517358"/>
          </a:xfrm>
          <a:prstGeom prst="rect">
            <a:avLst/>
          </a:prstGeom>
          <a:solidFill>
            <a:srgbClr val="098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Land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procedure</a:t>
            </a:r>
          </a:p>
        </p:txBody>
      </p:sp>
    </p:spTree>
    <p:extLst>
      <p:ext uri="{BB962C8B-B14F-4D97-AF65-F5344CB8AC3E}">
        <p14:creationId xmlns:p14="http://schemas.microsoft.com/office/powerpoint/2010/main" val="602443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uoli: Oikea 39">
            <a:extLst>
              <a:ext uri="{FF2B5EF4-FFF2-40B4-BE49-F238E27FC236}">
                <a16:creationId xmlns:a16="http://schemas.microsoft.com/office/drawing/2014/main" id="{B7F41B09-7EF9-687D-E604-6A2794665521}"/>
              </a:ext>
            </a:extLst>
          </p:cNvPr>
          <p:cNvSpPr/>
          <p:nvPr/>
        </p:nvSpPr>
        <p:spPr>
          <a:xfrm>
            <a:off x="165463" y="1149530"/>
            <a:ext cx="12026537" cy="5373189"/>
          </a:xfrm>
          <a:prstGeom prst="rightArrow">
            <a:avLst/>
          </a:prstGeom>
          <a:solidFill>
            <a:schemeClr val="bg1">
              <a:alpha val="2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275766-7EF0-15AD-CECE-C3C20336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Stages</a:t>
            </a:r>
            <a:r>
              <a:rPr lang="fi-FI" dirty="0"/>
              <a:t> of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development</a:t>
            </a:r>
            <a:endParaRPr lang="fi-FI" dirty="0"/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1D62E41C-C804-42B1-9739-D8E8D2CCCE90}"/>
              </a:ext>
            </a:extLst>
          </p:cNvPr>
          <p:cNvSpPr/>
          <p:nvPr/>
        </p:nvSpPr>
        <p:spPr>
          <a:xfrm>
            <a:off x="517554" y="3081088"/>
            <a:ext cx="2151462" cy="1246468"/>
          </a:xfrm>
          <a:prstGeom prst="roundRect">
            <a:avLst>
              <a:gd name="adj" fmla="val 17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A65222FE-4201-4E21-AEB5-DB931A2A10C4}"/>
              </a:ext>
            </a:extLst>
          </p:cNvPr>
          <p:cNvSpPr/>
          <p:nvPr/>
        </p:nvSpPr>
        <p:spPr>
          <a:xfrm>
            <a:off x="2787585" y="2620099"/>
            <a:ext cx="3309519" cy="899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2279084-3F00-46BD-AF14-4A44F5D0330E}"/>
              </a:ext>
            </a:extLst>
          </p:cNvPr>
          <p:cNvSpPr/>
          <p:nvPr/>
        </p:nvSpPr>
        <p:spPr>
          <a:xfrm>
            <a:off x="9690431" y="3418545"/>
            <a:ext cx="1700464" cy="7098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kstiruutu 6">
            <a:extLst>
              <a:ext uri="{FF2B5EF4-FFF2-40B4-BE49-F238E27FC236}">
                <a16:creationId xmlns:a16="http://schemas.microsoft.com/office/drawing/2014/main" id="{3F67AD64-E161-4F44-BCE5-A32AB3D28133}"/>
              </a:ext>
            </a:extLst>
          </p:cNvPr>
          <p:cNvSpPr txBox="1"/>
          <p:nvPr/>
        </p:nvSpPr>
        <p:spPr>
          <a:xfrm>
            <a:off x="690809" y="3180547"/>
            <a:ext cx="180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Greenfield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Start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of project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kstiruutu 7">
            <a:extLst>
              <a:ext uri="{FF2B5EF4-FFF2-40B4-BE49-F238E27FC236}">
                <a16:creationId xmlns:a16="http://schemas.microsoft.com/office/drawing/2014/main" id="{BF1C3A78-BF2F-4CF0-80D5-887BBF2D600B}"/>
              </a:ext>
            </a:extLst>
          </p:cNvPr>
          <p:cNvSpPr txBox="1"/>
          <p:nvPr/>
        </p:nvSpPr>
        <p:spPr>
          <a:xfrm>
            <a:off x="3378844" y="2749624"/>
            <a:ext cx="203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u="sng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fi-FI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u="sng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fi-FI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planning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municipality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kstiruutu 11">
            <a:extLst>
              <a:ext uri="{FF2B5EF4-FFF2-40B4-BE49-F238E27FC236}">
                <a16:creationId xmlns:a16="http://schemas.microsoft.com/office/drawing/2014/main" id="{2836109B-5A85-486A-8250-9D597B9D13EF}"/>
              </a:ext>
            </a:extLst>
          </p:cNvPr>
          <p:cNvSpPr txBox="1"/>
          <p:nvPr/>
        </p:nvSpPr>
        <p:spPr>
          <a:xfrm>
            <a:off x="9761819" y="3562464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E6F1AD06-0B12-4AED-8A8C-15B2D44B38B6}"/>
              </a:ext>
            </a:extLst>
          </p:cNvPr>
          <p:cNvSpPr/>
          <p:nvPr/>
        </p:nvSpPr>
        <p:spPr>
          <a:xfrm>
            <a:off x="6262342" y="3033123"/>
            <a:ext cx="3309519" cy="20868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kstiruutu 1">
            <a:extLst>
              <a:ext uri="{FF2B5EF4-FFF2-40B4-BE49-F238E27FC236}">
                <a16:creationId xmlns:a16="http://schemas.microsoft.com/office/drawing/2014/main" id="{8CDE7425-1CF7-4E4E-A91A-5B4D68996093}"/>
              </a:ext>
            </a:extLst>
          </p:cNvPr>
          <p:cNvSpPr txBox="1"/>
          <p:nvPr/>
        </p:nvSpPr>
        <p:spPr>
          <a:xfrm>
            <a:off x="6302637" y="3180547"/>
            <a:ext cx="3328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Building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i="1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i="1" dirty="0">
                <a:solidFill>
                  <a:schemeClr val="accent1">
                    <a:lumMod val="75000"/>
                  </a:schemeClr>
                </a:solidFill>
              </a:rPr>
              <a:t> permit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/permit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auth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Defence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force</a:t>
            </a: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69AE15D4-039B-78E2-C462-94DCD2E86EC4}"/>
              </a:ext>
            </a:extLst>
          </p:cNvPr>
          <p:cNvSpPr/>
          <p:nvPr/>
        </p:nvSpPr>
        <p:spPr>
          <a:xfrm>
            <a:off x="2787585" y="3719244"/>
            <a:ext cx="2361981" cy="10254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kstiruutu 7">
            <a:extLst>
              <a:ext uri="{FF2B5EF4-FFF2-40B4-BE49-F238E27FC236}">
                <a16:creationId xmlns:a16="http://schemas.microsoft.com/office/drawing/2014/main" id="{B786708F-C941-BBB5-1B92-AB919FE2FFE4}"/>
              </a:ext>
            </a:extLst>
          </p:cNvPr>
          <p:cNvSpPr txBox="1"/>
          <p:nvPr/>
        </p:nvSpPr>
        <p:spPr>
          <a:xfrm>
            <a:off x="2904834" y="3780711"/>
            <a:ext cx="219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impact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(ELY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centre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Oikea aaltosulje 35">
            <a:extLst>
              <a:ext uri="{FF2B5EF4-FFF2-40B4-BE49-F238E27FC236}">
                <a16:creationId xmlns:a16="http://schemas.microsoft.com/office/drawing/2014/main" id="{4771DD0A-F906-211E-6A94-380745683310}"/>
              </a:ext>
            </a:extLst>
          </p:cNvPr>
          <p:cNvSpPr/>
          <p:nvPr/>
        </p:nvSpPr>
        <p:spPr>
          <a:xfrm rot="5400000">
            <a:off x="5601337" y="2402898"/>
            <a:ext cx="330807" cy="5954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1">
            <a:extLst>
              <a:ext uri="{FF2B5EF4-FFF2-40B4-BE49-F238E27FC236}">
                <a16:creationId xmlns:a16="http://schemas.microsoft.com/office/drawing/2014/main" id="{F3154CB4-FDD4-02F6-7113-B9FB54BC60C7}"/>
              </a:ext>
            </a:extLst>
          </p:cNvPr>
          <p:cNvSpPr txBox="1"/>
          <p:nvPr/>
        </p:nvSpPr>
        <p:spPr>
          <a:xfrm>
            <a:off x="4068235" y="5640255"/>
            <a:ext cx="339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Procedures required by law</a:t>
            </a:r>
          </a:p>
        </p:txBody>
      </p:sp>
      <p:sp>
        <p:nvSpPr>
          <p:cNvPr id="6" name="Tekstiruutu 1">
            <a:extLst>
              <a:ext uri="{FF2B5EF4-FFF2-40B4-BE49-F238E27FC236}">
                <a16:creationId xmlns:a16="http://schemas.microsoft.com/office/drawing/2014/main" id="{2CA78EC0-ECCF-6F7B-FD2E-C1C179CACB71}"/>
              </a:ext>
            </a:extLst>
          </p:cNvPr>
          <p:cNvSpPr txBox="1"/>
          <p:nvPr/>
        </p:nvSpPr>
        <p:spPr>
          <a:xfrm>
            <a:off x="336711" y="1549495"/>
            <a:ext cx="811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Technical development of project continues throughout the process</a:t>
            </a:r>
          </a:p>
        </p:txBody>
      </p:sp>
      <p:sp>
        <p:nvSpPr>
          <p:cNvPr id="3" name="Oikea aaltosulje 2">
            <a:extLst>
              <a:ext uri="{FF2B5EF4-FFF2-40B4-BE49-F238E27FC236}">
                <a16:creationId xmlns:a16="http://schemas.microsoft.com/office/drawing/2014/main" id="{D4CBBCB8-BF03-158B-BF3D-4F86D6D85C04}"/>
              </a:ext>
            </a:extLst>
          </p:cNvPr>
          <p:cNvSpPr/>
          <p:nvPr/>
        </p:nvSpPr>
        <p:spPr>
          <a:xfrm rot="16200000">
            <a:off x="5788821" y="-3157398"/>
            <a:ext cx="330807" cy="10873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8264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uoli: Oikea 39">
            <a:extLst>
              <a:ext uri="{FF2B5EF4-FFF2-40B4-BE49-F238E27FC236}">
                <a16:creationId xmlns:a16="http://schemas.microsoft.com/office/drawing/2014/main" id="{B7F41B09-7EF9-687D-E604-6A2794665521}"/>
              </a:ext>
            </a:extLst>
          </p:cNvPr>
          <p:cNvSpPr/>
          <p:nvPr/>
        </p:nvSpPr>
        <p:spPr>
          <a:xfrm>
            <a:off x="165463" y="1149530"/>
            <a:ext cx="12026537" cy="5373189"/>
          </a:xfrm>
          <a:prstGeom prst="rightArrow">
            <a:avLst/>
          </a:prstGeom>
          <a:solidFill>
            <a:schemeClr val="bg1">
              <a:alpha val="2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68ABADF7-ED79-D34E-A6BA-AA0F76E83A3B}"/>
              </a:ext>
            </a:extLst>
          </p:cNvPr>
          <p:cNvCxnSpPr/>
          <p:nvPr/>
        </p:nvCxnSpPr>
        <p:spPr>
          <a:xfrm flipH="1">
            <a:off x="2871006" y="3536970"/>
            <a:ext cx="2061420" cy="195190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C06D4F59-1EB5-428F-1656-F7BA0671DE8B}"/>
              </a:ext>
            </a:extLst>
          </p:cNvPr>
          <p:cNvCxnSpPr>
            <a:cxnSpLocks/>
          </p:cNvCxnSpPr>
          <p:nvPr/>
        </p:nvCxnSpPr>
        <p:spPr>
          <a:xfrm>
            <a:off x="2705768" y="3811609"/>
            <a:ext cx="2740233" cy="149975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2EF7780E-1864-1223-5922-2ACEFA4B0DF8}"/>
              </a:ext>
            </a:extLst>
          </p:cNvPr>
          <p:cNvSpPr/>
          <p:nvPr/>
        </p:nvSpPr>
        <p:spPr>
          <a:xfrm>
            <a:off x="6109259" y="2842483"/>
            <a:ext cx="3589881" cy="2413767"/>
          </a:xfrm>
          <a:prstGeom prst="roundRect">
            <a:avLst/>
          </a:prstGeom>
          <a:solidFill>
            <a:srgbClr val="FFFF00"/>
          </a:solidFill>
          <a:ln w="762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275766-7EF0-15AD-CECE-C3C20336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Stages</a:t>
            </a:r>
            <a:r>
              <a:rPr lang="fi-FI" dirty="0"/>
              <a:t> of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development</a:t>
            </a:r>
            <a:endParaRPr lang="fi-FI" dirty="0"/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1D62E41C-C804-42B1-9739-D8E8D2CCCE90}"/>
              </a:ext>
            </a:extLst>
          </p:cNvPr>
          <p:cNvSpPr/>
          <p:nvPr/>
        </p:nvSpPr>
        <p:spPr>
          <a:xfrm>
            <a:off x="517554" y="3081088"/>
            <a:ext cx="2151462" cy="1246468"/>
          </a:xfrm>
          <a:prstGeom prst="roundRect">
            <a:avLst>
              <a:gd name="adj" fmla="val 17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A65222FE-4201-4E21-AEB5-DB931A2A10C4}"/>
              </a:ext>
            </a:extLst>
          </p:cNvPr>
          <p:cNvSpPr/>
          <p:nvPr/>
        </p:nvSpPr>
        <p:spPr>
          <a:xfrm>
            <a:off x="2787585" y="2620099"/>
            <a:ext cx="3309519" cy="899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2279084-3F00-46BD-AF14-4A44F5D0330E}"/>
              </a:ext>
            </a:extLst>
          </p:cNvPr>
          <p:cNvSpPr/>
          <p:nvPr/>
        </p:nvSpPr>
        <p:spPr>
          <a:xfrm>
            <a:off x="9690431" y="3418545"/>
            <a:ext cx="1700464" cy="7098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kstiruutu 6">
            <a:extLst>
              <a:ext uri="{FF2B5EF4-FFF2-40B4-BE49-F238E27FC236}">
                <a16:creationId xmlns:a16="http://schemas.microsoft.com/office/drawing/2014/main" id="{3F67AD64-E161-4F44-BCE5-A32AB3D28133}"/>
              </a:ext>
            </a:extLst>
          </p:cNvPr>
          <p:cNvSpPr txBox="1"/>
          <p:nvPr/>
        </p:nvSpPr>
        <p:spPr>
          <a:xfrm>
            <a:off x="690809" y="3180547"/>
            <a:ext cx="180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Greenfield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Start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of project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kstiruutu 7">
            <a:extLst>
              <a:ext uri="{FF2B5EF4-FFF2-40B4-BE49-F238E27FC236}">
                <a16:creationId xmlns:a16="http://schemas.microsoft.com/office/drawing/2014/main" id="{BF1C3A78-BF2F-4CF0-80D5-887BBF2D600B}"/>
              </a:ext>
            </a:extLst>
          </p:cNvPr>
          <p:cNvSpPr txBox="1"/>
          <p:nvPr/>
        </p:nvSpPr>
        <p:spPr>
          <a:xfrm>
            <a:off x="3378844" y="2749624"/>
            <a:ext cx="203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u="sng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fi-FI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u="sng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fi-FI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planning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municipality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4F806C72-47C4-C325-0170-4FE4EEEFC210}"/>
              </a:ext>
            </a:extLst>
          </p:cNvPr>
          <p:cNvCxnSpPr/>
          <p:nvPr/>
        </p:nvCxnSpPr>
        <p:spPr>
          <a:xfrm flipH="1">
            <a:off x="449580" y="2620099"/>
            <a:ext cx="2061420" cy="195190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67A78146-16FA-FEBF-7CE4-D99692DCFB53}"/>
              </a:ext>
            </a:extLst>
          </p:cNvPr>
          <p:cNvCxnSpPr>
            <a:cxnSpLocks/>
          </p:cNvCxnSpPr>
          <p:nvPr/>
        </p:nvCxnSpPr>
        <p:spPr>
          <a:xfrm>
            <a:off x="284342" y="2894738"/>
            <a:ext cx="2740233" cy="149975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iruutu 11">
            <a:extLst>
              <a:ext uri="{FF2B5EF4-FFF2-40B4-BE49-F238E27FC236}">
                <a16:creationId xmlns:a16="http://schemas.microsoft.com/office/drawing/2014/main" id="{2836109B-5A85-486A-8250-9D597B9D13EF}"/>
              </a:ext>
            </a:extLst>
          </p:cNvPr>
          <p:cNvSpPr txBox="1"/>
          <p:nvPr/>
        </p:nvSpPr>
        <p:spPr>
          <a:xfrm>
            <a:off x="9761819" y="3562464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E6F1AD06-0B12-4AED-8A8C-15B2D44B38B6}"/>
              </a:ext>
            </a:extLst>
          </p:cNvPr>
          <p:cNvSpPr/>
          <p:nvPr/>
        </p:nvSpPr>
        <p:spPr>
          <a:xfrm>
            <a:off x="6262342" y="3033123"/>
            <a:ext cx="3309519" cy="20868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kstiruutu 1">
            <a:extLst>
              <a:ext uri="{FF2B5EF4-FFF2-40B4-BE49-F238E27FC236}">
                <a16:creationId xmlns:a16="http://schemas.microsoft.com/office/drawing/2014/main" id="{8CDE7425-1CF7-4E4E-A91A-5B4D68996093}"/>
              </a:ext>
            </a:extLst>
          </p:cNvPr>
          <p:cNvSpPr txBox="1"/>
          <p:nvPr/>
        </p:nvSpPr>
        <p:spPr>
          <a:xfrm>
            <a:off x="6302637" y="3180547"/>
            <a:ext cx="3328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Building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i="1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i="1" dirty="0">
                <a:solidFill>
                  <a:schemeClr val="accent1">
                    <a:lumMod val="75000"/>
                  </a:schemeClr>
                </a:solidFill>
              </a:rPr>
              <a:t> permit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/permit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auth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Defence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force</a:t>
            </a: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69AE15D4-039B-78E2-C462-94DCD2E86EC4}"/>
              </a:ext>
            </a:extLst>
          </p:cNvPr>
          <p:cNvSpPr/>
          <p:nvPr/>
        </p:nvSpPr>
        <p:spPr>
          <a:xfrm>
            <a:off x="2787585" y="3719244"/>
            <a:ext cx="2361981" cy="10254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kstiruutu 7">
            <a:extLst>
              <a:ext uri="{FF2B5EF4-FFF2-40B4-BE49-F238E27FC236}">
                <a16:creationId xmlns:a16="http://schemas.microsoft.com/office/drawing/2014/main" id="{B786708F-C941-BBB5-1B92-AB919FE2FFE4}"/>
              </a:ext>
            </a:extLst>
          </p:cNvPr>
          <p:cNvSpPr txBox="1"/>
          <p:nvPr/>
        </p:nvSpPr>
        <p:spPr>
          <a:xfrm>
            <a:off x="2904834" y="3780711"/>
            <a:ext cx="219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impact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(ELY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centre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Oikea aaltosulje 35">
            <a:extLst>
              <a:ext uri="{FF2B5EF4-FFF2-40B4-BE49-F238E27FC236}">
                <a16:creationId xmlns:a16="http://schemas.microsoft.com/office/drawing/2014/main" id="{4771DD0A-F906-211E-6A94-380745683310}"/>
              </a:ext>
            </a:extLst>
          </p:cNvPr>
          <p:cNvSpPr/>
          <p:nvPr/>
        </p:nvSpPr>
        <p:spPr>
          <a:xfrm rot="5400000">
            <a:off x="5601337" y="2402898"/>
            <a:ext cx="330807" cy="5954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1">
            <a:extLst>
              <a:ext uri="{FF2B5EF4-FFF2-40B4-BE49-F238E27FC236}">
                <a16:creationId xmlns:a16="http://schemas.microsoft.com/office/drawing/2014/main" id="{F3154CB4-FDD4-02F6-7113-B9FB54BC60C7}"/>
              </a:ext>
            </a:extLst>
          </p:cNvPr>
          <p:cNvSpPr txBox="1"/>
          <p:nvPr/>
        </p:nvSpPr>
        <p:spPr>
          <a:xfrm>
            <a:off x="4068235" y="5640255"/>
            <a:ext cx="339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Procedures required by law</a:t>
            </a:r>
          </a:p>
        </p:txBody>
      </p:sp>
      <p:sp>
        <p:nvSpPr>
          <p:cNvPr id="6" name="Tekstiruutu 1">
            <a:extLst>
              <a:ext uri="{FF2B5EF4-FFF2-40B4-BE49-F238E27FC236}">
                <a16:creationId xmlns:a16="http://schemas.microsoft.com/office/drawing/2014/main" id="{2CA78EC0-ECCF-6F7B-FD2E-C1C179CACB71}"/>
              </a:ext>
            </a:extLst>
          </p:cNvPr>
          <p:cNvSpPr txBox="1"/>
          <p:nvPr/>
        </p:nvSpPr>
        <p:spPr>
          <a:xfrm>
            <a:off x="336711" y="1549495"/>
            <a:ext cx="811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Technical development of project continues throughout the process</a:t>
            </a:r>
          </a:p>
        </p:txBody>
      </p:sp>
      <p:sp>
        <p:nvSpPr>
          <p:cNvPr id="3" name="Oikea aaltosulje 2">
            <a:extLst>
              <a:ext uri="{FF2B5EF4-FFF2-40B4-BE49-F238E27FC236}">
                <a16:creationId xmlns:a16="http://schemas.microsoft.com/office/drawing/2014/main" id="{D4CBBCB8-BF03-158B-BF3D-4F86D6D85C04}"/>
              </a:ext>
            </a:extLst>
          </p:cNvPr>
          <p:cNvSpPr/>
          <p:nvPr/>
        </p:nvSpPr>
        <p:spPr>
          <a:xfrm rot="16200000">
            <a:off x="5788821" y="-3157398"/>
            <a:ext cx="330807" cy="10873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7FE702F5-BEDA-773E-9F06-59395A49630F}"/>
              </a:ext>
            </a:extLst>
          </p:cNvPr>
          <p:cNvCxnSpPr/>
          <p:nvPr/>
        </p:nvCxnSpPr>
        <p:spPr>
          <a:xfrm flipH="1">
            <a:off x="3399817" y="2128440"/>
            <a:ext cx="2061420" cy="195190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A0F13749-5A02-F300-5410-A5C1B1142332}"/>
              </a:ext>
            </a:extLst>
          </p:cNvPr>
          <p:cNvCxnSpPr>
            <a:cxnSpLocks/>
          </p:cNvCxnSpPr>
          <p:nvPr/>
        </p:nvCxnSpPr>
        <p:spPr>
          <a:xfrm>
            <a:off x="3234579" y="2403079"/>
            <a:ext cx="2740233" cy="149975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341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D61FE7-933F-E52B-811F-8CFC41C9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9" y="228600"/>
            <a:ext cx="8596668" cy="1320800"/>
          </a:xfrm>
        </p:spPr>
        <p:txBody>
          <a:bodyPr/>
          <a:lstStyle/>
          <a:p>
            <a:r>
              <a:rPr lang="fi-FI" dirty="0" err="1"/>
              <a:t>Permits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C4331E-E81B-3B84-6A85-864D23D1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9" y="1230949"/>
            <a:ext cx="5866341" cy="4884645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Once</a:t>
            </a:r>
            <a:r>
              <a:rPr lang="fi-FI" dirty="0"/>
              <a:t> EIA and CMP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finished</a:t>
            </a:r>
            <a:r>
              <a:rPr lang="fi-FI" dirty="0"/>
              <a:t> and </a:t>
            </a:r>
            <a:r>
              <a:rPr lang="fi-FI" dirty="0" err="1"/>
              <a:t>happily</a:t>
            </a:r>
            <a:r>
              <a:rPr lang="fi-FI" dirty="0"/>
              <a:t> in </a:t>
            </a:r>
            <a:r>
              <a:rPr lang="fi-FI" dirty="0" err="1"/>
              <a:t>force</a:t>
            </a:r>
            <a:r>
              <a:rPr lang="fi-FI" dirty="0"/>
              <a:t>, the </a:t>
            </a:r>
            <a:r>
              <a:rPr lang="fi-FI" dirty="0" err="1"/>
              <a:t>its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to </a:t>
            </a:r>
            <a:r>
              <a:rPr lang="fi-FI" dirty="0" err="1"/>
              <a:t>apply</a:t>
            </a:r>
            <a:r>
              <a:rPr lang="fi-FI" dirty="0"/>
              <a:t> for </a:t>
            </a:r>
            <a:r>
              <a:rPr lang="fi-FI" dirty="0" err="1"/>
              <a:t>permits</a:t>
            </a:r>
            <a:r>
              <a:rPr lang="fi-FI" dirty="0"/>
              <a:t> </a:t>
            </a:r>
            <a:r>
              <a:rPr lang="fi-FI" dirty="0" err="1"/>
              <a:t>enabling</a:t>
            </a:r>
            <a:r>
              <a:rPr lang="fi-FI" dirty="0"/>
              <a:t> the </a:t>
            </a:r>
            <a:r>
              <a:rPr lang="fi-FI" dirty="0" err="1"/>
              <a:t>construction</a:t>
            </a:r>
            <a:r>
              <a:rPr lang="fi-FI" dirty="0"/>
              <a:t> of the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endParaRPr lang="fi-FI" dirty="0"/>
          </a:p>
          <a:p>
            <a:r>
              <a:rPr lang="fi-FI" b="1" dirty="0"/>
              <a:t>Building </a:t>
            </a:r>
            <a:r>
              <a:rPr lang="fi-FI" b="1" dirty="0" err="1"/>
              <a:t>permits</a:t>
            </a:r>
            <a:endParaRPr lang="fi-FI" b="1" dirty="0"/>
          </a:p>
          <a:p>
            <a:pPr lvl="1"/>
            <a:r>
              <a:rPr lang="fi-FI" dirty="0"/>
              <a:t>A BP for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turbine</a:t>
            </a:r>
            <a:r>
              <a:rPr lang="fi-FI" dirty="0"/>
              <a:t> </a:t>
            </a:r>
            <a:r>
              <a:rPr lang="fi-FI" dirty="0" err="1"/>
              <a:t>separately</a:t>
            </a:r>
            <a:endParaRPr lang="fi-FI" dirty="0"/>
          </a:p>
          <a:p>
            <a:pPr lvl="1"/>
            <a:r>
              <a:rPr lang="fi-FI" dirty="0"/>
              <a:t>Application </a:t>
            </a:r>
            <a:r>
              <a:rPr lang="fi-FI" dirty="0" err="1"/>
              <a:t>submitted</a:t>
            </a:r>
            <a:r>
              <a:rPr lang="fi-FI" dirty="0"/>
              <a:t> to </a:t>
            </a:r>
            <a:r>
              <a:rPr lang="fi-FI" dirty="0" err="1"/>
              <a:t>building</a:t>
            </a:r>
            <a:r>
              <a:rPr lang="fi-FI" dirty="0"/>
              <a:t> </a:t>
            </a:r>
            <a:r>
              <a:rPr lang="fi-FI" dirty="0" err="1"/>
              <a:t>inspecor</a:t>
            </a:r>
            <a:r>
              <a:rPr lang="fi-FI" dirty="0"/>
              <a:t> at </a:t>
            </a:r>
            <a:r>
              <a:rPr lang="fi-FI" dirty="0" err="1"/>
              <a:t>municipality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necessary</a:t>
            </a:r>
            <a:r>
              <a:rPr lang="fi-FI" dirty="0"/>
              <a:t> </a:t>
            </a:r>
            <a:r>
              <a:rPr lang="fi-FI" dirty="0" err="1"/>
              <a:t>documents</a:t>
            </a:r>
            <a:r>
              <a:rPr lang="fi-FI" dirty="0"/>
              <a:t>, </a:t>
            </a:r>
            <a:r>
              <a:rPr lang="fi-FI" dirty="0" err="1"/>
              <a:t>primary</a:t>
            </a:r>
            <a:r>
              <a:rPr lang="fi-FI" dirty="0"/>
              <a:t>:</a:t>
            </a:r>
          </a:p>
          <a:p>
            <a:pPr lvl="2"/>
            <a:r>
              <a:rPr lang="fi-FI" dirty="0" err="1"/>
              <a:t>Detailed</a:t>
            </a:r>
            <a:r>
              <a:rPr lang="fi-FI" dirty="0"/>
              <a:t> </a:t>
            </a:r>
            <a:r>
              <a:rPr lang="fi-FI" dirty="0" err="1"/>
              <a:t>drawing</a:t>
            </a:r>
            <a:r>
              <a:rPr lang="fi-FI" dirty="0"/>
              <a:t> of </a:t>
            </a:r>
            <a:r>
              <a:rPr lang="fi-FI" dirty="0" err="1"/>
              <a:t>turbine</a:t>
            </a:r>
            <a:r>
              <a:rPr lang="fi-FI" dirty="0"/>
              <a:t> (asemapiirros)</a:t>
            </a:r>
          </a:p>
          <a:p>
            <a:pPr lvl="2"/>
            <a:r>
              <a:rPr lang="fi-FI" dirty="0" err="1"/>
              <a:t>Frontal</a:t>
            </a:r>
            <a:r>
              <a:rPr lang="fi-FI" dirty="0"/>
              <a:t> </a:t>
            </a:r>
            <a:r>
              <a:rPr lang="fi-FI" dirty="0" err="1"/>
              <a:t>drawing</a:t>
            </a:r>
            <a:r>
              <a:rPr lang="fi-FI" dirty="0"/>
              <a:t> of </a:t>
            </a:r>
            <a:r>
              <a:rPr lang="fi-FI" dirty="0" err="1"/>
              <a:t>turbine</a:t>
            </a:r>
            <a:r>
              <a:rPr lang="fi-FI" dirty="0"/>
              <a:t> (julkisivu)</a:t>
            </a:r>
          </a:p>
          <a:p>
            <a:pPr lvl="2"/>
            <a:r>
              <a:rPr lang="fi-FI" dirty="0" err="1"/>
              <a:t>Soil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and </a:t>
            </a:r>
            <a:r>
              <a:rPr lang="fi-FI" dirty="0" err="1"/>
              <a:t>foundations</a:t>
            </a:r>
            <a:endParaRPr lang="fi-FI" dirty="0"/>
          </a:p>
          <a:p>
            <a:pPr lvl="2"/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survey</a:t>
            </a:r>
            <a:endParaRPr lang="fi-FI" dirty="0"/>
          </a:p>
          <a:p>
            <a:pPr lvl="2"/>
            <a:r>
              <a:rPr lang="fi-FI" dirty="0"/>
              <a:t>Master </a:t>
            </a:r>
            <a:r>
              <a:rPr lang="fi-FI" dirty="0" err="1"/>
              <a:t>plan</a:t>
            </a:r>
            <a:endParaRPr lang="fi-FI" dirty="0"/>
          </a:p>
          <a:p>
            <a:pPr lvl="1"/>
            <a:r>
              <a:rPr lang="fi-FI" dirty="0"/>
              <a:t>Processing for </a:t>
            </a:r>
            <a:r>
              <a:rPr lang="fi-FI" dirty="0" err="1"/>
              <a:t>documentation</a:t>
            </a:r>
            <a:r>
              <a:rPr lang="fi-FI" dirty="0"/>
              <a:t> at </a:t>
            </a:r>
            <a:r>
              <a:rPr lang="fi-FI" dirty="0" err="1"/>
              <a:t>municipality</a:t>
            </a:r>
            <a:endParaRPr lang="fi-FI" dirty="0"/>
          </a:p>
          <a:p>
            <a:pPr lvl="1"/>
            <a:r>
              <a:rPr lang="fi-FI" dirty="0" err="1"/>
              <a:t>Hearing</a:t>
            </a:r>
            <a:r>
              <a:rPr lang="fi-FI" dirty="0"/>
              <a:t> of </a:t>
            </a:r>
            <a:r>
              <a:rPr lang="fi-FI" dirty="0" err="1"/>
              <a:t>neighbours</a:t>
            </a:r>
            <a:endParaRPr lang="fi-FI" dirty="0"/>
          </a:p>
          <a:p>
            <a:pPr lvl="1"/>
            <a:r>
              <a:rPr lang="fi-FI" dirty="0" err="1"/>
              <a:t>Possible</a:t>
            </a:r>
            <a:r>
              <a:rPr lang="fi-FI" dirty="0"/>
              <a:t> </a:t>
            </a:r>
            <a:r>
              <a:rPr lang="fi-FI" dirty="0" err="1"/>
              <a:t>request</a:t>
            </a:r>
            <a:r>
              <a:rPr lang="fi-FI" dirty="0"/>
              <a:t> and </a:t>
            </a:r>
            <a:r>
              <a:rPr lang="fi-FI" dirty="0" err="1"/>
              <a:t>and</a:t>
            </a:r>
            <a:r>
              <a:rPr lang="fi-FI" dirty="0"/>
              <a:t> </a:t>
            </a:r>
            <a:r>
              <a:rPr lang="fi-FI" dirty="0" err="1"/>
              <a:t>respondings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Permit </a:t>
            </a:r>
            <a:r>
              <a:rPr lang="fi-FI" dirty="0" err="1"/>
              <a:t>decision</a:t>
            </a:r>
            <a:r>
              <a:rPr lang="fi-FI" dirty="0"/>
              <a:t> (</a:t>
            </a:r>
            <a:r>
              <a:rPr lang="fi-FI" dirty="0" err="1"/>
              <a:t>either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building</a:t>
            </a:r>
            <a:r>
              <a:rPr lang="fi-FI" dirty="0"/>
              <a:t> </a:t>
            </a:r>
            <a:r>
              <a:rPr lang="fi-FI" dirty="0" err="1"/>
              <a:t>inspector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the </a:t>
            </a:r>
            <a:r>
              <a:rPr lang="fi-FI" dirty="0" err="1"/>
              <a:t>municipal</a:t>
            </a:r>
            <a:r>
              <a:rPr lang="fi-FI" dirty="0"/>
              <a:t> </a:t>
            </a:r>
            <a:r>
              <a:rPr lang="fi-FI" dirty="0" err="1"/>
              <a:t>board</a:t>
            </a:r>
            <a:r>
              <a:rPr lang="fi-FI" dirty="0"/>
              <a:t>)</a:t>
            </a:r>
          </a:p>
          <a:p>
            <a:pPr lvl="1"/>
            <a:endParaRPr lang="fi-FI" dirty="0"/>
          </a:p>
          <a:p>
            <a:pPr lvl="2"/>
            <a:endParaRPr lang="fi-FI" dirty="0"/>
          </a:p>
          <a:p>
            <a:pPr lvl="2"/>
            <a:endParaRPr lang="fi-FI" dirty="0"/>
          </a:p>
          <a:p>
            <a:pPr lvl="2"/>
            <a:endParaRPr lang="fi-FI" dirty="0"/>
          </a:p>
          <a:p>
            <a:pPr lvl="1"/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72CB69F-4EC2-6391-4C3D-96D638964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9" t="14356" r="56985" b="18585"/>
          <a:stretch/>
        </p:blipFill>
        <p:spPr>
          <a:xfrm>
            <a:off x="5687171" y="0"/>
            <a:ext cx="6495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2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416E0A-0571-10C2-DF3C-613D64D8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permits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70F9A6-6624-C4B2-727B-347AD570E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1286"/>
            <a:ext cx="8596668" cy="3880773"/>
          </a:xfrm>
        </p:spPr>
        <p:txBody>
          <a:bodyPr>
            <a:noAutofit/>
          </a:bodyPr>
          <a:lstStyle/>
          <a:p>
            <a:r>
              <a:rPr lang="fi-FI" sz="2200" dirty="0"/>
              <a:t>In case the </a:t>
            </a:r>
            <a:r>
              <a:rPr lang="fi-FI" sz="2200" dirty="0" err="1"/>
              <a:t>wind</a:t>
            </a:r>
            <a:r>
              <a:rPr lang="fi-FI" sz="2200" dirty="0"/>
              <a:t> </a:t>
            </a:r>
            <a:r>
              <a:rPr lang="fi-FI" sz="2200" dirty="0" err="1"/>
              <a:t>farm</a:t>
            </a:r>
            <a:r>
              <a:rPr lang="fi-FI" sz="2200" dirty="0"/>
              <a:t> </a:t>
            </a:r>
            <a:r>
              <a:rPr lang="fi-FI" sz="2200" dirty="0" err="1"/>
              <a:t>may</a:t>
            </a:r>
            <a:r>
              <a:rPr lang="fi-FI" sz="2200" dirty="0"/>
              <a:t> </a:t>
            </a:r>
            <a:r>
              <a:rPr lang="fi-FI" sz="2200" dirty="0" err="1"/>
              <a:t>cause</a:t>
            </a:r>
            <a:r>
              <a:rPr lang="fi-FI" sz="2200" dirty="0"/>
              <a:t> </a:t>
            </a:r>
            <a:r>
              <a:rPr lang="fi-FI" sz="2200" dirty="0" err="1"/>
              <a:t>significant</a:t>
            </a:r>
            <a:r>
              <a:rPr lang="fi-FI" sz="2200" dirty="0"/>
              <a:t> </a:t>
            </a:r>
            <a:r>
              <a:rPr lang="fi-FI" sz="2200" dirty="0" err="1"/>
              <a:t>harm</a:t>
            </a:r>
            <a:r>
              <a:rPr lang="fi-FI" sz="2200" dirty="0"/>
              <a:t> for </a:t>
            </a:r>
            <a:r>
              <a:rPr lang="fi-FI" sz="2200" dirty="0" err="1"/>
              <a:t>environment</a:t>
            </a:r>
            <a:r>
              <a:rPr lang="fi-FI" sz="2200" dirty="0"/>
              <a:t>, </a:t>
            </a:r>
            <a:r>
              <a:rPr lang="fi-FI" sz="2200" dirty="0" err="1"/>
              <a:t>especially</a:t>
            </a:r>
            <a:r>
              <a:rPr lang="fi-FI" sz="2200" dirty="0"/>
              <a:t> to </a:t>
            </a:r>
            <a:r>
              <a:rPr lang="fi-FI" sz="2200" dirty="0" err="1"/>
              <a:t>neighbours</a:t>
            </a:r>
            <a:r>
              <a:rPr lang="fi-FI" sz="2200" dirty="0"/>
              <a:t>, an </a:t>
            </a:r>
            <a:r>
              <a:rPr lang="fi-FI" sz="2200" b="1" dirty="0" err="1"/>
              <a:t>Environmental</a:t>
            </a:r>
            <a:r>
              <a:rPr lang="fi-FI" sz="2200" b="1" dirty="0"/>
              <a:t> permit </a:t>
            </a:r>
            <a:r>
              <a:rPr lang="fi-FI" sz="2200" dirty="0" err="1"/>
              <a:t>must</a:t>
            </a:r>
            <a:r>
              <a:rPr lang="fi-FI" sz="2200" dirty="0"/>
              <a:t> </a:t>
            </a:r>
            <a:r>
              <a:rPr lang="fi-FI" sz="2200" dirty="0" err="1"/>
              <a:t>be</a:t>
            </a:r>
            <a:r>
              <a:rPr lang="fi-FI" sz="2200" dirty="0"/>
              <a:t> </a:t>
            </a:r>
            <a:r>
              <a:rPr lang="fi-FI" sz="2200" dirty="0" err="1"/>
              <a:t>applied</a:t>
            </a:r>
            <a:r>
              <a:rPr lang="fi-FI" sz="2200" dirty="0"/>
              <a:t> </a:t>
            </a:r>
            <a:r>
              <a:rPr lang="fi-FI" sz="2200" dirty="0" err="1"/>
              <a:t>from</a:t>
            </a:r>
            <a:r>
              <a:rPr lang="fi-FI" sz="2200" dirty="0"/>
              <a:t> the </a:t>
            </a:r>
            <a:r>
              <a:rPr lang="fi-FI" sz="2200" dirty="0" err="1"/>
              <a:t>Enviromental</a:t>
            </a:r>
            <a:r>
              <a:rPr lang="fi-FI" sz="2200" dirty="0"/>
              <a:t> </a:t>
            </a:r>
            <a:r>
              <a:rPr lang="fi-FI" sz="2200" dirty="0" err="1"/>
              <a:t>authority</a:t>
            </a:r>
            <a:r>
              <a:rPr lang="fi-FI" sz="2200" dirty="0"/>
              <a:t> at the </a:t>
            </a:r>
            <a:r>
              <a:rPr lang="fi-FI" sz="2200" dirty="0" err="1"/>
              <a:t>municipality</a:t>
            </a:r>
            <a:r>
              <a:rPr lang="fi-FI" sz="2200" dirty="0"/>
              <a:t> </a:t>
            </a:r>
          </a:p>
          <a:p>
            <a:r>
              <a:rPr lang="fi-FI" sz="2200" dirty="0" err="1"/>
              <a:t>Other</a:t>
            </a:r>
            <a:r>
              <a:rPr lang="fi-FI" sz="2200" dirty="0"/>
              <a:t> </a:t>
            </a:r>
            <a:r>
              <a:rPr lang="fi-FI" sz="2200" dirty="0" err="1"/>
              <a:t>relevant</a:t>
            </a:r>
            <a:r>
              <a:rPr lang="fi-FI" sz="2200" dirty="0"/>
              <a:t> </a:t>
            </a:r>
            <a:r>
              <a:rPr lang="fi-FI" sz="2200" dirty="0" err="1"/>
              <a:t>permits</a:t>
            </a:r>
            <a:r>
              <a:rPr lang="fi-FI" sz="2200" dirty="0"/>
              <a:t> for a </a:t>
            </a:r>
            <a:r>
              <a:rPr lang="fi-FI" sz="2200" dirty="0" err="1"/>
              <a:t>wind</a:t>
            </a:r>
            <a:r>
              <a:rPr lang="fi-FI" sz="2200" dirty="0"/>
              <a:t> </a:t>
            </a:r>
            <a:r>
              <a:rPr lang="fi-FI" sz="2200" dirty="0" err="1"/>
              <a:t>farm</a:t>
            </a:r>
            <a:r>
              <a:rPr lang="fi-FI" sz="2200" dirty="0"/>
              <a:t> is an </a:t>
            </a:r>
            <a:r>
              <a:rPr lang="fi-FI" sz="2200" dirty="0" err="1"/>
              <a:t>approving</a:t>
            </a:r>
            <a:r>
              <a:rPr lang="fi-FI" sz="2200" dirty="0"/>
              <a:t> </a:t>
            </a:r>
            <a:r>
              <a:rPr lang="fi-FI" sz="2200" b="1" dirty="0" err="1"/>
              <a:t>statement</a:t>
            </a:r>
            <a:r>
              <a:rPr lang="fi-FI" sz="2200" b="1" dirty="0"/>
              <a:t> </a:t>
            </a:r>
            <a:r>
              <a:rPr lang="fi-FI" sz="2200" b="1" dirty="0" err="1"/>
              <a:t>from</a:t>
            </a:r>
            <a:r>
              <a:rPr lang="fi-FI" sz="2200" b="1" dirty="0"/>
              <a:t> the </a:t>
            </a:r>
            <a:r>
              <a:rPr lang="fi-FI" sz="2200" b="1" dirty="0" err="1"/>
              <a:t>Defence</a:t>
            </a:r>
            <a:r>
              <a:rPr lang="fi-FI" sz="2200" b="1" dirty="0"/>
              <a:t> </a:t>
            </a:r>
            <a:r>
              <a:rPr lang="fi-FI" sz="2200" b="1" dirty="0" err="1"/>
              <a:t>force</a:t>
            </a:r>
            <a:r>
              <a:rPr lang="fi-FI" sz="2200" dirty="0"/>
              <a:t>; </a:t>
            </a:r>
            <a:r>
              <a:rPr lang="fi-FI" sz="2200" dirty="0" err="1"/>
              <a:t>usually</a:t>
            </a:r>
            <a:r>
              <a:rPr lang="fi-FI" sz="2200" dirty="0"/>
              <a:t> </a:t>
            </a:r>
            <a:r>
              <a:rPr lang="fi-FI" sz="2200" dirty="0" err="1"/>
              <a:t>applied</a:t>
            </a:r>
            <a:r>
              <a:rPr lang="fi-FI" sz="2200" dirty="0"/>
              <a:t> at the </a:t>
            </a:r>
            <a:r>
              <a:rPr lang="fi-FI" sz="2200" dirty="0" err="1"/>
              <a:t>beginning</a:t>
            </a:r>
            <a:r>
              <a:rPr lang="fi-FI" sz="2200" dirty="0"/>
              <a:t> of the project </a:t>
            </a:r>
            <a:r>
              <a:rPr lang="fi-FI" sz="2200" dirty="0" err="1"/>
              <a:t>development</a:t>
            </a:r>
            <a:r>
              <a:rPr lang="fi-FI" sz="2200" dirty="0"/>
              <a:t> and </a:t>
            </a:r>
            <a:r>
              <a:rPr lang="fi-FI" sz="2200" dirty="0" err="1"/>
              <a:t>updated</a:t>
            </a:r>
            <a:r>
              <a:rPr lang="fi-FI" sz="2200" dirty="0"/>
              <a:t>/</a:t>
            </a:r>
            <a:r>
              <a:rPr lang="fi-FI" sz="2200" dirty="0" err="1"/>
              <a:t>checked</a:t>
            </a:r>
            <a:r>
              <a:rPr lang="fi-FI" sz="2200" dirty="0"/>
              <a:t> </a:t>
            </a:r>
            <a:r>
              <a:rPr lang="fi-FI" sz="2200" dirty="0" err="1"/>
              <a:t>prior</a:t>
            </a:r>
            <a:r>
              <a:rPr lang="fi-FI" sz="2200" dirty="0"/>
              <a:t> to </a:t>
            </a:r>
            <a:r>
              <a:rPr lang="fi-FI" sz="2200" dirty="0" err="1"/>
              <a:t>construction</a:t>
            </a:r>
            <a:r>
              <a:rPr lang="fi-FI" sz="2200" dirty="0"/>
              <a:t> </a:t>
            </a:r>
            <a:r>
              <a:rPr lang="fi-FI" sz="2200" dirty="0" err="1"/>
              <a:t>phase</a:t>
            </a:r>
            <a:endParaRPr lang="fi-FI" sz="2200" dirty="0"/>
          </a:p>
          <a:p>
            <a:r>
              <a:rPr lang="fi-FI" sz="2200" dirty="0" err="1"/>
              <a:t>Also</a:t>
            </a:r>
            <a:r>
              <a:rPr lang="fi-FI" sz="2200" dirty="0"/>
              <a:t> an </a:t>
            </a:r>
            <a:r>
              <a:rPr lang="fi-FI" sz="2200" b="1" dirty="0" err="1"/>
              <a:t>Aviation</a:t>
            </a:r>
            <a:r>
              <a:rPr lang="fi-FI" sz="2200" b="1" dirty="0"/>
              <a:t> </a:t>
            </a:r>
            <a:r>
              <a:rPr lang="fi-FI" sz="2200" b="1" dirty="0" err="1"/>
              <a:t>statement</a:t>
            </a:r>
            <a:r>
              <a:rPr lang="fi-FI" sz="2200" b="1" dirty="0"/>
              <a:t> </a:t>
            </a:r>
            <a:r>
              <a:rPr lang="fi-FI" sz="2200" dirty="0" err="1"/>
              <a:t>must</a:t>
            </a:r>
            <a:r>
              <a:rPr lang="fi-FI" sz="2200" dirty="0"/>
              <a:t> </a:t>
            </a:r>
            <a:r>
              <a:rPr lang="fi-FI" sz="2200" dirty="0" err="1"/>
              <a:t>be</a:t>
            </a:r>
            <a:r>
              <a:rPr lang="fi-FI" sz="2200" dirty="0"/>
              <a:t> </a:t>
            </a:r>
            <a:r>
              <a:rPr lang="fi-FI" sz="2200" dirty="0" err="1"/>
              <a:t>applied</a:t>
            </a:r>
            <a:r>
              <a:rPr lang="fi-FI" sz="2200" dirty="0"/>
              <a:t> for </a:t>
            </a:r>
            <a:r>
              <a:rPr lang="fi-FI" sz="2200" dirty="0" err="1"/>
              <a:t>prior</a:t>
            </a:r>
            <a:r>
              <a:rPr lang="fi-FI" sz="2200" dirty="0"/>
              <a:t> to </a:t>
            </a:r>
            <a:r>
              <a:rPr lang="fi-FI" sz="2200" dirty="0" err="1"/>
              <a:t>construction</a:t>
            </a:r>
            <a:r>
              <a:rPr lang="fi-FI" sz="2200" dirty="0"/>
              <a:t> </a:t>
            </a:r>
            <a:r>
              <a:rPr lang="fi-FI" sz="2200" dirty="0" err="1"/>
              <a:t>from</a:t>
            </a:r>
            <a:r>
              <a:rPr lang="fi-FI" sz="2200" dirty="0"/>
              <a:t> </a:t>
            </a:r>
            <a:r>
              <a:rPr lang="fi-FI" sz="2200" dirty="0" err="1"/>
              <a:t>Fintraffic</a:t>
            </a:r>
            <a:endParaRPr lang="fi-FI" sz="2200" dirty="0"/>
          </a:p>
          <a:p>
            <a:r>
              <a:rPr lang="fi-FI" sz="2200" dirty="0"/>
              <a:t>A </a:t>
            </a:r>
            <a:r>
              <a:rPr lang="fi-FI" sz="2200" b="1" dirty="0"/>
              <a:t>project permit </a:t>
            </a:r>
            <a:r>
              <a:rPr lang="fi-FI" sz="2200" dirty="0" err="1"/>
              <a:t>from</a:t>
            </a:r>
            <a:r>
              <a:rPr lang="fi-FI" sz="2200" dirty="0"/>
              <a:t> the Energy </a:t>
            </a:r>
            <a:r>
              <a:rPr lang="fi-FI" sz="2200" dirty="0" err="1"/>
              <a:t>authority</a:t>
            </a:r>
            <a:r>
              <a:rPr lang="fi-FI" sz="2200" dirty="0"/>
              <a:t> and a </a:t>
            </a:r>
            <a:r>
              <a:rPr lang="fi-FI" sz="2200" b="1" dirty="0" err="1"/>
              <a:t>redemption</a:t>
            </a:r>
            <a:r>
              <a:rPr lang="fi-FI" sz="2200" b="1" dirty="0"/>
              <a:t> permit </a:t>
            </a:r>
            <a:r>
              <a:rPr lang="fi-FI" sz="2200" dirty="0"/>
              <a:t>is </a:t>
            </a:r>
            <a:r>
              <a:rPr lang="fi-FI" sz="2200" dirty="0" err="1"/>
              <a:t>need</a:t>
            </a:r>
            <a:r>
              <a:rPr lang="fi-FI" sz="2200" dirty="0"/>
              <a:t> </a:t>
            </a:r>
            <a:r>
              <a:rPr lang="fi-FI" sz="2200" b="1" dirty="0"/>
              <a:t>for the </a:t>
            </a:r>
            <a:r>
              <a:rPr lang="fi-FI" sz="2200" b="1" dirty="0" err="1"/>
              <a:t>power</a:t>
            </a:r>
            <a:r>
              <a:rPr lang="fi-FI" sz="2200" b="1" dirty="0"/>
              <a:t> transmission </a:t>
            </a:r>
            <a:r>
              <a:rPr lang="fi-FI" sz="2200" dirty="0" err="1"/>
              <a:t>between</a:t>
            </a:r>
            <a:r>
              <a:rPr lang="fi-FI" sz="2200" dirty="0"/>
              <a:t> the </a:t>
            </a:r>
            <a:r>
              <a:rPr lang="fi-FI" sz="2200" dirty="0" err="1"/>
              <a:t>windfarm</a:t>
            </a:r>
            <a:r>
              <a:rPr lang="fi-FI" sz="2200" dirty="0"/>
              <a:t> and the </a:t>
            </a:r>
            <a:r>
              <a:rPr lang="fi-FI" sz="2200" dirty="0" err="1"/>
              <a:t>grid</a:t>
            </a: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280398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252EDB-01AD-E84B-E4FA-7F51824B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34" y="276225"/>
            <a:ext cx="8596668" cy="1320800"/>
          </a:xfrm>
        </p:spPr>
        <p:txBody>
          <a:bodyPr/>
          <a:lstStyle/>
          <a:p>
            <a:r>
              <a:rPr lang="fi-FI" dirty="0" err="1"/>
              <a:t>Take</a:t>
            </a:r>
            <a:r>
              <a:rPr lang="fi-FI" dirty="0"/>
              <a:t> </a:t>
            </a:r>
            <a:r>
              <a:rPr lang="fi-FI" dirty="0" err="1"/>
              <a:t>aways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AAF5BD-BA89-21D6-7C16-B43D37265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684" y="1095375"/>
            <a:ext cx="8596668" cy="5362575"/>
          </a:xfrm>
        </p:spPr>
        <p:txBody>
          <a:bodyPr>
            <a:normAutofit fontScale="92500"/>
          </a:bodyPr>
          <a:lstStyle/>
          <a:p>
            <a:r>
              <a:rPr lang="fi-FI" dirty="0"/>
              <a:t>The main </a:t>
            </a:r>
            <a:r>
              <a:rPr lang="fi-FI" dirty="0" err="1"/>
              <a:t>permitting</a:t>
            </a:r>
            <a:r>
              <a:rPr lang="fi-FI" dirty="0"/>
              <a:t> </a:t>
            </a:r>
            <a:r>
              <a:rPr lang="fi-FI" dirty="0" err="1"/>
              <a:t>procedures</a:t>
            </a:r>
            <a:r>
              <a:rPr lang="fi-FI" dirty="0"/>
              <a:t> </a:t>
            </a:r>
            <a:r>
              <a:rPr lang="fi-FI" dirty="0" err="1"/>
              <a:t>required</a:t>
            </a:r>
            <a:r>
              <a:rPr lang="fi-FI" dirty="0"/>
              <a:t> for a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b="1" dirty="0" err="1"/>
              <a:t>Environmental</a:t>
            </a:r>
            <a:r>
              <a:rPr lang="fi-FI" b="1" dirty="0"/>
              <a:t> </a:t>
            </a:r>
            <a:r>
              <a:rPr lang="fi-FI" b="1" dirty="0" err="1"/>
              <a:t>impact</a:t>
            </a:r>
            <a:r>
              <a:rPr lang="fi-FI" b="1" dirty="0"/>
              <a:t> </a:t>
            </a:r>
            <a:r>
              <a:rPr lang="fi-FI" b="1" dirty="0" err="1"/>
              <a:t>assessment</a:t>
            </a:r>
            <a:r>
              <a:rPr lang="fi-FI" b="1" dirty="0"/>
              <a:t>, Component Maser </a:t>
            </a:r>
            <a:r>
              <a:rPr lang="fi-FI" b="1" dirty="0" err="1"/>
              <a:t>plan</a:t>
            </a:r>
            <a:r>
              <a:rPr lang="fi-FI" b="1" dirty="0"/>
              <a:t> procedure and </a:t>
            </a:r>
            <a:r>
              <a:rPr lang="fi-FI" b="1" dirty="0" err="1"/>
              <a:t>building</a:t>
            </a:r>
            <a:r>
              <a:rPr lang="fi-FI" b="1" dirty="0"/>
              <a:t> </a:t>
            </a:r>
            <a:r>
              <a:rPr lang="fi-FI" b="1" dirty="0" err="1"/>
              <a:t>permits</a:t>
            </a:r>
            <a:r>
              <a:rPr lang="fi-FI" b="1" dirty="0"/>
              <a:t>.</a:t>
            </a:r>
          </a:p>
          <a:p>
            <a:r>
              <a:rPr lang="fi-FI" dirty="0"/>
              <a:t>A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require</a:t>
            </a:r>
            <a:r>
              <a:rPr lang="fi-FI" dirty="0"/>
              <a:t> and EIA,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impacts</a:t>
            </a:r>
            <a:r>
              <a:rPr lang="fi-FI" dirty="0"/>
              <a:t> </a:t>
            </a:r>
            <a:r>
              <a:rPr lang="fi-FI" dirty="0" err="1"/>
              <a:t>must</a:t>
            </a:r>
            <a:r>
              <a:rPr lang="fi-FI" dirty="0"/>
              <a:t> </a:t>
            </a:r>
            <a:r>
              <a:rPr lang="fi-FI" dirty="0" err="1"/>
              <a:t>however</a:t>
            </a:r>
            <a:r>
              <a:rPr lang="fi-FI" dirty="0"/>
              <a:t>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assessed</a:t>
            </a:r>
            <a:r>
              <a:rPr lang="fi-FI" dirty="0"/>
              <a:t>.</a:t>
            </a:r>
          </a:p>
          <a:p>
            <a:r>
              <a:rPr lang="fi-FI" dirty="0"/>
              <a:t>The EIA is a </a:t>
            </a:r>
            <a:r>
              <a:rPr lang="fi-FI" dirty="0" err="1"/>
              <a:t>two-phased</a:t>
            </a:r>
            <a:r>
              <a:rPr lang="fi-FI" dirty="0"/>
              <a:t> (2 </a:t>
            </a:r>
            <a:r>
              <a:rPr lang="fi-FI" dirty="0" err="1"/>
              <a:t>public</a:t>
            </a:r>
            <a:r>
              <a:rPr lang="fi-FI" dirty="0"/>
              <a:t> </a:t>
            </a:r>
            <a:r>
              <a:rPr lang="fi-FI" dirty="0" err="1"/>
              <a:t>displays</a:t>
            </a:r>
            <a:r>
              <a:rPr lang="fi-FI" dirty="0"/>
              <a:t>) procedure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impacts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assessed</a:t>
            </a:r>
            <a:r>
              <a:rPr lang="fi-FI" dirty="0"/>
              <a:t> in </a:t>
            </a:r>
            <a:r>
              <a:rPr lang="fi-FI" dirty="0" err="1"/>
              <a:t>close</a:t>
            </a:r>
            <a:r>
              <a:rPr lang="fi-FI" dirty="0"/>
              <a:t> </a:t>
            </a:r>
            <a:r>
              <a:rPr lang="fi-FI" dirty="0" err="1"/>
              <a:t>interaction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stakeholders</a:t>
            </a:r>
            <a:r>
              <a:rPr lang="fi-FI" dirty="0"/>
              <a:t>, </a:t>
            </a:r>
            <a:r>
              <a:rPr lang="fi-FI" dirty="0" err="1"/>
              <a:t>such</a:t>
            </a:r>
            <a:r>
              <a:rPr lang="fi-FI" dirty="0"/>
              <a:t> as </a:t>
            </a:r>
            <a:r>
              <a:rPr lang="fi-FI" dirty="0" err="1"/>
              <a:t>relevant</a:t>
            </a:r>
            <a:r>
              <a:rPr lang="fi-FI" dirty="0"/>
              <a:t> </a:t>
            </a:r>
            <a:r>
              <a:rPr lang="fi-FI" dirty="0" err="1"/>
              <a:t>authorities</a:t>
            </a:r>
            <a:r>
              <a:rPr lang="fi-FI" dirty="0"/>
              <a:t>, </a:t>
            </a:r>
            <a:r>
              <a:rPr lang="fi-FI" dirty="0" err="1"/>
              <a:t>NGOs</a:t>
            </a:r>
            <a:r>
              <a:rPr lang="fi-FI" dirty="0"/>
              <a:t> and </a:t>
            </a:r>
            <a:r>
              <a:rPr lang="fi-FI" dirty="0" err="1"/>
              <a:t>local</a:t>
            </a:r>
            <a:r>
              <a:rPr lang="fi-FI" dirty="0"/>
              <a:t> </a:t>
            </a:r>
            <a:r>
              <a:rPr lang="fi-FI" dirty="0" err="1"/>
              <a:t>citizens</a:t>
            </a:r>
            <a:r>
              <a:rPr lang="fi-FI" dirty="0"/>
              <a:t>. The </a:t>
            </a:r>
            <a:r>
              <a:rPr lang="fi-FI" dirty="0" err="1"/>
              <a:t>local</a:t>
            </a:r>
            <a:r>
              <a:rPr lang="fi-FI" dirty="0"/>
              <a:t> ELY </a:t>
            </a:r>
            <a:r>
              <a:rPr lang="fi-FI" dirty="0" err="1"/>
              <a:t>centre</a:t>
            </a:r>
            <a:r>
              <a:rPr lang="fi-FI" dirty="0"/>
              <a:t> is the </a:t>
            </a:r>
            <a:r>
              <a:rPr lang="fi-FI" dirty="0" err="1"/>
              <a:t>coordinating</a:t>
            </a:r>
            <a:r>
              <a:rPr lang="fi-FI" dirty="0"/>
              <a:t> </a:t>
            </a:r>
            <a:r>
              <a:rPr lang="fi-FI" dirty="0" err="1"/>
              <a:t>authority</a:t>
            </a:r>
            <a:r>
              <a:rPr lang="fi-FI" dirty="0"/>
              <a:t> for EIA.</a:t>
            </a:r>
          </a:p>
          <a:p>
            <a:r>
              <a:rPr lang="fi-FI" dirty="0"/>
              <a:t>The Component </a:t>
            </a:r>
            <a:r>
              <a:rPr lang="fi-FI" dirty="0" err="1"/>
              <a:t>Masterplan</a:t>
            </a:r>
            <a:r>
              <a:rPr lang="fi-FI" dirty="0"/>
              <a:t> </a:t>
            </a:r>
            <a:r>
              <a:rPr lang="en-US" dirty="0"/>
              <a:t>defines how various planned activities should placed in an area. The CMP procedure is three-phased and contains planning of land use in interaction with stakeholders. The municipality is in charge of the CMP procedure. </a:t>
            </a:r>
          </a:p>
          <a:p>
            <a:r>
              <a:rPr lang="en-US" dirty="0"/>
              <a:t>EIA and </a:t>
            </a:r>
            <a:r>
              <a:rPr lang="en-US" dirty="0" err="1"/>
              <a:t>and</a:t>
            </a:r>
            <a:r>
              <a:rPr lang="en-US" dirty="0"/>
              <a:t> CMP have shared objectives can be jointly coordinated</a:t>
            </a:r>
          </a:p>
          <a:p>
            <a:r>
              <a:rPr lang="fi-FI" dirty="0" err="1"/>
              <a:t>After</a:t>
            </a:r>
            <a:r>
              <a:rPr lang="fi-FI" dirty="0"/>
              <a:t> the </a:t>
            </a:r>
            <a:r>
              <a:rPr lang="fi-FI" dirty="0" err="1"/>
              <a:t>Masterplan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got </a:t>
            </a:r>
            <a:r>
              <a:rPr lang="fi-FI" dirty="0" err="1"/>
              <a:t>legal</a:t>
            </a:r>
            <a:r>
              <a:rPr lang="fi-FI" dirty="0"/>
              <a:t> </a:t>
            </a:r>
            <a:r>
              <a:rPr lang="fi-FI" dirty="0" err="1"/>
              <a:t>force</a:t>
            </a:r>
            <a:r>
              <a:rPr lang="fi-FI" dirty="0"/>
              <a:t>, </a:t>
            </a:r>
            <a:r>
              <a:rPr lang="fi-FI" dirty="0" err="1"/>
              <a:t>building</a:t>
            </a:r>
            <a:r>
              <a:rPr lang="fi-FI" dirty="0"/>
              <a:t> </a:t>
            </a:r>
            <a:r>
              <a:rPr lang="fi-FI" dirty="0" err="1"/>
              <a:t>permits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applied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the </a:t>
            </a:r>
            <a:r>
              <a:rPr lang="fi-FI" dirty="0" err="1"/>
              <a:t>municipality</a:t>
            </a:r>
            <a:r>
              <a:rPr lang="fi-FI" dirty="0"/>
              <a:t>.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turbine</a:t>
            </a:r>
            <a:r>
              <a:rPr lang="fi-FI" dirty="0"/>
              <a:t> </a:t>
            </a:r>
            <a:r>
              <a:rPr lang="fi-FI" dirty="0" err="1"/>
              <a:t>requires</a:t>
            </a:r>
            <a:r>
              <a:rPr lang="fi-FI" dirty="0"/>
              <a:t> and </a:t>
            </a:r>
            <a:r>
              <a:rPr lang="fi-FI" dirty="0" err="1"/>
              <a:t>own</a:t>
            </a:r>
            <a:r>
              <a:rPr lang="fi-FI" dirty="0"/>
              <a:t> BP.</a:t>
            </a:r>
          </a:p>
          <a:p>
            <a:r>
              <a:rPr lang="fi-FI" dirty="0"/>
              <a:t>A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requires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permits</a:t>
            </a:r>
            <a:r>
              <a:rPr lang="fi-FI" dirty="0"/>
              <a:t>/</a:t>
            </a:r>
            <a:r>
              <a:rPr lang="fi-FI" dirty="0" err="1"/>
              <a:t>approvals</a:t>
            </a:r>
            <a:r>
              <a:rPr lang="fi-FI" dirty="0"/>
              <a:t>, </a:t>
            </a:r>
            <a:r>
              <a:rPr lang="fi-FI" dirty="0" err="1"/>
              <a:t>such</a:t>
            </a:r>
            <a:r>
              <a:rPr lang="fi-FI" dirty="0"/>
              <a:t> as </a:t>
            </a:r>
            <a:r>
              <a:rPr lang="fi-FI" dirty="0" err="1"/>
              <a:t>statements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Aviation</a:t>
            </a:r>
            <a:r>
              <a:rPr lang="fi-FI" dirty="0"/>
              <a:t> </a:t>
            </a:r>
            <a:r>
              <a:rPr lang="fi-FI" dirty="0" err="1"/>
              <a:t>authority</a:t>
            </a:r>
            <a:r>
              <a:rPr lang="fi-FI" dirty="0"/>
              <a:t>, </a:t>
            </a:r>
            <a:r>
              <a:rPr lang="fi-FI" dirty="0" err="1"/>
              <a:t>Defence</a:t>
            </a:r>
            <a:r>
              <a:rPr lang="fi-FI" dirty="0"/>
              <a:t> </a:t>
            </a:r>
            <a:r>
              <a:rPr lang="fi-FI" dirty="0" err="1"/>
              <a:t>force</a:t>
            </a:r>
            <a:r>
              <a:rPr lang="fi-FI" dirty="0"/>
              <a:t>,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permits</a:t>
            </a:r>
            <a:r>
              <a:rPr lang="fi-FI" dirty="0"/>
              <a:t> (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always</a:t>
            </a:r>
            <a:r>
              <a:rPr lang="fi-FI" dirty="0"/>
              <a:t>) and the </a:t>
            </a:r>
            <a:r>
              <a:rPr lang="fi-FI" dirty="0" err="1"/>
              <a:t>power</a:t>
            </a:r>
            <a:r>
              <a:rPr lang="fi-FI" dirty="0"/>
              <a:t> transmission </a:t>
            </a:r>
            <a:r>
              <a:rPr lang="fi-FI" dirty="0" err="1"/>
              <a:t>from</a:t>
            </a:r>
            <a:r>
              <a:rPr lang="fi-FI" dirty="0"/>
              <a:t> the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reuquires</a:t>
            </a:r>
            <a:r>
              <a:rPr lang="fi-FI" dirty="0"/>
              <a:t> project and </a:t>
            </a:r>
            <a:r>
              <a:rPr lang="fi-FI" dirty="0" err="1"/>
              <a:t>redemption</a:t>
            </a:r>
            <a:r>
              <a:rPr lang="fi-FI" dirty="0"/>
              <a:t> </a:t>
            </a:r>
            <a:r>
              <a:rPr lang="fi-FI" dirty="0" err="1"/>
              <a:t>permits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232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84E063-A58C-68FB-4339-0536A7F11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09" y="2160589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4400" dirty="0"/>
              <a:t>THANK YOU AND PLEASE ASK QUESTION!</a:t>
            </a:r>
          </a:p>
        </p:txBody>
      </p:sp>
    </p:spTree>
    <p:extLst>
      <p:ext uri="{BB962C8B-B14F-4D97-AF65-F5344CB8AC3E}">
        <p14:creationId xmlns:p14="http://schemas.microsoft.com/office/powerpoint/2010/main" val="282713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3189" y="370643"/>
            <a:ext cx="4597495" cy="1008112"/>
          </a:xfrm>
        </p:spPr>
        <p:txBody>
          <a:bodyPr/>
          <a:lstStyle/>
          <a:p>
            <a:r>
              <a:rPr lang="de-DE" sz="2000"/>
              <a:t>wpd Finland Oy</a:t>
            </a:r>
            <a:br>
              <a:rPr lang="de-DE" sz="2000"/>
            </a:br>
            <a:r>
              <a:rPr lang="de-DE" sz="2000"/>
              <a:t>wpd = wind project development</a:t>
            </a:r>
            <a:endParaRPr lang="de-DE" sz="2000" dirty="0"/>
          </a:p>
        </p:txBody>
      </p:sp>
      <p:sp>
        <p:nvSpPr>
          <p:cNvPr id="2" name="textruta 1"/>
          <p:cNvSpPr txBox="1"/>
          <p:nvPr/>
        </p:nvSpPr>
        <p:spPr>
          <a:xfrm>
            <a:off x="293190" y="1877760"/>
            <a:ext cx="5483833" cy="40626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lIns="90000" rtlCol="0" anchor="t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ＭＳ Ｐゴシック"/>
              </a:rPr>
              <a:t>wpd AG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/>
              </a:rPr>
              <a:t>, founded in Bremen in 1996, operates in the field of renewable energy in 30 countries with 3,500 employees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u="sng" dirty="0">
                <a:solidFill>
                  <a:srgbClr val="000000"/>
                </a:solidFill>
                <a:latin typeface="Calibri"/>
                <a:ea typeface="ＭＳ Ｐゴシック"/>
              </a:rPr>
              <a:t>wpd Finland Oy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/>
              </a:rPr>
              <a:t>was founded in 2007. The main office is located in Keilaniemi, Espoo. A branch office was opened in Oulu in 2021. Altogether 23 employees work in Finland.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/>
              </a:rPr>
              <a:t>-&gt; We work on project development, financing and implementation of wind power parks.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ＭＳ Ｐゴシック"/>
              </a:rPr>
              <a:t>wpd construction Finland Oy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/>
              </a:rPr>
              <a:t>; responsible for the construction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ＭＳ Ｐゴシック"/>
              </a:rPr>
              <a:t>wpd </a:t>
            </a:r>
            <a:r>
              <a:rPr lang="en-US" sz="1600" b="1" dirty="0" err="1">
                <a:solidFill>
                  <a:srgbClr val="000000"/>
                </a:solidFill>
                <a:latin typeface="Calibri"/>
                <a:ea typeface="ＭＳ Ｐゴシック"/>
              </a:rPr>
              <a:t>windmanager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ＭＳ Ｐゴシック"/>
              </a:rPr>
              <a:t> Suomi Oy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/>
              </a:rPr>
              <a:t>; Responsible for operation and maintenance of wind turbines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Wpd has by 2022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built 110 turbines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 Finland, corresponding to ~2% of Finnish consumption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36" name="Grafik 134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FD869275-49FB-4DE3-9571-E4BE4B244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141" y="370643"/>
            <a:ext cx="1116858" cy="920450"/>
          </a:xfrm>
          <a:prstGeom prst="rect">
            <a:avLst/>
          </a:prstGeom>
        </p:spPr>
      </p:pic>
      <p:pic>
        <p:nvPicPr>
          <p:cNvPr id="6" name="Bildobjekt 5" descr="En bild som visar mat, ritning&#10;&#10;Automatiskt genererad beskrivning">
            <a:extLst>
              <a:ext uri="{FF2B5EF4-FFF2-40B4-BE49-F238E27FC236}">
                <a16:creationId xmlns:a16="http://schemas.microsoft.com/office/drawing/2014/main" id="{3D5ABAD1-5FE1-8D42-9886-887D2DEBF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14" y="222080"/>
            <a:ext cx="1554398" cy="1305238"/>
          </a:xfrm>
          <a:prstGeom prst="rect">
            <a:avLst/>
          </a:prstGeom>
        </p:spPr>
      </p:pic>
      <p:pic>
        <p:nvPicPr>
          <p:cNvPr id="7" name="Kuva 6" descr="Kuva, joka sisältää kohteen taivas, ulko, maa, päivä&#10;&#10;Kuvaus luotu automaattisesti">
            <a:extLst>
              <a:ext uri="{FF2B5EF4-FFF2-40B4-BE49-F238E27FC236}">
                <a16:creationId xmlns:a16="http://schemas.microsoft.com/office/drawing/2014/main" id="{F11979F0-0480-4041-9859-580DA6D42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>
          <a:xfrm>
            <a:off x="6105525" y="0"/>
            <a:ext cx="8736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person wearing glasses sitting at a desk">
            <a:extLst>
              <a:ext uri="{FF2B5EF4-FFF2-40B4-BE49-F238E27FC236}">
                <a16:creationId xmlns:a16="http://schemas.microsoft.com/office/drawing/2014/main" id="{10A212B7-3E94-4962-A618-783E9E58E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450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5E3121C-80ED-4406-AEDC-870B69B0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28" y="305888"/>
            <a:ext cx="5006371" cy="1320800"/>
          </a:xfrm>
        </p:spPr>
        <p:txBody>
          <a:bodyPr>
            <a:normAutofit/>
          </a:bodyPr>
          <a:lstStyle/>
          <a:p>
            <a:r>
              <a:rPr lang="fi-FI" sz="3200" dirty="0"/>
              <a:t>Finnish EIA association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F424E0-958F-45CA-9C7A-D5839D5D7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3" y="859757"/>
            <a:ext cx="5195180" cy="388077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900" dirty="0"/>
              <a:t>Founded in 1994</a:t>
            </a:r>
          </a:p>
          <a:p>
            <a:pPr>
              <a:spcAft>
                <a:spcPts val="1200"/>
              </a:spcAft>
            </a:pPr>
            <a:r>
              <a:rPr lang="en-US" sz="1900" dirty="0"/>
              <a:t>200 personal and more than 10 corporate members: </a:t>
            </a:r>
            <a:r>
              <a:rPr lang="en-US" sz="1900" dirty="0" err="1"/>
              <a:t>eg.</a:t>
            </a:r>
            <a:r>
              <a:rPr lang="en-US" sz="1900" dirty="0"/>
              <a:t> consultants, project developers &amp; Environmental authorities</a:t>
            </a:r>
            <a:endParaRPr lang="fi-FI" sz="1900" dirty="0"/>
          </a:p>
          <a:p>
            <a:pPr>
              <a:spcAft>
                <a:spcPts val="1200"/>
              </a:spcAft>
            </a:pPr>
            <a:r>
              <a:rPr lang="en-US" sz="1900" dirty="0"/>
              <a:t>Information &amp; Networking forum for those working in the field of environmental impact assessment</a:t>
            </a:r>
          </a:p>
          <a:p>
            <a:pPr>
              <a:spcAft>
                <a:spcPts val="1200"/>
              </a:spcAft>
            </a:pPr>
            <a:r>
              <a:rPr lang="en-US" sz="1900" dirty="0"/>
              <a:t>Promotes development of EIA -&gt; participation and consideration of the environment in project planning</a:t>
            </a:r>
          </a:p>
          <a:p>
            <a:pPr>
              <a:spcAft>
                <a:spcPts val="1200"/>
              </a:spcAft>
            </a:pPr>
            <a:r>
              <a:rPr lang="en-US" sz="1900" dirty="0"/>
              <a:t>Participates in EIA development projects</a:t>
            </a:r>
          </a:p>
          <a:p>
            <a:pPr>
              <a:spcAft>
                <a:spcPts val="1200"/>
              </a:spcAft>
            </a:pPr>
            <a:r>
              <a:rPr lang="en-US" sz="1900" dirty="0"/>
              <a:t>Gives statements in legislation development projects concerning EIA</a:t>
            </a:r>
          </a:p>
        </p:txBody>
      </p:sp>
      <p:cxnSp>
        <p:nvCxnSpPr>
          <p:cNvPr id="4111" name="Straight Connector 8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2" name="Straight Connector 8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472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uoli: Oikea 39">
            <a:extLst>
              <a:ext uri="{FF2B5EF4-FFF2-40B4-BE49-F238E27FC236}">
                <a16:creationId xmlns:a16="http://schemas.microsoft.com/office/drawing/2014/main" id="{B7F41B09-7EF9-687D-E604-6A2794665521}"/>
              </a:ext>
            </a:extLst>
          </p:cNvPr>
          <p:cNvSpPr/>
          <p:nvPr/>
        </p:nvSpPr>
        <p:spPr>
          <a:xfrm>
            <a:off x="165463" y="1149530"/>
            <a:ext cx="12026537" cy="5373189"/>
          </a:xfrm>
          <a:prstGeom prst="rightArrow">
            <a:avLst/>
          </a:prstGeom>
          <a:solidFill>
            <a:schemeClr val="bg1">
              <a:alpha val="2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275766-7EF0-15AD-CECE-C3C20336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Stages</a:t>
            </a:r>
            <a:r>
              <a:rPr lang="fi-FI" dirty="0"/>
              <a:t> of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development</a:t>
            </a:r>
            <a:endParaRPr lang="fi-FI" dirty="0"/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1D62E41C-C804-42B1-9739-D8E8D2CCCE90}"/>
              </a:ext>
            </a:extLst>
          </p:cNvPr>
          <p:cNvSpPr/>
          <p:nvPr/>
        </p:nvSpPr>
        <p:spPr>
          <a:xfrm>
            <a:off x="517554" y="3081088"/>
            <a:ext cx="2151462" cy="1246468"/>
          </a:xfrm>
          <a:prstGeom prst="roundRect">
            <a:avLst>
              <a:gd name="adj" fmla="val 17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A65222FE-4201-4E21-AEB5-DB931A2A10C4}"/>
              </a:ext>
            </a:extLst>
          </p:cNvPr>
          <p:cNvSpPr/>
          <p:nvPr/>
        </p:nvSpPr>
        <p:spPr>
          <a:xfrm>
            <a:off x="2787585" y="2620099"/>
            <a:ext cx="3309519" cy="899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2279084-3F00-46BD-AF14-4A44F5D0330E}"/>
              </a:ext>
            </a:extLst>
          </p:cNvPr>
          <p:cNvSpPr/>
          <p:nvPr/>
        </p:nvSpPr>
        <p:spPr>
          <a:xfrm>
            <a:off x="9690431" y="3418545"/>
            <a:ext cx="1700464" cy="7098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kstiruutu 6">
            <a:extLst>
              <a:ext uri="{FF2B5EF4-FFF2-40B4-BE49-F238E27FC236}">
                <a16:creationId xmlns:a16="http://schemas.microsoft.com/office/drawing/2014/main" id="{3F67AD64-E161-4F44-BCE5-A32AB3D28133}"/>
              </a:ext>
            </a:extLst>
          </p:cNvPr>
          <p:cNvSpPr txBox="1"/>
          <p:nvPr/>
        </p:nvSpPr>
        <p:spPr>
          <a:xfrm>
            <a:off x="690809" y="3180547"/>
            <a:ext cx="180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Greenfield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Start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of project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kstiruutu 7">
            <a:extLst>
              <a:ext uri="{FF2B5EF4-FFF2-40B4-BE49-F238E27FC236}">
                <a16:creationId xmlns:a16="http://schemas.microsoft.com/office/drawing/2014/main" id="{BF1C3A78-BF2F-4CF0-80D5-887BBF2D600B}"/>
              </a:ext>
            </a:extLst>
          </p:cNvPr>
          <p:cNvSpPr txBox="1"/>
          <p:nvPr/>
        </p:nvSpPr>
        <p:spPr>
          <a:xfrm>
            <a:off x="3378844" y="2749624"/>
            <a:ext cx="203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u="sng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fi-FI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u="sng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fi-FI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planning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municipality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kstiruutu 11">
            <a:extLst>
              <a:ext uri="{FF2B5EF4-FFF2-40B4-BE49-F238E27FC236}">
                <a16:creationId xmlns:a16="http://schemas.microsoft.com/office/drawing/2014/main" id="{2836109B-5A85-486A-8250-9D597B9D13EF}"/>
              </a:ext>
            </a:extLst>
          </p:cNvPr>
          <p:cNvSpPr txBox="1"/>
          <p:nvPr/>
        </p:nvSpPr>
        <p:spPr>
          <a:xfrm>
            <a:off x="9761819" y="3562464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E6F1AD06-0B12-4AED-8A8C-15B2D44B38B6}"/>
              </a:ext>
            </a:extLst>
          </p:cNvPr>
          <p:cNvSpPr/>
          <p:nvPr/>
        </p:nvSpPr>
        <p:spPr>
          <a:xfrm>
            <a:off x="6262342" y="3033123"/>
            <a:ext cx="3309519" cy="20868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kstiruutu 1">
            <a:extLst>
              <a:ext uri="{FF2B5EF4-FFF2-40B4-BE49-F238E27FC236}">
                <a16:creationId xmlns:a16="http://schemas.microsoft.com/office/drawing/2014/main" id="{8CDE7425-1CF7-4E4E-A91A-5B4D68996093}"/>
              </a:ext>
            </a:extLst>
          </p:cNvPr>
          <p:cNvSpPr txBox="1"/>
          <p:nvPr/>
        </p:nvSpPr>
        <p:spPr>
          <a:xfrm>
            <a:off x="6302637" y="3180547"/>
            <a:ext cx="3328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Building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i="1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i="1" dirty="0">
                <a:solidFill>
                  <a:schemeClr val="accent1">
                    <a:lumMod val="75000"/>
                  </a:schemeClr>
                </a:solidFill>
              </a:rPr>
              <a:t> permit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/permit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auth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Defence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force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69AE15D4-039B-78E2-C462-94DCD2E86EC4}"/>
              </a:ext>
            </a:extLst>
          </p:cNvPr>
          <p:cNvSpPr/>
          <p:nvPr/>
        </p:nvSpPr>
        <p:spPr>
          <a:xfrm>
            <a:off x="2787585" y="3719244"/>
            <a:ext cx="2361981" cy="10254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kstiruutu 7">
            <a:extLst>
              <a:ext uri="{FF2B5EF4-FFF2-40B4-BE49-F238E27FC236}">
                <a16:creationId xmlns:a16="http://schemas.microsoft.com/office/drawing/2014/main" id="{B786708F-C941-BBB5-1B92-AB919FE2FFE4}"/>
              </a:ext>
            </a:extLst>
          </p:cNvPr>
          <p:cNvSpPr txBox="1"/>
          <p:nvPr/>
        </p:nvSpPr>
        <p:spPr>
          <a:xfrm>
            <a:off x="2904834" y="3780711"/>
            <a:ext cx="219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impact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(ELY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centre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Oikea aaltosulje 35">
            <a:extLst>
              <a:ext uri="{FF2B5EF4-FFF2-40B4-BE49-F238E27FC236}">
                <a16:creationId xmlns:a16="http://schemas.microsoft.com/office/drawing/2014/main" id="{4771DD0A-F906-211E-6A94-380745683310}"/>
              </a:ext>
            </a:extLst>
          </p:cNvPr>
          <p:cNvSpPr/>
          <p:nvPr/>
        </p:nvSpPr>
        <p:spPr>
          <a:xfrm rot="5400000">
            <a:off x="6015287" y="1988948"/>
            <a:ext cx="330807" cy="678233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1">
            <a:extLst>
              <a:ext uri="{FF2B5EF4-FFF2-40B4-BE49-F238E27FC236}">
                <a16:creationId xmlns:a16="http://schemas.microsoft.com/office/drawing/2014/main" id="{F3154CB4-FDD4-02F6-7113-B9FB54BC60C7}"/>
              </a:ext>
            </a:extLst>
          </p:cNvPr>
          <p:cNvSpPr txBox="1"/>
          <p:nvPr/>
        </p:nvSpPr>
        <p:spPr>
          <a:xfrm>
            <a:off x="4068235" y="5640255"/>
            <a:ext cx="339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Procedures required by law</a:t>
            </a:r>
          </a:p>
        </p:txBody>
      </p:sp>
      <p:sp>
        <p:nvSpPr>
          <p:cNvPr id="6" name="Tekstiruutu 1">
            <a:extLst>
              <a:ext uri="{FF2B5EF4-FFF2-40B4-BE49-F238E27FC236}">
                <a16:creationId xmlns:a16="http://schemas.microsoft.com/office/drawing/2014/main" id="{2CA78EC0-ECCF-6F7B-FD2E-C1C179CACB71}"/>
              </a:ext>
            </a:extLst>
          </p:cNvPr>
          <p:cNvSpPr txBox="1"/>
          <p:nvPr/>
        </p:nvSpPr>
        <p:spPr>
          <a:xfrm>
            <a:off x="336711" y="1549495"/>
            <a:ext cx="811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Technical development of project continues throughout the process</a:t>
            </a:r>
          </a:p>
        </p:txBody>
      </p:sp>
      <p:sp>
        <p:nvSpPr>
          <p:cNvPr id="3" name="Oikea aaltosulje 2">
            <a:extLst>
              <a:ext uri="{FF2B5EF4-FFF2-40B4-BE49-F238E27FC236}">
                <a16:creationId xmlns:a16="http://schemas.microsoft.com/office/drawing/2014/main" id="{D4CBBCB8-BF03-158B-BF3D-4F86D6D85C04}"/>
              </a:ext>
            </a:extLst>
          </p:cNvPr>
          <p:cNvSpPr/>
          <p:nvPr/>
        </p:nvSpPr>
        <p:spPr>
          <a:xfrm rot="16200000">
            <a:off x="5788821" y="-3157398"/>
            <a:ext cx="330807" cy="10873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63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uoli: Oikea 39">
            <a:extLst>
              <a:ext uri="{FF2B5EF4-FFF2-40B4-BE49-F238E27FC236}">
                <a16:creationId xmlns:a16="http://schemas.microsoft.com/office/drawing/2014/main" id="{B7F41B09-7EF9-687D-E604-6A2794665521}"/>
              </a:ext>
            </a:extLst>
          </p:cNvPr>
          <p:cNvSpPr/>
          <p:nvPr/>
        </p:nvSpPr>
        <p:spPr>
          <a:xfrm>
            <a:off x="165463" y="1149530"/>
            <a:ext cx="12026537" cy="5373189"/>
          </a:xfrm>
          <a:prstGeom prst="rightArrow">
            <a:avLst/>
          </a:prstGeom>
          <a:solidFill>
            <a:schemeClr val="bg1">
              <a:alpha val="2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275766-7EF0-15AD-CECE-C3C20336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Stages</a:t>
            </a:r>
            <a:r>
              <a:rPr lang="fi-FI" dirty="0"/>
              <a:t> of </a:t>
            </a:r>
            <a:r>
              <a:rPr lang="fi-FI" dirty="0" err="1"/>
              <a:t>wind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</a:t>
            </a:r>
            <a:r>
              <a:rPr lang="fi-FI" dirty="0" err="1"/>
              <a:t>development</a:t>
            </a:r>
            <a:endParaRPr lang="fi-FI" dirty="0"/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1D62E41C-C804-42B1-9739-D8E8D2CCCE90}"/>
              </a:ext>
            </a:extLst>
          </p:cNvPr>
          <p:cNvSpPr/>
          <p:nvPr/>
        </p:nvSpPr>
        <p:spPr>
          <a:xfrm>
            <a:off x="517554" y="3081088"/>
            <a:ext cx="2151462" cy="1246468"/>
          </a:xfrm>
          <a:prstGeom prst="roundRect">
            <a:avLst>
              <a:gd name="adj" fmla="val 17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A65222FE-4201-4E21-AEB5-DB931A2A10C4}"/>
              </a:ext>
            </a:extLst>
          </p:cNvPr>
          <p:cNvSpPr/>
          <p:nvPr/>
        </p:nvSpPr>
        <p:spPr>
          <a:xfrm>
            <a:off x="2787585" y="2620099"/>
            <a:ext cx="3309519" cy="899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2279084-3F00-46BD-AF14-4A44F5D0330E}"/>
              </a:ext>
            </a:extLst>
          </p:cNvPr>
          <p:cNvSpPr/>
          <p:nvPr/>
        </p:nvSpPr>
        <p:spPr>
          <a:xfrm>
            <a:off x="9690431" y="3418545"/>
            <a:ext cx="1700464" cy="7098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kstiruutu 6">
            <a:extLst>
              <a:ext uri="{FF2B5EF4-FFF2-40B4-BE49-F238E27FC236}">
                <a16:creationId xmlns:a16="http://schemas.microsoft.com/office/drawing/2014/main" id="{3F67AD64-E161-4F44-BCE5-A32AB3D28133}"/>
              </a:ext>
            </a:extLst>
          </p:cNvPr>
          <p:cNvSpPr txBox="1"/>
          <p:nvPr/>
        </p:nvSpPr>
        <p:spPr>
          <a:xfrm>
            <a:off x="690809" y="3180547"/>
            <a:ext cx="180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Greenfield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Start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of project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kstiruutu 7">
            <a:extLst>
              <a:ext uri="{FF2B5EF4-FFF2-40B4-BE49-F238E27FC236}">
                <a16:creationId xmlns:a16="http://schemas.microsoft.com/office/drawing/2014/main" id="{BF1C3A78-BF2F-4CF0-80D5-887BBF2D600B}"/>
              </a:ext>
            </a:extLst>
          </p:cNvPr>
          <p:cNvSpPr txBox="1"/>
          <p:nvPr/>
        </p:nvSpPr>
        <p:spPr>
          <a:xfrm>
            <a:off x="3378844" y="2749624"/>
            <a:ext cx="203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planning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municipality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4F806C72-47C4-C325-0170-4FE4EEEFC210}"/>
              </a:ext>
            </a:extLst>
          </p:cNvPr>
          <p:cNvCxnSpPr/>
          <p:nvPr/>
        </p:nvCxnSpPr>
        <p:spPr>
          <a:xfrm flipH="1">
            <a:off x="449580" y="2620099"/>
            <a:ext cx="2061420" cy="195190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67A78146-16FA-FEBF-7CE4-D99692DCFB53}"/>
              </a:ext>
            </a:extLst>
          </p:cNvPr>
          <p:cNvCxnSpPr>
            <a:cxnSpLocks/>
          </p:cNvCxnSpPr>
          <p:nvPr/>
        </p:nvCxnSpPr>
        <p:spPr>
          <a:xfrm>
            <a:off x="284342" y="2894738"/>
            <a:ext cx="2740233" cy="149975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iruutu 11">
            <a:extLst>
              <a:ext uri="{FF2B5EF4-FFF2-40B4-BE49-F238E27FC236}">
                <a16:creationId xmlns:a16="http://schemas.microsoft.com/office/drawing/2014/main" id="{2836109B-5A85-486A-8250-9D597B9D13EF}"/>
              </a:ext>
            </a:extLst>
          </p:cNvPr>
          <p:cNvSpPr txBox="1"/>
          <p:nvPr/>
        </p:nvSpPr>
        <p:spPr>
          <a:xfrm>
            <a:off x="9761819" y="3562464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E6F1AD06-0B12-4AED-8A8C-15B2D44B38B6}"/>
              </a:ext>
            </a:extLst>
          </p:cNvPr>
          <p:cNvSpPr/>
          <p:nvPr/>
        </p:nvSpPr>
        <p:spPr>
          <a:xfrm>
            <a:off x="6262342" y="3033123"/>
            <a:ext cx="3309519" cy="20868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2EF7780E-1864-1223-5922-2ACEFA4B0DF8}"/>
              </a:ext>
            </a:extLst>
          </p:cNvPr>
          <p:cNvSpPr/>
          <p:nvPr/>
        </p:nvSpPr>
        <p:spPr>
          <a:xfrm>
            <a:off x="2511000" y="3322320"/>
            <a:ext cx="3036011" cy="1892393"/>
          </a:xfrm>
          <a:prstGeom prst="roundRect">
            <a:avLst/>
          </a:prstGeom>
          <a:solidFill>
            <a:srgbClr val="FFFF00"/>
          </a:solidFill>
          <a:ln w="762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4" name="Tekstiruutu 1">
            <a:extLst>
              <a:ext uri="{FF2B5EF4-FFF2-40B4-BE49-F238E27FC236}">
                <a16:creationId xmlns:a16="http://schemas.microsoft.com/office/drawing/2014/main" id="{8CDE7425-1CF7-4E4E-A91A-5B4D68996093}"/>
              </a:ext>
            </a:extLst>
          </p:cNvPr>
          <p:cNvSpPr txBox="1"/>
          <p:nvPr/>
        </p:nvSpPr>
        <p:spPr>
          <a:xfrm>
            <a:off x="6302637" y="3180547"/>
            <a:ext cx="3328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Building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permits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i="1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i="1" dirty="0">
                <a:solidFill>
                  <a:schemeClr val="accent1">
                    <a:lumMod val="75000"/>
                  </a:schemeClr>
                </a:solidFill>
              </a:rPr>
              <a:t> permit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munic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/permit (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Aviation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auth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Defence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force</a:t>
            </a: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69AE15D4-039B-78E2-C462-94DCD2E86EC4}"/>
              </a:ext>
            </a:extLst>
          </p:cNvPr>
          <p:cNvSpPr/>
          <p:nvPr/>
        </p:nvSpPr>
        <p:spPr>
          <a:xfrm>
            <a:off x="2787585" y="3719244"/>
            <a:ext cx="2361981" cy="10254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kstiruutu 7">
            <a:extLst>
              <a:ext uri="{FF2B5EF4-FFF2-40B4-BE49-F238E27FC236}">
                <a16:creationId xmlns:a16="http://schemas.microsoft.com/office/drawing/2014/main" id="{B786708F-C941-BBB5-1B92-AB919FE2FFE4}"/>
              </a:ext>
            </a:extLst>
          </p:cNvPr>
          <p:cNvSpPr txBox="1"/>
          <p:nvPr/>
        </p:nvSpPr>
        <p:spPr>
          <a:xfrm>
            <a:off x="2904834" y="3780711"/>
            <a:ext cx="219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impact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(ELY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centre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Oikea aaltosulje 35">
            <a:extLst>
              <a:ext uri="{FF2B5EF4-FFF2-40B4-BE49-F238E27FC236}">
                <a16:creationId xmlns:a16="http://schemas.microsoft.com/office/drawing/2014/main" id="{4771DD0A-F906-211E-6A94-380745683310}"/>
              </a:ext>
            </a:extLst>
          </p:cNvPr>
          <p:cNvSpPr/>
          <p:nvPr/>
        </p:nvSpPr>
        <p:spPr>
          <a:xfrm rot="5400000">
            <a:off x="5601337" y="2402898"/>
            <a:ext cx="330807" cy="5954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1">
            <a:extLst>
              <a:ext uri="{FF2B5EF4-FFF2-40B4-BE49-F238E27FC236}">
                <a16:creationId xmlns:a16="http://schemas.microsoft.com/office/drawing/2014/main" id="{F3154CB4-FDD4-02F6-7113-B9FB54BC60C7}"/>
              </a:ext>
            </a:extLst>
          </p:cNvPr>
          <p:cNvSpPr txBox="1"/>
          <p:nvPr/>
        </p:nvSpPr>
        <p:spPr>
          <a:xfrm>
            <a:off x="4068235" y="5640255"/>
            <a:ext cx="339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Procedures required by law</a:t>
            </a:r>
          </a:p>
        </p:txBody>
      </p:sp>
      <p:sp>
        <p:nvSpPr>
          <p:cNvPr id="6" name="Tekstiruutu 1">
            <a:extLst>
              <a:ext uri="{FF2B5EF4-FFF2-40B4-BE49-F238E27FC236}">
                <a16:creationId xmlns:a16="http://schemas.microsoft.com/office/drawing/2014/main" id="{2CA78EC0-ECCF-6F7B-FD2E-C1C179CACB71}"/>
              </a:ext>
            </a:extLst>
          </p:cNvPr>
          <p:cNvSpPr txBox="1"/>
          <p:nvPr/>
        </p:nvSpPr>
        <p:spPr>
          <a:xfrm>
            <a:off x="336711" y="1549495"/>
            <a:ext cx="811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92D050"/>
                </a:solidFill>
              </a:rPr>
              <a:t>Technical development of project continues throughout the process</a:t>
            </a:r>
          </a:p>
        </p:txBody>
      </p:sp>
      <p:sp>
        <p:nvSpPr>
          <p:cNvPr id="3" name="Oikea aaltosulje 2">
            <a:extLst>
              <a:ext uri="{FF2B5EF4-FFF2-40B4-BE49-F238E27FC236}">
                <a16:creationId xmlns:a16="http://schemas.microsoft.com/office/drawing/2014/main" id="{D4CBBCB8-BF03-158B-BF3D-4F86D6D85C04}"/>
              </a:ext>
            </a:extLst>
          </p:cNvPr>
          <p:cNvSpPr/>
          <p:nvPr/>
        </p:nvSpPr>
        <p:spPr>
          <a:xfrm rot="16200000">
            <a:off x="5788821" y="-3157398"/>
            <a:ext cx="330807" cy="10873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724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0A3814E7-7871-420B-812E-3E263F8A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597" y="1309754"/>
            <a:ext cx="9369227" cy="1308400"/>
          </a:xfrm>
        </p:spPr>
        <p:txBody>
          <a:bodyPr>
            <a:normAutofit fontScale="90000"/>
          </a:bodyPr>
          <a:lstStyle/>
          <a:p>
            <a:r>
              <a:rPr lang="fi-FI" sz="5200" dirty="0" err="1"/>
              <a:t>Environmental</a:t>
            </a:r>
            <a:r>
              <a:rPr lang="fi-FI" sz="5200" dirty="0"/>
              <a:t> </a:t>
            </a:r>
            <a:r>
              <a:rPr lang="fi-FI" sz="5200" dirty="0" err="1"/>
              <a:t>impact</a:t>
            </a:r>
            <a:r>
              <a:rPr lang="fi-FI" sz="5200" dirty="0"/>
              <a:t> </a:t>
            </a:r>
            <a:r>
              <a:rPr lang="fi-FI" sz="5200" dirty="0" err="1"/>
              <a:t>assessment</a:t>
            </a:r>
            <a:r>
              <a:rPr lang="fi-FI" sz="5200" dirty="0"/>
              <a:t> procedure in </a:t>
            </a:r>
            <a:r>
              <a:rPr lang="fi-FI" sz="5200" dirty="0" err="1"/>
              <a:t>wind</a:t>
            </a:r>
            <a:r>
              <a:rPr lang="fi-FI" sz="5200" dirty="0"/>
              <a:t> </a:t>
            </a:r>
            <a:r>
              <a:rPr lang="fi-FI" sz="5200" dirty="0" err="1"/>
              <a:t>farm</a:t>
            </a:r>
            <a:r>
              <a:rPr lang="fi-FI" sz="5200" dirty="0"/>
              <a:t> </a:t>
            </a:r>
            <a:r>
              <a:rPr lang="fi-FI" sz="5200" dirty="0" err="1"/>
              <a:t>development</a:t>
            </a:r>
            <a:endParaRPr lang="fi-FI" sz="5200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FCA1FE8-5DD3-4900-B84E-4DDB2951E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3793" y="2163056"/>
            <a:ext cx="3358669" cy="35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3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CFAB5E-7E2A-4589-948E-9648E38A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EIA procedure</a:t>
            </a:r>
            <a:endParaRPr lang="fi-FI" dirty="0"/>
          </a:p>
        </p:txBody>
      </p:sp>
      <p:sp>
        <p:nvSpPr>
          <p:cNvPr id="4" name="textruta 15">
            <a:extLst>
              <a:ext uri="{FF2B5EF4-FFF2-40B4-BE49-F238E27FC236}">
                <a16:creationId xmlns:a16="http://schemas.microsoft.com/office/drawing/2014/main" id="{69B79BEC-C7E8-4BA7-AECA-42CA0E320E00}"/>
              </a:ext>
            </a:extLst>
          </p:cNvPr>
          <p:cNvSpPr txBox="1"/>
          <p:nvPr/>
        </p:nvSpPr>
        <p:spPr>
          <a:xfrm>
            <a:off x="452846" y="1556792"/>
            <a:ext cx="8055428" cy="504753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The EIA originates from the USA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Objective was to comprehensively respond to environmental problems and combine economic, social and ecological interests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National Environmental Policy Act (NEPA) – 1970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Other countries soon followed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EC EIA Directive (85/337/EEC) in the mid-1980s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In Finland, committee report 1982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However, the drafting of the EIA law only started in the 1990s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Finland's EIA law entered into force in 1994</a:t>
            </a:r>
          </a:p>
          <a:p>
            <a:pPr marL="180000" indent="-1800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EIA has been implemented as a statutory procedure in more than a hundred countries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349FD08-DD64-4FCA-8268-A37C4554ED3C}"/>
              </a:ext>
            </a:extLst>
          </p:cNvPr>
          <p:cNvSpPr/>
          <p:nvPr/>
        </p:nvSpPr>
        <p:spPr bwMode="auto">
          <a:xfrm>
            <a:off x="8676514" y="4128828"/>
            <a:ext cx="2664296" cy="2168936"/>
          </a:xfrm>
          <a:prstGeom prst="roundRect">
            <a:avLst/>
          </a:prstGeom>
          <a:solidFill>
            <a:srgbClr val="00B050"/>
          </a:solidFill>
          <a:ln w="57150" cap="flat" cmpd="sng" algn="ctr">
            <a:solidFill>
              <a:srgbClr val="2C842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40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Environmental</a:t>
            </a:r>
            <a:r>
              <a:rPr lang="fi-FI" sz="2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240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impact</a:t>
            </a:r>
            <a:r>
              <a:rPr lang="fi-FI" sz="2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fi-FI" sz="240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assessment</a:t>
            </a:r>
            <a:r>
              <a:rPr lang="fi-FI" sz="2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=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EIA</a:t>
            </a:r>
          </a:p>
        </p:txBody>
      </p:sp>
      <p:pic>
        <p:nvPicPr>
          <p:cNvPr id="1026" name="Picture 2" descr="Image result for usa">
            <a:extLst>
              <a:ext uri="{FF2B5EF4-FFF2-40B4-BE49-F238E27FC236}">
                <a16:creationId xmlns:a16="http://schemas.microsoft.com/office/drawing/2014/main" id="{9532BF4E-958B-4EA1-8629-1B04A290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74" y="1772816"/>
            <a:ext cx="3226242" cy="20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A05AAFDD-2B68-4BF3-8B3B-8436CABFA841}"/>
              </a:ext>
            </a:extLst>
          </p:cNvPr>
          <p:cNvCxnSpPr>
            <a:cxnSpLocks/>
          </p:cNvCxnSpPr>
          <p:nvPr/>
        </p:nvCxnSpPr>
        <p:spPr bwMode="auto">
          <a:xfrm>
            <a:off x="5960615" y="1878400"/>
            <a:ext cx="2376264" cy="14401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92633088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2286</Words>
  <Application>Microsoft Office PowerPoint</Application>
  <PresentationFormat>Laajakuva</PresentationFormat>
  <Paragraphs>286</Paragraphs>
  <Slides>36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1" baseType="lpstr">
      <vt:lpstr>Arial</vt:lpstr>
      <vt:lpstr>Calibri</vt:lpstr>
      <vt:lpstr>Trebuchet MS</vt:lpstr>
      <vt:lpstr>Wingdings 3</vt:lpstr>
      <vt:lpstr>Pinta</vt:lpstr>
      <vt:lpstr>Wind power project: planning procedures and environmental impacts</vt:lpstr>
      <vt:lpstr>Content</vt:lpstr>
      <vt:lpstr>Mattias Järvinen</vt:lpstr>
      <vt:lpstr>wpd Finland Oy wpd = wind project development</vt:lpstr>
      <vt:lpstr>Finnish EIA association</vt:lpstr>
      <vt:lpstr>Stages of wind farm development</vt:lpstr>
      <vt:lpstr>Stages of wind farm development</vt:lpstr>
      <vt:lpstr>Environmental impact assessment procedure in wind farm development</vt:lpstr>
      <vt:lpstr>History of the EIA procedure</vt:lpstr>
      <vt:lpstr>EIA is not a permitting procedure, but…</vt:lpstr>
      <vt:lpstr>The EIA anticipates Environmental impacts already in the early project planning phase</vt:lpstr>
      <vt:lpstr>How many EIAs in Finland?</vt:lpstr>
      <vt:lpstr>How does the EIA procedure proceed?</vt:lpstr>
      <vt:lpstr>PowerPoint-esitys</vt:lpstr>
      <vt:lpstr>Content of EIA program</vt:lpstr>
      <vt:lpstr>Content of the EIA report</vt:lpstr>
      <vt:lpstr>Impacts to be assessed</vt:lpstr>
      <vt:lpstr>Typical impacts from a wind farm</vt:lpstr>
      <vt:lpstr>All project activities are assessed in the EIA</vt:lpstr>
      <vt:lpstr>Also, the power transmission is assessed in the EIA</vt:lpstr>
      <vt:lpstr>Stages of wind farm development</vt:lpstr>
      <vt:lpstr>Stages of wind farm development</vt:lpstr>
      <vt:lpstr>Land use planning in wind farm development</vt:lpstr>
      <vt:lpstr>The Land use planning system</vt:lpstr>
      <vt:lpstr>National land use guideline (VAT)</vt:lpstr>
      <vt:lpstr>Regional land use plan </vt:lpstr>
      <vt:lpstr>Master plan </vt:lpstr>
      <vt:lpstr>(Component) Master plan procedure</vt:lpstr>
      <vt:lpstr>Example of Component master plan: Tohkoja II</vt:lpstr>
      <vt:lpstr>Parallell coordination of EIA and masterplan</vt:lpstr>
      <vt:lpstr>Stages of wind farm development</vt:lpstr>
      <vt:lpstr>Stages of wind farm development</vt:lpstr>
      <vt:lpstr>Permits</vt:lpstr>
      <vt:lpstr>Other permits</vt:lpstr>
      <vt:lpstr>Take aways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Ympäristövaikutusten arvioinnin webinaarisarja</dc:title>
  <dc:creator>Mattias Järvinen</dc:creator>
  <cp:lastModifiedBy>Mattias Järvinen</cp:lastModifiedBy>
  <cp:revision>133</cp:revision>
  <dcterms:created xsi:type="dcterms:W3CDTF">2021-02-17T07:09:41Z</dcterms:created>
  <dcterms:modified xsi:type="dcterms:W3CDTF">2022-10-28T07:04:04Z</dcterms:modified>
</cp:coreProperties>
</file>