
<file path=[Content_Types].xml><?xml version="1.0" encoding="utf-8"?>
<Types xmlns="http://schemas.openxmlformats.org/package/2006/content-types">
  <Default Extension="(null)" ContentType="image/x-emf"/>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71" r:id="rId1"/>
  </p:sldMasterIdLst>
  <p:notesMasterIdLst>
    <p:notesMasterId r:id="rId125"/>
  </p:notesMasterIdLst>
  <p:handoutMasterIdLst>
    <p:handoutMasterId r:id="rId126"/>
  </p:handoutMasterIdLst>
  <p:sldIdLst>
    <p:sldId id="2063" r:id="rId2"/>
    <p:sldId id="2061" r:id="rId3"/>
    <p:sldId id="1957" r:id="rId4"/>
    <p:sldId id="1958" r:id="rId5"/>
    <p:sldId id="2014" r:id="rId6"/>
    <p:sldId id="2009" r:id="rId7"/>
    <p:sldId id="2010" r:id="rId8"/>
    <p:sldId id="2011" r:id="rId9"/>
    <p:sldId id="2012" r:id="rId10"/>
    <p:sldId id="2013" r:id="rId11"/>
    <p:sldId id="2017" r:id="rId12"/>
    <p:sldId id="2018" r:id="rId13"/>
    <p:sldId id="2019" r:id="rId14"/>
    <p:sldId id="2078" r:id="rId15"/>
    <p:sldId id="2079" r:id="rId16"/>
    <p:sldId id="2080" r:id="rId17"/>
    <p:sldId id="2081" r:id="rId18"/>
    <p:sldId id="2020" r:id="rId19"/>
    <p:sldId id="2021" r:id="rId20"/>
    <p:sldId id="2022" r:id="rId21"/>
    <p:sldId id="2023" r:id="rId22"/>
    <p:sldId id="2024" r:id="rId23"/>
    <p:sldId id="2025" r:id="rId24"/>
    <p:sldId id="2026" r:id="rId25"/>
    <p:sldId id="1614" r:id="rId26"/>
    <p:sldId id="2027" r:id="rId27"/>
    <p:sldId id="1615" r:id="rId28"/>
    <p:sldId id="1616" r:id="rId29"/>
    <p:sldId id="2034" r:id="rId30"/>
    <p:sldId id="1580" r:id="rId31"/>
    <p:sldId id="2033" r:id="rId32"/>
    <p:sldId id="2032" r:id="rId33"/>
    <p:sldId id="2030" r:id="rId34"/>
    <p:sldId id="2031" r:id="rId35"/>
    <p:sldId id="2028" r:id="rId36"/>
    <p:sldId id="1959" r:id="rId37"/>
    <p:sldId id="2035" r:id="rId38"/>
    <p:sldId id="2036" r:id="rId39"/>
    <p:sldId id="1960" r:id="rId40"/>
    <p:sldId id="1578" r:id="rId41"/>
    <p:sldId id="1579" r:id="rId42"/>
    <p:sldId id="1581" r:id="rId43"/>
    <p:sldId id="1430" r:id="rId44"/>
    <p:sldId id="1431" r:id="rId45"/>
    <p:sldId id="1432" r:id="rId46"/>
    <p:sldId id="1433" r:id="rId47"/>
    <p:sldId id="1434" r:id="rId48"/>
    <p:sldId id="1435" r:id="rId49"/>
    <p:sldId id="1436" r:id="rId50"/>
    <p:sldId id="1437" r:id="rId51"/>
    <p:sldId id="2037" r:id="rId52"/>
    <p:sldId id="2038" r:id="rId53"/>
    <p:sldId id="1941" r:id="rId54"/>
    <p:sldId id="1446" r:id="rId55"/>
    <p:sldId id="1447" r:id="rId56"/>
    <p:sldId id="1448" r:id="rId57"/>
    <p:sldId id="1449" r:id="rId58"/>
    <p:sldId id="1438" r:id="rId59"/>
    <p:sldId id="1439" r:id="rId60"/>
    <p:sldId id="1440" r:id="rId61"/>
    <p:sldId id="1441" r:id="rId62"/>
    <p:sldId id="1442" r:id="rId63"/>
    <p:sldId id="2045" r:id="rId64"/>
    <p:sldId id="1443" r:id="rId65"/>
    <p:sldId id="1444" r:id="rId66"/>
    <p:sldId id="1445" r:id="rId67"/>
    <p:sldId id="2039" r:id="rId68"/>
    <p:sldId id="2065" r:id="rId69"/>
    <p:sldId id="1954" r:id="rId70"/>
    <p:sldId id="2049" r:id="rId71"/>
    <p:sldId id="2040" r:id="rId72"/>
    <p:sldId id="2041" r:id="rId73"/>
    <p:sldId id="2042" r:id="rId74"/>
    <p:sldId id="1589" r:id="rId75"/>
    <p:sldId id="1590" r:id="rId76"/>
    <p:sldId id="1591" r:id="rId77"/>
    <p:sldId id="2082" r:id="rId78"/>
    <p:sldId id="2047" r:id="rId79"/>
    <p:sldId id="2050" r:id="rId80"/>
    <p:sldId id="2051" r:id="rId81"/>
    <p:sldId id="2052" r:id="rId82"/>
    <p:sldId id="1494" r:id="rId83"/>
    <p:sldId id="2066" r:id="rId84"/>
    <p:sldId id="1586" r:id="rId85"/>
    <p:sldId id="1587" r:id="rId86"/>
    <p:sldId id="1994" r:id="rId87"/>
    <p:sldId id="1588" r:id="rId88"/>
    <p:sldId id="1996" r:id="rId89"/>
    <p:sldId id="1943" r:id="rId90"/>
    <p:sldId id="2043" r:id="rId91"/>
    <p:sldId id="2053" r:id="rId92"/>
    <p:sldId id="1593" r:id="rId93"/>
    <p:sldId id="1594" r:id="rId94"/>
    <p:sldId id="2058" r:id="rId95"/>
    <p:sldId id="2057" r:id="rId96"/>
    <p:sldId id="2059" r:id="rId97"/>
    <p:sldId id="2056" r:id="rId98"/>
    <p:sldId id="2054" r:id="rId99"/>
    <p:sldId id="2046" r:id="rId100"/>
    <p:sldId id="2060" r:id="rId101"/>
    <p:sldId id="1596" r:id="rId102"/>
    <p:sldId id="1598" r:id="rId103"/>
    <p:sldId id="1955" r:id="rId104"/>
    <p:sldId id="1599" r:id="rId105"/>
    <p:sldId id="1601" r:id="rId106"/>
    <p:sldId id="1602" r:id="rId107"/>
    <p:sldId id="1605" r:id="rId108"/>
    <p:sldId id="1606" r:id="rId109"/>
    <p:sldId id="1607" r:id="rId110"/>
    <p:sldId id="1608" r:id="rId111"/>
    <p:sldId id="1609" r:id="rId112"/>
    <p:sldId id="1611" r:id="rId113"/>
    <p:sldId id="1612" r:id="rId114"/>
    <p:sldId id="1613" r:id="rId115"/>
    <p:sldId id="2069" r:id="rId116"/>
    <p:sldId id="2071" r:id="rId117"/>
    <p:sldId id="2068" r:id="rId118"/>
    <p:sldId id="2073" r:id="rId119"/>
    <p:sldId id="2072" r:id="rId120"/>
    <p:sldId id="2075" r:id="rId121"/>
    <p:sldId id="2076" r:id="rId122"/>
    <p:sldId id="2074" r:id="rId123"/>
    <p:sldId id="2077" r:id="rId124"/>
  </p:sldIdLst>
  <p:sldSz cx="9144000" cy="6858000" type="screen4x3"/>
  <p:notesSz cx="6797675" cy="9926638"/>
  <p:defaultText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arm-up (in class only)" id="{4390F1CF-A35B-444C-B8A4-D2A278873E81}">
          <p14:sldIdLst>
            <p14:sldId id="2063"/>
            <p14:sldId id="2061"/>
          </p14:sldIdLst>
        </p14:section>
        <p14:section name="Warm up" id="{51E7F7C8-55C2-5044-A140-4F58BDEE2B7D}">
          <p14:sldIdLst>
            <p14:sldId id="1957"/>
            <p14:sldId id="1958"/>
          </p14:sldIdLst>
        </p14:section>
        <p14:section name="Cautionary example of a regression analysis" id="{6C3AF881-486B-E24C-A7F8-28436E5FA224}">
          <p14:sldIdLst>
            <p14:sldId id="2014"/>
            <p14:sldId id="2009"/>
            <p14:sldId id="2010"/>
            <p14:sldId id="2011"/>
            <p14:sldId id="2012"/>
            <p14:sldId id="2013"/>
            <p14:sldId id="2017"/>
            <p14:sldId id="2018"/>
            <p14:sldId id="2019"/>
          </p14:sldIdLst>
        </p14:section>
        <p14:section name="Student answers" id="{E4391890-076F-3B4C-918C-BD3645F81B00}">
          <p14:sldIdLst>
            <p14:sldId id="2078"/>
            <p14:sldId id="2079"/>
            <p14:sldId id="2080"/>
            <p14:sldId id="2081"/>
          </p14:sldIdLst>
        </p14:section>
        <p14:section name="Log transformation" id="{F5658AD0-BFD5-CB4D-A4DB-6E7C19D7D71C}">
          <p14:sldIdLst>
            <p14:sldId id="2020"/>
            <p14:sldId id="2021"/>
            <p14:sldId id="2022"/>
            <p14:sldId id="2023"/>
            <p14:sldId id="2024"/>
            <p14:sldId id="2025"/>
            <p14:sldId id="2026"/>
            <p14:sldId id="1614"/>
          </p14:sldIdLst>
        </p14:section>
        <p14:section name="Categorical independent variables" id="{92BF37AD-4EC6-414C-B67D-2DD01D3AB275}">
          <p14:sldIdLst>
            <p14:sldId id="2027"/>
            <p14:sldId id="1615"/>
            <p14:sldId id="1616"/>
          </p14:sldIdLst>
        </p14:section>
        <p14:section name="Degrees of freedom" id="{94BEF569-D265-3F42-9C20-A5D18FEF84C4}">
          <p14:sldIdLst>
            <p14:sldId id="2034"/>
            <p14:sldId id="1580"/>
          </p14:sldIdLst>
        </p14:section>
        <p14:section name="Basic statistical tests" id="{3E2BBFA0-0F41-454A-A1CB-D021E4F6A639}">
          <p14:sldIdLst>
            <p14:sldId id="2033"/>
            <p14:sldId id="2032"/>
            <p14:sldId id="2030"/>
            <p14:sldId id="2031"/>
            <p14:sldId id="2028"/>
          </p14:sldIdLst>
        </p14:section>
        <p14:section name="Model tests" id="{E3F8420A-9AC0-9040-9413-33F2DE1CD407}">
          <p14:sldIdLst>
            <p14:sldId id="1959"/>
            <p14:sldId id="2035"/>
            <p14:sldId id="2036"/>
          </p14:sldIdLst>
        </p14:section>
        <p14:section name="Model comparisons" id="{F31310A5-BD85-EB46-B5CD-9FCBBA285AF4}">
          <p14:sldIdLst>
            <p14:sldId id="1960"/>
            <p14:sldId id="1578"/>
            <p14:sldId id="1579"/>
            <p14:sldId id="1581"/>
          </p14:sldIdLst>
        </p14:section>
        <p14:section name="Model implies a correlation matrix" id="{09A198DC-033D-C244-8ADF-BE38534611FD}">
          <p14:sldIdLst>
            <p14:sldId id="1430"/>
            <p14:sldId id="1431"/>
            <p14:sldId id="1432"/>
            <p14:sldId id="1433"/>
            <p14:sldId id="1434"/>
            <p14:sldId id="1435"/>
            <p14:sldId id="1436"/>
            <p14:sldId id="1437"/>
          </p14:sldIdLst>
        </p14:section>
        <p14:section name="Linear model implies a covariance matrix" id="{C339CA8A-E22B-514B-BF31-E79E4FCBFCAF}">
          <p14:sldIdLst>
            <p14:sldId id="2037"/>
            <p14:sldId id="2038"/>
          </p14:sldIdLst>
        </p14:section>
        <p14:section name="Suppression" id="{26BBB835-1D6C-CC49-BA97-6A6DF1E19E34}">
          <p14:sldIdLst>
            <p14:sldId id="1941"/>
            <p14:sldId id="1446"/>
            <p14:sldId id="1447"/>
            <p14:sldId id="1448"/>
            <p14:sldId id="1449"/>
          </p14:sldIdLst>
        </p14:section>
        <p14:section name="Multicollinearity" id="{C9843DF0-D925-734C-9BD8-D5BD21B36AD2}">
          <p14:sldIdLst>
            <p14:sldId id="1438"/>
            <p14:sldId id="1439"/>
            <p14:sldId id="1440"/>
            <p14:sldId id="1441"/>
            <p14:sldId id="1442"/>
            <p14:sldId id="2045"/>
            <p14:sldId id="1443"/>
            <p14:sldId id="1444"/>
            <p14:sldId id="1445"/>
            <p14:sldId id="2039"/>
            <p14:sldId id="2065"/>
          </p14:sldIdLst>
        </p14:section>
        <p14:section name="Regression assumptions" id="{85E51056-9ECD-5D4A-9BEB-B3C453491B76}">
          <p14:sldIdLst>
            <p14:sldId id="1954"/>
            <p14:sldId id="2049"/>
            <p14:sldId id="2040"/>
            <p14:sldId id="2041"/>
            <p14:sldId id="2042"/>
            <p14:sldId id="1589"/>
            <p14:sldId id="1590"/>
            <p14:sldId id="1591"/>
            <p14:sldId id="2082"/>
          </p14:sldIdLst>
        </p14:section>
        <p14:section name="Perfect collinearity" id="{7737F97D-85B2-CC44-86FF-EAE6B3044490}">
          <p14:sldIdLst>
            <p14:sldId id="2047"/>
            <p14:sldId id="2050"/>
            <p14:sldId id="2051"/>
            <p14:sldId id="2052"/>
          </p14:sldIdLst>
        </p14:section>
        <p14:section name="Endogeneity" id="{2649FA1B-CF9B-0947-BD5D-7F42FF13B7D6}">
          <p14:sldIdLst>
            <p14:sldId id="1494"/>
            <p14:sldId id="2066"/>
            <p14:sldId id="1586"/>
            <p14:sldId id="1587"/>
            <p14:sldId id="1994"/>
            <p14:sldId id="1588"/>
            <p14:sldId id="1996"/>
            <p14:sldId id="1943"/>
          </p14:sldIdLst>
        </p14:section>
        <p14:section name="Heteroskedasticity" id="{BFF286CC-16E5-FC43-89AA-A9BE4146BE5F}">
          <p14:sldIdLst>
            <p14:sldId id="2043"/>
            <p14:sldId id="2053"/>
            <p14:sldId id="1593"/>
            <p14:sldId id="1594"/>
            <p14:sldId id="2058"/>
            <p14:sldId id="2057"/>
            <p14:sldId id="2059"/>
            <p14:sldId id="2056"/>
            <p14:sldId id="2054"/>
          </p14:sldIdLst>
        </p14:section>
        <p14:section name="Outliers" id="{B050C3E1-2CA8-794B-B0B7-AE72FEEEC4D7}">
          <p14:sldIdLst>
            <p14:sldId id="2046"/>
            <p14:sldId id="2060"/>
            <p14:sldId id="1596"/>
          </p14:sldIdLst>
        </p14:section>
        <p14:section name="Example of assumptions checking" id="{C04BEF50-86EF-DF41-9102-C63FB9FD4B1D}">
          <p14:sldIdLst>
            <p14:sldId id="1598"/>
            <p14:sldId id="1955"/>
            <p14:sldId id="1599"/>
            <p14:sldId id="1601"/>
            <p14:sldId id="1602"/>
            <p14:sldId id="1605"/>
            <p14:sldId id="1606"/>
            <p14:sldId id="1607"/>
            <p14:sldId id="1608"/>
            <p14:sldId id="1609"/>
            <p14:sldId id="1611"/>
            <p14:sldId id="1612"/>
            <p14:sldId id="1613"/>
          </p14:sldIdLst>
        </p14:section>
        <p14:section name="Added variable plot" id="{2D036000-625C-CF40-AEB7-FD940A72F318}">
          <p14:sldIdLst>
            <p14:sldId id="2069"/>
            <p14:sldId id="2071"/>
            <p14:sldId id="2068"/>
            <p14:sldId id="2073"/>
            <p14:sldId id="2072"/>
            <p14:sldId id="2075"/>
            <p14:sldId id="2076"/>
            <p14:sldId id="2074"/>
            <p14:sldId id="2077"/>
          </p14:sldIdLst>
        </p14:section>
        <p14:section name="Conclusions" id="{A3501CE7-8EFA-5C4B-9421-90885857D32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96" autoAdjust="0"/>
    <p:restoredTop sz="85135" autoAdjust="0"/>
  </p:normalViewPr>
  <p:slideViewPr>
    <p:cSldViewPr snapToGrid="0" snapToObjects="1">
      <p:cViewPr varScale="1">
        <p:scale>
          <a:sx n="132" d="100"/>
          <a:sy n="132" d="100"/>
        </p:scale>
        <p:origin x="1232"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3904"/>
    </p:cViewPr>
  </p:sorterViewPr>
  <p:notesViewPr>
    <p:cSldViewPr snapToGrid="0" snapToObjects="1">
      <p:cViewPr varScale="1">
        <p:scale>
          <a:sx n="112" d="100"/>
          <a:sy n="112" d="100"/>
        </p:scale>
        <p:origin x="4096" y="21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93F69C4-64CB-4B2F-9315-CB1687D2A2F2}" type="datetimeFigureOut">
              <a:rPr lang="en-US" smtClean="0"/>
              <a:pPr/>
              <a:t>12/19/18</a:t>
            </a:fld>
            <a:endParaRPr lang="en-US"/>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3BD77D84-3511-4FED-AC74-C01CC27C9031}" type="slidenum">
              <a:rPr lang="en-US" smtClean="0"/>
              <a:pPr/>
              <a:t>‹#›</a:t>
            </a:fld>
            <a:endParaRPr lang="en-US"/>
          </a:p>
        </p:txBody>
      </p:sp>
    </p:spTree>
    <p:extLst>
      <p:ext uri="{BB962C8B-B14F-4D97-AF65-F5344CB8AC3E}">
        <p14:creationId xmlns:p14="http://schemas.microsoft.com/office/powerpoint/2010/main" val="3935089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286960A-0121-534D-A24D-8EA8F56A9632}" type="datetimeFigureOut">
              <a:rPr lang="fi-FI" smtClean="0"/>
              <a:pPr/>
              <a:t>19.12.2018</a:t>
            </a:fld>
            <a:endParaRPr lang="fi-FI"/>
          </a:p>
        </p:txBody>
      </p:sp>
      <p:sp>
        <p:nvSpPr>
          <p:cNvPr id="4" name="Dian kuvan paikkamerkki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BA776C5-0312-5C4E-917A-3C22296ECCA7}" type="slidenum">
              <a:rPr lang="fi-FI" smtClean="0"/>
              <a:pPr/>
              <a:t>‹#›</a:t>
            </a:fld>
            <a:endParaRPr lang="fi-FI"/>
          </a:p>
        </p:txBody>
      </p:sp>
    </p:spTree>
    <p:extLst>
      <p:ext uri="{BB962C8B-B14F-4D97-AF65-F5344CB8AC3E}">
        <p14:creationId xmlns:p14="http://schemas.microsoft.com/office/powerpoint/2010/main" val="25804124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02B714-2967-574B-8B85-03E8B291DB72}" type="slidenum">
              <a:rPr lang="fi-FI" smtClean="0"/>
              <a:pPr/>
              <a:t>1</a:t>
            </a:fld>
            <a:endParaRPr lang="fi-FI"/>
          </a:p>
        </p:txBody>
      </p:sp>
    </p:spTree>
    <p:extLst>
      <p:ext uri="{BB962C8B-B14F-4D97-AF65-F5344CB8AC3E}">
        <p14:creationId xmlns:p14="http://schemas.microsoft.com/office/powerpoint/2010/main" val="17896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15</a:t>
            </a:fld>
            <a:endParaRPr lang="fi-FI"/>
          </a:p>
        </p:txBody>
      </p:sp>
    </p:spTree>
    <p:extLst>
      <p:ext uri="{BB962C8B-B14F-4D97-AF65-F5344CB8AC3E}">
        <p14:creationId xmlns:p14="http://schemas.microsoft.com/office/powerpoint/2010/main" val="1202698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data &lt;- </a:t>
            </a:r>
            <a:r>
              <a:rPr lang="en-US" sz="1200" kern="1200" dirty="0" err="1">
                <a:solidFill>
                  <a:schemeClr val="tx1"/>
                </a:solidFill>
                <a:effectLst/>
                <a:latin typeface="+mn-lt"/>
                <a:ea typeface="+mn-ea"/>
                <a:cs typeface="+mn-cs"/>
              </a:rPr>
              <a:t>read.csv</a:t>
            </a:r>
            <a:r>
              <a:rPr lang="en-US" sz="1200" kern="1200" dirty="0">
                <a:solidFill>
                  <a:schemeClr val="tx1"/>
                </a:solidFill>
                <a:effectLst/>
                <a:latin typeface="+mn-lt"/>
                <a:ea typeface="+mn-ea"/>
                <a:cs typeface="+mn-cs"/>
              </a:rPr>
              <a:t>("ROAs in 2005.csv")</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head(data)</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options(</a:t>
            </a:r>
            <a:r>
              <a:rPr lang="en-US" sz="1200" kern="1200" dirty="0" err="1">
                <a:solidFill>
                  <a:schemeClr val="tx1"/>
                </a:solidFill>
                <a:effectLst/>
                <a:latin typeface="+mn-lt"/>
                <a:ea typeface="+mn-ea"/>
                <a:cs typeface="+mn-cs"/>
              </a:rPr>
              <a:t>scipen</a:t>
            </a:r>
            <a:r>
              <a:rPr lang="en-US" sz="1200" kern="1200" dirty="0">
                <a:solidFill>
                  <a:schemeClr val="tx1"/>
                </a:solidFill>
                <a:effectLst/>
                <a:latin typeface="+mn-lt"/>
                <a:ea typeface="+mn-ea"/>
                <a:cs typeface="+mn-cs"/>
              </a:rPr>
              <a:t>=999)</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Take the Revenue for 2005 from the data</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Revenue &lt;- </a:t>
            </a:r>
            <a:r>
              <a:rPr lang="en-US" sz="1200" kern="1200" dirty="0" err="1">
                <a:solidFill>
                  <a:schemeClr val="tx1"/>
                </a:solidFill>
                <a:effectLst/>
                <a:latin typeface="+mn-lt"/>
                <a:ea typeface="+mn-ea"/>
                <a:cs typeface="+mn-cs"/>
              </a:rPr>
              <a:t>as.numeric</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as.character</a:t>
            </a:r>
            <a:r>
              <a:rPr lang="en-US" sz="1200" kern="1200" dirty="0">
                <a:solidFill>
                  <a:schemeClr val="tx1"/>
                </a:solidFill>
                <a:effectLst/>
                <a:latin typeface="+mn-lt"/>
                <a:ea typeface="+mn-ea"/>
                <a:cs typeface="+mn-cs"/>
              </a:rPr>
              <a:t>(data[,3]))</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Select the first 500 </a:t>
            </a:r>
            <a:r>
              <a:rPr lang="en-US" sz="1200" kern="1200" dirty="0" err="1">
                <a:solidFill>
                  <a:schemeClr val="tx1"/>
                </a:solidFill>
                <a:effectLst/>
                <a:latin typeface="+mn-lt"/>
                <a:ea typeface="+mn-ea"/>
                <a:cs typeface="+mn-cs"/>
              </a:rPr>
              <a:t>nonmissing</a:t>
            </a:r>
            <a:r>
              <a:rPr lang="en-US" sz="1200" kern="1200" dirty="0">
                <a:solidFill>
                  <a:schemeClr val="tx1"/>
                </a:solidFill>
                <a:effectLst/>
                <a:latin typeface="+mn-lt"/>
                <a:ea typeface="+mn-ea"/>
                <a:cs typeface="+mn-cs"/>
              </a:rPr>
              <a:t> values</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data are sorted in descending order by revenue)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Revenue &lt;- Revenue[! </a:t>
            </a:r>
            <a:r>
              <a:rPr lang="en-US" sz="1200" kern="1200" dirty="0" err="1">
                <a:solidFill>
                  <a:schemeClr val="tx1"/>
                </a:solidFill>
                <a:effectLst/>
                <a:latin typeface="+mn-lt"/>
                <a:ea typeface="+mn-ea"/>
                <a:cs typeface="+mn-cs"/>
              </a:rPr>
              <a:t>is.na</a:t>
            </a:r>
            <a:r>
              <a:rPr lang="en-US" sz="1200" kern="1200" dirty="0">
                <a:solidFill>
                  <a:schemeClr val="tx1"/>
                </a:solidFill>
                <a:effectLst/>
                <a:latin typeface="+mn-lt"/>
                <a:ea typeface="+mn-ea"/>
                <a:cs typeface="+mn-cs"/>
              </a:rPr>
              <a:t>(Revenue)]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Revenue &lt;- Revenue[1:500]</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plot(density(Revenue/1000000), main = "Revenues of the largest 500 Finnish companies in 2005, millions", </a:t>
            </a:r>
            <a:r>
              <a:rPr lang="en-US" sz="1200" kern="1200" dirty="0" err="1">
                <a:solidFill>
                  <a:schemeClr val="tx1"/>
                </a:solidFill>
                <a:effectLst/>
                <a:latin typeface="+mn-lt"/>
                <a:ea typeface="+mn-ea"/>
                <a:cs typeface="+mn-cs"/>
              </a:rPr>
              <a:t>ylab</a:t>
            </a:r>
            <a:r>
              <a:rPr lang="en-US" sz="1200" kern="1200" dirty="0">
                <a:solidFill>
                  <a:schemeClr val="tx1"/>
                </a:solidFill>
                <a:effectLst/>
                <a:latin typeface="+mn-lt"/>
                <a:ea typeface="+mn-ea"/>
                <a:cs typeface="+mn-cs"/>
              </a:rPr>
              <a:t> = "", </a:t>
            </a:r>
            <a:r>
              <a:rPr lang="en-US" sz="1200" kern="1200" dirty="0" err="1">
                <a:solidFill>
                  <a:schemeClr val="tx1"/>
                </a:solidFill>
                <a:effectLst/>
                <a:latin typeface="+mn-lt"/>
                <a:ea typeface="+mn-ea"/>
                <a:cs typeface="+mn-cs"/>
              </a:rPr>
              <a:t>yaxt</a:t>
            </a:r>
            <a:r>
              <a:rPr lang="en-US" sz="1200" kern="1200" dirty="0">
                <a:solidFill>
                  <a:schemeClr val="tx1"/>
                </a:solidFill>
                <a:effectLst/>
                <a:latin typeface="+mn-lt"/>
                <a:ea typeface="+mn-ea"/>
                <a:cs typeface="+mn-cs"/>
              </a:rPr>
              <a:t>='n')</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plot(density(log10(Revenue)), main = "Revenues of the largest 500 Finnish companies in 2005, logarithm", </a:t>
            </a:r>
            <a:r>
              <a:rPr lang="en-US" sz="1200" kern="1200" dirty="0" err="1">
                <a:solidFill>
                  <a:schemeClr val="tx1"/>
                </a:solidFill>
                <a:effectLst/>
                <a:latin typeface="+mn-lt"/>
                <a:ea typeface="+mn-ea"/>
                <a:cs typeface="+mn-cs"/>
              </a:rPr>
              <a:t>ylab</a:t>
            </a:r>
            <a:r>
              <a:rPr lang="en-US" sz="1200" kern="1200" dirty="0">
                <a:solidFill>
                  <a:schemeClr val="tx1"/>
                </a:solidFill>
                <a:effectLst/>
                <a:latin typeface="+mn-lt"/>
                <a:ea typeface="+mn-ea"/>
                <a:cs typeface="+mn-cs"/>
              </a:rPr>
              <a:t> = "", </a:t>
            </a:r>
            <a:r>
              <a:rPr lang="en-US" sz="1200" kern="1200" dirty="0" err="1">
                <a:solidFill>
                  <a:schemeClr val="tx1"/>
                </a:solidFill>
                <a:effectLst/>
                <a:latin typeface="+mn-lt"/>
                <a:ea typeface="+mn-ea"/>
                <a:cs typeface="+mn-cs"/>
              </a:rPr>
              <a:t>yaxt</a:t>
            </a:r>
            <a:r>
              <a:rPr lang="en-US" sz="1200" kern="1200" dirty="0">
                <a:solidFill>
                  <a:schemeClr val="tx1"/>
                </a:solidFill>
                <a:effectLst/>
                <a:latin typeface="+mn-lt"/>
                <a:ea typeface="+mn-ea"/>
                <a:cs typeface="+mn-cs"/>
              </a:rPr>
              <a:t>='n', </a:t>
            </a:r>
            <a:r>
              <a:rPr lang="en-US" sz="1200" kern="1200" dirty="0" err="1">
                <a:solidFill>
                  <a:schemeClr val="tx1"/>
                </a:solidFill>
                <a:effectLst/>
                <a:latin typeface="+mn-lt"/>
                <a:ea typeface="+mn-ea"/>
                <a:cs typeface="+mn-cs"/>
              </a:rPr>
              <a:t>xaxt</a:t>
            </a:r>
            <a:r>
              <a:rPr lang="en-US" sz="1200" kern="1200" dirty="0">
                <a:solidFill>
                  <a:schemeClr val="tx1"/>
                </a:solidFill>
                <a:effectLst/>
                <a:latin typeface="+mn-lt"/>
                <a:ea typeface="+mn-ea"/>
                <a:cs typeface="+mn-cs"/>
              </a:rPr>
              <a:t> = 'n')</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&lt;- 7:10</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axis(1, at = at, labels = paste(at,"\n(",10^at/1000000, "M)",</a:t>
            </a:r>
            <a:r>
              <a:rPr lang="en-US" sz="1200" kern="1200" dirty="0" err="1">
                <a:solidFill>
                  <a:schemeClr val="tx1"/>
                </a:solidFill>
                <a:effectLst/>
                <a:latin typeface="+mn-lt"/>
                <a:ea typeface="+mn-ea"/>
                <a:cs typeface="+mn-cs"/>
              </a:rPr>
              <a:t>sep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padj</a:t>
            </a:r>
            <a:r>
              <a:rPr lang="en-US" sz="1200" kern="1200" dirty="0">
                <a:solidFill>
                  <a:schemeClr val="tx1"/>
                </a:solidFill>
                <a:effectLst/>
                <a:latin typeface="+mn-lt"/>
                <a:ea typeface="+mn-ea"/>
                <a:cs typeface="+mn-cs"/>
              </a:rPr>
              <a:t> = 0.3)</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19</a:t>
            </a:fld>
            <a:endParaRPr lang="fi-FI"/>
          </a:p>
        </p:txBody>
      </p:sp>
    </p:spTree>
    <p:extLst>
      <p:ext uri="{BB962C8B-B14F-4D97-AF65-F5344CB8AC3E}">
        <p14:creationId xmlns:p14="http://schemas.microsoft.com/office/powerpoint/2010/main" val="619389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library(</a:t>
            </a:r>
            <a:r>
              <a:rPr lang="en-US" sz="1200" kern="1200" dirty="0" err="1">
                <a:solidFill>
                  <a:schemeClr val="tx1"/>
                </a:solidFill>
                <a:effectLst/>
                <a:latin typeface="+mn-lt"/>
                <a:ea typeface="+mn-ea"/>
                <a:cs typeface="+mn-cs"/>
              </a:rPr>
              <a:t>carData</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library(effects)</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library(</a:t>
            </a:r>
            <a:r>
              <a:rPr lang="en-US" sz="1200" kern="1200" dirty="0" err="1">
                <a:solidFill>
                  <a:schemeClr val="tx1"/>
                </a:solidFill>
                <a:effectLst/>
                <a:latin typeface="+mn-lt"/>
                <a:ea typeface="+mn-ea"/>
                <a:cs typeface="+mn-cs"/>
              </a:rPr>
              <a:t>texreg</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m1 &lt;- lm(income ~ prestige, data=Prestige)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m2 &lt;- lm(log(income) ~ prestige, data=Prestige)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screenreg</a:t>
            </a:r>
            <a:r>
              <a:rPr lang="en-US" sz="1200" kern="1200" dirty="0">
                <a:solidFill>
                  <a:schemeClr val="tx1"/>
                </a:solidFill>
                <a:effectLst/>
                <a:latin typeface="+mn-lt"/>
                <a:ea typeface="+mn-ea"/>
                <a:cs typeface="+mn-cs"/>
              </a:rPr>
              <a:t>(list(m1))</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screenreg</a:t>
            </a:r>
            <a:r>
              <a:rPr lang="en-US" sz="1200" kern="1200" dirty="0">
                <a:solidFill>
                  <a:schemeClr val="tx1"/>
                </a:solidFill>
                <a:effectLst/>
                <a:latin typeface="+mn-lt"/>
                <a:ea typeface="+mn-ea"/>
                <a:cs typeface="+mn-cs"/>
              </a:rPr>
              <a:t>(list(m1,m2))</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a:t>
            </a:r>
            <a:r>
              <a:rPr lang="en-US" sz="1200" kern="1200" dirty="0" err="1">
                <a:solidFill>
                  <a:schemeClr val="tx1"/>
                </a:solidFill>
                <a:effectLst/>
                <a:latin typeface="+mn-lt"/>
                <a:ea typeface="+mn-ea"/>
                <a:cs typeface="+mn-cs"/>
              </a:rPr>
              <a:t>Prestige$prestige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Prestige$income</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(m1, col = "red")</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a:t>
            </a:r>
            <a:r>
              <a:rPr lang="en-US" sz="1200" kern="1200" dirty="0" err="1">
                <a:solidFill>
                  <a:schemeClr val="tx1"/>
                </a:solidFill>
                <a:effectLst/>
                <a:latin typeface="+mn-lt"/>
                <a:ea typeface="+mn-ea"/>
                <a:cs typeface="+mn-cs"/>
              </a:rPr>
              <a:t>Prestige$prestige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Prestige$income</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(m1, col = "red")</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eff &lt;- effect("</a:t>
            </a:r>
            <a:r>
              <a:rPr lang="en-US" sz="1200" kern="1200" dirty="0" err="1">
                <a:solidFill>
                  <a:schemeClr val="tx1"/>
                </a:solidFill>
                <a:effectLst/>
                <a:latin typeface="+mn-lt"/>
                <a:ea typeface="+mn-ea"/>
                <a:cs typeface="+mn-cs"/>
              </a:rPr>
              <a:t>prestige",m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xlevels</a:t>
            </a:r>
            <a:r>
              <a:rPr lang="en-US" sz="1200" kern="1200" dirty="0">
                <a:solidFill>
                  <a:schemeClr val="tx1"/>
                </a:solidFill>
                <a:effectLst/>
                <a:latin typeface="+mn-lt"/>
                <a:ea typeface="+mn-ea"/>
                <a:cs typeface="+mn-cs"/>
              </a:rPr>
              <a:t> = 100, transformation = list(link = log, inverse = </a:t>
            </a:r>
            <a:r>
              <a:rPr lang="en-US" sz="1200" kern="1200" dirty="0" err="1">
                <a:solidFill>
                  <a:schemeClr val="tx1"/>
                </a:solidFill>
                <a:effectLst/>
                <a:latin typeface="+mn-lt"/>
                <a:ea typeface="+mn-ea"/>
                <a:cs typeface="+mn-cs"/>
              </a:rPr>
              <a:t>exp</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lines(</a:t>
            </a:r>
            <a:r>
              <a:rPr lang="en-US" sz="1200" kern="1200" dirty="0" err="1">
                <a:solidFill>
                  <a:schemeClr val="tx1"/>
                </a:solidFill>
                <a:effectLst/>
                <a:latin typeface="+mn-lt"/>
                <a:ea typeface="+mn-ea"/>
                <a:cs typeface="+mn-cs"/>
              </a:rPr>
              <a:t>eff$x</a:t>
            </a:r>
            <a:r>
              <a:rPr lang="en-US" sz="1200" kern="1200" dirty="0">
                <a:solidFill>
                  <a:schemeClr val="tx1"/>
                </a:solidFill>
                <a:effectLst/>
                <a:latin typeface="+mn-lt"/>
                <a:ea typeface="+mn-ea"/>
                <a:cs typeface="+mn-cs"/>
              </a:rPr>
              <a:t>[,"prestige"], </a:t>
            </a:r>
            <a:r>
              <a:rPr lang="en-US" sz="1200" kern="1200" dirty="0" err="1">
                <a:solidFill>
                  <a:schemeClr val="tx1"/>
                </a:solidFill>
                <a:effectLst/>
                <a:latin typeface="+mn-lt"/>
                <a:ea typeface="+mn-ea"/>
                <a:cs typeface="+mn-cs"/>
              </a:rPr>
              <a:t>exp</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eff$fit</a:t>
            </a:r>
            <a:r>
              <a:rPr lang="en-US" sz="1200" kern="1200" dirty="0">
                <a:solidFill>
                  <a:schemeClr val="tx1"/>
                </a:solidFill>
                <a:effectLst/>
                <a:latin typeface="+mn-lt"/>
                <a:ea typeface="+mn-ea"/>
                <a:cs typeface="+mn-cs"/>
              </a:rPr>
              <a:t>), col = "blue")</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20</a:t>
            </a:fld>
            <a:endParaRPr lang="fi-FI"/>
          </a:p>
        </p:txBody>
      </p:sp>
    </p:spTree>
    <p:extLst>
      <p:ext uri="{BB962C8B-B14F-4D97-AF65-F5344CB8AC3E}">
        <p14:creationId xmlns:p14="http://schemas.microsoft.com/office/powerpoint/2010/main" val="923232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library(</a:t>
            </a:r>
            <a:r>
              <a:rPr lang="en-US" sz="1200" kern="1200" dirty="0" err="1">
                <a:solidFill>
                  <a:schemeClr val="tx1"/>
                </a:solidFill>
                <a:effectLst/>
                <a:latin typeface="+mn-lt"/>
                <a:ea typeface="+mn-ea"/>
                <a:cs typeface="+mn-cs"/>
              </a:rPr>
              <a:t>carData</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library(effects)</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library(</a:t>
            </a:r>
            <a:r>
              <a:rPr lang="en-US" sz="1200" kern="1200" dirty="0" err="1">
                <a:solidFill>
                  <a:schemeClr val="tx1"/>
                </a:solidFill>
                <a:effectLst/>
                <a:latin typeface="+mn-lt"/>
                <a:ea typeface="+mn-ea"/>
                <a:cs typeface="+mn-cs"/>
              </a:rPr>
              <a:t>texreg</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m1 &lt;- lm(income ~ prestige, data=Prestige)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m2 &lt;- lm(log(income) ~ prestige, data=Prestige)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screenreg</a:t>
            </a:r>
            <a:r>
              <a:rPr lang="en-US" sz="1200" kern="1200" dirty="0">
                <a:solidFill>
                  <a:schemeClr val="tx1"/>
                </a:solidFill>
                <a:effectLst/>
                <a:latin typeface="+mn-lt"/>
                <a:ea typeface="+mn-ea"/>
                <a:cs typeface="+mn-cs"/>
              </a:rPr>
              <a:t>(list(m1))</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screenreg</a:t>
            </a:r>
            <a:r>
              <a:rPr lang="en-US" sz="1200" kern="1200" dirty="0">
                <a:solidFill>
                  <a:schemeClr val="tx1"/>
                </a:solidFill>
                <a:effectLst/>
                <a:latin typeface="+mn-lt"/>
                <a:ea typeface="+mn-ea"/>
                <a:cs typeface="+mn-cs"/>
              </a:rPr>
              <a:t>(list(m1,m2))</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a:t>
            </a:r>
            <a:r>
              <a:rPr lang="en-US" sz="1200" kern="1200" dirty="0" err="1">
                <a:solidFill>
                  <a:schemeClr val="tx1"/>
                </a:solidFill>
                <a:effectLst/>
                <a:latin typeface="+mn-lt"/>
                <a:ea typeface="+mn-ea"/>
                <a:cs typeface="+mn-cs"/>
              </a:rPr>
              <a:t>Prestige$prestige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Prestige$income</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(m1, col = "red")</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a:t>
            </a:r>
            <a:r>
              <a:rPr lang="en-US" sz="1200" kern="1200" dirty="0" err="1">
                <a:solidFill>
                  <a:schemeClr val="tx1"/>
                </a:solidFill>
                <a:effectLst/>
                <a:latin typeface="+mn-lt"/>
                <a:ea typeface="+mn-ea"/>
                <a:cs typeface="+mn-cs"/>
              </a:rPr>
              <a:t>Prestige$prestige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Prestige$income</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(m1, col = "red")</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eff &lt;- effect("</a:t>
            </a:r>
            <a:r>
              <a:rPr lang="en-US" sz="1200" kern="1200" dirty="0" err="1">
                <a:solidFill>
                  <a:schemeClr val="tx1"/>
                </a:solidFill>
                <a:effectLst/>
                <a:latin typeface="+mn-lt"/>
                <a:ea typeface="+mn-ea"/>
                <a:cs typeface="+mn-cs"/>
              </a:rPr>
              <a:t>prestige",m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xlevels</a:t>
            </a:r>
            <a:r>
              <a:rPr lang="en-US" sz="1200" kern="1200" dirty="0">
                <a:solidFill>
                  <a:schemeClr val="tx1"/>
                </a:solidFill>
                <a:effectLst/>
                <a:latin typeface="+mn-lt"/>
                <a:ea typeface="+mn-ea"/>
                <a:cs typeface="+mn-cs"/>
              </a:rPr>
              <a:t> = 100, transformation = list(link = log, inverse = </a:t>
            </a:r>
            <a:r>
              <a:rPr lang="en-US" sz="1200" kern="1200" dirty="0" err="1">
                <a:solidFill>
                  <a:schemeClr val="tx1"/>
                </a:solidFill>
                <a:effectLst/>
                <a:latin typeface="+mn-lt"/>
                <a:ea typeface="+mn-ea"/>
                <a:cs typeface="+mn-cs"/>
              </a:rPr>
              <a:t>exp</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lines(</a:t>
            </a:r>
            <a:r>
              <a:rPr lang="en-US" sz="1200" kern="1200" dirty="0" err="1">
                <a:solidFill>
                  <a:schemeClr val="tx1"/>
                </a:solidFill>
                <a:effectLst/>
                <a:latin typeface="+mn-lt"/>
                <a:ea typeface="+mn-ea"/>
                <a:cs typeface="+mn-cs"/>
              </a:rPr>
              <a:t>eff$x</a:t>
            </a:r>
            <a:r>
              <a:rPr lang="en-US" sz="1200" kern="1200" dirty="0">
                <a:solidFill>
                  <a:schemeClr val="tx1"/>
                </a:solidFill>
                <a:effectLst/>
                <a:latin typeface="+mn-lt"/>
                <a:ea typeface="+mn-ea"/>
                <a:cs typeface="+mn-cs"/>
              </a:rPr>
              <a:t>[,"prestige"], </a:t>
            </a:r>
            <a:r>
              <a:rPr lang="en-US" sz="1200" kern="1200" dirty="0" err="1">
                <a:solidFill>
                  <a:schemeClr val="tx1"/>
                </a:solidFill>
                <a:effectLst/>
                <a:latin typeface="+mn-lt"/>
                <a:ea typeface="+mn-ea"/>
                <a:cs typeface="+mn-cs"/>
              </a:rPr>
              <a:t>exp</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eff$fit</a:t>
            </a:r>
            <a:r>
              <a:rPr lang="en-US" sz="1200" kern="1200" dirty="0">
                <a:solidFill>
                  <a:schemeClr val="tx1"/>
                </a:solidFill>
                <a:effectLst/>
                <a:latin typeface="+mn-lt"/>
                <a:ea typeface="+mn-ea"/>
                <a:cs typeface="+mn-cs"/>
              </a:rPr>
              <a:t>), col = "blue")</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21</a:t>
            </a:fld>
            <a:endParaRPr lang="fi-FI"/>
          </a:p>
        </p:txBody>
      </p:sp>
    </p:spTree>
    <p:extLst>
      <p:ext uri="{BB962C8B-B14F-4D97-AF65-F5344CB8AC3E}">
        <p14:creationId xmlns:p14="http://schemas.microsoft.com/office/powerpoint/2010/main" val="1798312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library(</a:t>
            </a:r>
            <a:r>
              <a:rPr lang="en-US" sz="1200" kern="1200" dirty="0" err="1">
                <a:solidFill>
                  <a:schemeClr val="tx1"/>
                </a:solidFill>
                <a:effectLst/>
                <a:latin typeface="+mn-lt"/>
                <a:ea typeface="+mn-ea"/>
                <a:cs typeface="+mn-cs"/>
              </a:rPr>
              <a:t>carData</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library(effects)</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library(</a:t>
            </a:r>
            <a:r>
              <a:rPr lang="en-US" sz="1200" kern="1200" dirty="0" err="1">
                <a:solidFill>
                  <a:schemeClr val="tx1"/>
                </a:solidFill>
                <a:effectLst/>
                <a:latin typeface="+mn-lt"/>
                <a:ea typeface="+mn-ea"/>
                <a:cs typeface="+mn-cs"/>
              </a:rPr>
              <a:t>texreg</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m1 &lt;- lm(income ~ prestige, data=Prestige)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m2 &lt;- lm(log(income) ~ prestige, data=Prestige)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screenreg</a:t>
            </a:r>
            <a:r>
              <a:rPr lang="en-US" sz="1200" kern="1200" dirty="0">
                <a:solidFill>
                  <a:schemeClr val="tx1"/>
                </a:solidFill>
                <a:effectLst/>
                <a:latin typeface="+mn-lt"/>
                <a:ea typeface="+mn-ea"/>
                <a:cs typeface="+mn-cs"/>
              </a:rPr>
              <a:t>(list(m1))</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screenreg</a:t>
            </a:r>
            <a:r>
              <a:rPr lang="en-US" sz="1200" kern="1200" dirty="0">
                <a:solidFill>
                  <a:schemeClr val="tx1"/>
                </a:solidFill>
                <a:effectLst/>
                <a:latin typeface="+mn-lt"/>
                <a:ea typeface="+mn-ea"/>
                <a:cs typeface="+mn-cs"/>
              </a:rPr>
              <a:t>(list(m1,m2))</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a:t>
            </a:r>
            <a:r>
              <a:rPr lang="en-US" sz="1200" kern="1200" dirty="0" err="1">
                <a:solidFill>
                  <a:schemeClr val="tx1"/>
                </a:solidFill>
                <a:effectLst/>
                <a:latin typeface="+mn-lt"/>
                <a:ea typeface="+mn-ea"/>
                <a:cs typeface="+mn-cs"/>
              </a:rPr>
              <a:t>Prestige$prestige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Prestige$income</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(m1, col = "red")</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a:t>
            </a:r>
            <a:r>
              <a:rPr lang="en-US" sz="1200" kern="1200" dirty="0" err="1">
                <a:solidFill>
                  <a:schemeClr val="tx1"/>
                </a:solidFill>
                <a:effectLst/>
                <a:latin typeface="+mn-lt"/>
                <a:ea typeface="+mn-ea"/>
                <a:cs typeface="+mn-cs"/>
              </a:rPr>
              <a:t>Prestige$prestige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Prestige$income</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(m1, col = "red")</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eff &lt;- effect("</a:t>
            </a:r>
            <a:r>
              <a:rPr lang="en-US" sz="1200" kern="1200" dirty="0" err="1">
                <a:solidFill>
                  <a:schemeClr val="tx1"/>
                </a:solidFill>
                <a:effectLst/>
                <a:latin typeface="+mn-lt"/>
                <a:ea typeface="+mn-ea"/>
                <a:cs typeface="+mn-cs"/>
              </a:rPr>
              <a:t>prestige",m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xlevels</a:t>
            </a:r>
            <a:r>
              <a:rPr lang="en-US" sz="1200" kern="1200" dirty="0">
                <a:solidFill>
                  <a:schemeClr val="tx1"/>
                </a:solidFill>
                <a:effectLst/>
                <a:latin typeface="+mn-lt"/>
                <a:ea typeface="+mn-ea"/>
                <a:cs typeface="+mn-cs"/>
              </a:rPr>
              <a:t> = 100, transformation = list(link = log, inverse = </a:t>
            </a:r>
            <a:r>
              <a:rPr lang="en-US" sz="1200" kern="1200" dirty="0" err="1">
                <a:solidFill>
                  <a:schemeClr val="tx1"/>
                </a:solidFill>
                <a:effectLst/>
                <a:latin typeface="+mn-lt"/>
                <a:ea typeface="+mn-ea"/>
                <a:cs typeface="+mn-cs"/>
              </a:rPr>
              <a:t>exp</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lines(</a:t>
            </a:r>
            <a:r>
              <a:rPr lang="en-US" sz="1200" kern="1200" dirty="0" err="1">
                <a:solidFill>
                  <a:schemeClr val="tx1"/>
                </a:solidFill>
                <a:effectLst/>
                <a:latin typeface="+mn-lt"/>
                <a:ea typeface="+mn-ea"/>
                <a:cs typeface="+mn-cs"/>
              </a:rPr>
              <a:t>eff$x</a:t>
            </a:r>
            <a:r>
              <a:rPr lang="en-US" sz="1200" kern="1200" dirty="0">
                <a:solidFill>
                  <a:schemeClr val="tx1"/>
                </a:solidFill>
                <a:effectLst/>
                <a:latin typeface="+mn-lt"/>
                <a:ea typeface="+mn-ea"/>
                <a:cs typeface="+mn-cs"/>
              </a:rPr>
              <a:t>[,"prestige"], </a:t>
            </a:r>
            <a:r>
              <a:rPr lang="en-US" sz="1200" kern="1200" dirty="0" err="1">
                <a:solidFill>
                  <a:schemeClr val="tx1"/>
                </a:solidFill>
                <a:effectLst/>
                <a:latin typeface="+mn-lt"/>
                <a:ea typeface="+mn-ea"/>
                <a:cs typeface="+mn-cs"/>
              </a:rPr>
              <a:t>exp</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eff$fit</a:t>
            </a:r>
            <a:r>
              <a:rPr lang="en-US" sz="1200" kern="1200" dirty="0">
                <a:solidFill>
                  <a:schemeClr val="tx1"/>
                </a:solidFill>
                <a:effectLst/>
                <a:latin typeface="+mn-lt"/>
                <a:ea typeface="+mn-ea"/>
                <a:cs typeface="+mn-cs"/>
              </a:rPr>
              <a:t>), col = "blue")</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22</a:t>
            </a:fld>
            <a:endParaRPr lang="fi-FI"/>
          </a:p>
        </p:txBody>
      </p:sp>
    </p:spTree>
    <p:extLst>
      <p:ext uri="{BB962C8B-B14F-4D97-AF65-F5344CB8AC3E}">
        <p14:creationId xmlns:p14="http://schemas.microsoft.com/office/powerpoint/2010/main" val="653029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cbind</a:t>
            </a:r>
            <a:r>
              <a:rPr lang="en-US" dirty="0"/>
              <a:t>(</a:t>
            </a:r>
            <a:r>
              <a:rPr lang="en-US" dirty="0" err="1"/>
              <a:t>Prestige,dummy</a:t>
            </a:r>
            <a:r>
              <a:rPr lang="en-US" dirty="0"/>
              <a:t>(Prestige["type"]))</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27</a:t>
            </a:fld>
            <a:endParaRPr lang="fi-FI"/>
          </a:p>
        </p:txBody>
      </p:sp>
    </p:spTree>
    <p:extLst>
      <p:ext uri="{BB962C8B-B14F-4D97-AF65-F5344CB8AC3E}">
        <p14:creationId xmlns:p14="http://schemas.microsoft.com/office/powerpoint/2010/main" val="2570489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28</a:t>
            </a:fld>
            <a:endParaRPr lang="fi-FI"/>
          </a:p>
        </p:txBody>
      </p:sp>
    </p:spTree>
    <p:extLst>
      <p:ext uri="{BB962C8B-B14F-4D97-AF65-F5344CB8AC3E}">
        <p14:creationId xmlns:p14="http://schemas.microsoft.com/office/powerpoint/2010/main" val="2488562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A776C5-0312-5C4E-917A-3C22296ECCA7}" type="slidenum">
              <a:rPr lang="fi-FI" smtClean="0"/>
              <a:pPr/>
              <a:t>32</a:t>
            </a:fld>
            <a:endParaRPr lang="fi-FI"/>
          </a:p>
        </p:txBody>
      </p:sp>
    </p:spTree>
    <p:extLst>
      <p:ext uri="{BB962C8B-B14F-4D97-AF65-F5344CB8AC3E}">
        <p14:creationId xmlns:p14="http://schemas.microsoft.com/office/powerpoint/2010/main" val="835526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data &lt;- </a:t>
            </a:r>
            <a:r>
              <a:rPr lang="en-US" dirty="0" err="1"/>
              <a:t>read.csv</a:t>
            </a:r>
            <a:r>
              <a:rPr lang="en-US" dirty="0"/>
              <a:t>(“Orbis_Export_1.csv")</a:t>
            </a:r>
          </a:p>
          <a:p>
            <a:r>
              <a:rPr lang="en-US" dirty="0"/>
              <a:t>head(data)</a:t>
            </a:r>
          </a:p>
          <a:p>
            <a:r>
              <a:rPr lang="en-US" dirty="0"/>
              <a:t>X &lt;- </a:t>
            </a:r>
            <a:r>
              <a:rPr lang="en-US" dirty="0" err="1"/>
              <a:t>as.numeric</a:t>
            </a:r>
            <a:r>
              <a:rPr lang="en-US" dirty="0"/>
              <a:t>(</a:t>
            </a:r>
            <a:r>
              <a:rPr lang="en-US" dirty="0" err="1"/>
              <a:t>as.character</a:t>
            </a:r>
            <a:r>
              <a:rPr lang="en-US" dirty="0"/>
              <a:t>(data[,3]))</a:t>
            </a:r>
          </a:p>
          <a:p>
            <a:r>
              <a:rPr lang="en-US" dirty="0"/>
              <a:t>X &lt;- X[! </a:t>
            </a:r>
            <a:r>
              <a:rPr lang="en-US" dirty="0" err="1"/>
              <a:t>is.na</a:t>
            </a:r>
            <a:r>
              <a:rPr lang="en-US" dirty="0"/>
              <a:t>(X)]</a:t>
            </a:r>
          </a:p>
          <a:p>
            <a:r>
              <a:rPr lang="en-US" dirty="0"/>
              <a:t>X &lt;- X[1:500]</a:t>
            </a:r>
          </a:p>
          <a:p>
            <a:endParaRPr lang="en-US" dirty="0"/>
          </a:p>
          <a:p>
            <a:r>
              <a:rPr lang="en-US" dirty="0"/>
              <a:t>library(parallel)</a:t>
            </a:r>
          </a:p>
          <a:p>
            <a:endParaRPr lang="en-US" dirty="0"/>
          </a:p>
          <a:p>
            <a:r>
              <a:rPr lang="en-US" dirty="0"/>
              <a:t>reps &lt;- </a:t>
            </a:r>
            <a:r>
              <a:rPr lang="en-US" dirty="0" err="1"/>
              <a:t>unlist</a:t>
            </a:r>
            <a:r>
              <a:rPr lang="en-US" dirty="0"/>
              <a:t>(</a:t>
            </a:r>
            <a:r>
              <a:rPr lang="en-US" dirty="0" err="1"/>
              <a:t>mclapply</a:t>
            </a:r>
            <a:r>
              <a:rPr lang="en-US" dirty="0"/>
              <a:t>(1:10000, function(x){</a:t>
            </a:r>
          </a:p>
          <a:p>
            <a:r>
              <a:rPr lang="en-US" dirty="0"/>
              <a:t>  s &lt;- sample(1:500,22)</a:t>
            </a:r>
          </a:p>
          <a:p>
            <a:r>
              <a:rPr lang="en-US" dirty="0"/>
              <a:t>  mean(X[-s]) - mean(X[s])</a:t>
            </a:r>
          </a:p>
          <a:p>
            <a:r>
              <a:rPr lang="en-US" dirty="0"/>
              <a:t>}))</a:t>
            </a:r>
          </a:p>
          <a:p>
            <a:endParaRPr lang="en-US" dirty="0"/>
          </a:p>
          <a:p>
            <a:r>
              <a:rPr lang="en-US" dirty="0"/>
              <a:t>d &lt;- density(reps)</a:t>
            </a:r>
          </a:p>
          <a:p>
            <a:r>
              <a:rPr lang="en-US" dirty="0"/>
              <a:t>plot(d)</a:t>
            </a:r>
          </a:p>
          <a:p>
            <a:endParaRPr lang="en-US" dirty="0"/>
          </a:p>
          <a:p>
            <a:r>
              <a:rPr lang="en-US" dirty="0" err="1"/>
              <a:t>d$y</a:t>
            </a:r>
            <a:r>
              <a:rPr lang="en-US" dirty="0"/>
              <a:t> &lt;- c(0, </a:t>
            </a:r>
            <a:r>
              <a:rPr lang="en-US" dirty="0" err="1"/>
              <a:t>d$y</a:t>
            </a:r>
            <a:r>
              <a:rPr lang="en-US" dirty="0"/>
              <a:t>[</a:t>
            </a:r>
            <a:r>
              <a:rPr lang="en-US" dirty="0" err="1"/>
              <a:t>d$x</a:t>
            </a:r>
            <a:r>
              <a:rPr lang="en-US" dirty="0"/>
              <a:t>&gt;4.7])</a:t>
            </a:r>
          </a:p>
          <a:p>
            <a:r>
              <a:rPr lang="en-US" dirty="0" err="1"/>
              <a:t>d$x</a:t>
            </a:r>
            <a:r>
              <a:rPr lang="en-US" dirty="0"/>
              <a:t> &lt;- c(4.7,d$x[</a:t>
            </a:r>
            <a:r>
              <a:rPr lang="en-US" dirty="0" err="1"/>
              <a:t>d$x</a:t>
            </a:r>
            <a:r>
              <a:rPr lang="en-US" dirty="0"/>
              <a:t>&gt;4.7])</a:t>
            </a:r>
          </a:p>
          <a:p>
            <a:endParaRPr lang="en-US" dirty="0"/>
          </a:p>
          <a:p>
            <a:r>
              <a:rPr lang="en-US" dirty="0"/>
              <a:t>polygon(d, col="red", border="blue")</a:t>
            </a:r>
          </a:p>
        </p:txBody>
      </p:sp>
      <p:sp>
        <p:nvSpPr>
          <p:cNvPr id="4" name="Slide Number Placeholder 3"/>
          <p:cNvSpPr>
            <a:spLocks noGrp="1"/>
          </p:cNvSpPr>
          <p:nvPr>
            <p:ph type="sldNum" sz="quarter" idx="10"/>
          </p:nvPr>
        </p:nvSpPr>
        <p:spPr/>
        <p:txBody>
          <a:bodyPr/>
          <a:lstStyle/>
          <a:p>
            <a:fld id="{ABA776C5-0312-5C4E-917A-3C22296ECCA7}" type="slidenum">
              <a:rPr lang="fi-FI" smtClean="0"/>
              <a:pPr/>
              <a:t>33</a:t>
            </a:fld>
            <a:endParaRPr lang="fi-FI"/>
          </a:p>
        </p:txBody>
      </p:sp>
    </p:spTree>
    <p:extLst>
      <p:ext uri="{BB962C8B-B14F-4D97-AF65-F5344CB8AC3E}">
        <p14:creationId xmlns:p14="http://schemas.microsoft.com/office/powerpoint/2010/main" val="904921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data &lt;- </a:t>
            </a:r>
            <a:r>
              <a:rPr lang="en-US" dirty="0" err="1"/>
              <a:t>read.csv</a:t>
            </a:r>
            <a:r>
              <a:rPr lang="en-US" dirty="0"/>
              <a:t>(“Orbis_Export_1.csv")</a:t>
            </a:r>
          </a:p>
          <a:p>
            <a:r>
              <a:rPr lang="en-US" dirty="0"/>
              <a:t>head(data)</a:t>
            </a:r>
          </a:p>
          <a:p>
            <a:r>
              <a:rPr lang="en-US" dirty="0"/>
              <a:t>X &lt;- </a:t>
            </a:r>
            <a:r>
              <a:rPr lang="en-US" dirty="0" err="1"/>
              <a:t>as.numeric</a:t>
            </a:r>
            <a:r>
              <a:rPr lang="en-US" dirty="0"/>
              <a:t>(</a:t>
            </a:r>
            <a:r>
              <a:rPr lang="en-US" dirty="0" err="1"/>
              <a:t>as.character</a:t>
            </a:r>
            <a:r>
              <a:rPr lang="en-US" dirty="0"/>
              <a:t>(data[,3]))</a:t>
            </a:r>
          </a:p>
          <a:p>
            <a:r>
              <a:rPr lang="en-US" dirty="0"/>
              <a:t>X &lt;- X[! </a:t>
            </a:r>
            <a:r>
              <a:rPr lang="en-US" dirty="0" err="1"/>
              <a:t>is.na</a:t>
            </a:r>
            <a:r>
              <a:rPr lang="en-US" dirty="0"/>
              <a:t>(X)]</a:t>
            </a:r>
          </a:p>
          <a:p>
            <a:r>
              <a:rPr lang="en-US" dirty="0"/>
              <a:t>X &lt;- X[1:500]</a:t>
            </a:r>
          </a:p>
          <a:p>
            <a:endParaRPr lang="en-US" dirty="0"/>
          </a:p>
          <a:p>
            <a:r>
              <a:rPr lang="en-US" dirty="0"/>
              <a:t>library(parallel)</a:t>
            </a:r>
          </a:p>
          <a:p>
            <a:endParaRPr lang="en-US" dirty="0"/>
          </a:p>
          <a:p>
            <a:r>
              <a:rPr lang="en-US" dirty="0"/>
              <a:t>reps &lt;- </a:t>
            </a:r>
            <a:r>
              <a:rPr lang="en-US" dirty="0" err="1"/>
              <a:t>unlist</a:t>
            </a:r>
            <a:r>
              <a:rPr lang="en-US" dirty="0"/>
              <a:t>(</a:t>
            </a:r>
            <a:r>
              <a:rPr lang="en-US" dirty="0" err="1"/>
              <a:t>mclapply</a:t>
            </a:r>
            <a:r>
              <a:rPr lang="en-US" dirty="0"/>
              <a:t>(1:10000, function(x){</a:t>
            </a:r>
          </a:p>
          <a:p>
            <a:r>
              <a:rPr lang="en-US" dirty="0"/>
              <a:t>  s &lt;- sample(1:500,22)</a:t>
            </a:r>
          </a:p>
          <a:p>
            <a:r>
              <a:rPr lang="en-US" dirty="0"/>
              <a:t>  mean(X[-s]) - mean(X[s])</a:t>
            </a:r>
          </a:p>
          <a:p>
            <a:r>
              <a:rPr lang="en-US" dirty="0"/>
              <a:t>}))</a:t>
            </a:r>
          </a:p>
          <a:p>
            <a:endParaRPr lang="en-US" dirty="0"/>
          </a:p>
          <a:p>
            <a:r>
              <a:rPr lang="en-US" dirty="0"/>
              <a:t>d &lt;- density(reps)</a:t>
            </a:r>
          </a:p>
          <a:p>
            <a:r>
              <a:rPr lang="en-US" dirty="0"/>
              <a:t>plot(d)</a:t>
            </a:r>
          </a:p>
          <a:p>
            <a:endParaRPr lang="en-US" dirty="0"/>
          </a:p>
          <a:p>
            <a:r>
              <a:rPr lang="en-US" dirty="0" err="1"/>
              <a:t>d$y</a:t>
            </a:r>
            <a:r>
              <a:rPr lang="en-US" dirty="0"/>
              <a:t> &lt;- c(0, </a:t>
            </a:r>
            <a:r>
              <a:rPr lang="en-US" dirty="0" err="1"/>
              <a:t>d$y</a:t>
            </a:r>
            <a:r>
              <a:rPr lang="en-US" dirty="0"/>
              <a:t>[</a:t>
            </a:r>
            <a:r>
              <a:rPr lang="en-US" dirty="0" err="1"/>
              <a:t>d$x</a:t>
            </a:r>
            <a:r>
              <a:rPr lang="en-US" dirty="0"/>
              <a:t>&gt;4.7])</a:t>
            </a:r>
          </a:p>
          <a:p>
            <a:r>
              <a:rPr lang="en-US" dirty="0" err="1"/>
              <a:t>d$x</a:t>
            </a:r>
            <a:r>
              <a:rPr lang="en-US" dirty="0"/>
              <a:t> &lt;- c(4.7,d$x[</a:t>
            </a:r>
            <a:r>
              <a:rPr lang="en-US" dirty="0" err="1"/>
              <a:t>d$x</a:t>
            </a:r>
            <a:r>
              <a:rPr lang="en-US" dirty="0"/>
              <a:t>&gt;4.7])</a:t>
            </a:r>
          </a:p>
          <a:p>
            <a:endParaRPr lang="en-US" dirty="0"/>
          </a:p>
          <a:p>
            <a:r>
              <a:rPr lang="en-US" dirty="0"/>
              <a:t>polygon(d, col="red", border="blue")</a:t>
            </a:r>
          </a:p>
        </p:txBody>
      </p:sp>
      <p:sp>
        <p:nvSpPr>
          <p:cNvPr id="4" name="Slide Number Placeholder 3"/>
          <p:cNvSpPr>
            <a:spLocks noGrp="1"/>
          </p:cNvSpPr>
          <p:nvPr>
            <p:ph type="sldNum" sz="quarter" idx="10"/>
          </p:nvPr>
        </p:nvSpPr>
        <p:spPr/>
        <p:txBody>
          <a:bodyPr/>
          <a:lstStyle/>
          <a:p>
            <a:fld id="{ABA776C5-0312-5C4E-917A-3C22296ECCA7}" type="slidenum">
              <a:rPr lang="fi-FI" smtClean="0"/>
              <a:pPr/>
              <a:t>34</a:t>
            </a:fld>
            <a:endParaRPr lang="fi-FI"/>
          </a:p>
        </p:txBody>
      </p:sp>
    </p:spTree>
    <p:extLst>
      <p:ext uri="{BB962C8B-B14F-4D97-AF65-F5344CB8AC3E}">
        <p14:creationId xmlns:p14="http://schemas.microsoft.com/office/powerpoint/2010/main" val="379156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3</a:t>
            </a:fld>
            <a:endParaRPr lang="fi-FI"/>
          </a:p>
        </p:txBody>
      </p:sp>
    </p:spTree>
    <p:extLst>
      <p:ext uri="{BB962C8B-B14F-4D97-AF65-F5344CB8AC3E}">
        <p14:creationId xmlns:p14="http://schemas.microsoft.com/office/powerpoint/2010/main" val="109492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35</a:t>
            </a:fld>
            <a:endParaRPr lang="fi-FI"/>
          </a:p>
        </p:txBody>
      </p:sp>
    </p:spTree>
    <p:extLst>
      <p:ext uri="{BB962C8B-B14F-4D97-AF65-F5344CB8AC3E}">
        <p14:creationId xmlns:p14="http://schemas.microsoft.com/office/powerpoint/2010/main" val="1426817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37</a:t>
            </a:fld>
            <a:endParaRPr lang="fi-FI"/>
          </a:p>
        </p:txBody>
      </p:sp>
    </p:spTree>
    <p:extLst>
      <p:ext uri="{BB962C8B-B14F-4D97-AF65-F5344CB8AC3E}">
        <p14:creationId xmlns:p14="http://schemas.microsoft.com/office/powerpoint/2010/main" val="557767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library(car)</a:t>
            </a:r>
          </a:p>
          <a:p>
            <a:r>
              <a:rPr lang="en-US" sz="1200" kern="1200" dirty="0">
                <a:solidFill>
                  <a:schemeClr val="tx1"/>
                </a:solidFill>
                <a:effectLst/>
                <a:latin typeface="+mn-lt"/>
                <a:ea typeface="+mn-ea"/>
                <a:cs typeface="+mn-cs"/>
              </a:rPr>
              <a:t>m1 &lt;- lm(prestige ~ education + women + type, data = Prestige)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summary(m1)</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linearHypothesis</a:t>
            </a:r>
            <a:r>
              <a:rPr lang="en-US" sz="1200" kern="1200" dirty="0">
                <a:solidFill>
                  <a:schemeClr val="tx1"/>
                </a:solidFill>
                <a:effectLst/>
                <a:latin typeface="+mn-lt"/>
                <a:ea typeface="+mn-ea"/>
                <a:cs typeface="+mn-cs"/>
              </a:rPr>
              <a:t>(m1, "</a:t>
            </a:r>
            <a:r>
              <a:rPr lang="en-US" sz="1200" kern="1200" dirty="0" err="1">
                <a:solidFill>
                  <a:schemeClr val="tx1"/>
                </a:solidFill>
                <a:effectLst/>
                <a:latin typeface="+mn-lt"/>
                <a:ea typeface="+mn-ea"/>
                <a:cs typeface="+mn-cs"/>
              </a:rPr>
              <a:t>typeprof</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typewc</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coef</a:t>
            </a:r>
            <a:r>
              <a:rPr lang="en-US" sz="1200" kern="1200" dirty="0">
                <a:solidFill>
                  <a:schemeClr val="tx1"/>
                </a:solidFill>
                <a:effectLst/>
                <a:latin typeface="+mn-lt"/>
                <a:ea typeface="+mn-ea"/>
                <a:cs typeface="+mn-cs"/>
              </a:rPr>
              <a:t>(m1)[4]-</a:t>
            </a:r>
            <a:r>
              <a:rPr lang="en-US" sz="1200" kern="1200" dirty="0" err="1">
                <a:solidFill>
                  <a:schemeClr val="tx1"/>
                </a:solidFill>
                <a:effectLst/>
                <a:latin typeface="+mn-lt"/>
                <a:ea typeface="+mn-ea"/>
                <a:cs typeface="+mn-cs"/>
              </a:rPr>
              <a:t>coef</a:t>
            </a:r>
            <a:r>
              <a:rPr lang="en-US" sz="1200" kern="1200" dirty="0">
                <a:solidFill>
                  <a:schemeClr val="tx1"/>
                </a:solidFill>
                <a:effectLst/>
                <a:latin typeface="+mn-lt"/>
                <a:ea typeface="+mn-ea"/>
                <a:cs typeface="+mn-cs"/>
              </a:rPr>
              <a:t>(m1)[5])^2/(</a:t>
            </a:r>
            <a:r>
              <a:rPr lang="en-US" sz="1200" kern="1200" dirty="0" err="1">
                <a:solidFill>
                  <a:schemeClr val="tx1"/>
                </a:solidFill>
                <a:effectLst/>
                <a:latin typeface="+mn-lt"/>
                <a:ea typeface="+mn-ea"/>
                <a:cs typeface="+mn-cs"/>
              </a:rPr>
              <a:t>vcov</a:t>
            </a:r>
            <a:r>
              <a:rPr lang="en-US" sz="1200" kern="1200" dirty="0">
                <a:solidFill>
                  <a:schemeClr val="tx1"/>
                </a:solidFill>
                <a:effectLst/>
                <a:latin typeface="+mn-lt"/>
                <a:ea typeface="+mn-ea"/>
                <a:cs typeface="+mn-cs"/>
              </a:rPr>
              <a:t>(m1)[4,4]+</a:t>
            </a:r>
            <a:r>
              <a:rPr lang="en-US" sz="1200" kern="1200" dirty="0" err="1">
                <a:solidFill>
                  <a:schemeClr val="tx1"/>
                </a:solidFill>
                <a:effectLst/>
                <a:latin typeface="+mn-lt"/>
                <a:ea typeface="+mn-ea"/>
                <a:cs typeface="+mn-cs"/>
              </a:rPr>
              <a:t>vcov</a:t>
            </a:r>
            <a:r>
              <a:rPr lang="en-US" sz="1200" kern="1200" dirty="0">
                <a:solidFill>
                  <a:schemeClr val="tx1"/>
                </a:solidFill>
                <a:effectLst/>
                <a:latin typeface="+mn-lt"/>
                <a:ea typeface="+mn-ea"/>
                <a:cs typeface="+mn-cs"/>
              </a:rPr>
              <a:t>(m1)[5,5]-2*</a:t>
            </a:r>
            <a:r>
              <a:rPr lang="en-US" sz="1200" kern="1200" dirty="0" err="1">
                <a:solidFill>
                  <a:schemeClr val="tx1"/>
                </a:solidFill>
                <a:effectLst/>
                <a:latin typeface="+mn-lt"/>
                <a:ea typeface="+mn-ea"/>
                <a:cs typeface="+mn-cs"/>
              </a:rPr>
              <a:t>vcov</a:t>
            </a:r>
            <a:r>
              <a:rPr lang="en-US" sz="1200" kern="1200" dirty="0">
                <a:solidFill>
                  <a:schemeClr val="tx1"/>
                </a:solidFill>
                <a:effectLst/>
                <a:latin typeface="+mn-lt"/>
                <a:ea typeface="+mn-ea"/>
                <a:cs typeface="+mn-cs"/>
              </a:rPr>
              <a:t>(m1)[4,5])</a:t>
            </a:r>
            <a:endParaRPr lang="fi-FI"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A776C5-0312-5C4E-917A-3C22296ECCA7}" type="slidenum">
              <a:rPr lang="fi-FI" smtClean="0"/>
              <a:pPr/>
              <a:t>38</a:t>
            </a:fld>
            <a:endParaRPr lang="fi-FI"/>
          </a:p>
        </p:txBody>
      </p:sp>
    </p:spTree>
    <p:extLst>
      <p:ext uri="{BB962C8B-B14F-4D97-AF65-F5344CB8AC3E}">
        <p14:creationId xmlns:p14="http://schemas.microsoft.com/office/powerpoint/2010/main" val="2876786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R2_ur &lt;- .32</a:t>
            </a:r>
          </a:p>
          <a:p>
            <a:r>
              <a:rPr lang="en-US" dirty="0"/>
              <a:t>R2_r &lt;- .25</a:t>
            </a:r>
          </a:p>
          <a:p>
            <a:r>
              <a:rPr lang="en-US" dirty="0" err="1"/>
              <a:t>df_r</a:t>
            </a:r>
            <a:r>
              <a:rPr lang="en-US" dirty="0"/>
              <a:t> &lt;- 113 - 15 - 1</a:t>
            </a:r>
          </a:p>
          <a:p>
            <a:r>
              <a:rPr lang="en-US" dirty="0" err="1"/>
              <a:t>df_ur</a:t>
            </a:r>
            <a:r>
              <a:rPr lang="en-US" dirty="0"/>
              <a:t> &lt;- 113 - 18 - 1</a:t>
            </a:r>
          </a:p>
          <a:p>
            <a:endParaRPr lang="en-US" dirty="0"/>
          </a:p>
          <a:p>
            <a:r>
              <a:rPr lang="en-US" dirty="0"/>
              <a:t>F &lt;- ((R2_ur - R2_r)/(</a:t>
            </a:r>
            <a:r>
              <a:rPr lang="en-US" dirty="0" err="1"/>
              <a:t>df_r</a:t>
            </a:r>
            <a:r>
              <a:rPr lang="en-US" dirty="0"/>
              <a:t> - </a:t>
            </a:r>
            <a:r>
              <a:rPr lang="en-US" dirty="0" err="1"/>
              <a:t>df_ur</a:t>
            </a:r>
            <a:r>
              <a:rPr lang="en-US" dirty="0"/>
              <a:t>)) /</a:t>
            </a:r>
          </a:p>
          <a:p>
            <a:r>
              <a:rPr lang="en-US" dirty="0"/>
              <a:t>  ((1-R2_ur)/</a:t>
            </a:r>
            <a:r>
              <a:rPr lang="en-US" dirty="0" err="1"/>
              <a:t>df_ur</a:t>
            </a:r>
            <a:r>
              <a:rPr lang="en-US" dirty="0"/>
              <a:t>)</a:t>
            </a:r>
          </a:p>
          <a:p>
            <a:endParaRPr lang="en-US" dirty="0"/>
          </a:p>
          <a:p>
            <a:r>
              <a:rPr lang="en-US" dirty="0" err="1"/>
              <a:t>pf</a:t>
            </a:r>
            <a:r>
              <a:rPr lang="en-US" dirty="0"/>
              <a:t>(</a:t>
            </a:r>
            <a:r>
              <a:rPr lang="en-US" dirty="0" err="1"/>
              <a:t>F,df_r-df_ur,df_ur</a:t>
            </a:r>
            <a:r>
              <a:rPr lang="en-US" dirty="0"/>
              <a:t>, </a:t>
            </a:r>
            <a:r>
              <a:rPr lang="en-US" dirty="0" err="1"/>
              <a:t>lower.tail</a:t>
            </a:r>
            <a:r>
              <a:rPr lang="en-US" dirty="0"/>
              <a:t> = FALSE)</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42</a:t>
            </a:fld>
            <a:endParaRPr lang="fi-FI"/>
          </a:p>
        </p:txBody>
      </p:sp>
    </p:spTree>
    <p:extLst>
      <p:ext uri="{BB962C8B-B14F-4D97-AF65-F5344CB8AC3E}">
        <p14:creationId xmlns:p14="http://schemas.microsoft.com/office/powerpoint/2010/main" val="850643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48</a:t>
            </a:fld>
            <a:endParaRPr lang="fi-FI"/>
          </a:p>
        </p:txBody>
      </p:sp>
    </p:spTree>
    <p:extLst>
      <p:ext uri="{BB962C8B-B14F-4D97-AF65-F5344CB8AC3E}">
        <p14:creationId xmlns:p14="http://schemas.microsoft.com/office/powerpoint/2010/main" val="1598237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dirty="0"/>
              <a:t>library(psych)</a:t>
            </a:r>
          </a:p>
          <a:p>
            <a:endParaRPr lang="en-US" dirty="0"/>
          </a:p>
          <a:p>
            <a:r>
              <a:rPr lang="en-US" dirty="0"/>
              <a:t># This is a function that I use for creating correlation tables form published</a:t>
            </a:r>
          </a:p>
          <a:p>
            <a:r>
              <a:rPr lang="en-US" dirty="0"/>
              <a:t># articles. I could have equally well just type the correlation matrix here,</a:t>
            </a:r>
          </a:p>
          <a:p>
            <a:r>
              <a:rPr lang="en-US" dirty="0"/>
              <a:t># but doing it with a function makes it easier to process new articles when</a:t>
            </a:r>
          </a:p>
          <a:p>
            <a:r>
              <a:rPr lang="en-US" dirty="0"/>
              <a:t># I need to.</a:t>
            </a:r>
          </a:p>
          <a:p>
            <a:endParaRPr lang="en-US" dirty="0"/>
          </a:p>
          <a:p>
            <a:r>
              <a:rPr lang="en-US" dirty="0" err="1"/>
              <a:t>parseMatrixFromString</a:t>
            </a:r>
            <a:r>
              <a:rPr lang="en-US" dirty="0"/>
              <a:t> &lt;- function(</a:t>
            </a:r>
            <a:r>
              <a:rPr lang="en-US" dirty="0" err="1"/>
              <a:t>tableString</a:t>
            </a:r>
            <a:r>
              <a:rPr lang="en-US" dirty="0"/>
              <a:t>){</a:t>
            </a:r>
          </a:p>
          <a:p>
            <a:r>
              <a:rPr lang="en-US" dirty="0"/>
              <a:t>  </a:t>
            </a:r>
          </a:p>
          <a:p>
            <a:r>
              <a:rPr lang="en-US" dirty="0"/>
              <a:t>  ret &lt;- NULL</a:t>
            </a:r>
          </a:p>
          <a:p>
            <a:r>
              <a:rPr lang="en-US" dirty="0"/>
              <a:t>  rows &lt;- </a:t>
            </a:r>
            <a:r>
              <a:rPr lang="en-US" dirty="0" err="1"/>
              <a:t>strsplit</a:t>
            </a:r>
            <a:r>
              <a:rPr lang="en-US" dirty="0"/>
              <a:t>(</a:t>
            </a:r>
            <a:r>
              <a:rPr lang="en-US" dirty="0" err="1"/>
              <a:t>tableString</a:t>
            </a:r>
            <a:r>
              <a:rPr lang="en-US" dirty="0"/>
              <a:t>, "\n")[[1]]</a:t>
            </a:r>
          </a:p>
          <a:p>
            <a:r>
              <a:rPr lang="en-US" dirty="0"/>
              <a:t>  </a:t>
            </a:r>
          </a:p>
          <a:p>
            <a:r>
              <a:rPr lang="en-US" dirty="0"/>
              <a:t>  for(row in rows){</a:t>
            </a:r>
          </a:p>
          <a:p>
            <a:r>
              <a:rPr lang="en-US" dirty="0"/>
              <a:t>    </a:t>
            </a:r>
            <a:r>
              <a:rPr lang="en-US" dirty="0" err="1"/>
              <a:t>rowContent</a:t>
            </a:r>
            <a:r>
              <a:rPr lang="en-US" dirty="0"/>
              <a:t> &lt;- c()</a:t>
            </a:r>
          </a:p>
          <a:p>
            <a:r>
              <a:rPr lang="en-US" dirty="0"/>
              <a:t>    </a:t>
            </a:r>
            <a:r>
              <a:rPr lang="en-US" dirty="0" err="1"/>
              <a:t>rowName</a:t>
            </a:r>
            <a:r>
              <a:rPr lang="en-US" dirty="0"/>
              <a:t> &lt;- NULL</a:t>
            </a:r>
          </a:p>
          <a:p>
            <a:r>
              <a:rPr lang="en-US" dirty="0"/>
              <a:t>    </a:t>
            </a:r>
          </a:p>
          <a:p>
            <a:r>
              <a:rPr lang="en-US" dirty="0"/>
              <a:t>    cells &lt;- </a:t>
            </a:r>
            <a:r>
              <a:rPr lang="en-US" dirty="0" err="1"/>
              <a:t>strsplit</a:t>
            </a:r>
            <a:r>
              <a:rPr lang="en-US" dirty="0"/>
              <a:t>(row," ")[[1]]</a:t>
            </a:r>
          </a:p>
          <a:p>
            <a:r>
              <a:rPr lang="en-US" dirty="0"/>
              <a:t>    for(cell in cells){</a:t>
            </a:r>
          </a:p>
          <a:p>
            <a:r>
              <a:rPr lang="en-US" dirty="0"/>
              <a:t>      </a:t>
            </a:r>
          </a:p>
          <a:p>
            <a:r>
              <a:rPr lang="en-US" dirty="0"/>
              <a:t>      #Skip </a:t>
            </a:r>
            <a:r>
              <a:rPr lang="en-US" dirty="0" err="1"/>
              <a:t>spacs</a:t>
            </a:r>
            <a:endParaRPr lang="en-US" dirty="0"/>
          </a:p>
          <a:p>
            <a:r>
              <a:rPr lang="en-US" dirty="0"/>
              <a:t>      if(cell != ""){</a:t>
            </a:r>
          </a:p>
          <a:p>
            <a:r>
              <a:rPr lang="en-US" dirty="0"/>
              <a:t>        </a:t>
            </a:r>
            <a:r>
              <a:rPr lang="en-US" dirty="0" err="1"/>
              <a:t>containsNumbers</a:t>
            </a:r>
            <a:r>
              <a:rPr lang="en-US" dirty="0"/>
              <a:t> &lt;- </a:t>
            </a:r>
            <a:r>
              <a:rPr lang="en-US" dirty="0" err="1"/>
              <a:t>grepl</a:t>
            </a:r>
            <a:r>
              <a:rPr lang="en-US" dirty="0"/>
              <a:t>("[0-9]", cell)</a:t>
            </a:r>
          </a:p>
          <a:p>
            <a:r>
              <a:rPr lang="en-US" dirty="0"/>
              <a:t>        </a:t>
            </a:r>
            <a:r>
              <a:rPr lang="en-US" dirty="0" err="1"/>
              <a:t>containsLetters</a:t>
            </a:r>
            <a:r>
              <a:rPr lang="en-US" dirty="0"/>
              <a:t> &lt;-  </a:t>
            </a:r>
            <a:r>
              <a:rPr lang="en-US" dirty="0" err="1"/>
              <a:t>grepl</a:t>
            </a:r>
            <a:r>
              <a:rPr lang="en-US" dirty="0"/>
              <a:t>("[A-</a:t>
            </a:r>
            <a:r>
              <a:rPr lang="en-US" dirty="0" err="1"/>
              <a:t>Za</a:t>
            </a:r>
            <a:r>
              <a:rPr lang="en-US" dirty="0"/>
              <a:t>-z]", cell)</a:t>
            </a:r>
          </a:p>
          <a:p>
            <a:r>
              <a:rPr lang="en-US" dirty="0"/>
              <a:t>        </a:t>
            </a:r>
          </a:p>
          <a:p>
            <a:r>
              <a:rPr lang="en-US" dirty="0"/>
              <a:t>        # No letters and no </a:t>
            </a:r>
            <a:r>
              <a:rPr lang="en-US" dirty="0" err="1"/>
              <a:t>rowname</a:t>
            </a:r>
            <a:r>
              <a:rPr lang="en-US" dirty="0"/>
              <a:t> found yet -&gt; must be row number. Do nothing</a:t>
            </a:r>
          </a:p>
          <a:p>
            <a:r>
              <a:rPr lang="en-US" dirty="0"/>
              <a:t>        if(</a:t>
            </a:r>
            <a:r>
              <a:rPr lang="en-US" dirty="0" err="1"/>
              <a:t>is.null</a:t>
            </a:r>
            <a:r>
              <a:rPr lang="en-US" dirty="0"/>
              <a:t>(</a:t>
            </a:r>
            <a:r>
              <a:rPr lang="en-US" dirty="0" err="1"/>
              <a:t>rowName</a:t>
            </a:r>
            <a:r>
              <a:rPr lang="en-US" dirty="0"/>
              <a:t>) &amp;&amp; </a:t>
            </a:r>
            <a:r>
              <a:rPr lang="en-US" dirty="0" err="1"/>
              <a:t>containsLetters</a:t>
            </a:r>
            <a:r>
              <a:rPr lang="en-US" dirty="0"/>
              <a:t>){</a:t>
            </a:r>
          </a:p>
          <a:p>
            <a:r>
              <a:rPr lang="en-US" dirty="0"/>
              <a:t>          </a:t>
            </a:r>
            <a:r>
              <a:rPr lang="en-US" dirty="0" err="1"/>
              <a:t>rowName</a:t>
            </a:r>
            <a:r>
              <a:rPr lang="en-US" dirty="0"/>
              <a:t> &lt;- cell</a:t>
            </a:r>
          </a:p>
          <a:p>
            <a:r>
              <a:rPr lang="en-US" dirty="0"/>
              <a:t>        } </a:t>
            </a:r>
          </a:p>
          <a:p>
            <a:r>
              <a:rPr lang="en-US" dirty="0"/>
              <a:t>        # Still part of row name</a:t>
            </a:r>
          </a:p>
          <a:p>
            <a:r>
              <a:rPr lang="en-US" dirty="0"/>
              <a:t>        else if(length(</a:t>
            </a:r>
            <a:r>
              <a:rPr lang="en-US" dirty="0" err="1"/>
              <a:t>rowContent</a:t>
            </a:r>
            <a:r>
              <a:rPr lang="en-US" dirty="0"/>
              <a:t>) == 0 &amp;&amp; ! </a:t>
            </a:r>
            <a:r>
              <a:rPr lang="en-US" dirty="0" err="1"/>
              <a:t>containsNumbers</a:t>
            </a:r>
            <a:r>
              <a:rPr lang="en-US" dirty="0"/>
              <a:t>){</a:t>
            </a:r>
          </a:p>
          <a:p>
            <a:r>
              <a:rPr lang="en-US" dirty="0"/>
              <a:t>          </a:t>
            </a:r>
            <a:r>
              <a:rPr lang="en-US" dirty="0" err="1"/>
              <a:t>rowName</a:t>
            </a:r>
            <a:r>
              <a:rPr lang="en-US" dirty="0"/>
              <a:t> &lt;- paste(</a:t>
            </a:r>
            <a:r>
              <a:rPr lang="en-US" dirty="0" err="1"/>
              <a:t>rowName</a:t>
            </a:r>
            <a:r>
              <a:rPr lang="en-US" dirty="0"/>
              <a:t>, cell)</a:t>
            </a:r>
          </a:p>
          <a:p>
            <a:r>
              <a:rPr lang="en-US" dirty="0"/>
              <a:t>        }</a:t>
            </a:r>
          </a:p>
          <a:p>
            <a:r>
              <a:rPr lang="en-US" dirty="0"/>
              <a:t>        # Must be content</a:t>
            </a:r>
          </a:p>
          <a:p>
            <a:r>
              <a:rPr lang="en-US" dirty="0"/>
              <a:t>        else if(! </a:t>
            </a:r>
            <a:r>
              <a:rPr lang="en-US" dirty="0" err="1"/>
              <a:t>is.null</a:t>
            </a:r>
            <a:r>
              <a:rPr lang="en-US" dirty="0"/>
              <a:t>(</a:t>
            </a:r>
            <a:r>
              <a:rPr lang="en-US" dirty="0" err="1"/>
              <a:t>rowName</a:t>
            </a:r>
            <a:r>
              <a:rPr lang="en-US" dirty="0"/>
              <a:t>) &amp;&amp; </a:t>
            </a:r>
            <a:r>
              <a:rPr lang="en-US" dirty="0" err="1"/>
              <a:t>containsNumbers</a:t>
            </a:r>
            <a:r>
              <a:rPr lang="en-US" dirty="0"/>
              <a:t>){</a:t>
            </a:r>
          </a:p>
          <a:p>
            <a:r>
              <a:rPr lang="en-US" dirty="0"/>
              <a:t>          </a:t>
            </a:r>
            <a:r>
              <a:rPr lang="en-US" dirty="0" err="1"/>
              <a:t>rowContent</a:t>
            </a:r>
            <a:r>
              <a:rPr lang="en-US" dirty="0"/>
              <a:t> &lt;- c(</a:t>
            </a:r>
            <a:r>
              <a:rPr lang="en-US" dirty="0" err="1"/>
              <a:t>rowContent</a:t>
            </a:r>
            <a:r>
              <a:rPr lang="en-US" dirty="0"/>
              <a:t>, </a:t>
            </a:r>
            <a:r>
              <a:rPr lang="en-US" dirty="0" err="1"/>
              <a:t>as.numeric</a:t>
            </a:r>
            <a:r>
              <a:rPr lang="en-US" dirty="0"/>
              <a:t>(</a:t>
            </a:r>
            <a:r>
              <a:rPr lang="en-US" dirty="0" err="1"/>
              <a:t>gsub</a:t>
            </a:r>
            <a:r>
              <a:rPr lang="en-US" dirty="0"/>
              <a:t>("[^0-9.-]","",cell)))  </a:t>
            </a:r>
          </a:p>
          <a:p>
            <a:r>
              <a:rPr lang="en-US" dirty="0"/>
              <a:t>        }</a:t>
            </a:r>
          </a:p>
          <a:p>
            <a:r>
              <a:rPr lang="en-US" dirty="0"/>
              <a:t>        </a:t>
            </a:r>
          </a:p>
          <a:p>
            <a:r>
              <a:rPr lang="en-US" dirty="0"/>
              <a:t>        # Other cases that are ignored.   </a:t>
            </a:r>
          </a:p>
          <a:p>
            <a:r>
              <a:rPr lang="en-US" dirty="0"/>
              <a:t>        # No letters and no </a:t>
            </a:r>
            <a:r>
              <a:rPr lang="en-US" dirty="0" err="1"/>
              <a:t>rowname</a:t>
            </a:r>
            <a:r>
              <a:rPr lang="en-US" dirty="0"/>
              <a:t> found yet -&gt; must be row number</a:t>
            </a:r>
          </a:p>
          <a:p>
            <a:r>
              <a:rPr lang="en-US" dirty="0"/>
              <a:t>        </a:t>
            </a:r>
          </a:p>
          <a:p>
            <a:r>
              <a:rPr lang="en-US" dirty="0"/>
              <a:t>      }</a:t>
            </a:r>
          </a:p>
          <a:p>
            <a:r>
              <a:rPr lang="en-US" dirty="0"/>
              <a:t>    }</a:t>
            </a:r>
          </a:p>
          <a:p>
            <a:r>
              <a:rPr lang="en-US" dirty="0"/>
              <a:t>    if(</a:t>
            </a:r>
            <a:r>
              <a:rPr lang="en-US" dirty="0" err="1"/>
              <a:t>is.null</a:t>
            </a:r>
            <a:r>
              <a:rPr lang="en-US" dirty="0"/>
              <a:t>(ret)) ret &lt;- matrix(</a:t>
            </a:r>
            <a:r>
              <a:rPr lang="en-US" dirty="0" err="1"/>
              <a:t>rowContent</a:t>
            </a:r>
            <a:r>
              <a:rPr lang="en-US" dirty="0"/>
              <a:t>, </a:t>
            </a:r>
            <a:r>
              <a:rPr lang="en-US" dirty="0" err="1"/>
              <a:t>nrow</a:t>
            </a:r>
            <a:r>
              <a:rPr lang="en-US" dirty="0"/>
              <a:t>=1)</a:t>
            </a:r>
          </a:p>
          <a:p>
            <a:r>
              <a:rPr lang="en-US" dirty="0"/>
              <a:t>    else{</a:t>
            </a:r>
          </a:p>
          <a:p>
            <a:r>
              <a:rPr lang="en-US" dirty="0"/>
              <a:t>      while(</a:t>
            </a:r>
            <a:r>
              <a:rPr lang="en-US" dirty="0" err="1"/>
              <a:t>ncol</a:t>
            </a:r>
            <a:r>
              <a:rPr lang="en-US" dirty="0"/>
              <a:t>(ret) &lt; length(</a:t>
            </a:r>
            <a:r>
              <a:rPr lang="en-US" dirty="0" err="1"/>
              <a:t>rowContent</a:t>
            </a:r>
            <a:r>
              <a:rPr lang="en-US" dirty="0"/>
              <a:t>)) ret &lt;- </a:t>
            </a:r>
            <a:r>
              <a:rPr lang="en-US" dirty="0" err="1"/>
              <a:t>cbind</a:t>
            </a:r>
            <a:r>
              <a:rPr lang="en-US" dirty="0"/>
              <a:t>(</a:t>
            </a:r>
            <a:r>
              <a:rPr lang="en-US" dirty="0" err="1"/>
              <a:t>ret,NA</a:t>
            </a:r>
            <a:r>
              <a:rPr lang="en-US" dirty="0"/>
              <a:t>)</a:t>
            </a:r>
          </a:p>
          <a:p>
            <a:r>
              <a:rPr lang="en-US" dirty="0"/>
              <a:t>      ret &lt;- </a:t>
            </a:r>
            <a:r>
              <a:rPr lang="en-US" dirty="0" err="1"/>
              <a:t>rbind</a:t>
            </a:r>
            <a:r>
              <a:rPr lang="en-US" dirty="0"/>
              <a:t>(</a:t>
            </a:r>
            <a:r>
              <a:rPr lang="en-US" dirty="0" err="1"/>
              <a:t>ret,rowContent</a:t>
            </a:r>
            <a:r>
              <a:rPr lang="en-US" dirty="0"/>
              <a:t>)</a:t>
            </a:r>
          </a:p>
          <a:p>
            <a:r>
              <a:rPr lang="en-US" dirty="0"/>
              <a:t>    }</a:t>
            </a:r>
          </a:p>
          <a:p>
            <a:r>
              <a:rPr lang="en-US" dirty="0"/>
              <a:t>    </a:t>
            </a:r>
          </a:p>
          <a:p>
            <a:r>
              <a:rPr lang="en-US" dirty="0"/>
              <a:t>    </a:t>
            </a:r>
            <a:r>
              <a:rPr lang="en-US" dirty="0" err="1"/>
              <a:t>rownames</a:t>
            </a:r>
            <a:r>
              <a:rPr lang="en-US" dirty="0"/>
              <a:t>(ret)[</a:t>
            </a:r>
            <a:r>
              <a:rPr lang="en-US" dirty="0" err="1"/>
              <a:t>nrow</a:t>
            </a:r>
            <a:r>
              <a:rPr lang="en-US" dirty="0"/>
              <a:t>(ret)] &lt;- </a:t>
            </a:r>
            <a:r>
              <a:rPr lang="en-US" dirty="0" err="1"/>
              <a:t>gsub</a:t>
            </a:r>
            <a:r>
              <a:rPr lang="en-US" dirty="0"/>
              <a:t>("^_+","", </a:t>
            </a:r>
            <a:r>
              <a:rPr lang="en-US" dirty="0" err="1"/>
              <a:t>gsub</a:t>
            </a:r>
            <a:r>
              <a:rPr lang="en-US" dirty="0"/>
              <a:t>(" ","_", </a:t>
            </a:r>
            <a:r>
              <a:rPr lang="en-US" dirty="0" err="1"/>
              <a:t>gsub</a:t>
            </a:r>
            <a:r>
              <a:rPr lang="en-US" dirty="0"/>
              <a:t>("[^A-Za-z0-9 _]", "", </a:t>
            </a:r>
            <a:r>
              <a:rPr lang="en-US" dirty="0" err="1"/>
              <a:t>rowName</a:t>
            </a:r>
            <a:r>
              <a:rPr lang="en-US" dirty="0"/>
              <a:t>)))</a:t>
            </a:r>
          </a:p>
          <a:p>
            <a:r>
              <a:rPr lang="en-US" dirty="0"/>
              <a:t>  }</a:t>
            </a:r>
          </a:p>
          <a:p>
            <a:r>
              <a:rPr lang="en-US" dirty="0"/>
              <a:t>  </a:t>
            </a:r>
          </a:p>
          <a:p>
            <a:r>
              <a:rPr lang="en-US" dirty="0"/>
              <a:t>  return(ret)</a:t>
            </a:r>
          </a:p>
          <a:p>
            <a:r>
              <a:rPr lang="en-US" dirty="0"/>
              <a:t>}</a:t>
            </a:r>
          </a:p>
          <a:p>
            <a:endParaRPr lang="en-US" dirty="0"/>
          </a:p>
          <a:p>
            <a:r>
              <a:rPr lang="en-US" dirty="0" err="1"/>
              <a:t>correlationMatrixFromLowerTriangleOfMatrix</a:t>
            </a:r>
            <a:r>
              <a:rPr lang="en-US" dirty="0"/>
              <a:t> &lt;- function(x){</a:t>
            </a:r>
          </a:p>
          <a:p>
            <a:r>
              <a:rPr lang="en-US" dirty="0"/>
              <a:t>  </a:t>
            </a:r>
          </a:p>
          <a:p>
            <a:r>
              <a:rPr lang="en-US" dirty="0"/>
              <a:t>  </a:t>
            </a:r>
            <a:r>
              <a:rPr lang="en-US" dirty="0" err="1"/>
              <a:t>correlationMatrix</a:t>
            </a:r>
            <a:r>
              <a:rPr lang="en-US" dirty="0"/>
              <a:t> &lt;- x</a:t>
            </a:r>
          </a:p>
          <a:p>
            <a:r>
              <a:rPr lang="en-US" dirty="0"/>
              <a:t>  </a:t>
            </a:r>
          </a:p>
          <a:p>
            <a:r>
              <a:rPr lang="en-US" dirty="0"/>
              <a:t>  # The last column of correlation matrix can be missing</a:t>
            </a:r>
          </a:p>
          <a:p>
            <a:r>
              <a:rPr lang="en-US" dirty="0"/>
              <a:t>  if(</a:t>
            </a:r>
            <a:r>
              <a:rPr lang="en-US" dirty="0" err="1"/>
              <a:t>ncol</a:t>
            </a:r>
            <a:r>
              <a:rPr lang="en-US" dirty="0"/>
              <a:t>(</a:t>
            </a:r>
            <a:r>
              <a:rPr lang="en-US" dirty="0" err="1"/>
              <a:t>correlationMatrix</a:t>
            </a:r>
            <a:r>
              <a:rPr lang="en-US" dirty="0"/>
              <a:t>) &lt; </a:t>
            </a:r>
            <a:r>
              <a:rPr lang="en-US" dirty="0" err="1"/>
              <a:t>nrow</a:t>
            </a:r>
            <a:r>
              <a:rPr lang="en-US" dirty="0"/>
              <a:t>(</a:t>
            </a:r>
            <a:r>
              <a:rPr lang="en-US" dirty="0" err="1"/>
              <a:t>correlationMatrix</a:t>
            </a:r>
            <a:r>
              <a:rPr lang="en-US" dirty="0"/>
              <a:t>)) </a:t>
            </a:r>
            <a:r>
              <a:rPr lang="en-US" dirty="0" err="1"/>
              <a:t>correlationMatrix</a:t>
            </a:r>
            <a:r>
              <a:rPr lang="en-US" dirty="0"/>
              <a:t> &lt;- </a:t>
            </a:r>
            <a:r>
              <a:rPr lang="en-US" dirty="0" err="1"/>
              <a:t>cbind</a:t>
            </a:r>
            <a:r>
              <a:rPr lang="en-US" dirty="0"/>
              <a:t>(</a:t>
            </a:r>
            <a:r>
              <a:rPr lang="en-US" dirty="0" err="1"/>
              <a:t>correlationMatrix,NA</a:t>
            </a:r>
            <a:r>
              <a:rPr lang="en-US" dirty="0"/>
              <a:t>)</a:t>
            </a:r>
          </a:p>
          <a:p>
            <a:r>
              <a:rPr lang="en-US" dirty="0"/>
              <a:t>  </a:t>
            </a:r>
          </a:p>
          <a:p>
            <a:r>
              <a:rPr lang="en-US" dirty="0"/>
              <a:t>  </a:t>
            </a:r>
            <a:r>
              <a:rPr lang="en-US" dirty="0" err="1"/>
              <a:t>correlationMatrix</a:t>
            </a:r>
            <a:r>
              <a:rPr lang="en-US" dirty="0"/>
              <a:t>[</a:t>
            </a:r>
            <a:r>
              <a:rPr lang="en-US" dirty="0" err="1"/>
              <a:t>upper.tri</a:t>
            </a:r>
            <a:r>
              <a:rPr lang="en-US" dirty="0"/>
              <a:t>(</a:t>
            </a:r>
            <a:r>
              <a:rPr lang="en-US" dirty="0" err="1"/>
              <a:t>correlationMatrix</a:t>
            </a:r>
            <a:r>
              <a:rPr lang="en-US" dirty="0"/>
              <a:t>)] &lt;- t(</a:t>
            </a:r>
            <a:r>
              <a:rPr lang="en-US" dirty="0" err="1"/>
              <a:t>correlationMatrix</a:t>
            </a:r>
            <a:r>
              <a:rPr lang="en-US" dirty="0"/>
              <a:t>)[</a:t>
            </a:r>
            <a:r>
              <a:rPr lang="en-US" dirty="0" err="1"/>
              <a:t>upper.tri</a:t>
            </a:r>
            <a:r>
              <a:rPr lang="en-US" dirty="0"/>
              <a:t>(</a:t>
            </a:r>
            <a:r>
              <a:rPr lang="en-US" dirty="0" err="1"/>
              <a:t>correlationMatrix</a:t>
            </a:r>
            <a:r>
              <a:rPr lang="en-US" dirty="0"/>
              <a:t>)]</a:t>
            </a:r>
          </a:p>
          <a:p>
            <a:r>
              <a:rPr lang="en-US" dirty="0"/>
              <a:t>  </a:t>
            </a:r>
            <a:r>
              <a:rPr lang="en-US" dirty="0" err="1"/>
              <a:t>diag</a:t>
            </a:r>
            <a:r>
              <a:rPr lang="en-US" dirty="0"/>
              <a:t>(</a:t>
            </a:r>
            <a:r>
              <a:rPr lang="en-US" dirty="0" err="1"/>
              <a:t>correlationMatrix</a:t>
            </a:r>
            <a:r>
              <a:rPr lang="en-US" dirty="0"/>
              <a:t>) &lt;- 1</a:t>
            </a:r>
          </a:p>
          <a:p>
            <a:r>
              <a:rPr lang="en-US" dirty="0"/>
              <a:t>  </a:t>
            </a:r>
            <a:r>
              <a:rPr lang="en-US" dirty="0" err="1"/>
              <a:t>colnames</a:t>
            </a:r>
            <a:r>
              <a:rPr lang="en-US" dirty="0"/>
              <a:t>(</a:t>
            </a:r>
            <a:r>
              <a:rPr lang="en-US" dirty="0" err="1"/>
              <a:t>correlationMatrix</a:t>
            </a:r>
            <a:r>
              <a:rPr lang="en-US" dirty="0"/>
              <a:t>) &lt;- </a:t>
            </a:r>
            <a:r>
              <a:rPr lang="en-US" dirty="0" err="1"/>
              <a:t>rownames</a:t>
            </a:r>
            <a:r>
              <a:rPr lang="en-US" dirty="0"/>
              <a:t>(</a:t>
            </a:r>
            <a:r>
              <a:rPr lang="en-US" dirty="0" err="1"/>
              <a:t>correlationMatrix</a:t>
            </a:r>
            <a:r>
              <a:rPr lang="en-US" dirty="0"/>
              <a:t>)  </a:t>
            </a:r>
          </a:p>
          <a:p>
            <a:r>
              <a:rPr lang="en-US" dirty="0"/>
              <a:t>  </a:t>
            </a:r>
          </a:p>
          <a:p>
            <a:r>
              <a:rPr lang="en-US" dirty="0"/>
              <a:t>  return(</a:t>
            </a:r>
            <a:r>
              <a:rPr lang="en-US" dirty="0" err="1"/>
              <a:t>correlationMatrix</a:t>
            </a:r>
            <a:r>
              <a:rPr lang="en-US" dirty="0"/>
              <a:t>)</a:t>
            </a:r>
          </a:p>
          <a:p>
            <a:r>
              <a:rPr lang="en-US" dirty="0"/>
              <a:t>  </a:t>
            </a:r>
          </a:p>
          <a:p>
            <a:r>
              <a:rPr lang="en-US" dirty="0"/>
              <a:t>}</a:t>
            </a:r>
          </a:p>
          <a:p>
            <a:endParaRPr lang="en-US" dirty="0"/>
          </a:p>
          <a:p>
            <a:r>
              <a:rPr lang="en-US" dirty="0"/>
              <a:t>table1 &lt;- </a:t>
            </a:r>
            <a:r>
              <a:rPr lang="en-US" dirty="0" err="1"/>
              <a:t>parseMatrixFromString</a:t>
            </a:r>
            <a:r>
              <a:rPr lang="en-US" dirty="0"/>
              <a:t>("1. Patient satisfaction 0.51 0.11</a:t>
            </a:r>
          </a:p>
          <a:p>
            <a:r>
              <a:rPr lang="en-US" dirty="0"/>
              <a:t>                                2. Practice busyness 0.66 0.47 -.30</a:t>
            </a:r>
          </a:p>
          <a:p>
            <a:r>
              <a:rPr lang="en-US" dirty="0"/>
              <a:t>                                3. Full-time equivalent 0.80 0.20 -.07 .11</a:t>
            </a:r>
          </a:p>
          <a:p>
            <a:r>
              <a:rPr lang="en-US" dirty="0"/>
              <a:t>                                4. Number of patients in panel 1,749.77 550.63 -.10 .26 .59</a:t>
            </a:r>
          </a:p>
          <a:p>
            <a:r>
              <a:rPr lang="en-US" dirty="0"/>
              <a:t>                                5. Panel age 45.84 4.89 .07 -.07 .05 -.03</a:t>
            </a:r>
          </a:p>
          <a:p>
            <a:r>
              <a:rPr lang="en-US" dirty="0"/>
              <a:t>                                6. Chronic sickness of panel 1.04 0.12 .13 -.12 -.15 -.13 .55</a:t>
            </a:r>
          </a:p>
          <a:p>
            <a:r>
              <a:rPr lang="en-US" dirty="0"/>
              <a:t>                                7. Tenure with </a:t>
            </a:r>
            <a:r>
              <a:rPr lang="en-US" dirty="0" err="1"/>
              <a:t>Medcorp</a:t>
            </a:r>
            <a:r>
              <a:rPr lang="en-US" dirty="0"/>
              <a:t> 14.81 8.51 .20 -.14 .14 .08 .33 -.20</a:t>
            </a:r>
          </a:p>
          <a:p>
            <a:r>
              <a:rPr lang="en-US" dirty="0"/>
              <a:t>                                8. Age 50.34 6.58 .09 -.09 .16 .21 .29 -.05 .69</a:t>
            </a:r>
          </a:p>
          <a:p>
            <a:r>
              <a:rPr lang="en-US" dirty="0"/>
              <a:t>                                9. Nonwhite 0.12 0.32 -.15 .02 .01 -.04 -.14 -.05 -.12 -.03</a:t>
            </a:r>
          </a:p>
          <a:p>
            <a:r>
              <a:rPr lang="en-US" dirty="0"/>
              <a:t>                                10. Female 0.38 0.49 -.06 -.06 -.63 -.44 -.21 .04 -.25 -.31 .12</a:t>
            </a:r>
          </a:p>
          <a:p>
            <a:r>
              <a:rPr lang="en-US" dirty="0"/>
              <a:t>                                11. Productivity 23.00 1.97 .05 .12 .22 .30 -.06 .22 -.25 -.01 -.04 -.15</a:t>
            </a:r>
          </a:p>
          <a:p>
            <a:r>
              <a:rPr lang="en-US" dirty="0"/>
              <a:t>                                12. Quality -0.01 1.55 .11 .03 .07 .08 .21 .05 .14 .11 .02 .04 -.03</a:t>
            </a:r>
          </a:p>
          <a:p>
            <a:r>
              <a:rPr lang="en-US" dirty="0"/>
              <a:t>                                13. Accessibility to patients 0.16 0.15 .13 -.11 -.18 -.23 .05 -.06 -.04 -.16 -.11 .21 .05 .23")</a:t>
            </a:r>
          </a:p>
          <a:p>
            <a:endParaRPr lang="en-US" dirty="0"/>
          </a:p>
          <a:p>
            <a:r>
              <a:rPr lang="en-US" dirty="0" err="1"/>
              <a:t>cormat</a:t>
            </a:r>
            <a:r>
              <a:rPr lang="en-US" dirty="0"/>
              <a:t> &lt;- </a:t>
            </a:r>
            <a:r>
              <a:rPr lang="en-US" dirty="0" err="1"/>
              <a:t>correlationMatrixFromLowerTriangleOfMatrix</a:t>
            </a:r>
            <a:r>
              <a:rPr lang="en-US" dirty="0"/>
              <a:t>(table1[,-(1:2)])</a:t>
            </a:r>
          </a:p>
          <a:p>
            <a:endParaRPr lang="en-US" dirty="0"/>
          </a:p>
          <a:p>
            <a:r>
              <a:rPr lang="en-US" dirty="0"/>
              <a:t># End of reading the correlation matrix</a:t>
            </a:r>
          </a:p>
          <a:p>
            <a:endParaRPr lang="en-US" dirty="0"/>
          </a:p>
          <a:p>
            <a:r>
              <a:rPr lang="en-US" dirty="0"/>
              <a:t># This is the actual regression</a:t>
            </a:r>
          </a:p>
          <a:p>
            <a:endParaRPr lang="en-US" dirty="0"/>
          </a:p>
          <a:p>
            <a:r>
              <a:rPr lang="en-US" dirty="0"/>
              <a:t>reg1 &lt;- </a:t>
            </a:r>
            <a:r>
              <a:rPr lang="en-US" dirty="0" err="1"/>
              <a:t>setCor</a:t>
            </a:r>
            <a:r>
              <a:rPr lang="en-US" dirty="0"/>
              <a:t>(y= 1, x= 2:13, data = </a:t>
            </a:r>
            <a:r>
              <a:rPr lang="en-US" dirty="0" err="1"/>
              <a:t>cormat</a:t>
            </a:r>
            <a:r>
              <a:rPr lang="en-US" dirty="0"/>
              <a:t>, </a:t>
            </a:r>
            <a:r>
              <a:rPr lang="en-US" dirty="0" err="1"/>
              <a:t>n.obs</a:t>
            </a:r>
            <a:r>
              <a:rPr lang="en-US" dirty="0"/>
              <a:t>=113, plot = FALSE)</a:t>
            </a:r>
          </a:p>
          <a:p>
            <a:r>
              <a:rPr lang="en-US" dirty="0"/>
              <a:t>summary(reg1)</a:t>
            </a:r>
          </a:p>
          <a:p>
            <a:endParaRPr lang="en-US" dirty="0"/>
          </a:p>
          <a:p>
            <a:r>
              <a:rPr lang="en-US" dirty="0"/>
              <a:t>round(</a:t>
            </a:r>
            <a:r>
              <a:rPr lang="en-US" dirty="0" err="1"/>
              <a:t>cbind</a:t>
            </a:r>
            <a:r>
              <a:rPr lang="en-US" dirty="0"/>
              <a:t>(reg1$beta, reg1$Probability), digits = 3)</a:t>
            </a:r>
          </a:p>
          <a:p>
            <a:endParaRPr lang="en-US" dirty="0"/>
          </a:p>
          <a:p>
            <a:r>
              <a:rPr lang="en-US" dirty="0"/>
              <a:t># Sensitivity analysis, increase full time equivalent and decrease women</a:t>
            </a:r>
          </a:p>
          <a:p>
            <a:r>
              <a:rPr lang="en-US" dirty="0" err="1"/>
              <a:t>cormat</a:t>
            </a:r>
            <a:r>
              <a:rPr lang="en-US" dirty="0"/>
              <a:t>["Patient_satisfaction","</a:t>
            </a:r>
            <a:r>
              <a:rPr lang="en-US" dirty="0" err="1"/>
              <a:t>Fulltime_equivalent</a:t>
            </a:r>
            <a:r>
              <a:rPr lang="en-US" dirty="0"/>
              <a:t>"] &lt;- </a:t>
            </a:r>
          </a:p>
          <a:p>
            <a:r>
              <a:rPr lang="en-US" dirty="0"/>
              <a:t>  </a:t>
            </a:r>
            <a:r>
              <a:rPr lang="en-US" dirty="0" err="1"/>
              <a:t>cormat</a:t>
            </a:r>
            <a:r>
              <a:rPr lang="en-US" dirty="0"/>
              <a:t>["Fulltime_equivalent","</a:t>
            </a:r>
            <a:r>
              <a:rPr lang="en-US" dirty="0" err="1"/>
              <a:t>Patient_satisfaction</a:t>
            </a:r>
            <a:r>
              <a:rPr lang="en-US" dirty="0"/>
              <a:t>"] &lt;- </a:t>
            </a:r>
          </a:p>
          <a:p>
            <a:r>
              <a:rPr lang="en-US" dirty="0"/>
              <a:t>  </a:t>
            </a:r>
            <a:r>
              <a:rPr lang="en-US" dirty="0" err="1"/>
              <a:t>cormat</a:t>
            </a:r>
            <a:r>
              <a:rPr lang="en-US" dirty="0"/>
              <a:t>["Fulltime_equivalent","</a:t>
            </a:r>
            <a:r>
              <a:rPr lang="en-US" dirty="0" err="1"/>
              <a:t>Patient_satisfaction</a:t>
            </a:r>
            <a:r>
              <a:rPr lang="en-US" dirty="0"/>
              <a:t>"] +.005</a:t>
            </a:r>
          </a:p>
          <a:p>
            <a:endParaRPr lang="en-US" dirty="0"/>
          </a:p>
          <a:p>
            <a:r>
              <a:rPr lang="en-US" dirty="0" err="1"/>
              <a:t>cormat</a:t>
            </a:r>
            <a:r>
              <a:rPr lang="en-US" dirty="0"/>
              <a:t>["</a:t>
            </a:r>
            <a:r>
              <a:rPr lang="en-US" dirty="0" err="1"/>
              <a:t>Patient_satisfaction","Female</a:t>
            </a:r>
            <a:r>
              <a:rPr lang="en-US" dirty="0"/>
              <a:t>"] &lt;-</a:t>
            </a:r>
          </a:p>
          <a:p>
            <a:r>
              <a:rPr lang="en-US" dirty="0"/>
              <a:t>  </a:t>
            </a:r>
            <a:r>
              <a:rPr lang="en-US" dirty="0" err="1"/>
              <a:t>cormat</a:t>
            </a:r>
            <a:r>
              <a:rPr lang="en-US" dirty="0"/>
              <a:t>["Female","</a:t>
            </a:r>
            <a:r>
              <a:rPr lang="en-US" dirty="0" err="1"/>
              <a:t>Patient_satisfaction</a:t>
            </a:r>
            <a:r>
              <a:rPr lang="en-US" dirty="0"/>
              <a:t>"] &lt;-</a:t>
            </a:r>
          </a:p>
          <a:p>
            <a:r>
              <a:rPr lang="en-US" dirty="0"/>
              <a:t>  </a:t>
            </a:r>
            <a:r>
              <a:rPr lang="en-US" dirty="0" err="1"/>
              <a:t>cormat</a:t>
            </a:r>
            <a:r>
              <a:rPr lang="en-US" dirty="0"/>
              <a:t>["Female","</a:t>
            </a:r>
            <a:r>
              <a:rPr lang="en-US" dirty="0" err="1"/>
              <a:t>Patient_satisfaction</a:t>
            </a:r>
            <a:r>
              <a:rPr lang="en-US" dirty="0"/>
              <a:t>"]-.005</a:t>
            </a:r>
          </a:p>
          <a:p>
            <a:endParaRPr lang="en-US" dirty="0"/>
          </a:p>
          <a:p>
            <a:r>
              <a:rPr lang="en-US" dirty="0"/>
              <a:t>reg2 &lt;- </a:t>
            </a:r>
            <a:r>
              <a:rPr lang="en-US" dirty="0" err="1"/>
              <a:t>setCor</a:t>
            </a:r>
            <a:r>
              <a:rPr lang="en-US" dirty="0"/>
              <a:t>(y= 1, x= 2:13, data = </a:t>
            </a:r>
            <a:r>
              <a:rPr lang="en-US" dirty="0" err="1"/>
              <a:t>cormat</a:t>
            </a:r>
            <a:r>
              <a:rPr lang="en-US" dirty="0"/>
              <a:t>, </a:t>
            </a:r>
            <a:r>
              <a:rPr lang="en-US" dirty="0" err="1"/>
              <a:t>n.obs</a:t>
            </a:r>
            <a:r>
              <a:rPr lang="en-US" dirty="0"/>
              <a:t>=113, plot = FALSE)</a:t>
            </a:r>
          </a:p>
          <a:p>
            <a:endParaRPr lang="en-US" dirty="0"/>
          </a:p>
          <a:p>
            <a:r>
              <a:rPr lang="en-US" dirty="0"/>
              <a:t># Decrease full time equivalent and increase women</a:t>
            </a:r>
          </a:p>
          <a:p>
            <a:r>
              <a:rPr lang="en-US" dirty="0" err="1"/>
              <a:t>cormat</a:t>
            </a:r>
            <a:r>
              <a:rPr lang="en-US" dirty="0"/>
              <a:t>["Patient_satisfaction","</a:t>
            </a:r>
            <a:r>
              <a:rPr lang="en-US" dirty="0" err="1"/>
              <a:t>Fulltime_equivalent</a:t>
            </a:r>
            <a:r>
              <a:rPr lang="en-US" dirty="0"/>
              <a:t>"] &lt;-</a:t>
            </a:r>
          </a:p>
          <a:p>
            <a:r>
              <a:rPr lang="en-US" dirty="0"/>
              <a:t>  </a:t>
            </a:r>
            <a:r>
              <a:rPr lang="en-US" dirty="0" err="1"/>
              <a:t>cormat</a:t>
            </a:r>
            <a:r>
              <a:rPr lang="en-US" dirty="0"/>
              <a:t>["Fulltime_equivalent","</a:t>
            </a:r>
            <a:r>
              <a:rPr lang="en-US" dirty="0" err="1"/>
              <a:t>Patient_satisfaction</a:t>
            </a:r>
            <a:r>
              <a:rPr lang="en-US" dirty="0"/>
              <a:t>"] &lt;-</a:t>
            </a:r>
          </a:p>
          <a:p>
            <a:r>
              <a:rPr lang="en-US" dirty="0"/>
              <a:t>  </a:t>
            </a:r>
            <a:r>
              <a:rPr lang="en-US" dirty="0" err="1"/>
              <a:t>cormat</a:t>
            </a:r>
            <a:r>
              <a:rPr lang="en-US" dirty="0"/>
              <a:t>["Fulltime_equivalent","</a:t>
            </a:r>
            <a:r>
              <a:rPr lang="en-US" dirty="0" err="1"/>
              <a:t>Patient_satisfaction</a:t>
            </a:r>
            <a:r>
              <a:rPr lang="en-US" dirty="0"/>
              <a:t>"] -.01</a:t>
            </a:r>
          </a:p>
          <a:p>
            <a:endParaRPr lang="en-US" dirty="0"/>
          </a:p>
          <a:p>
            <a:r>
              <a:rPr lang="en-US" dirty="0" err="1"/>
              <a:t>cormat</a:t>
            </a:r>
            <a:r>
              <a:rPr lang="en-US" dirty="0"/>
              <a:t>["</a:t>
            </a:r>
            <a:r>
              <a:rPr lang="en-US" dirty="0" err="1"/>
              <a:t>Patient_satisfaction","Female</a:t>
            </a:r>
            <a:r>
              <a:rPr lang="en-US" dirty="0"/>
              <a:t>"] &lt;-</a:t>
            </a:r>
          </a:p>
          <a:p>
            <a:r>
              <a:rPr lang="en-US" dirty="0"/>
              <a:t>  </a:t>
            </a:r>
            <a:r>
              <a:rPr lang="en-US" dirty="0" err="1"/>
              <a:t>cormat</a:t>
            </a:r>
            <a:r>
              <a:rPr lang="en-US" dirty="0"/>
              <a:t>["Female","</a:t>
            </a:r>
            <a:r>
              <a:rPr lang="en-US" dirty="0" err="1"/>
              <a:t>Patient_satisfaction</a:t>
            </a:r>
            <a:r>
              <a:rPr lang="en-US" dirty="0"/>
              <a:t>"] &lt;-</a:t>
            </a:r>
          </a:p>
          <a:p>
            <a:r>
              <a:rPr lang="en-US" dirty="0"/>
              <a:t>  </a:t>
            </a:r>
            <a:r>
              <a:rPr lang="en-US" dirty="0" err="1"/>
              <a:t>cormat</a:t>
            </a:r>
            <a:r>
              <a:rPr lang="en-US" dirty="0"/>
              <a:t>["Female","</a:t>
            </a:r>
            <a:r>
              <a:rPr lang="en-US" dirty="0" err="1"/>
              <a:t>Patient_satisfaction</a:t>
            </a:r>
            <a:r>
              <a:rPr lang="en-US" dirty="0"/>
              <a:t>"] +.01</a:t>
            </a:r>
          </a:p>
          <a:p>
            <a:endParaRPr lang="en-US" dirty="0"/>
          </a:p>
          <a:p>
            <a:r>
              <a:rPr lang="en-US" dirty="0"/>
              <a:t>reg3 &lt;- </a:t>
            </a:r>
            <a:r>
              <a:rPr lang="en-US" dirty="0" err="1"/>
              <a:t>setCor</a:t>
            </a:r>
            <a:r>
              <a:rPr lang="en-US" dirty="0"/>
              <a:t>(y= 1, x= 2:13, data = </a:t>
            </a:r>
            <a:r>
              <a:rPr lang="en-US" dirty="0" err="1"/>
              <a:t>cormat</a:t>
            </a:r>
            <a:r>
              <a:rPr lang="en-US" dirty="0"/>
              <a:t>, </a:t>
            </a:r>
            <a:r>
              <a:rPr lang="en-US" dirty="0" err="1"/>
              <a:t>n.obs</a:t>
            </a:r>
            <a:r>
              <a:rPr lang="en-US" dirty="0"/>
              <a:t>=113, plot = FALSE)</a:t>
            </a:r>
          </a:p>
          <a:p>
            <a:endParaRPr lang="en-US" dirty="0"/>
          </a:p>
          <a:p>
            <a:r>
              <a:rPr lang="en-US" dirty="0"/>
              <a:t>a &lt;- round(</a:t>
            </a:r>
            <a:r>
              <a:rPr lang="en-US" dirty="0" err="1"/>
              <a:t>cbind</a:t>
            </a:r>
            <a:r>
              <a:rPr lang="en-US" dirty="0"/>
              <a:t>(reg1$beta, reg1$Probability,</a:t>
            </a:r>
          </a:p>
          <a:p>
            <a:r>
              <a:rPr lang="en-US" dirty="0"/>
              <a:t>            reg2$beta, reg2$Probability,</a:t>
            </a:r>
          </a:p>
          <a:p>
            <a:r>
              <a:rPr lang="en-US" dirty="0"/>
              <a:t>            reg3$beta, reg3$Probability), digits = 3)</a:t>
            </a:r>
          </a:p>
          <a:p>
            <a:r>
              <a:rPr lang="en-US" dirty="0" err="1"/>
              <a:t>colnames</a:t>
            </a:r>
            <a:r>
              <a:rPr lang="en-US" dirty="0"/>
              <a:t>(a) &lt;- c("</a:t>
            </a:r>
            <a:r>
              <a:rPr lang="en-US" dirty="0" err="1"/>
              <a:t>b","p","b","p","b","p</a:t>
            </a:r>
            <a:r>
              <a:rPr lang="en-US" dirty="0"/>
              <a:t>")</a:t>
            </a:r>
          </a:p>
          <a:p>
            <a:endParaRPr lang="en-US" dirty="0"/>
          </a:p>
          <a:p>
            <a:r>
              <a:rPr lang="en-US" dirty="0"/>
              <a:t>a</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50</a:t>
            </a:fld>
            <a:endParaRPr lang="fi-FI"/>
          </a:p>
        </p:txBody>
      </p:sp>
    </p:spTree>
    <p:extLst>
      <p:ext uri="{BB962C8B-B14F-4D97-AF65-F5344CB8AC3E}">
        <p14:creationId xmlns:p14="http://schemas.microsoft.com/office/powerpoint/2010/main" val="1702372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ABA776C5-0312-5C4E-917A-3C22296ECCA7}" type="slidenum">
              <a:rPr lang="fi-FI" smtClean="0"/>
              <a:pPr/>
              <a:t>56</a:t>
            </a:fld>
            <a:endParaRPr lang="fi-FI"/>
          </a:p>
        </p:txBody>
      </p:sp>
    </p:spTree>
    <p:extLst>
      <p:ext uri="{BB962C8B-B14F-4D97-AF65-F5344CB8AC3E}">
        <p14:creationId xmlns:p14="http://schemas.microsoft.com/office/powerpoint/2010/main" val="1519280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58</a:t>
            </a:fld>
            <a:endParaRPr lang="fi-FI"/>
          </a:p>
        </p:txBody>
      </p:sp>
    </p:spTree>
    <p:extLst>
      <p:ext uri="{BB962C8B-B14F-4D97-AF65-F5344CB8AC3E}">
        <p14:creationId xmlns:p14="http://schemas.microsoft.com/office/powerpoint/2010/main" val="1395327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A776C5-0312-5C4E-917A-3C22296ECCA7}" type="slidenum">
              <a:rPr lang="fi-FI" smtClean="0"/>
              <a:pPr/>
              <a:t>74</a:t>
            </a:fld>
            <a:endParaRPr lang="fi-FI"/>
          </a:p>
        </p:txBody>
      </p:sp>
    </p:spTree>
    <p:extLst>
      <p:ext uri="{BB962C8B-B14F-4D97-AF65-F5344CB8AC3E}">
        <p14:creationId xmlns:p14="http://schemas.microsoft.com/office/powerpoint/2010/main" val="5082936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br>
              <a:rPr lang="en-US" dirty="0"/>
            </a:br>
            <a:endParaRPr lang="en-US" dirty="0"/>
          </a:p>
        </p:txBody>
      </p:sp>
      <p:sp>
        <p:nvSpPr>
          <p:cNvPr id="4" name="Slide Number Placeholder 3"/>
          <p:cNvSpPr>
            <a:spLocks noGrp="1"/>
          </p:cNvSpPr>
          <p:nvPr>
            <p:ph type="sldNum" sz="quarter" idx="10"/>
          </p:nvPr>
        </p:nvSpPr>
        <p:spPr/>
        <p:txBody>
          <a:bodyPr/>
          <a:lstStyle/>
          <a:p>
            <a:fld id="{830A1AC3-1668-E14A-AEEB-B2E423A6F16C}" type="slidenum">
              <a:rPr lang="en-US" smtClean="0"/>
              <a:pPr/>
              <a:t>76</a:t>
            </a:fld>
            <a:endParaRPr lang="en-US"/>
          </a:p>
        </p:txBody>
      </p:sp>
    </p:spTree>
    <p:extLst>
      <p:ext uri="{BB962C8B-B14F-4D97-AF65-F5344CB8AC3E}">
        <p14:creationId xmlns:p14="http://schemas.microsoft.com/office/powerpoint/2010/main" val="2222366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xfrm>
            <a:off x="928688" y="752475"/>
            <a:ext cx="4940300" cy="3705225"/>
          </a:xfrm>
          <a:ln/>
        </p:spPr>
      </p:sp>
      <p:sp>
        <p:nvSpPr>
          <p:cNvPr id="128002" name="Rectangle 3"/>
          <p:cNvSpPr>
            <a:spLocks noGrp="1" noChangeArrowheads="1"/>
          </p:cNvSpPr>
          <p:nvPr>
            <p:ph type="body" idx="1"/>
          </p:nvPr>
        </p:nvSpPr>
        <p:spPr>
          <a:xfrm>
            <a:off x="904875" y="4716464"/>
            <a:ext cx="4986338" cy="4464050"/>
          </a:xfrm>
          <a:noFill/>
          <a:ln/>
        </p:spPr>
        <p:txBody>
          <a:bodyPr/>
          <a:lstStyle/>
          <a:p>
            <a:r>
              <a:rPr lang="en-US"/>
              <a:t>Lets put in everything we have and see what happens!</a:t>
            </a:r>
          </a:p>
        </p:txBody>
      </p:sp>
    </p:spTree>
    <p:extLst>
      <p:ext uri="{BB962C8B-B14F-4D97-AF65-F5344CB8AC3E}">
        <p14:creationId xmlns:p14="http://schemas.microsoft.com/office/powerpoint/2010/main" val="2019454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77</a:t>
            </a:fld>
            <a:endParaRPr lang="fi-FI"/>
          </a:p>
        </p:txBody>
      </p:sp>
    </p:spTree>
    <p:extLst>
      <p:ext uri="{BB962C8B-B14F-4D97-AF65-F5344CB8AC3E}">
        <p14:creationId xmlns:p14="http://schemas.microsoft.com/office/powerpoint/2010/main" val="133203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cbind</a:t>
            </a:r>
            <a:r>
              <a:rPr lang="en-US" dirty="0"/>
              <a:t>(</a:t>
            </a:r>
            <a:r>
              <a:rPr lang="en-US" dirty="0" err="1"/>
              <a:t>Prestige,dummy</a:t>
            </a:r>
            <a:r>
              <a:rPr lang="en-US" dirty="0"/>
              <a:t>(Prestige["type"]))</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79</a:t>
            </a:fld>
            <a:endParaRPr lang="fi-FI"/>
          </a:p>
        </p:txBody>
      </p:sp>
    </p:spTree>
    <p:extLst>
      <p:ext uri="{BB962C8B-B14F-4D97-AF65-F5344CB8AC3E}">
        <p14:creationId xmlns:p14="http://schemas.microsoft.com/office/powerpoint/2010/main" val="2165868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80</a:t>
            </a:fld>
            <a:endParaRPr lang="fi-FI"/>
          </a:p>
        </p:txBody>
      </p:sp>
    </p:spTree>
    <p:extLst>
      <p:ext uri="{BB962C8B-B14F-4D97-AF65-F5344CB8AC3E}">
        <p14:creationId xmlns:p14="http://schemas.microsoft.com/office/powerpoint/2010/main" val="4249051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library(car)</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library(dummies)</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Prestige &lt;- </a:t>
            </a:r>
            <a:r>
              <a:rPr lang="en-US" sz="1200" kern="1200" dirty="0" err="1">
                <a:solidFill>
                  <a:schemeClr val="tx1"/>
                </a:solidFill>
                <a:effectLst/>
                <a:latin typeface="+mn-lt"/>
                <a:ea typeface="+mn-ea"/>
                <a:cs typeface="+mn-cs"/>
              </a:rPr>
              <a:t>na.omit</a:t>
            </a:r>
            <a:r>
              <a:rPr lang="en-US" sz="1200" kern="1200" dirty="0">
                <a:solidFill>
                  <a:schemeClr val="tx1"/>
                </a:solidFill>
                <a:effectLst/>
                <a:latin typeface="+mn-lt"/>
                <a:ea typeface="+mn-ea"/>
                <a:cs typeface="+mn-cs"/>
              </a:rPr>
              <a:t>(Prestige)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 &lt;- dummy(</a:t>
            </a:r>
            <a:r>
              <a:rPr lang="en-US" sz="1200" kern="1200" dirty="0" err="1">
                <a:solidFill>
                  <a:schemeClr val="tx1"/>
                </a:solidFill>
                <a:effectLst/>
                <a:latin typeface="+mn-lt"/>
                <a:ea typeface="+mn-ea"/>
                <a:cs typeface="+mn-cs"/>
              </a:rPr>
              <a:t>Prestige$type</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Prestige &lt;- </a:t>
            </a:r>
            <a:r>
              <a:rPr lang="en-US" sz="1200" kern="1200" dirty="0" err="1">
                <a:solidFill>
                  <a:schemeClr val="tx1"/>
                </a:solidFill>
                <a:effectLst/>
                <a:latin typeface="+mn-lt"/>
                <a:ea typeface="+mn-ea"/>
                <a:cs typeface="+mn-cs"/>
              </a:rPr>
              <a:t>cbind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Prestige,d</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m1 &lt;- lm(prestige ~ education + log(income) + women + </a:t>
            </a:r>
            <a:r>
              <a:rPr lang="en-US" sz="1200" kern="1200" dirty="0" err="1">
                <a:solidFill>
                  <a:schemeClr val="tx1"/>
                </a:solidFill>
                <a:effectLst/>
                <a:latin typeface="+mn-lt"/>
                <a:ea typeface="+mn-ea"/>
                <a:cs typeface="+mn-cs"/>
              </a:rPr>
              <a:t>typebc</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typewc</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typeprof</a:t>
            </a:r>
            <a:r>
              <a:rPr lang="en-US" sz="1200" kern="1200" dirty="0">
                <a:solidFill>
                  <a:schemeClr val="tx1"/>
                </a:solidFill>
                <a:effectLst/>
                <a:latin typeface="+mn-lt"/>
                <a:ea typeface="+mn-ea"/>
                <a:cs typeface="+mn-cs"/>
              </a:rPr>
              <a:t>, data = Prestige)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summary(m1)</a:t>
            </a:r>
            <a:endParaRPr lang="fi-FI"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81</a:t>
            </a:fld>
            <a:endParaRPr lang="fi-FI"/>
          </a:p>
        </p:txBody>
      </p:sp>
    </p:spTree>
    <p:extLst>
      <p:ext uri="{BB962C8B-B14F-4D97-AF65-F5344CB8AC3E}">
        <p14:creationId xmlns:p14="http://schemas.microsoft.com/office/powerpoint/2010/main" val="3416796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83</a:t>
            </a:fld>
            <a:endParaRPr lang="fi-FI"/>
          </a:p>
        </p:txBody>
      </p:sp>
    </p:spTree>
    <p:extLst>
      <p:ext uri="{BB962C8B-B14F-4D97-AF65-F5344CB8AC3E}">
        <p14:creationId xmlns:p14="http://schemas.microsoft.com/office/powerpoint/2010/main" val="2335926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p:cNvSpPr>
            <a:spLocks noGrp="1" noRot="1" noChangeAspect="1" noChangeArrowheads="1" noTextEdit="1"/>
          </p:cNvSpPr>
          <p:nvPr>
            <p:ph type="sldImg"/>
          </p:nvPr>
        </p:nvSpPr>
        <p:spPr>
          <a:ln/>
        </p:spPr>
      </p:sp>
      <p:sp>
        <p:nvSpPr>
          <p:cNvPr id="6543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0654260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88</a:t>
            </a:fld>
            <a:endParaRPr lang="fi-FI"/>
          </a:p>
        </p:txBody>
      </p:sp>
    </p:spTree>
    <p:extLst>
      <p:ext uri="{BB962C8B-B14F-4D97-AF65-F5344CB8AC3E}">
        <p14:creationId xmlns:p14="http://schemas.microsoft.com/office/powerpoint/2010/main" val="4108380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89</a:t>
            </a:fld>
            <a:endParaRPr lang="fi-FI"/>
          </a:p>
        </p:txBody>
      </p:sp>
    </p:spTree>
    <p:extLst>
      <p:ext uri="{BB962C8B-B14F-4D97-AF65-F5344CB8AC3E}">
        <p14:creationId xmlns:p14="http://schemas.microsoft.com/office/powerpoint/2010/main" val="7127739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charset="0"/>
              <a:buNone/>
            </a:pPr>
            <a:r>
              <a:rPr lang="es-ES_tradnl" dirty="0"/>
              <a:t>x &lt;- </a:t>
            </a:r>
            <a:r>
              <a:rPr lang="es-ES_tradnl" dirty="0" err="1"/>
              <a:t>rnorm</a:t>
            </a:r>
            <a:r>
              <a:rPr lang="es-ES_tradnl" dirty="0"/>
              <a:t>(300)+5</a:t>
            </a:r>
          </a:p>
          <a:p>
            <a:pPr marL="0" indent="0">
              <a:buFont typeface="Wingdings" charset="0"/>
              <a:buNone/>
            </a:pPr>
            <a:r>
              <a:rPr lang="es-ES_tradnl" dirty="0"/>
              <a:t>y &lt;- x + </a:t>
            </a:r>
            <a:r>
              <a:rPr lang="es-ES_tradnl" dirty="0" err="1"/>
              <a:t>rnorm</a:t>
            </a:r>
            <a:r>
              <a:rPr lang="es-ES_tradnl" dirty="0"/>
              <a:t>(300)*(10-x)</a:t>
            </a:r>
          </a:p>
          <a:p>
            <a:pPr marL="0" indent="0">
              <a:buFont typeface="Wingdings" charset="0"/>
              <a:buNone/>
            </a:pPr>
            <a:r>
              <a:rPr lang="es-ES_tradnl" dirty="0" err="1"/>
              <a:t>plot</a:t>
            </a:r>
            <a:r>
              <a:rPr lang="es-ES_tradnl" dirty="0"/>
              <a:t>(</a:t>
            </a:r>
            <a:r>
              <a:rPr lang="es-ES_tradnl" dirty="0" err="1"/>
              <a:t>x,y</a:t>
            </a:r>
            <a:r>
              <a:rPr lang="es-ES_tradnl" dirty="0"/>
              <a:t>)</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92</a:t>
            </a:fld>
            <a:endParaRPr lang="fi-FI"/>
          </a:p>
        </p:txBody>
      </p:sp>
    </p:spTree>
    <p:extLst>
      <p:ext uri="{BB962C8B-B14F-4D97-AF65-F5344CB8AC3E}">
        <p14:creationId xmlns:p14="http://schemas.microsoft.com/office/powerpoint/2010/main" val="3519522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set.seed</a:t>
            </a:r>
            <a:r>
              <a:rPr lang="en-US" sz="1200" kern="1200" dirty="0">
                <a:solidFill>
                  <a:schemeClr val="tx1"/>
                </a:solidFill>
                <a:effectLst/>
                <a:latin typeface="+mn-lt"/>
                <a:ea typeface="+mn-ea"/>
                <a:cs typeface="+mn-cs"/>
              </a:rPr>
              <a:t>(1)</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 &lt;- 300</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 &lt;- 50</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 &lt;- 1000</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x &lt;- </a:t>
            </a:r>
            <a:r>
              <a:rPr lang="en-US" sz="1200" kern="1200" dirty="0" err="1">
                <a:solidFill>
                  <a:schemeClr val="tx1"/>
                </a:solidFill>
                <a:effectLst/>
                <a:latin typeface="+mn-lt"/>
                <a:ea typeface="+mn-ea"/>
                <a:cs typeface="+mn-cs"/>
              </a:rPr>
              <a:t>runif</a:t>
            </a:r>
            <a:r>
              <a:rPr lang="en-US" sz="1200" kern="1200" dirty="0">
                <a:solidFill>
                  <a:schemeClr val="tx1"/>
                </a:solidFill>
                <a:effectLst/>
                <a:latin typeface="+mn-lt"/>
                <a:ea typeface="+mn-ea"/>
                <a:cs typeface="+mn-cs"/>
              </a:rPr>
              <a:t>(N)*5</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u1 &lt;- scale(</a:t>
            </a:r>
            <a:r>
              <a:rPr lang="en-US" sz="1200" kern="1200" dirty="0" err="1">
                <a:solidFill>
                  <a:schemeClr val="tx1"/>
                </a:solidFill>
                <a:effectLst/>
                <a:latin typeface="+mn-lt"/>
                <a:ea typeface="+mn-ea"/>
                <a:cs typeface="+mn-cs"/>
              </a:rPr>
              <a:t>rnorm</a:t>
            </a:r>
            <a:r>
              <a:rPr lang="en-US" sz="1200" kern="1200" dirty="0">
                <a:solidFill>
                  <a:schemeClr val="tx1"/>
                </a:solidFill>
                <a:effectLst/>
                <a:latin typeface="+mn-lt"/>
                <a:ea typeface="+mn-ea"/>
                <a:cs typeface="+mn-cs"/>
              </a:rPr>
              <a:t>(N))</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u2 &lt;- scale(u1*x)</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y1 &lt;- .2*x + u1</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y2 &lt;- .2*x + u2</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plot(x,y2)</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set.seed</a:t>
            </a:r>
            <a:r>
              <a:rPr lang="en-US" sz="1200" kern="1200" dirty="0">
                <a:solidFill>
                  <a:schemeClr val="tx1"/>
                </a:solidFill>
                <a:effectLst/>
                <a:latin typeface="+mn-lt"/>
                <a:ea typeface="+mn-ea"/>
                <a:cs typeface="+mn-cs"/>
              </a:rPr>
              <a:t>(1)</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m1 &lt;- replicate(</a:t>
            </a:r>
            <a:r>
              <a:rPr lang="en-US" sz="1200" kern="1200" dirty="0" err="1">
                <a:solidFill>
                  <a:schemeClr val="tx1"/>
                </a:solidFill>
                <a:effectLst/>
                <a:latin typeface="+mn-lt"/>
                <a:ea typeface="+mn-ea"/>
                <a:cs typeface="+mn-cs"/>
              </a:rPr>
              <a:t>R,lm</a:t>
            </a:r>
            <a:r>
              <a:rPr lang="en-US" sz="1200" kern="1200" dirty="0">
                <a:solidFill>
                  <a:schemeClr val="tx1"/>
                </a:solidFill>
                <a:effectLst/>
                <a:latin typeface="+mn-lt"/>
                <a:ea typeface="+mn-ea"/>
                <a:cs typeface="+mn-cs"/>
              </a:rPr>
              <a:t>(y1~x, subset = sample(1:N,n)), simplify = FALSE)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set.seed</a:t>
            </a:r>
            <a:r>
              <a:rPr lang="en-US" sz="1200" kern="1200" dirty="0">
                <a:solidFill>
                  <a:schemeClr val="tx1"/>
                </a:solidFill>
                <a:effectLst/>
                <a:latin typeface="+mn-lt"/>
                <a:ea typeface="+mn-ea"/>
                <a:cs typeface="+mn-cs"/>
              </a:rPr>
              <a:t>(1)</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m2 &lt;- replicate(</a:t>
            </a:r>
            <a:r>
              <a:rPr lang="en-US" sz="1200" kern="1200" dirty="0" err="1">
                <a:solidFill>
                  <a:schemeClr val="tx1"/>
                </a:solidFill>
                <a:effectLst/>
                <a:latin typeface="+mn-lt"/>
                <a:ea typeface="+mn-ea"/>
                <a:cs typeface="+mn-cs"/>
              </a:rPr>
              <a:t>R,lm</a:t>
            </a:r>
            <a:r>
              <a:rPr lang="en-US" sz="1200" kern="1200" dirty="0">
                <a:solidFill>
                  <a:schemeClr val="tx1"/>
                </a:solidFill>
                <a:effectLst/>
                <a:latin typeface="+mn-lt"/>
                <a:ea typeface="+mn-ea"/>
                <a:cs typeface="+mn-cs"/>
              </a:rPr>
              <a:t>(y2~x, subset = sample(1:N,n)), simplify = FALSE)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set.seed</a:t>
            </a:r>
            <a:r>
              <a:rPr lang="en-US" sz="1200" kern="1200" dirty="0">
                <a:solidFill>
                  <a:schemeClr val="tx1"/>
                </a:solidFill>
                <a:effectLst/>
                <a:latin typeface="+mn-lt"/>
                <a:ea typeface="+mn-ea"/>
                <a:cs typeface="+mn-cs"/>
              </a:rPr>
              <a:t>(1)</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 &lt;- sample(1:N,n)</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a:t>
            </a:r>
            <a:r>
              <a:rPr lang="en-US" sz="1200" kern="1200" dirty="0" err="1">
                <a:solidFill>
                  <a:schemeClr val="tx1"/>
                </a:solidFill>
                <a:effectLst/>
                <a:latin typeface="+mn-lt"/>
                <a:ea typeface="+mn-ea"/>
                <a:cs typeface="+mn-cs"/>
              </a:rPr>
              <a:t>mfrow</a:t>
            </a:r>
            <a:r>
              <a:rPr lang="en-US" sz="1200" kern="1200" dirty="0">
                <a:solidFill>
                  <a:schemeClr val="tx1"/>
                </a:solidFill>
                <a:effectLst/>
                <a:latin typeface="+mn-lt"/>
                <a:ea typeface="+mn-ea"/>
                <a:cs typeface="+mn-cs"/>
              </a:rPr>
              <a:t> = c(1,2))</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plot(x,y1, </a:t>
            </a:r>
            <a:r>
              <a:rPr lang="en-US" sz="1200" kern="1200" dirty="0" err="1">
                <a:solidFill>
                  <a:schemeClr val="tx1"/>
                </a:solidFill>
                <a:effectLst/>
                <a:latin typeface="+mn-lt"/>
                <a:ea typeface="+mn-ea"/>
                <a:cs typeface="+mn-cs"/>
              </a:rPr>
              <a:t>ylim</a:t>
            </a:r>
            <a:r>
              <a:rPr lang="en-US" sz="1200" kern="1200" dirty="0">
                <a:solidFill>
                  <a:schemeClr val="tx1"/>
                </a:solidFill>
                <a:effectLst/>
                <a:latin typeface="+mn-lt"/>
                <a:ea typeface="+mn-ea"/>
                <a:cs typeface="+mn-cs"/>
              </a:rPr>
              <a:t> = range(c(y1,y2)))</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points(x[s],y1[s], col = "red", </a:t>
            </a:r>
            <a:r>
              <a:rPr lang="en-US" sz="1200" kern="1200" dirty="0" err="1">
                <a:solidFill>
                  <a:schemeClr val="tx1"/>
                </a:solidFill>
                <a:effectLst/>
                <a:latin typeface="+mn-lt"/>
                <a:ea typeface="+mn-ea"/>
                <a:cs typeface="+mn-cs"/>
              </a:rPr>
              <a:t>pch</a:t>
            </a:r>
            <a:r>
              <a:rPr lang="en-US" sz="1200" kern="1200" dirty="0">
                <a:solidFill>
                  <a:schemeClr val="tx1"/>
                </a:solidFill>
                <a:effectLst/>
                <a:latin typeface="+mn-lt"/>
                <a:ea typeface="+mn-ea"/>
                <a:cs typeface="+mn-cs"/>
              </a:rPr>
              <a:t> = 19)</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(m1[[1]], col = "red", </a:t>
            </a:r>
            <a:r>
              <a:rPr lang="en-US" sz="1200" kern="1200" dirty="0" err="1">
                <a:solidFill>
                  <a:schemeClr val="tx1"/>
                </a:solidFill>
                <a:effectLst/>
                <a:latin typeface="+mn-lt"/>
                <a:ea typeface="+mn-ea"/>
                <a:cs typeface="+mn-cs"/>
              </a:rPr>
              <a:t>lwd</a:t>
            </a:r>
            <a:r>
              <a:rPr lang="en-US" sz="1200" kern="1200" dirty="0">
                <a:solidFill>
                  <a:schemeClr val="tx1"/>
                </a:solidFill>
                <a:effectLst/>
                <a:latin typeface="+mn-lt"/>
                <a:ea typeface="+mn-ea"/>
                <a:cs typeface="+mn-cs"/>
              </a:rPr>
              <a:t> = 2)</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plot(x,y2, </a:t>
            </a:r>
            <a:r>
              <a:rPr lang="en-US" sz="1200" kern="1200" dirty="0" err="1">
                <a:solidFill>
                  <a:schemeClr val="tx1"/>
                </a:solidFill>
                <a:effectLst/>
                <a:latin typeface="+mn-lt"/>
                <a:ea typeface="+mn-ea"/>
                <a:cs typeface="+mn-cs"/>
              </a:rPr>
              <a:t>ylim</a:t>
            </a:r>
            <a:r>
              <a:rPr lang="en-US" sz="1200" kern="1200" dirty="0">
                <a:solidFill>
                  <a:schemeClr val="tx1"/>
                </a:solidFill>
                <a:effectLst/>
                <a:latin typeface="+mn-lt"/>
                <a:ea typeface="+mn-ea"/>
                <a:cs typeface="+mn-cs"/>
              </a:rPr>
              <a:t> = range(c(y1,y2)))</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points(x[s],y2[s], col = "red", </a:t>
            </a:r>
            <a:r>
              <a:rPr lang="en-US" sz="1200" kern="1200" dirty="0" err="1">
                <a:solidFill>
                  <a:schemeClr val="tx1"/>
                </a:solidFill>
                <a:effectLst/>
                <a:latin typeface="+mn-lt"/>
                <a:ea typeface="+mn-ea"/>
                <a:cs typeface="+mn-cs"/>
              </a:rPr>
              <a:t>pch</a:t>
            </a:r>
            <a:r>
              <a:rPr lang="en-US" sz="1200" kern="1200" dirty="0">
                <a:solidFill>
                  <a:schemeClr val="tx1"/>
                </a:solidFill>
                <a:effectLst/>
                <a:latin typeface="+mn-lt"/>
                <a:ea typeface="+mn-ea"/>
                <a:cs typeface="+mn-cs"/>
              </a:rPr>
              <a:t> = 19)</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(m2[[1]], col = "red", </a:t>
            </a:r>
            <a:r>
              <a:rPr lang="en-US" sz="1200" kern="1200" dirty="0" err="1">
                <a:solidFill>
                  <a:schemeClr val="tx1"/>
                </a:solidFill>
                <a:effectLst/>
                <a:latin typeface="+mn-lt"/>
                <a:ea typeface="+mn-ea"/>
                <a:cs typeface="+mn-cs"/>
              </a:rPr>
              <a:t>lwd</a:t>
            </a:r>
            <a:r>
              <a:rPr lang="en-US" sz="1200" kern="1200" dirty="0">
                <a:solidFill>
                  <a:schemeClr val="tx1"/>
                </a:solidFill>
                <a:effectLst/>
                <a:latin typeface="+mn-lt"/>
                <a:ea typeface="+mn-ea"/>
                <a:cs typeface="+mn-cs"/>
              </a:rPr>
              <a:t> = 2)</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plot(x,y1, </a:t>
            </a:r>
            <a:r>
              <a:rPr lang="en-US" sz="1200" kern="1200" dirty="0" err="1">
                <a:solidFill>
                  <a:schemeClr val="tx1"/>
                </a:solidFill>
                <a:effectLst/>
                <a:latin typeface="+mn-lt"/>
                <a:ea typeface="+mn-ea"/>
                <a:cs typeface="+mn-cs"/>
              </a:rPr>
              <a:t>ylim</a:t>
            </a:r>
            <a:r>
              <a:rPr lang="en-US" sz="1200" kern="1200" dirty="0">
                <a:solidFill>
                  <a:schemeClr val="tx1"/>
                </a:solidFill>
                <a:effectLst/>
                <a:latin typeface="+mn-lt"/>
                <a:ea typeface="+mn-ea"/>
                <a:cs typeface="+mn-cs"/>
              </a:rPr>
              <a:t> = range(c(y1,y2)))</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in 1:R) </a:t>
            </a:r>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(m1[[</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col = "red")</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plot(x,y2, </a:t>
            </a:r>
            <a:r>
              <a:rPr lang="en-US" sz="1200" kern="1200" dirty="0" err="1">
                <a:solidFill>
                  <a:schemeClr val="tx1"/>
                </a:solidFill>
                <a:effectLst/>
                <a:latin typeface="+mn-lt"/>
                <a:ea typeface="+mn-ea"/>
                <a:cs typeface="+mn-cs"/>
              </a:rPr>
              <a:t>ylim</a:t>
            </a:r>
            <a:r>
              <a:rPr lang="en-US" sz="1200" kern="1200" dirty="0">
                <a:solidFill>
                  <a:schemeClr val="tx1"/>
                </a:solidFill>
                <a:effectLst/>
                <a:latin typeface="+mn-lt"/>
                <a:ea typeface="+mn-ea"/>
                <a:cs typeface="+mn-cs"/>
              </a:rPr>
              <a:t> = range(c(y1,y2)))</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in 1:R) </a:t>
            </a:r>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(m2[[</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col = "red")</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var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unlist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lapply</a:t>
            </a:r>
            <a:r>
              <a:rPr lang="en-US" sz="1200" kern="1200" dirty="0">
                <a:solidFill>
                  <a:schemeClr val="tx1"/>
                </a:solidFill>
                <a:effectLst/>
                <a:latin typeface="+mn-lt"/>
                <a:ea typeface="+mn-ea"/>
                <a:cs typeface="+mn-cs"/>
              </a:rPr>
              <a:t>(m1,function(m){</a:t>
            </a:r>
            <a:r>
              <a:rPr lang="en-US" sz="1200" kern="1200" dirty="0" err="1">
                <a:solidFill>
                  <a:schemeClr val="tx1"/>
                </a:solidFill>
                <a:effectLst/>
                <a:latin typeface="+mn-lt"/>
                <a:ea typeface="+mn-ea"/>
                <a:cs typeface="+mn-cs"/>
              </a:rPr>
              <a:t>coef</a:t>
            </a:r>
            <a:r>
              <a:rPr lang="en-US" sz="1200" kern="1200" dirty="0">
                <a:solidFill>
                  <a:schemeClr val="tx1"/>
                </a:solidFill>
                <a:effectLst/>
                <a:latin typeface="+mn-lt"/>
                <a:ea typeface="+mn-ea"/>
                <a:cs typeface="+mn-cs"/>
              </a:rPr>
              <a:t>(m)[2]})))</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var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unlist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lapply</a:t>
            </a:r>
            <a:r>
              <a:rPr lang="en-US" sz="1200" kern="1200" dirty="0">
                <a:solidFill>
                  <a:schemeClr val="tx1"/>
                </a:solidFill>
                <a:effectLst/>
                <a:latin typeface="+mn-lt"/>
                <a:ea typeface="+mn-ea"/>
                <a:cs typeface="+mn-cs"/>
              </a:rPr>
              <a:t>(m2,function(m){</a:t>
            </a:r>
            <a:r>
              <a:rPr lang="en-US" sz="1200" kern="1200" dirty="0" err="1">
                <a:solidFill>
                  <a:schemeClr val="tx1"/>
                </a:solidFill>
                <a:effectLst/>
                <a:latin typeface="+mn-lt"/>
                <a:ea typeface="+mn-ea"/>
                <a:cs typeface="+mn-cs"/>
              </a:rPr>
              <a:t>coef</a:t>
            </a:r>
            <a:r>
              <a:rPr lang="en-US" sz="1200" kern="1200" dirty="0">
                <a:solidFill>
                  <a:schemeClr val="tx1"/>
                </a:solidFill>
                <a:effectLst/>
                <a:latin typeface="+mn-lt"/>
                <a:ea typeface="+mn-ea"/>
                <a:cs typeface="+mn-cs"/>
              </a:rPr>
              <a:t>(m)[2]})))</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93</a:t>
            </a:fld>
            <a:endParaRPr lang="fi-FI"/>
          </a:p>
        </p:txBody>
      </p:sp>
    </p:spTree>
    <p:extLst>
      <p:ext uri="{BB962C8B-B14F-4D97-AF65-F5344CB8AC3E}">
        <p14:creationId xmlns:p14="http://schemas.microsoft.com/office/powerpoint/2010/main" val="3293011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a:xfrm>
            <a:off x="928688" y="752475"/>
            <a:ext cx="4940300" cy="3705225"/>
          </a:xfrm>
          <a:ln/>
        </p:spPr>
      </p:sp>
      <p:sp>
        <p:nvSpPr>
          <p:cNvPr id="130050" name="Rectangle 3"/>
          <p:cNvSpPr>
            <a:spLocks noGrp="1" noChangeArrowheads="1"/>
          </p:cNvSpPr>
          <p:nvPr>
            <p:ph type="body" idx="1"/>
          </p:nvPr>
        </p:nvSpPr>
        <p:spPr>
          <a:xfrm>
            <a:off x="904875" y="4716464"/>
            <a:ext cx="4986338" cy="4464050"/>
          </a:xfrm>
          <a:noFill/>
          <a:ln/>
        </p:spPr>
        <p:txBody>
          <a:bodyPr/>
          <a:lstStyle/>
          <a:p>
            <a:r>
              <a:rPr lang="fi-FI"/>
              <a:t>Or maybe just those variables that seem to have greatest impact?</a:t>
            </a:r>
            <a:endParaRPr lang="en-US"/>
          </a:p>
        </p:txBody>
      </p:sp>
    </p:spTree>
    <p:extLst>
      <p:ext uri="{BB962C8B-B14F-4D97-AF65-F5344CB8AC3E}">
        <p14:creationId xmlns:p14="http://schemas.microsoft.com/office/powerpoint/2010/main" val="35914216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94</a:t>
            </a:fld>
            <a:endParaRPr lang="fi-FI"/>
          </a:p>
        </p:txBody>
      </p:sp>
    </p:spTree>
    <p:extLst>
      <p:ext uri="{BB962C8B-B14F-4D97-AF65-F5344CB8AC3E}">
        <p14:creationId xmlns:p14="http://schemas.microsoft.com/office/powerpoint/2010/main" val="27400957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95</a:t>
            </a:fld>
            <a:endParaRPr lang="fi-FI"/>
          </a:p>
        </p:txBody>
      </p:sp>
    </p:spTree>
    <p:extLst>
      <p:ext uri="{BB962C8B-B14F-4D97-AF65-F5344CB8AC3E}">
        <p14:creationId xmlns:p14="http://schemas.microsoft.com/office/powerpoint/2010/main" val="9737808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96</a:t>
            </a:fld>
            <a:endParaRPr lang="fi-FI"/>
          </a:p>
        </p:txBody>
      </p:sp>
    </p:spTree>
    <p:extLst>
      <p:ext uri="{BB962C8B-B14F-4D97-AF65-F5344CB8AC3E}">
        <p14:creationId xmlns:p14="http://schemas.microsoft.com/office/powerpoint/2010/main" val="3906509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 &lt;- 1000</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 &lt;- 50</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 &lt;- 100</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x &lt;- </a:t>
            </a:r>
            <a:r>
              <a:rPr lang="en-US" sz="1200" kern="1200" dirty="0" err="1">
                <a:solidFill>
                  <a:schemeClr val="tx1"/>
                </a:solidFill>
                <a:effectLst/>
                <a:latin typeface="+mn-lt"/>
                <a:ea typeface="+mn-ea"/>
                <a:cs typeface="+mn-cs"/>
              </a:rPr>
              <a:t>runif</a:t>
            </a:r>
            <a:r>
              <a:rPr lang="en-US" sz="1200" kern="1200" dirty="0">
                <a:solidFill>
                  <a:schemeClr val="tx1"/>
                </a:solidFill>
                <a:effectLst/>
                <a:latin typeface="+mn-lt"/>
                <a:ea typeface="+mn-ea"/>
                <a:cs typeface="+mn-cs"/>
              </a:rPr>
              <a:t>(N)*5</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u1 &lt;- scale(</a:t>
            </a:r>
            <a:r>
              <a:rPr lang="en-US" sz="1200" kern="1200" dirty="0" err="1">
                <a:solidFill>
                  <a:schemeClr val="tx1"/>
                </a:solidFill>
                <a:effectLst/>
                <a:latin typeface="+mn-lt"/>
                <a:ea typeface="+mn-ea"/>
                <a:cs typeface="+mn-cs"/>
              </a:rPr>
              <a:t>rnorm</a:t>
            </a:r>
            <a:r>
              <a:rPr lang="en-US" sz="1200" kern="1200" dirty="0">
                <a:solidFill>
                  <a:schemeClr val="tx1"/>
                </a:solidFill>
                <a:effectLst/>
                <a:latin typeface="+mn-lt"/>
                <a:ea typeface="+mn-ea"/>
                <a:cs typeface="+mn-cs"/>
              </a:rPr>
              <a:t>(N))</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u2 &lt;- scale(u1*x)</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y1 &lt;- .2*x + u1</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y2 &lt;- .2*x + u2</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plot(x,y2)</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set.seed</a:t>
            </a:r>
            <a:r>
              <a:rPr lang="en-US" sz="1200" kern="1200" dirty="0">
                <a:solidFill>
                  <a:schemeClr val="tx1"/>
                </a:solidFill>
                <a:effectLst/>
                <a:latin typeface="+mn-lt"/>
                <a:ea typeface="+mn-ea"/>
                <a:cs typeface="+mn-cs"/>
              </a:rPr>
              <a:t>(1)</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m1 &lt;- replicate(</a:t>
            </a:r>
            <a:r>
              <a:rPr lang="en-US" sz="1200" kern="1200" dirty="0" err="1">
                <a:solidFill>
                  <a:schemeClr val="tx1"/>
                </a:solidFill>
                <a:effectLst/>
                <a:latin typeface="+mn-lt"/>
                <a:ea typeface="+mn-ea"/>
                <a:cs typeface="+mn-cs"/>
              </a:rPr>
              <a:t>R,lm</a:t>
            </a:r>
            <a:r>
              <a:rPr lang="en-US" sz="1200" kern="1200" dirty="0">
                <a:solidFill>
                  <a:schemeClr val="tx1"/>
                </a:solidFill>
                <a:effectLst/>
                <a:latin typeface="+mn-lt"/>
                <a:ea typeface="+mn-ea"/>
                <a:cs typeface="+mn-cs"/>
              </a:rPr>
              <a:t>(y1~x, subset = sample(1:N,n)), simplify = FALSE)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set.seed</a:t>
            </a:r>
            <a:r>
              <a:rPr lang="en-US" sz="1200" kern="1200" dirty="0">
                <a:solidFill>
                  <a:schemeClr val="tx1"/>
                </a:solidFill>
                <a:effectLst/>
                <a:latin typeface="+mn-lt"/>
                <a:ea typeface="+mn-ea"/>
                <a:cs typeface="+mn-cs"/>
              </a:rPr>
              <a:t>(1)</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m2 &lt;- replicate(</a:t>
            </a:r>
            <a:r>
              <a:rPr lang="en-US" sz="1200" kern="1200" dirty="0" err="1">
                <a:solidFill>
                  <a:schemeClr val="tx1"/>
                </a:solidFill>
                <a:effectLst/>
                <a:latin typeface="+mn-lt"/>
                <a:ea typeface="+mn-ea"/>
                <a:cs typeface="+mn-cs"/>
              </a:rPr>
              <a:t>R,lm</a:t>
            </a:r>
            <a:r>
              <a:rPr lang="en-US" sz="1200" kern="1200" dirty="0">
                <a:solidFill>
                  <a:schemeClr val="tx1"/>
                </a:solidFill>
                <a:effectLst/>
                <a:latin typeface="+mn-lt"/>
                <a:ea typeface="+mn-ea"/>
                <a:cs typeface="+mn-cs"/>
              </a:rPr>
              <a:t>(y2~x, subset = sample(1:N,n)), simplify = FALSE)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set.seed</a:t>
            </a:r>
            <a:r>
              <a:rPr lang="en-US" sz="1200" kern="1200" dirty="0">
                <a:solidFill>
                  <a:schemeClr val="tx1"/>
                </a:solidFill>
                <a:effectLst/>
                <a:latin typeface="+mn-lt"/>
                <a:ea typeface="+mn-ea"/>
                <a:cs typeface="+mn-cs"/>
              </a:rPr>
              <a:t>(1)</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 &lt;- sample(1:N,n)</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a:t>
            </a:r>
            <a:r>
              <a:rPr lang="en-US" sz="1200" kern="1200" dirty="0" err="1">
                <a:solidFill>
                  <a:schemeClr val="tx1"/>
                </a:solidFill>
                <a:effectLst/>
                <a:latin typeface="+mn-lt"/>
                <a:ea typeface="+mn-ea"/>
                <a:cs typeface="+mn-cs"/>
              </a:rPr>
              <a:t>mfrow</a:t>
            </a:r>
            <a:r>
              <a:rPr lang="en-US" sz="1200" kern="1200" dirty="0">
                <a:solidFill>
                  <a:schemeClr val="tx1"/>
                </a:solidFill>
                <a:effectLst/>
                <a:latin typeface="+mn-lt"/>
                <a:ea typeface="+mn-ea"/>
                <a:cs typeface="+mn-cs"/>
              </a:rPr>
              <a:t> = c(1,2))</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plot(x,y1, </a:t>
            </a:r>
            <a:r>
              <a:rPr lang="en-US" sz="1200" kern="1200" dirty="0" err="1">
                <a:solidFill>
                  <a:schemeClr val="tx1"/>
                </a:solidFill>
                <a:effectLst/>
                <a:latin typeface="+mn-lt"/>
                <a:ea typeface="+mn-ea"/>
                <a:cs typeface="+mn-cs"/>
              </a:rPr>
              <a:t>ylim</a:t>
            </a:r>
            <a:r>
              <a:rPr lang="en-US" sz="1200" kern="1200" dirty="0">
                <a:solidFill>
                  <a:schemeClr val="tx1"/>
                </a:solidFill>
                <a:effectLst/>
                <a:latin typeface="+mn-lt"/>
                <a:ea typeface="+mn-ea"/>
                <a:cs typeface="+mn-cs"/>
              </a:rPr>
              <a:t> = range(c(y1,y2)))</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points(x[s],y1[s], col = "red", </a:t>
            </a:r>
            <a:r>
              <a:rPr lang="en-US" sz="1200" kern="1200" dirty="0" err="1">
                <a:solidFill>
                  <a:schemeClr val="tx1"/>
                </a:solidFill>
                <a:effectLst/>
                <a:latin typeface="+mn-lt"/>
                <a:ea typeface="+mn-ea"/>
                <a:cs typeface="+mn-cs"/>
              </a:rPr>
              <a:t>pch</a:t>
            </a:r>
            <a:r>
              <a:rPr lang="en-US" sz="1200" kern="1200" dirty="0">
                <a:solidFill>
                  <a:schemeClr val="tx1"/>
                </a:solidFill>
                <a:effectLst/>
                <a:latin typeface="+mn-lt"/>
                <a:ea typeface="+mn-ea"/>
                <a:cs typeface="+mn-cs"/>
              </a:rPr>
              <a:t> = 19)</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(m1[[1]], col = "red", </a:t>
            </a:r>
            <a:r>
              <a:rPr lang="en-US" sz="1200" kern="1200" dirty="0" err="1">
                <a:solidFill>
                  <a:schemeClr val="tx1"/>
                </a:solidFill>
                <a:effectLst/>
                <a:latin typeface="+mn-lt"/>
                <a:ea typeface="+mn-ea"/>
                <a:cs typeface="+mn-cs"/>
              </a:rPr>
              <a:t>lwd</a:t>
            </a:r>
            <a:r>
              <a:rPr lang="en-US" sz="1200" kern="1200" dirty="0">
                <a:solidFill>
                  <a:schemeClr val="tx1"/>
                </a:solidFill>
                <a:effectLst/>
                <a:latin typeface="+mn-lt"/>
                <a:ea typeface="+mn-ea"/>
                <a:cs typeface="+mn-cs"/>
              </a:rPr>
              <a:t> = 2)</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plot(x,y2, </a:t>
            </a:r>
            <a:r>
              <a:rPr lang="en-US" sz="1200" kern="1200" dirty="0" err="1">
                <a:solidFill>
                  <a:schemeClr val="tx1"/>
                </a:solidFill>
                <a:effectLst/>
                <a:latin typeface="+mn-lt"/>
                <a:ea typeface="+mn-ea"/>
                <a:cs typeface="+mn-cs"/>
              </a:rPr>
              <a:t>ylim</a:t>
            </a:r>
            <a:r>
              <a:rPr lang="en-US" sz="1200" kern="1200" dirty="0">
                <a:solidFill>
                  <a:schemeClr val="tx1"/>
                </a:solidFill>
                <a:effectLst/>
                <a:latin typeface="+mn-lt"/>
                <a:ea typeface="+mn-ea"/>
                <a:cs typeface="+mn-cs"/>
              </a:rPr>
              <a:t> = range(c(y1,y2)))</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points(x[s],y2[s], col = "red", </a:t>
            </a:r>
            <a:r>
              <a:rPr lang="en-US" sz="1200" kern="1200" dirty="0" err="1">
                <a:solidFill>
                  <a:schemeClr val="tx1"/>
                </a:solidFill>
                <a:effectLst/>
                <a:latin typeface="+mn-lt"/>
                <a:ea typeface="+mn-ea"/>
                <a:cs typeface="+mn-cs"/>
              </a:rPr>
              <a:t>pch</a:t>
            </a:r>
            <a:r>
              <a:rPr lang="en-US" sz="1200" kern="1200" dirty="0">
                <a:solidFill>
                  <a:schemeClr val="tx1"/>
                </a:solidFill>
                <a:effectLst/>
                <a:latin typeface="+mn-lt"/>
                <a:ea typeface="+mn-ea"/>
                <a:cs typeface="+mn-cs"/>
              </a:rPr>
              <a:t> = 19)</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(m2[[1]], col = "red", </a:t>
            </a:r>
            <a:r>
              <a:rPr lang="en-US" sz="1200" kern="1200" dirty="0" err="1">
                <a:solidFill>
                  <a:schemeClr val="tx1"/>
                </a:solidFill>
                <a:effectLst/>
                <a:latin typeface="+mn-lt"/>
                <a:ea typeface="+mn-ea"/>
                <a:cs typeface="+mn-cs"/>
              </a:rPr>
              <a:t>lwd</a:t>
            </a:r>
            <a:r>
              <a:rPr lang="en-US" sz="1200" kern="1200" dirty="0">
                <a:solidFill>
                  <a:schemeClr val="tx1"/>
                </a:solidFill>
                <a:effectLst/>
                <a:latin typeface="+mn-lt"/>
                <a:ea typeface="+mn-ea"/>
                <a:cs typeface="+mn-cs"/>
              </a:rPr>
              <a:t> = 2)</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plot(x,y1, </a:t>
            </a:r>
            <a:r>
              <a:rPr lang="en-US" sz="1200" kern="1200" dirty="0" err="1">
                <a:solidFill>
                  <a:schemeClr val="tx1"/>
                </a:solidFill>
                <a:effectLst/>
                <a:latin typeface="+mn-lt"/>
                <a:ea typeface="+mn-ea"/>
                <a:cs typeface="+mn-cs"/>
              </a:rPr>
              <a:t>ylim</a:t>
            </a:r>
            <a:r>
              <a:rPr lang="en-US" sz="1200" kern="1200" dirty="0">
                <a:solidFill>
                  <a:schemeClr val="tx1"/>
                </a:solidFill>
                <a:effectLst/>
                <a:latin typeface="+mn-lt"/>
                <a:ea typeface="+mn-ea"/>
                <a:cs typeface="+mn-cs"/>
              </a:rPr>
              <a:t> = range(c(y1,y2)))</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in 1:R) </a:t>
            </a:r>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(m1[[</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col = "red")</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plot(x,y2, </a:t>
            </a:r>
            <a:r>
              <a:rPr lang="en-US" sz="1200" kern="1200" dirty="0" err="1">
                <a:solidFill>
                  <a:schemeClr val="tx1"/>
                </a:solidFill>
                <a:effectLst/>
                <a:latin typeface="+mn-lt"/>
                <a:ea typeface="+mn-ea"/>
                <a:cs typeface="+mn-cs"/>
              </a:rPr>
              <a:t>ylim</a:t>
            </a:r>
            <a:r>
              <a:rPr lang="en-US" sz="1200" kern="1200" dirty="0">
                <a:solidFill>
                  <a:schemeClr val="tx1"/>
                </a:solidFill>
                <a:effectLst/>
                <a:latin typeface="+mn-lt"/>
                <a:ea typeface="+mn-ea"/>
                <a:cs typeface="+mn-cs"/>
              </a:rPr>
              <a:t> = range(c(y1,y2)))</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in 1:R) </a:t>
            </a:r>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(m2[[</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col = "red")</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var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unlist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lapply</a:t>
            </a:r>
            <a:r>
              <a:rPr lang="en-US" sz="1200" kern="1200" dirty="0">
                <a:solidFill>
                  <a:schemeClr val="tx1"/>
                </a:solidFill>
                <a:effectLst/>
                <a:latin typeface="+mn-lt"/>
                <a:ea typeface="+mn-ea"/>
                <a:cs typeface="+mn-cs"/>
              </a:rPr>
              <a:t>(m1,function(m){</a:t>
            </a:r>
            <a:r>
              <a:rPr lang="en-US" sz="1200" kern="1200" dirty="0" err="1">
                <a:solidFill>
                  <a:schemeClr val="tx1"/>
                </a:solidFill>
                <a:effectLst/>
                <a:latin typeface="+mn-lt"/>
                <a:ea typeface="+mn-ea"/>
                <a:cs typeface="+mn-cs"/>
              </a:rPr>
              <a:t>coef</a:t>
            </a:r>
            <a:r>
              <a:rPr lang="en-US" sz="1200" kern="1200" dirty="0">
                <a:solidFill>
                  <a:schemeClr val="tx1"/>
                </a:solidFill>
                <a:effectLst/>
                <a:latin typeface="+mn-lt"/>
                <a:ea typeface="+mn-ea"/>
                <a:cs typeface="+mn-cs"/>
              </a:rPr>
              <a:t>(m)[2]})))</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var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unlist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lapply</a:t>
            </a:r>
            <a:r>
              <a:rPr lang="en-US" sz="1200" kern="1200" dirty="0">
                <a:solidFill>
                  <a:schemeClr val="tx1"/>
                </a:solidFill>
                <a:effectLst/>
                <a:latin typeface="+mn-lt"/>
                <a:ea typeface="+mn-ea"/>
                <a:cs typeface="+mn-cs"/>
              </a:rPr>
              <a:t>(m2,function(m){</a:t>
            </a:r>
            <a:r>
              <a:rPr lang="en-US" sz="1200" kern="1200" dirty="0" err="1">
                <a:solidFill>
                  <a:schemeClr val="tx1"/>
                </a:solidFill>
                <a:effectLst/>
                <a:latin typeface="+mn-lt"/>
                <a:ea typeface="+mn-ea"/>
                <a:cs typeface="+mn-cs"/>
              </a:rPr>
              <a:t>coef</a:t>
            </a:r>
            <a:r>
              <a:rPr lang="en-US" sz="1200" kern="1200" dirty="0">
                <a:solidFill>
                  <a:schemeClr val="tx1"/>
                </a:solidFill>
                <a:effectLst/>
                <a:latin typeface="+mn-lt"/>
                <a:ea typeface="+mn-ea"/>
                <a:cs typeface="+mn-cs"/>
              </a:rPr>
              <a:t>(m)[2]})))</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97</a:t>
            </a:fld>
            <a:endParaRPr lang="fi-FI"/>
          </a:p>
        </p:txBody>
      </p:sp>
    </p:spTree>
    <p:extLst>
      <p:ext uri="{BB962C8B-B14F-4D97-AF65-F5344CB8AC3E}">
        <p14:creationId xmlns:p14="http://schemas.microsoft.com/office/powerpoint/2010/main" val="28371294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100</a:t>
            </a:fld>
            <a:endParaRPr lang="fi-FI"/>
          </a:p>
        </p:txBody>
      </p:sp>
    </p:spTree>
    <p:extLst>
      <p:ext uri="{BB962C8B-B14F-4D97-AF65-F5344CB8AC3E}">
        <p14:creationId xmlns:p14="http://schemas.microsoft.com/office/powerpoint/2010/main" val="28446126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104</a:t>
            </a:fld>
            <a:endParaRPr lang="fi-FI"/>
          </a:p>
        </p:txBody>
      </p:sp>
    </p:spTree>
    <p:extLst>
      <p:ext uri="{BB962C8B-B14F-4D97-AF65-F5344CB8AC3E}">
        <p14:creationId xmlns:p14="http://schemas.microsoft.com/office/powerpoint/2010/main" val="34040713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106</a:t>
            </a:fld>
            <a:endParaRPr lang="fi-FI"/>
          </a:p>
        </p:txBody>
      </p:sp>
    </p:spTree>
    <p:extLst>
      <p:ext uri="{BB962C8B-B14F-4D97-AF65-F5344CB8AC3E}">
        <p14:creationId xmlns:p14="http://schemas.microsoft.com/office/powerpoint/2010/main" val="15623963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br>
              <a:rPr lang="en-US" dirty="0"/>
            </a:br>
            <a:endParaRPr lang="en-US" dirty="0"/>
          </a:p>
        </p:txBody>
      </p:sp>
      <p:sp>
        <p:nvSpPr>
          <p:cNvPr id="4" name="Slide Number Placeholder 3"/>
          <p:cNvSpPr>
            <a:spLocks noGrp="1"/>
          </p:cNvSpPr>
          <p:nvPr>
            <p:ph type="sldNum" sz="quarter" idx="10"/>
          </p:nvPr>
        </p:nvSpPr>
        <p:spPr/>
        <p:txBody>
          <a:bodyPr/>
          <a:lstStyle/>
          <a:p>
            <a:fld id="{830A1AC3-1668-E14A-AEEB-B2E423A6F16C}" type="slidenum">
              <a:rPr lang="en-US" smtClean="0"/>
              <a:pPr/>
              <a:t>107</a:t>
            </a:fld>
            <a:endParaRPr lang="en-US"/>
          </a:p>
        </p:txBody>
      </p:sp>
    </p:spTree>
    <p:extLst>
      <p:ext uri="{BB962C8B-B14F-4D97-AF65-F5344CB8AC3E}">
        <p14:creationId xmlns:p14="http://schemas.microsoft.com/office/powerpoint/2010/main" val="5318415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x &lt;- </a:t>
            </a:r>
            <a:r>
              <a:rPr lang="en-US" dirty="0" err="1"/>
              <a:t>rnorm</a:t>
            </a:r>
            <a:r>
              <a:rPr lang="en-US" dirty="0"/>
              <a:t>(100)</a:t>
            </a:r>
          </a:p>
          <a:p>
            <a:r>
              <a:rPr lang="en-US" dirty="0"/>
              <a:t>y &lt;- .7*x + .7*</a:t>
            </a:r>
            <a:r>
              <a:rPr lang="en-US" dirty="0" err="1"/>
              <a:t>rnorm</a:t>
            </a:r>
            <a:r>
              <a:rPr lang="en-US" dirty="0"/>
              <a:t>(100)</a:t>
            </a:r>
          </a:p>
          <a:p>
            <a:endParaRPr lang="en-US" dirty="0"/>
          </a:p>
          <a:p>
            <a:r>
              <a:rPr lang="en-US" dirty="0" err="1"/>
              <a:t>pdf</a:t>
            </a:r>
            <a:r>
              <a:rPr lang="en-US" dirty="0"/>
              <a:t>('</a:t>
            </a:r>
            <a:r>
              <a:rPr lang="en-US" dirty="0" err="1"/>
              <a:t>DiagnosticPlotExamples.pdf</a:t>
            </a:r>
            <a:r>
              <a:rPr lang="en-US" dirty="0"/>
              <a:t>', width=4, height=4)</a:t>
            </a:r>
          </a:p>
          <a:p>
            <a:r>
              <a:rPr lang="en-US" dirty="0"/>
              <a:t>plot(lm(y ~ x), ask = FALSE, </a:t>
            </a:r>
            <a:r>
              <a:rPr lang="en-US" dirty="0" err="1"/>
              <a:t>sub.caption</a:t>
            </a:r>
            <a:r>
              <a:rPr lang="en-US" dirty="0"/>
              <a:t> = "All OLS assumptions hold")</a:t>
            </a:r>
          </a:p>
          <a:p>
            <a:endParaRPr lang="en-US" dirty="0"/>
          </a:p>
          <a:p>
            <a:endParaRPr lang="en-US" dirty="0"/>
          </a:p>
          <a:p>
            <a:r>
              <a:rPr lang="en-US" dirty="0"/>
              <a:t># Non-normal results</a:t>
            </a:r>
          </a:p>
          <a:p>
            <a:endParaRPr lang="en-US" dirty="0"/>
          </a:p>
          <a:p>
            <a:r>
              <a:rPr lang="en-US" dirty="0"/>
              <a:t>y &lt;- .7*x + .7*</a:t>
            </a:r>
            <a:r>
              <a:rPr lang="en-US" dirty="0" err="1"/>
              <a:t>runif</a:t>
            </a:r>
            <a:r>
              <a:rPr lang="en-US" dirty="0"/>
              <a:t>(100)*</a:t>
            </a:r>
            <a:r>
              <a:rPr lang="en-US" dirty="0" err="1"/>
              <a:t>sqrt</a:t>
            </a:r>
            <a:r>
              <a:rPr lang="en-US" dirty="0"/>
              <a:t>(12)</a:t>
            </a:r>
          </a:p>
          <a:p>
            <a:r>
              <a:rPr lang="en-US" dirty="0"/>
              <a:t>plot(lm(y ~ x), ask = FALSE, </a:t>
            </a:r>
            <a:r>
              <a:rPr lang="en-US" dirty="0" err="1"/>
              <a:t>sub.caption</a:t>
            </a:r>
            <a:r>
              <a:rPr lang="en-US" dirty="0"/>
              <a:t> = "Uniform error distribution")</a:t>
            </a:r>
          </a:p>
          <a:p>
            <a:endParaRPr lang="en-US" dirty="0"/>
          </a:p>
          <a:p>
            <a:r>
              <a:rPr lang="en-US" dirty="0"/>
              <a:t>y &lt;- .7*x + .7*</a:t>
            </a:r>
            <a:r>
              <a:rPr lang="en-US" dirty="0" err="1"/>
              <a:t>rchisq</a:t>
            </a:r>
            <a:r>
              <a:rPr lang="en-US" dirty="0"/>
              <a:t>(100,1)/2</a:t>
            </a:r>
          </a:p>
          <a:p>
            <a:r>
              <a:rPr lang="en-US" dirty="0"/>
              <a:t>plot(lm(y ~ x), ask = FALSE, </a:t>
            </a:r>
            <a:r>
              <a:rPr lang="en-US" dirty="0" err="1"/>
              <a:t>sub.caption</a:t>
            </a:r>
            <a:r>
              <a:rPr lang="en-US" dirty="0"/>
              <a:t> = "Chi square error distribution")</a:t>
            </a:r>
          </a:p>
          <a:p>
            <a:endParaRPr lang="en-US" dirty="0"/>
          </a:p>
          <a:p>
            <a:r>
              <a:rPr lang="en-US" dirty="0"/>
              <a:t># Non-linear relationships</a:t>
            </a:r>
          </a:p>
          <a:p>
            <a:endParaRPr lang="en-US" dirty="0"/>
          </a:p>
          <a:p>
            <a:r>
              <a:rPr lang="en-US" dirty="0"/>
              <a:t>y &lt;- .7*x^2 + .7*</a:t>
            </a:r>
            <a:r>
              <a:rPr lang="en-US" dirty="0" err="1"/>
              <a:t>rnorm</a:t>
            </a:r>
            <a:r>
              <a:rPr lang="en-US" dirty="0"/>
              <a:t>(100)</a:t>
            </a:r>
          </a:p>
          <a:p>
            <a:r>
              <a:rPr lang="en-US" dirty="0"/>
              <a:t>plot(lm(y ~ x), ask = FALSE, </a:t>
            </a:r>
            <a:r>
              <a:rPr lang="en-US" dirty="0" err="1"/>
              <a:t>sub.caption</a:t>
            </a:r>
            <a:r>
              <a:rPr lang="en-US" dirty="0"/>
              <a:t> = "y = b*x^2 +u")</a:t>
            </a:r>
          </a:p>
          <a:p>
            <a:endParaRPr lang="en-US" dirty="0"/>
          </a:p>
          <a:p>
            <a:r>
              <a:rPr lang="en-US" dirty="0"/>
              <a:t># Discontinuity</a:t>
            </a:r>
          </a:p>
          <a:p>
            <a:endParaRPr lang="en-US" dirty="0"/>
          </a:p>
          <a:p>
            <a:r>
              <a:rPr lang="en-US" dirty="0"/>
              <a:t>y &lt;- .7*x + sign(x)  + .7*</a:t>
            </a:r>
            <a:r>
              <a:rPr lang="en-US" dirty="0" err="1"/>
              <a:t>rnorm</a:t>
            </a:r>
            <a:r>
              <a:rPr lang="en-US" dirty="0"/>
              <a:t>(100)</a:t>
            </a:r>
          </a:p>
          <a:p>
            <a:r>
              <a:rPr lang="en-US" dirty="0"/>
              <a:t>plot(lm(y ~ x), ask = FALSE, </a:t>
            </a:r>
            <a:r>
              <a:rPr lang="en-US" dirty="0" err="1"/>
              <a:t>sub.caption</a:t>
            </a:r>
            <a:r>
              <a:rPr lang="en-US" dirty="0"/>
              <a:t> = "y = b*x + sign(x) + u")</a:t>
            </a:r>
          </a:p>
          <a:p>
            <a:endParaRPr lang="en-US" dirty="0"/>
          </a:p>
          <a:p>
            <a:r>
              <a:rPr lang="en-US" dirty="0"/>
              <a:t># </a:t>
            </a:r>
            <a:r>
              <a:rPr lang="en-US" dirty="0" err="1"/>
              <a:t>Heteroskedastic</a:t>
            </a:r>
            <a:r>
              <a:rPr lang="en-US" dirty="0"/>
              <a:t> errors</a:t>
            </a:r>
          </a:p>
          <a:p>
            <a:endParaRPr lang="en-US" dirty="0"/>
          </a:p>
          <a:p>
            <a:r>
              <a:rPr lang="en-US" dirty="0"/>
              <a:t>y &lt;- .7*x  + .7*</a:t>
            </a:r>
            <a:r>
              <a:rPr lang="en-US" dirty="0" err="1"/>
              <a:t>rnorm</a:t>
            </a:r>
            <a:r>
              <a:rPr lang="en-US" dirty="0"/>
              <a:t>(100)*(x+3)*.5</a:t>
            </a:r>
          </a:p>
          <a:p>
            <a:r>
              <a:rPr lang="en-US" dirty="0"/>
              <a:t>plot(lm(y ~ x), ask = FALSE, </a:t>
            </a:r>
            <a:r>
              <a:rPr lang="en-US" dirty="0" err="1"/>
              <a:t>sub.caption</a:t>
            </a:r>
            <a:r>
              <a:rPr lang="en-US" dirty="0"/>
              <a:t> = "Linear </a:t>
            </a:r>
            <a:r>
              <a:rPr lang="en-US" dirty="0" err="1"/>
              <a:t>heteroscedasticity</a:t>
            </a:r>
            <a:r>
              <a:rPr lang="en-US" dirty="0"/>
              <a:t>")</a:t>
            </a:r>
          </a:p>
          <a:p>
            <a:endParaRPr lang="en-US" dirty="0"/>
          </a:p>
          <a:p>
            <a:r>
              <a:rPr lang="en-US" dirty="0"/>
              <a:t>y &lt;- .7*x  + .7*</a:t>
            </a:r>
            <a:r>
              <a:rPr lang="en-US" dirty="0" err="1"/>
              <a:t>rnorm</a:t>
            </a:r>
            <a:r>
              <a:rPr lang="en-US" dirty="0"/>
              <a:t>(100)*x</a:t>
            </a:r>
          </a:p>
          <a:p>
            <a:r>
              <a:rPr lang="en-US" dirty="0"/>
              <a:t>plot(lm(y ~ x), ask = FALSE, </a:t>
            </a:r>
            <a:r>
              <a:rPr lang="en-US" dirty="0" err="1"/>
              <a:t>sub.caption</a:t>
            </a:r>
            <a:r>
              <a:rPr lang="en-US" dirty="0"/>
              <a:t> = "Non-linear </a:t>
            </a:r>
            <a:r>
              <a:rPr lang="en-US" dirty="0" err="1"/>
              <a:t>heteroscedasticity</a:t>
            </a:r>
            <a:r>
              <a:rPr lang="en-US" dirty="0"/>
              <a:t>")</a:t>
            </a:r>
          </a:p>
          <a:p>
            <a:r>
              <a:rPr lang="en-US" dirty="0" err="1"/>
              <a:t>dev.off</a:t>
            </a:r>
            <a:r>
              <a:rPr lang="en-US" dirty="0"/>
              <a:t>()</a:t>
            </a:r>
          </a:p>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108</a:t>
            </a:fld>
            <a:endParaRPr lang="fi-FI"/>
          </a:p>
        </p:txBody>
      </p:sp>
    </p:spTree>
    <p:extLst>
      <p:ext uri="{BB962C8B-B14F-4D97-AF65-F5344CB8AC3E}">
        <p14:creationId xmlns:p14="http://schemas.microsoft.com/office/powerpoint/2010/main" val="10135262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116</a:t>
            </a:fld>
            <a:endParaRPr lang="fi-FI"/>
          </a:p>
        </p:txBody>
      </p:sp>
    </p:spTree>
    <p:extLst>
      <p:ext uri="{BB962C8B-B14F-4D97-AF65-F5344CB8AC3E}">
        <p14:creationId xmlns:p14="http://schemas.microsoft.com/office/powerpoint/2010/main" val="912638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xfrm>
            <a:off x="928688" y="752475"/>
            <a:ext cx="4940300" cy="3705225"/>
          </a:xfrm>
          <a:ln/>
        </p:spPr>
      </p:sp>
      <p:sp>
        <p:nvSpPr>
          <p:cNvPr id="132098" name="Rectangle 3"/>
          <p:cNvSpPr>
            <a:spLocks noGrp="1" noChangeArrowheads="1"/>
          </p:cNvSpPr>
          <p:nvPr>
            <p:ph type="body" idx="1"/>
          </p:nvPr>
        </p:nvSpPr>
        <p:spPr>
          <a:xfrm>
            <a:off x="904875" y="4716464"/>
            <a:ext cx="4986338" cy="4464050"/>
          </a:xfrm>
          <a:noFill/>
          <a:ln/>
        </p:spPr>
        <p:txBody>
          <a:bodyPr/>
          <a:lstStyle/>
          <a:p>
            <a:endParaRPr lang="en-US"/>
          </a:p>
        </p:txBody>
      </p:sp>
    </p:spTree>
    <p:extLst>
      <p:ext uri="{BB962C8B-B14F-4D97-AF65-F5344CB8AC3E}">
        <p14:creationId xmlns:p14="http://schemas.microsoft.com/office/powerpoint/2010/main" val="8498114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117</a:t>
            </a:fld>
            <a:endParaRPr lang="fi-FI"/>
          </a:p>
        </p:txBody>
      </p:sp>
    </p:spTree>
    <p:extLst>
      <p:ext uri="{BB962C8B-B14F-4D97-AF65-F5344CB8AC3E}">
        <p14:creationId xmlns:p14="http://schemas.microsoft.com/office/powerpoint/2010/main" val="16455847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119</a:t>
            </a:fld>
            <a:endParaRPr lang="fi-FI"/>
          </a:p>
        </p:txBody>
      </p:sp>
    </p:spTree>
    <p:extLst>
      <p:ext uri="{BB962C8B-B14F-4D97-AF65-F5344CB8AC3E}">
        <p14:creationId xmlns:p14="http://schemas.microsoft.com/office/powerpoint/2010/main" val="33608980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122</a:t>
            </a:fld>
            <a:endParaRPr lang="fi-FI"/>
          </a:p>
        </p:txBody>
      </p:sp>
    </p:spTree>
    <p:extLst>
      <p:ext uri="{BB962C8B-B14F-4D97-AF65-F5344CB8AC3E}">
        <p14:creationId xmlns:p14="http://schemas.microsoft.com/office/powerpoint/2010/main" val="2350897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xfrm>
            <a:off x="928688" y="752475"/>
            <a:ext cx="4940300" cy="3705225"/>
          </a:xfrm>
          <a:ln/>
        </p:spPr>
      </p:sp>
      <p:sp>
        <p:nvSpPr>
          <p:cNvPr id="134146" name="Rectangle 3"/>
          <p:cNvSpPr>
            <a:spLocks noGrp="1" noChangeArrowheads="1"/>
          </p:cNvSpPr>
          <p:nvPr>
            <p:ph type="body" idx="1"/>
          </p:nvPr>
        </p:nvSpPr>
        <p:spPr>
          <a:xfrm>
            <a:off x="904875" y="4716464"/>
            <a:ext cx="4986338" cy="4464050"/>
          </a:xfrm>
          <a:noFill/>
          <a:ln/>
        </p:spPr>
        <p:txBody>
          <a:bodyPr/>
          <a:lstStyle/>
          <a:p>
            <a:r>
              <a:rPr lang="fi-FI"/>
              <a:t>State theoretical rationale for each significant coefficient. Thus I claim that this is the holy grail of strategy, the perfect model to explain profitability. Do you agree with that claim? Why or why not? (in groups of 2-3, change opinions and be prepared to tell your conclusion) </a:t>
            </a:r>
            <a:endParaRPr lang="en-US"/>
          </a:p>
        </p:txBody>
      </p:sp>
    </p:spTree>
    <p:extLst>
      <p:ext uri="{BB962C8B-B14F-4D97-AF65-F5344CB8AC3E}">
        <p14:creationId xmlns:p14="http://schemas.microsoft.com/office/powerpoint/2010/main" val="261895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xfrm>
            <a:off x="928688" y="752475"/>
            <a:ext cx="4940300" cy="3705225"/>
          </a:xfrm>
          <a:ln/>
        </p:spPr>
      </p:sp>
      <p:sp>
        <p:nvSpPr>
          <p:cNvPr id="136194" name="Rectangle 3"/>
          <p:cNvSpPr>
            <a:spLocks noGrp="1" noChangeArrowheads="1"/>
          </p:cNvSpPr>
          <p:nvPr>
            <p:ph type="body" idx="1"/>
          </p:nvPr>
        </p:nvSpPr>
        <p:spPr>
          <a:xfrm>
            <a:off x="904875" y="4716464"/>
            <a:ext cx="4986338" cy="4464050"/>
          </a:xfrm>
          <a:noFill/>
          <a:ln/>
        </p:spPr>
        <p:txBody>
          <a:bodyPr/>
          <a:lstStyle/>
          <a:p>
            <a:endParaRPr lang="en-US"/>
          </a:p>
        </p:txBody>
      </p:sp>
    </p:spTree>
    <p:extLst>
      <p:ext uri="{BB962C8B-B14F-4D97-AF65-F5344CB8AC3E}">
        <p14:creationId xmlns:p14="http://schemas.microsoft.com/office/powerpoint/2010/main" val="2609597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11</a:t>
            </a:fld>
            <a:endParaRPr lang="fi-FI"/>
          </a:p>
        </p:txBody>
      </p:sp>
    </p:spTree>
    <p:extLst>
      <p:ext uri="{BB962C8B-B14F-4D97-AF65-F5344CB8AC3E}">
        <p14:creationId xmlns:p14="http://schemas.microsoft.com/office/powerpoint/2010/main" val="2899993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12</a:t>
            </a:fld>
            <a:endParaRPr lang="fi-FI"/>
          </a:p>
        </p:txBody>
      </p:sp>
    </p:spTree>
    <p:extLst>
      <p:ext uri="{BB962C8B-B14F-4D97-AF65-F5344CB8AC3E}">
        <p14:creationId xmlns:p14="http://schemas.microsoft.com/office/powerpoint/2010/main" val="999373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F2C12-D140-7342-8A15-E8D935BF99C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i-FI"/>
          </a:p>
        </p:txBody>
      </p:sp>
      <p:sp>
        <p:nvSpPr>
          <p:cNvPr id="3" name="Subtitle 2">
            <a:extLst>
              <a:ext uri="{FF2B5EF4-FFF2-40B4-BE49-F238E27FC236}">
                <a16:creationId xmlns:a16="http://schemas.microsoft.com/office/drawing/2014/main" id="{17D51AEF-E17B-5C44-A93B-EEBF0E7C12B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F47D58DC-9DFD-3A46-9062-D6799CCAD305}"/>
              </a:ext>
            </a:extLst>
          </p:cNvPr>
          <p:cNvSpPr>
            <a:spLocks noGrp="1"/>
          </p:cNvSpPr>
          <p:nvPr>
            <p:ph type="dt" sz="half" idx="10"/>
          </p:nvPr>
        </p:nvSpPr>
        <p:spPr/>
        <p:txBody>
          <a:bodyPr/>
          <a:lstStyle/>
          <a:p>
            <a:fld id="{1F5555C0-17AA-C54F-9571-D772CEC056A1}" type="datetime1">
              <a:rPr lang="fi-FI" smtClean="0"/>
              <a:t>19.12.2018</a:t>
            </a:fld>
            <a:endParaRPr lang="fi-FI"/>
          </a:p>
        </p:txBody>
      </p:sp>
      <p:sp>
        <p:nvSpPr>
          <p:cNvPr id="5" name="Footer Placeholder 4">
            <a:extLst>
              <a:ext uri="{FF2B5EF4-FFF2-40B4-BE49-F238E27FC236}">
                <a16:creationId xmlns:a16="http://schemas.microsoft.com/office/drawing/2014/main" id="{D7616BCB-137B-4049-8CCE-F2CF53815C4E}"/>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5835FC9D-B037-2F43-89D5-73174BBEBCF8}"/>
              </a:ext>
            </a:extLst>
          </p:cNvPr>
          <p:cNvSpPr>
            <a:spLocks noGrp="1"/>
          </p:cNvSpPr>
          <p:nvPr>
            <p:ph type="sldNum" sz="quarter" idx="12"/>
          </p:nvPr>
        </p:nvSpPr>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534675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2343C-7A98-7846-B416-B70B83B10E1C}"/>
              </a:ext>
            </a:extLst>
          </p:cNvPr>
          <p:cNvSpPr>
            <a:spLocks noGrp="1"/>
          </p:cNvSpPr>
          <p:nvPr>
            <p:ph type="title"/>
          </p:nvPr>
        </p:nvSpPr>
        <p:spPr/>
        <p:txBody>
          <a:bodyPr/>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B1D40725-D48C-B144-B6DD-A78FB3EB2A6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781EEB06-5B88-484C-959E-E310116A9662}"/>
              </a:ext>
            </a:extLst>
          </p:cNvPr>
          <p:cNvSpPr>
            <a:spLocks noGrp="1"/>
          </p:cNvSpPr>
          <p:nvPr>
            <p:ph type="dt" sz="half" idx="10"/>
          </p:nvPr>
        </p:nvSpPr>
        <p:spPr/>
        <p:txBody>
          <a:bodyPr/>
          <a:lstStyle/>
          <a:p>
            <a:fld id="{ACF11713-53DB-314C-9A0E-AE40F230FC2E}" type="datetime1">
              <a:rPr lang="fi-FI" smtClean="0"/>
              <a:t>19.12.2018</a:t>
            </a:fld>
            <a:endParaRPr lang="fi-FI"/>
          </a:p>
        </p:txBody>
      </p:sp>
      <p:sp>
        <p:nvSpPr>
          <p:cNvPr id="5" name="Footer Placeholder 4">
            <a:extLst>
              <a:ext uri="{FF2B5EF4-FFF2-40B4-BE49-F238E27FC236}">
                <a16:creationId xmlns:a16="http://schemas.microsoft.com/office/drawing/2014/main" id="{9DA763E0-E464-A246-8A33-E46873C99A8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31A4A733-48FC-A943-97CB-2128CAA2721D}"/>
              </a:ext>
            </a:extLst>
          </p:cNvPr>
          <p:cNvSpPr>
            <a:spLocks noGrp="1"/>
          </p:cNvSpPr>
          <p:nvPr>
            <p:ph type="sldNum" sz="quarter" idx="12"/>
          </p:nvPr>
        </p:nvSpPr>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2110843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55ED07-4924-1446-B6B3-7498BBA75A3E}"/>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4ECBC7AB-6EF6-914F-97DD-BC619CAFAA3C}"/>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07890075-D5A1-744F-9109-2D0CD1C23E14}"/>
              </a:ext>
            </a:extLst>
          </p:cNvPr>
          <p:cNvSpPr>
            <a:spLocks noGrp="1"/>
          </p:cNvSpPr>
          <p:nvPr>
            <p:ph type="dt" sz="half" idx="10"/>
          </p:nvPr>
        </p:nvSpPr>
        <p:spPr/>
        <p:txBody>
          <a:bodyPr/>
          <a:lstStyle/>
          <a:p>
            <a:fld id="{71846F0D-6908-8240-9C7A-63AF43D33CFA}" type="datetime1">
              <a:rPr lang="fi-FI" smtClean="0"/>
              <a:t>19.12.2018</a:t>
            </a:fld>
            <a:endParaRPr lang="fi-FI"/>
          </a:p>
        </p:txBody>
      </p:sp>
      <p:sp>
        <p:nvSpPr>
          <p:cNvPr id="5" name="Footer Placeholder 4">
            <a:extLst>
              <a:ext uri="{FF2B5EF4-FFF2-40B4-BE49-F238E27FC236}">
                <a16:creationId xmlns:a16="http://schemas.microsoft.com/office/drawing/2014/main" id="{5FC3403D-ECF3-704B-BF22-14ED438E11C8}"/>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5998AD1C-18F2-6843-854C-4DF37D087627}"/>
              </a:ext>
            </a:extLst>
          </p:cNvPr>
          <p:cNvSpPr>
            <a:spLocks noGrp="1"/>
          </p:cNvSpPr>
          <p:nvPr>
            <p:ph type="sldNum" sz="quarter" idx="12"/>
          </p:nvPr>
        </p:nvSpPr>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1245464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solidFill>
                  <a:schemeClr val="tx1"/>
                </a:solidFill>
              </a:defRPr>
            </a:lvl1pPr>
          </a:lstStyle>
          <a:p>
            <a:r>
              <a:rPr lang="fi-FI"/>
              <a:t>Click to edit Master title style</a:t>
            </a:r>
            <a:endParaRPr lang="fi-FI" dirty="0"/>
          </a:p>
        </p:txBody>
      </p:sp>
      <p:sp>
        <p:nvSpPr>
          <p:cNvPr id="3" name="Sisällön paikkamerkki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 name="Päivämäärän paikkamerkki 3"/>
          <p:cNvSpPr>
            <a:spLocks noGrp="1"/>
          </p:cNvSpPr>
          <p:nvPr>
            <p:ph type="dt" sz="half" idx="10"/>
          </p:nvPr>
        </p:nvSpPr>
        <p:spPr/>
        <p:txBody>
          <a:bodyPr/>
          <a:lstStyle>
            <a:lvl1pPr>
              <a:defRPr/>
            </a:lvl1pPr>
          </a:lstStyle>
          <a:p>
            <a:fld id="{69441ECE-CC0D-0142-8A1C-A1F3F82E9D01}" type="datetime1">
              <a:rPr lang="fi-FI" smtClean="0"/>
              <a:t>19.12.2018</a:t>
            </a:fld>
            <a:endParaRPr lang="fi-FI"/>
          </a:p>
        </p:txBody>
      </p:sp>
      <p:sp>
        <p:nvSpPr>
          <p:cNvPr id="5" name="Alatunnisteen paikkamerkki 4"/>
          <p:cNvSpPr>
            <a:spLocks noGrp="1"/>
          </p:cNvSpPr>
          <p:nvPr>
            <p:ph type="ftr" sz="quarter" idx="11"/>
          </p:nvPr>
        </p:nvSpPr>
        <p:spPr/>
        <p:txBody>
          <a:bodyPr/>
          <a:lstStyle>
            <a:lvl1pPr>
              <a:defRPr/>
            </a:lvl1pPr>
          </a:lstStyle>
          <a:p>
            <a:endParaRPr lang="fi-FI"/>
          </a:p>
        </p:txBody>
      </p:sp>
      <p:sp>
        <p:nvSpPr>
          <p:cNvPr id="6" name="Dian numeron paikkamerkki 5"/>
          <p:cNvSpPr>
            <a:spLocks noGrp="1"/>
          </p:cNvSpPr>
          <p:nvPr>
            <p:ph type="sldNum" sz="quarter" idx="12"/>
          </p:nvPr>
        </p:nvSpPr>
        <p:spPr/>
        <p:txBody>
          <a:bodyPr/>
          <a:lstStyle>
            <a:lvl1pPr>
              <a:defRPr/>
            </a:lvl1pPr>
          </a:lstStyle>
          <a:p>
            <a:fld id="{F43C8559-B180-324C-97D2-EFA41FAA3DBE}" type="slidenum">
              <a:rPr lang="fi-FI" smtClean="0"/>
              <a:pPr/>
              <a:t>‹#›</a:t>
            </a:fld>
            <a:endParaRPr lang="fi-FI"/>
          </a:p>
        </p:txBody>
      </p:sp>
    </p:spTree>
    <p:extLst>
      <p:ext uri="{BB962C8B-B14F-4D97-AF65-F5344CB8AC3E}">
        <p14:creationId xmlns:p14="http://schemas.microsoft.com/office/powerpoint/2010/main" val="423178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14325" y="119063"/>
            <a:ext cx="8520113" cy="962025"/>
          </a:xfrm>
        </p:spPr>
        <p:txBody>
          <a:bodyPr/>
          <a:lstStyle/>
          <a:p>
            <a:r>
              <a:rPr lang="en-US"/>
              <a:t>Click to edit Master title style</a:t>
            </a:r>
          </a:p>
        </p:txBody>
      </p:sp>
      <p:sp>
        <p:nvSpPr>
          <p:cNvPr id="3" name="Text Placeholder 2"/>
          <p:cNvSpPr>
            <a:spLocks noGrp="1"/>
          </p:cNvSpPr>
          <p:nvPr>
            <p:ph type="body" sz="half" idx="1"/>
          </p:nvPr>
        </p:nvSpPr>
        <p:spPr>
          <a:xfrm>
            <a:off x="314325" y="1614488"/>
            <a:ext cx="4186238"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52963" y="1614488"/>
            <a:ext cx="4186237" cy="2119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52963" y="3886200"/>
            <a:ext cx="4186237" cy="211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0"/>
          <p:cNvSpPr>
            <a:spLocks noGrp="1" noChangeArrowheads="1"/>
          </p:cNvSpPr>
          <p:nvPr>
            <p:ph type="ftr" sz="quarter" idx="10"/>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23293133"/>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12"/>
          <p:cNvSpPr>
            <a:spLocks noGrp="1"/>
          </p:cNvSpPr>
          <p:nvPr>
            <p:ph type="dt" sz="half" idx="15"/>
          </p:nvPr>
        </p:nvSpPr>
        <p:spPr/>
        <p:txBody>
          <a:bodyPr/>
          <a:lstStyle>
            <a:lvl1pPr>
              <a:defRPr/>
            </a:lvl1pPr>
          </a:lstStyle>
          <a:p>
            <a:fld id="{0A177B9B-B387-434A-9ED8-A4756BA8AC9E}" type="datetime1">
              <a:rPr lang="fi-FI" smtClean="0"/>
              <a:t>19.12.2018</a:t>
            </a:fld>
            <a:endParaRPr lang="fi-FI"/>
          </a:p>
        </p:txBody>
      </p:sp>
      <p:sp>
        <p:nvSpPr>
          <p:cNvPr id="7" name="Footer Placeholder 13"/>
          <p:cNvSpPr>
            <a:spLocks noGrp="1"/>
          </p:cNvSpPr>
          <p:nvPr>
            <p:ph type="ftr" sz="quarter" idx="16"/>
          </p:nvPr>
        </p:nvSpPr>
        <p:spPr/>
        <p:txBody>
          <a:bodyPr/>
          <a:lstStyle>
            <a:lvl1pPr>
              <a:defRPr/>
            </a:lvl1pPr>
          </a:lstStyle>
          <a:p>
            <a:endParaRPr lang="fi-FI"/>
          </a:p>
        </p:txBody>
      </p:sp>
      <p:sp>
        <p:nvSpPr>
          <p:cNvPr id="8" name="Slide Number Placeholder 14"/>
          <p:cNvSpPr>
            <a:spLocks noGrp="1"/>
          </p:cNvSpPr>
          <p:nvPr>
            <p:ph type="sldNum" sz="quarter" idx="17"/>
          </p:nvPr>
        </p:nvSpPr>
        <p:spPr/>
        <p:txBody>
          <a:bodyPr/>
          <a:lstStyle>
            <a:lvl1pPr>
              <a:defRPr/>
            </a:lvl1pPr>
          </a:lstStyle>
          <a:p>
            <a:fld id="{F43C8559-B180-324C-97D2-EFA41FAA3DBE}" type="slidenum">
              <a:rPr lang="fi-FI" smtClean="0"/>
              <a:pPr/>
              <a:t>‹#›</a:t>
            </a:fld>
            <a:endParaRPr lang="fi-FI"/>
          </a:p>
        </p:txBody>
      </p:sp>
    </p:spTree>
    <p:extLst>
      <p:ext uri="{BB962C8B-B14F-4D97-AF65-F5344CB8AC3E}">
        <p14:creationId xmlns:p14="http://schemas.microsoft.com/office/powerpoint/2010/main" val="1418156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5"/>
          </a:xfrm>
          <a:prstGeom prst="rect">
            <a:avLst/>
          </a:prstGeom>
        </p:spPr>
      </p:pic>
    </p:spTree>
    <p:extLst>
      <p:ext uri="{BB962C8B-B14F-4D97-AF65-F5344CB8AC3E}">
        <p14:creationId xmlns:p14="http://schemas.microsoft.com/office/powerpoint/2010/main" val="533096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232" y="5659053"/>
            <a:ext cx="2382106" cy="1066734"/>
          </a:xfrm>
          <a:prstGeom prst="rect">
            <a:avLst/>
          </a:prstGeom>
        </p:spPr>
      </p:pic>
    </p:spTree>
    <p:extLst>
      <p:ext uri="{BB962C8B-B14F-4D97-AF65-F5344CB8AC3E}">
        <p14:creationId xmlns:p14="http://schemas.microsoft.com/office/powerpoint/2010/main" val="279521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298" y="5634638"/>
            <a:ext cx="2382106" cy="1115564"/>
          </a:xfrm>
          <a:prstGeom prst="rect">
            <a:avLst/>
          </a:prstGeom>
        </p:spPr>
      </p:pic>
    </p:spTree>
    <p:extLst>
      <p:ext uri="{BB962C8B-B14F-4D97-AF65-F5344CB8AC3E}">
        <p14:creationId xmlns:p14="http://schemas.microsoft.com/office/powerpoint/2010/main" val="19790103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615" y="5634638"/>
            <a:ext cx="2449209" cy="1115564"/>
          </a:xfrm>
          <a:prstGeom prst="rect">
            <a:avLst/>
          </a:prstGeom>
        </p:spPr>
      </p:pic>
    </p:spTree>
    <p:extLst>
      <p:ext uri="{BB962C8B-B14F-4D97-AF65-F5344CB8AC3E}">
        <p14:creationId xmlns:p14="http://schemas.microsoft.com/office/powerpoint/2010/main" val="298046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0"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fld id="{ECC6FC16-4D6C-3A4A-82BE-0CA715E00FDC}" type="datetime1">
              <a:rPr lang="fi-FI" smtClean="0"/>
              <a:t>19.12.2018</a:t>
            </a:fld>
            <a:endParaRPr lang="fi-FI"/>
          </a:p>
        </p:txBody>
      </p:sp>
      <p:sp>
        <p:nvSpPr>
          <p:cNvPr id="8" name="Footer Placeholder 11"/>
          <p:cNvSpPr>
            <a:spLocks noGrp="1"/>
          </p:cNvSpPr>
          <p:nvPr>
            <p:ph type="ftr" sz="quarter" idx="20"/>
          </p:nvPr>
        </p:nvSpPr>
        <p:spPr/>
        <p:txBody>
          <a:bodyPr/>
          <a:lstStyle>
            <a:lvl1pPr>
              <a:defRPr/>
            </a:lvl1pPr>
          </a:lstStyle>
          <a:p>
            <a:endParaRPr lang="fi-FI"/>
          </a:p>
        </p:txBody>
      </p:sp>
      <p:sp>
        <p:nvSpPr>
          <p:cNvPr id="9" name="Slide Number Placeholder 12"/>
          <p:cNvSpPr>
            <a:spLocks noGrp="1"/>
          </p:cNvSpPr>
          <p:nvPr>
            <p:ph type="sldNum" sz="quarter" idx="21"/>
          </p:nvPr>
        </p:nvSpPr>
        <p:spPr>
          <a:xfrm>
            <a:off x="6457950" y="6356351"/>
            <a:ext cx="2057400" cy="365125"/>
          </a:xfrm>
          <a:prstGeom prst="rect">
            <a:avLst/>
          </a:prstGeom>
        </p:spPr>
        <p:txBody>
          <a:bodyPr/>
          <a:lstStyle>
            <a:lvl1pPr>
              <a:defRPr/>
            </a:lvl1pPr>
          </a:lstStyle>
          <a:p>
            <a:fld id="{F43C8559-B180-324C-97D2-EFA41FAA3DBE}" type="slidenum">
              <a:rPr lang="fi-FI" smtClean="0"/>
              <a:pPr/>
              <a:t>‹#›</a:t>
            </a:fld>
            <a:endParaRPr lang="fi-FI"/>
          </a:p>
        </p:txBody>
      </p:sp>
    </p:spTree>
    <p:extLst>
      <p:ext uri="{BB962C8B-B14F-4D97-AF65-F5344CB8AC3E}">
        <p14:creationId xmlns:p14="http://schemas.microsoft.com/office/powerpoint/2010/main" val="1325671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3247F-F167-1647-9A7C-8E7307E38F34}"/>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367D6F85-B16D-2340-8ADF-7CE99CB5E44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0E95D36A-868A-8F45-95D5-A3B27B406FDB}"/>
              </a:ext>
            </a:extLst>
          </p:cNvPr>
          <p:cNvSpPr>
            <a:spLocks noGrp="1"/>
          </p:cNvSpPr>
          <p:nvPr>
            <p:ph type="dt" sz="half" idx="10"/>
          </p:nvPr>
        </p:nvSpPr>
        <p:spPr/>
        <p:txBody>
          <a:bodyPr/>
          <a:lstStyle/>
          <a:p>
            <a:fld id="{404324C3-3A7D-474B-9C0C-2BCB4871588D}" type="datetime1">
              <a:rPr lang="fi-FI" smtClean="0"/>
              <a:t>19.12.2018</a:t>
            </a:fld>
            <a:endParaRPr lang="fi-FI"/>
          </a:p>
        </p:txBody>
      </p:sp>
      <p:sp>
        <p:nvSpPr>
          <p:cNvPr id="5" name="Footer Placeholder 4">
            <a:extLst>
              <a:ext uri="{FF2B5EF4-FFF2-40B4-BE49-F238E27FC236}">
                <a16:creationId xmlns:a16="http://schemas.microsoft.com/office/drawing/2014/main" id="{F5D81E71-D933-3C4E-8269-2CB0953B158B}"/>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8422CEA6-035A-7C40-BBC7-B2718FEE6875}"/>
              </a:ext>
            </a:extLst>
          </p:cNvPr>
          <p:cNvSpPr>
            <a:spLocks noGrp="1"/>
          </p:cNvSpPr>
          <p:nvPr>
            <p:ph type="sldNum" sz="quarter" idx="12"/>
          </p:nvPr>
        </p:nvSpPr>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3376484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D5FE6-C1EA-3941-A495-45853854436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8DF0B527-5B7D-CB49-BC8F-72DF2F33122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00DFB73-99B9-7544-8285-20533A6FE194}"/>
              </a:ext>
            </a:extLst>
          </p:cNvPr>
          <p:cNvSpPr>
            <a:spLocks noGrp="1"/>
          </p:cNvSpPr>
          <p:nvPr>
            <p:ph type="dt" sz="half" idx="10"/>
          </p:nvPr>
        </p:nvSpPr>
        <p:spPr/>
        <p:txBody>
          <a:bodyPr/>
          <a:lstStyle/>
          <a:p>
            <a:fld id="{748B0DD5-C38B-304F-A42C-6428301BF07A}" type="datetime1">
              <a:rPr lang="fi-FI" smtClean="0"/>
              <a:t>19.12.2018</a:t>
            </a:fld>
            <a:endParaRPr lang="fi-FI"/>
          </a:p>
        </p:txBody>
      </p:sp>
      <p:sp>
        <p:nvSpPr>
          <p:cNvPr id="5" name="Footer Placeholder 4">
            <a:extLst>
              <a:ext uri="{FF2B5EF4-FFF2-40B4-BE49-F238E27FC236}">
                <a16:creationId xmlns:a16="http://schemas.microsoft.com/office/drawing/2014/main" id="{8BA6D0CC-5E8E-4346-A219-5FD4367E2E6A}"/>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06FAB436-FFEA-CF43-8FDF-778C852F3219}"/>
              </a:ext>
            </a:extLst>
          </p:cNvPr>
          <p:cNvSpPr>
            <a:spLocks noGrp="1"/>
          </p:cNvSpPr>
          <p:nvPr>
            <p:ph type="sldNum" sz="quarter" idx="12"/>
          </p:nvPr>
        </p:nvSpPr>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68545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C942F-8856-B441-9480-5D0EFF7A1653}"/>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08FFBE1-F65B-3B4A-A4A0-B94E01C50065}"/>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C6D82057-AA01-084E-BEE3-F67F27258124}"/>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F10FA763-DA6B-F645-B056-EE944895DFA1}"/>
              </a:ext>
            </a:extLst>
          </p:cNvPr>
          <p:cNvSpPr>
            <a:spLocks noGrp="1"/>
          </p:cNvSpPr>
          <p:nvPr>
            <p:ph type="dt" sz="half" idx="10"/>
          </p:nvPr>
        </p:nvSpPr>
        <p:spPr/>
        <p:txBody>
          <a:bodyPr/>
          <a:lstStyle/>
          <a:p>
            <a:fld id="{BF29C7F8-452B-FD43-825E-81D5D0278CE6}" type="datetime1">
              <a:rPr lang="fi-FI" smtClean="0"/>
              <a:t>19.12.2018</a:t>
            </a:fld>
            <a:endParaRPr lang="fi-FI"/>
          </a:p>
        </p:txBody>
      </p:sp>
      <p:sp>
        <p:nvSpPr>
          <p:cNvPr id="6" name="Footer Placeholder 5">
            <a:extLst>
              <a:ext uri="{FF2B5EF4-FFF2-40B4-BE49-F238E27FC236}">
                <a16:creationId xmlns:a16="http://schemas.microsoft.com/office/drawing/2014/main" id="{0078B640-44EA-2E42-B3F6-D874B65F37FE}"/>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60732ACA-42DC-5E45-A519-923227596C19}"/>
              </a:ext>
            </a:extLst>
          </p:cNvPr>
          <p:cNvSpPr>
            <a:spLocks noGrp="1"/>
          </p:cNvSpPr>
          <p:nvPr>
            <p:ph type="sldNum" sz="quarter" idx="12"/>
          </p:nvPr>
        </p:nvSpPr>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775287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CE057-E427-F240-A2CD-E10CB505567F}"/>
              </a:ext>
            </a:extLst>
          </p:cNvPr>
          <p:cNvSpPr>
            <a:spLocks noGrp="1"/>
          </p:cNvSpPr>
          <p:nvPr>
            <p:ph type="title"/>
          </p:nvPr>
        </p:nvSpPr>
        <p:spPr>
          <a:xfrm>
            <a:off x="629841" y="365126"/>
            <a:ext cx="7886700" cy="1325563"/>
          </a:xfrm>
        </p:spPr>
        <p:txBody>
          <a:bodyPr/>
          <a:lstStyle/>
          <a:p>
            <a:r>
              <a:rPr lang="en-US"/>
              <a:t>Click to edit Master title style</a:t>
            </a:r>
            <a:endParaRPr lang="fi-FI"/>
          </a:p>
        </p:txBody>
      </p:sp>
      <p:sp>
        <p:nvSpPr>
          <p:cNvPr id="3" name="Text Placeholder 2">
            <a:extLst>
              <a:ext uri="{FF2B5EF4-FFF2-40B4-BE49-F238E27FC236}">
                <a16:creationId xmlns:a16="http://schemas.microsoft.com/office/drawing/2014/main" id="{9B9026BD-6ABC-1141-813C-5CC62554439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1D6DA6C8-93EB-A244-B633-28E45C2F346F}"/>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421EE5E9-3961-8F48-B07D-5F2BE2AFAA5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853304D-942C-AC41-B430-A6A848F7E510}"/>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4765D40D-5BB0-E349-BBAD-6BBADE5CAC89}"/>
              </a:ext>
            </a:extLst>
          </p:cNvPr>
          <p:cNvSpPr>
            <a:spLocks noGrp="1"/>
          </p:cNvSpPr>
          <p:nvPr>
            <p:ph type="dt" sz="half" idx="10"/>
          </p:nvPr>
        </p:nvSpPr>
        <p:spPr/>
        <p:txBody>
          <a:bodyPr/>
          <a:lstStyle/>
          <a:p>
            <a:fld id="{1B98A062-FEC5-C441-BB04-58631B5CDD33}" type="datetime1">
              <a:rPr lang="fi-FI" smtClean="0"/>
              <a:t>19.12.2018</a:t>
            </a:fld>
            <a:endParaRPr lang="fi-FI"/>
          </a:p>
        </p:txBody>
      </p:sp>
      <p:sp>
        <p:nvSpPr>
          <p:cNvPr id="8" name="Footer Placeholder 7">
            <a:extLst>
              <a:ext uri="{FF2B5EF4-FFF2-40B4-BE49-F238E27FC236}">
                <a16:creationId xmlns:a16="http://schemas.microsoft.com/office/drawing/2014/main" id="{5C86259F-A8CA-784D-AD5E-5A618BD1DDE3}"/>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35D9DA9A-DB24-294B-A77C-B0A1272E41FA}"/>
              </a:ext>
            </a:extLst>
          </p:cNvPr>
          <p:cNvSpPr>
            <a:spLocks noGrp="1"/>
          </p:cNvSpPr>
          <p:nvPr>
            <p:ph type="sldNum" sz="quarter" idx="12"/>
          </p:nvPr>
        </p:nvSpPr>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2782082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BA3B8-DC27-F547-AD65-EB9DD61E7EE6}"/>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5621C5D5-D211-AF4A-81C3-A9AAC3AC0DE4}"/>
              </a:ext>
            </a:extLst>
          </p:cNvPr>
          <p:cNvSpPr>
            <a:spLocks noGrp="1"/>
          </p:cNvSpPr>
          <p:nvPr>
            <p:ph type="dt" sz="half" idx="10"/>
          </p:nvPr>
        </p:nvSpPr>
        <p:spPr/>
        <p:txBody>
          <a:bodyPr/>
          <a:lstStyle/>
          <a:p>
            <a:fld id="{4D2E049E-B8A6-A440-A69B-BF7EBA0FB962}" type="datetime1">
              <a:rPr lang="fi-FI" smtClean="0"/>
              <a:t>19.12.2018</a:t>
            </a:fld>
            <a:endParaRPr lang="fi-FI"/>
          </a:p>
        </p:txBody>
      </p:sp>
      <p:sp>
        <p:nvSpPr>
          <p:cNvPr id="4" name="Footer Placeholder 3">
            <a:extLst>
              <a:ext uri="{FF2B5EF4-FFF2-40B4-BE49-F238E27FC236}">
                <a16:creationId xmlns:a16="http://schemas.microsoft.com/office/drawing/2014/main" id="{AAD53EC4-00E7-6F45-B24C-2DE94165C500}"/>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0E4EDB65-AA68-4144-8E14-A0CE2B9A8A8D}"/>
              </a:ext>
            </a:extLst>
          </p:cNvPr>
          <p:cNvSpPr>
            <a:spLocks noGrp="1"/>
          </p:cNvSpPr>
          <p:nvPr>
            <p:ph type="sldNum" sz="quarter" idx="12"/>
          </p:nvPr>
        </p:nvSpPr>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2099461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756590-5FA9-C746-875A-99FC38449BE8}"/>
              </a:ext>
            </a:extLst>
          </p:cNvPr>
          <p:cNvSpPr>
            <a:spLocks noGrp="1"/>
          </p:cNvSpPr>
          <p:nvPr>
            <p:ph type="dt" sz="half" idx="10"/>
          </p:nvPr>
        </p:nvSpPr>
        <p:spPr/>
        <p:txBody>
          <a:bodyPr/>
          <a:lstStyle/>
          <a:p>
            <a:fld id="{F563E2CF-5658-014E-9EB6-512A043E6B2A}" type="datetime1">
              <a:rPr lang="fi-FI" smtClean="0"/>
              <a:t>19.12.2018</a:t>
            </a:fld>
            <a:endParaRPr lang="fi-FI"/>
          </a:p>
        </p:txBody>
      </p:sp>
      <p:sp>
        <p:nvSpPr>
          <p:cNvPr id="3" name="Footer Placeholder 2">
            <a:extLst>
              <a:ext uri="{FF2B5EF4-FFF2-40B4-BE49-F238E27FC236}">
                <a16:creationId xmlns:a16="http://schemas.microsoft.com/office/drawing/2014/main" id="{F6BC7C6B-C204-6D45-965B-E5C16BAB1A17}"/>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FE0A061F-B015-AC49-AF2D-A10B8966C9B8}"/>
              </a:ext>
            </a:extLst>
          </p:cNvPr>
          <p:cNvSpPr>
            <a:spLocks noGrp="1"/>
          </p:cNvSpPr>
          <p:nvPr>
            <p:ph type="sldNum" sz="quarter" idx="12"/>
          </p:nvPr>
        </p:nvSpPr>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2296867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BDB40-2407-6341-A1BE-8FD97497394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534A506E-7D51-DD44-9C25-AEE1CA1115D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E46C31B7-7C21-5F45-AC3A-EFC0A6D0141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0897C83-0342-214B-B2A9-843631ECAE27}"/>
              </a:ext>
            </a:extLst>
          </p:cNvPr>
          <p:cNvSpPr>
            <a:spLocks noGrp="1"/>
          </p:cNvSpPr>
          <p:nvPr>
            <p:ph type="dt" sz="half" idx="10"/>
          </p:nvPr>
        </p:nvSpPr>
        <p:spPr/>
        <p:txBody>
          <a:bodyPr/>
          <a:lstStyle/>
          <a:p>
            <a:fld id="{3C16D140-6E27-7741-9595-E464B0FE03C0}" type="datetime1">
              <a:rPr lang="fi-FI" smtClean="0"/>
              <a:t>19.12.2018</a:t>
            </a:fld>
            <a:endParaRPr lang="fi-FI"/>
          </a:p>
        </p:txBody>
      </p:sp>
      <p:sp>
        <p:nvSpPr>
          <p:cNvPr id="6" name="Footer Placeholder 5">
            <a:extLst>
              <a:ext uri="{FF2B5EF4-FFF2-40B4-BE49-F238E27FC236}">
                <a16:creationId xmlns:a16="http://schemas.microsoft.com/office/drawing/2014/main" id="{937708CE-9066-4E4D-9319-3B05BB134977}"/>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E31460D1-C369-A548-BDAF-FAF019286A1F}"/>
              </a:ext>
            </a:extLst>
          </p:cNvPr>
          <p:cNvSpPr>
            <a:spLocks noGrp="1"/>
          </p:cNvSpPr>
          <p:nvPr>
            <p:ph type="sldNum" sz="quarter" idx="12"/>
          </p:nvPr>
        </p:nvSpPr>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2755775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7310-31F5-6F46-9765-30ABC18BA64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Picture Placeholder 2">
            <a:extLst>
              <a:ext uri="{FF2B5EF4-FFF2-40B4-BE49-F238E27FC236}">
                <a16:creationId xmlns:a16="http://schemas.microsoft.com/office/drawing/2014/main" id="{A5520932-15EE-F84F-8D52-B222AD51A38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xt Placeholder 3">
            <a:extLst>
              <a:ext uri="{FF2B5EF4-FFF2-40B4-BE49-F238E27FC236}">
                <a16:creationId xmlns:a16="http://schemas.microsoft.com/office/drawing/2014/main" id="{80354B30-6364-6B40-B948-BF31BCB64C1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2E0B28F-7819-6845-841A-A343699A4350}"/>
              </a:ext>
            </a:extLst>
          </p:cNvPr>
          <p:cNvSpPr>
            <a:spLocks noGrp="1"/>
          </p:cNvSpPr>
          <p:nvPr>
            <p:ph type="dt" sz="half" idx="10"/>
          </p:nvPr>
        </p:nvSpPr>
        <p:spPr/>
        <p:txBody>
          <a:bodyPr/>
          <a:lstStyle/>
          <a:p>
            <a:fld id="{A69F0A37-B9F0-9F4D-9892-27E2DEF0E1CF}" type="datetime1">
              <a:rPr lang="fi-FI" smtClean="0"/>
              <a:t>19.12.2018</a:t>
            </a:fld>
            <a:endParaRPr lang="fi-FI"/>
          </a:p>
        </p:txBody>
      </p:sp>
      <p:sp>
        <p:nvSpPr>
          <p:cNvPr id="6" name="Footer Placeholder 5">
            <a:extLst>
              <a:ext uri="{FF2B5EF4-FFF2-40B4-BE49-F238E27FC236}">
                <a16:creationId xmlns:a16="http://schemas.microsoft.com/office/drawing/2014/main" id="{7DC424AF-1302-3C4A-B8B7-8D4C00AB24BD}"/>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B16BDC16-2B8A-2940-B732-A82D471241A3}"/>
              </a:ext>
            </a:extLst>
          </p:cNvPr>
          <p:cNvSpPr>
            <a:spLocks noGrp="1"/>
          </p:cNvSpPr>
          <p:nvPr>
            <p:ph type="sldNum" sz="quarter" idx="12"/>
          </p:nvPr>
        </p:nvSpPr>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3155385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BE5AAE-F042-274B-AEF9-675E8083C7B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BFEC0594-3940-854E-8DB4-037628858F4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B6B256E2-D1B7-2340-B528-2A72FEBC33B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77CB58F-29AD-6241-85E7-D913AE707790}" type="datetime1">
              <a:rPr lang="fi-FI" smtClean="0"/>
              <a:t>19.12.2018</a:t>
            </a:fld>
            <a:endParaRPr lang="fi-FI"/>
          </a:p>
        </p:txBody>
      </p:sp>
      <p:sp>
        <p:nvSpPr>
          <p:cNvPr id="5" name="Footer Placeholder 4">
            <a:extLst>
              <a:ext uri="{FF2B5EF4-FFF2-40B4-BE49-F238E27FC236}">
                <a16:creationId xmlns:a16="http://schemas.microsoft.com/office/drawing/2014/main" id="{9558D670-DDA7-A448-A053-F6FB9EEF02F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Slide Number Placeholder 5">
            <a:extLst>
              <a:ext uri="{FF2B5EF4-FFF2-40B4-BE49-F238E27FC236}">
                <a16:creationId xmlns:a16="http://schemas.microsoft.com/office/drawing/2014/main" id="{AD606949-DC1F-4344-B083-41A98808376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424678047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4" r:id="rId12"/>
    <p:sldLayoutId id="2147483785" r:id="rId13"/>
    <p:sldLayoutId id="2147483786" r:id="rId14"/>
    <p:sldLayoutId id="2147483734" r:id="rId15"/>
    <p:sldLayoutId id="2147483735" r:id="rId16"/>
    <p:sldLayoutId id="2147483736" r:id="rId17"/>
    <p:sldLayoutId id="2147483737" r:id="rId18"/>
    <p:sldLayoutId id="2147483787" r:id="rId19"/>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hyperlink" Target="https://doi.org/10.1002/(SICI)1097-0266(199902)20:2%3c147::AID-SMJ11%3e3.0.CO;2-Q" TargetMode="Externa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58.e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61.emf"/><Relationship Id="rId4" Type="http://schemas.openxmlformats.org/officeDocument/2006/relationships/image" Target="../media/image60.emf"/></Relationships>
</file>

<file path=ppt/slides/_rels/slide109.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nul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6.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s>
</file>

<file path=ppt/slides/_rels/slide111.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51.xml"/><Relationship Id="rId1" Type="http://schemas.openxmlformats.org/officeDocument/2006/relationships/slideLayout" Target="../slideLayouts/slideLayout14.xml"/><Relationship Id="rId4" Type="http://schemas.openxmlformats.org/officeDocument/2006/relationships/image" Target="../media/image71.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3" Type="http://schemas.openxmlformats.org/officeDocument/2006/relationships/hyperlink" Target="https://doi.org/10.1146/annurev-orgpsych-031413-091231" TargetMode="External"/><Relationship Id="rId2" Type="http://schemas.openxmlformats.org/officeDocument/2006/relationships/image" Target="../media/image73.(nul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nul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nul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hyperlink" Target="https://doi.org/10.5465/amj.2011.0169"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4.(nul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21.emf"/><Relationship Id="rId5" Type="http://schemas.openxmlformats.org/officeDocument/2006/relationships/oleObject" Target="../embeddings/oleObject7.bin"/><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en.wikipedia.org/wiki/Covariance#Propertie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26.(nul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28.(null)"/><Relationship Id="rId4" Type="http://schemas.openxmlformats.org/officeDocument/2006/relationships/image" Target="../media/image27.(nul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4.emf"/><Relationship Id="rId1" Type="http://schemas.openxmlformats.org/officeDocument/2006/relationships/slideLayout" Target="../slideLayouts/slideLayout6.xml"/><Relationship Id="rId4" Type="http://schemas.openxmlformats.org/officeDocument/2006/relationships/image" Target="../media/image30.emf"/></Relationships>
</file>

<file path=ppt/slides/_rels/slide5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1.emf"/></Relationships>
</file>

<file path=ppt/slides/_rels/slide5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hyperlink" Target="https://doi.org/10.2307/2685877" TargetMode="External"/><Relationship Id="rId3" Type="http://schemas.openxmlformats.org/officeDocument/2006/relationships/notesSlide" Target="../notesSlides/notesSlide3.xml"/><Relationship Id="rId7" Type="http://schemas.openxmlformats.org/officeDocument/2006/relationships/image" Target="../media/image3.e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emf"/><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2" Type="http://schemas.openxmlformats.org/officeDocument/2006/relationships/image" Target="../media/image26.(nul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26.(nul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hyperlink" Target="https://doi.org/10.1016/S0272-6963(15)00056-X" TargetMode="External"/><Relationship Id="rId2" Type="http://schemas.openxmlformats.org/officeDocument/2006/relationships/image" Target="../media/image36.(nul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hyperlink" Target="https://doi.org/10.1002/(SICI)1097-0266(199902)20:2%3c147::AID-SMJ11%3e3.0.CO;2-Q" TargetMode="External"/><Relationship Id="rId2" Type="http://schemas.openxmlformats.org/officeDocument/2006/relationships/image" Target="../media/image34.emf"/><Relationship Id="rId1" Type="http://schemas.openxmlformats.org/officeDocument/2006/relationships/slideLayout" Target="../slideLayouts/slideLayout12.xml"/><Relationship Id="rId4" Type="http://schemas.openxmlformats.org/officeDocument/2006/relationships/image" Target="../media/image38.(nul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5.emf"/><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4.emf"/><Relationship Id="rId4" Type="http://schemas.openxmlformats.org/officeDocument/2006/relationships/oleObject" Target="../embeddings/oleObject3.bin"/></Relationships>
</file>

<file path=ppt/slides/_rels/slide7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6.xml"/><Relationship Id="rId4" Type="http://schemas.openxmlformats.org/officeDocument/2006/relationships/image" Target="../media/image39.emf"/></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39.emf"/><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43.emf"/><Relationship Id="rId5" Type="http://schemas.openxmlformats.org/officeDocument/2006/relationships/oleObject" Target="../embeddings/oleObject8.bin"/><Relationship Id="rId4" Type="http://schemas.openxmlformats.org/officeDocument/2006/relationships/image" Target="../media/image44.emf"/></Relationships>
</file>

<file path=ppt/slides/_rels/slide7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45.em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4.emf"/><Relationship Id="rId5" Type="http://schemas.openxmlformats.org/officeDocument/2006/relationships/image" Target="../media/image42.emf"/><Relationship Id="rId4" Type="http://schemas.openxmlformats.org/officeDocument/2006/relationships/image" Target="../media/image41.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6.emf"/><Relationship Id="rId4" Type="http://schemas.openxmlformats.org/officeDocument/2006/relationships/oleObject" Target="../embeddings/oleObject5.bin"/></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hyperlink" Target="http://doi.org/10.1016/S0272-6963(15)00056-X" TargetMode="External"/><Relationship Id="rId2" Type="http://schemas.openxmlformats.org/officeDocument/2006/relationships/hyperlink" Target="http://strategicmanagement.net/pdfs/SMJ_Guidelines_Regarding_Endogeneity.pdf" TargetMode="External"/><Relationship Id="rId1" Type="http://schemas.openxmlformats.org/officeDocument/2006/relationships/slideLayout" Target="../slideLayouts/slideLayout12.xml"/><Relationship Id="rId4" Type="http://schemas.openxmlformats.org/officeDocument/2006/relationships/hyperlink" Target="https://doi.org/10.1016/j.leaqua.2017.01.006"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hyperlink" Target="https://doi.org/10.1016/j.jom.2017.05.001" TargetMode="External"/><Relationship Id="rId4" Type="http://schemas.openxmlformats.org/officeDocument/2006/relationships/hyperlink" Target="http://doi.org/10.1016/S0272-6963(15)00056-X"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7.emf"/><Relationship Id="rId4" Type="http://schemas.openxmlformats.org/officeDocument/2006/relationships/oleObject" Target="../embeddings/oleObject6.bin"/></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44.emf"/></Relationships>
</file>

<file path=ppt/slides/_rels/slide9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6.(nul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9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s://doi.org/10.1016/j.leaqua.2010.10.010" TargetMode="External"/><Relationship Id="rId4" Type="http://schemas.openxmlformats.org/officeDocument/2006/relationships/image" Target="../media/image55.emf"/></Relationships>
</file>

<file path=ppt/slides/_rels/slide9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p:txBody>
          <a:bodyPr>
            <a:noAutofit/>
          </a:bodyPr>
          <a:lstStyle/>
          <a:p>
            <a:r>
              <a:rPr lang="fi-FI" sz="3600" dirty="0"/>
              <a:t>TU-L0020 - Statistical </a:t>
            </a:r>
            <a:r>
              <a:rPr lang="fi-FI" sz="3600" dirty="0" err="1"/>
              <a:t>Research</a:t>
            </a:r>
            <a:r>
              <a:rPr lang="fi-FI" sz="3600" dirty="0"/>
              <a:t> </a:t>
            </a:r>
            <a:r>
              <a:rPr lang="fi-FI" sz="3600" dirty="0" err="1"/>
              <a:t>Methods</a:t>
            </a:r>
            <a:r>
              <a:rPr lang="fi-FI" sz="3600" dirty="0"/>
              <a:t> in Industrial Engineering and Management</a:t>
            </a:r>
            <a:endParaRPr lang="en-US" sz="3600" dirty="0"/>
          </a:p>
        </p:txBody>
      </p:sp>
      <p:sp>
        <p:nvSpPr>
          <p:cNvPr id="2" name="Subtitle 1"/>
          <p:cNvSpPr>
            <a:spLocks noGrp="1"/>
          </p:cNvSpPr>
          <p:nvPr>
            <p:ph type="subTitle" idx="1"/>
          </p:nvPr>
        </p:nvSpPr>
        <p:spPr/>
        <p:txBody>
          <a:bodyPr/>
          <a:lstStyle/>
          <a:p>
            <a:r>
              <a:rPr lang="en-US" b="1" dirty="0"/>
              <a:t>Mikko Rönkkö</a:t>
            </a:r>
          </a:p>
          <a:p>
            <a:endParaRPr lang="en-US" dirty="0"/>
          </a:p>
        </p:txBody>
      </p:sp>
    </p:spTree>
    <p:extLst>
      <p:ext uri="{BB962C8B-B14F-4D97-AF65-F5344CB8AC3E}">
        <p14:creationId xmlns:p14="http://schemas.microsoft.com/office/powerpoint/2010/main" val="2732990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p:txBody>
          <a:bodyPr/>
          <a:lstStyle/>
          <a:p>
            <a:r>
              <a:rPr lang="en-US" dirty="0"/>
              <a:t>How was our data acquired?</a:t>
            </a:r>
          </a:p>
        </p:txBody>
      </p:sp>
      <p:sp>
        <p:nvSpPr>
          <p:cNvPr id="135171" name="Rectangle 3"/>
          <p:cNvSpPr>
            <a:spLocks noGrp="1" noChangeArrowheads="1"/>
          </p:cNvSpPr>
          <p:nvPr>
            <p:ph idx="1"/>
          </p:nvPr>
        </p:nvSpPr>
        <p:spPr>
          <a:xfrm>
            <a:off x="457200" y="4795146"/>
            <a:ext cx="8229600" cy="1636553"/>
          </a:xfrm>
        </p:spPr>
        <p:txBody>
          <a:bodyPr>
            <a:normAutofit lnSpcReduction="10000"/>
          </a:bodyPr>
          <a:lstStyle/>
          <a:p>
            <a:pPr>
              <a:lnSpc>
                <a:spcPct val="90000"/>
              </a:lnSpc>
            </a:pPr>
            <a:r>
              <a:rPr lang="en-US" sz="2000" dirty="0"/>
              <a:t>5100 independent random draws from normal distribution</a:t>
            </a:r>
          </a:p>
          <a:p>
            <a:pPr>
              <a:lnSpc>
                <a:spcPct val="90000"/>
              </a:lnSpc>
            </a:pPr>
            <a:r>
              <a:rPr lang="en-US" sz="2000" dirty="0"/>
              <a:t>Dependent variable renamed ”Profitability (ROA)”, all other variables aligned with their fancy name quite randomly </a:t>
            </a:r>
          </a:p>
          <a:p>
            <a:pPr>
              <a:lnSpc>
                <a:spcPct val="90000"/>
              </a:lnSpc>
            </a:pPr>
            <a:r>
              <a:rPr lang="en-US" sz="2000" dirty="0"/>
              <a:t>Therefore Y and X</a:t>
            </a:r>
            <a:r>
              <a:rPr lang="en-US" sz="2000" baseline="-25000" dirty="0"/>
              <a:t>1</a:t>
            </a:r>
            <a:r>
              <a:rPr lang="en-US" sz="2000" dirty="0"/>
              <a:t>, … , X</a:t>
            </a:r>
            <a:r>
              <a:rPr lang="en-US" sz="2000" baseline="-25000" dirty="0"/>
              <a:t>50</a:t>
            </a:r>
            <a:r>
              <a:rPr lang="en-US" sz="2000" dirty="0"/>
              <a:t> ~ N(0,1), all </a:t>
            </a:r>
            <a:r>
              <a:rPr lang="en-US" sz="2000" dirty="0" err="1"/>
              <a:t>i.i.d</a:t>
            </a:r>
            <a:r>
              <a:rPr lang="en-US" sz="2000" dirty="0"/>
              <a:t>. and there is absolutely </a:t>
            </a:r>
            <a:r>
              <a:rPr lang="en-US" sz="2000" b="1" dirty="0"/>
              <a:t>no underlying causal structure</a:t>
            </a:r>
          </a:p>
        </p:txBody>
      </p:sp>
      <p:sp>
        <p:nvSpPr>
          <p:cNvPr id="135172" name="Text Box 4"/>
          <p:cNvSpPr txBox="1">
            <a:spLocks noChangeArrowheads="1"/>
          </p:cNvSpPr>
          <p:nvPr/>
        </p:nvSpPr>
        <p:spPr bwMode="auto">
          <a:xfrm>
            <a:off x="1106488" y="1417638"/>
            <a:ext cx="7389812" cy="3231654"/>
          </a:xfrm>
          <a:prstGeom prst="rect">
            <a:avLst/>
          </a:prstGeom>
          <a:noFill/>
          <a:ln w="9525" algn="ctr">
            <a:noFill/>
            <a:miter lim="800000"/>
            <a:headEnd/>
            <a:tailEnd/>
          </a:ln>
        </p:spPr>
        <p:txBody>
          <a:bodyPr wrap="square">
            <a:spAutoFit/>
          </a:bodyPr>
          <a:lstStyle/>
          <a:p>
            <a:pPr eaLnBrk="0" hangingPunct="0"/>
            <a:r>
              <a:rPr lang="en-US" sz="1200" b="1" dirty="0">
                <a:latin typeface="Courier New" pitchFamily="49" charset="0"/>
              </a:rPr>
              <a:t>local observations = 100</a:t>
            </a:r>
          </a:p>
          <a:p>
            <a:pPr eaLnBrk="0" hangingPunct="0"/>
            <a:r>
              <a:rPr lang="en-US" sz="1200" b="1" dirty="0">
                <a:latin typeface="Courier New" pitchFamily="49" charset="0"/>
              </a:rPr>
              <a:t>local </a:t>
            </a:r>
            <a:r>
              <a:rPr lang="en-US" sz="1200" b="1" dirty="0" err="1">
                <a:latin typeface="Courier New" pitchFamily="49" charset="0"/>
              </a:rPr>
              <a:t>number_of_z</a:t>
            </a:r>
            <a:r>
              <a:rPr lang="en-US" sz="1200" b="1" dirty="0">
                <a:latin typeface="Courier New" pitchFamily="49" charset="0"/>
              </a:rPr>
              <a:t> = 50</a:t>
            </a:r>
          </a:p>
          <a:p>
            <a:pPr eaLnBrk="0" hangingPunct="0"/>
            <a:r>
              <a:rPr lang="en-US" sz="1200" b="1" dirty="0">
                <a:latin typeface="Courier New" pitchFamily="49" charset="0"/>
              </a:rPr>
              <a:t>set </a:t>
            </a:r>
            <a:r>
              <a:rPr lang="en-US" sz="1200" b="1" dirty="0" err="1">
                <a:latin typeface="Courier New" pitchFamily="49" charset="0"/>
              </a:rPr>
              <a:t>obs</a:t>
            </a:r>
            <a:r>
              <a:rPr lang="en-US" sz="1200" b="1" dirty="0">
                <a:latin typeface="Courier New" pitchFamily="49" charset="0"/>
              </a:rPr>
              <a:t> `observations'</a:t>
            </a:r>
          </a:p>
          <a:p>
            <a:pPr eaLnBrk="0" hangingPunct="0"/>
            <a:endParaRPr lang="en-US" sz="1200" b="1" dirty="0">
              <a:latin typeface="Courier New" pitchFamily="49" charset="0"/>
            </a:endParaRPr>
          </a:p>
          <a:p>
            <a:pPr eaLnBrk="0" hangingPunct="0"/>
            <a:r>
              <a:rPr lang="en-US" sz="1200" b="1" dirty="0">
                <a:latin typeface="Courier New" pitchFamily="49" charset="0"/>
              </a:rPr>
              <a:t>generate </a:t>
            </a:r>
            <a:r>
              <a:rPr lang="en-US" sz="1200" b="1" dirty="0" err="1">
                <a:latin typeface="Courier New" pitchFamily="49" charset="0"/>
              </a:rPr>
              <a:t>reg_target</a:t>
            </a:r>
            <a:r>
              <a:rPr lang="en-US" sz="1200" b="1" dirty="0">
                <a:latin typeface="Courier New" pitchFamily="49" charset="0"/>
              </a:rPr>
              <a:t> = </a:t>
            </a:r>
            <a:r>
              <a:rPr lang="en-US" sz="1200" b="1" dirty="0" err="1">
                <a:latin typeface="Courier New" pitchFamily="49" charset="0"/>
              </a:rPr>
              <a:t>invnormal</a:t>
            </a:r>
            <a:r>
              <a:rPr lang="en-US" sz="1200" b="1" dirty="0">
                <a:latin typeface="Courier New" pitchFamily="49" charset="0"/>
              </a:rPr>
              <a:t>(uniform())</a:t>
            </a:r>
          </a:p>
          <a:p>
            <a:pPr eaLnBrk="0" hangingPunct="0"/>
            <a:r>
              <a:rPr lang="en-US" sz="1200" b="1" dirty="0" err="1">
                <a:latin typeface="Courier New" pitchFamily="49" charset="0"/>
              </a:rPr>
              <a:t>forvalues</a:t>
            </a:r>
            <a:r>
              <a:rPr lang="en-US" sz="1200" b="1" dirty="0">
                <a:latin typeface="Courier New" pitchFamily="49" charset="0"/>
              </a:rPr>
              <a:t> replaces = 1/`observations' {</a:t>
            </a:r>
          </a:p>
          <a:p>
            <a:pPr eaLnBrk="0" hangingPunct="0"/>
            <a:r>
              <a:rPr lang="en-US" sz="1200" b="1" dirty="0">
                <a:latin typeface="Courier New" pitchFamily="49" charset="0"/>
              </a:rPr>
              <a:t>	quietly replace </a:t>
            </a:r>
            <a:r>
              <a:rPr lang="en-US" sz="1200" b="1" dirty="0" err="1">
                <a:latin typeface="Courier New" pitchFamily="49" charset="0"/>
              </a:rPr>
              <a:t>reg_target</a:t>
            </a:r>
            <a:r>
              <a:rPr lang="en-US" sz="1200" b="1" dirty="0">
                <a:latin typeface="Courier New" pitchFamily="49" charset="0"/>
              </a:rPr>
              <a:t> = </a:t>
            </a:r>
            <a:r>
              <a:rPr lang="en-US" sz="1200" b="1" dirty="0" err="1">
                <a:latin typeface="Courier New" pitchFamily="49" charset="0"/>
              </a:rPr>
              <a:t>invnormal</a:t>
            </a:r>
            <a:r>
              <a:rPr lang="en-US" sz="1200" b="1" dirty="0">
                <a:latin typeface="Courier New" pitchFamily="49" charset="0"/>
              </a:rPr>
              <a:t>(uniform()) in `replaces'</a:t>
            </a:r>
          </a:p>
          <a:p>
            <a:pPr eaLnBrk="0" hangingPunct="0"/>
            <a:r>
              <a:rPr lang="en-US" sz="1200" b="1" dirty="0">
                <a:latin typeface="Courier New" pitchFamily="49" charset="0"/>
              </a:rPr>
              <a:t>}</a:t>
            </a:r>
          </a:p>
          <a:p>
            <a:pPr eaLnBrk="0" hangingPunct="0"/>
            <a:endParaRPr lang="en-US" sz="1200" b="1" dirty="0">
              <a:latin typeface="Courier New" pitchFamily="49" charset="0"/>
            </a:endParaRPr>
          </a:p>
          <a:p>
            <a:pPr eaLnBrk="0" hangingPunct="0"/>
            <a:r>
              <a:rPr lang="en-US" sz="1200" b="1" dirty="0" err="1">
                <a:latin typeface="Courier New" pitchFamily="49" charset="0"/>
              </a:rPr>
              <a:t>forvalues</a:t>
            </a:r>
            <a:r>
              <a:rPr lang="en-US" sz="1200" b="1" dirty="0">
                <a:latin typeface="Courier New" pitchFamily="49" charset="0"/>
              </a:rPr>
              <a:t> zetas = 1/`</a:t>
            </a:r>
            <a:r>
              <a:rPr lang="en-US" sz="1200" b="1" dirty="0" err="1">
                <a:latin typeface="Courier New" pitchFamily="49" charset="0"/>
              </a:rPr>
              <a:t>number_of_z</a:t>
            </a:r>
            <a:r>
              <a:rPr lang="en-US" sz="1200" b="1" dirty="0">
                <a:latin typeface="Courier New" pitchFamily="49" charset="0"/>
              </a:rPr>
              <a:t>'{</a:t>
            </a:r>
          </a:p>
          <a:p>
            <a:pPr eaLnBrk="0" hangingPunct="0"/>
            <a:r>
              <a:rPr lang="en-US" sz="1200" b="1" dirty="0">
                <a:latin typeface="Courier New" pitchFamily="49" charset="0"/>
              </a:rPr>
              <a:t>	generate </a:t>
            </a:r>
            <a:r>
              <a:rPr lang="en-US" sz="1200" b="1" dirty="0" err="1">
                <a:latin typeface="Courier New" pitchFamily="49" charset="0"/>
              </a:rPr>
              <a:t>z_var_`zetas</a:t>
            </a:r>
            <a:r>
              <a:rPr lang="en-US" sz="1200" b="1" dirty="0">
                <a:latin typeface="Courier New" pitchFamily="49" charset="0"/>
              </a:rPr>
              <a:t>' = </a:t>
            </a:r>
            <a:r>
              <a:rPr lang="en-US" sz="1200" b="1" dirty="0" err="1">
                <a:latin typeface="Courier New" pitchFamily="49" charset="0"/>
              </a:rPr>
              <a:t>invnormal</a:t>
            </a:r>
            <a:r>
              <a:rPr lang="en-US" sz="1200" b="1" dirty="0">
                <a:latin typeface="Courier New" pitchFamily="49" charset="0"/>
              </a:rPr>
              <a:t>(uniform())</a:t>
            </a:r>
          </a:p>
          <a:p>
            <a:pPr eaLnBrk="0" hangingPunct="0"/>
            <a:endParaRPr lang="en-US" sz="1200" b="1" dirty="0">
              <a:latin typeface="Courier New" pitchFamily="49" charset="0"/>
            </a:endParaRPr>
          </a:p>
          <a:p>
            <a:pPr eaLnBrk="0" hangingPunct="0"/>
            <a:r>
              <a:rPr lang="en-US" sz="1200" b="1" dirty="0">
                <a:latin typeface="Courier New" pitchFamily="49" charset="0"/>
              </a:rPr>
              <a:t>	</a:t>
            </a:r>
            <a:r>
              <a:rPr lang="en-US" sz="1200" b="1" dirty="0" err="1">
                <a:latin typeface="Courier New" pitchFamily="49" charset="0"/>
              </a:rPr>
              <a:t>forvalues</a:t>
            </a:r>
            <a:r>
              <a:rPr lang="en-US" sz="1200" b="1" dirty="0">
                <a:latin typeface="Courier New" pitchFamily="49" charset="0"/>
              </a:rPr>
              <a:t> replaces = 1/`observations' {</a:t>
            </a:r>
          </a:p>
          <a:p>
            <a:pPr eaLnBrk="0" hangingPunct="0"/>
            <a:r>
              <a:rPr lang="en-US" sz="1200" b="1" dirty="0">
                <a:latin typeface="Courier New" pitchFamily="49" charset="0"/>
              </a:rPr>
              <a:t>		quietly replace </a:t>
            </a:r>
            <a:r>
              <a:rPr lang="en-US" sz="1200" b="1" dirty="0" err="1">
                <a:latin typeface="Courier New" pitchFamily="49" charset="0"/>
              </a:rPr>
              <a:t>z_var_`zetas</a:t>
            </a:r>
            <a:r>
              <a:rPr lang="en-US" sz="1200" b="1" dirty="0">
                <a:latin typeface="Courier New" pitchFamily="49" charset="0"/>
              </a:rPr>
              <a:t>' = </a:t>
            </a:r>
            <a:r>
              <a:rPr lang="en-US" sz="1200" b="1" dirty="0" err="1">
                <a:latin typeface="Courier New" pitchFamily="49" charset="0"/>
              </a:rPr>
              <a:t>invnormal</a:t>
            </a:r>
            <a:r>
              <a:rPr lang="en-US" sz="1200" b="1" dirty="0">
                <a:latin typeface="Courier New" pitchFamily="49" charset="0"/>
              </a:rPr>
              <a:t>(uniform()) in `replaces'</a:t>
            </a:r>
          </a:p>
          <a:p>
            <a:pPr eaLnBrk="0" hangingPunct="0"/>
            <a:r>
              <a:rPr lang="en-US" sz="1200" b="1" dirty="0">
                <a:latin typeface="Courier New" pitchFamily="49" charset="0"/>
              </a:rPr>
              <a:t>	}</a:t>
            </a:r>
          </a:p>
          <a:p>
            <a:pPr eaLnBrk="0" hangingPunct="0"/>
            <a:r>
              <a:rPr lang="en-US" sz="1200" b="1" dirty="0">
                <a:latin typeface="Courier New" pitchFamily="49" charset="0"/>
              </a:rPr>
              <a:t>}</a:t>
            </a:r>
          </a:p>
          <a:p>
            <a:pPr eaLnBrk="0" hangingPunct="0"/>
            <a:endParaRPr lang="en-US" sz="1200" b="1" dirty="0">
              <a:latin typeface="Courier New" pitchFamily="49" charset="0"/>
            </a:endParaRPr>
          </a:p>
        </p:txBody>
      </p:sp>
    </p:spTree>
    <p:extLst>
      <p:ext uri="{BB962C8B-B14F-4D97-AF65-F5344CB8AC3E}">
        <p14:creationId xmlns:p14="http://schemas.microsoft.com/office/powerpoint/2010/main" val="41478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517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517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51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3" y="470204"/>
            <a:ext cx="2592215" cy="1143000"/>
          </a:xfrm>
        </p:spPr>
        <p:txBody>
          <a:bodyPr>
            <a:normAutofit/>
          </a:bodyPr>
          <a:lstStyle/>
          <a:p>
            <a:r>
              <a:rPr lang="en-US" dirty="0"/>
              <a:t>Outliers</a:t>
            </a:r>
          </a:p>
        </p:txBody>
      </p:sp>
      <p:pic>
        <p:nvPicPr>
          <p:cNvPr id="6" name="Content Placeholder 7" descr="Rplot01.pdf"/>
          <p:cNvPicPr>
            <a:picLocks noGrp="1" noChangeAspect="1"/>
          </p:cNvPicPr>
          <p:nvPr>
            <p:ph sz="quarter" idx="4294967295"/>
          </p:nvPr>
        </p:nvPicPr>
        <p:blipFill>
          <a:blip r:embed="rId3">
            <a:extLst>
              <a:ext uri="{28A0092B-C50C-407E-A947-70E740481C1C}">
                <a14:useLocalDpi xmlns:a14="http://schemas.microsoft.com/office/drawing/2010/main" val="0"/>
              </a:ext>
            </a:extLst>
          </a:blip>
          <a:srcRect l="-7722" r="-7722"/>
          <a:stretch>
            <a:fillRect/>
          </a:stretch>
        </p:blipFill>
        <p:spPr>
          <a:xfrm>
            <a:off x="628076" y="1543174"/>
            <a:ext cx="5364162" cy="5153025"/>
          </a:xfrm>
          <a:prstGeom prst="rect">
            <a:avLst/>
          </a:prstGeom>
        </p:spPr>
      </p:pic>
      <p:cxnSp>
        <p:nvCxnSpPr>
          <p:cNvPr id="10" name="Straight Connector 9"/>
          <p:cNvCxnSpPr/>
          <p:nvPr/>
        </p:nvCxnSpPr>
        <p:spPr>
          <a:xfrm flipV="1">
            <a:off x="1372931" y="3383281"/>
            <a:ext cx="3946981" cy="1471899"/>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9" name="Oval 8"/>
          <p:cNvSpPr/>
          <p:nvPr/>
        </p:nvSpPr>
        <p:spPr>
          <a:xfrm flipH="1">
            <a:off x="5228472" y="5987770"/>
            <a:ext cx="91440" cy="9252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5300586" y="3511895"/>
            <a:ext cx="0" cy="2364208"/>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3472019" y="3304228"/>
            <a:ext cx="1847893" cy="679555"/>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53313" y="6552031"/>
            <a:ext cx="3161122" cy="184666"/>
          </a:xfrm>
          <a:prstGeom prst="rect">
            <a:avLst/>
          </a:prstGeom>
          <a:noFill/>
        </p:spPr>
        <p:txBody>
          <a:bodyPr wrap="none" lIns="0" tIns="0" rIns="0" bIns="0" rtlCol="0">
            <a:spAutoFit/>
          </a:bodyPr>
          <a:lstStyle/>
          <a:p>
            <a:r>
              <a:rPr lang="en-US" sz="1200" dirty="0"/>
              <a:t>The way I explain leverage is a useful simplification</a:t>
            </a:r>
          </a:p>
        </p:txBody>
      </p:sp>
      <p:sp>
        <p:nvSpPr>
          <p:cNvPr id="16" name="TextBox 15"/>
          <p:cNvSpPr txBox="1"/>
          <p:nvPr/>
        </p:nvSpPr>
        <p:spPr>
          <a:xfrm rot="20425163">
            <a:off x="3893450" y="3317543"/>
            <a:ext cx="901088" cy="246221"/>
          </a:xfrm>
          <a:prstGeom prst="rect">
            <a:avLst/>
          </a:prstGeom>
          <a:noFill/>
        </p:spPr>
        <p:txBody>
          <a:bodyPr wrap="none" lIns="0" tIns="0" rIns="0" bIns="0" rtlCol="0">
            <a:spAutoFit/>
          </a:bodyPr>
          <a:lstStyle/>
          <a:p>
            <a:r>
              <a:rPr lang="en-US" sz="1600" b="1" dirty="0">
                <a:solidFill>
                  <a:srgbClr val="FF0000"/>
                </a:solidFill>
              </a:rPr>
              <a:t>Leverage</a:t>
            </a:r>
          </a:p>
        </p:txBody>
      </p:sp>
      <p:sp>
        <p:nvSpPr>
          <p:cNvPr id="17" name="TextBox 16"/>
          <p:cNvSpPr txBox="1"/>
          <p:nvPr/>
        </p:nvSpPr>
        <p:spPr>
          <a:xfrm rot="16200000">
            <a:off x="4697389" y="4516265"/>
            <a:ext cx="855202" cy="246221"/>
          </a:xfrm>
          <a:prstGeom prst="rect">
            <a:avLst/>
          </a:prstGeom>
          <a:noFill/>
        </p:spPr>
        <p:txBody>
          <a:bodyPr wrap="none" lIns="0" tIns="0" rIns="0" bIns="0" rtlCol="0">
            <a:spAutoFit/>
          </a:bodyPr>
          <a:lstStyle/>
          <a:p>
            <a:r>
              <a:rPr lang="en-US" sz="1600" b="1" dirty="0">
                <a:solidFill>
                  <a:srgbClr val="FF0000"/>
                </a:solidFill>
              </a:rPr>
              <a:t>Residual</a:t>
            </a:r>
          </a:p>
        </p:txBody>
      </p:sp>
    </p:spTree>
    <p:extLst>
      <p:ext uri="{BB962C8B-B14F-4D97-AF65-F5344CB8AC3E}">
        <p14:creationId xmlns:p14="http://schemas.microsoft.com/office/powerpoint/2010/main" val="285792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16" grpId="0"/>
      <p:bldP spid="1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79578" y="1933546"/>
            <a:ext cx="3952361" cy="19169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141062" y="2125239"/>
            <a:ext cx="4190877" cy="248073"/>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180819" y="3945189"/>
            <a:ext cx="1424849" cy="191694"/>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153037" y="4209072"/>
            <a:ext cx="4178902" cy="191694"/>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180820" y="4400766"/>
            <a:ext cx="3317805" cy="191694"/>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605667" y="3945188"/>
            <a:ext cx="2669121" cy="263883"/>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180820" y="4592460"/>
            <a:ext cx="4252104" cy="48754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141062" y="5079999"/>
            <a:ext cx="4190877" cy="260475"/>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180820" y="5340475"/>
            <a:ext cx="2666805" cy="19169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498625" y="4424727"/>
            <a:ext cx="833314" cy="167733"/>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80819" y="2373312"/>
            <a:ext cx="4190877" cy="331512"/>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112487" y="2704824"/>
            <a:ext cx="4190877" cy="248073"/>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083912" y="2952897"/>
            <a:ext cx="4190877" cy="248073"/>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083912" y="3200970"/>
            <a:ext cx="4190877" cy="248073"/>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141062" y="3449043"/>
            <a:ext cx="4190877" cy="248073"/>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1180820" y="3697116"/>
            <a:ext cx="4190877" cy="248073"/>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Outlier checking in </a:t>
            </a:r>
            <a:r>
              <a:rPr lang="en-US" dirty="0" err="1"/>
              <a:t>Deephouse</a:t>
            </a:r>
            <a:endParaRPr lang="en-US" dirty="0"/>
          </a:p>
        </p:txBody>
      </p:sp>
      <p:sp>
        <p:nvSpPr>
          <p:cNvPr id="25" name="TextBox 24"/>
          <p:cNvSpPr txBox="1"/>
          <p:nvPr/>
        </p:nvSpPr>
        <p:spPr>
          <a:xfrm>
            <a:off x="628650" y="6111875"/>
            <a:ext cx="7094733" cy="769441"/>
          </a:xfrm>
          <a:prstGeom prst="rect">
            <a:avLst/>
          </a:prstGeom>
          <a:noFill/>
        </p:spPr>
        <p:txBody>
          <a:bodyPr wrap="square" lIns="0" tIns="0" rIns="0" bIns="0" rtlCol="0">
            <a:spAutoFit/>
          </a:bodyPr>
          <a:lstStyle/>
          <a:p>
            <a:r>
              <a:rPr lang="fi-FI" sz="1000" dirty="0" err="1"/>
              <a:t>Deephouse</a:t>
            </a:r>
            <a:r>
              <a:rPr lang="fi-FI" sz="1000" dirty="0"/>
              <a:t>, D. L. (1999). To </a:t>
            </a:r>
            <a:r>
              <a:rPr lang="fi-FI" sz="1000" dirty="0" err="1"/>
              <a:t>be</a:t>
            </a:r>
            <a:r>
              <a:rPr lang="fi-FI" sz="1000" dirty="0"/>
              <a:t> </a:t>
            </a:r>
            <a:r>
              <a:rPr lang="fi-FI" sz="1000" dirty="0" err="1"/>
              <a:t>different</a:t>
            </a:r>
            <a:r>
              <a:rPr lang="fi-FI" sz="1000" dirty="0"/>
              <a:t>, </a:t>
            </a:r>
            <a:r>
              <a:rPr lang="fi-FI" sz="1000" dirty="0" err="1"/>
              <a:t>or</a:t>
            </a:r>
            <a:r>
              <a:rPr lang="fi-FI" sz="1000" dirty="0"/>
              <a:t> to </a:t>
            </a:r>
            <a:r>
              <a:rPr lang="fi-FI" sz="1000" dirty="0" err="1"/>
              <a:t>be</a:t>
            </a:r>
            <a:r>
              <a:rPr lang="fi-FI" sz="1000" dirty="0"/>
              <a:t> </a:t>
            </a:r>
            <a:r>
              <a:rPr lang="fi-FI" sz="1000" dirty="0" err="1"/>
              <a:t>the</a:t>
            </a:r>
            <a:r>
              <a:rPr lang="fi-FI" sz="1000" dirty="0"/>
              <a:t> </a:t>
            </a:r>
            <a:r>
              <a:rPr lang="fi-FI" sz="1000" dirty="0" err="1"/>
              <a:t>same</a:t>
            </a:r>
            <a:r>
              <a:rPr lang="fi-FI" sz="1000" dirty="0"/>
              <a:t>? </a:t>
            </a:r>
            <a:r>
              <a:rPr lang="fi-FI" sz="1000" dirty="0" err="1"/>
              <a:t>It’s</a:t>
            </a:r>
            <a:r>
              <a:rPr lang="fi-FI" sz="1000" dirty="0"/>
              <a:t> a </a:t>
            </a:r>
            <a:r>
              <a:rPr lang="fi-FI" sz="1000" dirty="0" err="1"/>
              <a:t>question</a:t>
            </a:r>
            <a:r>
              <a:rPr lang="fi-FI" sz="1000" dirty="0"/>
              <a:t> (and </a:t>
            </a:r>
            <a:r>
              <a:rPr lang="fi-FI" sz="1000" dirty="0" err="1"/>
              <a:t>theory</a:t>
            </a:r>
            <a:r>
              <a:rPr lang="fi-FI" sz="1000" dirty="0"/>
              <a:t>) of </a:t>
            </a:r>
            <a:r>
              <a:rPr lang="fi-FI" sz="1000" dirty="0" err="1"/>
              <a:t>strategic</a:t>
            </a:r>
            <a:r>
              <a:rPr lang="fi-FI" sz="1000" dirty="0"/>
              <a:t> </a:t>
            </a:r>
            <a:r>
              <a:rPr lang="fi-FI" sz="1000" dirty="0" err="1"/>
              <a:t>balance</a:t>
            </a:r>
            <a:r>
              <a:rPr lang="fi-FI" sz="1000" dirty="0"/>
              <a:t>. </a:t>
            </a:r>
            <a:r>
              <a:rPr lang="fi-FI" sz="1000" i="1" dirty="0"/>
              <a:t>Strategic Management Journal</a:t>
            </a:r>
            <a:r>
              <a:rPr lang="fi-FI" sz="1000" dirty="0"/>
              <a:t>, </a:t>
            </a:r>
            <a:r>
              <a:rPr lang="fi-FI" sz="1000" i="1" dirty="0"/>
              <a:t>20</a:t>
            </a:r>
            <a:r>
              <a:rPr lang="fi-FI" sz="1000" dirty="0"/>
              <a:t>(2), 147–166. </a:t>
            </a:r>
            <a:r>
              <a:rPr lang="fi-FI" sz="1000" dirty="0">
                <a:hlinkClick r:id="rId2"/>
              </a:rPr>
              <a:t>https://doi.org/10.1002/(SICI)1097-0266(199902)20:2&lt;147::AID-SMJ11&gt;3.0.CO;2-Q</a:t>
            </a:r>
            <a:r>
              <a:rPr lang="fi-FI" sz="1000" dirty="0"/>
              <a:t>, p. 157</a:t>
            </a:r>
          </a:p>
          <a:p>
            <a:r>
              <a:rPr lang="en-US" sz="1000" dirty="0" err="1"/>
              <a:t>Aguinis</a:t>
            </a:r>
            <a:r>
              <a:rPr lang="en-US" sz="1000" dirty="0"/>
              <a:t>, H., </a:t>
            </a:r>
            <a:r>
              <a:rPr lang="en-US" sz="1000" dirty="0" err="1"/>
              <a:t>Gottfredson</a:t>
            </a:r>
            <a:r>
              <a:rPr lang="en-US" sz="1000" dirty="0"/>
              <a:t>, R. K., &amp; </a:t>
            </a:r>
            <a:r>
              <a:rPr lang="en-US" sz="1000" dirty="0" err="1"/>
              <a:t>Joo</a:t>
            </a:r>
            <a:r>
              <a:rPr lang="en-US" sz="1000" dirty="0"/>
              <a:t>, H. (2013). Best-Practice Recommendations for Defining, Identifying, and Handling Outliers. </a:t>
            </a:r>
            <a:r>
              <a:rPr lang="en-US" sz="1000" i="1" dirty="0"/>
              <a:t>Organizational Research Methods</a:t>
            </a:r>
            <a:r>
              <a:rPr lang="en-US" sz="1000" dirty="0"/>
              <a:t>, </a:t>
            </a:r>
            <a:r>
              <a:rPr lang="en-US" sz="1000" i="1" dirty="0"/>
              <a:t>16</a:t>
            </a:r>
            <a:r>
              <a:rPr lang="en-US" sz="1000" dirty="0"/>
              <a:t>(2), 270–301. doi:10.1177/1094428112470848</a:t>
            </a:r>
          </a:p>
          <a:p>
            <a:endParaRPr lang="en-US" sz="1000" b="1" dirty="0"/>
          </a:p>
        </p:txBody>
      </p:sp>
      <p:pic>
        <p:nvPicPr>
          <p:cNvPr id="18" name="Picture 17" descr="Deephouse - 1999 - To be different, or to be the same It’s a questio (dragged).pdf"/>
          <p:cNvPicPr>
            <a:picLocks noChangeAspect="1"/>
          </p:cNvPicPr>
          <p:nvPr/>
        </p:nvPicPr>
        <p:blipFill rotWithShape="1">
          <a:blip r:embed="rId3">
            <a:extLst>
              <a:ext uri="{28A0092B-C50C-407E-A947-70E740481C1C}">
                <a14:useLocalDpi xmlns:a14="http://schemas.microsoft.com/office/drawing/2010/main" val="0"/>
              </a:ext>
            </a:extLst>
          </a:blip>
          <a:srcRect l="50505" t="44093" r="9564" b="29629"/>
          <a:stretch/>
        </p:blipFill>
        <p:spPr>
          <a:xfrm>
            <a:off x="1141062" y="1933546"/>
            <a:ext cx="4291862" cy="3695814"/>
          </a:xfrm>
          <a:prstGeom prst="rect">
            <a:avLst/>
          </a:prstGeom>
        </p:spPr>
      </p:pic>
      <p:sp>
        <p:nvSpPr>
          <p:cNvPr id="4" name="TextBox 3">
            <a:extLst>
              <a:ext uri="{FF2B5EF4-FFF2-40B4-BE49-F238E27FC236}">
                <a16:creationId xmlns:a16="http://schemas.microsoft.com/office/drawing/2014/main" id="{559887B3-3394-2A4A-8CD9-0820C16B1FB6}"/>
              </a:ext>
            </a:extLst>
          </p:cNvPr>
          <p:cNvSpPr txBox="1"/>
          <p:nvPr/>
        </p:nvSpPr>
        <p:spPr>
          <a:xfrm>
            <a:off x="5539039" y="2207277"/>
            <a:ext cx="3210325" cy="1754326"/>
          </a:xfrm>
          <a:prstGeom prst="rect">
            <a:avLst/>
          </a:prstGeom>
          <a:noFill/>
        </p:spPr>
        <p:txBody>
          <a:bodyPr wrap="square" rtlCol="0">
            <a:spAutoFit/>
          </a:bodyPr>
          <a:lstStyle/>
          <a:p>
            <a:r>
              <a:rPr lang="fi-FI" dirty="0"/>
              <a:t>Report:</a:t>
            </a:r>
          </a:p>
          <a:p>
            <a:pPr marL="342900" indent="-342900">
              <a:buFont typeface="+mj-lt"/>
              <a:buAutoNum type="arabicPeriod"/>
            </a:pPr>
            <a:r>
              <a:rPr lang="fi-FI" dirty="0"/>
              <a:t>How </a:t>
            </a:r>
            <a:r>
              <a:rPr lang="fi-FI" dirty="0" err="1"/>
              <a:t>did</a:t>
            </a:r>
            <a:r>
              <a:rPr lang="fi-FI" dirty="0"/>
              <a:t> </a:t>
            </a:r>
            <a:r>
              <a:rPr lang="fi-FI" dirty="0" err="1"/>
              <a:t>you</a:t>
            </a:r>
            <a:r>
              <a:rPr lang="fi-FI" dirty="0"/>
              <a:t> </a:t>
            </a:r>
            <a:r>
              <a:rPr lang="fi-FI" dirty="0" err="1"/>
              <a:t>identify</a:t>
            </a:r>
            <a:r>
              <a:rPr lang="fi-FI" dirty="0"/>
              <a:t> </a:t>
            </a:r>
            <a:r>
              <a:rPr lang="fi-FI" dirty="0" err="1"/>
              <a:t>the</a:t>
            </a:r>
            <a:r>
              <a:rPr lang="fi-FI" dirty="0"/>
              <a:t> </a:t>
            </a:r>
            <a:r>
              <a:rPr lang="fi-FI" dirty="0" err="1"/>
              <a:t>outlier</a:t>
            </a:r>
            <a:endParaRPr lang="fi-FI" dirty="0"/>
          </a:p>
          <a:p>
            <a:pPr marL="342900" indent="-342900">
              <a:buFont typeface="+mj-lt"/>
              <a:buAutoNum type="arabicPeriod"/>
            </a:pPr>
            <a:r>
              <a:rPr lang="fi-FI" dirty="0"/>
              <a:t>Analysis of </a:t>
            </a:r>
            <a:r>
              <a:rPr lang="fi-FI" dirty="0" err="1"/>
              <a:t>the</a:t>
            </a:r>
            <a:r>
              <a:rPr lang="fi-FI" dirty="0"/>
              <a:t> </a:t>
            </a:r>
            <a:r>
              <a:rPr lang="fi-FI" dirty="0" err="1"/>
              <a:t>outlier</a:t>
            </a:r>
            <a:endParaRPr lang="fi-FI" dirty="0"/>
          </a:p>
          <a:p>
            <a:pPr marL="342900" indent="-342900">
              <a:buFont typeface="+mj-lt"/>
              <a:buAutoNum type="arabicPeriod"/>
            </a:pPr>
            <a:r>
              <a:rPr lang="fi-FI" dirty="0" err="1"/>
              <a:t>What</a:t>
            </a:r>
            <a:r>
              <a:rPr lang="fi-FI" dirty="0"/>
              <a:t> </a:t>
            </a:r>
            <a:r>
              <a:rPr lang="fi-FI" dirty="0" err="1"/>
              <a:t>you</a:t>
            </a:r>
            <a:r>
              <a:rPr lang="fi-FI" dirty="0"/>
              <a:t> </a:t>
            </a:r>
            <a:r>
              <a:rPr lang="fi-FI" dirty="0" err="1"/>
              <a:t>did</a:t>
            </a:r>
            <a:r>
              <a:rPr lang="fi-FI" dirty="0"/>
              <a:t> </a:t>
            </a:r>
            <a:r>
              <a:rPr lang="fi-FI" dirty="0" err="1"/>
              <a:t>about</a:t>
            </a:r>
            <a:r>
              <a:rPr lang="fi-FI" dirty="0"/>
              <a:t> it and </a:t>
            </a:r>
            <a:r>
              <a:rPr lang="fi-FI" dirty="0" err="1"/>
              <a:t>what</a:t>
            </a:r>
            <a:r>
              <a:rPr lang="fi-FI" dirty="0"/>
              <a:t> </a:t>
            </a:r>
            <a:r>
              <a:rPr lang="fi-FI" dirty="0" err="1"/>
              <a:t>was</a:t>
            </a:r>
            <a:r>
              <a:rPr lang="fi-FI" dirty="0"/>
              <a:t> </a:t>
            </a:r>
            <a:r>
              <a:rPr lang="fi-FI" dirty="0" err="1"/>
              <a:t>the</a:t>
            </a:r>
            <a:r>
              <a:rPr lang="fi-FI" dirty="0"/>
              <a:t> </a:t>
            </a:r>
            <a:r>
              <a:rPr lang="fi-FI" dirty="0" err="1"/>
              <a:t>outcome</a:t>
            </a:r>
            <a:endParaRPr lang="fi-FI" dirty="0"/>
          </a:p>
        </p:txBody>
      </p:sp>
    </p:spTree>
    <p:extLst>
      <p:ext uri="{BB962C8B-B14F-4D97-AF65-F5344CB8AC3E}">
        <p14:creationId xmlns:p14="http://schemas.microsoft.com/office/powerpoint/2010/main" val="11091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nimBg="1"/>
      <p:bldP spid="15" grpId="0" animBg="1"/>
      <p:bldP spid="16" grpId="0" animBg="1"/>
      <p:bldP spid="17" grpId="0" animBg="1"/>
      <p:bldP spid="19" grpId="0" animBg="1"/>
      <p:bldP spid="20" grpId="0" animBg="1"/>
      <p:bldP spid="21" grpId="0" animBg="1"/>
      <p:bldP spid="22" grpId="0" animBg="1"/>
      <p:bldP spid="23" grpId="0" animBg="1"/>
      <p:bldP spid="2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Regression diagnostics</a:t>
            </a:r>
            <a:br>
              <a:rPr lang="en-US" dirty="0"/>
            </a:br>
            <a:r>
              <a:rPr lang="en-US" dirty="0"/>
              <a:t>and analysis workflow</a:t>
            </a:r>
            <a:endParaRPr lang="en-US" sz="2400" dirty="0"/>
          </a:p>
        </p:txBody>
      </p:sp>
      <p:sp>
        <p:nvSpPr>
          <p:cNvPr id="2" name="Text Placeholder 1"/>
          <p:cNvSpPr>
            <a:spLocks noGrp="1"/>
          </p:cNvSpPr>
          <p:nvPr>
            <p:ph type="body" idx="1"/>
          </p:nvPr>
        </p:nvSpPr>
        <p:spPr/>
        <p:txBody>
          <a:bodyPr/>
          <a:lstStyle/>
          <a:p>
            <a:r>
              <a:rPr lang="en-US" dirty="0"/>
              <a:t>Example using R</a:t>
            </a:r>
          </a:p>
        </p:txBody>
      </p:sp>
    </p:spTree>
    <p:extLst>
      <p:ext uri="{BB962C8B-B14F-4D97-AF65-F5344CB8AC3E}">
        <p14:creationId xmlns:p14="http://schemas.microsoft.com/office/powerpoint/2010/main" val="21303696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Workflow of regression analysis</a:t>
            </a:r>
          </a:p>
        </p:txBody>
      </p:sp>
      <p:sp>
        <p:nvSpPr>
          <p:cNvPr id="3" name="Content Placeholder 2"/>
          <p:cNvSpPr>
            <a:spLocks noGrp="1"/>
          </p:cNvSpPr>
          <p:nvPr>
            <p:ph idx="1"/>
          </p:nvPr>
        </p:nvSpPr>
        <p:spPr/>
        <p:txBody>
          <a:bodyPr>
            <a:normAutofit/>
          </a:bodyPr>
          <a:lstStyle/>
          <a:p>
            <a:pPr marL="457200" indent="-457200" fontAlgn="auto">
              <a:spcBef>
                <a:spcPts val="0"/>
              </a:spcBef>
              <a:spcAft>
                <a:spcPts val="0"/>
              </a:spcAft>
              <a:buClrTx/>
              <a:buSzTx/>
              <a:buFont typeface="+mj-lt"/>
              <a:buAutoNum type="arabicPeriod"/>
            </a:pPr>
            <a:r>
              <a:rPr lang="en-US" dirty="0"/>
              <a:t>State a hypothesis</a:t>
            </a:r>
          </a:p>
          <a:p>
            <a:pPr marL="457200" indent="-457200" fontAlgn="auto">
              <a:spcBef>
                <a:spcPts val="0"/>
              </a:spcBef>
              <a:spcAft>
                <a:spcPts val="0"/>
              </a:spcAft>
              <a:buClrTx/>
              <a:buSzTx/>
              <a:buFont typeface="+mj-lt"/>
              <a:buAutoNum type="arabicPeriod"/>
            </a:pPr>
            <a:r>
              <a:rPr lang="en-US" dirty="0"/>
              <a:t>Data exploration</a:t>
            </a:r>
          </a:p>
          <a:p>
            <a:pPr marL="457200" indent="-457200" fontAlgn="auto">
              <a:spcBef>
                <a:spcPts val="0"/>
              </a:spcBef>
              <a:spcAft>
                <a:spcPts val="0"/>
              </a:spcAft>
              <a:buClrTx/>
              <a:buSzTx/>
              <a:buFont typeface="+mj-lt"/>
              <a:buAutoNum type="arabicPeriod"/>
            </a:pPr>
            <a:r>
              <a:rPr lang="en-US" dirty="0"/>
              <a:t>Estimate a regression model</a:t>
            </a:r>
          </a:p>
          <a:p>
            <a:pPr marL="457200" indent="-457200" fontAlgn="auto">
              <a:spcBef>
                <a:spcPts val="0"/>
              </a:spcBef>
              <a:spcAft>
                <a:spcPts val="0"/>
              </a:spcAft>
              <a:buClrTx/>
              <a:buSzTx/>
              <a:buFont typeface="+mj-lt"/>
              <a:buAutoNum type="arabicPeriod"/>
            </a:pPr>
            <a:r>
              <a:rPr lang="en-US" dirty="0"/>
              <a:t>Diagnostics</a:t>
            </a:r>
          </a:p>
          <a:p>
            <a:pPr marL="857250" lvl="1" indent="-457200" fontAlgn="auto">
              <a:spcBef>
                <a:spcPts val="0"/>
              </a:spcBef>
              <a:spcAft>
                <a:spcPts val="0"/>
              </a:spcAft>
            </a:pPr>
            <a:r>
              <a:rPr lang="en-US" dirty="0"/>
              <a:t>Residual versus fitted plot, Normal Q-Q plot of </a:t>
            </a:r>
            <a:br>
              <a:rPr lang="en-US" dirty="0"/>
            </a:br>
            <a:r>
              <a:rPr lang="en-US" dirty="0"/>
              <a:t>residuals, Added variable plots, Influence plot </a:t>
            </a:r>
            <a:br>
              <a:rPr lang="en-US" dirty="0"/>
            </a:br>
            <a:r>
              <a:rPr lang="en-US" dirty="0"/>
              <a:t>(residual vs. leverage)</a:t>
            </a:r>
          </a:p>
          <a:p>
            <a:pPr marL="457200" indent="-457200" fontAlgn="auto">
              <a:spcBef>
                <a:spcPts val="0"/>
              </a:spcBef>
              <a:spcAft>
                <a:spcPts val="0"/>
              </a:spcAft>
              <a:buClrTx/>
              <a:buSzTx/>
              <a:buFont typeface="+mj-lt"/>
              <a:buAutoNum type="arabicPeriod"/>
            </a:pPr>
            <a:r>
              <a:rPr lang="en-US" dirty="0"/>
              <a:t>Fix the biggest problem and go back to 3.</a:t>
            </a:r>
          </a:p>
          <a:p>
            <a:pPr marL="457200" indent="-457200" fontAlgn="auto">
              <a:spcBef>
                <a:spcPts val="0"/>
              </a:spcBef>
              <a:spcAft>
                <a:spcPts val="0"/>
              </a:spcAft>
              <a:buClrTx/>
              <a:buSzTx/>
              <a:buFont typeface="+mj-lt"/>
              <a:buAutoNum type="arabicPeriod"/>
            </a:pPr>
            <a:r>
              <a:rPr lang="en-US" dirty="0"/>
              <a:t>(Compare alternative models with </a:t>
            </a:r>
            <a:br>
              <a:rPr lang="en-US" dirty="0"/>
            </a:br>
            <a:r>
              <a:rPr lang="en-US" dirty="0"/>
              <a:t>nested model tests)</a:t>
            </a:r>
          </a:p>
          <a:p>
            <a:pPr marL="457200" indent="-457200" fontAlgn="auto">
              <a:spcBef>
                <a:spcPts val="0"/>
              </a:spcBef>
              <a:spcAft>
                <a:spcPts val="0"/>
              </a:spcAft>
              <a:buClrTx/>
              <a:buSzTx/>
              <a:buFont typeface="+mj-lt"/>
              <a:buAutoNum type="arabicPeriod"/>
            </a:pPr>
            <a:r>
              <a:rPr lang="en-US" dirty="0"/>
              <a:t>Interpret the regression coefficients</a:t>
            </a:r>
            <a:r>
              <a:rPr lang="en-US"/>
              <a:t>: </a:t>
            </a:r>
            <a:br>
              <a:rPr lang="en-US"/>
            </a:br>
            <a:r>
              <a:rPr lang="en-US"/>
              <a:t>are </a:t>
            </a:r>
            <a:r>
              <a:rPr lang="en-US" dirty="0"/>
              <a:t>the effects large and what </a:t>
            </a:r>
            <a:r>
              <a:rPr lang="en-US"/>
              <a:t>they mean</a:t>
            </a:r>
            <a:br>
              <a:rPr lang="en-US"/>
            </a:br>
            <a:r>
              <a:rPr lang="en-US"/>
              <a:t> </a:t>
            </a:r>
            <a:r>
              <a:rPr lang="en-US" dirty="0"/>
              <a:t>in your research context</a:t>
            </a:r>
          </a:p>
        </p:txBody>
      </p:sp>
    </p:spTree>
    <p:extLst>
      <p:ext uri="{BB962C8B-B14F-4D97-AF65-F5344CB8AC3E}">
        <p14:creationId xmlns:p14="http://schemas.microsoft.com/office/powerpoint/2010/main" val="39903105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425700" y="444501"/>
            <a:ext cx="6692900" cy="6362699"/>
          </a:xfrm>
          <a:prstGeom prst="rect">
            <a:avLst/>
          </a:prstGeom>
          <a:solidFill>
            <a:schemeClr val="bg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847" y="444501"/>
            <a:ext cx="1848185" cy="1143000"/>
          </a:xfrm>
        </p:spPr>
        <p:txBody>
          <a:bodyPr>
            <a:normAutofit/>
          </a:bodyPr>
          <a:lstStyle/>
          <a:p>
            <a:r>
              <a:rPr lang="en-US" dirty="0"/>
              <a:t>Example</a:t>
            </a:r>
            <a:br>
              <a:rPr lang="en-US" dirty="0"/>
            </a:br>
            <a:r>
              <a:rPr lang="en-US" dirty="0"/>
              <a:t>data</a:t>
            </a:r>
          </a:p>
        </p:txBody>
      </p:sp>
      <p:pic>
        <p:nvPicPr>
          <p:cNvPr id="7" name="Picture 6" descr="car (dragged).pdf"/>
          <p:cNvPicPr>
            <a:picLocks noChangeAspect="1"/>
          </p:cNvPicPr>
          <p:nvPr/>
        </p:nvPicPr>
        <p:blipFill rotWithShape="1">
          <a:blip r:embed="rId3">
            <a:extLst>
              <a:ext uri="{28A0092B-C50C-407E-A947-70E740481C1C}">
                <a14:useLocalDpi xmlns:a14="http://schemas.microsoft.com/office/drawing/2010/main" val="0"/>
              </a:ext>
            </a:extLst>
          </a:blip>
          <a:srcRect t="74815" b="12778"/>
          <a:stretch/>
        </p:blipFill>
        <p:spPr>
          <a:xfrm>
            <a:off x="1106180" y="571501"/>
            <a:ext cx="9352590" cy="1501712"/>
          </a:xfrm>
          <a:prstGeom prst="rect">
            <a:avLst/>
          </a:prstGeom>
        </p:spPr>
      </p:pic>
      <p:pic>
        <p:nvPicPr>
          <p:cNvPr id="8" name="Picture 7" descr="car (dragged).pdf"/>
          <p:cNvPicPr>
            <a:picLocks noChangeAspect="1"/>
          </p:cNvPicPr>
          <p:nvPr/>
        </p:nvPicPr>
        <p:blipFill rotWithShape="1">
          <a:blip r:embed="rId4">
            <a:extLst>
              <a:ext uri="{28A0092B-C50C-407E-A947-70E740481C1C}">
                <a14:useLocalDpi xmlns:a14="http://schemas.microsoft.com/office/drawing/2010/main" val="0"/>
              </a:ext>
            </a:extLst>
          </a:blip>
          <a:srcRect t="18148" b="42778"/>
          <a:stretch/>
        </p:blipFill>
        <p:spPr>
          <a:xfrm>
            <a:off x="1106179" y="2030300"/>
            <a:ext cx="9352593" cy="4729274"/>
          </a:xfrm>
          <a:prstGeom prst="rect">
            <a:avLst/>
          </a:prstGeom>
        </p:spPr>
      </p:pic>
      <p:sp>
        <p:nvSpPr>
          <p:cNvPr id="10" name="TextBox 9"/>
          <p:cNvSpPr txBox="1"/>
          <p:nvPr/>
        </p:nvSpPr>
        <p:spPr>
          <a:xfrm>
            <a:off x="540001" y="5204076"/>
            <a:ext cx="1723829" cy="492443"/>
          </a:xfrm>
          <a:prstGeom prst="rect">
            <a:avLst/>
          </a:prstGeom>
          <a:solidFill>
            <a:schemeClr val="bg2">
              <a:lumMod val="20000"/>
              <a:lumOff val="80000"/>
            </a:schemeClr>
          </a:solidFill>
        </p:spPr>
        <p:txBody>
          <a:bodyPr wrap="none" lIns="0" tIns="0" rIns="0" bIns="0" rtlCol="0">
            <a:spAutoFit/>
          </a:bodyPr>
          <a:lstStyle/>
          <a:p>
            <a:r>
              <a:rPr lang="en-US" sz="1600" b="1" dirty="0">
                <a:latin typeface="Courier"/>
              </a:rPr>
              <a:t>library(car)</a:t>
            </a:r>
          </a:p>
          <a:p>
            <a:r>
              <a:rPr lang="en-US" sz="1600" b="1" dirty="0">
                <a:latin typeface="Courier"/>
              </a:rPr>
              <a:t>help(Prestige)</a:t>
            </a:r>
          </a:p>
        </p:txBody>
      </p:sp>
    </p:spTree>
    <p:extLst>
      <p:ext uri="{BB962C8B-B14F-4D97-AF65-F5344CB8AC3E}">
        <p14:creationId xmlns:p14="http://schemas.microsoft.com/office/powerpoint/2010/main" val="15578962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Does the prestige of an occupation depend on education, income, and share of women?</a:t>
            </a:r>
          </a:p>
        </p:txBody>
      </p:sp>
      <p:sp>
        <p:nvSpPr>
          <p:cNvPr id="7" name="Content Placeholder 6"/>
          <p:cNvSpPr>
            <a:spLocks noGrp="1"/>
          </p:cNvSpPr>
          <p:nvPr>
            <p:ph idx="1"/>
          </p:nvPr>
        </p:nvSpPr>
        <p:spPr>
          <a:xfrm>
            <a:off x="1187624" y="2350007"/>
            <a:ext cx="7632848" cy="3871709"/>
          </a:xfrm>
        </p:spPr>
        <p:txBody>
          <a:bodyPr/>
          <a:lstStyle/>
          <a:p>
            <a:pPr marL="0" lvl="1" indent="0">
              <a:buNone/>
            </a:pPr>
            <a:r>
              <a:rPr lang="en-US" sz="3200" i="1" dirty="0"/>
              <a:t>prestige= β</a:t>
            </a:r>
            <a:r>
              <a:rPr lang="en-US" sz="3200" i="1" baseline="-25000" dirty="0"/>
              <a:t>0</a:t>
            </a:r>
            <a:r>
              <a:rPr lang="en-US" sz="3200" i="1" dirty="0"/>
              <a:t> +  </a:t>
            </a:r>
          </a:p>
          <a:p>
            <a:pPr marL="0" lvl="1" indent="0">
              <a:buNone/>
            </a:pPr>
            <a:r>
              <a:rPr lang="en-US" sz="3200" i="1" dirty="0"/>
              <a:t>	β</a:t>
            </a:r>
            <a:r>
              <a:rPr lang="en-US" sz="3200" i="1" baseline="-25000" dirty="0"/>
              <a:t>1 </a:t>
            </a:r>
            <a:r>
              <a:rPr lang="en-US" sz="3200" i="1" dirty="0"/>
              <a:t>education</a:t>
            </a:r>
            <a:r>
              <a:rPr lang="en-US" sz="3200" i="1" baseline="-25000" dirty="0"/>
              <a:t> </a:t>
            </a:r>
            <a:r>
              <a:rPr lang="en-US" sz="3200" i="1" dirty="0"/>
              <a:t>+</a:t>
            </a:r>
          </a:p>
          <a:p>
            <a:pPr marL="0" lvl="1" indent="0">
              <a:buNone/>
            </a:pPr>
            <a:r>
              <a:rPr lang="en-US" sz="3200" i="1" dirty="0"/>
              <a:t>	β</a:t>
            </a:r>
            <a:r>
              <a:rPr lang="en-US" sz="3200" i="1" baseline="-25000" dirty="0"/>
              <a:t>2 </a:t>
            </a:r>
            <a:r>
              <a:rPr lang="en-US" sz="3200" i="1" dirty="0"/>
              <a:t>income</a:t>
            </a:r>
            <a:r>
              <a:rPr lang="en-US" sz="3200" i="1" baseline="-25000" dirty="0"/>
              <a:t> </a:t>
            </a:r>
            <a:r>
              <a:rPr lang="en-US" sz="3200" i="1" dirty="0"/>
              <a:t>+ </a:t>
            </a:r>
          </a:p>
          <a:p>
            <a:pPr marL="0" lvl="1" indent="0">
              <a:buNone/>
            </a:pPr>
            <a:r>
              <a:rPr lang="en-US" sz="3200" i="1" dirty="0"/>
              <a:t>	β</a:t>
            </a:r>
            <a:r>
              <a:rPr lang="en-US" sz="3200" i="1" baseline="-25000" dirty="0"/>
              <a:t>3 </a:t>
            </a:r>
            <a:r>
              <a:rPr lang="en-US" sz="3200" i="1" dirty="0"/>
              <a:t>women</a:t>
            </a:r>
            <a:r>
              <a:rPr lang="en-US" sz="3200" i="1" baseline="-25000" dirty="0"/>
              <a:t> </a:t>
            </a:r>
            <a:r>
              <a:rPr lang="en-US" sz="3200" i="1" dirty="0"/>
              <a:t>+ u </a:t>
            </a:r>
          </a:p>
        </p:txBody>
      </p:sp>
    </p:spTree>
    <p:extLst>
      <p:ext uri="{BB962C8B-B14F-4D97-AF65-F5344CB8AC3E}">
        <p14:creationId xmlns:p14="http://schemas.microsoft.com/office/powerpoint/2010/main" val="15430927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62705" y="74726"/>
            <a:ext cx="8297648"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latin typeface="Courier"/>
                <a:cs typeface="Courier"/>
              </a:rPr>
              <a:t>reg1 &lt;- lm(prestige ~ education + income + women, data = Prestige)</a:t>
            </a:r>
          </a:p>
          <a:p>
            <a:r>
              <a:rPr lang="en-US" sz="1600" dirty="0">
                <a:latin typeface="Courier"/>
                <a:cs typeface="Courier"/>
              </a:rPr>
              <a:t>summary(reg1)</a:t>
            </a:r>
          </a:p>
          <a:p>
            <a:endParaRPr lang="en-US" sz="1600" dirty="0">
              <a:latin typeface="Courier"/>
              <a:cs typeface="Courier"/>
            </a:endParaRPr>
          </a:p>
          <a:p>
            <a:r>
              <a:rPr lang="en-US" sz="1600" b="0" dirty="0">
                <a:latin typeface="Courier"/>
                <a:cs typeface="Courier"/>
              </a:rPr>
              <a:t>Call:</a:t>
            </a:r>
          </a:p>
          <a:p>
            <a:r>
              <a:rPr lang="en-US" sz="1600" b="0" dirty="0">
                <a:latin typeface="Courier"/>
                <a:cs typeface="Courier"/>
              </a:rPr>
              <a:t>lm(formula = prestige ~ education + income + women, data = Prestige)</a:t>
            </a:r>
          </a:p>
          <a:p>
            <a:endParaRPr lang="en-US" sz="1600" b="0" dirty="0">
              <a:latin typeface="Courier"/>
              <a:cs typeface="Courier"/>
            </a:endParaRPr>
          </a:p>
          <a:p>
            <a:r>
              <a:rPr lang="en-US" sz="1600" b="0" dirty="0">
                <a:latin typeface="Courier"/>
                <a:cs typeface="Courier"/>
              </a:rPr>
              <a:t>Residuals:</a:t>
            </a:r>
          </a:p>
          <a:p>
            <a:r>
              <a:rPr lang="en-US" sz="1600" b="0" dirty="0">
                <a:latin typeface="Courier"/>
                <a:cs typeface="Courier"/>
              </a:rPr>
              <a:t>     Min       1Q   Median       3Q      Max </a:t>
            </a:r>
          </a:p>
          <a:p>
            <a:r>
              <a:rPr lang="en-US" sz="1600" b="0" dirty="0">
                <a:latin typeface="Courier"/>
                <a:cs typeface="Courier"/>
              </a:rPr>
              <a:t>-19.8246  -5.3332  -0.1364   5.1587  17.5045 </a:t>
            </a:r>
          </a:p>
          <a:p>
            <a:endParaRPr lang="en-US" sz="1600" b="0" dirty="0">
              <a:latin typeface="Courier"/>
              <a:cs typeface="Courier"/>
            </a:endParaRPr>
          </a:p>
          <a:p>
            <a:r>
              <a:rPr lang="en-US" sz="1600" b="0" dirty="0">
                <a:latin typeface="Courier"/>
                <a:cs typeface="Courier"/>
              </a:rPr>
              <a:t>Coefficients:</a:t>
            </a:r>
          </a:p>
          <a:p>
            <a:r>
              <a:rPr lang="en-US" sz="1600" b="0" dirty="0">
                <a:latin typeface="Courier"/>
                <a:cs typeface="Courier"/>
              </a:rPr>
              <a:t>              Estimate Std. Error t value </a:t>
            </a:r>
            <a:r>
              <a:rPr lang="en-US" sz="1600" b="0" dirty="0" err="1">
                <a:latin typeface="Courier"/>
                <a:cs typeface="Courier"/>
              </a:rPr>
              <a:t>Pr</a:t>
            </a:r>
            <a:r>
              <a:rPr lang="en-US" sz="1600" b="0" dirty="0">
                <a:latin typeface="Courier"/>
                <a:cs typeface="Courier"/>
              </a:rPr>
              <a:t>(&gt;|t|)    </a:t>
            </a:r>
          </a:p>
          <a:p>
            <a:r>
              <a:rPr lang="en-US" sz="1600" b="0" dirty="0">
                <a:latin typeface="Courier"/>
                <a:cs typeface="Courier"/>
              </a:rPr>
              <a:t>(Intercept) -6.7943342  3.2390886  -2.098   0.0385 *  </a:t>
            </a:r>
          </a:p>
          <a:p>
            <a:r>
              <a:rPr lang="en-US" sz="1600" b="0" dirty="0">
                <a:latin typeface="Courier"/>
                <a:cs typeface="Courier"/>
              </a:rPr>
              <a:t>education    4.1866373  0.3887013  10.771  &lt; 2e-16 ***</a:t>
            </a:r>
          </a:p>
          <a:p>
            <a:r>
              <a:rPr lang="en-US" sz="1600" b="0" dirty="0">
                <a:latin typeface="Courier"/>
                <a:cs typeface="Courier"/>
              </a:rPr>
              <a:t>income       0.0013136  0.0002778   4.729 7.58e-06 ***</a:t>
            </a:r>
          </a:p>
          <a:p>
            <a:r>
              <a:rPr lang="en-US" sz="1600" b="0" dirty="0">
                <a:latin typeface="Courier"/>
                <a:cs typeface="Courier"/>
              </a:rPr>
              <a:t>women       -0.0089052  0.0304071  -0.293   0.7702    </a:t>
            </a:r>
          </a:p>
          <a:p>
            <a:r>
              <a:rPr lang="en-US" sz="1600" b="0" dirty="0">
                <a:latin typeface="Courier"/>
                <a:cs typeface="Courier"/>
              </a:rPr>
              <a:t>---</a:t>
            </a:r>
          </a:p>
          <a:p>
            <a:r>
              <a:rPr lang="en-US" sz="1600" b="0" dirty="0" err="1">
                <a:latin typeface="Courier"/>
                <a:cs typeface="Courier"/>
              </a:rPr>
              <a:t>Signif</a:t>
            </a:r>
            <a:r>
              <a:rPr lang="en-US" sz="1600" b="0" dirty="0">
                <a:latin typeface="Courier"/>
                <a:cs typeface="Courier"/>
              </a:rPr>
              <a:t>. codes:  0 ‘***’ 0.001 ‘**’ 0.01 ‘*’ 0.05 ‘.’ 0.1 ‘ ’ 1</a:t>
            </a:r>
          </a:p>
          <a:p>
            <a:endParaRPr lang="en-US" sz="1600" b="0" dirty="0">
              <a:latin typeface="Courier"/>
              <a:cs typeface="Courier"/>
            </a:endParaRPr>
          </a:p>
          <a:p>
            <a:r>
              <a:rPr lang="en-US" sz="1600" b="0" dirty="0">
                <a:latin typeface="Courier"/>
                <a:cs typeface="Courier"/>
              </a:rPr>
              <a:t>Residual standard error: 7.846 on 98 degrees of freedom</a:t>
            </a:r>
          </a:p>
          <a:p>
            <a:r>
              <a:rPr lang="en-US" sz="1600" b="0" dirty="0">
                <a:latin typeface="Courier"/>
                <a:cs typeface="Courier"/>
              </a:rPr>
              <a:t>Multiple R-squared:  0.7982,	Adjusted R-squared:  0.792 </a:t>
            </a:r>
          </a:p>
          <a:p>
            <a:r>
              <a:rPr lang="en-US" sz="1600" b="0" dirty="0">
                <a:latin typeface="Courier"/>
                <a:cs typeface="Courier"/>
              </a:rPr>
              <a:t>F-statistic: 129.2 on 3 and 98 DF,  p-value: &lt; 2.2e-16</a:t>
            </a:r>
          </a:p>
        </p:txBody>
      </p:sp>
    </p:spTree>
    <p:extLst>
      <p:ext uri="{BB962C8B-B14F-4D97-AF65-F5344CB8AC3E}">
        <p14:creationId xmlns:p14="http://schemas.microsoft.com/office/powerpoint/2010/main" val="40464056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Checking the assumptions</a:t>
            </a:r>
          </a:p>
        </p:txBody>
      </p:sp>
      <p:sp>
        <p:nvSpPr>
          <p:cNvPr id="8" name="Content Placeholder 7"/>
          <p:cNvSpPr>
            <a:spLocks noGrp="1"/>
          </p:cNvSpPr>
          <p:nvPr>
            <p:ph idx="1"/>
          </p:nvPr>
        </p:nvSpPr>
        <p:spPr/>
        <p:txBody>
          <a:bodyPr>
            <a:normAutofit/>
          </a:bodyPr>
          <a:lstStyle/>
          <a:p>
            <a:pPr marL="457200" indent="-457200">
              <a:buFont typeface="+mj-lt"/>
              <a:buAutoNum type="arabicPeriod"/>
            </a:pPr>
            <a:r>
              <a:rPr lang="en-US" dirty="0"/>
              <a:t>All relationships are linear</a:t>
            </a:r>
          </a:p>
          <a:p>
            <a:pPr marL="457200" indent="-457200">
              <a:buFont typeface="+mj-lt"/>
              <a:buAutoNum type="arabicPeriod"/>
            </a:pPr>
            <a:r>
              <a:rPr lang="en-US" dirty="0"/>
              <a:t>Independence of observations</a:t>
            </a:r>
          </a:p>
          <a:p>
            <a:pPr marL="457200" indent="-457200">
              <a:buFont typeface="+mj-lt"/>
              <a:buAutoNum type="arabicPeriod"/>
            </a:pPr>
            <a:r>
              <a:rPr lang="en-US" dirty="0"/>
              <a:t>No perfect collinearity and non-zero variances of independent variables</a:t>
            </a:r>
          </a:p>
          <a:p>
            <a:pPr marL="457200" indent="-457200">
              <a:buFont typeface="+mj-lt"/>
              <a:buAutoNum type="arabicPeriod" startAt="4"/>
            </a:pPr>
            <a:r>
              <a:rPr lang="en-US" dirty="0"/>
              <a:t>Error term has expected value of zero given any values of independent variables</a:t>
            </a:r>
          </a:p>
          <a:p>
            <a:pPr marL="457200" indent="-457200">
              <a:buFont typeface="+mj-lt"/>
              <a:buAutoNum type="arabicPeriod" startAt="4"/>
            </a:pPr>
            <a:r>
              <a:rPr lang="en-US" dirty="0"/>
              <a:t>Error term has equal variance given any values of independent variables</a:t>
            </a:r>
          </a:p>
          <a:p>
            <a:pPr marL="457200" indent="-457200">
              <a:buFont typeface="+mj-lt"/>
              <a:buAutoNum type="arabicPeriod" startAt="4"/>
            </a:pPr>
            <a:r>
              <a:rPr lang="en-US" dirty="0"/>
              <a:t>Error term is normally distributed</a:t>
            </a:r>
          </a:p>
          <a:p>
            <a:pPr algn="ctr"/>
            <a:endParaRPr lang="en-US" dirty="0"/>
          </a:p>
          <a:p>
            <a:pPr marL="0" indent="0" algn="ctr">
              <a:buNone/>
            </a:pPr>
            <a:r>
              <a:rPr lang="en-US" sz="2400" dirty="0"/>
              <a:t>Residuals can be used as estimate of the error term!</a:t>
            </a:r>
          </a:p>
          <a:p>
            <a:pPr marL="457200" indent="-457200">
              <a:buFont typeface="+mj-lt"/>
              <a:buAutoNum type="arabicPeriod" startAt="4"/>
            </a:pPr>
            <a:endParaRPr lang="en-US" dirty="0"/>
          </a:p>
          <a:p>
            <a:pPr marL="457200" indent="-457200">
              <a:buFont typeface="+mj-lt"/>
              <a:buAutoNum type="arabicPeriod" startAt="4"/>
            </a:pPr>
            <a:endParaRPr lang="en-US" dirty="0"/>
          </a:p>
          <a:p>
            <a:pPr marL="457200" indent="-457200">
              <a:buFont typeface="+mj-lt"/>
              <a:buAutoNum type="arabicPeriod" startAt="4"/>
            </a:pPr>
            <a:endParaRPr lang="en-US" dirty="0"/>
          </a:p>
          <a:p>
            <a:pPr marL="457200" indent="-457200">
              <a:buFont typeface="+mj-lt"/>
              <a:buAutoNum type="arabicPeriod" startAt="4"/>
            </a:pPr>
            <a:endParaRPr lang="en-US" dirty="0"/>
          </a:p>
          <a:p>
            <a:pPr marL="457200" indent="-457200">
              <a:buFont typeface="+mj-lt"/>
              <a:buAutoNum type="arabicPeriod" startAt="4"/>
            </a:pPr>
            <a:endParaRPr lang="en-US" dirty="0"/>
          </a:p>
          <a:p>
            <a:pPr marL="457200" indent="-457200">
              <a:buFont typeface="+mj-lt"/>
              <a:buAutoNum type="arabicPeriod" startAt="4"/>
            </a:pPr>
            <a:endParaRPr lang="en-US" dirty="0"/>
          </a:p>
        </p:txBody>
      </p:sp>
    </p:spTree>
    <p:extLst>
      <p:ext uri="{BB962C8B-B14F-4D97-AF65-F5344CB8AC3E}">
        <p14:creationId xmlns:p14="http://schemas.microsoft.com/office/powerpoint/2010/main" val="393747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672446" y="5323329"/>
            <a:ext cx="4296141" cy="1466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87623" y="470204"/>
            <a:ext cx="2259665" cy="1143000"/>
          </a:xfrm>
        </p:spPr>
        <p:txBody>
          <a:bodyPr>
            <a:normAutofit/>
          </a:bodyPr>
          <a:lstStyle/>
          <a:p>
            <a:r>
              <a:rPr lang="en-US" dirty="0"/>
              <a:t>Normal Q-Q plot</a:t>
            </a:r>
          </a:p>
        </p:txBody>
      </p:sp>
      <p:pic>
        <p:nvPicPr>
          <p:cNvPr id="7" name="Picture 6" descr="DiagnosticPlotExamples (dragg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52" y="1236622"/>
            <a:ext cx="3657600" cy="3657600"/>
          </a:xfrm>
          <a:prstGeom prst="rect">
            <a:avLst/>
          </a:prstGeom>
        </p:spPr>
      </p:pic>
      <p:pic>
        <p:nvPicPr>
          <p:cNvPr id="8" name="Picture 7" descr="DiagnosticPlotExamples (dragge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2942" y="267966"/>
            <a:ext cx="2997705" cy="2997705"/>
          </a:xfrm>
          <a:prstGeom prst="rect">
            <a:avLst/>
          </a:prstGeom>
        </p:spPr>
      </p:pic>
      <p:pic>
        <p:nvPicPr>
          <p:cNvPr id="9" name="Picture 8" descr="DiagnosticPlotExamples (dragge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2942" y="2896018"/>
            <a:ext cx="2997705" cy="2997705"/>
          </a:xfrm>
          <a:prstGeom prst="rect">
            <a:avLst/>
          </a:prstGeom>
        </p:spPr>
      </p:pic>
      <p:sp>
        <p:nvSpPr>
          <p:cNvPr id="11" name="TextBox 10">
            <a:extLst>
              <a:ext uri="{FF2B5EF4-FFF2-40B4-BE49-F238E27FC236}">
                <a16:creationId xmlns:a16="http://schemas.microsoft.com/office/drawing/2014/main" id="{C32E007A-3002-A244-8E49-8077E6FDCD28}"/>
              </a:ext>
            </a:extLst>
          </p:cNvPr>
          <p:cNvSpPr txBox="1"/>
          <p:nvPr/>
        </p:nvSpPr>
        <p:spPr>
          <a:xfrm>
            <a:off x="225193" y="6128477"/>
            <a:ext cx="4183646" cy="584775"/>
          </a:xfrm>
          <a:prstGeom prst="rect">
            <a:avLst/>
          </a:prstGeom>
          <a:noFill/>
        </p:spPr>
        <p:txBody>
          <a:bodyPr wrap="none" rtlCol="0">
            <a:spAutoFit/>
          </a:bodyPr>
          <a:lstStyle/>
          <a:p>
            <a:pPr marL="0" lvl="1" indent="0">
              <a:buNone/>
            </a:pPr>
            <a:r>
              <a:rPr lang="fi-FI" sz="1600" i="1" dirty="0" err="1"/>
              <a:t>fitted</a:t>
            </a:r>
            <a:r>
              <a:rPr lang="fi-FI" sz="1600" i="1" dirty="0"/>
              <a:t>=</a:t>
            </a:r>
            <a:r>
              <a:rPr lang="en-US" sz="1600" i="1" dirty="0"/>
              <a:t>β</a:t>
            </a:r>
            <a:r>
              <a:rPr lang="en-US" sz="1600" i="1" baseline="-25000" dirty="0"/>
              <a:t>0</a:t>
            </a:r>
            <a:r>
              <a:rPr lang="en-US" sz="1600" i="1" dirty="0"/>
              <a:t> +  β</a:t>
            </a:r>
            <a:r>
              <a:rPr lang="en-US" sz="1600" i="1" baseline="-25000" dirty="0"/>
              <a:t>1 </a:t>
            </a:r>
            <a:r>
              <a:rPr lang="en-US" sz="1600" i="1" dirty="0"/>
              <a:t>education</a:t>
            </a:r>
            <a:r>
              <a:rPr lang="en-US" sz="1600" i="1" baseline="-25000" dirty="0"/>
              <a:t> </a:t>
            </a:r>
            <a:r>
              <a:rPr lang="en-US" sz="1600" i="1" dirty="0"/>
              <a:t>+ β</a:t>
            </a:r>
            <a:r>
              <a:rPr lang="en-US" sz="1600" i="1" baseline="-25000" dirty="0"/>
              <a:t>2 </a:t>
            </a:r>
            <a:r>
              <a:rPr lang="en-US" sz="1600" i="1" dirty="0"/>
              <a:t>income</a:t>
            </a:r>
            <a:r>
              <a:rPr lang="en-US" sz="1600" i="1" baseline="-25000" dirty="0"/>
              <a:t> </a:t>
            </a:r>
            <a:r>
              <a:rPr lang="en-US" sz="1600" i="1" dirty="0"/>
              <a:t>+ β</a:t>
            </a:r>
            <a:r>
              <a:rPr lang="en-US" sz="1600" i="1" baseline="-25000" dirty="0"/>
              <a:t>3 </a:t>
            </a:r>
            <a:r>
              <a:rPr lang="en-US" sz="1600" i="1" dirty="0"/>
              <a:t>women</a:t>
            </a:r>
          </a:p>
          <a:p>
            <a:pPr marL="0" lvl="1" indent="0">
              <a:buNone/>
            </a:pPr>
            <a:r>
              <a:rPr lang="en-US" sz="1600" i="1" dirty="0"/>
              <a:t>residual = prestige - fitted</a:t>
            </a:r>
            <a:endParaRPr lang="fi-FI" sz="1050" dirty="0"/>
          </a:p>
        </p:txBody>
      </p:sp>
    </p:spTree>
    <p:extLst>
      <p:ext uri="{BB962C8B-B14F-4D97-AF65-F5344CB8AC3E}">
        <p14:creationId xmlns:p14="http://schemas.microsoft.com/office/powerpoint/2010/main" val="12979734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3BD48-D182-B641-B3E7-AC2B71F0D6D6}"/>
              </a:ext>
            </a:extLst>
          </p:cNvPr>
          <p:cNvSpPr>
            <a:spLocks noGrp="1"/>
          </p:cNvSpPr>
          <p:nvPr>
            <p:ph type="title"/>
          </p:nvPr>
        </p:nvSpPr>
        <p:spPr/>
        <p:txBody>
          <a:bodyPr/>
          <a:lstStyle/>
          <a:p>
            <a:r>
              <a:rPr lang="fi-FI" dirty="0" err="1"/>
              <a:t>Normal</a:t>
            </a:r>
            <a:r>
              <a:rPr lang="fi-FI" dirty="0"/>
              <a:t> Q-Q </a:t>
            </a:r>
            <a:r>
              <a:rPr lang="fi-FI" dirty="0" err="1"/>
              <a:t>plot</a:t>
            </a:r>
            <a:endParaRPr lang="fi-FI" dirty="0"/>
          </a:p>
        </p:txBody>
      </p:sp>
      <p:pic>
        <p:nvPicPr>
          <p:cNvPr id="7" name="Content Placeholder 6"/>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0" y="1303338"/>
            <a:ext cx="7661275" cy="5459412"/>
          </a:xfrm>
        </p:spPr>
      </p:pic>
      <p:sp>
        <p:nvSpPr>
          <p:cNvPr id="8" name="TextBox 7"/>
          <p:cNvSpPr txBox="1"/>
          <p:nvPr/>
        </p:nvSpPr>
        <p:spPr>
          <a:xfrm>
            <a:off x="5313455" y="4527851"/>
            <a:ext cx="2090444" cy="984885"/>
          </a:xfrm>
          <a:prstGeom prst="rect">
            <a:avLst/>
          </a:prstGeom>
          <a:noFill/>
        </p:spPr>
        <p:txBody>
          <a:bodyPr wrap="square" lIns="0" tIns="0" rIns="0" bIns="0" rtlCol="0">
            <a:spAutoFit/>
          </a:bodyPr>
          <a:lstStyle/>
          <a:p>
            <a:r>
              <a:rPr lang="en-US" sz="1600" b="1" dirty="0">
                <a:solidFill>
                  <a:srgbClr val="EF3340"/>
                </a:solidFill>
              </a:rPr>
              <a:t>Residuals seem approximately normal (MLR.6)</a:t>
            </a:r>
          </a:p>
          <a:p>
            <a:endParaRPr lang="en-US" sz="1600" b="1" dirty="0">
              <a:solidFill>
                <a:srgbClr val="EF3340"/>
              </a:solidFill>
            </a:endParaRPr>
          </a:p>
        </p:txBody>
      </p:sp>
    </p:spTree>
    <p:extLst>
      <p:ext uri="{BB962C8B-B14F-4D97-AF65-F5344CB8AC3E}">
        <p14:creationId xmlns:p14="http://schemas.microsoft.com/office/powerpoint/2010/main" val="270522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AA473-742F-DE4E-85BA-13D16E85B401}"/>
              </a:ext>
            </a:extLst>
          </p:cNvPr>
          <p:cNvSpPr>
            <a:spLocks noGrp="1"/>
          </p:cNvSpPr>
          <p:nvPr>
            <p:ph type="title"/>
          </p:nvPr>
        </p:nvSpPr>
        <p:spPr/>
        <p:txBody>
          <a:bodyPr/>
          <a:lstStyle/>
          <a:p>
            <a:r>
              <a:rPr lang="fi-FI" dirty="0" err="1"/>
              <a:t>Stepwise</a:t>
            </a:r>
            <a:r>
              <a:rPr lang="fi-FI" dirty="0"/>
              <a:t> regression</a:t>
            </a:r>
          </a:p>
        </p:txBody>
      </p:sp>
      <p:pic>
        <p:nvPicPr>
          <p:cNvPr id="5" name="Picture 4">
            <a:extLst>
              <a:ext uri="{FF2B5EF4-FFF2-40B4-BE49-F238E27FC236}">
                <a16:creationId xmlns:a16="http://schemas.microsoft.com/office/drawing/2014/main" id="{594BEAAB-A964-B147-BB6A-A5F0BA58373F}"/>
              </a:ext>
            </a:extLst>
          </p:cNvPr>
          <p:cNvPicPr>
            <a:picLocks noChangeAspect="1"/>
          </p:cNvPicPr>
          <p:nvPr/>
        </p:nvPicPr>
        <p:blipFill rotWithShape="1">
          <a:blip r:embed="rId3"/>
          <a:srcRect l="17198" t="17673" r="12594" b="53179"/>
          <a:stretch/>
        </p:blipFill>
        <p:spPr>
          <a:xfrm>
            <a:off x="649522" y="1594885"/>
            <a:ext cx="7865828" cy="4040371"/>
          </a:xfrm>
          <a:prstGeom prst="rect">
            <a:avLst/>
          </a:prstGeom>
        </p:spPr>
      </p:pic>
      <p:sp>
        <p:nvSpPr>
          <p:cNvPr id="6" name="Text Box 8">
            <a:extLst>
              <a:ext uri="{FF2B5EF4-FFF2-40B4-BE49-F238E27FC236}">
                <a16:creationId xmlns:a16="http://schemas.microsoft.com/office/drawing/2014/main" id="{E93852BC-7C88-0542-9BEA-297DDB0D76B3}"/>
              </a:ext>
            </a:extLst>
          </p:cNvPr>
          <p:cNvSpPr txBox="1">
            <a:spLocks noChangeArrowheads="1"/>
          </p:cNvSpPr>
          <p:nvPr/>
        </p:nvSpPr>
        <p:spPr bwMode="auto">
          <a:xfrm>
            <a:off x="390525" y="6529368"/>
            <a:ext cx="9592653" cy="246221"/>
          </a:xfrm>
          <a:prstGeom prst="rect">
            <a:avLst/>
          </a:prstGeom>
          <a:noFill/>
          <a:ln w="9525" algn="ctr">
            <a:noFill/>
            <a:miter lim="800000"/>
            <a:headEnd/>
            <a:tailEnd/>
          </a:ln>
        </p:spPr>
        <p:txBody>
          <a:bodyPr wrap="square">
            <a:spAutoFit/>
          </a:bodyPr>
          <a:lstStyle/>
          <a:p>
            <a:r>
              <a:rPr lang="fi-FI" sz="1000" dirty="0" err="1"/>
              <a:t>Wooldridge</a:t>
            </a:r>
            <a:r>
              <a:rPr lang="fi-FI" sz="1000" dirty="0"/>
              <a:t>, J. M. (2013). </a:t>
            </a:r>
            <a:r>
              <a:rPr lang="fi-FI" sz="1000" i="1" dirty="0" err="1"/>
              <a:t>Introductory</a:t>
            </a:r>
            <a:r>
              <a:rPr lang="fi-FI" sz="1000" i="1" dirty="0"/>
              <a:t> </a:t>
            </a:r>
            <a:r>
              <a:rPr lang="fi-FI" sz="1000" i="1" dirty="0" err="1"/>
              <a:t>econometrics</a:t>
            </a:r>
            <a:r>
              <a:rPr lang="fi-FI" sz="1000" i="1" dirty="0"/>
              <a:t>: a </a:t>
            </a:r>
            <a:r>
              <a:rPr lang="fi-FI" sz="1000" i="1" dirty="0" err="1"/>
              <a:t>modern</a:t>
            </a:r>
            <a:r>
              <a:rPr lang="fi-FI" sz="1000" i="1" dirty="0"/>
              <a:t> </a:t>
            </a:r>
            <a:r>
              <a:rPr lang="fi-FI" sz="1000" i="1" dirty="0" err="1"/>
              <a:t>approach</a:t>
            </a:r>
            <a:r>
              <a:rPr lang="fi-FI" sz="1000" dirty="0"/>
              <a:t> (5th </a:t>
            </a:r>
            <a:r>
              <a:rPr lang="fi-FI" sz="1000" dirty="0" err="1"/>
              <a:t>ed</a:t>
            </a:r>
            <a:r>
              <a:rPr lang="fi-FI" sz="1000" dirty="0"/>
              <a:t>). </a:t>
            </a:r>
            <a:r>
              <a:rPr lang="fi-FI" sz="1000" dirty="0" err="1"/>
              <a:t>Mason</a:t>
            </a:r>
            <a:r>
              <a:rPr lang="fi-FI" sz="1000" dirty="0"/>
              <a:t>, OH: South-Western </a:t>
            </a:r>
            <a:r>
              <a:rPr lang="fi-FI" sz="1000" dirty="0" err="1"/>
              <a:t>Cengage</a:t>
            </a:r>
            <a:r>
              <a:rPr lang="fi-FI" sz="1000" dirty="0"/>
              <a:t> Learning.  p. 686</a:t>
            </a:r>
            <a:endParaRPr lang="fi-FI" sz="1000" dirty="0">
              <a:effectLst/>
            </a:endParaRPr>
          </a:p>
        </p:txBody>
      </p:sp>
    </p:spTree>
    <p:extLst>
      <p:ext uri="{BB962C8B-B14F-4D97-AF65-F5344CB8AC3E}">
        <p14:creationId xmlns:p14="http://schemas.microsoft.com/office/powerpoint/2010/main" val="26104319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8166" y="5323329"/>
            <a:ext cx="5260421" cy="1466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1319" y="470204"/>
            <a:ext cx="2520543" cy="1143000"/>
          </a:xfrm>
        </p:spPr>
        <p:txBody>
          <a:bodyPr>
            <a:normAutofit/>
          </a:bodyPr>
          <a:lstStyle/>
          <a:p>
            <a:r>
              <a:rPr lang="en-US" dirty="0"/>
              <a:t>Residuals vs.</a:t>
            </a:r>
            <a:br>
              <a:rPr lang="en-US" dirty="0"/>
            </a:br>
            <a:r>
              <a:rPr lang="en-US" dirty="0"/>
              <a:t>fitted plot</a:t>
            </a:r>
          </a:p>
        </p:txBody>
      </p:sp>
      <p:pic>
        <p:nvPicPr>
          <p:cNvPr id="11" name="Picture 10" descr="DiagnosticPlotExamples (dragg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93" y="1421122"/>
            <a:ext cx="3657600" cy="3657600"/>
          </a:xfrm>
          <a:prstGeom prst="rect">
            <a:avLst/>
          </a:prstGeom>
        </p:spPr>
      </p:pic>
      <p:pic>
        <p:nvPicPr>
          <p:cNvPr id="14" name="Picture 13" descr="DiagnosticPlotExamples (dragg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0177" y="2971539"/>
            <a:ext cx="2381331" cy="2381331"/>
          </a:xfrm>
          <a:prstGeom prst="rect">
            <a:avLst/>
          </a:prstGeom>
        </p:spPr>
      </p:pic>
      <p:pic>
        <p:nvPicPr>
          <p:cNvPr id="19" name="Picture 18" descr="DiagnosticPlotExamples (dragge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9722" y="544748"/>
            <a:ext cx="2381331" cy="2381331"/>
          </a:xfrm>
          <a:prstGeom prst="rect">
            <a:avLst/>
          </a:prstGeom>
        </p:spPr>
      </p:pic>
      <p:sp>
        <p:nvSpPr>
          <p:cNvPr id="3" name="TextBox 2">
            <a:extLst>
              <a:ext uri="{FF2B5EF4-FFF2-40B4-BE49-F238E27FC236}">
                <a16:creationId xmlns:a16="http://schemas.microsoft.com/office/drawing/2014/main" id="{8B26C195-DC91-6041-B3E0-00B721957615}"/>
              </a:ext>
            </a:extLst>
          </p:cNvPr>
          <p:cNvSpPr txBox="1"/>
          <p:nvPr/>
        </p:nvSpPr>
        <p:spPr>
          <a:xfrm>
            <a:off x="225193" y="6128477"/>
            <a:ext cx="4183646" cy="584775"/>
          </a:xfrm>
          <a:prstGeom prst="rect">
            <a:avLst/>
          </a:prstGeom>
          <a:noFill/>
        </p:spPr>
        <p:txBody>
          <a:bodyPr wrap="none" rtlCol="0">
            <a:spAutoFit/>
          </a:bodyPr>
          <a:lstStyle/>
          <a:p>
            <a:pPr marL="0" lvl="1" indent="0">
              <a:buNone/>
            </a:pPr>
            <a:r>
              <a:rPr lang="fi-FI" sz="1600" i="1" dirty="0" err="1"/>
              <a:t>fitted</a:t>
            </a:r>
            <a:r>
              <a:rPr lang="fi-FI" sz="1600" i="1" dirty="0"/>
              <a:t>=</a:t>
            </a:r>
            <a:r>
              <a:rPr lang="en-US" sz="1600" i="1" dirty="0"/>
              <a:t>β</a:t>
            </a:r>
            <a:r>
              <a:rPr lang="en-US" sz="1600" i="1" baseline="-25000" dirty="0"/>
              <a:t>0</a:t>
            </a:r>
            <a:r>
              <a:rPr lang="en-US" sz="1600" i="1" dirty="0"/>
              <a:t> +  β</a:t>
            </a:r>
            <a:r>
              <a:rPr lang="en-US" sz="1600" i="1" baseline="-25000" dirty="0"/>
              <a:t>1 </a:t>
            </a:r>
            <a:r>
              <a:rPr lang="en-US" sz="1600" i="1" dirty="0"/>
              <a:t>education</a:t>
            </a:r>
            <a:r>
              <a:rPr lang="en-US" sz="1600" i="1" baseline="-25000" dirty="0"/>
              <a:t> </a:t>
            </a:r>
            <a:r>
              <a:rPr lang="en-US" sz="1600" i="1" dirty="0"/>
              <a:t>+ β</a:t>
            </a:r>
            <a:r>
              <a:rPr lang="en-US" sz="1600" i="1" baseline="-25000" dirty="0"/>
              <a:t>2 </a:t>
            </a:r>
            <a:r>
              <a:rPr lang="en-US" sz="1600" i="1" dirty="0"/>
              <a:t>income</a:t>
            </a:r>
            <a:r>
              <a:rPr lang="en-US" sz="1600" i="1" baseline="-25000" dirty="0"/>
              <a:t> </a:t>
            </a:r>
            <a:r>
              <a:rPr lang="en-US" sz="1600" i="1" dirty="0"/>
              <a:t>+ β</a:t>
            </a:r>
            <a:r>
              <a:rPr lang="en-US" sz="1600" i="1" baseline="-25000" dirty="0"/>
              <a:t>3 </a:t>
            </a:r>
            <a:r>
              <a:rPr lang="en-US" sz="1600" i="1" dirty="0"/>
              <a:t>women</a:t>
            </a:r>
          </a:p>
          <a:p>
            <a:pPr marL="0" lvl="1" indent="0">
              <a:buNone/>
            </a:pPr>
            <a:r>
              <a:rPr lang="en-US" sz="1600" i="1" dirty="0"/>
              <a:t>residual = prestige - fitted</a:t>
            </a:r>
            <a:endParaRPr lang="fi-FI" sz="1050" dirty="0"/>
          </a:p>
        </p:txBody>
      </p:sp>
      <p:pic>
        <p:nvPicPr>
          <p:cNvPr id="16" name="Picture 15" descr="DiagnosticPlotExamples (dragge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9225" y="574016"/>
            <a:ext cx="2381331" cy="2381331"/>
          </a:xfrm>
          <a:prstGeom prst="rect">
            <a:avLst/>
          </a:prstGeom>
          <a:solidFill>
            <a:schemeClr val="bg1"/>
          </a:solidFill>
        </p:spPr>
      </p:pic>
      <p:pic>
        <p:nvPicPr>
          <p:cNvPr id="18" name="Picture 17" descr="DiagnosticPlotExamples (dragged).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1862" y="2955347"/>
            <a:ext cx="2381331" cy="2381331"/>
          </a:xfrm>
          <a:prstGeom prst="rect">
            <a:avLst/>
          </a:prstGeom>
          <a:solidFill>
            <a:schemeClr val="bg1"/>
          </a:solidFill>
        </p:spPr>
      </p:pic>
    </p:spTree>
    <p:extLst>
      <p:ext uri="{BB962C8B-B14F-4D97-AF65-F5344CB8AC3E}">
        <p14:creationId xmlns:p14="http://schemas.microsoft.com/office/powerpoint/2010/main" val="24262712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0B6D7-439E-324B-860D-65A32A78FC4B}"/>
              </a:ext>
            </a:extLst>
          </p:cNvPr>
          <p:cNvSpPr>
            <a:spLocks noGrp="1"/>
          </p:cNvSpPr>
          <p:nvPr>
            <p:ph type="title"/>
          </p:nvPr>
        </p:nvSpPr>
        <p:spPr/>
        <p:txBody>
          <a:bodyPr/>
          <a:lstStyle/>
          <a:p>
            <a:r>
              <a:rPr lang="fi-FI" dirty="0" err="1"/>
              <a:t>Residuals</a:t>
            </a:r>
            <a:r>
              <a:rPr lang="fi-FI" dirty="0"/>
              <a:t> vs. </a:t>
            </a:r>
            <a:r>
              <a:rPr lang="fi-FI" dirty="0" err="1"/>
              <a:t>fitted</a:t>
            </a:r>
            <a:r>
              <a:rPr lang="fi-FI" dirty="0"/>
              <a:t> </a:t>
            </a:r>
            <a:r>
              <a:rPr lang="fi-FI" dirty="0" err="1"/>
              <a:t>plot</a:t>
            </a:r>
            <a:endParaRPr lang="fi-FI" dirty="0"/>
          </a:p>
        </p:txBody>
      </p:sp>
      <p:pic>
        <p:nvPicPr>
          <p:cNvPr id="7" name="Content Placeholder 6" descr="Rplot03.pdf"/>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l="-2772" r="-2772"/>
          <a:stretch>
            <a:fillRect/>
          </a:stretch>
        </p:blipFill>
        <p:spPr>
          <a:xfrm>
            <a:off x="0" y="1377950"/>
            <a:ext cx="8085138" cy="5457825"/>
          </a:xfrm>
        </p:spPr>
      </p:pic>
      <p:sp>
        <p:nvSpPr>
          <p:cNvPr id="8" name="TextBox 7"/>
          <p:cNvSpPr txBox="1"/>
          <p:nvPr/>
        </p:nvSpPr>
        <p:spPr>
          <a:xfrm>
            <a:off x="6990789" y="70861"/>
            <a:ext cx="2090444" cy="2215991"/>
          </a:xfrm>
          <a:prstGeom prst="rect">
            <a:avLst/>
          </a:prstGeom>
          <a:noFill/>
        </p:spPr>
        <p:txBody>
          <a:bodyPr wrap="square" lIns="0" tIns="0" rIns="0" bIns="0" rtlCol="0">
            <a:spAutoFit/>
          </a:bodyPr>
          <a:lstStyle/>
          <a:p>
            <a:r>
              <a:rPr lang="en-US" sz="1600" b="1" dirty="0">
                <a:solidFill>
                  <a:srgbClr val="EF3340"/>
                </a:solidFill>
              </a:rPr>
              <a:t>Variance of estimates decreases to the right</a:t>
            </a:r>
          </a:p>
          <a:p>
            <a:endParaRPr lang="en-US" sz="1600" b="1" dirty="0">
              <a:solidFill>
                <a:srgbClr val="EF3340"/>
              </a:solidFill>
            </a:endParaRPr>
          </a:p>
          <a:p>
            <a:r>
              <a:rPr lang="en-US" sz="1600" b="1" dirty="0" err="1">
                <a:solidFill>
                  <a:srgbClr val="EF3340"/>
                </a:solidFill>
              </a:rPr>
              <a:t>Redisiduals</a:t>
            </a:r>
            <a:r>
              <a:rPr lang="en-US" sz="1600" b="1" dirty="0">
                <a:solidFill>
                  <a:srgbClr val="EF3340"/>
                </a:solidFill>
              </a:rPr>
              <a:t> are </a:t>
            </a:r>
            <a:r>
              <a:rPr lang="en-US" sz="1600" b="1" dirty="0" err="1">
                <a:solidFill>
                  <a:srgbClr val="EF3340"/>
                </a:solidFill>
              </a:rPr>
              <a:t>heteroskedastic</a:t>
            </a:r>
            <a:endParaRPr lang="en-US" sz="1600" b="1" dirty="0">
              <a:solidFill>
                <a:srgbClr val="EF3340"/>
              </a:solidFill>
            </a:endParaRPr>
          </a:p>
          <a:p>
            <a:endParaRPr lang="en-US" sz="1600" b="1" dirty="0">
              <a:solidFill>
                <a:srgbClr val="EF3340"/>
              </a:solidFill>
            </a:endParaRPr>
          </a:p>
          <a:p>
            <a:r>
              <a:rPr lang="en-US" sz="1600" b="1" dirty="0">
                <a:solidFill>
                  <a:srgbClr val="EF3340"/>
                </a:solidFill>
              </a:rPr>
              <a:t>MLR.5 does not hold</a:t>
            </a:r>
          </a:p>
          <a:p>
            <a:endParaRPr lang="en-US" sz="1600" b="1" dirty="0">
              <a:solidFill>
                <a:srgbClr val="EF3340"/>
              </a:solidFill>
            </a:endParaRPr>
          </a:p>
        </p:txBody>
      </p:sp>
    </p:spTree>
    <p:extLst>
      <p:ext uri="{BB962C8B-B14F-4D97-AF65-F5344CB8AC3E}">
        <p14:creationId xmlns:p14="http://schemas.microsoft.com/office/powerpoint/2010/main" val="31228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0" y="1138238"/>
            <a:ext cx="7661275" cy="5459412"/>
          </a:xfrm>
        </p:spPr>
      </p:pic>
      <p:sp>
        <p:nvSpPr>
          <p:cNvPr id="2" name="Title 1">
            <a:extLst>
              <a:ext uri="{FF2B5EF4-FFF2-40B4-BE49-F238E27FC236}">
                <a16:creationId xmlns:a16="http://schemas.microsoft.com/office/drawing/2014/main" id="{1DE3B12B-05CE-9B40-8C26-FFD275429F48}"/>
              </a:ext>
            </a:extLst>
          </p:cNvPr>
          <p:cNvSpPr>
            <a:spLocks noGrp="1"/>
          </p:cNvSpPr>
          <p:nvPr>
            <p:ph type="title"/>
          </p:nvPr>
        </p:nvSpPr>
        <p:spPr/>
        <p:txBody>
          <a:bodyPr/>
          <a:lstStyle/>
          <a:p>
            <a:r>
              <a:rPr lang="fi-FI" dirty="0" err="1"/>
              <a:t>Residual</a:t>
            </a:r>
            <a:r>
              <a:rPr lang="fi-FI" dirty="0"/>
              <a:t> vs. </a:t>
            </a:r>
            <a:r>
              <a:rPr lang="fi-FI" dirty="0" err="1"/>
              <a:t>Leverage</a:t>
            </a:r>
            <a:r>
              <a:rPr lang="fi-FI" dirty="0"/>
              <a:t> </a:t>
            </a:r>
            <a:r>
              <a:rPr lang="fi-FI" dirty="0" err="1"/>
              <a:t>plot</a:t>
            </a:r>
            <a:endParaRPr lang="fi-FI" dirty="0"/>
          </a:p>
        </p:txBody>
      </p:sp>
      <p:sp>
        <p:nvSpPr>
          <p:cNvPr id="8" name="TextBox 7"/>
          <p:cNvSpPr txBox="1"/>
          <p:nvPr/>
        </p:nvSpPr>
        <p:spPr>
          <a:xfrm>
            <a:off x="5464675" y="1856406"/>
            <a:ext cx="2090444" cy="2215991"/>
          </a:xfrm>
          <a:prstGeom prst="rect">
            <a:avLst/>
          </a:prstGeom>
          <a:noFill/>
        </p:spPr>
        <p:txBody>
          <a:bodyPr wrap="square" lIns="0" tIns="0" rIns="0" bIns="0" rtlCol="0">
            <a:spAutoFit/>
          </a:bodyPr>
          <a:lstStyle/>
          <a:p>
            <a:r>
              <a:rPr lang="en-US" sz="1600" b="1" dirty="0">
                <a:solidFill>
                  <a:srgbClr val="EF3340"/>
                </a:solidFill>
              </a:rPr>
              <a:t>Leverage is the distance from the mass center of the data</a:t>
            </a:r>
          </a:p>
          <a:p>
            <a:endParaRPr lang="en-US" sz="1600" b="1" dirty="0">
              <a:solidFill>
                <a:srgbClr val="EF3340"/>
              </a:solidFill>
            </a:endParaRPr>
          </a:p>
          <a:p>
            <a:r>
              <a:rPr lang="en-US" sz="1600" b="1" dirty="0">
                <a:solidFill>
                  <a:srgbClr val="EF3340"/>
                </a:solidFill>
              </a:rPr>
              <a:t>Cook’s distance is an overall measure of influence of an observation</a:t>
            </a:r>
          </a:p>
        </p:txBody>
      </p:sp>
    </p:spTree>
    <p:extLst>
      <p:ext uri="{BB962C8B-B14F-4D97-AF65-F5344CB8AC3E}">
        <p14:creationId xmlns:p14="http://schemas.microsoft.com/office/powerpoint/2010/main" val="275477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997B4-81F6-E94F-847D-D14C4768391A}"/>
              </a:ext>
            </a:extLst>
          </p:cNvPr>
          <p:cNvSpPr>
            <a:spLocks noGrp="1"/>
          </p:cNvSpPr>
          <p:nvPr>
            <p:ph type="title"/>
          </p:nvPr>
        </p:nvSpPr>
        <p:spPr/>
        <p:txBody>
          <a:bodyPr/>
          <a:lstStyle/>
          <a:p>
            <a:r>
              <a:rPr lang="fi-FI" dirty="0" err="1"/>
              <a:t>Added-variable</a:t>
            </a:r>
            <a:r>
              <a:rPr lang="fi-FI" dirty="0"/>
              <a:t> </a:t>
            </a:r>
            <a:r>
              <a:rPr lang="fi-FI" dirty="0" err="1"/>
              <a:t>plots</a:t>
            </a:r>
            <a:endParaRPr lang="fi-FI" dirty="0"/>
          </a:p>
        </p:txBody>
      </p:sp>
      <p:pic>
        <p:nvPicPr>
          <p:cNvPr id="7" name="Content Placeholder 6"/>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0" y="1400175"/>
            <a:ext cx="7661275" cy="5457825"/>
          </a:xfrm>
        </p:spPr>
      </p:pic>
      <p:sp>
        <p:nvSpPr>
          <p:cNvPr id="8" name="TextBox 7"/>
          <p:cNvSpPr txBox="1"/>
          <p:nvPr/>
        </p:nvSpPr>
        <p:spPr>
          <a:xfrm>
            <a:off x="4605713" y="4809419"/>
            <a:ext cx="2090444" cy="738664"/>
          </a:xfrm>
          <a:prstGeom prst="rect">
            <a:avLst/>
          </a:prstGeom>
          <a:noFill/>
        </p:spPr>
        <p:txBody>
          <a:bodyPr wrap="square" lIns="0" tIns="0" rIns="0" bIns="0" rtlCol="0">
            <a:spAutoFit/>
          </a:bodyPr>
          <a:lstStyle/>
          <a:p>
            <a:r>
              <a:rPr lang="en-US" sz="1600" b="1" dirty="0">
                <a:solidFill>
                  <a:srgbClr val="EF3340"/>
                </a:solidFill>
              </a:rPr>
              <a:t>We definitely need to do something about income</a:t>
            </a:r>
          </a:p>
        </p:txBody>
      </p:sp>
    </p:spTree>
    <p:extLst>
      <p:ext uri="{BB962C8B-B14F-4D97-AF65-F5344CB8AC3E}">
        <p14:creationId xmlns:p14="http://schemas.microsoft.com/office/powerpoint/2010/main" val="195264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should we do about the model?</a:t>
            </a:r>
          </a:p>
        </p:txBody>
      </p:sp>
      <p:sp>
        <p:nvSpPr>
          <p:cNvPr id="3" name="Content Placeholder 2"/>
          <p:cNvSpPr>
            <a:spLocks noGrp="1"/>
          </p:cNvSpPr>
          <p:nvPr>
            <p:ph idx="1"/>
          </p:nvPr>
        </p:nvSpPr>
        <p:spPr/>
        <p:txBody>
          <a:bodyPr/>
          <a:lstStyle/>
          <a:p>
            <a:r>
              <a:rPr lang="en-US" dirty="0"/>
              <a:t>Some ideas</a:t>
            </a:r>
          </a:p>
          <a:p>
            <a:pPr marL="342900" indent="-342900">
              <a:buFont typeface="Arial"/>
              <a:buChar char="•"/>
            </a:pPr>
            <a:r>
              <a:rPr lang="en-US" dirty="0"/>
              <a:t>Use </a:t>
            </a:r>
            <a:r>
              <a:rPr lang="en-US" dirty="0" err="1"/>
              <a:t>heteroskedasticity</a:t>
            </a:r>
            <a:r>
              <a:rPr lang="en-US" dirty="0"/>
              <a:t> robust standard errors</a:t>
            </a:r>
          </a:p>
          <a:p>
            <a:pPr marL="342900" indent="-342900">
              <a:buFont typeface="Arial"/>
              <a:buChar char="•"/>
            </a:pPr>
            <a:r>
              <a:rPr lang="en-US" dirty="0"/>
              <a:t>Consider dropping “general managers” and see if the results change (a robustness check)</a:t>
            </a:r>
          </a:p>
          <a:p>
            <a:pPr marL="342900" indent="-342900">
              <a:buFont typeface="Arial"/>
              <a:buChar char="•"/>
            </a:pPr>
            <a:r>
              <a:rPr lang="en-US" dirty="0"/>
              <a:t>Consider log transformation for income</a:t>
            </a:r>
          </a:p>
          <a:p>
            <a:pPr marL="342900" indent="-342900">
              <a:buFont typeface="Arial"/>
              <a:buChar char="•"/>
            </a:pPr>
            <a:endParaRPr lang="en-US" dirty="0"/>
          </a:p>
          <a:p>
            <a:pPr marL="342900" indent="-342900">
              <a:buFont typeface="Arial"/>
              <a:buChar char="•"/>
            </a:pPr>
            <a:endParaRPr lang="en-US" dirty="0"/>
          </a:p>
        </p:txBody>
      </p:sp>
    </p:spTree>
    <p:extLst>
      <p:ext uri="{BB962C8B-B14F-4D97-AF65-F5344CB8AC3E}">
        <p14:creationId xmlns:p14="http://schemas.microsoft.com/office/powerpoint/2010/main" val="25324036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8D3C28-2CE3-7845-B2DF-C19706822653}"/>
              </a:ext>
            </a:extLst>
          </p:cNvPr>
          <p:cNvSpPr>
            <a:spLocks noGrp="1"/>
          </p:cNvSpPr>
          <p:nvPr>
            <p:ph type="title"/>
          </p:nvPr>
        </p:nvSpPr>
        <p:spPr/>
        <p:txBody>
          <a:bodyPr/>
          <a:lstStyle/>
          <a:p>
            <a:r>
              <a:rPr lang="fi-FI" dirty="0" err="1"/>
              <a:t>Added</a:t>
            </a:r>
            <a:r>
              <a:rPr lang="fi-FI" dirty="0"/>
              <a:t> </a:t>
            </a:r>
            <a:r>
              <a:rPr lang="fi-FI" dirty="0" err="1"/>
              <a:t>variable</a:t>
            </a:r>
            <a:r>
              <a:rPr lang="fi-FI" dirty="0"/>
              <a:t> </a:t>
            </a:r>
            <a:r>
              <a:rPr lang="fi-FI" dirty="0" err="1"/>
              <a:t>plot</a:t>
            </a:r>
            <a:r>
              <a:rPr lang="fi-FI" dirty="0"/>
              <a:t> </a:t>
            </a:r>
            <a:r>
              <a:rPr lang="fi-FI" dirty="0" err="1"/>
              <a:t>or</a:t>
            </a:r>
            <a:br>
              <a:rPr lang="fi-FI" dirty="0"/>
            </a:br>
            <a:r>
              <a:rPr lang="fi-FI" dirty="0" err="1"/>
              <a:t>partial</a:t>
            </a:r>
            <a:r>
              <a:rPr lang="fi-FI" dirty="0"/>
              <a:t> regression </a:t>
            </a:r>
            <a:r>
              <a:rPr lang="fi-FI" dirty="0" err="1"/>
              <a:t>plot</a:t>
            </a:r>
            <a:endParaRPr lang="fi-FI" dirty="0"/>
          </a:p>
        </p:txBody>
      </p:sp>
      <p:sp>
        <p:nvSpPr>
          <p:cNvPr id="4" name="Text Placeholder 3">
            <a:extLst>
              <a:ext uri="{FF2B5EF4-FFF2-40B4-BE49-F238E27FC236}">
                <a16:creationId xmlns:a16="http://schemas.microsoft.com/office/drawing/2014/main" id="{57E48CF3-E8E7-3F4F-B81D-6B40316D1403}"/>
              </a:ext>
            </a:extLst>
          </p:cNvPr>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11016665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62705" y="74726"/>
            <a:ext cx="8297648"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latin typeface="Courier"/>
                <a:cs typeface="Courier"/>
              </a:rPr>
              <a:t>m1 &lt;- lm(prestige ~ education + income + women)</a:t>
            </a:r>
          </a:p>
          <a:p>
            <a:r>
              <a:rPr lang="en-US" sz="1600" dirty="0">
                <a:latin typeface="Courier"/>
                <a:cs typeface="Courier"/>
              </a:rPr>
              <a:t>summary(m1)</a:t>
            </a:r>
          </a:p>
          <a:p>
            <a:endParaRPr lang="en-US" sz="1600" dirty="0">
              <a:latin typeface="Courier"/>
              <a:cs typeface="Courier"/>
            </a:endParaRPr>
          </a:p>
          <a:p>
            <a:r>
              <a:rPr lang="en-US" sz="1600" b="0" dirty="0">
                <a:latin typeface="Courier"/>
                <a:cs typeface="Courier"/>
              </a:rPr>
              <a:t>Call:</a:t>
            </a:r>
          </a:p>
          <a:p>
            <a:r>
              <a:rPr lang="en-US" sz="1600" b="0" dirty="0">
                <a:latin typeface="Courier"/>
                <a:cs typeface="Courier"/>
              </a:rPr>
              <a:t>lm(formula = prestige ~ education + income + women)</a:t>
            </a:r>
          </a:p>
          <a:p>
            <a:endParaRPr lang="en-US" sz="1600" b="0" dirty="0">
              <a:latin typeface="Courier"/>
              <a:cs typeface="Courier"/>
            </a:endParaRPr>
          </a:p>
          <a:p>
            <a:r>
              <a:rPr lang="en-US" sz="1600" b="0" dirty="0">
                <a:latin typeface="Courier"/>
                <a:cs typeface="Courier"/>
              </a:rPr>
              <a:t>Residuals:</a:t>
            </a:r>
          </a:p>
          <a:p>
            <a:r>
              <a:rPr lang="en-US" sz="1600" b="0" dirty="0">
                <a:latin typeface="Courier"/>
                <a:cs typeface="Courier"/>
              </a:rPr>
              <a:t>     Min       1Q   Median       3Q      Max </a:t>
            </a:r>
          </a:p>
          <a:p>
            <a:r>
              <a:rPr lang="en-US" sz="1600" b="0" dirty="0">
                <a:latin typeface="Courier"/>
                <a:cs typeface="Courier"/>
              </a:rPr>
              <a:t>-19.8246  -5.3332  -0.1364   5.1587  17.5045 </a:t>
            </a:r>
          </a:p>
          <a:p>
            <a:endParaRPr lang="en-US" sz="1600" b="0" dirty="0">
              <a:latin typeface="Courier"/>
              <a:cs typeface="Courier"/>
            </a:endParaRPr>
          </a:p>
          <a:p>
            <a:r>
              <a:rPr lang="en-US" sz="1600" b="0" dirty="0">
                <a:latin typeface="Courier"/>
                <a:cs typeface="Courier"/>
              </a:rPr>
              <a:t>Coefficients:</a:t>
            </a:r>
          </a:p>
          <a:p>
            <a:r>
              <a:rPr lang="en-US" sz="1600" b="0" dirty="0">
                <a:latin typeface="Courier"/>
                <a:cs typeface="Courier"/>
              </a:rPr>
              <a:t>              Estimate Std. Error t value </a:t>
            </a:r>
            <a:r>
              <a:rPr lang="en-US" sz="1600" b="0" dirty="0" err="1">
                <a:latin typeface="Courier"/>
                <a:cs typeface="Courier"/>
              </a:rPr>
              <a:t>Pr</a:t>
            </a:r>
            <a:r>
              <a:rPr lang="en-US" sz="1600" b="0" dirty="0">
                <a:latin typeface="Courier"/>
                <a:cs typeface="Courier"/>
              </a:rPr>
              <a:t>(&gt;|t|)    </a:t>
            </a:r>
          </a:p>
          <a:p>
            <a:r>
              <a:rPr lang="en-US" sz="1600" b="0" dirty="0">
                <a:latin typeface="Courier"/>
                <a:cs typeface="Courier"/>
              </a:rPr>
              <a:t>(Intercept) -6.7943342  3.2390886  -2.098   0.0385 *  </a:t>
            </a:r>
          </a:p>
          <a:p>
            <a:r>
              <a:rPr lang="en-US" sz="1600" b="0" dirty="0">
                <a:latin typeface="Courier"/>
                <a:cs typeface="Courier"/>
              </a:rPr>
              <a:t>education    4.1866373  0.3887013  10.771  &lt; 2e-16 ***</a:t>
            </a:r>
          </a:p>
          <a:p>
            <a:r>
              <a:rPr lang="en-US" sz="1600" b="0" dirty="0">
                <a:latin typeface="Courier"/>
                <a:cs typeface="Courier"/>
              </a:rPr>
              <a:t>income       0.0013136  0.0002778   4.729 7.58e-06 ***</a:t>
            </a:r>
          </a:p>
          <a:p>
            <a:r>
              <a:rPr lang="en-US" sz="1600" b="0" dirty="0">
                <a:latin typeface="Courier"/>
                <a:cs typeface="Courier"/>
              </a:rPr>
              <a:t>women       -0.0089052  0.0304071  -0.293   0.7702    </a:t>
            </a:r>
          </a:p>
          <a:p>
            <a:r>
              <a:rPr lang="en-US" sz="1600" b="0" dirty="0">
                <a:latin typeface="Courier"/>
                <a:cs typeface="Courier"/>
              </a:rPr>
              <a:t>---</a:t>
            </a:r>
          </a:p>
          <a:p>
            <a:r>
              <a:rPr lang="en-US" sz="1600" b="0" dirty="0" err="1">
                <a:latin typeface="Courier"/>
                <a:cs typeface="Courier"/>
              </a:rPr>
              <a:t>Signif</a:t>
            </a:r>
            <a:r>
              <a:rPr lang="en-US" sz="1600" b="0" dirty="0">
                <a:latin typeface="Courier"/>
                <a:cs typeface="Courier"/>
              </a:rPr>
              <a:t>. codes:  0 ‘***’ 0.001 ‘**’ 0.01 ‘*’ 0.05 ‘.’ 0.1 ‘ ’ 1</a:t>
            </a:r>
          </a:p>
          <a:p>
            <a:endParaRPr lang="en-US" sz="1600" b="0" dirty="0">
              <a:latin typeface="Courier"/>
              <a:cs typeface="Courier"/>
            </a:endParaRPr>
          </a:p>
          <a:p>
            <a:r>
              <a:rPr lang="en-US" sz="1600" b="0" dirty="0">
                <a:latin typeface="Courier"/>
                <a:cs typeface="Courier"/>
              </a:rPr>
              <a:t>Residual standard error: 7.846 on 98 degrees of freedom</a:t>
            </a:r>
          </a:p>
          <a:p>
            <a:r>
              <a:rPr lang="en-US" sz="1600" b="0" dirty="0">
                <a:latin typeface="Courier"/>
                <a:cs typeface="Courier"/>
              </a:rPr>
              <a:t>Multiple R-squared:  0.7982,	Adjusted R-squared:  0.792 </a:t>
            </a:r>
          </a:p>
          <a:p>
            <a:r>
              <a:rPr lang="en-US" sz="1600" b="0" dirty="0">
                <a:latin typeface="Courier"/>
                <a:cs typeface="Courier"/>
              </a:rPr>
              <a:t>F-statistic: 129.2 on 3 and 98 DF,  p-value: &lt; 2.2e-16</a:t>
            </a:r>
          </a:p>
        </p:txBody>
      </p:sp>
    </p:spTree>
    <p:extLst>
      <p:ext uri="{BB962C8B-B14F-4D97-AF65-F5344CB8AC3E}">
        <p14:creationId xmlns:p14="http://schemas.microsoft.com/office/powerpoint/2010/main" val="198442026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997B4-81F6-E94F-847D-D14C4768391A}"/>
              </a:ext>
            </a:extLst>
          </p:cNvPr>
          <p:cNvSpPr>
            <a:spLocks noGrp="1"/>
          </p:cNvSpPr>
          <p:nvPr>
            <p:ph type="title"/>
          </p:nvPr>
        </p:nvSpPr>
        <p:spPr/>
        <p:txBody>
          <a:bodyPr/>
          <a:lstStyle/>
          <a:p>
            <a:r>
              <a:rPr lang="fi-FI" dirty="0" err="1"/>
              <a:t>Added-variable</a:t>
            </a:r>
            <a:r>
              <a:rPr lang="fi-FI" dirty="0"/>
              <a:t> </a:t>
            </a:r>
            <a:r>
              <a:rPr lang="fi-FI" dirty="0" err="1"/>
              <a:t>plots</a:t>
            </a:r>
            <a:endParaRPr lang="fi-FI" dirty="0"/>
          </a:p>
        </p:txBody>
      </p:sp>
      <p:pic>
        <p:nvPicPr>
          <p:cNvPr id="7" name="Content Placeholder 6"/>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0" y="1400175"/>
            <a:ext cx="7661275" cy="5457825"/>
          </a:xfrm>
        </p:spPr>
      </p:pic>
    </p:spTree>
    <p:extLst>
      <p:ext uri="{BB962C8B-B14F-4D97-AF65-F5344CB8AC3E}">
        <p14:creationId xmlns:p14="http://schemas.microsoft.com/office/powerpoint/2010/main" val="22697986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CBCB2-D20A-B34C-9DF1-CDD7B6EA709E}"/>
              </a:ext>
            </a:extLst>
          </p:cNvPr>
          <p:cNvSpPr>
            <a:spLocks noGrp="1"/>
          </p:cNvSpPr>
          <p:nvPr>
            <p:ph type="title"/>
          </p:nvPr>
        </p:nvSpPr>
        <p:spPr/>
        <p:txBody>
          <a:bodyPr/>
          <a:lstStyle/>
          <a:p>
            <a:r>
              <a:rPr lang="fi-FI"/>
              <a:t>Added variable plot</a:t>
            </a:r>
            <a:endParaRPr lang="fi-FI" dirty="0"/>
          </a:p>
        </p:txBody>
      </p:sp>
      <p:pic>
        <p:nvPicPr>
          <p:cNvPr id="5" name="Content Placeholder 4">
            <a:extLst>
              <a:ext uri="{FF2B5EF4-FFF2-40B4-BE49-F238E27FC236}">
                <a16:creationId xmlns:a16="http://schemas.microsoft.com/office/drawing/2014/main" id="{9525D7F1-C5AD-A142-A3F2-647D9A2E2261}"/>
              </a:ext>
            </a:extLst>
          </p:cNvPr>
          <p:cNvPicPr>
            <a:picLocks noGrp="1" noChangeAspect="1"/>
          </p:cNvPicPr>
          <p:nvPr>
            <p:ph idx="1"/>
          </p:nvPr>
        </p:nvPicPr>
        <p:blipFill>
          <a:blip r:embed="rId2"/>
          <a:stretch>
            <a:fillRect/>
          </a:stretch>
        </p:blipFill>
        <p:spPr>
          <a:xfrm>
            <a:off x="628650" y="1690688"/>
            <a:ext cx="5743274" cy="5169779"/>
          </a:xfrm>
          <a:prstGeom prst="rect">
            <a:avLst/>
          </a:prstGeom>
        </p:spPr>
      </p:pic>
    </p:spTree>
    <p:extLst>
      <p:ext uri="{BB962C8B-B14F-4D97-AF65-F5344CB8AC3E}">
        <p14:creationId xmlns:p14="http://schemas.microsoft.com/office/powerpoint/2010/main" val="6400280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62705" y="74726"/>
            <a:ext cx="8297648"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bg2"/>
                </a:solidFill>
                <a:latin typeface="Courier"/>
                <a:cs typeface="Courier"/>
              </a:rPr>
              <a:t>library(car);library(</a:t>
            </a:r>
            <a:r>
              <a:rPr lang="en-US" sz="1600" dirty="0" err="1">
                <a:solidFill>
                  <a:schemeClr val="bg2"/>
                </a:solidFill>
                <a:latin typeface="Courier"/>
                <a:cs typeface="Courier"/>
              </a:rPr>
              <a:t>texreg</a:t>
            </a:r>
            <a:r>
              <a:rPr lang="en-US" sz="1600" dirty="0">
                <a:solidFill>
                  <a:schemeClr val="bg2"/>
                </a:solidFill>
                <a:latin typeface="Courier"/>
                <a:cs typeface="Courier"/>
              </a:rPr>
              <a:t>);attach(Prestige)</a:t>
            </a:r>
          </a:p>
          <a:p>
            <a:r>
              <a:rPr lang="en-US" sz="1600" dirty="0">
                <a:latin typeface="Courier"/>
                <a:cs typeface="Courier"/>
              </a:rPr>
              <a:t>m1 &lt;- lm(prestige ~ education + income + women)</a:t>
            </a:r>
          </a:p>
          <a:p>
            <a:endParaRPr lang="en-US" sz="1600" dirty="0">
              <a:latin typeface="Courier"/>
              <a:cs typeface="Courier"/>
            </a:endParaRPr>
          </a:p>
          <a:p>
            <a:r>
              <a:rPr lang="en-US" sz="1600" dirty="0" err="1">
                <a:latin typeface="Courier"/>
                <a:cs typeface="Courier"/>
              </a:rPr>
              <a:t>rprestige</a:t>
            </a:r>
            <a:r>
              <a:rPr lang="en-US" sz="1600" dirty="0">
                <a:latin typeface="Courier"/>
                <a:cs typeface="Courier"/>
              </a:rPr>
              <a:t>  &lt;- residuals(lm(prestige ~ income + women))</a:t>
            </a:r>
          </a:p>
          <a:p>
            <a:r>
              <a:rPr lang="en-US" sz="1600" dirty="0" err="1">
                <a:latin typeface="Courier"/>
                <a:cs typeface="Courier"/>
              </a:rPr>
              <a:t>reducation</a:t>
            </a:r>
            <a:r>
              <a:rPr lang="en-US" sz="1600" dirty="0">
                <a:latin typeface="Courier"/>
                <a:cs typeface="Courier"/>
              </a:rPr>
              <a:t> &lt;- residuals(lm(education ~ income + women))</a:t>
            </a:r>
          </a:p>
          <a:p>
            <a:r>
              <a:rPr lang="en-US" sz="1600" dirty="0">
                <a:latin typeface="Courier"/>
                <a:cs typeface="Courier"/>
              </a:rPr>
              <a:t>m2 &lt;- lm(</a:t>
            </a:r>
            <a:r>
              <a:rPr lang="en-US" sz="1600" dirty="0" err="1">
                <a:latin typeface="Courier"/>
                <a:cs typeface="Courier"/>
              </a:rPr>
              <a:t>rprestige</a:t>
            </a:r>
            <a:r>
              <a:rPr lang="en-US" sz="1600" dirty="0">
                <a:latin typeface="Courier"/>
                <a:cs typeface="Courier"/>
              </a:rPr>
              <a:t> ~ </a:t>
            </a:r>
            <a:r>
              <a:rPr lang="en-US" sz="1600" dirty="0" err="1">
                <a:latin typeface="Courier"/>
                <a:cs typeface="Courier"/>
              </a:rPr>
              <a:t>reducation</a:t>
            </a:r>
            <a:r>
              <a:rPr lang="en-US" sz="1600" dirty="0">
                <a:latin typeface="Courier"/>
                <a:cs typeface="Courier"/>
              </a:rPr>
              <a:t>)</a:t>
            </a:r>
          </a:p>
          <a:p>
            <a:endParaRPr lang="en-US" sz="1600" dirty="0">
              <a:latin typeface="Courier"/>
              <a:cs typeface="Courier"/>
            </a:endParaRPr>
          </a:p>
          <a:p>
            <a:r>
              <a:rPr lang="en-US" sz="1600" dirty="0">
                <a:latin typeface="Courier"/>
                <a:cs typeface="Courier"/>
              </a:rPr>
              <a:t>plot(</a:t>
            </a:r>
            <a:r>
              <a:rPr lang="en-US" sz="1600" dirty="0" err="1">
                <a:latin typeface="Courier"/>
                <a:cs typeface="Courier"/>
              </a:rPr>
              <a:t>reducation</a:t>
            </a:r>
            <a:r>
              <a:rPr lang="en-US" sz="1600" dirty="0">
                <a:latin typeface="Courier"/>
                <a:cs typeface="Courier"/>
              </a:rPr>
              <a:t>, </a:t>
            </a:r>
            <a:r>
              <a:rPr lang="en-US" sz="1600" dirty="0" err="1">
                <a:latin typeface="Courier"/>
                <a:cs typeface="Courier"/>
              </a:rPr>
              <a:t>rprestige</a:t>
            </a:r>
            <a:r>
              <a:rPr lang="en-US" sz="1600" dirty="0">
                <a:latin typeface="Courier"/>
                <a:cs typeface="Courier"/>
              </a:rPr>
              <a:t>)</a:t>
            </a:r>
          </a:p>
          <a:p>
            <a:r>
              <a:rPr lang="en-US" sz="1600" dirty="0" err="1">
                <a:latin typeface="Courier"/>
                <a:cs typeface="Courier"/>
              </a:rPr>
              <a:t>abline</a:t>
            </a:r>
            <a:r>
              <a:rPr lang="en-US" sz="1600" dirty="0">
                <a:latin typeface="Courier"/>
                <a:cs typeface="Courier"/>
              </a:rPr>
              <a:t>(m2, col ="red", </a:t>
            </a:r>
            <a:r>
              <a:rPr lang="en-US" sz="1600" dirty="0" err="1">
                <a:latin typeface="Courier"/>
                <a:cs typeface="Courier"/>
              </a:rPr>
              <a:t>lwd</a:t>
            </a:r>
            <a:r>
              <a:rPr lang="en-US" sz="1600" dirty="0">
                <a:latin typeface="Courier"/>
                <a:cs typeface="Courier"/>
              </a:rPr>
              <a:t> = 2)</a:t>
            </a:r>
            <a:endParaRPr lang="en-US" sz="1600" b="0" dirty="0">
              <a:latin typeface="Courier"/>
              <a:cs typeface="Courier"/>
            </a:endParaRPr>
          </a:p>
          <a:p>
            <a:endParaRPr lang="en-US" sz="1600" dirty="0">
              <a:latin typeface="Courier"/>
              <a:cs typeface="Courier"/>
            </a:endParaRPr>
          </a:p>
          <a:p>
            <a:r>
              <a:rPr lang="en-US" sz="1600" dirty="0" err="1">
                <a:latin typeface="Courier"/>
                <a:cs typeface="Courier"/>
              </a:rPr>
              <a:t>screenreg</a:t>
            </a:r>
            <a:r>
              <a:rPr lang="en-US" sz="1600" dirty="0">
                <a:latin typeface="Courier"/>
                <a:cs typeface="Courier"/>
              </a:rPr>
              <a:t>(list(m1,m2), digits = 4)</a:t>
            </a:r>
          </a:p>
          <a:p>
            <a:endParaRPr lang="en-US" sz="1600" dirty="0">
              <a:latin typeface="Courier"/>
              <a:cs typeface="Courier"/>
            </a:endParaRPr>
          </a:p>
          <a:p>
            <a:endParaRPr lang="en-US" sz="1600" dirty="0">
              <a:latin typeface="Courier"/>
              <a:cs typeface="Courier"/>
            </a:endParaRPr>
          </a:p>
          <a:p>
            <a:endParaRPr lang="en-US" sz="1600" dirty="0">
              <a:latin typeface="Courier"/>
              <a:cs typeface="Courier"/>
            </a:endParaRPr>
          </a:p>
          <a:p>
            <a:endParaRPr lang="en-US" sz="1600" dirty="0">
              <a:latin typeface="Courier"/>
              <a:cs typeface="Courier"/>
            </a:endParaRPr>
          </a:p>
        </p:txBody>
      </p:sp>
      <p:pic>
        <p:nvPicPr>
          <p:cNvPr id="2" name="Picture 1">
            <a:extLst>
              <a:ext uri="{FF2B5EF4-FFF2-40B4-BE49-F238E27FC236}">
                <a16:creationId xmlns:a16="http://schemas.microsoft.com/office/drawing/2014/main" id="{79540EB2-421D-9547-863E-2DAF25E18B5C}"/>
              </a:ext>
            </a:extLst>
          </p:cNvPr>
          <p:cNvPicPr>
            <a:picLocks noChangeAspect="1"/>
          </p:cNvPicPr>
          <p:nvPr/>
        </p:nvPicPr>
        <p:blipFill>
          <a:blip r:embed="rId3"/>
          <a:stretch>
            <a:fillRect/>
          </a:stretch>
        </p:blipFill>
        <p:spPr>
          <a:xfrm>
            <a:off x="562705" y="3320716"/>
            <a:ext cx="3929684" cy="3537284"/>
          </a:xfrm>
          <a:prstGeom prst="rect">
            <a:avLst/>
          </a:prstGeom>
        </p:spPr>
      </p:pic>
      <p:pic>
        <p:nvPicPr>
          <p:cNvPr id="5" name="Content Placeholder 4">
            <a:extLst>
              <a:ext uri="{FF2B5EF4-FFF2-40B4-BE49-F238E27FC236}">
                <a16:creationId xmlns:a16="http://schemas.microsoft.com/office/drawing/2014/main" id="{3A156260-F976-074A-894E-7DC0516D4A5F}"/>
              </a:ext>
            </a:extLst>
          </p:cNvPr>
          <p:cNvPicPr>
            <a:picLocks noChangeAspect="1"/>
          </p:cNvPicPr>
          <p:nvPr/>
        </p:nvPicPr>
        <p:blipFill>
          <a:blip r:embed="rId4"/>
          <a:stretch>
            <a:fillRect/>
          </a:stretch>
        </p:blipFill>
        <p:spPr>
          <a:xfrm>
            <a:off x="4425012" y="3320717"/>
            <a:ext cx="3929682" cy="3537284"/>
          </a:xfrm>
          <a:prstGeom prst="rect">
            <a:avLst/>
          </a:prstGeom>
        </p:spPr>
      </p:pic>
    </p:spTree>
    <p:extLst>
      <p:ext uri="{BB962C8B-B14F-4D97-AF65-F5344CB8AC3E}">
        <p14:creationId xmlns:p14="http://schemas.microsoft.com/office/powerpoint/2010/main" val="241136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27C33A6-9140-8047-80FB-15D3DB5137AD}"/>
              </a:ext>
            </a:extLst>
          </p:cNvPr>
          <p:cNvSpPr>
            <a:spLocks noGrp="1"/>
          </p:cNvSpPr>
          <p:nvPr>
            <p:ph idx="1"/>
          </p:nvPr>
        </p:nvSpPr>
        <p:spPr>
          <a:xfrm>
            <a:off x="628650" y="180753"/>
            <a:ext cx="7886700" cy="5996210"/>
          </a:xfrm>
        </p:spPr>
        <p:txBody>
          <a:bodyPr>
            <a:normAutofit fontScale="77500" lnSpcReduction="20000"/>
          </a:bodyPr>
          <a:lstStyle/>
          <a:p>
            <a:pPr marL="0" indent="0">
              <a:lnSpc>
                <a:spcPct val="120000"/>
              </a:lnSpc>
              <a:buNone/>
            </a:pPr>
            <a:r>
              <a:rPr lang="fi-FI" b="1" dirty="0" err="1"/>
              <a:t>Automated</a:t>
            </a:r>
            <a:r>
              <a:rPr lang="fi-FI" b="1" dirty="0"/>
              <a:t> </a:t>
            </a:r>
            <a:r>
              <a:rPr lang="fi-FI" b="1" dirty="0" err="1"/>
              <a:t>Variable</a:t>
            </a:r>
            <a:r>
              <a:rPr lang="fi-FI" b="1" dirty="0"/>
              <a:t> </a:t>
            </a:r>
            <a:r>
              <a:rPr lang="fi-FI" b="1" dirty="0" err="1"/>
              <a:t>Selection</a:t>
            </a:r>
            <a:r>
              <a:rPr lang="fi-FI" b="1" dirty="0"/>
              <a:t> </a:t>
            </a:r>
            <a:endParaRPr lang="fi-FI" dirty="0"/>
          </a:p>
          <a:p>
            <a:pPr marL="0" indent="0">
              <a:lnSpc>
                <a:spcPct val="120000"/>
              </a:lnSpc>
              <a:buNone/>
            </a:pPr>
            <a:r>
              <a:rPr lang="fi-FI" dirty="0"/>
              <a:t>One of </a:t>
            </a:r>
            <a:r>
              <a:rPr lang="fi-FI" dirty="0" err="1"/>
              <a:t>the</a:t>
            </a:r>
            <a:r>
              <a:rPr lang="fi-FI" dirty="0"/>
              <a:t> </a:t>
            </a:r>
            <a:r>
              <a:rPr lang="fi-FI" dirty="0" err="1"/>
              <a:t>most</a:t>
            </a:r>
            <a:r>
              <a:rPr lang="fi-FI" dirty="0"/>
              <a:t> </a:t>
            </a:r>
            <a:r>
              <a:rPr lang="fi-FI" dirty="0" err="1"/>
              <a:t>perplexing</a:t>
            </a:r>
            <a:r>
              <a:rPr lang="fi-FI" dirty="0"/>
              <a:t> </a:t>
            </a:r>
            <a:r>
              <a:rPr lang="fi-FI" dirty="0" err="1"/>
              <a:t>parts</a:t>
            </a:r>
            <a:r>
              <a:rPr lang="fi-FI" dirty="0"/>
              <a:t> of </a:t>
            </a:r>
            <a:r>
              <a:rPr lang="fi-FI" dirty="0" err="1"/>
              <a:t>doing</a:t>
            </a:r>
            <a:r>
              <a:rPr lang="fi-FI" dirty="0"/>
              <a:t> </a:t>
            </a:r>
            <a:r>
              <a:rPr lang="fi-FI" dirty="0" err="1"/>
              <a:t>multiple</a:t>
            </a:r>
            <a:r>
              <a:rPr lang="fi-FI" dirty="0"/>
              <a:t> regression </a:t>
            </a:r>
            <a:r>
              <a:rPr lang="fi-FI" dirty="0" err="1"/>
              <a:t>analysis</a:t>
            </a:r>
            <a:r>
              <a:rPr lang="fi-FI" dirty="0"/>
              <a:t> is </a:t>
            </a:r>
            <a:r>
              <a:rPr lang="fi-FI" dirty="0" err="1"/>
              <a:t>deciding</a:t>
            </a:r>
            <a:r>
              <a:rPr lang="fi-FI" dirty="0"/>
              <a:t> </a:t>
            </a:r>
            <a:r>
              <a:rPr lang="fi-FI" dirty="0" err="1"/>
              <a:t>which</a:t>
            </a:r>
            <a:r>
              <a:rPr lang="fi-FI" dirty="0"/>
              <a:t> </a:t>
            </a:r>
            <a:r>
              <a:rPr lang="fi-FI" dirty="0" err="1"/>
              <a:t>variables</a:t>
            </a:r>
            <a:r>
              <a:rPr lang="fi-FI" dirty="0"/>
              <a:t> </a:t>
            </a:r>
            <a:r>
              <a:rPr lang="fi-FI" dirty="0" err="1"/>
              <a:t>should</a:t>
            </a:r>
            <a:r>
              <a:rPr lang="fi-FI" dirty="0"/>
              <a:t> </a:t>
            </a:r>
            <a:r>
              <a:rPr lang="fi-FI" dirty="0" err="1"/>
              <a:t>be</a:t>
            </a:r>
            <a:r>
              <a:rPr lang="fi-FI" dirty="0"/>
              <a:t> </a:t>
            </a:r>
            <a:r>
              <a:rPr lang="fi-FI" dirty="0" err="1"/>
              <a:t>independent</a:t>
            </a:r>
            <a:r>
              <a:rPr lang="fi-FI" dirty="0"/>
              <a:t> </a:t>
            </a:r>
            <a:r>
              <a:rPr lang="fi-FI" dirty="0" err="1"/>
              <a:t>variables</a:t>
            </a:r>
            <a:r>
              <a:rPr lang="fi-FI" dirty="0"/>
              <a:t> in </a:t>
            </a:r>
            <a:r>
              <a:rPr lang="fi-FI" dirty="0" err="1"/>
              <a:t>the</a:t>
            </a:r>
            <a:r>
              <a:rPr lang="fi-FI" dirty="0"/>
              <a:t> </a:t>
            </a:r>
            <a:r>
              <a:rPr lang="fi-FI" dirty="0" err="1"/>
              <a:t>model</a:t>
            </a:r>
            <a:r>
              <a:rPr lang="fi-FI" dirty="0"/>
              <a:t>. In </a:t>
            </a:r>
            <a:r>
              <a:rPr lang="fi-FI" dirty="0" err="1"/>
              <a:t>Chapter</a:t>
            </a:r>
            <a:r>
              <a:rPr lang="fi-FI" dirty="0"/>
              <a:t> 3, I </a:t>
            </a:r>
            <a:r>
              <a:rPr lang="fi-FI" dirty="0" err="1"/>
              <a:t>argued</a:t>
            </a:r>
            <a:r>
              <a:rPr lang="fi-FI" dirty="0"/>
              <a:t> </a:t>
            </a:r>
            <a:r>
              <a:rPr lang="fi-FI" dirty="0" err="1"/>
              <a:t>that</a:t>
            </a:r>
            <a:r>
              <a:rPr lang="fi-FI" dirty="0"/>
              <a:t> </a:t>
            </a:r>
            <a:r>
              <a:rPr lang="fi-FI" dirty="0" err="1"/>
              <a:t>certain</a:t>
            </a:r>
            <a:r>
              <a:rPr lang="fi-FI" dirty="0"/>
              <a:t> </a:t>
            </a:r>
            <a:r>
              <a:rPr lang="fi-FI" dirty="0" err="1"/>
              <a:t>variables</a:t>
            </a:r>
            <a:r>
              <a:rPr lang="fi-FI" dirty="0"/>
              <a:t> </a:t>
            </a:r>
            <a:r>
              <a:rPr lang="fi-FI" dirty="0" err="1"/>
              <a:t>should</a:t>
            </a:r>
            <a:r>
              <a:rPr lang="fi-FI" dirty="0"/>
              <a:t> </a:t>
            </a:r>
            <a:r>
              <a:rPr lang="fi-FI" dirty="0" err="1"/>
              <a:t>definitely</a:t>
            </a:r>
            <a:r>
              <a:rPr lang="fi-FI" dirty="0"/>
              <a:t> </a:t>
            </a:r>
            <a:r>
              <a:rPr lang="fi-FI" dirty="0" err="1"/>
              <a:t>be</a:t>
            </a:r>
            <a:r>
              <a:rPr lang="fi-FI" dirty="0"/>
              <a:t> in </a:t>
            </a:r>
            <a:r>
              <a:rPr lang="fi-FI" dirty="0" err="1"/>
              <a:t>the</a:t>
            </a:r>
            <a:r>
              <a:rPr lang="fi-FI" dirty="0"/>
              <a:t> regression </a:t>
            </a:r>
            <a:r>
              <a:rPr lang="fi-FI" dirty="0" err="1"/>
              <a:t>model</a:t>
            </a:r>
            <a:r>
              <a:rPr lang="fi-FI" dirty="0"/>
              <a:t> and </a:t>
            </a:r>
            <a:r>
              <a:rPr lang="fi-FI" dirty="0" err="1"/>
              <a:t>that</a:t>
            </a:r>
            <a:r>
              <a:rPr lang="fi-FI" dirty="0"/>
              <a:t> </a:t>
            </a:r>
            <a:r>
              <a:rPr lang="fi-FI" dirty="0" err="1"/>
              <a:t>certain</a:t>
            </a:r>
            <a:r>
              <a:rPr lang="fi-FI" dirty="0"/>
              <a:t> </a:t>
            </a:r>
            <a:r>
              <a:rPr lang="fi-FI" dirty="0" err="1"/>
              <a:t>variables</a:t>
            </a:r>
            <a:r>
              <a:rPr lang="fi-FI" dirty="0"/>
              <a:t> </a:t>
            </a:r>
            <a:r>
              <a:rPr lang="fi-FI" dirty="0" err="1"/>
              <a:t>should</a:t>
            </a:r>
            <a:r>
              <a:rPr lang="fi-FI" dirty="0"/>
              <a:t> </a:t>
            </a:r>
            <a:r>
              <a:rPr lang="fi-FI" dirty="0" err="1"/>
              <a:t>definitely</a:t>
            </a:r>
            <a:r>
              <a:rPr lang="fi-FI" dirty="0"/>
              <a:t> </a:t>
            </a:r>
            <a:r>
              <a:rPr lang="fi-FI" dirty="0" err="1"/>
              <a:t>not</a:t>
            </a:r>
            <a:r>
              <a:rPr lang="fi-FI" dirty="0"/>
              <a:t> </a:t>
            </a:r>
            <a:r>
              <a:rPr lang="fi-FI" dirty="0" err="1"/>
              <a:t>be</a:t>
            </a:r>
            <a:r>
              <a:rPr lang="fi-FI" dirty="0"/>
              <a:t> in </a:t>
            </a:r>
            <a:r>
              <a:rPr lang="fi-FI" dirty="0" err="1"/>
              <a:t>the</a:t>
            </a:r>
            <a:r>
              <a:rPr lang="fi-FI" dirty="0"/>
              <a:t> </a:t>
            </a:r>
            <a:r>
              <a:rPr lang="fi-FI" dirty="0" err="1"/>
              <a:t>model</a:t>
            </a:r>
            <a:r>
              <a:rPr lang="fi-FI" dirty="0"/>
              <a:t>. </a:t>
            </a:r>
            <a:r>
              <a:rPr lang="fi-FI" dirty="0" err="1"/>
              <a:t>There</a:t>
            </a:r>
            <a:r>
              <a:rPr lang="fi-FI" dirty="0"/>
              <a:t> </a:t>
            </a:r>
            <a:r>
              <a:rPr lang="fi-FI" dirty="0" err="1"/>
              <a:t>will</a:t>
            </a:r>
            <a:r>
              <a:rPr lang="fi-FI" dirty="0"/>
              <a:t> </a:t>
            </a:r>
            <a:r>
              <a:rPr lang="fi-FI" dirty="0" err="1"/>
              <a:t>often</a:t>
            </a:r>
            <a:r>
              <a:rPr lang="fi-FI" dirty="0"/>
              <a:t> </a:t>
            </a:r>
            <a:r>
              <a:rPr lang="fi-FI" dirty="0" err="1"/>
              <a:t>be</a:t>
            </a:r>
            <a:r>
              <a:rPr lang="fi-FI" dirty="0"/>
              <a:t> </a:t>
            </a:r>
            <a:r>
              <a:rPr lang="fi-FI" dirty="0" err="1"/>
              <a:t>many</a:t>
            </a:r>
            <a:r>
              <a:rPr lang="fi-FI" dirty="0"/>
              <a:t> </a:t>
            </a:r>
            <a:r>
              <a:rPr lang="fi-FI" dirty="0" err="1"/>
              <a:t>variables</a:t>
            </a:r>
            <a:r>
              <a:rPr lang="fi-FI" dirty="0"/>
              <a:t> </a:t>
            </a:r>
            <a:r>
              <a:rPr lang="fi-FI" dirty="0" err="1"/>
              <a:t>that</a:t>
            </a:r>
            <a:r>
              <a:rPr lang="fi-FI" dirty="0"/>
              <a:t> </a:t>
            </a:r>
            <a:r>
              <a:rPr lang="fi-FI" dirty="0" err="1"/>
              <a:t>don't</a:t>
            </a:r>
            <a:r>
              <a:rPr lang="fi-FI" dirty="0"/>
              <a:t> </a:t>
            </a:r>
            <a:r>
              <a:rPr lang="fi-FI" dirty="0" err="1"/>
              <a:t>fall</a:t>
            </a:r>
            <a:r>
              <a:rPr lang="fi-FI" dirty="0"/>
              <a:t> </a:t>
            </a:r>
            <a:r>
              <a:rPr lang="fi-FI" dirty="0" err="1"/>
              <a:t>clearly</a:t>
            </a:r>
            <a:r>
              <a:rPr lang="fi-FI" dirty="0"/>
              <a:t> </a:t>
            </a:r>
            <a:r>
              <a:rPr lang="fi-FI" dirty="0" err="1"/>
              <a:t>within</a:t>
            </a:r>
            <a:r>
              <a:rPr lang="fi-FI" dirty="0"/>
              <a:t> </a:t>
            </a:r>
            <a:r>
              <a:rPr lang="fi-FI" dirty="0" err="1"/>
              <a:t>either</a:t>
            </a:r>
            <a:r>
              <a:rPr lang="fi-FI" dirty="0"/>
              <a:t> of </a:t>
            </a:r>
            <a:r>
              <a:rPr lang="fi-FI" dirty="0" err="1"/>
              <a:t>these</a:t>
            </a:r>
            <a:r>
              <a:rPr lang="fi-FI" dirty="0"/>
              <a:t> </a:t>
            </a:r>
            <a:r>
              <a:rPr lang="fi-FI" dirty="0" err="1"/>
              <a:t>two</a:t>
            </a:r>
            <a:r>
              <a:rPr lang="fi-FI" dirty="0"/>
              <a:t> </a:t>
            </a:r>
            <a:r>
              <a:rPr lang="fi-FI" dirty="0" err="1"/>
              <a:t>categories</a:t>
            </a:r>
            <a:r>
              <a:rPr lang="fi-FI" dirty="0"/>
              <a:t>. </a:t>
            </a:r>
          </a:p>
          <a:p>
            <a:pPr marL="0" indent="0">
              <a:lnSpc>
                <a:spcPct val="120000"/>
              </a:lnSpc>
              <a:buNone/>
            </a:pPr>
            <a:r>
              <a:rPr lang="fi-FI" dirty="0" err="1"/>
              <a:t>Especially</a:t>
            </a:r>
            <a:r>
              <a:rPr lang="fi-FI" dirty="0"/>
              <a:t> </a:t>
            </a:r>
            <a:r>
              <a:rPr lang="fi-FI" dirty="0" err="1"/>
              <a:t>common</a:t>
            </a:r>
            <a:r>
              <a:rPr lang="fi-FI" dirty="0"/>
              <a:t> </a:t>
            </a:r>
            <a:r>
              <a:rPr lang="fi-FI" dirty="0" err="1"/>
              <a:t>are</a:t>
            </a:r>
            <a:r>
              <a:rPr lang="fi-FI" dirty="0"/>
              <a:t> </a:t>
            </a:r>
            <a:r>
              <a:rPr lang="fi-FI" dirty="0" err="1"/>
              <a:t>situations</a:t>
            </a:r>
            <a:r>
              <a:rPr lang="fi-FI" dirty="0"/>
              <a:t> </a:t>
            </a:r>
            <a:r>
              <a:rPr lang="fi-FI" dirty="0" err="1"/>
              <a:t>where</a:t>
            </a:r>
            <a:r>
              <a:rPr lang="fi-FI" dirty="0"/>
              <a:t> </a:t>
            </a:r>
            <a:r>
              <a:rPr lang="fi-FI" dirty="0" err="1"/>
              <a:t>you</a:t>
            </a:r>
            <a:r>
              <a:rPr lang="fi-FI" dirty="0"/>
              <a:t> </a:t>
            </a:r>
            <a:r>
              <a:rPr lang="fi-FI" dirty="0" err="1"/>
              <a:t>have</a:t>
            </a:r>
            <a:r>
              <a:rPr lang="fi-FI" dirty="0"/>
              <a:t> a </a:t>
            </a:r>
            <a:r>
              <a:rPr lang="fi-FI" dirty="0" err="1"/>
              <a:t>large</a:t>
            </a:r>
            <a:r>
              <a:rPr lang="fi-FI" dirty="0"/>
              <a:t> </a:t>
            </a:r>
            <a:r>
              <a:rPr lang="fi-FI" dirty="0" err="1"/>
              <a:t>pool</a:t>
            </a:r>
            <a:r>
              <a:rPr lang="fi-FI" dirty="0"/>
              <a:t> of </a:t>
            </a:r>
            <a:r>
              <a:rPr lang="fi-FI" dirty="0" err="1"/>
              <a:t>potential</a:t>
            </a:r>
            <a:r>
              <a:rPr lang="fi-FI" dirty="0"/>
              <a:t> </a:t>
            </a:r>
            <a:r>
              <a:rPr lang="fi-FI" dirty="0" err="1"/>
              <a:t>independent</a:t>
            </a:r>
            <a:r>
              <a:rPr lang="fi-FI" dirty="0"/>
              <a:t> </a:t>
            </a:r>
            <a:r>
              <a:rPr lang="fi-FI" dirty="0" err="1"/>
              <a:t>variables</a:t>
            </a:r>
            <a:r>
              <a:rPr lang="fi-FI" dirty="0"/>
              <a:t>—</a:t>
            </a:r>
            <a:r>
              <a:rPr lang="fi-FI" dirty="0" err="1"/>
              <a:t>far</a:t>
            </a:r>
            <a:r>
              <a:rPr lang="fi-FI" dirty="0"/>
              <a:t> </a:t>
            </a:r>
            <a:r>
              <a:rPr lang="fi-FI" dirty="0" err="1"/>
              <a:t>too</a:t>
            </a:r>
            <a:r>
              <a:rPr lang="fi-FI" dirty="0"/>
              <a:t> </a:t>
            </a:r>
            <a:r>
              <a:rPr lang="fi-FI" dirty="0" err="1"/>
              <a:t>many</a:t>
            </a:r>
            <a:r>
              <a:rPr lang="fi-FI" dirty="0"/>
              <a:t> to </a:t>
            </a:r>
            <a:r>
              <a:rPr lang="fi-FI" dirty="0" err="1"/>
              <a:t>put</a:t>
            </a:r>
            <a:r>
              <a:rPr lang="fi-FI" dirty="0"/>
              <a:t> </a:t>
            </a:r>
            <a:r>
              <a:rPr lang="fi-FI" dirty="0" err="1"/>
              <a:t>all</a:t>
            </a:r>
            <a:r>
              <a:rPr lang="fi-FI" dirty="0"/>
              <a:t> of </a:t>
            </a:r>
            <a:r>
              <a:rPr lang="fi-FI" dirty="0" err="1"/>
              <a:t>them</a:t>
            </a:r>
            <a:r>
              <a:rPr lang="fi-FI" dirty="0"/>
              <a:t> in—</a:t>
            </a:r>
            <a:r>
              <a:rPr lang="fi-FI" dirty="0" err="1"/>
              <a:t>but</a:t>
            </a:r>
            <a:r>
              <a:rPr lang="fi-FI" dirty="0"/>
              <a:t> no </a:t>
            </a:r>
            <a:r>
              <a:rPr lang="fi-FI" dirty="0" err="1"/>
              <a:t>good</a:t>
            </a:r>
            <a:r>
              <a:rPr lang="fi-FI" dirty="0"/>
              <a:t> </a:t>
            </a:r>
            <a:r>
              <a:rPr lang="fi-FI" dirty="0" err="1"/>
              <a:t>reasons</a:t>
            </a:r>
            <a:r>
              <a:rPr lang="fi-FI" dirty="0"/>
              <a:t> for </a:t>
            </a:r>
            <a:r>
              <a:rPr lang="fi-FI" dirty="0" err="1"/>
              <a:t>choosing</a:t>
            </a:r>
            <a:r>
              <a:rPr lang="fi-FI" dirty="0"/>
              <a:t> </a:t>
            </a:r>
            <a:r>
              <a:rPr lang="fi-FI" dirty="0" err="1"/>
              <a:t>some</a:t>
            </a:r>
            <a:r>
              <a:rPr lang="fi-FI" dirty="0"/>
              <a:t> and </a:t>
            </a:r>
            <a:r>
              <a:rPr lang="fi-FI" dirty="0" err="1"/>
              <a:t>not</a:t>
            </a:r>
            <a:r>
              <a:rPr lang="fi-FI" dirty="0"/>
              <a:t> </a:t>
            </a:r>
            <a:r>
              <a:rPr lang="fi-FI" dirty="0" err="1"/>
              <a:t>others</a:t>
            </a:r>
            <a:r>
              <a:rPr lang="fi-FI" dirty="0"/>
              <a:t>. </a:t>
            </a:r>
          </a:p>
          <a:p>
            <a:pPr marL="0" indent="0">
              <a:lnSpc>
                <a:spcPct val="120000"/>
              </a:lnSpc>
              <a:buNone/>
            </a:pPr>
            <a:r>
              <a:rPr lang="fi-FI" dirty="0" err="1"/>
              <a:t>It's</a:t>
            </a:r>
            <a:r>
              <a:rPr lang="fi-FI" dirty="0"/>
              <a:t> no </a:t>
            </a:r>
            <a:r>
              <a:rPr lang="fi-FI" dirty="0" err="1"/>
              <a:t>surprise</a:t>
            </a:r>
            <a:r>
              <a:rPr lang="fi-FI" dirty="0"/>
              <a:t>, </a:t>
            </a:r>
            <a:r>
              <a:rPr lang="fi-FI" dirty="0" err="1"/>
              <a:t>then</a:t>
            </a:r>
            <a:r>
              <a:rPr lang="fi-FI" dirty="0"/>
              <a:t>, </a:t>
            </a:r>
            <a:r>
              <a:rPr lang="fi-FI" dirty="0" err="1"/>
              <a:t>that</a:t>
            </a:r>
            <a:r>
              <a:rPr lang="fi-FI" dirty="0"/>
              <a:t> </a:t>
            </a:r>
            <a:r>
              <a:rPr lang="fi-FI" dirty="0" err="1"/>
              <a:t>methods</a:t>
            </a:r>
            <a:r>
              <a:rPr lang="fi-FI" dirty="0"/>
              <a:t> of </a:t>
            </a:r>
            <a:r>
              <a:rPr lang="fi-FI" dirty="0" err="1"/>
              <a:t>automated</a:t>
            </a:r>
            <a:r>
              <a:rPr lang="fi-FI" dirty="0"/>
              <a:t> </a:t>
            </a:r>
            <a:r>
              <a:rPr lang="fi-FI" dirty="0" err="1"/>
              <a:t>variable</a:t>
            </a:r>
            <a:r>
              <a:rPr lang="fi-FI" dirty="0"/>
              <a:t> </a:t>
            </a:r>
            <a:r>
              <a:rPr lang="fi-FI" dirty="0" err="1"/>
              <a:t>selection</a:t>
            </a:r>
            <a:r>
              <a:rPr lang="fi-FI" dirty="0"/>
              <a:t> </a:t>
            </a:r>
            <a:r>
              <a:rPr lang="fi-FI" dirty="0" err="1"/>
              <a:t>are</a:t>
            </a:r>
            <a:r>
              <a:rPr lang="fi-FI" dirty="0"/>
              <a:t> </a:t>
            </a:r>
            <a:r>
              <a:rPr lang="fi-FI" dirty="0" err="1"/>
              <a:t>very</a:t>
            </a:r>
            <a:r>
              <a:rPr lang="fi-FI" dirty="0"/>
              <a:t> </a:t>
            </a:r>
            <a:r>
              <a:rPr lang="fi-FI" dirty="0" err="1"/>
              <a:t>popular</a:t>
            </a:r>
            <a:r>
              <a:rPr lang="fi-FI" dirty="0"/>
              <a:t> in regression </a:t>
            </a:r>
            <a:r>
              <a:rPr lang="fi-FI" dirty="0" err="1"/>
              <a:t>packages</a:t>
            </a:r>
            <a:r>
              <a:rPr lang="fi-FI" dirty="0"/>
              <a:t>. </a:t>
            </a:r>
            <a:r>
              <a:rPr lang="fi-FI" dirty="0" err="1"/>
              <a:t>There</a:t>
            </a:r>
            <a:r>
              <a:rPr lang="fi-FI" dirty="0"/>
              <a:t> </a:t>
            </a:r>
            <a:r>
              <a:rPr lang="fi-FI" dirty="0" err="1"/>
              <a:t>are</a:t>
            </a:r>
            <a:r>
              <a:rPr lang="fi-FI" dirty="0"/>
              <a:t> </a:t>
            </a:r>
            <a:r>
              <a:rPr lang="fi-FI" dirty="0" err="1"/>
              <a:t>many</a:t>
            </a:r>
            <a:r>
              <a:rPr lang="fi-FI" dirty="0"/>
              <a:t> </a:t>
            </a:r>
            <a:r>
              <a:rPr lang="fi-FI" dirty="0" err="1"/>
              <a:t>different</a:t>
            </a:r>
            <a:r>
              <a:rPr lang="fi-FI" dirty="0"/>
              <a:t> </a:t>
            </a:r>
            <a:r>
              <a:rPr lang="fi-FI" dirty="0" err="1"/>
              <a:t>methods</a:t>
            </a:r>
            <a:r>
              <a:rPr lang="fi-FI" dirty="0"/>
              <a:t>. </a:t>
            </a:r>
            <a:r>
              <a:rPr lang="fi-FI" dirty="0" err="1"/>
              <a:t>The</a:t>
            </a:r>
            <a:r>
              <a:rPr lang="fi-FI" dirty="0"/>
              <a:t> </a:t>
            </a:r>
            <a:r>
              <a:rPr lang="fi-FI" dirty="0" err="1"/>
              <a:t>ones</a:t>
            </a:r>
            <a:r>
              <a:rPr lang="fi-FI" dirty="0"/>
              <a:t> </a:t>
            </a:r>
            <a:r>
              <a:rPr lang="fi-FI" dirty="0" err="1"/>
              <a:t>that</a:t>
            </a:r>
            <a:r>
              <a:rPr lang="fi-FI" dirty="0"/>
              <a:t> </a:t>
            </a:r>
            <a:r>
              <a:rPr lang="fi-FI" dirty="0" err="1"/>
              <a:t>are</a:t>
            </a:r>
            <a:r>
              <a:rPr lang="fi-FI" dirty="0"/>
              <a:t> </a:t>
            </a:r>
            <a:r>
              <a:rPr lang="fi-FI" dirty="0" err="1"/>
              <a:t>best</a:t>
            </a:r>
            <a:r>
              <a:rPr lang="fi-FI" dirty="0"/>
              <a:t> </a:t>
            </a:r>
            <a:r>
              <a:rPr lang="fi-FI" dirty="0" err="1"/>
              <a:t>known</a:t>
            </a:r>
            <a:r>
              <a:rPr lang="fi-FI" dirty="0"/>
              <a:t> </a:t>
            </a:r>
            <a:r>
              <a:rPr lang="fi-FI" dirty="0" err="1"/>
              <a:t>are</a:t>
            </a:r>
            <a:r>
              <a:rPr lang="fi-FI" dirty="0"/>
              <a:t> </a:t>
            </a:r>
            <a:r>
              <a:rPr lang="fi-FI" dirty="0" err="1"/>
              <a:t>forward</a:t>
            </a:r>
            <a:r>
              <a:rPr lang="fi-FI" dirty="0"/>
              <a:t> </a:t>
            </a:r>
            <a:r>
              <a:rPr lang="fi-FI" dirty="0" err="1"/>
              <a:t>inclusion</a:t>
            </a:r>
            <a:r>
              <a:rPr lang="fi-FI" dirty="0"/>
              <a:t>, </a:t>
            </a:r>
            <a:r>
              <a:rPr lang="fi-FI" dirty="0" err="1"/>
              <a:t>backward</a:t>
            </a:r>
            <a:r>
              <a:rPr lang="fi-FI" dirty="0"/>
              <a:t> </a:t>
            </a:r>
            <a:r>
              <a:rPr lang="fi-FI" dirty="0" err="1"/>
              <a:t>deletion</a:t>
            </a:r>
            <a:r>
              <a:rPr lang="fi-FI" dirty="0"/>
              <a:t>, </a:t>
            </a:r>
            <a:r>
              <a:rPr lang="fi-FI" dirty="0" err="1"/>
              <a:t>stepwise</a:t>
            </a:r>
            <a:r>
              <a:rPr lang="fi-FI" dirty="0"/>
              <a:t>, and </a:t>
            </a:r>
            <a:r>
              <a:rPr lang="fi-FI" dirty="0" err="1"/>
              <a:t>best</a:t>
            </a:r>
            <a:r>
              <a:rPr lang="fi-FI" dirty="0"/>
              <a:t> </a:t>
            </a:r>
            <a:r>
              <a:rPr lang="fi-FI" dirty="0" err="1"/>
              <a:t>subset</a:t>
            </a:r>
            <a:r>
              <a:rPr lang="fi-FI" dirty="0"/>
              <a:t>. </a:t>
            </a:r>
            <a:r>
              <a:rPr lang="fi-FI" dirty="0" err="1"/>
              <a:t>The</a:t>
            </a:r>
            <a:r>
              <a:rPr lang="fi-FI" dirty="0"/>
              <a:t> general </a:t>
            </a:r>
            <a:r>
              <a:rPr lang="fi-FI" dirty="0" err="1"/>
              <a:t>goal</a:t>
            </a:r>
            <a:r>
              <a:rPr lang="fi-FI" dirty="0"/>
              <a:t> is </a:t>
            </a:r>
            <a:r>
              <a:rPr lang="fi-FI" dirty="0" err="1"/>
              <a:t>the</a:t>
            </a:r>
            <a:r>
              <a:rPr lang="fi-FI" dirty="0"/>
              <a:t> </a:t>
            </a:r>
            <a:r>
              <a:rPr lang="fi-FI" dirty="0" err="1"/>
              <a:t>same</a:t>
            </a:r>
            <a:r>
              <a:rPr lang="fi-FI" dirty="0"/>
              <a:t>: to </a:t>
            </a:r>
            <a:r>
              <a:rPr lang="fi-FI" dirty="0" err="1"/>
              <a:t>get</a:t>
            </a:r>
            <a:r>
              <a:rPr lang="fi-FI" dirty="0"/>
              <a:t> a </a:t>
            </a:r>
            <a:r>
              <a:rPr lang="fi-FI" dirty="0" err="1"/>
              <a:t>parsimonious</a:t>
            </a:r>
            <a:r>
              <a:rPr lang="fi-FI" dirty="0"/>
              <a:t> </a:t>
            </a:r>
            <a:r>
              <a:rPr lang="fi-FI" dirty="0" err="1"/>
              <a:t>model</a:t>
            </a:r>
            <a:r>
              <a:rPr lang="fi-FI" dirty="0"/>
              <a:t> </a:t>
            </a:r>
            <a:r>
              <a:rPr lang="fi-FI" dirty="0" err="1"/>
              <a:t>that</a:t>
            </a:r>
            <a:r>
              <a:rPr lang="fi-FI" dirty="0"/>
              <a:t> </a:t>
            </a:r>
            <a:r>
              <a:rPr lang="fi-FI" dirty="0" err="1"/>
              <a:t>includes</a:t>
            </a:r>
            <a:r>
              <a:rPr lang="fi-FI" dirty="0"/>
              <a:t> </a:t>
            </a:r>
            <a:r>
              <a:rPr lang="fi-FI" dirty="0" err="1"/>
              <a:t>those</a:t>
            </a:r>
            <a:r>
              <a:rPr lang="fi-FI" dirty="0"/>
              <a:t> </a:t>
            </a:r>
            <a:r>
              <a:rPr lang="fi-FI" dirty="0" err="1"/>
              <a:t>variables</a:t>
            </a:r>
            <a:r>
              <a:rPr lang="fi-FI" dirty="0"/>
              <a:t> </a:t>
            </a:r>
            <a:r>
              <a:rPr lang="fi-FI" dirty="0" err="1"/>
              <a:t>with</a:t>
            </a:r>
            <a:r>
              <a:rPr lang="fi-FI" dirty="0"/>
              <a:t> </a:t>
            </a:r>
            <a:r>
              <a:rPr lang="fi-FI" dirty="0" err="1"/>
              <a:t>important</a:t>
            </a:r>
            <a:r>
              <a:rPr lang="fi-FI" dirty="0"/>
              <a:t> </a:t>
            </a:r>
            <a:r>
              <a:rPr lang="fi-FI" dirty="0" err="1"/>
              <a:t>effects</a:t>
            </a:r>
            <a:r>
              <a:rPr lang="fi-FI" dirty="0"/>
              <a:t> on </a:t>
            </a:r>
            <a:r>
              <a:rPr lang="fi-FI" dirty="0" err="1"/>
              <a:t>the</a:t>
            </a:r>
            <a:r>
              <a:rPr lang="fi-FI" dirty="0"/>
              <a:t> </a:t>
            </a:r>
            <a:r>
              <a:rPr lang="fi-FI" dirty="0" err="1"/>
              <a:t>dependent</a:t>
            </a:r>
            <a:r>
              <a:rPr lang="fi-FI" dirty="0"/>
              <a:t> </a:t>
            </a:r>
            <a:r>
              <a:rPr lang="fi-FI" dirty="0" err="1"/>
              <a:t>variable</a:t>
            </a:r>
            <a:r>
              <a:rPr lang="fi-FI" dirty="0"/>
              <a:t> </a:t>
            </a:r>
            <a:r>
              <a:rPr lang="fi-FI" dirty="0" err="1"/>
              <a:t>but</a:t>
            </a:r>
            <a:r>
              <a:rPr lang="fi-FI" dirty="0"/>
              <a:t> </a:t>
            </a:r>
            <a:r>
              <a:rPr lang="fi-FI" dirty="0" err="1"/>
              <a:t>excludes</a:t>
            </a:r>
            <a:r>
              <a:rPr lang="fi-FI" dirty="0"/>
              <a:t> </a:t>
            </a:r>
            <a:r>
              <a:rPr lang="fi-FI" dirty="0" err="1"/>
              <a:t>those</a:t>
            </a:r>
            <a:r>
              <a:rPr lang="fi-FI" dirty="0"/>
              <a:t> </a:t>
            </a:r>
            <a:r>
              <a:rPr lang="fi-FI" dirty="0" err="1"/>
              <a:t>variables</a:t>
            </a:r>
            <a:r>
              <a:rPr lang="fi-FI" dirty="0"/>
              <a:t> </a:t>
            </a:r>
            <a:r>
              <a:rPr lang="fi-FI" dirty="0" err="1"/>
              <a:t>that</a:t>
            </a:r>
            <a:r>
              <a:rPr lang="fi-FI" dirty="0"/>
              <a:t> </a:t>
            </a:r>
            <a:r>
              <a:rPr lang="fi-FI" dirty="0" err="1"/>
              <a:t>have</a:t>
            </a:r>
            <a:r>
              <a:rPr lang="fi-FI" dirty="0"/>
              <a:t> trivial </a:t>
            </a:r>
            <a:r>
              <a:rPr lang="fi-FI" dirty="0" err="1"/>
              <a:t>effects</a:t>
            </a:r>
            <a:r>
              <a:rPr lang="fi-FI" dirty="0"/>
              <a:t>. </a:t>
            </a:r>
            <a:r>
              <a:rPr lang="fi-FI" dirty="0" err="1"/>
              <a:t>This</a:t>
            </a:r>
            <a:r>
              <a:rPr lang="fi-FI" dirty="0"/>
              <a:t> is </a:t>
            </a:r>
            <a:r>
              <a:rPr lang="fi-FI" dirty="0" err="1"/>
              <a:t>not</a:t>
            </a:r>
            <a:r>
              <a:rPr lang="fi-FI" dirty="0"/>
              <a:t> a </a:t>
            </a:r>
            <a:r>
              <a:rPr lang="fi-FI" dirty="0" err="1"/>
              <a:t>straightforward</a:t>
            </a:r>
            <a:r>
              <a:rPr lang="fi-FI" dirty="0"/>
              <a:t> </a:t>
            </a:r>
            <a:r>
              <a:rPr lang="fi-FI" dirty="0" err="1"/>
              <a:t>task</a:t>
            </a:r>
            <a:r>
              <a:rPr lang="fi-FI" dirty="0"/>
              <a:t> </a:t>
            </a:r>
            <a:r>
              <a:rPr lang="fi-FI" dirty="0" err="1"/>
              <a:t>because</a:t>
            </a:r>
            <a:r>
              <a:rPr lang="fi-FI" dirty="0"/>
              <a:t> </a:t>
            </a:r>
            <a:r>
              <a:rPr lang="fi-FI" dirty="0" err="1"/>
              <a:t>the</a:t>
            </a:r>
            <a:r>
              <a:rPr lang="fi-FI" dirty="0"/>
              <a:t> </a:t>
            </a:r>
            <a:r>
              <a:rPr lang="fi-FI" dirty="0" err="1"/>
              <a:t>magnitude</a:t>
            </a:r>
            <a:r>
              <a:rPr lang="fi-FI" dirty="0"/>
              <a:t> of a </a:t>
            </a:r>
            <a:r>
              <a:rPr lang="fi-FI" dirty="0" err="1"/>
              <a:t>variable's</a:t>
            </a:r>
            <a:r>
              <a:rPr lang="fi-FI" dirty="0"/>
              <a:t> </a:t>
            </a:r>
            <a:r>
              <a:rPr lang="fi-FI" dirty="0" err="1"/>
              <a:t>coefficient</a:t>
            </a:r>
            <a:r>
              <a:rPr lang="fi-FI" dirty="0"/>
              <a:t> </a:t>
            </a:r>
            <a:r>
              <a:rPr lang="fi-FI" dirty="0" err="1"/>
              <a:t>depends</a:t>
            </a:r>
            <a:r>
              <a:rPr lang="fi-FI" dirty="0"/>
              <a:t> on </a:t>
            </a:r>
            <a:r>
              <a:rPr lang="fi-FI" dirty="0" err="1"/>
              <a:t>what</a:t>
            </a:r>
            <a:r>
              <a:rPr lang="fi-FI" dirty="0"/>
              <a:t> </a:t>
            </a:r>
            <a:r>
              <a:rPr lang="fi-FI" dirty="0" err="1"/>
              <a:t>other</a:t>
            </a:r>
            <a:r>
              <a:rPr lang="fi-FI" dirty="0"/>
              <a:t> </a:t>
            </a:r>
            <a:r>
              <a:rPr lang="fi-FI" dirty="0" err="1"/>
              <a:t>variables</a:t>
            </a:r>
            <a:r>
              <a:rPr lang="fi-FI" dirty="0"/>
              <a:t> </a:t>
            </a:r>
            <a:r>
              <a:rPr lang="fi-FI" dirty="0" err="1"/>
              <a:t>are</a:t>
            </a:r>
            <a:r>
              <a:rPr lang="fi-FI" dirty="0"/>
              <a:t> </a:t>
            </a:r>
            <a:r>
              <a:rPr lang="fi-FI" dirty="0" err="1"/>
              <a:t>already</a:t>
            </a:r>
            <a:r>
              <a:rPr lang="fi-FI" dirty="0"/>
              <a:t> in </a:t>
            </a:r>
            <a:r>
              <a:rPr lang="fi-FI" dirty="0" err="1"/>
              <a:t>the</a:t>
            </a:r>
            <a:r>
              <a:rPr lang="fi-FI" dirty="0"/>
              <a:t> regression </a:t>
            </a:r>
            <a:r>
              <a:rPr lang="fi-FI" dirty="0" err="1"/>
              <a:t>model</a:t>
            </a:r>
            <a:r>
              <a:rPr lang="fi-FI" dirty="0"/>
              <a:t>. </a:t>
            </a:r>
          </a:p>
          <a:p>
            <a:pPr marL="0" indent="0">
              <a:lnSpc>
                <a:spcPct val="120000"/>
              </a:lnSpc>
              <a:buNone/>
            </a:pPr>
            <a:r>
              <a:rPr lang="fi-FI" dirty="0" err="1"/>
              <a:t>Many</a:t>
            </a:r>
            <a:r>
              <a:rPr lang="fi-FI" dirty="0"/>
              <a:t> </a:t>
            </a:r>
            <a:r>
              <a:rPr lang="fi-FI" dirty="0" err="1"/>
              <a:t>statisticians</a:t>
            </a:r>
            <a:r>
              <a:rPr lang="fi-FI" dirty="0"/>
              <a:t> </a:t>
            </a:r>
            <a:r>
              <a:rPr lang="fi-FI" dirty="0" err="1"/>
              <a:t>take</a:t>
            </a:r>
            <a:r>
              <a:rPr lang="fi-FI" dirty="0"/>
              <a:t> a </a:t>
            </a:r>
            <a:r>
              <a:rPr lang="fi-FI" dirty="0" err="1"/>
              <a:t>dim</a:t>
            </a:r>
            <a:r>
              <a:rPr lang="fi-FI" dirty="0"/>
              <a:t> </a:t>
            </a:r>
            <a:r>
              <a:rPr lang="fi-FI" dirty="0" err="1"/>
              <a:t>view</a:t>
            </a:r>
            <a:r>
              <a:rPr lang="fi-FI" dirty="0"/>
              <a:t> of </a:t>
            </a:r>
            <a:r>
              <a:rPr lang="fi-FI" dirty="0" err="1"/>
              <a:t>automated</a:t>
            </a:r>
            <a:r>
              <a:rPr lang="fi-FI" dirty="0"/>
              <a:t> </a:t>
            </a:r>
            <a:r>
              <a:rPr lang="fi-FI" dirty="0" err="1"/>
              <a:t>variable</a:t>
            </a:r>
            <a:r>
              <a:rPr lang="fi-FI" dirty="0"/>
              <a:t> </a:t>
            </a:r>
            <a:r>
              <a:rPr lang="fi-FI" dirty="0" err="1"/>
              <a:t>selection</a:t>
            </a:r>
            <a:r>
              <a:rPr lang="fi-FI" dirty="0"/>
              <a:t> </a:t>
            </a:r>
            <a:r>
              <a:rPr lang="fi-FI" dirty="0" err="1"/>
              <a:t>methods</a:t>
            </a:r>
            <a:r>
              <a:rPr lang="fi-FI" dirty="0"/>
              <a:t>. </a:t>
            </a:r>
            <a:r>
              <a:rPr lang="fi-FI" dirty="0" err="1"/>
              <a:t>The</a:t>
            </a:r>
            <a:r>
              <a:rPr lang="fi-FI" dirty="0"/>
              <a:t> main </a:t>
            </a:r>
            <a:r>
              <a:rPr lang="fi-FI" dirty="0" err="1"/>
              <a:t>complaint</a:t>
            </a:r>
            <a:r>
              <a:rPr lang="fi-FI" dirty="0"/>
              <a:t> is </a:t>
            </a:r>
            <a:r>
              <a:rPr lang="fi-FI" dirty="0" err="1"/>
              <a:t>that</a:t>
            </a:r>
            <a:r>
              <a:rPr lang="fi-FI" dirty="0"/>
              <a:t> </a:t>
            </a:r>
            <a:r>
              <a:rPr lang="fi-FI" dirty="0" err="1"/>
              <a:t>these</a:t>
            </a:r>
            <a:r>
              <a:rPr lang="fi-FI" dirty="0"/>
              <a:t> </a:t>
            </a:r>
            <a:r>
              <a:rPr lang="fi-FI" dirty="0" err="1"/>
              <a:t>methods</a:t>
            </a:r>
            <a:r>
              <a:rPr lang="fi-FI" dirty="0"/>
              <a:t> </a:t>
            </a:r>
            <a:r>
              <a:rPr lang="fi-FI" dirty="0" err="1"/>
              <a:t>capitalize</a:t>
            </a:r>
            <a:r>
              <a:rPr lang="fi-FI" dirty="0"/>
              <a:t> on </a:t>
            </a:r>
            <a:r>
              <a:rPr lang="fi-FI" dirty="0" err="1"/>
              <a:t>chance</a:t>
            </a:r>
            <a:r>
              <a:rPr lang="fi-FI" dirty="0"/>
              <a:t>. If </a:t>
            </a:r>
            <a:r>
              <a:rPr lang="fi-FI" dirty="0" err="1"/>
              <a:t>you</a:t>
            </a:r>
            <a:r>
              <a:rPr lang="fi-FI" dirty="0"/>
              <a:t> </a:t>
            </a:r>
            <a:r>
              <a:rPr lang="fi-FI" dirty="0" err="1"/>
              <a:t>have</a:t>
            </a:r>
            <a:r>
              <a:rPr lang="fi-FI" dirty="0"/>
              <a:t> a </a:t>
            </a:r>
            <a:r>
              <a:rPr lang="fi-FI" dirty="0" err="1"/>
              <a:t>large</a:t>
            </a:r>
            <a:r>
              <a:rPr lang="fi-FI" dirty="0"/>
              <a:t> </a:t>
            </a:r>
            <a:r>
              <a:rPr lang="fi-FI" dirty="0" err="1"/>
              <a:t>pool</a:t>
            </a:r>
            <a:r>
              <a:rPr lang="fi-FI" dirty="0"/>
              <a:t> of </a:t>
            </a:r>
            <a:r>
              <a:rPr lang="fi-FI" dirty="0" err="1"/>
              <a:t>variables</a:t>
            </a:r>
            <a:r>
              <a:rPr lang="fi-FI" dirty="0"/>
              <a:t> to </a:t>
            </a:r>
            <a:r>
              <a:rPr lang="fi-FI" dirty="0" err="1"/>
              <a:t>draw</a:t>
            </a:r>
            <a:r>
              <a:rPr lang="fi-FI" dirty="0"/>
              <a:t> on, </a:t>
            </a:r>
            <a:r>
              <a:rPr lang="fi-FI" dirty="0" err="1"/>
              <a:t>you'll</a:t>
            </a:r>
            <a:r>
              <a:rPr lang="fi-FI" dirty="0"/>
              <a:t> </a:t>
            </a:r>
            <a:r>
              <a:rPr lang="fi-FI" dirty="0" err="1"/>
              <a:t>almost</a:t>
            </a:r>
            <a:r>
              <a:rPr lang="fi-FI" dirty="0"/>
              <a:t> </a:t>
            </a:r>
            <a:r>
              <a:rPr lang="fi-FI" dirty="0" err="1"/>
              <a:t>surely</a:t>
            </a:r>
            <a:r>
              <a:rPr lang="fi-FI" dirty="0"/>
              <a:t> </a:t>
            </a:r>
            <a:r>
              <a:rPr lang="fi-FI" dirty="0" err="1"/>
              <a:t>come</a:t>
            </a:r>
            <a:r>
              <a:rPr lang="fi-FI" dirty="0"/>
              <a:t> </a:t>
            </a:r>
            <a:r>
              <a:rPr lang="fi-FI" dirty="0" err="1"/>
              <a:t>up</a:t>
            </a:r>
            <a:r>
              <a:rPr lang="fi-FI" dirty="0"/>
              <a:t> </a:t>
            </a:r>
            <a:r>
              <a:rPr lang="fi-FI" dirty="0" err="1"/>
              <a:t>with</a:t>
            </a:r>
            <a:r>
              <a:rPr lang="fi-FI" dirty="0"/>
              <a:t> </a:t>
            </a:r>
            <a:r>
              <a:rPr lang="fi-FI" dirty="0" err="1"/>
              <a:t>some</a:t>
            </a:r>
            <a:r>
              <a:rPr lang="fi-FI" dirty="0"/>
              <a:t> </a:t>
            </a:r>
            <a:r>
              <a:rPr lang="fi-FI" dirty="0" err="1"/>
              <a:t>statistically</a:t>
            </a:r>
            <a:r>
              <a:rPr lang="fi-FI" dirty="0"/>
              <a:t> </a:t>
            </a:r>
            <a:r>
              <a:rPr lang="fi-FI" dirty="0" err="1"/>
              <a:t>significant</a:t>
            </a:r>
            <a:r>
              <a:rPr lang="fi-FI" dirty="0"/>
              <a:t> </a:t>
            </a:r>
            <a:r>
              <a:rPr lang="fi-FI" dirty="0" err="1"/>
              <a:t>results</a:t>
            </a:r>
            <a:r>
              <a:rPr lang="fi-FI" dirty="0"/>
              <a:t> </a:t>
            </a:r>
            <a:r>
              <a:rPr lang="fi-FI" dirty="0" err="1"/>
              <a:t>even</a:t>
            </a:r>
            <a:r>
              <a:rPr lang="fi-FI" dirty="0"/>
              <a:t> </a:t>
            </a:r>
            <a:r>
              <a:rPr lang="fi-FI" dirty="0" err="1"/>
              <a:t>if</a:t>
            </a:r>
            <a:r>
              <a:rPr lang="fi-FI" dirty="0"/>
              <a:t> </a:t>
            </a:r>
            <a:r>
              <a:rPr lang="fi-FI" dirty="0" err="1"/>
              <a:t>there's</a:t>
            </a:r>
            <a:r>
              <a:rPr lang="fi-FI" dirty="0"/>
              <a:t> </a:t>
            </a:r>
            <a:r>
              <a:rPr lang="fi-FI" dirty="0" err="1"/>
              <a:t>nothing</a:t>
            </a:r>
            <a:r>
              <a:rPr lang="fi-FI" dirty="0"/>
              <a:t> </a:t>
            </a:r>
            <a:r>
              <a:rPr lang="fi-FI" dirty="0" err="1"/>
              <a:t>going</a:t>
            </a:r>
            <a:r>
              <a:rPr lang="fi-FI" dirty="0"/>
              <a:t> on at all. </a:t>
            </a:r>
            <a:r>
              <a:rPr lang="fi-FI" dirty="0" err="1"/>
              <a:t>Because</a:t>
            </a:r>
            <a:r>
              <a:rPr lang="fi-FI" dirty="0"/>
              <a:t> </a:t>
            </a:r>
            <a:r>
              <a:rPr lang="fi-FI" dirty="0" err="1"/>
              <a:t>I'm</a:t>
            </a:r>
            <a:r>
              <a:rPr lang="fi-FI" dirty="0"/>
              <a:t> </a:t>
            </a:r>
            <a:r>
              <a:rPr lang="fi-FI" dirty="0" err="1"/>
              <a:t>sympathetic</a:t>
            </a:r>
            <a:r>
              <a:rPr lang="fi-FI" dirty="0"/>
              <a:t> to </a:t>
            </a:r>
            <a:r>
              <a:rPr lang="fi-FI" dirty="0" err="1"/>
              <a:t>this</a:t>
            </a:r>
            <a:r>
              <a:rPr lang="fi-FI" dirty="0"/>
              <a:t> </a:t>
            </a:r>
            <a:r>
              <a:rPr lang="fi-FI" dirty="0" err="1"/>
              <a:t>view</a:t>
            </a:r>
            <a:r>
              <a:rPr lang="fi-FI" dirty="0"/>
              <a:t>, </a:t>
            </a:r>
            <a:r>
              <a:rPr lang="fi-FI" dirty="0" err="1"/>
              <a:t>I've</a:t>
            </a:r>
            <a:r>
              <a:rPr lang="fi-FI" dirty="0"/>
              <a:t> </a:t>
            </a:r>
            <a:r>
              <a:rPr lang="fi-FI" dirty="0" err="1"/>
              <a:t>never</a:t>
            </a:r>
            <a:r>
              <a:rPr lang="fi-FI" dirty="0"/>
              <a:t> </a:t>
            </a:r>
            <a:r>
              <a:rPr lang="fi-FI" dirty="0" err="1"/>
              <a:t>developed</a:t>
            </a:r>
            <a:r>
              <a:rPr lang="fi-FI" dirty="0"/>
              <a:t> </a:t>
            </a:r>
            <a:r>
              <a:rPr lang="fi-FI" dirty="0" err="1"/>
              <a:t>much</a:t>
            </a:r>
            <a:r>
              <a:rPr lang="fi-FI" dirty="0"/>
              <a:t> </a:t>
            </a:r>
            <a:r>
              <a:rPr lang="fi-FI" dirty="0" err="1"/>
              <a:t>expertise</a:t>
            </a:r>
            <a:r>
              <a:rPr lang="fi-FI" dirty="0"/>
              <a:t> in </a:t>
            </a:r>
            <a:r>
              <a:rPr lang="fi-FI" dirty="0" err="1"/>
              <a:t>the</a:t>
            </a:r>
            <a:r>
              <a:rPr lang="fi-FI" dirty="0"/>
              <a:t> </a:t>
            </a:r>
            <a:r>
              <a:rPr lang="fi-FI" dirty="0" err="1"/>
              <a:t>relative</a:t>
            </a:r>
            <a:r>
              <a:rPr lang="fi-FI" dirty="0"/>
              <a:t> </a:t>
            </a:r>
            <a:r>
              <a:rPr lang="fi-FI" dirty="0" err="1"/>
              <a:t>merits</a:t>
            </a:r>
            <a:r>
              <a:rPr lang="fi-FI" dirty="0"/>
              <a:t> of </a:t>
            </a:r>
            <a:r>
              <a:rPr lang="fi-FI" dirty="0" err="1"/>
              <a:t>the</a:t>
            </a:r>
            <a:r>
              <a:rPr lang="fi-FI" dirty="0"/>
              <a:t> </a:t>
            </a:r>
            <a:r>
              <a:rPr lang="fi-FI" dirty="0" err="1"/>
              <a:t>various</a:t>
            </a:r>
            <a:r>
              <a:rPr lang="fi-FI" dirty="0"/>
              <a:t> </a:t>
            </a:r>
            <a:r>
              <a:rPr lang="fi-FI" dirty="0" err="1"/>
              <a:t>methods</a:t>
            </a:r>
            <a:r>
              <a:rPr lang="fi-FI" dirty="0"/>
              <a:t>, </a:t>
            </a:r>
            <a:r>
              <a:rPr lang="fi-FI" dirty="0" err="1"/>
              <a:t>especially</a:t>
            </a:r>
            <a:r>
              <a:rPr lang="fi-FI" dirty="0"/>
              <a:t> </a:t>
            </a:r>
            <a:r>
              <a:rPr lang="fi-FI" dirty="0" err="1"/>
              <a:t>the</a:t>
            </a:r>
            <a:r>
              <a:rPr lang="fi-FI" dirty="0"/>
              <a:t> </a:t>
            </a:r>
            <a:r>
              <a:rPr lang="fi-FI" dirty="0" err="1"/>
              <a:t>newer</a:t>
            </a:r>
            <a:r>
              <a:rPr lang="fi-FI" dirty="0"/>
              <a:t> </a:t>
            </a:r>
            <a:r>
              <a:rPr lang="fi-FI" dirty="0" err="1"/>
              <a:t>ones</a:t>
            </a:r>
            <a:r>
              <a:rPr lang="fi-FI" dirty="0"/>
              <a:t>. On </a:t>
            </a:r>
            <a:r>
              <a:rPr lang="fi-FI" dirty="0" err="1"/>
              <a:t>those</a:t>
            </a:r>
            <a:r>
              <a:rPr lang="fi-FI" dirty="0"/>
              <a:t> </a:t>
            </a:r>
            <a:r>
              <a:rPr lang="fi-FI" dirty="0" err="1"/>
              <a:t>rare</a:t>
            </a:r>
            <a:r>
              <a:rPr lang="fi-FI" dirty="0"/>
              <a:t> </a:t>
            </a:r>
            <a:r>
              <a:rPr lang="fi-FI" dirty="0" err="1"/>
              <a:t>occasions</a:t>
            </a:r>
            <a:r>
              <a:rPr lang="fi-FI" dirty="0"/>
              <a:t> </a:t>
            </a:r>
            <a:r>
              <a:rPr lang="fi-FI" dirty="0" err="1"/>
              <a:t>when</a:t>
            </a:r>
            <a:r>
              <a:rPr lang="fi-FI" dirty="0"/>
              <a:t> I </a:t>
            </a:r>
            <a:r>
              <a:rPr lang="fi-FI" dirty="0" err="1"/>
              <a:t>use</a:t>
            </a:r>
            <a:r>
              <a:rPr lang="fi-FI" dirty="0"/>
              <a:t> </a:t>
            </a:r>
            <a:r>
              <a:rPr lang="fi-FI" dirty="0" err="1"/>
              <a:t>automated</a:t>
            </a:r>
            <a:r>
              <a:rPr lang="fi-FI" dirty="0"/>
              <a:t> </a:t>
            </a:r>
            <a:r>
              <a:rPr lang="fi-FI" dirty="0" err="1"/>
              <a:t>methods</a:t>
            </a:r>
            <a:r>
              <a:rPr lang="fi-FI" dirty="0"/>
              <a:t>, I </a:t>
            </a:r>
            <a:r>
              <a:rPr lang="fi-FI" dirty="0" err="1"/>
              <a:t>prefer</a:t>
            </a:r>
            <a:r>
              <a:rPr lang="fi-FI" dirty="0"/>
              <a:t> </a:t>
            </a:r>
            <a:r>
              <a:rPr lang="fi-FI" dirty="0" err="1"/>
              <a:t>backward</a:t>
            </a:r>
            <a:r>
              <a:rPr lang="fi-FI" dirty="0"/>
              <a:t> </a:t>
            </a:r>
            <a:r>
              <a:rPr lang="fi-FI" dirty="0" err="1"/>
              <a:t>deletion</a:t>
            </a:r>
            <a:r>
              <a:rPr lang="fi-FI" dirty="0"/>
              <a:t>. </a:t>
            </a:r>
          </a:p>
          <a:p>
            <a:pPr marL="0" indent="0">
              <a:lnSpc>
                <a:spcPct val="120000"/>
              </a:lnSpc>
              <a:buNone/>
            </a:pPr>
            <a:endParaRPr lang="fi-FI" dirty="0"/>
          </a:p>
        </p:txBody>
      </p:sp>
      <p:sp>
        <p:nvSpPr>
          <p:cNvPr id="6" name="Text Box 8">
            <a:extLst>
              <a:ext uri="{FF2B5EF4-FFF2-40B4-BE49-F238E27FC236}">
                <a16:creationId xmlns:a16="http://schemas.microsoft.com/office/drawing/2014/main" id="{E93852BC-7C88-0542-9BEA-297DDB0D76B3}"/>
              </a:ext>
            </a:extLst>
          </p:cNvPr>
          <p:cNvSpPr txBox="1">
            <a:spLocks noChangeArrowheads="1"/>
          </p:cNvSpPr>
          <p:nvPr/>
        </p:nvSpPr>
        <p:spPr bwMode="auto">
          <a:xfrm>
            <a:off x="390525" y="6529368"/>
            <a:ext cx="9592653" cy="246221"/>
          </a:xfrm>
          <a:prstGeom prst="rect">
            <a:avLst/>
          </a:prstGeom>
          <a:noFill/>
          <a:ln w="9525" algn="ctr">
            <a:noFill/>
            <a:miter lim="800000"/>
            <a:headEnd/>
            <a:tailEnd/>
          </a:ln>
        </p:spPr>
        <p:txBody>
          <a:bodyPr wrap="square">
            <a:spAutoFit/>
          </a:bodyPr>
          <a:lstStyle/>
          <a:p>
            <a:r>
              <a:rPr lang="fi-FI" sz="1000" dirty="0" err="1"/>
              <a:t>Allison</a:t>
            </a:r>
            <a:r>
              <a:rPr lang="fi-FI" sz="1000" dirty="0"/>
              <a:t>, P. D. (1999). </a:t>
            </a:r>
            <a:r>
              <a:rPr lang="fi-FI" sz="1000" i="1" dirty="0" err="1"/>
              <a:t>Multiple</a:t>
            </a:r>
            <a:r>
              <a:rPr lang="fi-FI" sz="1000" i="1" dirty="0"/>
              <a:t> Regression : A </a:t>
            </a:r>
            <a:r>
              <a:rPr lang="fi-FI" sz="1000" i="1" dirty="0" err="1"/>
              <a:t>Primer</a:t>
            </a:r>
            <a:r>
              <a:rPr lang="fi-FI" sz="1000" dirty="0"/>
              <a:t>. </a:t>
            </a:r>
            <a:r>
              <a:rPr lang="fi-FI" sz="1000" dirty="0" err="1"/>
              <a:t>Thousand</a:t>
            </a:r>
            <a:r>
              <a:rPr lang="fi-FI" sz="1000" dirty="0"/>
              <a:t> </a:t>
            </a:r>
            <a:r>
              <a:rPr lang="fi-FI" sz="1000" dirty="0" err="1"/>
              <a:t>Oaks</a:t>
            </a:r>
            <a:r>
              <a:rPr lang="fi-FI" sz="1000" dirty="0"/>
              <a:t>, </a:t>
            </a:r>
            <a:r>
              <a:rPr lang="fi-FI" sz="1000" dirty="0" err="1"/>
              <a:t>Calif</a:t>
            </a:r>
            <a:r>
              <a:rPr lang="fi-FI" sz="1000" dirty="0"/>
              <a:t>: SAGE Publications, Inc. </a:t>
            </a:r>
            <a:r>
              <a:rPr lang="fi-FI" sz="1000" dirty="0" err="1"/>
              <a:t>Pp</a:t>
            </a:r>
            <a:r>
              <a:rPr lang="fi-FI" sz="1000" dirty="0"/>
              <a:t>. 92-93</a:t>
            </a:r>
            <a:endParaRPr lang="fi-FI" sz="1000" dirty="0">
              <a:effectLst/>
            </a:endParaRPr>
          </a:p>
        </p:txBody>
      </p:sp>
    </p:spTree>
    <p:extLst>
      <p:ext uri="{BB962C8B-B14F-4D97-AF65-F5344CB8AC3E}">
        <p14:creationId xmlns:p14="http://schemas.microsoft.com/office/powerpoint/2010/main" val="314415008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51700A4-BC79-284E-9C89-1DF92F573A7C}"/>
              </a:ext>
            </a:extLst>
          </p:cNvPr>
          <p:cNvSpPr/>
          <p:nvPr/>
        </p:nvSpPr>
        <p:spPr>
          <a:xfrm>
            <a:off x="2846070" y="2545734"/>
            <a:ext cx="3176337" cy="277207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a:t>Prestige</a:t>
            </a:r>
            <a:endParaRPr lang="fi-FI" dirty="0"/>
          </a:p>
        </p:txBody>
      </p:sp>
      <p:sp>
        <p:nvSpPr>
          <p:cNvPr id="4" name="Title 3">
            <a:extLst>
              <a:ext uri="{FF2B5EF4-FFF2-40B4-BE49-F238E27FC236}">
                <a16:creationId xmlns:a16="http://schemas.microsoft.com/office/drawing/2014/main" id="{4DAC92E6-FBD8-7D45-8D58-D427AAA92F78}"/>
              </a:ext>
            </a:extLst>
          </p:cNvPr>
          <p:cNvSpPr>
            <a:spLocks noGrp="1"/>
          </p:cNvSpPr>
          <p:nvPr>
            <p:ph type="title"/>
          </p:nvPr>
        </p:nvSpPr>
        <p:spPr/>
        <p:txBody>
          <a:bodyPr/>
          <a:lstStyle/>
          <a:p>
            <a:r>
              <a:rPr lang="fi-FI" dirty="0" err="1"/>
              <a:t>Venn</a:t>
            </a:r>
            <a:r>
              <a:rPr lang="fi-FI" dirty="0"/>
              <a:t> </a:t>
            </a:r>
            <a:r>
              <a:rPr lang="fi-FI" dirty="0" err="1"/>
              <a:t>diagram</a:t>
            </a:r>
            <a:r>
              <a:rPr lang="fi-FI" dirty="0"/>
              <a:t> </a:t>
            </a:r>
            <a:r>
              <a:rPr lang="fi-FI" dirty="0" err="1"/>
              <a:t>representation</a:t>
            </a:r>
            <a:r>
              <a:rPr lang="fi-FI" dirty="0"/>
              <a:t> of regression</a:t>
            </a:r>
          </a:p>
        </p:txBody>
      </p:sp>
      <p:sp>
        <p:nvSpPr>
          <p:cNvPr id="5" name="Oval 4">
            <a:extLst>
              <a:ext uri="{FF2B5EF4-FFF2-40B4-BE49-F238E27FC236}">
                <a16:creationId xmlns:a16="http://schemas.microsoft.com/office/drawing/2014/main" id="{E7DADCE3-6A6C-EC47-A855-DB2A5FF00A92}"/>
              </a:ext>
            </a:extLst>
          </p:cNvPr>
          <p:cNvSpPr/>
          <p:nvPr/>
        </p:nvSpPr>
        <p:spPr>
          <a:xfrm>
            <a:off x="837398" y="1690689"/>
            <a:ext cx="3176337" cy="2772076"/>
          </a:xfrm>
          <a:prstGeom prst="ellipse">
            <a:avLst/>
          </a:prstGeom>
          <a:solidFill>
            <a:schemeClr val="accent6">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a:t>Education</a:t>
            </a:r>
            <a:endParaRPr lang="fi-FI" dirty="0"/>
          </a:p>
        </p:txBody>
      </p:sp>
      <p:sp>
        <p:nvSpPr>
          <p:cNvPr id="7" name="Oval 6">
            <a:extLst>
              <a:ext uri="{FF2B5EF4-FFF2-40B4-BE49-F238E27FC236}">
                <a16:creationId xmlns:a16="http://schemas.microsoft.com/office/drawing/2014/main" id="{90819E64-2193-4640-84BD-B7416DE55DFE}"/>
              </a:ext>
            </a:extLst>
          </p:cNvPr>
          <p:cNvSpPr/>
          <p:nvPr/>
        </p:nvSpPr>
        <p:spPr>
          <a:xfrm>
            <a:off x="941772" y="3739266"/>
            <a:ext cx="3176337" cy="2772076"/>
          </a:xfrm>
          <a:prstGeom prst="ellipse">
            <a:avLst/>
          </a:prstGeom>
          <a:solidFill>
            <a:schemeClr val="accent6">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a:t>Others</a:t>
            </a:r>
            <a:r>
              <a:rPr lang="fi-FI" dirty="0"/>
              <a:t> </a:t>
            </a:r>
            <a:br>
              <a:rPr lang="fi-FI" dirty="0"/>
            </a:br>
            <a:r>
              <a:rPr lang="fi-FI" dirty="0"/>
              <a:t>(</a:t>
            </a:r>
            <a:r>
              <a:rPr lang="fi-FI" dirty="0" err="1"/>
              <a:t>women</a:t>
            </a:r>
            <a:r>
              <a:rPr lang="fi-FI" dirty="0"/>
              <a:t>, </a:t>
            </a:r>
            <a:r>
              <a:rPr lang="fi-FI" dirty="0" err="1"/>
              <a:t>income</a:t>
            </a:r>
            <a:r>
              <a:rPr lang="fi-FI" dirty="0"/>
              <a:t>)</a:t>
            </a:r>
          </a:p>
        </p:txBody>
      </p:sp>
    </p:spTree>
    <p:extLst>
      <p:ext uri="{BB962C8B-B14F-4D97-AF65-F5344CB8AC3E}">
        <p14:creationId xmlns:p14="http://schemas.microsoft.com/office/powerpoint/2010/main" val="194537612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51700A4-BC79-284E-9C89-1DF92F573A7C}"/>
              </a:ext>
            </a:extLst>
          </p:cNvPr>
          <p:cNvSpPr/>
          <p:nvPr/>
        </p:nvSpPr>
        <p:spPr>
          <a:xfrm>
            <a:off x="2846070" y="2545734"/>
            <a:ext cx="3176337" cy="277207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a:t>Prestige</a:t>
            </a:r>
            <a:endParaRPr lang="fi-FI" dirty="0"/>
          </a:p>
          <a:p>
            <a:pPr algn="ctr"/>
            <a:r>
              <a:rPr lang="fi-FI" dirty="0" err="1"/>
              <a:t>residual</a:t>
            </a:r>
            <a:endParaRPr lang="fi-FI" dirty="0"/>
          </a:p>
        </p:txBody>
      </p:sp>
      <p:sp>
        <p:nvSpPr>
          <p:cNvPr id="4" name="Title 3">
            <a:extLst>
              <a:ext uri="{FF2B5EF4-FFF2-40B4-BE49-F238E27FC236}">
                <a16:creationId xmlns:a16="http://schemas.microsoft.com/office/drawing/2014/main" id="{4DAC92E6-FBD8-7D45-8D58-D427AAA92F78}"/>
              </a:ext>
            </a:extLst>
          </p:cNvPr>
          <p:cNvSpPr>
            <a:spLocks noGrp="1"/>
          </p:cNvSpPr>
          <p:nvPr>
            <p:ph type="title"/>
          </p:nvPr>
        </p:nvSpPr>
        <p:spPr/>
        <p:txBody>
          <a:bodyPr/>
          <a:lstStyle/>
          <a:p>
            <a:r>
              <a:rPr lang="fi-FI" dirty="0" err="1"/>
              <a:t>Venn</a:t>
            </a:r>
            <a:r>
              <a:rPr lang="fi-FI" dirty="0"/>
              <a:t> </a:t>
            </a:r>
            <a:r>
              <a:rPr lang="fi-FI" dirty="0" err="1"/>
              <a:t>diagram</a:t>
            </a:r>
            <a:r>
              <a:rPr lang="fi-FI" dirty="0"/>
              <a:t> </a:t>
            </a:r>
            <a:r>
              <a:rPr lang="fi-FI" dirty="0" err="1"/>
              <a:t>representation</a:t>
            </a:r>
            <a:r>
              <a:rPr lang="fi-FI" dirty="0"/>
              <a:t> of regression</a:t>
            </a:r>
          </a:p>
        </p:txBody>
      </p:sp>
      <p:sp>
        <p:nvSpPr>
          <p:cNvPr id="5" name="Oval 4">
            <a:extLst>
              <a:ext uri="{FF2B5EF4-FFF2-40B4-BE49-F238E27FC236}">
                <a16:creationId xmlns:a16="http://schemas.microsoft.com/office/drawing/2014/main" id="{E7DADCE3-6A6C-EC47-A855-DB2A5FF00A92}"/>
              </a:ext>
            </a:extLst>
          </p:cNvPr>
          <p:cNvSpPr/>
          <p:nvPr/>
        </p:nvSpPr>
        <p:spPr>
          <a:xfrm>
            <a:off x="837398" y="1690689"/>
            <a:ext cx="3176337" cy="2772076"/>
          </a:xfrm>
          <a:prstGeom prst="ellipse">
            <a:avLst/>
          </a:prstGeom>
          <a:solidFill>
            <a:schemeClr val="accent6">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a:t>Education</a:t>
            </a:r>
            <a:endParaRPr lang="fi-FI" dirty="0"/>
          </a:p>
          <a:p>
            <a:pPr algn="ctr"/>
            <a:r>
              <a:rPr lang="fi-FI" dirty="0" err="1"/>
              <a:t>residual</a:t>
            </a:r>
            <a:endParaRPr lang="fi-FI" dirty="0"/>
          </a:p>
        </p:txBody>
      </p:sp>
      <p:sp>
        <p:nvSpPr>
          <p:cNvPr id="7" name="Oval 6">
            <a:extLst>
              <a:ext uri="{FF2B5EF4-FFF2-40B4-BE49-F238E27FC236}">
                <a16:creationId xmlns:a16="http://schemas.microsoft.com/office/drawing/2014/main" id="{90819E64-2193-4640-84BD-B7416DE55DFE}"/>
              </a:ext>
            </a:extLst>
          </p:cNvPr>
          <p:cNvSpPr/>
          <p:nvPr/>
        </p:nvSpPr>
        <p:spPr>
          <a:xfrm>
            <a:off x="941772" y="3739266"/>
            <a:ext cx="3176337" cy="27720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a:t>Others</a:t>
            </a:r>
            <a:r>
              <a:rPr lang="fi-FI" dirty="0"/>
              <a:t> </a:t>
            </a:r>
            <a:br>
              <a:rPr lang="fi-FI" dirty="0"/>
            </a:br>
            <a:r>
              <a:rPr lang="fi-FI" dirty="0"/>
              <a:t>(</a:t>
            </a:r>
            <a:r>
              <a:rPr lang="fi-FI" dirty="0" err="1"/>
              <a:t>women</a:t>
            </a:r>
            <a:r>
              <a:rPr lang="fi-FI" dirty="0"/>
              <a:t>, </a:t>
            </a:r>
            <a:r>
              <a:rPr lang="fi-FI" dirty="0" err="1"/>
              <a:t>income</a:t>
            </a:r>
            <a:r>
              <a:rPr lang="fi-FI" dirty="0"/>
              <a:t>)</a:t>
            </a:r>
          </a:p>
        </p:txBody>
      </p:sp>
      <p:pic>
        <p:nvPicPr>
          <p:cNvPr id="8" name="Content Placeholder 4">
            <a:extLst>
              <a:ext uri="{FF2B5EF4-FFF2-40B4-BE49-F238E27FC236}">
                <a16:creationId xmlns:a16="http://schemas.microsoft.com/office/drawing/2014/main" id="{C415754B-7537-1F48-BA57-5FDDFFFAEFBB}"/>
              </a:ext>
            </a:extLst>
          </p:cNvPr>
          <p:cNvPicPr>
            <a:picLocks noChangeAspect="1"/>
          </p:cNvPicPr>
          <p:nvPr/>
        </p:nvPicPr>
        <p:blipFill>
          <a:blip r:embed="rId2"/>
          <a:stretch>
            <a:fillRect/>
          </a:stretch>
        </p:blipFill>
        <p:spPr>
          <a:xfrm>
            <a:off x="81925" y="4369868"/>
            <a:ext cx="2764145" cy="2488132"/>
          </a:xfrm>
          <a:prstGeom prst="rect">
            <a:avLst/>
          </a:prstGeom>
        </p:spPr>
      </p:pic>
    </p:spTree>
    <p:extLst>
      <p:ext uri="{BB962C8B-B14F-4D97-AF65-F5344CB8AC3E}">
        <p14:creationId xmlns:p14="http://schemas.microsoft.com/office/powerpoint/2010/main" val="228423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62705" y="74726"/>
            <a:ext cx="8297648"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err="1">
                <a:latin typeface="Courier"/>
                <a:cs typeface="Courier"/>
              </a:rPr>
              <a:t>screenreg</a:t>
            </a:r>
            <a:r>
              <a:rPr lang="en-US" sz="1600" dirty="0">
                <a:latin typeface="Courier"/>
                <a:cs typeface="Courier"/>
              </a:rPr>
              <a:t>(list(m1,m2), digits = 4)</a:t>
            </a:r>
          </a:p>
          <a:p>
            <a:endParaRPr lang="en-US" sz="1600" dirty="0">
              <a:latin typeface="Courier"/>
              <a:cs typeface="Courier"/>
            </a:endParaRPr>
          </a:p>
          <a:p>
            <a:r>
              <a:rPr lang="en-US" sz="1600" b="0" dirty="0">
                <a:latin typeface="Courier"/>
                <a:cs typeface="Courier"/>
              </a:rPr>
              <a:t>=======================================</a:t>
            </a:r>
          </a:p>
          <a:p>
            <a:r>
              <a:rPr lang="en-US" sz="1600" b="0" dirty="0">
                <a:latin typeface="Courier"/>
                <a:cs typeface="Courier"/>
              </a:rPr>
              <a:t>             Model 1       Model 2     </a:t>
            </a:r>
          </a:p>
          <a:p>
            <a:r>
              <a:rPr lang="en-US" sz="1600" b="0" dirty="0">
                <a:latin typeface="Courier"/>
                <a:cs typeface="Courier"/>
              </a:rPr>
              <a:t>---------------------------------------</a:t>
            </a:r>
          </a:p>
          <a:p>
            <a:r>
              <a:rPr lang="en-US" sz="1600" b="0" dirty="0">
                <a:latin typeface="Courier"/>
                <a:cs typeface="Courier"/>
              </a:rPr>
              <a:t>(Intercept)   -6.7943 *     -0.0000    </a:t>
            </a:r>
          </a:p>
          <a:p>
            <a:r>
              <a:rPr lang="en-US" sz="1600" b="0" dirty="0">
                <a:latin typeface="Courier"/>
                <a:cs typeface="Courier"/>
              </a:rPr>
              <a:t>              (3.2391)      (0.7691)   </a:t>
            </a:r>
          </a:p>
          <a:p>
            <a:r>
              <a:rPr lang="en-US" sz="1600" b="0" dirty="0">
                <a:latin typeface="Courier"/>
                <a:cs typeface="Courier"/>
              </a:rPr>
              <a:t>education      4.1866 ***              </a:t>
            </a:r>
          </a:p>
          <a:p>
            <a:r>
              <a:rPr lang="en-US" sz="1600" b="0" dirty="0">
                <a:latin typeface="Courier"/>
                <a:cs typeface="Courier"/>
              </a:rPr>
              <a:t>              (0.3887)                 </a:t>
            </a:r>
          </a:p>
          <a:p>
            <a:r>
              <a:rPr lang="en-US" sz="1600" b="0" dirty="0">
                <a:latin typeface="Courier"/>
                <a:cs typeface="Courier"/>
              </a:rPr>
              <a:t>income         0.0013 ***              </a:t>
            </a:r>
          </a:p>
          <a:p>
            <a:r>
              <a:rPr lang="en-US" sz="1600" b="0" dirty="0">
                <a:latin typeface="Courier"/>
                <a:cs typeface="Courier"/>
              </a:rPr>
              <a:t>              (0.0003)                 </a:t>
            </a:r>
          </a:p>
          <a:p>
            <a:r>
              <a:rPr lang="en-US" sz="1600" b="0" dirty="0">
                <a:latin typeface="Courier"/>
                <a:cs typeface="Courier"/>
              </a:rPr>
              <a:t>women         -0.0089                  </a:t>
            </a:r>
          </a:p>
          <a:p>
            <a:r>
              <a:rPr lang="en-US" sz="1600" b="0" dirty="0">
                <a:latin typeface="Courier"/>
                <a:cs typeface="Courier"/>
              </a:rPr>
              <a:t>              (0.0304)                 </a:t>
            </a:r>
          </a:p>
          <a:p>
            <a:r>
              <a:rPr lang="en-US" sz="1600" b="0" dirty="0" err="1">
                <a:latin typeface="Courier"/>
                <a:cs typeface="Courier"/>
              </a:rPr>
              <a:t>reducation</a:t>
            </a:r>
            <a:r>
              <a:rPr lang="en-US" sz="1600" b="0" dirty="0">
                <a:latin typeface="Courier"/>
                <a:cs typeface="Courier"/>
              </a:rPr>
              <a:t>                   4.1866 ***</a:t>
            </a:r>
          </a:p>
          <a:p>
            <a:r>
              <a:rPr lang="en-US" sz="1600" b="0" dirty="0">
                <a:latin typeface="Courier"/>
                <a:cs typeface="Courier"/>
              </a:rPr>
              <a:t>                            (0.3848)   </a:t>
            </a:r>
          </a:p>
          <a:p>
            <a:r>
              <a:rPr lang="en-US" sz="1600" b="0" dirty="0">
                <a:latin typeface="Courier"/>
                <a:cs typeface="Courier"/>
              </a:rPr>
              <a:t>---------------------------------------</a:t>
            </a:r>
          </a:p>
          <a:p>
            <a:r>
              <a:rPr lang="en-US" sz="1600" b="0" dirty="0">
                <a:latin typeface="Courier"/>
                <a:cs typeface="Courier"/>
              </a:rPr>
              <a:t>R^2            0.7982        0.5421    </a:t>
            </a:r>
          </a:p>
          <a:p>
            <a:r>
              <a:rPr lang="en-US" sz="1600" b="0" dirty="0">
                <a:latin typeface="Courier"/>
                <a:cs typeface="Courier"/>
              </a:rPr>
              <a:t>Adj. R^2       0.7920        0.5375    </a:t>
            </a:r>
          </a:p>
          <a:p>
            <a:r>
              <a:rPr lang="en-US" sz="1600" b="0" dirty="0">
                <a:latin typeface="Courier"/>
                <a:cs typeface="Courier"/>
              </a:rPr>
              <a:t>Num. obs.    102           102         </a:t>
            </a:r>
          </a:p>
          <a:p>
            <a:r>
              <a:rPr lang="en-US" sz="1600" b="0" dirty="0">
                <a:latin typeface="Courier"/>
                <a:cs typeface="Courier"/>
              </a:rPr>
              <a:t>RMSE           7.8465        7.7676    </a:t>
            </a:r>
          </a:p>
          <a:p>
            <a:r>
              <a:rPr lang="en-US" sz="1600" b="0" dirty="0">
                <a:latin typeface="Courier"/>
                <a:cs typeface="Courier"/>
              </a:rPr>
              <a:t>=======================================</a:t>
            </a:r>
          </a:p>
          <a:p>
            <a:r>
              <a:rPr lang="en-US" sz="1600" b="0" dirty="0">
                <a:latin typeface="Courier"/>
                <a:cs typeface="Courier"/>
              </a:rPr>
              <a:t>*** p &lt; 0.001, ** p &lt; 0.01, * p &lt; 0.05</a:t>
            </a:r>
          </a:p>
          <a:p>
            <a:endParaRPr lang="en-US" sz="1600" b="0" dirty="0">
              <a:latin typeface="Courier"/>
              <a:cs typeface="Courier"/>
            </a:endParaRPr>
          </a:p>
          <a:p>
            <a:endParaRPr lang="en-US" sz="1600" b="0" dirty="0">
              <a:latin typeface="Courier"/>
              <a:cs typeface="Courier"/>
            </a:endParaRPr>
          </a:p>
          <a:p>
            <a:endParaRPr lang="en-US" sz="1600" b="0" dirty="0">
              <a:latin typeface="Courier"/>
              <a:cs typeface="Courier"/>
            </a:endParaRPr>
          </a:p>
          <a:p>
            <a:endParaRPr lang="en-US" sz="1600" b="0" dirty="0">
              <a:latin typeface="Courier"/>
              <a:cs typeface="Courier"/>
            </a:endParaRPr>
          </a:p>
          <a:p>
            <a:endParaRPr lang="en-US" sz="1600" b="0" dirty="0">
              <a:latin typeface="Courier"/>
              <a:cs typeface="Courier"/>
            </a:endParaRPr>
          </a:p>
        </p:txBody>
      </p:sp>
      <p:pic>
        <p:nvPicPr>
          <p:cNvPr id="3" name="Content Placeholder 4">
            <a:extLst>
              <a:ext uri="{FF2B5EF4-FFF2-40B4-BE49-F238E27FC236}">
                <a16:creationId xmlns:a16="http://schemas.microsoft.com/office/drawing/2014/main" id="{D8FF80B6-0362-FB4B-B6EB-F373DEC6D1C4}"/>
              </a:ext>
            </a:extLst>
          </p:cNvPr>
          <p:cNvPicPr>
            <a:picLocks noChangeAspect="1"/>
          </p:cNvPicPr>
          <p:nvPr/>
        </p:nvPicPr>
        <p:blipFill>
          <a:blip r:embed="rId3"/>
          <a:stretch>
            <a:fillRect/>
          </a:stretch>
        </p:blipFill>
        <p:spPr>
          <a:xfrm>
            <a:off x="5704003" y="0"/>
            <a:ext cx="3314834" cy="2983832"/>
          </a:xfrm>
          <a:prstGeom prst="rect">
            <a:avLst/>
          </a:prstGeom>
        </p:spPr>
      </p:pic>
    </p:spTree>
    <p:extLst>
      <p:ext uri="{BB962C8B-B14F-4D97-AF65-F5344CB8AC3E}">
        <p14:creationId xmlns:p14="http://schemas.microsoft.com/office/powerpoint/2010/main" val="410708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304298C-FFA1-ED4E-BD6B-94A96B7B719C}"/>
              </a:ext>
            </a:extLst>
          </p:cNvPr>
          <p:cNvSpPr/>
          <p:nvPr/>
        </p:nvSpPr>
        <p:spPr>
          <a:xfrm>
            <a:off x="1215949" y="2559189"/>
            <a:ext cx="6628640" cy="222512"/>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FF61B37-F286-644F-B0F7-45B0CBE72088}"/>
              </a:ext>
            </a:extLst>
          </p:cNvPr>
          <p:cNvSpPr/>
          <p:nvPr/>
        </p:nvSpPr>
        <p:spPr>
          <a:xfrm>
            <a:off x="704205" y="2791326"/>
            <a:ext cx="7140383" cy="259882"/>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EE1093E-ADA6-E140-B2D0-E2A94004EE35}"/>
              </a:ext>
            </a:extLst>
          </p:cNvPr>
          <p:cNvSpPr>
            <a:spLocks noGrp="1"/>
          </p:cNvSpPr>
          <p:nvPr>
            <p:ph type="title"/>
          </p:nvPr>
        </p:nvSpPr>
        <p:spPr/>
        <p:txBody>
          <a:bodyPr/>
          <a:lstStyle/>
          <a:p>
            <a:r>
              <a:rPr lang="fi-FI" dirty="0"/>
              <a:t>Regression </a:t>
            </a:r>
            <a:r>
              <a:rPr lang="fi-FI" dirty="0" err="1"/>
              <a:t>between</a:t>
            </a:r>
            <a:r>
              <a:rPr lang="fi-FI" dirty="0"/>
              <a:t> </a:t>
            </a:r>
            <a:r>
              <a:rPr lang="fi-FI" dirty="0" err="1"/>
              <a:t>residuals</a:t>
            </a:r>
            <a:endParaRPr lang="fi-FI" dirty="0"/>
          </a:p>
        </p:txBody>
      </p:sp>
      <p:pic>
        <p:nvPicPr>
          <p:cNvPr id="7" name="Picture 6">
            <a:extLst>
              <a:ext uri="{FF2B5EF4-FFF2-40B4-BE49-F238E27FC236}">
                <a16:creationId xmlns:a16="http://schemas.microsoft.com/office/drawing/2014/main" id="{2A15880E-7693-1E42-804D-A744FA08B0D9}"/>
              </a:ext>
            </a:extLst>
          </p:cNvPr>
          <p:cNvPicPr>
            <a:picLocks noChangeAspect="1"/>
          </p:cNvPicPr>
          <p:nvPr/>
        </p:nvPicPr>
        <p:blipFill rotWithShape="1">
          <a:blip r:embed="rId2"/>
          <a:srcRect l="4813" t="61726" r="20542" b="12825"/>
          <a:stretch/>
        </p:blipFill>
        <p:spPr>
          <a:xfrm>
            <a:off x="449156" y="2117559"/>
            <a:ext cx="7732318" cy="3262963"/>
          </a:xfrm>
          <a:prstGeom prst="rect">
            <a:avLst/>
          </a:prstGeom>
        </p:spPr>
      </p:pic>
      <p:sp>
        <p:nvSpPr>
          <p:cNvPr id="10" name="Rectangle 9">
            <a:extLst>
              <a:ext uri="{FF2B5EF4-FFF2-40B4-BE49-F238E27FC236}">
                <a16:creationId xmlns:a16="http://schemas.microsoft.com/office/drawing/2014/main" id="{D25904BC-6DB6-BE42-BB61-D64EADA3EB0F}"/>
              </a:ext>
            </a:extLst>
          </p:cNvPr>
          <p:cNvSpPr/>
          <p:nvPr/>
        </p:nvSpPr>
        <p:spPr>
          <a:xfrm>
            <a:off x="628650" y="5951770"/>
            <a:ext cx="7215939" cy="1169551"/>
          </a:xfrm>
          <a:prstGeom prst="rect">
            <a:avLst/>
          </a:prstGeom>
        </p:spPr>
        <p:txBody>
          <a:bodyPr wrap="square">
            <a:spAutoFit/>
          </a:bodyPr>
          <a:lstStyle/>
          <a:p>
            <a:r>
              <a:rPr lang="fi-FI" sz="1000" dirty="0" err="1"/>
              <a:t>Aguinis</a:t>
            </a:r>
            <a:r>
              <a:rPr lang="fi-FI" sz="1000" dirty="0"/>
              <a:t>, H., &amp; </a:t>
            </a:r>
            <a:r>
              <a:rPr lang="fi-FI" sz="1000" dirty="0" err="1"/>
              <a:t>Vandenberg</a:t>
            </a:r>
            <a:r>
              <a:rPr lang="fi-FI" sz="1000" dirty="0"/>
              <a:t>, R. J. (2014). An </a:t>
            </a:r>
            <a:r>
              <a:rPr lang="fi-FI" sz="1000" dirty="0" err="1"/>
              <a:t>Ounce</a:t>
            </a:r>
            <a:r>
              <a:rPr lang="fi-FI" sz="1000" dirty="0"/>
              <a:t> of Prevention Is Worth a </a:t>
            </a:r>
            <a:r>
              <a:rPr lang="fi-FI" sz="1000" dirty="0" err="1"/>
              <a:t>Pound</a:t>
            </a:r>
            <a:r>
              <a:rPr lang="fi-FI" sz="1000" dirty="0"/>
              <a:t> of Cure: </a:t>
            </a:r>
            <a:r>
              <a:rPr lang="fi-FI" sz="1000" dirty="0" err="1"/>
              <a:t>Improving</a:t>
            </a:r>
            <a:r>
              <a:rPr lang="fi-FI" sz="1000" dirty="0"/>
              <a:t> </a:t>
            </a:r>
            <a:r>
              <a:rPr lang="fi-FI" sz="1000" dirty="0" err="1"/>
              <a:t>Research</a:t>
            </a:r>
            <a:r>
              <a:rPr lang="fi-FI" sz="1000" dirty="0"/>
              <a:t> </a:t>
            </a:r>
            <a:r>
              <a:rPr lang="fi-FI" sz="1000" dirty="0" err="1"/>
              <a:t>Quality</a:t>
            </a:r>
            <a:r>
              <a:rPr lang="fi-FI" sz="1000" dirty="0"/>
              <a:t> </a:t>
            </a:r>
            <a:r>
              <a:rPr lang="fi-FI" sz="1000" dirty="0" err="1"/>
              <a:t>Before</a:t>
            </a:r>
            <a:r>
              <a:rPr lang="fi-FI" sz="1000" dirty="0"/>
              <a:t> Data </a:t>
            </a:r>
            <a:r>
              <a:rPr lang="fi-FI" sz="1000" dirty="0" err="1"/>
              <a:t>Collection</a:t>
            </a:r>
            <a:r>
              <a:rPr lang="fi-FI" sz="1000" dirty="0"/>
              <a:t>. </a:t>
            </a:r>
            <a:r>
              <a:rPr lang="fi-FI" sz="1000" i="1" dirty="0" err="1"/>
              <a:t>Annual</a:t>
            </a:r>
            <a:r>
              <a:rPr lang="fi-FI" sz="1000" i="1" dirty="0"/>
              <a:t> </a:t>
            </a:r>
            <a:r>
              <a:rPr lang="fi-FI" sz="1000" i="1" dirty="0" err="1"/>
              <a:t>Review</a:t>
            </a:r>
            <a:r>
              <a:rPr lang="fi-FI" sz="1000" i="1" dirty="0"/>
              <a:t> of </a:t>
            </a:r>
            <a:r>
              <a:rPr lang="fi-FI" sz="1000" i="1" dirty="0" err="1"/>
              <a:t>Organizational</a:t>
            </a:r>
            <a:r>
              <a:rPr lang="fi-FI" sz="1000" i="1" dirty="0"/>
              <a:t> </a:t>
            </a:r>
            <a:r>
              <a:rPr lang="fi-FI" sz="1000" i="1" dirty="0" err="1"/>
              <a:t>Psychology</a:t>
            </a:r>
            <a:r>
              <a:rPr lang="fi-FI" sz="1000" i="1" dirty="0"/>
              <a:t> and </a:t>
            </a:r>
            <a:r>
              <a:rPr lang="fi-FI" sz="1000" i="1" dirty="0" err="1"/>
              <a:t>Organizational</a:t>
            </a:r>
            <a:r>
              <a:rPr lang="fi-FI" sz="1000" i="1" dirty="0"/>
              <a:t> </a:t>
            </a:r>
            <a:r>
              <a:rPr lang="fi-FI" sz="1000" i="1" dirty="0" err="1"/>
              <a:t>Behavior</a:t>
            </a:r>
            <a:r>
              <a:rPr lang="fi-FI" sz="1000" dirty="0"/>
              <a:t>, </a:t>
            </a:r>
            <a:r>
              <a:rPr lang="fi-FI" sz="1000" i="1" dirty="0"/>
              <a:t>1</a:t>
            </a:r>
            <a:r>
              <a:rPr lang="fi-FI" sz="1000" dirty="0"/>
              <a:t>(1), 569–595. </a:t>
            </a:r>
            <a:r>
              <a:rPr lang="fi-FI" sz="1000" dirty="0">
                <a:hlinkClick r:id="rId3"/>
              </a:rPr>
              <a:t>https://doi.org/10.1146/annurev-orgpsych-031413-091231</a:t>
            </a:r>
            <a:r>
              <a:rPr lang="fi-FI" sz="1000" dirty="0"/>
              <a:t>, p. 587</a:t>
            </a:r>
          </a:p>
          <a:p>
            <a:r>
              <a:rPr lang="fi-FI" sz="1000" dirty="0"/>
              <a:t>Edwards, J. R. (2008). To </a:t>
            </a:r>
            <a:r>
              <a:rPr lang="fi-FI" sz="1000" dirty="0" err="1"/>
              <a:t>prosper</a:t>
            </a:r>
            <a:r>
              <a:rPr lang="fi-FI" sz="1000" dirty="0"/>
              <a:t>, </a:t>
            </a:r>
            <a:r>
              <a:rPr lang="fi-FI" sz="1000" dirty="0" err="1"/>
              <a:t>organizational</a:t>
            </a:r>
            <a:r>
              <a:rPr lang="fi-FI" sz="1000" dirty="0"/>
              <a:t> </a:t>
            </a:r>
            <a:r>
              <a:rPr lang="fi-FI" sz="1000" dirty="0" err="1"/>
              <a:t>psychology</a:t>
            </a:r>
            <a:r>
              <a:rPr lang="fi-FI" sz="1000" dirty="0"/>
              <a:t> </a:t>
            </a:r>
            <a:r>
              <a:rPr lang="fi-FI" sz="1000" dirty="0" err="1"/>
              <a:t>should</a:t>
            </a:r>
            <a:r>
              <a:rPr lang="fi-FI" sz="1000" dirty="0"/>
              <a:t>… </a:t>
            </a:r>
            <a:r>
              <a:rPr lang="fi-FI" sz="1000" dirty="0" err="1"/>
              <a:t>overcome</a:t>
            </a:r>
            <a:r>
              <a:rPr lang="fi-FI" sz="1000" dirty="0"/>
              <a:t> </a:t>
            </a:r>
            <a:r>
              <a:rPr lang="fi-FI" sz="1000" dirty="0" err="1"/>
              <a:t>methodological</a:t>
            </a:r>
            <a:r>
              <a:rPr lang="fi-FI" sz="1000" dirty="0"/>
              <a:t> </a:t>
            </a:r>
            <a:r>
              <a:rPr lang="fi-FI" sz="1000" dirty="0" err="1"/>
              <a:t>barriers</a:t>
            </a:r>
            <a:r>
              <a:rPr lang="fi-FI" sz="1000" dirty="0"/>
              <a:t> to </a:t>
            </a:r>
            <a:r>
              <a:rPr lang="fi-FI" sz="1000" dirty="0" err="1"/>
              <a:t>progress</a:t>
            </a:r>
            <a:r>
              <a:rPr lang="fi-FI" sz="1000" dirty="0"/>
              <a:t>. </a:t>
            </a:r>
            <a:r>
              <a:rPr lang="fi-FI" sz="1000" i="1" dirty="0"/>
              <a:t>Journal of </a:t>
            </a:r>
            <a:r>
              <a:rPr lang="fi-FI" sz="1000" i="1" dirty="0" err="1"/>
              <a:t>Organizational</a:t>
            </a:r>
            <a:r>
              <a:rPr lang="fi-FI" sz="1000" i="1" dirty="0"/>
              <a:t> </a:t>
            </a:r>
            <a:r>
              <a:rPr lang="fi-FI" sz="1000" i="1" dirty="0" err="1"/>
              <a:t>Behavior</a:t>
            </a:r>
            <a:r>
              <a:rPr lang="fi-FI" sz="1000" dirty="0"/>
              <a:t>, </a:t>
            </a:r>
            <a:r>
              <a:rPr lang="fi-FI" sz="1000" i="1" dirty="0"/>
              <a:t>29</a:t>
            </a:r>
            <a:r>
              <a:rPr lang="fi-FI" sz="1000" dirty="0"/>
              <a:t>(4), 469–491.</a:t>
            </a:r>
          </a:p>
          <a:p>
            <a:endParaRPr lang="fi-FI" sz="1000" dirty="0"/>
          </a:p>
          <a:p>
            <a:endParaRPr lang="fi-FI" sz="1000" dirty="0">
              <a:effectLst/>
            </a:endParaRPr>
          </a:p>
        </p:txBody>
      </p:sp>
    </p:spTree>
    <p:extLst>
      <p:ext uri="{BB962C8B-B14F-4D97-AF65-F5344CB8AC3E}">
        <p14:creationId xmlns:p14="http://schemas.microsoft.com/office/powerpoint/2010/main" val="4240117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449CE3-5BAD-534A-B001-00E249E88274}"/>
              </a:ext>
            </a:extLst>
          </p:cNvPr>
          <p:cNvPicPr>
            <a:picLocks noChangeAspect="1"/>
          </p:cNvPicPr>
          <p:nvPr/>
        </p:nvPicPr>
        <p:blipFill rotWithShape="1">
          <a:blip r:embed="rId2"/>
          <a:srcRect b="69458"/>
          <a:stretch/>
        </p:blipFill>
        <p:spPr>
          <a:xfrm>
            <a:off x="-481569" y="85060"/>
            <a:ext cx="9625569" cy="4199861"/>
          </a:xfrm>
          <a:prstGeom prst="rect">
            <a:avLst/>
          </a:prstGeom>
        </p:spPr>
      </p:pic>
      <p:sp>
        <p:nvSpPr>
          <p:cNvPr id="6" name="Text Box 8">
            <a:extLst>
              <a:ext uri="{FF2B5EF4-FFF2-40B4-BE49-F238E27FC236}">
                <a16:creationId xmlns:a16="http://schemas.microsoft.com/office/drawing/2014/main" id="{CF2205C3-A914-8542-B321-CB0E58D65453}"/>
              </a:ext>
            </a:extLst>
          </p:cNvPr>
          <p:cNvSpPr txBox="1">
            <a:spLocks noChangeArrowheads="1"/>
          </p:cNvSpPr>
          <p:nvPr/>
        </p:nvSpPr>
        <p:spPr bwMode="auto">
          <a:xfrm>
            <a:off x="390525" y="6529368"/>
            <a:ext cx="9592653" cy="246221"/>
          </a:xfrm>
          <a:prstGeom prst="rect">
            <a:avLst/>
          </a:prstGeom>
          <a:noFill/>
          <a:ln w="9525" algn="ctr">
            <a:noFill/>
            <a:miter lim="800000"/>
            <a:headEnd/>
            <a:tailEnd/>
          </a:ln>
        </p:spPr>
        <p:txBody>
          <a:bodyPr wrap="square">
            <a:spAutoFit/>
          </a:bodyPr>
          <a:lstStyle/>
          <a:p>
            <a:r>
              <a:rPr lang="fi-FI" sz="1000" dirty="0" err="1"/>
              <a:t>Kline</a:t>
            </a:r>
            <a:r>
              <a:rPr lang="fi-FI" sz="1000" dirty="0"/>
              <a:t>, R. B. (2011). </a:t>
            </a:r>
            <a:r>
              <a:rPr lang="fi-FI" sz="1000" i="1" dirty="0" err="1"/>
              <a:t>Principles</a:t>
            </a:r>
            <a:r>
              <a:rPr lang="fi-FI" sz="1000" i="1" dirty="0"/>
              <a:t> and </a:t>
            </a:r>
            <a:r>
              <a:rPr lang="fi-FI" sz="1000" i="1" dirty="0" err="1"/>
              <a:t>practice</a:t>
            </a:r>
            <a:r>
              <a:rPr lang="fi-FI" sz="1000" i="1" dirty="0"/>
              <a:t> of </a:t>
            </a:r>
            <a:r>
              <a:rPr lang="fi-FI" sz="1000" i="1" dirty="0" err="1"/>
              <a:t>structural</a:t>
            </a:r>
            <a:r>
              <a:rPr lang="fi-FI" sz="1000" i="1" dirty="0"/>
              <a:t> </a:t>
            </a:r>
            <a:r>
              <a:rPr lang="fi-FI" sz="1000" i="1" dirty="0" err="1"/>
              <a:t>equation</a:t>
            </a:r>
            <a:r>
              <a:rPr lang="fi-FI" sz="1000" i="1" dirty="0"/>
              <a:t> </a:t>
            </a:r>
            <a:r>
              <a:rPr lang="fi-FI" sz="1000" i="1" dirty="0" err="1"/>
              <a:t>modeling</a:t>
            </a:r>
            <a:r>
              <a:rPr lang="fi-FI" sz="1000" dirty="0"/>
              <a:t> (3rd ed.). New York, NY: </a:t>
            </a:r>
            <a:r>
              <a:rPr lang="fi-FI" sz="1000" dirty="0" err="1"/>
              <a:t>Guilford</a:t>
            </a:r>
            <a:r>
              <a:rPr lang="fi-FI" sz="1000" dirty="0"/>
              <a:t> Press., </a:t>
            </a:r>
            <a:r>
              <a:rPr lang="fi-FI" sz="1000" dirty="0" err="1"/>
              <a:t>pp</a:t>
            </a:r>
            <a:r>
              <a:rPr lang="fi-FI" sz="1000" dirty="0"/>
              <a:t>. 6, 27-28</a:t>
            </a:r>
            <a:endParaRPr lang="fi-FI" sz="1000" dirty="0">
              <a:effectLst/>
            </a:endParaRPr>
          </a:p>
        </p:txBody>
      </p:sp>
      <p:sp>
        <p:nvSpPr>
          <p:cNvPr id="7" name="TextBox 6">
            <a:extLst>
              <a:ext uri="{FF2B5EF4-FFF2-40B4-BE49-F238E27FC236}">
                <a16:creationId xmlns:a16="http://schemas.microsoft.com/office/drawing/2014/main" id="{D640BC9F-2C4A-2442-937F-CB131003738E}"/>
              </a:ext>
            </a:extLst>
          </p:cNvPr>
          <p:cNvSpPr txBox="1"/>
          <p:nvPr/>
        </p:nvSpPr>
        <p:spPr>
          <a:xfrm>
            <a:off x="762665" y="4622314"/>
            <a:ext cx="7466935" cy="1569660"/>
          </a:xfrm>
          <a:prstGeom prst="rect">
            <a:avLst/>
          </a:prstGeom>
          <a:noFill/>
        </p:spPr>
        <p:txBody>
          <a:bodyPr wrap="square" rtlCol="0">
            <a:spAutoFit/>
          </a:bodyPr>
          <a:lstStyle/>
          <a:p>
            <a:r>
              <a:rPr lang="fi-FI" sz="2400" dirty="0"/>
              <a:t>"</a:t>
            </a:r>
            <a:r>
              <a:rPr lang="fi-FI" sz="2400" dirty="0" err="1"/>
              <a:t>Use</a:t>
            </a:r>
            <a:r>
              <a:rPr lang="fi-FI" sz="2400" dirty="0"/>
              <a:t> </a:t>
            </a:r>
            <a:r>
              <a:rPr lang="fi-FI" sz="2400" dirty="0" err="1"/>
              <a:t>the</a:t>
            </a:r>
            <a:r>
              <a:rPr lang="fi-FI" sz="2400" dirty="0"/>
              <a:t> Best </a:t>
            </a:r>
            <a:r>
              <a:rPr lang="fi-FI" sz="2400" dirty="0" err="1"/>
              <a:t>Research</a:t>
            </a:r>
            <a:r>
              <a:rPr lang="fi-FI" sz="2400" dirty="0"/>
              <a:t> Computer in </a:t>
            </a:r>
            <a:r>
              <a:rPr lang="fi-FI" sz="2400" dirty="0" err="1"/>
              <a:t>the</a:t>
            </a:r>
            <a:r>
              <a:rPr lang="fi-FI" sz="2400" dirty="0"/>
              <a:t> World. </a:t>
            </a:r>
            <a:r>
              <a:rPr lang="fi-FI" sz="2400" dirty="0" err="1"/>
              <a:t>Which</a:t>
            </a:r>
            <a:r>
              <a:rPr lang="fi-FI" sz="2400" dirty="0"/>
              <a:t> is </a:t>
            </a:r>
            <a:r>
              <a:rPr lang="fi-FI" sz="2400" dirty="0" err="1"/>
              <a:t>the</a:t>
            </a:r>
            <a:r>
              <a:rPr lang="fi-FI" sz="2400" dirty="0"/>
              <a:t> </a:t>
            </a:r>
            <a:r>
              <a:rPr lang="fi-FI" sz="2400" dirty="0" err="1"/>
              <a:t>human</a:t>
            </a:r>
            <a:r>
              <a:rPr lang="fi-FI" sz="2400" dirty="0"/>
              <a:t> </a:t>
            </a:r>
            <a:r>
              <a:rPr lang="fi-FI" sz="2400" dirty="0" err="1"/>
              <a:t>brain</a:t>
            </a:r>
            <a:r>
              <a:rPr lang="fi-FI" sz="2400" dirty="0"/>
              <a:t>; </a:t>
            </a:r>
            <a:r>
              <a:rPr lang="fi-FI" sz="2400" dirty="0" err="1"/>
              <a:t>specifically</a:t>
            </a:r>
            <a:r>
              <a:rPr lang="fi-FI" sz="2400" dirty="0"/>
              <a:t>–</a:t>
            </a:r>
            <a:r>
              <a:rPr lang="fi-FI" sz="2400" i="1" dirty="0" err="1"/>
              <a:t>yours</a:t>
            </a:r>
            <a:r>
              <a:rPr lang="fi-FI" sz="2400" dirty="0"/>
              <a:t>.”</a:t>
            </a:r>
          </a:p>
          <a:p>
            <a:endParaRPr lang="fi-FI" sz="2400" dirty="0"/>
          </a:p>
          <a:p>
            <a:r>
              <a:rPr lang="fi-FI" sz="2400" dirty="0"/>
              <a:t>"</a:t>
            </a:r>
            <a:r>
              <a:rPr lang="fi-FI" sz="2400" dirty="0" err="1"/>
              <a:t>Death</a:t>
            </a:r>
            <a:r>
              <a:rPr lang="fi-FI" sz="2400" dirty="0"/>
              <a:t> to </a:t>
            </a:r>
            <a:r>
              <a:rPr lang="fi-FI" sz="2400" dirty="0" err="1"/>
              <a:t>Stepwise</a:t>
            </a:r>
            <a:r>
              <a:rPr lang="fi-FI" sz="2400" dirty="0"/>
              <a:t> Regression, </a:t>
            </a:r>
            <a:r>
              <a:rPr lang="fi-FI" sz="2400" dirty="0" err="1"/>
              <a:t>Think</a:t>
            </a:r>
            <a:r>
              <a:rPr lang="fi-FI" sz="2400" dirty="0"/>
              <a:t> for </a:t>
            </a:r>
            <a:r>
              <a:rPr lang="fi-FI" sz="2400" dirty="0" err="1"/>
              <a:t>Yourself</a:t>
            </a:r>
            <a:r>
              <a:rPr lang="fi-FI" sz="2400" dirty="0"/>
              <a:t>” </a:t>
            </a:r>
          </a:p>
        </p:txBody>
      </p:sp>
    </p:spTree>
    <p:extLst>
      <p:ext uri="{BB962C8B-B14F-4D97-AF65-F5344CB8AC3E}">
        <p14:creationId xmlns:p14="http://schemas.microsoft.com/office/powerpoint/2010/main" val="50415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145F1-57D3-2542-83FC-95F7CEAF23FB}"/>
              </a:ext>
            </a:extLst>
          </p:cNvPr>
          <p:cNvSpPr>
            <a:spLocks noGrp="1"/>
          </p:cNvSpPr>
          <p:nvPr>
            <p:ph type="title"/>
          </p:nvPr>
        </p:nvSpPr>
        <p:spPr/>
        <p:txBody>
          <a:bodyPr/>
          <a:lstStyle/>
          <a:p>
            <a:r>
              <a:rPr lang="fi-FI" dirty="0" err="1"/>
              <a:t>Log</a:t>
            </a:r>
            <a:r>
              <a:rPr lang="fi-FI" dirty="0"/>
              <a:t> </a:t>
            </a:r>
            <a:r>
              <a:rPr lang="fi-FI" dirty="0" err="1"/>
              <a:t>transformation</a:t>
            </a:r>
            <a:endParaRPr lang="fi-FI" dirty="0"/>
          </a:p>
        </p:txBody>
      </p:sp>
      <p:sp>
        <p:nvSpPr>
          <p:cNvPr id="3" name="Content Placeholder 2">
            <a:extLst>
              <a:ext uri="{FF2B5EF4-FFF2-40B4-BE49-F238E27FC236}">
                <a16:creationId xmlns:a16="http://schemas.microsoft.com/office/drawing/2014/main" id="{D503BA84-03BF-F349-895D-9FD23E56975B}"/>
              </a:ext>
            </a:extLst>
          </p:cNvPr>
          <p:cNvSpPr>
            <a:spLocks noGrp="1"/>
          </p:cNvSpPr>
          <p:nvPr>
            <p:ph idx="1"/>
          </p:nvPr>
        </p:nvSpPr>
        <p:spPr/>
        <p:txBody>
          <a:bodyPr/>
          <a:lstStyle/>
          <a:p>
            <a:r>
              <a:rPr lang="fi-FI" dirty="0"/>
              <a:t>”</a:t>
            </a:r>
            <a:r>
              <a:rPr lang="en" dirty="0"/>
              <a:t> The logarithm transformation might also mitigate heteroskedasticity or outlier problematics of the dataset</a:t>
            </a:r>
            <a:r>
              <a:rPr lang="fi-FI" dirty="0"/>
              <a:t>”</a:t>
            </a:r>
          </a:p>
          <a:p>
            <a:r>
              <a:rPr lang="en" dirty="0"/>
              <a:t>“</a:t>
            </a:r>
            <a:r>
              <a:rPr lang="en" b="1" dirty="0"/>
              <a:t>Logarithmic transformation </a:t>
            </a:r>
            <a:r>
              <a:rPr lang="en" dirty="0"/>
              <a:t>means that you take the logarithmic value of the dependent variable’s value (Wooldridge 2001). This is done to make the variable more normally distributed.”</a:t>
            </a:r>
          </a:p>
          <a:p>
            <a:endParaRPr lang="fi-FI" dirty="0"/>
          </a:p>
        </p:txBody>
      </p:sp>
    </p:spTree>
    <p:extLst>
      <p:ext uri="{BB962C8B-B14F-4D97-AF65-F5344CB8AC3E}">
        <p14:creationId xmlns:p14="http://schemas.microsoft.com/office/powerpoint/2010/main" val="2059580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91596-34C9-CB4E-918A-F056982B59E7}"/>
              </a:ext>
            </a:extLst>
          </p:cNvPr>
          <p:cNvSpPr>
            <a:spLocks noGrp="1"/>
          </p:cNvSpPr>
          <p:nvPr>
            <p:ph type="title"/>
          </p:nvPr>
        </p:nvSpPr>
        <p:spPr/>
        <p:txBody>
          <a:bodyPr/>
          <a:lstStyle/>
          <a:p>
            <a:r>
              <a:rPr lang="fi-FI" dirty="0" err="1"/>
              <a:t>Collinearity</a:t>
            </a:r>
            <a:endParaRPr lang="fi-FI" dirty="0"/>
          </a:p>
        </p:txBody>
      </p:sp>
      <p:sp>
        <p:nvSpPr>
          <p:cNvPr id="3" name="Content Placeholder 2">
            <a:extLst>
              <a:ext uri="{FF2B5EF4-FFF2-40B4-BE49-F238E27FC236}">
                <a16:creationId xmlns:a16="http://schemas.microsoft.com/office/drawing/2014/main" id="{3992E1EE-53BE-474D-83A5-21633F969CDA}"/>
              </a:ext>
            </a:extLst>
          </p:cNvPr>
          <p:cNvSpPr>
            <a:spLocks noGrp="1"/>
          </p:cNvSpPr>
          <p:nvPr>
            <p:ph idx="1"/>
          </p:nvPr>
        </p:nvSpPr>
        <p:spPr/>
        <p:txBody>
          <a:bodyPr/>
          <a:lstStyle/>
          <a:p>
            <a:r>
              <a:rPr lang="fi-FI" dirty="0"/>
              <a:t>”</a:t>
            </a:r>
            <a:r>
              <a:rPr lang="en" dirty="0"/>
              <a:t> Correlation between control variables is not a problem. […] Multicollinearity can be mitigated by collecting more data or removing or combining overlapping independent variables from the regression.</a:t>
            </a:r>
            <a:r>
              <a:rPr lang="fi-FI" dirty="0"/>
              <a:t>”</a:t>
            </a:r>
          </a:p>
          <a:p>
            <a:r>
              <a:rPr lang="fi-FI" dirty="0"/>
              <a:t>”T</a:t>
            </a:r>
            <a:r>
              <a:rPr lang="en" dirty="0" err="1"/>
              <a:t>ypically</a:t>
            </a:r>
            <a:r>
              <a:rPr lang="en" dirty="0"/>
              <a:t>, to eliminate the problem of multicollinearity in a regression model, we need to first identify those collinear independent variables and keep only one left or combine some of them into a single variables.</a:t>
            </a:r>
            <a:r>
              <a:rPr lang="fi-FI" dirty="0"/>
              <a:t>”</a:t>
            </a:r>
          </a:p>
        </p:txBody>
      </p:sp>
    </p:spTree>
    <p:extLst>
      <p:ext uri="{BB962C8B-B14F-4D97-AF65-F5344CB8AC3E}">
        <p14:creationId xmlns:p14="http://schemas.microsoft.com/office/powerpoint/2010/main" val="175674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7B301-D67A-6C45-AAA2-C52CE03153C7}"/>
              </a:ext>
            </a:extLst>
          </p:cNvPr>
          <p:cNvSpPr>
            <a:spLocks noGrp="1"/>
          </p:cNvSpPr>
          <p:nvPr>
            <p:ph type="title"/>
          </p:nvPr>
        </p:nvSpPr>
        <p:spPr/>
        <p:txBody>
          <a:bodyPr/>
          <a:lstStyle/>
          <a:p>
            <a:r>
              <a:rPr lang="fi-FI" dirty="0" err="1"/>
              <a:t>Confidence</a:t>
            </a:r>
            <a:r>
              <a:rPr lang="fi-FI" dirty="0"/>
              <a:t> </a:t>
            </a:r>
            <a:r>
              <a:rPr lang="fi-FI" dirty="0" err="1"/>
              <a:t>interval</a:t>
            </a:r>
            <a:endParaRPr lang="fi-FI" dirty="0"/>
          </a:p>
        </p:txBody>
      </p:sp>
      <p:sp>
        <p:nvSpPr>
          <p:cNvPr id="3" name="Content Placeholder 2">
            <a:extLst>
              <a:ext uri="{FF2B5EF4-FFF2-40B4-BE49-F238E27FC236}">
                <a16:creationId xmlns:a16="http://schemas.microsoft.com/office/drawing/2014/main" id="{7EDDF052-490F-EF45-83F8-6C1B9F0D4AD0}"/>
              </a:ext>
            </a:extLst>
          </p:cNvPr>
          <p:cNvSpPr>
            <a:spLocks noGrp="1"/>
          </p:cNvSpPr>
          <p:nvPr>
            <p:ph idx="1"/>
          </p:nvPr>
        </p:nvSpPr>
        <p:spPr/>
        <p:txBody>
          <a:bodyPr/>
          <a:lstStyle/>
          <a:p>
            <a:r>
              <a:rPr lang="fi-FI" dirty="0"/>
              <a:t>”</a:t>
            </a:r>
            <a:r>
              <a:rPr lang="en" dirty="0"/>
              <a:t> The confidence interval is the range in which repeated random samples would fall in e.g. 95% of the cases”</a:t>
            </a:r>
          </a:p>
          <a:p>
            <a:r>
              <a:rPr lang="en" b="1" dirty="0"/>
              <a:t>“Confidence interval</a:t>
            </a:r>
            <a:r>
              <a:rPr lang="en" dirty="0"/>
              <a:t>​: This was such statistical jargon that I could not construct an intuitive explanation for myself. So I do not quote or try to write any fancy stuff here. Instead, I try to remember to ask this on the seminar.”</a:t>
            </a:r>
          </a:p>
          <a:p>
            <a:r>
              <a:rPr lang="en" dirty="0"/>
              <a:t>“</a:t>
            </a:r>
            <a:r>
              <a:rPr lang="en" b="1" dirty="0"/>
              <a:t>Confidence intervals </a:t>
            </a:r>
            <a:r>
              <a:rPr lang="en" dirty="0"/>
              <a:t>represent boundaries wherein the observations are statistically significant (Wooldridge 2001). </a:t>
            </a:r>
          </a:p>
          <a:p>
            <a:r>
              <a:rPr lang="en" dirty="0"/>
              <a:t>”</a:t>
            </a:r>
          </a:p>
          <a:p>
            <a:endParaRPr lang="en" dirty="0"/>
          </a:p>
        </p:txBody>
      </p:sp>
    </p:spTree>
    <p:extLst>
      <p:ext uri="{BB962C8B-B14F-4D97-AF65-F5344CB8AC3E}">
        <p14:creationId xmlns:p14="http://schemas.microsoft.com/office/powerpoint/2010/main" val="2813872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3C8559-B180-324C-97D2-EFA41FAA3DBE}" type="slidenum">
              <a:rPr lang="fi-FI" smtClean="0"/>
              <a:pPr/>
              <a:t>17</a:t>
            </a:fld>
            <a:endParaRPr lang="fi-FI"/>
          </a:p>
        </p:txBody>
      </p:sp>
      <p:pic>
        <p:nvPicPr>
          <p:cNvPr id="11"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15565" t="33179" r="16589" b="31615"/>
          <a:stretch/>
        </p:blipFill>
        <p:spPr bwMode="auto">
          <a:xfrm>
            <a:off x="1149881" y="1038070"/>
            <a:ext cx="7308319" cy="4962440"/>
          </a:xfrm>
          <a:prstGeom prst="rect">
            <a:avLst/>
          </a:prstGeom>
          <a:noFill/>
          <a:ln w="9525">
            <a:noFill/>
            <a:miter lim="800000"/>
            <a:headEnd/>
            <a:tailEnd/>
          </a:ln>
          <a:effectLst/>
        </p:spPr>
      </p:pic>
      <p:sp>
        <p:nvSpPr>
          <p:cNvPr id="13" name="Rectangle 12"/>
          <p:cNvSpPr/>
          <p:nvPr/>
        </p:nvSpPr>
        <p:spPr>
          <a:xfrm>
            <a:off x="7058450" y="1424171"/>
            <a:ext cx="1271016" cy="376585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532995" y="1414647"/>
            <a:ext cx="1271016" cy="376585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5515960" y="2866667"/>
            <a:ext cx="352418" cy="10960"/>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499393" y="2138963"/>
            <a:ext cx="1809735" cy="1477328"/>
          </a:xfrm>
          <a:prstGeom prst="rect">
            <a:avLst/>
          </a:prstGeom>
          <a:noFill/>
        </p:spPr>
        <p:txBody>
          <a:bodyPr wrap="square" lIns="0" tIns="0" rIns="0" bIns="0" rtlCol="0">
            <a:spAutoFit/>
          </a:bodyPr>
          <a:lstStyle/>
          <a:p>
            <a:r>
              <a:rPr lang="en-US" sz="1600" b="1" dirty="0">
                <a:solidFill>
                  <a:srgbClr val="FF0000"/>
                </a:solidFill>
              </a:rPr>
              <a:t>One unit increase in strategic deviation is associated with 0.020 decrease in relative ROA</a:t>
            </a:r>
          </a:p>
        </p:txBody>
      </p:sp>
      <p:sp>
        <p:nvSpPr>
          <p:cNvPr id="12" name="Title 5"/>
          <p:cNvSpPr>
            <a:spLocks noGrp="1"/>
          </p:cNvSpPr>
          <p:nvPr>
            <p:ph type="title"/>
          </p:nvPr>
        </p:nvSpPr>
        <p:spPr>
          <a:xfrm>
            <a:off x="1187623" y="74277"/>
            <a:ext cx="7632849" cy="1143000"/>
          </a:xfrm>
        </p:spPr>
        <p:txBody>
          <a:bodyPr>
            <a:normAutofit/>
          </a:bodyPr>
          <a:lstStyle/>
          <a:p>
            <a:r>
              <a:rPr lang="en-US" dirty="0" err="1"/>
              <a:t>Deephouse</a:t>
            </a:r>
            <a:r>
              <a:rPr lang="en-US" dirty="0"/>
              <a:t> 1999: Is -0.020 a large effect?</a:t>
            </a:r>
          </a:p>
        </p:txBody>
      </p:sp>
      <p:sp>
        <p:nvSpPr>
          <p:cNvPr id="2" name="TextBox 1"/>
          <p:cNvSpPr txBox="1"/>
          <p:nvPr/>
        </p:nvSpPr>
        <p:spPr>
          <a:xfrm>
            <a:off x="1366698" y="5844618"/>
            <a:ext cx="3140603" cy="1477328"/>
          </a:xfrm>
          <a:prstGeom prst="rect">
            <a:avLst/>
          </a:prstGeom>
          <a:noFill/>
        </p:spPr>
        <p:txBody>
          <a:bodyPr wrap="none" rtlCol="0">
            <a:spAutoFit/>
          </a:bodyPr>
          <a:lstStyle/>
          <a:p>
            <a:r>
              <a:rPr lang="en-US" dirty="0"/>
              <a:t>Standard deviations:</a:t>
            </a:r>
          </a:p>
          <a:p>
            <a:pPr marL="285750" indent="-285750">
              <a:buFont typeface="Arial" charset="0"/>
              <a:buChar char="•"/>
            </a:pPr>
            <a:r>
              <a:rPr lang="en-US" dirty="0"/>
              <a:t>Relative ROA: </a:t>
            </a:r>
            <a:r>
              <a:rPr lang="is-IS" dirty="0"/>
              <a:t>0.7 </a:t>
            </a:r>
          </a:p>
          <a:p>
            <a:pPr marL="285750" indent="-285750">
              <a:buFont typeface="Arial" charset="0"/>
              <a:buChar char="•"/>
            </a:pPr>
            <a:r>
              <a:rPr lang="en-US" dirty="0"/>
              <a:t>Strategic deviation: </a:t>
            </a:r>
            <a:r>
              <a:rPr lang="hr-HR" dirty="0"/>
              <a:t>2.932 </a:t>
            </a:r>
          </a:p>
          <a:p>
            <a:pPr marL="285750" indent="-285750">
              <a:buFont typeface="Arial" charset="0"/>
              <a:buChar char="•"/>
            </a:pPr>
            <a:endParaRPr lang="en-US" dirty="0"/>
          </a:p>
          <a:p>
            <a:pPr marL="285750" indent="-285750">
              <a:buFont typeface="Arial" charset="0"/>
              <a:buChar char="•"/>
            </a:pPr>
            <a:endParaRPr lang="en-US" dirty="0"/>
          </a:p>
        </p:txBody>
      </p:sp>
      <p:sp>
        <p:nvSpPr>
          <p:cNvPr id="14" name="TextBox 13"/>
          <p:cNvSpPr txBox="1"/>
          <p:nvPr/>
        </p:nvSpPr>
        <p:spPr>
          <a:xfrm>
            <a:off x="4450290" y="5468740"/>
            <a:ext cx="4693710" cy="1892826"/>
          </a:xfrm>
          <a:prstGeom prst="rect">
            <a:avLst/>
          </a:prstGeom>
          <a:solidFill>
            <a:schemeClr val="bg1"/>
          </a:solidFill>
        </p:spPr>
        <p:txBody>
          <a:bodyPr wrap="square" rtlCol="0">
            <a:spAutoFit/>
          </a:bodyPr>
          <a:lstStyle/>
          <a:p>
            <a:pPr>
              <a:spcBef>
                <a:spcPts val="600"/>
              </a:spcBef>
              <a:spcAft>
                <a:spcPts val="600"/>
              </a:spcAft>
            </a:pPr>
            <a:r>
              <a:rPr lang="fi-FI" sz="1600" dirty="0"/>
              <a:t>95% of </a:t>
            </a:r>
            <a:r>
              <a:rPr lang="fi-FI" sz="1600" dirty="0" err="1"/>
              <a:t>observations</a:t>
            </a:r>
            <a:r>
              <a:rPr lang="fi-FI" sz="1600" dirty="0"/>
              <a:t> </a:t>
            </a:r>
            <a:r>
              <a:rPr lang="fi-FI" sz="1600" dirty="0" err="1"/>
              <a:t>are</a:t>
            </a:r>
            <a:r>
              <a:rPr lang="fi-FI" sz="1600" dirty="0"/>
              <a:t> </a:t>
            </a:r>
            <a:r>
              <a:rPr lang="fi-FI" sz="1600" dirty="0" err="1"/>
              <a:t>within</a:t>
            </a:r>
            <a:r>
              <a:rPr lang="fi-FI" sz="1600" dirty="0"/>
              <a:t> +/- 1.4 </a:t>
            </a:r>
            <a:r>
              <a:rPr lang="fi-FI" sz="1600" dirty="0" err="1"/>
              <a:t>units</a:t>
            </a:r>
            <a:r>
              <a:rPr lang="fi-FI" sz="1600" dirty="0"/>
              <a:t> </a:t>
            </a:r>
            <a:r>
              <a:rPr lang="fi-FI" sz="1600" dirty="0" err="1"/>
              <a:t>from</a:t>
            </a:r>
            <a:r>
              <a:rPr lang="fi-FI" sz="1600" dirty="0"/>
              <a:t> </a:t>
            </a:r>
            <a:r>
              <a:rPr lang="fi-FI" sz="1600" dirty="0" err="1"/>
              <a:t>mean</a:t>
            </a:r>
            <a:r>
              <a:rPr lang="fi-FI" sz="1600" dirty="0"/>
              <a:t>. </a:t>
            </a:r>
            <a:r>
              <a:rPr lang="fi-FI" sz="1600" dirty="0" err="1"/>
              <a:t>The</a:t>
            </a:r>
            <a:r>
              <a:rPr lang="fi-FI" sz="1600" dirty="0"/>
              <a:t> </a:t>
            </a:r>
            <a:r>
              <a:rPr lang="fi-FI" sz="1600" dirty="0" err="1"/>
              <a:t>difference</a:t>
            </a:r>
            <a:r>
              <a:rPr lang="fi-FI" sz="1600" dirty="0"/>
              <a:t> </a:t>
            </a:r>
            <a:r>
              <a:rPr lang="fi-FI" sz="1600" dirty="0" err="1"/>
              <a:t>between</a:t>
            </a:r>
            <a:r>
              <a:rPr lang="fi-FI" sz="1600" dirty="0"/>
              <a:t> top 2.5% and </a:t>
            </a:r>
            <a:r>
              <a:rPr lang="fi-FI" sz="1600" dirty="0" err="1"/>
              <a:t>bottom</a:t>
            </a:r>
            <a:r>
              <a:rPr lang="fi-FI" sz="1600" dirty="0"/>
              <a:t> 2.5% is 2.8 </a:t>
            </a:r>
            <a:r>
              <a:rPr lang="fi-FI" sz="1600" dirty="0" err="1"/>
              <a:t>units</a:t>
            </a:r>
            <a:r>
              <a:rPr lang="fi-FI" sz="1600" dirty="0"/>
              <a:t>.</a:t>
            </a:r>
          </a:p>
          <a:p>
            <a:r>
              <a:rPr lang="fi-FI" sz="1600" dirty="0"/>
              <a:t>One SD </a:t>
            </a:r>
            <a:r>
              <a:rPr lang="fi-FI" sz="1600" dirty="0" err="1"/>
              <a:t>increase</a:t>
            </a:r>
            <a:r>
              <a:rPr lang="fi-FI" sz="1600" dirty="0"/>
              <a:t> of </a:t>
            </a:r>
            <a:r>
              <a:rPr lang="fi-FI" sz="1600" dirty="0" err="1"/>
              <a:t>strategic</a:t>
            </a:r>
            <a:r>
              <a:rPr lang="fi-FI" sz="1600" dirty="0"/>
              <a:t> </a:t>
            </a:r>
            <a:r>
              <a:rPr lang="fi-FI" sz="1600" dirty="0" err="1"/>
              <a:t>deviation</a:t>
            </a:r>
            <a:r>
              <a:rPr lang="fi-FI" sz="1600" dirty="0"/>
              <a:t> </a:t>
            </a:r>
            <a:r>
              <a:rPr lang="fi-FI" sz="1600" dirty="0" err="1"/>
              <a:t>leads</a:t>
            </a:r>
            <a:r>
              <a:rPr lang="fi-FI" sz="1600" dirty="0"/>
              <a:t> to </a:t>
            </a:r>
            <a:r>
              <a:rPr lang="hr-HR" sz="1600" dirty="0"/>
              <a:t>2.932 * -0.020 = -0.058 </a:t>
            </a:r>
            <a:r>
              <a:rPr lang="hr-HR" sz="1600" dirty="0" err="1"/>
              <a:t>decrease</a:t>
            </a:r>
            <a:r>
              <a:rPr lang="hr-HR" sz="1600" dirty="0"/>
              <a:t> </a:t>
            </a:r>
            <a:r>
              <a:rPr lang="hr-HR" sz="1600" dirty="0" err="1"/>
              <a:t>in</a:t>
            </a:r>
            <a:r>
              <a:rPr lang="hr-HR" sz="1600" dirty="0"/>
              <a:t> </a:t>
            </a:r>
            <a:r>
              <a:rPr lang="hr-HR" sz="1600" dirty="0" err="1"/>
              <a:t>relative</a:t>
            </a:r>
            <a:r>
              <a:rPr lang="hr-HR" sz="1600" dirty="0"/>
              <a:t> ROA</a:t>
            </a:r>
          </a:p>
          <a:p>
            <a:endParaRPr lang="en-US" sz="1600" dirty="0"/>
          </a:p>
          <a:p>
            <a:endParaRPr lang="en-US" sz="1600" dirty="0"/>
          </a:p>
        </p:txBody>
      </p:sp>
    </p:spTree>
    <p:extLst>
      <p:ext uri="{BB962C8B-B14F-4D97-AF65-F5344CB8AC3E}">
        <p14:creationId xmlns:p14="http://schemas.microsoft.com/office/powerpoint/2010/main" val="286761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38ECEE-D84F-774F-BDCC-74D38C1DBA94}"/>
              </a:ext>
            </a:extLst>
          </p:cNvPr>
          <p:cNvSpPr>
            <a:spLocks noGrp="1"/>
          </p:cNvSpPr>
          <p:nvPr>
            <p:ph type="title"/>
          </p:nvPr>
        </p:nvSpPr>
        <p:spPr/>
        <p:txBody>
          <a:bodyPr/>
          <a:lstStyle/>
          <a:p>
            <a:r>
              <a:rPr lang="fi-FI" dirty="0" err="1"/>
              <a:t>Non-linear</a:t>
            </a:r>
            <a:r>
              <a:rPr lang="fi-FI" dirty="0"/>
              <a:t> </a:t>
            </a:r>
            <a:r>
              <a:rPr lang="fi-FI" dirty="0" err="1"/>
              <a:t>effects</a:t>
            </a:r>
            <a:r>
              <a:rPr lang="fi-FI" dirty="0"/>
              <a:t> </a:t>
            </a:r>
            <a:r>
              <a:rPr lang="fi-FI" dirty="0" err="1"/>
              <a:t>with</a:t>
            </a:r>
            <a:r>
              <a:rPr lang="fi-FI" dirty="0"/>
              <a:t> </a:t>
            </a:r>
            <a:r>
              <a:rPr lang="fi-FI" dirty="0" err="1"/>
              <a:t>log</a:t>
            </a:r>
            <a:r>
              <a:rPr lang="fi-FI" dirty="0"/>
              <a:t> </a:t>
            </a:r>
            <a:r>
              <a:rPr lang="fi-FI" dirty="0" err="1"/>
              <a:t>transformation</a:t>
            </a:r>
            <a:endParaRPr lang="fi-FI" dirty="0"/>
          </a:p>
        </p:txBody>
      </p:sp>
      <p:sp>
        <p:nvSpPr>
          <p:cNvPr id="5" name="Text Placeholder 4">
            <a:extLst>
              <a:ext uri="{FF2B5EF4-FFF2-40B4-BE49-F238E27FC236}">
                <a16:creationId xmlns:a16="http://schemas.microsoft.com/office/drawing/2014/main" id="{173AA583-87D5-EC4A-BFE4-3536AE73C6CD}"/>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901879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AC1E5E-3E47-3644-B634-7EF927D2BF6E}"/>
              </a:ext>
            </a:extLst>
          </p:cNvPr>
          <p:cNvSpPr/>
          <p:nvPr/>
        </p:nvSpPr>
        <p:spPr>
          <a:xfrm>
            <a:off x="2716645" y="1593481"/>
            <a:ext cx="2214170" cy="28161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147DC44-BA02-ED48-8E86-3D9CACC1B58F}"/>
              </a:ext>
            </a:extLst>
          </p:cNvPr>
          <p:cNvSpPr/>
          <p:nvPr/>
        </p:nvSpPr>
        <p:spPr>
          <a:xfrm>
            <a:off x="763094" y="1888776"/>
            <a:ext cx="4167721" cy="27569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8440D5F-F573-5545-973B-BAC73C259836}"/>
              </a:ext>
            </a:extLst>
          </p:cNvPr>
          <p:cNvSpPr/>
          <p:nvPr/>
        </p:nvSpPr>
        <p:spPr>
          <a:xfrm>
            <a:off x="763094" y="2103485"/>
            <a:ext cx="3349536" cy="23460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8E38EAF-726E-D843-BA99-6E3653E6161E}"/>
              </a:ext>
            </a:extLst>
          </p:cNvPr>
          <p:cNvPicPr>
            <a:picLocks noChangeAspect="1"/>
          </p:cNvPicPr>
          <p:nvPr/>
        </p:nvPicPr>
        <p:blipFill rotWithShape="1">
          <a:blip r:embed="rId3"/>
          <a:srcRect l="48773" t="9435" r="7038" b="75257"/>
          <a:stretch/>
        </p:blipFill>
        <p:spPr>
          <a:xfrm>
            <a:off x="509286" y="243069"/>
            <a:ext cx="4589983" cy="2071867"/>
          </a:xfrm>
          <a:prstGeom prst="rect">
            <a:avLst/>
          </a:prstGeom>
        </p:spPr>
      </p:pic>
      <p:sp>
        <p:nvSpPr>
          <p:cNvPr id="6" name="TextBox 5">
            <a:extLst>
              <a:ext uri="{FF2B5EF4-FFF2-40B4-BE49-F238E27FC236}">
                <a16:creationId xmlns:a16="http://schemas.microsoft.com/office/drawing/2014/main" id="{27D6DABB-5E3B-8748-B7C6-24B9FBA4AB2D}"/>
              </a:ext>
            </a:extLst>
          </p:cNvPr>
          <p:cNvSpPr txBox="1"/>
          <p:nvPr/>
        </p:nvSpPr>
        <p:spPr>
          <a:xfrm>
            <a:off x="509286" y="6423949"/>
            <a:ext cx="8403220" cy="553998"/>
          </a:xfrm>
          <a:prstGeom prst="rect">
            <a:avLst/>
          </a:prstGeom>
          <a:noFill/>
        </p:spPr>
        <p:txBody>
          <a:bodyPr wrap="square" rtlCol="0">
            <a:spAutoFit/>
          </a:bodyPr>
          <a:lstStyle/>
          <a:p>
            <a:r>
              <a:rPr lang="fi-FI" sz="1000" dirty="0" err="1"/>
              <a:t>Broschak</a:t>
            </a:r>
            <a:r>
              <a:rPr lang="fi-FI" sz="1000" dirty="0"/>
              <a:t>, J. P., &amp; </a:t>
            </a:r>
            <a:r>
              <a:rPr lang="fi-FI" sz="1000" dirty="0" err="1"/>
              <a:t>Block</a:t>
            </a:r>
            <a:r>
              <a:rPr lang="fi-FI" sz="1000" dirty="0"/>
              <a:t>, E. S. (2014). </a:t>
            </a:r>
            <a:r>
              <a:rPr lang="fi-FI" sz="1000" dirty="0" err="1"/>
              <a:t>With</a:t>
            </a:r>
            <a:r>
              <a:rPr lang="fi-FI" sz="1000" dirty="0"/>
              <a:t> </a:t>
            </a:r>
            <a:r>
              <a:rPr lang="fi-FI" sz="1000" dirty="0" err="1"/>
              <a:t>or</a:t>
            </a:r>
            <a:r>
              <a:rPr lang="fi-FI" sz="1000" dirty="0"/>
              <a:t> </a:t>
            </a:r>
            <a:r>
              <a:rPr lang="fi-FI" sz="1000" dirty="0" err="1"/>
              <a:t>Without</a:t>
            </a:r>
            <a:r>
              <a:rPr lang="fi-FI" sz="1000" dirty="0"/>
              <a:t> </a:t>
            </a:r>
            <a:r>
              <a:rPr lang="fi-FI" sz="1000" dirty="0" err="1"/>
              <a:t>You</a:t>
            </a:r>
            <a:r>
              <a:rPr lang="fi-FI" sz="1000" dirty="0"/>
              <a:t>: </a:t>
            </a:r>
            <a:r>
              <a:rPr lang="fi-FI" sz="1000" dirty="0" err="1"/>
              <a:t>When</a:t>
            </a:r>
            <a:r>
              <a:rPr lang="fi-FI" sz="1000" dirty="0"/>
              <a:t> </a:t>
            </a:r>
            <a:r>
              <a:rPr lang="fi-FI" sz="1000" dirty="0" err="1"/>
              <a:t>Does</a:t>
            </a:r>
            <a:r>
              <a:rPr lang="fi-FI" sz="1000" dirty="0"/>
              <a:t> </a:t>
            </a:r>
            <a:r>
              <a:rPr lang="fi-FI" sz="1000" dirty="0" err="1"/>
              <a:t>Managerial</a:t>
            </a:r>
            <a:r>
              <a:rPr lang="fi-FI" sz="1000" dirty="0"/>
              <a:t> </a:t>
            </a:r>
            <a:r>
              <a:rPr lang="fi-FI" sz="1000" dirty="0" err="1"/>
              <a:t>Exit</a:t>
            </a:r>
            <a:r>
              <a:rPr lang="fi-FI" sz="1000" dirty="0"/>
              <a:t> </a:t>
            </a:r>
            <a:r>
              <a:rPr lang="fi-FI" sz="1000" dirty="0" err="1"/>
              <a:t>Matter</a:t>
            </a:r>
            <a:r>
              <a:rPr lang="fi-FI" sz="1000" dirty="0"/>
              <a:t> for </a:t>
            </a:r>
            <a:r>
              <a:rPr lang="fi-FI" sz="1000" dirty="0" err="1"/>
              <a:t>the</a:t>
            </a:r>
            <a:r>
              <a:rPr lang="fi-FI" sz="1000" dirty="0"/>
              <a:t> </a:t>
            </a:r>
            <a:r>
              <a:rPr lang="fi-FI" sz="1000" dirty="0" err="1"/>
              <a:t>Dissolution</a:t>
            </a:r>
            <a:r>
              <a:rPr lang="fi-FI" sz="1000" dirty="0"/>
              <a:t> of </a:t>
            </a:r>
            <a:r>
              <a:rPr lang="fi-FI" sz="1000" dirty="0" err="1"/>
              <a:t>Dyadic</a:t>
            </a:r>
            <a:r>
              <a:rPr lang="fi-FI" sz="1000" dirty="0"/>
              <a:t> Market Ties? </a:t>
            </a:r>
            <a:r>
              <a:rPr lang="fi-FI" sz="1000" i="1" dirty="0"/>
              <a:t>Academy of Management Journal</a:t>
            </a:r>
            <a:r>
              <a:rPr lang="fi-FI" sz="1000" dirty="0"/>
              <a:t>, </a:t>
            </a:r>
            <a:r>
              <a:rPr lang="fi-FI" sz="1000" i="1" dirty="0"/>
              <a:t>57</a:t>
            </a:r>
            <a:r>
              <a:rPr lang="fi-FI" sz="1000" dirty="0"/>
              <a:t>(3), 743–765. </a:t>
            </a:r>
            <a:r>
              <a:rPr lang="fi-FI" sz="1000" dirty="0">
                <a:hlinkClick r:id="rId4"/>
              </a:rPr>
              <a:t>https://doi.org/10.5465/amj.2011.0169</a:t>
            </a:r>
            <a:r>
              <a:rPr lang="fi-FI" sz="1000" dirty="0"/>
              <a:t>  p. 753</a:t>
            </a:r>
          </a:p>
          <a:p>
            <a:endParaRPr lang="fi-FI" sz="1000" dirty="0"/>
          </a:p>
        </p:txBody>
      </p:sp>
      <p:pic>
        <p:nvPicPr>
          <p:cNvPr id="13" name="Picture 12">
            <a:extLst>
              <a:ext uri="{FF2B5EF4-FFF2-40B4-BE49-F238E27FC236}">
                <a16:creationId xmlns:a16="http://schemas.microsoft.com/office/drawing/2014/main" id="{8C1DB6DE-60A2-2240-AA06-C62E3EB296ED}"/>
              </a:ext>
            </a:extLst>
          </p:cNvPr>
          <p:cNvPicPr>
            <a:picLocks noChangeAspect="1"/>
          </p:cNvPicPr>
          <p:nvPr/>
        </p:nvPicPr>
        <p:blipFill>
          <a:blip r:embed="rId5"/>
          <a:stretch>
            <a:fillRect/>
          </a:stretch>
        </p:blipFill>
        <p:spPr>
          <a:xfrm>
            <a:off x="300165" y="2830152"/>
            <a:ext cx="4229100" cy="3975100"/>
          </a:xfrm>
          <a:prstGeom prst="rect">
            <a:avLst/>
          </a:prstGeom>
        </p:spPr>
      </p:pic>
      <p:pic>
        <p:nvPicPr>
          <p:cNvPr id="15" name="Picture 14">
            <a:extLst>
              <a:ext uri="{FF2B5EF4-FFF2-40B4-BE49-F238E27FC236}">
                <a16:creationId xmlns:a16="http://schemas.microsoft.com/office/drawing/2014/main" id="{4A4B3A64-6C94-0744-AC98-D0A27A047D53}"/>
              </a:ext>
            </a:extLst>
          </p:cNvPr>
          <p:cNvPicPr>
            <a:picLocks noChangeAspect="1"/>
          </p:cNvPicPr>
          <p:nvPr/>
        </p:nvPicPr>
        <p:blipFill>
          <a:blip r:embed="rId6"/>
          <a:stretch>
            <a:fillRect/>
          </a:stretch>
        </p:blipFill>
        <p:spPr>
          <a:xfrm>
            <a:off x="4509788" y="2842396"/>
            <a:ext cx="4229100" cy="3975100"/>
          </a:xfrm>
          <a:prstGeom prst="rect">
            <a:avLst/>
          </a:prstGeom>
        </p:spPr>
      </p:pic>
      <p:cxnSp>
        <p:nvCxnSpPr>
          <p:cNvPr id="17" name="Straight Arrow Connector 16">
            <a:extLst>
              <a:ext uri="{FF2B5EF4-FFF2-40B4-BE49-F238E27FC236}">
                <a16:creationId xmlns:a16="http://schemas.microsoft.com/office/drawing/2014/main" id="{B7A4C8F0-9EC3-4B43-B1E1-BA59FBB08B33}"/>
              </a:ext>
            </a:extLst>
          </p:cNvPr>
          <p:cNvCxnSpPr/>
          <p:nvPr/>
        </p:nvCxnSpPr>
        <p:spPr>
          <a:xfrm>
            <a:off x="5208608" y="2830152"/>
            <a:ext cx="3159888"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EE72596-6241-8C44-B858-224A740E7BF4}"/>
              </a:ext>
            </a:extLst>
          </p:cNvPr>
          <p:cNvSpPr txBox="1"/>
          <p:nvPr/>
        </p:nvSpPr>
        <p:spPr>
          <a:xfrm>
            <a:off x="5959992" y="2448577"/>
            <a:ext cx="1445845" cy="369332"/>
          </a:xfrm>
          <a:prstGeom prst="rect">
            <a:avLst/>
          </a:prstGeom>
          <a:noFill/>
        </p:spPr>
        <p:txBody>
          <a:bodyPr wrap="none" rtlCol="0">
            <a:spAutoFit/>
          </a:bodyPr>
          <a:lstStyle/>
          <a:p>
            <a:r>
              <a:rPr lang="fi-FI" dirty="0" err="1">
                <a:solidFill>
                  <a:srgbClr val="FF0000"/>
                </a:solidFill>
              </a:rPr>
              <a:t>Relative</a:t>
            </a:r>
            <a:r>
              <a:rPr lang="fi-FI" dirty="0">
                <a:solidFill>
                  <a:srgbClr val="FF0000"/>
                </a:solidFill>
              </a:rPr>
              <a:t> </a:t>
            </a:r>
            <a:r>
              <a:rPr lang="fi-FI" dirty="0" err="1">
                <a:solidFill>
                  <a:srgbClr val="FF0000"/>
                </a:solidFill>
              </a:rPr>
              <a:t>units</a:t>
            </a:r>
            <a:endParaRPr lang="fi-FI" dirty="0">
              <a:solidFill>
                <a:srgbClr val="FF0000"/>
              </a:solidFill>
            </a:endParaRPr>
          </a:p>
        </p:txBody>
      </p:sp>
      <p:cxnSp>
        <p:nvCxnSpPr>
          <p:cNvPr id="19" name="Straight Arrow Connector 18">
            <a:extLst>
              <a:ext uri="{FF2B5EF4-FFF2-40B4-BE49-F238E27FC236}">
                <a16:creationId xmlns:a16="http://schemas.microsoft.com/office/drawing/2014/main" id="{078F4A9C-FB49-BB4F-B019-4043D92BB260}"/>
              </a:ext>
            </a:extLst>
          </p:cNvPr>
          <p:cNvCxnSpPr/>
          <p:nvPr/>
        </p:nvCxnSpPr>
        <p:spPr>
          <a:xfrm>
            <a:off x="997354" y="2820505"/>
            <a:ext cx="3159888"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71FB2B1-5A58-CD44-913E-88C9E64DBFA7}"/>
              </a:ext>
            </a:extLst>
          </p:cNvPr>
          <p:cNvSpPr txBox="1"/>
          <p:nvPr/>
        </p:nvSpPr>
        <p:spPr>
          <a:xfrm>
            <a:off x="1748738" y="2438930"/>
            <a:ext cx="1530740" cy="369332"/>
          </a:xfrm>
          <a:prstGeom prst="rect">
            <a:avLst/>
          </a:prstGeom>
          <a:noFill/>
        </p:spPr>
        <p:txBody>
          <a:bodyPr wrap="none" rtlCol="0">
            <a:spAutoFit/>
          </a:bodyPr>
          <a:lstStyle/>
          <a:p>
            <a:r>
              <a:rPr lang="fi-FI" dirty="0" err="1">
                <a:solidFill>
                  <a:srgbClr val="FF0000"/>
                </a:solidFill>
              </a:rPr>
              <a:t>Absolute</a:t>
            </a:r>
            <a:r>
              <a:rPr lang="fi-FI" dirty="0">
                <a:solidFill>
                  <a:srgbClr val="FF0000"/>
                </a:solidFill>
              </a:rPr>
              <a:t> </a:t>
            </a:r>
            <a:r>
              <a:rPr lang="fi-FI" dirty="0" err="1">
                <a:solidFill>
                  <a:srgbClr val="FF0000"/>
                </a:solidFill>
              </a:rPr>
              <a:t>units</a:t>
            </a:r>
            <a:endParaRPr lang="fi-FI" dirty="0">
              <a:solidFill>
                <a:srgbClr val="FF0000"/>
              </a:solidFill>
            </a:endParaRPr>
          </a:p>
        </p:txBody>
      </p:sp>
      <p:sp>
        <p:nvSpPr>
          <p:cNvPr id="21" name="TextBox 20">
            <a:extLst>
              <a:ext uri="{FF2B5EF4-FFF2-40B4-BE49-F238E27FC236}">
                <a16:creationId xmlns:a16="http://schemas.microsoft.com/office/drawing/2014/main" id="{61CC1F12-B92B-084D-87E3-7FF73AEAC6D8}"/>
              </a:ext>
            </a:extLst>
          </p:cNvPr>
          <p:cNvSpPr txBox="1"/>
          <p:nvPr/>
        </p:nvSpPr>
        <p:spPr>
          <a:xfrm>
            <a:off x="5353077" y="1411124"/>
            <a:ext cx="2734210" cy="646331"/>
          </a:xfrm>
          <a:prstGeom prst="rect">
            <a:avLst/>
          </a:prstGeom>
          <a:noFill/>
        </p:spPr>
        <p:txBody>
          <a:bodyPr wrap="none" rtlCol="0">
            <a:spAutoFit/>
          </a:bodyPr>
          <a:lstStyle/>
          <a:p>
            <a:r>
              <a:rPr lang="fi-FI" dirty="0" err="1"/>
              <a:t>The</a:t>
            </a:r>
            <a:r>
              <a:rPr lang="fi-FI" dirty="0"/>
              <a:t> </a:t>
            </a:r>
            <a:r>
              <a:rPr lang="fi-FI" dirty="0" err="1"/>
              <a:t>base</a:t>
            </a:r>
            <a:r>
              <a:rPr lang="fi-FI" dirty="0"/>
              <a:t> of </a:t>
            </a:r>
            <a:r>
              <a:rPr lang="fi-FI" dirty="0" err="1"/>
              <a:t>the</a:t>
            </a:r>
            <a:r>
              <a:rPr lang="fi-FI" dirty="0"/>
              <a:t> </a:t>
            </a:r>
            <a:r>
              <a:rPr lang="fi-FI" dirty="0" err="1"/>
              <a:t>logarithm</a:t>
            </a:r>
            <a:br>
              <a:rPr lang="fi-FI" dirty="0"/>
            </a:br>
            <a:r>
              <a:rPr lang="fi-FI" dirty="0" err="1"/>
              <a:t>does</a:t>
            </a:r>
            <a:r>
              <a:rPr lang="fi-FI" dirty="0"/>
              <a:t> </a:t>
            </a:r>
            <a:r>
              <a:rPr lang="fi-FI" dirty="0" err="1"/>
              <a:t>not</a:t>
            </a:r>
            <a:r>
              <a:rPr lang="fi-FI" dirty="0"/>
              <a:t> </a:t>
            </a:r>
            <a:r>
              <a:rPr lang="fi-FI" dirty="0" err="1"/>
              <a:t>make</a:t>
            </a:r>
            <a:r>
              <a:rPr lang="fi-FI" dirty="0"/>
              <a:t> a </a:t>
            </a:r>
            <a:r>
              <a:rPr lang="fi-FI" dirty="0" err="1"/>
              <a:t>difference</a:t>
            </a:r>
            <a:endParaRPr lang="fi-FI" dirty="0"/>
          </a:p>
        </p:txBody>
      </p:sp>
    </p:spTree>
    <p:extLst>
      <p:ext uri="{BB962C8B-B14F-4D97-AF65-F5344CB8AC3E}">
        <p14:creationId xmlns:p14="http://schemas.microsoft.com/office/powerpoint/2010/main" val="214109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Learning diary questions for Unit 2</a:t>
            </a:r>
          </a:p>
        </p:txBody>
      </p:sp>
      <p:sp>
        <p:nvSpPr>
          <p:cNvPr id="5" name="Content Placeholder 4"/>
          <p:cNvSpPr>
            <a:spLocks noGrp="1"/>
          </p:cNvSpPr>
          <p:nvPr>
            <p:ph idx="1"/>
          </p:nvPr>
        </p:nvSpPr>
        <p:spPr/>
        <p:txBody>
          <a:bodyPr>
            <a:normAutofit/>
          </a:bodyPr>
          <a:lstStyle/>
          <a:p>
            <a:r>
              <a:rPr lang="en" dirty="0"/>
              <a:t>What is a statistical model and an estimator? What are the characteristics of good estimators? (What kind of assumptions estimators can make and why it is important to test these?)</a:t>
            </a:r>
          </a:p>
          <a:p>
            <a:r>
              <a:rPr lang="en" dirty="0"/>
              <a:t>Explain the concepts of estimate, standard error, test statistic, null-hypothesis significance testing, and p-value.</a:t>
            </a:r>
          </a:p>
          <a:p>
            <a:r>
              <a:rPr lang="en" dirty="0"/>
              <a:t>Explain statistical inference and causal inference.</a:t>
            </a:r>
          </a:p>
          <a:p>
            <a:r>
              <a:rPr lang="en" dirty="0"/>
              <a:t>Why are control variables used in management research and what are the characteristics of good control variables and good reporting of control variables?</a:t>
            </a:r>
          </a:p>
          <a:p>
            <a:r>
              <a:rPr lang="en" dirty="0"/>
              <a:t>Define experiment, survey research, field research, and archival/ secondary data research. Explain briefly the advantage of each design.</a:t>
            </a:r>
          </a:p>
          <a:p>
            <a:r>
              <a:rPr lang="en" dirty="0"/>
              <a:t>What is a quasi-experiment and why would you want to do one?</a:t>
            </a:r>
          </a:p>
        </p:txBody>
      </p:sp>
    </p:spTree>
    <p:extLst>
      <p:ext uri="{BB962C8B-B14F-4D97-AF65-F5344CB8AC3E}">
        <p14:creationId xmlns:p14="http://schemas.microsoft.com/office/powerpoint/2010/main" val="3936850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B2B7B9-D979-5B49-8740-E91A937DF9BB}"/>
              </a:ext>
            </a:extLst>
          </p:cNvPr>
          <p:cNvSpPr>
            <a:spLocks noGrp="1"/>
          </p:cNvSpPr>
          <p:nvPr>
            <p:ph type="title"/>
          </p:nvPr>
        </p:nvSpPr>
        <p:spPr/>
        <p:txBody>
          <a:bodyPr/>
          <a:lstStyle/>
          <a:p>
            <a:r>
              <a:rPr lang="fi-FI" dirty="0"/>
              <a:t>Regression </a:t>
            </a:r>
            <a:r>
              <a:rPr lang="fi-FI" dirty="0" err="1"/>
              <a:t>with</a:t>
            </a:r>
            <a:r>
              <a:rPr lang="fi-FI" dirty="0"/>
              <a:t> </a:t>
            </a:r>
            <a:r>
              <a:rPr lang="fi-FI" dirty="0" err="1"/>
              <a:t>log</a:t>
            </a:r>
            <a:r>
              <a:rPr lang="fi-FI" dirty="0"/>
              <a:t> </a:t>
            </a:r>
            <a:r>
              <a:rPr lang="fi-FI" dirty="0" err="1"/>
              <a:t>transformation</a:t>
            </a:r>
            <a:endParaRPr lang="fi-FI" dirty="0"/>
          </a:p>
        </p:txBody>
      </p:sp>
      <p:pic>
        <p:nvPicPr>
          <p:cNvPr id="12" name="Content Placeholder 11">
            <a:extLst>
              <a:ext uri="{FF2B5EF4-FFF2-40B4-BE49-F238E27FC236}">
                <a16:creationId xmlns:a16="http://schemas.microsoft.com/office/drawing/2014/main" id="{99F404E7-B35B-554A-B16F-7A660A6A693D}"/>
              </a:ext>
            </a:extLst>
          </p:cNvPr>
          <p:cNvPicPr>
            <a:picLocks noGrp="1" noChangeAspect="1"/>
          </p:cNvPicPr>
          <p:nvPr>
            <p:ph idx="1"/>
          </p:nvPr>
        </p:nvPicPr>
        <p:blipFill>
          <a:blip r:embed="rId3"/>
          <a:stretch>
            <a:fillRect/>
          </a:stretch>
        </p:blipFill>
        <p:spPr>
          <a:xfrm>
            <a:off x="2069034" y="1401275"/>
            <a:ext cx="4991524" cy="5288892"/>
          </a:xfrm>
        </p:spPr>
      </p:pic>
    </p:spTree>
    <p:extLst>
      <p:ext uri="{BB962C8B-B14F-4D97-AF65-F5344CB8AC3E}">
        <p14:creationId xmlns:p14="http://schemas.microsoft.com/office/powerpoint/2010/main" val="668050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B2B7B9-D979-5B49-8740-E91A937DF9BB}"/>
              </a:ext>
            </a:extLst>
          </p:cNvPr>
          <p:cNvSpPr>
            <a:spLocks noGrp="1"/>
          </p:cNvSpPr>
          <p:nvPr>
            <p:ph type="title"/>
          </p:nvPr>
        </p:nvSpPr>
        <p:spPr/>
        <p:txBody>
          <a:bodyPr/>
          <a:lstStyle/>
          <a:p>
            <a:r>
              <a:rPr lang="fi-FI" dirty="0"/>
              <a:t>Regression </a:t>
            </a:r>
            <a:r>
              <a:rPr lang="fi-FI" dirty="0" err="1"/>
              <a:t>with</a:t>
            </a:r>
            <a:r>
              <a:rPr lang="fi-FI" dirty="0"/>
              <a:t> </a:t>
            </a:r>
            <a:r>
              <a:rPr lang="fi-FI" dirty="0" err="1"/>
              <a:t>log</a:t>
            </a:r>
            <a:r>
              <a:rPr lang="fi-FI" dirty="0"/>
              <a:t> </a:t>
            </a:r>
            <a:r>
              <a:rPr lang="fi-FI" dirty="0" err="1"/>
              <a:t>transformation</a:t>
            </a:r>
            <a:endParaRPr lang="fi-FI" dirty="0"/>
          </a:p>
        </p:txBody>
      </p:sp>
      <p:pic>
        <p:nvPicPr>
          <p:cNvPr id="12" name="Content Placeholder 11">
            <a:extLst>
              <a:ext uri="{FF2B5EF4-FFF2-40B4-BE49-F238E27FC236}">
                <a16:creationId xmlns:a16="http://schemas.microsoft.com/office/drawing/2014/main" id="{99F404E7-B35B-554A-B16F-7A660A6A693D}"/>
              </a:ext>
            </a:extLst>
          </p:cNvPr>
          <p:cNvPicPr>
            <a:picLocks noGrp="1" noChangeAspect="1"/>
          </p:cNvPicPr>
          <p:nvPr>
            <p:ph idx="1"/>
          </p:nvPr>
        </p:nvPicPr>
        <p:blipFill>
          <a:blip r:embed="rId3"/>
          <a:stretch>
            <a:fillRect/>
          </a:stretch>
        </p:blipFill>
        <p:spPr>
          <a:xfrm>
            <a:off x="2069034" y="1401275"/>
            <a:ext cx="4991524" cy="5288891"/>
          </a:xfrm>
        </p:spPr>
      </p:pic>
    </p:spTree>
    <p:extLst>
      <p:ext uri="{BB962C8B-B14F-4D97-AF65-F5344CB8AC3E}">
        <p14:creationId xmlns:p14="http://schemas.microsoft.com/office/powerpoint/2010/main" val="2461061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B2B7B9-D979-5B49-8740-E91A937DF9BB}"/>
              </a:ext>
            </a:extLst>
          </p:cNvPr>
          <p:cNvSpPr>
            <a:spLocks noGrp="1"/>
          </p:cNvSpPr>
          <p:nvPr>
            <p:ph type="title"/>
          </p:nvPr>
        </p:nvSpPr>
        <p:spPr/>
        <p:txBody>
          <a:bodyPr/>
          <a:lstStyle/>
          <a:p>
            <a:r>
              <a:rPr lang="fi-FI" dirty="0"/>
              <a:t>Regression </a:t>
            </a:r>
            <a:r>
              <a:rPr lang="fi-FI" dirty="0" err="1"/>
              <a:t>with</a:t>
            </a:r>
            <a:r>
              <a:rPr lang="fi-FI" dirty="0"/>
              <a:t> </a:t>
            </a:r>
            <a:r>
              <a:rPr lang="fi-FI" dirty="0" err="1"/>
              <a:t>log</a:t>
            </a:r>
            <a:r>
              <a:rPr lang="fi-FI" dirty="0"/>
              <a:t> </a:t>
            </a:r>
            <a:r>
              <a:rPr lang="fi-FI" dirty="0" err="1"/>
              <a:t>transformation</a:t>
            </a:r>
            <a:endParaRPr lang="fi-FI" dirty="0"/>
          </a:p>
        </p:txBody>
      </p:sp>
      <p:pic>
        <p:nvPicPr>
          <p:cNvPr id="12" name="Content Placeholder 11">
            <a:extLst>
              <a:ext uri="{FF2B5EF4-FFF2-40B4-BE49-F238E27FC236}">
                <a16:creationId xmlns:a16="http://schemas.microsoft.com/office/drawing/2014/main" id="{99F404E7-B35B-554A-B16F-7A660A6A693D}"/>
              </a:ext>
            </a:extLst>
          </p:cNvPr>
          <p:cNvPicPr>
            <a:picLocks noGrp="1" noChangeAspect="1"/>
          </p:cNvPicPr>
          <p:nvPr>
            <p:ph idx="1"/>
          </p:nvPr>
        </p:nvPicPr>
        <p:blipFill>
          <a:blip r:embed="rId3"/>
          <a:stretch>
            <a:fillRect/>
          </a:stretch>
        </p:blipFill>
        <p:spPr>
          <a:xfrm>
            <a:off x="2069034" y="1401275"/>
            <a:ext cx="4991523" cy="5288891"/>
          </a:xfrm>
        </p:spPr>
      </p:pic>
    </p:spTree>
    <p:extLst>
      <p:ext uri="{BB962C8B-B14F-4D97-AF65-F5344CB8AC3E}">
        <p14:creationId xmlns:p14="http://schemas.microsoft.com/office/powerpoint/2010/main" val="2990171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53AA1-52ED-1742-BE90-F3F825A7E3CE}"/>
              </a:ext>
            </a:extLst>
          </p:cNvPr>
          <p:cNvSpPr>
            <a:spLocks noGrp="1"/>
          </p:cNvSpPr>
          <p:nvPr>
            <p:ph type="title"/>
          </p:nvPr>
        </p:nvSpPr>
        <p:spPr/>
        <p:txBody>
          <a:bodyPr/>
          <a:lstStyle/>
          <a:p>
            <a:r>
              <a:rPr lang="fi-FI" dirty="0"/>
              <a:t>Regression </a:t>
            </a:r>
            <a:r>
              <a:rPr lang="fi-FI" dirty="0" err="1"/>
              <a:t>with</a:t>
            </a:r>
            <a:r>
              <a:rPr lang="fi-FI" dirty="0"/>
              <a:t> </a:t>
            </a:r>
            <a:r>
              <a:rPr lang="fi-FI" dirty="0" err="1"/>
              <a:t>log</a:t>
            </a:r>
            <a:r>
              <a:rPr lang="fi-FI" dirty="0"/>
              <a:t> </a:t>
            </a:r>
            <a:r>
              <a:rPr lang="fi-FI" dirty="0" err="1"/>
              <a:t>transformation</a:t>
            </a:r>
            <a:endParaRPr lang="fi-FI" dirty="0"/>
          </a:p>
        </p:txBody>
      </p:sp>
      <p:sp>
        <p:nvSpPr>
          <p:cNvPr id="3" name="Content Placeholder 2">
            <a:extLst>
              <a:ext uri="{FF2B5EF4-FFF2-40B4-BE49-F238E27FC236}">
                <a16:creationId xmlns:a16="http://schemas.microsoft.com/office/drawing/2014/main" id="{FB75640E-331A-6D4D-ADCC-6148C5874020}"/>
              </a:ext>
            </a:extLst>
          </p:cNvPr>
          <p:cNvSpPr>
            <a:spLocks noGrp="1"/>
          </p:cNvSpPr>
          <p:nvPr>
            <p:ph idx="1"/>
          </p:nvPr>
        </p:nvSpPr>
        <p:spPr>
          <a:xfrm>
            <a:off x="1691712" y="1871923"/>
            <a:ext cx="5760575" cy="4351338"/>
          </a:xfrm>
        </p:spPr>
        <p:txBody>
          <a:bodyPr>
            <a:normAutofit fontScale="92500" lnSpcReduction="20000"/>
          </a:bodyPr>
          <a:lstStyle/>
          <a:p>
            <a:pPr marL="0" indent="0">
              <a:buNone/>
            </a:pPr>
            <a:r>
              <a:rPr lang="en-US" dirty="0">
                <a:latin typeface="Courier New" panose="02070309020205020404" pitchFamily="49" charset="0"/>
                <a:cs typeface="Courier New" panose="02070309020205020404" pitchFamily="49" charset="0"/>
              </a:rPr>
              <a:t>=====================================</a:t>
            </a:r>
            <a:endParaRPr lang="fi-FI"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               Income     log(Income)   </a:t>
            </a:r>
            <a:endParaRPr lang="fi-FI"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a:t>
            </a:r>
            <a:endParaRPr lang="fi-FI"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(Intercept)  -1465.03        7.47 ***</a:t>
            </a:r>
            <a:endParaRPr lang="fi-FI"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              (860.47)      (0.12)   </a:t>
            </a:r>
            <a:endParaRPr lang="fi-FI"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prestige       176.43 ***    0.03 ***</a:t>
            </a:r>
            <a:endParaRPr lang="fi-FI"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               (17.26)      (0.00)   </a:t>
            </a:r>
            <a:endParaRPr lang="fi-FI"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a:t>
            </a:r>
            <a:endParaRPr lang="fi-FI"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R^2              0.51        0.55    </a:t>
            </a:r>
            <a:endParaRPr lang="fi-FI"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Adj. R^2         0.51        0.54    </a:t>
            </a:r>
            <a:endParaRPr lang="fi-FI"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Num. obs.      102         102       </a:t>
            </a:r>
            <a:endParaRPr lang="fi-FI"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RMSE          2983.64        0.40    </a:t>
            </a:r>
            <a:endParaRPr lang="fi-FI"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a:t>
            </a:r>
            <a:endParaRPr lang="fi-FI"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 p &lt; 0.001, ** p &lt; 0.01, * p &lt; 0.05</a:t>
            </a:r>
            <a:endParaRPr lang="fi-FI" dirty="0">
              <a:latin typeface="Courier New" panose="02070309020205020404" pitchFamily="49" charset="0"/>
              <a:cs typeface="Courier New" panose="02070309020205020404" pitchFamily="49" charset="0"/>
            </a:endParaRPr>
          </a:p>
          <a:p>
            <a:pPr marL="0" indent="0">
              <a:buNone/>
            </a:pPr>
            <a:endParaRPr lang="fi-FI"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637291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72DF5-BC6B-1E49-A1A4-CDA86C1E602F}"/>
              </a:ext>
            </a:extLst>
          </p:cNvPr>
          <p:cNvSpPr>
            <a:spLocks noGrp="1"/>
          </p:cNvSpPr>
          <p:nvPr>
            <p:ph type="title"/>
          </p:nvPr>
        </p:nvSpPr>
        <p:spPr>
          <a:xfrm>
            <a:off x="628650" y="365127"/>
            <a:ext cx="7886700" cy="711320"/>
          </a:xfrm>
        </p:spPr>
        <p:txBody>
          <a:bodyPr/>
          <a:lstStyle/>
          <a:p>
            <a:r>
              <a:rPr lang="fi-FI" dirty="0" err="1"/>
              <a:t>Interpretation</a:t>
            </a:r>
            <a:r>
              <a:rPr lang="fi-FI" dirty="0"/>
              <a:t> of </a:t>
            </a:r>
            <a:r>
              <a:rPr lang="fi-FI" dirty="0" err="1"/>
              <a:t>log</a:t>
            </a:r>
            <a:r>
              <a:rPr lang="fi-FI" dirty="0"/>
              <a:t> </a:t>
            </a:r>
            <a:r>
              <a:rPr lang="fi-FI" dirty="0" err="1"/>
              <a:t>transformation</a:t>
            </a:r>
            <a:endParaRPr lang="fi-FI" dirty="0"/>
          </a:p>
        </p:txBody>
      </p:sp>
      <p:pic>
        <p:nvPicPr>
          <p:cNvPr id="6" name="Content Placeholder 11">
            <a:extLst>
              <a:ext uri="{FF2B5EF4-FFF2-40B4-BE49-F238E27FC236}">
                <a16:creationId xmlns:a16="http://schemas.microsoft.com/office/drawing/2014/main" id="{70ED014C-055D-DA44-A06F-A2878B36151D}"/>
              </a:ext>
            </a:extLst>
          </p:cNvPr>
          <p:cNvPicPr>
            <a:picLocks noGrp="1" noChangeAspect="1"/>
          </p:cNvPicPr>
          <p:nvPr>
            <p:ph sz="half" idx="1"/>
          </p:nvPr>
        </p:nvPicPr>
        <p:blipFill>
          <a:blip r:embed="rId2"/>
          <a:stretch>
            <a:fillRect/>
          </a:stretch>
        </p:blipFill>
        <p:spPr>
          <a:xfrm>
            <a:off x="5062888" y="2915539"/>
            <a:ext cx="3720797" cy="3942461"/>
          </a:xfrm>
        </p:spPr>
      </p:pic>
      <p:graphicFrame>
        <p:nvGraphicFramePr>
          <p:cNvPr id="10" name="Content Placeholder 9">
            <a:extLst>
              <a:ext uri="{FF2B5EF4-FFF2-40B4-BE49-F238E27FC236}">
                <a16:creationId xmlns:a16="http://schemas.microsoft.com/office/drawing/2014/main" id="{012D5FD6-348E-024F-9E36-48908E277581}"/>
              </a:ext>
            </a:extLst>
          </p:cNvPr>
          <p:cNvGraphicFramePr>
            <a:graphicFrameLocks noGrp="1"/>
          </p:cNvGraphicFramePr>
          <p:nvPr>
            <p:ph sz="half" idx="2"/>
            <p:extLst>
              <p:ext uri="{D42A27DB-BD31-4B8C-83A1-F6EECF244321}">
                <p14:modId xmlns:p14="http://schemas.microsoft.com/office/powerpoint/2010/main" val="2438945839"/>
              </p:ext>
            </p:extLst>
          </p:nvPr>
        </p:nvGraphicFramePr>
        <p:xfrm>
          <a:off x="601159" y="3403743"/>
          <a:ext cx="3982416" cy="3098800"/>
        </p:xfrm>
        <a:graphic>
          <a:graphicData uri="http://schemas.openxmlformats.org/drawingml/2006/table">
            <a:tbl>
              <a:tblPr firstRow="1" bandRow="1">
                <a:tableStyleId>{5C22544A-7EE6-4342-B048-85BDC9FD1C3A}</a:tableStyleId>
              </a:tblPr>
              <a:tblGrid>
                <a:gridCol w="1327472">
                  <a:extLst>
                    <a:ext uri="{9D8B030D-6E8A-4147-A177-3AD203B41FA5}">
                      <a16:colId xmlns:a16="http://schemas.microsoft.com/office/drawing/2014/main" val="599588596"/>
                    </a:ext>
                  </a:extLst>
                </a:gridCol>
                <a:gridCol w="1327472">
                  <a:extLst>
                    <a:ext uri="{9D8B030D-6E8A-4147-A177-3AD203B41FA5}">
                      <a16:colId xmlns:a16="http://schemas.microsoft.com/office/drawing/2014/main" val="2418407298"/>
                    </a:ext>
                  </a:extLst>
                </a:gridCol>
                <a:gridCol w="1327472">
                  <a:extLst>
                    <a:ext uri="{9D8B030D-6E8A-4147-A177-3AD203B41FA5}">
                      <a16:colId xmlns:a16="http://schemas.microsoft.com/office/drawing/2014/main" val="1057838576"/>
                    </a:ext>
                  </a:extLst>
                </a:gridCol>
              </a:tblGrid>
              <a:tr h="370840">
                <a:tc>
                  <a:txBody>
                    <a:bodyPr/>
                    <a:lstStyle/>
                    <a:p>
                      <a:pPr algn="ctr"/>
                      <a:endParaRPr lang="fi-FI" dirty="0"/>
                    </a:p>
                    <a:p>
                      <a:pPr algn="ctr"/>
                      <a:r>
                        <a:rPr lang="fi-FI" dirty="0" err="1"/>
                        <a:t>Prestige</a:t>
                      </a:r>
                      <a:endParaRPr lang="fi-FI" dirty="0"/>
                    </a:p>
                  </a:txBody>
                  <a:tcPr/>
                </a:tc>
                <a:tc>
                  <a:txBody>
                    <a:bodyPr/>
                    <a:lstStyle/>
                    <a:p>
                      <a:pPr algn="ctr"/>
                      <a:endParaRPr lang="fi-FI" dirty="0"/>
                    </a:p>
                    <a:p>
                      <a:pPr algn="ctr"/>
                      <a:r>
                        <a:rPr lang="fi-FI" dirty="0" err="1"/>
                        <a:t>Income</a:t>
                      </a:r>
                      <a:endParaRPr lang="fi-FI" dirty="0"/>
                    </a:p>
                  </a:txBody>
                  <a:tcPr/>
                </a:tc>
                <a:tc>
                  <a:txBody>
                    <a:bodyPr/>
                    <a:lstStyle/>
                    <a:p>
                      <a:pPr algn="ctr"/>
                      <a:endParaRPr lang="fi-FI" dirty="0"/>
                    </a:p>
                    <a:p>
                      <a:pPr marL="0" marR="0" lvl="0" indent="0" algn="ctr" defTabSz="685800" rtl="0" eaLnBrk="1" fontAlgn="auto" latinLnBrk="0" hangingPunct="1">
                        <a:lnSpc>
                          <a:spcPct val="100000"/>
                        </a:lnSpc>
                        <a:spcBef>
                          <a:spcPts val="0"/>
                        </a:spcBef>
                        <a:spcAft>
                          <a:spcPts val="0"/>
                        </a:spcAft>
                        <a:buClrTx/>
                        <a:buSzTx/>
                        <a:buFontTx/>
                        <a:buNone/>
                        <a:tabLst/>
                        <a:defRPr/>
                      </a:pPr>
                      <a:r>
                        <a:rPr lang="fi-FI" dirty="0" err="1"/>
                        <a:t>Exp</a:t>
                      </a:r>
                      <a:r>
                        <a:rPr lang="fi-FI" dirty="0"/>
                        <a:t>(</a:t>
                      </a:r>
                      <a:r>
                        <a:rPr lang="fi-FI" dirty="0" err="1"/>
                        <a:t>Income</a:t>
                      </a:r>
                      <a:r>
                        <a:rPr lang="fi-FI" dirty="0"/>
                        <a:t>)</a:t>
                      </a:r>
                    </a:p>
                  </a:txBody>
                  <a:tcPr/>
                </a:tc>
                <a:extLst>
                  <a:ext uri="{0D108BD9-81ED-4DB2-BD59-A6C34878D82A}">
                    <a16:rowId xmlns:a16="http://schemas.microsoft.com/office/drawing/2014/main" val="642770858"/>
                  </a:ext>
                </a:extLst>
              </a:tr>
              <a:tr h="370840">
                <a:tc>
                  <a:txBody>
                    <a:bodyPr/>
                    <a:lstStyle/>
                    <a:p>
                      <a:pPr algn="r"/>
                      <a:r>
                        <a:rPr lang="fi-FI" dirty="0"/>
                        <a:t>20</a:t>
                      </a:r>
                    </a:p>
                  </a:txBody>
                  <a:tcPr anchor="ctr"/>
                </a:tc>
                <a:tc>
                  <a:txBody>
                    <a:bodyPr/>
                    <a:lstStyle/>
                    <a:p>
                      <a:pPr algn="r">
                        <a:spcAft>
                          <a:spcPts val="0"/>
                        </a:spcAft>
                      </a:pPr>
                      <a:r>
                        <a:rPr lang="fi-FI" sz="13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7.98</a:t>
                      </a:r>
                      <a:endParaRPr lang="fi-FI" sz="13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spcAft>
                          <a:spcPts val="0"/>
                        </a:spcAft>
                      </a:pPr>
                      <a:r>
                        <a:rPr lang="fi-FI" sz="13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2913</a:t>
                      </a:r>
                      <a:endParaRPr lang="fi-FI" sz="13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570757133"/>
                  </a:ext>
                </a:extLst>
              </a:tr>
              <a:tr h="370840">
                <a:tc>
                  <a:txBody>
                    <a:bodyPr/>
                    <a:lstStyle/>
                    <a:p>
                      <a:pPr algn="r"/>
                      <a:r>
                        <a:rPr lang="fi-FI" dirty="0"/>
                        <a:t>30</a:t>
                      </a:r>
                    </a:p>
                  </a:txBody>
                  <a:tcPr anchor="ctr"/>
                </a:tc>
                <a:tc>
                  <a:txBody>
                    <a:bodyPr/>
                    <a:lstStyle/>
                    <a:p>
                      <a:pPr algn="r">
                        <a:spcAft>
                          <a:spcPts val="0"/>
                        </a:spcAft>
                      </a:pPr>
                      <a:r>
                        <a:rPr lang="fi-FI" sz="13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8.23</a:t>
                      </a:r>
                      <a:endParaRPr lang="fi-FI" sz="13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spcAft>
                          <a:spcPts val="0"/>
                        </a:spcAft>
                      </a:pPr>
                      <a:r>
                        <a:rPr lang="fi-FI" sz="13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3758</a:t>
                      </a:r>
                      <a:endParaRPr lang="fi-FI" sz="13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100550053"/>
                  </a:ext>
                </a:extLst>
              </a:tr>
              <a:tr h="370840">
                <a:tc>
                  <a:txBody>
                    <a:bodyPr/>
                    <a:lstStyle/>
                    <a:p>
                      <a:pPr algn="r"/>
                      <a:r>
                        <a:rPr lang="fi-FI" dirty="0"/>
                        <a:t>40</a:t>
                      </a:r>
                    </a:p>
                  </a:txBody>
                  <a:tcPr anchor="ctr"/>
                </a:tc>
                <a:tc>
                  <a:txBody>
                    <a:bodyPr/>
                    <a:lstStyle/>
                    <a:p>
                      <a:pPr algn="r">
                        <a:spcAft>
                          <a:spcPts val="0"/>
                        </a:spcAft>
                      </a:pPr>
                      <a:r>
                        <a:rPr lang="fi-FI" sz="13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8.49</a:t>
                      </a:r>
                      <a:endParaRPr lang="fi-FI" sz="13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spcAft>
                          <a:spcPts val="0"/>
                        </a:spcAft>
                      </a:pPr>
                      <a:r>
                        <a:rPr lang="fi-FI" sz="13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4848</a:t>
                      </a:r>
                      <a:endParaRPr lang="fi-FI" sz="13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463118093"/>
                  </a:ext>
                </a:extLst>
              </a:tr>
              <a:tr h="370840">
                <a:tc>
                  <a:txBody>
                    <a:bodyPr/>
                    <a:lstStyle/>
                    <a:p>
                      <a:pPr algn="r"/>
                      <a:r>
                        <a:rPr lang="fi-FI" dirty="0"/>
                        <a:t>50</a:t>
                      </a:r>
                    </a:p>
                  </a:txBody>
                  <a:tcPr anchor="ctr"/>
                </a:tc>
                <a:tc>
                  <a:txBody>
                    <a:bodyPr/>
                    <a:lstStyle/>
                    <a:p>
                      <a:pPr algn="r">
                        <a:spcAft>
                          <a:spcPts val="0"/>
                        </a:spcAft>
                      </a:pPr>
                      <a:r>
                        <a:rPr lang="fi-FI" sz="13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8.74</a:t>
                      </a:r>
                      <a:endParaRPr lang="fi-FI" sz="13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spcAft>
                          <a:spcPts val="0"/>
                        </a:spcAft>
                      </a:pPr>
                      <a:r>
                        <a:rPr lang="fi-FI" sz="13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6255</a:t>
                      </a:r>
                      <a:endParaRPr lang="fi-FI" sz="13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465787678"/>
                  </a:ext>
                </a:extLst>
              </a:tr>
              <a:tr h="370840">
                <a:tc>
                  <a:txBody>
                    <a:bodyPr/>
                    <a:lstStyle/>
                    <a:p>
                      <a:pPr algn="r"/>
                      <a:r>
                        <a:rPr lang="fi-FI" dirty="0"/>
                        <a:t>60</a:t>
                      </a:r>
                    </a:p>
                  </a:txBody>
                  <a:tcPr anchor="ctr"/>
                </a:tc>
                <a:tc>
                  <a:txBody>
                    <a:bodyPr/>
                    <a:lstStyle/>
                    <a:p>
                      <a:pPr algn="r">
                        <a:spcAft>
                          <a:spcPts val="0"/>
                        </a:spcAft>
                      </a:pPr>
                      <a:r>
                        <a:rPr lang="fi-FI" sz="13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9.00</a:t>
                      </a:r>
                      <a:endParaRPr lang="fi-FI" sz="13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spcAft>
                          <a:spcPts val="0"/>
                        </a:spcAft>
                      </a:pPr>
                      <a:r>
                        <a:rPr lang="fi-FI" sz="13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8070</a:t>
                      </a:r>
                      <a:endParaRPr lang="fi-FI" sz="13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829721142"/>
                  </a:ext>
                </a:extLst>
              </a:tr>
              <a:tr h="370840">
                <a:tc>
                  <a:txBody>
                    <a:bodyPr/>
                    <a:lstStyle/>
                    <a:p>
                      <a:pPr algn="r"/>
                      <a:r>
                        <a:rPr lang="fi-FI" dirty="0"/>
                        <a:t>70</a:t>
                      </a:r>
                    </a:p>
                  </a:txBody>
                  <a:tcPr anchor="ctr"/>
                </a:tc>
                <a:tc>
                  <a:txBody>
                    <a:bodyPr/>
                    <a:lstStyle/>
                    <a:p>
                      <a:pPr algn="r">
                        <a:spcAft>
                          <a:spcPts val="0"/>
                        </a:spcAft>
                      </a:pPr>
                      <a:r>
                        <a:rPr lang="fi-FI" sz="13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9.25</a:t>
                      </a:r>
                      <a:endParaRPr lang="fi-FI" sz="13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spcAft>
                          <a:spcPts val="0"/>
                        </a:spcAft>
                      </a:pPr>
                      <a:r>
                        <a:rPr lang="fi-FI" sz="13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10412</a:t>
                      </a:r>
                      <a:endParaRPr lang="fi-FI" sz="13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52982509"/>
                  </a:ext>
                </a:extLst>
              </a:tr>
              <a:tr h="370840">
                <a:tc>
                  <a:txBody>
                    <a:bodyPr/>
                    <a:lstStyle/>
                    <a:p>
                      <a:pPr algn="r"/>
                      <a:r>
                        <a:rPr lang="fi-FI" dirty="0"/>
                        <a:t>80</a:t>
                      </a:r>
                    </a:p>
                  </a:txBody>
                  <a:tcPr anchor="ctr"/>
                </a:tc>
                <a:tc>
                  <a:txBody>
                    <a:bodyPr/>
                    <a:lstStyle/>
                    <a:p>
                      <a:pPr algn="r">
                        <a:spcAft>
                          <a:spcPts val="0"/>
                        </a:spcAft>
                      </a:pPr>
                      <a:r>
                        <a:rPr lang="fi-FI" sz="13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9.51</a:t>
                      </a:r>
                      <a:endParaRPr lang="fi-FI" sz="13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spcAft>
                          <a:spcPts val="0"/>
                        </a:spcAft>
                      </a:pPr>
                      <a:r>
                        <a:rPr lang="fi-FI" sz="13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13433</a:t>
                      </a:r>
                      <a:endParaRPr lang="fi-FI" sz="13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927298880"/>
                  </a:ext>
                </a:extLst>
              </a:tr>
            </a:tbl>
          </a:graphicData>
        </a:graphic>
      </p:graphicFrame>
      <p:sp>
        <p:nvSpPr>
          <p:cNvPr id="9" name="TextBox 8">
            <a:extLst>
              <a:ext uri="{FF2B5EF4-FFF2-40B4-BE49-F238E27FC236}">
                <a16:creationId xmlns:a16="http://schemas.microsoft.com/office/drawing/2014/main" id="{438EA369-AE15-7448-8620-D0101CC3B5B0}"/>
              </a:ext>
            </a:extLst>
          </p:cNvPr>
          <p:cNvSpPr txBox="1"/>
          <p:nvPr/>
        </p:nvSpPr>
        <p:spPr>
          <a:xfrm>
            <a:off x="628650" y="1271552"/>
            <a:ext cx="8335385" cy="1938992"/>
          </a:xfrm>
          <a:prstGeom prst="rect">
            <a:avLst/>
          </a:prstGeom>
          <a:noFill/>
        </p:spPr>
        <p:txBody>
          <a:bodyPr wrap="square" lIns="0" tIns="0" rIns="0" bIns="0" rtlCol="0">
            <a:spAutoFit/>
          </a:bodyPr>
          <a:lstStyle/>
          <a:p>
            <a:r>
              <a:rPr lang="en-US" dirty="0">
                <a:latin typeface="Courier New" panose="02070309020205020404" pitchFamily="49" charset="0"/>
                <a:cs typeface="Courier New" panose="02070309020205020404" pitchFamily="49" charset="0"/>
              </a:rPr>
              <a:t>Call:</a:t>
            </a:r>
            <a:endParaRPr lang="fi-FI"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lm(formula = log(income) ~ prestige, data = Prestige)</a:t>
            </a:r>
            <a:endParaRPr lang="fi-FI"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 </a:t>
            </a:r>
            <a:endParaRPr lang="fi-FI"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Coefficients:</a:t>
            </a:r>
            <a:endParaRPr lang="fi-FI"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            Estimate Std. Error t value </a:t>
            </a:r>
            <a:r>
              <a:rPr lang="en-US" dirty="0" err="1">
                <a:latin typeface="Courier New" panose="02070309020205020404" pitchFamily="49" charset="0"/>
                <a:cs typeface="Courier New" panose="02070309020205020404" pitchFamily="49" charset="0"/>
              </a:rPr>
              <a:t>Pr</a:t>
            </a:r>
            <a:r>
              <a:rPr lang="en-US" dirty="0">
                <a:latin typeface="Courier New" panose="02070309020205020404" pitchFamily="49" charset="0"/>
                <a:cs typeface="Courier New" panose="02070309020205020404" pitchFamily="49" charset="0"/>
              </a:rPr>
              <a:t>(&gt;|t|)    </a:t>
            </a:r>
            <a:endParaRPr lang="fi-FI"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(Intercept) 7.467395   0.115100   64.88   &lt;2e-16 ***</a:t>
            </a:r>
            <a:endParaRPr lang="fi-FI"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prestige    0.025476   0.002308   11.04   &lt;2e-16 ***</a:t>
            </a:r>
            <a:endParaRPr lang="fi-FI" dirty="0">
              <a:latin typeface="Courier New" panose="02070309020205020404" pitchFamily="49" charset="0"/>
              <a:cs typeface="Courier New" panose="02070309020205020404" pitchFamily="49" charset="0"/>
            </a:endParaRPr>
          </a:p>
        </p:txBody>
      </p:sp>
      <p:grpSp>
        <p:nvGrpSpPr>
          <p:cNvPr id="11" name="Group 10">
            <a:extLst>
              <a:ext uri="{FF2B5EF4-FFF2-40B4-BE49-F238E27FC236}">
                <a16:creationId xmlns:a16="http://schemas.microsoft.com/office/drawing/2014/main" id="{D175A44B-123B-ED41-B668-98C188402695}"/>
              </a:ext>
            </a:extLst>
          </p:cNvPr>
          <p:cNvGrpSpPr/>
          <p:nvPr/>
        </p:nvGrpSpPr>
        <p:grpSpPr>
          <a:xfrm>
            <a:off x="2302280" y="3622876"/>
            <a:ext cx="545093" cy="57873"/>
            <a:chOff x="2374900" y="3132137"/>
            <a:chExt cx="160337" cy="55563"/>
          </a:xfrm>
        </p:grpSpPr>
        <p:cxnSp>
          <p:nvCxnSpPr>
            <p:cNvPr id="12" name="Straight Connector 11">
              <a:extLst>
                <a:ext uri="{FF2B5EF4-FFF2-40B4-BE49-F238E27FC236}">
                  <a16:creationId xmlns:a16="http://schemas.microsoft.com/office/drawing/2014/main" id="{E4624238-282E-0240-B6B3-059F7080D295}"/>
                </a:ext>
              </a:extLst>
            </p:cNvPr>
            <p:cNvCxnSpPr/>
            <p:nvPr/>
          </p:nvCxnSpPr>
          <p:spPr>
            <a:xfrm flipV="1">
              <a:off x="2374900" y="3133725"/>
              <a:ext cx="85725" cy="53975"/>
            </a:xfrm>
            <a:prstGeom prst="line">
              <a:avLst/>
            </a:prstGeom>
            <a:ln>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3718D40-128B-B441-902D-D448DE82A33E}"/>
                </a:ext>
              </a:extLst>
            </p:cNvPr>
            <p:cNvCxnSpPr/>
            <p:nvPr/>
          </p:nvCxnSpPr>
          <p:spPr>
            <a:xfrm flipH="1" flipV="1">
              <a:off x="2449512" y="3132137"/>
              <a:ext cx="85725" cy="53975"/>
            </a:xfrm>
            <a:prstGeom prst="line">
              <a:avLst/>
            </a:prstGeom>
            <a:ln>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52A51E40-34B3-1E4F-A0F9-CFC19F1D724C}"/>
              </a:ext>
            </a:extLst>
          </p:cNvPr>
          <p:cNvGrpSpPr/>
          <p:nvPr/>
        </p:nvGrpSpPr>
        <p:grpSpPr>
          <a:xfrm>
            <a:off x="3774193" y="3613228"/>
            <a:ext cx="545093" cy="57873"/>
            <a:chOff x="2374900" y="3132137"/>
            <a:chExt cx="160337" cy="55563"/>
          </a:xfrm>
        </p:grpSpPr>
        <p:cxnSp>
          <p:nvCxnSpPr>
            <p:cNvPr id="15" name="Straight Connector 14">
              <a:extLst>
                <a:ext uri="{FF2B5EF4-FFF2-40B4-BE49-F238E27FC236}">
                  <a16:creationId xmlns:a16="http://schemas.microsoft.com/office/drawing/2014/main" id="{BFB13322-32A4-6641-90E9-D938BCFCA455}"/>
                </a:ext>
              </a:extLst>
            </p:cNvPr>
            <p:cNvCxnSpPr/>
            <p:nvPr/>
          </p:nvCxnSpPr>
          <p:spPr>
            <a:xfrm flipV="1">
              <a:off x="2374900" y="3133725"/>
              <a:ext cx="85725" cy="53975"/>
            </a:xfrm>
            <a:prstGeom prst="line">
              <a:avLst/>
            </a:prstGeom>
            <a:ln>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C55AA9C-7F86-9142-9FE8-0FF317D60A53}"/>
                </a:ext>
              </a:extLst>
            </p:cNvPr>
            <p:cNvCxnSpPr/>
            <p:nvPr/>
          </p:nvCxnSpPr>
          <p:spPr>
            <a:xfrm flipH="1" flipV="1">
              <a:off x="2449512" y="3132137"/>
              <a:ext cx="85725" cy="53975"/>
            </a:xfrm>
            <a:prstGeom prst="line">
              <a:avLst/>
            </a:prstGeom>
            <a:ln>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64619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31144"/>
            <a:ext cx="7886700" cy="4351338"/>
          </a:xfrm>
        </p:spPr>
        <p:txBody>
          <a:bodyPr/>
          <a:lstStyle/>
          <a:p>
            <a:endParaRPr lang="en-US" dirty="0"/>
          </a:p>
          <a:p>
            <a:endParaRPr lang="en-US" dirty="0"/>
          </a:p>
        </p:txBody>
      </p:sp>
      <p:sp>
        <p:nvSpPr>
          <p:cNvPr id="8" name="TextBox 7"/>
          <p:cNvSpPr txBox="1"/>
          <p:nvPr/>
        </p:nvSpPr>
        <p:spPr>
          <a:xfrm>
            <a:off x="1106929" y="6597312"/>
            <a:ext cx="6985887" cy="307777"/>
          </a:xfrm>
          <a:prstGeom prst="rect">
            <a:avLst/>
          </a:prstGeom>
          <a:noFill/>
        </p:spPr>
        <p:txBody>
          <a:bodyPr wrap="none" lIns="0" tIns="0" rIns="0" bIns="0" rtlCol="0">
            <a:spAutoFit/>
          </a:bodyPr>
          <a:lstStyle/>
          <a:p>
            <a:r>
              <a:rPr lang="en-US" sz="1000" dirty="0"/>
              <a:t>Wooldridge, J. M. (2009). </a:t>
            </a:r>
            <a:r>
              <a:rPr lang="en-US" sz="1000" i="1" dirty="0"/>
              <a:t>Introductory econometrics: a modern approach</a:t>
            </a:r>
            <a:r>
              <a:rPr lang="en-US" sz="1000" dirty="0"/>
              <a:t> (4th ed.). Mason, OH: South Western, Cengage Learning. p. 44</a:t>
            </a:r>
          </a:p>
          <a:p>
            <a:endParaRPr lang="en-US" sz="1000" b="1" dirty="0"/>
          </a:p>
        </p:txBody>
      </p:sp>
      <p:sp>
        <p:nvSpPr>
          <p:cNvPr id="10" name="TextBox 9"/>
          <p:cNvSpPr txBox="1"/>
          <p:nvPr/>
        </p:nvSpPr>
        <p:spPr>
          <a:xfrm>
            <a:off x="628650" y="3022363"/>
            <a:ext cx="8335385" cy="3293209"/>
          </a:xfrm>
          <a:prstGeom prst="rect">
            <a:avLst/>
          </a:prstGeom>
          <a:noFill/>
        </p:spPr>
        <p:txBody>
          <a:bodyPr wrap="square" lIns="0" tIns="0" rIns="0" bIns="0" rtlCol="0">
            <a:spAutoFit/>
          </a:bodyPr>
          <a:lstStyle/>
          <a:p>
            <a:r>
              <a:rPr lang="en-US" dirty="0">
                <a:latin typeface="Courier New" panose="02070309020205020404" pitchFamily="49" charset="0"/>
                <a:cs typeface="Courier New" panose="02070309020205020404" pitchFamily="49" charset="0"/>
              </a:rPr>
              <a:t>Call:</a:t>
            </a:r>
            <a:endParaRPr lang="fi-FI"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lm(formula = log(income) ~ prestige, data = Prestige)</a:t>
            </a:r>
            <a:endParaRPr lang="fi-FI"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 </a:t>
            </a:r>
            <a:endParaRPr lang="fi-FI"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Coefficients:</a:t>
            </a:r>
            <a:endParaRPr lang="fi-FI"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            Estimate Std. Error t value </a:t>
            </a:r>
            <a:r>
              <a:rPr lang="en-US" dirty="0" err="1">
                <a:latin typeface="Courier New" panose="02070309020205020404" pitchFamily="49" charset="0"/>
                <a:cs typeface="Courier New" panose="02070309020205020404" pitchFamily="49" charset="0"/>
              </a:rPr>
              <a:t>Pr</a:t>
            </a:r>
            <a:r>
              <a:rPr lang="en-US" dirty="0">
                <a:latin typeface="Courier New" panose="02070309020205020404" pitchFamily="49" charset="0"/>
                <a:cs typeface="Courier New" panose="02070309020205020404" pitchFamily="49" charset="0"/>
              </a:rPr>
              <a:t>(&gt;|t|)    </a:t>
            </a:r>
            <a:endParaRPr lang="fi-FI"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(Intercept) 7.467395   0.115100   64.88   &lt;2e-16 ***</a:t>
            </a:r>
            <a:endParaRPr lang="fi-FI"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prestige    0.025476   0.002308   11.04   &lt;2e-16 ***</a:t>
            </a:r>
            <a:endParaRPr lang="fi-FI" dirty="0">
              <a:latin typeface="Courier New" panose="02070309020205020404" pitchFamily="49" charset="0"/>
              <a:cs typeface="Courier New" panose="02070309020205020404" pitchFamily="49" charset="0"/>
            </a:endParaRPr>
          </a:p>
          <a:p>
            <a:pPr marL="0" lvl="1" indent="0">
              <a:buNone/>
            </a:pPr>
            <a:endParaRPr lang="en-US" i="1" dirty="0"/>
          </a:p>
          <a:p>
            <a:pPr marL="0" lvl="1" indent="0">
              <a:buNone/>
            </a:pPr>
            <a:r>
              <a:rPr lang="en-US" i="1" dirty="0"/>
              <a:t>log(income)= β</a:t>
            </a:r>
            <a:r>
              <a:rPr lang="en-US" i="1" baseline="-25000" dirty="0"/>
              <a:t>0</a:t>
            </a:r>
            <a:r>
              <a:rPr lang="en-US" i="1" dirty="0"/>
              <a:t> +  β</a:t>
            </a:r>
            <a:r>
              <a:rPr lang="en-US" i="1" baseline="-25000" dirty="0"/>
              <a:t>1</a:t>
            </a:r>
            <a:r>
              <a:rPr lang="en-US" i="1" dirty="0"/>
              <a:t>prestige</a:t>
            </a:r>
            <a:r>
              <a:rPr lang="en-US" i="1" baseline="-25000" dirty="0"/>
              <a:t>  </a:t>
            </a:r>
            <a:r>
              <a:rPr lang="en-US" i="1" dirty="0"/>
              <a:t>+ β</a:t>
            </a:r>
            <a:r>
              <a:rPr lang="en-US" i="1" baseline="-25000" dirty="0"/>
              <a:t>3 </a:t>
            </a:r>
            <a:r>
              <a:rPr lang="en-US" i="1" dirty="0"/>
              <a:t>women</a:t>
            </a:r>
            <a:r>
              <a:rPr lang="en-US" i="1" baseline="-25000" dirty="0"/>
              <a:t> </a:t>
            </a:r>
            <a:r>
              <a:rPr lang="en-US" i="1" dirty="0"/>
              <a:t>+ u</a:t>
            </a:r>
          </a:p>
          <a:p>
            <a:pPr marL="0" lvl="1" indent="0">
              <a:buNone/>
            </a:pPr>
            <a:endParaRPr lang="en-US" i="1" dirty="0"/>
          </a:p>
          <a:p>
            <a:pPr marL="0" lvl="1" indent="0">
              <a:buNone/>
            </a:pPr>
            <a:r>
              <a:rPr lang="en-US" sz="1600" i="1" dirty="0"/>
              <a:t> β</a:t>
            </a:r>
            <a:r>
              <a:rPr lang="en-US" sz="1600" i="1" baseline="-25000" dirty="0"/>
              <a:t>1 </a:t>
            </a:r>
            <a:r>
              <a:rPr lang="en-US" sz="1600" dirty="0"/>
              <a:t>~ “how much income will increase relative to current level when prestige increases by one unit” </a:t>
            </a:r>
            <a:endParaRPr lang="en-US" i="1" dirty="0"/>
          </a:p>
          <a:p>
            <a:pPr marL="0" lvl="1" indent="0">
              <a:buNone/>
            </a:pPr>
            <a:endParaRPr lang="en-US" i="1" dirty="0"/>
          </a:p>
        </p:txBody>
      </p:sp>
      <p:pic>
        <p:nvPicPr>
          <p:cNvPr id="4" name="Picture 3">
            <a:extLst>
              <a:ext uri="{FF2B5EF4-FFF2-40B4-BE49-F238E27FC236}">
                <a16:creationId xmlns:a16="http://schemas.microsoft.com/office/drawing/2014/main" id="{48D07EFB-2B53-AF45-AA71-B009F12983C9}"/>
              </a:ext>
            </a:extLst>
          </p:cNvPr>
          <p:cNvPicPr>
            <a:picLocks noChangeAspect="1"/>
          </p:cNvPicPr>
          <p:nvPr/>
        </p:nvPicPr>
        <p:blipFill rotWithShape="1">
          <a:blip r:embed="rId2"/>
          <a:srcRect l="17973" t="8282" r="13291" b="74799"/>
          <a:stretch/>
        </p:blipFill>
        <p:spPr>
          <a:xfrm>
            <a:off x="774301" y="371810"/>
            <a:ext cx="7651142" cy="2331061"/>
          </a:xfrm>
          <a:prstGeom prst="rect">
            <a:avLst/>
          </a:prstGeom>
        </p:spPr>
      </p:pic>
    </p:spTree>
    <p:extLst>
      <p:ext uri="{BB962C8B-B14F-4D97-AF65-F5344CB8AC3E}">
        <p14:creationId xmlns:p14="http://schemas.microsoft.com/office/powerpoint/2010/main" val="307751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1EF572-A9F9-DB46-AA79-6E8C6D8B96FD}"/>
              </a:ext>
            </a:extLst>
          </p:cNvPr>
          <p:cNvSpPr>
            <a:spLocks noGrp="1"/>
          </p:cNvSpPr>
          <p:nvPr>
            <p:ph type="title"/>
          </p:nvPr>
        </p:nvSpPr>
        <p:spPr/>
        <p:txBody>
          <a:bodyPr/>
          <a:lstStyle/>
          <a:p>
            <a:r>
              <a:rPr lang="fi-FI" dirty="0" err="1"/>
              <a:t>Categorical</a:t>
            </a:r>
            <a:r>
              <a:rPr lang="fi-FI" dirty="0"/>
              <a:t> </a:t>
            </a:r>
            <a:r>
              <a:rPr lang="fi-FI" dirty="0" err="1"/>
              <a:t>independent</a:t>
            </a:r>
            <a:r>
              <a:rPr lang="fi-FI" dirty="0"/>
              <a:t> </a:t>
            </a:r>
            <a:r>
              <a:rPr lang="fi-FI" dirty="0" err="1"/>
              <a:t>variables</a:t>
            </a:r>
            <a:endParaRPr lang="fi-FI" dirty="0"/>
          </a:p>
        </p:txBody>
      </p:sp>
      <p:sp>
        <p:nvSpPr>
          <p:cNvPr id="4" name="Text Placeholder 3">
            <a:extLst>
              <a:ext uri="{FF2B5EF4-FFF2-40B4-BE49-F238E27FC236}">
                <a16:creationId xmlns:a16="http://schemas.microsoft.com/office/drawing/2014/main" id="{5DD4AE49-2E80-4F4D-87F7-25461BF6370F}"/>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3764842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about categorical independent variables?</a:t>
            </a:r>
          </a:p>
        </p:txBody>
      </p:sp>
      <p:sp>
        <p:nvSpPr>
          <p:cNvPr id="3" name="Content Placeholder 2"/>
          <p:cNvSpPr>
            <a:spLocks noGrp="1"/>
          </p:cNvSpPr>
          <p:nvPr>
            <p:ph sz="quarter" idx="4294967295"/>
          </p:nvPr>
        </p:nvSpPr>
        <p:spPr>
          <a:xfrm>
            <a:off x="1058863" y="1685925"/>
            <a:ext cx="8085137" cy="1228725"/>
          </a:xfrm>
        </p:spPr>
        <p:txBody>
          <a:bodyPr>
            <a:normAutofit/>
          </a:bodyPr>
          <a:lstStyle/>
          <a:p>
            <a:pPr marL="0" indent="0">
              <a:buNone/>
            </a:pPr>
            <a:r>
              <a:rPr lang="pl-PL" dirty="0" err="1">
                <a:latin typeface="Courier"/>
                <a:cs typeface="Courier"/>
              </a:rPr>
              <a:t>summary</a:t>
            </a:r>
            <a:r>
              <a:rPr lang="pl-PL" dirty="0">
                <a:latin typeface="Courier"/>
                <a:cs typeface="Courier"/>
              </a:rPr>
              <a:t>(</a:t>
            </a:r>
            <a:r>
              <a:rPr lang="pl-PL" dirty="0" err="1">
                <a:latin typeface="Courier"/>
                <a:cs typeface="Courier"/>
              </a:rPr>
              <a:t>Prestige$type</a:t>
            </a:r>
            <a:r>
              <a:rPr lang="pl-PL" dirty="0">
                <a:latin typeface="Courier"/>
                <a:cs typeface="Courier"/>
              </a:rPr>
              <a:t>)</a:t>
            </a:r>
          </a:p>
          <a:p>
            <a:pPr marL="0" indent="0">
              <a:buNone/>
            </a:pPr>
            <a:r>
              <a:rPr lang="pl-PL" b="0" dirty="0">
                <a:latin typeface="Courier"/>
                <a:cs typeface="Courier"/>
              </a:rPr>
              <a:t>  </a:t>
            </a:r>
            <a:r>
              <a:rPr lang="pl-PL" b="0" dirty="0" err="1">
                <a:latin typeface="Courier"/>
                <a:cs typeface="Courier"/>
              </a:rPr>
              <a:t>bc</a:t>
            </a:r>
            <a:r>
              <a:rPr lang="pl-PL" b="0" dirty="0">
                <a:latin typeface="Courier"/>
                <a:cs typeface="Courier"/>
              </a:rPr>
              <a:t> </a:t>
            </a:r>
            <a:r>
              <a:rPr lang="pl-PL" b="0" dirty="0" err="1">
                <a:latin typeface="Courier"/>
                <a:cs typeface="Courier"/>
              </a:rPr>
              <a:t>prof</a:t>
            </a:r>
            <a:r>
              <a:rPr lang="pl-PL" b="0" dirty="0">
                <a:latin typeface="Courier"/>
                <a:cs typeface="Courier"/>
              </a:rPr>
              <a:t>   </a:t>
            </a:r>
            <a:r>
              <a:rPr lang="pl-PL" b="0" dirty="0" err="1">
                <a:latin typeface="Courier"/>
                <a:cs typeface="Courier"/>
              </a:rPr>
              <a:t>wc</a:t>
            </a:r>
            <a:r>
              <a:rPr lang="pl-PL" b="0" dirty="0">
                <a:latin typeface="Courier"/>
                <a:cs typeface="Courier"/>
              </a:rPr>
              <a:t> </a:t>
            </a:r>
            <a:r>
              <a:rPr lang="pl-PL" b="0" dirty="0" err="1">
                <a:latin typeface="Courier"/>
                <a:cs typeface="Courier"/>
              </a:rPr>
              <a:t>NA's</a:t>
            </a:r>
            <a:r>
              <a:rPr lang="pl-PL" b="0" dirty="0">
                <a:latin typeface="Courier"/>
                <a:cs typeface="Courier"/>
              </a:rPr>
              <a:t> </a:t>
            </a:r>
          </a:p>
          <a:p>
            <a:pPr marL="0" indent="0">
              <a:buNone/>
            </a:pPr>
            <a:r>
              <a:rPr lang="pl-PL" b="0" dirty="0">
                <a:latin typeface="Courier"/>
                <a:cs typeface="Courier"/>
              </a:rPr>
              <a:t>  44   31   23    4</a:t>
            </a:r>
          </a:p>
          <a:p>
            <a:endParaRPr lang="pl-PL" b="0" dirty="0">
              <a:latin typeface="Courier"/>
              <a:cs typeface="Courier"/>
            </a:endParaRPr>
          </a:p>
          <a:p>
            <a:endParaRPr lang="pl-PL" b="0" dirty="0">
              <a:latin typeface="Courier"/>
              <a:cs typeface="Courier"/>
            </a:endParaRPr>
          </a:p>
        </p:txBody>
      </p:sp>
      <p:sp>
        <p:nvSpPr>
          <p:cNvPr id="6" name="TextBox 5"/>
          <p:cNvSpPr txBox="1"/>
          <p:nvPr/>
        </p:nvSpPr>
        <p:spPr>
          <a:xfrm>
            <a:off x="200059" y="3887819"/>
            <a:ext cx="8773060" cy="2585323"/>
          </a:xfrm>
          <a:prstGeom prst="rect">
            <a:avLst/>
          </a:prstGeom>
          <a:solidFill>
            <a:schemeClr val="bg1"/>
          </a:solidFill>
          <a:ln>
            <a:solidFill>
              <a:schemeClr val="tx1"/>
            </a:solidFill>
          </a:ln>
        </p:spPr>
        <p:txBody>
          <a:bodyPr wrap="none" lIns="0" tIns="0" rIns="0" bIns="0" rtlCol="0">
            <a:spAutoFit/>
          </a:bodyPr>
          <a:lstStyle/>
          <a:p>
            <a:r>
              <a:rPr lang="de-DE" sz="1200" dirty="0">
                <a:latin typeface="Courier"/>
                <a:cs typeface="Courier"/>
              </a:rPr>
              <a:t>                          </a:t>
            </a:r>
            <a:r>
              <a:rPr lang="de-DE" sz="1200" dirty="0" err="1">
                <a:latin typeface="Courier"/>
                <a:cs typeface="Courier"/>
              </a:rPr>
              <a:t>education</a:t>
            </a:r>
            <a:r>
              <a:rPr lang="de-DE" sz="1200" dirty="0">
                <a:latin typeface="Courier"/>
                <a:cs typeface="Courier"/>
              </a:rPr>
              <a:t> </a:t>
            </a:r>
            <a:r>
              <a:rPr lang="de-DE" sz="1200" dirty="0" err="1">
                <a:latin typeface="Courier"/>
                <a:cs typeface="Courier"/>
              </a:rPr>
              <a:t>income</a:t>
            </a:r>
            <a:r>
              <a:rPr lang="de-DE" sz="1200" dirty="0">
                <a:latin typeface="Courier"/>
                <a:cs typeface="Courier"/>
              </a:rPr>
              <a:t> </a:t>
            </a:r>
            <a:r>
              <a:rPr lang="de-DE" sz="1200" dirty="0" err="1">
                <a:latin typeface="Courier"/>
                <a:cs typeface="Courier"/>
              </a:rPr>
              <a:t>women</a:t>
            </a:r>
            <a:r>
              <a:rPr lang="de-DE" sz="1200" dirty="0">
                <a:latin typeface="Courier"/>
                <a:cs typeface="Courier"/>
              </a:rPr>
              <a:t> </a:t>
            </a:r>
            <a:r>
              <a:rPr lang="de-DE" sz="1200" dirty="0" err="1">
                <a:latin typeface="Courier"/>
                <a:cs typeface="Courier"/>
              </a:rPr>
              <a:t>prestige</a:t>
            </a:r>
            <a:r>
              <a:rPr lang="de-DE" sz="1200" dirty="0">
                <a:latin typeface="Courier"/>
                <a:cs typeface="Courier"/>
              </a:rPr>
              <a:t> </a:t>
            </a:r>
            <a:r>
              <a:rPr lang="de-DE" sz="1200" dirty="0" err="1">
                <a:latin typeface="Courier"/>
                <a:cs typeface="Courier"/>
              </a:rPr>
              <a:t>census</a:t>
            </a:r>
            <a:r>
              <a:rPr lang="de-DE" sz="1200" dirty="0">
                <a:latin typeface="Courier"/>
                <a:cs typeface="Courier"/>
              </a:rPr>
              <a:t> type </a:t>
            </a:r>
            <a:r>
              <a:rPr lang="de-DE" sz="1200" dirty="0" err="1">
                <a:latin typeface="Courier"/>
                <a:cs typeface="Courier"/>
              </a:rPr>
              <a:t>type_bc</a:t>
            </a:r>
            <a:r>
              <a:rPr lang="de-DE" sz="1200" dirty="0">
                <a:latin typeface="Courier"/>
                <a:cs typeface="Courier"/>
              </a:rPr>
              <a:t> </a:t>
            </a:r>
            <a:r>
              <a:rPr lang="de-DE" sz="1200" dirty="0" err="1">
                <a:latin typeface="Courier"/>
                <a:cs typeface="Courier"/>
              </a:rPr>
              <a:t>type_prof</a:t>
            </a:r>
            <a:r>
              <a:rPr lang="de-DE" sz="1200" dirty="0">
                <a:latin typeface="Courier"/>
                <a:cs typeface="Courier"/>
              </a:rPr>
              <a:t> </a:t>
            </a:r>
            <a:r>
              <a:rPr lang="de-DE" sz="1200" dirty="0" err="1">
                <a:latin typeface="Courier"/>
                <a:cs typeface="Courier"/>
              </a:rPr>
              <a:t>type_wc</a:t>
            </a:r>
            <a:endParaRPr lang="de-DE" sz="1200" dirty="0">
              <a:latin typeface="Courier"/>
              <a:cs typeface="Courier"/>
            </a:endParaRPr>
          </a:p>
          <a:p>
            <a:r>
              <a:rPr lang="de-DE" sz="1200" dirty="0" err="1">
                <a:latin typeface="Courier"/>
                <a:cs typeface="Courier"/>
              </a:rPr>
              <a:t>accountants</a:t>
            </a:r>
            <a:r>
              <a:rPr lang="de-DE" sz="1200" dirty="0">
                <a:latin typeface="Courier"/>
                <a:cs typeface="Courier"/>
              </a:rPr>
              <a:t>                   12.77   9271 15.70     63.4   1171 </a:t>
            </a:r>
            <a:r>
              <a:rPr lang="de-DE" sz="1200" dirty="0" err="1">
                <a:latin typeface="Courier"/>
                <a:cs typeface="Courier"/>
              </a:rPr>
              <a:t>prof</a:t>
            </a:r>
            <a:r>
              <a:rPr lang="de-DE" sz="1200" dirty="0">
                <a:latin typeface="Courier"/>
                <a:cs typeface="Courier"/>
              </a:rPr>
              <a:t>       0         1       0</a:t>
            </a:r>
          </a:p>
          <a:p>
            <a:r>
              <a:rPr lang="de-DE" sz="1200" dirty="0" err="1">
                <a:latin typeface="Courier"/>
                <a:cs typeface="Courier"/>
              </a:rPr>
              <a:t>aircraft.repairmen</a:t>
            </a:r>
            <a:r>
              <a:rPr lang="de-DE" sz="1200" dirty="0">
                <a:latin typeface="Courier"/>
                <a:cs typeface="Courier"/>
              </a:rPr>
              <a:t>            10.10   7716  0.78     50.3   8582   </a:t>
            </a:r>
            <a:r>
              <a:rPr lang="de-DE" sz="1200" dirty="0" err="1">
                <a:latin typeface="Courier"/>
                <a:cs typeface="Courier"/>
              </a:rPr>
              <a:t>bc</a:t>
            </a:r>
            <a:r>
              <a:rPr lang="de-DE" sz="1200" dirty="0">
                <a:latin typeface="Courier"/>
                <a:cs typeface="Courier"/>
              </a:rPr>
              <a:t>       1         0       0</a:t>
            </a:r>
          </a:p>
          <a:p>
            <a:r>
              <a:rPr lang="de-DE" sz="1200" dirty="0" err="1">
                <a:latin typeface="Courier"/>
                <a:cs typeface="Courier"/>
              </a:rPr>
              <a:t>aircraft.workers</a:t>
            </a:r>
            <a:r>
              <a:rPr lang="de-DE" sz="1200" dirty="0">
                <a:latin typeface="Courier"/>
                <a:cs typeface="Courier"/>
              </a:rPr>
              <a:t>               8.78   6573  5.78     43.7   8515   </a:t>
            </a:r>
            <a:r>
              <a:rPr lang="de-DE" sz="1200" dirty="0" err="1">
                <a:latin typeface="Courier"/>
                <a:cs typeface="Courier"/>
              </a:rPr>
              <a:t>bc</a:t>
            </a:r>
            <a:r>
              <a:rPr lang="de-DE" sz="1200" dirty="0">
                <a:latin typeface="Courier"/>
                <a:cs typeface="Courier"/>
              </a:rPr>
              <a:t>       1         0       0</a:t>
            </a:r>
          </a:p>
          <a:p>
            <a:r>
              <a:rPr lang="de-DE" sz="1200" dirty="0" err="1">
                <a:latin typeface="Courier"/>
                <a:cs typeface="Courier"/>
              </a:rPr>
              <a:t>architects</a:t>
            </a:r>
            <a:r>
              <a:rPr lang="de-DE" sz="1200" dirty="0">
                <a:latin typeface="Courier"/>
                <a:cs typeface="Courier"/>
              </a:rPr>
              <a:t>                    15.44  14163  2.69     78.1   2141 </a:t>
            </a:r>
            <a:r>
              <a:rPr lang="de-DE" sz="1200" dirty="0" err="1">
                <a:latin typeface="Courier"/>
                <a:cs typeface="Courier"/>
              </a:rPr>
              <a:t>prof</a:t>
            </a:r>
            <a:r>
              <a:rPr lang="de-DE" sz="1200" dirty="0">
                <a:latin typeface="Courier"/>
                <a:cs typeface="Courier"/>
              </a:rPr>
              <a:t>       0         1       0</a:t>
            </a:r>
          </a:p>
          <a:p>
            <a:r>
              <a:rPr lang="de-DE" sz="1200" dirty="0" err="1">
                <a:latin typeface="Courier"/>
                <a:cs typeface="Courier"/>
              </a:rPr>
              <a:t>athletes</a:t>
            </a:r>
            <a:r>
              <a:rPr lang="de-DE" sz="1200" dirty="0">
                <a:latin typeface="Courier"/>
                <a:cs typeface="Courier"/>
              </a:rPr>
              <a:t>                      11.44   8206  8.13     54.1   3373 &lt;NA&gt;    &lt;NA&gt;      &lt;NA&gt;    &lt;NA&gt;</a:t>
            </a:r>
          </a:p>
          <a:p>
            <a:r>
              <a:rPr lang="de-DE" sz="1200" dirty="0" err="1">
                <a:latin typeface="Courier"/>
                <a:cs typeface="Courier"/>
              </a:rPr>
              <a:t>auto.repairmen</a:t>
            </a:r>
            <a:r>
              <a:rPr lang="de-DE" sz="1200" dirty="0">
                <a:latin typeface="Courier"/>
                <a:cs typeface="Courier"/>
              </a:rPr>
              <a:t>                 8.10   5795  0.81     38.1   8581   </a:t>
            </a:r>
            <a:r>
              <a:rPr lang="de-DE" sz="1200" dirty="0" err="1">
                <a:latin typeface="Courier"/>
                <a:cs typeface="Courier"/>
              </a:rPr>
              <a:t>bc</a:t>
            </a:r>
            <a:r>
              <a:rPr lang="de-DE" sz="1200" dirty="0">
                <a:latin typeface="Courier"/>
                <a:cs typeface="Courier"/>
              </a:rPr>
              <a:t>       1         0       0</a:t>
            </a:r>
          </a:p>
          <a:p>
            <a:r>
              <a:rPr lang="de-DE" sz="1200" dirty="0" err="1">
                <a:latin typeface="Courier"/>
                <a:cs typeface="Courier"/>
              </a:rPr>
              <a:t>auto.workers</a:t>
            </a:r>
            <a:r>
              <a:rPr lang="de-DE" sz="1200" dirty="0">
                <a:latin typeface="Courier"/>
                <a:cs typeface="Courier"/>
              </a:rPr>
              <a:t>                   8.43   5811 13.62     35.9   8513   </a:t>
            </a:r>
            <a:r>
              <a:rPr lang="de-DE" sz="1200" dirty="0" err="1">
                <a:latin typeface="Courier"/>
                <a:cs typeface="Courier"/>
              </a:rPr>
              <a:t>bc</a:t>
            </a:r>
            <a:r>
              <a:rPr lang="de-DE" sz="1200" dirty="0">
                <a:latin typeface="Courier"/>
                <a:cs typeface="Courier"/>
              </a:rPr>
              <a:t>       1         0       0</a:t>
            </a:r>
          </a:p>
          <a:p>
            <a:r>
              <a:rPr lang="de-DE" sz="1200" dirty="0" err="1">
                <a:latin typeface="Courier"/>
                <a:cs typeface="Courier"/>
              </a:rPr>
              <a:t>babysitters</a:t>
            </a:r>
            <a:r>
              <a:rPr lang="de-DE" sz="1200" dirty="0">
                <a:latin typeface="Courier"/>
                <a:cs typeface="Courier"/>
              </a:rPr>
              <a:t>                    9.46    611 96.53     25.9   6147 &lt;NA&gt;    &lt;NA&gt;      &lt;NA&gt;    &lt;NA&gt;</a:t>
            </a:r>
          </a:p>
          <a:p>
            <a:r>
              <a:rPr lang="de-DE" sz="1200" dirty="0" err="1">
                <a:latin typeface="Courier"/>
                <a:cs typeface="Courier"/>
              </a:rPr>
              <a:t>bakers</a:t>
            </a:r>
            <a:r>
              <a:rPr lang="de-DE" sz="1200" dirty="0">
                <a:latin typeface="Courier"/>
                <a:cs typeface="Courier"/>
              </a:rPr>
              <a:t>                         7.54   4199 33.30     38.9   8213   </a:t>
            </a:r>
            <a:r>
              <a:rPr lang="de-DE" sz="1200" dirty="0" err="1">
                <a:latin typeface="Courier"/>
                <a:cs typeface="Courier"/>
              </a:rPr>
              <a:t>bc</a:t>
            </a:r>
            <a:r>
              <a:rPr lang="de-DE" sz="1200" dirty="0">
                <a:latin typeface="Courier"/>
                <a:cs typeface="Courier"/>
              </a:rPr>
              <a:t>       1         0       0</a:t>
            </a:r>
          </a:p>
          <a:p>
            <a:r>
              <a:rPr lang="de-DE" sz="1200" dirty="0" err="1">
                <a:latin typeface="Courier"/>
                <a:cs typeface="Courier"/>
              </a:rPr>
              <a:t>bartenders</a:t>
            </a:r>
            <a:r>
              <a:rPr lang="de-DE" sz="1200" dirty="0">
                <a:latin typeface="Courier"/>
                <a:cs typeface="Courier"/>
              </a:rPr>
              <a:t>                     8.50   3930 15.51     20.2   6123   </a:t>
            </a:r>
            <a:r>
              <a:rPr lang="de-DE" sz="1200" dirty="0" err="1">
                <a:latin typeface="Courier"/>
                <a:cs typeface="Courier"/>
              </a:rPr>
              <a:t>bc</a:t>
            </a:r>
            <a:r>
              <a:rPr lang="de-DE" sz="1200" dirty="0">
                <a:latin typeface="Courier"/>
                <a:cs typeface="Courier"/>
              </a:rPr>
              <a:t>       1         0       0</a:t>
            </a:r>
          </a:p>
          <a:p>
            <a:r>
              <a:rPr lang="de-DE" sz="1200" dirty="0" err="1">
                <a:latin typeface="Courier"/>
                <a:cs typeface="Courier"/>
              </a:rPr>
              <a:t>biologists</a:t>
            </a:r>
            <a:r>
              <a:rPr lang="de-DE" sz="1200" dirty="0">
                <a:latin typeface="Courier"/>
                <a:cs typeface="Courier"/>
              </a:rPr>
              <a:t>                    15.09   8258 25.65     72.6   2133 </a:t>
            </a:r>
            <a:r>
              <a:rPr lang="de-DE" sz="1200" dirty="0" err="1">
                <a:latin typeface="Courier"/>
                <a:cs typeface="Courier"/>
              </a:rPr>
              <a:t>prof</a:t>
            </a:r>
            <a:r>
              <a:rPr lang="de-DE" sz="1200" dirty="0">
                <a:latin typeface="Courier"/>
                <a:cs typeface="Courier"/>
              </a:rPr>
              <a:t>       0         1       0</a:t>
            </a:r>
          </a:p>
          <a:p>
            <a:r>
              <a:rPr lang="de-DE" sz="1200" dirty="0" err="1">
                <a:latin typeface="Courier"/>
                <a:cs typeface="Courier"/>
              </a:rPr>
              <a:t>bookbinders</a:t>
            </a:r>
            <a:r>
              <a:rPr lang="de-DE" sz="1200" dirty="0">
                <a:latin typeface="Courier"/>
                <a:cs typeface="Courier"/>
              </a:rPr>
              <a:t>                    8.55   3617 70.87     35.2   9517   </a:t>
            </a:r>
            <a:r>
              <a:rPr lang="de-DE" sz="1200" dirty="0" err="1">
                <a:latin typeface="Courier"/>
                <a:cs typeface="Courier"/>
              </a:rPr>
              <a:t>bc</a:t>
            </a:r>
            <a:r>
              <a:rPr lang="de-DE" sz="1200" dirty="0">
                <a:latin typeface="Courier"/>
                <a:cs typeface="Courier"/>
              </a:rPr>
              <a:t>       1         0       0</a:t>
            </a:r>
          </a:p>
          <a:p>
            <a:r>
              <a:rPr lang="de-DE" sz="1200" dirty="0" err="1">
                <a:latin typeface="Courier"/>
                <a:cs typeface="Courier"/>
              </a:rPr>
              <a:t>bookkeepers</a:t>
            </a:r>
            <a:r>
              <a:rPr lang="de-DE" sz="1200" dirty="0">
                <a:latin typeface="Courier"/>
                <a:cs typeface="Courier"/>
              </a:rPr>
              <a:t>                   11.32   4348 68.24     49.4   4131   </a:t>
            </a:r>
            <a:r>
              <a:rPr lang="de-DE" sz="1200" dirty="0" err="1">
                <a:latin typeface="Courier"/>
                <a:cs typeface="Courier"/>
              </a:rPr>
              <a:t>wc</a:t>
            </a:r>
            <a:r>
              <a:rPr lang="de-DE" sz="1200" dirty="0">
                <a:latin typeface="Courier"/>
                <a:cs typeface="Courier"/>
              </a:rPr>
              <a:t>       0         0       1</a:t>
            </a:r>
            <a:endParaRPr lang="en-US" sz="1200" dirty="0">
              <a:latin typeface="Courier"/>
              <a:cs typeface="Courier"/>
            </a:endParaRPr>
          </a:p>
        </p:txBody>
      </p:sp>
      <p:sp>
        <p:nvSpPr>
          <p:cNvPr id="7" name="TextBox 6"/>
          <p:cNvSpPr txBox="1"/>
          <p:nvPr/>
        </p:nvSpPr>
        <p:spPr>
          <a:xfrm>
            <a:off x="6955679" y="3395376"/>
            <a:ext cx="1789829" cy="492443"/>
          </a:xfrm>
          <a:prstGeom prst="rect">
            <a:avLst/>
          </a:prstGeom>
          <a:noFill/>
        </p:spPr>
        <p:txBody>
          <a:bodyPr wrap="square" lIns="0" tIns="0" rIns="0" bIns="0" rtlCol="0">
            <a:spAutoFit/>
          </a:bodyPr>
          <a:lstStyle/>
          <a:p>
            <a:r>
              <a:rPr lang="en-US" sz="1600" b="1" dirty="0">
                <a:solidFill>
                  <a:srgbClr val="EF3340"/>
                </a:solidFill>
              </a:rPr>
              <a:t>Dummy variables</a:t>
            </a:r>
            <a:endParaRPr lang="en-US" sz="1600" b="1" baseline="-25000" dirty="0">
              <a:solidFill>
                <a:srgbClr val="EF3340"/>
              </a:solidFill>
            </a:endParaRPr>
          </a:p>
          <a:p>
            <a:endParaRPr lang="en-US" sz="1600" b="1" dirty="0">
              <a:solidFill>
                <a:srgbClr val="EF3340"/>
              </a:solidFill>
            </a:endParaRPr>
          </a:p>
        </p:txBody>
      </p:sp>
    </p:spTree>
    <p:extLst>
      <p:ext uri="{BB962C8B-B14F-4D97-AF65-F5344CB8AC3E}">
        <p14:creationId xmlns:p14="http://schemas.microsoft.com/office/powerpoint/2010/main" val="150689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Dummy coding of categorical variables</a:t>
            </a:r>
          </a:p>
        </p:txBody>
      </p:sp>
      <p:sp>
        <p:nvSpPr>
          <p:cNvPr id="6" name="Content Placeholder 2"/>
          <p:cNvSpPr txBox="1">
            <a:spLocks/>
          </p:cNvSpPr>
          <p:nvPr/>
        </p:nvSpPr>
        <p:spPr>
          <a:xfrm>
            <a:off x="117743" y="97027"/>
            <a:ext cx="9026257"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latin typeface="Courier"/>
                <a:cs typeface="Courier"/>
              </a:rPr>
              <a:t>reg3 &lt;- lm(prestige ~ education + log(income) + women + type, data = Prestige)</a:t>
            </a:r>
          </a:p>
          <a:p>
            <a:r>
              <a:rPr lang="en-US" sz="1400" dirty="0">
                <a:latin typeface="Courier"/>
                <a:cs typeface="Courier"/>
              </a:rPr>
              <a:t>summary(reg3)</a:t>
            </a:r>
          </a:p>
          <a:p>
            <a:endParaRPr lang="en-US" sz="1400" b="0" dirty="0">
              <a:latin typeface="Courier"/>
              <a:cs typeface="Courier"/>
            </a:endParaRPr>
          </a:p>
          <a:p>
            <a:r>
              <a:rPr lang="en-US" sz="1400" b="0" dirty="0">
                <a:latin typeface="Courier"/>
                <a:cs typeface="Courier"/>
              </a:rPr>
              <a:t>Call:</a:t>
            </a:r>
          </a:p>
          <a:p>
            <a:r>
              <a:rPr lang="en-US" sz="1400" b="0" dirty="0">
                <a:latin typeface="Courier"/>
                <a:cs typeface="Courier"/>
              </a:rPr>
              <a:t>lm(formula = prestige ~ education + log(income) + women + type, </a:t>
            </a:r>
          </a:p>
          <a:p>
            <a:r>
              <a:rPr lang="en-US" sz="1400" b="0" dirty="0">
                <a:latin typeface="Courier"/>
                <a:cs typeface="Courier"/>
              </a:rPr>
              <a:t>    data = Prestige)</a:t>
            </a:r>
          </a:p>
          <a:p>
            <a:endParaRPr lang="en-US" sz="1400" b="0" dirty="0">
              <a:latin typeface="Courier"/>
              <a:cs typeface="Courier"/>
            </a:endParaRPr>
          </a:p>
          <a:p>
            <a:r>
              <a:rPr lang="en-US" sz="1400" b="0" dirty="0">
                <a:latin typeface="Courier"/>
                <a:cs typeface="Courier"/>
              </a:rPr>
              <a:t>Residuals:</a:t>
            </a:r>
          </a:p>
          <a:p>
            <a:r>
              <a:rPr lang="en-US" sz="1400" b="0" dirty="0">
                <a:latin typeface="Courier"/>
                <a:cs typeface="Courier"/>
              </a:rPr>
              <a:t>     Min       1Q   Median       3Q      Max </a:t>
            </a:r>
          </a:p>
          <a:p>
            <a:r>
              <a:rPr lang="en-US" sz="1400" b="0" dirty="0">
                <a:latin typeface="Courier"/>
                <a:cs typeface="Courier"/>
              </a:rPr>
              <a:t>-13.8762  -4.0579   0.5503   4.2129  16.6400 </a:t>
            </a:r>
          </a:p>
          <a:p>
            <a:endParaRPr lang="en-US" sz="1400" b="0" dirty="0">
              <a:latin typeface="Courier"/>
              <a:cs typeface="Courier"/>
            </a:endParaRPr>
          </a:p>
          <a:p>
            <a:r>
              <a:rPr lang="en-US" sz="1400" b="0" dirty="0">
                <a:latin typeface="Courier"/>
                <a:cs typeface="Courier"/>
              </a:rPr>
              <a:t>Coefficients:</a:t>
            </a:r>
          </a:p>
          <a:p>
            <a:r>
              <a:rPr lang="en-US" sz="1400" b="0" dirty="0">
                <a:latin typeface="Courier"/>
                <a:cs typeface="Courier"/>
              </a:rPr>
              <a:t>              Estimate Std. Error t value </a:t>
            </a:r>
            <a:r>
              <a:rPr lang="en-US" sz="1400" b="0" dirty="0" err="1">
                <a:latin typeface="Courier"/>
                <a:cs typeface="Courier"/>
              </a:rPr>
              <a:t>Pr</a:t>
            </a:r>
            <a:r>
              <a:rPr lang="en-US" sz="1400" b="0" dirty="0">
                <a:latin typeface="Courier"/>
                <a:cs typeface="Courier"/>
              </a:rPr>
              <a:t>(&gt;|t|)    </a:t>
            </a:r>
          </a:p>
          <a:p>
            <a:r>
              <a:rPr lang="en-US" sz="1400" b="0" dirty="0">
                <a:latin typeface="Courier"/>
                <a:cs typeface="Courier"/>
              </a:rPr>
              <a:t>(Intercept) -115.67219   18.80181  -6.152 1.96e-08 ***</a:t>
            </a:r>
          </a:p>
          <a:p>
            <a:r>
              <a:rPr lang="en-US" sz="1400" b="0" dirty="0">
                <a:latin typeface="Courier"/>
                <a:cs typeface="Courier"/>
              </a:rPr>
              <a:t>education      2.97384    0.60205   4.940 3.49e-06 ***</a:t>
            </a:r>
          </a:p>
          <a:p>
            <a:r>
              <a:rPr lang="en-US" sz="1400" b="0" dirty="0">
                <a:latin typeface="Courier"/>
                <a:cs typeface="Courier"/>
              </a:rPr>
              <a:t>log(income)   14.65518    2.31151   6.340 8.42e-09 ***</a:t>
            </a:r>
          </a:p>
          <a:p>
            <a:r>
              <a:rPr lang="en-US" sz="1400" b="0" dirty="0">
                <a:latin typeface="Courier"/>
                <a:cs typeface="Courier"/>
              </a:rPr>
              <a:t>women          0.08382    0.03223   2.601   0.0108 *  </a:t>
            </a:r>
          </a:p>
          <a:p>
            <a:r>
              <a:rPr lang="en-US" sz="1400" b="0" dirty="0" err="1">
                <a:latin typeface="Courier"/>
                <a:cs typeface="Courier"/>
              </a:rPr>
              <a:t>type_prof</a:t>
            </a:r>
            <a:r>
              <a:rPr lang="en-US" sz="1400" b="0" dirty="0">
                <a:latin typeface="Courier"/>
                <a:cs typeface="Courier"/>
              </a:rPr>
              <a:t>      5.29186    3.55585   1.488   0.1401    </a:t>
            </a:r>
          </a:p>
          <a:p>
            <a:r>
              <a:rPr lang="en-US" sz="1400" b="0" dirty="0" err="1">
                <a:latin typeface="Courier"/>
                <a:cs typeface="Courier"/>
              </a:rPr>
              <a:t>type_wc</a:t>
            </a:r>
            <a:r>
              <a:rPr lang="en-US" sz="1400" b="0" dirty="0">
                <a:latin typeface="Courier"/>
                <a:cs typeface="Courier"/>
              </a:rPr>
              <a:t>       -3.21599    2.40654  -1.336   0.1847    </a:t>
            </a:r>
          </a:p>
          <a:p>
            <a:r>
              <a:rPr lang="en-US" sz="1400" b="0" dirty="0">
                <a:latin typeface="Courier"/>
                <a:cs typeface="Courier"/>
              </a:rPr>
              <a:t>---</a:t>
            </a:r>
          </a:p>
          <a:p>
            <a:r>
              <a:rPr lang="en-US" sz="1400" b="0" dirty="0" err="1">
                <a:latin typeface="Courier"/>
                <a:cs typeface="Courier"/>
              </a:rPr>
              <a:t>Signif</a:t>
            </a:r>
            <a:r>
              <a:rPr lang="en-US" sz="1400" b="0" dirty="0">
                <a:latin typeface="Courier"/>
                <a:cs typeface="Courier"/>
              </a:rPr>
              <a:t>. codes:  0 ‘***’ 0.001 ‘**’ 0.01 ‘*’ 0.05 ‘.’ 0.1 ‘ ’ 1</a:t>
            </a:r>
          </a:p>
          <a:p>
            <a:endParaRPr lang="en-US" sz="1400" b="0" dirty="0">
              <a:latin typeface="Courier"/>
              <a:cs typeface="Courier"/>
            </a:endParaRPr>
          </a:p>
          <a:p>
            <a:r>
              <a:rPr lang="en-US" sz="1400" b="0" dirty="0">
                <a:latin typeface="Courier"/>
                <a:cs typeface="Courier"/>
              </a:rPr>
              <a:t>Residual standard error: 6.44 on 92 degrees of freedom</a:t>
            </a:r>
          </a:p>
          <a:p>
            <a:r>
              <a:rPr lang="en-US" sz="1400" b="0" dirty="0">
                <a:latin typeface="Courier"/>
                <a:cs typeface="Courier"/>
              </a:rPr>
              <a:t>  (4 observations deleted due to </a:t>
            </a:r>
            <a:r>
              <a:rPr lang="en-US" sz="1400" b="0" dirty="0" err="1">
                <a:latin typeface="Courier"/>
                <a:cs typeface="Courier"/>
              </a:rPr>
              <a:t>missingness</a:t>
            </a:r>
            <a:r>
              <a:rPr lang="en-US" sz="1400" b="0" dirty="0">
                <a:latin typeface="Courier"/>
                <a:cs typeface="Courier"/>
              </a:rPr>
              <a:t>)</a:t>
            </a:r>
          </a:p>
          <a:p>
            <a:r>
              <a:rPr lang="en-US" sz="1400" b="0" dirty="0">
                <a:latin typeface="Courier"/>
                <a:cs typeface="Courier"/>
              </a:rPr>
              <a:t>Multiple R-squared:  0.8654,	Adjusted R-squared:  0.8581 </a:t>
            </a:r>
          </a:p>
          <a:p>
            <a:r>
              <a:rPr lang="en-US" sz="1400" b="0" dirty="0">
                <a:latin typeface="Courier"/>
                <a:cs typeface="Courier"/>
              </a:rPr>
              <a:t>F-statistic: 118.3 on 5 and 92 DF,  p-value: &lt; 2.2e-16</a:t>
            </a:r>
          </a:p>
        </p:txBody>
      </p:sp>
      <p:sp>
        <p:nvSpPr>
          <p:cNvPr id="7" name="TextBox 6"/>
          <p:cNvSpPr txBox="1"/>
          <p:nvPr/>
        </p:nvSpPr>
        <p:spPr>
          <a:xfrm>
            <a:off x="6572104" y="4263346"/>
            <a:ext cx="2571896" cy="738664"/>
          </a:xfrm>
          <a:prstGeom prst="rect">
            <a:avLst/>
          </a:prstGeom>
          <a:noFill/>
        </p:spPr>
        <p:txBody>
          <a:bodyPr wrap="square" lIns="0" tIns="0" rIns="0" bIns="0" rtlCol="0">
            <a:spAutoFit/>
          </a:bodyPr>
          <a:lstStyle/>
          <a:p>
            <a:r>
              <a:rPr lang="en-US" sz="1600" b="1" dirty="0">
                <a:solidFill>
                  <a:srgbClr val="EF3340"/>
                </a:solidFill>
              </a:rPr>
              <a:t>The effects are mean differences to reference type “</a:t>
            </a:r>
            <a:r>
              <a:rPr lang="en-US" sz="1600" b="1" dirty="0" err="1">
                <a:solidFill>
                  <a:srgbClr val="EF3340"/>
                </a:solidFill>
              </a:rPr>
              <a:t>bc</a:t>
            </a:r>
            <a:r>
              <a:rPr lang="en-US" sz="1600" b="1" dirty="0">
                <a:solidFill>
                  <a:srgbClr val="EF3340"/>
                </a:solidFill>
              </a:rPr>
              <a:t>”</a:t>
            </a:r>
          </a:p>
        </p:txBody>
      </p:sp>
      <p:cxnSp>
        <p:nvCxnSpPr>
          <p:cNvPr id="8" name="Straight Connector 7"/>
          <p:cNvCxnSpPr/>
          <p:nvPr/>
        </p:nvCxnSpPr>
        <p:spPr>
          <a:xfrm flipH="1">
            <a:off x="5748496" y="4632678"/>
            <a:ext cx="823608" cy="0"/>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572104" y="5742543"/>
            <a:ext cx="2571896" cy="738664"/>
          </a:xfrm>
          <a:prstGeom prst="rect">
            <a:avLst/>
          </a:prstGeom>
          <a:noFill/>
        </p:spPr>
        <p:txBody>
          <a:bodyPr wrap="square" lIns="0" tIns="0" rIns="0" bIns="0" rtlCol="0">
            <a:spAutoFit/>
          </a:bodyPr>
          <a:lstStyle/>
          <a:p>
            <a:r>
              <a:rPr lang="en-US" sz="1600" b="1" dirty="0">
                <a:solidFill>
                  <a:srgbClr val="EF3340"/>
                </a:solidFill>
              </a:rPr>
              <a:t>Some observations</a:t>
            </a:r>
          </a:p>
          <a:p>
            <a:r>
              <a:rPr lang="en-US" sz="1600" b="1" dirty="0">
                <a:solidFill>
                  <a:srgbClr val="EF3340"/>
                </a:solidFill>
              </a:rPr>
              <a:t>were dropped because of </a:t>
            </a:r>
          </a:p>
          <a:p>
            <a:r>
              <a:rPr lang="en-US" sz="1600" b="1" dirty="0">
                <a:solidFill>
                  <a:srgbClr val="EF3340"/>
                </a:solidFill>
              </a:rPr>
              <a:t>missing data</a:t>
            </a:r>
          </a:p>
        </p:txBody>
      </p:sp>
      <p:cxnSp>
        <p:nvCxnSpPr>
          <p:cNvPr id="12" name="Straight Connector 11"/>
          <p:cNvCxnSpPr/>
          <p:nvPr/>
        </p:nvCxnSpPr>
        <p:spPr>
          <a:xfrm flipH="1">
            <a:off x="5748496" y="6111875"/>
            <a:ext cx="823608" cy="0"/>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313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CC6A2F-CCC6-5C48-AB47-A2436A072FB4}"/>
              </a:ext>
            </a:extLst>
          </p:cNvPr>
          <p:cNvSpPr>
            <a:spLocks noGrp="1"/>
          </p:cNvSpPr>
          <p:nvPr>
            <p:ph type="title"/>
          </p:nvPr>
        </p:nvSpPr>
        <p:spPr/>
        <p:txBody>
          <a:bodyPr/>
          <a:lstStyle/>
          <a:p>
            <a:r>
              <a:rPr lang="fi-FI" dirty="0" err="1"/>
              <a:t>Degrees</a:t>
            </a:r>
            <a:r>
              <a:rPr lang="fi-FI" dirty="0"/>
              <a:t> of </a:t>
            </a:r>
            <a:r>
              <a:rPr lang="fi-FI" dirty="0" err="1"/>
              <a:t>freedom</a:t>
            </a:r>
            <a:endParaRPr lang="fi-FI" dirty="0"/>
          </a:p>
        </p:txBody>
      </p:sp>
      <p:sp>
        <p:nvSpPr>
          <p:cNvPr id="5" name="Text Placeholder 4">
            <a:extLst>
              <a:ext uri="{FF2B5EF4-FFF2-40B4-BE49-F238E27FC236}">
                <a16:creationId xmlns:a16="http://schemas.microsoft.com/office/drawing/2014/main" id="{6BE1AA88-D3B1-E847-AC3D-A16EE6B27F5C}"/>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2855342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600" dirty="0"/>
              <a:t>What information can be derived from reviewing the </a:t>
            </a:r>
            <a:r>
              <a:rPr lang="en-US" sz="3600" dirty="0">
                <a:solidFill>
                  <a:srgbClr val="FF0000"/>
                </a:solidFill>
              </a:rPr>
              <a:t>descriptive statistics and correlation matrix </a:t>
            </a:r>
            <a:r>
              <a:rPr lang="en-US" sz="3600" dirty="0"/>
              <a:t>that appear in virtually every empirically based, </a:t>
            </a:r>
            <a:r>
              <a:rPr lang="en-US" sz="3600" dirty="0" err="1"/>
              <a:t>nonexperimental</a:t>
            </a:r>
            <a:r>
              <a:rPr lang="en-US" sz="3600" dirty="0"/>
              <a:t> paper published in the management discipline? </a:t>
            </a:r>
          </a:p>
          <a:p>
            <a:endParaRPr lang="en-US" dirty="0"/>
          </a:p>
        </p:txBody>
      </p:sp>
    </p:spTree>
    <p:extLst>
      <p:ext uri="{BB962C8B-B14F-4D97-AF65-F5344CB8AC3E}">
        <p14:creationId xmlns:p14="http://schemas.microsoft.com/office/powerpoint/2010/main" val="1990713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Degrees of freedom</a:t>
            </a:r>
          </a:p>
        </p:txBody>
      </p:sp>
      <p:pic>
        <p:nvPicPr>
          <p:cNvPr id="9" name="Content Placeholder 4">
            <a:extLst>
              <a:ext uri="{FF2B5EF4-FFF2-40B4-BE49-F238E27FC236}">
                <a16:creationId xmlns:a16="http://schemas.microsoft.com/office/drawing/2014/main" id="{3687D1B9-BB21-F44E-9468-6B2F74F8C1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450" y="2179216"/>
            <a:ext cx="7632700" cy="3620344"/>
          </a:xfrm>
        </p:spPr>
      </p:pic>
      <p:sp>
        <p:nvSpPr>
          <p:cNvPr id="4" name="TextBox 3"/>
          <p:cNvSpPr txBox="1"/>
          <p:nvPr/>
        </p:nvSpPr>
        <p:spPr>
          <a:xfrm>
            <a:off x="3807828" y="6546639"/>
            <a:ext cx="5450472" cy="153888"/>
          </a:xfrm>
          <a:prstGeom prst="rect">
            <a:avLst/>
          </a:prstGeom>
          <a:noFill/>
        </p:spPr>
        <p:txBody>
          <a:bodyPr wrap="square" lIns="0" tIns="0" rIns="0" bIns="0" rtlCol="0">
            <a:spAutoFit/>
          </a:bodyPr>
          <a:lstStyle/>
          <a:p>
            <a:r>
              <a:rPr lang="en-US" sz="1000" dirty="0"/>
              <a:t>http://</a:t>
            </a:r>
            <a:r>
              <a:rPr lang="en-US" sz="1000" dirty="0" err="1"/>
              <a:t>stats.stackexchange.com</a:t>
            </a:r>
            <a:r>
              <a:rPr lang="en-US" sz="1000" dirty="0"/>
              <a:t>/questions/16921/how-to-understand-degrees-of-freedom</a:t>
            </a:r>
          </a:p>
        </p:txBody>
      </p:sp>
      <p:sp>
        <p:nvSpPr>
          <p:cNvPr id="7" name="TextBox 6"/>
          <p:cNvSpPr txBox="1"/>
          <p:nvPr/>
        </p:nvSpPr>
        <p:spPr>
          <a:xfrm>
            <a:off x="965771" y="6057795"/>
            <a:ext cx="8076058" cy="615553"/>
          </a:xfrm>
          <a:prstGeom prst="rect">
            <a:avLst/>
          </a:prstGeom>
          <a:noFill/>
        </p:spPr>
        <p:txBody>
          <a:bodyPr wrap="square" lIns="0" tIns="0" rIns="0" bIns="0" rtlCol="0">
            <a:spAutoFit/>
          </a:bodyPr>
          <a:lstStyle/>
          <a:p>
            <a:r>
              <a:rPr lang="en-US" sz="2000" b="1" dirty="0"/>
              <a:t>Example data: 1, 2, 3, 4, 5	Mean: 3 (</a:t>
            </a:r>
            <a:r>
              <a:rPr lang="en-US" sz="2000" b="1" dirty="0" err="1"/>
              <a:t>df</a:t>
            </a:r>
            <a:r>
              <a:rPr lang="en-US" sz="2000" b="1" dirty="0"/>
              <a:t> = 4)	SD: 1.58 (</a:t>
            </a:r>
            <a:r>
              <a:rPr lang="en-US" sz="2000" b="1" dirty="0" err="1"/>
              <a:t>df</a:t>
            </a:r>
            <a:r>
              <a:rPr lang="en-US" sz="2000" b="1" dirty="0"/>
              <a:t> = 3)</a:t>
            </a:r>
          </a:p>
          <a:p>
            <a:endParaRPr lang="en-US" sz="2000" b="1" dirty="0"/>
          </a:p>
        </p:txBody>
      </p:sp>
    </p:spTree>
    <p:extLst>
      <p:ext uri="{BB962C8B-B14F-4D97-AF65-F5344CB8AC3E}">
        <p14:creationId xmlns:p14="http://schemas.microsoft.com/office/powerpoint/2010/main" val="190736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2086EC-57B8-0946-87D2-6248413FECAF}"/>
              </a:ext>
            </a:extLst>
          </p:cNvPr>
          <p:cNvSpPr>
            <a:spLocks noGrp="1"/>
          </p:cNvSpPr>
          <p:nvPr>
            <p:ph type="title"/>
          </p:nvPr>
        </p:nvSpPr>
        <p:spPr/>
        <p:txBody>
          <a:bodyPr/>
          <a:lstStyle/>
          <a:p>
            <a:r>
              <a:rPr lang="fi-FI" dirty="0"/>
              <a:t>Basic </a:t>
            </a:r>
            <a:r>
              <a:rPr lang="fi-FI" dirty="0" err="1"/>
              <a:t>statistical</a:t>
            </a:r>
            <a:r>
              <a:rPr lang="fi-FI" dirty="0"/>
              <a:t> </a:t>
            </a:r>
            <a:r>
              <a:rPr lang="fi-FI" dirty="0" err="1"/>
              <a:t>tests</a:t>
            </a:r>
            <a:endParaRPr lang="fi-FI" dirty="0"/>
          </a:p>
        </p:txBody>
      </p:sp>
      <p:sp>
        <p:nvSpPr>
          <p:cNvPr id="6" name="Text Placeholder 5">
            <a:extLst>
              <a:ext uri="{FF2B5EF4-FFF2-40B4-BE49-F238E27FC236}">
                <a16:creationId xmlns:a16="http://schemas.microsoft.com/office/drawing/2014/main" id="{55187E77-EFC4-3341-8D33-2AD1AA6E69B8}"/>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427912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orakulmio 14"/>
          <p:cNvSpPr/>
          <p:nvPr/>
        </p:nvSpPr>
        <p:spPr>
          <a:xfrm>
            <a:off x="3261933" y="6257835"/>
            <a:ext cx="5732788" cy="400110"/>
          </a:xfrm>
          <a:prstGeom prst="rect">
            <a:avLst/>
          </a:prstGeom>
        </p:spPr>
        <p:txBody>
          <a:bodyPr wrap="square">
            <a:spAutoFit/>
          </a:bodyPr>
          <a:lstStyle/>
          <a:p>
            <a:r>
              <a:rPr lang="en-US" sz="1000" dirty="0" err="1"/>
              <a:t>Ketokivi</a:t>
            </a:r>
            <a:r>
              <a:rPr lang="en-US" sz="1000" dirty="0"/>
              <a:t>, M., 2009. </a:t>
            </a:r>
            <a:r>
              <a:rPr lang="en-US" sz="1000" i="1" dirty="0" err="1"/>
              <a:t>Tilastollinen</a:t>
            </a:r>
            <a:r>
              <a:rPr lang="en-US" sz="1000" i="1" dirty="0"/>
              <a:t> </a:t>
            </a:r>
            <a:r>
              <a:rPr lang="en-US" sz="1000" i="1" dirty="0" err="1"/>
              <a:t>päättely</a:t>
            </a:r>
            <a:r>
              <a:rPr lang="en-US" sz="1000" i="1" dirty="0"/>
              <a:t> </a:t>
            </a:r>
            <a:r>
              <a:rPr lang="en-US" sz="1000" i="1" dirty="0" err="1"/>
              <a:t>tieteellisenä</a:t>
            </a:r>
            <a:r>
              <a:rPr lang="en-US" sz="1000" i="1" dirty="0"/>
              <a:t> </a:t>
            </a:r>
            <a:r>
              <a:rPr lang="en-US" sz="1000" i="1" dirty="0" err="1"/>
              <a:t>argumenttina</a:t>
            </a:r>
            <a:r>
              <a:rPr lang="en-US" sz="1000" dirty="0"/>
              <a:t>, </a:t>
            </a:r>
            <a:r>
              <a:rPr lang="en-US" sz="1000" dirty="0" err="1"/>
              <a:t>Gaudeamus</a:t>
            </a:r>
            <a:r>
              <a:rPr lang="en-US" sz="1000" dirty="0"/>
              <a:t>. </a:t>
            </a:r>
          </a:p>
          <a:p>
            <a:r>
              <a:rPr lang="fi-FI" sz="1000" dirty="0"/>
              <a:t>Kotiranta, A., Kovalainen, A. &amp; Rouvinen, P., 2007. Naisjohtoiset yritykset muita kannattavampia?</a:t>
            </a:r>
            <a:endParaRPr lang="en-US" sz="1000" dirty="0"/>
          </a:p>
        </p:txBody>
      </p:sp>
      <p:pic>
        <p:nvPicPr>
          <p:cNvPr id="8" name="Picture 2"/>
          <p:cNvPicPr>
            <a:picLocks noChangeAspect="1" noChangeArrowheads="1"/>
          </p:cNvPicPr>
          <p:nvPr/>
        </p:nvPicPr>
        <p:blipFill>
          <a:blip r:embed="rId3" cstate="print"/>
          <a:srcRect/>
          <a:stretch>
            <a:fillRect/>
          </a:stretch>
        </p:blipFill>
        <p:spPr bwMode="auto">
          <a:xfrm>
            <a:off x="1273632" y="2297332"/>
            <a:ext cx="4964410" cy="952630"/>
          </a:xfrm>
          <a:prstGeom prst="rect">
            <a:avLst/>
          </a:prstGeom>
          <a:noFill/>
          <a:ln w="9525">
            <a:noFill/>
            <a:miter lim="800000"/>
            <a:headEnd/>
            <a:tailEnd/>
          </a:ln>
          <a:effectLst/>
        </p:spPr>
      </p:pic>
      <p:sp>
        <p:nvSpPr>
          <p:cNvPr id="9" name="Tekstikehys 4"/>
          <p:cNvSpPr txBox="1"/>
          <p:nvPr/>
        </p:nvSpPr>
        <p:spPr>
          <a:xfrm>
            <a:off x="6352880" y="2177123"/>
            <a:ext cx="1742785" cy="1200329"/>
          </a:xfrm>
          <a:prstGeom prst="rect">
            <a:avLst/>
          </a:prstGeom>
          <a:noFill/>
        </p:spPr>
        <p:txBody>
          <a:bodyPr wrap="none" rtlCol="0">
            <a:spAutoFit/>
          </a:bodyPr>
          <a:lstStyle/>
          <a:p>
            <a:r>
              <a:rPr lang="en-US" sz="7200" dirty="0">
                <a:latin typeface="Adobe Heiti Std R" pitchFamily="34" charset="-128"/>
                <a:ea typeface="Adobe Heiti Std R" pitchFamily="34" charset="-128"/>
              </a:rPr>
              <a:t>500</a:t>
            </a:r>
          </a:p>
        </p:txBody>
      </p:sp>
      <p:sp>
        <p:nvSpPr>
          <p:cNvPr id="10" name="Tekstikehys 5"/>
          <p:cNvSpPr txBox="1"/>
          <p:nvPr/>
        </p:nvSpPr>
        <p:spPr>
          <a:xfrm>
            <a:off x="1398921" y="3521468"/>
            <a:ext cx="1863011" cy="707886"/>
          </a:xfrm>
          <a:prstGeom prst="rect">
            <a:avLst/>
          </a:prstGeom>
          <a:noFill/>
        </p:spPr>
        <p:txBody>
          <a:bodyPr wrap="none" rtlCol="0">
            <a:spAutoFit/>
          </a:bodyPr>
          <a:lstStyle/>
          <a:p>
            <a:r>
              <a:rPr lang="en-US" sz="4000" dirty="0"/>
              <a:t>in 2005:</a:t>
            </a:r>
          </a:p>
        </p:txBody>
      </p:sp>
      <p:sp>
        <p:nvSpPr>
          <p:cNvPr id="11" name="Tekstikehys 6"/>
          <p:cNvSpPr txBox="1"/>
          <p:nvPr/>
        </p:nvSpPr>
        <p:spPr>
          <a:xfrm>
            <a:off x="3199121" y="3533662"/>
            <a:ext cx="4968552" cy="707886"/>
          </a:xfrm>
          <a:prstGeom prst="rect">
            <a:avLst/>
          </a:prstGeom>
          <a:noFill/>
        </p:spPr>
        <p:txBody>
          <a:bodyPr wrap="square" rtlCol="0">
            <a:spAutoFit/>
          </a:bodyPr>
          <a:lstStyle/>
          <a:p>
            <a:r>
              <a:rPr lang="en-US" sz="2000" dirty="0"/>
              <a:t>Average </a:t>
            </a:r>
            <a:r>
              <a:rPr lang="en-US" sz="2000" b="1" dirty="0"/>
              <a:t>ROA</a:t>
            </a:r>
            <a:r>
              <a:rPr lang="en-US" sz="2000" dirty="0"/>
              <a:t> was 4.7 percentage points higher in firms who had female CEO </a:t>
            </a:r>
          </a:p>
        </p:txBody>
      </p:sp>
      <p:sp>
        <p:nvSpPr>
          <p:cNvPr id="5" name="TextBox 4"/>
          <p:cNvSpPr txBox="1"/>
          <p:nvPr/>
        </p:nvSpPr>
        <p:spPr>
          <a:xfrm>
            <a:off x="1279073" y="933141"/>
            <a:ext cx="4321696" cy="923330"/>
          </a:xfrm>
          <a:prstGeom prst="rect">
            <a:avLst/>
          </a:prstGeom>
          <a:noFill/>
        </p:spPr>
        <p:txBody>
          <a:bodyPr wrap="none" lIns="0" tIns="0" rIns="0" bIns="0" rtlCol="0">
            <a:spAutoFit/>
          </a:bodyPr>
          <a:lstStyle/>
          <a:p>
            <a:r>
              <a:rPr lang="en-US" sz="2000" b="1" dirty="0">
                <a:solidFill>
                  <a:srgbClr val="FF0000"/>
                </a:solidFill>
              </a:rPr>
              <a:t>Can this be simply by chance?</a:t>
            </a:r>
          </a:p>
          <a:p>
            <a:pPr marL="342900" indent="-342900">
              <a:buFont typeface="Arial"/>
              <a:buChar char="•"/>
            </a:pPr>
            <a:r>
              <a:rPr lang="en-US" sz="2000" b="1" dirty="0">
                <a:solidFill>
                  <a:srgbClr val="FF0000"/>
                </a:solidFill>
              </a:rPr>
              <a:t>Is 4.7 %-points a large difference</a:t>
            </a:r>
          </a:p>
          <a:p>
            <a:pPr marL="342900" indent="-342900">
              <a:buFont typeface="Arial"/>
              <a:buChar char="•"/>
            </a:pPr>
            <a:r>
              <a:rPr lang="en-US" sz="2000" b="1" dirty="0">
                <a:solidFill>
                  <a:srgbClr val="FF0000"/>
                </a:solidFill>
              </a:rPr>
              <a:t>How many women there were? </a:t>
            </a:r>
          </a:p>
        </p:txBody>
      </p:sp>
      <p:sp>
        <p:nvSpPr>
          <p:cNvPr id="6" name="TextBox 5"/>
          <p:cNvSpPr txBox="1"/>
          <p:nvPr/>
        </p:nvSpPr>
        <p:spPr>
          <a:xfrm>
            <a:off x="5896425" y="1586250"/>
            <a:ext cx="456455" cy="492443"/>
          </a:xfrm>
          <a:prstGeom prst="rect">
            <a:avLst/>
          </a:prstGeom>
          <a:noFill/>
        </p:spPr>
        <p:txBody>
          <a:bodyPr wrap="none" lIns="0" tIns="0" rIns="0" bIns="0" rtlCol="0">
            <a:spAutoFit/>
          </a:bodyPr>
          <a:lstStyle/>
          <a:p>
            <a:r>
              <a:rPr lang="en-US" sz="3200" b="1" dirty="0">
                <a:solidFill>
                  <a:srgbClr val="FF0000"/>
                </a:solidFill>
              </a:rPr>
              <a:t>22</a:t>
            </a:r>
          </a:p>
        </p:txBody>
      </p:sp>
      <p:sp>
        <p:nvSpPr>
          <p:cNvPr id="12" name="TextBox 11"/>
          <p:cNvSpPr txBox="1"/>
          <p:nvPr/>
        </p:nvSpPr>
        <p:spPr>
          <a:xfrm>
            <a:off x="5896425" y="794082"/>
            <a:ext cx="2863289" cy="430887"/>
          </a:xfrm>
          <a:prstGeom prst="rect">
            <a:avLst/>
          </a:prstGeom>
          <a:noFill/>
        </p:spPr>
        <p:txBody>
          <a:bodyPr wrap="none" lIns="0" tIns="0" rIns="0" bIns="0" rtlCol="0">
            <a:spAutoFit/>
          </a:bodyPr>
          <a:lstStyle/>
          <a:p>
            <a:r>
              <a:rPr lang="en-US" sz="2800" b="1" dirty="0">
                <a:solidFill>
                  <a:srgbClr val="FF0000"/>
                </a:solidFill>
              </a:rPr>
              <a:t>Mean(ROA)  ~ 10</a:t>
            </a:r>
          </a:p>
        </p:txBody>
      </p:sp>
    </p:spTree>
    <p:extLst>
      <p:ext uri="{BB962C8B-B14F-4D97-AF65-F5344CB8AC3E}">
        <p14:creationId xmlns:p14="http://schemas.microsoft.com/office/powerpoint/2010/main" val="2588628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hypothesis significance testing (NHST)</a:t>
            </a:r>
          </a:p>
        </p:txBody>
      </p:sp>
      <p:sp>
        <p:nvSpPr>
          <p:cNvPr id="5" name="Content Placeholder 4"/>
          <p:cNvSpPr>
            <a:spLocks noGrp="1"/>
          </p:cNvSpPr>
          <p:nvPr>
            <p:ph sz="half" idx="1"/>
          </p:nvPr>
        </p:nvSpPr>
        <p:spPr/>
        <p:txBody>
          <a:bodyPr>
            <a:normAutofit/>
          </a:bodyPr>
          <a:lstStyle/>
          <a:p>
            <a:pPr marL="457200" indent="-457200">
              <a:buFont typeface="+mj-lt"/>
              <a:buAutoNum type="arabicPeriod"/>
            </a:pPr>
            <a:r>
              <a:rPr lang="en-US" dirty="0"/>
              <a:t>Define a test statistic </a:t>
            </a:r>
            <a:r>
              <a:rPr lang="en-US" i="1" dirty="0"/>
              <a:t>T</a:t>
            </a:r>
          </a:p>
          <a:p>
            <a:pPr marL="457200" indent="-457200">
              <a:buFont typeface="+mj-lt"/>
              <a:buAutoNum type="arabicPeriod"/>
            </a:pPr>
            <a:endParaRPr lang="en-US" i="1" dirty="0"/>
          </a:p>
          <a:p>
            <a:pPr marL="457200" indent="-457200">
              <a:buFont typeface="+mj-lt"/>
              <a:buAutoNum type="arabicPeriod"/>
            </a:pPr>
            <a:r>
              <a:rPr lang="en-US" dirty="0"/>
              <a:t>Derive the sampling distribution of </a:t>
            </a:r>
            <a:r>
              <a:rPr lang="en-US" i="1" dirty="0"/>
              <a:t>T </a:t>
            </a:r>
            <a:r>
              <a:rPr lang="en-US" dirty="0"/>
              <a:t>under H</a:t>
            </a:r>
            <a:r>
              <a:rPr lang="en-US" baseline="-25000" dirty="0"/>
              <a:t>0</a:t>
            </a:r>
            <a:r>
              <a:rPr lang="en-US" dirty="0"/>
              <a:t> to be used as reference distribution</a:t>
            </a:r>
            <a:endParaRPr lang="en-US" i="1" baseline="-25000" dirty="0"/>
          </a:p>
          <a:p>
            <a:pPr marL="457200" indent="-457200">
              <a:buFont typeface="+mj-lt"/>
              <a:buAutoNum type="arabicPeriod"/>
            </a:pPr>
            <a:endParaRPr lang="en-US" dirty="0"/>
          </a:p>
          <a:p>
            <a:pPr marL="457200" indent="-457200">
              <a:buFont typeface="+mj-lt"/>
              <a:buAutoNum type="arabicPeriod"/>
            </a:pPr>
            <a:r>
              <a:rPr lang="en-US" dirty="0"/>
              <a:t>Compare the observed statistic, </a:t>
            </a:r>
            <a:r>
              <a:rPr lang="en-US" i="1" dirty="0" err="1"/>
              <a:t>t</a:t>
            </a:r>
            <a:r>
              <a:rPr lang="en-US" i="1" baseline="-25000" dirty="0" err="1"/>
              <a:t>obs</a:t>
            </a:r>
            <a:r>
              <a:rPr lang="en-US" dirty="0"/>
              <a:t>, with reference distribution to get the probability </a:t>
            </a:r>
            <a:r>
              <a:rPr lang="en-US" i="1" dirty="0"/>
              <a:t>p</a:t>
            </a:r>
            <a:r>
              <a:rPr lang="en-US" dirty="0"/>
              <a:t> under H</a:t>
            </a:r>
            <a:r>
              <a:rPr lang="en-US" baseline="-25000" dirty="0"/>
              <a:t>0</a:t>
            </a:r>
            <a:endParaRPr lang="en-US" i="1" baseline="-25000"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8942" b="7383"/>
          <a:stretch/>
        </p:blipFill>
        <p:spPr>
          <a:xfrm>
            <a:off x="4931155" y="1864604"/>
            <a:ext cx="3832673" cy="4244951"/>
          </a:xfrm>
          <a:prstGeom prst="rect">
            <a:avLst/>
          </a:prstGeom>
        </p:spPr>
      </p:pic>
      <p:sp>
        <p:nvSpPr>
          <p:cNvPr id="9" name="TextBox 8"/>
          <p:cNvSpPr txBox="1"/>
          <p:nvPr/>
        </p:nvSpPr>
        <p:spPr>
          <a:xfrm>
            <a:off x="7869473" y="4781692"/>
            <a:ext cx="1233436" cy="307777"/>
          </a:xfrm>
          <a:prstGeom prst="rect">
            <a:avLst/>
          </a:prstGeom>
          <a:noFill/>
        </p:spPr>
        <p:txBody>
          <a:bodyPr wrap="none" lIns="0" tIns="0" rIns="0" bIns="0" rtlCol="0">
            <a:spAutoFit/>
          </a:bodyPr>
          <a:lstStyle/>
          <a:p>
            <a:r>
              <a:rPr lang="en-US" sz="2000" b="1" dirty="0"/>
              <a:t>p = 0.0400</a:t>
            </a:r>
          </a:p>
        </p:txBody>
      </p:sp>
    </p:spTree>
    <p:extLst>
      <p:ext uri="{BB962C8B-B14F-4D97-AF65-F5344CB8AC3E}">
        <p14:creationId xmlns:p14="http://schemas.microsoft.com/office/powerpoint/2010/main" val="963444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latin typeface="t" charset="0"/>
              </a:rPr>
              <a:t>t</a:t>
            </a:r>
            <a:r>
              <a:rPr lang="en-US" dirty="0"/>
              <a:t> test</a:t>
            </a:r>
          </a:p>
        </p:txBody>
      </p:sp>
      <p:sp>
        <p:nvSpPr>
          <p:cNvPr id="22" name="Content Placeholder 4"/>
          <p:cNvSpPr>
            <a:spLocks noGrp="1"/>
          </p:cNvSpPr>
          <p:nvPr>
            <p:ph sz="half" idx="1"/>
          </p:nvPr>
        </p:nvSpPr>
        <p:spPr/>
        <p:txBody>
          <a:bodyPr>
            <a:normAutofit/>
          </a:bodyPr>
          <a:lstStyle/>
          <a:p>
            <a:r>
              <a:rPr lang="en-US" sz="2400" dirty="0"/>
              <a:t>Assumption: Estimate is normally distributed under H</a:t>
            </a:r>
            <a:r>
              <a:rPr lang="en-US" sz="2400" baseline="-25000" dirty="0"/>
              <a:t>0</a:t>
            </a:r>
          </a:p>
          <a:p>
            <a:endParaRPr lang="en-US" sz="2400" baseline="-25000" dirty="0"/>
          </a:p>
          <a:p>
            <a:r>
              <a:rPr lang="en-US" sz="2400" dirty="0"/>
              <a:t>Test statistic:</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8942" b="7383"/>
          <a:stretch/>
        </p:blipFill>
        <p:spPr>
          <a:xfrm>
            <a:off x="4931155" y="1864604"/>
            <a:ext cx="3832673" cy="4244951"/>
          </a:xfrm>
          <a:prstGeom prst="rect">
            <a:avLst/>
          </a:prstGeom>
        </p:spPr>
      </p:pic>
      <p:sp>
        <p:nvSpPr>
          <p:cNvPr id="9" name="TextBox 8"/>
          <p:cNvSpPr txBox="1"/>
          <p:nvPr/>
        </p:nvSpPr>
        <p:spPr>
          <a:xfrm>
            <a:off x="7869473" y="4781692"/>
            <a:ext cx="1233436" cy="307777"/>
          </a:xfrm>
          <a:prstGeom prst="rect">
            <a:avLst/>
          </a:prstGeom>
          <a:noFill/>
        </p:spPr>
        <p:txBody>
          <a:bodyPr wrap="none" lIns="0" tIns="0" rIns="0" bIns="0" rtlCol="0">
            <a:spAutoFit/>
          </a:bodyPr>
          <a:lstStyle/>
          <a:p>
            <a:r>
              <a:rPr lang="en-US" sz="2000" b="1" dirty="0"/>
              <a:t>p = 0.0400</a:t>
            </a:r>
          </a:p>
        </p:txBody>
      </p:sp>
      <p:sp>
        <p:nvSpPr>
          <p:cNvPr id="27" name="TextBox 26"/>
          <p:cNvSpPr txBox="1"/>
          <p:nvPr/>
        </p:nvSpPr>
        <p:spPr>
          <a:xfrm>
            <a:off x="3029496" y="4385368"/>
            <a:ext cx="1747874" cy="492443"/>
          </a:xfrm>
          <a:prstGeom prst="rect">
            <a:avLst/>
          </a:prstGeom>
          <a:noFill/>
        </p:spPr>
        <p:txBody>
          <a:bodyPr wrap="none" lIns="0" tIns="0" rIns="0" bIns="0" rtlCol="0">
            <a:spAutoFit/>
          </a:bodyPr>
          <a:lstStyle/>
          <a:p>
            <a:r>
              <a:rPr lang="en-US" sz="1600" b="1" dirty="0"/>
              <a:t>Follows Student’s</a:t>
            </a:r>
          </a:p>
          <a:p>
            <a:r>
              <a:rPr lang="en-US" sz="1600" b="1" dirty="0"/>
              <a:t>t distribution</a:t>
            </a:r>
          </a:p>
        </p:txBody>
      </p:sp>
      <p:sp>
        <p:nvSpPr>
          <p:cNvPr id="30" name="Rectangle 29"/>
          <p:cNvSpPr/>
          <p:nvPr/>
        </p:nvSpPr>
        <p:spPr>
          <a:xfrm>
            <a:off x="4665939" y="91460"/>
            <a:ext cx="5142449" cy="646331"/>
          </a:xfrm>
          <a:prstGeom prst="rect">
            <a:avLst/>
          </a:prstGeom>
        </p:spPr>
        <p:txBody>
          <a:bodyPr wrap="square">
            <a:spAutoFit/>
          </a:bodyPr>
          <a:lstStyle/>
          <a:p>
            <a:r>
              <a:rPr lang="en-US" b="1" dirty="0">
                <a:solidFill>
                  <a:srgbClr val="EF3340"/>
                </a:solidFill>
              </a:rPr>
              <a:t>“How far from zero the estimate is on a standardized metric”</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D0469A61-4B75-384E-B021-680305FC4438}"/>
                  </a:ext>
                </a:extLst>
              </p:cNvPr>
              <p:cNvSpPr/>
              <p:nvPr/>
            </p:nvSpPr>
            <p:spPr>
              <a:xfrm>
                <a:off x="1020404" y="4385368"/>
                <a:ext cx="1553117"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i-FI" i="1">
                          <a:latin typeface="Cambria Math" panose="02040503050406030204" pitchFamily="18" charset="0"/>
                        </a:rPr>
                        <m:t>𝑡</m:t>
                      </m:r>
                      <m:r>
                        <a:rPr lang="fi-FI" i="0">
                          <a:latin typeface="Cambria Math" panose="02040503050406030204" pitchFamily="18" charset="0"/>
                        </a:rPr>
                        <m:t>=</m:t>
                      </m:r>
                      <m:f>
                        <m:fPr>
                          <m:ctrlPr>
                            <a:rPr lang="fi-FI" i="1">
                              <a:latin typeface="Cambria Math" panose="02040503050406030204" pitchFamily="18" charset="0"/>
                            </a:rPr>
                          </m:ctrlPr>
                        </m:fPr>
                        <m:num>
                          <m:r>
                            <a:rPr lang="fi-FI" i="1">
                              <a:latin typeface="Cambria Math" panose="02040503050406030204" pitchFamily="18" charset="0"/>
                            </a:rPr>
                            <m:t>𝑒𝑠𝑡𝑖𝑚𝑎𝑡𝑒</m:t>
                          </m:r>
                        </m:num>
                        <m:den>
                          <m:r>
                            <a:rPr lang="fi-FI" i="1">
                              <a:latin typeface="Cambria Math" panose="02040503050406030204" pitchFamily="18" charset="0"/>
                            </a:rPr>
                            <m:t>𝑆𝐸</m:t>
                          </m:r>
                        </m:den>
                      </m:f>
                    </m:oMath>
                  </m:oMathPara>
                </a14:m>
                <a:endParaRPr lang="fi-FI" dirty="0"/>
              </a:p>
            </p:txBody>
          </p:sp>
        </mc:Choice>
        <mc:Fallback xmlns="">
          <p:sp>
            <p:nvSpPr>
              <p:cNvPr id="3" name="Rectangle 2">
                <a:extLst>
                  <a:ext uri="{FF2B5EF4-FFF2-40B4-BE49-F238E27FC236}">
                    <a16:creationId xmlns:a16="http://schemas.microsoft.com/office/drawing/2014/main" id="{D0469A61-4B75-384E-B021-680305FC4438}"/>
                  </a:ext>
                </a:extLst>
              </p:cNvPr>
              <p:cNvSpPr>
                <a:spLocks noRot="1" noChangeAspect="1" noMove="1" noResize="1" noEditPoints="1" noAdjustHandles="1" noChangeArrowheads="1" noChangeShapeType="1" noTextEdit="1"/>
              </p:cNvSpPr>
              <p:nvPr/>
            </p:nvSpPr>
            <p:spPr>
              <a:xfrm>
                <a:off x="1020404" y="4385368"/>
                <a:ext cx="1553117" cy="609077"/>
              </a:xfrm>
              <a:prstGeom prst="rect">
                <a:avLst/>
              </a:prstGeom>
              <a:blipFill>
                <a:blip r:embed="rId4"/>
                <a:stretch>
                  <a:fillRect b="-4082"/>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74CEE281-70E6-FA42-8B72-CF42A2572789}"/>
                  </a:ext>
                </a:extLst>
              </p:cNvPr>
              <p:cNvSpPr/>
              <p:nvPr/>
            </p:nvSpPr>
            <p:spPr>
              <a:xfrm>
                <a:off x="976035" y="5174379"/>
                <a:ext cx="1572289"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i-FI" b="0" i="1" smtClean="0">
                          <a:latin typeface="Cambria Math" panose="02040503050406030204" pitchFamily="18" charset="0"/>
                        </a:rPr>
                        <m:t>𝑧</m:t>
                      </m:r>
                      <m:r>
                        <a:rPr lang="fi-FI" i="0">
                          <a:latin typeface="Cambria Math" panose="02040503050406030204" pitchFamily="18" charset="0"/>
                        </a:rPr>
                        <m:t>=</m:t>
                      </m:r>
                      <m:f>
                        <m:fPr>
                          <m:ctrlPr>
                            <a:rPr lang="fi-FI" i="1">
                              <a:latin typeface="Cambria Math" panose="02040503050406030204" pitchFamily="18" charset="0"/>
                            </a:rPr>
                          </m:ctrlPr>
                        </m:fPr>
                        <m:num>
                          <m:r>
                            <a:rPr lang="fi-FI" i="1">
                              <a:latin typeface="Cambria Math" panose="02040503050406030204" pitchFamily="18" charset="0"/>
                            </a:rPr>
                            <m:t>𝑒𝑠𝑡𝑖𝑚𝑎𝑡𝑒</m:t>
                          </m:r>
                        </m:num>
                        <m:den>
                          <m:r>
                            <a:rPr lang="fi-FI" i="1">
                              <a:latin typeface="Cambria Math" panose="02040503050406030204" pitchFamily="18" charset="0"/>
                            </a:rPr>
                            <m:t>𝑆𝐸</m:t>
                          </m:r>
                        </m:den>
                      </m:f>
                    </m:oMath>
                  </m:oMathPara>
                </a14:m>
                <a:endParaRPr lang="fi-FI" dirty="0"/>
              </a:p>
            </p:txBody>
          </p:sp>
        </mc:Choice>
        <mc:Fallback xmlns="">
          <p:sp>
            <p:nvSpPr>
              <p:cNvPr id="11" name="Rectangle 10">
                <a:extLst>
                  <a:ext uri="{FF2B5EF4-FFF2-40B4-BE49-F238E27FC236}">
                    <a16:creationId xmlns:a16="http://schemas.microsoft.com/office/drawing/2014/main" id="{74CEE281-70E6-FA42-8B72-CF42A2572789}"/>
                  </a:ext>
                </a:extLst>
              </p:cNvPr>
              <p:cNvSpPr>
                <a:spLocks noRot="1" noChangeAspect="1" noMove="1" noResize="1" noEditPoints="1" noAdjustHandles="1" noChangeArrowheads="1" noChangeShapeType="1" noTextEdit="1"/>
              </p:cNvSpPr>
              <p:nvPr/>
            </p:nvSpPr>
            <p:spPr>
              <a:xfrm>
                <a:off x="976035" y="5174379"/>
                <a:ext cx="1572289" cy="609077"/>
              </a:xfrm>
              <a:prstGeom prst="rect">
                <a:avLst/>
              </a:prstGeom>
              <a:blipFill>
                <a:blip r:embed="rId5"/>
                <a:stretch>
                  <a:fillRect b="-4082"/>
                </a:stretch>
              </a:blipFill>
            </p:spPr>
            <p:txBody>
              <a:bodyPr/>
              <a:lstStyle/>
              <a:p>
                <a:r>
                  <a:rPr lang="fi-FI">
                    <a:noFill/>
                  </a:rPr>
                  <a:t> </a:t>
                </a:r>
              </a:p>
            </p:txBody>
          </p:sp>
        </mc:Fallback>
      </mc:AlternateContent>
      <p:sp>
        <p:nvSpPr>
          <p:cNvPr id="12" name="TextBox 11">
            <a:extLst>
              <a:ext uri="{FF2B5EF4-FFF2-40B4-BE49-F238E27FC236}">
                <a16:creationId xmlns:a16="http://schemas.microsoft.com/office/drawing/2014/main" id="{14A3A7B0-214E-3B46-B24F-FCF05FB8E64C}"/>
              </a:ext>
            </a:extLst>
          </p:cNvPr>
          <p:cNvSpPr txBox="1"/>
          <p:nvPr/>
        </p:nvSpPr>
        <p:spPr>
          <a:xfrm>
            <a:off x="3029496" y="5281165"/>
            <a:ext cx="1655197" cy="492443"/>
          </a:xfrm>
          <a:prstGeom prst="rect">
            <a:avLst/>
          </a:prstGeom>
          <a:noFill/>
        </p:spPr>
        <p:txBody>
          <a:bodyPr wrap="none" lIns="0" tIns="0" rIns="0" bIns="0" rtlCol="0">
            <a:spAutoFit/>
          </a:bodyPr>
          <a:lstStyle/>
          <a:p>
            <a:r>
              <a:rPr lang="en-US" sz="1600" b="1" dirty="0"/>
              <a:t>Follows standard</a:t>
            </a:r>
            <a:br>
              <a:rPr lang="en-US" sz="1600" b="1" dirty="0"/>
            </a:br>
            <a:r>
              <a:rPr lang="en-US" sz="1600" b="1" dirty="0"/>
              <a:t>normal distribution</a:t>
            </a:r>
          </a:p>
        </p:txBody>
      </p:sp>
    </p:spTree>
    <p:extLst>
      <p:ext uri="{BB962C8B-B14F-4D97-AF65-F5344CB8AC3E}">
        <p14:creationId xmlns:p14="http://schemas.microsoft.com/office/powerpoint/2010/main" val="339998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 we have multiple statistics?</a:t>
            </a:r>
          </a:p>
        </p:txBody>
      </p:sp>
      <p:cxnSp>
        <p:nvCxnSpPr>
          <p:cNvPr id="6" name="Straight Arrow Connector 5"/>
          <p:cNvCxnSpPr/>
          <p:nvPr/>
        </p:nvCxnSpPr>
        <p:spPr>
          <a:xfrm flipV="1">
            <a:off x="4308236" y="4430802"/>
            <a:ext cx="3392950" cy="9695"/>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435572" y="4476370"/>
            <a:ext cx="3392950" cy="9695"/>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5956241" y="2937772"/>
            <a:ext cx="0" cy="296667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15" name="Picture 14" descr="preview.pdf"/>
          <p:cNvPicPr>
            <a:picLocks noChangeAspect="1"/>
          </p:cNvPicPr>
          <p:nvPr/>
        </p:nvPicPr>
        <p:blipFill rotWithShape="1">
          <a:blip r:embed="rId4">
            <a:extLst>
              <a:ext uri="{28A0092B-C50C-407E-A947-70E740481C1C}">
                <a14:useLocalDpi xmlns:a14="http://schemas.microsoft.com/office/drawing/2010/main" val="0"/>
              </a:ext>
            </a:extLst>
          </a:blip>
          <a:srcRect l="11376" t="27385" r="6175" b="33301"/>
          <a:stretch/>
        </p:blipFill>
        <p:spPr>
          <a:xfrm>
            <a:off x="4249068" y="2134664"/>
            <a:ext cx="3414345" cy="584439"/>
          </a:xfrm>
          <a:prstGeom prst="rect">
            <a:avLst/>
          </a:prstGeom>
        </p:spPr>
      </p:pic>
      <p:cxnSp>
        <p:nvCxnSpPr>
          <p:cNvPr id="16" name="Straight Arrow Connector 15"/>
          <p:cNvCxnSpPr/>
          <p:nvPr/>
        </p:nvCxnSpPr>
        <p:spPr>
          <a:xfrm>
            <a:off x="2125582" y="4230161"/>
            <a:ext cx="0" cy="246209"/>
          </a:xfrm>
          <a:prstGeom prst="straightConnector1">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299902" y="4230161"/>
            <a:ext cx="0" cy="246209"/>
          </a:xfrm>
          <a:prstGeom prst="straightConnector1">
            <a:avLst/>
          </a:prstGeom>
          <a:ln w="25400">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20" name="Picture 19" descr="preview.pdf"/>
          <p:cNvPicPr>
            <a:picLocks noChangeAspect="1"/>
          </p:cNvPicPr>
          <p:nvPr/>
        </p:nvPicPr>
        <p:blipFill rotWithShape="1">
          <a:blip r:embed="rId4">
            <a:extLst>
              <a:ext uri="{28A0092B-C50C-407E-A947-70E740481C1C}">
                <a14:useLocalDpi xmlns:a14="http://schemas.microsoft.com/office/drawing/2010/main" val="0"/>
              </a:ext>
            </a:extLst>
          </a:blip>
          <a:srcRect l="11376" t="27385" r="6175" b="33301"/>
          <a:stretch/>
        </p:blipFill>
        <p:spPr>
          <a:xfrm rot="5400000">
            <a:off x="6292345" y="4106863"/>
            <a:ext cx="3414345" cy="584439"/>
          </a:xfrm>
          <a:prstGeom prst="rect">
            <a:avLst/>
          </a:prstGeom>
        </p:spPr>
      </p:pic>
      <p:pic>
        <p:nvPicPr>
          <p:cNvPr id="21" name="Picture 20" descr="preview.pdf"/>
          <p:cNvPicPr>
            <a:picLocks noChangeAspect="1"/>
          </p:cNvPicPr>
          <p:nvPr/>
        </p:nvPicPr>
        <p:blipFill rotWithShape="1">
          <a:blip r:embed="rId4">
            <a:extLst>
              <a:ext uri="{28A0092B-C50C-407E-A947-70E740481C1C}">
                <a14:useLocalDpi xmlns:a14="http://schemas.microsoft.com/office/drawing/2010/main" val="0"/>
              </a:ext>
            </a:extLst>
          </a:blip>
          <a:srcRect l="11376" t="27385" r="6175" b="33301"/>
          <a:stretch/>
        </p:blipFill>
        <p:spPr>
          <a:xfrm>
            <a:off x="435572" y="3325385"/>
            <a:ext cx="3414345" cy="584439"/>
          </a:xfrm>
          <a:prstGeom prst="rect">
            <a:avLst/>
          </a:prstGeom>
        </p:spPr>
      </p:pic>
      <p:sp>
        <p:nvSpPr>
          <p:cNvPr id="22" name="Oval 21"/>
          <p:cNvSpPr/>
          <p:nvPr/>
        </p:nvSpPr>
        <p:spPr bwMode="auto">
          <a:xfrm>
            <a:off x="7037040" y="3182460"/>
            <a:ext cx="135261" cy="145069"/>
          </a:xfrm>
          <a:prstGeom prst="ellipse">
            <a:avLst/>
          </a:prstGeom>
          <a:solidFill>
            <a:schemeClr val="bg1"/>
          </a:solidFill>
          <a:ln w="25400">
            <a:solidFill>
              <a:schemeClr val="accent5"/>
            </a:solid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solidFill>
                <a:srgbClr val="FFFFFF"/>
              </a:solidFill>
              <a:latin typeface="Verdana" pitchFamily="34" charset="0"/>
            </a:endParaRPr>
          </a:p>
        </p:txBody>
      </p:sp>
      <p:sp>
        <p:nvSpPr>
          <p:cNvPr id="23" name="Right Brace 22"/>
          <p:cNvSpPr/>
          <p:nvPr/>
        </p:nvSpPr>
        <p:spPr>
          <a:xfrm rot="5400000">
            <a:off x="2556262" y="4103863"/>
            <a:ext cx="312960" cy="1174320"/>
          </a:xfrm>
          <a:prstGeom prst="rightBrace">
            <a:avLst>
              <a:gd name="adj1" fmla="val 8333"/>
              <a:gd name="adj2" fmla="val 49175"/>
            </a:avLst>
          </a:prstGeom>
          <a:ln w="25400">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Right Brace 23"/>
          <p:cNvSpPr/>
          <p:nvPr/>
        </p:nvSpPr>
        <p:spPr>
          <a:xfrm rot="2810730">
            <a:off x="6541316" y="3207795"/>
            <a:ext cx="312960" cy="1630121"/>
          </a:xfrm>
          <a:prstGeom prst="rightBrace">
            <a:avLst>
              <a:gd name="adj1" fmla="val 8333"/>
              <a:gd name="adj2" fmla="val 49175"/>
            </a:avLst>
          </a:prstGeom>
          <a:noFill/>
          <a:ln w="25400">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TextBox 24"/>
          <p:cNvSpPr txBox="1"/>
          <p:nvPr/>
        </p:nvSpPr>
        <p:spPr>
          <a:xfrm>
            <a:off x="426457" y="1549361"/>
            <a:ext cx="4145543" cy="923330"/>
          </a:xfrm>
          <a:prstGeom prst="rect">
            <a:avLst/>
          </a:prstGeom>
          <a:noFill/>
        </p:spPr>
        <p:txBody>
          <a:bodyPr wrap="square" lIns="0" tIns="0" rIns="0" bIns="0" rtlCol="0">
            <a:spAutoFit/>
          </a:bodyPr>
          <a:lstStyle/>
          <a:p>
            <a:r>
              <a:rPr lang="en-US" sz="2000" b="1" dirty="0">
                <a:solidFill>
                  <a:srgbClr val="FF0000"/>
                </a:solidFill>
              </a:rPr>
              <a:t>Chi-square is the sum of independent squared standard normal variables</a:t>
            </a:r>
            <a:endParaRPr lang="en-US" sz="2000" b="1" dirty="0"/>
          </a:p>
        </p:txBody>
      </p:sp>
      <p:sp>
        <p:nvSpPr>
          <p:cNvPr id="26" name="TextBox 25"/>
          <p:cNvSpPr txBox="1"/>
          <p:nvPr/>
        </p:nvSpPr>
        <p:spPr>
          <a:xfrm>
            <a:off x="448228" y="2405335"/>
            <a:ext cx="4145543" cy="615553"/>
          </a:xfrm>
          <a:prstGeom prst="rect">
            <a:avLst/>
          </a:prstGeom>
          <a:noFill/>
        </p:spPr>
        <p:txBody>
          <a:bodyPr wrap="square" lIns="0" tIns="0" rIns="0" bIns="0" rtlCol="0">
            <a:spAutoFit/>
          </a:bodyPr>
          <a:lstStyle/>
          <a:p>
            <a:r>
              <a:rPr lang="en-US" sz="2000" b="1" dirty="0">
                <a:solidFill>
                  <a:srgbClr val="FF0000"/>
                </a:solidFill>
              </a:rPr>
              <a:t>“Minimize the sum of squared residuals”</a:t>
            </a:r>
            <a:endParaRPr lang="en-US" sz="2000" b="1" dirty="0"/>
          </a:p>
        </p:txBody>
      </p:sp>
      <p:graphicFrame>
        <p:nvGraphicFramePr>
          <p:cNvPr id="27" name="Object 26"/>
          <p:cNvGraphicFramePr>
            <a:graphicFrameLocks noChangeAspect="1"/>
          </p:cNvGraphicFramePr>
          <p:nvPr>
            <p:extLst/>
          </p:nvPr>
        </p:nvGraphicFramePr>
        <p:xfrm>
          <a:off x="2917825" y="5883275"/>
          <a:ext cx="1554163" cy="776288"/>
        </p:xfrm>
        <a:graphic>
          <a:graphicData uri="http://schemas.openxmlformats.org/presentationml/2006/ole">
            <mc:AlternateContent xmlns:mc="http://schemas.openxmlformats.org/markup-compatibility/2006">
              <mc:Choice xmlns:v="urn:schemas-microsoft-com:vml" Requires="v">
                <p:oleObj spid="_x0000_s17491" name="Equation" r:id="rId5" imgW="787400" imgH="393700" progId="Equation.3">
                  <p:embed/>
                </p:oleObj>
              </mc:Choice>
              <mc:Fallback>
                <p:oleObj name="Equation" r:id="rId5" imgW="787400" imgH="393700" progId="Equation.3">
                  <p:embed/>
                  <p:pic>
                    <p:nvPicPr>
                      <p:cNvPr id="27" name="Object 26"/>
                      <p:cNvPicPr/>
                      <p:nvPr/>
                    </p:nvPicPr>
                    <p:blipFill>
                      <a:blip r:embed="rId6"/>
                      <a:stretch>
                        <a:fillRect/>
                      </a:stretch>
                    </p:blipFill>
                    <p:spPr>
                      <a:xfrm>
                        <a:off x="2917825" y="5883275"/>
                        <a:ext cx="1554163" cy="776288"/>
                      </a:xfrm>
                      <a:prstGeom prst="rect">
                        <a:avLst/>
                      </a:prstGeom>
                    </p:spPr>
                  </p:pic>
                </p:oleObj>
              </mc:Fallback>
            </mc:AlternateContent>
          </a:graphicData>
        </a:graphic>
      </p:graphicFrame>
      <p:sp>
        <p:nvSpPr>
          <p:cNvPr id="28" name="TextBox 27"/>
          <p:cNvSpPr txBox="1"/>
          <p:nvPr/>
        </p:nvSpPr>
        <p:spPr>
          <a:xfrm>
            <a:off x="4906610" y="6098407"/>
            <a:ext cx="4145543" cy="307777"/>
          </a:xfrm>
          <a:prstGeom prst="rect">
            <a:avLst/>
          </a:prstGeom>
          <a:noFill/>
        </p:spPr>
        <p:txBody>
          <a:bodyPr wrap="square" lIns="0" tIns="0" rIns="0" bIns="0" rtlCol="0">
            <a:spAutoFit/>
          </a:bodyPr>
          <a:lstStyle/>
          <a:p>
            <a:r>
              <a:rPr lang="en-US" sz="2000" b="1" dirty="0">
                <a:solidFill>
                  <a:srgbClr val="FF0000"/>
                </a:solidFill>
              </a:rPr>
              <a:t>Wald test</a:t>
            </a:r>
            <a:endParaRPr lang="en-US" sz="2000" b="1" dirty="0"/>
          </a:p>
        </p:txBody>
      </p:sp>
      <p:sp>
        <p:nvSpPr>
          <p:cNvPr id="29" name="TextBox 28"/>
          <p:cNvSpPr txBox="1"/>
          <p:nvPr/>
        </p:nvSpPr>
        <p:spPr>
          <a:xfrm>
            <a:off x="4402776" y="5883275"/>
            <a:ext cx="138424" cy="215444"/>
          </a:xfrm>
          <a:prstGeom prst="rect">
            <a:avLst/>
          </a:prstGeom>
          <a:noFill/>
        </p:spPr>
        <p:txBody>
          <a:bodyPr wrap="square" lIns="0" tIns="0" rIns="0" bIns="0" rtlCol="0">
            <a:spAutoFit/>
          </a:bodyPr>
          <a:lstStyle/>
          <a:p>
            <a:r>
              <a:rPr lang="en-US" sz="1400" b="1" dirty="0">
                <a:solidFill>
                  <a:srgbClr val="FF0000"/>
                </a:solidFill>
              </a:rPr>
              <a:t>2</a:t>
            </a:r>
          </a:p>
        </p:txBody>
      </p:sp>
      <p:sp>
        <p:nvSpPr>
          <p:cNvPr id="31" name="TextBox 30"/>
          <p:cNvSpPr txBox="1"/>
          <p:nvPr/>
        </p:nvSpPr>
        <p:spPr>
          <a:xfrm>
            <a:off x="4095210" y="6285038"/>
            <a:ext cx="138424" cy="215444"/>
          </a:xfrm>
          <a:prstGeom prst="rect">
            <a:avLst/>
          </a:prstGeom>
          <a:noFill/>
        </p:spPr>
        <p:txBody>
          <a:bodyPr wrap="square" lIns="0" tIns="0" rIns="0" bIns="0" rtlCol="0">
            <a:spAutoFit/>
          </a:bodyPr>
          <a:lstStyle/>
          <a:p>
            <a:r>
              <a:rPr lang="en-US" sz="1400" b="1" dirty="0">
                <a:solidFill>
                  <a:srgbClr val="FF0000"/>
                </a:solidFill>
              </a:rPr>
              <a:t>2</a:t>
            </a:r>
          </a:p>
        </p:txBody>
      </p:sp>
      <p:sp>
        <p:nvSpPr>
          <p:cNvPr id="32" name="TextBox 31"/>
          <p:cNvSpPr txBox="1"/>
          <p:nvPr/>
        </p:nvSpPr>
        <p:spPr>
          <a:xfrm>
            <a:off x="1755019" y="6102064"/>
            <a:ext cx="1385883" cy="307777"/>
          </a:xfrm>
          <a:prstGeom prst="rect">
            <a:avLst/>
          </a:prstGeom>
          <a:solidFill>
            <a:schemeClr val="bg1"/>
          </a:solidFill>
        </p:spPr>
        <p:txBody>
          <a:bodyPr wrap="square" lIns="0" tIns="0" rIns="0" bIns="0" rtlCol="0">
            <a:spAutoFit/>
          </a:bodyPr>
          <a:lstStyle/>
          <a:p>
            <a:r>
              <a:rPr lang="en-US" sz="2000" b="1" dirty="0">
                <a:solidFill>
                  <a:srgbClr val="FF0000"/>
                </a:solidFill>
              </a:rPr>
              <a:t>Chi-square</a:t>
            </a:r>
            <a:endParaRPr lang="en-US" sz="2000" b="1" dirty="0"/>
          </a:p>
        </p:txBody>
      </p:sp>
      <p:sp>
        <p:nvSpPr>
          <p:cNvPr id="33" name="Rectangle 32">
            <a:extLst>
              <a:ext uri="{FF2B5EF4-FFF2-40B4-BE49-F238E27FC236}">
                <a16:creationId xmlns:a16="http://schemas.microsoft.com/office/drawing/2014/main" id="{C911EE12-62EE-0A45-A00C-9434B7018246}"/>
              </a:ext>
            </a:extLst>
          </p:cNvPr>
          <p:cNvSpPr/>
          <p:nvPr/>
        </p:nvSpPr>
        <p:spPr>
          <a:xfrm>
            <a:off x="4665939" y="91460"/>
            <a:ext cx="5142449" cy="646331"/>
          </a:xfrm>
          <a:prstGeom prst="rect">
            <a:avLst/>
          </a:prstGeom>
        </p:spPr>
        <p:txBody>
          <a:bodyPr wrap="square">
            <a:spAutoFit/>
          </a:bodyPr>
          <a:lstStyle/>
          <a:p>
            <a:r>
              <a:rPr lang="en-US" b="1" dirty="0">
                <a:solidFill>
                  <a:srgbClr val="EF3340"/>
                </a:solidFill>
              </a:rPr>
              <a:t>“How far from zero the estimate is on a standardized metric”</a:t>
            </a:r>
          </a:p>
        </p:txBody>
      </p:sp>
    </p:spTree>
    <p:extLst>
      <p:ext uri="{BB962C8B-B14F-4D97-AF65-F5344CB8AC3E}">
        <p14:creationId xmlns:p14="http://schemas.microsoft.com/office/powerpoint/2010/main" val="336942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P spid="29" grpId="0"/>
      <p:bldP spid="31" grpId="0"/>
      <p:bldP spid="3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272F1F0-E7CD-774B-A0BC-4422C7A123B7}"/>
              </a:ext>
            </a:extLst>
          </p:cNvPr>
          <p:cNvSpPr>
            <a:spLocks noGrp="1"/>
          </p:cNvSpPr>
          <p:nvPr>
            <p:ph type="title"/>
          </p:nvPr>
        </p:nvSpPr>
        <p:spPr/>
        <p:txBody>
          <a:bodyPr/>
          <a:lstStyle/>
          <a:p>
            <a:r>
              <a:rPr lang="fi-FI" dirty="0" err="1"/>
              <a:t>Testing</a:t>
            </a:r>
            <a:r>
              <a:rPr lang="fi-FI" dirty="0"/>
              <a:t> </a:t>
            </a:r>
            <a:r>
              <a:rPr lang="fi-FI" dirty="0" err="1"/>
              <a:t>linear</a:t>
            </a:r>
            <a:r>
              <a:rPr lang="fi-FI" dirty="0"/>
              <a:t> </a:t>
            </a:r>
            <a:r>
              <a:rPr lang="fi-FI" dirty="0" err="1"/>
              <a:t>hypotheses</a:t>
            </a:r>
            <a:br>
              <a:rPr lang="fi-FI" dirty="0"/>
            </a:br>
            <a:r>
              <a:rPr lang="fi-FI" dirty="0" err="1"/>
              <a:t>after</a:t>
            </a:r>
            <a:r>
              <a:rPr lang="fi-FI" dirty="0"/>
              <a:t> regression</a:t>
            </a:r>
          </a:p>
        </p:txBody>
      </p:sp>
      <p:sp>
        <p:nvSpPr>
          <p:cNvPr id="8" name="Text Placeholder 7">
            <a:extLst>
              <a:ext uri="{FF2B5EF4-FFF2-40B4-BE49-F238E27FC236}">
                <a16:creationId xmlns:a16="http://schemas.microsoft.com/office/drawing/2014/main" id="{6C87134C-14A9-2D4E-A461-30CA146F87D6}"/>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6079486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Dummy coding of categorical variables</a:t>
            </a:r>
          </a:p>
        </p:txBody>
      </p:sp>
      <p:sp>
        <p:nvSpPr>
          <p:cNvPr id="6" name="Content Placeholder 2"/>
          <p:cNvSpPr txBox="1">
            <a:spLocks/>
          </p:cNvSpPr>
          <p:nvPr/>
        </p:nvSpPr>
        <p:spPr>
          <a:xfrm>
            <a:off x="117743" y="97027"/>
            <a:ext cx="9026257"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latin typeface="Courier New" panose="02070309020205020404" pitchFamily="49" charset="0"/>
                <a:cs typeface="Courier New" panose="02070309020205020404" pitchFamily="49" charset="0"/>
              </a:rPr>
              <a:t>m1 &lt;- lm(prestige ~ education + women + type, data = Prestige)</a:t>
            </a:r>
          </a:p>
          <a:p>
            <a:r>
              <a:rPr lang="en-US" sz="1400" dirty="0">
                <a:latin typeface="Courier New" panose="02070309020205020404" pitchFamily="49" charset="0"/>
                <a:cs typeface="Courier New" panose="02070309020205020404" pitchFamily="49" charset="0"/>
              </a:rPr>
              <a:t>summary(m1)</a:t>
            </a:r>
          </a:p>
          <a:p>
            <a:endParaRPr lang="en-US" sz="1400" b="0" dirty="0">
              <a:latin typeface="Courier"/>
              <a:cs typeface="Courier"/>
            </a:endParaRPr>
          </a:p>
          <a:p>
            <a:r>
              <a:rPr lang="en-US" sz="1400" dirty="0">
                <a:latin typeface="Courier New" panose="02070309020205020404" pitchFamily="49" charset="0"/>
                <a:cs typeface="Courier New" panose="02070309020205020404" pitchFamily="49" charset="0"/>
              </a:rPr>
              <a:t>Call:</a:t>
            </a:r>
            <a:endParaRPr lang="fi-FI"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lm(formula = prestige ~ education + women + type, data = Prestige)</a:t>
            </a:r>
            <a:endParaRPr lang="fi-FI"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a:t>
            </a:r>
            <a:endParaRPr lang="fi-FI"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Residuals:</a:t>
            </a:r>
            <a:endParaRPr lang="fi-FI"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Min       1Q   Median       3Q      Max </a:t>
            </a:r>
            <a:endParaRPr lang="fi-FI"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-20.0752  -5.0445   0.7207   5.5826  18.7587 </a:t>
            </a:r>
            <a:endParaRPr lang="fi-FI"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a:t>
            </a:r>
            <a:endParaRPr lang="fi-FI"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Coefficients:</a:t>
            </a:r>
            <a:endParaRPr lang="fi-FI"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Estimate Std. Error t value </a:t>
            </a:r>
            <a:r>
              <a:rPr lang="en-US" sz="1400" dirty="0" err="1">
                <a:latin typeface="Courier New" panose="02070309020205020404" pitchFamily="49" charset="0"/>
                <a:cs typeface="Courier New" panose="02070309020205020404" pitchFamily="49" charset="0"/>
              </a:rPr>
              <a:t>Pr</a:t>
            </a:r>
            <a:r>
              <a:rPr lang="en-US" sz="1400" dirty="0">
                <a:latin typeface="Courier New" panose="02070309020205020404" pitchFamily="49" charset="0"/>
                <a:cs typeface="Courier New" panose="02070309020205020404" pitchFamily="49" charset="0"/>
              </a:rPr>
              <a:t>(&gt;|t|)    </a:t>
            </a:r>
            <a:endParaRPr lang="fi-FI"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(Intercept) -0.43988    5.73899  -0.077   0.9391    </a:t>
            </a:r>
            <a:endParaRPr lang="fi-FI"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education    4.43388    0.66321   6.685 1.68e-09 ***</a:t>
            </a:r>
            <a:endParaRPr lang="fi-FI"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women       -0.05783    0.02769  -2.088   0.0395 *  </a:t>
            </a:r>
            <a:endParaRPr lang="fi-FI" sz="1400" dirty="0">
              <a:latin typeface="Courier New" panose="02070309020205020404" pitchFamily="49" charset="0"/>
              <a:cs typeface="Courier New" panose="02070309020205020404" pitchFamily="49" charset="0"/>
            </a:endParaRPr>
          </a:p>
          <a:p>
            <a:r>
              <a:rPr lang="en-US" sz="1400" dirty="0" err="1">
                <a:latin typeface="Courier New" panose="02070309020205020404" pitchFamily="49" charset="0"/>
                <a:cs typeface="Courier New" panose="02070309020205020404" pitchFamily="49" charset="0"/>
              </a:rPr>
              <a:t>typeprof</a:t>
            </a:r>
            <a:r>
              <a:rPr lang="en-US" sz="1400" dirty="0">
                <a:latin typeface="Courier New" panose="02070309020205020404" pitchFamily="49" charset="0"/>
                <a:cs typeface="Courier New" panose="02070309020205020404" pitchFamily="49" charset="0"/>
              </a:rPr>
              <a:t>     7.31595    4.22235   1.733   0.0865 .  </a:t>
            </a:r>
            <a:endParaRPr lang="fi-FI" sz="1400" dirty="0">
              <a:latin typeface="Courier New" panose="02070309020205020404" pitchFamily="49" charset="0"/>
              <a:cs typeface="Courier New" panose="02070309020205020404" pitchFamily="49" charset="0"/>
            </a:endParaRPr>
          </a:p>
          <a:p>
            <a:r>
              <a:rPr lang="en-US" sz="1400" dirty="0" err="1">
                <a:latin typeface="Courier New" panose="02070309020205020404" pitchFamily="49" charset="0"/>
                <a:cs typeface="Courier New" panose="02070309020205020404" pitchFamily="49" charset="0"/>
              </a:rPr>
              <a:t>typewc</a:t>
            </a:r>
            <a:r>
              <a:rPr lang="en-US" sz="1400" dirty="0">
                <a:latin typeface="Courier New" panose="02070309020205020404" pitchFamily="49" charset="0"/>
                <a:cs typeface="Courier New" panose="02070309020205020404" pitchFamily="49" charset="0"/>
              </a:rPr>
              <a:t>      -3.13070    2.86916  -1.091   0.2780    </a:t>
            </a:r>
            <a:endParaRPr lang="fi-FI"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a:t>
            </a:r>
            <a:endParaRPr lang="fi-FI" sz="1400" dirty="0">
              <a:latin typeface="Courier New" panose="02070309020205020404" pitchFamily="49" charset="0"/>
              <a:cs typeface="Courier New" panose="02070309020205020404" pitchFamily="49" charset="0"/>
            </a:endParaRPr>
          </a:p>
          <a:p>
            <a:r>
              <a:rPr lang="en-US" sz="1400" dirty="0" err="1">
                <a:latin typeface="Courier New" panose="02070309020205020404" pitchFamily="49" charset="0"/>
                <a:cs typeface="Courier New" panose="02070309020205020404" pitchFamily="49" charset="0"/>
              </a:rPr>
              <a:t>Signif</a:t>
            </a:r>
            <a:r>
              <a:rPr lang="en-US" sz="1400" dirty="0">
                <a:latin typeface="Courier New" panose="02070309020205020404" pitchFamily="49" charset="0"/>
                <a:cs typeface="Courier New" panose="02070309020205020404" pitchFamily="49" charset="0"/>
              </a:rPr>
              <a:t>. codes:  0 ‘***’ 0.001 ‘**’ 0.01 ‘*’ 0.05 ‘.’ 0.1 ‘ ’ 1</a:t>
            </a:r>
            <a:endParaRPr lang="fi-FI"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a:t>
            </a:r>
            <a:endParaRPr lang="fi-FI"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Residual standard error: 7.678 on 93 degrees of freedom</a:t>
            </a:r>
            <a:endParaRPr lang="fi-FI"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(4 observations deleted due to </a:t>
            </a:r>
            <a:r>
              <a:rPr lang="en-US" sz="1400" dirty="0" err="1">
                <a:latin typeface="Courier New" panose="02070309020205020404" pitchFamily="49" charset="0"/>
                <a:cs typeface="Courier New" panose="02070309020205020404" pitchFamily="49" charset="0"/>
              </a:rPr>
              <a:t>missingness</a:t>
            </a:r>
            <a:r>
              <a:rPr lang="en-US" sz="1400" dirty="0">
                <a:latin typeface="Courier New" panose="02070309020205020404" pitchFamily="49" charset="0"/>
                <a:cs typeface="Courier New" panose="02070309020205020404" pitchFamily="49" charset="0"/>
              </a:rPr>
              <a:t>)</a:t>
            </a:r>
            <a:endParaRPr lang="fi-FI"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Multiple R-squared:  0.8066,	Adjusted R-squared:  0.7983 </a:t>
            </a:r>
            <a:endParaRPr lang="fi-FI"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F-statistic: 96.95 on 4 and 93 DF,  p-value: &lt; 2.2e-16</a:t>
            </a:r>
            <a:endParaRPr lang="fi-FI" sz="1400" dirty="0">
              <a:latin typeface="Courier New" panose="02070309020205020404" pitchFamily="49" charset="0"/>
              <a:cs typeface="Courier New" panose="02070309020205020404" pitchFamily="49" charset="0"/>
            </a:endParaRPr>
          </a:p>
        </p:txBody>
      </p:sp>
      <p:sp>
        <p:nvSpPr>
          <p:cNvPr id="7" name="TextBox 6"/>
          <p:cNvSpPr txBox="1"/>
          <p:nvPr/>
        </p:nvSpPr>
        <p:spPr>
          <a:xfrm>
            <a:off x="6456357" y="3688105"/>
            <a:ext cx="2571896" cy="738664"/>
          </a:xfrm>
          <a:prstGeom prst="rect">
            <a:avLst/>
          </a:prstGeom>
          <a:noFill/>
        </p:spPr>
        <p:txBody>
          <a:bodyPr wrap="square" lIns="0" tIns="0" rIns="0" bIns="0" rtlCol="0">
            <a:spAutoFit/>
          </a:bodyPr>
          <a:lstStyle/>
          <a:p>
            <a:r>
              <a:rPr lang="en-US" sz="1600" b="1" dirty="0">
                <a:solidFill>
                  <a:srgbClr val="EF3340"/>
                </a:solidFill>
              </a:rPr>
              <a:t>The effects are mean differences to reference type “</a:t>
            </a:r>
            <a:r>
              <a:rPr lang="en-US" sz="1600" b="1" dirty="0" err="1">
                <a:solidFill>
                  <a:srgbClr val="EF3340"/>
                </a:solidFill>
              </a:rPr>
              <a:t>bc</a:t>
            </a:r>
            <a:r>
              <a:rPr lang="en-US" sz="1600" b="1" dirty="0">
                <a:solidFill>
                  <a:srgbClr val="EF3340"/>
                </a:solidFill>
              </a:rPr>
              <a:t>”</a:t>
            </a:r>
          </a:p>
        </p:txBody>
      </p:sp>
      <p:cxnSp>
        <p:nvCxnSpPr>
          <p:cNvPr id="8" name="Straight Connector 7"/>
          <p:cNvCxnSpPr/>
          <p:nvPr/>
        </p:nvCxnSpPr>
        <p:spPr>
          <a:xfrm flipH="1">
            <a:off x="5632749" y="4057437"/>
            <a:ext cx="823608" cy="0"/>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437BA6F8-BD68-7045-A8E5-DC9E4CA3DC7A}"/>
              </a:ext>
            </a:extLst>
          </p:cNvPr>
          <p:cNvSpPr txBox="1"/>
          <p:nvPr/>
        </p:nvSpPr>
        <p:spPr>
          <a:xfrm>
            <a:off x="6514231" y="4533387"/>
            <a:ext cx="2571896" cy="738664"/>
          </a:xfrm>
          <a:prstGeom prst="rect">
            <a:avLst/>
          </a:prstGeom>
          <a:noFill/>
        </p:spPr>
        <p:txBody>
          <a:bodyPr wrap="square" lIns="0" tIns="0" rIns="0" bIns="0" rtlCol="0">
            <a:spAutoFit/>
          </a:bodyPr>
          <a:lstStyle/>
          <a:p>
            <a:r>
              <a:rPr lang="en-US" sz="1600" b="1" dirty="0">
                <a:solidFill>
                  <a:srgbClr val="EF3340"/>
                </a:solidFill>
              </a:rPr>
              <a:t>Is the difference between “prof” and “</a:t>
            </a:r>
            <a:r>
              <a:rPr lang="en-US" sz="1600" b="1" dirty="0" err="1">
                <a:solidFill>
                  <a:srgbClr val="EF3340"/>
                </a:solidFill>
              </a:rPr>
              <a:t>wc</a:t>
            </a:r>
            <a:r>
              <a:rPr lang="en-US" sz="1600" b="1" dirty="0">
                <a:solidFill>
                  <a:srgbClr val="EF3340"/>
                </a:solidFill>
              </a:rPr>
              <a:t>” statistically significant?</a:t>
            </a:r>
          </a:p>
        </p:txBody>
      </p:sp>
    </p:spTree>
    <p:extLst>
      <p:ext uri="{BB962C8B-B14F-4D97-AF65-F5344CB8AC3E}">
        <p14:creationId xmlns:p14="http://schemas.microsoft.com/office/powerpoint/2010/main" val="51959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876D10-0447-FA4A-ACA5-EE54DBB4B9AB}"/>
              </a:ext>
            </a:extLst>
          </p:cNvPr>
          <p:cNvSpPr>
            <a:spLocks noGrp="1"/>
          </p:cNvSpPr>
          <p:nvPr>
            <p:ph type="title"/>
          </p:nvPr>
        </p:nvSpPr>
        <p:spPr>
          <a:xfrm>
            <a:off x="628650" y="242851"/>
            <a:ext cx="7886700" cy="1325563"/>
          </a:xfrm>
        </p:spPr>
        <p:txBody>
          <a:bodyPr/>
          <a:lstStyle/>
          <a:p>
            <a:r>
              <a:rPr lang="fi-FI" dirty="0" err="1"/>
              <a:t>Wald</a:t>
            </a:r>
            <a:r>
              <a:rPr lang="fi-FI" dirty="0"/>
              <a:t> </a:t>
            </a:r>
            <a:r>
              <a:rPr lang="fi-FI" dirty="0" err="1"/>
              <a:t>test</a:t>
            </a:r>
            <a:r>
              <a:rPr lang="fi-FI" dirty="0"/>
              <a:t> for </a:t>
            </a:r>
            <a:r>
              <a:rPr lang="fi-FI" dirty="0" err="1"/>
              <a:t>multiple</a:t>
            </a:r>
            <a:r>
              <a:rPr lang="fi-FI" dirty="0"/>
              <a:t> </a:t>
            </a:r>
            <a:r>
              <a:rPr lang="fi-FI" dirty="0" err="1"/>
              <a:t>restrictions</a:t>
            </a:r>
            <a:endParaRPr lang="fi-FI" dirty="0"/>
          </a:p>
        </p:txBody>
      </p:sp>
      <p:sp>
        <p:nvSpPr>
          <p:cNvPr id="7" name="Content Placeholder 2">
            <a:extLst>
              <a:ext uri="{FF2B5EF4-FFF2-40B4-BE49-F238E27FC236}">
                <a16:creationId xmlns:a16="http://schemas.microsoft.com/office/drawing/2014/main" id="{197B5B0A-5C61-BA4B-A3B5-23BB47333E8D}"/>
              </a:ext>
            </a:extLst>
          </p:cNvPr>
          <p:cNvSpPr txBox="1">
            <a:spLocks/>
          </p:cNvSpPr>
          <p:nvPr/>
        </p:nvSpPr>
        <p:spPr>
          <a:xfrm>
            <a:off x="628650" y="1571240"/>
            <a:ext cx="5901092" cy="2067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latin typeface="Courier New" panose="02070309020205020404" pitchFamily="49" charset="0"/>
                <a:cs typeface="Courier New" panose="02070309020205020404" pitchFamily="49" charset="0"/>
              </a:rPr>
              <a:t>Coefficients:</a:t>
            </a:r>
            <a:endParaRPr lang="fi-FI"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Estimate Std. Error t value </a:t>
            </a:r>
            <a:r>
              <a:rPr lang="en-US" sz="1400" dirty="0" err="1">
                <a:latin typeface="Courier New" panose="02070309020205020404" pitchFamily="49" charset="0"/>
                <a:cs typeface="Courier New" panose="02070309020205020404" pitchFamily="49" charset="0"/>
              </a:rPr>
              <a:t>Pr</a:t>
            </a:r>
            <a:r>
              <a:rPr lang="en-US" sz="1400" dirty="0">
                <a:latin typeface="Courier New" panose="02070309020205020404" pitchFamily="49" charset="0"/>
                <a:cs typeface="Courier New" panose="02070309020205020404" pitchFamily="49" charset="0"/>
              </a:rPr>
              <a:t>(&gt;|t|)    </a:t>
            </a:r>
            <a:endParaRPr lang="fi-FI"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(Intercept) -0.43988    5.73899  -0.077   0.9391    </a:t>
            </a:r>
            <a:endParaRPr lang="fi-FI"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education    4.43388    0.66321   6.685 1.68e-09 ***</a:t>
            </a:r>
            <a:endParaRPr lang="fi-FI"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women       -0.05783    0.02769  -2.088   0.0395 *  </a:t>
            </a:r>
            <a:endParaRPr lang="fi-FI" sz="1400" dirty="0">
              <a:latin typeface="Courier New" panose="02070309020205020404" pitchFamily="49" charset="0"/>
              <a:cs typeface="Courier New" panose="02070309020205020404" pitchFamily="49" charset="0"/>
            </a:endParaRPr>
          </a:p>
          <a:p>
            <a:r>
              <a:rPr lang="en-US" sz="1400" dirty="0" err="1">
                <a:latin typeface="Courier New" panose="02070309020205020404" pitchFamily="49" charset="0"/>
                <a:cs typeface="Courier New" panose="02070309020205020404" pitchFamily="49" charset="0"/>
              </a:rPr>
              <a:t>typeprof</a:t>
            </a:r>
            <a:r>
              <a:rPr lang="en-US" sz="1400" dirty="0">
                <a:latin typeface="Courier New" panose="02070309020205020404" pitchFamily="49" charset="0"/>
                <a:cs typeface="Courier New" panose="02070309020205020404" pitchFamily="49" charset="0"/>
              </a:rPr>
              <a:t>     7.31595    4.22235   1.733   0.0865 .  </a:t>
            </a:r>
            <a:endParaRPr lang="fi-FI" sz="1400" dirty="0">
              <a:latin typeface="Courier New" panose="02070309020205020404" pitchFamily="49" charset="0"/>
              <a:cs typeface="Courier New" panose="02070309020205020404" pitchFamily="49" charset="0"/>
            </a:endParaRPr>
          </a:p>
          <a:p>
            <a:r>
              <a:rPr lang="en-US" sz="1400" dirty="0" err="1">
                <a:latin typeface="Courier New" panose="02070309020205020404" pitchFamily="49" charset="0"/>
                <a:cs typeface="Courier New" panose="02070309020205020404" pitchFamily="49" charset="0"/>
              </a:rPr>
              <a:t>typewc</a:t>
            </a:r>
            <a:r>
              <a:rPr lang="en-US" sz="1400" dirty="0">
                <a:latin typeface="Courier New" panose="02070309020205020404" pitchFamily="49" charset="0"/>
                <a:cs typeface="Courier New" panose="02070309020205020404" pitchFamily="49" charset="0"/>
              </a:rPr>
              <a:t>      -3.13070    2.86916  -1.091   0.2780    </a:t>
            </a:r>
            <a:endParaRPr lang="fi-FI" sz="1400" dirty="0">
              <a:latin typeface="Courier New" panose="02070309020205020404" pitchFamily="49"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8A7D91D-CC54-A84D-B1D0-6CA57588855A}"/>
                  </a:ext>
                </a:extLst>
              </p:cNvPr>
              <p:cNvSpPr txBox="1"/>
              <p:nvPr/>
            </p:nvSpPr>
            <p:spPr>
              <a:xfrm>
                <a:off x="628650" y="3519230"/>
                <a:ext cx="5408853" cy="3899144"/>
              </a:xfrm>
              <a:prstGeom prst="rect">
                <a:avLst/>
              </a:prstGeom>
              <a:noFill/>
            </p:spPr>
            <p:txBody>
              <a:bodyPr wrap="none" rtlCol="0">
                <a:spAutoFit/>
              </a:bodyPr>
              <a:lstStyle/>
              <a:p>
                <a:r>
                  <a:rPr lang="fi-FI" dirty="0"/>
                  <a:t>H</a:t>
                </a:r>
                <a:r>
                  <a:rPr lang="fi-FI" baseline="-25000" dirty="0"/>
                  <a:t>0</a:t>
                </a:r>
                <a:r>
                  <a:rPr lang="fi-FI" dirty="0"/>
                  <a:t>:</a:t>
                </a:r>
                <a:r>
                  <a:rPr lang="fi-FI" baseline="-25000" dirty="0"/>
                  <a:t>     </a:t>
                </a:r>
                <a:r>
                  <a:rPr lang="en-US" dirty="0" err="1">
                    <a:latin typeface="Courier New" panose="02070309020205020404" pitchFamily="49" charset="0"/>
                    <a:cs typeface="Courier New" panose="02070309020205020404" pitchFamily="49" charset="0"/>
                  </a:rPr>
                  <a:t>typeprof</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typewc</a:t>
                </a:r>
                <a:endParaRPr lang="en-US"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typeprof</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typewc</a:t>
                </a:r>
                <a:r>
                  <a:rPr lang="en-US" dirty="0">
                    <a:latin typeface="Courier New" panose="02070309020205020404" pitchFamily="49" charset="0"/>
                    <a:cs typeface="Courier New" panose="02070309020205020404" pitchFamily="49" charset="0"/>
                  </a:rPr>
                  <a:t> = 0   </a:t>
                </a:r>
              </a:p>
              <a:p>
                <a:endParaRPr lang="en-US" baseline="-25000" dirty="0">
                  <a:latin typeface="Courier New" panose="02070309020205020404" pitchFamily="49" charset="0"/>
                  <a:cs typeface="Courier New" panose="02070309020205020404" pitchFamily="49" charset="0"/>
                </a:endParaRPr>
              </a:p>
              <a:p>
                <a:r>
                  <a:rPr lang="en-US" dirty="0">
                    <a:cs typeface="Courier New" panose="02070309020205020404" pitchFamily="49" charset="0"/>
                  </a:rPr>
                  <a:t>Wald test:</a:t>
                </a:r>
              </a:p>
              <a:p>
                <a:pPr/>
                <a14:m>
                  <m:oMathPara xmlns:m="http://schemas.openxmlformats.org/officeDocument/2006/math">
                    <m:oMathParaPr>
                      <m:jc m:val="left"/>
                    </m:oMathParaPr>
                    <m:oMath xmlns:m="http://schemas.openxmlformats.org/officeDocument/2006/math">
                      <m:f>
                        <m:fPr>
                          <m:ctrlPr>
                            <a:rPr lang="fi-FI" i="1">
                              <a:latin typeface="Cambria Math" panose="02040503050406030204" pitchFamily="18" charset="0"/>
                            </a:rPr>
                          </m:ctrlPr>
                        </m:fPr>
                        <m:num>
                          <m:sSup>
                            <m:sSupPr>
                              <m:ctrlPr>
                                <a:rPr lang="fi-FI" i="1">
                                  <a:latin typeface="Cambria Math" panose="02040503050406030204" pitchFamily="18" charset="0"/>
                                </a:rPr>
                              </m:ctrlPr>
                            </m:sSupPr>
                            <m:e>
                              <m:r>
                                <a:rPr lang="en-US" i="1">
                                  <a:latin typeface="Cambria Math" panose="02040503050406030204" pitchFamily="18" charset="0"/>
                                </a:rPr>
                                <m:t>𝑒𝑠𝑡𝑖𝑚𝑎𝑡𝑒</m:t>
                              </m:r>
                            </m:e>
                            <m:sup>
                              <m:r>
                                <a:rPr lang="en-US" i="1">
                                  <a:latin typeface="Cambria Math" panose="02040503050406030204" pitchFamily="18" charset="0"/>
                                </a:rPr>
                                <m:t>2</m:t>
                              </m:r>
                            </m:sup>
                          </m:sSup>
                        </m:num>
                        <m:den>
                          <m:sSup>
                            <m:sSupPr>
                              <m:ctrlPr>
                                <a:rPr lang="fi-FI" i="1">
                                  <a:latin typeface="Cambria Math" panose="02040503050406030204" pitchFamily="18" charset="0"/>
                                </a:rPr>
                              </m:ctrlPr>
                            </m:sSupPr>
                            <m:e>
                              <m:r>
                                <a:rPr lang="en-US" i="1">
                                  <a:latin typeface="Cambria Math" panose="02040503050406030204" pitchFamily="18" charset="0"/>
                                </a:rPr>
                                <m:t>𝑆𝐸</m:t>
                              </m:r>
                            </m:e>
                            <m:sup>
                              <m:r>
                                <a:rPr lang="en-US" i="1">
                                  <a:latin typeface="Cambria Math" panose="02040503050406030204" pitchFamily="18" charset="0"/>
                                </a:rPr>
                                <m:t>2</m:t>
                              </m:r>
                            </m:sup>
                          </m:sSup>
                        </m:den>
                      </m:f>
                    </m:oMath>
                  </m:oMathPara>
                </a14:m>
                <a:endParaRPr lang="fi-FI" i="1" dirty="0"/>
              </a:p>
              <a:p>
                <a:endParaRPr lang="fi-FI" i="1" dirty="0"/>
              </a:p>
              <a:p>
                <a:pPr/>
                <a14:m>
                  <m:oMathPara xmlns:m="http://schemas.openxmlformats.org/officeDocument/2006/math">
                    <m:oMathParaPr>
                      <m:jc m:val="left"/>
                    </m:oMathParaPr>
                    <m:oMath xmlns:m="http://schemas.openxmlformats.org/officeDocument/2006/math">
                      <m:f>
                        <m:fPr>
                          <m:ctrlPr>
                            <a:rPr lang="fi-FI" i="1">
                              <a:latin typeface="Cambria Math" panose="02040503050406030204" pitchFamily="18" charset="0"/>
                            </a:rPr>
                          </m:ctrlPr>
                        </m:fPr>
                        <m:num>
                          <m:sSup>
                            <m:sSupPr>
                              <m:ctrlPr>
                                <a:rPr lang="fi-FI" i="1">
                                  <a:latin typeface="Cambria Math" panose="02040503050406030204" pitchFamily="18" charset="0"/>
                                </a:rPr>
                              </m:ctrlPr>
                            </m:sSupPr>
                            <m:e>
                              <m:r>
                                <a:rPr lang="en-US" i="1">
                                  <a:latin typeface="Cambria Math" panose="02040503050406030204" pitchFamily="18" charset="0"/>
                                </a:rPr>
                                <m:t>𝑒𝑠𝑡𝑖𝑚𝑎𝑡𝑒</m:t>
                              </m:r>
                            </m:e>
                            <m:sup>
                              <m:r>
                                <a:rPr lang="en-US" i="1">
                                  <a:latin typeface="Cambria Math" panose="02040503050406030204" pitchFamily="18" charset="0"/>
                                </a:rPr>
                                <m:t>2</m:t>
                              </m:r>
                            </m:sup>
                          </m:sSup>
                        </m:num>
                        <m:den>
                          <m:r>
                            <a:rPr lang="en-US" i="1">
                              <a:latin typeface="Cambria Math" panose="02040503050406030204" pitchFamily="18" charset="0"/>
                            </a:rPr>
                            <m:t>𝑣𝑎𝑟</m:t>
                          </m:r>
                        </m:den>
                      </m:f>
                    </m:oMath>
                  </m:oMathPara>
                </a14:m>
                <a:endParaRPr lang="fi-FI" dirty="0"/>
              </a:p>
              <a:p>
                <a:endParaRPr lang="fi-FI" dirty="0"/>
              </a:p>
              <a:p>
                <a14:m>
                  <m:oMath xmlns:m="http://schemas.openxmlformats.org/officeDocument/2006/math">
                    <m:f>
                      <m:fPr>
                        <m:ctrlPr>
                          <a:rPr lang="fi-FI" i="1">
                            <a:latin typeface="Cambria Math" panose="02040503050406030204" pitchFamily="18" charset="0"/>
                            <a:ea typeface="Cambria Math" panose="02040503050406030204" pitchFamily="18" charset="0"/>
                          </a:rPr>
                        </m:ctrlPr>
                      </m:fPr>
                      <m:num>
                        <m:sSup>
                          <m:sSupPr>
                            <m:ctrlPr>
                              <a:rPr lang="fi-FI" i="1">
                                <a:latin typeface="Cambria Math" panose="02040503050406030204" pitchFamily="18" charset="0"/>
                                <a:ea typeface="Cambria Math" panose="02040503050406030204" pitchFamily="18" charset="0"/>
                              </a:rPr>
                            </m:ctrlPr>
                          </m:sSupPr>
                          <m:e>
                            <m:r>
                              <m:rPr>
                                <m:nor/>
                              </m:rPr>
                              <a:rPr lang="fi-FI" b="0" i="0" smtClean="0">
                                <a:latin typeface="Cambria Math" panose="02040503050406030204" pitchFamily="18" charset="0"/>
                                <a:ea typeface="Cambria Math" panose="02040503050406030204" pitchFamily="18" charset="0"/>
                              </a:rPr>
                              <m:t>(</m:t>
                            </m:r>
                            <m:acc>
                              <m:accPr>
                                <m:chr m:val="̂"/>
                                <m:ctrlPr>
                                  <a:rPr lang="fi-FI" b="0" i="1" smtClean="0">
                                    <a:latin typeface="Cambria Math" panose="02040503050406030204" pitchFamily="18" charset="0"/>
                                    <a:ea typeface="Cambria Math" panose="02040503050406030204" pitchFamily="18" charset="0"/>
                                  </a:rPr>
                                </m:ctrlPr>
                              </m:accPr>
                              <m:e>
                                <m:r>
                                  <m:rPr>
                                    <m:nor/>
                                  </m:rPr>
                                  <a:rPr lang="en-US" dirty="0">
                                    <a:latin typeface="Cambria Math" panose="02040503050406030204" pitchFamily="18" charset="0"/>
                                    <a:ea typeface="Cambria Math" panose="02040503050406030204" pitchFamily="18" charset="0"/>
                                    <a:cs typeface="Courier New" panose="02070309020205020404" pitchFamily="49" charset="0"/>
                                  </a:rPr>
                                  <m:t>typeprof</m:t>
                                </m:r>
                              </m:e>
                            </m:acc>
                            <m:r>
                              <m:rPr>
                                <m:nor/>
                              </m:rPr>
                              <a:rPr lang="fi-FI" b="0" i="0" smtClean="0">
                                <a:latin typeface="Cambria Math" panose="02040503050406030204" pitchFamily="18" charset="0"/>
                                <a:ea typeface="Cambria Math" panose="02040503050406030204" pitchFamily="18" charset="0"/>
                              </a:rPr>
                              <m:t> </m:t>
                            </m:r>
                            <m:r>
                              <m:rPr>
                                <m:nor/>
                              </m:rPr>
                              <a:rPr lang="en-US" dirty="0">
                                <a:latin typeface="Cambria Math" panose="02040503050406030204" pitchFamily="18" charset="0"/>
                                <a:ea typeface="Cambria Math" panose="02040503050406030204" pitchFamily="18" charset="0"/>
                                <a:cs typeface="Courier New" panose="02070309020205020404" pitchFamily="49" charset="0"/>
                              </a:rPr>
                              <m:t>–</m:t>
                            </m:r>
                            <m:r>
                              <m:rPr>
                                <m:nor/>
                              </m:rPr>
                              <a:rPr lang="fi-FI" b="0" i="0" dirty="0" smtClean="0">
                                <a:latin typeface="Cambria Math" panose="02040503050406030204" pitchFamily="18" charset="0"/>
                                <a:ea typeface="Cambria Math" panose="02040503050406030204" pitchFamily="18" charset="0"/>
                                <a:cs typeface="Courier New" panose="02070309020205020404" pitchFamily="49" charset="0"/>
                              </a:rPr>
                              <m:t> </m:t>
                            </m:r>
                            <m:acc>
                              <m:accPr>
                                <m:chr m:val="̂"/>
                                <m:ctrlPr>
                                  <a:rPr lang="en-US" i="1" dirty="0" smtClean="0">
                                    <a:latin typeface="Cambria Math" panose="02040503050406030204" pitchFamily="18" charset="0"/>
                                    <a:ea typeface="Cambria Math" panose="02040503050406030204" pitchFamily="18" charset="0"/>
                                    <a:cs typeface="Courier New" panose="02070309020205020404" pitchFamily="49" charset="0"/>
                                  </a:rPr>
                                </m:ctrlPr>
                              </m:accPr>
                              <m:e>
                                <m:r>
                                  <m:rPr>
                                    <m:nor/>
                                  </m:rPr>
                                  <a:rPr lang="en-US" dirty="0">
                                    <a:latin typeface="Cambria Math" panose="02040503050406030204" pitchFamily="18" charset="0"/>
                                    <a:ea typeface="Cambria Math" panose="02040503050406030204" pitchFamily="18" charset="0"/>
                                    <a:cs typeface="Courier New" panose="02070309020205020404" pitchFamily="49" charset="0"/>
                                  </a:rPr>
                                  <m:t>typewc</m:t>
                                </m:r>
                              </m:e>
                            </m:acc>
                            <m:r>
                              <a:rPr lang="fi-FI" b="0" i="1" dirty="0" smtClean="0">
                                <a:latin typeface="Cambria Math" panose="02040503050406030204" pitchFamily="18" charset="0"/>
                                <a:ea typeface="Cambria Math" panose="02040503050406030204" pitchFamily="18" charset="0"/>
                                <a:cs typeface="Courier New" panose="02070309020205020404" pitchFamily="49" charset="0"/>
                              </a:rPr>
                              <m:t>)</m:t>
                            </m:r>
                          </m:e>
                          <m:sup>
                            <m:r>
                              <a:rPr lang="en-US" i="1">
                                <a:latin typeface="Cambria Math" panose="02040503050406030204" pitchFamily="18" charset="0"/>
                                <a:ea typeface="Cambria Math" panose="02040503050406030204" pitchFamily="18" charset="0"/>
                              </a:rPr>
                              <m:t>2</m:t>
                            </m:r>
                          </m:sup>
                        </m:sSup>
                      </m:num>
                      <m:den>
                        <m:r>
                          <a:rPr lang="fi-FI" b="0" i="1" smtClean="0">
                            <a:latin typeface="Cambria Math" panose="02040503050406030204" pitchFamily="18" charset="0"/>
                            <a:ea typeface="Cambria Math" panose="02040503050406030204" pitchFamily="18" charset="0"/>
                          </a:rPr>
                          <m:t>𝑣𝑎𝑟</m:t>
                        </m:r>
                        <m:r>
                          <a:rPr lang="fi-FI" b="0" i="1" smtClean="0">
                            <a:latin typeface="Cambria Math" panose="02040503050406030204" pitchFamily="18" charset="0"/>
                            <a:ea typeface="Cambria Math" panose="02040503050406030204" pitchFamily="18" charset="0"/>
                          </a:rPr>
                          <m:t>(</m:t>
                        </m:r>
                        <m:acc>
                          <m:accPr>
                            <m:chr m:val="̂"/>
                            <m:ctrlPr>
                              <a:rPr lang="fi-FI" i="1">
                                <a:latin typeface="Cambria Math" panose="02040503050406030204" pitchFamily="18" charset="0"/>
                                <a:ea typeface="Cambria Math" panose="02040503050406030204" pitchFamily="18" charset="0"/>
                              </a:rPr>
                            </m:ctrlPr>
                          </m:accPr>
                          <m:e>
                            <m:r>
                              <m:rPr>
                                <m:nor/>
                              </m:rPr>
                              <a:rPr lang="en-US" dirty="0">
                                <a:latin typeface="Cambria Math" panose="02040503050406030204" pitchFamily="18" charset="0"/>
                                <a:ea typeface="Cambria Math" panose="02040503050406030204" pitchFamily="18" charset="0"/>
                                <a:cs typeface="Courier New" panose="02070309020205020404" pitchFamily="49" charset="0"/>
                              </a:rPr>
                              <m:t>typeprof</m:t>
                            </m:r>
                          </m:e>
                        </m:acc>
                        <m:r>
                          <a:rPr lang="fi-FI" b="0" i="1" dirty="0" smtClean="0">
                            <a:latin typeface="Cambria Math" panose="02040503050406030204" pitchFamily="18" charset="0"/>
                            <a:ea typeface="Cambria Math" panose="02040503050406030204" pitchFamily="18" charset="0"/>
                            <a:cs typeface="Courier New" panose="02070309020205020404" pitchFamily="49" charset="0"/>
                          </a:rPr>
                          <m:t>)</m:t>
                        </m:r>
                        <m:r>
                          <m:rPr>
                            <m:nor/>
                          </m:rPr>
                          <a:rPr lang="fi-FI" b="0" i="0" dirty="0" smtClean="0">
                            <a:latin typeface="Cambria Math" panose="02040503050406030204" pitchFamily="18" charset="0"/>
                            <a:ea typeface="Cambria Math" panose="02040503050406030204" pitchFamily="18" charset="0"/>
                            <a:cs typeface="Courier New" panose="02070309020205020404" pitchFamily="49" charset="0"/>
                          </a:rPr>
                          <m:t> + </m:t>
                        </m:r>
                        <m:r>
                          <m:rPr>
                            <m:nor/>
                          </m:rPr>
                          <a:rPr lang="fi-FI" b="0" i="0" dirty="0" smtClean="0">
                            <a:latin typeface="Cambria Math" panose="02040503050406030204" pitchFamily="18" charset="0"/>
                            <a:ea typeface="Cambria Math" panose="02040503050406030204" pitchFamily="18" charset="0"/>
                            <a:cs typeface="Courier New" panose="02070309020205020404" pitchFamily="49" charset="0"/>
                          </a:rPr>
                          <m:t>var</m:t>
                        </m:r>
                        <m:r>
                          <m:rPr>
                            <m:nor/>
                          </m:rPr>
                          <a:rPr lang="fi-FI" b="0" i="0" dirty="0" smtClean="0">
                            <a:latin typeface="Cambria Math" panose="02040503050406030204" pitchFamily="18" charset="0"/>
                            <a:ea typeface="Cambria Math" panose="02040503050406030204" pitchFamily="18" charset="0"/>
                            <a:cs typeface="Courier New" panose="02070309020205020404" pitchFamily="49" charset="0"/>
                          </a:rPr>
                          <m:t>(</m:t>
                        </m:r>
                        <m:acc>
                          <m:accPr>
                            <m:chr m:val="̂"/>
                            <m:ctrlPr>
                              <a:rPr lang="en-US" i="1" dirty="0">
                                <a:latin typeface="Cambria Math" panose="02040503050406030204" pitchFamily="18" charset="0"/>
                                <a:ea typeface="Cambria Math" panose="02040503050406030204" pitchFamily="18" charset="0"/>
                                <a:cs typeface="Courier New" panose="02070309020205020404" pitchFamily="49" charset="0"/>
                              </a:rPr>
                            </m:ctrlPr>
                          </m:accPr>
                          <m:e>
                            <m:r>
                              <m:rPr>
                                <m:nor/>
                              </m:rPr>
                              <a:rPr lang="en-US" dirty="0">
                                <a:latin typeface="Cambria Math" panose="02040503050406030204" pitchFamily="18" charset="0"/>
                                <a:ea typeface="Cambria Math" panose="02040503050406030204" pitchFamily="18" charset="0"/>
                                <a:cs typeface="Courier New" panose="02070309020205020404" pitchFamily="49" charset="0"/>
                              </a:rPr>
                              <m:t>typewc</m:t>
                            </m:r>
                          </m:e>
                        </m:acc>
                        <m:r>
                          <a:rPr lang="fi-FI" b="0" i="1" dirty="0" smtClean="0">
                            <a:latin typeface="Cambria Math" panose="02040503050406030204" pitchFamily="18" charset="0"/>
                            <a:ea typeface="Cambria Math" panose="02040503050406030204" pitchFamily="18" charset="0"/>
                            <a:cs typeface="Courier New" panose="02070309020205020404" pitchFamily="49" charset="0"/>
                          </a:rPr>
                          <m:t>)−2</m:t>
                        </m:r>
                        <m:r>
                          <a:rPr lang="fi-FI" b="0" i="1" dirty="0" smtClean="0">
                            <a:latin typeface="Cambria Math" panose="02040503050406030204" pitchFamily="18" charset="0"/>
                            <a:ea typeface="Cambria Math" panose="02040503050406030204" pitchFamily="18" charset="0"/>
                            <a:cs typeface="Courier New" panose="02070309020205020404" pitchFamily="49" charset="0"/>
                          </a:rPr>
                          <m:t>𝑐𝑜𝑣</m:t>
                        </m:r>
                        <m:r>
                          <a:rPr lang="fi-FI" b="0" i="1" dirty="0" smtClean="0">
                            <a:latin typeface="Cambria Math" panose="02040503050406030204" pitchFamily="18" charset="0"/>
                            <a:ea typeface="Cambria Math" panose="02040503050406030204" pitchFamily="18" charset="0"/>
                            <a:cs typeface="Courier New" panose="02070309020205020404" pitchFamily="49" charset="0"/>
                          </a:rPr>
                          <m:t>(</m:t>
                        </m:r>
                        <m:acc>
                          <m:accPr>
                            <m:chr m:val="̂"/>
                            <m:ctrlPr>
                              <a:rPr lang="fi-FI" i="1">
                                <a:latin typeface="Cambria Math" panose="02040503050406030204" pitchFamily="18" charset="0"/>
                                <a:ea typeface="Cambria Math" panose="02040503050406030204" pitchFamily="18" charset="0"/>
                              </a:rPr>
                            </m:ctrlPr>
                          </m:accPr>
                          <m:e>
                            <m:r>
                              <m:rPr>
                                <m:nor/>
                              </m:rPr>
                              <a:rPr lang="en-US" dirty="0">
                                <a:latin typeface="Cambria Math" panose="02040503050406030204" pitchFamily="18" charset="0"/>
                                <a:ea typeface="Cambria Math" panose="02040503050406030204" pitchFamily="18" charset="0"/>
                                <a:cs typeface="Courier New" panose="02070309020205020404" pitchFamily="49" charset="0"/>
                              </a:rPr>
                              <m:t>typeprof</m:t>
                            </m:r>
                          </m:e>
                        </m:acc>
                        <m:r>
                          <a:rPr lang="fi-FI" b="0" i="1" dirty="0" smtClean="0">
                            <a:latin typeface="Cambria Math" panose="02040503050406030204" pitchFamily="18" charset="0"/>
                            <a:ea typeface="Cambria Math" panose="02040503050406030204" pitchFamily="18" charset="0"/>
                            <a:cs typeface="Courier New" panose="02070309020205020404" pitchFamily="49" charset="0"/>
                          </a:rPr>
                          <m:t>,</m:t>
                        </m:r>
                        <m:acc>
                          <m:accPr>
                            <m:chr m:val="̂"/>
                            <m:ctrlPr>
                              <a:rPr lang="en-US" i="1" dirty="0">
                                <a:latin typeface="Cambria Math" panose="02040503050406030204" pitchFamily="18" charset="0"/>
                                <a:ea typeface="Cambria Math" panose="02040503050406030204" pitchFamily="18" charset="0"/>
                                <a:cs typeface="Courier New" panose="02070309020205020404" pitchFamily="49" charset="0"/>
                              </a:rPr>
                            </m:ctrlPr>
                          </m:accPr>
                          <m:e>
                            <m:r>
                              <m:rPr>
                                <m:nor/>
                              </m:rPr>
                              <a:rPr lang="en-US" dirty="0">
                                <a:latin typeface="Cambria Math" panose="02040503050406030204" pitchFamily="18" charset="0"/>
                                <a:ea typeface="Cambria Math" panose="02040503050406030204" pitchFamily="18" charset="0"/>
                                <a:cs typeface="Courier New" panose="02070309020205020404" pitchFamily="49" charset="0"/>
                              </a:rPr>
                              <m:t>typewc</m:t>
                            </m:r>
                          </m:e>
                        </m:acc>
                        <m:r>
                          <a:rPr lang="fi-FI" b="0" i="1" dirty="0" smtClean="0">
                            <a:latin typeface="Cambria Math" panose="02040503050406030204" pitchFamily="18" charset="0"/>
                            <a:ea typeface="Cambria Math" panose="02040503050406030204" pitchFamily="18" charset="0"/>
                            <a:cs typeface="Courier New" panose="02070309020205020404" pitchFamily="49" charset="0"/>
                          </a:rPr>
                          <m:t>)</m:t>
                        </m:r>
                      </m:den>
                    </m:f>
                  </m:oMath>
                </a14:m>
                <a:r>
                  <a:rPr lang="fi-FI" dirty="0">
                    <a:latin typeface="Cambria Math" panose="02040503050406030204" pitchFamily="18" charset="0"/>
                    <a:ea typeface="Cambria Math" panose="02040503050406030204" pitchFamily="18" charset="0"/>
                  </a:rPr>
                  <a:t> =</a:t>
                </a:r>
              </a:p>
              <a:p>
                <a:endParaRPr lang="en-US" dirty="0">
                  <a:cs typeface="Courier New" panose="02070309020205020404" pitchFamily="49" charset="0"/>
                </a:endParaRPr>
              </a:p>
              <a:p>
                <a:endParaRPr lang="fi-FI" dirty="0"/>
              </a:p>
            </p:txBody>
          </p:sp>
        </mc:Choice>
        <mc:Fallback xmlns="">
          <p:sp>
            <p:nvSpPr>
              <p:cNvPr id="8" name="TextBox 7">
                <a:extLst>
                  <a:ext uri="{FF2B5EF4-FFF2-40B4-BE49-F238E27FC236}">
                    <a16:creationId xmlns:a16="http://schemas.microsoft.com/office/drawing/2014/main" id="{E8A7D91D-CC54-A84D-B1D0-6CA57588855A}"/>
                  </a:ext>
                </a:extLst>
              </p:cNvPr>
              <p:cNvSpPr txBox="1">
                <a:spLocks noRot="1" noChangeAspect="1" noMove="1" noResize="1" noEditPoints="1" noAdjustHandles="1" noChangeArrowheads="1" noChangeShapeType="1" noTextEdit="1"/>
              </p:cNvSpPr>
              <p:nvPr/>
            </p:nvSpPr>
            <p:spPr>
              <a:xfrm>
                <a:off x="628650" y="3519230"/>
                <a:ext cx="5408853" cy="3899144"/>
              </a:xfrm>
              <a:prstGeom prst="rect">
                <a:avLst/>
              </a:prstGeom>
              <a:blipFill>
                <a:blip r:embed="rId3"/>
                <a:stretch>
                  <a:fillRect l="-939" t="-649"/>
                </a:stretch>
              </a:blipFill>
            </p:spPr>
            <p:txBody>
              <a:bodyPr/>
              <a:lstStyle/>
              <a:p>
                <a:r>
                  <a:rPr lang="fi-FI">
                    <a:noFill/>
                  </a:rPr>
                  <a:t> </a:t>
                </a:r>
              </a:p>
            </p:txBody>
          </p:sp>
        </mc:Fallback>
      </mc:AlternateContent>
      <p:sp>
        <p:nvSpPr>
          <p:cNvPr id="18" name="TextBox 17">
            <a:extLst>
              <a:ext uri="{FF2B5EF4-FFF2-40B4-BE49-F238E27FC236}">
                <a16:creationId xmlns:a16="http://schemas.microsoft.com/office/drawing/2014/main" id="{474493B0-310A-F445-A6D6-4128C64C449E}"/>
              </a:ext>
            </a:extLst>
          </p:cNvPr>
          <p:cNvSpPr txBox="1"/>
          <p:nvPr/>
        </p:nvSpPr>
        <p:spPr>
          <a:xfrm>
            <a:off x="5960115" y="129311"/>
            <a:ext cx="3183885" cy="400110"/>
          </a:xfrm>
          <a:prstGeom prst="rect">
            <a:avLst/>
          </a:prstGeom>
          <a:noFill/>
        </p:spPr>
        <p:txBody>
          <a:bodyPr wrap="none" rtlCol="0">
            <a:spAutoFit/>
          </a:bodyPr>
          <a:lstStyle/>
          <a:p>
            <a:r>
              <a:rPr lang="fi-FI" sz="1000" dirty="0" err="1"/>
              <a:t>See</a:t>
            </a:r>
            <a:r>
              <a:rPr lang="fi-FI" sz="1000" dirty="0"/>
              <a:t> </a:t>
            </a:r>
            <a:r>
              <a:rPr lang="fi-FI" sz="1000" dirty="0">
                <a:hlinkClick r:id="rId4"/>
              </a:rPr>
              <a:t>https://en.wikipedia.org/wiki/Covariance#Properties</a:t>
            </a:r>
            <a:endParaRPr lang="fi-FI" sz="1000" dirty="0"/>
          </a:p>
          <a:p>
            <a:r>
              <a:rPr lang="fi-FI" sz="1000" dirty="0"/>
              <a:t>for a </a:t>
            </a:r>
            <a:r>
              <a:rPr lang="fi-FI" sz="1000" dirty="0" err="1"/>
              <a:t>summary</a:t>
            </a:r>
            <a:r>
              <a:rPr lang="fi-FI" sz="1000" dirty="0"/>
              <a:t> of  </a:t>
            </a:r>
            <a:r>
              <a:rPr lang="fi-FI" sz="1000" dirty="0" err="1"/>
              <a:t>covariance</a:t>
            </a:r>
            <a:r>
              <a:rPr lang="fi-FI" sz="1000" dirty="0"/>
              <a:t> algebra</a:t>
            </a:r>
          </a:p>
        </p:txBody>
      </p:sp>
      <p:sp>
        <p:nvSpPr>
          <p:cNvPr id="19" name="TextBox 18">
            <a:extLst>
              <a:ext uri="{FF2B5EF4-FFF2-40B4-BE49-F238E27FC236}">
                <a16:creationId xmlns:a16="http://schemas.microsoft.com/office/drawing/2014/main" id="{CA230E53-9387-6248-B1C4-6975102CF848}"/>
              </a:ext>
            </a:extLst>
          </p:cNvPr>
          <p:cNvSpPr txBox="1"/>
          <p:nvPr/>
        </p:nvSpPr>
        <p:spPr>
          <a:xfrm>
            <a:off x="2295655" y="4326352"/>
            <a:ext cx="5391219" cy="1569660"/>
          </a:xfrm>
          <a:prstGeom prst="rect">
            <a:avLst/>
          </a:prstGeom>
          <a:noFill/>
          <a:ln>
            <a:solidFill>
              <a:schemeClr val="tx1"/>
            </a:solidFill>
          </a:ln>
        </p:spPr>
        <p:txBody>
          <a:bodyPr wrap="none" rtlCol="0">
            <a:spAutoFit/>
          </a:bodyPr>
          <a:lstStyle/>
          <a:p>
            <a:r>
              <a:rPr lang="en-US" sz="1200" b="1" dirty="0">
                <a:latin typeface="Courier New" panose="02070309020205020404" pitchFamily="49" charset="0"/>
                <a:cs typeface="Courier New" panose="02070309020205020404" pitchFamily="49" charset="0"/>
              </a:rPr>
              <a:t>Variance-covariance matrix of estimates:</a:t>
            </a:r>
          </a:p>
          <a:p>
            <a:endParaRPr lang="en-US" sz="1200" b="1" dirty="0">
              <a:latin typeface="Courier New" panose="02070309020205020404" pitchFamily="49" charset="0"/>
              <a:cs typeface="Courier New" panose="02070309020205020404" pitchFamily="49" charset="0"/>
            </a:endParaRPr>
          </a:p>
          <a:p>
            <a:r>
              <a:rPr lang="en-US" sz="1200" b="1" dirty="0">
                <a:latin typeface="Courier New" panose="02070309020205020404" pitchFamily="49" charset="0"/>
                <a:cs typeface="Courier New" panose="02070309020205020404" pitchFamily="49" charset="0"/>
              </a:rPr>
              <a:t>(Intercept) education  women </a:t>
            </a:r>
            <a:r>
              <a:rPr lang="en-US" sz="1200" b="1" dirty="0" err="1">
                <a:latin typeface="Courier New" panose="02070309020205020404" pitchFamily="49" charset="0"/>
                <a:cs typeface="Courier New" panose="02070309020205020404" pitchFamily="49" charset="0"/>
              </a:rPr>
              <a:t>typeprof</a:t>
            </a:r>
            <a:r>
              <a:rPr lang="en-US" sz="1200" b="1" dirty="0">
                <a:latin typeface="Courier New" panose="02070309020205020404" pitchFamily="49" charset="0"/>
                <a:cs typeface="Courier New" panose="02070309020205020404" pitchFamily="49" charset="0"/>
              </a:rPr>
              <a:t> </a:t>
            </a:r>
            <a:r>
              <a:rPr lang="en-US" sz="1200" b="1" dirty="0" err="1">
                <a:latin typeface="Courier New" panose="02070309020205020404" pitchFamily="49" charset="0"/>
                <a:cs typeface="Courier New" panose="02070309020205020404" pitchFamily="49" charset="0"/>
              </a:rPr>
              <a:t>typewc</a:t>
            </a:r>
            <a:endParaRPr lang="fi-FI" sz="1200" b="1" dirty="0">
              <a:latin typeface="Courier New" panose="02070309020205020404" pitchFamily="49" charset="0"/>
              <a:cs typeface="Courier New" panose="02070309020205020404" pitchFamily="49" charset="0"/>
            </a:endParaRPr>
          </a:p>
          <a:p>
            <a:r>
              <a:rPr lang="en-US" sz="1200" b="1" dirty="0">
                <a:latin typeface="Courier New" panose="02070309020205020404" pitchFamily="49" charset="0"/>
                <a:cs typeface="Courier New" panose="02070309020205020404" pitchFamily="49" charset="0"/>
              </a:rPr>
              <a:t>(Intercept)      32.936    -3.712 -0.030   20.106  9.556</a:t>
            </a:r>
            <a:endParaRPr lang="fi-FI" sz="1200" b="1" dirty="0">
              <a:latin typeface="Courier New" panose="02070309020205020404" pitchFamily="49" charset="0"/>
              <a:cs typeface="Courier New" panose="02070309020205020404" pitchFamily="49" charset="0"/>
            </a:endParaRPr>
          </a:p>
          <a:p>
            <a:r>
              <a:rPr lang="en-US" sz="1200" b="1" dirty="0">
                <a:latin typeface="Courier New" panose="02070309020205020404" pitchFamily="49" charset="0"/>
                <a:cs typeface="Courier New" panose="02070309020205020404" pitchFamily="49" charset="0"/>
              </a:rPr>
              <a:t>education        -3.712     0.440  0.002   -2.530 -1.233</a:t>
            </a:r>
            <a:endParaRPr lang="fi-FI" sz="1200" b="1" dirty="0">
              <a:latin typeface="Courier New" panose="02070309020205020404" pitchFamily="49" charset="0"/>
              <a:cs typeface="Courier New" panose="02070309020205020404" pitchFamily="49" charset="0"/>
            </a:endParaRPr>
          </a:p>
          <a:p>
            <a:r>
              <a:rPr lang="en-US" sz="1200" b="1" dirty="0">
                <a:latin typeface="Courier New" panose="02070309020205020404" pitchFamily="49" charset="0"/>
                <a:cs typeface="Courier New" panose="02070309020205020404" pitchFamily="49" charset="0"/>
              </a:rPr>
              <a:t>women            -0.030     0.002  0.001   -0.016 -0.031</a:t>
            </a:r>
            <a:endParaRPr lang="fi-FI" sz="1200" b="1" dirty="0">
              <a:latin typeface="Courier New" panose="02070309020205020404" pitchFamily="49" charset="0"/>
              <a:cs typeface="Courier New" panose="02070309020205020404" pitchFamily="49" charset="0"/>
            </a:endParaRPr>
          </a:p>
          <a:p>
            <a:r>
              <a:rPr lang="en-US" sz="1200" b="1" dirty="0" err="1">
                <a:latin typeface="Courier New" panose="02070309020205020404" pitchFamily="49" charset="0"/>
                <a:cs typeface="Courier New" panose="02070309020205020404" pitchFamily="49" charset="0"/>
              </a:rPr>
              <a:t>typeprof</a:t>
            </a:r>
            <a:r>
              <a:rPr lang="en-US" sz="1200" b="1" dirty="0">
                <a:latin typeface="Courier New" panose="02070309020205020404" pitchFamily="49" charset="0"/>
                <a:cs typeface="Courier New" panose="02070309020205020404" pitchFamily="49" charset="0"/>
              </a:rPr>
              <a:t>         20.106    -2.530 -0.016   17.828  8.603</a:t>
            </a:r>
            <a:endParaRPr lang="fi-FI" sz="1200" b="1" dirty="0">
              <a:latin typeface="Courier New" panose="02070309020205020404" pitchFamily="49" charset="0"/>
              <a:cs typeface="Courier New" panose="02070309020205020404" pitchFamily="49" charset="0"/>
            </a:endParaRPr>
          </a:p>
          <a:p>
            <a:r>
              <a:rPr lang="en-US" sz="1200" b="1" dirty="0" err="1">
                <a:latin typeface="Courier New" panose="02070309020205020404" pitchFamily="49" charset="0"/>
                <a:cs typeface="Courier New" panose="02070309020205020404" pitchFamily="49" charset="0"/>
              </a:rPr>
              <a:t>typewc</a:t>
            </a:r>
            <a:r>
              <a:rPr lang="en-US" sz="1200" b="1" dirty="0">
                <a:latin typeface="Courier New" panose="02070309020205020404" pitchFamily="49" charset="0"/>
                <a:cs typeface="Courier New" panose="02070309020205020404" pitchFamily="49" charset="0"/>
              </a:rPr>
              <a:t>            9.556    -1.233 -0.031    8.603  8.232</a:t>
            </a:r>
            <a:endParaRPr lang="fi-FI" sz="1200" b="1" dirty="0">
              <a:latin typeface="Courier New" panose="02070309020205020404" pitchFamily="49" charset="0"/>
              <a:cs typeface="Courier New" panose="02070309020205020404" pitchFamily="49" charset="0"/>
            </a:endParaRPr>
          </a:p>
        </p:txBody>
      </p:sp>
      <p:sp>
        <p:nvSpPr>
          <p:cNvPr id="20" name="TextBox 19">
            <a:extLst>
              <a:ext uri="{FF2B5EF4-FFF2-40B4-BE49-F238E27FC236}">
                <a16:creationId xmlns:a16="http://schemas.microsoft.com/office/drawing/2014/main" id="{0CCFEDB5-369E-284B-8218-162B637D54BE}"/>
              </a:ext>
            </a:extLst>
          </p:cNvPr>
          <p:cNvSpPr txBox="1"/>
          <p:nvPr/>
        </p:nvSpPr>
        <p:spPr>
          <a:xfrm>
            <a:off x="2306018" y="1243636"/>
            <a:ext cx="6966835" cy="3323987"/>
          </a:xfrm>
          <a:prstGeom prst="rect">
            <a:avLst/>
          </a:prstGeom>
          <a:solidFill>
            <a:schemeClr val="bg1"/>
          </a:solidFill>
          <a:ln>
            <a:solidFill>
              <a:schemeClr val="tx1"/>
            </a:solidFill>
          </a:ln>
        </p:spPr>
        <p:txBody>
          <a:bodyPr wrap="square" rtlCol="0">
            <a:spAutoFit/>
          </a:bodyPr>
          <a:lstStyle/>
          <a:p>
            <a:r>
              <a:rPr lang="en-US" sz="1400" b="1" dirty="0" err="1">
                <a:latin typeface="Courier New" panose="02070309020205020404" pitchFamily="49" charset="0"/>
                <a:cs typeface="Courier New" panose="02070309020205020404" pitchFamily="49" charset="0"/>
              </a:rPr>
              <a:t>linearHypothesis</a:t>
            </a:r>
            <a:r>
              <a:rPr lang="en-US" sz="1400" b="1" dirty="0">
                <a:latin typeface="Courier New" panose="02070309020205020404" pitchFamily="49" charset="0"/>
                <a:cs typeface="Courier New" panose="02070309020205020404" pitchFamily="49" charset="0"/>
              </a:rPr>
              <a:t>(m1, "</a:t>
            </a:r>
            <a:r>
              <a:rPr lang="en-US" sz="1400" b="1" dirty="0" err="1">
                <a:latin typeface="Courier New" panose="02070309020205020404" pitchFamily="49" charset="0"/>
                <a:cs typeface="Courier New" panose="02070309020205020404" pitchFamily="49" charset="0"/>
              </a:rPr>
              <a:t>typeprof</a:t>
            </a:r>
            <a:r>
              <a:rPr lang="en-US" sz="1400" b="1" dirty="0">
                <a:latin typeface="Courier New" panose="02070309020205020404" pitchFamily="49" charset="0"/>
                <a:cs typeface="Courier New" panose="02070309020205020404" pitchFamily="49" charset="0"/>
              </a:rPr>
              <a:t> = </a:t>
            </a:r>
            <a:r>
              <a:rPr lang="en-US" sz="1400" b="1" dirty="0" err="1">
                <a:latin typeface="Courier New" panose="02070309020205020404" pitchFamily="49" charset="0"/>
                <a:cs typeface="Courier New" panose="02070309020205020404" pitchFamily="49" charset="0"/>
              </a:rPr>
              <a:t>typewc</a:t>
            </a:r>
            <a:r>
              <a:rPr lang="en-US" sz="1400" b="1" dirty="0">
                <a:latin typeface="Courier New" panose="02070309020205020404" pitchFamily="49" charset="0"/>
                <a:cs typeface="Courier New" panose="02070309020205020404" pitchFamily="49" charset="0"/>
              </a:rPr>
              <a:t>")</a:t>
            </a:r>
            <a:endParaRPr lang="fi-FI" sz="1400" b="1" dirty="0">
              <a:latin typeface="Courier New" panose="02070309020205020404" pitchFamily="49" charset="0"/>
              <a:cs typeface="Courier New" panose="02070309020205020404" pitchFamily="49" charset="0"/>
            </a:endParaRPr>
          </a:p>
          <a:p>
            <a:r>
              <a:rPr lang="en-US" sz="1400" b="1" dirty="0">
                <a:latin typeface="Courier New" panose="02070309020205020404" pitchFamily="49" charset="0"/>
                <a:cs typeface="Courier New" panose="02070309020205020404" pitchFamily="49" charset="0"/>
              </a:rPr>
              <a:t>Linear hypothesis test</a:t>
            </a:r>
            <a:endParaRPr lang="fi-FI" sz="1400" b="1" dirty="0">
              <a:latin typeface="Courier New" panose="02070309020205020404" pitchFamily="49" charset="0"/>
              <a:cs typeface="Courier New" panose="02070309020205020404" pitchFamily="49" charset="0"/>
            </a:endParaRPr>
          </a:p>
          <a:p>
            <a:r>
              <a:rPr lang="en-US" sz="1400" b="1" dirty="0">
                <a:latin typeface="Courier New" panose="02070309020205020404" pitchFamily="49" charset="0"/>
                <a:cs typeface="Courier New" panose="02070309020205020404" pitchFamily="49" charset="0"/>
              </a:rPr>
              <a:t> </a:t>
            </a:r>
            <a:endParaRPr lang="fi-FI" sz="1400" b="1" dirty="0">
              <a:latin typeface="Courier New" panose="02070309020205020404" pitchFamily="49" charset="0"/>
              <a:cs typeface="Courier New" panose="02070309020205020404" pitchFamily="49" charset="0"/>
            </a:endParaRPr>
          </a:p>
          <a:p>
            <a:r>
              <a:rPr lang="en-US" sz="1400" b="1" dirty="0">
                <a:latin typeface="Courier New" panose="02070309020205020404" pitchFamily="49" charset="0"/>
                <a:cs typeface="Courier New" panose="02070309020205020404" pitchFamily="49" charset="0"/>
              </a:rPr>
              <a:t>Hypothesis:</a:t>
            </a:r>
            <a:endParaRPr lang="fi-FI" sz="1400" b="1" dirty="0">
              <a:latin typeface="Courier New" panose="02070309020205020404" pitchFamily="49" charset="0"/>
              <a:cs typeface="Courier New" panose="02070309020205020404" pitchFamily="49" charset="0"/>
            </a:endParaRPr>
          </a:p>
          <a:p>
            <a:r>
              <a:rPr lang="en-US" sz="1400" b="1" dirty="0" err="1">
                <a:latin typeface="Courier New" panose="02070309020205020404" pitchFamily="49" charset="0"/>
                <a:cs typeface="Courier New" panose="02070309020205020404" pitchFamily="49" charset="0"/>
              </a:rPr>
              <a:t>typeprof</a:t>
            </a:r>
            <a:r>
              <a:rPr lang="en-US" sz="1400" b="1" dirty="0">
                <a:latin typeface="Courier New" panose="02070309020205020404" pitchFamily="49" charset="0"/>
                <a:cs typeface="Courier New" panose="02070309020205020404" pitchFamily="49" charset="0"/>
              </a:rPr>
              <a:t> - </a:t>
            </a:r>
            <a:r>
              <a:rPr lang="en-US" sz="1400" b="1" dirty="0" err="1">
                <a:latin typeface="Courier New" panose="02070309020205020404" pitchFamily="49" charset="0"/>
                <a:cs typeface="Courier New" panose="02070309020205020404" pitchFamily="49" charset="0"/>
              </a:rPr>
              <a:t>typewc</a:t>
            </a:r>
            <a:r>
              <a:rPr lang="en-US" sz="1400" b="1" dirty="0">
                <a:latin typeface="Courier New" panose="02070309020205020404" pitchFamily="49" charset="0"/>
                <a:cs typeface="Courier New" panose="02070309020205020404" pitchFamily="49" charset="0"/>
              </a:rPr>
              <a:t> = 0</a:t>
            </a:r>
            <a:endParaRPr lang="fi-FI" sz="1400" b="1" dirty="0">
              <a:latin typeface="Courier New" panose="02070309020205020404" pitchFamily="49" charset="0"/>
              <a:cs typeface="Courier New" panose="02070309020205020404" pitchFamily="49" charset="0"/>
            </a:endParaRPr>
          </a:p>
          <a:p>
            <a:r>
              <a:rPr lang="en-US" sz="1400" b="1" dirty="0">
                <a:latin typeface="Courier New" panose="02070309020205020404" pitchFamily="49" charset="0"/>
                <a:cs typeface="Courier New" panose="02070309020205020404" pitchFamily="49" charset="0"/>
              </a:rPr>
              <a:t> </a:t>
            </a:r>
            <a:endParaRPr lang="fi-FI" sz="1400" b="1" dirty="0">
              <a:latin typeface="Courier New" panose="02070309020205020404" pitchFamily="49" charset="0"/>
              <a:cs typeface="Courier New" panose="02070309020205020404" pitchFamily="49" charset="0"/>
            </a:endParaRPr>
          </a:p>
          <a:p>
            <a:r>
              <a:rPr lang="en-US" sz="1400" b="1" dirty="0">
                <a:latin typeface="Courier New" panose="02070309020205020404" pitchFamily="49" charset="0"/>
                <a:cs typeface="Courier New" panose="02070309020205020404" pitchFamily="49" charset="0"/>
              </a:rPr>
              <a:t>Model 1: restricted model</a:t>
            </a:r>
            <a:endParaRPr lang="fi-FI" sz="1400" b="1" dirty="0">
              <a:latin typeface="Courier New" panose="02070309020205020404" pitchFamily="49" charset="0"/>
              <a:cs typeface="Courier New" panose="02070309020205020404" pitchFamily="49" charset="0"/>
            </a:endParaRPr>
          </a:p>
          <a:p>
            <a:r>
              <a:rPr lang="en-US" sz="1400" b="1" dirty="0">
                <a:latin typeface="Courier New" panose="02070309020205020404" pitchFamily="49" charset="0"/>
                <a:cs typeface="Courier New" panose="02070309020205020404" pitchFamily="49" charset="0"/>
              </a:rPr>
              <a:t>Model 2: prestige ~ education + women + type</a:t>
            </a:r>
            <a:endParaRPr lang="fi-FI" sz="1400" b="1" dirty="0">
              <a:latin typeface="Courier New" panose="02070309020205020404" pitchFamily="49" charset="0"/>
              <a:cs typeface="Courier New" panose="02070309020205020404" pitchFamily="49" charset="0"/>
            </a:endParaRPr>
          </a:p>
          <a:p>
            <a:r>
              <a:rPr lang="en-US" sz="1400" b="1" dirty="0">
                <a:latin typeface="Courier New" panose="02070309020205020404" pitchFamily="49" charset="0"/>
                <a:cs typeface="Courier New" panose="02070309020205020404" pitchFamily="49" charset="0"/>
              </a:rPr>
              <a:t> </a:t>
            </a:r>
            <a:endParaRPr lang="fi-FI" sz="1400" b="1" dirty="0">
              <a:latin typeface="Courier New" panose="02070309020205020404" pitchFamily="49" charset="0"/>
              <a:cs typeface="Courier New" panose="02070309020205020404" pitchFamily="49" charset="0"/>
            </a:endParaRPr>
          </a:p>
          <a:p>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Res.Df</a:t>
            </a:r>
            <a:r>
              <a:rPr lang="en-US" sz="1400" b="1" dirty="0">
                <a:latin typeface="Courier New" panose="02070309020205020404" pitchFamily="49" charset="0"/>
                <a:cs typeface="Courier New" panose="02070309020205020404" pitchFamily="49" charset="0"/>
              </a:rPr>
              <a:t>    RSS </a:t>
            </a:r>
            <a:r>
              <a:rPr lang="en-US" sz="1400" b="1" dirty="0" err="1">
                <a:latin typeface="Courier New" panose="02070309020205020404" pitchFamily="49" charset="0"/>
                <a:cs typeface="Courier New" panose="02070309020205020404" pitchFamily="49" charset="0"/>
              </a:rPr>
              <a:t>Df</a:t>
            </a:r>
            <a:r>
              <a:rPr lang="en-US" sz="1400" b="1" dirty="0">
                <a:latin typeface="Courier New" panose="02070309020205020404" pitchFamily="49" charset="0"/>
                <a:cs typeface="Courier New" panose="02070309020205020404" pitchFamily="49" charset="0"/>
              </a:rPr>
              <a:t> Sum of </a:t>
            </a:r>
            <a:r>
              <a:rPr lang="en-US" sz="1400" b="1" dirty="0" err="1">
                <a:latin typeface="Courier New" panose="02070309020205020404" pitchFamily="49" charset="0"/>
                <a:cs typeface="Courier New" panose="02070309020205020404" pitchFamily="49" charset="0"/>
              </a:rPr>
              <a:t>Sq</a:t>
            </a:r>
            <a:r>
              <a:rPr lang="en-US" sz="1400" b="1" dirty="0">
                <a:latin typeface="Courier New" panose="02070309020205020404" pitchFamily="49" charset="0"/>
                <a:cs typeface="Courier New" panose="02070309020205020404" pitchFamily="49" charset="0"/>
              </a:rPr>
              <a:t>      F    </a:t>
            </a:r>
            <a:r>
              <a:rPr lang="en-US" sz="1400" b="1" dirty="0" err="1">
                <a:latin typeface="Courier New" panose="02070309020205020404" pitchFamily="49" charset="0"/>
                <a:cs typeface="Courier New" panose="02070309020205020404" pitchFamily="49" charset="0"/>
              </a:rPr>
              <a:t>Pr</a:t>
            </a:r>
            <a:r>
              <a:rPr lang="en-US" sz="1400" b="1" dirty="0">
                <a:latin typeface="Courier New" panose="02070309020205020404" pitchFamily="49" charset="0"/>
                <a:cs typeface="Courier New" panose="02070309020205020404" pitchFamily="49" charset="0"/>
              </a:rPr>
              <a:t>(&gt;F)    </a:t>
            </a:r>
            <a:endParaRPr lang="fi-FI" sz="1400" b="1" dirty="0">
              <a:latin typeface="Courier New" panose="02070309020205020404" pitchFamily="49" charset="0"/>
              <a:cs typeface="Courier New" panose="02070309020205020404" pitchFamily="49" charset="0"/>
            </a:endParaRPr>
          </a:p>
          <a:p>
            <a:r>
              <a:rPr lang="en-US" sz="1400" b="1" dirty="0">
                <a:latin typeface="Courier New" panose="02070309020205020404" pitchFamily="49" charset="0"/>
                <a:cs typeface="Courier New" panose="02070309020205020404" pitchFamily="49" charset="0"/>
              </a:rPr>
              <a:t>1     94 6209.6                                  </a:t>
            </a:r>
            <a:endParaRPr lang="fi-FI" sz="1400" b="1" dirty="0">
              <a:latin typeface="Courier New" panose="02070309020205020404" pitchFamily="49" charset="0"/>
              <a:cs typeface="Courier New" panose="02070309020205020404" pitchFamily="49" charset="0"/>
            </a:endParaRPr>
          </a:p>
          <a:p>
            <a:r>
              <a:rPr lang="en-US" sz="1400" b="1" dirty="0">
                <a:latin typeface="Courier New" panose="02070309020205020404" pitchFamily="49" charset="0"/>
                <a:cs typeface="Courier New" panose="02070309020205020404" pitchFamily="49" charset="0"/>
              </a:rPr>
              <a:t>2     93 5482.9  1    726.66 12.325 0.0006912 ***</a:t>
            </a:r>
            <a:endParaRPr lang="fi-FI" sz="1400" b="1" dirty="0">
              <a:latin typeface="Courier New" panose="02070309020205020404" pitchFamily="49" charset="0"/>
              <a:cs typeface="Courier New" panose="02070309020205020404" pitchFamily="49" charset="0"/>
            </a:endParaRPr>
          </a:p>
          <a:p>
            <a:r>
              <a:rPr lang="en-US" sz="1400" b="1" dirty="0">
                <a:latin typeface="Courier New" panose="02070309020205020404" pitchFamily="49" charset="0"/>
                <a:cs typeface="Courier New" panose="02070309020205020404" pitchFamily="49" charset="0"/>
              </a:rPr>
              <a:t>---</a:t>
            </a:r>
            <a:endParaRPr lang="fi-FI" sz="1400" b="1" dirty="0">
              <a:latin typeface="Courier New" panose="02070309020205020404" pitchFamily="49" charset="0"/>
              <a:cs typeface="Courier New" panose="02070309020205020404" pitchFamily="49" charset="0"/>
            </a:endParaRPr>
          </a:p>
          <a:p>
            <a:r>
              <a:rPr lang="en-US" sz="1400" b="1" dirty="0" err="1">
                <a:latin typeface="Courier New" panose="02070309020205020404" pitchFamily="49" charset="0"/>
                <a:cs typeface="Courier New" panose="02070309020205020404" pitchFamily="49" charset="0"/>
              </a:rPr>
              <a:t>Signif</a:t>
            </a:r>
            <a:r>
              <a:rPr lang="en-US" sz="1400" b="1" dirty="0">
                <a:latin typeface="Courier New" panose="02070309020205020404" pitchFamily="49" charset="0"/>
                <a:cs typeface="Courier New" panose="02070309020205020404" pitchFamily="49" charset="0"/>
              </a:rPr>
              <a:t>. codes:  0 ‘***’ 0.001 ‘**’ 0.01 ‘*’ 0.05 ‘.’ 0.1 ‘ ’ 1</a:t>
            </a:r>
            <a:endParaRPr lang="fi-FI" sz="1400" b="1" dirty="0">
              <a:latin typeface="Courier New" panose="02070309020205020404" pitchFamily="49" charset="0"/>
              <a:cs typeface="Courier New" panose="02070309020205020404" pitchFamily="49" charset="0"/>
            </a:endParaRPr>
          </a:p>
          <a:p>
            <a:endParaRPr lang="fi-FI" sz="1400" b="1" dirty="0">
              <a:latin typeface="Courier New" panose="02070309020205020404" pitchFamily="49" charset="0"/>
              <a:cs typeface="Courier New" panose="02070309020205020404" pitchFamily="49" charset="0"/>
            </a:endParaRPr>
          </a:p>
        </p:txBody>
      </p:sp>
      <p:sp>
        <p:nvSpPr>
          <p:cNvPr id="21" name="TextBox 20">
            <a:extLst>
              <a:ext uri="{FF2B5EF4-FFF2-40B4-BE49-F238E27FC236}">
                <a16:creationId xmlns:a16="http://schemas.microsoft.com/office/drawing/2014/main" id="{44B98FC3-5A08-8D49-ADD0-944679D6AC21}"/>
              </a:ext>
            </a:extLst>
          </p:cNvPr>
          <p:cNvSpPr txBox="1"/>
          <p:nvPr/>
        </p:nvSpPr>
        <p:spPr>
          <a:xfrm>
            <a:off x="5960115" y="6331350"/>
            <a:ext cx="827471" cy="369332"/>
          </a:xfrm>
          <a:prstGeom prst="rect">
            <a:avLst/>
          </a:prstGeom>
          <a:noFill/>
        </p:spPr>
        <p:txBody>
          <a:bodyPr wrap="none" rtlCol="0">
            <a:spAutoFit/>
          </a:bodyPr>
          <a:lstStyle/>
          <a:p>
            <a:r>
              <a:rPr lang="fi-FI" dirty="0"/>
              <a:t>12.325</a:t>
            </a:r>
          </a:p>
        </p:txBody>
      </p:sp>
    </p:spTree>
    <p:extLst>
      <p:ext uri="{BB962C8B-B14F-4D97-AF65-F5344CB8AC3E}">
        <p14:creationId xmlns:p14="http://schemas.microsoft.com/office/powerpoint/2010/main" val="381064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885DFE-DA08-E147-9AA3-C24D43C8F458}"/>
              </a:ext>
            </a:extLst>
          </p:cNvPr>
          <p:cNvSpPr>
            <a:spLocks noGrp="1"/>
          </p:cNvSpPr>
          <p:nvPr>
            <p:ph type="title"/>
          </p:nvPr>
        </p:nvSpPr>
        <p:spPr/>
        <p:txBody>
          <a:bodyPr/>
          <a:lstStyle/>
          <a:p>
            <a:r>
              <a:rPr lang="fi-FI" dirty="0" err="1"/>
              <a:t>Model</a:t>
            </a:r>
            <a:r>
              <a:rPr lang="fi-FI" dirty="0"/>
              <a:t> </a:t>
            </a:r>
            <a:r>
              <a:rPr lang="fi-FI" dirty="0" err="1"/>
              <a:t>comparisons</a:t>
            </a:r>
            <a:endParaRPr lang="fi-FI" dirty="0"/>
          </a:p>
        </p:txBody>
      </p:sp>
      <p:sp>
        <p:nvSpPr>
          <p:cNvPr id="6" name="Text Placeholder 5">
            <a:extLst>
              <a:ext uri="{FF2B5EF4-FFF2-40B4-BE49-F238E27FC236}">
                <a16:creationId xmlns:a16="http://schemas.microsoft.com/office/drawing/2014/main" id="{28BFCD5C-A253-744A-AA56-E62163CD0CCE}"/>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3876094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a:extLst>
              <a:ext uri="{FF2B5EF4-FFF2-40B4-BE49-F238E27FC236}">
                <a16:creationId xmlns:a16="http://schemas.microsoft.com/office/drawing/2014/main" id="{B076F3AF-9FE7-4C45-B669-6FD73580ACB5}"/>
              </a:ext>
            </a:extLst>
          </p:cNvPr>
          <p:cNvPicPr>
            <a:picLocks noChangeAspect="1"/>
          </p:cNvPicPr>
          <p:nvPr/>
        </p:nvPicPr>
        <p:blipFill rotWithShape="1">
          <a:blip r:embed="rId2">
            <a:extLst>
              <a:ext uri="{28A0092B-C50C-407E-A947-70E740481C1C}">
                <a14:useLocalDpi xmlns:a14="http://schemas.microsoft.com/office/drawing/2010/main" val="0"/>
              </a:ext>
            </a:extLst>
          </a:blip>
          <a:srcRect t="5453" b="43260"/>
          <a:stretch/>
        </p:blipFill>
        <p:spPr>
          <a:xfrm>
            <a:off x="0" y="320511"/>
            <a:ext cx="9164797" cy="6127423"/>
          </a:xfrm>
          <a:prstGeom prst="rect">
            <a:avLst/>
          </a:prstGeom>
        </p:spPr>
      </p:pic>
    </p:spTree>
    <p:extLst>
      <p:ext uri="{BB962C8B-B14F-4D97-AF65-F5344CB8AC3E}">
        <p14:creationId xmlns:p14="http://schemas.microsoft.com/office/powerpoint/2010/main" val="12019764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does this mean?</a:t>
            </a:r>
          </a:p>
        </p:txBody>
      </p:sp>
      <p:sp>
        <p:nvSpPr>
          <p:cNvPr id="9" name="Rectangle 8">
            <a:extLst>
              <a:ext uri="{FF2B5EF4-FFF2-40B4-BE49-F238E27FC236}">
                <a16:creationId xmlns:a16="http://schemas.microsoft.com/office/drawing/2014/main" id="{618A7C43-EAA2-3344-AF73-E8CE23259C10}"/>
              </a:ext>
            </a:extLst>
          </p:cNvPr>
          <p:cNvSpPr/>
          <p:nvPr/>
        </p:nvSpPr>
        <p:spPr>
          <a:xfrm>
            <a:off x="5182615" y="2436289"/>
            <a:ext cx="1395985" cy="22766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FA3153-91C2-AD4C-87C9-45A3151A972B}"/>
              </a:ext>
            </a:extLst>
          </p:cNvPr>
          <p:cNvSpPr/>
          <p:nvPr/>
        </p:nvSpPr>
        <p:spPr>
          <a:xfrm>
            <a:off x="2337815" y="2663953"/>
            <a:ext cx="2953852" cy="22766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Content Placeholder 8" descr="Hekman et al. - 2010 - An Examination of Whether and How Racial and Gende (dragged).pdf">
            <a:extLst>
              <a:ext uri="{FF2B5EF4-FFF2-40B4-BE49-F238E27FC236}">
                <a16:creationId xmlns:a16="http://schemas.microsoft.com/office/drawing/2014/main" id="{3D2DA314-438F-3C41-94D7-A0F591DCC0EF}"/>
              </a:ext>
            </a:extLst>
          </p:cNvPr>
          <p:cNvPicPr>
            <a:picLocks noChangeAspect="1"/>
          </p:cNvPicPr>
          <p:nvPr/>
        </p:nvPicPr>
        <p:blipFill rotWithShape="1">
          <a:blip r:embed="rId2">
            <a:extLst>
              <a:ext uri="{28A0092B-C50C-407E-A947-70E740481C1C}">
                <a14:useLocalDpi xmlns:a14="http://schemas.microsoft.com/office/drawing/2010/main" val="0"/>
              </a:ext>
            </a:extLst>
          </a:blip>
          <a:srcRect l="51751" t="49891" r="6259" b="17036"/>
          <a:stretch/>
        </p:blipFill>
        <p:spPr>
          <a:xfrm>
            <a:off x="2243667" y="1715685"/>
            <a:ext cx="4402667" cy="4519504"/>
          </a:xfrm>
          <a:prstGeom prst="rect">
            <a:avLst/>
          </a:prstGeom>
        </p:spPr>
      </p:pic>
      <p:sp>
        <p:nvSpPr>
          <p:cNvPr id="12" name="TextBox 11">
            <a:extLst>
              <a:ext uri="{FF2B5EF4-FFF2-40B4-BE49-F238E27FC236}">
                <a16:creationId xmlns:a16="http://schemas.microsoft.com/office/drawing/2014/main" id="{F1FF9152-23B7-F94E-BF08-75A57FBEFEE6}"/>
              </a:ext>
            </a:extLst>
          </p:cNvPr>
          <p:cNvSpPr txBox="1"/>
          <p:nvPr/>
        </p:nvSpPr>
        <p:spPr>
          <a:xfrm>
            <a:off x="348283" y="6260185"/>
            <a:ext cx="7777146" cy="769441"/>
          </a:xfrm>
          <a:prstGeom prst="rect">
            <a:avLst/>
          </a:prstGeom>
          <a:noFill/>
        </p:spPr>
        <p:txBody>
          <a:bodyPr wrap="square" lIns="0" tIns="0" rIns="0" bIns="0" rtlCol="0">
            <a:spAutoFit/>
          </a:bodyPr>
          <a:lstStyle/>
          <a:p>
            <a:endParaRPr lang="en-US" sz="1000" dirty="0"/>
          </a:p>
          <a:p>
            <a:r>
              <a:rPr lang="en-US" sz="1000" dirty="0" err="1"/>
              <a:t>Hekman</a:t>
            </a:r>
            <a:r>
              <a:rPr lang="en-US" sz="1000" dirty="0"/>
              <a:t>, D. R., Aquino, K., Owens, B. P., Mitchell, T. R., </a:t>
            </a:r>
            <a:r>
              <a:rPr lang="en-US" sz="1000" dirty="0" err="1"/>
              <a:t>Schilpzand</a:t>
            </a:r>
            <a:r>
              <a:rPr lang="en-US" sz="1000" dirty="0"/>
              <a:t>, P., &amp; Leavitt, K. (2010). An Examination of Whether and How Racial and Gender Biases Influence Customer Satisfaction. </a:t>
            </a:r>
            <a:r>
              <a:rPr lang="en-US" sz="1000" i="1" dirty="0"/>
              <a:t>Academy of Management Journal</a:t>
            </a:r>
            <a:r>
              <a:rPr lang="en-US" sz="1000" dirty="0"/>
              <a:t>, </a:t>
            </a:r>
            <a:r>
              <a:rPr lang="en-US" sz="1000" i="1" dirty="0"/>
              <a:t>53</a:t>
            </a:r>
            <a:r>
              <a:rPr lang="en-US" sz="1000" dirty="0"/>
              <a:t>(2), 238–264. doi:10.5465/AMJ.2010.49388763 p. 254</a:t>
            </a:r>
          </a:p>
          <a:p>
            <a:endParaRPr lang="en-US" sz="1000" dirty="0"/>
          </a:p>
          <a:p>
            <a:endParaRPr lang="en-US" sz="1000" b="1" dirty="0"/>
          </a:p>
        </p:txBody>
      </p:sp>
    </p:spTree>
    <p:extLst>
      <p:ext uri="{BB962C8B-B14F-4D97-AF65-F5344CB8AC3E}">
        <p14:creationId xmlns:p14="http://schemas.microsoft.com/office/powerpoint/2010/main" val="1291583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3" y="470204"/>
            <a:ext cx="3265505" cy="1143000"/>
          </a:xfrm>
        </p:spPr>
        <p:txBody>
          <a:bodyPr>
            <a:normAutofit/>
          </a:bodyPr>
          <a:lstStyle/>
          <a:p>
            <a:r>
              <a:rPr lang="en-US" dirty="0"/>
              <a:t>Study 1: Why four models?</a:t>
            </a:r>
          </a:p>
        </p:txBody>
      </p:sp>
      <p:sp>
        <p:nvSpPr>
          <p:cNvPr id="19" name="Rectangle 18"/>
          <p:cNvSpPr/>
          <p:nvPr/>
        </p:nvSpPr>
        <p:spPr>
          <a:xfrm>
            <a:off x="4816646" y="5451623"/>
            <a:ext cx="4127620" cy="13205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Content Placeholder 6" descr="Hekman et al. - 2010 - An Examination of Whether and How Racial and Gende (dragged).pdf"/>
          <p:cNvPicPr>
            <a:picLocks noChangeAspect="1"/>
          </p:cNvPicPr>
          <p:nvPr/>
        </p:nvPicPr>
        <p:blipFill rotWithShape="1">
          <a:blip r:embed="rId2">
            <a:extLst>
              <a:ext uri="{28A0092B-C50C-407E-A947-70E740481C1C}">
                <a14:useLocalDpi xmlns:a14="http://schemas.microsoft.com/office/drawing/2010/main" val="0"/>
              </a:ext>
            </a:extLst>
          </a:blip>
          <a:srcRect l="813" t="30349" r="48033" b="4920"/>
          <a:stretch/>
        </p:blipFill>
        <p:spPr>
          <a:xfrm>
            <a:off x="4572746" y="50464"/>
            <a:ext cx="4136075" cy="6821203"/>
          </a:xfrm>
          <a:prstGeom prst="rect">
            <a:avLst/>
          </a:prstGeom>
          <a:noFill/>
        </p:spPr>
      </p:pic>
      <p:sp>
        <p:nvSpPr>
          <p:cNvPr id="21" name="TextBox 20"/>
          <p:cNvSpPr txBox="1"/>
          <p:nvPr/>
        </p:nvSpPr>
        <p:spPr>
          <a:xfrm>
            <a:off x="6438570" y="5473365"/>
            <a:ext cx="2492770" cy="184666"/>
          </a:xfrm>
          <a:prstGeom prst="rect">
            <a:avLst/>
          </a:prstGeom>
          <a:noFill/>
        </p:spPr>
        <p:txBody>
          <a:bodyPr wrap="none" lIns="0" tIns="0" rIns="0" bIns="0" rtlCol="0">
            <a:spAutoFit/>
          </a:bodyPr>
          <a:lstStyle/>
          <a:p>
            <a:r>
              <a:rPr lang="en-US" sz="1200" b="1" dirty="0">
                <a:solidFill>
                  <a:srgbClr val="FF0000"/>
                </a:solidFill>
              </a:rPr>
              <a:t>Where do these stars come from?</a:t>
            </a:r>
          </a:p>
        </p:txBody>
      </p:sp>
      <p:cxnSp>
        <p:nvCxnSpPr>
          <p:cNvPr id="22" name="Straight Arrow Connector 21"/>
          <p:cNvCxnSpPr/>
          <p:nvPr/>
        </p:nvCxnSpPr>
        <p:spPr>
          <a:xfrm flipH="1">
            <a:off x="7261286" y="5658031"/>
            <a:ext cx="257427" cy="271125"/>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7684955" y="5658031"/>
            <a:ext cx="65441" cy="271125"/>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7750397" y="5658031"/>
            <a:ext cx="454786" cy="271125"/>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pic>
        <p:nvPicPr>
          <p:cNvPr id="10" name="Picture 9" descr="Hekman et al. - 2010 - An Examination of Whether and How Racial and Gende (dragged).pdf">
            <a:extLst>
              <a:ext uri="{FF2B5EF4-FFF2-40B4-BE49-F238E27FC236}">
                <a16:creationId xmlns:a16="http://schemas.microsoft.com/office/drawing/2014/main" id="{470417B4-DF19-5249-8D15-EF5633A1B660}"/>
              </a:ext>
            </a:extLst>
          </p:cNvPr>
          <p:cNvPicPr>
            <a:picLocks noChangeAspect="1"/>
          </p:cNvPicPr>
          <p:nvPr/>
        </p:nvPicPr>
        <p:blipFill rotWithShape="1">
          <a:blip r:embed="rId2">
            <a:extLst>
              <a:ext uri="{28A0092B-C50C-407E-A947-70E740481C1C}">
                <a14:useLocalDpi xmlns:a14="http://schemas.microsoft.com/office/drawing/2010/main" val="0"/>
              </a:ext>
            </a:extLst>
          </a:blip>
          <a:srcRect l="7707" t="13423" r="51742" b="74245"/>
          <a:stretch/>
        </p:blipFill>
        <p:spPr>
          <a:xfrm>
            <a:off x="1187623" y="2037808"/>
            <a:ext cx="3591543" cy="1423257"/>
          </a:xfrm>
          <a:prstGeom prst="rect">
            <a:avLst/>
          </a:prstGeom>
        </p:spPr>
      </p:pic>
      <p:sp>
        <p:nvSpPr>
          <p:cNvPr id="3" name="TextBox 2">
            <a:extLst>
              <a:ext uri="{FF2B5EF4-FFF2-40B4-BE49-F238E27FC236}">
                <a16:creationId xmlns:a16="http://schemas.microsoft.com/office/drawing/2014/main" id="{CD253293-BEA7-7842-AC7E-8DC9C5675708}"/>
              </a:ext>
            </a:extLst>
          </p:cNvPr>
          <p:cNvSpPr txBox="1"/>
          <p:nvPr/>
        </p:nvSpPr>
        <p:spPr>
          <a:xfrm>
            <a:off x="1187623" y="4614530"/>
            <a:ext cx="3265505" cy="923330"/>
          </a:xfrm>
          <a:prstGeom prst="rect">
            <a:avLst/>
          </a:prstGeom>
          <a:noFill/>
        </p:spPr>
        <p:txBody>
          <a:bodyPr wrap="square" rtlCol="0">
            <a:spAutoFit/>
          </a:bodyPr>
          <a:lstStyle/>
          <a:p>
            <a:r>
              <a:rPr lang="fi-FI" dirty="0"/>
              <a:t>Key </a:t>
            </a:r>
            <a:r>
              <a:rPr lang="fi-FI" dirty="0" err="1"/>
              <a:t>question</a:t>
            </a:r>
            <a:r>
              <a:rPr lang="fi-FI" dirty="0"/>
              <a:t>: How </a:t>
            </a:r>
            <a:r>
              <a:rPr lang="fi-FI" dirty="0" err="1"/>
              <a:t>much</a:t>
            </a:r>
            <a:r>
              <a:rPr lang="fi-FI" dirty="0"/>
              <a:t> </a:t>
            </a:r>
            <a:r>
              <a:rPr lang="fi-FI" dirty="0" err="1"/>
              <a:t>better</a:t>
            </a:r>
            <a:r>
              <a:rPr lang="fi-FI" dirty="0"/>
              <a:t> </a:t>
            </a:r>
            <a:r>
              <a:rPr lang="fi-FI" dirty="0" err="1"/>
              <a:t>the</a:t>
            </a:r>
            <a:r>
              <a:rPr lang="fi-FI" dirty="0"/>
              <a:t> </a:t>
            </a:r>
            <a:r>
              <a:rPr lang="fi-FI" dirty="0" err="1"/>
              <a:t>full</a:t>
            </a:r>
            <a:r>
              <a:rPr lang="fi-FI" dirty="0"/>
              <a:t> </a:t>
            </a:r>
            <a:r>
              <a:rPr lang="fi-FI" dirty="0" err="1"/>
              <a:t>model</a:t>
            </a:r>
            <a:r>
              <a:rPr lang="fi-FI" dirty="0"/>
              <a:t> </a:t>
            </a:r>
            <a:r>
              <a:rPr lang="fi-FI" dirty="0" err="1"/>
              <a:t>explains</a:t>
            </a:r>
            <a:r>
              <a:rPr lang="fi-FI" dirty="0"/>
              <a:t> </a:t>
            </a:r>
            <a:r>
              <a:rPr lang="fi-FI" dirty="0" err="1"/>
              <a:t>the</a:t>
            </a:r>
            <a:r>
              <a:rPr lang="fi-FI" dirty="0"/>
              <a:t> data </a:t>
            </a:r>
            <a:r>
              <a:rPr lang="fi-FI" dirty="0" err="1"/>
              <a:t>than</a:t>
            </a:r>
            <a:r>
              <a:rPr lang="fi-FI" dirty="0"/>
              <a:t> </a:t>
            </a:r>
            <a:r>
              <a:rPr lang="fi-FI" dirty="0" err="1"/>
              <a:t>the</a:t>
            </a:r>
            <a:r>
              <a:rPr lang="fi-FI" dirty="0"/>
              <a:t> </a:t>
            </a:r>
            <a:r>
              <a:rPr lang="fi-FI" dirty="0" err="1"/>
              <a:t>controls</a:t>
            </a:r>
            <a:r>
              <a:rPr lang="fi-FI" dirty="0"/>
              <a:t> </a:t>
            </a:r>
            <a:r>
              <a:rPr lang="fi-FI" dirty="0" err="1"/>
              <a:t>only</a:t>
            </a:r>
            <a:r>
              <a:rPr lang="fi-FI" dirty="0"/>
              <a:t> </a:t>
            </a:r>
            <a:r>
              <a:rPr lang="fi-FI" dirty="0" err="1"/>
              <a:t>model</a:t>
            </a:r>
            <a:r>
              <a:rPr lang="fi-FI" dirty="0"/>
              <a:t>?</a:t>
            </a:r>
          </a:p>
        </p:txBody>
      </p:sp>
    </p:spTree>
    <p:extLst>
      <p:ext uri="{BB962C8B-B14F-4D97-AF65-F5344CB8AC3E}">
        <p14:creationId xmlns:p14="http://schemas.microsoft.com/office/powerpoint/2010/main" val="88701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3" y="470204"/>
            <a:ext cx="2085929" cy="1143000"/>
          </a:xfrm>
        </p:spPr>
        <p:txBody>
          <a:bodyPr/>
          <a:lstStyle/>
          <a:p>
            <a:r>
              <a:rPr lang="en-US" dirty="0"/>
              <a:t>F test</a:t>
            </a:r>
          </a:p>
        </p:txBody>
      </p:sp>
      <p:sp>
        <p:nvSpPr>
          <p:cNvPr id="24" name="Content Placeholder 19"/>
          <p:cNvSpPr>
            <a:spLocks noGrp="1"/>
          </p:cNvSpPr>
          <p:nvPr>
            <p:ph idx="1"/>
          </p:nvPr>
        </p:nvSpPr>
        <p:spPr>
          <a:xfrm>
            <a:off x="1024127" y="1440132"/>
            <a:ext cx="4526281" cy="4408665"/>
          </a:xfrm>
          <a:prstGeom prst="rect">
            <a:avLst/>
          </a:prstGeom>
        </p:spPr>
        <p:txBody>
          <a:bodyPr>
            <a:normAutofit fontScale="92500" lnSpcReduction="20000"/>
          </a:bodyPr>
          <a:lstStyle/>
          <a:p>
            <a:pPr marL="0" indent="0">
              <a:buNone/>
            </a:pPr>
            <a:r>
              <a:rPr lang="en-US" sz="1600" dirty="0"/>
              <a:t>Model 1 is nested in (is a special case of) Model 2</a:t>
            </a:r>
          </a:p>
          <a:p>
            <a:pPr marL="0" indent="0">
              <a:buNone/>
            </a:pPr>
            <a:r>
              <a:rPr lang="en-US" sz="1600" dirty="0"/>
              <a:t>Model 2: unrestricted model (</a:t>
            </a:r>
            <a:r>
              <a:rPr lang="en-US" sz="1600" dirty="0" err="1"/>
              <a:t>ur</a:t>
            </a:r>
            <a:r>
              <a:rPr lang="en-US" sz="1600" dirty="0"/>
              <a:t>)</a:t>
            </a:r>
          </a:p>
          <a:p>
            <a:pPr marL="0" indent="0">
              <a:buNone/>
            </a:pPr>
            <a:r>
              <a:rPr lang="en-US" sz="1600" dirty="0"/>
              <a:t>Model 1: restricted model (r)</a:t>
            </a:r>
          </a:p>
          <a:p>
            <a:pPr marL="0" indent="0">
              <a:buNone/>
            </a:pPr>
            <a:endParaRPr lang="en-US" sz="1600" dirty="0"/>
          </a:p>
          <a:p>
            <a:pPr marL="0" indent="0">
              <a:buNone/>
            </a:pPr>
            <a:r>
              <a:rPr lang="en-US" sz="1600" dirty="0"/>
              <a:t>Some math:</a:t>
            </a:r>
          </a:p>
          <a:p>
            <a:pPr marL="0" indent="0">
              <a:buNone/>
            </a:pPr>
            <a:r>
              <a:rPr lang="en-US" sz="1600" dirty="0"/>
              <a:t>	</a:t>
            </a:r>
            <a:r>
              <a:rPr lang="en-US" sz="1600" dirty="0" err="1"/>
              <a:t>df</a:t>
            </a:r>
            <a:r>
              <a:rPr lang="en-US" sz="1600" dirty="0"/>
              <a:t> = n – k – 1 </a:t>
            </a:r>
          </a:p>
          <a:p>
            <a:pPr marL="0" indent="0">
              <a:buNone/>
            </a:pPr>
            <a:r>
              <a:rPr lang="en-US" sz="1600" dirty="0"/>
              <a:t>	</a:t>
            </a:r>
            <a:r>
              <a:rPr lang="en-US" sz="1600" dirty="0" err="1"/>
              <a:t>df</a:t>
            </a:r>
            <a:r>
              <a:rPr lang="en-US" sz="1600" baseline="-25000" dirty="0" err="1"/>
              <a:t>r</a:t>
            </a:r>
            <a:r>
              <a:rPr lang="en-US" sz="1600" dirty="0"/>
              <a:t>=113 – 15 – 1 = 97</a:t>
            </a:r>
          </a:p>
          <a:p>
            <a:pPr marL="0" indent="0">
              <a:buNone/>
            </a:pPr>
            <a:r>
              <a:rPr lang="en-US" sz="1600" dirty="0"/>
              <a:t>	</a:t>
            </a:r>
            <a:r>
              <a:rPr lang="en-US" sz="1600" dirty="0" err="1"/>
              <a:t>df</a:t>
            </a:r>
            <a:r>
              <a:rPr lang="en-US" sz="1600" baseline="-25000" dirty="0" err="1"/>
              <a:t>ur</a:t>
            </a:r>
            <a:r>
              <a:rPr lang="en-US" sz="1600" dirty="0"/>
              <a:t>=113 – 18 – 1 = 94</a:t>
            </a:r>
          </a:p>
          <a:p>
            <a:pPr marL="0" indent="0">
              <a:buNone/>
            </a:pPr>
            <a:endParaRPr lang="en-US" sz="1600" dirty="0"/>
          </a:p>
          <a:p>
            <a:pPr marL="0" indent="0">
              <a:buNone/>
            </a:pPr>
            <a:r>
              <a:rPr lang="en-US" sz="1600" dirty="0"/>
              <a:t>	F = (R</a:t>
            </a:r>
            <a:r>
              <a:rPr lang="en-US" sz="1600" baseline="30000" dirty="0"/>
              <a:t>2</a:t>
            </a:r>
            <a:r>
              <a:rPr lang="en-US" sz="1600" baseline="-25000" dirty="0"/>
              <a:t>ur </a:t>
            </a:r>
            <a:r>
              <a:rPr lang="en-US" sz="1600" dirty="0"/>
              <a:t>– R</a:t>
            </a:r>
            <a:r>
              <a:rPr lang="en-US" sz="1600" baseline="30000" dirty="0"/>
              <a:t>2</a:t>
            </a:r>
            <a:r>
              <a:rPr lang="en-US" sz="1600" baseline="-25000" dirty="0"/>
              <a:t>r</a:t>
            </a:r>
            <a:r>
              <a:rPr lang="en-US" sz="1600" dirty="0"/>
              <a:t>) / (</a:t>
            </a:r>
            <a:r>
              <a:rPr lang="en-US" sz="1600" dirty="0" err="1"/>
              <a:t>df</a:t>
            </a:r>
            <a:r>
              <a:rPr lang="en-US" sz="1600" baseline="-25000" dirty="0" err="1"/>
              <a:t>r</a:t>
            </a:r>
            <a:r>
              <a:rPr lang="en-US" sz="1600" baseline="-25000" dirty="0"/>
              <a:t> </a:t>
            </a:r>
            <a:r>
              <a:rPr lang="en-US" sz="1600" dirty="0"/>
              <a:t>– </a:t>
            </a:r>
            <a:r>
              <a:rPr lang="en-US" sz="1600" dirty="0" err="1"/>
              <a:t>df</a:t>
            </a:r>
            <a:r>
              <a:rPr lang="en-US" sz="1600" baseline="-25000" dirty="0" err="1"/>
              <a:t>ur</a:t>
            </a:r>
            <a:r>
              <a:rPr lang="en-US" sz="1600" dirty="0"/>
              <a:t>)</a:t>
            </a:r>
          </a:p>
          <a:p>
            <a:pPr marL="0" indent="0">
              <a:buNone/>
            </a:pPr>
            <a:r>
              <a:rPr lang="en-US" sz="1600" baseline="-25000" dirty="0"/>
              <a:t>	        </a:t>
            </a:r>
            <a:r>
              <a:rPr lang="en-US" sz="1600" dirty="0"/>
              <a:t>        </a:t>
            </a:r>
            <a:r>
              <a:rPr lang="en-US" sz="1600" baseline="-25000" dirty="0"/>
              <a:t> </a:t>
            </a:r>
            <a:r>
              <a:rPr lang="en-US" sz="1600" dirty="0"/>
              <a:t>(1 – R</a:t>
            </a:r>
            <a:r>
              <a:rPr lang="en-US" sz="1600" baseline="30000" dirty="0"/>
              <a:t>2</a:t>
            </a:r>
            <a:r>
              <a:rPr lang="en-US" sz="1600" baseline="-25000" dirty="0"/>
              <a:t>ur</a:t>
            </a:r>
            <a:r>
              <a:rPr lang="en-US" sz="1600" dirty="0"/>
              <a:t>) / </a:t>
            </a:r>
            <a:r>
              <a:rPr lang="en-US" sz="1600" dirty="0" err="1"/>
              <a:t>df</a:t>
            </a:r>
            <a:r>
              <a:rPr lang="en-US" sz="1600" baseline="-25000" dirty="0" err="1"/>
              <a:t>ur</a:t>
            </a:r>
            <a:endParaRPr lang="en-US" sz="1600" dirty="0"/>
          </a:p>
          <a:p>
            <a:pPr marL="0" indent="0">
              <a:buNone/>
            </a:pPr>
            <a:endParaRPr lang="en-US" sz="1600" baseline="-25000" dirty="0"/>
          </a:p>
          <a:p>
            <a:pPr marL="0" indent="0">
              <a:buNone/>
            </a:pPr>
            <a:r>
              <a:rPr lang="en-US" sz="1600" dirty="0"/>
              <a:t>	F =                .07 / 3                  = 3.22</a:t>
            </a:r>
          </a:p>
          <a:p>
            <a:pPr marL="0" indent="0">
              <a:buNone/>
            </a:pPr>
            <a:r>
              <a:rPr lang="en-US" sz="1600" baseline="-25000" dirty="0"/>
              <a:t>	        </a:t>
            </a:r>
            <a:r>
              <a:rPr lang="en-US" sz="1600" dirty="0"/>
              <a:t> 	(1 – .32) / 94        (p = 0.026)</a:t>
            </a:r>
          </a:p>
          <a:p>
            <a:pPr marL="0" indent="0">
              <a:buNone/>
            </a:pPr>
            <a:endParaRPr lang="en-US" sz="1600" dirty="0"/>
          </a:p>
          <a:p>
            <a:pPr marL="0" indent="0">
              <a:buNone/>
            </a:pPr>
            <a:r>
              <a:rPr lang="en-US" sz="1600" dirty="0"/>
              <a:t>Your software will do this calculation for you </a:t>
            </a:r>
          </a:p>
          <a:p>
            <a:pPr marL="0" indent="0">
              <a:buNone/>
            </a:pPr>
            <a:endParaRPr lang="en-US" sz="1600" dirty="0"/>
          </a:p>
          <a:p>
            <a:pPr marL="0" indent="0">
              <a:buNone/>
            </a:pPr>
            <a:endParaRPr lang="en-US" sz="1600" baseline="-25000" dirty="0"/>
          </a:p>
        </p:txBody>
      </p:sp>
      <p:sp>
        <p:nvSpPr>
          <p:cNvPr id="17" name="Rectangle 16"/>
          <p:cNvSpPr/>
          <p:nvPr/>
        </p:nvSpPr>
        <p:spPr>
          <a:xfrm>
            <a:off x="4816646" y="5451623"/>
            <a:ext cx="4127620" cy="13205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Content Placeholder 6" descr="Hekman et al. - 2010 - An Examination of Whether and How Racial and Gende (dragged).pdf"/>
          <p:cNvPicPr>
            <a:picLocks noChangeAspect="1"/>
          </p:cNvPicPr>
          <p:nvPr/>
        </p:nvPicPr>
        <p:blipFill rotWithShape="1">
          <a:blip r:embed="rId3">
            <a:extLst>
              <a:ext uri="{28A0092B-C50C-407E-A947-70E740481C1C}">
                <a14:useLocalDpi xmlns:a14="http://schemas.microsoft.com/office/drawing/2010/main" val="0"/>
              </a:ext>
            </a:extLst>
          </a:blip>
          <a:srcRect l="813" t="30349" r="48033" b="4920"/>
          <a:stretch/>
        </p:blipFill>
        <p:spPr>
          <a:xfrm>
            <a:off x="4572746" y="50464"/>
            <a:ext cx="4136075" cy="6821203"/>
          </a:xfrm>
          <a:prstGeom prst="rect">
            <a:avLst/>
          </a:prstGeom>
          <a:noFill/>
        </p:spPr>
      </p:pic>
      <p:sp>
        <p:nvSpPr>
          <p:cNvPr id="25" name="TextBox 24"/>
          <p:cNvSpPr txBox="1"/>
          <p:nvPr/>
        </p:nvSpPr>
        <p:spPr>
          <a:xfrm>
            <a:off x="339628" y="6238734"/>
            <a:ext cx="4445778" cy="615553"/>
          </a:xfrm>
          <a:prstGeom prst="rect">
            <a:avLst/>
          </a:prstGeom>
          <a:solidFill>
            <a:schemeClr val="bg1"/>
          </a:solidFill>
        </p:spPr>
        <p:txBody>
          <a:bodyPr wrap="square" lIns="0" tIns="0" rIns="0" bIns="0" rtlCol="0">
            <a:spAutoFit/>
          </a:bodyPr>
          <a:lstStyle/>
          <a:p>
            <a:r>
              <a:rPr lang="en-US" sz="1000" dirty="0"/>
              <a:t>Wooldridge, J. M. (2013). </a:t>
            </a:r>
            <a:r>
              <a:rPr lang="en-US" sz="1000" i="1" dirty="0"/>
              <a:t>Introductory econometrics: a modern approach</a:t>
            </a:r>
            <a:r>
              <a:rPr lang="en-US" sz="1000" dirty="0"/>
              <a:t> (5th ed.). Mason, OH: South  </a:t>
            </a:r>
            <a:r>
              <a:rPr lang="en-US" sz="1000" dirty="0" err="1"/>
              <a:t>Wenterstern</a:t>
            </a:r>
            <a:r>
              <a:rPr lang="en-US" sz="1000" dirty="0"/>
              <a:t>, Cengage Learning. Section 4.5</a:t>
            </a:r>
          </a:p>
          <a:p>
            <a:endParaRPr lang="en-US" sz="1000" dirty="0"/>
          </a:p>
          <a:p>
            <a:r>
              <a:rPr lang="en-US" sz="1000" dirty="0"/>
              <a:t>Stata: test, R: </a:t>
            </a:r>
            <a:r>
              <a:rPr lang="en-US" sz="1000" dirty="0" err="1"/>
              <a:t>anova</a:t>
            </a:r>
            <a:r>
              <a:rPr lang="en-US" sz="1000" dirty="0"/>
              <a:t>, </a:t>
            </a:r>
            <a:r>
              <a:rPr lang="en-US" sz="1000" dirty="0" err="1"/>
              <a:t>linearHypothesis</a:t>
            </a:r>
            <a:endParaRPr lang="en-US" sz="1000" dirty="0"/>
          </a:p>
        </p:txBody>
      </p:sp>
      <p:sp>
        <p:nvSpPr>
          <p:cNvPr id="26" name="Rectangle 25"/>
          <p:cNvSpPr/>
          <p:nvPr/>
        </p:nvSpPr>
        <p:spPr>
          <a:xfrm>
            <a:off x="6297518" y="700051"/>
            <a:ext cx="990027" cy="4260311"/>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6561973" y="4165379"/>
            <a:ext cx="71321" cy="153888"/>
          </a:xfrm>
          <a:prstGeom prst="rect">
            <a:avLst/>
          </a:prstGeom>
          <a:noFill/>
        </p:spPr>
        <p:txBody>
          <a:bodyPr wrap="none" lIns="0" tIns="0" rIns="0" bIns="0" rtlCol="0">
            <a:spAutoFit/>
          </a:bodyPr>
          <a:lstStyle/>
          <a:p>
            <a:r>
              <a:rPr lang="en-US" sz="1000" b="1" dirty="0">
                <a:solidFill>
                  <a:srgbClr val="FF0000"/>
                </a:solidFill>
              </a:rPr>
              <a:t>0</a:t>
            </a:r>
          </a:p>
        </p:txBody>
      </p:sp>
      <p:sp>
        <p:nvSpPr>
          <p:cNvPr id="28" name="TextBox 27"/>
          <p:cNvSpPr txBox="1"/>
          <p:nvPr/>
        </p:nvSpPr>
        <p:spPr>
          <a:xfrm>
            <a:off x="6561973" y="4435254"/>
            <a:ext cx="71321" cy="153888"/>
          </a:xfrm>
          <a:prstGeom prst="rect">
            <a:avLst/>
          </a:prstGeom>
          <a:noFill/>
        </p:spPr>
        <p:txBody>
          <a:bodyPr wrap="none" lIns="0" tIns="0" rIns="0" bIns="0" rtlCol="0">
            <a:spAutoFit/>
          </a:bodyPr>
          <a:lstStyle/>
          <a:p>
            <a:r>
              <a:rPr lang="en-US" sz="1000" b="1" dirty="0">
                <a:solidFill>
                  <a:srgbClr val="FF0000"/>
                </a:solidFill>
              </a:rPr>
              <a:t>0</a:t>
            </a:r>
          </a:p>
        </p:txBody>
      </p:sp>
      <p:sp>
        <p:nvSpPr>
          <p:cNvPr id="29" name="TextBox 28"/>
          <p:cNvSpPr txBox="1"/>
          <p:nvPr/>
        </p:nvSpPr>
        <p:spPr>
          <a:xfrm>
            <a:off x="6561973" y="4577709"/>
            <a:ext cx="71321" cy="153888"/>
          </a:xfrm>
          <a:prstGeom prst="rect">
            <a:avLst/>
          </a:prstGeom>
          <a:noFill/>
        </p:spPr>
        <p:txBody>
          <a:bodyPr wrap="none" lIns="0" tIns="0" rIns="0" bIns="0" rtlCol="0">
            <a:spAutoFit/>
          </a:bodyPr>
          <a:lstStyle/>
          <a:p>
            <a:r>
              <a:rPr lang="en-US" sz="1000" b="1" dirty="0">
                <a:solidFill>
                  <a:srgbClr val="FF0000"/>
                </a:solidFill>
              </a:rPr>
              <a:t>0</a:t>
            </a:r>
          </a:p>
        </p:txBody>
      </p:sp>
      <p:cxnSp>
        <p:nvCxnSpPr>
          <p:cNvPr id="30" name="Straight Connector 29"/>
          <p:cNvCxnSpPr/>
          <p:nvPr/>
        </p:nvCxnSpPr>
        <p:spPr>
          <a:xfrm>
            <a:off x="2342218" y="4761144"/>
            <a:ext cx="1205654" cy="0"/>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058870" y="4051498"/>
            <a:ext cx="2099734" cy="0"/>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650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Linear model implies a correlation matrix</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15703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Linear model implies a correlation matrix</a:t>
            </a:r>
          </a:p>
        </p:txBody>
      </p:sp>
      <p:sp>
        <p:nvSpPr>
          <p:cNvPr id="4" name="Content Placeholder 3"/>
          <p:cNvSpPr>
            <a:spLocks noGrp="1"/>
          </p:cNvSpPr>
          <p:nvPr>
            <p:ph sz="half" idx="1"/>
          </p:nvPr>
        </p:nvSpPr>
        <p:spPr/>
        <p:txBody>
          <a:bodyPr>
            <a:normAutofit/>
          </a:bodyPr>
          <a:lstStyle/>
          <a:p>
            <a:r>
              <a:rPr lang="en-US" dirty="0"/>
              <a:t>Correlations between x variables are free</a:t>
            </a:r>
          </a:p>
          <a:p>
            <a:endParaRPr lang="en-US" dirty="0"/>
          </a:p>
          <a:p>
            <a:r>
              <a:rPr lang="en-US" dirty="0"/>
              <a:t>Correlations involving y depend on the model</a:t>
            </a:r>
          </a:p>
          <a:p>
            <a:pPr lvl="1"/>
            <a:r>
              <a:rPr lang="en-US" dirty="0"/>
              <a:t>Trace all possible paths from x to y, or y to y</a:t>
            </a:r>
          </a:p>
          <a:p>
            <a:pPr lvl="1"/>
            <a:r>
              <a:rPr lang="en-US" dirty="0"/>
              <a:t>The correlation is sum of the paths</a:t>
            </a:r>
          </a:p>
          <a:p>
            <a:endParaRPr lang="en-US" dirty="0"/>
          </a:p>
        </p:txBody>
      </p:sp>
      <p:sp>
        <p:nvSpPr>
          <p:cNvPr id="5" name="Rectangle 4"/>
          <p:cNvSpPr/>
          <p:nvPr/>
        </p:nvSpPr>
        <p:spPr>
          <a:xfrm>
            <a:off x="5397500" y="2235200"/>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1</a:t>
            </a:r>
          </a:p>
        </p:txBody>
      </p:sp>
      <p:sp>
        <p:nvSpPr>
          <p:cNvPr id="6" name="Rectangle 5"/>
          <p:cNvSpPr/>
          <p:nvPr/>
        </p:nvSpPr>
        <p:spPr>
          <a:xfrm>
            <a:off x="5397500" y="2908300"/>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2</a:t>
            </a:r>
          </a:p>
        </p:txBody>
      </p:sp>
      <p:sp>
        <p:nvSpPr>
          <p:cNvPr id="7" name="Rectangle 6"/>
          <p:cNvSpPr/>
          <p:nvPr/>
        </p:nvSpPr>
        <p:spPr>
          <a:xfrm>
            <a:off x="5410200" y="3679324"/>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3</a:t>
            </a:r>
          </a:p>
        </p:txBody>
      </p:sp>
      <p:sp>
        <p:nvSpPr>
          <p:cNvPr id="9" name="Rectangle 8"/>
          <p:cNvSpPr/>
          <p:nvPr/>
        </p:nvSpPr>
        <p:spPr>
          <a:xfrm>
            <a:off x="7581900" y="3048000"/>
            <a:ext cx="533400" cy="5207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endParaRPr lang="en-US" baseline="-25000" dirty="0"/>
          </a:p>
        </p:txBody>
      </p:sp>
      <p:cxnSp>
        <p:nvCxnSpPr>
          <p:cNvPr id="10" name="Straight Arrow Connector 9"/>
          <p:cNvCxnSpPr>
            <a:stCxn id="5" idx="3"/>
            <a:endCxn id="9" idx="1"/>
          </p:cNvCxnSpPr>
          <p:nvPr/>
        </p:nvCxnSpPr>
        <p:spPr>
          <a:xfrm>
            <a:off x="5930900" y="2495550"/>
            <a:ext cx="1651000" cy="8128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6" idx="3"/>
            <a:endCxn id="9" idx="1"/>
          </p:cNvCxnSpPr>
          <p:nvPr/>
        </p:nvCxnSpPr>
        <p:spPr>
          <a:xfrm>
            <a:off x="5930900" y="3168650"/>
            <a:ext cx="1651000" cy="139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7" idx="3"/>
            <a:endCxn id="9" idx="1"/>
          </p:cNvCxnSpPr>
          <p:nvPr/>
        </p:nvCxnSpPr>
        <p:spPr>
          <a:xfrm flipV="1">
            <a:off x="5943600" y="3308350"/>
            <a:ext cx="1638300" cy="63132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8" idx="3"/>
            <a:endCxn id="9" idx="3"/>
          </p:cNvCxnSpPr>
          <p:nvPr/>
        </p:nvCxnSpPr>
        <p:spPr>
          <a:xfrm flipH="1">
            <a:off x="8115300" y="2681798"/>
            <a:ext cx="509596" cy="62655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Curved Connector 14"/>
          <p:cNvCxnSpPr>
            <a:stCxn id="5" idx="1"/>
            <a:endCxn id="6" idx="1"/>
          </p:cNvCxnSpPr>
          <p:nvPr/>
        </p:nvCxnSpPr>
        <p:spPr>
          <a:xfrm rot="10800000" flipV="1">
            <a:off x="5397500" y="2495550"/>
            <a:ext cx="12700" cy="673100"/>
          </a:xfrm>
          <a:prstGeom prst="curvedConnector3">
            <a:avLst>
              <a:gd name="adj1" fmla="val 18000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6" name="Curved Connector 15"/>
          <p:cNvCxnSpPr>
            <a:stCxn id="5" idx="1"/>
            <a:endCxn id="7" idx="1"/>
          </p:cNvCxnSpPr>
          <p:nvPr/>
        </p:nvCxnSpPr>
        <p:spPr>
          <a:xfrm rot="10800000" flipH="1" flipV="1">
            <a:off x="5397500" y="2495550"/>
            <a:ext cx="12700" cy="1444124"/>
          </a:xfrm>
          <a:prstGeom prst="curvedConnector3">
            <a:avLst>
              <a:gd name="adj1" fmla="val -2904858"/>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7" name="Curved Connector 16"/>
          <p:cNvCxnSpPr>
            <a:stCxn id="6" idx="1"/>
            <a:endCxn id="7" idx="1"/>
          </p:cNvCxnSpPr>
          <p:nvPr/>
        </p:nvCxnSpPr>
        <p:spPr>
          <a:xfrm rot="10800000" flipH="1" flipV="1">
            <a:off x="5397500" y="3168650"/>
            <a:ext cx="12700" cy="771024"/>
          </a:xfrm>
          <a:prstGeom prst="curvedConnector3">
            <a:avLst>
              <a:gd name="adj1" fmla="val -18000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8559800" y="2249898"/>
            <a:ext cx="444500" cy="506002"/>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a:t>
            </a:r>
          </a:p>
        </p:txBody>
      </p:sp>
      <p:sp>
        <p:nvSpPr>
          <p:cNvPr id="20" name="TextBox 19"/>
          <p:cNvSpPr txBox="1"/>
          <p:nvPr/>
        </p:nvSpPr>
        <p:spPr>
          <a:xfrm>
            <a:off x="6438900" y="2368550"/>
            <a:ext cx="263381" cy="307777"/>
          </a:xfrm>
          <a:prstGeom prst="rect">
            <a:avLst/>
          </a:prstGeom>
          <a:noFill/>
        </p:spPr>
        <p:txBody>
          <a:bodyPr wrap="none" lIns="0" tIns="0" rIns="0" bIns="0" rtlCol="0">
            <a:spAutoFit/>
          </a:bodyPr>
          <a:lstStyle/>
          <a:p>
            <a:r>
              <a:rPr lang="en-US" sz="2000" i="1" dirty="0"/>
              <a:t>β</a:t>
            </a:r>
            <a:r>
              <a:rPr lang="en-US" sz="2000" i="1" baseline="-25000" dirty="0"/>
              <a:t>1</a:t>
            </a:r>
            <a:endParaRPr lang="en-US" sz="2000" b="1" dirty="0"/>
          </a:p>
        </p:txBody>
      </p:sp>
      <p:sp>
        <p:nvSpPr>
          <p:cNvPr id="21" name="TextBox 20"/>
          <p:cNvSpPr txBox="1"/>
          <p:nvPr/>
        </p:nvSpPr>
        <p:spPr>
          <a:xfrm>
            <a:off x="6451600" y="2851150"/>
            <a:ext cx="263381" cy="307777"/>
          </a:xfrm>
          <a:prstGeom prst="rect">
            <a:avLst/>
          </a:prstGeom>
          <a:noFill/>
        </p:spPr>
        <p:txBody>
          <a:bodyPr wrap="none" lIns="0" tIns="0" rIns="0" bIns="0" rtlCol="0">
            <a:spAutoFit/>
          </a:bodyPr>
          <a:lstStyle/>
          <a:p>
            <a:r>
              <a:rPr lang="en-US" sz="2000" i="1" dirty="0"/>
              <a:t>β</a:t>
            </a:r>
            <a:r>
              <a:rPr lang="en-US" sz="2000" i="1" baseline="-25000" dirty="0"/>
              <a:t>2</a:t>
            </a:r>
            <a:endParaRPr lang="en-US" sz="2000" b="1" dirty="0"/>
          </a:p>
        </p:txBody>
      </p:sp>
      <p:sp>
        <p:nvSpPr>
          <p:cNvPr id="22" name="TextBox 21"/>
          <p:cNvSpPr txBox="1"/>
          <p:nvPr/>
        </p:nvSpPr>
        <p:spPr>
          <a:xfrm>
            <a:off x="6435581" y="3371547"/>
            <a:ext cx="263381" cy="307777"/>
          </a:xfrm>
          <a:prstGeom prst="rect">
            <a:avLst/>
          </a:prstGeom>
          <a:noFill/>
        </p:spPr>
        <p:txBody>
          <a:bodyPr wrap="none" lIns="0" tIns="0" rIns="0" bIns="0" rtlCol="0">
            <a:spAutoFit/>
          </a:bodyPr>
          <a:lstStyle/>
          <a:p>
            <a:r>
              <a:rPr lang="en-US" sz="2000" i="1" dirty="0"/>
              <a:t>β</a:t>
            </a:r>
            <a:r>
              <a:rPr lang="en-US" sz="2000" i="1" baseline="-25000" dirty="0"/>
              <a:t>3</a:t>
            </a:r>
            <a:endParaRPr lang="en-US" sz="2000" b="1" dirty="0"/>
          </a:p>
        </p:txBody>
      </p:sp>
      <p:sp>
        <p:nvSpPr>
          <p:cNvPr id="28" name="TextBox 27"/>
          <p:cNvSpPr txBox="1"/>
          <p:nvPr/>
        </p:nvSpPr>
        <p:spPr>
          <a:xfrm>
            <a:off x="628650" y="6242447"/>
            <a:ext cx="4384842" cy="615553"/>
          </a:xfrm>
          <a:prstGeom prst="rect">
            <a:avLst/>
          </a:prstGeom>
          <a:noFill/>
        </p:spPr>
        <p:txBody>
          <a:bodyPr wrap="square" lIns="0" tIns="0" rIns="0" bIns="0" rtlCol="0">
            <a:spAutoFit/>
          </a:bodyPr>
          <a:lstStyle/>
          <a:p>
            <a:r>
              <a:rPr lang="en-US" sz="1000" b="1" dirty="0"/>
              <a:t>Working with correlations requires that all estimates are standardized. If we have raw estimates, then the same calculations will lead to covariance matrix, but we need to take also variances of the variables into consideration.</a:t>
            </a:r>
          </a:p>
        </p:txBody>
      </p:sp>
    </p:spTree>
    <p:extLst>
      <p:ext uri="{BB962C8B-B14F-4D97-AF65-F5344CB8AC3E}">
        <p14:creationId xmlns:p14="http://schemas.microsoft.com/office/powerpoint/2010/main" val="3901827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Linear model implies a correlation matrix</a:t>
            </a:r>
          </a:p>
        </p:txBody>
      </p:sp>
      <p:sp>
        <p:nvSpPr>
          <p:cNvPr id="4" name="Content Placeholder 3"/>
          <p:cNvSpPr>
            <a:spLocks noGrp="1"/>
          </p:cNvSpPr>
          <p:nvPr>
            <p:ph sz="half" idx="1"/>
          </p:nvPr>
        </p:nvSpPr>
        <p:spPr>
          <a:xfrm>
            <a:off x="628650" y="1825625"/>
            <a:ext cx="3886200" cy="4351338"/>
          </a:xfrm>
        </p:spPr>
        <p:txBody>
          <a:bodyPr>
            <a:normAutofit fontScale="92500" lnSpcReduction="10000"/>
          </a:bodyPr>
          <a:lstStyle/>
          <a:p>
            <a:r>
              <a:rPr lang="en-US" sz="1900" dirty="0"/>
              <a:t>Tracing rules</a:t>
            </a:r>
            <a:r>
              <a:rPr lang="en-US" sz="1900" baseline="30000" dirty="0"/>
              <a:t>1</a:t>
            </a:r>
          </a:p>
          <a:p>
            <a:pPr lvl="1"/>
            <a:r>
              <a:rPr lang="en-US" sz="1900" dirty="0"/>
              <a:t>You can trace backward up an arrow and then forward along the next, or forwards from one variable to the other, but never forward and then back.</a:t>
            </a:r>
          </a:p>
          <a:p>
            <a:pPr lvl="1"/>
            <a:r>
              <a:rPr lang="en-US" sz="1900" dirty="0"/>
              <a:t>You can pass through each variable only once in a given chain of paths.</a:t>
            </a:r>
          </a:p>
          <a:p>
            <a:pPr lvl="1"/>
            <a:r>
              <a:rPr lang="en-US" sz="1900" dirty="0"/>
              <a:t>No more than one bi-directional arrow can be included in each path-chain</a:t>
            </a:r>
          </a:p>
          <a:p>
            <a:pPr marL="342900" indent="-342900">
              <a:buFont typeface="Arial"/>
              <a:buChar char="•"/>
            </a:pPr>
            <a:endParaRPr lang="en-US" dirty="0"/>
          </a:p>
          <a:p>
            <a:pPr marL="0" indent="0">
              <a:buNone/>
            </a:pPr>
            <a:r>
              <a:rPr lang="en-US" sz="1900" b="0" i="1" dirty="0" err="1"/>
              <a:t>cor</a:t>
            </a:r>
            <a:r>
              <a:rPr lang="en-US" sz="1900" b="0" i="1" dirty="0"/>
              <a:t>(x</a:t>
            </a:r>
            <a:r>
              <a:rPr lang="en-US" sz="1900" b="0" i="1" baseline="-25000" dirty="0"/>
              <a:t>1</a:t>
            </a:r>
            <a:r>
              <a:rPr lang="en-US" sz="1900" b="0" i="1" dirty="0"/>
              <a:t>,y) = </a:t>
            </a:r>
            <a:r>
              <a:rPr lang="en-US" sz="1900" b="0" i="1" dirty="0">
                <a:solidFill>
                  <a:schemeClr val="accent5"/>
                </a:solidFill>
              </a:rPr>
              <a:t>	</a:t>
            </a:r>
            <a:r>
              <a:rPr lang="en-US" sz="1900" b="0" i="1" dirty="0">
                <a:solidFill>
                  <a:srgbClr val="FF0000"/>
                </a:solidFill>
              </a:rPr>
              <a:t>β</a:t>
            </a:r>
            <a:r>
              <a:rPr lang="en-US" sz="1900" b="0" i="1" baseline="-25000" dirty="0">
                <a:solidFill>
                  <a:srgbClr val="FF0000"/>
                </a:solidFill>
              </a:rPr>
              <a:t>1</a:t>
            </a:r>
            <a:r>
              <a:rPr lang="en-US" sz="1900" b="0" i="1" baseline="-25000" dirty="0">
                <a:solidFill>
                  <a:schemeClr val="accent5"/>
                </a:solidFill>
              </a:rPr>
              <a:t> </a:t>
            </a:r>
            <a:r>
              <a:rPr lang="en-US" sz="1900" b="0" i="1" dirty="0"/>
              <a:t>+ </a:t>
            </a:r>
          </a:p>
          <a:p>
            <a:pPr marL="0" indent="0">
              <a:buNone/>
            </a:pPr>
            <a:r>
              <a:rPr lang="en-US" sz="1900" b="0" i="1" dirty="0"/>
              <a:t>		</a:t>
            </a:r>
            <a:r>
              <a:rPr lang="en-US" sz="1900" b="0" i="1" dirty="0" err="1">
                <a:solidFill>
                  <a:srgbClr val="7030A0"/>
                </a:solidFill>
              </a:rPr>
              <a:t>cor</a:t>
            </a:r>
            <a:r>
              <a:rPr lang="en-US" sz="1900" b="0" i="1" dirty="0">
                <a:solidFill>
                  <a:srgbClr val="7030A0"/>
                </a:solidFill>
              </a:rPr>
              <a:t>(x</a:t>
            </a:r>
            <a:r>
              <a:rPr lang="en-US" sz="1900" b="0" i="1" baseline="-25000" dirty="0">
                <a:solidFill>
                  <a:srgbClr val="7030A0"/>
                </a:solidFill>
              </a:rPr>
              <a:t>1</a:t>
            </a:r>
            <a:r>
              <a:rPr lang="en-US" sz="1900" b="0" i="1" dirty="0">
                <a:solidFill>
                  <a:srgbClr val="7030A0"/>
                </a:solidFill>
              </a:rPr>
              <a:t>,x</a:t>
            </a:r>
            <a:r>
              <a:rPr lang="en-US" sz="1900" b="0" i="1" baseline="-25000" dirty="0">
                <a:solidFill>
                  <a:srgbClr val="7030A0"/>
                </a:solidFill>
              </a:rPr>
              <a:t>2</a:t>
            </a:r>
            <a:r>
              <a:rPr lang="en-US" sz="1900" b="0" i="1" dirty="0">
                <a:solidFill>
                  <a:srgbClr val="7030A0"/>
                </a:solidFill>
              </a:rPr>
              <a:t>) β</a:t>
            </a:r>
            <a:r>
              <a:rPr lang="en-US" sz="1900" b="0" i="1" baseline="-25000" dirty="0">
                <a:solidFill>
                  <a:srgbClr val="7030A0"/>
                </a:solidFill>
              </a:rPr>
              <a:t>2</a:t>
            </a:r>
            <a:r>
              <a:rPr lang="en-US" sz="1900" b="0" i="1" dirty="0"/>
              <a:t>+ </a:t>
            </a:r>
          </a:p>
          <a:p>
            <a:pPr marL="0" indent="0">
              <a:buNone/>
            </a:pPr>
            <a:r>
              <a:rPr lang="en-US" sz="1900" b="0" i="1" dirty="0"/>
              <a:t>		</a:t>
            </a:r>
            <a:r>
              <a:rPr lang="en-US" sz="1900" b="0" i="1" dirty="0" err="1">
                <a:solidFill>
                  <a:srgbClr val="FFC000"/>
                </a:solidFill>
              </a:rPr>
              <a:t>cor</a:t>
            </a:r>
            <a:r>
              <a:rPr lang="en-US" sz="1900" b="0" i="1" dirty="0">
                <a:solidFill>
                  <a:srgbClr val="FFC000"/>
                </a:solidFill>
              </a:rPr>
              <a:t>(x</a:t>
            </a:r>
            <a:r>
              <a:rPr lang="en-US" sz="1900" b="0" i="1" baseline="-25000" dirty="0">
                <a:solidFill>
                  <a:srgbClr val="FFC000"/>
                </a:solidFill>
              </a:rPr>
              <a:t>1</a:t>
            </a:r>
            <a:r>
              <a:rPr lang="en-US" sz="1900" b="0" i="1" dirty="0">
                <a:solidFill>
                  <a:srgbClr val="FFC000"/>
                </a:solidFill>
              </a:rPr>
              <a:t>,x</a:t>
            </a:r>
            <a:r>
              <a:rPr lang="en-US" sz="1900" b="0" i="1" baseline="-25000" dirty="0">
                <a:solidFill>
                  <a:srgbClr val="FFC000"/>
                </a:solidFill>
              </a:rPr>
              <a:t>3</a:t>
            </a:r>
            <a:r>
              <a:rPr lang="en-US" sz="1900" b="0" i="1" dirty="0">
                <a:solidFill>
                  <a:srgbClr val="FFC000"/>
                </a:solidFill>
              </a:rPr>
              <a:t>) β</a:t>
            </a:r>
            <a:r>
              <a:rPr lang="en-US" sz="1900" b="0" i="1" baseline="-25000" dirty="0">
                <a:solidFill>
                  <a:srgbClr val="FFC000"/>
                </a:solidFill>
              </a:rPr>
              <a:t>3</a:t>
            </a:r>
          </a:p>
        </p:txBody>
      </p:sp>
      <p:sp>
        <p:nvSpPr>
          <p:cNvPr id="2" name="Content Placeholder 1"/>
          <p:cNvSpPr>
            <a:spLocks noGrp="1"/>
          </p:cNvSpPr>
          <p:nvPr>
            <p:ph sz="half" idx="2"/>
          </p:nvPr>
        </p:nvSpPr>
        <p:spPr/>
        <p:txBody>
          <a:bodyPr>
            <a:normAutofit fontScale="92500" lnSpcReduction="10000"/>
          </a:bodyPr>
          <a:lstStyle/>
          <a:p>
            <a:endParaRPr lang="en-US" dirty="0"/>
          </a:p>
        </p:txBody>
      </p:sp>
      <p:sp>
        <p:nvSpPr>
          <p:cNvPr id="5" name="Rectangle 4"/>
          <p:cNvSpPr/>
          <p:nvPr/>
        </p:nvSpPr>
        <p:spPr>
          <a:xfrm>
            <a:off x="5397500" y="2235200"/>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1</a:t>
            </a:r>
          </a:p>
        </p:txBody>
      </p:sp>
      <p:sp>
        <p:nvSpPr>
          <p:cNvPr id="6" name="Rectangle 5"/>
          <p:cNvSpPr/>
          <p:nvPr/>
        </p:nvSpPr>
        <p:spPr>
          <a:xfrm>
            <a:off x="5397500" y="2908300"/>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2</a:t>
            </a:r>
          </a:p>
        </p:txBody>
      </p:sp>
      <p:sp>
        <p:nvSpPr>
          <p:cNvPr id="7" name="Rectangle 6"/>
          <p:cNvSpPr/>
          <p:nvPr/>
        </p:nvSpPr>
        <p:spPr>
          <a:xfrm>
            <a:off x="5410200" y="3679324"/>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3</a:t>
            </a:r>
          </a:p>
        </p:txBody>
      </p:sp>
      <p:sp>
        <p:nvSpPr>
          <p:cNvPr id="9" name="Rectangle 8"/>
          <p:cNvSpPr/>
          <p:nvPr/>
        </p:nvSpPr>
        <p:spPr>
          <a:xfrm>
            <a:off x="7581900" y="3048000"/>
            <a:ext cx="533400" cy="5207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endParaRPr lang="en-US" baseline="-25000" dirty="0"/>
          </a:p>
        </p:txBody>
      </p:sp>
      <p:cxnSp>
        <p:nvCxnSpPr>
          <p:cNvPr id="10" name="Straight Arrow Connector 9"/>
          <p:cNvCxnSpPr>
            <a:stCxn id="5" idx="3"/>
            <a:endCxn id="9" idx="1"/>
          </p:cNvCxnSpPr>
          <p:nvPr/>
        </p:nvCxnSpPr>
        <p:spPr>
          <a:xfrm>
            <a:off x="5930900" y="2495550"/>
            <a:ext cx="1651000" cy="8128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6" idx="3"/>
            <a:endCxn id="9" idx="1"/>
          </p:cNvCxnSpPr>
          <p:nvPr/>
        </p:nvCxnSpPr>
        <p:spPr>
          <a:xfrm>
            <a:off x="5930900" y="3168650"/>
            <a:ext cx="1651000" cy="139700"/>
          </a:xfrm>
          <a:prstGeom prst="straightConnector1">
            <a:avLst/>
          </a:prstGeom>
          <a:ln>
            <a:solidFill>
              <a:srgbClr val="7030A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7" idx="3"/>
            <a:endCxn id="9" idx="1"/>
          </p:cNvCxnSpPr>
          <p:nvPr/>
        </p:nvCxnSpPr>
        <p:spPr>
          <a:xfrm flipV="1">
            <a:off x="5943600" y="3308350"/>
            <a:ext cx="1638300" cy="631324"/>
          </a:xfrm>
          <a:prstGeom prst="straightConnector1">
            <a:avLst/>
          </a:prstGeom>
          <a:ln>
            <a:solidFill>
              <a:srgbClr val="FFC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8" idx="3"/>
            <a:endCxn id="9" idx="3"/>
          </p:cNvCxnSpPr>
          <p:nvPr/>
        </p:nvCxnSpPr>
        <p:spPr>
          <a:xfrm flipH="1">
            <a:off x="8115300" y="2681798"/>
            <a:ext cx="509596" cy="62655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Curved Connector 14"/>
          <p:cNvCxnSpPr>
            <a:stCxn id="5" idx="1"/>
            <a:endCxn id="6" idx="1"/>
          </p:cNvCxnSpPr>
          <p:nvPr/>
        </p:nvCxnSpPr>
        <p:spPr>
          <a:xfrm rot="10800000" flipV="1">
            <a:off x="5397500" y="2495550"/>
            <a:ext cx="12700" cy="673100"/>
          </a:xfrm>
          <a:prstGeom prst="curvedConnector3">
            <a:avLst>
              <a:gd name="adj1" fmla="val 1800000"/>
            </a:avLst>
          </a:prstGeom>
          <a:ln>
            <a:solidFill>
              <a:srgbClr val="7030A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6" name="Curved Connector 15"/>
          <p:cNvCxnSpPr>
            <a:stCxn id="5" idx="1"/>
            <a:endCxn id="7" idx="1"/>
          </p:cNvCxnSpPr>
          <p:nvPr/>
        </p:nvCxnSpPr>
        <p:spPr>
          <a:xfrm rot="10800000" flipH="1" flipV="1">
            <a:off x="5397500" y="2495550"/>
            <a:ext cx="12700" cy="1444124"/>
          </a:xfrm>
          <a:prstGeom prst="curvedConnector3">
            <a:avLst>
              <a:gd name="adj1" fmla="val -2904858"/>
            </a:avLst>
          </a:prstGeom>
          <a:ln>
            <a:solidFill>
              <a:srgbClr val="FFC00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7" name="Curved Connector 16"/>
          <p:cNvCxnSpPr>
            <a:stCxn id="6" idx="1"/>
            <a:endCxn id="7" idx="1"/>
          </p:cNvCxnSpPr>
          <p:nvPr/>
        </p:nvCxnSpPr>
        <p:spPr>
          <a:xfrm rot="10800000" flipH="1" flipV="1">
            <a:off x="5397500" y="3168650"/>
            <a:ext cx="12700" cy="771024"/>
          </a:xfrm>
          <a:prstGeom prst="curvedConnector3">
            <a:avLst>
              <a:gd name="adj1" fmla="val -18000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8559800" y="2249898"/>
            <a:ext cx="444500" cy="506002"/>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a:t>
            </a:r>
          </a:p>
        </p:txBody>
      </p:sp>
      <p:sp>
        <p:nvSpPr>
          <p:cNvPr id="20" name="TextBox 19"/>
          <p:cNvSpPr txBox="1"/>
          <p:nvPr/>
        </p:nvSpPr>
        <p:spPr>
          <a:xfrm>
            <a:off x="6438900" y="2368550"/>
            <a:ext cx="263381" cy="307777"/>
          </a:xfrm>
          <a:prstGeom prst="rect">
            <a:avLst/>
          </a:prstGeom>
          <a:noFill/>
        </p:spPr>
        <p:txBody>
          <a:bodyPr wrap="none" lIns="0" tIns="0" rIns="0" bIns="0" rtlCol="0">
            <a:spAutoFit/>
          </a:bodyPr>
          <a:lstStyle/>
          <a:p>
            <a:r>
              <a:rPr lang="en-US" sz="2000" i="1" dirty="0"/>
              <a:t>β</a:t>
            </a:r>
            <a:r>
              <a:rPr lang="en-US" sz="2000" i="1" baseline="-25000" dirty="0"/>
              <a:t>1</a:t>
            </a:r>
            <a:endParaRPr lang="en-US" sz="2000" b="1" dirty="0"/>
          </a:p>
        </p:txBody>
      </p:sp>
      <p:sp>
        <p:nvSpPr>
          <p:cNvPr id="21" name="TextBox 20"/>
          <p:cNvSpPr txBox="1"/>
          <p:nvPr/>
        </p:nvSpPr>
        <p:spPr>
          <a:xfrm>
            <a:off x="6451600" y="2851150"/>
            <a:ext cx="263381" cy="307777"/>
          </a:xfrm>
          <a:prstGeom prst="rect">
            <a:avLst/>
          </a:prstGeom>
          <a:noFill/>
        </p:spPr>
        <p:txBody>
          <a:bodyPr wrap="none" lIns="0" tIns="0" rIns="0" bIns="0" rtlCol="0">
            <a:spAutoFit/>
          </a:bodyPr>
          <a:lstStyle/>
          <a:p>
            <a:r>
              <a:rPr lang="en-US" sz="2000" i="1" dirty="0"/>
              <a:t>β</a:t>
            </a:r>
            <a:r>
              <a:rPr lang="en-US" sz="2000" i="1" baseline="-25000" dirty="0"/>
              <a:t>2</a:t>
            </a:r>
            <a:endParaRPr lang="en-US" sz="2000" b="1" dirty="0"/>
          </a:p>
        </p:txBody>
      </p:sp>
      <p:sp>
        <p:nvSpPr>
          <p:cNvPr id="22" name="TextBox 21"/>
          <p:cNvSpPr txBox="1"/>
          <p:nvPr/>
        </p:nvSpPr>
        <p:spPr>
          <a:xfrm>
            <a:off x="6435581" y="3371547"/>
            <a:ext cx="263381" cy="307777"/>
          </a:xfrm>
          <a:prstGeom prst="rect">
            <a:avLst/>
          </a:prstGeom>
          <a:noFill/>
        </p:spPr>
        <p:txBody>
          <a:bodyPr wrap="none" lIns="0" tIns="0" rIns="0" bIns="0" rtlCol="0">
            <a:spAutoFit/>
          </a:bodyPr>
          <a:lstStyle/>
          <a:p>
            <a:r>
              <a:rPr lang="en-US" sz="2000" i="1" dirty="0"/>
              <a:t>β</a:t>
            </a:r>
            <a:r>
              <a:rPr lang="en-US" sz="2000" i="1" baseline="-25000" dirty="0"/>
              <a:t>3</a:t>
            </a:r>
            <a:endParaRPr lang="en-US" sz="2000" b="1" dirty="0"/>
          </a:p>
        </p:txBody>
      </p:sp>
      <p:sp>
        <p:nvSpPr>
          <p:cNvPr id="23" name="TextBox 22">
            <a:extLst>
              <a:ext uri="{FF2B5EF4-FFF2-40B4-BE49-F238E27FC236}">
                <a16:creationId xmlns:a16="http://schemas.microsoft.com/office/drawing/2014/main" id="{2E67AB6F-1E0B-6D48-B972-53E5F422FC94}"/>
              </a:ext>
            </a:extLst>
          </p:cNvPr>
          <p:cNvSpPr txBox="1"/>
          <p:nvPr/>
        </p:nvSpPr>
        <p:spPr>
          <a:xfrm>
            <a:off x="5253813" y="6610766"/>
            <a:ext cx="4384842" cy="153888"/>
          </a:xfrm>
          <a:prstGeom prst="rect">
            <a:avLst/>
          </a:prstGeom>
          <a:noFill/>
        </p:spPr>
        <p:txBody>
          <a:bodyPr wrap="square" lIns="0" tIns="0" rIns="0" bIns="0" rtlCol="0">
            <a:spAutoFit/>
          </a:bodyPr>
          <a:lstStyle/>
          <a:p>
            <a:r>
              <a:rPr lang="en-US" sz="1000" dirty="0"/>
              <a:t>1 quoted from http://</a:t>
            </a:r>
            <a:r>
              <a:rPr lang="en-US" sz="1000" dirty="0" err="1"/>
              <a:t>en.wikipedia.org</a:t>
            </a:r>
            <a:r>
              <a:rPr lang="en-US" sz="1000" dirty="0"/>
              <a:t>/wiki/</a:t>
            </a:r>
            <a:r>
              <a:rPr lang="en-US" sz="1000" dirty="0" err="1"/>
              <a:t>Path_analysis</a:t>
            </a:r>
            <a:r>
              <a:rPr lang="en-US" sz="1000" dirty="0"/>
              <a:t>_(statistics)</a:t>
            </a:r>
          </a:p>
        </p:txBody>
      </p:sp>
    </p:spTree>
    <p:extLst>
      <p:ext uri="{BB962C8B-B14F-4D97-AF65-F5344CB8AC3E}">
        <p14:creationId xmlns:p14="http://schemas.microsoft.com/office/powerpoint/2010/main" val="1534392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Linear model implies a correlation matrix</a:t>
            </a:r>
          </a:p>
        </p:txBody>
      </p:sp>
      <p:sp>
        <p:nvSpPr>
          <p:cNvPr id="4" name="Content Placeholder 3"/>
          <p:cNvSpPr>
            <a:spLocks noGrp="1"/>
          </p:cNvSpPr>
          <p:nvPr>
            <p:ph sz="half" idx="1"/>
          </p:nvPr>
        </p:nvSpPr>
        <p:spPr/>
        <p:txBody>
          <a:bodyPr>
            <a:noAutofit/>
          </a:bodyPr>
          <a:lstStyle/>
          <a:p>
            <a:pPr>
              <a:lnSpc>
                <a:spcPct val="80000"/>
              </a:lnSpc>
            </a:pPr>
            <a:r>
              <a:rPr lang="en-US" sz="1800" dirty="0"/>
              <a:t>Tracing rules</a:t>
            </a:r>
            <a:r>
              <a:rPr lang="en-US" sz="1800" baseline="30000" dirty="0"/>
              <a:t>1</a:t>
            </a:r>
          </a:p>
          <a:p>
            <a:pPr lvl="1">
              <a:lnSpc>
                <a:spcPct val="80000"/>
              </a:lnSpc>
            </a:pPr>
            <a:r>
              <a:rPr lang="en-US" dirty="0"/>
              <a:t>You can trace backward up an arrow and then forward along the next, or forwards from one variable to the other, but never forward and then back.</a:t>
            </a:r>
          </a:p>
          <a:p>
            <a:pPr lvl="1">
              <a:lnSpc>
                <a:spcPct val="80000"/>
              </a:lnSpc>
            </a:pPr>
            <a:r>
              <a:rPr lang="en-US" dirty="0"/>
              <a:t>You can pass through each variable only once in a given chain of paths.</a:t>
            </a:r>
          </a:p>
          <a:p>
            <a:pPr lvl="1">
              <a:lnSpc>
                <a:spcPct val="80000"/>
              </a:lnSpc>
            </a:pPr>
            <a:r>
              <a:rPr lang="en-US" dirty="0"/>
              <a:t>No more than one bi-directional arrow can be included in each path-chain</a:t>
            </a:r>
          </a:p>
          <a:p>
            <a:pPr marL="342900" indent="-342900">
              <a:buFont typeface="Arial"/>
              <a:buChar char="•"/>
            </a:pPr>
            <a:endParaRPr lang="en-US" sz="1800" dirty="0"/>
          </a:p>
          <a:p>
            <a:pPr marL="0" indent="0">
              <a:buNone/>
            </a:pPr>
            <a:r>
              <a:rPr lang="en-US" sz="1800" i="1" dirty="0" err="1"/>
              <a:t>v</a:t>
            </a:r>
            <a:r>
              <a:rPr lang="en-US" sz="1800" b="0" i="1" dirty="0" err="1"/>
              <a:t>ar</a:t>
            </a:r>
            <a:r>
              <a:rPr lang="en-US" sz="1800" b="0" i="1" dirty="0"/>
              <a:t>(y) = β</a:t>
            </a:r>
            <a:r>
              <a:rPr lang="en-US" sz="1800" b="0" i="1" baseline="-25000" dirty="0"/>
              <a:t>1</a:t>
            </a:r>
            <a:r>
              <a:rPr lang="en-US" sz="1800" b="0" i="1" baseline="30000" dirty="0"/>
              <a:t>2</a:t>
            </a:r>
            <a:r>
              <a:rPr lang="en-US" sz="1800" b="0" i="1" baseline="-25000" dirty="0"/>
              <a:t> </a:t>
            </a:r>
            <a:r>
              <a:rPr lang="en-US" sz="1800" b="0" i="1" dirty="0"/>
              <a:t>+ β</a:t>
            </a:r>
            <a:r>
              <a:rPr lang="en-US" sz="1800" b="0" i="1" baseline="-25000" dirty="0"/>
              <a:t>2</a:t>
            </a:r>
            <a:r>
              <a:rPr lang="en-US" sz="1800" b="0" i="1" baseline="30000" dirty="0"/>
              <a:t>2</a:t>
            </a:r>
            <a:r>
              <a:rPr lang="en-US" sz="1800" b="0" i="1" dirty="0"/>
              <a:t> + β</a:t>
            </a:r>
            <a:r>
              <a:rPr lang="en-US" sz="1800" b="0" i="1" baseline="-25000" dirty="0"/>
              <a:t>3</a:t>
            </a:r>
            <a:r>
              <a:rPr lang="en-US" sz="1800" b="0" i="1" baseline="30000" dirty="0"/>
              <a:t>2 </a:t>
            </a:r>
            <a:r>
              <a:rPr lang="en-US" sz="1800" b="0" i="1" dirty="0"/>
              <a:t>+</a:t>
            </a:r>
            <a:br>
              <a:rPr lang="en-US" sz="1800" b="0" i="1" dirty="0"/>
            </a:br>
            <a:r>
              <a:rPr lang="en-US" sz="1800" b="0" i="1" dirty="0"/>
              <a:t>             2cor(x</a:t>
            </a:r>
            <a:r>
              <a:rPr lang="en-US" sz="1800" b="0" i="1" baseline="-25000" dirty="0"/>
              <a:t>1</a:t>
            </a:r>
            <a:r>
              <a:rPr lang="en-US" sz="1800" b="0" i="1" dirty="0"/>
              <a:t>,x</a:t>
            </a:r>
            <a:r>
              <a:rPr lang="en-US" sz="1800" b="0" i="1" baseline="-25000" dirty="0"/>
              <a:t>2</a:t>
            </a:r>
            <a:r>
              <a:rPr lang="en-US" sz="1800" b="0" i="1" dirty="0"/>
              <a:t>) β</a:t>
            </a:r>
            <a:r>
              <a:rPr lang="en-US" sz="1800" b="0" i="1" baseline="-25000" dirty="0"/>
              <a:t>1 </a:t>
            </a:r>
            <a:r>
              <a:rPr lang="en-US" sz="1800" b="0" i="1" dirty="0"/>
              <a:t>β</a:t>
            </a:r>
            <a:r>
              <a:rPr lang="en-US" sz="1800" b="0" i="1" baseline="-25000" dirty="0"/>
              <a:t>2 </a:t>
            </a:r>
            <a:r>
              <a:rPr lang="en-US" sz="1800" b="0" i="1" dirty="0"/>
              <a:t>+ </a:t>
            </a:r>
            <a:br>
              <a:rPr lang="en-US" sz="1800" b="0" i="1" dirty="0"/>
            </a:br>
            <a:r>
              <a:rPr lang="en-US" sz="1800" b="0" i="1" dirty="0"/>
              <a:t>	2cor(x</a:t>
            </a:r>
            <a:r>
              <a:rPr lang="en-US" sz="1800" b="0" i="1" baseline="-25000" dirty="0"/>
              <a:t>1</a:t>
            </a:r>
            <a:r>
              <a:rPr lang="en-US" sz="1800" b="0" i="1" dirty="0"/>
              <a:t>,x</a:t>
            </a:r>
            <a:r>
              <a:rPr lang="en-US" sz="1800" b="0" i="1" baseline="-25000" dirty="0"/>
              <a:t>3</a:t>
            </a:r>
            <a:r>
              <a:rPr lang="en-US" sz="1800" b="0" i="1" dirty="0"/>
              <a:t>) β</a:t>
            </a:r>
            <a:r>
              <a:rPr lang="en-US" sz="1800" b="0" i="1" baseline="-25000" dirty="0"/>
              <a:t>1 </a:t>
            </a:r>
            <a:r>
              <a:rPr lang="en-US" sz="1800" b="0" i="1" dirty="0"/>
              <a:t>β</a:t>
            </a:r>
            <a:r>
              <a:rPr lang="en-US" sz="1800" b="0" i="1" baseline="-25000" dirty="0"/>
              <a:t>3 </a:t>
            </a:r>
            <a:r>
              <a:rPr lang="en-US" sz="1800" b="0" i="1" dirty="0"/>
              <a:t>+</a:t>
            </a:r>
            <a:br>
              <a:rPr lang="en-US" sz="1800" b="0" i="1" dirty="0"/>
            </a:br>
            <a:r>
              <a:rPr lang="en-US" sz="1800" b="0" i="1" dirty="0"/>
              <a:t> 	2cor(x</a:t>
            </a:r>
            <a:r>
              <a:rPr lang="en-US" sz="1800" b="0" i="1" baseline="-25000" dirty="0"/>
              <a:t>2</a:t>
            </a:r>
            <a:r>
              <a:rPr lang="en-US" sz="1800" b="0" i="1" dirty="0"/>
              <a:t>,x</a:t>
            </a:r>
            <a:r>
              <a:rPr lang="en-US" sz="1800" b="0" i="1" baseline="-25000" dirty="0"/>
              <a:t>3</a:t>
            </a:r>
            <a:r>
              <a:rPr lang="en-US" sz="1800" b="0" i="1" dirty="0"/>
              <a:t>) β</a:t>
            </a:r>
            <a:r>
              <a:rPr lang="en-US" sz="1800" b="0" i="1" baseline="-25000" dirty="0"/>
              <a:t>2 </a:t>
            </a:r>
            <a:r>
              <a:rPr lang="en-US" sz="1800" b="0" i="1" dirty="0"/>
              <a:t>β</a:t>
            </a:r>
            <a:r>
              <a:rPr lang="en-US" sz="1800" b="0" i="1" baseline="-25000" dirty="0"/>
              <a:t>3 </a:t>
            </a:r>
            <a:r>
              <a:rPr lang="en-US" sz="1800" b="0" i="1" dirty="0"/>
              <a:t>+</a:t>
            </a:r>
            <a:br>
              <a:rPr lang="en-US" sz="1800" b="0" i="1" dirty="0"/>
            </a:br>
            <a:r>
              <a:rPr lang="en-US" sz="1800" b="0" i="1" dirty="0"/>
              <a:t>	</a:t>
            </a:r>
            <a:r>
              <a:rPr lang="en-US" sz="1800" b="0" i="1" dirty="0" err="1"/>
              <a:t>var</a:t>
            </a:r>
            <a:r>
              <a:rPr lang="en-US" sz="1800" b="0" i="1" dirty="0"/>
              <a:t>(u)</a:t>
            </a:r>
            <a:endParaRPr lang="en-US" sz="1800" b="0" i="1" baseline="-25000" dirty="0"/>
          </a:p>
        </p:txBody>
      </p:sp>
      <p:sp>
        <p:nvSpPr>
          <p:cNvPr id="5" name="Rectangle 4"/>
          <p:cNvSpPr/>
          <p:nvPr/>
        </p:nvSpPr>
        <p:spPr>
          <a:xfrm>
            <a:off x="5397500" y="2235200"/>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1</a:t>
            </a:r>
          </a:p>
        </p:txBody>
      </p:sp>
      <p:sp>
        <p:nvSpPr>
          <p:cNvPr id="6" name="Rectangle 5"/>
          <p:cNvSpPr/>
          <p:nvPr/>
        </p:nvSpPr>
        <p:spPr>
          <a:xfrm>
            <a:off x="5397500" y="2908300"/>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2</a:t>
            </a:r>
          </a:p>
        </p:txBody>
      </p:sp>
      <p:sp>
        <p:nvSpPr>
          <p:cNvPr id="7" name="Rectangle 6"/>
          <p:cNvSpPr/>
          <p:nvPr/>
        </p:nvSpPr>
        <p:spPr>
          <a:xfrm>
            <a:off x="5410200" y="3679324"/>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3</a:t>
            </a:r>
          </a:p>
        </p:txBody>
      </p:sp>
      <p:sp>
        <p:nvSpPr>
          <p:cNvPr id="9" name="Rectangle 8"/>
          <p:cNvSpPr/>
          <p:nvPr/>
        </p:nvSpPr>
        <p:spPr>
          <a:xfrm>
            <a:off x="7581900" y="3048000"/>
            <a:ext cx="533400" cy="5207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endParaRPr lang="en-US" baseline="-25000" dirty="0"/>
          </a:p>
        </p:txBody>
      </p:sp>
      <p:cxnSp>
        <p:nvCxnSpPr>
          <p:cNvPr id="10" name="Straight Arrow Connector 9"/>
          <p:cNvCxnSpPr>
            <a:stCxn id="5" idx="3"/>
            <a:endCxn id="9" idx="1"/>
          </p:cNvCxnSpPr>
          <p:nvPr/>
        </p:nvCxnSpPr>
        <p:spPr>
          <a:xfrm>
            <a:off x="5930900" y="2495550"/>
            <a:ext cx="1651000" cy="8128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6" idx="3"/>
            <a:endCxn id="9" idx="1"/>
          </p:cNvCxnSpPr>
          <p:nvPr/>
        </p:nvCxnSpPr>
        <p:spPr>
          <a:xfrm>
            <a:off x="5930900" y="3168650"/>
            <a:ext cx="1651000" cy="139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7" idx="3"/>
            <a:endCxn id="9" idx="1"/>
          </p:cNvCxnSpPr>
          <p:nvPr/>
        </p:nvCxnSpPr>
        <p:spPr>
          <a:xfrm flipV="1">
            <a:off x="5943600" y="3308350"/>
            <a:ext cx="1638300" cy="63132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8" idx="3"/>
            <a:endCxn id="9" idx="3"/>
          </p:cNvCxnSpPr>
          <p:nvPr/>
        </p:nvCxnSpPr>
        <p:spPr>
          <a:xfrm flipH="1">
            <a:off x="8115300" y="2681798"/>
            <a:ext cx="509596" cy="62655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Curved Connector 14"/>
          <p:cNvCxnSpPr>
            <a:stCxn id="5" idx="1"/>
            <a:endCxn id="6" idx="1"/>
          </p:cNvCxnSpPr>
          <p:nvPr/>
        </p:nvCxnSpPr>
        <p:spPr>
          <a:xfrm rot="10800000" flipV="1">
            <a:off x="5397500" y="2495550"/>
            <a:ext cx="12700" cy="673100"/>
          </a:xfrm>
          <a:prstGeom prst="curvedConnector3">
            <a:avLst>
              <a:gd name="adj1" fmla="val 18000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6" name="Curved Connector 15"/>
          <p:cNvCxnSpPr>
            <a:stCxn id="5" idx="1"/>
            <a:endCxn id="7" idx="1"/>
          </p:cNvCxnSpPr>
          <p:nvPr/>
        </p:nvCxnSpPr>
        <p:spPr>
          <a:xfrm rot="10800000" flipH="1" flipV="1">
            <a:off x="5397500" y="2495550"/>
            <a:ext cx="12700" cy="1444124"/>
          </a:xfrm>
          <a:prstGeom prst="curvedConnector3">
            <a:avLst>
              <a:gd name="adj1" fmla="val -2904858"/>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7" name="Curved Connector 16"/>
          <p:cNvCxnSpPr>
            <a:stCxn id="6" idx="1"/>
            <a:endCxn id="7" idx="1"/>
          </p:cNvCxnSpPr>
          <p:nvPr/>
        </p:nvCxnSpPr>
        <p:spPr>
          <a:xfrm rot="10800000" flipH="1" flipV="1">
            <a:off x="5397500" y="3168650"/>
            <a:ext cx="12700" cy="771024"/>
          </a:xfrm>
          <a:prstGeom prst="curvedConnector3">
            <a:avLst>
              <a:gd name="adj1" fmla="val -18000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8559800" y="2249898"/>
            <a:ext cx="444500" cy="506002"/>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a:t>
            </a:r>
          </a:p>
        </p:txBody>
      </p:sp>
      <p:sp>
        <p:nvSpPr>
          <p:cNvPr id="20" name="TextBox 19"/>
          <p:cNvSpPr txBox="1"/>
          <p:nvPr/>
        </p:nvSpPr>
        <p:spPr>
          <a:xfrm>
            <a:off x="6438900" y="2368550"/>
            <a:ext cx="263381" cy="307777"/>
          </a:xfrm>
          <a:prstGeom prst="rect">
            <a:avLst/>
          </a:prstGeom>
          <a:noFill/>
        </p:spPr>
        <p:txBody>
          <a:bodyPr wrap="none" lIns="0" tIns="0" rIns="0" bIns="0" rtlCol="0">
            <a:spAutoFit/>
          </a:bodyPr>
          <a:lstStyle/>
          <a:p>
            <a:r>
              <a:rPr lang="en-US" sz="2000" i="1" dirty="0"/>
              <a:t>β</a:t>
            </a:r>
            <a:r>
              <a:rPr lang="en-US" sz="2000" i="1" baseline="-25000" dirty="0"/>
              <a:t>1</a:t>
            </a:r>
            <a:endParaRPr lang="en-US" sz="2000" b="1" dirty="0"/>
          </a:p>
        </p:txBody>
      </p:sp>
      <p:sp>
        <p:nvSpPr>
          <p:cNvPr id="21" name="TextBox 20"/>
          <p:cNvSpPr txBox="1"/>
          <p:nvPr/>
        </p:nvSpPr>
        <p:spPr>
          <a:xfrm>
            <a:off x="6451600" y="2851150"/>
            <a:ext cx="263381" cy="307777"/>
          </a:xfrm>
          <a:prstGeom prst="rect">
            <a:avLst/>
          </a:prstGeom>
          <a:noFill/>
        </p:spPr>
        <p:txBody>
          <a:bodyPr wrap="none" lIns="0" tIns="0" rIns="0" bIns="0" rtlCol="0">
            <a:spAutoFit/>
          </a:bodyPr>
          <a:lstStyle/>
          <a:p>
            <a:r>
              <a:rPr lang="en-US" sz="2000" i="1" dirty="0"/>
              <a:t>β</a:t>
            </a:r>
            <a:r>
              <a:rPr lang="en-US" sz="2000" i="1" baseline="-25000" dirty="0"/>
              <a:t>2</a:t>
            </a:r>
            <a:endParaRPr lang="en-US" sz="2000" b="1" dirty="0"/>
          </a:p>
        </p:txBody>
      </p:sp>
      <p:sp>
        <p:nvSpPr>
          <p:cNvPr id="22" name="TextBox 21"/>
          <p:cNvSpPr txBox="1"/>
          <p:nvPr/>
        </p:nvSpPr>
        <p:spPr>
          <a:xfrm>
            <a:off x="6435581" y="3371547"/>
            <a:ext cx="263381" cy="307777"/>
          </a:xfrm>
          <a:prstGeom prst="rect">
            <a:avLst/>
          </a:prstGeom>
          <a:noFill/>
        </p:spPr>
        <p:txBody>
          <a:bodyPr wrap="none" lIns="0" tIns="0" rIns="0" bIns="0" rtlCol="0">
            <a:spAutoFit/>
          </a:bodyPr>
          <a:lstStyle/>
          <a:p>
            <a:r>
              <a:rPr lang="en-US" sz="2000" i="1" dirty="0"/>
              <a:t>β</a:t>
            </a:r>
            <a:r>
              <a:rPr lang="en-US" sz="2000" i="1" baseline="-25000" dirty="0"/>
              <a:t>3</a:t>
            </a:r>
            <a:endParaRPr lang="en-US" sz="2000" b="1" dirty="0"/>
          </a:p>
        </p:txBody>
      </p:sp>
      <p:sp>
        <p:nvSpPr>
          <p:cNvPr id="28" name="TextBox 27"/>
          <p:cNvSpPr txBox="1"/>
          <p:nvPr/>
        </p:nvSpPr>
        <p:spPr>
          <a:xfrm>
            <a:off x="5253813" y="6610766"/>
            <a:ext cx="4384842" cy="153888"/>
          </a:xfrm>
          <a:prstGeom prst="rect">
            <a:avLst/>
          </a:prstGeom>
          <a:noFill/>
        </p:spPr>
        <p:txBody>
          <a:bodyPr wrap="square" lIns="0" tIns="0" rIns="0" bIns="0" rtlCol="0">
            <a:spAutoFit/>
          </a:bodyPr>
          <a:lstStyle/>
          <a:p>
            <a:r>
              <a:rPr lang="en-US" sz="1000" dirty="0"/>
              <a:t>1 quoted from http://</a:t>
            </a:r>
            <a:r>
              <a:rPr lang="en-US" sz="1000" dirty="0" err="1"/>
              <a:t>en.wikipedia.org</a:t>
            </a:r>
            <a:r>
              <a:rPr lang="en-US" sz="1000" dirty="0"/>
              <a:t>/wiki/</a:t>
            </a:r>
            <a:r>
              <a:rPr lang="en-US" sz="1000" dirty="0" err="1"/>
              <a:t>Path_analysis</a:t>
            </a:r>
            <a:r>
              <a:rPr lang="en-US" sz="1000" dirty="0"/>
              <a:t>_(statistics)</a:t>
            </a:r>
          </a:p>
        </p:txBody>
      </p:sp>
      <p:sp>
        <p:nvSpPr>
          <p:cNvPr id="23" name="TextBox 22"/>
          <p:cNvSpPr txBox="1"/>
          <p:nvPr/>
        </p:nvSpPr>
        <p:spPr>
          <a:xfrm>
            <a:off x="8330167" y="2619229"/>
            <a:ext cx="156243" cy="307777"/>
          </a:xfrm>
          <a:prstGeom prst="rect">
            <a:avLst/>
          </a:prstGeom>
          <a:noFill/>
        </p:spPr>
        <p:txBody>
          <a:bodyPr wrap="none" lIns="0" tIns="0" rIns="0" bIns="0" rtlCol="0">
            <a:spAutoFit/>
          </a:bodyPr>
          <a:lstStyle/>
          <a:p>
            <a:r>
              <a:rPr lang="en-US" sz="2000" i="1" dirty="0"/>
              <a:t>1</a:t>
            </a:r>
            <a:endParaRPr lang="en-US" sz="2000" b="1" dirty="0"/>
          </a:p>
        </p:txBody>
      </p:sp>
    </p:spTree>
    <p:extLst>
      <p:ext uri="{BB962C8B-B14F-4D97-AF65-F5344CB8AC3E}">
        <p14:creationId xmlns:p14="http://schemas.microsoft.com/office/powerpoint/2010/main" val="154879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365126"/>
            <a:ext cx="4304857" cy="1325563"/>
          </a:xfrm>
        </p:spPr>
        <p:txBody>
          <a:bodyPr>
            <a:normAutofit/>
          </a:bodyPr>
          <a:lstStyle/>
          <a:p>
            <a:r>
              <a:rPr lang="en-US" dirty="0"/>
              <a:t>Linear model implies a</a:t>
            </a:r>
            <a:br>
              <a:rPr lang="en-US" dirty="0"/>
            </a:br>
            <a:r>
              <a:rPr lang="en-US" dirty="0"/>
              <a:t>correlation matrix</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438422715"/>
              </p:ext>
            </p:extLst>
          </p:nvPr>
        </p:nvGraphicFramePr>
        <p:xfrm>
          <a:off x="628650" y="2080812"/>
          <a:ext cx="7886699" cy="3037840"/>
        </p:xfrm>
        <a:graphic>
          <a:graphicData uri="http://schemas.openxmlformats.org/drawingml/2006/table">
            <a:tbl>
              <a:tblPr firstRow="1" bandRow="1">
                <a:tableStyleId>{5C22544A-7EE6-4342-B048-85BDC9FD1C3A}</a:tableStyleId>
              </a:tblPr>
              <a:tblGrid>
                <a:gridCol w="604727">
                  <a:extLst>
                    <a:ext uri="{9D8B030D-6E8A-4147-A177-3AD203B41FA5}">
                      <a16:colId xmlns:a16="http://schemas.microsoft.com/office/drawing/2014/main" val="20000"/>
                    </a:ext>
                  </a:extLst>
                </a:gridCol>
                <a:gridCol w="1820493">
                  <a:extLst>
                    <a:ext uri="{9D8B030D-6E8A-4147-A177-3AD203B41FA5}">
                      <a16:colId xmlns:a16="http://schemas.microsoft.com/office/drawing/2014/main" val="20001"/>
                    </a:ext>
                  </a:extLst>
                </a:gridCol>
                <a:gridCol w="1820493">
                  <a:extLst>
                    <a:ext uri="{9D8B030D-6E8A-4147-A177-3AD203B41FA5}">
                      <a16:colId xmlns:a16="http://schemas.microsoft.com/office/drawing/2014/main" val="20002"/>
                    </a:ext>
                  </a:extLst>
                </a:gridCol>
                <a:gridCol w="1820493">
                  <a:extLst>
                    <a:ext uri="{9D8B030D-6E8A-4147-A177-3AD203B41FA5}">
                      <a16:colId xmlns:a16="http://schemas.microsoft.com/office/drawing/2014/main" val="20003"/>
                    </a:ext>
                  </a:extLst>
                </a:gridCol>
                <a:gridCol w="1820493">
                  <a:extLst>
                    <a:ext uri="{9D8B030D-6E8A-4147-A177-3AD203B41FA5}">
                      <a16:colId xmlns:a16="http://schemas.microsoft.com/office/drawing/2014/main" val="20004"/>
                    </a:ext>
                  </a:extLst>
                </a:gridCol>
              </a:tblGrid>
              <a:tr h="370840">
                <a:tc>
                  <a:txBody>
                    <a:bodyPr/>
                    <a:lstStyle/>
                    <a:p>
                      <a:endParaRPr lang="en-US" sz="1600" dirty="0"/>
                    </a:p>
                  </a:txBody>
                  <a:tcPr marL="168250" marR="168250"/>
                </a:tc>
                <a:tc>
                  <a:txBody>
                    <a:bodyPr/>
                    <a:lstStyle/>
                    <a:p>
                      <a:r>
                        <a:rPr lang="en-US" sz="1600" dirty="0"/>
                        <a:t>x</a:t>
                      </a:r>
                      <a:r>
                        <a:rPr lang="en-US" sz="1600" baseline="-25000" dirty="0"/>
                        <a:t>1</a:t>
                      </a:r>
                    </a:p>
                  </a:txBody>
                  <a:tcPr marL="168250" marR="168250"/>
                </a:tc>
                <a:tc>
                  <a:txBody>
                    <a:bodyPr/>
                    <a:lstStyle/>
                    <a:p>
                      <a:r>
                        <a:rPr lang="en-US" sz="1600" dirty="0"/>
                        <a:t>x</a:t>
                      </a:r>
                      <a:r>
                        <a:rPr lang="en-US" sz="1600" baseline="-25000" dirty="0"/>
                        <a:t>2</a:t>
                      </a:r>
                    </a:p>
                  </a:txBody>
                  <a:tcPr marL="168250" marR="168250"/>
                </a:tc>
                <a:tc>
                  <a:txBody>
                    <a:bodyPr/>
                    <a:lstStyle/>
                    <a:p>
                      <a:r>
                        <a:rPr lang="en-US" sz="1600" dirty="0"/>
                        <a:t>x</a:t>
                      </a:r>
                      <a:r>
                        <a:rPr lang="en-US" sz="1600" baseline="-25000" dirty="0"/>
                        <a:t>3</a:t>
                      </a:r>
                    </a:p>
                  </a:txBody>
                  <a:tcPr marL="168250" marR="168250"/>
                </a:tc>
                <a:tc>
                  <a:txBody>
                    <a:bodyPr/>
                    <a:lstStyle/>
                    <a:p>
                      <a:r>
                        <a:rPr lang="en-US" sz="1600" dirty="0"/>
                        <a:t>y</a:t>
                      </a:r>
                    </a:p>
                  </a:txBody>
                  <a:tcPr marL="168250" marR="168250"/>
                </a:tc>
                <a:extLst>
                  <a:ext uri="{0D108BD9-81ED-4DB2-BD59-A6C34878D82A}">
                    <a16:rowId xmlns:a16="http://schemas.microsoft.com/office/drawing/2014/main" val="10000"/>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t>x</a:t>
                      </a:r>
                      <a:r>
                        <a:rPr lang="en-US" sz="1600" baseline="-25000" dirty="0"/>
                        <a:t>1</a:t>
                      </a:r>
                    </a:p>
                  </a:txBody>
                  <a:tcPr marL="168250" marR="168250"/>
                </a:tc>
                <a:tc>
                  <a:txBody>
                    <a:bodyPr/>
                    <a:lstStyle/>
                    <a:p>
                      <a:r>
                        <a:rPr lang="en-US" sz="1600" dirty="0"/>
                        <a:t>1</a:t>
                      </a:r>
                    </a:p>
                  </a:txBody>
                  <a:tcPr marL="168250" marR="168250"/>
                </a:tc>
                <a:tc>
                  <a:txBody>
                    <a:bodyPr/>
                    <a:lstStyle/>
                    <a:p>
                      <a:endParaRPr lang="en-US" sz="1600"/>
                    </a:p>
                  </a:txBody>
                  <a:tcPr marL="168250" marR="168250"/>
                </a:tc>
                <a:tc>
                  <a:txBody>
                    <a:bodyPr/>
                    <a:lstStyle/>
                    <a:p>
                      <a:endParaRPr lang="en-US" sz="1600" dirty="0"/>
                    </a:p>
                  </a:txBody>
                  <a:tcPr marL="168250" marR="168250"/>
                </a:tc>
                <a:tc>
                  <a:txBody>
                    <a:bodyPr/>
                    <a:lstStyle/>
                    <a:p>
                      <a:endParaRPr lang="en-US" sz="1600"/>
                    </a:p>
                  </a:txBody>
                  <a:tcPr marL="168250" marR="168250"/>
                </a:tc>
                <a:extLst>
                  <a:ext uri="{0D108BD9-81ED-4DB2-BD59-A6C34878D82A}">
                    <a16:rowId xmlns:a16="http://schemas.microsoft.com/office/drawing/2014/main" val="10001"/>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t>x</a:t>
                      </a:r>
                      <a:r>
                        <a:rPr lang="en-US" sz="1600" baseline="-25000" dirty="0"/>
                        <a:t>2</a:t>
                      </a:r>
                    </a:p>
                  </a:txBody>
                  <a:tcPr marL="168250" marR="168250"/>
                </a:tc>
                <a:tc>
                  <a:txBody>
                    <a:bodyPr/>
                    <a:lstStyle/>
                    <a:p>
                      <a:r>
                        <a:rPr lang="en-US" sz="1600" b="0" i="1" dirty="0" err="1"/>
                        <a:t>cor</a:t>
                      </a:r>
                      <a:r>
                        <a:rPr lang="en-US" sz="1600" b="0" i="1" dirty="0"/>
                        <a:t>(x</a:t>
                      </a:r>
                      <a:r>
                        <a:rPr lang="en-US" sz="1600" b="0" i="1" baseline="-25000" dirty="0"/>
                        <a:t>1</a:t>
                      </a:r>
                      <a:r>
                        <a:rPr lang="en-US" sz="1600" b="0" i="1" dirty="0"/>
                        <a:t>,x</a:t>
                      </a:r>
                      <a:r>
                        <a:rPr lang="en-US" sz="1600" b="0" i="1" baseline="-25000" dirty="0"/>
                        <a:t>2</a:t>
                      </a:r>
                      <a:r>
                        <a:rPr lang="en-US" sz="1600" b="0" i="1" dirty="0"/>
                        <a:t>) </a:t>
                      </a:r>
                      <a:endParaRPr lang="en-US" sz="1600" dirty="0"/>
                    </a:p>
                  </a:txBody>
                  <a:tcPr marL="168250" marR="168250"/>
                </a:tc>
                <a:tc>
                  <a:txBody>
                    <a:bodyPr/>
                    <a:lstStyle/>
                    <a:p>
                      <a:r>
                        <a:rPr lang="en-US" sz="1600" dirty="0"/>
                        <a:t>1</a:t>
                      </a:r>
                    </a:p>
                  </a:txBody>
                  <a:tcPr marL="168250" marR="168250"/>
                </a:tc>
                <a:tc>
                  <a:txBody>
                    <a:bodyPr/>
                    <a:lstStyle/>
                    <a:p>
                      <a:endParaRPr lang="en-US" sz="1600"/>
                    </a:p>
                  </a:txBody>
                  <a:tcPr marL="168250" marR="168250"/>
                </a:tc>
                <a:tc>
                  <a:txBody>
                    <a:bodyPr/>
                    <a:lstStyle/>
                    <a:p>
                      <a:endParaRPr lang="en-US" sz="1600"/>
                    </a:p>
                  </a:txBody>
                  <a:tcPr marL="168250" marR="168250"/>
                </a:tc>
                <a:extLst>
                  <a:ext uri="{0D108BD9-81ED-4DB2-BD59-A6C34878D82A}">
                    <a16:rowId xmlns:a16="http://schemas.microsoft.com/office/drawing/2014/main" val="10002"/>
                  </a:ext>
                </a:extLst>
              </a:tr>
              <a:tr h="370840">
                <a:tc>
                  <a:txBody>
                    <a:bodyPr/>
                    <a:lstStyle/>
                    <a:p>
                      <a:r>
                        <a:rPr lang="en-US" sz="1600" dirty="0"/>
                        <a:t>x</a:t>
                      </a:r>
                      <a:r>
                        <a:rPr lang="en-US" sz="1600" baseline="-25000" dirty="0"/>
                        <a:t>3</a:t>
                      </a:r>
                      <a:endParaRPr lang="en-US" sz="1600" dirty="0"/>
                    </a:p>
                  </a:txBody>
                  <a:tcPr marL="168250" marR="168250"/>
                </a:tc>
                <a:tc>
                  <a:txBody>
                    <a:bodyPr/>
                    <a:lstStyle/>
                    <a:p>
                      <a:r>
                        <a:rPr lang="en-US" sz="1600" b="0" i="1" dirty="0" err="1"/>
                        <a:t>cor</a:t>
                      </a:r>
                      <a:r>
                        <a:rPr lang="en-US" sz="1600" b="0" i="1" dirty="0"/>
                        <a:t>(x</a:t>
                      </a:r>
                      <a:r>
                        <a:rPr lang="en-US" sz="1600" b="0" i="1" baseline="-25000" dirty="0"/>
                        <a:t>1</a:t>
                      </a:r>
                      <a:r>
                        <a:rPr lang="en-US" sz="1600" b="0" i="1" dirty="0"/>
                        <a:t>,x</a:t>
                      </a:r>
                      <a:r>
                        <a:rPr lang="en-US" sz="1600" b="0" i="1" baseline="-25000" dirty="0"/>
                        <a:t>3</a:t>
                      </a:r>
                      <a:r>
                        <a:rPr lang="en-US" sz="1600" b="0" i="1" dirty="0"/>
                        <a:t>) </a:t>
                      </a:r>
                      <a:endParaRPr lang="en-US" sz="1600" dirty="0"/>
                    </a:p>
                  </a:txBody>
                  <a:tcPr marL="168250" marR="168250"/>
                </a:tc>
                <a:tc>
                  <a:txBody>
                    <a:bodyPr/>
                    <a:lstStyle/>
                    <a:p>
                      <a:r>
                        <a:rPr lang="en-US" sz="1600" b="0" i="1" dirty="0" err="1"/>
                        <a:t>cor</a:t>
                      </a:r>
                      <a:r>
                        <a:rPr lang="en-US" sz="1600" b="0" i="1" dirty="0"/>
                        <a:t>(x</a:t>
                      </a:r>
                      <a:r>
                        <a:rPr lang="en-US" sz="1600" b="0" i="1" baseline="-25000" dirty="0"/>
                        <a:t>2</a:t>
                      </a:r>
                      <a:r>
                        <a:rPr lang="en-US" sz="1600" b="0" i="1" dirty="0"/>
                        <a:t>x</a:t>
                      </a:r>
                      <a:r>
                        <a:rPr lang="en-US" sz="1600" b="0" i="1" baseline="-25000" dirty="0"/>
                        <a:t>3</a:t>
                      </a:r>
                      <a:r>
                        <a:rPr lang="en-US" sz="1600" b="0" i="1" dirty="0"/>
                        <a:t>) </a:t>
                      </a:r>
                      <a:endParaRPr lang="en-US" sz="1600" dirty="0"/>
                    </a:p>
                  </a:txBody>
                  <a:tcPr marL="168250" marR="168250"/>
                </a:tc>
                <a:tc>
                  <a:txBody>
                    <a:bodyPr/>
                    <a:lstStyle/>
                    <a:p>
                      <a:r>
                        <a:rPr lang="en-US" sz="1600" dirty="0"/>
                        <a:t>1</a:t>
                      </a:r>
                    </a:p>
                  </a:txBody>
                  <a:tcPr marL="168250" marR="168250"/>
                </a:tc>
                <a:tc>
                  <a:txBody>
                    <a:bodyPr/>
                    <a:lstStyle/>
                    <a:p>
                      <a:endParaRPr lang="en-US" sz="1600" dirty="0"/>
                    </a:p>
                  </a:txBody>
                  <a:tcPr marL="168250" marR="168250"/>
                </a:tc>
                <a:extLst>
                  <a:ext uri="{0D108BD9-81ED-4DB2-BD59-A6C34878D82A}">
                    <a16:rowId xmlns:a16="http://schemas.microsoft.com/office/drawing/2014/main" val="10003"/>
                  </a:ext>
                </a:extLst>
              </a:tr>
              <a:tr h="370840">
                <a:tc>
                  <a:txBody>
                    <a:bodyPr/>
                    <a:lstStyle/>
                    <a:p>
                      <a:r>
                        <a:rPr lang="en-US" sz="1600" dirty="0"/>
                        <a:t>y</a:t>
                      </a:r>
                    </a:p>
                  </a:txBody>
                  <a:tcPr marL="168250" marR="168250"/>
                </a:tc>
                <a:tc>
                  <a:txBody>
                    <a:bodyPr/>
                    <a:lstStyle/>
                    <a:p>
                      <a:r>
                        <a:rPr lang="en-US" sz="1600" b="0" i="1" dirty="0">
                          <a:solidFill>
                            <a:srgbClr val="000000"/>
                          </a:solidFill>
                        </a:rPr>
                        <a:t>β</a:t>
                      </a:r>
                      <a:r>
                        <a:rPr lang="en-US" sz="1600" b="0" i="1" baseline="-25000" dirty="0">
                          <a:solidFill>
                            <a:srgbClr val="000000"/>
                          </a:solidFill>
                        </a:rPr>
                        <a:t>1 </a:t>
                      </a:r>
                      <a:r>
                        <a:rPr lang="en-US" sz="1600" b="0" i="1" dirty="0">
                          <a:solidFill>
                            <a:srgbClr val="000000"/>
                          </a:solidFill>
                        </a:rPr>
                        <a:t>+</a:t>
                      </a:r>
                      <a:r>
                        <a:rPr lang="en-US" sz="1600" b="0" i="1" baseline="0" dirty="0">
                          <a:solidFill>
                            <a:srgbClr val="000000"/>
                          </a:solidFill>
                        </a:rPr>
                        <a:t> </a:t>
                      </a:r>
                      <a:br>
                        <a:rPr lang="en-US" sz="1600" b="0" i="1" baseline="0" dirty="0">
                          <a:solidFill>
                            <a:srgbClr val="000000"/>
                          </a:solidFill>
                        </a:rPr>
                      </a:br>
                      <a:r>
                        <a:rPr lang="en-US" sz="1600" b="0" i="1" dirty="0" err="1">
                          <a:solidFill>
                            <a:srgbClr val="000000"/>
                          </a:solidFill>
                        </a:rPr>
                        <a:t>cor</a:t>
                      </a:r>
                      <a:r>
                        <a:rPr lang="en-US" sz="1600" b="0" i="1" dirty="0">
                          <a:solidFill>
                            <a:srgbClr val="000000"/>
                          </a:solidFill>
                        </a:rPr>
                        <a:t>(x</a:t>
                      </a:r>
                      <a:r>
                        <a:rPr lang="en-US" sz="1600" b="0" i="1" baseline="-25000" dirty="0">
                          <a:solidFill>
                            <a:srgbClr val="000000"/>
                          </a:solidFill>
                        </a:rPr>
                        <a:t>1</a:t>
                      </a:r>
                      <a:r>
                        <a:rPr lang="en-US" sz="1600" b="0" i="1" dirty="0">
                          <a:solidFill>
                            <a:srgbClr val="000000"/>
                          </a:solidFill>
                        </a:rPr>
                        <a:t>,x</a:t>
                      </a:r>
                      <a:r>
                        <a:rPr lang="en-US" sz="1600" b="0" i="1" baseline="-25000" dirty="0">
                          <a:solidFill>
                            <a:srgbClr val="000000"/>
                          </a:solidFill>
                        </a:rPr>
                        <a:t>2</a:t>
                      </a:r>
                      <a:r>
                        <a:rPr lang="en-US" sz="1600" b="0" i="1" dirty="0">
                          <a:solidFill>
                            <a:srgbClr val="000000"/>
                          </a:solidFill>
                        </a:rPr>
                        <a:t>) β</a:t>
                      </a:r>
                      <a:r>
                        <a:rPr lang="en-US" sz="1600" b="0" i="1" baseline="-25000" dirty="0">
                          <a:solidFill>
                            <a:srgbClr val="000000"/>
                          </a:solidFill>
                        </a:rPr>
                        <a:t>2</a:t>
                      </a:r>
                      <a:r>
                        <a:rPr lang="en-US" sz="1600" b="0" i="1" dirty="0">
                          <a:solidFill>
                            <a:srgbClr val="000000"/>
                          </a:solidFill>
                        </a:rPr>
                        <a:t>+</a:t>
                      </a:r>
                      <a:r>
                        <a:rPr lang="en-US" sz="1600" b="0" i="1" baseline="0" dirty="0">
                          <a:solidFill>
                            <a:srgbClr val="000000"/>
                          </a:solidFill>
                        </a:rPr>
                        <a:t> </a:t>
                      </a:r>
                      <a:r>
                        <a:rPr lang="en-US" sz="1600" b="0" i="1" dirty="0" err="1">
                          <a:solidFill>
                            <a:srgbClr val="000000"/>
                          </a:solidFill>
                        </a:rPr>
                        <a:t>cor</a:t>
                      </a:r>
                      <a:r>
                        <a:rPr lang="en-US" sz="1600" b="0" i="1" dirty="0">
                          <a:solidFill>
                            <a:srgbClr val="000000"/>
                          </a:solidFill>
                        </a:rPr>
                        <a:t>(x</a:t>
                      </a:r>
                      <a:r>
                        <a:rPr lang="en-US" sz="1600" b="0" i="1" baseline="-25000" dirty="0">
                          <a:solidFill>
                            <a:srgbClr val="000000"/>
                          </a:solidFill>
                        </a:rPr>
                        <a:t>1</a:t>
                      </a:r>
                      <a:r>
                        <a:rPr lang="en-US" sz="1600" b="0" i="1" dirty="0">
                          <a:solidFill>
                            <a:srgbClr val="000000"/>
                          </a:solidFill>
                        </a:rPr>
                        <a:t>,x</a:t>
                      </a:r>
                      <a:r>
                        <a:rPr lang="en-US" sz="1600" b="0" i="1" baseline="-25000" dirty="0">
                          <a:solidFill>
                            <a:srgbClr val="000000"/>
                          </a:solidFill>
                        </a:rPr>
                        <a:t>3</a:t>
                      </a:r>
                      <a:r>
                        <a:rPr lang="en-US" sz="1600" b="0" i="1" dirty="0">
                          <a:solidFill>
                            <a:srgbClr val="000000"/>
                          </a:solidFill>
                        </a:rPr>
                        <a:t>) β</a:t>
                      </a:r>
                      <a:r>
                        <a:rPr lang="en-US" sz="1600" b="0" i="1" baseline="-25000" dirty="0">
                          <a:solidFill>
                            <a:srgbClr val="000000"/>
                          </a:solidFill>
                        </a:rPr>
                        <a:t>3</a:t>
                      </a:r>
                    </a:p>
                    <a:p>
                      <a:endParaRPr lang="en-US" sz="1600" dirty="0"/>
                    </a:p>
                  </a:txBody>
                  <a:tcPr marL="168250" marR="16825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i="1" dirty="0">
                          <a:solidFill>
                            <a:srgbClr val="000000"/>
                          </a:solidFill>
                        </a:rPr>
                        <a:t>β</a:t>
                      </a:r>
                      <a:r>
                        <a:rPr lang="en-US" sz="1600" b="0" i="1" baseline="-25000" dirty="0">
                          <a:solidFill>
                            <a:srgbClr val="000000"/>
                          </a:solidFill>
                        </a:rPr>
                        <a:t>2 </a:t>
                      </a:r>
                      <a:r>
                        <a:rPr lang="en-US" sz="1600" b="0" i="1" dirty="0">
                          <a:solidFill>
                            <a:srgbClr val="000000"/>
                          </a:solidFill>
                        </a:rPr>
                        <a:t>+</a:t>
                      </a:r>
                      <a:r>
                        <a:rPr lang="en-US" sz="1600" b="0" i="1" baseline="0" dirty="0">
                          <a:solidFill>
                            <a:srgbClr val="000000"/>
                          </a:solidFill>
                        </a:rPr>
                        <a:t> </a:t>
                      </a:r>
                      <a:br>
                        <a:rPr lang="en-US" sz="1600" b="0" i="1" baseline="0" dirty="0">
                          <a:solidFill>
                            <a:srgbClr val="000000"/>
                          </a:solidFill>
                        </a:rPr>
                      </a:br>
                      <a:r>
                        <a:rPr lang="en-US" sz="1600" b="0" i="1" dirty="0" err="1">
                          <a:solidFill>
                            <a:srgbClr val="000000"/>
                          </a:solidFill>
                        </a:rPr>
                        <a:t>cor</a:t>
                      </a:r>
                      <a:r>
                        <a:rPr lang="en-US" sz="1600" b="0" i="1" dirty="0">
                          <a:solidFill>
                            <a:srgbClr val="000000"/>
                          </a:solidFill>
                        </a:rPr>
                        <a:t>(x</a:t>
                      </a:r>
                      <a:r>
                        <a:rPr lang="en-US" sz="1600" b="0" i="1" baseline="-25000" dirty="0">
                          <a:solidFill>
                            <a:srgbClr val="000000"/>
                          </a:solidFill>
                        </a:rPr>
                        <a:t>1</a:t>
                      </a:r>
                      <a:r>
                        <a:rPr lang="en-US" sz="1600" b="0" i="1" dirty="0">
                          <a:solidFill>
                            <a:srgbClr val="000000"/>
                          </a:solidFill>
                        </a:rPr>
                        <a:t>,x</a:t>
                      </a:r>
                      <a:r>
                        <a:rPr lang="en-US" sz="1600" b="0" i="1" baseline="-25000" dirty="0">
                          <a:solidFill>
                            <a:srgbClr val="000000"/>
                          </a:solidFill>
                        </a:rPr>
                        <a:t>2</a:t>
                      </a:r>
                      <a:r>
                        <a:rPr lang="en-US" sz="1600" b="0" i="1" dirty="0">
                          <a:solidFill>
                            <a:srgbClr val="000000"/>
                          </a:solidFill>
                        </a:rPr>
                        <a:t>) β</a:t>
                      </a:r>
                      <a:r>
                        <a:rPr lang="en-US" sz="1600" b="0" i="1" baseline="-25000" dirty="0">
                          <a:solidFill>
                            <a:srgbClr val="000000"/>
                          </a:solidFill>
                        </a:rPr>
                        <a:t>1</a:t>
                      </a:r>
                      <a:r>
                        <a:rPr lang="en-US" sz="1600" b="0" i="1" dirty="0">
                          <a:solidFill>
                            <a:srgbClr val="000000"/>
                          </a:solidFill>
                        </a:rPr>
                        <a:t>+</a:t>
                      </a:r>
                      <a:r>
                        <a:rPr lang="en-US" sz="1600" b="0" i="1" baseline="0" dirty="0">
                          <a:solidFill>
                            <a:srgbClr val="000000"/>
                          </a:solidFill>
                        </a:rPr>
                        <a:t> </a:t>
                      </a:r>
                      <a:r>
                        <a:rPr lang="en-US" sz="1600" b="0" i="1" dirty="0" err="1">
                          <a:solidFill>
                            <a:srgbClr val="000000"/>
                          </a:solidFill>
                        </a:rPr>
                        <a:t>cor</a:t>
                      </a:r>
                      <a:r>
                        <a:rPr lang="en-US" sz="1600" b="0" i="1" dirty="0">
                          <a:solidFill>
                            <a:srgbClr val="000000"/>
                          </a:solidFill>
                        </a:rPr>
                        <a:t>(x</a:t>
                      </a:r>
                      <a:r>
                        <a:rPr lang="en-US" sz="1600" b="0" i="1" baseline="-25000" dirty="0">
                          <a:solidFill>
                            <a:srgbClr val="000000"/>
                          </a:solidFill>
                        </a:rPr>
                        <a:t>2</a:t>
                      </a:r>
                      <a:r>
                        <a:rPr lang="en-US" sz="1600" b="0" i="1" dirty="0">
                          <a:solidFill>
                            <a:srgbClr val="000000"/>
                          </a:solidFill>
                        </a:rPr>
                        <a:t>,x</a:t>
                      </a:r>
                      <a:r>
                        <a:rPr lang="en-US" sz="1600" b="0" i="1" baseline="-25000" dirty="0">
                          <a:solidFill>
                            <a:srgbClr val="000000"/>
                          </a:solidFill>
                        </a:rPr>
                        <a:t>3</a:t>
                      </a:r>
                      <a:r>
                        <a:rPr lang="en-US" sz="1600" b="0" i="1" dirty="0">
                          <a:solidFill>
                            <a:srgbClr val="000000"/>
                          </a:solidFill>
                        </a:rPr>
                        <a:t>) β</a:t>
                      </a:r>
                      <a:r>
                        <a:rPr lang="en-US" sz="1600" b="0" i="1" baseline="-25000" dirty="0">
                          <a:solidFill>
                            <a:srgbClr val="000000"/>
                          </a:solidFill>
                        </a:rPr>
                        <a:t>3</a:t>
                      </a:r>
                    </a:p>
                    <a:p>
                      <a:endParaRPr lang="en-US" sz="1600" dirty="0"/>
                    </a:p>
                  </a:txBody>
                  <a:tcPr marL="168250" marR="16825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i="1" dirty="0">
                          <a:solidFill>
                            <a:srgbClr val="000000"/>
                          </a:solidFill>
                        </a:rPr>
                        <a:t>β</a:t>
                      </a:r>
                      <a:r>
                        <a:rPr lang="en-US" sz="1600" b="0" i="1" baseline="-25000" dirty="0">
                          <a:solidFill>
                            <a:srgbClr val="000000"/>
                          </a:solidFill>
                        </a:rPr>
                        <a:t>3 </a:t>
                      </a:r>
                      <a:r>
                        <a:rPr lang="en-US" sz="1600" b="0" i="1" dirty="0">
                          <a:solidFill>
                            <a:srgbClr val="000000"/>
                          </a:solidFill>
                        </a:rPr>
                        <a:t>+</a:t>
                      </a:r>
                      <a:br>
                        <a:rPr lang="en-US" sz="1600" b="0" i="1" dirty="0">
                          <a:solidFill>
                            <a:srgbClr val="000000"/>
                          </a:solidFill>
                        </a:rPr>
                      </a:br>
                      <a:r>
                        <a:rPr lang="en-US" sz="1600" b="0" i="1" dirty="0" err="1">
                          <a:solidFill>
                            <a:srgbClr val="000000"/>
                          </a:solidFill>
                        </a:rPr>
                        <a:t>cor</a:t>
                      </a:r>
                      <a:r>
                        <a:rPr lang="en-US" sz="1600" b="0" i="1" dirty="0">
                          <a:solidFill>
                            <a:srgbClr val="000000"/>
                          </a:solidFill>
                        </a:rPr>
                        <a:t>(x</a:t>
                      </a:r>
                      <a:r>
                        <a:rPr lang="en-US" sz="1600" b="0" i="1" baseline="-25000" dirty="0">
                          <a:solidFill>
                            <a:srgbClr val="000000"/>
                          </a:solidFill>
                        </a:rPr>
                        <a:t>1</a:t>
                      </a:r>
                      <a:r>
                        <a:rPr lang="en-US" sz="1600" b="0" i="1" dirty="0">
                          <a:solidFill>
                            <a:srgbClr val="000000"/>
                          </a:solidFill>
                        </a:rPr>
                        <a:t>,x</a:t>
                      </a:r>
                      <a:r>
                        <a:rPr lang="en-US" sz="1600" b="0" i="1" baseline="-25000" dirty="0">
                          <a:solidFill>
                            <a:srgbClr val="000000"/>
                          </a:solidFill>
                        </a:rPr>
                        <a:t>3</a:t>
                      </a:r>
                      <a:r>
                        <a:rPr lang="en-US" sz="1600" b="0" i="1" dirty="0">
                          <a:solidFill>
                            <a:srgbClr val="000000"/>
                          </a:solidFill>
                        </a:rPr>
                        <a:t>) β</a:t>
                      </a:r>
                      <a:r>
                        <a:rPr lang="en-US" sz="1600" b="0" i="1" baseline="-25000" dirty="0">
                          <a:solidFill>
                            <a:srgbClr val="000000"/>
                          </a:solidFill>
                        </a:rPr>
                        <a:t>1</a:t>
                      </a:r>
                      <a:r>
                        <a:rPr lang="en-US" sz="1600" b="0" i="1" dirty="0">
                          <a:solidFill>
                            <a:srgbClr val="000000"/>
                          </a:solidFill>
                        </a:rPr>
                        <a:t>+</a:t>
                      </a:r>
                      <a:r>
                        <a:rPr lang="en-US" sz="1600" b="0" i="1" baseline="0" dirty="0">
                          <a:solidFill>
                            <a:srgbClr val="000000"/>
                          </a:solidFill>
                        </a:rPr>
                        <a:t> </a:t>
                      </a:r>
                      <a:r>
                        <a:rPr lang="en-US" sz="1600" b="0" i="1" dirty="0" err="1">
                          <a:solidFill>
                            <a:srgbClr val="000000"/>
                          </a:solidFill>
                        </a:rPr>
                        <a:t>cor</a:t>
                      </a:r>
                      <a:r>
                        <a:rPr lang="en-US" sz="1600" b="0" i="1" dirty="0">
                          <a:solidFill>
                            <a:srgbClr val="000000"/>
                          </a:solidFill>
                        </a:rPr>
                        <a:t>(x</a:t>
                      </a:r>
                      <a:r>
                        <a:rPr lang="en-US" sz="1600" b="0" i="1" baseline="-25000" dirty="0">
                          <a:solidFill>
                            <a:srgbClr val="000000"/>
                          </a:solidFill>
                        </a:rPr>
                        <a:t>2</a:t>
                      </a:r>
                      <a:r>
                        <a:rPr lang="en-US" sz="1600" b="0" i="1" dirty="0">
                          <a:solidFill>
                            <a:srgbClr val="000000"/>
                          </a:solidFill>
                        </a:rPr>
                        <a:t>,x</a:t>
                      </a:r>
                      <a:r>
                        <a:rPr lang="en-US" sz="1600" b="0" i="1" baseline="-25000" dirty="0">
                          <a:solidFill>
                            <a:srgbClr val="000000"/>
                          </a:solidFill>
                        </a:rPr>
                        <a:t>3</a:t>
                      </a:r>
                      <a:r>
                        <a:rPr lang="en-US" sz="1600" b="0" i="1" dirty="0">
                          <a:solidFill>
                            <a:srgbClr val="000000"/>
                          </a:solidFill>
                        </a:rPr>
                        <a:t>) β</a:t>
                      </a:r>
                      <a:r>
                        <a:rPr lang="en-US" sz="1600" b="0" i="1" baseline="-25000" dirty="0">
                          <a:solidFill>
                            <a:srgbClr val="000000"/>
                          </a:solidFill>
                        </a:rPr>
                        <a:t>2</a:t>
                      </a:r>
                    </a:p>
                    <a:p>
                      <a:endParaRPr lang="en-US" sz="1600" dirty="0"/>
                    </a:p>
                  </a:txBody>
                  <a:tcPr marL="168250" marR="168250"/>
                </a:tc>
                <a:tc>
                  <a:txBody>
                    <a:bodyPr/>
                    <a:lstStyle/>
                    <a:p>
                      <a:r>
                        <a:rPr lang="en-US" sz="1600" b="0" i="1" dirty="0"/>
                        <a:t>β</a:t>
                      </a:r>
                      <a:r>
                        <a:rPr lang="en-US" sz="1600" b="0" i="1" baseline="-25000" dirty="0"/>
                        <a:t>1</a:t>
                      </a:r>
                      <a:r>
                        <a:rPr lang="en-US" sz="1600" b="0" i="1" baseline="30000" dirty="0"/>
                        <a:t>2</a:t>
                      </a:r>
                      <a:r>
                        <a:rPr lang="en-US" sz="1600" b="0" i="1" baseline="-25000" dirty="0"/>
                        <a:t> </a:t>
                      </a:r>
                      <a:r>
                        <a:rPr lang="en-US" sz="1600" b="0" i="1" dirty="0"/>
                        <a:t>+ β</a:t>
                      </a:r>
                      <a:r>
                        <a:rPr lang="en-US" sz="1600" b="0" i="1" baseline="-25000" dirty="0"/>
                        <a:t>2</a:t>
                      </a:r>
                      <a:r>
                        <a:rPr lang="en-US" sz="1600" b="0" i="1" baseline="30000" dirty="0"/>
                        <a:t>2</a:t>
                      </a:r>
                      <a:r>
                        <a:rPr lang="en-US" sz="1600" b="0" i="1" dirty="0"/>
                        <a:t> + β</a:t>
                      </a:r>
                      <a:r>
                        <a:rPr lang="en-US" sz="1600" b="0" i="1" baseline="-25000" dirty="0"/>
                        <a:t>3</a:t>
                      </a:r>
                      <a:r>
                        <a:rPr lang="en-US" sz="1600" b="0" i="1" baseline="30000" dirty="0"/>
                        <a:t>2 </a:t>
                      </a:r>
                      <a:r>
                        <a:rPr lang="en-US" sz="1600" b="0" i="1" dirty="0"/>
                        <a:t>+</a:t>
                      </a:r>
                      <a:r>
                        <a:rPr lang="en-US" sz="1600" b="0" i="1" baseline="0" dirty="0"/>
                        <a:t> 2</a:t>
                      </a:r>
                      <a:r>
                        <a:rPr lang="en-US" sz="1600" b="0" i="1" dirty="0"/>
                        <a:t>cor(x</a:t>
                      </a:r>
                      <a:r>
                        <a:rPr lang="en-US" sz="1600" b="0" i="1" baseline="-25000" dirty="0"/>
                        <a:t>1</a:t>
                      </a:r>
                      <a:r>
                        <a:rPr lang="en-US" sz="1600" b="0" i="1" dirty="0"/>
                        <a:t>,x</a:t>
                      </a:r>
                      <a:r>
                        <a:rPr lang="en-US" sz="1600" b="0" i="1" baseline="-25000" dirty="0"/>
                        <a:t>2</a:t>
                      </a:r>
                      <a:r>
                        <a:rPr lang="en-US" sz="1600" b="0" i="1" dirty="0"/>
                        <a:t>) β</a:t>
                      </a:r>
                      <a:r>
                        <a:rPr lang="en-US" sz="1600" b="0" i="1" baseline="-25000" dirty="0"/>
                        <a:t>1 </a:t>
                      </a:r>
                      <a:r>
                        <a:rPr lang="en-US" sz="1600" b="0" i="1" dirty="0"/>
                        <a:t>β</a:t>
                      </a:r>
                      <a:r>
                        <a:rPr lang="en-US" sz="1600" b="0" i="1" baseline="-25000" dirty="0"/>
                        <a:t>2</a:t>
                      </a:r>
                      <a:r>
                        <a:rPr lang="en-US" sz="1600" b="0" i="1" dirty="0"/>
                        <a:t>+ </a:t>
                      </a:r>
                      <a:br>
                        <a:rPr lang="en-US" sz="1600" b="0" i="1" dirty="0"/>
                      </a:br>
                      <a:r>
                        <a:rPr lang="en-US" sz="1600" b="0" i="1" dirty="0"/>
                        <a:t>2cor(x</a:t>
                      </a:r>
                      <a:r>
                        <a:rPr lang="en-US" sz="1600" b="0" i="1" baseline="-25000" dirty="0"/>
                        <a:t>1</a:t>
                      </a:r>
                      <a:r>
                        <a:rPr lang="en-US" sz="1600" b="0" i="1" dirty="0"/>
                        <a:t>,x</a:t>
                      </a:r>
                      <a:r>
                        <a:rPr lang="en-US" sz="1600" b="0" i="1" baseline="-25000" dirty="0"/>
                        <a:t>3</a:t>
                      </a:r>
                      <a:r>
                        <a:rPr lang="en-US" sz="1600" b="0" i="1" dirty="0"/>
                        <a:t>) β</a:t>
                      </a:r>
                      <a:r>
                        <a:rPr lang="en-US" sz="1600" b="0" i="1" baseline="-25000" dirty="0"/>
                        <a:t>1 </a:t>
                      </a:r>
                      <a:r>
                        <a:rPr lang="en-US" sz="1600" b="0" i="1" dirty="0"/>
                        <a:t>β</a:t>
                      </a:r>
                      <a:r>
                        <a:rPr lang="en-US" sz="1600" b="0" i="1" baseline="-25000" dirty="0"/>
                        <a:t>3</a:t>
                      </a:r>
                      <a:r>
                        <a:rPr lang="en-US" sz="1600" b="0" i="1" dirty="0"/>
                        <a:t>+ </a:t>
                      </a:r>
                      <a:br>
                        <a:rPr lang="en-US" sz="1600" b="0" i="1" dirty="0"/>
                      </a:br>
                      <a:r>
                        <a:rPr lang="en-US" sz="1600" b="0" i="1" dirty="0"/>
                        <a:t>2cor(x</a:t>
                      </a:r>
                      <a:r>
                        <a:rPr lang="en-US" sz="1600" b="0" i="1" baseline="-25000" dirty="0"/>
                        <a:t>2</a:t>
                      </a:r>
                      <a:r>
                        <a:rPr lang="en-US" sz="1600" b="0" i="1" dirty="0"/>
                        <a:t>,x</a:t>
                      </a:r>
                      <a:r>
                        <a:rPr lang="en-US" sz="1600" b="0" i="1" baseline="-25000" dirty="0"/>
                        <a:t>3</a:t>
                      </a:r>
                      <a:r>
                        <a:rPr lang="en-US" sz="1600" b="0" i="1" dirty="0"/>
                        <a:t>) β</a:t>
                      </a:r>
                      <a:r>
                        <a:rPr lang="en-US" sz="1600" b="0" i="1" baseline="-25000" dirty="0"/>
                        <a:t>2 </a:t>
                      </a:r>
                      <a:r>
                        <a:rPr lang="en-US" sz="1600" b="0" i="1" dirty="0"/>
                        <a:t>β</a:t>
                      </a:r>
                      <a:r>
                        <a:rPr lang="en-US" sz="1600" b="0" i="1" baseline="-25000" dirty="0"/>
                        <a:t>3</a:t>
                      </a:r>
                      <a:r>
                        <a:rPr lang="en-US" sz="1600" b="0" i="1" dirty="0"/>
                        <a:t>+ </a:t>
                      </a:r>
                      <a:r>
                        <a:rPr lang="en-US" sz="1600" b="0" i="1" dirty="0" err="1"/>
                        <a:t>var</a:t>
                      </a:r>
                      <a:r>
                        <a:rPr lang="en-US" sz="1600" b="0" i="1" dirty="0"/>
                        <a:t>(u)</a:t>
                      </a:r>
                      <a:endParaRPr lang="en-US" sz="1600" b="0" i="1" baseline="-25000" dirty="0"/>
                    </a:p>
                    <a:p>
                      <a:endParaRPr lang="en-US" sz="1600" dirty="0"/>
                    </a:p>
                  </a:txBody>
                  <a:tcPr marL="168250" marR="168250"/>
                </a:tc>
                <a:extLst>
                  <a:ext uri="{0D108BD9-81ED-4DB2-BD59-A6C34878D82A}">
                    <a16:rowId xmlns:a16="http://schemas.microsoft.com/office/drawing/2014/main" val="10004"/>
                  </a:ext>
                </a:extLst>
              </a:tr>
            </a:tbl>
          </a:graphicData>
        </a:graphic>
      </p:graphicFrame>
      <p:sp>
        <p:nvSpPr>
          <p:cNvPr id="8" name="TextBox 7"/>
          <p:cNvSpPr txBox="1"/>
          <p:nvPr/>
        </p:nvSpPr>
        <p:spPr>
          <a:xfrm>
            <a:off x="628650" y="5271226"/>
            <a:ext cx="7214544" cy="923330"/>
          </a:xfrm>
          <a:prstGeom prst="rect">
            <a:avLst/>
          </a:prstGeom>
          <a:noFill/>
        </p:spPr>
        <p:txBody>
          <a:bodyPr wrap="square" lIns="0" tIns="0" rIns="0" bIns="0" rtlCol="0">
            <a:spAutoFit/>
          </a:bodyPr>
          <a:lstStyle/>
          <a:p>
            <a:r>
              <a:rPr lang="en-US" sz="2000" b="1" dirty="0"/>
              <a:t>The model parameters </a:t>
            </a:r>
            <a:r>
              <a:rPr lang="en-US" sz="2000" i="1" dirty="0">
                <a:solidFill>
                  <a:srgbClr val="000000"/>
                </a:solidFill>
              </a:rPr>
              <a:t>β</a:t>
            </a:r>
            <a:r>
              <a:rPr lang="en-US" sz="2000" i="1" baseline="-25000" dirty="0">
                <a:solidFill>
                  <a:srgbClr val="000000"/>
                </a:solidFill>
              </a:rPr>
              <a:t>1</a:t>
            </a:r>
            <a:r>
              <a:rPr lang="en-US" sz="2000" i="1" dirty="0">
                <a:solidFill>
                  <a:srgbClr val="000000"/>
                </a:solidFill>
              </a:rPr>
              <a:t>,</a:t>
            </a:r>
            <a:r>
              <a:rPr lang="en-US" sz="2000" i="1" baseline="-25000" dirty="0">
                <a:solidFill>
                  <a:srgbClr val="000000"/>
                </a:solidFill>
              </a:rPr>
              <a:t> </a:t>
            </a:r>
            <a:r>
              <a:rPr lang="en-US" sz="2000" i="1" dirty="0">
                <a:solidFill>
                  <a:srgbClr val="000000"/>
                </a:solidFill>
              </a:rPr>
              <a:t>β</a:t>
            </a:r>
            <a:r>
              <a:rPr lang="en-US" sz="2000" i="1" baseline="-25000" dirty="0">
                <a:solidFill>
                  <a:srgbClr val="000000"/>
                </a:solidFill>
              </a:rPr>
              <a:t>2</a:t>
            </a:r>
            <a:r>
              <a:rPr lang="en-US" sz="2000" i="1" dirty="0">
                <a:solidFill>
                  <a:srgbClr val="000000"/>
                </a:solidFill>
              </a:rPr>
              <a:t>,</a:t>
            </a:r>
            <a:r>
              <a:rPr lang="en-US" sz="2000" i="1" baseline="-25000" dirty="0">
                <a:solidFill>
                  <a:srgbClr val="000000"/>
                </a:solidFill>
              </a:rPr>
              <a:t> </a:t>
            </a:r>
            <a:r>
              <a:rPr lang="en-US" sz="2000" i="1" dirty="0">
                <a:solidFill>
                  <a:srgbClr val="000000"/>
                </a:solidFill>
              </a:rPr>
              <a:t>β</a:t>
            </a:r>
            <a:r>
              <a:rPr lang="en-US" sz="2000" i="1" baseline="-25000" dirty="0">
                <a:solidFill>
                  <a:srgbClr val="000000"/>
                </a:solidFill>
              </a:rPr>
              <a:t>3</a:t>
            </a:r>
            <a:r>
              <a:rPr lang="en-US" sz="2000" i="1" dirty="0">
                <a:solidFill>
                  <a:srgbClr val="000000"/>
                </a:solidFill>
              </a:rPr>
              <a:t>, </a:t>
            </a:r>
            <a:r>
              <a:rPr lang="en-US" sz="2000" b="1" dirty="0">
                <a:solidFill>
                  <a:srgbClr val="000000"/>
                </a:solidFill>
              </a:rPr>
              <a:t>and</a:t>
            </a:r>
            <a:r>
              <a:rPr lang="en-US" sz="2000" i="1" dirty="0">
                <a:solidFill>
                  <a:srgbClr val="000000"/>
                </a:solidFill>
              </a:rPr>
              <a:t> </a:t>
            </a:r>
            <a:r>
              <a:rPr lang="en-US" sz="2000" i="1" dirty="0" err="1">
                <a:solidFill>
                  <a:srgbClr val="000000"/>
                </a:solidFill>
              </a:rPr>
              <a:t>var</a:t>
            </a:r>
            <a:r>
              <a:rPr lang="en-US" sz="2000" i="1" dirty="0">
                <a:solidFill>
                  <a:srgbClr val="000000"/>
                </a:solidFill>
              </a:rPr>
              <a:t>(u)</a:t>
            </a:r>
            <a:r>
              <a:rPr lang="en-US" sz="2000" b="1" dirty="0"/>
              <a:t> can be estimated by finding values which make the implied correlation identical with the correlation matrix from the data</a:t>
            </a:r>
          </a:p>
        </p:txBody>
      </p:sp>
      <p:pic>
        <p:nvPicPr>
          <p:cNvPr id="4" name="Picture 3">
            <a:extLst>
              <a:ext uri="{FF2B5EF4-FFF2-40B4-BE49-F238E27FC236}">
                <a16:creationId xmlns:a16="http://schemas.microsoft.com/office/drawing/2014/main" id="{E4CEDD28-A7C2-1B40-B3DF-DA884F51B741}"/>
              </a:ext>
            </a:extLst>
          </p:cNvPr>
          <p:cNvPicPr>
            <a:picLocks noChangeAspect="1"/>
          </p:cNvPicPr>
          <p:nvPr/>
        </p:nvPicPr>
        <p:blipFill>
          <a:blip r:embed="rId2"/>
          <a:stretch>
            <a:fillRect/>
          </a:stretch>
        </p:blipFill>
        <p:spPr>
          <a:xfrm>
            <a:off x="5996763" y="295018"/>
            <a:ext cx="2791342" cy="1395671"/>
          </a:xfrm>
          <a:prstGeom prst="rect">
            <a:avLst/>
          </a:prstGeom>
        </p:spPr>
      </p:pic>
    </p:spTree>
    <p:extLst>
      <p:ext uri="{BB962C8B-B14F-4D97-AF65-F5344CB8AC3E}">
        <p14:creationId xmlns:p14="http://schemas.microsoft.com/office/powerpoint/2010/main" val="94757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err="1"/>
              <a:t>Hekman</a:t>
            </a:r>
            <a:r>
              <a:rPr lang="en-US" dirty="0"/>
              <a:t> et al. 2010</a:t>
            </a:r>
            <a:br>
              <a:rPr lang="en-US" dirty="0"/>
            </a:br>
            <a:r>
              <a:rPr lang="en-US" dirty="0"/>
              <a:t>Study 1</a:t>
            </a:r>
          </a:p>
        </p:txBody>
      </p:sp>
      <p:sp>
        <p:nvSpPr>
          <p:cNvPr id="6" name="Content Placeholder 2"/>
          <p:cNvSpPr>
            <a:spLocks noGrp="1"/>
          </p:cNvSpPr>
          <p:nvPr>
            <p:ph idx="1"/>
          </p:nvPr>
        </p:nvSpPr>
        <p:spPr>
          <a:xfrm>
            <a:off x="92992" y="1923170"/>
            <a:ext cx="5160934" cy="4338145"/>
          </a:xfrm>
          <a:prstGeom prst="rect">
            <a:avLst/>
          </a:prstGeom>
          <a:solidFill>
            <a:schemeClr val="bg1"/>
          </a:solidFill>
        </p:spPr>
        <p:txBody>
          <a:bodyPr>
            <a:normAutofit fontScale="85000" lnSpcReduction="20000"/>
          </a:bodyPr>
          <a:lstStyle/>
          <a:p>
            <a:pPr marL="0" indent="0">
              <a:buNone/>
            </a:pPr>
            <a:r>
              <a:rPr lang="en-US" sz="1100" b="0" dirty="0">
                <a:latin typeface="Courier"/>
                <a:cs typeface="Courier"/>
              </a:rPr>
              <a:t>Multiple Regression from matrix input </a:t>
            </a:r>
          </a:p>
          <a:p>
            <a:pPr marL="0" indent="0">
              <a:buNone/>
            </a:pPr>
            <a:endParaRPr lang="en-US" sz="1100" b="0" dirty="0">
              <a:latin typeface="Courier"/>
              <a:cs typeface="Courier"/>
            </a:endParaRPr>
          </a:p>
          <a:p>
            <a:pPr marL="0" indent="0">
              <a:buNone/>
            </a:pPr>
            <a:r>
              <a:rPr lang="en-US" sz="1100" b="0" dirty="0">
                <a:latin typeface="Courier"/>
                <a:cs typeface="Courier"/>
              </a:rPr>
              <a:t>Beta weights </a:t>
            </a:r>
          </a:p>
          <a:p>
            <a:pPr marL="0" indent="0">
              <a:buNone/>
            </a:pPr>
            <a:r>
              <a:rPr lang="en-US" sz="1100" b="0" dirty="0">
                <a:latin typeface="Courier"/>
                <a:cs typeface="Courier"/>
              </a:rPr>
              <a:t>                            </a:t>
            </a:r>
            <a:r>
              <a:rPr lang="en-US" sz="1100" b="0" dirty="0" err="1">
                <a:latin typeface="Courier"/>
                <a:cs typeface="Courier"/>
              </a:rPr>
              <a:t>Patient_satisfaction</a:t>
            </a:r>
            <a:r>
              <a:rPr lang="en-US" sz="1100" b="0" dirty="0">
                <a:latin typeface="Courier"/>
                <a:cs typeface="Courier"/>
              </a:rPr>
              <a:t>        p</a:t>
            </a:r>
          </a:p>
          <a:p>
            <a:pPr marL="0" indent="0">
              <a:buNone/>
            </a:pPr>
            <a:r>
              <a:rPr lang="en-US" sz="1100" b="0" dirty="0" err="1">
                <a:latin typeface="Courier"/>
                <a:cs typeface="Courier"/>
              </a:rPr>
              <a:t>Practice_busyness</a:t>
            </a:r>
            <a:r>
              <a:rPr lang="en-US" sz="1100" b="0" dirty="0">
                <a:latin typeface="Courier"/>
                <a:cs typeface="Courier"/>
              </a:rPr>
              <a:t>                         -0.238    0.014 *</a:t>
            </a:r>
          </a:p>
          <a:p>
            <a:pPr marL="0" indent="0">
              <a:buNone/>
            </a:pPr>
            <a:r>
              <a:rPr lang="en-US" sz="1100" b="0" dirty="0" err="1">
                <a:latin typeface="Courier"/>
                <a:cs typeface="Courier"/>
              </a:rPr>
              <a:t>Fulltime_equivalent</a:t>
            </a:r>
            <a:r>
              <a:rPr lang="en-US" sz="1100" b="0" dirty="0">
                <a:latin typeface="Courier"/>
                <a:cs typeface="Courier"/>
              </a:rPr>
              <a:t>                       -0.126    0.343</a:t>
            </a:r>
          </a:p>
          <a:p>
            <a:pPr marL="0" indent="0">
              <a:buNone/>
            </a:pPr>
            <a:r>
              <a:rPr lang="en-US" sz="1100" b="0" dirty="0" err="1">
                <a:latin typeface="Courier"/>
                <a:cs typeface="Courier"/>
              </a:rPr>
              <a:t>Number_of_patients_in_panel</a:t>
            </a:r>
            <a:r>
              <a:rPr lang="en-US" sz="1100" b="0" dirty="0">
                <a:latin typeface="Courier"/>
                <a:cs typeface="Courier"/>
              </a:rPr>
              <a:t>               -0.045    0.708</a:t>
            </a:r>
          </a:p>
          <a:p>
            <a:pPr marL="0" indent="0">
              <a:buNone/>
            </a:pPr>
            <a:r>
              <a:rPr lang="en-US" sz="1100" b="0" dirty="0" err="1">
                <a:latin typeface="Courier"/>
                <a:cs typeface="Courier"/>
              </a:rPr>
              <a:t>Panel_age</a:t>
            </a:r>
            <a:r>
              <a:rPr lang="en-US" sz="1100" b="0" dirty="0">
                <a:latin typeface="Courier"/>
                <a:cs typeface="Courier"/>
              </a:rPr>
              <a:t>                                 -0.234    0.088 +</a:t>
            </a:r>
          </a:p>
          <a:p>
            <a:pPr marL="0" indent="0">
              <a:buNone/>
            </a:pPr>
            <a:r>
              <a:rPr lang="en-US" sz="1100" b="0" dirty="0" err="1">
                <a:latin typeface="Courier"/>
                <a:cs typeface="Courier"/>
              </a:rPr>
              <a:t>Chronic_sickness_of_panel</a:t>
            </a:r>
            <a:r>
              <a:rPr lang="en-US" sz="1100" b="0" dirty="0">
                <a:latin typeface="Courier"/>
                <a:cs typeface="Courier"/>
              </a:rPr>
              <a:t>                  0.249    0.069 +</a:t>
            </a:r>
          </a:p>
          <a:p>
            <a:pPr marL="0" indent="0">
              <a:buNone/>
            </a:pPr>
            <a:r>
              <a:rPr lang="en-US" sz="1100" b="0" dirty="0" err="1">
                <a:latin typeface="Courier"/>
                <a:cs typeface="Courier"/>
              </a:rPr>
              <a:t>Tenure_with_Medcorp</a:t>
            </a:r>
            <a:r>
              <a:rPr lang="en-US" sz="1100" b="0" dirty="0">
                <a:latin typeface="Courier"/>
                <a:cs typeface="Courier"/>
              </a:rPr>
              <a:t>                        0.360    0.014 *</a:t>
            </a:r>
          </a:p>
          <a:p>
            <a:pPr marL="0" indent="0">
              <a:buNone/>
            </a:pPr>
            <a:r>
              <a:rPr lang="en-US" sz="1100" b="0" dirty="0">
                <a:latin typeface="Courier"/>
                <a:cs typeface="Courier"/>
              </a:rPr>
              <a:t>Age                                       -0.126    0.343</a:t>
            </a:r>
          </a:p>
          <a:p>
            <a:pPr marL="0" indent="0">
              <a:buNone/>
            </a:pPr>
            <a:r>
              <a:rPr lang="en-US" sz="1100" b="0" dirty="0">
                <a:latin typeface="Courier"/>
                <a:cs typeface="Courier"/>
              </a:rPr>
              <a:t>Productivity                               0.109    0.309</a:t>
            </a:r>
          </a:p>
          <a:p>
            <a:pPr marL="0" indent="0">
              <a:buNone/>
            </a:pPr>
            <a:r>
              <a:rPr lang="en-US" sz="1100" b="0" dirty="0">
                <a:latin typeface="Courier"/>
                <a:cs typeface="Courier"/>
              </a:rPr>
              <a:t>Quality                                    0.123    0.206</a:t>
            </a:r>
          </a:p>
          <a:p>
            <a:pPr marL="0" indent="0">
              <a:buNone/>
            </a:pPr>
            <a:r>
              <a:rPr lang="en-US" sz="1100" b="0" dirty="0" err="1">
                <a:latin typeface="Courier"/>
                <a:cs typeface="Courier"/>
              </a:rPr>
              <a:t>Accessibility_to_patients</a:t>
            </a:r>
            <a:r>
              <a:rPr lang="en-US" sz="1100" b="0" dirty="0">
                <a:latin typeface="Courier"/>
                <a:cs typeface="Courier"/>
              </a:rPr>
              <a:t>                  0.085    0.407</a:t>
            </a:r>
          </a:p>
          <a:p>
            <a:pPr marL="0" indent="0">
              <a:buNone/>
            </a:pPr>
            <a:r>
              <a:rPr lang="en-US" sz="1100" b="0" dirty="0">
                <a:latin typeface="Courier"/>
                <a:cs typeface="Courier"/>
              </a:rPr>
              <a:t>Female                                    -0.177    0.158</a:t>
            </a:r>
          </a:p>
          <a:p>
            <a:pPr marL="0" indent="0">
              <a:buNone/>
            </a:pPr>
            <a:r>
              <a:rPr lang="en-US" sz="1100" b="0" dirty="0">
                <a:latin typeface="Courier"/>
                <a:cs typeface="Courier"/>
              </a:rPr>
              <a:t>Nonwhite                                  -0.094    0.309</a:t>
            </a:r>
          </a:p>
          <a:p>
            <a:pPr marL="0" indent="0">
              <a:buNone/>
            </a:pPr>
            <a:endParaRPr lang="en-US" sz="1100" b="0" dirty="0">
              <a:latin typeface="Courier"/>
              <a:cs typeface="Courier"/>
            </a:endParaRPr>
          </a:p>
          <a:p>
            <a:pPr marL="0" indent="0">
              <a:buNone/>
            </a:pPr>
            <a:endParaRPr lang="en-US" sz="1100" b="0" dirty="0">
              <a:latin typeface="Courier"/>
              <a:cs typeface="Courier"/>
            </a:endParaRPr>
          </a:p>
          <a:p>
            <a:pPr marL="0" indent="0">
              <a:buNone/>
            </a:pPr>
            <a:r>
              <a:rPr lang="en-US" sz="1100" b="0" dirty="0">
                <a:latin typeface="Courier"/>
                <a:cs typeface="Courier"/>
              </a:rPr>
              <a:t>Multiple R2 </a:t>
            </a:r>
          </a:p>
          <a:p>
            <a:pPr marL="0" indent="0">
              <a:buNone/>
            </a:pPr>
            <a:r>
              <a:rPr lang="en-US" sz="1100" b="0" dirty="0" err="1">
                <a:latin typeface="Courier"/>
                <a:cs typeface="Courier"/>
              </a:rPr>
              <a:t>Patient_satisfaction</a:t>
            </a:r>
            <a:r>
              <a:rPr lang="en-US" sz="1100" b="0" dirty="0">
                <a:latin typeface="Courier"/>
                <a:cs typeface="Courier"/>
              </a:rPr>
              <a:t> </a:t>
            </a:r>
          </a:p>
          <a:p>
            <a:pPr marL="0" indent="0">
              <a:buNone/>
            </a:pPr>
            <a:r>
              <a:rPr lang="en-US" sz="1100" b="0" dirty="0">
                <a:latin typeface="Courier"/>
                <a:cs typeface="Courier"/>
              </a:rPr>
              <a:t>                0.22 </a:t>
            </a:r>
          </a:p>
        </p:txBody>
      </p:sp>
      <p:pic>
        <p:nvPicPr>
          <p:cNvPr id="5" name="Content Placeholder 6" descr="Hekman et al. - 2010 - An Examination of Whether and How Racial and Gende (dragged).pdf"/>
          <p:cNvPicPr>
            <a:picLocks noChangeAspect="1"/>
          </p:cNvPicPr>
          <p:nvPr/>
        </p:nvPicPr>
        <p:blipFill rotWithShape="1">
          <a:blip r:embed="rId3">
            <a:extLst>
              <a:ext uri="{28A0092B-C50C-407E-A947-70E740481C1C}">
                <a14:useLocalDpi xmlns:a14="http://schemas.microsoft.com/office/drawing/2010/main" val="0"/>
              </a:ext>
            </a:extLst>
          </a:blip>
          <a:srcRect l="813" t="30349" r="48033" b="4920"/>
          <a:stretch/>
        </p:blipFill>
        <p:spPr>
          <a:xfrm>
            <a:off x="4572746" y="50464"/>
            <a:ext cx="4136075" cy="6821203"/>
          </a:xfrm>
          <a:prstGeom prst="rect">
            <a:avLst/>
          </a:prstGeom>
          <a:solidFill>
            <a:schemeClr val="bg1"/>
          </a:solidFill>
        </p:spPr>
      </p:pic>
      <p:sp>
        <p:nvSpPr>
          <p:cNvPr id="7" name="TextBox 6"/>
          <p:cNvSpPr txBox="1"/>
          <p:nvPr/>
        </p:nvSpPr>
        <p:spPr>
          <a:xfrm>
            <a:off x="2673459" y="5458495"/>
            <a:ext cx="2334849" cy="738664"/>
          </a:xfrm>
          <a:prstGeom prst="rect">
            <a:avLst/>
          </a:prstGeom>
          <a:noFill/>
        </p:spPr>
        <p:txBody>
          <a:bodyPr wrap="square" lIns="0" tIns="0" rIns="0" bIns="0" rtlCol="0">
            <a:spAutoFit/>
          </a:bodyPr>
          <a:lstStyle/>
          <a:p>
            <a:r>
              <a:rPr lang="en-US" sz="1600" b="1" dirty="0">
                <a:solidFill>
                  <a:srgbClr val="EF3340"/>
                </a:solidFill>
              </a:rPr>
              <a:t>Why are the significance stars different?</a:t>
            </a:r>
            <a:endParaRPr lang="en-US" sz="1600" b="1" baseline="30000" dirty="0">
              <a:solidFill>
                <a:srgbClr val="EF3340"/>
              </a:solidFill>
            </a:endParaRPr>
          </a:p>
        </p:txBody>
      </p:sp>
      <p:sp>
        <p:nvSpPr>
          <p:cNvPr id="8" name="TextBox 7">
            <a:extLst>
              <a:ext uri="{FF2B5EF4-FFF2-40B4-BE49-F238E27FC236}">
                <a16:creationId xmlns:a16="http://schemas.microsoft.com/office/drawing/2014/main" id="{7A64D497-5891-3E48-81BD-95AD85678CA8}"/>
              </a:ext>
            </a:extLst>
          </p:cNvPr>
          <p:cNvSpPr txBox="1"/>
          <p:nvPr/>
        </p:nvSpPr>
        <p:spPr>
          <a:xfrm>
            <a:off x="229023" y="6355301"/>
            <a:ext cx="5170436" cy="461665"/>
          </a:xfrm>
          <a:prstGeom prst="rect">
            <a:avLst/>
          </a:prstGeom>
          <a:noFill/>
        </p:spPr>
        <p:txBody>
          <a:bodyPr wrap="square" lIns="0" tIns="0" rIns="0" bIns="0" rtlCol="0">
            <a:spAutoFit/>
          </a:bodyPr>
          <a:lstStyle/>
          <a:p>
            <a:r>
              <a:rPr lang="en-US" sz="1000" dirty="0"/>
              <a:t>Stata command: </a:t>
            </a:r>
            <a:r>
              <a:rPr lang="en-US" sz="1000" dirty="0" err="1"/>
              <a:t>sem</a:t>
            </a:r>
            <a:endParaRPr lang="en-US" sz="1000" dirty="0"/>
          </a:p>
          <a:p>
            <a:r>
              <a:rPr lang="en-US" sz="1000" dirty="0"/>
              <a:t>R commands: </a:t>
            </a:r>
            <a:r>
              <a:rPr lang="en-US" sz="1000" dirty="0" err="1"/>
              <a:t>mat.regress</a:t>
            </a:r>
            <a:r>
              <a:rPr lang="en-US" sz="1000" dirty="0"/>
              <a:t> (in psych package), </a:t>
            </a:r>
            <a:r>
              <a:rPr lang="en-US" sz="1000" dirty="0" err="1"/>
              <a:t>sem</a:t>
            </a:r>
            <a:r>
              <a:rPr lang="en-US" sz="1000" dirty="0"/>
              <a:t> (in </a:t>
            </a:r>
            <a:r>
              <a:rPr lang="en-US" sz="1000" dirty="0" err="1"/>
              <a:t>lavaanpackage</a:t>
            </a:r>
            <a:r>
              <a:rPr lang="en-US" sz="1000" dirty="0"/>
              <a:t>)</a:t>
            </a:r>
          </a:p>
          <a:p>
            <a:endParaRPr lang="en-US" sz="1000" dirty="0"/>
          </a:p>
        </p:txBody>
      </p:sp>
    </p:spTree>
    <p:extLst>
      <p:ext uri="{BB962C8B-B14F-4D97-AF65-F5344CB8AC3E}">
        <p14:creationId xmlns:p14="http://schemas.microsoft.com/office/powerpoint/2010/main" val="13444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9D48F60-2766-4F47-BF68-828E62D60FFB}"/>
              </a:ext>
            </a:extLst>
          </p:cNvPr>
          <p:cNvPicPr>
            <a:picLocks noChangeAspect="1"/>
          </p:cNvPicPr>
          <p:nvPr/>
        </p:nvPicPr>
        <p:blipFill rotWithShape="1">
          <a:blip r:embed="rId2"/>
          <a:srcRect l="5688" t="8217" r="12681" b="70686"/>
          <a:stretch/>
        </p:blipFill>
        <p:spPr>
          <a:xfrm>
            <a:off x="1100825" y="3610308"/>
            <a:ext cx="6072444" cy="1941813"/>
          </a:xfrm>
          <a:prstGeom prst="rect">
            <a:avLst/>
          </a:prstGeom>
        </p:spPr>
      </p:pic>
      <p:sp>
        <p:nvSpPr>
          <p:cNvPr id="2" name="Title 1"/>
          <p:cNvSpPr>
            <a:spLocks noGrp="1"/>
          </p:cNvSpPr>
          <p:nvPr>
            <p:ph type="title"/>
          </p:nvPr>
        </p:nvSpPr>
        <p:spPr/>
        <p:txBody>
          <a:bodyPr/>
          <a:lstStyle/>
          <a:p>
            <a:r>
              <a:rPr lang="en-US" dirty="0"/>
              <a:t>Where do the p-values come from?</a:t>
            </a:r>
          </a:p>
        </p:txBody>
      </p:sp>
      <p:sp>
        <p:nvSpPr>
          <p:cNvPr id="5" name="Content Placeholder 4"/>
          <p:cNvSpPr txBox="1">
            <a:spLocks/>
          </p:cNvSpPr>
          <p:nvPr/>
        </p:nvSpPr>
        <p:spPr>
          <a:xfrm>
            <a:off x="1187623" y="1613204"/>
            <a:ext cx="7632849" cy="3593997"/>
          </a:xfrm>
          <a:prstGeom prst="rect">
            <a:avLst/>
          </a:prstGeom>
        </p:spPr>
        <p:txBody>
          <a:bodyPr vert="horz" lIns="0" tIns="0" rIns="0" bIns="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Estimate/SE follows the t-distribution when H</a:t>
            </a:r>
            <a:r>
              <a:rPr lang="en-US" sz="1800" baseline="-25000" dirty="0"/>
              <a:t>0</a:t>
            </a:r>
            <a:r>
              <a:rPr lang="en-US" sz="1800" dirty="0"/>
              <a:t> holds</a:t>
            </a:r>
          </a:p>
          <a:p>
            <a:r>
              <a:rPr lang="en-US" sz="1800" dirty="0"/>
              <a:t>p value is a probability of obtaining an equal or more extreme observation from the know null distribution (t distribution in this case)</a:t>
            </a:r>
          </a:p>
          <a:p>
            <a:endParaRPr lang="en-US" sz="1800" dirty="0"/>
          </a:p>
          <a:p>
            <a:endParaRPr lang="en-US" sz="1800" dirty="0"/>
          </a:p>
          <a:p>
            <a:endParaRPr lang="en-US" sz="1800" dirty="0"/>
          </a:p>
          <a:p>
            <a:endParaRPr lang="en-US" sz="1800" dirty="0"/>
          </a:p>
          <a:p>
            <a:endParaRPr lang="en-US" sz="1800" dirty="0"/>
          </a:p>
          <a:p>
            <a:endParaRPr lang="en-US" sz="1800" dirty="0"/>
          </a:p>
        </p:txBody>
      </p:sp>
      <p:sp>
        <p:nvSpPr>
          <p:cNvPr id="7" name="TextBox 6"/>
          <p:cNvSpPr txBox="1"/>
          <p:nvPr/>
        </p:nvSpPr>
        <p:spPr>
          <a:xfrm>
            <a:off x="540001" y="6615600"/>
            <a:ext cx="6739024" cy="153888"/>
          </a:xfrm>
          <a:prstGeom prst="rect">
            <a:avLst/>
          </a:prstGeom>
          <a:noFill/>
        </p:spPr>
        <p:txBody>
          <a:bodyPr wrap="none" lIns="0" tIns="0" rIns="0" bIns="0" rtlCol="0">
            <a:spAutoFit/>
          </a:bodyPr>
          <a:lstStyle/>
          <a:p>
            <a:r>
              <a:rPr lang="fi-FI" sz="1000" dirty="0" err="1"/>
              <a:t>Wooldridge</a:t>
            </a:r>
            <a:r>
              <a:rPr lang="fi-FI" sz="1000" dirty="0"/>
              <a:t>, J. M. (2013). </a:t>
            </a:r>
            <a:r>
              <a:rPr lang="fi-FI" sz="1000" i="1" dirty="0" err="1"/>
              <a:t>Introductory</a:t>
            </a:r>
            <a:r>
              <a:rPr lang="fi-FI" sz="1000" i="1" dirty="0"/>
              <a:t> </a:t>
            </a:r>
            <a:r>
              <a:rPr lang="fi-FI" sz="1000" i="1" dirty="0" err="1"/>
              <a:t>econometrics</a:t>
            </a:r>
            <a:r>
              <a:rPr lang="fi-FI" sz="1000" i="1" dirty="0"/>
              <a:t>: a </a:t>
            </a:r>
            <a:r>
              <a:rPr lang="fi-FI" sz="1000" i="1" dirty="0" err="1"/>
              <a:t>modern</a:t>
            </a:r>
            <a:r>
              <a:rPr lang="fi-FI" sz="1000" i="1" dirty="0"/>
              <a:t> </a:t>
            </a:r>
            <a:r>
              <a:rPr lang="fi-FI" sz="1000" i="1" dirty="0" err="1"/>
              <a:t>approach</a:t>
            </a:r>
            <a:r>
              <a:rPr lang="fi-FI" sz="1000" dirty="0"/>
              <a:t> (5th </a:t>
            </a:r>
            <a:r>
              <a:rPr lang="fi-FI" sz="1000" dirty="0" err="1"/>
              <a:t>ed</a:t>
            </a:r>
            <a:r>
              <a:rPr lang="fi-FI" sz="1000" dirty="0"/>
              <a:t>). </a:t>
            </a:r>
            <a:r>
              <a:rPr lang="fi-FI" sz="1000" dirty="0" err="1"/>
              <a:t>Mason</a:t>
            </a:r>
            <a:r>
              <a:rPr lang="fi-FI" sz="1000" dirty="0"/>
              <a:t>, OH: South-Western </a:t>
            </a:r>
            <a:r>
              <a:rPr lang="fi-FI" sz="1000" dirty="0" err="1"/>
              <a:t>Cengage</a:t>
            </a:r>
            <a:r>
              <a:rPr lang="fi-FI" sz="1000" dirty="0"/>
              <a:t> Learning. </a:t>
            </a:r>
            <a:endParaRPr lang="en-US" sz="1000" b="1" dirty="0"/>
          </a:p>
        </p:txBody>
      </p:sp>
      <p:sp>
        <p:nvSpPr>
          <p:cNvPr id="8" name="TextBox 7"/>
          <p:cNvSpPr txBox="1"/>
          <p:nvPr/>
        </p:nvSpPr>
        <p:spPr>
          <a:xfrm>
            <a:off x="6640489" y="2851871"/>
            <a:ext cx="2334849" cy="492443"/>
          </a:xfrm>
          <a:prstGeom prst="rect">
            <a:avLst/>
          </a:prstGeom>
          <a:noFill/>
        </p:spPr>
        <p:txBody>
          <a:bodyPr wrap="square" lIns="0" tIns="0" rIns="0" bIns="0" rtlCol="0">
            <a:spAutoFit/>
          </a:bodyPr>
          <a:lstStyle/>
          <a:p>
            <a:r>
              <a:rPr lang="en-US" sz="1600" b="1" dirty="0">
                <a:solidFill>
                  <a:srgbClr val="EF3340"/>
                </a:solidFill>
              </a:rPr>
              <a:t>R</a:t>
            </a:r>
            <a:r>
              <a:rPr lang="en-US" sz="1600" b="1" baseline="-25000" dirty="0">
                <a:solidFill>
                  <a:srgbClr val="EF3340"/>
                </a:solidFill>
              </a:rPr>
              <a:t>j</a:t>
            </a:r>
            <a:r>
              <a:rPr lang="en-US" sz="1600" b="1" baseline="30000" dirty="0">
                <a:solidFill>
                  <a:srgbClr val="EF3340"/>
                </a:solidFill>
              </a:rPr>
              <a:t>2 </a:t>
            </a:r>
            <a:r>
              <a:rPr lang="en-US" sz="1600" b="1" dirty="0">
                <a:solidFill>
                  <a:srgbClr val="EF3340"/>
                </a:solidFill>
              </a:rPr>
              <a:t>can only decrease if we omit the interactions</a:t>
            </a:r>
            <a:endParaRPr lang="en-US" sz="1600" b="1" baseline="30000" dirty="0">
              <a:solidFill>
                <a:srgbClr val="EF3340"/>
              </a:solidFill>
            </a:endParaRPr>
          </a:p>
        </p:txBody>
      </p:sp>
      <p:cxnSp>
        <p:nvCxnSpPr>
          <p:cNvPr id="9" name="Straight Connector 8"/>
          <p:cNvCxnSpPr/>
          <p:nvPr/>
        </p:nvCxnSpPr>
        <p:spPr>
          <a:xfrm flipH="1">
            <a:off x="5096780" y="3221203"/>
            <a:ext cx="1543709" cy="1404682"/>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421009" y="5407031"/>
            <a:ext cx="2883601" cy="1231106"/>
          </a:xfrm>
          <a:prstGeom prst="rect">
            <a:avLst/>
          </a:prstGeom>
          <a:noFill/>
        </p:spPr>
        <p:txBody>
          <a:bodyPr wrap="square" lIns="0" tIns="0" rIns="0" bIns="0" rtlCol="0">
            <a:spAutoFit/>
          </a:bodyPr>
          <a:lstStyle/>
          <a:p>
            <a:r>
              <a:rPr lang="en-US" sz="1600" b="1" dirty="0">
                <a:solidFill>
                  <a:srgbClr val="EF3340"/>
                </a:solidFill>
              </a:rPr>
              <a:t>If the R</a:t>
            </a:r>
            <a:r>
              <a:rPr lang="en-US" sz="1600" b="1" baseline="-25000" dirty="0">
                <a:solidFill>
                  <a:srgbClr val="EF3340"/>
                </a:solidFill>
              </a:rPr>
              <a:t>j</a:t>
            </a:r>
            <a:r>
              <a:rPr lang="en-US" sz="1600" b="1" baseline="30000" dirty="0">
                <a:solidFill>
                  <a:srgbClr val="EF3340"/>
                </a:solidFill>
              </a:rPr>
              <a:t>2 </a:t>
            </a:r>
            <a:r>
              <a:rPr lang="en-US" sz="1600" b="1" dirty="0">
                <a:solidFill>
                  <a:srgbClr val="EF3340"/>
                </a:solidFill>
              </a:rPr>
              <a:t>decreases, this subtraction increases. </a:t>
            </a:r>
          </a:p>
          <a:p>
            <a:endParaRPr lang="en-US" sz="1600" b="1" dirty="0">
              <a:solidFill>
                <a:srgbClr val="EF3340"/>
              </a:solidFill>
            </a:endParaRPr>
          </a:p>
          <a:p>
            <a:r>
              <a:rPr lang="en-US" sz="1600" b="1" dirty="0">
                <a:solidFill>
                  <a:srgbClr val="EF3340"/>
                </a:solidFill>
              </a:rPr>
              <a:t>This causes the denominator to increase. </a:t>
            </a:r>
          </a:p>
        </p:txBody>
      </p:sp>
      <p:cxnSp>
        <p:nvCxnSpPr>
          <p:cNvPr id="11" name="Straight Connector 10"/>
          <p:cNvCxnSpPr>
            <a:cxnSpLocks/>
          </p:cNvCxnSpPr>
          <p:nvPr/>
        </p:nvCxnSpPr>
        <p:spPr>
          <a:xfrm flipV="1">
            <a:off x="4948015" y="4685921"/>
            <a:ext cx="0" cy="652438"/>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795190" y="3574769"/>
            <a:ext cx="0" cy="820837"/>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598939" y="2605650"/>
            <a:ext cx="2632896" cy="738664"/>
          </a:xfrm>
          <a:prstGeom prst="rect">
            <a:avLst/>
          </a:prstGeom>
          <a:noFill/>
        </p:spPr>
        <p:txBody>
          <a:bodyPr wrap="square" lIns="0" tIns="0" rIns="0" bIns="0" rtlCol="0">
            <a:spAutoFit/>
          </a:bodyPr>
          <a:lstStyle/>
          <a:p>
            <a:r>
              <a:rPr lang="en-US" sz="1600" b="1" dirty="0">
                <a:solidFill>
                  <a:srgbClr val="EF3340"/>
                </a:solidFill>
              </a:rPr>
              <a:t>Variance of the residual (1-R</a:t>
            </a:r>
            <a:r>
              <a:rPr lang="en-US" sz="1600" b="1" baseline="30000" dirty="0">
                <a:solidFill>
                  <a:srgbClr val="EF3340"/>
                </a:solidFill>
              </a:rPr>
              <a:t>2</a:t>
            </a:r>
            <a:r>
              <a:rPr lang="en-US" sz="1600" b="1" dirty="0">
                <a:solidFill>
                  <a:srgbClr val="EF3340"/>
                </a:solidFill>
              </a:rPr>
              <a:t>).</a:t>
            </a:r>
          </a:p>
          <a:p>
            <a:r>
              <a:rPr lang="en-US" sz="1600" b="1" dirty="0">
                <a:solidFill>
                  <a:srgbClr val="EF3340"/>
                </a:solidFill>
              </a:rPr>
              <a:t>Paper: 0.75</a:t>
            </a:r>
          </a:p>
          <a:p>
            <a:r>
              <a:rPr lang="en-US" sz="1600" b="1" dirty="0">
                <a:solidFill>
                  <a:srgbClr val="EF3340"/>
                </a:solidFill>
              </a:rPr>
              <a:t>Ours: 0.78    (+ 4%)   </a:t>
            </a:r>
          </a:p>
        </p:txBody>
      </p:sp>
      <p:sp>
        <p:nvSpPr>
          <p:cNvPr id="14" name="TextBox 13"/>
          <p:cNvSpPr txBox="1"/>
          <p:nvPr/>
        </p:nvSpPr>
        <p:spPr>
          <a:xfrm>
            <a:off x="413110" y="5594556"/>
            <a:ext cx="2334849" cy="738664"/>
          </a:xfrm>
          <a:prstGeom prst="rect">
            <a:avLst/>
          </a:prstGeom>
          <a:noFill/>
        </p:spPr>
        <p:txBody>
          <a:bodyPr wrap="square" lIns="0" tIns="0" rIns="0" bIns="0" rtlCol="0">
            <a:spAutoFit/>
          </a:bodyPr>
          <a:lstStyle/>
          <a:p>
            <a:r>
              <a:rPr lang="en-US" sz="1600" b="1" dirty="0">
                <a:solidFill>
                  <a:srgbClr val="EF3340"/>
                </a:solidFill>
              </a:rPr>
              <a:t>Differences in standard errors are an unlikely explanation</a:t>
            </a:r>
            <a:endParaRPr lang="en-US" sz="1600" b="1" baseline="30000" dirty="0">
              <a:solidFill>
                <a:srgbClr val="EF3340"/>
              </a:solidFill>
            </a:endParaRPr>
          </a:p>
        </p:txBody>
      </p:sp>
    </p:spTree>
    <p:extLst>
      <p:ext uri="{BB962C8B-B14F-4D97-AF65-F5344CB8AC3E}">
        <p14:creationId xmlns:p14="http://schemas.microsoft.com/office/powerpoint/2010/main" val="54467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FE55DD-5BC3-7F4A-9730-8677DF6FF0CE}"/>
              </a:ext>
            </a:extLst>
          </p:cNvPr>
          <p:cNvSpPr>
            <a:spLocks noGrp="1"/>
          </p:cNvSpPr>
          <p:nvPr>
            <p:ph type="title"/>
          </p:nvPr>
        </p:nvSpPr>
        <p:spPr/>
        <p:txBody>
          <a:bodyPr/>
          <a:lstStyle/>
          <a:p>
            <a:r>
              <a:rPr lang="fi-FI" dirty="0" err="1"/>
              <a:t>Cautionary</a:t>
            </a:r>
            <a:r>
              <a:rPr lang="fi-FI" dirty="0"/>
              <a:t> </a:t>
            </a:r>
            <a:r>
              <a:rPr lang="fi-FI" dirty="0" err="1"/>
              <a:t>example</a:t>
            </a:r>
            <a:r>
              <a:rPr lang="fi-FI" dirty="0"/>
              <a:t> of </a:t>
            </a:r>
            <a:br>
              <a:rPr lang="fi-FI" dirty="0"/>
            </a:br>
            <a:r>
              <a:rPr lang="fi-FI" dirty="0"/>
              <a:t>regression </a:t>
            </a:r>
            <a:r>
              <a:rPr lang="fi-FI" dirty="0" err="1"/>
              <a:t>analysis</a:t>
            </a:r>
            <a:endParaRPr lang="fi-FI" dirty="0"/>
          </a:p>
        </p:txBody>
      </p:sp>
      <p:sp>
        <p:nvSpPr>
          <p:cNvPr id="7" name="Text Placeholder 6">
            <a:extLst>
              <a:ext uri="{FF2B5EF4-FFF2-40B4-BE49-F238E27FC236}">
                <a16:creationId xmlns:a16="http://schemas.microsoft.com/office/drawing/2014/main" id="{6B8E38C8-9042-9144-853E-624BC909D9F6}"/>
              </a:ext>
            </a:extLst>
          </p:cNvPr>
          <p:cNvSpPr>
            <a:spLocks noGrp="1"/>
          </p:cNvSpPr>
          <p:nvPr>
            <p:ph type="body" idx="1"/>
          </p:nvPr>
        </p:nvSpPr>
        <p:spPr/>
        <p:txBody>
          <a:bodyPr/>
          <a:lstStyle/>
          <a:p>
            <a:r>
              <a:rPr lang="fi-FI" dirty="0" err="1"/>
              <a:t>Example</a:t>
            </a:r>
            <a:r>
              <a:rPr lang="fi-FI" dirty="0"/>
              <a:t> </a:t>
            </a:r>
            <a:r>
              <a:rPr lang="fi-FI" dirty="0" err="1"/>
              <a:t>by</a:t>
            </a:r>
            <a:r>
              <a:rPr lang="fi-FI" dirty="0"/>
              <a:t> Pasi Kuusela</a:t>
            </a:r>
          </a:p>
        </p:txBody>
      </p:sp>
    </p:spTree>
    <p:extLst>
      <p:ext uri="{BB962C8B-B14F-4D97-AF65-F5344CB8AC3E}">
        <p14:creationId xmlns:p14="http://schemas.microsoft.com/office/powerpoint/2010/main" val="29448337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6" descr="Hekman et al. - 2010 - An Examination of Whether and How Racial and Gende (dragged).pdf">
            <a:extLst>
              <a:ext uri="{FF2B5EF4-FFF2-40B4-BE49-F238E27FC236}">
                <a16:creationId xmlns:a16="http://schemas.microsoft.com/office/drawing/2014/main" id="{B0A134E7-40B5-BA47-A326-1ACB966CD8BD}"/>
              </a:ext>
            </a:extLst>
          </p:cNvPr>
          <p:cNvPicPr>
            <a:picLocks noChangeAspect="1"/>
          </p:cNvPicPr>
          <p:nvPr/>
        </p:nvPicPr>
        <p:blipFill rotWithShape="1">
          <a:blip r:embed="rId3">
            <a:extLst>
              <a:ext uri="{28A0092B-C50C-407E-A947-70E740481C1C}">
                <a14:useLocalDpi xmlns:a14="http://schemas.microsoft.com/office/drawing/2010/main" val="0"/>
              </a:ext>
            </a:extLst>
          </a:blip>
          <a:srcRect l="813" t="30349" r="48033" b="4920"/>
          <a:stretch/>
        </p:blipFill>
        <p:spPr>
          <a:xfrm>
            <a:off x="4572746" y="50464"/>
            <a:ext cx="4136075" cy="6821203"/>
          </a:xfrm>
          <a:prstGeom prst="rect">
            <a:avLst/>
          </a:prstGeom>
          <a:solidFill>
            <a:schemeClr val="bg1"/>
          </a:solidFill>
        </p:spPr>
      </p:pic>
      <p:sp>
        <p:nvSpPr>
          <p:cNvPr id="3" name="Content Placeholder 2"/>
          <p:cNvSpPr>
            <a:spLocks noGrp="1"/>
          </p:cNvSpPr>
          <p:nvPr>
            <p:ph sz="quarter" idx="14"/>
          </p:nvPr>
        </p:nvSpPr>
        <p:spPr>
          <a:xfrm>
            <a:off x="920658" y="526292"/>
            <a:ext cx="4900277" cy="3037828"/>
          </a:xfrm>
        </p:spPr>
        <p:txBody>
          <a:bodyPr>
            <a:normAutofit fontScale="85000" lnSpcReduction="20000"/>
          </a:bodyPr>
          <a:lstStyle/>
          <a:p>
            <a:r>
              <a:rPr lang="en-US" sz="950" b="0" dirty="0">
                <a:latin typeface="Courier"/>
                <a:cs typeface="Courier"/>
              </a:rPr>
              <a:t>Multiple Regression from matrix input </a:t>
            </a:r>
          </a:p>
          <a:p>
            <a:endParaRPr lang="en-US" sz="950" b="0" dirty="0">
              <a:latin typeface="Courier"/>
              <a:cs typeface="Courier"/>
            </a:endParaRPr>
          </a:p>
          <a:p>
            <a:r>
              <a:rPr lang="en-US" sz="950" b="0" dirty="0">
                <a:latin typeface="Courier"/>
                <a:cs typeface="Courier"/>
              </a:rPr>
              <a:t>Beta weights </a:t>
            </a:r>
          </a:p>
          <a:p>
            <a:r>
              <a:rPr lang="en-US" sz="950" b="0" dirty="0">
                <a:latin typeface="Courier"/>
                <a:cs typeface="Courier"/>
              </a:rPr>
              <a:t>                            </a:t>
            </a:r>
            <a:r>
              <a:rPr lang="en-US" sz="950" b="0" dirty="0" err="1">
                <a:latin typeface="Courier"/>
                <a:cs typeface="Courier"/>
              </a:rPr>
              <a:t>Patient_satisfaction</a:t>
            </a:r>
            <a:r>
              <a:rPr lang="en-US" sz="950" b="0" dirty="0">
                <a:latin typeface="Courier"/>
                <a:cs typeface="Courier"/>
              </a:rPr>
              <a:t>        p</a:t>
            </a:r>
          </a:p>
          <a:p>
            <a:r>
              <a:rPr lang="en-US" sz="950" b="0" dirty="0" err="1">
                <a:latin typeface="Courier"/>
                <a:cs typeface="Courier"/>
              </a:rPr>
              <a:t>Practice_busyness</a:t>
            </a:r>
            <a:r>
              <a:rPr lang="en-US" sz="950" b="0" dirty="0">
                <a:latin typeface="Courier"/>
                <a:cs typeface="Courier"/>
              </a:rPr>
              <a:t>                         -0.238    0.014 *</a:t>
            </a:r>
          </a:p>
          <a:p>
            <a:r>
              <a:rPr lang="en-US" sz="950" b="0" dirty="0" err="1">
                <a:latin typeface="Courier"/>
                <a:cs typeface="Courier"/>
              </a:rPr>
              <a:t>Fulltime_equivalent</a:t>
            </a:r>
            <a:r>
              <a:rPr lang="en-US" sz="950" b="0" dirty="0">
                <a:latin typeface="Courier"/>
                <a:cs typeface="Courier"/>
              </a:rPr>
              <a:t>                       -0.126    0.343</a:t>
            </a:r>
          </a:p>
          <a:p>
            <a:r>
              <a:rPr lang="en-US" sz="950" b="0" dirty="0" err="1">
                <a:latin typeface="Courier"/>
                <a:cs typeface="Courier"/>
              </a:rPr>
              <a:t>Number_of_patients_in_panel</a:t>
            </a:r>
            <a:r>
              <a:rPr lang="en-US" sz="950" b="0" dirty="0">
                <a:latin typeface="Courier"/>
                <a:cs typeface="Courier"/>
              </a:rPr>
              <a:t>               -0.045    0.708</a:t>
            </a:r>
          </a:p>
          <a:p>
            <a:r>
              <a:rPr lang="en-US" sz="950" b="0" dirty="0" err="1">
                <a:latin typeface="Courier"/>
                <a:cs typeface="Courier"/>
              </a:rPr>
              <a:t>Panel_age</a:t>
            </a:r>
            <a:r>
              <a:rPr lang="en-US" sz="950" b="0" dirty="0">
                <a:latin typeface="Courier"/>
                <a:cs typeface="Courier"/>
              </a:rPr>
              <a:t>                                 -0.234    0.088 +</a:t>
            </a:r>
          </a:p>
          <a:p>
            <a:r>
              <a:rPr lang="en-US" sz="950" b="0" dirty="0" err="1">
                <a:latin typeface="Courier"/>
                <a:cs typeface="Courier"/>
              </a:rPr>
              <a:t>Chronic_sickness_of_panel</a:t>
            </a:r>
            <a:r>
              <a:rPr lang="en-US" sz="950" b="0" dirty="0">
                <a:latin typeface="Courier"/>
                <a:cs typeface="Courier"/>
              </a:rPr>
              <a:t>                  0.249    0.069 +</a:t>
            </a:r>
          </a:p>
          <a:p>
            <a:r>
              <a:rPr lang="en-US" sz="950" b="0" dirty="0" err="1">
                <a:latin typeface="Courier"/>
                <a:cs typeface="Courier"/>
              </a:rPr>
              <a:t>Tenure_with_Medcorp</a:t>
            </a:r>
            <a:r>
              <a:rPr lang="en-US" sz="950" b="0" dirty="0">
                <a:latin typeface="Courier"/>
                <a:cs typeface="Courier"/>
              </a:rPr>
              <a:t>                        0.360    0.014 *</a:t>
            </a:r>
          </a:p>
          <a:p>
            <a:r>
              <a:rPr lang="en-US" sz="950" b="0" dirty="0">
                <a:latin typeface="Courier"/>
                <a:cs typeface="Courier"/>
              </a:rPr>
              <a:t>Age                                       -0.126    0.343</a:t>
            </a:r>
          </a:p>
          <a:p>
            <a:r>
              <a:rPr lang="en-US" sz="950" b="0" dirty="0">
                <a:latin typeface="Courier"/>
                <a:cs typeface="Courier"/>
              </a:rPr>
              <a:t>Productivity                               0.109    0.309</a:t>
            </a:r>
          </a:p>
          <a:p>
            <a:r>
              <a:rPr lang="en-US" sz="950" b="0" dirty="0">
                <a:latin typeface="Courier"/>
                <a:cs typeface="Courier"/>
              </a:rPr>
              <a:t>Quality                                    0.123    0.206</a:t>
            </a:r>
          </a:p>
          <a:p>
            <a:r>
              <a:rPr lang="en-US" sz="950" b="0" dirty="0" err="1">
                <a:latin typeface="Courier"/>
                <a:cs typeface="Courier"/>
              </a:rPr>
              <a:t>Accessibility_to_patients</a:t>
            </a:r>
            <a:r>
              <a:rPr lang="en-US" sz="950" b="0" dirty="0">
                <a:latin typeface="Courier"/>
                <a:cs typeface="Courier"/>
              </a:rPr>
              <a:t>                  0.085    0.407</a:t>
            </a:r>
          </a:p>
          <a:p>
            <a:r>
              <a:rPr lang="en-US" sz="950" b="0" dirty="0">
                <a:latin typeface="Courier"/>
                <a:cs typeface="Courier"/>
              </a:rPr>
              <a:t>Female                                    -0.177    0.158</a:t>
            </a:r>
          </a:p>
          <a:p>
            <a:r>
              <a:rPr lang="en-US" sz="950" b="0" dirty="0">
                <a:latin typeface="Courier"/>
                <a:cs typeface="Courier"/>
              </a:rPr>
              <a:t>Nonwhite                                  -0.094    0.309</a:t>
            </a:r>
          </a:p>
        </p:txBody>
      </p:sp>
      <p:sp>
        <p:nvSpPr>
          <p:cNvPr id="9" name="TextBox 8"/>
          <p:cNvSpPr txBox="1"/>
          <p:nvPr/>
        </p:nvSpPr>
        <p:spPr>
          <a:xfrm>
            <a:off x="1066944" y="3678359"/>
            <a:ext cx="2334849" cy="1395254"/>
          </a:xfrm>
          <a:prstGeom prst="rect">
            <a:avLst/>
          </a:prstGeom>
          <a:noFill/>
        </p:spPr>
        <p:txBody>
          <a:bodyPr wrap="square" lIns="0" tIns="0" rIns="0" bIns="0" rtlCol="0">
            <a:spAutoFit/>
          </a:bodyPr>
          <a:lstStyle/>
          <a:p>
            <a:r>
              <a:rPr lang="en-US" sz="1600" b="1" dirty="0">
                <a:solidFill>
                  <a:srgbClr val="EF3340"/>
                </a:solidFill>
              </a:rPr>
              <a:t>If we divide our p-values by two, we get exactly the same stars</a:t>
            </a:r>
          </a:p>
          <a:p>
            <a:endParaRPr lang="en-US" sz="1600" b="1" baseline="30000" dirty="0">
              <a:solidFill>
                <a:srgbClr val="EF3340"/>
              </a:solidFill>
            </a:endParaRPr>
          </a:p>
          <a:p>
            <a:r>
              <a:rPr lang="en-US" sz="1600" b="1" dirty="0">
                <a:solidFill>
                  <a:srgbClr val="EF3340"/>
                </a:solidFill>
              </a:rPr>
              <a:t>(With the exception of female)</a:t>
            </a:r>
          </a:p>
        </p:txBody>
      </p:sp>
      <p:sp>
        <p:nvSpPr>
          <p:cNvPr id="13" name="TextBox 12"/>
          <p:cNvSpPr txBox="1"/>
          <p:nvPr/>
        </p:nvSpPr>
        <p:spPr>
          <a:xfrm>
            <a:off x="5688418" y="3270220"/>
            <a:ext cx="2843748" cy="246221"/>
          </a:xfrm>
          <a:prstGeom prst="rect">
            <a:avLst/>
          </a:prstGeom>
          <a:noFill/>
        </p:spPr>
        <p:txBody>
          <a:bodyPr wrap="square" lIns="0" tIns="0" rIns="0" bIns="0" rtlCol="0">
            <a:spAutoFit/>
          </a:bodyPr>
          <a:lstStyle/>
          <a:p>
            <a:r>
              <a:rPr lang="en-US" sz="1600" b="1" dirty="0">
                <a:solidFill>
                  <a:srgbClr val="EF3340"/>
                </a:solidFill>
              </a:rPr>
              <a:t>One and two-tailed tests</a:t>
            </a:r>
          </a:p>
        </p:txBody>
      </p:sp>
      <p:sp>
        <p:nvSpPr>
          <p:cNvPr id="10" name="TextBox 9"/>
          <p:cNvSpPr txBox="1"/>
          <p:nvPr/>
        </p:nvSpPr>
        <p:spPr>
          <a:xfrm>
            <a:off x="337820" y="6076471"/>
            <a:ext cx="4410224" cy="769441"/>
          </a:xfrm>
          <a:prstGeom prst="rect">
            <a:avLst/>
          </a:prstGeom>
          <a:noFill/>
        </p:spPr>
        <p:txBody>
          <a:bodyPr wrap="square" lIns="0" tIns="0" rIns="0" bIns="0" rtlCol="0">
            <a:spAutoFit/>
          </a:bodyPr>
          <a:lstStyle/>
          <a:p>
            <a:r>
              <a:rPr lang="en-US" sz="1000" dirty="0"/>
              <a:t>Abelson, R. P. (1995). </a:t>
            </a:r>
            <a:r>
              <a:rPr lang="en-US" sz="1000" i="1" dirty="0"/>
              <a:t>Statistics as principled argument</a:t>
            </a:r>
            <a:r>
              <a:rPr lang="en-US" sz="1000" dirty="0"/>
              <a:t>. Lawrence Erlbaum Associates. Chapter 4.</a:t>
            </a:r>
          </a:p>
          <a:p>
            <a:r>
              <a:rPr lang="fi-FI" sz="1000" dirty="0" err="1"/>
              <a:t>Wooldridge</a:t>
            </a:r>
            <a:r>
              <a:rPr lang="fi-FI" sz="1000" dirty="0"/>
              <a:t>, J. M. (2013). </a:t>
            </a:r>
            <a:r>
              <a:rPr lang="fi-FI" sz="1000" i="1" dirty="0" err="1"/>
              <a:t>Introductory</a:t>
            </a:r>
            <a:r>
              <a:rPr lang="fi-FI" sz="1000" i="1" dirty="0"/>
              <a:t> </a:t>
            </a:r>
            <a:r>
              <a:rPr lang="fi-FI" sz="1000" i="1" dirty="0" err="1"/>
              <a:t>econometrics</a:t>
            </a:r>
            <a:r>
              <a:rPr lang="fi-FI" sz="1000" i="1" dirty="0"/>
              <a:t>: a </a:t>
            </a:r>
            <a:r>
              <a:rPr lang="fi-FI" sz="1000" i="1" dirty="0" err="1"/>
              <a:t>modern</a:t>
            </a:r>
            <a:r>
              <a:rPr lang="fi-FI" sz="1000" i="1" dirty="0"/>
              <a:t> </a:t>
            </a:r>
            <a:r>
              <a:rPr lang="fi-FI" sz="1000" i="1" dirty="0" err="1"/>
              <a:t>approach</a:t>
            </a:r>
            <a:r>
              <a:rPr lang="fi-FI" sz="1000" dirty="0"/>
              <a:t> (5th </a:t>
            </a:r>
            <a:r>
              <a:rPr lang="fi-FI" sz="1000" dirty="0" err="1"/>
              <a:t>ed</a:t>
            </a:r>
            <a:r>
              <a:rPr lang="fi-FI" sz="1000" dirty="0"/>
              <a:t>). </a:t>
            </a:r>
            <a:r>
              <a:rPr lang="fi-FI" sz="1000" dirty="0" err="1"/>
              <a:t>Mason</a:t>
            </a:r>
            <a:r>
              <a:rPr lang="fi-FI" sz="1000" dirty="0"/>
              <a:t>, OH: South-Western </a:t>
            </a:r>
            <a:r>
              <a:rPr lang="fi-FI" sz="1000" dirty="0" err="1"/>
              <a:t>Cengage</a:t>
            </a:r>
            <a:r>
              <a:rPr lang="fi-FI" sz="1000" dirty="0"/>
              <a:t> Learning.</a:t>
            </a:r>
            <a:endParaRPr lang="en-US" sz="1000" dirty="0"/>
          </a:p>
          <a:p>
            <a:endParaRPr lang="en-US" sz="1000" dirty="0"/>
          </a:p>
        </p:txBody>
      </p:sp>
      <p:sp>
        <p:nvSpPr>
          <p:cNvPr id="14" name="TextBox 13"/>
          <p:cNvSpPr txBox="1"/>
          <p:nvPr/>
        </p:nvSpPr>
        <p:spPr>
          <a:xfrm>
            <a:off x="2121524" y="5250498"/>
            <a:ext cx="3352578" cy="492443"/>
          </a:xfrm>
          <a:prstGeom prst="rect">
            <a:avLst/>
          </a:prstGeom>
          <a:noFill/>
        </p:spPr>
        <p:txBody>
          <a:bodyPr wrap="square" lIns="0" tIns="0" rIns="0" bIns="0" rtlCol="0">
            <a:spAutoFit/>
          </a:bodyPr>
          <a:lstStyle/>
          <a:p>
            <a:r>
              <a:rPr lang="en-US" sz="1600" b="1" dirty="0">
                <a:solidFill>
                  <a:srgbClr val="EF3340"/>
                </a:solidFill>
              </a:rPr>
              <a:t>Don’t use one-tailed tests</a:t>
            </a:r>
            <a:br>
              <a:rPr lang="en-US" sz="1600" b="1" dirty="0">
                <a:solidFill>
                  <a:srgbClr val="EF3340"/>
                </a:solidFill>
              </a:rPr>
            </a:br>
            <a:r>
              <a:rPr lang="en-US" sz="1600" b="1" dirty="0">
                <a:solidFill>
                  <a:srgbClr val="EF3340"/>
                </a:solidFill>
              </a:rPr>
              <a:t>(and if you do, report it clearly)</a:t>
            </a:r>
          </a:p>
        </p:txBody>
      </p:sp>
      <p:pic>
        <p:nvPicPr>
          <p:cNvPr id="5" name="Picture 4">
            <a:extLst>
              <a:ext uri="{FF2B5EF4-FFF2-40B4-BE49-F238E27FC236}">
                <a16:creationId xmlns:a16="http://schemas.microsoft.com/office/drawing/2014/main" id="{7E5C2F21-1F44-6C4C-8FB7-5B6DBC029079}"/>
              </a:ext>
            </a:extLst>
          </p:cNvPr>
          <p:cNvPicPr>
            <a:picLocks noChangeAspect="1"/>
          </p:cNvPicPr>
          <p:nvPr/>
        </p:nvPicPr>
        <p:blipFill rotWithShape="1">
          <a:blip r:embed="rId4"/>
          <a:srcRect l="17773" t="49767" r="12996" b="3456"/>
          <a:stretch/>
        </p:blipFill>
        <p:spPr>
          <a:xfrm>
            <a:off x="4849497" y="141848"/>
            <a:ext cx="3837304" cy="3207959"/>
          </a:xfrm>
          <a:prstGeom prst="rect">
            <a:avLst/>
          </a:prstGeom>
        </p:spPr>
      </p:pic>
      <p:pic>
        <p:nvPicPr>
          <p:cNvPr id="19" name="Picture 18">
            <a:extLst>
              <a:ext uri="{FF2B5EF4-FFF2-40B4-BE49-F238E27FC236}">
                <a16:creationId xmlns:a16="http://schemas.microsoft.com/office/drawing/2014/main" id="{87351846-D3DF-9140-8B84-C432448C28A1}"/>
              </a:ext>
            </a:extLst>
          </p:cNvPr>
          <p:cNvPicPr>
            <a:picLocks noChangeAspect="1"/>
          </p:cNvPicPr>
          <p:nvPr/>
        </p:nvPicPr>
        <p:blipFill rotWithShape="1">
          <a:blip r:embed="rId5"/>
          <a:srcRect l="24871" t="8992" r="6342" b="42365"/>
          <a:stretch/>
        </p:blipFill>
        <p:spPr>
          <a:xfrm>
            <a:off x="4923341" y="3545388"/>
            <a:ext cx="3812753" cy="3335928"/>
          </a:xfrm>
          <a:prstGeom prst="rect">
            <a:avLst/>
          </a:prstGeom>
          <a:solidFill>
            <a:schemeClr val="bg1"/>
          </a:solidFill>
        </p:spPr>
      </p:pic>
    </p:spTree>
    <p:extLst>
      <p:ext uri="{BB962C8B-B14F-4D97-AF65-F5344CB8AC3E}">
        <p14:creationId xmlns:p14="http://schemas.microsoft.com/office/powerpoint/2010/main" val="19661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Linear model implies a covariance matrix matrix</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40351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Linear model implies a covariance matrix</a:t>
            </a:r>
          </a:p>
        </p:txBody>
      </p:sp>
      <p:sp>
        <p:nvSpPr>
          <p:cNvPr id="4" name="Content Placeholder 3"/>
          <p:cNvSpPr>
            <a:spLocks noGrp="1"/>
          </p:cNvSpPr>
          <p:nvPr>
            <p:ph sz="half" idx="1"/>
          </p:nvPr>
        </p:nvSpPr>
        <p:spPr/>
        <p:txBody>
          <a:bodyPr>
            <a:normAutofit fontScale="92500"/>
          </a:bodyPr>
          <a:lstStyle/>
          <a:p>
            <a:r>
              <a:rPr lang="en-US" dirty="0"/>
              <a:t>Variances and </a:t>
            </a:r>
            <a:r>
              <a:rPr lang="en-US" dirty="0" err="1"/>
              <a:t>covariances</a:t>
            </a:r>
            <a:r>
              <a:rPr lang="en-US" dirty="0"/>
              <a:t> of x variables are free</a:t>
            </a:r>
          </a:p>
          <a:p>
            <a:endParaRPr lang="en-US" dirty="0"/>
          </a:p>
          <a:p>
            <a:r>
              <a:rPr lang="en-US" dirty="0" err="1"/>
              <a:t>Covariances</a:t>
            </a:r>
            <a:r>
              <a:rPr lang="en-US" dirty="0"/>
              <a:t> involving y depend on the model</a:t>
            </a:r>
          </a:p>
          <a:p>
            <a:pPr lvl="1"/>
            <a:r>
              <a:rPr lang="en-US" dirty="0"/>
              <a:t>Trace all possible paths from x to y, or y to y</a:t>
            </a:r>
          </a:p>
          <a:p>
            <a:pPr lvl="1"/>
            <a:r>
              <a:rPr lang="en-US" dirty="0"/>
              <a:t>The covariance is sum of the paths</a:t>
            </a:r>
          </a:p>
          <a:p>
            <a:pPr lvl="2"/>
            <a:r>
              <a:rPr lang="en-US" dirty="0"/>
              <a:t>One ore more regression paths</a:t>
            </a:r>
          </a:p>
          <a:p>
            <a:pPr lvl="2"/>
            <a:r>
              <a:rPr lang="en-US" dirty="0"/>
              <a:t>At most one variance or covariance</a:t>
            </a:r>
          </a:p>
          <a:p>
            <a:pPr marL="0" indent="0">
              <a:buNone/>
            </a:pPr>
            <a:endParaRPr lang="en-US" dirty="0"/>
          </a:p>
          <a:p>
            <a:pPr marL="0" indent="0">
              <a:buNone/>
            </a:pPr>
            <a:r>
              <a:rPr lang="en-US" sz="1900" i="1" dirty="0" err="1"/>
              <a:t>cov</a:t>
            </a:r>
            <a:r>
              <a:rPr lang="en-US" sz="1900" i="1" dirty="0"/>
              <a:t>(x</a:t>
            </a:r>
            <a:r>
              <a:rPr lang="en-US" sz="1900" i="1" baseline="-25000" dirty="0"/>
              <a:t>1</a:t>
            </a:r>
            <a:r>
              <a:rPr lang="en-US" sz="1900" i="1" dirty="0"/>
              <a:t>,y) = β</a:t>
            </a:r>
            <a:r>
              <a:rPr lang="en-US" sz="1900" i="1" baseline="-25000" dirty="0"/>
              <a:t>1 </a:t>
            </a:r>
            <a:r>
              <a:rPr lang="en-US" sz="1900" i="1" dirty="0"/>
              <a:t>+ </a:t>
            </a:r>
          </a:p>
          <a:p>
            <a:pPr marL="0" indent="0">
              <a:buNone/>
            </a:pPr>
            <a:r>
              <a:rPr lang="en-US" sz="1900" i="1" dirty="0"/>
              <a:t>	      </a:t>
            </a:r>
            <a:r>
              <a:rPr lang="en-US" sz="1900" i="1" dirty="0" err="1"/>
              <a:t>cov</a:t>
            </a:r>
            <a:r>
              <a:rPr lang="en-US" sz="1900" i="1" dirty="0"/>
              <a:t>(x</a:t>
            </a:r>
            <a:r>
              <a:rPr lang="en-US" sz="1900" i="1" baseline="-25000" dirty="0"/>
              <a:t>1</a:t>
            </a:r>
            <a:r>
              <a:rPr lang="en-US" sz="1900" i="1" dirty="0"/>
              <a:t>,x</a:t>
            </a:r>
            <a:r>
              <a:rPr lang="en-US" sz="1900" i="1" baseline="-25000" dirty="0"/>
              <a:t>2</a:t>
            </a:r>
            <a:r>
              <a:rPr lang="en-US" sz="1900" i="1" dirty="0"/>
              <a:t>) β</a:t>
            </a:r>
            <a:r>
              <a:rPr lang="en-US" sz="1900" i="1" baseline="-25000" dirty="0"/>
              <a:t>2</a:t>
            </a:r>
            <a:r>
              <a:rPr lang="en-US" sz="1900" i="1" dirty="0"/>
              <a:t>+ </a:t>
            </a:r>
          </a:p>
          <a:p>
            <a:pPr marL="0" indent="0">
              <a:buNone/>
            </a:pPr>
            <a:r>
              <a:rPr lang="en-US" sz="1900" i="1" dirty="0"/>
              <a:t>	      </a:t>
            </a:r>
            <a:r>
              <a:rPr lang="en-US" sz="1900" i="1" dirty="0" err="1"/>
              <a:t>cov</a:t>
            </a:r>
            <a:r>
              <a:rPr lang="en-US" sz="1900" i="1" dirty="0"/>
              <a:t>(x</a:t>
            </a:r>
            <a:r>
              <a:rPr lang="en-US" sz="1900" i="1" baseline="-25000" dirty="0"/>
              <a:t>1</a:t>
            </a:r>
            <a:r>
              <a:rPr lang="en-US" sz="1900" i="1" dirty="0"/>
              <a:t>,x</a:t>
            </a:r>
            <a:r>
              <a:rPr lang="en-US" sz="1900" i="1" baseline="-25000" dirty="0"/>
              <a:t>3</a:t>
            </a:r>
            <a:r>
              <a:rPr lang="en-US" sz="1900" i="1" dirty="0"/>
              <a:t>) β</a:t>
            </a:r>
            <a:r>
              <a:rPr lang="en-US" sz="1900" i="1" baseline="-25000" dirty="0"/>
              <a:t>3</a:t>
            </a:r>
          </a:p>
          <a:p>
            <a:pPr marL="0" indent="0">
              <a:buNone/>
            </a:pPr>
            <a:endParaRPr lang="en-US" dirty="0"/>
          </a:p>
        </p:txBody>
      </p:sp>
      <p:sp>
        <p:nvSpPr>
          <p:cNvPr id="5" name="Rectangle 4"/>
          <p:cNvSpPr/>
          <p:nvPr/>
        </p:nvSpPr>
        <p:spPr>
          <a:xfrm>
            <a:off x="5397500" y="2235200"/>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1</a:t>
            </a:r>
          </a:p>
        </p:txBody>
      </p:sp>
      <p:sp>
        <p:nvSpPr>
          <p:cNvPr id="6" name="Rectangle 5"/>
          <p:cNvSpPr/>
          <p:nvPr/>
        </p:nvSpPr>
        <p:spPr>
          <a:xfrm>
            <a:off x="5397500" y="2908300"/>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2</a:t>
            </a:r>
          </a:p>
        </p:txBody>
      </p:sp>
      <p:sp>
        <p:nvSpPr>
          <p:cNvPr id="7" name="Rectangle 6"/>
          <p:cNvSpPr/>
          <p:nvPr/>
        </p:nvSpPr>
        <p:spPr>
          <a:xfrm>
            <a:off x="5410200" y="3679324"/>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3</a:t>
            </a:r>
          </a:p>
        </p:txBody>
      </p:sp>
      <p:sp>
        <p:nvSpPr>
          <p:cNvPr id="9" name="Rectangle 8"/>
          <p:cNvSpPr/>
          <p:nvPr/>
        </p:nvSpPr>
        <p:spPr>
          <a:xfrm>
            <a:off x="7581900" y="3048000"/>
            <a:ext cx="533400" cy="5207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endParaRPr lang="en-US" baseline="-25000" dirty="0"/>
          </a:p>
        </p:txBody>
      </p:sp>
      <p:cxnSp>
        <p:nvCxnSpPr>
          <p:cNvPr id="10" name="Straight Arrow Connector 9"/>
          <p:cNvCxnSpPr>
            <a:stCxn id="5" idx="3"/>
            <a:endCxn id="9" idx="1"/>
          </p:cNvCxnSpPr>
          <p:nvPr/>
        </p:nvCxnSpPr>
        <p:spPr>
          <a:xfrm>
            <a:off x="5930900" y="2495550"/>
            <a:ext cx="1651000" cy="8128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6" idx="3"/>
            <a:endCxn id="9" idx="1"/>
          </p:cNvCxnSpPr>
          <p:nvPr/>
        </p:nvCxnSpPr>
        <p:spPr>
          <a:xfrm>
            <a:off x="5930900" y="3168650"/>
            <a:ext cx="1651000" cy="139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7" idx="3"/>
            <a:endCxn id="9" idx="1"/>
          </p:cNvCxnSpPr>
          <p:nvPr/>
        </p:nvCxnSpPr>
        <p:spPr>
          <a:xfrm flipV="1">
            <a:off x="5943600" y="3308350"/>
            <a:ext cx="1638300" cy="63132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8" idx="3"/>
            <a:endCxn id="9" idx="3"/>
          </p:cNvCxnSpPr>
          <p:nvPr/>
        </p:nvCxnSpPr>
        <p:spPr>
          <a:xfrm flipH="1">
            <a:off x="8115300" y="2681798"/>
            <a:ext cx="509596" cy="62655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Curved Connector 14"/>
          <p:cNvCxnSpPr>
            <a:stCxn id="5" idx="1"/>
            <a:endCxn id="6" idx="1"/>
          </p:cNvCxnSpPr>
          <p:nvPr/>
        </p:nvCxnSpPr>
        <p:spPr>
          <a:xfrm rot="10800000" flipV="1">
            <a:off x="5397500" y="2495550"/>
            <a:ext cx="12700" cy="673100"/>
          </a:xfrm>
          <a:prstGeom prst="curvedConnector3">
            <a:avLst>
              <a:gd name="adj1" fmla="val 18000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6" name="Curved Connector 15"/>
          <p:cNvCxnSpPr>
            <a:stCxn id="5" idx="1"/>
            <a:endCxn id="7" idx="1"/>
          </p:cNvCxnSpPr>
          <p:nvPr/>
        </p:nvCxnSpPr>
        <p:spPr>
          <a:xfrm rot="10800000" flipH="1" flipV="1">
            <a:off x="5397500" y="2495550"/>
            <a:ext cx="12700" cy="1444124"/>
          </a:xfrm>
          <a:prstGeom prst="curvedConnector3">
            <a:avLst>
              <a:gd name="adj1" fmla="val -2904858"/>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7" name="Curved Connector 16"/>
          <p:cNvCxnSpPr>
            <a:stCxn id="6" idx="1"/>
            <a:endCxn id="7" idx="1"/>
          </p:cNvCxnSpPr>
          <p:nvPr/>
        </p:nvCxnSpPr>
        <p:spPr>
          <a:xfrm rot="10800000" flipH="1" flipV="1">
            <a:off x="5397500" y="3168650"/>
            <a:ext cx="12700" cy="771024"/>
          </a:xfrm>
          <a:prstGeom prst="curvedConnector3">
            <a:avLst>
              <a:gd name="adj1" fmla="val -18000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8559800" y="2249898"/>
            <a:ext cx="444500" cy="506002"/>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a:t>
            </a:r>
          </a:p>
        </p:txBody>
      </p:sp>
      <p:sp>
        <p:nvSpPr>
          <p:cNvPr id="20" name="TextBox 19"/>
          <p:cNvSpPr txBox="1"/>
          <p:nvPr/>
        </p:nvSpPr>
        <p:spPr>
          <a:xfrm>
            <a:off x="6438900" y="2368550"/>
            <a:ext cx="263381" cy="307777"/>
          </a:xfrm>
          <a:prstGeom prst="rect">
            <a:avLst/>
          </a:prstGeom>
          <a:noFill/>
        </p:spPr>
        <p:txBody>
          <a:bodyPr wrap="none" lIns="0" tIns="0" rIns="0" bIns="0" rtlCol="0">
            <a:spAutoFit/>
          </a:bodyPr>
          <a:lstStyle/>
          <a:p>
            <a:r>
              <a:rPr lang="en-US" sz="2000" i="1" dirty="0"/>
              <a:t>β</a:t>
            </a:r>
            <a:r>
              <a:rPr lang="en-US" sz="2000" i="1" baseline="-25000" dirty="0"/>
              <a:t>1</a:t>
            </a:r>
            <a:endParaRPr lang="en-US" sz="2000" b="1" dirty="0"/>
          </a:p>
        </p:txBody>
      </p:sp>
      <p:sp>
        <p:nvSpPr>
          <p:cNvPr id="21" name="TextBox 20"/>
          <p:cNvSpPr txBox="1"/>
          <p:nvPr/>
        </p:nvSpPr>
        <p:spPr>
          <a:xfrm>
            <a:off x="6451600" y="2851150"/>
            <a:ext cx="263381" cy="307777"/>
          </a:xfrm>
          <a:prstGeom prst="rect">
            <a:avLst/>
          </a:prstGeom>
          <a:noFill/>
        </p:spPr>
        <p:txBody>
          <a:bodyPr wrap="none" lIns="0" tIns="0" rIns="0" bIns="0" rtlCol="0">
            <a:spAutoFit/>
          </a:bodyPr>
          <a:lstStyle/>
          <a:p>
            <a:r>
              <a:rPr lang="en-US" sz="2000" i="1" dirty="0"/>
              <a:t>β</a:t>
            </a:r>
            <a:r>
              <a:rPr lang="en-US" sz="2000" i="1" baseline="-25000" dirty="0"/>
              <a:t>2</a:t>
            </a:r>
            <a:endParaRPr lang="en-US" sz="2000" b="1" dirty="0"/>
          </a:p>
        </p:txBody>
      </p:sp>
      <p:sp>
        <p:nvSpPr>
          <p:cNvPr id="22" name="TextBox 21"/>
          <p:cNvSpPr txBox="1"/>
          <p:nvPr/>
        </p:nvSpPr>
        <p:spPr>
          <a:xfrm>
            <a:off x="6435581" y="3371547"/>
            <a:ext cx="263381" cy="307777"/>
          </a:xfrm>
          <a:prstGeom prst="rect">
            <a:avLst/>
          </a:prstGeom>
          <a:noFill/>
        </p:spPr>
        <p:txBody>
          <a:bodyPr wrap="none" lIns="0" tIns="0" rIns="0" bIns="0" rtlCol="0">
            <a:spAutoFit/>
          </a:bodyPr>
          <a:lstStyle/>
          <a:p>
            <a:r>
              <a:rPr lang="en-US" sz="2000" i="1" dirty="0"/>
              <a:t>β</a:t>
            </a:r>
            <a:r>
              <a:rPr lang="en-US" sz="2000" i="1" baseline="-25000" dirty="0"/>
              <a:t>3</a:t>
            </a:r>
            <a:endParaRPr lang="en-US" sz="2000" b="1" dirty="0"/>
          </a:p>
        </p:txBody>
      </p:sp>
      <p:sp>
        <p:nvSpPr>
          <p:cNvPr id="23" name="Content Placeholder 3">
            <a:extLst>
              <a:ext uri="{FF2B5EF4-FFF2-40B4-BE49-F238E27FC236}">
                <a16:creationId xmlns:a16="http://schemas.microsoft.com/office/drawing/2014/main" id="{E4E435EE-26DE-2440-BBFC-F319C35C25E7}"/>
              </a:ext>
            </a:extLst>
          </p:cNvPr>
          <p:cNvSpPr txBox="1">
            <a:spLocks/>
          </p:cNvSpPr>
          <p:nvPr/>
        </p:nvSpPr>
        <p:spPr>
          <a:xfrm>
            <a:off x="4738696" y="4786311"/>
            <a:ext cx="3886200" cy="183723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i="1" dirty="0" err="1"/>
              <a:t>var</a:t>
            </a:r>
            <a:r>
              <a:rPr lang="en-US" sz="1800" i="1" dirty="0"/>
              <a:t>(y) = </a:t>
            </a:r>
            <a:r>
              <a:rPr lang="en-US" sz="1800" i="1" dirty="0" err="1"/>
              <a:t>var</a:t>
            </a:r>
            <a:r>
              <a:rPr lang="en-US" sz="1800" i="1" dirty="0"/>
              <a:t> (x</a:t>
            </a:r>
            <a:r>
              <a:rPr lang="en-US" sz="1800" i="1" baseline="-25000" dirty="0"/>
              <a:t>1</a:t>
            </a:r>
            <a:r>
              <a:rPr lang="en-US" sz="1800" i="1" dirty="0"/>
              <a:t>)β</a:t>
            </a:r>
            <a:r>
              <a:rPr lang="en-US" sz="1800" i="1" baseline="-25000" dirty="0"/>
              <a:t>1</a:t>
            </a:r>
            <a:r>
              <a:rPr lang="en-US" sz="1800" i="1" baseline="30000" dirty="0"/>
              <a:t>2</a:t>
            </a:r>
            <a:r>
              <a:rPr lang="en-US" sz="1800" i="1" baseline="-25000" dirty="0"/>
              <a:t> </a:t>
            </a:r>
            <a:r>
              <a:rPr lang="en-US" sz="1800" i="1" dirty="0"/>
              <a:t>+ </a:t>
            </a:r>
            <a:br>
              <a:rPr lang="en-US" sz="1800" i="1" dirty="0"/>
            </a:br>
            <a:r>
              <a:rPr lang="en-US" sz="1800" i="1" dirty="0"/>
              <a:t>	 </a:t>
            </a:r>
            <a:r>
              <a:rPr lang="en-US" sz="1800" i="1" dirty="0" err="1"/>
              <a:t>var</a:t>
            </a:r>
            <a:r>
              <a:rPr lang="en-US" sz="1800" i="1" dirty="0"/>
              <a:t> (x</a:t>
            </a:r>
            <a:r>
              <a:rPr lang="en-US" sz="1800" i="1" baseline="-25000" dirty="0"/>
              <a:t>2</a:t>
            </a:r>
            <a:r>
              <a:rPr lang="en-US" sz="1800" i="1" dirty="0"/>
              <a:t>)β</a:t>
            </a:r>
            <a:r>
              <a:rPr lang="en-US" sz="1800" i="1" baseline="-25000" dirty="0"/>
              <a:t>2</a:t>
            </a:r>
            <a:r>
              <a:rPr lang="en-US" sz="1800" i="1" baseline="30000" dirty="0"/>
              <a:t>2</a:t>
            </a:r>
            <a:r>
              <a:rPr lang="en-US" sz="1800" i="1" dirty="0"/>
              <a:t> + </a:t>
            </a:r>
            <a:br>
              <a:rPr lang="en-US" sz="1800" i="1" dirty="0"/>
            </a:br>
            <a:r>
              <a:rPr lang="en-US" sz="1800" i="1" dirty="0"/>
              <a:t>	 </a:t>
            </a:r>
            <a:r>
              <a:rPr lang="en-US" sz="1800" i="1" dirty="0" err="1"/>
              <a:t>var</a:t>
            </a:r>
            <a:r>
              <a:rPr lang="en-US" sz="1800" i="1" dirty="0"/>
              <a:t> (x</a:t>
            </a:r>
            <a:r>
              <a:rPr lang="en-US" sz="1800" i="1" baseline="-25000" dirty="0"/>
              <a:t>3</a:t>
            </a:r>
            <a:r>
              <a:rPr lang="en-US" sz="1800" i="1" dirty="0"/>
              <a:t>) β</a:t>
            </a:r>
            <a:r>
              <a:rPr lang="en-US" sz="1800" i="1" baseline="-25000" dirty="0"/>
              <a:t>3</a:t>
            </a:r>
            <a:r>
              <a:rPr lang="en-US" sz="1800" i="1" baseline="30000" dirty="0"/>
              <a:t>2 </a:t>
            </a:r>
            <a:r>
              <a:rPr lang="en-US" sz="1800" i="1" dirty="0"/>
              <a:t>+</a:t>
            </a:r>
            <a:br>
              <a:rPr lang="en-US" sz="1800" i="1" dirty="0"/>
            </a:br>
            <a:r>
              <a:rPr lang="en-US" sz="1800" i="1" dirty="0"/>
              <a:t>              2cov(x</a:t>
            </a:r>
            <a:r>
              <a:rPr lang="en-US" sz="1800" i="1" baseline="-25000" dirty="0"/>
              <a:t>1</a:t>
            </a:r>
            <a:r>
              <a:rPr lang="en-US" sz="1800" i="1" dirty="0"/>
              <a:t>,x</a:t>
            </a:r>
            <a:r>
              <a:rPr lang="en-US" sz="1800" i="1" baseline="-25000" dirty="0"/>
              <a:t>2</a:t>
            </a:r>
            <a:r>
              <a:rPr lang="en-US" sz="1800" i="1" dirty="0"/>
              <a:t>) β</a:t>
            </a:r>
            <a:r>
              <a:rPr lang="en-US" sz="1800" i="1" baseline="-25000" dirty="0"/>
              <a:t>1 </a:t>
            </a:r>
            <a:r>
              <a:rPr lang="en-US" sz="1800" i="1" dirty="0"/>
              <a:t>β</a:t>
            </a:r>
            <a:r>
              <a:rPr lang="en-US" sz="1800" i="1" baseline="-25000" dirty="0"/>
              <a:t>2 </a:t>
            </a:r>
            <a:r>
              <a:rPr lang="en-US" sz="1800" i="1" dirty="0"/>
              <a:t>+ </a:t>
            </a:r>
            <a:br>
              <a:rPr lang="en-US" sz="1800" i="1" dirty="0"/>
            </a:br>
            <a:r>
              <a:rPr lang="en-US" sz="1800" i="1" dirty="0"/>
              <a:t>	 2cov(x</a:t>
            </a:r>
            <a:r>
              <a:rPr lang="en-US" sz="1800" i="1" baseline="-25000" dirty="0"/>
              <a:t>1</a:t>
            </a:r>
            <a:r>
              <a:rPr lang="en-US" sz="1800" i="1" dirty="0"/>
              <a:t>,x</a:t>
            </a:r>
            <a:r>
              <a:rPr lang="en-US" sz="1800" i="1" baseline="-25000" dirty="0"/>
              <a:t>3</a:t>
            </a:r>
            <a:r>
              <a:rPr lang="en-US" sz="1800" i="1" dirty="0"/>
              <a:t>) β</a:t>
            </a:r>
            <a:r>
              <a:rPr lang="en-US" sz="1800" i="1" baseline="-25000" dirty="0"/>
              <a:t>1 </a:t>
            </a:r>
            <a:r>
              <a:rPr lang="en-US" sz="1800" i="1" dirty="0"/>
              <a:t>β</a:t>
            </a:r>
            <a:r>
              <a:rPr lang="en-US" sz="1800" i="1" baseline="-25000" dirty="0"/>
              <a:t>3 </a:t>
            </a:r>
            <a:r>
              <a:rPr lang="en-US" sz="1800" i="1" dirty="0"/>
              <a:t>+</a:t>
            </a:r>
            <a:br>
              <a:rPr lang="en-US" sz="1800" i="1" dirty="0"/>
            </a:br>
            <a:r>
              <a:rPr lang="en-US" sz="1800" i="1" dirty="0"/>
              <a:t> 	 2cov(x</a:t>
            </a:r>
            <a:r>
              <a:rPr lang="en-US" sz="1800" i="1" baseline="-25000" dirty="0"/>
              <a:t>2</a:t>
            </a:r>
            <a:r>
              <a:rPr lang="en-US" sz="1800" i="1" dirty="0"/>
              <a:t>,x</a:t>
            </a:r>
            <a:r>
              <a:rPr lang="en-US" sz="1800" i="1" baseline="-25000" dirty="0"/>
              <a:t>3</a:t>
            </a:r>
            <a:r>
              <a:rPr lang="en-US" sz="1800" i="1" dirty="0"/>
              <a:t>) β</a:t>
            </a:r>
            <a:r>
              <a:rPr lang="en-US" sz="1800" i="1" baseline="-25000" dirty="0"/>
              <a:t>2 </a:t>
            </a:r>
            <a:r>
              <a:rPr lang="en-US" sz="1800" i="1" dirty="0"/>
              <a:t>β</a:t>
            </a:r>
            <a:r>
              <a:rPr lang="en-US" sz="1800" i="1" baseline="-25000" dirty="0"/>
              <a:t>3 </a:t>
            </a:r>
            <a:r>
              <a:rPr lang="en-US" sz="1800" i="1" dirty="0"/>
              <a:t>+</a:t>
            </a:r>
            <a:br>
              <a:rPr lang="en-US" sz="1800" i="1" dirty="0"/>
            </a:br>
            <a:r>
              <a:rPr lang="en-US" sz="1800" i="1" dirty="0"/>
              <a:t>	 </a:t>
            </a:r>
            <a:r>
              <a:rPr lang="en-US" sz="1800" i="1" dirty="0" err="1"/>
              <a:t>var</a:t>
            </a:r>
            <a:r>
              <a:rPr lang="en-US" sz="1800" i="1" dirty="0"/>
              <a:t>(u)</a:t>
            </a:r>
            <a:endParaRPr lang="en-US" sz="1800" i="1" baseline="-25000" dirty="0"/>
          </a:p>
        </p:txBody>
      </p:sp>
    </p:spTree>
    <p:extLst>
      <p:ext uri="{BB962C8B-B14F-4D97-AF65-F5344CB8AC3E}">
        <p14:creationId xmlns:p14="http://schemas.microsoft.com/office/powerpoint/2010/main" val="21079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AEF210-6AAE-7441-A081-E10CAEDA98FD}"/>
              </a:ext>
            </a:extLst>
          </p:cNvPr>
          <p:cNvSpPr>
            <a:spLocks noGrp="1"/>
          </p:cNvSpPr>
          <p:nvPr>
            <p:ph type="title"/>
          </p:nvPr>
        </p:nvSpPr>
        <p:spPr/>
        <p:txBody>
          <a:bodyPr/>
          <a:lstStyle/>
          <a:p>
            <a:r>
              <a:rPr lang="fi-FI" dirty="0" err="1"/>
              <a:t>Suppression</a:t>
            </a:r>
            <a:r>
              <a:rPr lang="fi-FI" dirty="0"/>
              <a:t> in regression</a:t>
            </a:r>
          </a:p>
        </p:txBody>
      </p:sp>
      <p:sp>
        <p:nvSpPr>
          <p:cNvPr id="6" name="Text Placeholder 5">
            <a:extLst>
              <a:ext uri="{FF2B5EF4-FFF2-40B4-BE49-F238E27FC236}">
                <a16:creationId xmlns:a16="http://schemas.microsoft.com/office/drawing/2014/main" id="{687AB5B9-C730-2240-BC2A-DDA687C7521B}"/>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12939304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Hekman</a:t>
            </a:r>
            <a:r>
              <a:rPr lang="en-US" dirty="0"/>
              <a:t> et al. 2010 Study 1: Is this a problem?</a:t>
            </a:r>
          </a:p>
        </p:txBody>
      </p:sp>
      <p:sp>
        <p:nvSpPr>
          <p:cNvPr id="5" name="Rectangle 4"/>
          <p:cNvSpPr/>
          <p:nvPr/>
        </p:nvSpPr>
        <p:spPr>
          <a:xfrm>
            <a:off x="4786426" y="1576798"/>
            <a:ext cx="3263161" cy="542737"/>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786426" y="2119535"/>
            <a:ext cx="1874460" cy="1524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660886" y="2119535"/>
            <a:ext cx="1388701" cy="15240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786426" y="2271934"/>
            <a:ext cx="3263161" cy="70550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786426" y="2977441"/>
            <a:ext cx="1218463" cy="15240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110148" y="4962403"/>
            <a:ext cx="3263161" cy="639225"/>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314757" y="6185402"/>
            <a:ext cx="6829243" cy="615553"/>
          </a:xfrm>
          <a:prstGeom prst="rect">
            <a:avLst/>
          </a:prstGeom>
          <a:noFill/>
        </p:spPr>
        <p:txBody>
          <a:bodyPr wrap="square" lIns="0" tIns="0" rIns="0" bIns="0" rtlCol="0">
            <a:spAutoFit/>
          </a:bodyPr>
          <a:lstStyle/>
          <a:p>
            <a:r>
              <a:rPr lang="en-US" sz="1000" dirty="0" err="1"/>
              <a:t>Hekman</a:t>
            </a:r>
            <a:r>
              <a:rPr lang="en-US" sz="1000" dirty="0"/>
              <a:t>, D. R., Aquino, K., Owens, B. P., Mitchell, T. R., </a:t>
            </a:r>
            <a:r>
              <a:rPr lang="en-US" sz="1000" dirty="0" err="1"/>
              <a:t>Schilpzand</a:t>
            </a:r>
            <a:r>
              <a:rPr lang="en-US" sz="1000" dirty="0"/>
              <a:t>, P., &amp; Leavitt, K. (2010). An Examination of Whether and How Racial and Gender Biases Influence Customer Satisfaction. </a:t>
            </a:r>
            <a:r>
              <a:rPr lang="en-US" sz="1000" i="1" dirty="0"/>
              <a:t>Academy of Management Journal</a:t>
            </a:r>
            <a:r>
              <a:rPr lang="en-US" sz="1000" dirty="0"/>
              <a:t>, </a:t>
            </a:r>
            <a:r>
              <a:rPr lang="en-US" sz="1000" i="1" dirty="0"/>
              <a:t>53</a:t>
            </a:r>
            <a:r>
              <a:rPr lang="en-US" sz="1000" dirty="0"/>
              <a:t>(2), 238–264. doi:10.5465/AMJ.2010.49388763 p. 248</a:t>
            </a:r>
          </a:p>
          <a:p>
            <a:endParaRPr lang="en-US" sz="1000" dirty="0"/>
          </a:p>
        </p:txBody>
      </p:sp>
      <p:pic>
        <p:nvPicPr>
          <p:cNvPr id="13" name="Content Placeholder 4" descr="Hekman et al. - 2010 - An Examination of Whether and How Racial and Gende (dragged).pdf">
            <a:extLst>
              <a:ext uri="{FF2B5EF4-FFF2-40B4-BE49-F238E27FC236}">
                <a16:creationId xmlns:a16="http://schemas.microsoft.com/office/drawing/2014/main" id="{4861405B-BEA7-1448-8800-EABB80F171A1}"/>
              </a:ext>
            </a:extLst>
          </p:cNvPr>
          <p:cNvPicPr>
            <a:picLocks noChangeAspect="1"/>
          </p:cNvPicPr>
          <p:nvPr/>
        </p:nvPicPr>
        <p:blipFill rotWithShape="1">
          <a:blip r:embed="rId2">
            <a:extLst>
              <a:ext uri="{28A0092B-C50C-407E-A947-70E740481C1C}">
                <a14:useLocalDpi xmlns:a14="http://schemas.microsoft.com/office/drawing/2010/main" val="0"/>
              </a:ext>
            </a:extLst>
          </a:blip>
          <a:srcRect t="55261" b="5469"/>
          <a:stretch/>
        </p:blipFill>
        <p:spPr>
          <a:xfrm>
            <a:off x="539750" y="1547600"/>
            <a:ext cx="8085138" cy="4137183"/>
          </a:xfrm>
          <a:prstGeom prst="rect">
            <a:avLst/>
          </a:prstGeom>
        </p:spPr>
      </p:pic>
    </p:spTree>
    <p:extLst>
      <p:ext uri="{BB962C8B-B14F-4D97-AF65-F5344CB8AC3E}">
        <p14:creationId xmlns:p14="http://schemas.microsoft.com/office/powerpoint/2010/main" val="147988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l"/>
            <a:r>
              <a:rPr lang="en-US" dirty="0"/>
              <a:t>Is it a problem?</a:t>
            </a:r>
            <a:br>
              <a:rPr lang="en-US" dirty="0"/>
            </a:br>
            <a:endParaRPr lang="en-US" dirty="0"/>
          </a:p>
        </p:txBody>
      </p:sp>
      <p:sp>
        <p:nvSpPr>
          <p:cNvPr id="25" name="Rectangle 24"/>
          <p:cNvSpPr/>
          <p:nvPr/>
        </p:nvSpPr>
        <p:spPr>
          <a:xfrm>
            <a:off x="3784596" y="5480269"/>
            <a:ext cx="285946" cy="176626"/>
          </a:xfrm>
          <a:prstGeom prst="rect">
            <a:avLst/>
          </a:prstGeom>
          <a:solidFill>
            <a:srgbClr val="FFFF00">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597068" y="2423545"/>
            <a:ext cx="285946" cy="176626"/>
          </a:xfrm>
          <a:prstGeom prst="rect">
            <a:avLst/>
          </a:prstGeom>
          <a:solidFill>
            <a:srgbClr val="FFFF00">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Content Placeholder 6" descr="Hekman et al. - 2010 - An Examination of Whether and How Racial and Gende (dragged).pdf"/>
          <p:cNvPicPr>
            <a:picLocks noChangeAspect="1"/>
          </p:cNvPicPr>
          <p:nvPr/>
        </p:nvPicPr>
        <p:blipFill rotWithShape="1">
          <a:blip r:embed="rId2">
            <a:extLst>
              <a:ext uri="{28A0092B-C50C-407E-A947-70E740481C1C}">
                <a14:useLocalDpi xmlns:a14="http://schemas.microsoft.com/office/drawing/2010/main" val="0"/>
              </a:ext>
            </a:extLst>
          </a:blip>
          <a:srcRect l="813" t="30349" r="48033" b="38781"/>
          <a:stretch/>
        </p:blipFill>
        <p:spPr>
          <a:xfrm>
            <a:off x="4785406" y="50465"/>
            <a:ext cx="4136075" cy="3253046"/>
          </a:xfrm>
          <a:prstGeom prst="rect">
            <a:avLst/>
          </a:prstGeom>
          <a:noFill/>
        </p:spPr>
      </p:pic>
      <p:cxnSp>
        <p:nvCxnSpPr>
          <p:cNvPr id="29" name="Straight Connector 28"/>
          <p:cNvCxnSpPr/>
          <p:nvPr/>
        </p:nvCxnSpPr>
        <p:spPr>
          <a:xfrm flipV="1">
            <a:off x="5440278" y="3389315"/>
            <a:ext cx="3054793" cy="17161"/>
          </a:xfrm>
          <a:prstGeom prst="line">
            <a:avLst/>
          </a:prstGeom>
          <a:ln>
            <a:solidFill>
              <a:schemeClr val="tx1"/>
            </a:solidFill>
            <a:prstDash val="sysDot"/>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C3F4C136-FCAB-5246-9507-A8686F0012F7}"/>
              </a:ext>
            </a:extLst>
          </p:cNvPr>
          <p:cNvCxnSpPr/>
          <p:nvPr/>
        </p:nvCxnSpPr>
        <p:spPr>
          <a:xfrm flipH="1">
            <a:off x="4241800" y="2806700"/>
            <a:ext cx="2247900" cy="2463800"/>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13" name="Content Placeholder 4" descr="Hekman et al. - 2010 - An Examination of Whether and How Racial and Gende (dragged).pdf">
            <a:extLst>
              <a:ext uri="{FF2B5EF4-FFF2-40B4-BE49-F238E27FC236}">
                <a16:creationId xmlns:a16="http://schemas.microsoft.com/office/drawing/2014/main" id="{52372F43-A698-4140-B81D-84A4786CAD79}"/>
              </a:ext>
            </a:extLst>
          </p:cNvPr>
          <p:cNvPicPr>
            <a:picLocks noChangeAspect="1"/>
          </p:cNvPicPr>
          <p:nvPr/>
        </p:nvPicPr>
        <p:blipFill rotWithShape="1">
          <a:blip r:embed="rId3">
            <a:extLst>
              <a:ext uri="{28A0092B-C50C-407E-A947-70E740481C1C}">
                <a14:useLocalDpi xmlns:a14="http://schemas.microsoft.com/office/drawing/2010/main" val="0"/>
              </a:ext>
            </a:extLst>
          </a:blip>
          <a:srcRect l="6736" t="87755" r="52182" b="5469"/>
          <a:stretch/>
        </p:blipFill>
        <p:spPr>
          <a:xfrm>
            <a:off x="1164386" y="1213805"/>
            <a:ext cx="3321538" cy="713905"/>
          </a:xfrm>
          <a:prstGeom prst="rect">
            <a:avLst/>
          </a:prstGeom>
        </p:spPr>
      </p:pic>
      <p:pic>
        <p:nvPicPr>
          <p:cNvPr id="14" name="Content Placeholder 4" descr="Hekman et al. - 2010 - An Examination of Whether and How Racial and Gende (dragged).pdf">
            <a:extLst>
              <a:ext uri="{FF2B5EF4-FFF2-40B4-BE49-F238E27FC236}">
                <a16:creationId xmlns:a16="http://schemas.microsoft.com/office/drawing/2014/main" id="{7645E8DF-D8F8-2744-8392-2E1B3D7B97D1}"/>
              </a:ext>
            </a:extLst>
          </p:cNvPr>
          <p:cNvPicPr>
            <a:picLocks noChangeAspect="1"/>
          </p:cNvPicPr>
          <p:nvPr/>
        </p:nvPicPr>
        <p:blipFill rotWithShape="1">
          <a:blip r:embed="rId3">
            <a:extLst>
              <a:ext uri="{28A0092B-C50C-407E-A947-70E740481C1C}">
                <a14:useLocalDpi xmlns:a14="http://schemas.microsoft.com/office/drawing/2010/main" val="0"/>
              </a:ext>
            </a:extLst>
          </a:blip>
          <a:srcRect l="52253" t="56099" r="6665" b="29782"/>
          <a:stretch/>
        </p:blipFill>
        <p:spPr>
          <a:xfrm>
            <a:off x="1174386" y="1856380"/>
            <a:ext cx="3321538" cy="1487581"/>
          </a:xfrm>
          <a:prstGeom prst="rect">
            <a:avLst/>
          </a:prstGeom>
        </p:spPr>
      </p:pic>
      <p:pic>
        <p:nvPicPr>
          <p:cNvPr id="15" name="Content Placeholder 2" descr="Hekman et al. - 2010 - An Examination of Whether and How Racial and Gende (dragged).pdf">
            <a:extLst>
              <a:ext uri="{FF2B5EF4-FFF2-40B4-BE49-F238E27FC236}">
                <a16:creationId xmlns:a16="http://schemas.microsoft.com/office/drawing/2014/main" id="{5FCD6A96-92B9-6C40-A3FE-4C6899C2E316}"/>
              </a:ext>
            </a:extLst>
          </p:cNvPr>
          <p:cNvPicPr>
            <a:picLocks noChangeAspect="1"/>
          </p:cNvPicPr>
          <p:nvPr/>
        </p:nvPicPr>
        <p:blipFill rotWithShape="1">
          <a:blip r:embed="rId4">
            <a:extLst>
              <a:ext uri="{28A0092B-C50C-407E-A947-70E740481C1C}">
                <a14:useLocalDpi xmlns:a14="http://schemas.microsoft.com/office/drawing/2010/main" val="0"/>
              </a:ext>
            </a:extLst>
          </a:blip>
          <a:srcRect t="65142" b="1836"/>
          <a:stretch/>
        </p:blipFill>
        <p:spPr>
          <a:xfrm>
            <a:off x="548582" y="3560921"/>
            <a:ext cx="8085599" cy="3479756"/>
          </a:xfrm>
          <a:prstGeom prst="rect">
            <a:avLst/>
          </a:prstGeom>
        </p:spPr>
      </p:pic>
    </p:spTree>
    <p:extLst>
      <p:ext uri="{BB962C8B-B14F-4D97-AF65-F5344CB8AC3E}">
        <p14:creationId xmlns:p14="http://schemas.microsoft.com/office/powerpoint/2010/main" val="26551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51EDFACF-E03A-BE4C-9252-C34D41129CF5}"/>
              </a:ext>
            </a:extLst>
          </p:cNvPr>
          <p:cNvSpPr/>
          <p:nvPr/>
        </p:nvSpPr>
        <p:spPr>
          <a:xfrm>
            <a:off x="6069450" y="5480269"/>
            <a:ext cx="285946" cy="176626"/>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ABD723B4-A70B-8D4F-B1FF-DA63D600FC1D}"/>
              </a:ext>
            </a:extLst>
          </p:cNvPr>
          <p:cNvSpPr/>
          <p:nvPr/>
        </p:nvSpPr>
        <p:spPr>
          <a:xfrm>
            <a:off x="6617068" y="2152417"/>
            <a:ext cx="285946" cy="176626"/>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451C7CB4-B25D-B246-AA4C-042F205D7BEA}"/>
              </a:ext>
            </a:extLst>
          </p:cNvPr>
          <p:cNvSpPr/>
          <p:nvPr/>
        </p:nvSpPr>
        <p:spPr>
          <a:xfrm>
            <a:off x="3784596" y="5480269"/>
            <a:ext cx="285946" cy="176626"/>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39E658CF-8DE5-CF44-8FA7-397BDCB75813}"/>
              </a:ext>
            </a:extLst>
          </p:cNvPr>
          <p:cNvSpPr/>
          <p:nvPr/>
        </p:nvSpPr>
        <p:spPr>
          <a:xfrm>
            <a:off x="6597068" y="2423545"/>
            <a:ext cx="285946" cy="176626"/>
          </a:xfrm>
          <a:prstGeom prst="rect">
            <a:avLst/>
          </a:prstGeom>
          <a:solidFill>
            <a:srgbClr val="FFFF00">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6" name="Straight Connector 85">
            <a:extLst>
              <a:ext uri="{FF2B5EF4-FFF2-40B4-BE49-F238E27FC236}">
                <a16:creationId xmlns:a16="http://schemas.microsoft.com/office/drawing/2014/main" id="{3EBC7B21-2CFE-4448-9A51-3269EE4D1E84}"/>
              </a:ext>
            </a:extLst>
          </p:cNvPr>
          <p:cNvCxnSpPr/>
          <p:nvPr/>
        </p:nvCxnSpPr>
        <p:spPr>
          <a:xfrm flipV="1">
            <a:off x="5440278" y="3389315"/>
            <a:ext cx="3054793" cy="17161"/>
          </a:xfrm>
          <a:prstGeom prst="line">
            <a:avLst/>
          </a:prstGeom>
          <a:ln>
            <a:solidFill>
              <a:schemeClr val="tx1"/>
            </a:solidFill>
            <a:prstDash val="sys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87" name="Rectangle 86">
            <a:extLst>
              <a:ext uri="{FF2B5EF4-FFF2-40B4-BE49-F238E27FC236}">
                <a16:creationId xmlns:a16="http://schemas.microsoft.com/office/drawing/2014/main" id="{5EF3DCF3-19A1-444D-B377-DA30222A889D}"/>
              </a:ext>
            </a:extLst>
          </p:cNvPr>
          <p:cNvSpPr/>
          <p:nvPr/>
        </p:nvSpPr>
        <p:spPr>
          <a:xfrm>
            <a:off x="1958007" y="1215070"/>
            <a:ext cx="780022" cy="613432"/>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Tenure</a:t>
            </a:r>
            <a:endParaRPr lang="en-US" sz="1200" baseline="-25000" dirty="0"/>
          </a:p>
        </p:txBody>
      </p:sp>
      <p:sp>
        <p:nvSpPr>
          <p:cNvPr id="88" name="Rectangle 87">
            <a:extLst>
              <a:ext uri="{FF2B5EF4-FFF2-40B4-BE49-F238E27FC236}">
                <a16:creationId xmlns:a16="http://schemas.microsoft.com/office/drawing/2014/main" id="{9CADBCFB-35AE-804E-B4F5-74B06657B06E}"/>
              </a:ext>
            </a:extLst>
          </p:cNvPr>
          <p:cNvSpPr/>
          <p:nvPr/>
        </p:nvSpPr>
        <p:spPr>
          <a:xfrm>
            <a:off x="1958007" y="1888170"/>
            <a:ext cx="780022" cy="613432"/>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Age</a:t>
            </a:r>
            <a:endParaRPr lang="en-US" sz="1200" baseline="-25000" dirty="0"/>
          </a:p>
        </p:txBody>
      </p:sp>
      <p:sp>
        <p:nvSpPr>
          <p:cNvPr id="89" name="Rectangle 88">
            <a:extLst>
              <a:ext uri="{FF2B5EF4-FFF2-40B4-BE49-F238E27FC236}">
                <a16:creationId xmlns:a16="http://schemas.microsoft.com/office/drawing/2014/main" id="{F8811A22-9E7F-A14C-894B-C91544B7C684}"/>
              </a:ext>
            </a:extLst>
          </p:cNvPr>
          <p:cNvSpPr/>
          <p:nvPr/>
        </p:nvSpPr>
        <p:spPr>
          <a:xfrm>
            <a:off x="3609007" y="1507170"/>
            <a:ext cx="780022" cy="61343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dirty="0"/>
              <a:t>Patient satisfaction</a:t>
            </a:r>
            <a:endParaRPr lang="en-US" sz="1200" baseline="-25000" dirty="0"/>
          </a:p>
        </p:txBody>
      </p:sp>
      <p:cxnSp>
        <p:nvCxnSpPr>
          <p:cNvPr id="90" name="Straight Arrow Connector 89">
            <a:extLst>
              <a:ext uri="{FF2B5EF4-FFF2-40B4-BE49-F238E27FC236}">
                <a16:creationId xmlns:a16="http://schemas.microsoft.com/office/drawing/2014/main" id="{F55B6571-F500-A34A-9C14-2ABC41C7A434}"/>
              </a:ext>
            </a:extLst>
          </p:cNvPr>
          <p:cNvCxnSpPr>
            <a:stCxn id="93" idx="3"/>
            <a:endCxn id="95" idx="1"/>
          </p:cNvCxnSpPr>
          <p:nvPr/>
        </p:nvCxnSpPr>
        <p:spPr>
          <a:xfrm>
            <a:off x="2738029" y="1521786"/>
            <a:ext cx="870978" cy="2921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C01198AC-3562-5E4A-B6EF-ACC675CF3134}"/>
              </a:ext>
            </a:extLst>
          </p:cNvPr>
          <p:cNvCxnSpPr>
            <a:stCxn id="94" idx="3"/>
            <a:endCxn id="95" idx="1"/>
          </p:cNvCxnSpPr>
          <p:nvPr/>
        </p:nvCxnSpPr>
        <p:spPr>
          <a:xfrm flipV="1">
            <a:off x="2738029" y="1813886"/>
            <a:ext cx="870978" cy="381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a:extLst>
              <a:ext uri="{FF2B5EF4-FFF2-40B4-BE49-F238E27FC236}">
                <a16:creationId xmlns:a16="http://schemas.microsoft.com/office/drawing/2014/main" id="{6D6FAE9F-8762-DB42-909D-FD7A88A08772}"/>
              </a:ext>
            </a:extLst>
          </p:cNvPr>
          <p:cNvCxnSpPr>
            <a:endCxn id="95" idx="3"/>
          </p:cNvCxnSpPr>
          <p:nvPr/>
        </p:nvCxnSpPr>
        <p:spPr>
          <a:xfrm flipH="1">
            <a:off x="4389029" y="1535021"/>
            <a:ext cx="306395" cy="27886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3" name="Curved Connector 92">
            <a:extLst>
              <a:ext uri="{FF2B5EF4-FFF2-40B4-BE49-F238E27FC236}">
                <a16:creationId xmlns:a16="http://schemas.microsoft.com/office/drawing/2014/main" id="{6119B595-E296-1D4C-90BD-0A26B8936DE3}"/>
              </a:ext>
            </a:extLst>
          </p:cNvPr>
          <p:cNvCxnSpPr>
            <a:stCxn id="93" idx="1"/>
            <a:endCxn id="94" idx="1"/>
          </p:cNvCxnSpPr>
          <p:nvPr/>
        </p:nvCxnSpPr>
        <p:spPr>
          <a:xfrm rot="10800000" flipV="1">
            <a:off x="1958007" y="1521786"/>
            <a:ext cx="12700" cy="673100"/>
          </a:xfrm>
          <a:prstGeom prst="curvedConnector3">
            <a:avLst>
              <a:gd name="adj1" fmla="val 18000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94" name="Oval 93">
            <a:extLst>
              <a:ext uri="{FF2B5EF4-FFF2-40B4-BE49-F238E27FC236}">
                <a16:creationId xmlns:a16="http://schemas.microsoft.com/office/drawing/2014/main" id="{E5DD8E1B-BF10-AC41-9FAE-90F6B3184433}"/>
              </a:ext>
            </a:extLst>
          </p:cNvPr>
          <p:cNvSpPr/>
          <p:nvPr/>
        </p:nvSpPr>
        <p:spPr>
          <a:xfrm>
            <a:off x="4630328" y="1103121"/>
            <a:ext cx="444500" cy="506002"/>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a:t>
            </a:r>
          </a:p>
        </p:txBody>
      </p:sp>
      <p:sp>
        <p:nvSpPr>
          <p:cNvPr id="95" name="TextBox 94">
            <a:extLst>
              <a:ext uri="{FF2B5EF4-FFF2-40B4-BE49-F238E27FC236}">
                <a16:creationId xmlns:a16="http://schemas.microsoft.com/office/drawing/2014/main" id="{A0307057-E6A7-6941-876A-B95721B6D5C9}"/>
              </a:ext>
            </a:extLst>
          </p:cNvPr>
          <p:cNvSpPr txBox="1"/>
          <p:nvPr/>
        </p:nvSpPr>
        <p:spPr>
          <a:xfrm>
            <a:off x="3160143" y="1215071"/>
            <a:ext cx="385498" cy="307777"/>
          </a:xfrm>
          <a:prstGeom prst="rect">
            <a:avLst/>
          </a:prstGeom>
          <a:noFill/>
        </p:spPr>
        <p:txBody>
          <a:bodyPr wrap="none" lIns="0" tIns="0" rIns="0" bIns="0" rtlCol="0">
            <a:spAutoFit/>
          </a:bodyPr>
          <a:lstStyle/>
          <a:p>
            <a:r>
              <a:rPr lang="en-US" sz="2000" i="1" dirty="0"/>
              <a:t>.34</a:t>
            </a:r>
            <a:endParaRPr lang="en-US" sz="2000" b="1" dirty="0"/>
          </a:p>
        </p:txBody>
      </p:sp>
      <p:sp>
        <p:nvSpPr>
          <p:cNvPr id="96" name="TextBox 95">
            <a:extLst>
              <a:ext uri="{FF2B5EF4-FFF2-40B4-BE49-F238E27FC236}">
                <a16:creationId xmlns:a16="http://schemas.microsoft.com/office/drawing/2014/main" id="{BA672365-A61E-804B-A588-8060425847B7}"/>
              </a:ext>
            </a:extLst>
          </p:cNvPr>
          <p:cNvSpPr txBox="1"/>
          <p:nvPr/>
        </p:nvSpPr>
        <p:spPr>
          <a:xfrm>
            <a:off x="3102843" y="1991037"/>
            <a:ext cx="455554" cy="307777"/>
          </a:xfrm>
          <a:prstGeom prst="rect">
            <a:avLst/>
          </a:prstGeom>
          <a:noFill/>
        </p:spPr>
        <p:txBody>
          <a:bodyPr wrap="none" lIns="0" tIns="0" rIns="0" bIns="0" rtlCol="0">
            <a:spAutoFit/>
          </a:bodyPr>
          <a:lstStyle/>
          <a:p>
            <a:r>
              <a:rPr lang="en-US" sz="2000" i="1" dirty="0"/>
              <a:t>-.13</a:t>
            </a:r>
            <a:endParaRPr lang="en-US" sz="2000" b="1" dirty="0"/>
          </a:p>
        </p:txBody>
      </p:sp>
      <p:sp>
        <p:nvSpPr>
          <p:cNvPr id="97" name="TextBox 96">
            <a:extLst>
              <a:ext uri="{FF2B5EF4-FFF2-40B4-BE49-F238E27FC236}">
                <a16:creationId xmlns:a16="http://schemas.microsoft.com/office/drawing/2014/main" id="{BAF5362D-38C6-9D42-8A46-F58761772080}"/>
              </a:ext>
            </a:extLst>
          </p:cNvPr>
          <p:cNvSpPr txBox="1"/>
          <p:nvPr/>
        </p:nvSpPr>
        <p:spPr>
          <a:xfrm>
            <a:off x="1252487" y="1699639"/>
            <a:ext cx="370144" cy="307777"/>
          </a:xfrm>
          <a:prstGeom prst="rect">
            <a:avLst/>
          </a:prstGeom>
          <a:noFill/>
        </p:spPr>
        <p:txBody>
          <a:bodyPr wrap="none" lIns="0" tIns="0" rIns="0" bIns="0" rtlCol="0">
            <a:spAutoFit/>
          </a:bodyPr>
          <a:lstStyle/>
          <a:p>
            <a:r>
              <a:rPr lang="en-US" sz="2000" i="1" dirty="0"/>
              <a:t>.69</a:t>
            </a:r>
            <a:endParaRPr lang="en-US" sz="2000" b="1" dirty="0"/>
          </a:p>
        </p:txBody>
      </p:sp>
      <p:sp>
        <p:nvSpPr>
          <p:cNvPr id="98" name="TextBox 97">
            <a:extLst>
              <a:ext uri="{FF2B5EF4-FFF2-40B4-BE49-F238E27FC236}">
                <a16:creationId xmlns:a16="http://schemas.microsoft.com/office/drawing/2014/main" id="{6895E84B-9943-9348-A069-73DB9E08C519}"/>
              </a:ext>
            </a:extLst>
          </p:cNvPr>
          <p:cNvSpPr txBox="1"/>
          <p:nvPr/>
        </p:nvSpPr>
        <p:spPr>
          <a:xfrm>
            <a:off x="1018198" y="2674223"/>
            <a:ext cx="4933151" cy="923330"/>
          </a:xfrm>
          <a:prstGeom prst="rect">
            <a:avLst/>
          </a:prstGeom>
          <a:noFill/>
        </p:spPr>
        <p:txBody>
          <a:bodyPr wrap="square" lIns="0" tIns="0" rIns="0" bIns="0" rtlCol="0">
            <a:spAutoFit/>
          </a:bodyPr>
          <a:lstStyle/>
          <a:p>
            <a:r>
              <a:rPr lang="en-US" sz="2000" b="1" dirty="0" err="1"/>
              <a:t>Cor</a:t>
            </a:r>
            <a:r>
              <a:rPr lang="en-US" sz="2000" b="1" dirty="0"/>
              <a:t>(</a:t>
            </a:r>
            <a:r>
              <a:rPr lang="en-US" sz="1200" b="1" dirty="0"/>
              <a:t>Age, Patient satisfaction</a:t>
            </a:r>
            <a:r>
              <a:rPr lang="en-US" sz="2000" b="1" dirty="0"/>
              <a:t>)	= -.13 + </a:t>
            </a:r>
          </a:p>
          <a:p>
            <a:r>
              <a:rPr lang="en-US" sz="2000" b="1" dirty="0"/>
              <a:t>				             .34 * .69</a:t>
            </a:r>
          </a:p>
          <a:p>
            <a:r>
              <a:rPr lang="en-US" sz="2000" b="1" dirty="0"/>
              <a:t>                                  	= 0.1046</a:t>
            </a:r>
          </a:p>
        </p:txBody>
      </p:sp>
      <p:sp>
        <p:nvSpPr>
          <p:cNvPr id="99" name="Title 5">
            <a:extLst>
              <a:ext uri="{FF2B5EF4-FFF2-40B4-BE49-F238E27FC236}">
                <a16:creationId xmlns:a16="http://schemas.microsoft.com/office/drawing/2014/main" id="{E28F6F3A-B3E3-6549-A876-86EA8B19B18D}"/>
              </a:ext>
            </a:extLst>
          </p:cNvPr>
          <p:cNvSpPr txBox="1">
            <a:spLocks/>
          </p:cNvSpPr>
          <p:nvPr/>
        </p:nvSpPr>
        <p:spPr>
          <a:xfrm>
            <a:off x="1174386" y="111848"/>
            <a:ext cx="7632849" cy="114300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dirty="0"/>
          </a:p>
        </p:txBody>
      </p:sp>
      <p:pic>
        <p:nvPicPr>
          <p:cNvPr id="100" name="Content Placeholder 2" descr="Hekman et al. - 2010 - An Examination of Whether and How Racial and Gende (dragged).pdf">
            <a:extLst>
              <a:ext uri="{FF2B5EF4-FFF2-40B4-BE49-F238E27FC236}">
                <a16:creationId xmlns:a16="http://schemas.microsoft.com/office/drawing/2014/main" id="{1A310CB1-5747-B044-A105-6B83F9BDFB28}"/>
              </a:ext>
            </a:extLst>
          </p:cNvPr>
          <p:cNvPicPr>
            <a:picLocks noChangeAspect="1"/>
          </p:cNvPicPr>
          <p:nvPr/>
        </p:nvPicPr>
        <p:blipFill rotWithShape="1">
          <a:blip r:embed="rId3">
            <a:extLst>
              <a:ext uri="{28A0092B-C50C-407E-A947-70E740481C1C}">
                <a14:useLocalDpi xmlns:a14="http://schemas.microsoft.com/office/drawing/2010/main" val="0"/>
              </a:ext>
            </a:extLst>
          </a:blip>
          <a:srcRect t="65142" b="1836"/>
          <a:stretch/>
        </p:blipFill>
        <p:spPr>
          <a:xfrm>
            <a:off x="548582" y="3560921"/>
            <a:ext cx="8085599" cy="3479756"/>
          </a:xfrm>
          <a:prstGeom prst="rect">
            <a:avLst/>
          </a:prstGeom>
        </p:spPr>
      </p:pic>
      <p:pic>
        <p:nvPicPr>
          <p:cNvPr id="101" name="Content Placeholder 6" descr="Hekman et al. - 2010 - An Examination of Whether and How Racial and Gende (dragged).pdf">
            <a:extLst>
              <a:ext uri="{FF2B5EF4-FFF2-40B4-BE49-F238E27FC236}">
                <a16:creationId xmlns:a16="http://schemas.microsoft.com/office/drawing/2014/main" id="{9B62D263-CBFE-2A4E-BF43-290807DE955E}"/>
              </a:ext>
            </a:extLst>
          </p:cNvPr>
          <p:cNvPicPr>
            <a:picLocks noChangeAspect="1"/>
          </p:cNvPicPr>
          <p:nvPr/>
        </p:nvPicPr>
        <p:blipFill rotWithShape="1">
          <a:blip r:embed="rId4">
            <a:extLst>
              <a:ext uri="{28A0092B-C50C-407E-A947-70E740481C1C}">
                <a14:useLocalDpi xmlns:a14="http://schemas.microsoft.com/office/drawing/2010/main" val="0"/>
              </a:ext>
            </a:extLst>
          </a:blip>
          <a:srcRect l="813" t="30349" r="48033" b="38781"/>
          <a:stretch/>
        </p:blipFill>
        <p:spPr>
          <a:xfrm>
            <a:off x="4785406" y="50465"/>
            <a:ext cx="4136075" cy="3253046"/>
          </a:xfrm>
          <a:prstGeom prst="rect">
            <a:avLst/>
          </a:prstGeom>
          <a:noFill/>
        </p:spPr>
      </p:pic>
      <p:sp>
        <p:nvSpPr>
          <p:cNvPr id="6" name="Title 5">
            <a:extLst>
              <a:ext uri="{FF2B5EF4-FFF2-40B4-BE49-F238E27FC236}">
                <a16:creationId xmlns:a16="http://schemas.microsoft.com/office/drawing/2014/main" id="{8B8F7A91-4B36-734A-B0F5-23AB20D03B70}"/>
              </a:ext>
            </a:extLst>
          </p:cNvPr>
          <p:cNvSpPr>
            <a:spLocks noGrp="1"/>
          </p:cNvSpPr>
          <p:nvPr>
            <p:ph type="title"/>
          </p:nvPr>
        </p:nvSpPr>
        <p:spPr/>
        <p:txBody>
          <a:bodyPr>
            <a:normAutofit fontScale="90000"/>
          </a:bodyPr>
          <a:lstStyle/>
          <a:p>
            <a:r>
              <a:rPr lang="en-US" dirty="0"/>
              <a:t>Is it a problem?</a:t>
            </a:r>
            <a:br>
              <a:rPr lang="en-US" dirty="0"/>
            </a:br>
            <a:br>
              <a:rPr lang="en-US" dirty="0"/>
            </a:br>
            <a:endParaRPr lang="fi-FI" dirty="0"/>
          </a:p>
        </p:txBody>
      </p:sp>
    </p:spTree>
    <p:extLst>
      <p:ext uri="{BB962C8B-B14F-4D97-AF65-F5344CB8AC3E}">
        <p14:creationId xmlns:p14="http://schemas.microsoft.com/office/powerpoint/2010/main" val="212508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7" grpId="0" animBg="1"/>
      <p:bldP spid="88" grpId="0" animBg="1"/>
      <p:bldP spid="89" grpId="0" animBg="1"/>
      <p:bldP spid="94" grpId="0" animBg="1"/>
      <p:bldP spid="95" grpId="0"/>
      <p:bldP spid="96" grpId="0"/>
      <p:bldP spid="97" grpId="0"/>
      <p:bldP spid="98" grpId="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1088961" y="92923"/>
            <a:ext cx="2109326" cy="307777"/>
          </a:xfrm>
          <a:prstGeom prst="rect">
            <a:avLst/>
          </a:prstGeom>
          <a:noFill/>
        </p:spPr>
        <p:txBody>
          <a:bodyPr wrap="none" lIns="0" tIns="0" rIns="0" bIns="0" rtlCol="0">
            <a:spAutoFit/>
          </a:bodyPr>
          <a:lstStyle/>
          <a:p>
            <a:r>
              <a:rPr lang="en-US" sz="2000" b="1" dirty="0"/>
              <a:t>Associate Editor:</a:t>
            </a:r>
          </a:p>
        </p:txBody>
      </p:sp>
      <p:sp>
        <p:nvSpPr>
          <p:cNvPr id="7" name="TextBox 6"/>
          <p:cNvSpPr txBox="1"/>
          <p:nvPr/>
        </p:nvSpPr>
        <p:spPr>
          <a:xfrm>
            <a:off x="1083763" y="3604465"/>
            <a:ext cx="1425671" cy="307777"/>
          </a:xfrm>
          <a:prstGeom prst="rect">
            <a:avLst/>
          </a:prstGeom>
          <a:noFill/>
        </p:spPr>
        <p:txBody>
          <a:bodyPr wrap="none" lIns="0" tIns="0" rIns="0" bIns="0" rtlCol="0">
            <a:spAutoFit/>
          </a:bodyPr>
          <a:lstStyle/>
          <a:p>
            <a:r>
              <a:rPr lang="en-US" sz="2000" b="1" dirty="0"/>
              <a:t>Reviewer 1:</a:t>
            </a:r>
          </a:p>
        </p:txBody>
      </p:sp>
      <p:pic>
        <p:nvPicPr>
          <p:cNvPr id="8" name="Picture 7" descr="6 Race 2008-0445-decision-letter-R-2 (dragged).pdf">
            <a:extLst>
              <a:ext uri="{FF2B5EF4-FFF2-40B4-BE49-F238E27FC236}">
                <a16:creationId xmlns:a16="http://schemas.microsoft.com/office/drawing/2014/main" id="{26583AEF-6AF2-C84C-9C5F-1CA9A8CF22C4}"/>
              </a:ext>
            </a:extLst>
          </p:cNvPr>
          <p:cNvPicPr>
            <a:picLocks noChangeAspect="1"/>
          </p:cNvPicPr>
          <p:nvPr/>
        </p:nvPicPr>
        <p:blipFill rotWithShape="1">
          <a:blip r:embed="rId2">
            <a:extLst>
              <a:ext uri="{28A0092B-C50C-407E-A947-70E740481C1C}">
                <a14:useLocalDpi xmlns:a14="http://schemas.microsoft.com/office/drawing/2010/main" val="0"/>
              </a:ext>
            </a:extLst>
          </a:blip>
          <a:srcRect t="54207" b="24434"/>
          <a:stretch/>
        </p:blipFill>
        <p:spPr>
          <a:xfrm>
            <a:off x="-542644" y="474868"/>
            <a:ext cx="10993723" cy="3038721"/>
          </a:xfrm>
          <a:prstGeom prst="rect">
            <a:avLst/>
          </a:prstGeom>
        </p:spPr>
      </p:pic>
      <p:pic>
        <p:nvPicPr>
          <p:cNvPr id="9" name="Picture 8" descr="6 Race 2008-0445-decision-letter-R-2 (dragged).pdf">
            <a:extLst>
              <a:ext uri="{FF2B5EF4-FFF2-40B4-BE49-F238E27FC236}">
                <a16:creationId xmlns:a16="http://schemas.microsoft.com/office/drawing/2014/main" id="{3858A17F-3ACA-6245-9F13-3FBFA96F5FA3}"/>
              </a:ext>
            </a:extLst>
          </p:cNvPr>
          <p:cNvPicPr>
            <a:picLocks noChangeAspect="1"/>
          </p:cNvPicPr>
          <p:nvPr/>
        </p:nvPicPr>
        <p:blipFill rotWithShape="1">
          <a:blip r:embed="rId3">
            <a:extLst>
              <a:ext uri="{28A0092B-C50C-407E-A947-70E740481C1C}">
                <a14:useLocalDpi xmlns:a14="http://schemas.microsoft.com/office/drawing/2010/main" val="0"/>
              </a:ext>
            </a:extLst>
          </a:blip>
          <a:srcRect t="68131" b="10105"/>
          <a:stretch/>
        </p:blipFill>
        <p:spPr>
          <a:xfrm>
            <a:off x="-542644" y="3995681"/>
            <a:ext cx="10993723" cy="3096417"/>
          </a:xfrm>
          <a:prstGeom prst="rect">
            <a:avLst/>
          </a:prstGeom>
        </p:spPr>
      </p:pic>
    </p:spTree>
    <p:extLst>
      <p:ext uri="{BB962C8B-B14F-4D97-AF65-F5344CB8AC3E}">
        <p14:creationId xmlns:p14="http://schemas.microsoft.com/office/powerpoint/2010/main" val="9667670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Multicollinearity</a:t>
            </a:r>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8461969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365126"/>
            <a:ext cx="7886700" cy="1325563"/>
          </a:xfrm>
        </p:spPr>
        <p:txBody>
          <a:bodyPr/>
          <a:lstStyle/>
          <a:p>
            <a:r>
              <a:rPr lang="en-US" dirty="0"/>
              <a:t>What does this mean</a:t>
            </a:r>
          </a:p>
        </p:txBody>
      </p:sp>
      <p:pic>
        <p:nvPicPr>
          <p:cNvPr id="14" name="Content Placeholder 4" descr="Hekman et al. - 2010 - An Examination of Whether and How Racial and Gende (dragged).pdf"/>
          <p:cNvPicPr>
            <a:picLocks noGrp="1" noChangeAspect="1"/>
          </p:cNvPicPr>
          <p:nvPr>
            <p:ph idx="1"/>
          </p:nvPr>
        </p:nvPicPr>
        <p:blipFill rotWithShape="1">
          <a:blip r:embed="rId2">
            <a:extLst>
              <a:ext uri="{28A0092B-C50C-407E-A947-70E740481C1C}">
                <a14:useLocalDpi xmlns:a14="http://schemas.microsoft.com/office/drawing/2010/main" val="0"/>
              </a:ext>
            </a:extLst>
          </a:blip>
          <a:srcRect l="51277" t="28745" r="6892" b="46412"/>
          <a:stretch/>
        </p:blipFill>
        <p:spPr>
          <a:xfrm>
            <a:off x="2285655" y="1740484"/>
            <a:ext cx="4605605" cy="3564612"/>
          </a:xfrm>
          <a:prstGeom prst="rect">
            <a:avLst/>
          </a:prstGeom>
        </p:spPr>
      </p:pic>
      <p:sp>
        <p:nvSpPr>
          <p:cNvPr id="7" name="Rectangle 6"/>
          <p:cNvSpPr/>
          <p:nvPr/>
        </p:nvSpPr>
        <p:spPr>
          <a:xfrm>
            <a:off x="2995083" y="2019769"/>
            <a:ext cx="3896178" cy="22766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501050" y="2247433"/>
            <a:ext cx="4390209" cy="22766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501050" y="2475097"/>
            <a:ext cx="4390209" cy="22766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501050" y="2675041"/>
            <a:ext cx="4390209" cy="22766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429330" y="2878428"/>
            <a:ext cx="4390209" cy="22766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429330" y="3106092"/>
            <a:ext cx="4390209" cy="22766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501050" y="3333756"/>
            <a:ext cx="1445653" cy="164011"/>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Content Placeholder 4" descr="Hekman et al. - 2010 - An Examination of Whether and How Racial and Gende (dragged).pdf">
            <a:extLst>
              <a:ext uri="{FF2B5EF4-FFF2-40B4-BE49-F238E27FC236}">
                <a16:creationId xmlns:a16="http://schemas.microsoft.com/office/drawing/2014/main" id="{ED368D77-E5AD-F145-8054-63A01F221287}"/>
              </a:ext>
            </a:extLst>
          </p:cNvPr>
          <p:cNvPicPr>
            <a:picLocks noChangeAspect="1"/>
          </p:cNvPicPr>
          <p:nvPr/>
        </p:nvPicPr>
        <p:blipFill rotWithShape="1">
          <a:blip r:embed="rId3">
            <a:extLst>
              <a:ext uri="{28A0092B-C50C-407E-A947-70E740481C1C}">
                <a14:useLocalDpi xmlns:a14="http://schemas.microsoft.com/office/drawing/2010/main" val="0"/>
              </a:ext>
            </a:extLst>
          </a:blip>
          <a:srcRect l="51277" t="28745" r="6892" b="46412"/>
          <a:stretch/>
        </p:blipFill>
        <p:spPr>
          <a:xfrm>
            <a:off x="2353168" y="1740484"/>
            <a:ext cx="4605605" cy="3564612"/>
          </a:xfrm>
          <a:prstGeom prst="rect">
            <a:avLst/>
          </a:prstGeom>
        </p:spPr>
      </p:pic>
      <p:sp>
        <p:nvSpPr>
          <p:cNvPr id="17" name="TextBox 16">
            <a:extLst>
              <a:ext uri="{FF2B5EF4-FFF2-40B4-BE49-F238E27FC236}">
                <a16:creationId xmlns:a16="http://schemas.microsoft.com/office/drawing/2014/main" id="{209E36CE-D6A3-8C4E-9BD4-DAB0EA5AA515}"/>
              </a:ext>
            </a:extLst>
          </p:cNvPr>
          <p:cNvSpPr txBox="1"/>
          <p:nvPr/>
        </p:nvSpPr>
        <p:spPr>
          <a:xfrm>
            <a:off x="331076" y="6372262"/>
            <a:ext cx="8812924" cy="461665"/>
          </a:xfrm>
          <a:prstGeom prst="rect">
            <a:avLst/>
          </a:prstGeom>
          <a:noFill/>
        </p:spPr>
        <p:txBody>
          <a:bodyPr wrap="square" lIns="0" tIns="0" rIns="0" bIns="0" rtlCol="0">
            <a:spAutoFit/>
          </a:bodyPr>
          <a:lstStyle/>
          <a:p>
            <a:r>
              <a:rPr lang="en-US" sz="1000" dirty="0" err="1"/>
              <a:t>Hekman</a:t>
            </a:r>
            <a:r>
              <a:rPr lang="en-US" sz="1000" dirty="0"/>
              <a:t>, D. R., Aquino, K., Owens, B. P., Mitchell, T. R., </a:t>
            </a:r>
            <a:r>
              <a:rPr lang="en-US" sz="1000" dirty="0" err="1"/>
              <a:t>Schilpzand</a:t>
            </a:r>
            <a:r>
              <a:rPr lang="en-US" sz="1000" dirty="0"/>
              <a:t>, P., &amp; Leavitt, K. (2010). An Examination of Whether and How Racial and Gender Biases Influence Customer Satisfaction. </a:t>
            </a:r>
            <a:r>
              <a:rPr lang="en-US" sz="1000" i="1" dirty="0"/>
              <a:t>Academy of Management Journal</a:t>
            </a:r>
            <a:r>
              <a:rPr lang="en-US" sz="1000" dirty="0"/>
              <a:t>, </a:t>
            </a:r>
            <a:r>
              <a:rPr lang="en-US" sz="1000" i="1" dirty="0"/>
              <a:t>53</a:t>
            </a:r>
            <a:r>
              <a:rPr lang="en-US" sz="1000" dirty="0"/>
              <a:t>(2), 238–264. doi:10.5465/AMJ.2010.49388763 p. 258</a:t>
            </a:r>
          </a:p>
          <a:p>
            <a:endParaRPr lang="en-US" sz="1000" dirty="0"/>
          </a:p>
        </p:txBody>
      </p:sp>
    </p:spTree>
    <p:extLst>
      <p:ext uri="{BB962C8B-B14F-4D97-AF65-F5344CB8AC3E}">
        <p14:creationId xmlns:p14="http://schemas.microsoft.com/office/powerpoint/2010/main" val="745749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2" name="Rectangle 2"/>
          <p:cNvSpPr>
            <a:spLocks noGrp="1" noChangeArrowheads="1"/>
          </p:cNvSpPr>
          <p:nvPr>
            <p:ph type="title"/>
          </p:nvPr>
        </p:nvSpPr>
        <p:spPr/>
        <p:txBody>
          <a:bodyPr/>
          <a:lstStyle/>
          <a:p>
            <a:r>
              <a:rPr lang="en-US" sz="3500"/>
              <a:t>Include everything and the kitchen sink?</a:t>
            </a:r>
          </a:p>
        </p:txBody>
      </p:sp>
      <p:sp>
        <p:nvSpPr>
          <p:cNvPr id="126983" name="Rectangle 3"/>
          <p:cNvSpPr>
            <a:spLocks noGrp="1" noChangeArrowheads="1"/>
          </p:cNvSpPr>
          <p:nvPr>
            <p:ph type="body" sz="half" idx="1"/>
          </p:nvPr>
        </p:nvSpPr>
        <p:spPr>
          <a:xfrm>
            <a:off x="685800" y="1970088"/>
            <a:ext cx="3810000" cy="4267200"/>
          </a:xfrm>
        </p:spPr>
        <p:txBody>
          <a:bodyPr/>
          <a:lstStyle/>
          <a:p>
            <a:pPr>
              <a:buFont typeface="Wingdings" pitchFamily="2" charset="2"/>
              <a:buNone/>
            </a:pPr>
            <a:endParaRPr lang="en-US" sz="4000"/>
          </a:p>
          <a:p>
            <a:pPr>
              <a:buFont typeface="Wingdings" pitchFamily="2" charset="2"/>
              <a:buNone/>
            </a:pPr>
            <a:endParaRPr lang="en-US" sz="4000"/>
          </a:p>
          <a:p>
            <a:pPr>
              <a:buFont typeface="Wingdings" pitchFamily="2" charset="2"/>
              <a:buNone/>
            </a:pPr>
            <a:endParaRPr lang="en-US" sz="4000"/>
          </a:p>
        </p:txBody>
      </p:sp>
      <p:graphicFrame>
        <p:nvGraphicFramePr>
          <p:cNvPr id="126980" name="Object 4"/>
          <p:cNvGraphicFramePr>
            <a:graphicFrameLocks noGrp="1" noChangeAspect="1"/>
          </p:cNvGraphicFramePr>
          <p:nvPr>
            <p:ph sz="quarter" idx="2"/>
          </p:nvPr>
        </p:nvGraphicFramePr>
        <p:xfrm>
          <a:off x="523875" y="1849438"/>
          <a:ext cx="4044950" cy="4076700"/>
        </p:xfrm>
        <a:graphic>
          <a:graphicData uri="http://schemas.openxmlformats.org/presentationml/2006/ole">
            <mc:AlternateContent xmlns:mc="http://schemas.openxmlformats.org/markup-compatibility/2006">
              <mc:Choice xmlns:v="urn:schemas-microsoft-com:vml" Requires="v">
                <p:oleObj spid="_x0000_s12497" name="Worksheet" r:id="rId4" imgW="4099581" imgH="4130073" progId="Excel.Sheet.8">
                  <p:embed/>
                </p:oleObj>
              </mc:Choice>
              <mc:Fallback>
                <p:oleObj name="Worksheet" r:id="rId4" imgW="4099581" imgH="4130073" progId="Excel.Sheet.8">
                  <p:embed/>
                  <p:pic>
                    <p:nvPicPr>
                      <p:cNvPr id="12698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75" y="1849438"/>
                        <a:ext cx="4044950" cy="407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6981" name="Object 5"/>
          <p:cNvGraphicFramePr>
            <a:graphicFrameLocks noGrp="1" noChangeAspect="1"/>
          </p:cNvGraphicFramePr>
          <p:nvPr>
            <p:ph sz="quarter" idx="3"/>
          </p:nvPr>
        </p:nvGraphicFramePr>
        <p:xfrm>
          <a:off x="4787900" y="2136775"/>
          <a:ext cx="3960813" cy="3954463"/>
        </p:xfrm>
        <a:graphic>
          <a:graphicData uri="http://schemas.openxmlformats.org/presentationml/2006/ole">
            <mc:AlternateContent xmlns:mc="http://schemas.openxmlformats.org/markup-compatibility/2006">
              <mc:Choice xmlns:v="urn:schemas-microsoft-com:vml" Requires="v">
                <p:oleObj spid="_x0000_s12498" name="Worksheet" r:id="rId6" imgW="4099581" imgH="4093300" progId="Excel.Sheet.8">
                  <p:embed/>
                </p:oleObj>
              </mc:Choice>
              <mc:Fallback>
                <p:oleObj name="Worksheet" r:id="rId6" imgW="4099581" imgH="4093300" progId="Excel.Sheet.8">
                  <p:embed/>
                  <p:pic>
                    <p:nvPicPr>
                      <p:cNvPr id="12698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7900" y="2136775"/>
                        <a:ext cx="3960813" cy="3954463"/>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 Box 6"/>
          <p:cNvSpPr txBox="1">
            <a:spLocks noChangeArrowheads="1"/>
          </p:cNvSpPr>
          <p:nvPr/>
        </p:nvSpPr>
        <p:spPr bwMode="auto">
          <a:xfrm>
            <a:off x="4140200" y="1268413"/>
            <a:ext cx="4656138" cy="457200"/>
          </a:xfrm>
          <a:prstGeom prst="rect">
            <a:avLst/>
          </a:prstGeom>
          <a:noFill/>
          <a:ln w="9525" algn="ctr">
            <a:noFill/>
            <a:miter lim="800000"/>
            <a:headEnd/>
            <a:tailEnd/>
          </a:ln>
        </p:spPr>
        <p:txBody>
          <a:bodyPr wrap="none">
            <a:spAutoFit/>
          </a:bodyPr>
          <a:lstStyle/>
          <a:p>
            <a:pPr algn="ctr" eaLnBrk="0" hangingPunct="0"/>
            <a:r>
              <a:rPr lang="en-US" sz="2400" b="0">
                <a:latin typeface="Times New Roman" pitchFamily="18" charset="0"/>
              </a:rPr>
              <a:t>Y = b</a:t>
            </a:r>
            <a:r>
              <a:rPr lang="en-US" sz="2400" b="0" baseline="-25000">
                <a:latin typeface="Times New Roman" pitchFamily="18" charset="0"/>
              </a:rPr>
              <a:t>1</a:t>
            </a:r>
            <a:r>
              <a:rPr lang="en-US" sz="2400" b="0">
                <a:latin typeface="Times New Roman" pitchFamily="18" charset="0"/>
              </a:rPr>
              <a:t>X</a:t>
            </a:r>
            <a:r>
              <a:rPr lang="en-US" sz="2400" b="0" baseline="-25000">
                <a:latin typeface="Times New Roman" pitchFamily="18" charset="0"/>
              </a:rPr>
              <a:t>1</a:t>
            </a:r>
            <a:r>
              <a:rPr lang="en-US" sz="2400" b="0">
                <a:latin typeface="Times New Roman" pitchFamily="18" charset="0"/>
              </a:rPr>
              <a:t> + b</a:t>
            </a:r>
            <a:r>
              <a:rPr lang="en-US" sz="2400" b="0" baseline="-25000">
                <a:latin typeface="Times New Roman" pitchFamily="18" charset="0"/>
              </a:rPr>
              <a:t>2</a:t>
            </a:r>
            <a:r>
              <a:rPr lang="en-US" sz="2400" b="0">
                <a:latin typeface="Times New Roman" pitchFamily="18" charset="0"/>
              </a:rPr>
              <a:t>X</a:t>
            </a:r>
            <a:r>
              <a:rPr lang="en-US" sz="2400" b="0" baseline="-25000">
                <a:latin typeface="Times New Roman" pitchFamily="18" charset="0"/>
              </a:rPr>
              <a:t>2</a:t>
            </a:r>
            <a:r>
              <a:rPr lang="en-US" sz="2400" b="0">
                <a:latin typeface="Times New Roman" pitchFamily="18" charset="0"/>
              </a:rPr>
              <a:t> + … + b</a:t>
            </a:r>
            <a:r>
              <a:rPr lang="en-US" sz="2400" b="0" baseline="-25000">
                <a:latin typeface="Times New Roman" pitchFamily="18" charset="0"/>
              </a:rPr>
              <a:t>50</a:t>
            </a:r>
            <a:r>
              <a:rPr lang="en-US" sz="2400" b="0">
                <a:latin typeface="Times New Roman" pitchFamily="18" charset="0"/>
              </a:rPr>
              <a:t>X</a:t>
            </a:r>
            <a:r>
              <a:rPr lang="en-US" sz="2400" b="0" baseline="-25000">
                <a:latin typeface="Times New Roman" pitchFamily="18" charset="0"/>
              </a:rPr>
              <a:t>50 </a:t>
            </a:r>
            <a:r>
              <a:rPr lang="en-US" sz="2400" b="0">
                <a:latin typeface="Times New Roman" pitchFamily="18" charset="0"/>
              </a:rPr>
              <a:t> + </a:t>
            </a:r>
            <a:r>
              <a:rPr lang="en-US" sz="2400" b="0">
                <a:latin typeface="Symbol" pitchFamily="18" charset="2"/>
              </a:rPr>
              <a:t>e</a:t>
            </a:r>
            <a:r>
              <a:rPr lang="en-US" sz="2400" b="0">
                <a:latin typeface="Times New Roman" pitchFamily="18" charset="0"/>
              </a:rPr>
              <a:t> ?</a:t>
            </a:r>
          </a:p>
        </p:txBody>
      </p:sp>
      <p:sp>
        <p:nvSpPr>
          <p:cNvPr id="126985" name="Text Box 7"/>
          <p:cNvSpPr txBox="1">
            <a:spLocks noChangeArrowheads="1"/>
          </p:cNvSpPr>
          <p:nvPr/>
        </p:nvSpPr>
        <p:spPr bwMode="auto">
          <a:xfrm>
            <a:off x="755650" y="1196975"/>
            <a:ext cx="1625600" cy="457200"/>
          </a:xfrm>
          <a:prstGeom prst="rect">
            <a:avLst/>
          </a:prstGeom>
          <a:noFill/>
          <a:ln w="9525" algn="ctr">
            <a:noFill/>
            <a:miter lim="800000"/>
            <a:headEnd/>
            <a:tailEnd/>
          </a:ln>
        </p:spPr>
        <p:txBody>
          <a:bodyPr wrap="none">
            <a:spAutoFit/>
          </a:bodyPr>
          <a:lstStyle/>
          <a:p>
            <a:pPr algn="ctr" eaLnBrk="0" hangingPunct="0"/>
            <a:r>
              <a:rPr lang="en-US" sz="2400"/>
              <a:t>DATASET</a:t>
            </a:r>
          </a:p>
        </p:txBody>
      </p:sp>
      <p:sp>
        <p:nvSpPr>
          <p:cNvPr id="126986" name="Text Box 8"/>
          <p:cNvSpPr txBox="1">
            <a:spLocks noChangeArrowheads="1"/>
          </p:cNvSpPr>
          <p:nvPr/>
        </p:nvSpPr>
        <p:spPr bwMode="auto">
          <a:xfrm>
            <a:off x="390525" y="6423040"/>
            <a:ext cx="9592653" cy="400110"/>
          </a:xfrm>
          <a:prstGeom prst="rect">
            <a:avLst/>
          </a:prstGeom>
          <a:noFill/>
          <a:ln w="9525" algn="ctr">
            <a:noFill/>
            <a:miter lim="800000"/>
            <a:headEnd/>
            <a:tailEnd/>
          </a:ln>
        </p:spPr>
        <p:txBody>
          <a:bodyPr wrap="square">
            <a:spAutoFit/>
          </a:bodyPr>
          <a:lstStyle/>
          <a:p>
            <a:r>
              <a:rPr lang="fi-FI" sz="1000" dirty="0" err="1"/>
              <a:t>Freedman</a:t>
            </a:r>
            <a:r>
              <a:rPr lang="fi-FI" sz="1000" dirty="0"/>
              <a:t>, D. A. (1983). A </a:t>
            </a:r>
            <a:r>
              <a:rPr lang="fi-FI" sz="1000" dirty="0" err="1"/>
              <a:t>Note</a:t>
            </a:r>
            <a:r>
              <a:rPr lang="fi-FI" sz="1000" dirty="0"/>
              <a:t> on </a:t>
            </a:r>
            <a:r>
              <a:rPr lang="fi-FI" sz="1000" dirty="0" err="1"/>
              <a:t>Screening</a:t>
            </a:r>
            <a:r>
              <a:rPr lang="fi-FI" sz="1000" dirty="0"/>
              <a:t> Regression </a:t>
            </a:r>
            <a:r>
              <a:rPr lang="fi-FI" sz="1000" dirty="0" err="1"/>
              <a:t>Equations</a:t>
            </a:r>
            <a:r>
              <a:rPr lang="fi-FI" sz="1000" dirty="0"/>
              <a:t>. </a:t>
            </a:r>
            <a:r>
              <a:rPr lang="fi-FI" sz="1000" i="1" dirty="0" err="1"/>
              <a:t>The</a:t>
            </a:r>
            <a:r>
              <a:rPr lang="fi-FI" sz="1000" i="1" dirty="0"/>
              <a:t> American </a:t>
            </a:r>
            <a:r>
              <a:rPr lang="fi-FI" sz="1000" i="1" dirty="0" err="1"/>
              <a:t>Statistician</a:t>
            </a:r>
            <a:r>
              <a:rPr lang="fi-FI" sz="1000" dirty="0"/>
              <a:t>, </a:t>
            </a:r>
            <a:r>
              <a:rPr lang="fi-FI" sz="1000" i="1" dirty="0"/>
              <a:t>37</a:t>
            </a:r>
            <a:r>
              <a:rPr lang="fi-FI" sz="1000" dirty="0"/>
              <a:t>(2), 152–155. </a:t>
            </a:r>
            <a:r>
              <a:rPr lang="fi-FI" sz="1000" dirty="0">
                <a:hlinkClick r:id="rId8"/>
              </a:rPr>
              <a:t>https://doi.org/10.2307/2685877</a:t>
            </a:r>
            <a:endParaRPr lang="fi-FI" sz="1000" dirty="0"/>
          </a:p>
          <a:p>
            <a:r>
              <a:rPr lang="fi-FI" sz="1000" dirty="0"/>
              <a:t>Morgan, S. L., &amp; </a:t>
            </a:r>
            <a:r>
              <a:rPr lang="fi-FI" sz="1000" dirty="0" err="1"/>
              <a:t>Winship</a:t>
            </a:r>
            <a:r>
              <a:rPr lang="fi-FI" sz="1000" dirty="0"/>
              <a:t>, C. (2007). </a:t>
            </a:r>
            <a:r>
              <a:rPr lang="fi-FI" sz="1000" i="1" dirty="0" err="1"/>
              <a:t>Counterfactuals</a:t>
            </a:r>
            <a:r>
              <a:rPr lang="fi-FI" sz="1000" i="1" dirty="0"/>
              <a:t> and </a:t>
            </a:r>
            <a:r>
              <a:rPr lang="fi-FI" sz="1000" i="1" dirty="0" err="1"/>
              <a:t>Causal</a:t>
            </a:r>
            <a:r>
              <a:rPr lang="fi-FI" sz="1000" i="1" dirty="0"/>
              <a:t> </a:t>
            </a:r>
            <a:r>
              <a:rPr lang="fi-FI" sz="1000" i="1" dirty="0" err="1"/>
              <a:t>Inference</a:t>
            </a:r>
            <a:r>
              <a:rPr lang="fi-FI" sz="1000" i="1" dirty="0"/>
              <a:t>: </a:t>
            </a:r>
            <a:r>
              <a:rPr lang="fi-FI" sz="1000" i="1" dirty="0" err="1"/>
              <a:t>Methods</a:t>
            </a:r>
            <a:r>
              <a:rPr lang="fi-FI" sz="1000" i="1" dirty="0"/>
              <a:t> and </a:t>
            </a:r>
            <a:r>
              <a:rPr lang="fi-FI" sz="1000" i="1" dirty="0" err="1"/>
              <a:t>Principles</a:t>
            </a:r>
            <a:r>
              <a:rPr lang="fi-FI" sz="1000" i="1" dirty="0"/>
              <a:t> for </a:t>
            </a:r>
            <a:r>
              <a:rPr lang="fi-FI" sz="1000" i="1" dirty="0" err="1"/>
              <a:t>Social</a:t>
            </a:r>
            <a:r>
              <a:rPr lang="fi-FI" sz="1000" i="1" dirty="0"/>
              <a:t> </a:t>
            </a:r>
            <a:r>
              <a:rPr lang="fi-FI" sz="1000" i="1" dirty="0" err="1"/>
              <a:t>Research</a:t>
            </a:r>
            <a:r>
              <a:rPr lang="fi-FI" sz="1000" i="1" dirty="0"/>
              <a:t>.</a:t>
            </a:r>
            <a:r>
              <a:rPr lang="fi-FI" sz="1000" dirty="0"/>
              <a:t> Leiden: Cambridge </a:t>
            </a:r>
            <a:r>
              <a:rPr lang="fi-FI" sz="1000" dirty="0" err="1"/>
              <a:t>University</a:t>
            </a:r>
            <a:r>
              <a:rPr lang="fi-FI" sz="1000" dirty="0"/>
              <a:t> Press. p. 164 </a:t>
            </a:r>
          </a:p>
        </p:txBody>
      </p:sp>
    </p:spTree>
    <p:extLst>
      <p:ext uri="{BB962C8B-B14F-4D97-AF65-F5344CB8AC3E}">
        <p14:creationId xmlns:p14="http://schemas.microsoft.com/office/powerpoint/2010/main" val="19491271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00A36F5-D297-0D4E-A554-2DE9867EE3A8}"/>
              </a:ext>
            </a:extLst>
          </p:cNvPr>
          <p:cNvPicPr>
            <a:picLocks noChangeAspect="1"/>
          </p:cNvPicPr>
          <p:nvPr/>
        </p:nvPicPr>
        <p:blipFill rotWithShape="1">
          <a:blip r:embed="rId2"/>
          <a:srcRect l="5688" t="8217" r="12681" b="70686"/>
          <a:stretch/>
        </p:blipFill>
        <p:spPr>
          <a:xfrm>
            <a:off x="598571" y="2499360"/>
            <a:ext cx="7449626" cy="2382201"/>
          </a:xfrm>
          <a:prstGeom prst="rect">
            <a:avLst/>
          </a:prstGeom>
        </p:spPr>
      </p:pic>
      <p:sp>
        <p:nvSpPr>
          <p:cNvPr id="4" name="Title 3"/>
          <p:cNvSpPr>
            <a:spLocks noGrp="1"/>
          </p:cNvSpPr>
          <p:nvPr>
            <p:ph type="title"/>
          </p:nvPr>
        </p:nvSpPr>
        <p:spPr/>
        <p:txBody>
          <a:bodyPr/>
          <a:lstStyle/>
          <a:p>
            <a:r>
              <a:rPr lang="en-US" dirty="0" err="1"/>
              <a:t>Multicollinearity</a:t>
            </a:r>
            <a:endParaRPr lang="en-US" dirty="0"/>
          </a:p>
        </p:txBody>
      </p:sp>
      <p:sp>
        <p:nvSpPr>
          <p:cNvPr id="5" name="Content Placeholder 4"/>
          <p:cNvSpPr>
            <a:spLocks noGrp="1"/>
          </p:cNvSpPr>
          <p:nvPr>
            <p:ph idx="1"/>
          </p:nvPr>
        </p:nvSpPr>
        <p:spPr>
          <a:xfrm>
            <a:off x="628650" y="1825625"/>
            <a:ext cx="7886700" cy="673735"/>
          </a:xfrm>
        </p:spPr>
        <p:txBody>
          <a:bodyPr/>
          <a:lstStyle/>
          <a:p>
            <a:pPr marL="0" indent="0">
              <a:buNone/>
            </a:pPr>
            <a:r>
              <a:rPr lang="en-US" dirty="0"/>
              <a:t>What happens when the independent variables are highly correlated?</a:t>
            </a:r>
          </a:p>
          <a:p>
            <a:endParaRPr lang="en-US" dirty="0"/>
          </a:p>
          <a:p>
            <a:endParaRPr lang="en-US" dirty="0"/>
          </a:p>
          <a:p>
            <a:endParaRPr lang="en-US" dirty="0"/>
          </a:p>
          <a:p>
            <a:endParaRPr lang="en-US" dirty="0"/>
          </a:p>
          <a:p>
            <a:endParaRPr lang="en-US" dirty="0"/>
          </a:p>
          <a:p>
            <a:endParaRPr lang="en-US" dirty="0"/>
          </a:p>
        </p:txBody>
      </p:sp>
      <p:cxnSp>
        <p:nvCxnSpPr>
          <p:cNvPr id="12" name="Straight Connector 11"/>
          <p:cNvCxnSpPr>
            <a:cxnSpLocks/>
          </p:cNvCxnSpPr>
          <p:nvPr/>
        </p:nvCxnSpPr>
        <p:spPr>
          <a:xfrm flipV="1">
            <a:off x="5436946" y="3911600"/>
            <a:ext cx="0" cy="772221"/>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348058" y="4766225"/>
            <a:ext cx="2334849" cy="1969770"/>
          </a:xfrm>
          <a:prstGeom prst="rect">
            <a:avLst/>
          </a:prstGeom>
          <a:noFill/>
        </p:spPr>
        <p:txBody>
          <a:bodyPr wrap="square" lIns="0" tIns="0" rIns="0" bIns="0" rtlCol="0">
            <a:spAutoFit/>
          </a:bodyPr>
          <a:lstStyle/>
          <a:p>
            <a:r>
              <a:rPr lang="en-US" sz="1600" b="1" dirty="0">
                <a:solidFill>
                  <a:srgbClr val="EF3340"/>
                </a:solidFill>
              </a:rPr>
              <a:t>R</a:t>
            </a:r>
            <a:r>
              <a:rPr lang="en-US" sz="1600" b="1" baseline="-25000" dirty="0">
                <a:solidFill>
                  <a:srgbClr val="EF3340"/>
                </a:solidFill>
              </a:rPr>
              <a:t>j</a:t>
            </a:r>
            <a:r>
              <a:rPr lang="en-US" sz="1600" b="1" baseline="30000" dirty="0">
                <a:solidFill>
                  <a:srgbClr val="EF3340"/>
                </a:solidFill>
              </a:rPr>
              <a:t>2 </a:t>
            </a:r>
            <a:r>
              <a:rPr lang="en-US" sz="1600" b="1" dirty="0">
                <a:solidFill>
                  <a:srgbClr val="EF3340"/>
                </a:solidFill>
              </a:rPr>
              <a:t>increases causing</a:t>
            </a:r>
          </a:p>
          <a:p>
            <a:r>
              <a:rPr lang="en-US" sz="1600" b="1" dirty="0">
                <a:solidFill>
                  <a:srgbClr val="EF3340"/>
                </a:solidFill>
              </a:rPr>
              <a:t>the variance</a:t>
            </a:r>
          </a:p>
          <a:p>
            <a:r>
              <a:rPr lang="en-US" sz="1600" b="1" dirty="0">
                <a:solidFill>
                  <a:srgbClr val="EF3340"/>
                </a:solidFill>
              </a:rPr>
              <a:t>to increase</a:t>
            </a:r>
          </a:p>
          <a:p>
            <a:endParaRPr lang="en-US" sz="1600" b="1" dirty="0">
              <a:solidFill>
                <a:srgbClr val="EF3340"/>
              </a:solidFill>
            </a:endParaRPr>
          </a:p>
          <a:p>
            <a:r>
              <a:rPr lang="en-US" sz="1600" b="1" dirty="0">
                <a:solidFill>
                  <a:srgbClr val="EF3340"/>
                </a:solidFill>
              </a:rPr>
              <a:t>Estimates become less efficient, less precise</a:t>
            </a:r>
          </a:p>
          <a:p>
            <a:endParaRPr lang="en-US" sz="1600" b="1" dirty="0">
              <a:solidFill>
                <a:srgbClr val="EF3340"/>
              </a:solidFill>
            </a:endParaRPr>
          </a:p>
          <a:p>
            <a:r>
              <a:rPr lang="en-US" sz="1600" b="1" dirty="0">
                <a:solidFill>
                  <a:srgbClr val="EF3340"/>
                </a:solidFill>
              </a:rPr>
              <a:t>Standard error increases</a:t>
            </a:r>
          </a:p>
        </p:txBody>
      </p:sp>
      <p:sp>
        <p:nvSpPr>
          <p:cNvPr id="14" name="TextBox 13">
            <a:extLst>
              <a:ext uri="{FF2B5EF4-FFF2-40B4-BE49-F238E27FC236}">
                <a16:creationId xmlns:a16="http://schemas.microsoft.com/office/drawing/2014/main" id="{6DDD29D0-7DE4-EC4F-84F9-43EC0B42BE1F}"/>
              </a:ext>
            </a:extLst>
          </p:cNvPr>
          <p:cNvSpPr txBox="1"/>
          <p:nvPr/>
        </p:nvSpPr>
        <p:spPr>
          <a:xfrm>
            <a:off x="540001" y="6615600"/>
            <a:ext cx="6739024" cy="153888"/>
          </a:xfrm>
          <a:prstGeom prst="rect">
            <a:avLst/>
          </a:prstGeom>
          <a:noFill/>
        </p:spPr>
        <p:txBody>
          <a:bodyPr wrap="none" lIns="0" tIns="0" rIns="0" bIns="0" rtlCol="0">
            <a:spAutoFit/>
          </a:bodyPr>
          <a:lstStyle/>
          <a:p>
            <a:r>
              <a:rPr lang="fi-FI" sz="1000" dirty="0" err="1"/>
              <a:t>Wooldridge</a:t>
            </a:r>
            <a:r>
              <a:rPr lang="fi-FI" sz="1000" dirty="0"/>
              <a:t>, J. M. (2013). </a:t>
            </a:r>
            <a:r>
              <a:rPr lang="fi-FI" sz="1000" i="1" dirty="0" err="1"/>
              <a:t>Introductory</a:t>
            </a:r>
            <a:r>
              <a:rPr lang="fi-FI" sz="1000" i="1" dirty="0"/>
              <a:t> </a:t>
            </a:r>
            <a:r>
              <a:rPr lang="fi-FI" sz="1000" i="1" dirty="0" err="1"/>
              <a:t>econometrics</a:t>
            </a:r>
            <a:r>
              <a:rPr lang="fi-FI" sz="1000" i="1" dirty="0"/>
              <a:t>: a </a:t>
            </a:r>
            <a:r>
              <a:rPr lang="fi-FI" sz="1000" i="1" dirty="0" err="1"/>
              <a:t>modern</a:t>
            </a:r>
            <a:r>
              <a:rPr lang="fi-FI" sz="1000" i="1" dirty="0"/>
              <a:t> </a:t>
            </a:r>
            <a:r>
              <a:rPr lang="fi-FI" sz="1000" i="1" dirty="0" err="1"/>
              <a:t>approach</a:t>
            </a:r>
            <a:r>
              <a:rPr lang="fi-FI" sz="1000" dirty="0"/>
              <a:t> (5th </a:t>
            </a:r>
            <a:r>
              <a:rPr lang="fi-FI" sz="1000" dirty="0" err="1"/>
              <a:t>ed</a:t>
            </a:r>
            <a:r>
              <a:rPr lang="fi-FI" sz="1000" dirty="0"/>
              <a:t>). </a:t>
            </a:r>
            <a:r>
              <a:rPr lang="fi-FI" sz="1000" dirty="0" err="1"/>
              <a:t>Mason</a:t>
            </a:r>
            <a:r>
              <a:rPr lang="fi-FI" sz="1000" dirty="0"/>
              <a:t>, OH: South-Western </a:t>
            </a:r>
            <a:r>
              <a:rPr lang="fi-FI" sz="1000" dirty="0" err="1"/>
              <a:t>Cengage</a:t>
            </a:r>
            <a:r>
              <a:rPr lang="fi-FI" sz="1000" dirty="0"/>
              <a:t> Learning. </a:t>
            </a:r>
            <a:endParaRPr lang="en-US" sz="1000" b="1" dirty="0"/>
          </a:p>
        </p:txBody>
      </p:sp>
    </p:spTree>
    <p:extLst>
      <p:ext uri="{BB962C8B-B14F-4D97-AF65-F5344CB8AC3E}">
        <p14:creationId xmlns:p14="http://schemas.microsoft.com/office/powerpoint/2010/main" val="109859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t>cor</a:t>
            </a:r>
            <a:r>
              <a:rPr lang="en-US" dirty="0"/>
              <a:t>(x</a:t>
            </a:r>
            <a:r>
              <a:rPr lang="en-US" baseline="-25000" dirty="0"/>
              <a:t>1</a:t>
            </a:r>
            <a:r>
              <a:rPr lang="en-US" dirty="0"/>
              <a:t>, x</a:t>
            </a:r>
            <a:r>
              <a:rPr lang="en-US" baseline="-25000" dirty="0"/>
              <a:t>2</a:t>
            </a:r>
            <a:r>
              <a:rPr lang="en-US" dirty="0"/>
              <a:t>) =.90</a:t>
            </a:r>
          </a:p>
        </p:txBody>
      </p:sp>
      <p:graphicFrame>
        <p:nvGraphicFramePr>
          <p:cNvPr id="28" name="Content Placeholder 27"/>
          <p:cNvGraphicFramePr>
            <a:graphicFrameLocks noGrp="1"/>
          </p:cNvGraphicFramePr>
          <p:nvPr>
            <p:ph idx="1"/>
            <p:extLst/>
          </p:nvPr>
        </p:nvGraphicFramePr>
        <p:xfrm>
          <a:off x="1187450" y="1757363"/>
          <a:ext cx="7631485" cy="2845632"/>
        </p:xfrm>
        <a:graphic>
          <a:graphicData uri="http://schemas.openxmlformats.org/drawingml/2006/table">
            <a:tbl>
              <a:tblPr firstRow="1" bandRow="1">
                <a:tableStyleId>{5C22544A-7EE6-4342-B048-85BDC9FD1C3A}</a:tableStyleId>
              </a:tblPr>
              <a:tblGrid>
                <a:gridCol w="1526297">
                  <a:extLst>
                    <a:ext uri="{9D8B030D-6E8A-4147-A177-3AD203B41FA5}">
                      <a16:colId xmlns:a16="http://schemas.microsoft.com/office/drawing/2014/main" val="20000"/>
                    </a:ext>
                  </a:extLst>
                </a:gridCol>
                <a:gridCol w="1526297">
                  <a:extLst>
                    <a:ext uri="{9D8B030D-6E8A-4147-A177-3AD203B41FA5}">
                      <a16:colId xmlns:a16="http://schemas.microsoft.com/office/drawing/2014/main" val="20001"/>
                    </a:ext>
                  </a:extLst>
                </a:gridCol>
                <a:gridCol w="1526297">
                  <a:extLst>
                    <a:ext uri="{9D8B030D-6E8A-4147-A177-3AD203B41FA5}">
                      <a16:colId xmlns:a16="http://schemas.microsoft.com/office/drawing/2014/main" val="20002"/>
                    </a:ext>
                  </a:extLst>
                </a:gridCol>
                <a:gridCol w="1526297">
                  <a:extLst>
                    <a:ext uri="{9D8B030D-6E8A-4147-A177-3AD203B41FA5}">
                      <a16:colId xmlns:a16="http://schemas.microsoft.com/office/drawing/2014/main" val="20003"/>
                    </a:ext>
                  </a:extLst>
                </a:gridCol>
                <a:gridCol w="1526297">
                  <a:extLst>
                    <a:ext uri="{9D8B030D-6E8A-4147-A177-3AD203B41FA5}">
                      <a16:colId xmlns:a16="http://schemas.microsoft.com/office/drawing/2014/main" val="20004"/>
                    </a:ext>
                  </a:extLst>
                </a:gridCol>
              </a:tblGrid>
              <a:tr h="474272">
                <a:tc>
                  <a:txBody>
                    <a:bodyPr/>
                    <a:lstStyle/>
                    <a:p>
                      <a:endParaRPr lang="en-US" dirty="0"/>
                    </a:p>
                  </a:txBody>
                  <a:tcPr marL="115909" marR="115909"/>
                </a:tc>
                <a:tc>
                  <a:txBody>
                    <a:bodyPr/>
                    <a:lstStyle/>
                    <a:p>
                      <a:r>
                        <a:rPr lang="en-US" dirty="0" err="1"/>
                        <a:t>cor</a:t>
                      </a:r>
                      <a:r>
                        <a:rPr lang="en-US" dirty="0"/>
                        <a:t>(x</a:t>
                      </a:r>
                      <a:r>
                        <a:rPr lang="en-US" baseline="-25000" dirty="0"/>
                        <a:t>1</a:t>
                      </a:r>
                      <a:r>
                        <a:rPr lang="en-US" dirty="0"/>
                        <a:t>,y)</a:t>
                      </a:r>
                    </a:p>
                  </a:txBody>
                  <a:tcPr marL="115909" marR="115909"/>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cor</a:t>
                      </a:r>
                      <a:r>
                        <a:rPr lang="en-US" dirty="0"/>
                        <a:t>(x</a:t>
                      </a:r>
                      <a:r>
                        <a:rPr lang="en-US" baseline="-25000" dirty="0"/>
                        <a:t>2</a:t>
                      </a:r>
                      <a:r>
                        <a:rPr lang="en-US" dirty="0"/>
                        <a:t>,y)</a:t>
                      </a:r>
                    </a:p>
                  </a:txBody>
                  <a:tcPr marL="115909" marR="115909"/>
                </a:tc>
                <a:tc>
                  <a:txBody>
                    <a:bodyPr/>
                    <a:lstStyle/>
                    <a:p>
                      <a:r>
                        <a:rPr lang="en-US" dirty="0"/>
                        <a:t>β</a:t>
                      </a:r>
                      <a:r>
                        <a:rPr lang="en-US" baseline="-25000" dirty="0"/>
                        <a:t>1</a:t>
                      </a:r>
                    </a:p>
                  </a:txBody>
                  <a:tcPr marL="115909" marR="115909"/>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β</a:t>
                      </a:r>
                      <a:r>
                        <a:rPr lang="en-US" baseline="-25000" dirty="0"/>
                        <a:t>2</a:t>
                      </a:r>
                    </a:p>
                  </a:txBody>
                  <a:tcPr marL="115909" marR="115909"/>
                </a:tc>
                <a:extLst>
                  <a:ext uri="{0D108BD9-81ED-4DB2-BD59-A6C34878D82A}">
                    <a16:rowId xmlns:a16="http://schemas.microsoft.com/office/drawing/2014/main" val="10000"/>
                  </a:ext>
                </a:extLst>
              </a:tr>
              <a:tr h="474272">
                <a:tc>
                  <a:txBody>
                    <a:bodyPr/>
                    <a:lstStyle/>
                    <a:p>
                      <a:r>
                        <a:rPr lang="en-US" dirty="0"/>
                        <a:t>Model 1</a:t>
                      </a:r>
                    </a:p>
                  </a:txBody>
                  <a:tcPr marL="115909" marR="115909"/>
                </a:tc>
                <a:tc>
                  <a:txBody>
                    <a:bodyPr/>
                    <a:lstStyle/>
                    <a:p>
                      <a:pPr algn="r" fontAlgn="b"/>
                      <a:r>
                        <a:rPr lang="en-US" sz="1800" b="0" i="0" u="none" strike="noStrike" dirty="0">
                          <a:solidFill>
                            <a:srgbClr val="000000"/>
                          </a:solidFill>
                          <a:effectLst/>
                          <a:latin typeface="Calibri"/>
                        </a:rPr>
                        <a:t>0.43</a:t>
                      </a:r>
                    </a:p>
                  </a:txBody>
                  <a:tcPr marL="16098" marR="16098" marT="12700" marB="0"/>
                </a:tc>
                <a:tc>
                  <a:txBody>
                    <a:bodyPr/>
                    <a:lstStyle/>
                    <a:p>
                      <a:pPr algn="r" fontAlgn="b"/>
                      <a:r>
                        <a:rPr lang="en-US" sz="1800" b="0" i="0" u="none" strike="noStrike">
                          <a:solidFill>
                            <a:srgbClr val="000000"/>
                          </a:solidFill>
                          <a:effectLst/>
                          <a:latin typeface="Calibri"/>
                        </a:rPr>
                        <a:t>0.52</a:t>
                      </a:r>
                    </a:p>
                  </a:txBody>
                  <a:tcPr marL="16098" marR="16098" marT="12700" marB="0"/>
                </a:tc>
                <a:tc>
                  <a:txBody>
                    <a:bodyPr/>
                    <a:lstStyle/>
                    <a:p>
                      <a:pPr algn="r" fontAlgn="b"/>
                      <a:r>
                        <a:rPr lang="en-US" sz="1800" b="0" i="0" u="none" strike="noStrike">
                          <a:solidFill>
                            <a:srgbClr val="000000"/>
                          </a:solidFill>
                          <a:effectLst/>
                          <a:latin typeface="Calibri"/>
                        </a:rPr>
                        <a:t>-0.2</a:t>
                      </a:r>
                    </a:p>
                  </a:txBody>
                  <a:tcPr marL="16098" marR="16098" marT="12700" marB="0"/>
                </a:tc>
                <a:tc>
                  <a:txBody>
                    <a:bodyPr/>
                    <a:lstStyle/>
                    <a:p>
                      <a:pPr algn="r" fontAlgn="b"/>
                      <a:r>
                        <a:rPr lang="en-US" sz="1800" b="0" i="0" u="none" strike="noStrike">
                          <a:solidFill>
                            <a:srgbClr val="000000"/>
                          </a:solidFill>
                          <a:effectLst/>
                          <a:latin typeface="Calibri"/>
                        </a:rPr>
                        <a:t>0.7</a:t>
                      </a:r>
                    </a:p>
                  </a:txBody>
                  <a:tcPr marL="16098" marR="16098" marT="12700" marB="0"/>
                </a:tc>
                <a:extLst>
                  <a:ext uri="{0D108BD9-81ED-4DB2-BD59-A6C34878D82A}">
                    <a16:rowId xmlns:a16="http://schemas.microsoft.com/office/drawing/2014/main" val="10001"/>
                  </a:ext>
                </a:extLst>
              </a:tr>
              <a:tr h="474272">
                <a:tc>
                  <a:txBody>
                    <a:bodyPr/>
                    <a:lstStyle/>
                    <a:p>
                      <a:r>
                        <a:rPr lang="en-US" dirty="0"/>
                        <a:t>Model 2</a:t>
                      </a:r>
                    </a:p>
                  </a:txBody>
                  <a:tcPr marL="115909" marR="115909"/>
                </a:tc>
                <a:tc>
                  <a:txBody>
                    <a:bodyPr/>
                    <a:lstStyle/>
                    <a:p>
                      <a:pPr algn="r" fontAlgn="b"/>
                      <a:r>
                        <a:rPr lang="en-US" sz="1800" b="0" i="0" u="none" strike="noStrike" dirty="0">
                          <a:solidFill>
                            <a:srgbClr val="000000"/>
                          </a:solidFill>
                          <a:effectLst/>
                          <a:latin typeface="Calibri"/>
                        </a:rPr>
                        <a:t>0.45</a:t>
                      </a:r>
                    </a:p>
                  </a:txBody>
                  <a:tcPr marL="16098" marR="16098" marT="12700" marB="0"/>
                </a:tc>
                <a:tc>
                  <a:txBody>
                    <a:bodyPr/>
                    <a:lstStyle/>
                    <a:p>
                      <a:pPr algn="r" fontAlgn="b"/>
                      <a:r>
                        <a:rPr lang="en-US" sz="1800" b="0" i="0" u="none" strike="noStrike" dirty="0">
                          <a:solidFill>
                            <a:srgbClr val="000000"/>
                          </a:solidFill>
                          <a:effectLst/>
                          <a:latin typeface="Calibri"/>
                        </a:rPr>
                        <a:t>0.5</a:t>
                      </a:r>
                    </a:p>
                  </a:txBody>
                  <a:tcPr marL="16098" marR="16098" marT="12700" marB="0"/>
                </a:tc>
                <a:tc>
                  <a:txBody>
                    <a:bodyPr/>
                    <a:lstStyle/>
                    <a:p>
                      <a:pPr algn="r" fontAlgn="b"/>
                      <a:r>
                        <a:rPr lang="en-US" sz="1800" b="0" i="0" u="none" strike="noStrike">
                          <a:solidFill>
                            <a:srgbClr val="000000"/>
                          </a:solidFill>
                          <a:effectLst/>
                          <a:latin typeface="Calibri"/>
                        </a:rPr>
                        <a:t>0</a:t>
                      </a:r>
                    </a:p>
                  </a:txBody>
                  <a:tcPr marL="16098" marR="16098" marT="12700" marB="0"/>
                </a:tc>
                <a:tc>
                  <a:txBody>
                    <a:bodyPr/>
                    <a:lstStyle/>
                    <a:p>
                      <a:pPr algn="r" fontAlgn="b"/>
                      <a:r>
                        <a:rPr lang="en-US" sz="1800" b="0" i="0" u="none" strike="noStrike">
                          <a:solidFill>
                            <a:srgbClr val="000000"/>
                          </a:solidFill>
                          <a:effectLst/>
                          <a:latin typeface="Calibri"/>
                        </a:rPr>
                        <a:t>0.5</a:t>
                      </a:r>
                    </a:p>
                  </a:txBody>
                  <a:tcPr marL="16098" marR="16098" marT="12700" marB="0"/>
                </a:tc>
                <a:extLst>
                  <a:ext uri="{0D108BD9-81ED-4DB2-BD59-A6C34878D82A}">
                    <a16:rowId xmlns:a16="http://schemas.microsoft.com/office/drawing/2014/main" val="10002"/>
                  </a:ext>
                </a:extLst>
              </a:tr>
              <a:tr h="474272">
                <a:tc>
                  <a:txBody>
                    <a:bodyPr/>
                    <a:lstStyle/>
                    <a:p>
                      <a:r>
                        <a:rPr lang="en-US" dirty="0"/>
                        <a:t>Model 3</a:t>
                      </a:r>
                    </a:p>
                  </a:txBody>
                  <a:tcPr marL="115909" marR="115909"/>
                </a:tc>
                <a:tc>
                  <a:txBody>
                    <a:bodyPr/>
                    <a:lstStyle/>
                    <a:p>
                      <a:pPr algn="r" fontAlgn="b"/>
                      <a:r>
                        <a:rPr lang="en-US" sz="1800" b="0" i="0" u="none" strike="noStrike">
                          <a:solidFill>
                            <a:srgbClr val="000000"/>
                          </a:solidFill>
                          <a:effectLst/>
                          <a:latin typeface="Calibri"/>
                        </a:rPr>
                        <a:t>0.475</a:t>
                      </a:r>
                    </a:p>
                  </a:txBody>
                  <a:tcPr marL="16098" marR="16098" marT="12700" marB="0"/>
                </a:tc>
                <a:tc>
                  <a:txBody>
                    <a:bodyPr/>
                    <a:lstStyle/>
                    <a:p>
                      <a:pPr algn="r" fontAlgn="b"/>
                      <a:r>
                        <a:rPr lang="en-US" sz="1800" b="0" i="0" u="none" strike="noStrike" dirty="0">
                          <a:solidFill>
                            <a:srgbClr val="000000"/>
                          </a:solidFill>
                          <a:effectLst/>
                          <a:latin typeface="Calibri"/>
                        </a:rPr>
                        <a:t>0.475</a:t>
                      </a:r>
                    </a:p>
                  </a:txBody>
                  <a:tcPr marL="16098" marR="16098" marT="12700" marB="0"/>
                </a:tc>
                <a:tc>
                  <a:txBody>
                    <a:bodyPr/>
                    <a:lstStyle/>
                    <a:p>
                      <a:pPr algn="r" fontAlgn="b"/>
                      <a:r>
                        <a:rPr lang="en-US" sz="1800" b="0" i="0" u="none" strike="noStrike" dirty="0">
                          <a:solidFill>
                            <a:srgbClr val="000000"/>
                          </a:solidFill>
                          <a:effectLst/>
                          <a:latin typeface="Calibri"/>
                        </a:rPr>
                        <a:t>0.25</a:t>
                      </a:r>
                    </a:p>
                  </a:txBody>
                  <a:tcPr marL="16098" marR="16098" marT="12700" marB="0"/>
                </a:tc>
                <a:tc>
                  <a:txBody>
                    <a:bodyPr/>
                    <a:lstStyle/>
                    <a:p>
                      <a:pPr algn="r" fontAlgn="b"/>
                      <a:r>
                        <a:rPr lang="en-US" sz="1800" b="0" i="0" u="none" strike="noStrike">
                          <a:solidFill>
                            <a:srgbClr val="000000"/>
                          </a:solidFill>
                          <a:effectLst/>
                          <a:latin typeface="Calibri"/>
                        </a:rPr>
                        <a:t>0.25</a:t>
                      </a:r>
                    </a:p>
                  </a:txBody>
                  <a:tcPr marL="16098" marR="16098" marT="12700" marB="0"/>
                </a:tc>
                <a:extLst>
                  <a:ext uri="{0D108BD9-81ED-4DB2-BD59-A6C34878D82A}">
                    <a16:rowId xmlns:a16="http://schemas.microsoft.com/office/drawing/2014/main" val="10003"/>
                  </a:ext>
                </a:extLst>
              </a:tr>
              <a:tr h="474272">
                <a:tc>
                  <a:txBody>
                    <a:bodyPr/>
                    <a:lstStyle/>
                    <a:p>
                      <a:r>
                        <a:rPr lang="en-US" dirty="0"/>
                        <a:t>Model 4</a:t>
                      </a:r>
                    </a:p>
                  </a:txBody>
                  <a:tcPr marL="115909" marR="115909"/>
                </a:tc>
                <a:tc>
                  <a:txBody>
                    <a:bodyPr/>
                    <a:lstStyle/>
                    <a:p>
                      <a:pPr algn="r" fontAlgn="b"/>
                      <a:r>
                        <a:rPr lang="en-US" sz="1800" b="0" i="0" u="none" strike="noStrike">
                          <a:solidFill>
                            <a:srgbClr val="000000"/>
                          </a:solidFill>
                          <a:effectLst/>
                          <a:latin typeface="Calibri"/>
                        </a:rPr>
                        <a:t>0.5</a:t>
                      </a:r>
                    </a:p>
                  </a:txBody>
                  <a:tcPr marL="16098" marR="16098" marT="12700" marB="0"/>
                </a:tc>
                <a:tc>
                  <a:txBody>
                    <a:bodyPr/>
                    <a:lstStyle/>
                    <a:p>
                      <a:pPr algn="r" fontAlgn="b"/>
                      <a:r>
                        <a:rPr lang="en-US" sz="1800" b="0" i="0" u="none" strike="noStrike">
                          <a:solidFill>
                            <a:srgbClr val="000000"/>
                          </a:solidFill>
                          <a:effectLst/>
                          <a:latin typeface="Calibri"/>
                        </a:rPr>
                        <a:t>0.45</a:t>
                      </a:r>
                    </a:p>
                  </a:txBody>
                  <a:tcPr marL="16098" marR="16098" marT="12700" marB="0"/>
                </a:tc>
                <a:tc>
                  <a:txBody>
                    <a:bodyPr/>
                    <a:lstStyle/>
                    <a:p>
                      <a:pPr algn="r" fontAlgn="b"/>
                      <a:r>
                        <a:rPr lang="en-US" sz="1800" b="0" i="0" u="none" strike="noStrike" dirty="0">
                          <a:solidFill>
                            <a:srgbClr val="000000"/>
                          </a:solidFill>
                          <a:effectLst/>
                          <a:latin typeface="Calibri"/>
                        </a:rPr>
                        <a:t>0.5</a:t>
                      </a:r>
                    </a:p>
                  </a:txBody>
                  <a:tcPr marL="16098" marR="16098" marT="12700" marB="0"/>
                </a:tc>
                <a:tc>
                  <a:txBody>
                    <a:bodyPr/>
                    <a:lstStyle/>
                    <a:p>
                      <a:pPr algn="r" fontAlgn="b"/>
                      <a:r>
                        <a:rPr lang="en-US" sz="1800" b="0" i="0" u="none" strike="noStrike">
                          <a:solidFill>
                            <a:srgbClr val="000000"/>
                          </a:solidFill>
                          <a:effectLst/>
                          <a:latin typeface="Calibri"/>
                        </a:rPr>
                        <a:t>0</a:t>
                      </a:r>
                    </a:p>
                  </a:txBody>
                  <a:tcPr marL="16098" marR="16098" marT="12700" marB="0"/>
                </a:tc>
                <a:extLst>
                  <a:ext uri="{0D108BD9-81ED-4DB2-BD59-A6C34878D82A}">
                    <a16:rowId xmlns:a16="http://schemas.microsoft.com/office/drawing/2014/main" val="10004"/>
                  </a:ext>
                </a:extLst>
              </a:tr>
              <a:tr h="474272">
                <a:tc>
                  <a:txBody>
                    <a:bodyPr/>
                    <a:lstStyle/>
                    <a:p>
                      <a:r>
                        <a:rPr lang="en-US" dirty="0"/>
                        <a:t>Model 5</a:t>
                      </a:r>
                    </a:p>
                  </a:txBody>
                  <a:tcPr marL="115909" marR="115909"/>
                </a:tc>
                <a:tc>
                  <a:txBody>
                    <a:bodyPr/>
                    <a:lstStyle/>
                    <a:p>
                      <a:pPr algn="r" fontAlgn="b"/>
                      <a:r>
                        <a:rPr lang="en-US" sz="1800" b="0" i="0" u="none" strike="noStrike" dirty="0">
                          <a:solidFill>
                            <a:srgbClr val="000000"/>
                          </a:solidFill>
                          <a:effectLst/>
                          <a:latin typeface="Calibri"/>
                        </a:rPr>
                        <a:t>0.52</a:t>
                      </a:r>
                    </a:p>
                  </a:txBody>
                  <a:tcPr marL="16098" marR="16098" marT="12700" marB="0"/>
                </a:tc>
                <a:tc>
                  <a:txBody>
                    <a:bodyPr/>
                    <a:lstStyle/>
                    <a:p>
                      <a:pPr algn="r" fontAlgn="b"/>
                      <a:r>
                        <a:rPr lang="en-US" sz="1800" b="0" i="0" u="none" strike="noStrike" dirty="0">
                          <a:solidFill>
                            <a:srgbClr val="000000"/>
                          </a:solidFill>
                          <a:effectLst/>
                          <a:latin typeface="Calibri"/>
                        </a:rPr>
                        <a:t>0.43</a:t>
                      </a:r>
                    </a:p>
                  </a:txBody>
                  <a:tcPr marL="16098" marR="16098" marT="12700" marB="0"/>
                </a:tc>
                <a:tc>
                  <a:txBody>
                    <a:bodyPr/>
                    <a:lstStyle/>
                    <a:p>
                      <a:pPr algn="r" fontAlgn="b"/>
                      <a:r>
                        <a:rPr lang="en-US" sz="1800" b="0" i="0" u="none" strike="noStrike">
                          <a:solidFill>
                            <a:srgbClr val="000000"/>
                          </a:solidFill>
                          <a:effectLst/>
                          <a:latin typeface="Calibri"/>
                        </a:rPr>
                        <a:t>0.7</a:t>
                      </a:r>
                    </a:p>
                  </a:txBody>
                  <a:tcPr marL="16098" marR="16098" marT="12700" marB="0"/>
                </a:tc>
                <a:tc>
                  <a:txBody>
                    <a:bodyPr/>
                    <a:lstStyle/>
                    <a:p>
                      <a:pPr algn="r" fontAlgn="b"/>
                      <a:r>
                        <a:rPr lang="en-US" sz="1800" b="0" i="0" u="none" strike="noStrike" dirty="0">
                          <a:solidFill>
                            <a:srgbClr val="000000"/>
                          </a:solidFill>
                          <a:effectLst/>
                          <a:latin typeface="Calibri"/>
                        </a:rPr>
                        <a:t>-0.2</a:t>
                      </a:r>
                    </a:p>
                  </a:txBody>
                  <a:tcPr marL="16098" marR="16098" marT="12700" marB="0"/>
                </a:tc>
                <a:extLst>
                  <a:ext uri="{0D108BD9-81ED-4DB2-BD59-A6C34878D82A}">
                    <a16:rowId xmlns:a16="http://schemas.microsoft.com/office/drawing/2014/main" val="10005"/>
                  </a:ext>
                </a:extLst>
              </a:tr>
            </a:tbl>
          </a:graphicData>
        </a:graphic>
      </p:graphicFrame>
      <p:sp>
        <p:nvSpPr>
          <p:cNvPr id="29" name="TextBox 28"/>
          <p:cNvSpPr txBox="1"/>
          <p:nvPr/>
        </p:nvSpPr>
        <p:spPr>
          <a:xfrm>
            <a:off x="5206407" y="4837855"/>
            <a:ext cx="4324883" cy="1846659"/>
          </a:xfrm>
          <a:prstGeom prst="rect">
            <a:avLst/>
          </a:prstGeom>
          <a:noFill/>
        </p:spPr>
        <p:txBody>
          <a:bodyPr wrap="square" lIns="0" tIns="0" rIns="0" bIns="0" rtlCol="0">
            <a:spAutoFit/>
          </a:bodyPr>
          <a:lstStyle/>
          <a:p>
            <a:r>
              <a:rPr lang="en-US" sz="2000" b="1" dirty="0"/>
              <a:t>SD of </a:t>
            </a:r>
            <a:r>
              <a:rPr lang="en-US" sz="2000" b="1" dirty="0" err="1"/>
              <a:t>cor</a:t>
            </a:r>
            <a:r>
              <a:rPr lang="en-US" sz="2000" b="1" dirty="0"/>
              <a:t> = 0.475</a:t>
            </a:r>
          </a:p>
          <a:p>
            <a:r>
              <a:rPr lang="en-US" sz="2000" b="1" dirty="0"/>
              <a:t>with different sample sizes</a:t>
            </a:r>
          </a:p>
          <a:p>
            <a:endParaRPr lang="en-US" sz="2000" b="1" dirty="0"/>
          </a:p>
          <a:p>
            <a:r>
              <a:rPr lang="en-US" sz="2000" b="1" dirty="0"/>
              <a:t>100: 0.0525 </a:t>
            </a:r>
          </a:p>
          <a:p>
            <a:r>
              <a:rPr lang="en-US" sz="2000" b="1" dirty="0"/>
              <a:t>1000: 0.0166</a:t>
            </a:r>
          </a:p>
          <a:p>
            <a:r>
              <a:rPr lang="en-US" sz="2000" b="1" dirty="0"/>
              <a:t>3000: 0.00959</a:t>
            </a:r>
          </a:p>
        </p:txBody>
      </p:sp>
      <p:sp>
        <p:nvSpPr>
          <p:cNvPr id="15" name="Rectangle 14"/>
          <p:cNvSpPr/>
          <p:nvPr/>
        </p:nvSpPr>
        <p:spPr>
          <a:xfrm>
            <a:off x="1680377" y="5352800"/>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1</a:t>
            </a:r>
          </a:p>
        </p:txBody>
      </p:sp>
      <p:sp>
        <p:nvSpPr>
          <p:cNvPr id="16" name="Rectangle 15"/>
          <p:cNvSpPr/>
          <p:nvPr/>
        </p:nvSpPr>
        <p:spPr>
          <a:xfrm>
            <a:off x="1680377" y="6025900"/>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2</a:t>
            </a:r>
          </a:p>
        </p:txBody>
      </p:sp>
      <p:sp>
        <p:nvSpPr>
          <p:cNvPr id="20" name="Rectangle 19"/>
          <p:cNvSpPr/>
          <p:nvPr/>
        </p:nvSpPr>
        <p:spPr>
          <a:xfrm>
            <a:off x="3331377" y="5644900"/>
            <a:ext cx="533400" cy="5207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endParaRPr lang="en-US" baseline="-25000" dirty="0"/>
          </a:p>
        </p:txBody>
      </p:sp>
      <p:cxnSp>
        <p:nvCxnSpPr>
          <p:cNvPr id="21" name="Straight Arrow Connector 20"/>
          <p:cNvCxnSpPr>
            <a:stCxn id="22" idx="3"/>
            <a:endCxn id="25" idx="1"/>
          </p:cNvCxnSpPr>
          <p:nvPr/>
        </p:nvCxnSpPr>
        <p:spPr>
          <a:xfrm>
            <a:off x="2213777" y="5613150"/>
            <a:ext cx="1117600" cy="2921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23" idx="3"/>
            <a:endCxn id="25" idx="1"/>
          </p:cNvCxnSpPr>
          <p:nvPr/>
        </p:nvCxnSpPr>
        <p:spPr>
          <a:xfrm flipV="1">
            <a:off x="2213777" y="5905250"/>
            <a:ext cx="1117600" cy="381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endCxn id="25" idx="3"/>
          </p:cNvCxnSpPr>
          <p:nvPr/>
        </p:nvCxnSpPr>
        <p:spPr>
          <a:xfrm flipH="1">
            <a:off x="3864777" y="5582743"/>
            <a:ext cx="279052" cy="32250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Curved Connector 23"/>
          <p:cNvCxnSpPr>
            <a:stCxn id="22" idx="1"/>
            <a:endCxn id="23" idx="1"/>
          </p:cNvCxnSpPr>
          <p:nvPr/>
        </p:nvCxnSpPr>
        <p:spPr>
          <a:xfrm rot="10800000" flipV="1">
            <a:off x="1680377" y="5613150"/>
            <a:ext cx="12700" cy="673100"/>
          </a:xfrm>
          <a:prstGeom prst="curvedConnector3">
            <a:avLst>
              <a:gd name="adj1" fmla="val 18000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4078733" y="5150843"/>
            <a:ext cx="444500" cy="506002"/>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a:t>
            </a:r>
          </a:p>
        </p:txBody>
      </p:sp>
      <p:sp>
        <p:nvSpPr>
          <p:cNvPr id="26" name="TextBox 25"/>
          <p:cNvSpPr txBox="1"/>
          <p:nvPr/>
        </p:nvSpPr>
        <p:spPr>
          <a:xfrm>
            <a:off x="2721777" y="5352800"/>
            <a:ext cx="263381" cy="307777"/>
          </a:xfrm>
          <a:prstGeom prst="rect">
            <a:avLst/>
          </a:prstGeom>
          <a:noFill/>
        </p:spPr>
        <p:txBody>
          <a:bodyPr wrap="none" lIns="0" tIns="0" rIns="0" bIns="0" rtlCol="0">
            <a:spAutoFit/>
          </a:bodyPr>
          <a:lstStyle/>
          <a:p>
            <a:r>
              <a:rPr lang="en-US" sz="2000" i="1" dirty="0"/>
              <a:t>β</a:t>
            </a:r>
            <a:r>
              <a:rPr lang="en-US" sz="2000" i="1" baseline="-25000" dirty="0"/>
              <a:t>1</a:t>
            </a:r>
            <a:endParaRPr lang="en-US" sz="2000" b="1" dirty="0"/>
          </a:p>
        </p:txBody>
      </p:sp>
      <p:sp>
        <p:nvSpPr>
          <p:cNvPr id="27" name="TextBox 26"/>
          <p:cNvSpPr txBox="1"/>
          <p:nvPr/>
        </p:nvSpPr>
        <p:spPr>
          <a:xfrm>
            <a:off x="2734477" y="6128766"/>
            <a:ext cx="263381" cy="307777"/>
          </a:xfrm>
          <a:prstGeom prst="rect">
            <a:avLst/>
          </a:prstGeom>
          <a:noFill/>
        </p:spPr>
        <p:txBody>
          <a:bodyPr wrap="none" lIns="0" tIns="0" rIns="0" bIns="0" rtlCol="0">
            <a:spAutoFit/>
          </a:bodyPr>
          <a:lstStyle/>
          <a:p>
            <a:r>
              <a:rPr lang="en-US" sz="2000" i="1" dirty="0"/>
              <a:t>β</a:t>
            </a:r>
            <a:r>
              <a:rPr lang="en-US" sz="2000" i="1" baseline="-25000" dirty="0"/>
              <a:t>2</a:t>
            </a:r>
            <a:endParaRPr lang="en-US" sz="2000" b="1" dirty="0"/>
          </a:p>
        </p:txBody>
      </p:sp>
    </p:spTree>
    <p:extLst>
      <p:ext uri="{BB962C8B-B14F-4D97-AF65-F5344CB8AC3E}">
        <p14:creationId xmlns:p14="http://schemas.microsoft.com/office/powerpoint/2010/main" val="214494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a:t>
            </a:r>
          </a:p>
        </p:txBody>
      </p:sp>
      <p:sp>
        <p:nvSpPr>
          <p:cNvPr id="10" name="Content Placeholder 2"/>
          <p:cNvSpPr>
            <a:spLocks noGrp="1"/>
          </p:cNvSpPr>
          <p:nvPr>
            <p:ph idx="1"/>
          </p:nvPr>
        </p:nvSpPr>
        <p:spPr>
          <a:xfrm>
            <a:off x="1187623" y="1685675"/>
            <a:ext cx="7437977" cy="3831557"/>
          </a:xfrm>
          <a:prstGeom prst="rect">
            <a:avLst/>
          </a:prstGeom>
        </p:spPr>
        <p:txBody>
          <a:bodyPr/>
          <a:lstStyle/>
          <a:p>
            <a:endParaRPr lang="en-US" dirty="0"/>
          </a:p>
          <a:p>
            <a:endParaRPr lang="en-US" dirty="0"/>
          </a:p>
          <a:p>
            <a:endParaRPr lang="en-US" dirty="0"/>
          </a:p>
          <a:p>
            <a:endParaRPr lang="en-US" dirty="0"/>
          </a:p>
          <a:p>
            <a:endParaRPr lang="en-US" dirty="0"/>
          </a:p>
          <a:p>
            <a:endParaRPr lang="en-US" dirty="0"/>
          </a:p>
          <a:p>
            <a:pPr marL="0" indent="0">
              <a:buNone/>
            </a:pPr>
            <a:r>
              <a:rPr lang="en-US" sz="2000" b="0" i="1" dirty="0"/>
              <a:t>1/(1 – R</a:t>
            </a:r>
            <a:r>
              <a:rPr lang="en-US" sz="2000" b="0" i="1" baseline="-25000" dirty="0"/>
              <a:t>j</a:t>
            </a:r>
            <a:r>
              <a:rPr lang="en-US" sz="2000" b="0" i="1" baseline="30000" dirty="0"/>
              <a:t>2</a:t>
            </a:r>
            <a:r>
              <a:rPr lang="en-US" sz="2000" b="0" i="1" dirty="0"/>
              <a:t>) </a:t>
            </a:r>
            <a:r>
              <a:rPr lang="en-US" sz="2000" dirty="0"/>
              <a:t>is know as variance inflation factor (VIF)</a:t>
            </a:r>
          </a:p>
          <a:p>
            <a:pPr marL="0" indent="0">
              <a:buNone/>
            </a:pPr>
            <a:r>
              <a:rPr lang="en-US" sz="2000" dirty="0"/>
              <a:t>Calculated for every independent variable</a:t>
            </a:r>
          </a:p>
          <a:p>
            <a:pPr marL="0" indent="0">
              <a:buNone/>
            </a:pPr>
            <a:r>
              <a:rPr lang="en-US" sz="2000" dirty="0"/>
              <a:t>Rule of thumb: The highest VIF should not exceed 10</a:t>
            </a:r>
          </a:p>
        </p:txBody>
      </p:sp>
      <p:sp>
        <p:nvSpPr>
          <p:cNvPr id="12" name="TextBox 11"/>
          <p:cNvSpPr txBox="1"/>
          <p:nvPr/>
        </p:nvSpPr>
        <p:spPr>
          <a:xfrm>
            <a:off x="1373603" y="5630715"/>
            <a:ext cx="3845337" cy="984885"/>
          </a:xfrm>
          <a:prstGeom prst="rect">
            <a:avLst/>
          </a:prstGeom>
          <a:noFill/>
        </p:spPr>
        <p:txBody>
          <a:bodyPr wrap="square" lIns="0" tIns="0" rIns="0" bIns="0" rtlCol="0">
            <a:spAutoFit/>
          </a:bodyPr>
          <a:lstStyle/>
          <a:p>
            <a:r>
              <a:rPr lang="en-US" sz="1600" b="1" dirty="0">
                <a:solidFill>
                  <a:srgbClr val="EF3340"/>
                </a:solidFill>
              </a:rPr>
              <a:t>What is VIF when </a:t>
            </a:r>
            <a:r>
              <a:rPr lang="en-US" sz="1600" b="1" dirty="0" err="1">
                <a:solidFill>
                  <a:srgbClr val="EF3340"/>
                </a:solidFill>
              </a:rPr>
              <a:t>cor</a:t>
            </a:r>
            <a:r>
              <a:rPr lang="en-US" sz="1600" b="1" dirty="0">
                <a:solidFill>
                  <a:srgbClr val="EF3340"/>
                </a:solidFill>
              </a:rPr>
              <a:t>(x1, x2) =.90 ?</a:t>
            </a:r>
          </a:p>
          <a:p>
            <a:r>
              <a:rPr lang="en-US" sz="1600" b="1" dirty="0">
                <a:solidFill>
                  <a:srgbClr val="EF3340"/>
                </a:solidFill>
              </a:rPr>
              <a:t>Answer: 1/(1-.90</a:t>
            </a:r>
            <a:r>
              <a:rPr lang="fi-FI" sz="1600" b="1" dirty="0">
                <a:solidFill>
                  <a:srgbClr val="EF3340"/>
                </a:solidFill>
              </a:rPr>
              <a:t>^2</a:t>
            </a:r>
            <a:r>
              <a:rPr lang="en-US" sz="1600" b="1" dirty="0">
                <a:solidFill>
                  <a:srgbClr val="EF3340"/>
                </a:solidFill>
              </a:rPr>
              <a:t>) = 1/(1-.81) = 1/.19 = 5.26</a:t>
            </a:r>
          </a:p>
          <a:p>
            <a:endParaRPr lang="en-US" sz="1600" b="1" dirty="0">
              <a:solidFill>
                <a:srgbClr val="EF3340"/>
              </a:solidFill>
            </a:endParaRPr>
          </a:p>
          <a:p>
            <a:endParaRPr lang="en-US" sz="1600" b="1" dirty="0">
              <a:solidFill>
                <a:srgbClr val="EF3340"/>
              </a:solidFill>
            </a:endParaRPr>
          </a:p>
        </p:txBody>
      </p:sp>
      <p:sp>
        <p:nvSpPr>
          <p:cNvPr id="9" name="TextBox 8">
            <a:extLst>
              <a:ext uri="{FF2B5EF4-FFF2-40B4-BE49-F238E27FC236}">
                <a16:creationId xmlns:a16="http://schemas.microsoft.com/office/drawing/2014/main" id="{7DDCC491-D124-464E-A54A-57F00719BE2A}"/>
              </a:ext>
            </a:extLst>
          </p:cNvPr>
          <p:cNvSpPr txBox="1"/>
          <p:nvPr/>
        </p:nvSpPr>
        <p:spPr>
          <a:xfrm>
            <a:off x="540001" y="6615600"/>
            <a:ext cx="6739024" cy="153888"/>
          </a:xfrm>
          <a:prstGeom prst="rect">
            <a:avLst/>
          </a:prstGeom>
          <a:noFill/>
        </p:spPr>
        <p:txBody>
          <a:bodyPr wrap="none" lIns="0" tIns="0" rIns="0" bIns="0" rtlCol="0">
            <a:spAutoFit/>
          </a:bodyPr>
          <a:lstStyle/>
          <a:p>
            <a:r>
              <a:rPr lang="fi-FI" sz="1000" dirty="0" err="1"/>
              <a:t>Wooldridge</a:t>
            </a:r>
            <a:r>
              <a:rPr lang="fi-FI" sz="1000" dirty="0"/>
              <a:t>, J. M. (2013). </a:t>
            </a:r>
            <a:r>
              <a:rPr lang="fi-FI" sz="1000" i="1" dirty="0" err="1"/>
              <a:t>Introductory</a:t>
            </a:r>
            <a:r>
              <a:rPr lang="fi-FI" sz="1000" i="1" dirty="0"/>
              <a:t> </a:t>
            </a:r>
            <a:r>
              <a:rPr lang="fi-FI" sz="1000" i="1" dirty="0" err="1"/>
              <a:t>econometrics</a:t>
            </a:r>
            <a:r>
              <a:rPr lang="fi-FI" sz="1000" i="1" dirty="0"/>
              <a:t>: a </a:t>
            </a:r>
            <a:r>
              <a:rPr lang="fi-FI" sz="1000" i="1" dirty="0" err="1"/>
              <a:t>modern</a:t>
            </a:r>
            <a:r>
              <a:rPr lang="fi-FI" sz="1000" i="1" dirty="0"/>
              <a:t> </a:t>
            </a:r>
            <a:r>
              <a:rPr lang="fi-FI" sz="1000" i="1" dirty="0" err="1"/>
              <a:t>approach</a:t>
            </a:r>
            <a:r>
              <a:rPr lang="fi-FI" sz="1000" dirty="0"/>
              <a:t> (5th </a:t>
            </a:r>
            <a:r>
              <a:rPr lang="fi-FI" sz="1000" dirty="0" err="1"/>
              <a:t>ed</a:t>
            </a:r>
            <a:r>
              <a:rPr lang="fi-FI" sz="1000" dirty="0"/>
              <a:t>). </a:t>
            </a:r>
            <a:r>
              <a:rPr lang="fi-FI" sz="1000" dirty="0" err="1"/>
              <a:t>Mason</a:t>
            </a:r>
            <a:r>
              <a:rPr lang="fi-FI" sz="1000" dirty="0"/>
              <a:t>, OH: South-Western </a:t>
            </a:r>
            <a:r>
              <a:rPr lang="fi-FI" sz="1000" dirty="0" err="1"/>
              <a:t>Cengage</a:t>
            </a:r>
            <a:r>
              <a:rPr lang="fi-FI" sz="1000" dirty="0"/>
              <a:t> Learning. </a:t>
            </a:r>
            <a:endParaRPr lang="en-US" sz="1000" b="1" dirty="0"/>
          </a:p>
        </p:txBody>
      </p:sp>
      <p:pic>
        <p:nvPicPr>
          <p:cNvPr id="14" name="Picture 13">
            <a:extLst>
              <a:ext uri="{FF2B5EF4-FFF2-40B4-BE49-F238E27FC236}">
                <a16:creationId xmlns:a16="http://schemas.microsoft.com/office/drawing/2014/main" id="{F54D723C-8242-F14A-97C5-057DD50B160E}"/>
              </a:ext>
            </a:extLst>
          </p:cNvPr>
          <p:cNvPicPr>
            <a:picLocks noChangeAspect="1"/>
          </p:cNvPicPr>
          <p:nvPr/>
        </p:nvPicPr>
        <p:blipFill rotWithShape="1">
          <a:blip r:embed="rId2"/>
          <a:srcRect l="5688" t="8217" r="12681" b="70686"/>
          <a:stretch/>
        </p:blipFill>
        <p:spPr>
          <a:xfrm>
            <a:off x="598571" y="1564640"/>
            <a:ext cx="7449626" cy="2382201"/>
          </a:xfrm>
          <a:prstGeom prst="rect">
            <a:avLst/>
          </a:prstGeom>
        </p:spPr>
      </p:pic>
    </p:spTree>
    <p:extLst>
      <p:ext uri="{BB962C8B-B14F-4D97-AF65-F5344CB8AC3E}">
        <p14:creationId xmlns:p14="http://schemas.microsoft.com/office/powerpoint/2010/main" val="34681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E8EB80-CCAC-5B48-BB1E-A83247A79128}"/>
              </a:ext>
            </a:extLst>
          </p:cNvPr>
          <p:cNvSpPr/>
          <p:nvPr/>
        </p:nvSpPr>
        <p:spPr>
          <a:xfrm>
            <a:off x="3804287" y="1655627"/>
            <a:ext cx="3494729" cy="22766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F23FAFE-D021-F64F-A08F-4C4CEA4898ED}"/>
              </a:ext>
            </a:extLst>
          </p:cNvPr>
          <p:cNvSpPr/>
          <p:nvPr/>
        </p:nvSpPr>
        <p:spPr>
          <a:xfrm>
            <a:off x="1546191" y="1883291"/>
            <a:ext cx="5817562" cy="22766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6944AE0-9C60-4E47-A4B8-4E72E0348674}"/>
              </a:ext>
            </a:extLst>
          </p:cNvPr>
          <p:cNvSpPr/>
          <p:nvPr/>
        </p:nvSpPr>
        <p:spPr>
          <a:xfrm>
            <a:off x="1486495" y="2110955"/>
            <a:ext cx="5877258" cy="22766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6643573-833B-0D47-AA00-0A10B1B38FFC}"/>
              </a:ext>
            </a:extLst>
          </p:cNvPr>
          <p:cNvSpPr/>
          <p:nvPr/>
        </p:nvSpPr>
        <p:spPr>
          <a:xfrm>
            <a:off x="1510771" y="2310898"/>
            <a:ext cx="5788246" cy="284307"/>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754815-3D69-5845-BD31-F5601F189044}"/>
              </a:ext>
            </a:extLst>
          </p:cNvPr>
          <p:cNvSpPr/>
          <p:nvPr/>
        </p:nvSpPr>
        <p:spPr>
          <a:xfrm>
            <a:off x="1521914" y="2566283"/>
            <a:ext cx="5679998" cy="419516"/>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1FFC9F-104E-F342-BAA2-03372249F266}"/>
              </a:ext>
            </a:extLst>
          </p:cNvPr>
          <p:cNvSpPr/>
          <p:nvPr/>
        </p:nvSpPr>
        <p:spPr>
          <a:xfrm>
            <a:off x="1510770" y="2822870"/>
            <a:ext cx="5788246" cy="243849"/>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83E261-49C9-584F-BA68-436E00C04615}"/>
              </a:ext>
            </a:extLst>
          </p:cNvPr>
          <p:cNvSpPr/>
          <p:nvPr/>
        </p:nvSpPr>
        <p:spPr>
          <a:xfrm>
            <a:off x="1521914" y="3066719"/>
            <a:ext cx="4717045" cy="198157"/>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71D006FD-E23E-7944-8231-B0FEC314E661}"/>
              </a:ext>
            </a:extLst>
          </p:cNvPr>
          <p:cNvPicPr>
            <a:picLocks noGrp="1" noChangeAspect="1"/>
          </p:cNvPicPr>
          <p:nvPr>
            <p:ph idx="1"/>
          </p:nvPr>
        </p:nvPicPr>
        <p:blipFill rotWithShape="1">
          <a:blip r:embed="rId2"/>
          <a:srcRect l="5506" t="9716" r="48550" b="57458"/>
          <a:stretch/>
        </p:blipFill>
        <p:spPr>
          <a:xfrm>
            <a:off x="1335187" y="501706"/>
            <a:ext cx="6141855" cy="5865818"/>
          </a:xfrm>
        </p:spPr>
      </p:pic>
      <p:sp>
        <p:nvSpPr>
          <p:cNvPr id="6" name="TextBox 5">
            <a:extLst>
              <a:ext uri="{FF2B5EF4-FFF2-40B4-BE49-F238E27FC236}">
                <a16:creationId xmlns:a16="http://schemas.microsoft.com/office/drawing/2014/main" id="{5ED64DBF-2540-9442-B5F0-52629F6BE38F}"/>
              </a:ext>
            </a:extLst>
          </p:cNvPr>
          <p:cNvSpPr txBox="1"/>
          <p:nvPr/>
        </p:nvSpPr>
        <p:spPr>
          <a:xfrm>
            <a:off x="491450" y="6448444"/>
            <a:ext cx="8466434" cy="307777"/>
          </a:xfrm>
          <a:prstGeom prst="rect">
            <a:avLst/>
          </a:prstGeom>
          <a:noFill/>
        </p:spPr>
        <p:txBody>
          <a:bodyPr wrap="square" lIns="0" tIns="0" rIns="0" bIns="0" rtlCol="0">
            <a:spAutoFit/>
          </a:bodyPr>
          <a:lstStyle/>
          <a:p>
            <a:r>
              <a:rPr lang="fi-FI" sz="1000" dirty="0"/>
              <a:t>Guide, D., &amp; Ketokivi, M. (2015). Notes </a:t>
            </a:r>
            <a:r>
              <a:rPr lang="fi-FI" sz="1000" dirty="0" err="1"/>
              <a:t>from</a:t>
            </a:r>
            <a:r>
              <a:rPr lang="fi-FI" sz="1000" dirty="0"/>
              <a:t> </a:t>
            </a:r>
            <a:r>
              <a:rPr lang="fi-FI" sz="1000" dirty="0" err="1"/>
              <a:t>the</a:t>
            </a:r>
            <a:r>
              <a:rPr lang="fi-FI" sz="1000" dirty="0"/>
              <a:t> </a:t>
            </a:r>
            <a:r>
              <a:rPr lang="fi-FI" sz="1000" dirty="0" err="1"/>
              <a:t>editors</a:t>
            </a:r>
            <a:r>
              <a:rPr lang="fi-FI" sz="1000" dirty="0"/>
              <a:t>: </a:t>
            </a:r>
            <a:r>
              <a:rPr lang="fi-FI" sz="1000" dirty="0" err="1"/>
              <a:t>Redefining</a:t>
            </a:r>
            <a:r>
              <a:rPr lang="fi-FI" sz="1000" dirty="0"/>
              <a:t> </a:t>
            </a:r>
            <a:r>
              <a:rPr lang="fi-FI" sz="1000" dirty="0" err="1"/>
              <a:t>some</a:t>
            </a:r>
            <a:r>
              <a:rPr lang="fi-FI" sz="1000" dirty="0"/>
              <a:t> </a:t>
            </a:r>
            <a:r>
              <a:rPr lang="fi-FI" sz="1000" dirty="0" err="1"/>
              <a:t>methodological</a:t>
            </a:r>
            <a:r>
              <a:rPr lang="fi-FI" sz="1000" dirty="0"/>
              <a:t> </a:t>
            </a:r>
            <a:r>
              <a:rPr lang="fi-FI" sz="1000" dirty="0" err="1"/>
              <a:t>criteria</a:t>
            </a:r>
            <a:r>
              <a:rPr lang="fi-FI" sz="1000" dirty="0"/>
              <a:t> for </a:t>
            </a:r>
            <a:r>
              <a:rPr lang="fi-FI" sz="1000" dirty="0" err="1"/>
              <a:t>the</a:t>
            </a:r>
            <a:r>
              <a:rPr lang="fi-FI" sz="1000" dirty="0"/>
              <a:t> </a:t>
            </a:r>
            <a:r>
              <a:rPr lang="fi-FI" sz="1000" dirty="0" err="1"/>
              <a:t>journal</a:t>
            </a:r>
            <a:r>
              <a:rPr lang="fi-FI" sz="1000" dirty="0"/>
              <a:t>. </a:t>
            </a:r>
            <a:r>
              <a:rPr lang="fi-FI" sz="1000" i="1" dirty="0"/>
              <a:t>Journal of </a:t>
            </a:r>
            <a:r>
              <a:rPr lang="fi-FI" sz="1000" i="1" dirty="0" err="1"/>
              <a:t>Operations</a:t>
            </a:r>
            <a:r>
              <a:rPr lang="fi-FI" sz="1000" i="1" dirty="0"/>
              <a:t> Management</a:t>
            </a:r>
            <a:r>
              <a:rPr lang="fi-FI" sz="1000" dirty="0"/>
              <a:t>, </a:t>
            </a:r>
            <a:r>
              <a:rPr lang="fi-FI" sz="1000" i="1" dirty="0"/>
              <a:t>37</a:t>
            </a:r>
            <a:r>
              <a:rPr lang="fi-FI" sz="1000" dirty="0"/>
              <a:t>, v–viii. </a:t>
            </a:r>
            <a:r>
              <a:rPr lang="fi-FI" sz="1000" dirty="0">
                <a:hlinkClick r:id="rId3"/>
              </a:rPr>
              <a:t>https://doi.org/10.1016/S0272-6963(15)00056-X</a:t>
            </a:r>
            <a:r>
              <a:rPr lang="fi-FI" sz="1000" dirty="0"/>
              <a:t> p. vii</a:t>
            </a:r>
            <a:endParaRPr lang="fi-FI" sz="1000" dirty="0">
              <a:effectLst/>
            </a:endParaRPr>
          </a:p>
        </p:txBody>
      </p:sp>
    </p:spTree>
    <p:extLst>
      <p:ext uri="{BB962C8B-B14F-4D97-AF65-F5344CB8AC3E}">
        <p14:creationId xmlns:p14="http://schemas.microsoft.com/office/powerpoint/2010/main" val="1788231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t>What does Wooldridge say about this?</a:t>
            </a:r>
          </a:p>
        </p:txBody>
      </p:sp>
      <p:sp>
        <p:nvSpPr>
          <p:cNvPr id="8" name="TextBox 7"/>
          <p:cNvSpPr txBox="1"/>
          <p:nvPr/>
        </p:nvSpPr>
        <p:spPr>
          <a:xfrm>
            <a:off x="628650" y="6550223"/>
            <a:ext cx="8592139" cy="307777"/>
          </a:xfrm>
          <a:prstGeom prst="rect">
            <a:avLst/>
          </a:prstGeom>
          <a:noFill/>
        </p:spPr>
        <p:txBody>
          <a:bodyPr wrap="square" lIns="0" tIns="0" rIns="0" bIns="0" rtlCol="0">
            <a:spAutoFit/>
          </a:bodyPr>
          <a:lstStyle/>
          <a:p>
            <a:r>
              <a:rPr lang="en-US" sz="1000" dirty="0"/>
              <a:t>Wooldridge, J. M. (2009). </a:t>
            </a:r>
            <a:r>
              <a:rPr lang="en-US" sz="1000" i="1" dirty="0"/>
              <a:t>Introductory econometrics: a modern approach</a:t>
            </a:r>
            <a:r>
              <a:rPr lang="en-US" sz="1000" dirty="0"/>
              <a:t> (4th ed.). Mason, OH: South Western, Cengage Learning, p. xiv</a:t>
            </a:r>
          </a:p>
          <a:p>
            <a:endParaRPr lang="en-US" sz="1000" b="1" dirty="0"/>
          </a:p>
        </p:txBody>
      </p:sp>
      <p:pic>
        <p:nvPicPr>
          <p:cNvPr id="11" name="Content Placeholder 2" descr="Wooldridge - 2009 - Introductory econometrics a modern approach (dragged).pdf">
            <a:extLst>
              <a:ext uri="{FF2B5EF4-FFF2-40B4-BE49-F238E27FC236}">
                <a16:creationId xmlns:a16="http://schemas.microsoft.com/office/drawing/2014/main" id="{A2502539-5872-A44E-95B8-91DDA2AA05AA}"/>
              </a:ext>
            </a:extLst>
          </p:cNvPr>
          <p:cNvPicPr>
            <a:picLocks noChangeAspect="1"/>
          </p:cNvPicPr>
          <p:nvPr/>
        </p:nvPicPr>
        <p:blipFill rotWithShape="1">
          <a:blip r:embed="rId2">
            <a:extLst>
              <a:ext uri="{28A0092B-C50C-407E-A947-70E740481C1C}">
                <a14:useLocalDpi xmlns:a14="http://schemas.microsoft.com/office/drawing/2010/main" val="0"/>
              </a:ext>
            </a:extLst>
          </a:blip>
          <a:srcRect l="16587" t="68018" r="11344" b="13518"/>
          <a:stretch/>
        </p:blipFill>
        <p:spPr>
          <a:xfrm>
            <a:off x="462410" y="2083100"/>
            <a:ext cx="8192210" cy="2728975"/>
          </a:xfrm>
          <a:prstGeom prst="rect">
            <a:avLst/>
          </a:prstGeom>
          <a:ln>
            <a:solidFill>
              <a:schemeClr val="tx1"/>
            </a:solidFill>
          </a:ln>
          <a:effectLst/>
        </p:spPr>
      </p:pic>
    </p:spTree>
    <p:extLst>
      <p:ext uri="{BB962C8B-B14F-4D97-AF65-F5344CB8AC3E}">
        <p14:creationId xmlns:p14="http://schemas.microsoft.com/office/powerpoint/2010/main" val="7120124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“Solving” </a:t>
            </a:r>
            <a:r>
              <a:rPr lang="en-US" dirty="0" err="1"/>
              <a:t>multicollinearity</a:t>
            </a:r>
            <a:r>
              <a:rPr lang="en-US" dirty="0"/>
              <a:t> issues</a:t>
            </a:r>
          </a:p>
        </p:txBody>
      </p:sp>
      <p:sp>
        <p:nvSpPr>
          <p:cNvPr id="7" name="Content Placeholder 6"/>
          <p:cNvSpPr>
            <a:spLocks noGrp="1"/>
          </p:cNvSpPr>
          <p:nvPr>
            <p:ph idx="1"/>
          </p:nvPr>
        </p:nvSpPr>
        <p:spPr/>
        <p:txBody>
          <a:bodyPr>
            <a:normAutofit/>
          </a:bodyPr>
          <a:lstStyle/>
          <a:p>
            <a:endParaRPr lang="en-US" dirty="0"/>
          </a:p>
          <a:p>
            <a:endParaRPr lang="en-US" dirty="0"/>
          </a:p>
          <a:p>
            <a:endParaRPr lang="en-US" dirty="0"/>
          </a:p>
          <a:p>
            <a:endParaRPr lang="en-US" dirty="0"/>
          </a:p>
          <a:p>
            <a:r>
              <a:rPr lang="en-US" dirty="0"/>
              <a:t>The typical solution would be to drop one of the collinear variables, but…</a:t>
            </a:r>
          </a:p>
          <a:p>
            <a:r>
              <a:rPr lang="en-US" dirty="0"/>
              <a:t>… dropping x</a:t>
            </a:r>
            <a:r>
              <a:rPr lang="en-US" baseline="-25000" dirty="0"/>
              <a:t>2</a:t>
            </a:r>
            <a:r>
              <a:rPr lang="en-US" dirty="0"/>
              <a:t> will lead to overestimating </a:t>
            </a:r>
            <a:r>
              <a:rPr lang="en-US" sz="2400" b="0" i="1" dirty="0"/>
              <a:t>β</a:t>
            </a:r>
            <a:r>
              <a:rPr lang="en-US" sz="2400" b="0" i="1" baseline="-25000" dirty="0"/>
              <a:t>1 </a:t>
            </a:r>
            <a:r>
              <a:rPr lang="en-US" dirty="0"/>
              <a:t>by 90% (0.25 -&gt; 0.475) and results in a false sense of accuracy because of smaller SE</a:t>
            </a:r>
          </a:p>
          <a:p>
            <a:endParaRPr lang="en-US" dirty="0"/>
          </a:p>
          <a:p>
            <a:r>
              <a:rPr lang="en-US" dirty="0"/>
              <a:t>… and in any case </a:t>
            </a:r>
            <a:r>
              <a:rPr lang="en-US" dirty="0" err="1"/>
              <a:t>collinearity</a:t>
            </a:r>
            <a:r>
              <a:rPr lang="en-US" dirty="0"/>
              <a:t> of control variables is irrelevant</a:t>
            </a:r>
          </a:p>
        </p:txBody>
      </p:sp>
      <p:sp>
        <p:nvSpPr>
          <p:cNvPr id="8" name="TextBox 7"/>
          <p:cNvSpPr txBox="1"/>
          <p:nvPr/>
        </p:nvSpPr>
        <p:spPr>
          <a:xfrm>
            <a:off x="879851" y="6477139"/>
            <a:ext cx="7408503" cy="461665"/>
          </a:xfrm>
          <a:prstGeom prst="rect">
            <a:avLst/>
          </a:prstGeom>
          <a:noFill/>
        </p:spPr>
        <p:txBody>
          <a:bodyPr wrap="none" lIns="0" tIns="0" rIns="0" bIns="0" rtlCol="0">
            <a:spAutoFit/>
          </a:bodyPr>
          <a:lstStyle/>
          <a:p>
            <a:r>
              <a:rPr lang="en-US" sz="1000" dirty="0"/>
              <a:t>Wooldridge, J. M. (2009). </a:t>
            </a:r>
            <a:r>
              <a:rPr lang="en-US" sz="1000" i="1" dirty="0"/>
              <a:t>Introductory econometrics: a modern approach</a:t>
            </a:r>
            <a:r>
              <a:rPr lang="en-US" sz="1000" dirty="0"/>
              <a:t> (4th ed.). Mason, OH: South Western, </a:t>
            </a:r>
            <a:r>
              <a:rPr lang="en-US" sz="1000" dirty="0" err="1"/>
              <a:t>Cengage</a:t>
            </a:r>
            <a:r>
              <a:rPr lang="en-US" sz="1000" dirty="0"/>
              <a:t> Learning</a:t>
            </a:r>
            <a:br>
              <a:rPr lang="en-US" sz="1000" dirty="0"/>
            </a:br>
            <a:r>
              <a:rPr lang="en-US" sz="1000" dirty="0"/>
              <a:t>pp. 95-99</a:t>
            </a:r>
          </a:p>
          <a:p>
            <a:endParaRPr lang="en-US" sz="1000" b="1" dirty="0"/>
          </a:p>
        </p:txBody>
      </p:sp>
      <p:sp>
        <p:nvSpPr>
          <p:cNvPr id="9" name="Rectangle 8"/>
          <p:cNvSpPr/>
          <p:nvPr/>
        </p:nvSpPr>
        <p:spPr>
          <a:xfrm>
            <a:off x="3289300" y="1633943"/>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1</a:t>
            </a:r>
          </a:p>
        </p:txBody>
      </p:sp>
      <p:sp>
        <p:nvSpPr>
          <p:cNvPr id="10" name="Rectangle 9"/>
          <p:cNvSpPr/>
          <p:nvPr/>
        </p:nvSpPr>
        <p:spPr>
          <a:xfrm>
            <a:off x="3289300" y="2307043"/>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2</a:t>
            </a:r>
          </a:p>
        </p:txBody>
      </p:sp>
      <p:sp>
        <p:nvSpPr>
          <p:cNvPr id="11" name="Rectangle 10"/>
          <p:cNvSpPr/>
          <p:nvPr/>
        </p:nvSpPr>
        <p:spPr>
          <a:xfrm>
            <a:off x="4940300" y="1926043"/>
            <a:ext cx="533400" cy="5207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endParaRPr lang="en-US" baseline="-25000" dirty="0"/>
          </a:p>
        </p:txBody>
      </p:sp>
      <p:cxnSp>
        <p:nvCxnSpPr>
          <p:cNvPr id="12" name="Straight Arrow Connector 11"/>
          <p:cNvCxnSpPr>
            <a:stCxn id="9" idx="3"/>
            <a:endCxn id="11" idx="1"/>
          </p:cNvCxnSpPr>
          <p:nvPr/>
        </p:nvCxnSpPr>
        <p:spPr>
          <a:xfrm>
            <a:off x="3822700" y="1894293"/>
            <a:ext cx="1117600" cy="2921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0" idx="3"/>
            <a:endCxn id="11" idx="1"/>
          </p:cNvCxnSpPr>
          <p:nvPr/>
        </p:nvCxnSpPr>
        <p:spPr>
          <a:xfrm flipV="1">
            <a:off x="3822700" y="2186393"/>
            <a:ext cx="1117600" cy="381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6" idx="3"/>
            <a:endCxn id="11" idx="3"/>
          </p:cNvCxnSpPr>
          <p:nvPr/>
        </p:nvCxnSpPr>
        <p:spPr>
          <a:xfrm flipH="1">
            <a:off x="5473700" y="1863886"/>
            <a:ext cx="279052" cy="32250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Curved Connector 14"/>
          <p:cNvCxnSpPr>
            <a:stCxn id="9" idx="1"/>
            <a:endCxn id="10" idx="1"/>
          </p:cNvCxnSpPr>
          <p:nvPr/>
        </p:nvCxnSpPr>
        <p:spPr>
          <a:xfrm rot="10800000" flipV="1">
            <a:off x="3289300" y="1894293"/>
            <a:ext cx="12700" cy="673100"/>
          </a:xfrm>
          <a:prstGeom prst="curvedConnector3">
            <a:avLst>
              <a:gd name="adj1" fmla="val 18000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5687656" y="1431986"/>
            <a:ext cx="444500" cy="506002"/>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a:t>
            </a:r>
          </a:p>
        </p:txBody>
      </p:sp>
      <p:sp>
        <p:nvSpPr>
          <p:cNvPr id="17" name="TextBox 16"/>
          <p:cNvSpPr txBox="1"/>
          <p:nvPr/>
        </p:nvSpPr>
        <p:spPr>
          <a:xfrm>
            <a:off x="4094618" y="1612089"/>
            <a:ext cx="1059448" cy="307777"/>
          </a:xfrm>
          <a:prstGeom prst="rect">
            <a:avLst/>
          </a:prstGeom>
          <a:noFill/>
        </p:spPr>
        <p:txBody>
          <a:bodyPr wrap="square" lIns="0" tIns="0" rIns="0" bIns="0" rtlCol="0">
            <a:spAutoFit/>
          </a:bodyPr>
          <a:lstStyle/>
          <a:p>
            <a:r>
              <a:rPr lang="en-US" sz="2000" i="1" dirty="0"/>
              <a:t>β</a:t>
            </a:r>
            <a:r>
              <a:rPr lang="en-US" sz="2000" i="1" baseline="-25000" dirty="0"/>
              <a:t>1</a:t>
            </a:r>
            <a:r>
              <a:rPr lang="en-US" sz="2000" dirty="0">
                <a:solidFill>
                  <a:srgbClr val="000000"/>
                </a:solidFill>
                <a:latin typeface="Calibri"/>
              </a:rPr>
              <a:t>=0.25</a:t>
            </a:r>
            <a:endParaRPr lang="en-US" sz="2000" b="1" dirty="0"/>
          </a:p>
        </p:txBody>
      </p:sp>
      <p:sp>
        <p:nvSpPr>
          <p:cNvPr id="18" name="TextBox 17"/>
          <p:cNvSpPr txBox="1"/>
          <p:nvPr/>
        </p:nvSpPr>
        <p:spPr>
          <a:xfrm>
            <a:off x="4094618" y="2446743"/>
            <a:ext cx="845847" cy="307777"/>
          </a:xfrm>
          <a:prstGeom prst="rect">
            <a:avLst/>
          </a:prstGeom>
          <a:noFill/>
        </p:spPr>
        <p:txBody>
          <a:bodyPr wrap="none" lIns="0" tIns="0" rIns="0" bIns="0" rtlCol="0">
            <a:spAutoFit/>
          </a:bodyPr>
          <a:lstStyle/>
          <a:p>
            <a:r>
              <a:rPr lang="en-US" sz="2000" i="1" dirty="0"/>
              <a:t>β</a:t>
            </a:r>
            <a:r>
              <a:rPr lang="en-US" sz="2000" i="1" baseline="-25000" dirty="0"/>
              <a:t>2</a:t>
            </a:r>
            <a:r>
              <a:rPr lang="en-US" sz="2000" dirty="0">
                <a:solidFill>
                  <a:srgbClr val="000000"/>
                </a:solidFill>
                <a:latin typeface="Calibri"/>
              </a:rPr>
              <a:t>=0.25</a:t>
            </a:r>
            <a:endParaRPr lang="en-US" sz="2000" b="1" dirty="0"/>
          </a:p>
        </p:txBody>
      </p:sp>
      <p:sp>
        <p:nvSpPr>
          <p:cNvPr id="19" name="TextBox 18"/>
          <p:cNvSpPr txBox="1"/>
          <p:nvPr/>
        </p:nvSpPr>
        <p:spPr>
          <a:xfrm>
            <a:off x="2475745" y="2102132"/>
            <a:ext cx="454727" cy="307777"/>
          </a:xfrm>
          <a:prstGeom prst="rect">
            <a:avLst/>
          </a:prstGeom>
          <a:noFill/>
        </p:spPr>
        <p:txBody>
          <a:bodyPr wrap="none" lIns="0" tIns="0" rIns="0" bIns="0" rtlCol="0">
            <a:spAutoFit/>
          </a:bodyPr>
          <a:lstStyle/>
          <a:p>
            <a:r>
              <a:rPr lang="en-US" sz="2000" dirty="0">
                <a:solidFill>
                  <a:srgbClr val="000000"/>
                </a:solidFill>
                <a:latin typeface="Calibri"/>
              </a:rPr>
              <a:t>0.90</a:t>
            </a:r>
            <a:endParaRPr lang="en-US" sz="2000" b="1" dirty="0"/>
          </a:p>
        </p:txBody>
      </p:sp>
    </p:spTree>
    <p:extLst>
      <p:ext uri="{BB962C8B-B14F-4D97-AF65-F5344CB8AC3E}">
        <p14:creationId xmlns:p14="http://schemas.microsoft.com/office/powerpoint/2010/main" val="101436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When would </a:t>
            </a:r>
            <a:r>
              <a:rPr lang="en-US" dirty="0" err="1"/>
              <a:t>multicollinearity</a:t>
            </a:r>
            <a:r>
              <a:rPr lang="en-US" dirty="0"/>
              <a:t> occur anyway?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82890063"/>
              </p:ext>
            </p:extLst>
          </p:nvPr>
        </p:nvGraphicFramePr>
        <p:xfrm>
          <a:off x="628650" y="1825625"/>
          <a:ext cx="7886700" cy="430276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0000"/>
                    </a:ext>
                  </a:extLst>
                </a:gridCol>
                <a:gridCol w="3943350">
                  <a:extLst>
                    <a:ext uri="{9D8B030D-6E8A-4147-A177-3AD203B41FA5}">
                      <a16:colId xmlns:a16="http://schemas.microsoft.com/office/drawing/2014/main" val="20001"/>
                    </a:ext>
                  </a:extLst>
                </a:gridCol>
              </a:tblGrid>
              <a:tr h="370840">
                <a:tc>
                  <a:txBody>
                    <a:bodyPr/>
                    <a:lstStyle/>
                    <a:p>
                      <a:r>
                        <a:rPr lang="en-US" sz="1800" dirty="0"/>
                        <a:t>Cause</a:t>
                      </a:r>
                    </a:p>
                  </a:txBody>
                  <a:tcPr marL="89196" marR="89196"/>
                </a:tc>
                <a:tc>
                  <a:txBody>
                    <a:bodyPr/>
                    <a:lstStyle/>
                    <a:p>
                      <a:r>
                        <a:rPr lang="en-US" sz="1800" dirty="0"/>
                        <a:t>Remedy</a:t>
                      </a:r>
                    </a:p>
                  </a:txBody>
                  <a:tcPr marL="89196" marR="89196"/>
                </a:tc>
                <a:extLst>
                  <a:ext uri="{0D108BD9-81ED-4DB2-BD59-A6C34878D82A}">
                    <a16:rowId xmlns:a16="http://schemas.microsoft.com/office/drawing/2014/main" val="10000"/>
                  </a:ext>
                </a:extLst>
              </a:tr>
              <a:tr h="370840">
                <a:tc>
                  <a:txBody>
                    <a:bodyPr/>
                    <a:lstStyle/>
                    <a:p>
                      <a:r>
                        <a:rPr lang="en-US" sz="1800" dirty="0"/>
                        <a:t>You have mindlessly added a lot of variables in the model</a:t>
                      </a:r>
                    </a:p>
                  </a:txBody>
                  <a:tcPr marL="89196" marR="89196"/>
                </a:tc>
                <a:tc>
                  <a:txBody>
                    <a:bodyPr/>
                    <a:lstStyle/>
                    <a:p>
                      <a:r>
                        <a:rPr lang="en-US" sz="1800" dirty="0"/>
                        <a:t>You</a:t>
                      </a:r>
                      <a:r>
                        <a:rPr lang="en-US" sz="1800" baseline="0" dirty="0"/>
                        <a:t> should not be doing that in the first place because models should be based on theory</a:t>
                      </a:r>
                      <a:endParaRPr lang="en-US" sz="1800" dirty="0"/>
                    </a:p>
                  </a:txBody>
                  <a:tcPr marL="89196" marR="89196"/>
                </a:tc>
                <a:extLst>
                  <a:ext uri="{0D108BD9-81ED-4DB2-BD59-A6C34878D82A}">
                    <a16:rowId xmlns:a16="http://schemas.microsoft.com/office/drawing/2014/main" val="10001"/>
                  </a:ext>
                </a:extLst>
              </a:tr>
              <a:tr h="370840">
                <a:tc>
                  <a:txBody>
                    <a:bodyPr/>
                    <a:lstStyle/>
                    <a:p>
                      <a:r>
                        <a:rPr lang="en-US" sz="1800" dirty="0"/>
                        <a:t>You</a:t>
                      </a:r>
                      <a:r>
                        <a:rPr lang="en-US" sz="1800" baseline="0" dirty="0"/>
                        <a:t> have distinct constructs, but their measures are highly correlated</a:t>
                      </a:r>
                      <a:endParaRPr lang="en-US" sz="1800" dirty="0"/>
                    </a:p>
                  </a:txBody>
                  <a:tcPr marL="89196" marR="89196"/>
                </a:tc>
                <a:tc>
                  <a:txBody>
                    <a:bodyPr/>
                    <a:lstStyle/>
                    <a:p>
                      <a:r>
                        <a:rPr lang="en-US" sz="1800" dirty="0"/>
                        <a:t>Your primary problem is lack of </a:t>
                      </a:r>
                      <a:r>
                        <a:rPr lang="en-US" sz="1800" b="0" i="0" dirty="0"/>
                        <a:t>discriminant validity</a:t>
                      </a:r>
                      <a:r>
                        <a:rPr lang="en-US" sz="1800" dirty="0"/>
                        <a:t>, and not multicollinearity</a:t>
                      </a:r>
                    </a:p>
                  </a:txBody>
                  <a:tcPr marL="89196" marR="89196"/>
                </a:tc>
                <a:extLst>
                  <a:ext uri="{0D108BD9-81ED-4DB2-BD59-A6C34878D82A}">
                    <a16:rowId xmlns:a16="http://schemas.microsoft.com/office/drawing/2014/main" val="10002"/>
                  </a:ext>
                </a:extLst>
              </a:tr>
              <a:tr h="370840">
                <a:tc>
                  <a:txBody>
                    <a:bodyPr/>
                    <a:lstStyle/>
                    <a:p>
                      <a:r>
                        <a:rPr lang="en-US" sz="1800" dirty="0"/>
                        <a:t>You have two measures of same construct in the model. E.g. revenue and personnel both measure firm size</a:t>
                      </a:r>
                    </a:p>
                  </a:txBody>
                  <a:tcPr marL="89196" marR="89196"/>
                </a:tc>
                <a:tc>
                  <a:txBody>
                    <a:bodyPr/>
                    <a:lstStyle/>
                    <a:p>
                      <a:r>
                        <a:rPr lang="en-US" sz="1800" dirty="0"/>
                        <a:t>If this is your study variable, you should not use multiple measures in the first place and if these are controls, </a:t>
                      </a:r>
                      <a:r>
                        <a:rPr lang="en-US" sz="1800" dirty="0" err="1"/>
                        <a:t>multicollinearity</a:t>
                      </a:r>
                      <a:r>
                        <a:rPr lang="en-US" sz="1800" dirty="0"/>
                        <a:t> does not matter</a:t>
                      </a:r>
                    </a:p>
                  </a:txBody>
                  <a:tcPr marL="89196" marR="89196"/>
                </a:tc>
                <a:extLst>
                  <a:ext uri="{0D108BD9-81ED-4DB2-BD59-A6C34878D82A}">
                    <a16:rowId xmlns:a16="http://schemas.microsoft.com/office/drawing/2014/main" val="10003"/>
                  </a:ext>
                </a:extLst>
              </a:tr>
              <a:tr h="370840">
                <a:tc>
                  <a:txBody>
                    <a:bodyPr/>
                    <a:lstStyle/>
                    <a:p>
                      <a:r>
                        <a:rPr lang="en-US" sz="1800" dirty="0"/>
                        <a:t>You are really interested in two, closely related constructs and their distinct effects</a:t>
                      </a:r>
                    </a:p>
                  </a:txBody>
                  <a:tcPr marL="89196" marR="89196"/>
                </a:tc>
                <a:tc>
                  <a:txBody>
                    <a:bodyPr/>
                    <a:lstStyle/>
                    <a:p>
                      <a:r>
                        <a:rPr lang="en-US" sz="1800" dirty="0"/>
                        <a:t>In which case your only remedy is to increase</a:t>
                      </a:r>
                      <a:r>
                        <a:rPr lang="en-US" sz="1800" baseline="0" dirty="0"/>
                        <a:t> the sample size</a:t>
                      </a:r>
                      <a:endParaRPr lang="en-US" sz="1800" dirty="0"/>
                    </a:p>
                  </a:txBody>
                  <a:tcPr marL="89196" marR="89196"/>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252813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Let’s rethink this</a:t>
            </a:r>
          </a:p>
        </p:txBody>
      </p:sp>
      <p:pic>
        <p:nvPicPr>
          <p:cNvPr id="14" name="Content Placeholder 4" descr="Hekman et al. - 2010 - An Examination of Whether and How Racial and Gende (dragged).pdf"/>
          <p:cNvPicPr>
            <a:picLocks noGrp="1" noChangeAspect="1"/>
          </p:cNvPicPr>
          <p:nvPr>
            <p:ph idx="1"/>
          </p:nvPr>
        </p:nvPicPr>
        <p:blipFill rotWithShape="1">
          <a:blip r:embed="rId2">
            <a:extLst>
              <a:ext uri="{28A0092B-C50C-407E-A947-70E740481C1C}">
                <a14:useLocalDpi xmlns:a14="http://schemas.microsoft.com/office/drawing/2010/main" val="0"/>
              </a:ext>
            </a:extLst>
          </a:blip>
          <a:srcRect l="51277" t="28745" r="6892" b="46412"/>
          <a:stretch/>
        </p:blipFill>
        <p:spPr>
          <a:xfrm>
            <a:off x="2285655" y="1740484"/>
            <a:ext cx="4605605" cy="3564612"/>
          </a:xfrm>
          <a:prstGeom prst="rect">
            <a:avLst/>
          </a:prstGeom>
        </p:spPr>
      </p:pic>
      <p:sp>
        <p:nvSpPr>
          <p:cNvPr id="7" name="Rectangle 6"/>
          <p:cNvSpPr/>
          <p:nvPr/>
        </p:nvSpPr>
        <p:spPr>
          <a:xfrm>
            <a:off x="2995083" y="2019769"/>
            <a:ext cx="3896178" cy="22766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501050" y="2247433"/>
            <a:ext cx="4390209" cy="22766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501050" y="2475097"/>
            <a:ext cx="4390209" cy="22766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501050" y="2675041"/>
            <a:ext cx="4390209" cy="22766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429330" y="2878428"/>
            <a:ext cx="4390209" cy="22766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429330" y="3106092"/>
            <a:ext cx="4390209" cy="22766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501050" y="3333756"/>
            <a:ext cx="1445653" cy="164011"/>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Content Placeholder 4" descr="Hekman et al. - 2010 - An Examination of Whether and How Racial and Gende (dragged).pdf">
            <a:extLst>
              <a:ext uri="{FF2B5EF4-FFF2-40B4-BE49-F238E27FC236}">
                <a16:creationId xmlns:a16="http://schemas.microsoft.com/office/drawing/2014/main" id="{ED368D77-E5AD-F145-8054-63A01F221287}"/>
              </a:ext>
            </a:extLst>
          </p:cNvPr>
          <p:cNvPicPr>
            <a:picLocks noChangeAspect="1"/>
          </p:cNvPicPr>
          <p:nvPr/>
        </p:nvPicPr>
        <p:blipFill rotWithShape="1">
          <a:blip r:embed="rId3">
            <a:extLst>
              <a:ext uri="{28A0092B-C50C-407E-A947-70E740481C1C}">
                <a14:useLocalDpi xmlns:a14="http://schemas.microsoft.com/office/drawing/2010/main" val="0"/>
              </a:ext>
            </a:extLst>
          </a:blip>
          <a:srcRect l="51277" t="28745" r="6892" b="46412"/>
          <a:stretch/>
        </p:blipFill>
        <p:spPr>
          <a:xfrm>
            <a:off x="2353168" y="1740484"/>
            <a:ext cx="4605605" cy="3564612"/>
          </a:xfrm>
          <a:prstGeom prst="rect">
            <a:avLst/>
          </a:prstGeom>
        </p:spPr>
      </p:pic>
      <p:sp>
        <p:nvSpPr>
          <p:cNvPr id="17" name="TextBox 16">
            <a:extLst>
              <a:ext uri="{FF2B5EF4-FFF2-40B4-BE49-F238E27FC236}">
                <a16:creationId xmlns:a16="http://schemas.microsoft.com/office/drawing/2014/main" id="{209E36CE-D6A3-8C4E-9BD4-DAB0EA5AA515}"/>
              </a:ext>
            </a:extLst>
          </p:cNvPr>
          <p:cNvSpPr txBox="1"/>
          <p:nvPr/>
        </p:nvSpPr>
        <p:spPr>
          <a:xfrm>
            <a:off x="331076" y="6372262"/>
            <a:ext cx="8812924" cy="461665"/>
          </a:xfrm>
          <a:prstGeom prst="rect">
            <a:avLst/>
          </a:prstGeom>
          <a:noFill/>
        </p:spPr>
        <p:txBody>
          <a:bodyPr wrap="square" lIns="0" tIns="0" rIns="0" bIns="0" rtlCol="0">
            <a:spAutoFit/>
          </a:bodyPr>
          <a:lstStyle/>
          <a:p>
            <a:r>
              <a:rPr lang="en-US" sz="1000" dirty="0" err="1"/>
              <a:t>Hekman</a:t>
            </a:r>
            <a:r>
              <a:rPr lang="en-US" sz="1000" dirty="0"/>
              <a:t>, D. R., Aquino, K., Owens, B. P., Mitchell, T. R., </a:t>
            </a:r>
            <a:r>
              <a:rPr lang="en-US" sz="1000" dirty="0" err="1"/>
              <a:t>Schilpzand</a:t>
            </a:r>
            <a:r>
              <a:rPr lang="en-US" sz="1000" dirty="0"/>
              <a:t>, P., &amp; Leavitt, K. (2010). An Examination of Whether and How Racial and Gender Biases Influence Customer Satisfaction. </a:t>
            </a:r>
            <a:r>
              <a:rPr lang="en-US" sz="1000" i="1" dirty="0"/>
              <a:t>Academy of Management Journal</a:t>
            </a:r>
            <a:r>
              <a:rPr lang="en-US" sz="1000" dirty="0"/>
              <a:t>, </a:t>
            </a:r>
            <a:r>
              <a:rPr lang="en-US" sz="1000" i="1" dirty="0"/>
              <a:t>53</a:t>
            </a:r>
            <a:r>
              <a:rPr lang="en-US" sz="1000" dirty="0"/>
              <a:t>(2), 238–264. doi:10.5465/AMJ.2010.49388763 p. 258</a:t>
            </a:r>
          </a:p>
          <a:p>
            <a:endParaRPr lang="en-US" sz="1000" dirty="0"/>
          </a:p>
        </p:txBody>
      </p:sp>
    </p:spTree>
    <p:extLst>
      <p:ext uri="{BB962C8B-B14F-4D97-AF65-F5344CB8AC3E}">
        <p14:creationId xmlns:p14="http://schemas.microsoft.com/office/powerpoint/2010/main" val="7135862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does this mean?</a:t>
            </a:r>
          </a:p>
        </p:txBody>
      </p:sp>
      <p:pic>
        <p:nvPicPr>
          <p:cNvPr id="14" name="Content Placeholder 4" descr="Hekman et al. - 2010 - An Examination of Whether and How Racial and Gende (dragged).pdf"/>
          <p:cNvPicPr>
            <a:picLocks noGrp="1" noChangeAspect="1"/>
          </p:cNvPicPr>
          <p:nvPr>
            <p:ph idx="1"/>
          </p:nvPr>
        </p:nvPicPr>
        <p:blipFill rotWithShape="1">
          <a:blip r:embed="rId2">
            <a:extLst>
              <a:ext uri="{28A0092B-C50C-407E-A947-70E740481C1C}">
                <a14:useLocalDpi xmlns:a14="http://schemas.microsoft.com/office/drawing/2010/main" val="0"/>
              </a:ext>
            </a:extLst>
          </a:blip>
          <a:srcRect l="51277" t="28745" r="6892" b="46412"/>
          <a:stretch/>
        </p:blipFill>
        <p:spPr>
          <a:xfrm>
            <a:off x="2285655" y="1740484"/>
            <a:ext cx="4605605" cy="3564612"/>
          </a:xfrm>
          <a:prstGeom prst="rect">
            <a:avLst/>
          </a:prstGeom>
        </p:spPr>
      </p:pic>
      <p:sp>
        <p:nvSpPr>
          <p:cNvPr id="7" name="Rectangle 6"/>
          <p:cNvSpPr/>
          <p:nvPr/>
        </p:nvSpPr>
        <p:spPr>
          <a:xfrm>
            <a:off x="2394505" y="2965619"/>
            <a:ext cx="3896178" cy="605353"/>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849984" y="3765429"/>
            <a:ext cx="1367877" cy="148676"/>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427982" y="3914105"/>
            <a:ext cx="3854020" cy="1224706"/>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342595" y="2726513"/>
            <a:ext cx="1798324" cy="209192"/>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502568" y="5141373"/>
            <a:ext cx="1228740" cy="163723"/>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09E36CE-D6A3-8C4E-9BD4-DAB0EA5AA515}"/>
              </a:ext>
            </a:extLst>
          </p:cNvPr>
          <p:cNvSpPr txBox="1"/>
          <p:nvPr/>
        </p:nvSpPr>
        <p:spPr>
          <a:xfrm>
            <a:off x="331076" y="6372262"/>
            <a:ext cx="8812924" cy="307777"/>
          </a:xfrm>
          <a:prstGeom prst="rect">
            <a:avLst/>
          </a:prstGeom>
          <a:noFill/>
        </p:spPr>
        <p:txBody>
          <a:bodyPr wrap="square" lIns="0" tIns="0" rIns="0" bIns="0" rtlCol="0">
            <a:spAutoFit/>
          </a:bodyPr>
          <a:lstStyle/>
          <a:p>
            <a:r>
              <a:rPr lang="fi-FI" sz="1000" dirty="0" err="1"/>
              <a:t>Deephouse</a:t>
            </a:r>
            <a:r>
              <a:rPr lang="fi-FI" sz="1000" dirty="0"/>
              <a:t>, D. L. (1999). To </a:t>
            </a:r>
            <a:r>
              <a:rPr lang="fi-FI" sz="1000" dirty="0" err="1"/>
              <a:t>be</a:t>
            </a:r>
            <a:r>
              <a:rPr lang="fi-FI" sz="1000" dirty="0"/>
              <a:t> </a:t>
            </a:r>
            <a:r>
              <a:rPr lang="fi-FI" sz="1000" dirty="0" err="1"/>
              <a:t>different</a:t>
            </a:r>
            <a:r>
              <a:rPr lang="fi-FI" sz="1000" dirty="0"/>
              <a:t>, </a:t>
            </a:r>
            <a:r>
              <a:rPr lang="fi-FI" sz="1000" dirty="0" err="1"/>
              <a:t>or</a:t>
            </a:r>
            <a:r>
              <a:rPr lang="fi-FI" sz="1000" dirty="0"/>
              <a:t> to </a:t>
            </a:r>
            <a:r>
              <a:rPr lang="fi-FI" sz="1000" dirty="0" err="1"/>
              <a:t>be</a:t>
            </a:r>
            <a:r>
              <a:rPr lang="fi-FI" sz="1000" dirty="0"/>
              <a:t> </a:t>
            </a:r>
            <a:r>
              <a:rPr lang="fi-FI" sz="1000" dirty="0" err="1"/>
              <a:t>the</a:t>
            </a:r>
            <a:r>
              <a:rPr lang="fi-FI" sz="1000" dirty="0"/>
              <a:t> </a:t>
            </a:r>
            <a:r>
              <a:rPr lang="fi-FI" sz="1000" dirty="0" err="1"/>
              <a:t>same</a:t>
            </a:r>
            <a:r>
              <a:rPr lang="fi-FI" sz="1000" dirty="0"/>
              <a:t>? </a:t>
            </a:r>
            <a:r>
              <a:rPr lang="fi-FI" sz="1000" dirty="0" err="1"/>
              <a:t>It’s</a:t>
            </a:r>
            <a:r>
              <a:rPr lang="fi-FI" sz="1000" dirty="0"/>
              <a:t> a </a:t>
            </a:r>
            <a:r>
              <a:rPr lang="fi-FI" sz="1000" dirty="0" err="1"/>
              <a:t>question</a:t>
            </a:r>
            <a:r>
              <a:rPr lang="fi-FI" sz="1000" dirty="0"/>
              <a:t> (and </a:t>
            </a:r>
            <a:r>
              <a:rPr lang="fi-FI" sz="1000" dirty="0" err="1"/>
              <a:t>theory</a:t>
            </a:r>
            <a:r>
              <a:rPr lang="fi-FI" sz="1000" dirty="0"/>
              <a:t>) of </a:t>
            </a:r>
            <a:r>
              <a:rPr lang="fi-FI" sz="1000" dirty="0" err="1"/>
              <a:t>strategic</a:t>
            </a:r>
            <a:r>
              <a:rPr lang="fi-FI" sz="1000" dirty="0"/>
              <a:t> </a:t>
            </a:r>
            <a:r>
              <a:rPr lang="fi-FI" sz="1000" dirty="0" err="1"/>
              <a:t>balance</a:t>
            </a:r>
            <a:r>
              <a:rPr lang="fi-FI" sz="1000" dirty="0"/>
              <a:t>. </a:t>
            </a:r>
            <a:r>
              <a:rPr lang="fi-FI" sz="1000" i="1" dirty="0"/>
              <a:t>Strategic Management Journal</a:t>
            </a:r>
            <a:r>
              <a:rPr lang="fi-FI" sz="1000" dirty="0"/>
              <a:t>, </a:t>
            </a:r>
            <a:r>
              <a:rPr lang="fi-FI" sz="1000" i="1" dirty="0"/>
              <a:t>20</a:t>
            </a:r>
            <a:r>
              <a:rPr lang="fi-FI" sz="1000" dirty="0"/>
              <a:t>(2), 147–166. </a:t>
            </a:r>
            <a:r>
              <a:rPr lang="fi-FI" sz="1000" dirty="0">
                <a:hlinkClick r:id="rId3"/>
              </a:rPr>
              <a:t>https://doi.org/10.1002/(SICI)1097-0266(199902)20:2&lt;147::AID-SMJ11&gt;3.0.CO;2-Q</a:t>
            </a:r>
            <a:r>
              <a:rPr lang="fi-FI" sz="1000" dirty="0"/>
              <a:t>, p. 159</a:t>
            </a:r>
          </a:p>
        </p:txBody>
      </p:sp>
      <p:pic>
        <p:nvPicPr>
          <p:cNvPr id="3" name="Picture 2">
            <a:extLst>
              <a:ext uri="{FF2B5EF4-FFF2-40B4-BE49-F238E27FC236}">
                <a16:creationId xmlns:a16="http://schemas.microsoft.com/office/drawing/2014/main" id="{6F39B95A-5B85-B947-9BAA-6843BF2CFC3D}"/>
              </a:ext>
            </a:extLst>
          </p:cNvPr>
          <p:cNvPicPr>
            <a:picLocks noChangeAspect="1"/>
          </p:cNvPicPr>
          <p:nvPr/>
        </p:nvPicPr>
        <p:blipFill rotWithShape="1">
          <a:blip r:embed="rId4"/>
          <a:srcRect l="9149" t="58370" r="49731" b="6509"/>
          <a:stretch/>
        </p:blipFill>
        <p:spPr>
          <a:xfrm>
            <a:off x="2415584" y="1740484"/>
            <a:ext cx="3854020" cy="4307435"/>
          </a:xfrm>
          <a:prstGeom prst="rect">
            <a:avLst/>
          </a:prstGeom>
        </p:spPr>
      </p:pic>
    </p:spTree>
    <p:extLst>
      <p:ext uri="{BB962C8B-B14F-4D97-AF65-F5344CB8AC3E}">
        <p14:creationId xmlns:p14="http://schemas.microsoft.com/office/powerpoint/2010/main" val="348407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417656-2FE9-154F-9540-0454AF2E4056}"/>
              </a:ext>
            </a:extLst>
          </p:cNvPr>
          <p:cNvSpPr>
            <a:spLocks noGrp="1"/>
          </p:cNvSpPr>
          <p:nvPr>
            <p:ph type="title"/>
          </p:nvPr>
        </p:nvSpPr>
        <p:spPr/>
        <p:txBody>
          <a:bodyPr/>
          <a:lstStyle/>
          <a:p>
            <a:r>
              <a:rPr lang="fi-FI" dirty="0" err="1"/>
              <a:t>Overview</a:t>
            </a:r>
            <a:r>
              <a:rPr lang="fi-FI" dirty="0"/>
              <a:t> of OLS </a:t>
            </a:r>
            <a:r>
              <a:rPr lang="fi-FI" dirty="0" err="1"/>
              <a:t>assumptions</a:t>
            </a:r>
            <a:endParaRPr lang="fi-FI" dirty="0"/>
          </a:p>
        </p:txBody>
      </p:sp>
      <p:sp>
        <p:nvSpPr>
          <p:cNvPr id="5" name="Text Placeholder 4">
            <a:extLst>
              <a:ext uri="{FF2B5EF4-FFF2-40B4-BE49-F238E27FC236}">
                <a16:creationId xmlns:a16="http://schemas.microsoft.com/office/drawing/2014/main" id="{EB32B032-2F68-EF4F-9E90-B45EFD7CF50A}"/>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183395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9" name="Rectangle 2"/>
          <p:cNvSpPr>
            <a:spLocks noGrp="1" noChangeArrowheads="1"/>
          </p:cNvSpPr>
          <p:nvPr>
            <p:ph type="title"/>
          </p:nvPr>
        </p:nvSpPr>
        <p:spPr/>
        <p:txBody>
          <a:bodyPr/>
          <a:lstStyle/>
          <a:p>
            <a:r>
              <a:rPr lang="fi-FI"/>
              <a:t>Regression model containing everything</a:t>
            </a:r>
            <a:endParaRPr lang="en-US"/>
          </a:p>
        </p:txBody>
      </p:sp>
      <p:graphicFrame>
        <p:nvGraphicFramePr>
          <p:cNvPr id="129027" name="Object 3"/>
          <p:cNvGraphicFramePr>
            <a:graphicFrameLocks noGrp="1" noChangeAspect="1"/>
          </p:cNvGraphicFramePr>
          <p:nvPr>
            <p:ph sz="half" idx="1"/>
          </p:nvPr>
        </p:nvGraphicFramePr>
        <p:xfrm>
          <a:off x="660400" y="2781300"/>
          <a:ext cx="3709988" cy="3178175"/>
        </p:xfrm>
        <a:graphic>
          <a:graphicData uri="http://schemas.openxmlformats.org/presentationml/2006/ole">
            <mc:AlternateContent xmlns:mc="http://schemas.openxmlformats.org/markup-compatibility/2006">
              <mc:Choice xmlns:v="urn:schemas-microsoft-com:vml" Requires="v">
                <p:oleObj spid="_x0000_s13521" name="Worksheet" r:id="rId4" imgW="4777867" imgH="4093300" progId="Excel.Sheet.8">
                  <p:embed/>
                </p:oleObj>
              </mc:Choice>
              <mc:Fallback>
                <p:oleObj name="Worksheet" r:id="rId4" imgW="4777867" imgH="4093300" progId="Excel.Sheet.8">
                  <p:embed/>
                  <p:pic>
                    <p:nvPicPr>
                      <p:cNvPr id="12902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400" y="2781300"/>
                        <a:ext cx="3709988" cy="3178175"/>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9028" name="Object 4"/>
          <p:cNvGraphicFramePr>
            <a:graphicFrameLocks noGrp="1" noChangeAspect="1"/>
          </p:cNvGraphicFramePr>
          <p:nvPr>
            <p:ph sz="half" idx="2"/>
          </p:nvPr>
        </p:nvGraphicFramePr>
        <p:xfrm>
          <a:off x="4629150" y="2400300"/>
          <a:ext cx="3886200" cy="3201988"/>
        </p:xfrm>
        <a:graphic>
          <a:graphicData uri="http://schemas.openxmlformats.org/presentationml/2006/ole">
            <mc:AlternateContent xmlns:mc="http://schemas.openxmlformats.org/markup-compatibility/2006">
              <mc:Choice xmlns:v="urn:schemas-microsoft-com:vml" Requires="v">
                <p:oleObj spid="_x0000_s13522" name="Worksheet" r:id="rId6" imgW="4777867" imgH="3936476" progId="Excel.Sheet.8">
                  <p:embed/>
                </p:oleObj>
              </mc:Choice>
              <mc:Fallback>
                <p:oleObj name="Worksheet" r:id="rId6" imgW="4777867" imgH="3936476" progId="Excel.Sheet.8">
                  <p:embed/>
                  <p:pic>
                    <p:nvPicPr>
                      <p:cNvPr id="129028"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9150" y="2400300"/>
                        <a:ext cx="3886200" cy="320198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9030" name="Text Box 5"/>
          <p:cNvSpPr txBox="1">
            <a:spLocks noChangeArrowheads="1"/>
          </p:cNvSpPr>
          <p:nvPr/>
        </p:nvSpPr>
        <p:spPr bwMode="auto">
          <a:xfrm>
            <a:off x="539750" y="1360399"/>
            <a:ext cx="7475123" cy="1200329"/>
          </a:xfrm>
          <a:prstGeom prst="rect">
            <a:avLst/>
          </a:prstGeom>
          <a:noFill/>
          <a:ln w="9525" algn="ctr">
            <a:noFill/>
            <a:miter lim="800000"/>
            <a:headEnd/>
            <a:tailEnd/>
          </a:ln>
        </p:spPr>
        <p:txBody>
          <a:bodyPr wrap="none">
            <a:spAutoFit/>
          </a:bodyPr>
          <a:lstStyle/>
          <a:p>
            <a:pPr eaLnBrk="0" hangingPunct="0"/>
            <a:r>
              <a:rPr lang="en-US" sz="1200" b="1" dirty="0">
                <a:latin typeface="Courier New" pitchFamily="49" charset="0"/>
              </a:rPr>
              <a:t>      Source |       SS       </a:t>
            </a:r>
            <a:r>
              <a:rPr lang="en-US" sz="1200" b="1" dirty="0" err="1">
                <a:latin typeface="Courier New" pitchFamily="49" charset="0"/>
              </a:rPr>
              <a:t>df</a:t>
            </a:r>
            <a:r>
              <a:rPr lang="en-US" sz="1200" b="1" dirty="0">
                <a:latin typeface="Courier New" pitchFamily="49" charset="0"/>
              </a:rPr>
              <a:t>       MS              Number of </a:t>
            </a:r>
            <a:r>
              <a:rPr lang="en-US" sz="1200" b="1" dirty="0" err="1">
                <a:latin typeface="Courier New" pitchFamily="49" charset="0"/>
              </a:rPr>
              <a:t>obs</a:t>
            </a:r>
            <a:r>
              <a:rPr lang="en-US" sz="1200" b="1" dirty="0">
                <a:latin typeface="Courier New" pitchFamily="49" charset="0"/>
              </a:rPr>
              <a:t> =     100</a:t>
            </a:r>
          </a:p>
          <a:p>
            <a:pPr eaLnBrk="0" hangingPunct="0"/>
            <a:r>
              <a:rPr lang="en-US" sz="1200" b="1" dirty="0">
                <a:latin typeface="Courier New" pitchFamily="49" charset="0"/>
              </a:rPr>
              <a:t>-------------+------------------------------           F( 50,    49) =    1.13</a:t>
            </a:r>
          </a:p>
          <a:p>
            <a:pPr eaLnBrk="0" hangingPunct="0"/>
            <a:r>
              <a:rPr lang="en-US" sz="1200" b="1" dirty="0">
                <a:latin typeface="Courier New" pitchFamily="49" charset="0"/>
              </a:rPr>
              <a:t>       Model |  47.8543765    50   .95708753           </a:t>
            </a:r>
            <a:r>
              <a:rPr lang="en-US" sz="1200" b="1" dirty="0" err="1">
                <a:latin typeface="Courier New" pitchFamily="49" charset="0"/>
              </a:rPr>
              <a:t>Prob</a:t>
            </a:r>
            <a:r>
              <a:rPr lang="en-US" sz="1200" b="1" dirty="0">
                <a:latin typeface="Courier New" pitchFamily="49" charset="0"/>
              </a:rPr>
              <a:t> &gt; F      =  0.3338</a:t>
            </a:r>
          </a:p>
          <a:p>
            <a:pPr eaLnBrk="0" hangingPunct="0"/>
            <a:r>
              <a:rPr lang="en-US" sz="1200" b="1" dirty="0">
                <a:latin typeface="Courier New" pitchFamily="49" charset="0"/>
              </a:rPr>
              <a:t>    Residual |  41.4694042    49  .846314371           R-squared     =  0.5357</a:t>
            </a:r>
          </a:p>
          <a:p>
            <a:pPr eaLnBrk="0" hangingPunct="0"/>
            <a:r>
              <a:rPr lang="en-US" sz="1200" b="1" dirty="0">
                <a:latin typeface="Courier New" pitchFamily="49" charset="0"/>
              </a:rPr>
              <a:t>-------------+------------------------------           </a:t>
            </a:r>
            <a:r>
              <a:rPr lang="en-US" sz="1200" b="1" dirty="0" err="1">
                <a:latin typeface="Courier New" pitchFamily="49" charset="0"/>
              </a:rPr>
              <a:t>Adj</a:t>
            </a:r>
            <a:r>
              <a:rPr lang="en-US" sz="1200" b="1" dirty="0">
                <a:latin typeface="Courier New" pitchFamily="49" charset="0"/>
              </a:rPr>
              <a:t> R-squared =  0.0620</a:t>
            </a:r>
          </a:p>
          <a:p>
            <a:pPr eaLnBrk="0" hangingPunct="0"/>
            <a:r>
              <a:rPr lang="en-US" sz="1200" b="1" dirty="0">
                <a:latin typeface="Courier New" pitchFamily="49" charset="0"/>
              </a:rPr>
              <a:t>       Total |  89.3237807    99  .902260411           Root MSE      =  .91995</a:t>
            </a:r>
            <a:r>
              <a:rPr lang="fi-FI" sz="1200" b="1" dirty="0">
                <a:latin typeface="Times New Roman" pitchFamily="18" charset="0"/>
              </a:rPr>
              <a:t> </a:t>
            </a:r>
            <a:endParaRPr lang="en-US" sz="1200" b="1" dirty="0">
              <a:latin typeface="Times New Roman" pitchFamily="18" charset="0"/>
            </a:endParaRPr>
          </a:p>
        </p:txBody>
      </p:sp>
      <p:sp>
        <p:nvSpPr>
          <p:cNvPr id="2" name="Rectangle 6"/>
          <p:cNvSpPr>
            <a:spLocks noChangeArrowheads="1"/>
          </p:cNvSpPr>
          <p:nvPr/>
        </p:nvSpPr>
        <p:spPr bwMode="auto">
          <a:xfrm>
            <a:off x="4643438" y="5445125"/>
            <a:ext cx="4184650" cy="104775"/>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29031" name="Rectangle 7"/>
          <p:cNvSpPr>
            <a:spLocks noChangeArrowheads="1"/>
          </p:cNvSpPr>
          <p:nvPr/>
        </p:nvSpPr>
        <p:spPr bwMode="auto">
          <a:xfrm>
            <a:off x="4643438" y="5300663"/>
            <a:ext cx="4183062" cy="117475"/>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29032" name="Rectangle 8"/>
          <p:cNvSpPr>
            <a:spLocks noChangeArrowheads="1"/>
          </p:cNvSpPr>
          <p:nvPr/>
        </p:nvSpPr>
        <p:spPr bwMode="auto">
          <a:xfrm>
            <a:off x="4716463" y="4076700"/>
            <a:ext cx="4167187" cy="90488"/>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29033" name="Rectangle 9"/>
          <p:cNvSpPr>
            <a:spLocks noChangeArrowheads="1"/>
          </p:cNvSpPr>
          <p:nvPr/>
        </p:nvSpPr>
        <p:spPr bwMode="auto">
          <a:xfrm>
            <a:off x="4643438" y="3644900"/>
            <a:ext cx="4167187" cy="146050"/>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29034" name="Rectangle 10"/>
          <p:cNvSpPr>
            <a:spLocks noChangeArrowheads="1"/>
          </p:cNvSpPr>
          <p:nvPr/>
        </p:nvSpPr>
        <p:spPr bwMode="auto">
          <a:xfrm>
            <a:off x="539750" y="2894013"/>
            <a:ext cx="3952875" cy="103187"/>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29035" name="Rectangle 11"/>
          <p:cNvSpPr>
            <a:spLocks noChangeArrowheads="1"/>
          </p:cNvSpPr>
          <p:nvPr/>
        </p:nvSpPr>
        <p:spPr bwMode="auto">
          <a:xfrm>
            <a:off x="539750" y="5229225"/>
            <a:ext cx="3887788" cy="144463"/>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29036" name="Rectangle 12"/>
          <p:cNvSpPr>
            <a:spLocks noChangeArrowheads="1"/>
          </p:cNvSpPr>
          <p:nvPr/>
        </p:nvSpPr>
        <p:spPr bwMode="auto">
          <a:xfrm>
            <a:off x="539750" y="3500438"/>
            <a:ext cx="3963988" cy="122237"/>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29037" name="Rectangle 13"/>
          <p:cNvSpPr>
            <a:spLocks noChangeArrowheads="1"/>
          </p:cNvSpPr>
          <p:nvPr/>
        </p:nvSpPr>
        <p:spPr bwMode="auto">
          <a:xfrm>
            <a:off x="539750" y="3771900"/>
            <a:ext cx="3963988" cy="88900"/>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29038" name="Rectangle 14"/>
          <p:cNvSpPr>
            <a:spLocks noChangeArrowheads="1"/>
          </p:cNvSpPr>
          <p:nvPr/>
        </p:nvSpPr>
        <p:spPr bwMode="auto">
          <a:xfrm>
            <a:off x="539750" y="3643313"/>
            <a:ext cx="3963988" cy="73025"/>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29039" name="Rectangle 15"/>
          <p:cNvSpPr>
            <a:spLocks noChangeArrowheads="1"/>
          </p:cNvSpPr>
          <p:nvPr/>
        </p:nvSpPr>
        <p:spPr bwMode="auto">
          <a:xfrm>
            <a:off x="539750" y="3143250"/>
            <a:ext cx="3973513" cy="141288"/>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29040" name="Rectangle 16"/>
          <p:cNvSpPr>
            <a:spLocks noChangeArrowheads="1"/>
          </p:cNvSpPr>
          <p:nvPr/>
        </p:nvSpPr>
        <p:spPr bwMode="auto">
          <a:xfrm>
            <a:off x="539750" y="2997200"/>
            <a:ext cx="3963988" cy="84138"/>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29041" name="Rectangle 17"/>
          <p:cNvSpPr>
            <a:spLocks noChangeArrowheads="1"/>
          </p:cNvSpPr>
          <p:nvPr/>
        </p:nvSpPr>
        <p:spPr bwMode="auto">
          <a:xfrm>
            <a:off x="539750" y="5445125"/>
            <a:ext cx="3887788" cy="144463"/>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29042" name="Rectangle 18"/>
          <p:cNvSpPr>
            <a:spLocks noChangeArrowheads="1"/>
          </p:cNvSpPr>
          <p:nvPr/>
        </p:nvSpPr>
        <p:spPr bwMode="auto">
          <a:xfrm>
            <a:off x="539750" y="4868863"/>
            <a:ext cx="3960813" cy="144462"/>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29043" name="Rectangle 19"/>
          <p:cNvSpPr>
            <a:spLocks noChangeArrowheads="1"/>
          </p:cNvSpPr>
          <p:nvPr/>
        </p:nvSpPr>
        <p:spPr bwMode="auto">
          <a:xfrm>
            <a:off x="4716463" y="4941888"/>
            <a:ext cx="4160837" cy="95250"/>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29044" name="Rectangle 20"/>
          <p:cNvSpPr>
            <a:spLocks noChangeArrowheads="1"/>
          </p:cNvSpPr>
          <p:nvPr/>
        </p:nvSpPr>
        <p:spPr bwMode="auto">
          <a:xfrm>
            <a:off x="4643438" y="4437063"/>
            <a:ext cx="4179887" cy="103187"/>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29045" name="Rectangle 21"/>
          <p:cNvSpPr>
            <a:spLocks noChangeArrowheads="1"/>
          </p:cNvSpPr>
          <p:nvPr/>
        </p:nvSpPr>
        <p:spPr bwMode="auto">
          <a:xfrm>
            <a:off x="4643438" y="3429000"/>
            <a:ext cx="4179887" cy="111125"/>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29046" name="Rectangle 22"/>
          <p:cNvSpPr>
            <a:spLocks noChangeArrowheads="1"/>
          </p:cNvSpPr>
          <p:nvPr/>
        </p:nvSpPr>
        <p:spPr bwMode="auto">
          <a:xfrm>
            <a:off x="4643438" y="2781300"/>
            <a:ext cx="4179887" cy="136525"/>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29047" name="Text Box 23"/>
          <p:cNvSpPr txBox="1">
            <a:spLocks noChangeArrowheads="1"/>
          </p:cNvSpPr>
          <p:nvPr/>
        </p:nvSpPr>
        <p:spPr bwMode="auto">
          <a:xfrm>
            <a:off x="628650" y="6403975"/>
            <a:ext cx="2644775" cy="396875"/>
          </a:xfrm>
          <a:prstGeom prst="rect">
            <a:avLst/>
          </a:prstGeom>
          <a:noFill/>
          <a:ln w="9525" algn="ctr">
            <a:noFill/>
            <a:miter lim="800000"/>
            <a:headEnd/>
            <a:tailEnd/>
          </a:ln>
        </p:spPr>
        <p:txBody>
          <a:bodyPr wrap="none">
            <a:spAutoFit/>
          </a:bodyPr>
          <a:lstStyle/>
          <a:p>
            <a:pPr algn="ctr" eaLnBrk="0" hangingPunct="0"/>
            <a:r>
              <a:rPr lang="fi-FI" sz="2000" dirty="0"/>
              <a:t>How </a:t>
            </a:r>
            <a:r>
              <a:rPr lang="fi-FI" sz="2000" dirty="0" err="1"/>
              <a:t>about</a:t>
            </a:r>
            <a:r>
              <a:rPr lang="fi-FI" sz="2000" dirty="0"/>
              <a:t> p &lt; 0.25?</a:t>
            </a:r>
            <a:endParaRPr lang="en-US" sz="2000" dirty="0"/>
          </a:p>
        </p:txBody>
      </p:sp>
    </p:spTree>
    <p:extLst>
      <p:ext uri="{BB962C8B-B14F-4D97-AF65-F5344CB8AC3E}">
        <p14:creationId xmlns:p14="http://schemas.microsoft.com/office/powerpoint/2010/main" val="231489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0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90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90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90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90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90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90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90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90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90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90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90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90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90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90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90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90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9031" grpId="0" animBg="1"/>
      <p:bldP spid="129032" grpId="0" animBg="1"/>
      <p:bldP spid="129033" grpId="0" animBg="1"/>
      <p:bldP spid="129034" grpId="0" animBg="1"/>
      <p:bldP spid="129035" grpId="0" animBg="1"/>
      <p:bldP spid="129036" grpId="0" animBg="1"/>
      <p:bldP spid="129037" grpId="0" animBg="1"/>
      <p:bldP spid="129038" grpId="0" animBg="1"/>
      <p:bldP spid="129039" grpId="0" animBg="1"/>
      <p:bldP spid="129040" grpId="0" animBg="1"/>
      <p:bldP spid="129041" grpId="0" animBg="1"/>
      <p:bldP spid="129042" grpId="0" animBg="1"/>
      <p:bldP spid="129043" grpId="0" animBg="1"/>
      <p:bldP spid="129044" grpId="0" animBg="1"/>
      <p:bldP spid="129045" grpId="0" animBg="1"/>
      <p:bldP spid="129046" grpId="0" animBg="1"/>
      <p:bldP spid="12904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Graphical illustration of linear regression</a:t>
            </a:r>
          </a:p>
        </p:txBody>
      </p:sp>
      <p:sp>
        <p:nvSpPr>
          <p:cNvPr id="3" name="Content Placeholder 2"/>
          <p:cNvSpPr>
            <a:spLocks noGrp="1"/>
          </p:cNvSpPr>
          <p:nvPr>
            <p:ph sz="half" idx="1"/>
          </p:nvPr>
        </p:nvSpPr>
        <p:spPr/>
        <p:txBody>
          <a:bodyPr>
            <a:normAutofit/>
          </a:bodyPr>
          <a:lstStyle/>
          <a:p>
            <a:pPr marL="342900" indent="-342900">
              <a:buFont typeface="Arial"/>
              <a:buChar char="•"/>
            </a:pPr>
            <a:r>
              <a:rPr lang="en-US" dirty="0"/>
              <a:t>One dependent and one or more independent variables</a:t>
            </a:r>
          </a:p>
          <a:p>
            <a:pPr marL="342900" indent="-342900">
              <a:buFont typeface="Arial"/>
              <a:buChar char="•"/>
            </a:pPr>
            <a:r>
              <a:rPr lang="en-US" dirty="0"/>
              <a:t>Explains conditional mean of the dependent variable</a:t>
            </a:r>
          </a:p>
          <a:p>
            <a:pPr marL="342900" indent="-342900">
              <a:buFont typeface="Arial"/>
              <a:buChar char="•"/>
            </a:pPr>
            <a:r>
              <a:rPr lang="en-US" dirty="0"/>
              <a:t>The dependent variable should be normally distributed around the mean</a:t>
            </a:r>
          </a:p>
          <a:p>
            <a:pPr marL="342900" indent="-342900">
              <a:buFont typeface="Arial"/>
              <a:buChar char="•"/>
            </a:pPr>
            <a:r>
              <a:rPr lang="en-US" dirty="0"/>
              <a:t>The variance (width) of the dependent variable should not depend on the independent variables</a:t>
            </a:r>
          </a:p>
        </p:txBody>
      </p:sp>
      <p:pic>
        <p:nvPicPr>
          <p:cNvPr id="9" name="Content Placeholder 6" descr="Wooldridge - 2009 - Introductory econometrics a modern approach (dragged).pdf"/>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5691" t="42832" r="10710" b="7215"/>
          <a:stretch/>
        </p:blipFill>
        <p:spPr>
          <a:xfrm>
            <a:off x="5006148" y="1854871"/>
            <a:ext cx="4058039" cy="3581183"/>
          </a:xfrm>
          <a:prstGeom prst="rect">
            <a:avLst/>
          </a:prstGeom>
        </p:spPr>
      </p:pic>
      <p:sp>
        <p:nvSpPr>
          <p:cNvPr id="8" name="TextBox 7"/>
          <p:cNvSpPr txBox="1"/>
          <p:nvPr/>
        </p:nvSpPr>
        <p:spPr>
          <a:xfrm>
            <a:off x="1143505" y="6597312"/>
            <a:ext cx="6764672" cy="153888"/>
          </a:xfrm>
          <a:prstGeom prst="rect">
            <a:avLst/>
          </a:prstGeom>
          <a:noFill/>
        </p:spPr>
        <p:txBody>
          <a:bodyPr wrap="none" lIns="0" tIns="0" rIns="0" bIns="0" rtlCol="0">
            <a:spAutoFit/>
          </a:bodyPr>
          <a:lstStyle/>
          <a:p>
            <a:r>
              <a:rPr lang="en-US" sz="1000" dirty="0"/>
              <a:t>Wooldridge, J. M. (2009). </a:t>
            </a:r>
            <a:r>
              <a:rPr lang="en-US" sz="1000" i="1" dirty="0"/>
              <a:t>Introductory econometrics: a modern approach</a:t>
            </a:r>
            <a:r>
              <a:rPr lang="en-US" sz="1000" dirty="0"/>
              <a:t> (4th ed.). Mason, OH: South Western, Cengage Learning.</a:t>
            </a:r>
            <a:endParaRPr lang="en-US" sz="1000" b="1" dirty="0"/>
          </a:p>
        </p:txBody>
      </p:sp>
    </p:spTree>
    <p:extLst>
      <p:ext uri="{BB962C8B-B14F-4D97-AF65-F5344CB8AC3E}">
        <p14:creationId xmlns:p14="http://schemas.microsoft.com/office/powerpoint/2010/main" val="41115299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A11420-0952-C542-89FF-88479B41A89F}"/>
              </a:ext>
            </a:extLst>
          </p:cNvPr>
          <p:cNvSpPr>
            <a:spLocks noGrp="1"/>
          </p:cNvSpPr>
          <p:nvPr>
            <p:ph type="title"/>
          </p:nvPr>
        </p:nvSpPr>
        <p:spPr/>
        <p:txBody>
          <a:bodyPr/>
          <a:lstStyle/>
          <a:p>
            <a:r>
              <a:rPr lang="fi-FI" dirty="0" err="1"/>
              <a:t>Models</a:t>
            </a:r>
            <a:r>
              <a:rPr lang="fi-FI" dirty="0"/>
              <a:t>, </a:t>
            </a:r>
            <a:r>
              <a:rPr lang="fi-FI" dirty="0" err="1"/>
              <a:t>estimators</a:t>
            </a:r>
            <a:r>
              <a:rPr lang="fi-FI" dirty="0"/>
              <a:t>, and </a:t>
            </a:r>
            <a:r>
              <a:rPr lang="fi-FI" dirty="0" err="1"/>
              <a:t>assumptions</a:t>
            </a:r>
            <a:endParaRPr lang="fi-FI" dirty="0"/>
          </a:p>
        </p:txBody>
      </p:sp>
      <p:sp>
        <p:nvSpPr>
          <p:cNvPr id="2" name="Text Placeholder 1">
            <a:extLst>
              <a:ext uri="{FF2B5EF4-FFF2-40B4-BE49-F238E27FC236}">
                <a16:creationId xmlns:a16="http://schemas.microsoft.com/office/drawing/2014/main" id="{FB3CC69A-536A-C140-8E4C-21A3CCB18A1A}"/>
              </a:ext>
            </a:extLst>
          </p:cNvPr>
          <p:cNvSpPr>
            <a:spLocks noGrp="1"/>
          </p:cNvSpPr>
          <p:nvPr>
            <p:ph type="body" idx="1"/>
          </p:nvPr>
        </p:nvSpPr>
        <p:spPr/>
        <p:txBody>
          <a:bodyPr/>
          <a:lstStyle/>
          <a:p>
            <a:r>
              <a:rPr lang="fi-FI" dirty="0" err="1"/>
              <a:t>Models</a:t>
            </a:r>
            <a:endParaRPr lang="fi-FI" dirty="0"/>
          </a:p>
        </p:txBody>
      </p:sp>
      <p:sp>
        <p:nvSpPr>
          <p:cNvPr id="9" name="Content Placeholder 8">
            <a:extLst>
              <a:ext uri="{FF2B5EF4-FFF2-40B4-BE49-F238E27FC236}">
                <a16:creationId xmlns:a16="http://schemas.microsoft.com/office/drawing/2014/main" id="{8EDE26C2-9A62-8A4E-B762-F1A4447CB3E0}"/>
              </a:ext>
            </a:extLst>
          </p:cNvPr>
          <p:cNvSpPr>
            <a:spLocks noGrp="1"/>
          </p:cNvSpPr>
          <p:nvPr>
            <p:ph sz="half" idx="2"/>
          </p:nvPr>
        </p:nvSpPr>
        <p:spPr>
          <a:xfrm>
            <a:off x="629841" y="2505075"/>
            <a:ext cx="7886700" cy="4241714"/>
          </a:xfrm>
        </p:spPr>
        <p:txBody>
          <a:bodyPr>
            <a:normAutofit lnSpcReduction="10000"/>
          </a:bodyPr>
          <a:lstStyle/>
          <a:p>
            <a:r>
              <a:rPr lang="en-US" sz="2000" i="1" dirty="0"/>
              <a:t>y = β</a:t>
            </a:r>
            <a:r>
              <a:rPr lang="en-US" sz="2000" i="1" baseline="-25000" dirty="0"/>
              <a:t>0</a:t>
            </a:r>
            <a:r>
              <a:rPr lang="en-US" sz="2000" i="1" dirty="0"/>
              <a:t> + β</a:t>
            </a:r>
            <a:r>
              <a:rPr lang="en-US" sz="2000" i="1" baseline="-25000" dirty="0"/>
              <a:t>1</a:t>
            </a:r>
            <a:r>
              <a:rPr lang="en-US" sz="2000" i="1" dirty="0"/>
              <a:t>x</a:t>
            </a:r>
            <a:r>
              <a:rPr lang="en-US" sz="2000" i="1" baseline="-25000" dirty="0"/>
              <a:t>1 </a:t>
            </a:r>
            <a:r>
              <a:rPr lang="en-US" sz="2000" i="1" dirty="0"/>
              <a:t>+ … + β</a:t>
            </a:r>
            <a:r>
              <a:rPr lang="en-US" sz="2000" i="1" baseline="-25000" dirty="0" err="1"/>
              <a:t>k</a:t>
            </a:r>
            <a:r>
              <a:rPr lang="en-US" sz="2000" i="1" dirty="0" err="1"/>
              <a:t>x</a:t>
            </a:r>
            <a:r>
              <a:rPr lang="en-US" sz="2000" i="1" baseline="-25000" dirty="0" err="1"/>
              <a:t>k</a:t>
            </a:r>
            <a:r>
              <a:rPr lang="en-US" sz="2000" i="1" baseline="-25000" dirty="0"/>
              <a:t> </a:t>
            </a:r>
            <a:r>
              <a:rPr lang="en-US" sz="2000" i="1" dirty="0"/>
              <a:t>+ u</a:t>
            </a:r>
          </a:p>
          <a:p>
            <a:endParaRPr lang="en-US" sz="2000" i="1" dirty="0"/>
          </a:p>
          <a:p>
            <a:r>
              <a:rPr lang="en-US" sz="2000" dirty="0"/>
              <a:t>E</a:t>
            </a:r>
            <a:r>
              <a:rPr lang="en-US" sz="2000" i="1" dirty="0"/>
              <a:t>(y) = f(β</a:t>
            </a:r>
            <a:r>
              <a:rPr lang="en-US" sz="2000" i="1" baseline="-25000" dirty="0"/>
              <a:t>0</a:t>
            </a:r>
            <a:r>
              <a:rPr lang="en-US" sz="2000" i="1" dirty="0"/>
              <a:t> + β</a:t>
            </a:r>
            <a:r>
              <a:rPr lang="en-US" sz="2000" i="1" baseline="-25000" dirty="0"/>
              <a:t>1</a:t>
            </a:r>
            <a:r>
              <a:rPr lang="en-US" sz="2000" i="1" dirty="0"/>
              <a:t>x</a:t>
            </a:r>
            <a:r>
              <a:rPr lang="en-US" sz="2000" i="1" baseline="-25000" dirty="0"/>
              <a:t>1 </a:t>
            </a:r>
            <a:r>
              <a:rPr lang="en-US" sz="2000" i="1" dirty="0"/>
              <a:t>+ … + β</a:t>
            </a:r>
            <a:r>
              <a:rPr lang="en-US" sz="2000" i="1" baseline="-25000" dirty="0" err="1"/>
              <a:t>k</a:t>
            </a:r>
            <a:r>
              <a:rPr lang="en-US" sz="2000" i="1" dirty="0" err="1"/>
              <a:t>x</a:t>
            </a:r>
            <a:r>
              <a:rPr lang="en-US" sz="2000" i="1" baseline="-25000" dirty="0" err="1"/>
              <a:t>k</a:t>
            </a:r>
            <a:r>
              <a:rPr lang="en-US" sz="2000" i="1" dirty="0"/>
              <a:t>)</a:t>
            </a:r>
            <a:br>
              <a:rPr lang="en-US" sz="2000" i="1" dirty="0"/>
            </a:br>
            <a:r>
              <a:rPr lang="en-US" sz="2000" i="1" dirty="0"/>
              <a:t>     y ~ </a:t>
            </a:r>
            <a:r>
              <a:rPr lang="fi-FI" sz="2000" i="1" dirty="0" err="1"/>
              <a:t>distribution</a:t>
            </a:r>
            <a:endParaRPr lang="fi-FI" sz="2000" i="1" dirty="0"/>
          </a:p>
          <a:p>
            <a:r>
              <a:rPr lang="en-US" sz="2000" i="1" dirty="0" err="1"/>
              <a:t>y</a:t>
            </a:r>
            <a:r>
              <a:rPr lang="en-US" sz="2000" i="1" baseline="-25000" dirty="0" err="1"/>
              <a:t>ij</a:t>
            </a:r>
            <a:r>
              <a:rPr lang="en-US" sz="2000" i="1" dirty="0"/>
              <a:t> = β</a:t>
            </a:r>
            <a:r>
              <a:rPr lang="en-US" sz="2000" i="1" baseline="-25000" dirty="0"/>
              <a:t>0</a:t>
            </a:r>
            <a:r>
              <a:rPr lang="en-US" sz="2000" i="1" dirty="0"/>
              <a:t> + β</a:t>
            </a:r>
            <a:r>
              <a:rPr lang="en-US" sz="2000" i="1" baseline="-25000" dirty="0"/>
              <a:t>1</a:t>
            </a:r>
            <a:r>
              <a:rPr lang="en-US" sz="2000" i="1" dirty="0"/>
              <a:t>x</a:t>
            </a:r>
            <a:r>
              <a:rPr lang="en-US" sz="2000" i="1" baseline="-25000" dirty="0"/>
              <a:t>1ij </a:t>
            </a:r>
            <a:r>
              <a:rPr lang="en-US" sz="2000" i="1" dirty="0"/>
              <a:t>+ … + β</a:t>
            </a:r>
            <a:r>
              <a:rPr lang="en-US" sz="2000" i="1" baseline="-25000" dirty="0" err="1"/>
              <a:t>k</a:t>
            </a:r>
            <a:r>
              <a:rPr lang="en-US" sz="2000" i="1" dirty="0" err="1"/>
              <a:t>x</a:t>
            </a:r>
            <a:r>
              <a:rPr lang="en-US" sz="2000" i="1" baseline="-25000" dirty="0" err="1"/>
              <a:t>kij</a:t>
            </a:r>
            <a:r>
              <a:rPr lang="en-US" sz="2000" i="1" baseline="-25000" dirty="0"/>
              <a:t> </a:t>
            </a:r>
            <a:r>
              <a:rPr lang="en-US" sz="2000" i="1" dirty="0"/>
              <a:t>+ </a:t>
            </a:r>
            <a:r>
              <a:rPr lang="en-US" sz="2000" i="1" dirty="0" err="1"/>
              <a:t>u</a:t>
            </a:r>
            <a:r>
              <a:rPr lang="en-US" sz="2000" i="1" baseline="-25000" dirty="0" err="1"/>
              <a:t>i</a:t>
            </a:r>
            <a:r>
              <a:rPr lang="en-US" sz="2000" i="1" baseline="-25000" dirty="0"/>
              <a:t> </a:t>
            </a:r>
            <a:r>
              <a:rPr lang="en-US" sz="2000" i="1" dirty="0"/>
              <a:t>+ </a:t>
            </a:r>
            <a:r>
              <a:rPr lang="en-US" sz="2000" i="1" dirty="0" err="1"/>
              <a:t>u</a:t>
            </a:r>
            <a:r>
              <a:rPr lang="en-US" sz="2000" i="1" baseline="-25000" dirty="0" err="1"/>
              <a:t>ij</a:t>
            </a:r>
            <a:endParaRPr lang="en-US" sz="2000" i="1" baseline="-25000" dirty="0"/>
          </a:p>
          <a:p>
            <a:endParaRPr lang="en-US" sz="2000" i="1" baseline="-25000" dirty="0"/>
          </a:p>
          <a:p>
            <a:pPr marL="0" indent="0">
              <a:buNone/>
            </a:pPr>
            <a:r>
              <a:rPr lang="en-US" sz="1800" b="1" dirty="0"/>
              <a:t>Assumptions</a:t>
            </a:r>
          </a:p>
          <a:p>
            <a:r>
              <a:rPr lang="en-US" sz="1800" b="1" dirty="0"/>
              <a:t>Properties (</a:t>
            </a:r>
            <a:r>
              <a:rPr lang="en-US" sz="1800" dirty="0"/>
              <a:t>consistency, </a:t>
            </a:r>
            <a:r>
              <a:rPr lang="en-US" sz="1800" dirty="0" err="1"/>
              <a:t>unbiasdness</a:t>
            </a:r>
            <a:r>
              <a:rPr lang="en-US" sz="1800" dirty="0"/>
              <a:t>, </a:t>
            </a:r>
            <a:br>
              <a:rPr lang="en-US" sz="1800" dirty="0"/>
            </a:br>
            <a:r>
              <a:rPr lang="en-US" sz="1800" dirty="0"/>
              <a:t>efficiency, normality of estimates</a:t>
            </a:r>
            <a:r>
              <a:rPr lang="en-US" sz="1800" b="1" dirty="0"/>
              <a:t>) </a:t>
            </a:r>
            <a:br>
              <a:rPr lang="en-US" sz="1800" b="1" dirty="0"/>
            </a:br>
            <a:r>
              <a:rPr lang="en-US" sz="1800" b="1" dirty="0"/>
              <a:t>have been proven under certain </a:t>
            </a:r>
            <a:br>
              <a:rPr lang="en-US" sz="1800" b="1" dirty="0"/>
            </a:br>
            <a:r>
              <a:rPr lang="en-US" sz="1800" b="1" dirty="0"/>
              <a:t>ideal conditions</a:t>
            </a:r>
          </a:p>
          <a:p>
            <a:pPr marL="0" indent="0">
              <a:buNone/>
            </a:pPr>
            <a:r>
              <a:rPr lang="fi-FI" dirty="0"/>
              <a:t>⇒ </a:t>
            </a:r>
            <a:r>
              <a:rPr lang="fi-FI" sz="1800" dirty="0" err="1"/>
              <a:t>The</a:t>
            </a:r>
            <a:r>
              <a:rPr lang="fi-FI" sz="1800" dirty="0"/>
              <a:t> </a:t>
            </a:r>
            <a:r>
              <a:rPr lang="fi-FI" sz="1800" dirty="0" err="1"/>
              <a:t>estimator</a:t>
            </a:r>
            <a:r>
              <a:rPr lang="fi-FI" sz="1800" dirty="0"/>
              <a:t> is </a:t>
            </a:r>
            <a:r>
              <a:rPr lang="fi-FI" sz="1800" dirty="0" err="1"/>
              <a:t>useful</a:t>
            </a:r>
            <a:r>
              <a:rPr lang="fi-FI" sz="1800" dirty="0"/>
              <a:t> </a:t>
            </a:r>
            <a:r>
              <a:rPr lang="fi-FI" sz="1800" dirty="0" err="1"/>
              <a:t>when</a:t>
            </a:r>
            <a:r>
              <a:rPr lang="fi-FI" sz="1800" dirty="0"/>
              <a:t> </a:t>
            </a:r>
            <a:r>
              <a:rPr lang="fi-FI" sz="1800" dirty="0" err="1"/>
              <a:t>we</a:t>
            </a:r>
            <a:r>
              <a:rPr lang="fi-FI" sz="1800" dirty="0"/>
              <a:t> </a:t>
            </a:r>
            <a:r>
              <a:rPr lang="fi-FI" sz="1800" dirty="0" err="1"/>
              <a:t>are</a:t>
            </a:r>
            <a:r>
              <a:rPr lang="fi-FI" sz="1800" dirty="0"/>
              <a:t> </a:t>
            </a:r>
            <a:r>
              <a:rPr lang="fi-FI" sz="1800" dirty="0" err="1"/>
              <a:t>close</a:t>
            </a:r>
            <a:r>
              <a:rPr lang="fi-FI" sz="1800" dirty="0"/>
              <a:t> to </a:t>
            </a:r>
            <a:r>
              <a:rPr lang="fi-FI" sz="1800" dirty="0" err="1"/>
              <a:t>these</a:t>
            </a:r>
            <a:r>
              <a:rPr lang="fi-FI" sz="1800" dirty="0"/>
              <a:t> </a:t>
            </a:r>
            <a:r>
              <a:rPr lang="fi-FI" sz="1800" dirty="0" err="1"/>
              <a:t>conditions</a:t>
            </a:r>
            <a:endParaRPr lang="fi-FI" sz="1800" dirty="0"/>
          </a:p>
          <a:p>
            <a:pPr marL="0" indent="0">
              <a:buNone/>
            </a:pPr>
            <a:r>
              <a:rPr lang="fi-FI" dirty="0"/>
              <a:t>⇏</a:t>
            </a:r>
            <a:r>
              <a:rPr lang="fi-FI" sz="1800" dirty="0"/>
              <a:t> </a:t>
            </a:r>
            <a:r>
              <a:rPr lang="fi-FI" sz="1800" dirty="0" err="1"/>
              <a:t>The</a:t>
            </a:r>
            <a:r>
              <a:rPr lang="fi-FI" sz="1800" dirty="0"/>
              <a:t> </a:t>
            </a:r>
            <a:r>
              <a:rPr lang="fi-FI" sz="1800" dirty="0" err="1"/>
              <a:t>estimator</a:t>
            </a:r>
            <a:r>
              <a:rPr lang="fi-FI" sz="1800" dirty="0"/>
              <a:t> is </a:t>
            </a:r>
            <a:r>
              <a:rPr lang="fi-FI" sz="1800" dirty="0" err="1"/>
              <a:t>useless</a:t>
            </a:r>
            <a:r>
              <a:rPr lang="fi-FI" sz="1800" dirty="0"/>
              <a:t> </a:t>
            </a:r>
            <a:r>
              <a:rPr lang="fi-FI" sz="1800" dirty="0" err="1"/>
              <a:t>when</a:t>
            </a:r>
            <a:r>
              <a:rPr lang="fi-FI" sz="1800" dirty="0"/>
              <a:t> </a:t>
            </a:r>
            <a:r>
              <a:rPr lang="fi-FI" sz="1800" dirty="0" err="1"/>
              <a:t>these</a:t>
            </a:r>
            <a:r>
              <a:rPr lang="fi-FI" sz="1800" dirty="0"/>
              <a:t> </a:t>
            </a:r>
            <a:r>
              <a:rPr lang="fi-FI" sz="1800" dirty="0" err="1"/>
              <a:t>conditions</a:t>
            </a:r>
            <a:r>
              <a:rPr lang="fi-FI" sz="1800" dirty="0"/>
              <a:t> </a:t>
            </a:r>
            <a:r>
              <a:rPr lang="fi-FI" sz="1800" dirty="0" err="1"/>
              <a:t>do</a:t>
            </a:r>
            <a:r>
              <a:rPr lang="fi-FI" sz="1800" dirty="0"/>
              <a:t> </a:t>
            </a:r>
            <a:r>
              <a:rPr lang="fi-FI" sz="1800" dirty="0" err="1"/>
              <a:t>not</a:t>
            </a:r>
            <a:r>
              <a:rPr lang="fi-FI" sz="1800" dirty="0"/>
              <a:t> </a:t>
            </a:r>
            <a:r>
              <a:rPr lang="fi-FI" sz="1800" dirty="0" err="1"/>
              <a:t>hold</a:t>
            </a:r>
            <a:endParaRPr lang="en-US" sz="1800" b="1" dirty="0"/>
          </a:p>
          <a:p>
            <a:pPr marL="0" indent="0">
              <a:buNone/>
            </a:pPr>
            <a:endParaRPr lang="en-US" sz="1800" b="1" dirty="0"/>
          </a:p>
          <a:p>
            <a:endParaRPr lang="en-US" sz="1800" b="1" dirty="0"/>
          </a:p>
          <a:p>
            <a:endParaRPr lang="en-US" sz="1900" b="1" dirty="0"/>
          </a:p>
          <a:p>
            <a:endParaRPr lang="en-US" sz="2000" i="1" dirty="0"/>
          </a:p>
          <a:p>
            <a:pPr marL="0" indent="0">
              <a:buNone/>
            </a:pPr>
            <a:endParaRPr lang="en-US" sz="2000" i="1" dirty="0"/>
          </a:p>
        </p:txBody>
      </p:sp>
      <p:sp>
        <p:nvSpPr>
          <p:cNvPr id="6" name="Text Placeholder 5">
            <a:extLst>
              <a:ext uri="{FF2B5EF4-FFF2-40B4-BE49-F238E27FC236}">
                <a16:creationId xmlns:a16="http://schemas.microsoft.com/office/drawing/2014/main" id="{385C4928-7A5B-F54F-91A3-D572CACBA4B8}"/>
              </a:ext>
            </a:extLst>
          </p:cNvPr>
          <p:cNvSpPr>
            <a:spLocks noGrp="1"/>
          </p:cNvSpPr>
          <p:nvPr>
            <p:ph type="body" sz="quarter" idx="3"/>
          </p:nvPr>
        </p:nvSpPr>
        <p:spPr/>
        <p:txBody>
          <a:bodyPr/>
          <a:lstStyle/>
          <a:p>
            <a:r>
              <a:rPr lang="fi-FI" dirty="0" err="1"/>
              <a:t>Estimators</a:t>
            </a:r>
            <a:endParaRPr lang="fi-FI" dirty="0"/>
          </a:p>
        </p:txBody>
      </p:sp>
      <p:sp>
        <p:nvSpPr>
          <p:cNvPr id="10" name="Content Placeholder 9">
            <a:extLst>
              <a:ext uri="{FF2B5EF4-FFF2-40B4-BE49-F238E27FC236}">
                <a16:creationId xmlns:a16="http://schemas.microsoft.com/office/drawing/2014/main" id="{1BE15B25-6EE0-A644-B96A-10425155291A}"/>
              </a:ext>
            </a:extLst>
          </p:cNvPr>
          <p:cNvSpPr>
            <a:spLocks noGrp="1"/>
          </p:cNvSpPr>
          <p:nvPr>
            <p:ph sz="quarter" idx="4"/>
          </p:nvPr>
        </p:nvSpPr>
        <p:spPr/>
        <p:txBody>
          <a:bodyPr>
            <a:normAutofit lnSpcReduction="10000"/>
          </a:bodyPr>
          <a:lstStyle/>
          <a:p>
            <a:r>
              <a:rPr lang="fi-FI" sz="1800" dirty="0"/>
              <a:t>OLS: </a:t>
            </a:r>
            <a:r>
              <a:rPr lang="fi-FI" sz="1800" dirty="0" err="1"/>
              <a:t>Minimize</a:t>
            </a:r>
            <a:r>
              <a:rPr lang="fi-FI" sz="1800" dirty="0"/>
              <a:t> </a:t>
            </a:r>
            <a:r>
              <a:rPr lang="fi-FI" sz="1800" dirty="0" err="1"/>
              <a:t>the</a:t>
            </a:r>
            <a:r>
              <a:rPr lang="fi-FI" sz="1800" dirty="0"/>
              <a:t> </a:t>
            </a:r>
            <a:r>
              <a:rPr lang="fi-FI" sz="1800" dirty="0" err="1"/>
              <a:t>sum</a:t>
            </a:r>
            <a:r>
              <a:rPr lang="fi-FI" sz="1800" dirty="0"/>
              <a:t> of </a:t>
            </a:r>
            <a:r>
              <a:rPr lang="fi-FI" sz="1800" dirty="0" err="1"/>
              <a:t>squared</a:t>
            </a:r>
            <a:r>
              <a:rPr lang="fi-FI" sz="1800" dirty="0"/>
              <a:t> </a:t>
            </a:r>
            <a:r>
              <a:rPr lang="fi-FI" sz="1800" dirty="0" err="1"/>
              <a:t>residuals</a:t>
            </a:r>
            <a:endParaRPr lang="fi-FI" sz="1800" dirty="0"/>
          </a:p>
          <a:p>
            <a:r>
              <a:rPr lang="fi-FI" sz="1800" dirty="0"/>
              <a:t>WLS: </a:t>
            </a:r>
            <a:r>
              <a:rPr lang="fi-FI" sz="1800" dirty="0" err="1"/>
              <a:t>Minimize</a:t>
            </a:r>
            <a:r>
              <a:rPr lang="fi-FI" sz="1800" dirty="0"/>
              <a:t> </a:t>
            </a:r>
            <a:r>
              <a:rPr lang="fi-FI" sz="1800" dirty="0" err="1"/>
              <a:t>the</a:t>
            </a:r>
            <a:r>
              <a:rPr lang="fi-FI" sz="1800" dirty="0"/>
              <a:t> </a:t>
            </a:r>
            <a:r>
              <a:rPr lang="fi-FI" sz="1800" dirty="0" err="1"/>
              <a:t>sum</a:t>
            </a:r>
            <a:r>
              <a:rPr lang="fi-FI" sz="1800" dirty="0"/>
              <a:t> of </a:t>
            </a:r>
            <a:r>
              <a:rPr lang="fi-FI" sz="1800" b="1" dirty="0" err="1"/>
              <a:t>weighted</a:t>
            </a:r>
            <a:r>
              <a:rPr lang="fi-FI" sz="1800" dirty="0"/>
              <a:t> </a:t>
            </a:r>
            <a:r>
              <a:rPr lang="fi-FI" sz="1800" dirty="0" err="1"/>
              <a:t>squared</a:t>
            </a:r>
            <a:r>
              <a:rPr lang="fi-FI" sz="1800" dirty="0"/>
              <a:t> </a:t>
            </a:r>
            <a:r>
              <a:rPr lang="fi-FI" sz="1800" dirty="0" err="1"/>
              <a:t>residuals</a:t>
            </a:r>
            <a:endParaRPr lang="fi-FI" sz="1800" dirty="0"/>
          </a:p>
          <a:p>
            <a:r>
              <a:rPr lang="fi-FI" sz="1800" dirty="0"/>
              <a:t>FGLS: </a:t>
            </a:r>
            <a:r>
              <a:rPr lang="fi-FI" sz="1800" dirty="0" err="1"/>
              <a:t>Use</a:t>
            </a:r>
            <a:r>
              <a:rPr lang="fi-FI" sz="1800" dirty="0"/>
              <a:t> WLS </a:t>
            </a:r>
            <a:r>
              <a:rPr lang="fi-FI" sz="1800" dirty="0" err="1"/>
              <a:t>with</a:t>
            </a:r>
            <a:r>
              <a:rPr lang="fi-FI" sz="1800" dirty="0"/>
              <a:t> </a:t>
            </a:r>
            <a:r>
              <a:rPr lang="fi-FI" sz="1800" dirty="0" err="1"/>
              <a:t>weights</a:t>
            </a:r>
            <a:r>
              <a:rPr lang="fi-FI" sz="1800" dirty="0"/>
              <a:t> </a:t>
            </a:r>
            <a:r>
              <a:rPr lang="fi-FI" sz="1800" dirty="0" err="1"/>
              <a:t>estimated</a:t>
            </a:r>
            <a:r>
              <a:rPr lang="fi-FI" sz="1800" dirty="0"/>
              <a:t> </a:t>
            </a:r>
            <a:r>
              <a:rPr lang="fi-FI" sz="1800" dirty="0" err="1"/>
              <a:t>from</a:t>
            </a:r>
            <a:r>
              <a:rPr lang="fi-FI" sz="1800" dirty="0"/>
              <a:t> data</a:t>
            </a:r>
          </a:p>
          <a:p>
            <a:r>
              <a:rPr lang="fi-FI" sz="1800" dirty="0"/>
              <a:t>IRLS: </a:t>
            </a:r>
            <a:r>
              <a:rPr lang="fi-FI" sz="1800" dirty="0" err="1"/>
              <a:t>Use</a:t>
            </a:r>
            <a:r>
              <a:rPr lang="fi-FI" sz="1800" dirty="0"/>
              <a:t> WLS </a:t>
            </a:r>
            <a:r>
              <a:rPr lang="fi-FI" sz="1800" dirty="0" err="1"/>
              <a:t>but</a:t>
            </a:r>
            <a:r>
              <a:rPr lang="fi-FI" sz="1800" dirty="0"/>
              <a:t> </a:t>
            </a:r>
            <a:r>
              <a:rPr lang="fi-FI" sz="1800" dirty="0" err="1"/>
              <a:t>interatively</a:t>
            </a:r>
            <a:r>
              <a:rPr lang="fi-FI" sz="1800" dirty="0"/>
              <a:t> </a:t>
            </a:r>
            <a:r>
              <a:rPr lang="fi-FI" sz="1800" dirty="0" err="1"/>
              <a:t>adjusting</a:t>
            </a:r>
            <a:r>
              <a:rPr lang="fi-FI" sz="1800" dirty="0"/>
              <a:t> </a:t>
            </a:r>
            <a:r>
              <a:rPr lang="fi-FI" sz="1800" dirty="0" err="1"/>
              <a:t>weights</a:t>
            </a:r>
            <a:r>
              <a:rPr lang="fi-FI" sz="1800" dirty="0"/>
              <a:t> </a:t>
            </a:r>
            <a:r>
              <a:rPr lang="fi-FI" sz="1800" dirty="0" err="1"/>
              <a:t>based</a:t>
            </a:r>
            <a:r>
              <a:rPr lang="fi-FI" sz="1800" dirty="0"/>
              <a:t> on </a:t>
            </a:r>
            <a:r>
              <a:rPr lang="fi-FI" sz="1800" dirty="0" err="1"/>
              <a:t>the</a:t>
            </a:r>
            <a:r>
              <a:rPr lang="fi-FI" sz="1800" dirty="0"/>
              <a:t> </a:t>
            </a:r>
            <a:r>
              <a:rPr lang="fi-FI" sz="1800" dirty="0" err="1"/>
              <a:t>previous</a:t>
            </a:r>
            <a:r>
              <a:rPr lang="fi-FI" sz="1800" dirty="0"/>
              <a:t> </a:t>
            </a:r>
            <a:r>
              <a:rPr lang="fi-FI" sz="1800" dirty="0" err="1"/>
              <a:t>iteration</a:t>
            </a:r>
            <a:endParaRPr lang="fi-FI" sz="1800" dirty="0"/>
          </a:p>
        </p:txBody>
      </p:sp>
    </p:spTree>
    <p:extLst>
      <p:ext uri="{BB962C8B-B14F-4D97-AF65-F5344CB8AC3E}">
        <p14:creationId xmlns:p14="http://schemas.microsoft.com/office/powerpoint/2010/main" val="15192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Consistency and</a:t>
            </a:r>
            <a:br>
              <a:rPr lang="en-US" dirty="0"/>
            </a:br>
            <a:r>
              <a:rPr lang="en-US" dirty="0"/>
              <a:t>unbiasedness 1/2</a:t>
            </a:r>
          </a:p>
        </p:txBody>
      </p:sp>
      <p:pic>
        <p:nvPicPr>
          <p:cNvPr id="6" name="Picture 5" descr="Wooldridge_2009_Introductory econometrics (dragged).pdf"/>
          <p:cNvPicPr>
            <a:picLocks noChangeAspect="1"/>
          </p:cNvPicPr>
          <p:nvPr/>
        </p:nvPicPr>
        <p:blipFill rotWithShape="1">
          <a:blip r:embed="rId2">
            <a:extLst>
              <a:ext uri="{28A0092B-C50C-407E-A947-70E740481C1C}">
                <a14:useLocalDpi xmlns:a14="http://schemas.microsoft.com/office/drawing/2010/main" val="0"/>
              </a:ext>
            </a:extLst>
          </a:blip>
          <a:srcRect t="42435" b="41622"/>
          <a:stretch/>
        </p:blipFill>
        <p:spPr>
          <a:xfrm>
            <a:off x="-924056" y="3127997"/>
            <a:ext cx="10096500" cy="2092590"/>
          </a:xfrm>
          <a:prstGeom prst="rect">
            <a:avLst/>
          </a:prstGeom>
        </p:spPr>
      </p:pic>
      <p:pic>
        <p:nvPicPr>
          <p:cNvPr id="7" name="Picture 6" descr="Wooldridge_2009_Introductory econometrics (dragged).pdf"/>
          <p:cNvPicPr>
            <a:picLocks noChangeAspect="1"/>
          </p:cNvPicPr>
          <p:nvPr/>
        </p:nvPicPr>
        <p:blipFill rotWithShape="1">
          <a:blip r:embed="rId2">
            <a:extLst>
              <a:ext uri="{28A0092B-C50C-407E-A947-70E740481C1C}">
                <a14:useLocalDpi xmlns:a14="http://schemas.microsoft.com/office/drawing/2010/main" val="0"/>
              </a:ext>
            </a:extLst>
          </a:blip>
          <a:srcRect t="72834" b="16980"/>
          <a:stretch/>
        </p:blipFill>
        <p:spPr>
          <a:xfrm>
            <a:off x="-924056" y="5220587"/>
            <a:ext cx="10096500" cy="1336928"/>
          </a:xfrm>
          <a:prstGeom prst="rect">
            <a:avLst/>
          </a:prstGeom>
        </p:spPr>
      </p:pic>
      <p:pic>
        <p:nvPicPr>
          <p:cNvPr id="5" name="Content Placeholder 6" descr="Wooldridge - 2009 - Introductory econometrics a modern approach (dragged).pdf">
            <a:extLst>
              <a:ext uri="{FF2B5EF4-FFF2-40B4-BE49-F238E27FC236}">
                <a16:creationId xmlns:a16="http://schemas.microsoft.com/office/drawing/2014/main" id="{86255B71-7619-D748-BCDF-AD15DEF567D5}"/>
              </a:ext>
            </a:extLst>
          </p:cNvPr>
          <p:cNvPicPr>
            <a:picLocks noChangeAspect="1"/>
          </p:cNvPicPr>
          <p:nvPr/>
        </p:nvPicPr>
        <p:blipFill rotWithShape="1">
          <a:blip r:embed="rId3">
            <a:extLst>
              <a:ext uri="{28A0092B-C50C-407E-A947-70E740481C1C}">
                <a14:useLocalDpi xmlns:a14="http://schemas.microsoft.com/office/drawing/2010/main" val="0"/>
              </a:ext>
            </a:extLst>
          </a:blip>
          <a:srcRect l="15691" t="42832" r="10710" b="7215"/>
          <a:stretch/>
        </p:blipFill>
        <p:spPr>
          <a:xfrm>
            <a:off x="5511115" y="208420"/>
            <a:ext cx="3370596" cy="2974521"/>
          </a:xfrm>
          <a:prstGeom prst="rect">
            <a:avLst/>
          </a:prstGeom>
        </p:spPr>
      </p:pic>
    </p:spTree>
    <p:extLst>
      <p:ext uri="{BB962C8B-B14F-4D97-AF65-F5344CB8AC3E}">
        <p14:creationId xmlns:p14="http://schemas.microsoft.com/office/powerpoint/2010/main" val="11945463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Consistency and </a:t>
            </a:r>
            <a:br>
              <a:rPr lang="en-US" dirty="0"/>
            </a:br>
            <a:r>
              <a:rPr lang="en-US" dirty="0"/>
              <a:t>unbiasedness 2/2</a:t>
            </a:r>
          </a:p>
        </p:txBody>
      </p:sp>
      <p:pic>
        <p:nvPicPr>
          <p:cNvPr id="3" name="Picture 2" descr="Wooldridge_2009_Introductory econometrics (dragged).pdf"/>
          <p:cNvPicPr>
            <a:picLocks noChangeAspect="1"/>
          </p:cNvPicPr>
          <p:nvPr/>
        </p:nvPicPr>
        <p:blipFill rotWithShape="1">
          <a:blip r:embed="rId2">
            <a:extLst>
              <a:ext uri="{28A0092B-C50C-407E-A947-70E740481C1C}">
                <a14:useLocalDpi xmlns:a14="http://schemas.microsoft.com/office/drawing/2010/main" val="0"/>
              </a:ext>
            </a:extLst>
          </a:blip>
          <a:srcRect t="39368" b="51188"/>
          <a:stretch/>
        </p:blipFill>
        <p:spPr>
          <a:xfrm>
            <a:off x="-793330" y="3128650"/>
            <a:ext cx="10096500" cy="1239567"/>
          </a:xfrm>
          <a:prstGeom prst="rect">
            <a:avLst/>
          </a:prstGeom>
        </p:spPr>
      </p:pic>
      <p:pic>
        <p:nvPicPr>
          <p:cNvPr id="9" name="Picture 8" descr="Wooldridge_2009_Introductory econometrics (dragged).pdf"/>
          <p:cNvPicPr>
            <a:picLocks noChangeAspect="1"/>
          </p:cNvPicPr>
          <p:nvPr/>
        </p:nvPicPr>
        <p:blipFill rotWithShape="1">
          <a:blip r:embed="rId3">
            <a:extLst>
              <a:ext uri="{28A0092B-C50C-407E-A947-70E740481C1C}">
                <a14:useLocalDpi xmlns:a14="http://schemas.microsoft.com/office/drawing/2010/main" val="0"/>
              </a:ext>
            </a:extLst>
          </a:blip>
          <a:srcRect t="38911" b="47951"/>
          <a:stretch/>
        </p:blipFill>
        <p:spPr>
          <a:xfrm>
            <a:off x="-793330" y="4555042"/>
            <a:ext cx="10096500" cy="1724421"/>
          </a:xfrm>
          <a:prstGeom prst="rect">
            <a:avLst/>
          </a:prstGeom>
        </p:spPr>
      </p:pic>
      <p:sp>
        <p:nvSpPr>
          <p:cNvPr id="6" name="TextBox 5"/>
          <p:cNvSpPr txBox="1"/>
          <p:nvPr/>
        </p:nvSpPr>
        <p:spPr>
          <a:xfrm>
            <a:off x="1079497" y="6615600"/>
            <a:ext cx="8042942" cy="307777"/>
          </a:xfrm>
          <a:prstGeom prst="rect">
            <a:avLst/>
          </a:prstGeom>
          <a:noFill/>
        </p:spPr>
        <p:txBody>
          <a:bodyPr wrap="none" lIns="0" tIns="0" rIns="0" bIns="0" rtlCol="0">
            <a:spAutoFit/>
          </a:bodyPr>
          <a:lstStyle/>
          <a:p>
            <a:r>
              <a:rPr lang="en-US" sz="1000" dirty="0"/>
              <a:t>Wooldridge, J. M. (2009). </a:t>
            </a:r>
            <a:r>
              <a:rPr lang="en-US" sz="1000" i="1" dirty="0"/>
              <a:t>Introductory econometrics: a modern approach</a:t>
            </a:r>
            <a:r>
              <a:rPr lang="en-US" sz="1000" dirty="0"/>
              <a:t> (4th ed.). Mason, OH: South Western, </a:t>
            </a:r>
            <a:r>
              <a:rPr lang="en-US" sz="1000" dirty="0" err="1"/>
              <a:t>Cengage</a:t>
            </a:r>
            <a:r>
              <a:rPr lang="en-US" sz="1000" dirty="0"/>
              <a:t> Learning. Chapter 3</a:t>
            </a:r>
          </a:p>
          <a:p>
            <a:endParaRPr lang="en-US" sz="1000" b="1" dirty="0"/>
          </a:p>
        </p:txBody>
      </p:sp>
      <p:sp>
        <p:nvSpPr>
          <p:cNvPr id="7" name="TextBox 6"/>
          <p:cNvSpPr txBox="1"/>
          <p:nvPr/>
        </p:nvSpPr>
        <p:spPr>
          <a:xfrm>
            <a:off x="4976896" y="4247265"/>
            <a:ext cx="4145543" cy="615553"/>
          </a:xfrm>
          <a:prstGeom prst="rect">
            <a:avLst/>
          </a:prstGeom>
          <a:noFill/>
        </p:spPr>
        <p:txBody>
          <a:bodyPr wrap="square" lIns="0" tIns="0" rIns="0" bIns="0" rtlCol="0">
            <a:spAutoFit/>
          </a:bodyPr>
          <a:lstStyle/>
          <a:p>
            <a:r>
              <a:rPr lang="en-US" sz="2000" b="1" dirty="0">
                <a:solidFill>
                  <a:srgbClr val="FF0000"/>
                </a:solidFill>
              </a:rPr>
              <a:t>No </a:t>
            </a:r>
            <a:r>
              <a:rPr lang="en-US" sz="2000" b="1" dirty="0" err="1">
                <a:solidFill>
                  <a:srgbClr val="FF0000"/>
                </a:solidFill>
              </a:rPr>
              <a:t>endogeity</a:t>
            </a:r>
            <a:r>
              <a:rPr lang="en-US" sz="2000" b="1" dirty="0">
                <a:solidFill>
                  <a:srgbClr val="FF0000"/>
                </a:solidFill>
              </a:rPr>
              <a:t> assumption</a:t>
            </a:r>
          </a:p>
          <a:p>
            <a:endParaRPr lang="en-US" sz="2000" b="1" dirty="0"/>
          </a:p>
        </p:txBody>
      </p:sp>
      <p:pic>
        <p:nvPicPr>
          <p:cNvPr id="8" name="Content Placeholder 6" descr="Wooldridge - 2009 - Introductory econometrics a modern approach (dragged).pdf">
            <a:extLst>
              <a:ext uri="{FF2B5EF4-FFF2-40B4-BE49-F238E27FC236}">
                <a16:creationId xmlns:a16="http://schemas.microsoft.com/office/drawing/2014/main" id="{2134F787-9BAD-3943-8C63-6DCD8663C0C4}"/>
              </a:ext>
            </a:extLst>
          </p:cNvPr>
          <p:cNvPicPr>
            <a:picLocks noChangeAspect="1"/>
          </p:cNvPicPr>
          <p:nvPr/>
        </p:nvPicPr>
        <p:blipFill rotWithShape="1">
          <a:blip r:embed="rId4">
            <a:extLst>
              <a:ext uri="{28A0092B-C50C-407E-A947-70E740481C1C}">
                <a14:useLocalDpi xmlns:a14="http://schemas.microsoft.com/office/drawing/2010/main" val="0"/>
              </a:ext>
            </a:extLst>
          </a:blip>
          <a:srcRect l="15691" t="42832" r="10710" b="7215"/>
          <a:stretch/>
        </p:blipFill>
        <p:spPr>
          <a:xfrm>
            <a:off x="5511115" y="208420"/>
            <a:ext cx="3370596" cy="2974521"/>
          </a:xfrm>
          <a:prstGeom prst="rect">
            <a:avLst/>
          </a:prstGeom>
        </p:spPr>
      </p:pic>
    </p:spTree>
    <p:extLst>
      <p:ext uri="{BB962C8B-B14F-4D97-AF65-F5344CB8AC3E}">
        <p14:creationId xmlns:p14="http://schemas.microsoft.com/office/powerpoint/2010/main" val="343354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Consistency of</a:t>
            </a:r>
            <a:br>
              <a:rPr lang="en-US" dirty="0"/>
            </a:br>
            <a:r>
              <a:rPr lang="en-US" dirty="0"/>
              <a:t>standard errors</a:t>
            </a:r>
          </a:p>
        </p:txBody>
      </p:sp>
      <p:pic>
        <p:nvPicPr>
          <p:cNvPr id="6" name="Picture 5" descr="Wooldridge_2009_Introductory econometrics (dragged).pdf"/>
          <p:cNvPicPr>
            <a:picLocks noChangeAspect="1"/>
          </p:cNvPicPr>
          <p:nvPr/>
        </p:nvPicPr>
        <p:blipFill rotWithShape="1">
          <a:blip r:embed="rId4">
            <a:extLst>
              <a:ext uri="{28A0092B-C50C-407E-A947-70E740481C1C}">
                <a14:useLocalDpi xmlns:a14="http://schemas.microsoft.com/office/drawing/2010/main" val="0"/>
              </a:ext>
            </a:extLst>
          </a:blip>
          <a:srcRect t="49548" b="41499"/>
          <a:stretch/>
        </p:blipFill>
        <p:spPr>
          <a:xfrm>
            <a:off x="-923616" y="3118675"/>
            <a:ext cx="10096500" cy="1175121"/>
          </a:xfrm>
          <a:prstGeom prst="rect">
            <a:avLst/>
          </a:prstGeom>
        </p:spPr>
      </p:pic>
      <p:sp>
        <p:nvSpPr>
          <p:cNvPr id="7" name="TextBox 6"/>
          <p:cNvSpPr txBox="1"/>
          <p:nvPr/>
        </p:nvSpPr>
        <p:spPr>
          <a:xfrm>
            <a:off x="1079497" y="5674304"/>
            <a:ext cx="7326099" cy="923330"/>
          </a:xfrm>
          <a:prstGeom prst="rect">
            <a:avLst/>
          </a:prstGeom>
          <a:noFill/>
        </p:spPr>
        <p:txBody>
          <a:bodyPr wrap="none" lIns="0" tIns="0" rIns="0" bIns="0" rtlCol="0">
            <a:spAutoFit/>
          </a:bodyPr>
          <a:lstStyle/>
          <a:p>
            <a:r>
              <a:rPr lang="en-US" sz="2000" b="1" dirty="0"/>
              <a:t>Assumptions 1-5 are known as Gauss-Markov assumptions.</a:t>
            </a:r>
          </a:p>
          <a:p>
            <a:r>
              <a:rPr lang="en-US" sz="2000" b="1" dirty="0"/>
              <a:t>OLS is also efficient under these assumptions </a:t>
            </a:r>
            <a:endParaRPr lang="en-US" sz="2000" dirty="0"/>
          </a:p>
          <a:p>
            <a:endParaRPr lang="en-US" sz="2000" b="1" dirty="0"/>
          </a:p>
        </p:txBody>
      </p:sp>
      <p:graphicFrame>
        <p:nvGraphicFramePr>
          <p:cNvPr id="10" name="Object 9"/>
          <p:cNvGraphicFramePr>
            <a:graphicFrameLocks noChangeAspect="1"/>
          </p:cNvGraphicFramePr>
          <p:nvPr>
            <p:extLst>
              <p:ext uri="{D42A27DB-BD31-4B8C-83A1-F6EECF244321}">
                <p14:modId xmlns:p14="http://schemas.microsoft.com/office/powerpoint/2010/main" val="430478485"/>
              </p:ext>
            </p:extLst>
          </p:nvPr>
        </p:nvGraphicFramePr>
        <p:xfrm>
          <a:off x="700749" y="1719677"/>
          <a:ext cx="1304959" cy="673128"/>
        </p:xfrm>
        <a:graphic>
          <a:graphicData uri="http://schemas.openxmlformats.org/presentationml/2006/ole">
            <mc:AlternateContent xmlns:mc="http://schemas.openxmlformats.org/markup-compatibility/2006">
              <mc:Choice xmlns:v="urn:schemas-microsoft-com:vml" Requires="v">
                <p:oleObj spid="_x0000_s6257" name="Equation" r:id="rId5" imgW="762000" imgH="393700" progId="Equation.3">
                  <p:embed/>
                </p:oleObj>
              </mc:Choice>
              <mc:Fallback>
                <p:oleObj name="Equation" r:id="rId5" imgW="762000" imgH="393700" progId="Equation.3">
                  <p:embed/>
                  <p:pic>
                    <p:nvPicPr>
                      <p:cNvPr id="10" name="Object 9"/>
                      <p:cNvPicPr/>
                      <p:nvPr/>
                    </p:nvPicPr>
                    <p:blipFill>
                      <a:blip r:embed="rId6"/>
                      <a:stretch>
                        <a:fillRect/>
                      </a:stretch>
                    </p:blipFill>
                    <p:spPr>
                      <a:xfrm>
                        <a:off x="700749" y="1719677"/>
                        <a:ext cx="1304959" cy="673128"/>
                      </a:xfrm>
                      <a:prstGeom prst="rect">
                        <a:avLst/>
                      </a:prstGeom>
                    </p:spPr>
                  </p:pic>
                </p:oleObj>
              </mc:Fallback>
            </mc:AlternateContent>
          </a:graphicData>
        </a:graphic>
      </p:graphicFrame>
      <p:sp>
        <p:nvSpPr>
          <p:cNvPr id="11" name="TextBox 10"/>
          <p:cNvSpPr txBox="1"/>
          <p:nvPr/>
        </p:nvSpPr>
        <p:spPr>
          <a:xfrm>
            <a:off x="2825364" y="1716041"/>
            <a:ext cx="2685752" cy="1231106"/>
          </a:xfrm>
          <a:prstGeom prst="rect">
            <a:avLst/>
          </a:prstGeom>
          <a:noFill/>
        </p:spPr>
        <p:txBody>
          <a:bodyPr wrap="square" lIns="0" tIns="0" rIns="0" bIns="0" rtlCol="0">
            <a:spAutoFit/>
          </a:bodyPr>
          <a:lstStyle/>
          <a:p>
            <a:r>
              <a:rPr lang="en-US" sz="2000" b="1" dirty="0">
                <a:solidFill>
                  <a:srgbClr val="FF0000"/>
                </a:solidFill>
              </a:rPr>
              <a:t>Both estimate and SE should be</a:t>
            </a:r>
          </a:p>
          <a:p>
            <a:r>
              <a:rPr lang="en-US" sz="2000" b="1" dirty="0">
                <a:solidFill>
                  <a:srgbClr val="FF0000"/>
                </a:solidFill>
              </a:rPr>
              <a:t>consistent and unbiased</a:t>
            </a:r>
          </a:p>
          <a:p>
            <a:endParaRPr lang="en-US" sz="2000" b="1" dirty="0"/>
          </a:p>
        </p:txBody>
      </p:sp>
      <p:sp>
        <p:nvSpPr>
          <p:cNvPr id="12" name="TextBox 11"/>
          <p:cNvSpPr txBox="1"/>
          <p:nvPr/>
        </p:nvSpPr>
        <p:spPr>
          <a:xfrm>
            <a:off x="1079497" y="6615600"/>
            <a:ext cx="8042942" cy="307777"/>
          </a:xfrm>
          <a:prstGeom prst="rect">
            <a:avLst/>
          </a:prstGeom>
          <a:noFill/>
        </p:spPr>
        <p:txBody>
          <a:bodyPr wrap="none" lIns="0" tIns="0" rIns="0" bIns="0" rtlCol="0">
            <a:spAutoFit/>
          </a:bodyPr>
          <a:lstStyle/>
          <a:p>
            <a:r>
              <a:rPr lang="en-US" sz="1000" dirty="0"/>
              <a:t>Wooldridge, J. M. (2009). </a:t>
            </a:r>
            <a:r>
              <a:rPr lang="en-US" sz="1000" i="1" dirty="0"/>
              <a:t>Introductory econometrics: a modern approach</a:t>
            </a:r>
            <a:r>
              <a:rPr lang="en-US" sz="1000" dirty="0"/>
              <a:t> (4th ed.). Mason, OH: South Western, </a:t>
            </a:r>
            <a:r>
              <a:rPr lang="en-US" sz="1000" dirty="0" err="1"/>
              <a:t>Cengage</a:t>
            </a:r>
            <a:r>
              <a:rPr lang="en-US" sz="1000" dirty="0"/>
              <a:t> Learning. Chapter 3</a:t>
            </a:r>
          </a:p>
          <a:p>
            <a:endParaRPr lang="en-US" sz="1000" b="1" dirty="0"/>
          </a:p>
        </p:txBody>
      </p:sp>
      <p:pic>
        <p:nvPicPr>
          <p:cNvPr id="8" name="Content Placeholder 6" descr="Wooldridge - 2009 - Introductory econometrics a modern approach (dragged).pdf">
            <a:extLst>
              <a:ext uri="{FF2B5EF4-FFF2-40B4-BE49-F238E27FC236}">
                <a16:creationId xmlns:a16="http://schemas.microsoft.com/office/drawing/2014/main" id="{016E50D4-85B1-1F4C-A7FB-4E6ADE4C9F2E}"/>
              </a:ext>
            </a:extLst>
          </p:cNvPr>
          <p:cNvPicPr>
            <a:picLocks noChangeAspect="1"/>
          </p:cNvPicPr>
          <p:nvPr/>
        </p:nvPicPr>
        <p:blipFill rotWithShape="1">
          <a:blip r:embed="rId7">
            <a:extLst>
              <a:ext uri="{28A0092B-C50C-407E-A947-70E740481C1C}">
                <a14:useLocalDpi xmlns:a14="http://schemas.microsoft.com/office/drawing/2010/main" val="0"/>
              </a:ext>
            </a:extLst>
          </a:blip>
          <a:srcRect l="15691" t="42832" r="10710" b="7215"/>
          <a:stretch/>
        </p:blipFill>
        <p:spPr>
          <a:xfrm>
            <a:off x="5511115" y="208420"/>
            <a:ext cx="3370596" cy="2974521"/>
          </a:xfrm>
          <a:prstGeom prst="rect">
            <a:avLst/>
          </a:prstGeom>
        </p:spPr>
      </p:pic>
    </p:spTree>
    <p:extLst>
      <p:ext uri="{BB962C8B-B14F-4D97-AF65-F5344CB8AC3E}">
        <p14:creationId xmlns:p14="http://schemas.microsoft.com/office/powerpoint/2010/main" val="211816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 of estimates</a:t>
            </a:r>
          </a:p>
        </p:txBody>
      </p:sp>
      <p:pic>
        <p:nvPicPr>
          <p:cNvPr id="6" name="Content Placeholder 5" descr="Wooldridge_2009_Introductory econometrics (dragged).pdf"/>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t="9111" b="81852"/>
          <a:stretch/>
        </p:blipFill>
        <p:spPr>
          <a:xfrm>
            <a:off x="-974061" y="2583952"/>
            <a:ext cx="10096500" cy="1185862"/>
          </a:xfrm>
        </p:spPr>
      </p:pic>
      <p:sp>
        <p:nvSpPr>
          <p:cNvPr id="8" name="TextBox 7"/>
          <p:cNvSpPr txBox="1"/>
          <p:nvPr/>
        </p:nvSpPr>
        <p:spPr>
          <a:xfrm>
            <a:off x="548510" y="4525055"/>
            <a:ext cx="7688002" cy="923330"/>
          </a:xfrm>
          <a:prstGeom prst="rect">
            <a:avLst/>
          </a:prstGeom>
          <a:noFill/>
        </p:spPr>
        <p:txBody>
          <a:bodyPr wrap="none" lIns="0" tIns="0" rIns="0" bIns="0" rtlCol="0">
            <a:spAutoFit/>
          </a:bodyPr>
          <a:lstStyle/>
          <a:p>
            <a:r>
              <a:rPr lang="en-US" sz="2000" b="1" dirty="0"/>
              <a:t>MLR.6 implies MLR.4 and MLR.5</a:t>
            </a:r>
          </a:p>
          <a:p>
            <a:endParaRPr lang="en-US" sz="2000" b="1" dirty="0"/>
          </a:p>
          <a:p>
            <a:r>
              <a:rPr lang="en-US" sz="2000" b="1" dirty="0"/>
              <a:t>Assumptions 1-6 are called classical linear model assumptions</a:t>
            </a:r>
          </a:p>
        </p:txBody>
      </p:sp>
      <p:sp>
        <p:nvSpPr>
          <p:cNvPr id="9" name="TextBox 8"/>
          <p:cNvSpPr txBox="1"/>
          <p:nvPr/>
        </p:nvSpPr>
        <p:spPr>
          <a:xfrm>
            <a:off x="1079497" y="6615600"/>
            <a:ext cx="8042942" cy="307777"/>
          </a:xfrm>
          <a:prstGeom prst="rect">
            <a:avLst/>
          </a:prstGeom>
          <a:noFill/>
        </p:spPr>
        <p:txBody>
          <a:bodyPr wrap="none" lIns="0" tIns="0" rIns="0" bIns="0" rtlCol="0">
            <a:spAutoFit/>
          </a:bodyPr>
          <a:lstStyle/>
          <a:p>
            <a:r>
              <a:rPr lang="en-US" sz="1000" dirty="0"/>
              <a:t>Wooldridge, J. M. (2009). </a:t>
            </a:r>
            <a:r>
              <a:rPr lang="en-US" sz="1000" i="1" dirty="0"/>
              <a:t>Introductory econometrics: a modern approach</a:t>
            </a:r>
            <a:r>
              <a:rPr lang="en-US" sz="1000" dirty="0"/>
              <a:t> (4th ed.). Mason, OH: South Western, </a:t>
            </a:r>
            <a:r>
              <a:rPr lang="en-US" sz="1000" dirty="0" err="1"/>
              <a:t>Cengage</a:t>
            </a:r>
            <a:r>
              <a:rPr lang="en-US" sz="1000" dirty="0"/>
              <a:t> Learning. Chapter 3</a:t>
            </a:r>
          </a:p>
          <a:p>
            <a:endParaRPr lang="en-US" sz="1000" b="1" dirty="0"/>
          </a:p>
        </p:txBody>
      </p:sp>
      <p:sp>
        <p:nvSpPr>
          <p:cNvPr id="10" name="TextBox 9"/>
          <p:cNvSpPr txBox="1"/>
          <p:nvPr/>
        </p:nvSpPr>
        <p:spPr>
          <a:xfrm>
            <a:off x="548510" y="5773006"/>
            <a:ext cx="7563505" cy="923330"/>
          </a:xfrm>
          <a:prstGeom prst="rect">
            <a:avLst/>
          </a:prstGeom>
          <a:noFill/>
        </p:spPr>
        <p:txBody>
          <a:bodyPr wrap="square" lIns="0" tIns="0" rIns="0" bIns="0" rtlCol="0">
            <a:spAutoFit/>
          </a:bodyPr>
          <a:lstStyle/>
          <a:p>
            <a:r>
              <a:rPr lang="en-US" sz="2000" b="1" dirty="0">
                <a:solidFill>
                  <a:srgbClr val="FF0000"/>
                </a:solidFill>
              </a:rPr>
              <a:t>In practice MLR.6 can be often ignored because OLS estimates are </a:t>
            </a:r>
            <a:r>
              <a:rPr lang="en-US" sz="2000" b="1" i="1" dirty="0">
                <a:solidFill>
                  <a:srgbClr val="FF0000"/>
                </a:solidFill>
              </a:rPr>
              <a:t>asymptotically normal </a:t>
            </a:r>
            <a:r>
              <a:rPr lang="en-US" sz="2000" b="1" dirty="0">
                <a:solidFill>
                  <a:srgbClr val="FF0000"/>
                </a:solidFill>
              </a:rPr>
              <a:t>under MLR.1-MLR.5</a:t>
            </a:r>
          </a:p>
          <a:p>
            <a:endParaRPr lang="en-US" sz="2000" b="1" dirty="0"/>
          </a:p>
        </p:txBody>
      </p:sp>
    </p:spTree>
    <p:extLst>
      <p:ext uri="{BB962C8B-B14F-4D97-AF65-F5344CB8AC3E}">
        <p14:creationId xmlns:p14="http://schemas.microsoft.com/office/powerpoint/2010/main" val="113169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Summary of the assumptions</a:t>
            </a:r>
          </a:p>
        </p:txBody>
      </p:sp>
      <p:graphicFrame>
        <p:nvGraphicFramePr>
          <p:cNvPr id="2" name="Content Placeholder 1">
            <a:extLst>
              <a:ext uri="{FF2B5EF4-FFF2-40B4-BE49-F238E27FC236}">
                <a16:creationId xmlns:a16="http://schemas.microsoft.com/office/drawing/2014/main" id="{F1A25519-8627-F140-9301-09785B8D82A1}"/>
              </a:ext>
            </a:extLst>
          </p:cNvPr>
          <p:cNvGraphicFramePr>
            <a:graphicFrameLocks noGrp="1"/>
          </p:cNvGraphicFramePr>
          <p:nvPr>
            <p:ph idx="1"/>
            <p:extLst>
              <p:ext uri="{D42A27DB-BD31-4B8C-83A1-F6EECF244321}">
                <p14:modId xmlns:p14="http://schemas.microsoft.com/office/powerpoint/2010/main" val="4283522296"/>
              </p:ext>
            </p:extLst>
          </p:nvPr>
        </p:nvGraphicFramePr>
        <p:xfrm>
          <a:off x="628650" y="1825625"/>
          <a:ext cx="7600950" cy="4490720"/>
        </p:xfrm>
        <a:graphic>
          <a:graphicData uri="http://schemas.openxmlformats.org/drawingml/2006/table">
            <a:tbl>
              <a:tblPr firstRow="1" bandRow="1">
                <a:tableStyleId>{5C22544A-7EE6-4342-B048-85BDC9FD1C3A}</a:tableStyleId>
              </a:tblPr>
              <a:tblGrid>
                <a:gridCol w="3800475">
                  <a:extLst>
                    <a:ext uri="{9D8B030D-6E8A-4147-A177-3AD203B41FA5}">
                      <a16:colId xmlns:a16="http://schemas.microsoft.com/office/drawing/2014/main" val="8957128"/>
                    </a:ext>
                  </a:extLst>
                </a:gridCol>
                <a:gridCol w="3800475">
                  <a:extLst>
                    <a:ext uri="{9D8B030D-6E8A-4147-A177-3AD203B41FA5}">
                      <a16:colId xmlns:a16="http://schemas.microsoft.com/office/drawing/2014/main" val="276014179"/>
                    </a:ext>
                  </a:extLst>
                </a:gridCol>
              </a:tblGrid>
              <a:tr h="370840">
                <a:tc>
                  <a:txBody>
                    <a:bodyPr/>
                    <a:lstStyle/>
                    <a:p>
                      <a:r>
                        <a:rPr lang="fi-FI" sz="1800" dirty="0" err="1"/>
                        <a:t>Assumption</a:t>
                      </a:r>
                      <a:endParaRPr lang="fi-FI" sz="1800" dirty="0"/>
                    </a:p>
                  </a:txBody>
                  <a:tcPr/>
                </a:tc>
                <a:tc>
                  <a:txBody>
                    <a:bodyPr/>
                    <a:lstStyle/>
                    <a:p>
                      <a:r>
                        <a:rPr lang="fi-FI" sz="1800" dirty="0"/>
                        <a:t>Notes</a:t>
                      </a:r>
                    </a:p>
                  </a:txBody>
                  <a:tcPr/>
                </a:tc>
                <a:extLst>
                  <a:ext uri="{0D108BD9-81ED-4DB2-BD59-A6C34878D82A}">
                    <a16:rowId xmlns:a16="http://schemas.microsoft.com/office/drawing/2014/main" val="3490309223"/>
                  </a:ext>
                </a:extLst>
              </a:tr>
              <a:tr h="370840">
                <a:tc>
                  <a:txBody>
                    <a:bodyPr/>
                    <a:lstStyle/>
                    <a:p>
                      <a:pPr marL="342900" indent="-342900">
                        <a:spcAft>
                          <a:spcPts val="0"/>
                        </a:spcAft>
                        <a:buFont typeface="+mj-lt"/>
                        <a:buAutoNum type="arabicPeriod"/>
                      </a:pPr>
                      <a:r>
                        <a:rPr lang="fi-FI" sz="1800" dirty="0" err="1">
                          <a:solidFill>
                            <a:srgbClr val="000000"/>
                          </a:solidFill>
                          <a:effectLst/>
                          <a:latin typeface="+mn-lt"/>
                          <a:ea typeface="Calibri" panose="020F0502020204030204" pitchFamily="34" charset="0"/>
                          <a:cs typeface="Calibri" panose="020F0502020204030204" pitchFamily="34" charset="0"/>
                        </a:rPr>
                        <a:t>All</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relationships</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are</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linear</a:t>
                      </a:r>
                      <a:endParaRPr lang="fi-FI" sz="1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r>
                        <a:rPr lang="fi-FI" sz="1800" dirty="0" err="1"/>
                        <a:t>Always</a:t>
                      </a:r>
                      <a:r>
                        <a:rPr lang="fi-FI" sz="1800" dirty="0"/>
                        <a:t> </a:t>
                      </a:r>
                      <a:r>
                        <a:rPr lang="fi-FI" sz="1800" dirty="0" err="1"/>
                        <a:t>check</a:t>
                      </a:r>
                      <a:r>
                        <a:rPr lang="fi-FI" sz="1800" dirty="0"/>
                        <a:t> </a:t>
                      </a:r>
                      <a:r>
                        <a:rPr lang="fi-FI" sz="1800" dirty="0" err="1"/>
                        <a:t>after</a:t>
                      </a:r>
                      <a:r>
                        <a:rPr lang="fi-FI" sz="1800" dirty="0"/>
                        <a:t> </a:t>
                      </a:r>
                      <a:r>
                        <a:rPr lang="fi-FI" sz="1800" dirty="0" err="1"/>
                        <a:t>estimation</a:t>
                      </a:r>
                      <a:endParaRPr lang="fi-FI" sz="1800" dirty="0"/>
                    </a:p>
                  </a:txBody>
                  <a:tcPr/>
                </a:tc>
                <a:extLst>
                  <a:ext uri="{0D108BD9-81ED-4DB2-BD59-A6C34878D82A}">
                    <a16:rowId xmlns:a16="http://schemas.microsoft.com/office/drawing/2014/main" val="3239825885"/>
                  </a:ext>
                </a:extLst>
              </a:tr>
              <a:tr h="370840">
                <a:tc>
                  <a:txBody>
                    <a:bodyPr/>
                    <a:lstStyle/>
                    <a:p>
                      <a:pPr marL="342900" indent="-342900">
                        <a:spcAft>
                          <a:spcPts val="0"/>
                        </a:spcAft>
                        <a:buFont typeface="+mj-lt"/>
                        <a:buAutoNum type="arabicPeriod" startAt="2"/>
                      </a:pPr>
                      <a:r>
                        <a:rPr lang="fi-FI" sz="1800" dirty="0" err="1">
                          <a:solidFill>
                            <a:srgbClr val="000000"/>
                          </a:solidFill>
                          <a:effectLst/>
                          <a:latin typeface="+mn-lt"/>
                          <a:ea typeface="Calibri" panose="020F0502020204030204" pitchFamily="34" charset="0"/>
                          <a:cs typeface="Calibri" panose="020F0502020204030204" pitchFamily="34" charset="0"/>
                        </a:rPr>
                        <a:t>Independence</a:t>
                      </a:r>
                      <a:r>
                        <a:rPr lang="fi-FI" sz="1800" dirty="0">
                          <a:solidFill>
                            <a:srgbClr val="000000"/>
                          </a:solidFill>
                          <a:effectLst/>
                          <a:latin typeface="+mn-lt"/>
                          <a:ea typeface="Calibri" panose="020F0502020204030204" pitchFamily="34" charset="0"/>
                          <a:cs typeface="Calibri" panose="020F0502020204030204" pitchFamily="34" charset="0"/>
                        </a:rPr>
                        <a:t> of </a:t>
                      </a:r>
                      <a:r>
                        <a:rPr lang="fi-FI" sz="1800" dirty="0" err="1">
                          <a:solidFill>
                            <a:srgbClr val="000000"/>
                          </a:solidFill>
                          <a:effectLst/>
                          <a:latin typeface="+mn-lt"/>
                          <a:ea typeface="Calibri" panose="020F0502020204030204" pitchFamily="34" charset="0"/>
                          <a:cs typeface="Calibri" panose="020F0502020204030204" pitchFamily="34" charset="0"/>
                        </a:rPr>
                        <a:t>observations</a:t>
                      </a:r>
                      <a:endParaRPr lang="fi-FI" sz="1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r>
                        <a:rPr lang="fi-FI" sz="1800" dirty="0"/>
                        <a:t>Feature of </a:t>
                      </a:r>
                      <a:r>
                        <a:rPr lang="fi-FI" sz="1800" dirty="0" err="1"/>
                        <a:t>research</a:t>
                      </a:r>
                      <a:r>
                        <a:rPr lang="fi-FI" sz="1800" dirty="0"/>
                        <a:t> design, </a:t>
                      </a:r>
                      <a:r>
                        <a:rPr lang="fi-FI" sz="1800" dirty="0" err="1"/>
                        <a:t>can</a:t>
                      </a:r>
                      <a:r>
                        <a:rPr lang="fi-FI" sz="1800" dirty="0"/>
                        <a:t> </a:t>
                      </a:r>
                      <a:r>
                        <a:rPr lang="fi-FI" sz="1800" dirty="0" err="1"/>
                        <a:t>be</a:t>
                      </a:r>
                      <a:r>
                        <a:rPr lang="fi-FI" sz="1800" dirty="0"/>
                        <a:t> </a:t>
                      </a:r>
                      <a:r>
                        <a:rPr lang="fi-FI" sz="1800" dirty="0" err="1"/>
                        <a:t>checked</a:t>
                      </a:r>
                      <a:r>
                        <a:rPr lang="fi-FI" sz="1800" dirty="0"/>
                        <a:t> </a:t>
                      </a:r>
                      <a:r>
                        <a:rPr lang="fi-FI" sz="1800" dirty="0" err="1"/>
                        <a:t>after</a:t>
                      </a:r>
                      <a:r>
                        <a:rPr lang="fi-FI" sz="1800" dirty="0"/>
                        <a:t> </a:t>
                      </a:r>
                      <a:r>
                        <a:rPr lang="fi-FI" sz="1800" dirty="0" err="1"/>
                        <a:t>estimation</a:t>
                      </a:r>
                      <a:r>
                        <a:rPr lang="fi-FI" sz="1800" dirty="0"/>
                        <a:t>.</a:t>
                      </a:r>
                    </a:p>
                  </a:txBody>
                  <a:tcPr/>
                </a:tc>
                <a:extLst>
                  <a:ext uri="{0D108BD9-81ED-4DB2-BD59-A6C34878D82A}">
                    <a16:rowId xmlns:a16="http://schemas.microsoft.com/office/drawing/2014/main" val="3443666490"/>
                  </a:ext>
                </a:extLst>
              </a:tr>
              <a:tr h="370840">
                <a:tc>
                  <a:txBody>
                    <a:bodyPr/>
                    <a:lstStyle/>
                    <a:p>
                      <a:pPr marL="342900" indent="-342900">
                        <a:spcAft>
                          <a:spcPts val="0"/>
                        </a:spcAft>
                        <a:buFont typeface="+mj-lt"/>
                        <a:buAutoNum type="arabicPeriod" startAt="3"/>
                      </a:pPr>
                      <a:r>
                        <a:rPr lang="fi-FI" sz="1800" dirty="0">
                          <a:solidFill>
                            <a:srgbClr val="000000"/>
                          </a:solidFill>
                          <a:effectLst/>
                          <a:latin typeface="+mn-lt"/>
                          <a:ea typeface="Calibri" panose="020F0502020204030204" pitchFamily="34" charset="0"/>
                          <a:cs typeface="Calibri" panose="020F0502020204030204" pitchFamily="34" charset="0"/>
                        </a:rPr>
                        <a:t>No </a:t>
                      </a:r>
                      <a:r>
                        <a:rPr lang="fi-FI" sz="1800" dirty="0" err="1">
                          <a:solidFill>
                            <a:srgbClr val="000000"/>
                          </a:solidFill>
                          <a:effectLst/>
                          <a:latin typeface="+mn-lt"/>
                          <a:ea typeface="Calibri" panose="020F0502020204030204" pitchFamily="34" charset="0"/>
                          <a:cs typeface="Calibri" panose="020F0502020204030204" pitchFamily="34" charset="0"/>
                        </a:rPr>
                        <a:t>perfect</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collinearity</a:t>
                      </a:r>
                      <a:r>
                        <a:rPr lang="fi-FI" sz="1800" dirty="0">
                          <a:solidFill>
                            <a:srgbClr val="000000"/>
                          </a:solidFill>
                          <a:effectLst/>
                          <a:latin typeface="+mn-lt"/>
                          <a:ea typeface="Calibri" panose="020F0502020204030204" pitchFamily="34" charset="0"/>
                          <a:cs typeface="Calibri" panose="020F0502020204030204" pitchFamily="34" charset="0"/>
                        </a:rPr>
                        <a:t> and </a:t>
                      </a:r>
                      <a:r>
                        <a:rPr lang="fi-FI" sz="1800" dirty="0" err="1">
                          <a:solidFill>
                            <a:srgbClr val="000000"/>
                          </a:solidFill>
                          <a:effectLst/>
                          <a:latin typeface="+mn-lt"/>
                          <a:ea typeface="Calibri" panose="020F0502020204030204" pitchFamily="34" charset="0"/>
                          <a:cs typeface="Calibri" panose="020F0502020204030204" pitchFamily="34" charset="0"/>
                        </a:rPr>
                        <a:t>non-zero</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variances</a:t>
                      </a:r>
                      <a:r>
                        <a:rPr lang="fi-FI" sz="1800" dirty="0">
                          <a:solidFill>
                            <a:srgbClr val="000000"/>
                          </a:solidFill>
                          <a:effectLst/>
                          <a:latin typeface="+mn-lt"/>
                          <a:ea typeface="Calibri" panose="020F0502020204030204" pitchFamily="34" charset="0"/>
                          <a:cs typeface="Calibri" panose="020F0502020204030204" pitchFamily="34" charset="0"/>
                        </a:rPr>
                        <a:t> of </a:t>
                      </a:r>
                      <a:r>
                        <a:rPr lang="fi-FI" sz="1800" dirty="0" err="1">
                          <a:solidFill>
                            <a:srgbClr val="000000"/>
                          </a:solidFill>
                          <a:effectLst/>
                          <a:latin typeface="+mn-lt"/>
                          <a:ea typeface="Calibri" panose="020F0502020204030204" pitchFamily="34" charset="0"/>
                          <a:cs typeface="Calibri" panose="020F0502020204030204" pitchFamily="34" charset="0"/>
                        </a:rPr>
                        <a:t>independent</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variables</a:t>
                      </a:r>
                      <a:endParaRPr lang="fi-FI" sz="1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r>
                        <a:rPr lang="fi-FI" sz="1800" dirty="0" err="1"/>
                        <a:t>Prevents</a:t>
                      </a:r>
                      <a:r>
                        <a:rPr lang="fi-FI" sz="1800" dirty="0"/>
                        <a:t> regression </a:t>
                      </a:r>
                      <a:r>
                        <a:rPr lang="fi-FI" sz="1800" dirty="0" err="1"/>
                        <a:t>estimation</a:t>
                      </a:r>
                      <a:endParaRPr lang="fi-FI" sz="1800" dirty="0"/>
                    </a:p>
                  </a:txBody>
                  <a:tcPr/>
                </a:tc>
                <a:extLst>
                  <a:ext uri="{0D108BD9-81ED-4DB2-BD59-A6C34878D82A}">
                    <a16:rowId xmlns:a16="http://schemas.microsoft.com/office/drawing/2014/main" val="2113694084"/>
                  </a:ext>
                </a:extLst>
              </a:tr>
              <a:tr h="370840">
                <a:tc>
                  <a:txBody>
                    <a:bodyPr/>
                    <a:lstStyle/>
                    <a:p>
                      <a:pPr marL="342900" indent="-342900">
                        <a:spcAft>
                          <a:spcPts val="0"/>
                        </a:spcAft>
                        <a:buFont typeface="+mj-lt"/>
                        <a:buAutoNum type="arabicPeriod" startAt="4"/>
                      </a:pPr>
                      <a:r>
                        <a:rPr lang="fi-FI" sz="1800" dirty="0" err="1">
                          <a:solidFill>
                            <a:srgbClr val="000000"/>
                          </a:solidFill>
                          <a:effectLst/>
                          <a:latin typeface="+mn-lt"/>
                          <a:ea typeface="Calibri" panose="020F0502020204030204" pitchFamily="34" charset="0"/>
                          <a:cs typeface="Calibri" panose="020F0502020204030204" pitchFamily="34" charset="0"/>
                        </a:rPr>
                        <a:t>Error</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term</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has</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expected</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value</a:t>
                      </a:r>
                      <a:r>
                        <a:rPr lang="fi-FI" sz="1800" dirty="0">
                          <a:solidFill>
                            <a:srgbClr val="000000"/>
                          </a:solidFill>
                          <a:effectLst/>
                          <a:latin typeface="+mn-lt"/>
                          <a:ea typeface="Calibri" panose="020F0502020204030204" pitchFamily="34" charset="0"/>
                          <a:cs typeface="Calibri" panose="020F0502020204030204" pitchFamily="34" charset="0"/>
                        </a:rPr>
                        <a:t> of </a:t>
                      </a:r>
                      <a:r>
                        <a:rPr lang="fi-FI" sz="1800" dirty="0" err="1">
                          <a:solidFill>
                            <a:srgbClr val="000000"/>
                          </a:solidFill>
                          <a:effectLst/>
                          <a:latin typeface="+mn-lt"/>
                          <a:ea typeface="Calibri" panose="020F0502020204030204" pitchFamily="34" charset="0"/>
                          <a:cs typeface="Calibri" panose="020F0502020204030204" pitchFamily="34" charset="0"/>
                        </a:rPr>
                        <a:t>zero</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given</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any</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values</a:t>
                      </a:r>
                      <a:r>
                        <a:rPr lang="fi-FI" sz="1800" dirty="0">
                          <a:solidFill>
                            <a:srgbClr val="000000"/>
                          </a:solidFill>
                          <a:effectLst/>
                          <a:latin typeface="+mn-lt"/>
                          <a:ea typeface="Calibri" panose="020F0502020204030204" pitchFamily="34" charset="0"/>
                          <a:cs typeface="Calibri" panose="020F0502020204030204" pitchFamily="34" charset="0"/>
                        </a:rPr>
                        <a:t> of </a:t>
                      </a:r>
                      <a:r>
                        <a:rPr lang="fi-FI" sz="1800" dirty="0" err="1">
                          <a:solidFill>
                            <a:srgbClr val="000000"/>
                          </a:solidFill>
                          <a:effectLst/>
                          <a:latin typeface="+mn-lt"/>
                          <a:ea typeface="Calibri" panose="020F0502020204030204" pitchFamily="34" charset="0"/>
                          <a:cs typeface="Calibri" panose="020F0502020204030204" pitchFamily="34" charset="0"/>
                        </a:rPr>
                        <a:t>independent</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variables</a:t>
                      </a:r>
                      <a:endParaRPr lang="fi-FI" sz="1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r>
                        <a:rPr lang="fi-FI" sz="1800" dirty="0"/>
                        <a:t>No </a:t>
                      </a:r>
                      <a:r>
                        <a:rPr lang="fi-FI" sz="1800" dirty="0" err="1"/>
                        <a:t>endogeneity</a:t>
                      </a:r>
                      <a:r>
                        <a:rPr lang="fi-FI" sz="1800" dirty="0"/>
                        <a:t> </a:t>
                      </a:r>
                      <a:r>
                        <a:rPr lang="fi-FI" sz="1800" dirty="0" err="1"/>
                        <a:t>assumption</a:t>
                      </a:r>
                      <a:r>
                        <a:rPr lang="fi-FI" sz="1800" dirty="0"/>
                        <a:t>, </a:t>
                      </a:r>
                      <a:r>
                        <a:rPr lang="fi-FI" sz="1800" dirty="0" err="1"/>
                        <a:t>can</a:t>
                      </a:r>
                      <a:r>
                        <a:rPr lang="fi-FI" sz="1800" dirty="0"/>
                        <a:t> </a:t>
                      </a:r>
                      <a:r>
                        <a:rPr lang="fi-FI" sz="1800" dirty="0" err="1"/>
                        <a:t>be</a:t>
                      </a:r>
                      <a:r>
                        <a:rPr lang="fi-FI" sz="1800" dirty="0"/>
                        <a:t> </a:t>
                      </a:r>
                      <a:r>
                        <a:rPr lang="fi-FI" sz="1800" dirty="0" err="1"/>
                        <a:t>checked</a:t>
                      </a:r>
                      <a:r>
                        <a:rPr lang="fi-FI" sz="1800" dirty="0"/>
                        <a:t> </a:t>
                      </a:r>
                      <a:r>
                        <a:rPr lang="fi-FI" sz="1800" dirty="0" err="1"/>
                        <a:t>with</a:t>
                      </a:r>
                      <a:r>
                        <a:rPr lang="fi-FI" sz="1800" dirty="0"/>
                        <a:t> </a:t>
                      </a:r>
                      <a:r>
                        <a:rPr lang="fi-FI" sz="1800" dirty="0" err="1"/>
                        <a:t>instrumental</a:t>
                      </a:r>
                      <a:r>
                        <a:rPr lang="fi-FI" sz="1800" dirty="0"/>
                        <a:t> </a:t>
                      </a:r>
                      <a:r>
                        <a:rPr lang="fi-FI" sz="1800" dirty="0" err="1"/>
                        <a:t>variables</a:t>
                      </a:r>
                      <a:endParaRPr lang="fi-FI" sz="1800" dirty="0"/>
                    </a:p>
                  </a:txBody>
                  <a:tcPr/>
                </a:tc>
                <a:extLst>
                  <a:ext uri="{0D108BD9-81ED-4DB2-BD59-A6C34878D82A}">
                    <a16:rowId xmlns:a16="http://schemas.microsoft.com/office/drawing/2014/main" val="1728153593"/>
                  </a:ext>
                </a:extLst>
              </a:tr>
              <a:tr h="370840">
                <a:tc>
                  <a:txBody>
                    <a:bodyPr/>
                    <a:lstStyle/>
                    <a:p>
                      <a:pPr marL="342900" indent="-342900">
                        <a:spcAft>
                          <a:spcPts val="0"/>
                        </a:spcAft>
                        <a:buFont typeface="+mj-lt"/>
                        <a:buAutoNum type="arabicPeriod" startAt="5"/>
                      </a:pPr>
                      <a:r>
                        <a:rPr lang="fi-FI" sz="1800" dirty="0" err="1">
                          <a:solidFill>
                            <a:srgbClr val="000000"/>
                          </a:solidFill>
                          <a:effectLst/>
                          <a:latin typeface="+mn-lt"/>
                          <a:ea typeface="Calibri" panose="020F0502020204030204" pitchFamily="34" charset="0"/>
                          <a:cs typeface="Calibri" panose="020F0502020204030204" pitchFamily="34" charset="0"/>
                        </a:rPr>
                        <a:t>Error</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term</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has</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equal</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variance</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given</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any</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values</a:t>
                      </a:r>
                      <a:r>
                        <a:rPr lang="fi-FI" sz="1800" dirty="0">
                          <a:solidFill>
                            <a:srgbClr val="000000"/>
                          </a:solidFill>
                          <a:effectLst/>
                          <a:latin typeface="+mn-lt"/>
                          <a:ea typeface="Calibri" panose="020F0502020204030204" pitchFamily="34" charset="0"/>
                          <a:cs typeface="Calibri" panose="020F0502020204030204" pitchFamily="34" charset="0"/>
                        </a:rPr>
                        <a:t> of </a:t>
                      </a:r>
                      <a:r>
                        <a:rPr lang="fi-FI" sz="1800" dirty="0" err="1">
                          <a:solidFill>
                            <a:srgbClr val="000000"/>
                          </a:solidFill>
                          <a:effectLst/>
                          <a:latin typeface="+mn-lt"/>
                          <a:ea typeface="Calibri" panose="020F0502020204030204" pitchFamily="34" charset="0"/>
                          <a:cs typeface="Calibri" panose="020F0502020204030204" pitchFamily="34" charset="0"/>
                        </a:rPr>
                        <a:t>independent</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variables</a:t>
                      </a:r>
                      <a:endParaRPr lang="fi-FI" sz="1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r>
                        <a:rPr lang="fi-FI" sz="1800" dirty="0" err="1"/>
                        <a:t>Always</a:t>
                      </a:r>
                      <a:r>
                        <a:rPr lang="fi-FI" sz="1800" dirty="0"/>
                        <a:t> </a:t>
                      </a:r>
                      <a:r>
                        <a:rPr lang="fi-FI" sz="1800" dirty="0" err="1"/>
                        <a:t>check</a:t>
                      </a:r>
                      <a:r>
                        <a:rPr lang="fi-FI" sz="1800" dirty="0"/>
                        <a:t> </a:t>
                      </a:r>
                      <a:r>
                        <a:rPr lang="fi-FI" sz="1800" dirty="0" err="1"/>
                        <a:t>after</a:t>
                      </a:r>
                      <a:r>
                        <a:rPr lang="fi-FI" sz="1800" dirty="0"/>
                        <a:t> </a:t>
                      </a:r>
                      <a:r>
                        <a:rPr lang="fi-FI" sz="1800" dirty="0" err="1"/>
                        <a:t>estimation</a:t>
                      </a:r>
                      <a:r>
                        <a:rPr lang="fi-FI" sz="1800" dirty="0"/>
                        <a:t>, </a:t>
                      </a:r>
                      <a:r>
                        <a:rPr lang="fi-FI" sz="1800" dirty="0" err="1"/>
                        <a:t>influences</a:t>
                      </a:r>
                      <a:r>
                        <a:rPr lang="fi-FI" sz="1800" dirty="0"/>
                        <a:t> </a:t>
                      </a:r>
                      <a:r>
                        <a:rPr lang="fi-FI" sz="1800" dirty="0" err="1"/>
                        <a:t>standard</a:t>
                      </a:r>
                      <a:r>
                        <a:rPr lang="fi-FI" sz="1800" dirty="0"/>
                        <a:t> </a:t>
                      </a:r>
                      <a:r>
                        <a:rPr lang="fi-FI" sz="1800" dirty="0" err="1"/>
                        <a:t>errors</a:t>
                      </a:r>
                      <a:endParaRPr lang="fi-FI" sz="1800" dirty="0"/>
                    </a:p>
                  </a:txBody>
                  <a:tcPr/>
                </a:tc>
                <a:extLst>
                  <a:ext uri="{0D108BD9-81ED-4DB2-BD59-A6C34878D82A}">
                    <a16:rowId xmlns:a16="http://schemas.microsoft.com/office/drawing/2014/main" val="189971982"/>
                  </a:ext>
                </a:extLst>
              </a:tr>
              <a:tr h="370840">
                <a:tc>
                  <a:txBody>
                    <a:bodyPr/>
                    <a:lstStyle/>
                    <a:p>
                      <a:pPr marL="342900" indent="-342900">
                        <a:spcAft>
                          <a:spcPts val="0"/>
                        </a:spcAft>
                        <a:buFont typeface="+mj-lt"/>
                        <a:buAutoNum type="arabicPeriod" startAt="6"/>
                      </a:pPr>
                      <a:r>
                        <a:rPr lang="fi-FI" sz="1800" dirty="0" err="1">
                          <a:solidFill>
                            <a:srgbClr val="000000"/>
                          </a:solidFill>
                          <a:effectLst/>
                          <a:latin typeface="+mn-lt"/>
                          <a:ea typeface="Calibri" panose="020F0502020204030204" pitchFamily="34" charset="0"/>
                          <a:cs typeface="Calibri" panose="020F0502020204030204" pitchFamily="34" charset="0"/>
                        </a:rPr>
                        <a:t>Error</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term</a:t>
                      </a:r>
                      <a:r>
                        <a:rPr lang="fi-FI" sz="1800" dirty="0">
                          <a:solidFill>
                            <a:srgbClr val="000000"/>
                          </a:solidFill>
                          <a:effectLst/>
                          <a:latin typeface="+mn-lt"/>
                          <a:ea typeface="Calibri" panose="020F0502020204030204" pitchFamily="34" charset="0"/>
                          <a:cs typeface="Calibri" panose="020F0502020204030204" pitchFamily="34" charset="0"/>
                        </a:rPr>
                        <a:t> is </a:t>
                      </a:r>
                      <a:r>
                        <a:rPr lang="fi-FI" sz="1800" dirty="0" err="1">
                          <a:solidFill>
                            <a:srgbClr val="000000"/>
                          </a:solidFill>
                          <a:effectLst/>
                          <a:latin typeface="+mn-lt"/>
                          <a:ea typeface="Calibri" panose="020F0502020204030204" pitchFamily="34" charset="0"/>
                          <a:cs typeface="Calibri" panose="020F0502020204030204" pitchFamily="34" charset="0"/>
                        </a:rPr>
                        <a:t>normally</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distributed</a:t>
                      </a:r>
                      <a:endParaRPr lang="fi-FI" sz="1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r>
                        <a:rPr lang="fi-FI" sz="1800" dirty="0"/>
                        <a:t>Can </a:t>
                      </a:r>
                      <a:r>
                        <a:rPr lang="fi-FI" sz="1800" dirty="0" err="1"/>
                        <a:t>be</a:t>
                      </a:r>
                      <a:r>
                        <a:rPr lang="fi-FI" sz="1800" dirty="0"/>
                        <a:t> </a:t>
                      </a:r>
                      <a:r>
                        <a:rPr lang="fi-FI" sz="1800" dirty="0" err="1"/>
                        <a:t>ingnored</a:t>
                      </a:r>
                      <a:r>
                        <a:rPr lang="fi-FI" sz="1800" dirty="0"/>
                        <a:t> </a:t>
                      </a:r>
                      <a:r>
                        <a:rPr lang="fi-FI" sz="1800" dirty="0" err="1"/>
                        <a:t>because</a:t>
                      </a:r>
                      <a:r>
                        <a:rPr lang="fi-FI" sz="1800" dirty="0"/>
                        <a:t> of </a:t>
                      </a:r>
                      <a:r>
                        <a:rPr lang="fi-FI" sz="1800" dirty="0" err="1"/>
                        <a:t>asymptotic</a:t>
                      </a:r>
                      <a:r>
                        <a:rPr lang="fi-FI" sz="1800" dirty="0"/>
                        <a:t> </a:t>
                      </a:r>
                      <a:r>
                        <a:rPr lang="fi-FI" sz="1800" dirty="0" err="1"/>
                        <a:t>normality</a:t>
                      </a:r>
                      <a:endParaRPr lang="fi-FI" sz="1800" dirty="0"/>
                    </a:p>
                  </a:txBody>
                  <a:tcPr/>
                </a:tc>
                <a:extLst>
                  <a:ext uri="{0D108BD9-81ED-4DB2-BD59-A6C34878D82A}">
                    <a16:rowId xmlns:a16="http://schemas.microsoft.com/office/drawing/2014/main" val="2102399242"/>
                  </a:ext>
                </a:extLst>
              </a:tr>
            </a:tbl>
          </a:graphicData>
        </a:graphic>
      </p:graphicFrame>
    </p:spTree>
    <p:extLst>
      <p:ext uri="{BB962C8B-B14F-4D97-AF65-F5344CB8AC3E}">
        <p14:creationId xmlns:p14="http://schemas.microsoft.com/office/powerpoint/2010/main" val="12636580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4CAA6AD-A23C-B54D-B86B-9DAA01965DC0}"/>
              </a:ext>
            </a:extLst>
          </p:cNvPr>
          <p:cNvGrpSpPr/>
          <p:nvPr/>
        </p:nvGrpSpPr>
        <p:grpSpPr>
          <a:xfrm>
            <a:off x="-297982" y="0"/>
            <a:ext cx="9441982" cy="6869580"/>
            <a:chOff x="-1270134" y="0"/>
            <a:chExt cx="10265295" cy="8043862"/>
          </a:xfrm>
        </p:grpSpPr>
        <p:pic>
          <p:nvPicPr>
            <p:cNvPr id="5" name="Picture 4" descr="Wooldridge_2009_Introductory econometrics (dragged).pdf">
              <a:extLst>
                <a:ext uri="{FF2B5EF4-FFF2-40B4-BE49-F238E27FC236}">
                  <a16:creationId xmlns:a16="http://schemas.microsoft.com/office/drawing/2014/main" id="{1A5BFB09-2B4A-6D42-9A0A-E9FC49E2C82A}"/>
                </a:ext>
              </a:extLst>
            </p:cNvPr>
            <p:cNvPicPr>
              <a:picLocks noChangeAspect="1"/>
            </p:cNvPicPr>
            <p:nvPr/>
          </p:nvPicPr>
          <p:blipFill rotWithShape="1">
            <a:blip r:embed="rId3">
              <a:extLst>
                <a:ext uri="{28A0092B-C50C-407E-A947-70E740481C1C}">
                  <a14:useLocalDpi xmlns:a14="http://schemas.microsoft.com/office/drawing/2010/main" val="0"/>
                </a:ext>
              </a:extLst>
            </a:blip>
            <a:srcRect t="42435" b="41622"/>
            <a:stretch/>
          </p:blipFill>
          <p:spPr>
            <a:xfrm>
              <a:off x="-1270134" y="0"/>
              <a:ext cx="10096500" cy="2092590"/>
            </a:xfrm>
            <a:prstGeom prst="rect">
              <a:avLst/>
            </a:prstGeom>
          </p:spPr>
        </p:pic>
        <p:pic>
          <p:nvPicPr>
            <p:cNvPr id="6" name="Picture 5" descr="Wooldridge_2009_Introductory econometrics (dragged).pdf">
              <a:extLst>
                <a:ext uri="{FF2B5EF4-FFF2-40B4-BE49-F238E27FC236}">
                  <a16:creationId xmlns:a16="http://schemas.microsoft.com/office/drawing/2014/main" id="{283AB8EE-CF39-4A4F-9A32-0159C273BBD3}"/>
                </a:ext>
              </a:extLst>
            </p:cNvPr>
            <p:cNvPicPr>
              <a:picLocks noChangeAspect="1"/>
            </p:cNvPicPr>
            <p:nvPr/>
          </p:nvPicPr>
          <p:blipFill rotWithShape="1">
            <a:blip r:embed="rId3">
              <a:extLst>
                <a:ext uri="{28A0092B-C50C-407E-A947-70E740481C1C}">
                  <a14:useLocalDpi xmlns:a14="http://schemas.microsoft.com/office/drawing/2010/main" val="0"/>
                </a:ext>
              </a:extLst>
            </a:blip>
            <a:srcRect t="72834" b="16980"/>
            <a:stretch/>
          </p:blipFill>
          <p:spPr>
            <a:xfrm>
              <a:off x="-1270134" y="1909715"/>
              <a:ext cx="10096500" cy="1336928"/>
            </a:xfrm>
            <a:prstGeom prst="rect">
              <a:avLst/>
            </a:prstGeom>
          </p:spPr>
        </p:pic>
        <p:pic>
          <p:nvPicPr>
            <p:cNvPr id="7" name="Picture 6" descr="Wooldridge_2009_Introductory econometrics (dragged).pdf">
              <a:extLst>
                <a:ext uri="{FF2B5EF4-FFF2-40B4-BE49-F238E27FC236}">
                  <a16:creationId xmlns:a16="http://schemas.microsoft.com/office/drawing/2014/main" id="{00B33D42-DF03-D24F-B83F-988FA06BF186}"/>
                </a:ext>
              </a:extLst>
            </p:cNvPr>
            <p:cNvPicPr>
              <a:picLocks noChangeAspect="1"/>
            </p:cNvPicPr>
            <p:nvPr/>
          </p:nvPicPr>
          <p:blipFill rotWithShape="1">
            <a:blip r:embed="rId4">
              <a:extLst>
                <a:ext uri="{28A0092B-C50C-407E-A947-70E740481C1C}">
                  <a14:useLocalDpi xmlns:a14="http://schemas.microsoft.com/office/drawing/2010/main" val="0"/>
                </a:ext>
              </a:extLst>
            </a:blip>
            <a:srcRect t="39368" b="51188"/>
            <a:stretch/>
          </p:blipFill>
          <p:spPr>
            <a:xfrm>
              <a:off x="-1101339" y="3169117"/>
              <a:ext cx="10096500" cy="1239567"/>
            </a:xfrm>
            <a:prstGeom prst="rect">
              <a:avLst/>
            </a:prstGeom>
          </p:spPr>
        </p:pic>
        <p:pic>
          <p:nvPicPr>
            <p:cNvPr id="8" name="Picture 7" descr="Wooldridge_2009_Introductory econometrics (dragged).pdf">
              <a:extLst>
                <a:ext uri="{FF2B5EF4-FFF2-40B4-BE49-F238E27FC236}">
                  <a16:creationId xmlns:a16="http://schemas.microsoft.com/office/drawing/2014/main" id="{6285B8D4-7BC7-E044-BEB9-44CD9E547F59}"/>
                </a:ext>
              </a:extLst>
            </p:cNvPr>
            <p:cNvPicPr>
              <a:picLocks noChangeAspect="1"/>
            </p:cNvPicPr>
            <p:nvPr/>
          </p:nvPicPr>
          <p:blipFill rotWithShape="1">
            <a:blip r:embed="rId5">
              <a:extLst>
                <a:ext uri="{28A0092B-C50C-407E-A947-70E740481C1C}">
                  <a14:useLocalDpi xmlns:a14="http://schemas.microsoft.com/office/drawing/2010/main" val="0"/>
                </a:ext>
              </a:extLst>
            </a:blip>
            <a:srcRect t="38911" b="47951"/>
            <a:stretch/>
          </p:blipFill>
          <p:spPr>
            <a:xfrm>
              <a:off x="-1101339" y="4316376"/>
              <a:ext cx="10096500" cy="1724421"/>
            </a:xfrm>
            <a:prstGeom prst="rect">
              <a:avLst/>
            </a:prstGeom>
          </p:spPr>
        </p:pic>
        <p:pic>
          <p:nvPicPr>
            <p:cNvPr id="9" name="Picture 8" descr="Wooldridge_2009_Introductory econometrics (dragged).pdf">
              <a:extLst>
                <a:ext uri="{FF2B5EF4-FFF2-40B4-BE49-F238E27FC236}">
                  <a16:creationId xmlns:a16="http://schemas.microsoft.com/office/drawing/2014/main" id="{CB62D3F2-4C90-9446-83B3-409F4CE8DD15}"/>
                </a:ext>
              </a:extLst>
            </p:cNvPr>
            <p:cNvPicPr>
              <a:picLocks noChangeAspect="1"/>
            </p:cNvPicPr>
            <p:nvPr/>
          </p:nvPicPr>
          <p:blipFill rotWithShape="1">
            <a:blip r:embed="rId6">
              <a:extLst>
                <a:ext uri="{28A0092B-C50C-407E-A947-70E740481C1C}">
                  <a14:useLocalDpi xmlns:a14="http://schemas.microsoft.com/office/drawing/2010/main" val="0"/>
                </a:ext>
              </a:extLst>
            </a:blip>
            <a:srcRect t="49548" b="41499"/>
            <a:stretch/>
          </p:blipFill>
          <p:spPr>
            <a:xfrm>
              <a:off x="-1231624" y="5861875"/>
              <a:ext cx="10096500" cy="1175121"/>
            </a:xfrm>
            <a:prstGeom prst="rect">
              <a:avLst/>
            </a:prstGeom>
          </p:spPr>
        </p:pic>
        <p:pic>
          <p:nvPicPr>
            <p:cNvPr id="10" name="Content Placeholder 5" descr="Wooldridge_2009_Introductory econometrics (dragged).pdf">
              <a:extLst>
                <a:ext uri="{FF2B5EF4-FFF2-40B4-BE49-F238E27FC236}">
                  <a16:creationId xmlns:a16="http://schemas.microsoft.com/office/drawing/2014/main" id="{6A604474-0BEE-9341-95B0-11D3A92788DB}"/>
                </a:ext>
              </a:extLst>
            </p:cNvPr>
            <p:cNvPicPr>
              <a:picLocks noChangeAspect="1"/>
            </p:cNvPicPr>
            <p:nvPr/>
          </p:nvPicPr>
          <p:blipFill rotWithShape="1">
            <a:blip r:embed="rId7">
              <a:extLst>
                <a:ext uri="{28A0092B-C50C-407E-A947-70E740481C1C}">
                  <a14:useLocalDpi xmlns:a14="http://schemas.microsoft.com/office/drawing/2010/main" val="0"/>
                </a:ext>
              </a:extLst>
            </a:blip>
            <a:srcRect t="9111" b="81852"/>
            <a:stretch/>
          </p:blipFill>
          <p:spPr>
            <a:xfrm>
              <a:off x="-1231624" y="6858000"/>
              <a:ext cx="10096500" cy="1185862"/>
            </a:xfrm>
            <a:prstGeom prst="rect">
              <a:avLst/>
            </a:prstGeom>
          </p:spPr>
        </p:pic>
      </p:grpSp>
    </p:spTree>
    <p:extLst>
      <p:ext uri="{BB962C8B-B14F-4D97-AF65-F5344CB8AC3E}">
        <p14:creationId xmlns:p14="http://schemas.microsoft.com/office/powerpoint/2010/main" val="33642317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335EA7-4939-A14A-91EF-82C29795E2D0}"/>
              </a:ext>
            </a:extLst>
          </p:cNvPr>
          <p:cNvSpPr>
            <a:spLocks noGrp="1"/>
          </p:cNvSpPr>
          <p:nvPr>
            <p:ph type="title"/>
          </p:nvPr>
        </p:nvSpPr>
        <p:spPr/>
        <p:txBody>
          <a:bodyPr/>
          <a:lstStyle/>
          <a:p>
            <a:r>
              <a:rPr lang="fi-FI" dirty="0"/>
              <a:t>Perfect </a:t>
            </a:r>
            <a:r>
              <a:rPr lang="fi-FI" dirty="0" err="1"/>
              <a:t>collinearity</a:t>
            </a:r>
            <a:r>
              <a:rPr lang="fi-FI" dirty="0"/>
              <a:t> of </a:t>
            </a:r>
            <a:r>
              <a:rPr lang="fi-FI" dirty="0" err="1"/>
              <a:t>independent</a:t>
            </a:r>
            <a:r>
              <a:rPr lang="fi-FI" dirty="0"/>
              <a:t> </a:t>
            </a:r>
            <a:r>
              <a:rPr lang="fi-FI" dirty="0" err="1"/>
              <a:t>variables</a:t>
            </a:r>
            <a:endParaRPr lang="fi-FI" dirty="0"/>
          </a:p>
        </p:txBody>
      </p:sp>
      <p:sp>
        <p:nvSpPr>
          <p:cNvPr id="5" name="Text Placeholder 4">
            <a:extLst>
              <a:ext uri="{FF2B5EF4-FFF2-40B4-BE49-F238E27FC236}">
                <a16:creationId xmlns:a16="http://schemas.microsoft.com/office/drawing/2014/main" id="{5F05BC2E-B8D8-DB43-9265-1F57B646FD75}"/>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40697902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Perfect collinearity of dummy variables</a:t>
            </a:r>
          </a:p>
        </p:txBody>
      </p:sp>
      <p:sp>
        <p:nvSpPr>
          <p:cNvPr id="3" name="Content Placeholder 2"/>
          <p:cNvSpPr>
            <a:spLocks noGrp="1"/>
          </p:cNvSpPr>
          <p:nvPr>
            <p:ph sz="quarter" idx="4294967295"/>
          </p:nvPr>
        </p:nvSpPr>
        <p:spPr>
          <a:xfrm>
            <a:off x="1058863" y="1685925"/>
            <a:ext cx="8085137" cy="1228725"/>
          </a:xfrm>
        </p:spPr>
        <p:txBody>
          <a:bodyPr>
            <a:normAutofit/>
          </a:bodyPr>
          <a:lstStyle/>
          <a:p>
            <a:pPr marL="0" indent="0">
              <a:buNone/>
            </a:pPr>
            <a:r>
              <a:rPr lang="pl-PL" dirty="0" err="1">
                <a:latin typeface="Courier"/>
                <a:cs typeface="Courier"/>
              </a:rPr>
              <a:t>summary</a:t>
            </a:r>
            <a:r>
              <a:rPr lang="pl-PL" dirty="0">
                <a:latin typeface="Courier"/>
                <a:cs typeface="Courier"/>
              </a:rPr>
              <a:t>(</a:t>
            </a:r>
            <a:r>
              <a:rPr lang="pl-PL" dirty="0" err="1">
                <a:latin typeface="Courier"/>
                <a:cs typeface="Courier"/>
              </a:rPr>
              <a:t>Prestige$type</a:t>
            </a:r>
            <a:r>
              <a:rPr lang="pl-PL" dirty="0">
                <a:latin typeface="Courier"/>
                <a:cs typeface="Courier"/>
              </a:rPr>
              <a:t>)</a:t>
            </a:r>
          </a:p>
          <a:p>
            <a:pPr marL="0" indent="0">
              <a:buNone/>
            </a:pPr>
            <a:r>
              <a:rPr lang="pl-PL" b="0" dirty="0">
                <a:latin typeface="Courier"/>
                <a:cs typeface="Courier"/>
              </a:rPr>
              <a:t>  </a:t>
            </a:r>
            <a:r>
              <a:rPr lang="pl-PL" b="0" dirty="0" err="1">
                <a:latin typeface="Courier"/>
                <a:cs typeface="Courier"/>
              </a:rPr>
              <a:t>bc</a:t>
            </a:r>
            <a:r>
              <a:rPr lang="pl-PL" b="0" dirty="0">
                <a:latin typeface="Courier"/>
                <a:cs typeface="Courier"/>
              </a:rPr>
              <a:t> </a:t>
            </a:r>
            <a:r>
              <a:rPr lang="pl-PL" b="0" dirty="0" err="1">
                <a:latin typeface="Courier"/>
                <a:cs typeface="Courier"/>
              </a:rPr>
              <a:t>prof</a:t>
            </a:r>
            <a:r>
              <a:rPr lang="pl-PL" b="0" dirty="0">
                <a:latin typeface="Courier"/>
                <a:cs typeface="Courier"/>
              </a:rPr>
              <a:t>   </a:t>
            </a:r>
            <a:r>
              <a:rPr lang="pl-PL" b="0" dirty="0" err="1">
                <a:latin typeface="Courier"/>
                <a:cs typeface="Courier"/>
              </a:rPr>
              <a:t>wc</a:t>
            </a:r>
            <a:r>
              <a:rPr lang="pl-PL" b="0" dirty="0">
                <a:latin typeface="Courier"/>
                <a:cs typeface="Courier"/>
              </a:rPr>
              <a:t> </a:t>
            </a:r>
            <a:r>
              <a:rPr lang="pl-PL" b="0" dirty="0" err="1">
                <a:latin typeface="Courier"/>
                <a:cs typeface="Courier"/>
              </a:rPr>
              <a:t>NA's</a:t>
            </a:r>
            <a:r>
              <a:rPr lang="pl-PL" b="0" dirty="0">
                <a:latin typeface="Courier"/>
                <a:cs typeface="Courier"/>
              </a:rPr>
              <a:t> </a:t>
            </a:r>
          </a:p>
          <a:p>
            <a:pPr marL="0" indent="0">
              <a:buNone/>
            </a:pPr>
            <a:r>
              <a:rPr lang="pl-PL" b="0" dirty="0">
                <a:latin typeface="Courier"/>
                <a:cs typeface="Courier"/>
              </a:rPr>
              <a:t>  44   31   23    4</a:t>
            </a:r>
          </a:p>
          <a:p>
            <a:endParaRPr lang="pl-PL" b="0" dirty="0">
              <a:latin typeface="Courier"/>
              <a:cs typeface="Courier"/>
            </a:endParaRPr>
          </a:p>
          <a:p>
            <a:endParaRPr lang="pl-PL" b="0" dirty="0">
              <a:latin typeface="Courier"/>
              <a:cs typeface="Courier"/>
            </a:endParaRPr>
          </a:p>
        </p:txBody>
      </p:sp>
      <p:sp>
        <p:nvSpPr>
          <p:cNvPr id="6" name="TextBox 5"/>
          <p:cNvSpPr txBox="1"/>
          <p:nvPr/>
        </p:nvSpPr>
        <p:spPr>
          <a:xfrm>
            <a:off x="200059" y="3887819"/>
            <a:ext cx="8773060" cy="2585323"/>
          </a:xfrm>
          <a:prstGeom prst="rect">
            <a:avLst/>
          </a:prstGeom>
          <a:solidFill>
            <a:schemeClr val="bg1"/>
          </a:solidFill>
          <a:ln>
            <a:solidFill>
              <a:schemeClr val="tx1"/>
            </a:solidFill>
          </a:ln>
        </p:spPr>
        <p:txBody>
          <a:bodyPr wrap="none" lIns="0" tIns="0" rIns="0" bIns="0" rtlCol="0">
            <a:spAutoFit/>
          </a:bodyPr>
          <a:lstStyle/>
          <a:p>
            <a:r>
              <a:rPr lang="de-DE" sz="1200" dirty="0">
                <a:latin typeface="Courier"/>
                <a:cs typeface="Courier"/>
              </a:rPr>
              <a:t>                          </a:t>
            </a:r>
            <a:r>
              <a:rPr lang="de-DE" sz="1200" dirty="0" err="1">
                <a:latin typeface="Courier"/>
                <a:cs typeface="Courier"/>
              </a:rPr>
              <a:t>education</a:t>
            </a:r>
            <a:r>
              <a:rPr lang="de-DE" sz="1200" dirty="0">
                <a:latin typeface="Courier"/>
                <a:cs typeface="Courier"/>
              </a:rPr>
              <a:t> </a:t>
            </a:r>
            <a:r>
              <a:rPr lang="de-DE" sz="1200" dirty="0" err="1">
                <a:latin typeface="Courier"/>
                <a:cs typeface="Courier"/>
              </a:rPr>
              <a:t>income</a:t>
            </a:r>
            <a:r>
              <a:rPr lang="de-DE" sz="1200" dirty="0">
                <a:latin typeface="Courier"/>
                <a:cs typeface="Courier"/>
              </a:rPr>
              <a:t> </a:t>
            </a:r>
            <a:r>
              <a:rPr lang="de-DE" sz="1200" dirty="0" err="1">
                <a:latin typeface="Courier"/>
                <a:cs typeface="Courier"/>
              </a:rPr>
              <a:t>women</a:t>
            </a:r>
            <a:r>
              <a:rPr lang="de-DE" sz="1200" dirty="0">
                <a:latin typeface="Courier"/>
                <a:cs typeface="Courier"/>
              </a:rPr>
              <a:t> </a:t>
            </a:r>
            <a:r>
              <a:rPr lang="de-DE" sz="1200" dirty="0" err="1">
                <a:latin typeface="Courier"/>
                <a:cs typeface="Courier"/>
              </a:rPr>
              <a:t>prestige</a:t>
            </a:r>
            <a:r>
              <a:rPr lang="de-DE" sz="1200" dirty="0">
                <a:latin typeface="Courier"/>
                <a:cs typeface="Courier"/>
              </a:rPr>
              <a:t> </a:t>
            </a:r>
            <a:r>
              <a:rPr lang="de-DE" sz="1200" dirty="0" err="1">
                <a:latin typeface="Courier"/>
                <a:cs typeface="Courier"/>
              </a:rPr>
              <a:t>census</a:t>
            </a:r>
            <a:r>
              <a:rPr lang="de-DE" sz="1200" dirty="0">
                <a:latin typeface="Courier"/>
                <a:cs typeface="Courier"/>
              </a:rPr>
              <a:t> type </a:t>
            </a:r>
            <a:r>
              <a:rPr lang="de-DE" sz="1200" dirty="0" err="1">
                <a:latin typeface="Courier"/>
                <a:cs typeface="Courier"/>
              </a:rPr>
              <a:t>type_bc</a:t>
            </a:r>
            <a:r>
              <a:rPr lang="de-DE" sz="1200" dirty="0">
                <a:latin typeface="Courier"/>
                <a:cs typeface="Courier"/>
              </a:rPr>
              <a:t> </a:t>
            </a:r>
            <a:r>
              <a:rPr lang="de-DE" sz="1200" dirty="0" err="1">
                <a:latin typeface="Courier"/>
                <a:cs typeface="Courier"/>
              </a:rPr>
              <a:t>type_prof</a:t>
            </a:r>
            <a:r>
              <a:rPr lang="de-DE" sz="1200" dirty="0">
                <a:latin typeface="Courier"/>
                <a:cs typeface="Courier"/>
              </a:rPr>
              <a:t> </a:t>
            </a:r>
            <a:r>
              <a:rPr lang="de-DE" sz="1200" dirty="0" err="1">
                <a:latin typeface="Courier"/>
                <a:cs typeface="Courier"/>
              </a:rPr>
              <a:t>type_wc</a:t>
            </a:r>
            <a:endParaRPr lang="de-DE" sz="1200" dirty="0">
              <a:latin typeface="Courier"/>
              <a:cs typeface="Courier"/>
            </a:endParaRPr>
          </a:p>
          <a:p>
            <a:r>
              <a:rPr lang="de-DE" sz="1200" dirty="0" err="1">
                <a:latin typeface="Courier"/>
                <a:cs typeface="Courier"/>
              </a:rPr>
              <a:t>accountants</a:t>
            </a:r>
            <a:r>
              <a:rPr lang="de-DE" sz="1200" dirty="0">
                <a:latin typeface="Courier"/>
                <a:cs typeface="Courier"/>
              </a:rPr>
              <a:t>                   12.77   9271 15.70     63.4   1171 </a:t>
            </a:r>
            <a:r>
              <a:rPr lang="de-DE" sz="1200" dirty="0" err="1">
                <a:latin typeface="Courier"/>
                <a:cs typeface="Courier"/>
              </a:rPr>
              <a:t>prof</a:t>
            </a:r>
            <a:r>
              <a:rPr lang="de-DE" sz="1200" dirty="0">
                <a:latin typeface="Courier"/>
                <a:cs typeface="Courier"/>
              </a:rPr>
              <a:t>       0         1       0</a:t>
            </a:r>
          </a:p>
          <a:p>
            <a:r>
              <a:rPr lang="de-DE" sz="1200" dirty="0" err="1">
                <a:latin typeface="Courier"/>
                <a:cs typeface="Courier"/>
              </a:rPr>
              <a:t>aircraft.repairmen</a:t>
            </a:r>
            <a:r>
              <a:rPr lang="de-DE" sz="1200" dirty="0">
                <a:latin typeface="Courier"/>
                <a:cs typeface="Courier"/>
              </a:rPr>
              <a:t>            10.10   7716  0.78     50.3   8582   </a:t>
            </a:r>
            <a:r>
              <a:rPr lang="de-DE" sz="1200" dirty="0" err="1">
                <a:latin typeface="Courier"/>
                <a:cs typeface="Courier"/>
              </a:rPr>
              <a:t>bc</a:t>
            </a:r>
            <a:r>
              <a:rPr lang="de-DE" sz="1200" dirty="0">
                <a:latin typeface="Courier"/>
                <a:cs typeface="Courier"/>
              </a:rPr>
              <a:t>       1         0       0</a:t>
            </a:r>
          </a:p>
          <a:p>
            <a:r>
              <a:rPr lang="de-DE" sz="1200" dirty="0" err="1">
                <a:latin typeface="Courier"/>
                <a:cs typeface="Courier"/>
              </a:rPr>
              <a:t>aircraft.workers</a:t>
            </a:r>
            <a:r>
              <a:rPr lang="de-DE" sz="1200" dirty="0">
                <a:latin typeface="Courier"/>
                <a:cs typeface="Courier"/>
              </a:rPr>
              <a:t>               8.78   6573  5.78     43.7   8515   </a:t>
            </a:r>
            <a:r>
              <a:rPr lang="de-DE" sz="1200" dirty="0" err="1">
                <a:latin typeface="Courier"/>
                <a:cs typeface="Courier"/>
              </a:rPr>
              <a:t>bc</a:t>
            </a:r>
            <a:r>
              <a:rPr lang="de-DE" sz="1200" dirty="0">
                <a:latin typeface="Courier"/>
                <a:cs typeface="Courier"/>
              </a:rPr>
              <a:t>       1         0       0</a:t>
            </a:r>
          </a:p>
          <a:p>
            <a:r>
              <a:rPr lang="de-DE" sz="1200" dirty="0" err="1">
                <a:latin typeface="Courier"/>
                <a:cs typeface="Courier"/>
              </a:rPr>
              <a:t>architects</a:t>
            </a:r>
            <a:r>
              <a:rPr lang="de-DE" sz="1200" dirty="0">
                <a:latin typeface="Courier"/>
                <a:cs typeface="Courier"/>
              </a:rPr>
              <a:t>                    15.44  14163  2.69     78.1   2141 </a:t>
            </a:r>
            <a:r>
              <a:rPr lang="de-DE" sz="1200" dirty="0" err="1">
                <a:latin typeface="Courier"/>
                <a:cs typeface="Courier"/>
              </a:rPr>
              <a:t>prof</a:t>
            </a:r>
            <a:r>
              <a:rPr lang="de-DE" sz="1200" dirty="0">
                <a:latin typeface="Courier"/>
                <a:cs typeface="Courier"/>
              </a:rPr>
              <a:t>       0         1       0</a:t>
            </a:r>
          </a:p>
          <a:p>
            <a:r>
              <a:rPr lang="de-DE" sz="1200" dirty="0" err="1">
                <a:latin typeface="Courier"/>
                <a:cs typeface="Courier"/>
              </a:rPr>
              <a:t>athletes</a:t>
            </a:r>
            <a:r>
              <a:rPr lang="de-DE" sz="1200" dirty="0">
                <a:latin typeface="Courier"/>
                <a:cs typeface="Courier"/>
              </a:rPr>
              <a:t>                      11.44   8206  8.13     54.1   3373 &lt;NA&gt;    &lt;NA&gt;      &lt;NA&gt;    &lt;NA&gt;</a:t>
            </a:r>
          </a:p>
          <a:p>
            <a:r>
              <a:rPr lang="de-DE" sz="1200" dirty="0" err="1">
                <a:latin typeface="Courier"/>
                <a:cs typeface="Courier"/>
              </a:rPr>
              <a:t>auto.repairmen</a:t>
            </a:r>
            <a:r>
              <a:rPr lang="de-DE" sz="1200" dirty="0">
                <a:latin typeface="Courier"/>
                <a:cs typeface="Courier"/>
              </a:rPr>
              <a:t>                 8.10   5795  0.81     38.1   8581   </a:t>
            </a:r>
            <a:r>
              <a:rPr lang="de-DE" sz="1200" dirty="0" err="1">
                <a:latin typeface="Courier"/>
                <a:cs typeface="Courier"/>
              </a:rPr>
              <a:t>bc</a:t>
            </a:r>
            <a:r>
              <a:rPr lang="de-DE" sz="1200" dirty="0">
                <a:latin typeface="Courier"/>
                <a:cs typeface="Courier"/>
              </a:rPr>
              <a:t>       1         0       0</a:t>
            </a:r>
          </a:p>
          <a:p>
            <a:r>
              <a:rPr lang="de-DE" sz="1200" dirty="0" err="1">
                <a:latin typeface="Courier"/>
                <a:cs typeface="Courier"/>
              </a:rPr>
              <a:t>auto.workers</a:t>
            </a:r>
            <a:r>
              <a:rPr lang="de-DE" sz="1200" dirty="0">
                <a:latin typeface="Courier"/>
                <a:cs typeface="Courier"/>
              </a:rPr>
              <a:t>                   8.43   5811 13.62     35.9   8513   </a:t>
            </a:r>
            <a:r>
              <a:rPr lang="de-DE" sz="1200" dirty="0" err="1">
                <a:latin typeface="Courier"/>
                <a:cs typeface="Courier"/>
              </a:rPr>
              <a:t>bc</a:t>
            </a:r>
            <a:r>
              <a:rPr lang="de-DE" sz="1200" dirty="0">
                <a:latin typeface="Courier"/>
                <a:cs typeface="Courier"/>
              </a:rPr>
              <a:t>       1         0       0</a:t>
            </a:r>
          </a:p>
          <a:p>
            <a:r>
              <a:rPr lang="de-DE" sz="1200" dirty="0" err="1">
                <a:latin typeface="Courier"/>
                <a:cs typeface="Courier"/>
              </a:rPr>
              <a:t>babysitters</a:t>
            </a:r>
            <a:r>
              <a:rPr lang="de-DE" sz="1200" dirty="0">
                <a:latin typeface="Courier"/>
                <a:cs typeface="Courier"/>
              </a:rPr>
              <a:t>                    9.46    611 96.53     25.9   6147 &lt;NA&gt;    &lt;NA&gt;      &lt;NA&gt;    &lt;NA&gt;</a:t>
            </a:r>
          </a:p>
          <a:p>
            <a:r>
              <a:rPr lang="de-DE" sz="1200" dirty="0" err="1">
                <a:latin typeface="Courier"/>
                <a:cs typeface="Courier"/>
              </a:rPr>
              <a:t>bakers</a:t>
            </a:r>
            <a:r>
              <a:rPr lang="de-DE" sz="1200" dirty="0">
                <a:latin typeface="Courier"/>
                <a:cs typeface="Courier"/>
              </a:rPr>
              <a:t>                         7.54   4199 33.30     38.9   8213   </a:t>
            </a:r>
            <a:r>
              <a:rPr lang="de-DE" sz="1200" dirty="0" err="1">
                <a:latin typeface="Courier"/>
                <a:cs typeface="Courier"/>
              </a:rPr>
              <a:t>bc</a:t>
            </a:r>
            <a:r>
              <a:rPr lang="de-DE" sz="1200" dirty="0">
                <a:latin typeface="Courier"/>
                <a:cs typeface="Courier"/>
              </a:rPr>
              <a:t>       1         0       0</a:t>
            </a:r>
          </a:p>
          <a:p>
            <a:r>
              <a:rPr lang="de-DE" sz="1200" dirty="0" err="1">
                <a:latin typeface="Courier"/>
                <a:cs typeface="Courier"/>
              </a:rPr>
              <a:t>bartenders</a:t>
            </a:r>
            <a:r>
              <a:rPr lang="de-DE" sz="1200" dirty="0">
                <a:latin typeface="Courier"/>
                <a:cs typeface="Courier"/>
              </a:rPr>
              <a:t>                     8.50   3930 15.51     20.2   6123   </a:t>
            </a:r>
            <a:r>
              <a:rPr lang="de-DE" sz="1200" dirty="0" err="1">
                <a:latin typeface="Courier"/>
                <a:cs typeface="Courier"/>
              </a:rPr>
              <a:t>bc</a:t>
            </a:r>
            <a:r>
              <a:rPr lang="de-DE" sz="1200" dirty="0">
                <a:latin typeface="Courier"/>
                <a:cs typeface="Courier"/>
              </a:rPr>
              <a:t>       1         0       0</a:t>
            </a:r>
          </a:p>
          <a:p>
            <a:r>
              <a:rPr lang="de-DE" sz="1200" dirty="0" err="1">
                <a:latin typeface="Courier"/>
                <a:cs typeface="Courier"/>
              </a:rPr>
              <a:t>biologists</a:t>
            </a:r>
            <a:r>
              <a:rPr lang="de-DE" sz="1200" dirty="0">
                <a:latin typeface="Courier"/>
                <a:cs typeface="Courier"/>
              </a:rPr>
              <a:t>                    15.09   8258 25.65     72.6   2133 </a:t>
            </a:r>
            <a:r>
              <a:rPr lang="de-DE" sz="1200" dirty="0" err="1">
                <a:latin typeface="Courier"/>
                <a:cs typeface="Courier"/>
              </a:rPr>
              <a:t>prof</a:t>
            </a:r>
            <a:r>
              <a:rPr lang="de-DE" sz="1200" dirty="0">
                <a:latin typeface="Courier"/>
                <a:cs typeface="Courier"/>
              </a:rPr>
              <a:t>       0         1       0</a:t>
            </a:r>
          </a:p>
          <a:p>
            <a:r>
              <a:rPr lang="de-DE" sz="1200" dirty="0" err="1">
                <a:latin typeface="Courier"/>
                <a:cs typeface="Courier"/>
              </a:rPr>
              <a:t>bookbinders</a:t>
            </a:r>
            <a:r>
              <a:rPr lang="de-DE" sz="1200" dirty="0">
                <a:latin typeface="Courier"/>
                <a:cs typeface="Courier"/>
              </a:rPr>
              <a:t>                    8.55   3617 70.87     35.2   9517   </a:t>
            </a:r>
            <a:r>
              <a:rPr lang="de-DE" sz="1200" dirty="0" err="1">
                <a:latin typeface="Courier"/>
                <a:cs typeface="Courier"/>
              </a:rPr>
              <a:t>bc</a:t>
            </a:r>
            <a:r>
              <a:rPr lang="de-DE" sz="1200" dirty="0">
                <a:latin typeface="Courier"/>
                <a:cs typeface="Courier"/>
              </a:rPr>
              <a:t>       1         0       0</a:t>
            </a:r>
          </a:p>
          <a:p>
            <a:r>
              <a:rPr lang="de-DE" sz="1200" dirty="0" err="1">
                <a:latin typeface="Courier"/>
                <a:cs typeface="Courier"/>
              </a:rPr>
              <a:t>bookkeepers</a:t>
            </a:r>
            <a:r>
              <a:rPr lang="de-DE" sz="1200" dirty="0">
                <a:latin typeface="Courier"/>
                <a:cs typeface="Courier"/>
              </a:rPr>
              <a:t>                   11.32   4348 68.24     49.4   4131   </a:t>
            </a:r>
            <a:r>
              <a:rPr lang="de-DE" sz="1200" dirty="0" err="1">
                <a:latin typeface="Courier"/>
                <a:cs typeface="Courier"/>
              </a:rPr>
              <a:t>wc</a:t>
            </a:r>
            <a:r>
              <a:rPr lang="de-DE" sz="1200" dirty="0">
                <a:latin typeface="Courier"/>
                <a:cs typeface="Courier"/>
              </a:rPr>
              <a:t>       0         0       1</a:t>
            </a:r>
            <a:endParaRPr lang="en-US" sz="1200" dirty="0">
              <a:latin typeface="Courier"/>
              <a:cs typeface="Courier"/>
            </a:endParaRPr>
          </a:p>
        </p:txBody>
      </p:sp>
      <p:sp>
        <p:nvSpPr>
          <p:cNvPr id="7" name="TextBox 6"/>
          <p:cNvSpPr txBox="1"/>
          <p:nvPr/>
        </p:nvSpPr>
        <p:spPr>
          <a:xfrm>
            <a:off x="6725521" y="3011488"/>
            <a:ext cx="2105441" cy="984885"/>
          </a:xfrm>
          <a:prstGeom prst="rect">
            <a:avLst/>
          </a:prstGeom>
          <a:noFill/>
        </p:spPr>
        <p:txBody>
          <a:bodyPr wrap="square" lIns="0" tIns="0" rIns="0" bIns="0" rtlCol="0">
            <a:spAutoFit/>
          </a:bodyPr>
          <a:lstStyle/>
          <a:p>
            <a:r>
              <a:rPr lang="en-US" sz="1600" b="1" dirty="0">
                <a:solidFill>
                  <a:srgbClr val="EF3340"/>
                </a:solidFill>
              </a:rPr>
              <a:t>Dummy variables: if you know two values, you can infer the third</a:t>
            </a:r>
            <a:endParaRPr lang="en-US" sz="1600" b="1" baseline="-25000" dirty="0">
              <a:solidFill>
                <a:srgbClr val="EF3340"/>
              </a:solidFill>
            </a:endParaRPr>
          </a:p>
          <a:p>
            <a:endParaRPr lang="en-US" sz="1600" b="1" dirty="0">
              <a:solidFill>
                <a:srgbClr val="EF3340"/>
              </a:solidFill>
            </a:endParaRPr>
          </a:p>
        </p:txBody>
      </p:sp>
    </p:spTree>
    <p:extLst>
      <p:ext uri="{BB962C8B-B14F-4D97-AF65-F5344CB8AC3E}">
        <p14:creationId xmlns:p14="http://schemas.microsoft.com/office/powerpoint/2010/main" val="67007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Rectangle 2"/>
          <p:cNvSpPr>
            <a:spLocks noGrp="1" noChangeArrowheads="1"/>
          </p:cNvSpPr>
          <p:nvPr>
            <p:ph type="title"/>
          </p:nvPr>
        </p:nvSpPr>
        <p:spPr/>
        <p:txBody>
          <a:bodyPr/>
          <a:lstStyle/>
          <a:p>
            <a:r>
              <a:rPr lang="fi-FI"/>
              <a:t>Our second attempt</a:t>
            </a:r>
            <a:endParaRPr lang="en-US"/>
          </a:p>
        </p:txBody>
      </p:sp>
      <p:graphicFrame>
        <p:nvGraphicFramePr>
          <p:cNvPr id="131075" name="Object 3"/>
          <p:cNvGraphicFramePr>
            <a:graphicFrameLocks noGrp="1" noChangeAspect="1"/>
          </p:cNvGraphicFramePr>
          <p:nvPr>
            <p:ph idx="1"/>
            <p:extLst>
              <p:ext uri="{D42A27DB-BD31-4B8C-83A1-F6EECF244321}">
                <p14:modId xmlns:p14="http://schemas.microsoft.com/office/powerpoint/2010/main" val="3314492844"/>
              </p:ext>
            </p:extLst>
          </p:nvPr>
        </p:nvGraphicFramePr>
        <p:xfrm>
          <a:off x="3236139" y="2939602"/>
          <a:ext cx="5532532" cy="3010348"/>
        </p:xfrm>
        <a:graphic>
          <a:graphicData uri="http://schemas.openxmlformats.org/presentationml/2006/ole">
            <mc:AlternateContent xmlns:mc="http://schemas.openxmlformats.org/markup-compatibility/2006">
              <mc:Choice xmlns:v="urn:schemas-microsoft-com:vml" Requires="v">
                <p:oleObj spid="_x0000_s14441" name="Worksheet" r:id="rId4" imgW="2590800" imgH="1409700" progId="Excel.Sheet.8">
                  <p:embed/>
                </p:oleObj>
              </mc:Choice>
              <mc:Fallback>
                <p:oleObj name="Worksheet" r:id="rId4" imgW="2590800" imgH="1409700" progId="Excel.Sheet.8">
                  <p:embed/>
                  <p:pic>
                    <p:nvPicPr>
                      <p:cNvPr id="131075" name="Object 3"/>
                      <p:cNvPicPr>
                        <a:picLocks noChangeAspect="1" noChangeArrowheads="1"/>
                      </p:cNvPicPr>
                      <p:nvPr/>
                    </p:nvPicPr>
                    <p:blipFill>
                      <a:blip r:embed="rId5"/>
                      <a:srcRect/>
                      <a:stretch>
                        <a:fillRect/>
                      </a:stretch>
                    </p:blipFill>
                    <p:spPr bwMode="auto">
                      <a:xfrm>
                        <a:off x="3236139" y="2939602"/>
                        <a:ext cx="5532532" cy="3010348"/>
                      </a:xfrm>
                      <a:prstGeom prst="rect">
                        <a:avLst/>
                      </a:prstGeom>
                      <a:noFill/>
                      <a:ln>
                        <a:noFill/>
                      </a:ln>
                      <a:effectLst/>
                      <a:extLst/>
                    </p:spPr>
                  </p:pic>
                </p:oleObj>
              </mc:Fallback>
            </mc:AlternateContent>
          </a:graphicData>
        </a:graphic>
      </p:graphicFrame>
      <p:sp>
        <p:nvSpPr>
          <p:cNvPr id="131077" name="Text Box 4"/>
          <p:cNvSpPr txBox="1">
            <a:spLocks noChangeArrowheads="1"/>
          </p:cNvSpPr>
          <p:nvPr/>
        </p:nvSpPr>
        <p:spPr bwMode="auto">
          <a:xfrm>
            <a:off x="1078699" y="1659078"/>
            <a:ext cx="7436651" cy="1200329"/>
          </a:xfrm>
          <a:prstGeom prst="rect">
            <a:avLst/>
          </a:prstGeom>
          <a:noFill/>
          <a:ln w="9525" algn="ctr">
            <a:noFill/>
            <a:miter lim="800000"/>
            <a:headEnd/>
            <a:tailEnd/>
          </a:ln>
        </p:spPr>
        <p:txBody>
          <a:bodyPr wrap="none">
            <a:spAutoFit/>
          </a:bodyPr>
          <a:lstStyle/>
          <a:p>
            <a:pPr eaLnBrk="0" hangingPunct="0"/>
            <a:r>
              <a:rPr lang="en-US" sz="1200" b="1" dirty="0">
                <a:latin typeface="Courier New" pitchFamily="49" charset="0"/>
              </a:rPr>
              <a:t>      Source |       SS       </a:t>
            </a:r>
            <a:r>
              <a:rPr lang="en-US" sz="1200" b="1" dirty="0" err="1">
                <a:latin typeface="Courier New" pitchFamily="49" charset="0"/>
              </a:rPr>
              <a:t>df</a:t>
            </a:r>
            <a:r>
              <a:rPr lang="en-US" sz="1200" b="1" dirty="0">
                <a:latin typeface="Courier New" pitchFamily="49" charset="0"/>
              </a:rPr>
              <a:t>       MS              Number of </a:t>
            </a:r>
            <a:r>
              <a:rPr lang="en-US" sz="1200" b="1" dirty="0" err="1">
                <a:latin typeface="Courier New" pitchFamily="49" charset="0"/>
              </a:rPr>
              <a:t>obs</a:t>
            </a:r>
            <a:r>
              <a:rPr lang="en-US" sz="1200" b="1" dirty="0">
                <a:latin typeface="Courier New" pitchFamily="49" charset="0"/>
              </a:rPr>
              <a:t> =     100</a:t>
            </a:r>
          </a:p>
          <a:p>
            <a:pPr eaLnBrk="0" hangingPunct="0"/>
            <a:r>
              <a:rPr lang="en-US" sz="1200" b="1" dirty="0">
                <a:latin typeface="Courier New" pitchFamily="49" charset="0"/>
              </a:rPr>
              <a:t>-------------+------------------------------           F( 16,    83) =    3.59</a:t>
            </a:r>
          </a:p>
          <a:p>
            <a:pPr eaLnBrk="0" hangingPunct="0"/>
            <a:r>
              <a:rPr lang="en-US" sz="1200" b="1" dirty="0">
                <a:latin typeface="Courier New" pitchFamily="49" charset="0"/>
              </a:rPr>
              <a:t>       Model |  36.5061431    16  2.28163394           </a:t>
            </a:r>
            <a:r>
              <a:rPr lang="en-US" sz="1200" b="1" dirty="0" err="1">
                <a:latin typeface="Courier New" pitchFamily="49" charset="0"/>
              </a:rPr>
              <a:t>Prob</a:t>
            </a:r>
            <a:r>
              <a:rPr lang="en-US" sz="1200" b="1" dirty="0">
                <a:latin typeface="Courier New" pitchFamily="49" charset="0"/>
              </a:rPr>
              <a:t> &gt; F      =  0.0001</a:t>
            </a:r>
          </a:p>
          <a:p>
            <a:pPr eaLnBrk="0" hangingPunct="0"/>
            <a:r>
              <a:rPr lang="en-US" sz="1200" b="1" dirty="0">
                <a:latin typeface="Courier New" pitchFamily="49" charset="0"/>
              </a:rPr>
              <a:t>    Residual |  52.8176376    83  .636357079           R-squared     =  0.4087</a:t>
            </a:r>
          </a:p>
          <a:p>
            <a:pPr eaLnBrk="0" hangingPunct="0"/>
            <a:r>
              <a:rPr lang="en-US" sz="1200" b="1" dirty="0">
                <a:latin typeface="Courier New" pitchFamily="49" charset="0"/>
              </a:rPr>
              <a:t>-------------+------------------------------           </a:t>
            </a:r>
            <a:r>
              <a:rPr lang="en-US" sz="1200" b="1" dirty="0" err="1">
                <a:latin typeface="Courier New" pitchFamily="49" charset="0"/>
              </a:rPr>
              <a:t>Adj</a:t>
            </a:r>
            <a:r>
              <a:rPr lang="en-US" sz="1200" b="1" dirty="0">
                <a:latin typeface="Courier New" pitchFamily="49" charset="0"/>
              </a:rPr>
              <a:t> R-squared =  0.2947</a:t>
            </a:r>
          </a:p>
          <a:p>
            <a:pPr eaLnBrk="0" hangingPunct="0"/>
            <a:r>
              <a:rPr lang="en-US" sz="1200" b="1" dirty="0">
                <a:latin typeface="Courier New" pitchFamily="49" charset="0"/>
              </a:rPr>
              <a:t>       Total |  89.3237807    99  .902260411           Root MSE      =  .79772</a:t>
            </a:r>
          </a:p>
        </p:txBody>
      </p:sp>
      <p:sp>
        <p:nvSpPr>
          <p:cNvPr id="2" name="Rectangle 5"/>
          <p:cNvSpPr>
            <a:spLocks noChangeArrowheads="1"/>
          </p:cNvSpPr>
          <p:nvPr/>
        </p:nvSpPr>
        <p:spPr bwMode="auto">
          <a:xfrm>
            <a:off x="3059113" y="3141663"/>
            <a:ext cx="5834062" cy="133350"/>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31078" name="Rectangle 6"/>
          <p:cNvSpPr>
            <a:spLocks noChangeArrowheads="1"/>
          </p:cNvSpPr>
          <p:nvPr/>
        </p:nvSpPr>
        <p:spPr bwMode="auto">
          <a:xfrm>
            <a:off x="3059113" y="3284538"/>
            <a:ext cx="5834062" cy="161925"/>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31079" name="Rectangle 7"/>
          <p:cNvSpPr>
            <a:spLocks noChangeArrowheads="1"/>
          </p:cNvSpPr>
          <p:nvPr/>
        </p:nvSpPr>
        <p:spPr bwMode="auto">
          <a:xfrm>
            <a:off x="3059113" y="3500438"/>
            <a:ext cx="5834062" cy="123825"/>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31080" name="Rectangle 8"/>
          <p:cNvSpPr>
            <a:spLocks noChangeArrowheads="1"/>
          </p:cNvSpPr>
          <p:nvPr/>
        </p:nvSpPr>
        <p:spPr bwMode="auto">
          <a:xfrm>
            <a:off x="3059113" y="3644900"/>
            <a:ext cx="5834062" cy="144463"/>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31081" name="Rectangle 9"/>
          <p:cNvSpPr>
            <a:spLocks noChangeArrowheads="1"/>
          </p:cNvSpPr>
          <p:nvPr/>
        </p:nvSpPr>
        <p:spPr bwMode="auto">
          <a:xfrm>
            <a:off x="3059113" y="4149725"/>
            <a:ext cx="5761037" cy="142875"/>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31082" name="Rectangle 10"/>
          <p:cNvSpPr>
            <a:spLocks noChangeArrowheads="1"/>
          </p:cNvSpPr>
          <p:nvPr/>
        </p:nvSpPr>
        <p:spPr bwMode="auto">
          <a:xfrm>
            <a:off x="3059113" y="5084763"/>
            <a:ext cx="5761037" cy="123825"/>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31083" name="Rectangle 11"/>
          <p:cNvSpPr>
            <a:spLocks noChangeArrowheads="1"/>
          </p:cNvSpPr>
          <p:nvPr/>
        </p:nvSpPr>
        <p:spPr bwMode="auto">
          <a:xfrm>
            <a:off x="3059113" y="5229225"/>
            <a:ext cx="5761037" cy="157163"/>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31084" name="Rectangle 12"/>
          <p:cNvSpPr>
            <a:spLocks noChangeArrowheads="1"/>
          </p:cNvSpPr>
          <p:nvPr/>
        </p:nvSpPr>
        <p:spPr bwMode="auto">
          <a:xfrm>
            <a:off x="3059113" y="5589588"/>
            <a:ext cx="5761037" cy="139700"/>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31085" name="Rectangle 13"/>
          <p:cNvSpPr>
            <a:spLocks noChangeArrowheads="1"/>
          </p:cNvSpPr>
          <p:nvPr/>
        </p:nvSpPr>
        <p:spPr bwMode="auto">
          <a:xfrm>
            <a:off x="3059113" y="5445125"/>
            <a:ext cx="5761037" cy="106363"/>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31086" name="Rectangle 14"/>
          <p:cNvSpPr>
            <a:spLocks noChangeArrowheads="1"/>
          </p:cNvSpPr>
          <p:nvPr/>
        </p:nvSpPr>
        <p:spPr bwMode="auto">
          <a:xfrm>
            <a:off x="3059113" y="5789613"/>
            <a:ext cx="5761037" cy="160337"/>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31087" name="Rectangle 15"/>
          <p:cNvSpPr>
            <a:spLocks noChangeArrowheads="1"/>
          </p:cNvSpPr>
          <p:nvPr/>
        </p:nvSpPr>
        <p:spPr bwMode="auto">
          <a:xfrm>
            <a:off x="3059113" y="4351338"/>
            <a:ext cx="5761037" cy="157162"/>
          </a:xfrm>
          <a:prstGeom prst="rect">
            <a:avLst/>
          </a:prstGeom>
          <a:solidFill>
            <a:schemeClr val="accent2">
              <a:alpha val="50980"/>
            </a:schemeClr>
          </a:solidFill>
          <a:ln w="9525" algn="ctr">
            <a:noFill/>
            <a:miter lim="800000"/>
            <a:headEnd/>
            <a:tailEnd/>
          </a:ln>
        </p:spPr>
        <p:txBody>
          <a:bodyPr wrap="none" anchor="ctr"/>
          <a:lstStyle/>
          <a:p>
            <a:endParaRPr lang="en-US"/>
          </a:p>
        </p:txBody>
      </p:sp>
      <p:sp>
        <p:nvSpPr>
          <p:cNvPr id="131088" name="Text Box 16"/>
          <p:cNvSpPr txBox="1">
            <a:spLocks noChangeArrowheads="1"/>
          </p:cNvSpPr>
          <p:nvPr/>
        </p:nvSpPr>
        <p:spPr bwMode="auto">
          <a:xfrm>
            <a:off x="728778" y="6202943"/>
            <a:ext cx="1670050" cy="396875"/>
          </a:xfrm>
          <a:prstGeom prst="rect">
            <a:avLst/>
          </a:prstGeom>
          <a:noFill/>
          <a:ln w="9525" algn="ctr">
            <a:noFill/>
            <a:miter lim="800000"/>
            <a:headEnd/>
            <a:tailEnd/>
          </a:ln>
        </p:spPr>
        <p:txBody>
          <a:bodyPr wrap="none">
            <a:spAutoFit/>
          </a:bodyPr>
          <a:lstStyle/>
          <a:p>
            <a:pPr algn="ctr" eaLnBrk="0" hangingPunct="0"/>
            <a:r>
              <a:rPr lang="fi-FI" sz="2000"/>
              <a:t>or  p &lt; 0.10?</a:t>
            </a:r>
            <a:endParaRPr lang="en-US" sz="2000"/>
          </a:p>
        </p:txBody>
      </p:sp>
    </p:spTree>
    <p:extLst>
      <p:ext uri="{BB962C8B-B14F-4D97-AF65-F5344CB8AC3E}">
        <p14:creationId xmlns:p14="http://schemas.microsoft.com/office/powerpoint/2010/main" val="181461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0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10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107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10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108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108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10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108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108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108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1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1078" grpId="0" animBg="1"/>
      <p:bldP spid="131079" grpId="0" animBg="1"/>
      <p:bldP spid="131080" grpId="0" animBg="1"/>
      <p:bldP spid="131081" grpId="0" animBg="1"/>
      <p:bldP spid="131082" grpId="0" animBg="1"/>
      <p:bldP spid="131083" grpId="0" animBg="1"/>
      <p:bldP spid="131084" grpId="0" animBg="1"/>
      <p:bldP spid="131085" grpId="0" animBg="1"/>
      <p:bldP spid="131086" grpId="0" animBg="1"/>
      <p:bldP spid="131087" grpId="0" animBg="1"/>
      <p:bldP spid="13108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Dummy coding of categorical variables</a:t>
            </a:r>
          </a:p>
        </p:txBody>
      </p:sp>
      <p:sp>
        <p:nvSpPr>
          <p:cNvPr id="6" name="Content Placeholder 2"/>
          <p:cNvSpPr txBox="1">
            <a:spLocks/>
          </p:cNvSpPr>
          <p:nvPr/>
        </p:nvSpPr>
        <p:spPr>
          <a:xfrm>
            <a:off x="117743" y="97027"/>
            <a:ext cx="9026257"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latin typeface="Courier"/>
                <a:cs typeface="Courier"/>
              </a:rPr>
              <a:t>reg3 &lt;- lm(prestige ~ education + log(income) + women + type, data = Prestige)</a:t>
            </a:r>
          </a:p>
          <a:p>
            <a:r>
              <a:rPr lang="en-US" sz="1400" dirty="0">
                <a:latin typeface="Courier"/>
                <a:cs typeface="Courier"/>
              </a:rPr>
              <a:t>summary(reg3)</a:t>
            </a:r>
          </a:p>
          <a:p>
            <a:endParaRPr lang="en-US" sz="1400" b="0" dirty="0">
              <a:latin typeface="Courier"/>
              <a:cs typeface="Courier"/>
            </a:endParaRPr>
          </a:p>
          <a:p>
            <a:r>
              <a:rPr lang="en-US" sz="1400" b="0" dirty="0">
                <a:latin typeface="Courier"/>
                <a:cs typeface="Courier"/>
              </a:rPr>
              <a:t>Call:</a:t>
            </a:r>
          </a:p>
          <a:p>
            <a:r>
              <a:rPr lang="en-US" sz="1400" b="0" dirty="0">
                <a:latin typeface="Courier"/>
                <a:cs typeface="Courier"/>
              </a:rPr>
              <a:t>lm(formula = prestige ~ education + log(income) + women + type, </a:t>
            </a:r>
          </a:p>
          <a:p>
            <a:r>
              <a:rPr lang="en-US" sz="1400" b="0" dirty="0">
                <a:latin typeface="Courier"/>
                <a:cs typeface="Courier"/>
              </a:rPr>
              <a:t>    data = Prestige)</a:t>
            </a:r>
          </a:p>
          <a:p>
            <a:endParaRPr lang="en-US" sz="1400" b="0" dirty="0">
              <a:latin typeface="Courier"/>
              <a:cs typeface="Courier"/>
            </a:endParaRPr>
          </a:p>
          <a:p>
            <a:r>
              <a:rPr lang="en-US" sz="1400" b="0" dirty="0">
                <a:latin typeface="Courier"/>
                <a:cs typeface="Courier"/>
              </a:rPr>
              <a:t>Residuals:</a:t>
            </a:r>
          </a:p>
          <a:p>
            <a:r>
              <a:rPr lang="en-US" sz="1400" b="0" dirty="0">
                <a:latin typeface="Courier"/>
                <a:cs typeface="Courier"/>
              </a:rPr>
              <a:t>     Min       1Q   Median       3Q      Max </a:t>
            </a:r>
          </a:p>
          <a:p>
            <a:r>
              <a:rPr lang="en-US" sz="1400" b="0" dirty="0">
                <a:latin typeface="Courier"/>
                <a:cs typeface="Courier"/>
              </a:rPr>
              <a:t>-13.8762  -4.0579   0.5503   4.2129  16.6400 </a:t>
            </a:r>
          </a:p>
          <a:p>
            <a:endParaRPr lang="en-US" sz="1400" b="0" dirty="0">
              <a:latin typeface="Courier"/>
              <a:cs typeface="Courier"/>
            </a:endParaRPr>
          </a:p>
          <a:p>
            <a:r>
              <a:rPr lang="en-US" sz="1400" b="0" dirty="0">
                <a:latin typeface="Courier"/>
                <a:cs typeface="Courier"/>
              </a:rPr>
              <a:t>Coefficients:</a:t>
            </a:r>
          </a:p>
          <a:p>
            <a:r>
              <a:rPr lang="en-US" sz="1400" b="0" dirty="0">
                <a:latin typeface="Courier"/>
                <a:cs typeface="Courier"/>
              </a:rPr>
              <a:t>              Estimate Std. Error t value </a:t>
            </a:r>
            <a:r>
              <a:rPr lang="en-US" sz="1400" b="0" dirty="0" err="1">
                <a:latin typeface="Courier"/>
                <a:cs typeface="Courier"/>
              </a:rPr>
              <a:t>Pr</a:t>
            </a:r>
            <a:r>
              <a:rPr lang="en-US" sz="1400" b="0" dirty="0">
                <a:latin typeface="Courier"/>
                <a:cs typeface="Courier"/>
              </a:rPr>
              <a:t>(&gt;|t|)    </a:t>
            </a:r>
          </a:p>
          <a:p>
            <a:r>
              <a:rPr lang="en-US" sz="1400" b="0" dirty="0">
                <a:latin typeface="Courier"/>
                <a:cs typeface="Courier"/>
              </a:rPr>
              <a:t>(Intercept) -115.67219   18.80181  -6.152 1.96e-08 ***</a:t>
            </a:r>
          </a:p>
          <a:p>
            <a:r>
              <a:rPr lang="en-US" sz="1400" b="0" dirty="0">
                <a:latin typeface="Courier"/>
                <a:cs typeface="Courier"/>
              </a:rPr>
              <a:t>education      2.97384    0.60205   4.940 3.49e-06 ***</a:t>
            </a:r>
          </a:p>
          <a:p>
            <a:r>
              <a:rPr lang="en-US" sz="1400" b="0" dirty="0">
                <a:latin typeface="Courier"/>
                <a:cs typeface="Courier"/>
              </a:rPr>
              <a:t>log(income)   14.65518    2.31151   6.340 8.42e-09 ***</a:t>
            </a:r>
          </a:p>
          <a:p>
            <a:r>
              <a:rPr lang="en-US" sz="1400" b="0" dirty="0">
                <a:latin typeface="Courier"/>
                <a:cs typeface="Courier"/>
              </a:rPr>
              <a:t>women          0.08382    0.03223   2.601   0.0108 *  </a:t>
            </a:r>
          </a:p>
          <a:p>
            <a:r>
              <a:rPr lang="en-US" sz="1400" b="0" dirty="0" err="1">
                <a:latin typeface="Courier"/>
                <a:cs typeface="Courier"/>
              </a:rPr>
              <a:t>type_prof</a:t>
            </a:r>
            <a:r>
              <a:rPr lang="en-US" sz="1400" b="0" dirty="0">
                <a:latin typeface="Courier"/>
                <a:cs typeface="Courier"/>
              </a:rPr>
              <a:t>      5.29186    3.55585   1.488   0.1401    </a:t>
            </a:r>
          </a:p>
          <a:p>
            <a:r>
              <a:rPr lang="en-US" sz="1400" b="0" dirty="0" err="1">
                <a:latin typeface="Courier"/>
                <a:cs typeface="Courier"/>
              </a:rPr>
              <a:t>type_wc</a:t>
            </a:r>
            <a:r>
              <a:rPr lang="en-US" sz="1400" b="0" dirty="0">
                <a:latin typeface="Courier"/>
                <a:cs typeface="Courier"/>
              </a:rPr>
              <a:t>       -3.21599    2.40654  -1.336   0.1847    </a:t>
            </a:r>
          </a:p>
          <a:p>
            <a:r>
              <a:rPr lang="en-US" sz="1400" b="0" dirty="0">
                <a:latin typeface="Courier"/>
                <a:cs typeface="Courier"/>
              </a:rPr>
              <a:t>---</a:t>
            </a:r>
          </a:p>
          <a:p>
            <a:r>
              <a:rPr lang="en-US" sz="1400" b="0" dirty="0" err="1">
                <a:latin typeface="Courier"/>
                <a:cs typeface="Courier"/>
              </a:rPr>
              <a:t>Signif</a:t>
            </a:r>
            <a:r>
              <a:rPr lang="en-US" sz="1400" b="0" dirty="0">
                <a:latin typeface="Courier"/>
                <a:cs typeface="Courier"/>
              </a:rPr>
              <a:t>. codes:  0 ‘***’ 0.001 ‘**’ 0.01 ‘*’ 0.05 ‘.’ 0.1 ‘ ’ 1</a:t>
            </a:r>
          </a:p>
          <a:p>
            <a:endParaRPr lang="en-US" sz="1400" b="0" dirty="0">
              <a:latin typeface="Courier"/>
              <a:cs typeface="Courier"/>
            </a:endParaRPr>
          </a:p>
          <a:p>
            <a:r>
              <a:rPr lang="en-US" sz="1400" b="0" dirty="0">
                <a:latin typeface="Courier"/>
                <a:cs typeface="Courier"/>
              </a:rPr>
              <a:t>Residual standard error: 6.44 on 92 degrees of freedom</a:t>
            </a:r>
          </a:p>
          <a:p>
            <a:r>
              <a:rPr lang="en-US" sz="1400" b="0" dirty="0">
                <a:latin typeface="Courier"/>
                <a:cs typeface="Courier"/>
              </a:rPr>
              <a:t>  (4 observations deleted due to </a:t>
            </a:r>
            <a:r>
              <a:rPr lang="en-US" sz="1400" b="0" dirty="0" err="1">
                <a:latin typeface="Courier"/>
                <a:cs typeface="Courier"/>
              </a:rPr>
              <a:t>missingness</a:t>
            </a:r>
            <a:r>
              <a:rPr lang="en-US" sz="1400" b="0" dirty="0">
                <a:latin typeface="Courier"/>
                <a:cs typeface="Courier"/>
              </a:rPr>
              <a:t>)</a:t>
            </a:r>
          </a:p>
          <a:p>
            <a:r>
              <a:rPr lang="en-US" sz="1400" b="0" dirty="0">
                <a:latin typeface="Courier"/>
                <a:cs typeface="Courier"/>
              </a:rPr>
              <a:t>Multiple R-squared:  0.8654,	Adjusted R-squared:  0.8581 </a:t>
            </a:r>
          </a:p>
          <a:p>
            <a:r>
              <a:rPr lang="en-US" sz="1400" b="0" dirty="0">
                <a:latin typeface="Courier"/>
                <a:cs typeface="Courier"/>
              </a:rPr>
              <a:t>F-statistic: 118.3 on 5 and 92 DF,  p-value: &lt; 2.2e-16</a:t>
            </a:r>
          </a:p>
        </p:txBody>
      </p:sp>
      <p:sp>
        <p:nvSpPr>
          <p:cNvPr id="7" name="TextBox 6"/>
          <p:cNvSpPr txBox="1"/>
          <p:nvPr/>
        </p:nvSpPr>
        <p:spPr>
          <a:xfrm>
            <a:off x="6572104" y="4263346"/>
            <a:ext cx="2571896" cy="738664"/>
          </a:xfrm>
          <a:prstGeom prst="rect">
            <a:avLst/>
          </a:prstGeom>
          <a:noFill/>
        </p:spPr>
        <p:txBody>
          <a:bodyPr wrap="square" lIns="0" tIns="0" rIns="0" bIns="0" rtlCol="0">
            <a:spAutoFit/>
          </a:bodyPr>
          <a:lstStyle/>
          <a:p>
            <a:r>
              <a:rPr lang="en-US" sz="1600" b="1" dirty="0">
                <a:solidFill>
                  <a:srgbClr val="EF3340"/>
                </a:solidFill>
              </a:rPr>
              <a:t>The effects are mean differences to reference type “</a:t>
            </a:r>
            <a:r>
              <a:rPr lang="en-US" sz="1600" b="1" dirty="0" err="1">
                <a:solidFill>
                  <a:srgbClr val="EF3340"/>
                </a:solidFill>
              </a:rPr>
              <a:t>bc</a:t>
            </a:r>
            <a:r>
              <a:rPr lang="en-US" sz="1600" b="1" dirty="0">
                <a:solidFill>
                  <a:srgbClr val="EF3340"/>
                </a:solidFill>
              </a:rPr>
              <a:t>”</a:t>
            </a:r>
          </a:p>
        </p:txBody>
      </p:sp>
      <p:cxnSp>
        <p:nvCxnSpPr>
          <p:cNvPr id="8" name="Straight Connector 7"/>
          <p:cNvCxnSpPr/>
          <p:nvPr/>
        </p:nvCxnSpPr>
        <p:spPr>
          <a:xfrm flipH="1">
            <a:off x="5748496" y="4632678"/>
            <a:ext cx="823608" cy="0"/>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51150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Dummy coding of categorical variables</a:t>
            </a:r>
          </a:p>
        </p:txBody>
      </p:sp>
      <p:sp>
        <p:nvSpPr>
          <p:cNvPr id="6" name="Content Placeholder 2"/>
          <p:cNvSpPr txBox="1">
            <a:spLocks/>
          </p:cNvSpPr>
          <p:nvPr/>
        </p:nvSpPr>
        <p:spPr>
          <a:xfrm>
            <a:off x="117743" y="97027"/>
            <a:ext cx="9026257"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latin typeface="Courier" pitchFamily="2" charset="0"/>
              </a:rPr>
              <a:t>m1 &lt;- lm(prestige ~ education + log(income) + women + </a:t>
            </a:r>
            <a:r>
              <a:rPr lang="en-US" sz="1400" dirty="0" err="1">
                <a:latin typeface="Courier" pitchFamily="2" charset="0"/>
              </a:rPr>
              <a:t>typebc</a:t>
            </a:r>
            <a:r>
              <a:rPr lang="en-US" sz="1400" dirty="0">
                <a:latin typeface="Courier" pitchFamily="2" charset="0"/>
              </a:rPr>
              <a:t> + </a:t>
            </a:r>
            <a:r>
              <a:rPr lang="en-US" sz="1400" dirty="0" err="1">
                <a:latin typeface="Courier" pitchFamily="2" charset="0"/>
              </a:rPr>
              <a:t>typewc</a:t>
            </a:r>
            <a:r>
              <a:rPr lang="en-US" sz="1400" dirty="0">
                <a:latin typeface="Courier" pitchFamily="2" charset="0"/>
              </a:rPr>
              <a:t> + </a:t>
            </a:r>
            <a:r>
              <a:rPr lang="en-US" sz="1400" dirty="0" err="1">
                <a:latin typeface="Courier" pitchFamily="2" charset="0"/>
              </a:rPr>
              <a:t>typeprof</a:t>
            </a:r>
            <a:r>
              <a:rPr lang="en-US" sz="1400" dirty="0">
                <a:latin typeface="Courier" pitchFamily="2" charset="0"/>
              </a:rPr>
              <a:t>, data = Prestige)</a:t>
            </a:r>
            <a:endParaRPr lang="fi-FI" sz="1400" dirty="0">
              <a:latin typeface="Courier" pitchFamily="2" charset="0"/>
            </a:endParaRPr>
          </a:p>
          <a:p>
            <a:r>
              <a:rPr lang="en-US" sz="1400" dirty="0">
                <a:latin typeface="Courier" pitchFamily="2" charset="0"/>
              </a:rPr>
              <a:t>summary(m1)</a:t>
            </a:r>
            <a:endParaRPr lang="fi-FI" sz="1400" dirty="0">
              <a:latin typeface="Courier" pitchFamily="2" charset="0"/>
            </a:endParaRPr>
          </a:p>
          <a:p>
            <a:r>
              <a:rPr lang="en-US" sz="1400" b="0" dirty="0">
                <a:latin typeface="Courier" pitchFamily="2" charset="0"/>
              </a:rPr>
              <a:t> </a:t>
            </a:r>
            <a:endParaRPr lang="fi-FI" sz="1400" b="0" dirty="0">
              <a:latin typeface="Courier" pitchFamily="2" charset="0"/>
            </a:endParaRPr>
          </a:p>
          <a:p>
            <a:r>
              <a:rPr lang="en-US" sz="1400" b="0" dirty="0">
                <a:latin typeface="Courier" pitchFamily="2" charset="0"/>
              </a:rPr>
              <a:t>Call:</a:t>
            </a:r>
            <a:endParaRPr lang="fi-FI" sz="1400" b="0" dirty="0">
              <a:latin typeface="Courier" pitchFamily="2" charset="0"/>
            </a:endParaRPr>
          </a:p>
          <a:p>
            <a:r>
              <a:rPr lang="en-US" sz="1400" b="0" dirty="0">
                <a:latin typeface="Courier" pitchFamily="2" charset="0"/>
              </a:rPr>
              <a:t>lm(formula = prestige ~ education + log(income) + women + </a:t>
            </a:r>
            <a:r>
              <a:rPr lang="en-US" sz="1400" b="0" dirty="0" err="1">
                <a:latin typeface="Courier" pitchFamily="2" charset="0"/>
              </a:rPr>
              <a:t>typebc</a:t>
            </a:r>
            <a:r>
              <a:rPr lang="en-US" sz="1400" b="0" dirty="0">
                <a:latin typeface="Courier" pitchFamily="2" charset="0"/>
              </a:rPr>
              <a:t> + </a:t>
            </a:r>
            <a:endParaRPr lang="fi-FI" sz="1400" b="0" dirty="0">
              <a:latin typeface="Courier" pitchFamily="2" charset="0"/>
            </a:endParaRPr>
          </a:p>
          <a:p>
            <a:r>
              <a:rPr lang="en-US" sz="1400" b="0" dirty="0">
                <a:latin typeface="Courier" pitchFamily="2" charset="0"/>
              </a:rPr>
              <a:t>    </a:t>
            </a:r>
            <a:r>
              <a:rPr lang="en-US" sz="1400" b="0" dirty="0" err="1">
                <a:latin typeface="Courier" pitchFamily="2" charset="0"/>
              </a:rPr>
              <a:t>typewc</a:t>
            </a:r>
            <a:r>
              <a:rPr lang="en-US" sz="1400" b="0" dirty="0">
                <a:latin typeface="Courier" pitchFamily="2" charset="0"/>
              </a:rPr>
              <a:t> + </a:t>
            </a:r>
            <a:r>
              <a:rPr lang="en-US" sz="1400" b="0" dirty="0" err="1">
                <a:latin typeface="Courier" pitchFamily="2" charset="0"/>
              </a:rPr>
              <a:t>typeprof</a:t>
            </a:r>
            <a:r>
              <a:rPr lang="en-US" sz="1400" b="0" dirty="0">
                <a:latin typeface="Courier" pitchFamily="2" charset="0"/>
              </a:rPr>
              <a:t>, data = Prestige)</a:t>
            </a:r>
            <a:endParaRPr lang="fi-FI" sz="1400" b="0" dirty="0">
              <a:latin typeface="Courier" pitchFamily="2" charset="0"/>
            </a:endParaRPr>
          </a:p>
          <a:p>
            <a:r>
              <a:rPr lang="en-US" sz="1400" b="0" dirty="0">
                <a:latin typeface="Courier" pitchFamily="2" charset="0"/>
              </a:rPr>
              <a:t> </a:t>
            </a:r>
            <a:endParaRPr lang="fi-FI" sz="1400" b="0" dirty="0">
              <a:latin typeface="Courier" pitchFamily="2" charset="0"/>
            </a:endParaRPr>
          </a:p>
          <a:p>
            <a:r>
              <a:rPr lang="en-US" sz="1400" b="0" dirty="0">
                <a:latin typeface="Courier" pitchFamily="2" charset="0"/>
              </a:rPr>
              <a:t>Residuals:</a:t>
            </a:r>
            <a:endParaRPr lang="fi-FI" sz="1400" b="0" dirty="0">
              <a:latin typeface="Courier" pitchFamily="2" charset="0"/>
            </a:endParaRPr>
          </a:p>
          <a:p>
            <a:r>
              <a:rPr lang="en-US" sz="1400" b="0" dirty="0">
                <a:latin typeface="Courier" pitchFamily="2" charset="0"/>
              </a:rPr>
              <a:t>     Min       1Q   Median       3Q      Max </a:t>
            </a:r>
            <a:endParaRPr lang="fi-FI" sz="1400" b="0" dirty="0">
              <a:latin typeface="Courier" pitchFamily="2" charset="0"/>
            </a:endParaRPr>
          </a:p>
          <a:p>
            <a:r>
              <a:rPr lang="en-US" sz="1400" b="0" dirty="0">
                <a:latin typeface="Courier" pitchFamily="2" charset="0"/>
              </a:rPr>
              <a:t>-13.8762  -4.0579   0.5503   4.2129  16.6400 </a:t>
            </a:r>
            <a:endParaRPr lang="fi-FI" sz="1400" b="0" dirty="0">
              <a:latin typeface="Courier" pitchFamily="2" charset="0"/>
            </a:endParaRPr>
          </a:p>
          <a:p>
            <a:r>
              <a:rPr lang="en-US" sz="1400" b="0" dirty="0">
                <a:latin typeface="Courier" pitchFamily="2" charset="0"/>
              </a:rPr>
              <a:t> </a:t>
            </a:r>
            <a:endParaRPr lang="fi-FI" sz="1400" b="0" dirty="0">
              <a:latin typeface="Courier" pitchFamily="2" charset="0"/>
            </a:endParaRPr>
          </a:p>
          <a:p>
            <a:r>
              <a:rPr lang="en-US" sz="1400" b="0" dirty="0">
                <a:latin typeface="Courier" pitchFamily="2" charset="0"/>
              </a:rPr>
              <a:t>Coefficients: (1 not defined because of singularities)</a:t>
            </a:r>
            <a:endParaRPr lang="fi-FI" sz="1400" b="0" dirty="0">
              <a:latin typeface="Courier" pitchFamily="2" charset="0"/>
            </a:endParaRPr>
          </a:p>
          <a:p>
            <a:r>
              <a:rPr lang="en-US" sz="1400" b="0" dirty="0">
                <a:latin typeface="Courier" pitchFamily="2" charset="0"/>
              </a:rPr>
              <a:t>              Estimate Std. Error t value </a:t>
            </a:r>
            <a:r>
              <a:rPr lang="en-US" sz="1400" b="0" dirty="0" err="1">
                <a:latin typeface="Courier" pitchFamily="2" charset="0"/>
              </a:rPr>
              <a:t>Pr</a:t>
            </a:r>
            <a:r>
              <a:rPr lang="en-US" sz="1400" b="0" dirty="0">
                <a:latin typeface="Courier" pitchFamily="2" charset="0"/>
              </a:rPr>
              <a:t>(&gt;|t|)    </a:t>
            </a:r>
            <a:endParaRPr lang="fi-FI" sz="1400" b="0" dirty="0">
              <a:latin typeface="Courier" pitchFamily="2" charset="0"/>
            </a:endParaRPr>
          </a:p>
          <a:p>
            <a:r>
              <a:rPr lang="en-US" sz="1400" b="0" dirty="0">
                <a:latin typeface="Courier" pitchFamily="2" charset="0"/>
              </a:rPr>
              <a:t>(Intercept) -110.38033   20.15057  -5.478 3.72e-07 ***</a:t>
            </a:r>
            <a:endParaRPr lang="fi-FI" sz="1400" b="0" dirty="0">
              <a:latin typeface="Courier" pitchFamily="2" charset="0"/>
            </a:endParaRPr>
          </a:p>
          <a:p>
            <a:r>
              <a:rPr lang="en-US" sz="1400" b="0" dirty="0">
                <a:latin typeface="Courier" pitchFamily="2" charset="0"/>
              </a:rPr>
              <a:t>education      2.97384    0.60205   4.940 3.49e-06 ***</a:t>
            </a:r>
            <a:endParaRPr lang="fi-FI" sz="1400" b="0" dirty="0">
              <a:latin typeface="Courier" pitchFamily="2" charset="0"/>
            </a:endParaRPr>
          </a:p>
          <a:p>
            <a:r>
              <a:rPr lang="en-US" sz="1400" b="0" dirty="0">
                <a:latin typeface="Courier" pitchFamily="2" charset="0"/>
              </a:rPr>
              <a:t>log(income)   14.65518    2.31151   6.340 8.42e-09 ***</a:t>
            </a:r>
            <a:endParaRPr lang="fi-FI" sz="1400" b="0" dirty="0">
              <a:latin typeface="Courier" pitchFamily="2" charset="0"/>
            </a:endParaRPr>
          </a:p>
          <a:p>
            <a:r>
              <a:rPr lang="en-US" sz="1400" b="0" dirty="0">
                <a:latin typeface="Courier" pitchFamily="2" charset="0"/>
              </a:rPr>
              <a:t>women          0.08382    0.03223   2.601  0.01084 *  </a:t>
            </a:r>
            <a:endParaRPr lang="fi-FI" sz="1400" b="0" dirty="0">
              <a:latin typeface="Courier" pitchFamily="2" charset="0"/>
            </a:endParaRPr>
          </a:p>
          <a:p>
            <a:r>
              <a:rPr lang="en-US" sz="1400" b="0" dirty="0" err="1">
                <a:latin typeface="Courier" pitchFamily="2" charset="0"/>
              </a:rPr>
              <a:t>typebc</a:t>
            </a:r>
            <a:r>
              <a:rPr lang="en-US" sz="1400" b="0" dirty="0">
                <a:latin typeface="Courier" pitchFamily="2" charset="0"/>
              </a:rPr>
              <a:t>        -5.29186    3.55585  -1.488  0.14011    </a:t>
            </a:r>
            <a:endParaRPr lang="fi-FI" sz="1400" b="0" dirty="0">
              <a:latin typeface="Courier" pitchFamily="2" charset="0"/>
            </a:endParaRPr>
          </a:p>
          <a:p>
            <a:r>
              <a:rPr lang="en-US" sz="1400" b="0" dirty="0" err="1">
                <a:latin typeface="Courier" pitchFamily="2" charset="0"/>
              </a:rPr>
              <a:t>typewc</a:t>
            </a:r>
            <a:r>
              <a:rPr lang="en-US" sz="1400" b="0" dirty="0">
                <a:latin typeface="Courier" pitchFamily="2" charset="0"/>
              </a:rPr>
              <a:t>        -8.50785    2.51446  -3.384  0.00105 ** </a:t>
            </a:r>
            <a:endParaRPr lang="fi-FI" sz="1400" b="0" dirty="0">
              <a:latin typeface="Courier" pitchFamily="2" charset="0"/>
            </a:endParaRPr>
          </a:p>
          <a:p>
            <a:r>
              <a:rPr lang="en-US" sz="1400" b="0" dirty="0" err="1">
                <a:latin typeface="Courier" pitchFamily="2" charset="0"/>
              </a:rPr>
              <a:t>typeprof</a:t>
            </a:r>
            <a:r>
              <a:rPr lang="en-US" sz="1400" b="0" dirty="0">
                <a:latin typeface="Courier" pitchFamily="2" charset="0"/>
              </a:rPr>
              <a:t>            NA         NA      NA       NA    </a:t>
            </a:r>
            <a:endParaRPr lang="fi-FI" sz="1400" b="0" dirty="0">
              <a:latin typeface="Courier" pitchFamily="2" charset="0"/>
            </a:endParaRPr>
          </a:p>
          <a:p>
            <a:r>
              <a:rPr lang="en-US" sz="1400" b="0" dirty="0">
                <a:latin typeface="Courier" pitchFamily="2" charset="0"/>
              </a:rPr>
              <a:t>---</a:t>
            </a:r>
            <a:endParaRPr lang="fi-FI" sz="1400" b="0" dirty="0">
              <a:latin typeface="Courier" pitchFamily="2" charset="0"/>
            </a:endParaRPr>
          </a:p>
          <a:p>
            <a:r>
              <a:rPr lang="en-US" sz="1400" b="0" dirty="0" err="1">
                <a:latin typeface="Courier" pitchFamily="2" charset="0"/>
              </a:rPr>
              <a:t>Signif</a:t>
            </a:r>
            <a:r>
              <a:rPr lang="en-US" sz="1400" b="0" dirty="0">
                <a:latin typeface="Courier" pitchFamily="2" charset="0"/>
              </a:rPr>
              <a:t>. codes:  0 ‘***’ 0.001 ‘**’ 0.01 ‘*’ 0.05 ‘.’ 0.1 ‘ ’ 1</a:t>
            </a:r>
            <a:endParaRPr lang="fi-FI" sz="1400" b="0" dirty="0">
              <a:latin typeface="Courier" pitchFamily="2" charset="0"/>
            </a:endParaRPr>
          </a:p>
          <a:p>
            <a:r>
              <a:rPr lang="en-US" sz="1400" b="0" dirty="0">
                <a:latin typeface="Courier" pitchFamily="2" charset="0"/>
              </a:rPr>
              <a:t> </a:t>
            </a:r>
            <a:endParaRPr lang="fi-FI" sz="1400" b="0" dirty="0">
              <a:latin typeface="Courier" pitchFamily="2" charset="0"/>
            </a:endParaRPr>
          </a:p>
          <a:p>
            <a:r>
              <a:rPr lang="en-US" sz="1400" b="0" dirty="0">
                <a:latin typeface="Courier" pitchFamily="2" charset="0"/>
              </a:rPr>
              <a:t>Residual standard error: 6.44 on 92 degrees of freedom</a:t>
            </a:r>
            <a:endParaRPr lang="fi-FI" sz="1400" b="0" dirty="0">
              <a:latin typeface="Courier" pitchFamily="2" charset="0"/>
            </a:endParaRPr>
          </a:p>
          <a:p>
            <a:r>
              <a:rPr lang="en-US" sz="1400" b="0" dirty="0">
                <a:latin typeface="Courier" pitchFamily="2" charset="0"/>
              </a:rPr>
              <a:t>Multiple R-squared:  0.8654,	Adjusted R-squared:  0.8581 </a:t>
            </a:r>
            <a:endParaRPr lang="fi-FI" sz="1400" b="0" dirty="0">
              <a:latin typeface="Courier" pitchFamily="2" charset="0"/>
            </a:endParaRPr>
          </a:p>
          <a:p>
            <a:r>
              <a:rPr lang="en-US" sz="1400" b="0" dirty="0">
                <a:latin typeface="Courier" pitchFamily="2" charset="0"/>
              </a:rPr>
              <a:t>F-statistic: 118.3 on 5 and 92 DF,  p-value: &lt; 2.2e-16</a:t>
            </a:r>
            <a:endParaRPr lang="fi-FI" sz="1400" b="0" dirty="0">
              <a:latin typeface="Courier" pitchFamily="2" charset="0"/>
            </a:endParaRPr>
          </a:p>
        </p:txBody>
      </p:sp>
      <p:sp>
        <p:nvSpPr>
          <p:cNvPr id="9" name="TextBox 8">
            <a:extLst>
              <a:ext uri="{FF2B5EF4-FFF2-40B4-BE49-F238E27FC236}">
                <a16:creationId xmlns:a16="http://schemas.microsoft.com/office/drawing/2014/main" id="{A7298B43-15AA-9F47-8844-157B3DF9CE21}"/>
              </a:ext>
            </a:extLst>
          </p:cNvPr>
          <p:cNvSpPr txBox="1"/>
          <p:nvPr/>
        </p:nvSpPr>
        <p:spPr>
          <a:xfrm>
            <a:off x="6478798" y="5020939"/>
            <a:ext cx="2571896" cy="492443"/>
          </a:xfrm>
          <a:prstGeom prst="rect">
            <a:avLst/>
          </a:prstGeom>
          <a:noFill/>
        </p:spPr>
        <p:txBody>
          <a:bodyPr wrap="square" lIns="0" tIns="0" rIns="0" bIns="0" rtlCol="0">
            <a:spAutoFit/>
          </a:bodyPr>
          <a:lstStyle/>
          <a:p>
            <a:r>
              <a:rPr lang="en-US" sz="1600" b="1" dirty="0">
                <a:solidFill>
                  <a:srgbClr val="EF3340"/>
                </a:solidFill>
              </a:rPr>
              <a:t>One variable</a:t>
            </a:r>
            <a:br>
              <a:rPr lang="en-US" sz="1600" b="1" dirty="0">
                <a:solidFill>
                  <a:srgbClr val="EF3340"/>
                </a:solidFill>
              </a:rPr>
            </a:br>
            <a:r>
              <a:rPr lang="en-US" sz="1600" b="1" dirty="0">
                <a:solidFill>
                  <a:srgbClr val="EF3340"/>
                </a:solidFill>
              </a:rPr>
              <a:t>dropped</a:t>
            </a:r>
          </a:p>
        </p:txBody>
      </p:sp>
      <p:cxnSp>
        <p:nvCxnSpPr>
          <p:cNvPr id="10" name="Straight Connector 9">
            <a:extLst>
              <a:ext uri="{FF2B5EF4-FFF2-40B4-BE49-F238E27FC236}">
                <a16:creationId xmlns:a16="http://schemas.microsoft.com/office/drawing/2014/main" id="{60C3DA22-DBC4-3A4F-8318-3309A61A2AE5}"/>
              </a:ext>
            </a:extLst>
          </p:cNvPr>
          <p:cNvCxnSpPr/>
          <p:nvPr/>
        </p:nvCxnSpPr>
        <p:spPr>
          <a:xfrm flipH="1">
            <a:off x="5561884" y="5267160"/>
            <a:ext cx="823608" cy="0"/>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56741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Endogeneity and endogenous independent variables</a:t>
            </a:r>
          </a:p>
        </p:txBody>
      </p:sp>
      <p:sp>
        <p:nvSpPr>
          <p:cNvPr id="3" name="Text Placeholder 2">
            <a:extLst>
              <a:ext uri="{FF2B5EF4-FFF2-40B4-BE49-F238E27FC236}">
                <a16:creationId xmlns:a16="http://schemas.microsoft.com/office/drawing/2014/main" id="{FBE970E3-D866-3D46-AAEC-15413CCB4B55}"/>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16414492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3-24 at 8.29.10.png"/>
          <p:cNvPicPr>
            <a:picLocks noChangeAspect="1"/>
          </p:cNvPicPr>
          <p:nvPr/>
        </p:nvPicPr>
        <p:blipFill rotWithShape="1">
          <a:blip r:embed="rId3">
            <a:extLst>
              <a:ext uri="{28A0092B-C50C-407E-A947-70E740481C1C}">
                <a14:useLocalDpi xmlns:a14="http://schemas.microsoft.com/office/drawing/2010/main" val="0"/>
              </a:ext>
            </a:extLst>
          </a:blip>
          <a:srcRect b="59247"/>
          <a:stretch/>
        </p:blipFill>
        <p:spPr>
          <a:xfrm>
            <a:off x="-170972" y="-285881"/>
            <a:ext cx="9476786" cy="4058331"/>
          </a:xfrm>
          <a:prstGeom prst="rect">
            <a:avLst/>
          </a:prstGeom>
        </p:spPr>
      </p:pic>
      <p:pic>
        <p:nvPicPr>
          <p:cNvPr id="6" name="Picture 5" descr="Screen Shot 2016-03-24 at 8.29.10.png"/>
          <p:cNvPicPr>
            <a:picLocks noChangeAspect="1"/>
          </p:cNvPicPr>
          <p:nvPr/>
        </p:nvPicPr>
        <p:blipFill rotWithShape="1">
          <a:blip r:embed="rId3">
            <a:extLst>
              <a:ext uri="{28A0092B-C50C-407E-A947-70E740481C1C}">
                <a14:useLocalDpi xmlns:a14="http://schemas.microsoft.com/office/drawing/2010/main" val="0"/>
              </a:ext>
            </a:extLst>
          </a:blip>
          <a:srcRect t="69242"/>
          <a:stretch/>
        </p:blipFill>
        <p:spPr>
          <a:xfrm>
            <a:off x="-170972" y="3772450"/>
            <a:ext cx="9476786" cy="3062996"/>
          </a:xfrm>
          <a:prstGeom prst="rect">
            <a:avLst/>
          </a:prstGeom>
        </p:spPr>
      </p:pic>
      <p:sp>
        <p:nvSpPr>
          <p:cNvPr id="7" name="Rectangle 6"/>
          <p:cNvSpPr/>
          <p:nvPr/>
        </p:nvSpPr>
        <p:spPr>
          <a:xfrm>
            <a:off x="4252557" y="5707316"/>
            <a:ext cx="4278447" cy="749826"/>
          </a:xfrm>
          <a:prstGeom prst="rect">
            <a:avLst/>
          </a:prstGeom>
          <a:solidFill>
            <a:srgbClr val="FF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THINK 2-5 MINUTES IN GROUPS OF 3-5 PEOPLE</a:t>
            </a:r>
            <a:endParaRPr lang="en-US" sz="1600" dirty="0"/>
          </a:p>
        </p:txBody>
      </p:sp>
      <p:sp>
        <p:nvSpPr>
          <p:cNvPr id="8" name="TextBox 7"/>
          <p:cNvSpPr txBox="1"/>
          <p:nvPr/>
        </p:nvSpPr>
        <p:spPr>
          <a:xfrm>
            <a:off x="4252556" y="4783986"/>
            <a:ext cx="4278447" cy="923330"/>
          </a:xfrm>
          <a:prstGeom prst="rect">
            <a:avLst/>
          </a:prstGeom>
          <a:noFill/>
        </p:spPr>
        <p:txBody>
          <a:bodyPr wrap="square" lIns="0" tIns="0" rIns="0" bIns="0" rtlCol="0">
            <a:spAutoFit/>
          </a:bodyPr>
          <a:lstStyle/>
          <a:p>
            <a:r>
              <a:rPr lang="en-US" sz="2000" b="1" dirty="0"/>
              <a:t>How would you study if TEKES is effective? </a:t>
            </a:r>
          </a:p>
          <a:p>
            <a:pPr marL="457200" indent="-457200">
              <a:buFont typeface="+mj-lt"/>
              <a:buAutoNum type="arabicPeriod"/>
            </a:pPr>
            <a:endParaRPr lang="en-US" sz="2000" b="1" dirty="0"/>
          </a:p>
        </p:txBody>
      </p:sp>
      <p:sp>
        <p:nvSpPr>
          <p:cNvPr id="9" name="TextBox 8"/>
          <p:cNvSpPr txBox="1"/>
          <p:nvPr/>
        </p:nvSpPr>
        <p:spPr>
          <a:xfrm>
            <a:off x="10514837" y="3944151"/>
            <a:ext cx="0" cy="307777"/>
          </a:xfrm>
          <a:prstGeom prst="rect">
            <a:avLst/>
          </a:prstGeom>
          <a:noFill/>
        </p:spPr>
        <p:txBody>
          <a:bodyPr wrap="none" lIns="0" tIns="0" rIns="0" bIns="0" rtlCol="0">
            <a:spAutoFit/>
          </a:bodyPr>
          <a:lstStyle/>
          <a:p>
            <a:endParaRPr lang="en-US" sz="2000" b="1" dirty="0"/>
          </a:p>
        </p:txBody>
      </p:sp>
      <p:sp>
        <p:nvSpPr>
          <p:cNvPr id="10" name="TextBox 9"/>
          <p:cNvSpPr txBox="1"/>
          <p:nvPr/>
        </p:nvSpPr>
        <p:spPr>
          <a:xfrm>
            <a:off x="2565841" y="2573094"/>
            <a:ext cx="6186445" cy="984885"/>
          </a:xfrm>
          <a:prstGeom prst="rect">
            <a:avLst/>
          </a:prstGeom>
          <a:noFill/>
        </p:spPr>
        <p:txBody>
          <a:bodyPr wrap="square" lIns="0" tIns="0" rIns="0" bIns="0" rtlCol="0">
            <a:spAutoFit/>
          </a:bodyPr>
          <a:lstStyle/>
          <a:p>
            <a:r>
              <a:rPr lang="en-US" sz="1600" b="1" dirty="0">
                <a:solidFill>
                  <a:srgbClr val="EF3340"/>
                </a:solidFill>
              </a:rPr>
              <a:t>If TEKES funded companies grow more is it because</a:t>
            </a:r>
          </a:p>
          <a:p>
            <a:pPr marL="342900" indent="-342900">
              <a:buAutoNum type="arabicParenR"/>
            </a:pPr>
            <a:r>
              <a:rPr lang="en-US" sz="1600" b="1" dirty="0">
                <a:solidFill>
                  <a:srgbClr val="EF3340"/>
                </a:solidFill>
              </a:rPr>
              <a:t>TEKES selects good companies (selection effect)</a:t>
            </a:r>
          </a:p>
          <a:p>
            <a:pPr marL="342900" indent="-342900">
              <a:buAutoNum type="arabicParenR"/>
            </a:pPr>
            <a:r>
              <a:rPr lang="en-US" sz="1600" b="1" dirty="0">
                <a:solidFill>
                  <a:srgbClr val="EF3340"/>
                </a:solidFill>
              </a:rPr>
              <a:t>TEKES funding helps the selected companies (treatment effect)</a:t>
            </a:r>
          </a:p>
        </p:txBody>
      </p:sp>
      <p:sp>
        <p:nvSpPr>
          <p:cNvPr id="2" name="Slide Number Placeholder 1"/>
          <p:cNvSpPr>
            <a:spLocks noGrp="1"/>
          </p:cNvSpPr>
          <p:nvPr>
            <p:ph type="sldNum" sz="quarter" idx="12"/>
          </p:nvPr>
        </p:nvSpPr>
        <p:spPr/>
        <p:txBody>
          <a:bodyPr/>
          <a:lstStyle/>
          <a:p>
            <a:fld id="{F43C8559-B180-324C-97D2-EFA41FAA3DBE}" type="slidenum">
              <a:rPr lang="fi-FI" smtClean="0"/>
              <a:pPr/>
              <a:t>83</a:t>
            </a:fld>
            <a:endParaRPr lang="fi-FI"/>
          </a:p>
        </p:txBody>
      </p:sp>
    </p:spTree>
    <p:extLst>
      <p:ext uri="{BB962C8B-B14F-4D97-AF65-F5344CB8AC3E}">
        <p14:creationId xmlns:p14="http://schemas.microsoft.com/office/powerpoint/2010/main" val="339862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effectLst/>
        </p:spPr>
        <p:txBody>
          <a:bodyPr/>
          <a:lstStyle/>
          <a:p>
            <a:r>
              <a:rPr lang="en-US" dirty="0"/>
              <a:t>What is endogeneity?</a:t>
            </a:r>
          </a:p>
        </p:txBody>
      </p:sp>
      <p:sp>
        <p:nvSpPr>
          <p:cNvPr id="5" name="Oval 4"/>
          <p:cNvSpPr/>
          <p:nvPr/>
        </p:nvSpPr>
        <p:spPr>
          <a:xfrm>
            <a:off x="937010" y="3116975"/>
            <a:ext cx="1119067" cy="1036698"/>
          </a:xfrm>
          <a:prstGeom prst="ellipse">
            <a:avLst/>
          </a:prstGeom>
          <a:no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POPU LATION OF INTEREST</a:t>
            </a:r>
          </a:p>
        </p:txBody>
      </p:sp>
      <p:sp>
        <p:nvSpPr>
          <p:cNvPr id="2" name="Rectangle 1"/>
          <p:cNvSpPr/>
          <p:nvPr/>
        </p:nvSpPr>
        <p:spPr>
          <a:xfrm>
            <a:off x="3235295" y="2930494"/>
            <a:ext cx="1199378" cy="554386"/>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TREATMENT GROUP</a:t>
            </a:r>
          </a:p>
        </p:txBody>
      </p:sp>
      <p:sp>
        <p:nvSpPr>
          <p:cNvPr id="7" name="Rectangle 6"/>
          <p:cNvSpPr/>
          <p:nvPr/>
        </p:nvSpPr>
        <p:spPr>
          <a:xfrm>
            <a:off x="3235295" y="3648182"/>
            <a:ext cx="1199378" cy="554386"/>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CONTROL GROUP</a:t>
            </a:r>
          </a:p>
        </p:txBody>
      </p:sp>
      <p:sp>
        <p:nvSpPr>
          <p:cNvPr id="3" name="TextBox 2"/>
          <p:cNvSpPr txBox="1"/>
          <p:nvPr/>
        </p:nvSpPr>
        <p:spPr>
          <a:xfrm>
            <a:off x="2056077" y="3322689"/>
            <a:ext cx="787354" cy="553998"/>
          </a:xfrm>
          <a:prstGeom prst="rect">
            <a:avLst/>
          </a:prstGeom>
          <a:noFill/>
          <a:effectLst/>
        </p:spPr>
        <p:txBody>
          <a:bodyPr wrap="square" rtlCol="0">
            <a:spAutoFit/>
          </a:bodyPr>
          <a:lstStyle/>
          <a:p>
            <a:r>
              <a:rPr lang="en-US" sz="1000" dirty="0"/>
              <a:t>assigned randomly to</a:t>
            </a:r>
          </a:p>
        </p:txBody>
      </p:sp>
      <p:cxnSp>
        <p:nvCxnSpPr>
          <p:cNvPr id="9" name="Straight Arrow Connector 8"/>
          <p:cNvCxnSpPr>
            <a:stCxn id="3" idx="3"/>
          </p:cNvCxnSpPr>
          <p:nvPr/>
        </p:nvCxnSpPr>
        <p:spPr>
          <a:xfrm flipV="1">
            <a:off x="2843431" y="3322690"/>
            <a:ext cx="270919" cy="27699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3" idx="3"/>
          </p:cNvCxnSpPr>
          <p:nvPr/>
        </p:nvCxnSpPr>
        <p:spPr>
          <a:xfrm>
            <a:off x="2843431" y="3599688"/>
            <a:ext cx="270919" cy="27699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114504" y="2962862"/>
            <a:ext cx="2136125" cy="1077218"/>
          </a:xfrm>
          <a:prstGeom prst="rect">
            <a:avLst/>
          </a:prstGeom>
          <a:noFill/>
          <a:effectLst/>
        </p:spPr>
        <p:txBody>
          <a:bodyPr wrap="square" rtlCol="0">
            <a:spAutoFit/>
          </a:bodyPr>
          <a:lstStyle/>
          <a:p>
            <a:pPr algn="ctr"/>
            <a:r>
              <a:rPr lang="en-US" sz="1200" dirty="0"/>
              <a:t>is there difference?</a:t>
            </a:r>
          </a:p>
          <a:p>
            <a:pPr algn="ctr"/>
            <a:r>
              <a:rPr lang="en-US" sz="2800" dirty="0"/>
              <a:t>Y</a:t>
            </a:r>
            <a:r>
              <a:rPr lang="en-US" sz="2800" baseline="-25000" dirty="0"/>
              <a:t>T </a:t>
            </a:r>
            <a:r>
              <a:rPr lang="en-US" sz="2800" dirty="0"/>
              <a:t>- Y</a:t>
            </a:r>
            <a:r>
              <a:rPr lang="en-US" sz="2800" baseline="-25000" dirty="0"/>
              <a:t>C</a:t>
            </a:r>
            <a:r>
              <a:rPr lang="en-US" sz="2800" dirty="0"/>
              <a:t> = ?</a:t>
            </a:r>
          </a:p>
          <a:p>
            <a:pPr algn="ctr"/>
            <a:r>
              <a:rPr lang="en-US" sz="1200" dirty="0"/>
              <a:t>if yes, that must be caused by treatment</a:t>
            </a:r>
          </a:p>
        </p:txBody>
      </p:sp>
      <p:grpSp>
        <p:nvGrpSpPr>
          <p:cNvPr id="23" name="Group 22"/>
          <p:cNvGrpSpPr/>
          <p:nvPr/>
        </p:nvGrpSpPr>
        <p:grpSpPr>
          <a:xfrm>
            <a:off x="5403471" y="2372037"/>
            <a:ext cx="774852" cy="1177662"/>
            <a:chOff x="5171654" y="1481190"/>
            <a:chExt cx="774852" cy="1177662"/>
          </a:xfrm>
          <a:effectLst/>
        </p:grpSpPr>
        <p:sp>
          <p:nvSpPr>
            <p:cNvPr id="16" name="TextBox 15"/>
            <p:cNvSpPr txBox="1"/>
            <p:nvPr/>
          </p:nvSpPr>
          <p:spPr>
            <a:xfrm>
              <a:off x="5171654" y="2104854"/>
              <a:ext cx="774852" cy="553998"/>
            </a:xfrm>
            <a:prstGeom prst="rect">
              <a:avLst/>
            </a:prstGeom>
            <a:noFill/>
          </p:spPr>
          <p:txBody>
            <a:bodyPr wrap="square" rtlCol="0">
              <a:spAutoFit/>
            </a:bodyPr>
            <a:lstStyle/>
            <a:p>
              <a:r>
                <a:rPr lang="en-US" sz="1000" dirty="0"/>
                <a:t>this group receives treatment</a:t>
              </a:r>
            </a:p>
          </p:txBody>
        </p:sp>
        <p:sp>
          <p:nvSpPr>
            <p:cNvPr id="20" name="TextBox 19"/>
            <p:cNvSpPr txBox="1"/>
            <p:nvPr/>
          </p:nvSpPr>
          <p:spPr>
            <a:xfrm>
              <a:off x="5292600" y="1481190"/>
              <a:ext cx="472487" cy="523220"/>
            </a:xfrm>
            <a:prstGeom prst="rect">
              <a:avLst/>
            </a:prstGeom>
            <a:noFill/>
          </p:spPr>
          <p:txBody>
            <a:bodyPr wrap="square" rtlCol="0">
              <a:spAutoFit/>
            </a:bodyPr>
            <a:lstStyle/>
            <a:p>
              <a:r>
                <a:rPr lang="en-US" sz="2800" dirty="0"/>
                <a:t>X</a:t>
              </a:r>
            </a:p>
          </p:txBody>
        </p:sp>
      </p:grpSp>
      <p:grpSp>
        <p:nvGrpSpPr>
          <p:cNvPr id="15" name="Group 14"/>
          <p:cNvGrpSpPr/>
          <p:nvPr/>
        </p:nvGrpSpPr>
        <p:grpSpPr>
          <a:xfrm>
            <a:off x="6067526" y="2372108"/>
            <a:ext cx="1057057" cy="1839210"/>
            <a:chOff x="5926343" y="1481190"/>
            <a:chExt cx="1057057" cy="1839210"/>
          </a:xfrm>
          <a:effectLst/>
        </p:grpSpPr>
        <p:sp>
          <p:nvSpPr>
            <p:cNvPr id="17" name="TextBox 16"/>
            <p:cNvSpPr txBox="1"/>
            <p:nvPr/>
          </p:nvSpPr>
          <p:spPr>
            <a:xfrm>
              <a:off x="5926343" y="2104854"/>
              <a:ext cx="1046978" cy="553998"/>
            </a:xfrm>
            <a:prstGeom prst="rect">
              <a:avLst/>
            </a:prstGeom>
            <a:noFill/>
          </p:spPr>
          <p:txBody>
            <a:bodyPr wrap="square" rtlCol="0">
              <a:spAutoFit/>
            </a:bodyPr>
            <a:lstStyle/>
            <a:p>
              <a:r>
                <a:rPr lang="en-US" sz="1000" dirty="0"/>
                <a:t>Characteristic Y of this group measured</a:t>
              </a:r>
            </a:p>
          </p:txBody>
        </p:sp>
        <p:sp>
          <p:nvSpPr>
            <p:cNvPr id="18" name="TextBox 17"/>
            <p:cNvSpPr txBox="1"/>
            <p:nvPr/>
          </p:nvSpPr>
          <p:spPr>
            <a:xfrm>
              <a:off x="5936422" y="2766402"/>
              <a:ext cx="1046978" cy="553998"/>
            </a:xfrm>
            <a:prstGeom prst="rect">
              <a:avLst/>
            </a:prstGeom>
            <a:noFill/>
          </p:spPr>
          <p:txBody>
            <a:bodyPr wrap="square" rtlCol="0">
              <a:spAutoFit/>
            </a:bodyPr>
            <a:lstStyle/>
            <a:p>
              <a:r>
                <a:rPr lang="en-US" sz="1000" dirty="0"/>
                <a:t>Characteristic Y of this group measured</a:t>
              </a:r>
            </a:p>
          </p:txBody>
        </p:sp>
        <p:sp>
          <p:nvSpPr>
            <p:cNvPr id="21" name="TextBox 20"/>
            <p:cNvSpPr txBox="1"/>
            <p:nvPr/>
          </p:nvSpPr>
          <p:spPr>
            <a:xfrm>
              <a:off x="6079962" y="1481190"/>
              <a:ext cx="472487" cy="523220"/>
            </a:xfrm>
            <a:prstGeom prst="rect">
              <a:avLst/>
            </a:prstGeom>
            <a:noFill/>
          </p:spPr>
          <p:txBody>
            <a:bodyPr wrap="square" rtlCol="0">
              <a:spAutoFit/>
            </a:bodyPr>
            <a:lstStyle/>
            <a:p>
              <a:r>
                <a:rPr lang="en-US" sz="2800" dirty="0"/>
                <a:t>O</a:t>
              </a:r>
            </a:p>
          </p:txBody>
        </p:sp>
      </p:grpSp>
      <p:sp>
        <p:nvSpPr>
          <p:cNvPr id="22" name="TextBox 21"/>
          <p:cNvSpPr txBox="1"/>
          <p:nvPr/>
        </p:nvSpPr>
        <p:spPr>
          <a:xfrm>
            <a:off x="2047380" y="2310759"/>
            <a:ext cx="472487" cy="523220"/>
          </a:xfrm>
          <a:prstGeom prst="rect">
            <a:avLst/>
          </a:prstGeom>
          <a:noFill/>
          <a:effectLst/>
        </p:spPr>
        <p:txBody>
          <a:bodyPr wrap="square" rtlCol="0">
            <a:spAutoFit/>
          </a:bodyPr>
          <a:lstStyle/>
          <a:p>
            <a:r>
              <a:rPr lang="en-US" sz="2800" dirty="0"/>
              <a:t>R</a:t>
            </a:r>
          </a:p>
        </p:txBody>
      </p:sp>
      <p:sp>
        <p:nvSpPr>
          <p:cNvPr id="31" name="TextBox 30"/>
          <p:cNvSpPr txBox="1"/>
          <p:nvPr/>
        </p:nvSpPr>
        <p:spPr>
          <a:xfrm>
            <a:off x="5560534" y="1679009"/>
            <a:ext cx="2589025" cy="707886"/>
          </a:xfrm>
          <a:prstGeom prst="rect">
            <a:avLst/>
          </a:prstGeom>
          <a:noFill/>
          <a:effectLst/>
        </p:spPr>
        <p:txBody>
          <a:bodyPr wrap="square" rtlCol="0">
            <a:spAutoFit/>
          </a:bodyPr>
          <a:lstStyle/>
          <a:p>
            <a:r>
              <a:rPr lang="en-US" sz="1000" dirty="0"/>
              <a:t>treatment: e.g. patients receive medicine, new incentive packed given to employees,  new teaching methods applied, are forced to use a new information system etc.</a:t>
            </a:r>
          </a:p>
        </p:txBody>
      </p:sp>
      <p:sp>
        <p:nvSpPr>
          <p:cNvPr id="14" name="Left Brace 13"/>
          <p:cNvSpPr/>
          <p:nvPr/>
        </p:nvSpPr>
        <p:spPr>
          <a:xfrm rot="16200000">
            <a:off x="3673724" y="3753564"/>
            <a:ext cx="302367" cy="1421111"/>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3023643" y="4615303"/>
            <a:ext cx="2035919" cy="1169551"/>
          </a:xfrm>
          <a:prstGeom prst="rect">
            <a:avLst/>
          </a:prstGeom>
          <a:noFill/>
        </p:spPr>
        <p:txBody>
          <a:bodyPr wrap="square" rtlCol="0">
            <a:spAutoFit/>
          </a:bodyPr>
          <a:lstStyle/>
          <a:p>
            <a:r>
              <a:rPr lang="en-US" sz="1000" dirty="0"/>
              <a:t>on average, these groups are approximately similar as long as</a:t>
            </a:r>
          </a:p>
          <a:p>
            <a:pPr marL="228600" indent="-228600">
              <a:buAutoNum type="arabicParenR"/>
            </a:pPr>
            <a:r>
              <a:rPr lang="en-US" sz="1000" dirty="0"/>
              <a:t>The assignment is random</a:t>
            </a:r>
          </a:p>
          <a:p>
            <a:pPr marL="228600" indent="-228600">
              <a:buAutoNum type="arabicParenR"/>
            </a:pPr>
            <a:r>
              <a:rPr lang="en-US" sz="1000" dirty="0"/>
              <a:t>We have large enough n</a:t>
            </a:r>
          </a:p>
          <a:p>
            <a:pPr marL="228600" indent="-228600">
              <a:buAutoNum type="arabicParenR"/>
            </a:pPr>
            <a:r>
              <a:rPr lang="en-US" sz="1000" dirty="0"/>
              <a:t>Distribution of the underlying characteristic in the population is ”well behaving” </a:t>
            </a:r>
          </a:p>
        </p:txBody>
      </p:sp>
      <p:sp>
        <p:nvSpPr>
          <p:cNvPr id="25" name="TextBox 24"/>
          <p:cNvSpPr txBox="1"/>
          <p:nvPr/>
        </p:nvSpPr>
        <p:spPr>
          <a:xfrm>
            <a:off x="5192831" y="4969905"/>
            <a:ext cx="2802044" cy="369332"/>
          </a:xfrm>
          <a:prstGeom prst="rect">
            <a:avLst/>
          </a:prstGeom>
          <a:noFill/>
          <a:effectLst/>
        </p:spPr>
        <p:txBody>
          <a:bodyPr wrap="none" rtlCol="0">
            <a:spAutoFit/>
          </a:bodyPr>
          <a:lstStyle/>
          <a:p>
            <a:r>
              <a:rPr lang="en-US" dirty="0"/>
              <a:t> &amp; repeated several times</a:t>
            </a:r>
          </a:p>
        </p:txBody>
      </p:sp>
      <p:sp>
        <p:nvSpPr>
          <p:cNvPr id="10" name="Rectangle 9"/>
          <p:cNvSpPr/>
          <p:nvPr/>
        </p:nvSpPr>
        <p:spPr>
          <a:xfrm>
            <a:off x="1610996" y="5897615"/>
            <a:ext cx="7163669" cy="646331"/>
          </a:xfrm>
          <a:prstGeom prst="rect">
            <a:avLst/>
          </a:prstGeom>
          <a:effectLst/>
        </p:spPr>
        <p:txBody>
          <a:bodyPr wrap="square">
            <a:spAutoFit/>
          </a:bodyPr>
          <a:lstStyle/>
          <a:p>
            <a:r>
              <a:rPr lang="en-US" dirty="0"/>
              <a:t>(usually) we want to show that the effect is not caused by SELECTION EFFECTS but is caused by TREATMENT EFFECT</a:t>
            </a:r>
          </a:p>
        </p:txBody>
      </p:sp>
      <p:cxnSp>
        <p:nvCxnSpPr>
          <p:cNvPr id="32" name="Straight Arrow Connector 31"/>
          <p:cNvCxnSpPr/>
          <p:nvPr/>
        </p:nvCxnSpPr>
        <p:spPr>
          <a:xfrm flipV="1">
            <a:off x="8060154" y="3756071"/>
            <a:ext cx="89405" cy="75858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170225" y="1428537"/>
            <a:ext cx="2226796" cy="923330"/>
          </a:xfrm>
          <a:prstGeom prst="rect">
            <a:avLst/>
          </a:prstGeom>
          <a:noFill/>
        </p:spPr>
        <p:txBody>
          <a:bodyPr wrap="square" lIns="0" tIns="0" rIns="0" bIns="0" rtlCol="0">
            <a:spAutoFit/>
          </a:bodyPr>
          <a:lstStyle/>
          <a:p>
            <a:r>
              <a:rPr lang="en-US" sz="2000" b="1" dirty="0">
                <a:solidFill>
                  <a:srgbClr val="FF0000"/>
                </a:solidFill>
              </a:rPr>
              <a:t>What does it mean that R is exogenous?</a:t>
            </a:r>
          </a:p>
        </p:txBody>
      </p:sp>
      <p:sp>
        <p:nvSpPr>
          <p:cNvPr id="34" name="TextBox 33"/>
          <p:cNvSpPr txBox="1"/>
          <p:nvPr/>
        </p:nvSpPr>
        <p:spPr>
          <a:xfrm>
            <a:off x="195507" y="5533301"/>
            <a:ext cx="8847631" cy="1538883"/>
          </a:xfrm>
          <a:prstGeom prst="rect">
            <a:avLst/>
          </a:prstGeom>
          <a:solidFill>
            <a:schemeClr val="bg1"/>
          </a:solidFill>
        </p:spPr>
        <p:txBody>
          <a:bodyPr wrap="square" lIns="0" tIns="0" rIns="0" bIns="0" rtlCol="0">
            <a:spAutoFit/>
          </a:bodyPr>
          <a:lstStyle/>
          <a:p>
            <a:r>
              <a:rPr lang="en-US" sz="2000" b="1" dirty="0">
                <a:solidFill>
                  <a:srgbClr val="FF0000"/>
                </a:solidFill>
              </a:rPr>
              <a:t>What if:</a:t>
            </a:r>
          </a:p>
          <a:p>
            <a:pPr marL="457200" indent="-457200">
              <a:buFont typeface="+mj-lt"/>
              <a:buAutoNum type="arabicPeriod"/>
            </a:pPr>
            <a:r>
              <a:rPr lang="en-US" sz="2000" b="1" dirty="0">
                <a:solidFill>
                  <a:srgbClr val="FF0000"/>
                </a:solidFill>
              </a:rPr>
              <a:t>People vary in how sick they are</a:t>
            </a:r>
          </a:p>
          <a:p>
            <a:pPr marL="457200" indent="-457200">
              <a:buFont typeface="+mj-lt"/>
              <a:buAutoNum type="arabicPeriod"/>
            </a:pPr>
            <a:r>
              <a:rPr lang="en-US" sz="2000" b="1" dirty="0">
                <a:solidFill>
                  <a:srgbClr val="FF0000"/>
                </a:solidFill>
              </a:rPr>
              <a:t>The treatment is an experimental medicine with potential side effects</a:t>
            </a:r>
          </a:p>
          <a:p>
            <a:pPr marL="457200" indent="-457200">
              <a:buFont typeface="+mj-lt"/>
              <a:buAutoNum type="arabicPeriod"/>
            </a:pPr>
            <a:r>
              <a:rPr lang="en-US" sz="2000" b="1" dirty="0">
                <a:solidFill>
                  <a:srgbClr val="FF0000"/>
                </a:solidFill>
              </a:rPr>
              <a:t>People get to choose between treatment and control</a:t>
            </a:r>
          </a:p>
          <a:p>
            <a:pPr marL="342900" indent="-342900">
              <a:buFont typeface="Arial"/>
              <a:buChar char="•"/>
            </a:pPr>
            <a:endParaRPr lang="en-US" sz="2000" b="1" dirty="0">
              <a:solidFill>
                <a:srgbClr val="FF0000"/>
              </a:solidFill>
            </a:endParaRPr>
          </a:p>
        </p:txBody>
      </p:sp>
      <p:sp>
        <p:nvSpPr>
          <p:cNvPr id="35" name="TextBox 34"/>
          <p:cNvSpPr txBox="1"/>
          <p:nvPr/>
        </p:nvSpPr>
        <p:spPr>
          <a:xfrm>
            <a:off x="991875" y="4334606"/>
            <a:ext cx="2226796" cy="615553"/>
          </a:xfrm>
          <a:prstGeom prst="rect">
            <a:avLst/>
          </a:prstGeom>
          <a:noFill/>
        </p:spPr>
        <p:txBody>
          <a:bodyPr wrap="square" lIns="0" tIns="0" rIns="0" bIns="0" rtlCol="0">
            <a:spAutoFit/>
          </a:bodyPr>
          <a:lstStyle/>
          <a:p>
            <a:r>
              <a:rPr lang="en-US" sz="2000" b="1" dirty="0">
                <a:solidFill>
                  <a:srgbClr val="FF0000"/>
                </a:solidFill>
              </a:rPr>
              <a:t>When would R be endogenous?</a:t>
            </a:r>
          </a:p>
        </p:txBody>
      </p:sp>
      <p:sp>
        <p:nvSpPr>
          <p:cNvPr id="36" name="TextBox 35"/>
          <p:cNvSpPr txBox="1"/>
          <p:nvPr/>
        </p:nvSpPr>
        <p:spPr>
          <a:xfrm>
            <a:off x="6917204" y="4545436"/>
            <a:ext cx="2226796" cy="1231106"/>
          </a:xfrm>
          <a:prstGeom prst="rect">
            <a:avLst/>
          </a:prstGeom>
          <a:noFill/>
        </p:spPr>
        <p:txBody>
          <a:bodyPr wrap="square" lIns="0" tIns="0" rIns="0" bIns="0" rtlCol="0">
            <a:spAutoFit/>
          </a:bodyPr>
          <a:lstStyle/>
          <a:p>
            <a:r>
              <a:rPr lang="en-US" sz="2000" b="1" dirty="0">
                <a:solidFill>
                  <a:srgbClr val="FF0000"/>
                </a:solidFill>
              </a:rPr>
              <a:t>What justifies interpreting this difference as causal effect?</a:t>
            </a:r>
          </a:p>
        </p:txBody>
      </p:sp>
    </p:spTree>
    <p:extLst>
      <p:ext uri="{BB962C8B-B14F-4D97-AF65-F5344CB8AC3E}">
        <p14:creationId xmlns:p14="http://schemas.microsoft.com/office/powerpoint/2010/main" val="328721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Endogeneity</a:t>
            </a:r>
          </a:p>
        </p:txBody>
      </p:sp>
      <p:sp>
        <p:nvSpPr>
          <p:cNvPr id="3" name="Content Placeholder 2"/>
          <p:cNvSpPr>
            <a:spLocks noGrp="1"/>
          </p:cNvSpPr>
          <p:nvPr>
            <p:ph idx="1"/>
          </p:nvPr>
        </p:nvSpPr>
        <p:spPr/>
        <p:txBody>
          <a:bodyPr>
            <a:normAutofit/>
          </a:bodyPr>
          <a:lstStyle/>
          <a:p>
            <a:pPr marL="0" indent="0">
              <a:buNone/>
            </a:pPr>
            <a:r>
              <a:rPr lang="en-US" sz="2000" b="0" i="1" dirty="0"/>
              <a:t>y = β</a:t>
            </a:r>
            <a:r>
              <a:rPr lang="en-US" sz="2000" b="0" i="1" baseline="-25000" dirty="0"/>
              <a:t>0</a:t>
            </a:r>
            <a:r>
              <a:rPr lang="en-US" sz="2000" b="0" i="1" dirty="0"/>
              <a:t> + β</a:t>
            </a:r>
            <a:r>
              <a:rPr lang="en-US" sz="2000" b="0" i="1" baseline="-25000" dirty="0"/>
              <a:t>1</a:t>
            </a:r>
            <a:r>
              <a:rPr lang="en-US" sz="2000" b="0" i="1" dirty="0"/>
              <a:t>x</a:t>
            </a:r>
            <a:r>
              <a:rPr lang="en-US" sz="2000" b="0" i="1" baseline="-25000" dirty="0"/>
              <a:t>1 </a:t>
            </a:r>
            <a:r>
              <a:rPr lang="en-US" sz="2000" b="0" i="1" dirty="0"/>
              <a:t>+ β</a:t>
            </a:r>
            <a:r>
              <a:rPr lang="en-US" sz="2000" b="0" i="1" baseline="-25000" dirty="0"/>
              <a:t>2</a:t>
            </a:r>
            <a:r>
              <a:rPr lang="en-US" sz="2000" b="0" i="1" dirty="0"/>
              <a:t>x</a:t>
            </a:r>
            <a:r>
              <a:rPr lang="en-US" sz="2000" b="0" i="1" baseline="-25000" dirty="0"/>
              <a:t>2 </a:t>
            </a:r>
            <a:r>
              <a:rPr lang="en-US" sz="2000" b="0" i="1" dirty="0"/>
              <a:t>+ … + β</a:t>
            </a:r>
            <a:r>
              <a:rPr lang="en-US" sz="2000" b="0" i="1" baseline="-25000" dirty="0" err="1"/>
              <a:t>k</a:t>
            </a:r>
            <a:r>
              <a:rPr lang="en-US" sz="2000" b="0" i="1" dirty="0" err="1"/>
              <a:t>x</a:t>
            </a:r>
            <a:r>
              <a:rPr lang="en-US" sz="2000" b="0" i="1" baseline="-25000" dirty="0" err="1"/>
              <a:t>k</a:t>
            </a:r>
            <a:r>
              <a:rPr lang="en-US" sz="2000" b="0" i="1" baseline="-25000" dirty="0"/>
              <a:t> </a:t>
            </a:r>
            <a:r>
              <a:rPr lang="en-US" sz="2000" b="0" i="1" dirty="0"/>
              <a:t>+ u</a:t>
            </a:r>
          </a:p>
          <a:p>
            <a:pPr marL="0" indent="0">
              <a:buNone/>
            </a:pPr>
            <a:endParaRPr lang="en-US" sz="2000" b="0" i="1" dirty="0"/>
          </a:p>
          <a:p>
            <a:pPr marL="0" indent="0">
              <a:buNone/>
            </a:pPr>
            <a:r>
              <a:rPr lang="en-US" sz="2000" dirty="0"/>
              <a:t>Example</a:t>
            </a:r>
          </a:p>
          <a:p>
            <a:pPr marL="0" indent="0">
              <a:buNone/>
            </a:pPr>
            <a:endParaRPr lang="en-US" sz="2000" dirty="0"/>
          </a:p>
          <a:p>
            <a:pPr marL="0" lvl="1" indent="0">
              <a:buNone/>
            </a:pPr>
            <a:r>
              <a:rPr lang="en-US" sz="1800" b="0" i="1" dirty="0">
                <a:latin typeface="+mj-lt"/>
              </a:rPr>
              <a:t>Patient satisfaction  = β</a:t>
            </a:r>
            <a:r>
              <a:rPr lang="en-US" sz="1800" b="0" i="1" baseline="-25000" dirty="0">
                <a:latin typeface="+mj-lt"/>
              </a:rPr>
              <a:t>0</a:t>
            </a:r>
            <a:r>
              <a:rPr lang="en-US" sz="1800" b="0" i="1" dirty="0">
                <a:latin typeface="+mj-lt"/>
              </a:rPr>
              <a:t> + </a:t>
            </a:r>
            <a:br>
              <a:rPr lang="en-US" sz="1800" b="0" i="1" dirty="0">
                <a:latin typeface="+mj-lt"/>
              </a:rPr>
            </a:br>
            <a:r>
              <a:rPr lang="en-US" sz="1800" b="0" i="1" dirty="0">
                <a:latin typeface="+mj-lt"/>
              </a:rPr>
              <a:t>	β</a:t>
            </a:r>
            <a:r>
              <a:rPr lang="en-US" sz="1800" b="0" i="1" baseline="-25000" dirty="0">
                <a:latin typeface="+mj-lt"/>
              </a:rPr>
              <a:t>1 </a:t>
            </a:r>
            <a:r>
              <a:rPr lang="en-US" sz="1800" i="1" dirty="0">
                <a:latin typeface="+mj-lt"/>
              </a:rPr>
              <a:t>physician productivity</a:t>
            </a:r>
            <a:r>
              <a:rPr lang="en-US" sz="1800" b="0" i="1" baseline="-25000" dirty="0">
                <a:latin typeface="+mj-lt"/>
              </a:rPr>
              <a:t> </a:t>
            </a:r>
            <a:r>
              <a:rPr lang="en-US" sz="1800" b="0" i="1" dirty="0">
                <a:latin typeface="+mj-lt"/>
              </a:rPr>
              <a:t>+ </a:t>
            </a:r>
          </a:p>
          <a:p>
            <a:pPr marL="0" lvl="1" indent="0">
              <a:buNone/>
            </a:pPr>
            <a:r>
              <a:rPr lang="en-US" sz="1800" i="1" dirty="0">
                <a:latin typeface="+mj-lt"/>
              </a:rPr>
              <a:t>	</a:t>
            </a:r>
            <a:r>
              <a:rPr lang="en-US" sz="1800" b="0" i="1" dirty="0">
                <a:latin typeface="+mj-lt"/>
              </a:rPr>
              <a:t>β</a:t>
            </a:r>
            <a:r>
              <a:rPr lang="en-US" sz="1800" b="0" i="1" baseline="-25000" dirty="0">
                <a:latin typeface="+mj-lt"/>
              </a:rPr>
              <a:t>2 </a:t>
            </a:r>
            <a:r>
              <a:rPr lang="en-US" sz="1800" i="1" dirty="0">
                <a:latin typeface="+mj-lt"/>
              </a:rPr>
              <a:t>physician quality</a:t>
            </a:r>
            <a:r>
              <a:rPr lang="en-US" sz="1800" b="0" i="1" baseline="-25000" dirty="0">
                <a:latin typeface="+mj-lt"/>
              </a:rPr>
              <a:t> </a:t>
            </a:r>
            <a:r>
              <a:rPr lang="en-US" sz="1800" b="0" i="1" dirty="0">
                <a:latin typeface="+mj-lt"/>
              </a:rPr>
              <a:t>+ </a:t>
            </a:r>
          </a:p>
          <a:p>
            <a:pPr marL="0" lvl="1" indent="0">
              <a:buNone/>
            </a:pPr>
            <a:r>
              <a:rPr lang="en-US" sz="1800" i="1" dirty="0">
                <a:latin typeface="+mj-lt"/>
              </a:rPr>
              <a:t>	</a:t>
            </a:r>
            <a:r>
              <a:rPr lang="en-US" sz="1800" b="0" i="1" dirty="0">
                <a:latin typeface="+mj-lt"/>
              </a:rPr>
              <a:t>β</a:t>
            </a:r>
            <a:r>
              <a:rPr lang="en-US" sz="1800" b="0" i="1" baseline="-25000" dirty="0">
                <a:latin typeface="+mj-lt"/>
              </a:rPr>
              <a:t>3 </a:t>
            </a:r>
            <a:r>
              <a:rPr lang="en-US" sz="1800" i="1" dirty="0">
                <a:latin typeface="+mj-lt"/>
              </a:rPr>
              <a:t>physician </a:t>
            </a:r>
            <a:r>
              <a:rPr lang="en-US" sz="1800" i="1" dirty="0" err="1">
                <a:latin typeface="+mj-lt"/>
              </a:rPr>
              <a:t>accesibility</a:t>
            </a:r>
            <a:r>
              <a:rPr lang="en-US" sz="1800" b="0" i="1" baseline="-25000" dirty="0">
                <a:latin typeface="+mj-lt"/>
              </a:rPr>
              <a:t> </a:t>
            </a:r>
            <a:r>
              <a:rPr lang="en-US" sz="1800" b="0" i="1" dirty="0">
                <a:latin typeface="+mj-lt"/>
              </a:rPr>
              <a:t>+ u</a:t>
            </a:r>
          </a:p>
          <a:p>
            <a:pPr marL="0" indent="0">
              <a:buNone/>
            </a:pPr>
            <a:endParaRPr lang="en-US" b="0" i="1" dirty="0"/>
          </a:p>
          <a:p>
            <a:pPr marL="0" indent="0">
              <a:buNone/>
            </a:pPr>
            <a:endParaRPr lang="en-US" b="0" i="1" dirty="0"/>
          </a:p>
          <a:p>
            <a:pPr marL="0" indent="0">
              <a:buNone/>
            </a:pPr>
            <a:endParaRPr lang="en-US" dirty="0"/>
          </a:p>
        </p:txBody>
      </p:sp>
      <p:sp>
        <p:nvSpPr>
          <p:cNvPr id="6" name="Rectangle 5"/>
          <p:cNvSpPr/>
          <p:nvPr/>
        </p:nvSpPr>
        <p:spPr>
          <a:xfrm>
            <a:off x="5397500" y="2235200"/>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1</a:t>
            </a:r>
          </a:p>
        </p:txBody>
      </p:sp>
      <p:sp>
        <p:nvSpPr>
          <p:cNvPr id="7" name="Rectangle 6"/>
          <p:cNvSpPr/>
          <p:nvPr/>
        </p:nvSpPr>
        <p:spPr>
          <a:xfrm>
            <a:off x="5397500" y="2908300"/>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2</a:t>
            </a:r>
          </a:p>
        </p:txBody>
      </p:sp>
      <p:sp>
        <p:nvSpPr>
          <p:cNvPr id="8" name="Rectangle 7"/>
          <p:cNvSpPr/>
          <p:nvPr/>
        </p:nvSpPr>
        <p:spPr>
          <a:xfrm>
            <a:off x="5397500" y="3975100"/>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x</a:t>
            </a:r>
            <a:r>
              <a:rPr lang="en-US" baseline="-25000" dirty="0" err="1"/>
              <a:t>k</a:t>
            </a:r>
            <a:endParaRPr lang="en-US" baseline="-25000" dirty="0"/>
          </a:p>
        </p:txBody>
      </p:sp>
      <p:sp>
        <p:nvSpPr>
          <p:cNvPr id="9" name="TextBox 8"/>
          <p:cNvSpPr txBox="1"/>
          <p:nvPr/>
        </p:nvSpPr>
        <p:spPr>
          <a:xfrm>
            <a:off x="5422900" y="3568700"/>
            <a:ext cx="256480" cy="307777"/>
          </a:xfrm>
          <a:prstGeom prst="rect">
            <a:avLst/>
          </a:prstGeom>
          <a:noFill/>
        </p:spPr>
        <p:txBody>
          <a:bodyPr vert="vert270" wrap="none" lIns="0" tIns="0" rIns="0" bIns="0" rtlCol="0">
            <a:spAutoFit/>
          </a:bodyPr>
          <a:lstStyle/>
          <a:p>
            <a:r>
              <a:rPr lang="en-US" sz="2000" b="1" dirty="0"/>
              <a:t>…</a:t>
            </a:r>
          </a:p>
        </p:txBody>
      </p:sp>
      <p:sp>
        <p:nvSpPr>
          <p:cNvPr id="10" name="Rectangle 9"/>
          <p:cNvSpPr/>
          <p:nvPr/>
        </p:nvSpPr>
        <p:spPr>
          <a:xfrm>
            <a:off x="7581900" y="3048000"/>
            <a:ext cx="533400" cy="5207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endParaRPr lang="en-US" baseline="-25000" dirty="0"/>
          </a:p>
        </p:txBody>
      </p:sp>
      <p:cxnSp>
        <p:nvCxnSpPr>
          <p:cNvPr id="12" name="Straight Arrow Connector 11"/>
          <p:cNvCxnSpPr>
            <a:stCxn id="6" idx="3"/>
            <a:endCxn id="10" idx="1"/>
          </p:cNvCxnSpPr>
          <p:nvPr/>
        </p:nvCxnSpPr>
        <p:spPr>
          <a:xfrm>
            <a:off x="5930900" y="2495550"/>
            <a:ext cx="1651000" cy="8128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7" idx="3"/>
            <a:endCxn id="10" idx="1"/>
          </p:cNvCxnSpPr>
          <p:nvPr/>
        </p:nvCxnSpPr>
        <p:spPr>
          <a:xfrm>
            <a:off x="5930900" y="3168650"/>
            <a:ext cx="1651000" cy="139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8" idx="3"/>
            <a:endCxn id="10" idx="1"/>
          </p:cNvCxnSpPr>
          <p:nvPr/>
        </p:nvCxnSpPr>
        <p:spPr>
          <a:xfrm flipV="1">
            <a:off x="5930900" y="3308350"/>
            <a:ext cx="1651000" cy="9271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38" idx="1"/>
            <a:endCxn id="10" idx="3"/>
          </p:cNvCxnSpPr>
          <p:nvPr/>
        </p:nvCxnSpPr>
        <p:spPr>
          <a:xfrm flipH="1" flipV="1">
            <a:off x="8115300" y="3308350"/>
            <a:ext cx="523875" cy="46890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36" idx="3"/>
            <a:endCxn id="10" idx="3"/>
          </p:cNvCxnSpPr>
          <p:nvPr/>
        </p:nvCxnSpPr>
        <p:spPr>
          <a:xfrm flipH="1">
            <a:off x="8115300" y="2681798"/>
            <a:ext cx="509596" cy="62655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Curved Connector 26"/>
          <p:cNvCxnSpPr>
            <a:stCxn id="6" idx="1"/>
            <a:endCxn id="7" idx="1"/>
          </p:cNvCxnSpPr>
          <p:nvPr/>
        </p:nvCxnSpPr>
        <p:spPr>
          <a:xfrm rot="10800000" flipV="1">
            <a:off x="5397500" y="2495550"/>
            <a:ext cx="12700" cy="673100"/>
          </a:xfrm>
          <a:prstGeom prst="curvedConnector3">
            <a:avLst>
              <a:gd name="adj1" fmla="val 18000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9" name="Curved Connector 28"/>
          <p:cNvCxnSpPr>
            <a:stCxn id="6" idx="1"/>
            <a:endCxn id="8" idx="1"/>
          </p:cNvCxnSpPr>
          <p:nvPr/>
        </p:nvCxnSpPr>
        <p:spPr>
          <a:xfrm rot="10800000" flipV="1">
            <a:off x="5397500" y="2495550"/>
            <a:ext cx="12700" cy="1739900"/>
          </a:xfrm>
          <a:prstGeom prst="curvedConnector3">
            <a:avLst>
              <a:gd name="adj1" fmla="val 39000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2" name="Curved Connector 31"/>
          <p:cNvCxnSpPr>
            <a:stCxn id="7" idx="1"/>
            <a:endCxn id="8" idx="1"/>
          </p:cNvCxnSpPr>
          <p:nvPr/>
        </p:nvCxnSpPr>
        <p:spPr>
          <a:xfrm rot="10800000" flipV="1">
            <a:off x="5397500" y="3168650"/>
            <a:ext cx="12700" cy="1066800"/>
          </a:xfrm>
          <a:prstGeom prst="curvedConnector3">
            <a:avLst>
              <a:gd name="adj1" fmla="val 18000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8559800" y="2249898"/>
            <a:ext cx="444500" cy="506002"/>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a:t>
            </a:r>
          </a:p>
        </p:txBody>
      </p:sp>
      <p:sp>
        <p:nvSpPr>
          <p:cNvPr id="38" name="Isosceles Triangle 37"/>
          <p:cNvSpPr/>
          <p:nvPr/>
        </p:nvSpPr>
        <p:spPr>
          <a:xfrm>
            <a:off x="8521700" y="3568700"/>
            <a:ext cx="469900" cy="417102"/>
          </a:xfrm>
          <a:prstGeom prst="triangl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6438900" y="2368550"/>
            <a:ext cx="263381" cy="307777"/>
          </a:xfrm>
          <a:prstGeom prst="rect">
            <a:avLst/>
          </a:prstGeom>
          <a:noFill/>
        </p:spPr>
        <p:txBody>
          <a:bodyPr wrap="none" lIns="0" tIns="0" rIns="0" bIns="0" rtlCol="0">
            <a:spAutoFit/>
          </a:bodyPr>
          <a:lstStyle/>
          <a:p>
            <a:r>
              <a:rPr lang="en-US" sz="2000" i="1" dirty="0"/>
              <a:t>β</a:t>
            </a:r>
            <a:r>
              <a:rPr lang="en-US" sz="2000" i="1" baseline="-25000" dirty="0"/>
              <a:t>1</a:t>
            </a:r>
            <a:endParaRPr lang="en-US" sz="2000" b="1" dirty="0"/>
          </a:p>
        </p:txBody>
      </p:sp>
      <p:sp>
        <p:nvSpPr>
          <p:cNvPr id="42" name="TextBox 41"/>
          <p:cNvSpPr txBox="1"/>
          <p:nvPr/>
        </p:nvSpPr>
        <p:spPr>
          <a:xfrm>
            <a:off x="6451600" y="2851150"/>
            <a:ext cx="263381" cy="307777"/>
          </a:xfrm>
          <a:prstGeom prst="rect">
            <a:avLst/>
          </a:prstGeom>
          <a:noFill/>
        </p:spPr>
        <p:txBody>
          <a:bodyPr wrap="none" lIns="0" tIns="0" rIns="0" bIns="0" rtlCol="0">
            <a:spAutoFit/>
          </a:bodyPr>
          <a:lstStyle/>
          <a:p>
            <a:r>
              <a:rPr lang="en-US" sz="2000" i="1" dirty="0"/>
              <a:t>β</a:t>
            </a:r>
            <a:r>
              <a:rPr lang="en-US" sz="2000" i="1" baseline="-25000" dirty="0"/>
              <a:t>2</a:t>
            </a:r>
            <a:endParaRPr lang="en-US" sz="2000" b="1" dirty="0"/>
          </a:p>
        </p:txBody>
      </p:sp>
      <p:sp>
        <p:nvSpPr>
          <p:cNvPr id="43" name="TextBox 42"/>
          <p:cNvSpPr txBox="1"/>
          <p:nvPr/>
        </p:nvSpPr>
        <p:spPr>
          <a:xfrm>
            <a:off x="6435581" y="3475824"/>
            <a:ext cx="263381" cy="307777"/>
          </a:xfrm>
          <a:prstGeom prst="rect">
            <a:avLst/>
          </a:prstGeom>
          <a:noFill/>
        </p:spPr>
        <p:txBody>
          <a:bodyPr wrap="none" lIns="0" tIns="0" rIns="0" bIns="0" rtlCol="0">
            <a:spAutoFit/>
          </a:bodyPr>
          <a:lstStyle/>
          <a:p>
            <a:r>
              <a:rPr lang="en-US" sz="2000" i="1" dirty="0"/>
              <a:t>β</a:t>
            </a:r>
            <a:r>
              <a:rPr lang="en-US" sz="2000" i="1" baseline="-25000" dirty="0"/>
              <a:t>k</a:t>
            </a:r>
            <a:endParaRPr lang="en-US" sz="2000" b="1" dirty="0"/>
          </a:p>
        </p:txBody>
      </p:sp>
      <p:sp>
        <p:nvSpPr>
          <p:cNvPr id="44" name="TextBox 43"/>
          <p:cNvSpPr txBox="1"/>
          <p:nvPr/>
        </p:nvSpPr>
        <p:spPr>
          <a:xfrm>
            <a:off x="8390009" y="3260923"/>
            <a:ext cx="263381" cy="307777"/>
          </a:xfrm>
          <a:prstGeom prst="rect">
            <a:avLst/>
          </a:prstGeom>
          <a:noFill/>
        </p:spPr>
        <p:txBody>
          <a:bodyPr wrap="none" lIns="0" tIns="0" rIns="0" bIns="0" rtlCol="0">
            <a:spAutoFit/>
          </a:bodyPr>
          <a:lstStyle/>
          <a:p>
            <a:r>
              <a:rPr lang="en-US" sz="2000" i="1" dirty="0"/>
              <a:t>β</a:t>
            </a:r>
            <a:r>
              <a:rPr lang="en-US" sz="2000" i="1" baseline="-25000" dirty="0"/>
              <a:t>0</a:t>
            </a:r>
            <a:endParaRPr lang="en-US" sz="2000" b="1" dirty="0"/>
          </a:p>
        </p:txBody>
      </p:sp>
      <p:sp>
        <p:nvSpPr>
          <p:cNvPr id="23" name="TextBox 22"/>
          <p:cNvSpPr txBox="1"/>
          <p:nvPr/>
        </p:nvSpPr>
        <p:spPr>
          <a:xfrm>
            <a:off x="6629273" y="391120"/>
            <a:ext cx="2226796" cy="923330"/>
          </a:xfrm>
          <a:prstGeom prst="rect">
            <a:avLst/>
          </a:prstGeom>
          <a:noFill/>
        </p:spPr>
        <p:txBody>
          <a:bodyPr wrap="square" lIns="0" tIns="0" rIns="0" bIns="0" rtlCol="0">
            <a:spAutoFit/>
          </a:bodyPr>
          <a:lstStyle/>
          <a:p>
            <a:r>
              <a:rPr lang="en-US" sz="2000" b="1" dirty="0">
                <a:solidFill>
                  <a:srgbClr val="FF0000"/>
                </a:solidFill>
              </a:rPr>
              <a:t>What the error term u represents?</a:t>
            </a:r>
          </a:p>
        </p:txBody>
      </p:sp>
      <p:cxnSp>
        <p:nvCxnSpPr>
          <p:cNvPr id="24" name="Curved Connector 23"/>
          <p:cNvCxnSpPr>
            <a:stCxn id="6" idx="0"/>
            <a:endCxn id="36" idx="1"/>
          </p:cNvCxnSpPr>
          <p:nvPr/>
        </p:nvCxnSpPr>
        <p:spPr>
          <a:xfrm rot="16200000" flipH="1">
            <a:off x="7100148" y="799252"/>
            <a:ext cx="88800" cy="2960696"/>
          </a:xfrm>
          <a:prstGeom prst="curvedConnector3">
            <a:avLst>
              <a:gd name="adj1" fmla="val -257432"/>
            </a:avLst>
          </a:prstGeom>
          <a:ln w="25400">
            <a:solidFill>
              <a:srgbClr val="FF0000"/>
            </a:solidFill>
            <a:prstDash val="solid"/>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294903" y="1579965"/>
            <a:ext cx="2226796" cy="307777"/>
          </a:xfrm>
          <a:prstGeom prst="rect">
            <a:avLst/>
          </a:prstGeom>
          <a:noFill/>
        </p:spPr>
        <p:txBody>
          <a:bodyPr wrap="square" lIns="0" tIns="0" rIns="0" bIns="0" rtlCol="0">
            <a:spAutoFit/>
          </a:bodyPr>
          <a:lstStyle/>
          <a:p>
            <a:r>
              <a:rPr lang="en-US" sz="2000" b="1" dirty="0">
                <a:solidFill>
                  <a:srgbClr val="FF0000"/>
                </a:solidFill>
              </a:rPr>
              <a:t>Endogeneity</a:t>
            </a:r>
          </a:p>
        </p:txBody>
      </p:sp>
      <p:sp>
        <p:nvSpPr>
          <p:cNvPr id="26" name="TextBox 25">
            <a:extLst>
              <a:ext uri="{FF2B5EF4-FFF2-40B4-BE49-F238E27FC236}">
                <a16:creationId xmlns:a16="http://schemas.microsoft.com/office/drawing/2014/main" id="{77550BA7-BA94-554C-882B-5C2E3B16436F}"/>
              </a:ext>
            </a:extLst>
          </p:cNvPr>
          <p:cNvSpPr txBox="1"/>
          <p:nvPr/>
        </p:nvSpPr>
        <p:spPr>
          <a:xfrm>
            <a:off x="3704104" y="660498"/>
            <a:ext cx="2226796" cy="615553"/>
          </a:xfrm>
          <a:prstGeom prst="rect">
            <a:avLst/>
          </a:prstGeom>
          <a:noFill/>
        </p:spPr>
        <p:txBody>
          <a:bodyPr wrap="square" lIns="0" tIns="0" rIns="0" bIns="0" rtlCol="0">
            <a:spAutoFit/>
          </a:bodyPr>
          <a:lstStyle/>
          <a:p>
            <a:r>
              <a:rPr lang="en-US" sz="2000" b="1" dirty="0">
                <a:solidFill>
                  <a:srgbClr val="FF0000"/>
                </a:solidFill>
              </a:rPr>
              <a:t>Endogenous</a:t>
            </a:r>
            <a:br>
              <a:rPr lang="en-US" sz="2000" b="1" dirty="0">
                <a:solidFill>
                  <a:srgbClr val="FF0000"/>
                </a:solidFill>
              </a:rPr>
            </a:br>
            <a:r>
              <a:rPr lang="en-US" sz="2000" b="1" dirty="0">
                <a:solidFill>
                  <a:srgbClr val="FF0000"/>
                </a:solidFill>
              </a:rPr>
              <a:t>explanatory variable</a:t>
            </a:r>
          </a:p>
        </p:txBody>
      </p:sp>
      <p:cxnSp>
        <p:nvCxnSpPr>
          <p:cNvPr id="28" name="Straight Arrow Connector 27">
            <a:extLst>
              <a:ext uri="{FF2B5EF4-FFF2-40B4-BE49-F238E27FC236}">
                <a16:creationId xmlns:a16="http://schemas.microsoft.com/office/drawing/2014/main" id="{B731B769-3DA3-8043-826F-6AD382A4B6A8}"/>
              </a:ext>
            </a:extLst>
          </p:cNvPr>
          <p:cNvCxnSpPr>
            <a:cxnSpLocks/>
          </p:cNvCxnSpPr>
          <p:nvPr/>
        </p:nvCxnSpPr>
        <p:spPr>
          <a:xfrm>
            <a:off x="4715435" y="1690689"/>
            <a:ext cx="537883" cy="371193"/>
          </a:xfrm>
          <a:prstGeom prst="straightConnector1">
            <a:avLst/>
          </a:prstGeom>
          <a:ln w="254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113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Endogeneity: Three simple cases</a:t>
            </a:r>
          </a:p>
        </p:txBody>
      </p:sp>
      <p:sp>
        <p:nvSpPr>
          <p:cNvPr id="6" name="Rectangle 5"/>
          <p:cNvSpPr/>
          <p:nvPr/>
        </p:nvSpPr>
        <p:spPr>
          <a:xfrm>
            <a:off x="286872" y="5809175"/>
            <a:ext cx="7620000" cy="1169551"/>
          </a:xfrm>
          <a:prstGeom prst="rect">
            <a:avLst/>
          </a:prstGeom>
        </p:spPr>
        <p:txBody>
          <a:bodyPr wrap="square">
            <a:spAutoFit/>
          </a:bodyPr>
          <a:lstStyle/>
          <a:p>
            <a:r>
              <a:rPr lang="en-US" sz="1000" dirty="0"/>
              <a:t>Hamilton, B. H., &amp; Nickerson, J. A. (2003). Correcting for </a:t>
            </a:r>
            <a:r>
              <a:rPr lang="en-US" sz="1000" dirty="0" err="1"/>
              <a:t>endogeneity</a:t>
            </a:r>
            <a:r>
              <a:rPr lang="en-US" sz="1000" dirty="0"/>
              <a:t> in strategic management research. </a:t>
            </a:r>
            <a:r>
              <a:rPr lang="en-US" sz="1000" i="1" dirty="0"/>
              <a:t>Strategic Organization</a:t>
            </a:r>
            <a:r>
              <a:rPr lang="en-US" sz="1000" dirty="0"/>
              <a:t>, </a:t>
            </a:r>
            <a:r>
              <a:rPr lang="en-US" sz="1000" i="1" dirty="0"/>
              <a:t>1</a:t>
            </a:r>
            <a:r>
              <a:rPr lang="en-US" sz="1000" dirty="0"/>
              <a:t>, 51–78.</a:t>
            </a:r>
          </a:p>
          <a:p>
            <a:r>
              <a:rPr lang="en-US" sz="1000" dirty="0">
                <a:hlinkClick r:id="rId2"/>
              </a:rPr>
              <a:t>http://strategicmanagement.net/pdfs/SMJ_Guidelines_Regarding_Endogeneity.pdf</a:t>
            </a:r>
            <a:endParaRPr lang="en-US" sz="1000" dirty="0"/>
          </a:p>
          <a:p>
            <a:r>
              <a:rPr lang="en-US" sz="1000" dirty="0" err="1"/>
              <a:t>Ketokivi</a:t>
            </a:r>
            <a:r>
              <a:rPr lang="en-US" sz="1000" dirty="0"/>
              <a:t>, M., &amp; Guide, D. (2015). Notes from the editors: Redefining some methodological criteria for the journal. </a:t>
            </a:r>
            <a:r>
              <a:rPr lang="en-US" sz="1000" i="1" dirty="0"/>
              <a:t>Journal of Operations Management</a:t>
            </a:r>
            <a:r>
              <a:rPr lang="en-US" sz="1000" dirty="0"/>
              <a:t>, </a:t>
            </a:r>
            <a:r>
              <a:rPr lang="en-US" sz="1000" i="1" dirty="0"/>
              <a:t>37</a:t>
            </a:r>
            <a:r>
              <a:rPr lang="en-US" sz="1000" dirty="0"/>
              <a:t>, v–viii. </a:t>
            </a:r>
            <a:r>
              <a:rPr lang="en-US" sz="1000" dirty="0">
                <a:hlinkClick r:id="rId3"/>
              </a:rPr>
              <a:t>http://doi.org/10.1016/S0272-6963(15)00056-X</a:t>
            </a:r>
            <a:r>
              <a:rPr lang="en-US" sz="1000" dirty="0"/>
              <a:t> (p. v)</a:t>
            </a:r>
          </a:p>
          <a:p>
            <a:r>
              <a:rPr lang="fi-FI" sz="1000" dirty="0" err="1"/>
              <a:t>Antonakis</a:t>
            </a:r>
            <a:r>
              <a:rPr lang="fi-FI" sz="1000" dirty="0"/>
              <a:t>, J. (2017). On </a:t>
            </a:r>
            <a:r>
              <a:rPr lang="fi-FI" sz="1000" dirty="0" err="1"/>
              <a:t>doing</a:t>
            </a:r>
            <a:r>
              <a:rPr lang="fi-FI" sz="1000" dirty="0"/>
              <a:t> </a:t>
            </a:r>
            <a:r>
              <a:rPr lang="fi-FI" sz="1000" dirty="0" err="1"/>
              <a:t>better</a:t>
            </a:r>
            <a:r>
              <a:rPr lang="fi-FI" sz="1000" dirty="0"/>
              <a:t> science: </a:t>
            </a:r>
            <a:r>
              <a:rPr lang="fi-FI" sz="1000" dirty="0" err="1"/>
              <a:t>From</a:t>
            </a:r>
            <a:r>
              <a:rPr lang="fi-FI" sz="1000" dirty="0"/>
              <a:t> </a:t>
            </a:r>
            <a:r>
              <a:rPr lang="fi-FI" sz="1000" dirty="0" err="1"/>
              <a:t>thrill</a:t>
            </a:r>
            <a:r>
              <a:rPr lang="fi-FI" sz="1000" dirty="0"/>
              <a:t> of </a:t>
            </a:r>
            <a:r>
              <a:rPr lang="fi-FI" sz="1000" dirty="0" err="1"/>
              <a:t>discovery</a:t>
            </a:r>
            <a:r>
              <a:rPr lang="fi-FI" sz="1000" dirty="0"/>
              <a:t> to </a:t>
            </a:r>
            <a:r>
              <a:rPr lang="fi-FI" sz="1000" dirty="0" err="1"/>
              <a:t>policy</a:t>
            </a:r>
            <a:r>
              <a:rPr lang="fi-FI" sz="1000" dirty="0"/>
              <a:t> </a:t>
            </a:r>
            <a:r>
              <a:rPr lang="fi-FI" sz="1000" dirty="0" err="1"/>
              <a:t>implications</a:t>
            </a:r>
            <a:r>
              <a:rPr lang="fi-FI" sz="1000" dirty="0"/>
              <a:t>. </a:t>
            </a:r>
            <a:r>
              <a:rPr lang="fi-FI" sz="1000" i="1" dirty="0" err="1"/>
              <a:t>The</a:t>
            </a:r>
            <a:r>
              <a:rPr lang="fi-FI" sz="1000" i="1" dirty="0"/>
              <a:t> </a:t>
            </a:r>
            <a:r>
              <a:rPr lang="fi-FI" sz="1000" i="1" dirty="0" err="1"/>
              <a:t>Leadership</a:t>
            </a:r>
            <a:r>
              <a:rPr lang="fi-FI" sz="1000" i="1" dirty="0"/>
              <a:t> </a:t>
            </a:r>
            <a:r>
              <a:rPr lang="fi-FI" sz="1000" i="1" dirty="0" err="1"/>
              <a:t>Quarterly</a:t>
            </a:r>
            <a:r>
              <a:rPr lang="fi-FI" sz="1000" dirty="0"/>
              <a:t>, </a:t>
            </a:r>
            <a:r>
              <a:rPr lang="fi-FI" sz="1000" i="1" dirty="0"/>
              <a:t>28</a:t>
            </a:r>
            <a:r>
              <a:rPr lang="fi-FI" sz="1000" dirty="0"/>
              <a:t>(1), 5–21. </a:t>
            </a:r>
            <a:r>
              <a:rPr lang="fi-FI" sz="1000" dirty="0">
                <a:hlinkClick r:id="rId4"/>
              </a:rPr>
              <a:t>https://doi.org/10.1016/j.leaqua.2017.01.006</a:t>
            </a:r>
            <a:endParaRPr lang="fi-FI" sz="1000" dirty="0"/>
          </a:p>
          <a:p>
            <a:endParaRPr lang="en-US" sz="1000" dirty="0"/>
          </a:p>
        </p:txBody>
      </p:sp>
      <p:grpSp>
        <p:nvGrpSpPr>
          <p:cNvPr id="12" name="Group 11">
            <a:extLst>
              <a:ext uri="{FF2B5EF4-FFF2-40B4-BE49-F238E27FC236}">
                <a16:creationId xmlns:a16="http://schemas.microsoft.com/office/drawing/2014/main" id="{0BC2DE20-BEDA-4748-B801-B812EDAC9B32}"/>
              </a:ext>
            </a:extLst>
          </p:cNvPr>
          <p:cNvGrpSpPr/>
          <p:nvPr/>
        </p:nvGrpSpPr>
        <p:grpSpPr>
          <a:xfrm>
            <a:off x="503363" y="2223247"/>
            <a:ext cx="2471325" cy="2892189"/>
            <a:chOff x="288208" y="2063174"/>
            <a:chExt cx="3317079" cy="3608074"/>
          </a:xfrm>
        </p:grpSpPr>
        <p:sp>
          <p:nvSpPr>
            <p:cNvPr id="7" name="Rectangle 6"/>
            <p:cNvSpPr/>
            <p:nvPr/>
          </p:nvSpPr>
          <p:spPr>
            <a:xfrm>
              <a:off x="288208" y="3573707"/>
              <a:ext cx="1132679" cy="71911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a:t>X</a:t>
              </a:r>
              <a:endParaRPr lang="en-US" sz="1400" baseline="-25000" dirty="0"/>
            </a:p>
          </p:txBody>
        </p:sp>
        <p:sp>
          <p:nvSpPr>
            <p:cNvPr id="8" name="Rectangle 7"/>
            <p:cNvSpPr/>
            <p:nvPr/>
          </p:nvSpPr>
          <p:spPr>
            <a:xfrm>
              <a:off x="2472608" y="3573707"/>
              <a:ext cx="1132679" cy="71911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endParaRPr lang="en-US" baseline="-25000" dirty="0"/>
            </a:p>
          </p:txBody>
        </p:sp>
        <p:cxnSp>
          <p:nvCxnSpPr>
            <p:cNvPr id="9" name="Straight Arrow Connector 8"/>
            <p:cNvCxnSpPr>
              <a:stCxn id="7" idx="3"/>
              <a:endCxn id="8" idx="1"/>
            </p:cNvCxnSpPr>
            <p:nvPr/>
          </p:nvCxnSpPr>
          <p:spPr>
            <a:xfrm>
              <a:off x="1420887" y="3933264"/>
              <a:ext cx="1051721"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347307" y="2063174"/>
              <a:ext cx="1132679" cy="719113"/>
            </a:xfrm>
            <a:prstGeom prst="rect">
              <a:avLst/>
            </a:prstGeom>
            <a:solidFill>
              <a:srgbClr val="00B050"/>
            </a:solidFill>
            <a:ln w="254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a:t>E</a:t>
              </a:r>
              <a:endParaRPr lang="en-US" sz="1400" baseline="-25000" dirty="0"/>
            </a:p>
          </p:txBody>
        </p:sp>
        <p:cxnSp>
          <p:nvCxnSpPr>
            <p:cNvPr id="11" name="Straight Arrow Connector 10"/>
            <p:cNvCxnSpPr>
              <a:stCxn id="10" idx="2"/>
              <a:endCxn id="7" idx="0"/>
            </p:cNvCxnSpPr>
            <p:nvPr/>
          </p:nvCxnSpPr>
          <p:spPr>
            <a:xfrm flipH="1">
              <a:off x="854548" y="2782287"/>
              <a:ext cx="1059099" cy="791420"/>
            </a:xfrm>
            <a:prstGeom prst="straightConnector1">
              <a:avLst/>
            </a:prstGeom>
            <a:ln w="25400">
              <a:solidFill>
                <a:schemeClr val="tx1"/>
              </a:solidFill>
              <a:prstDash val="sysDash"/>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0" idx="2"/>
              <a:endCxn id="8" idx="0"/>
            </p:cNvCxnSpPr>
            <p:nvPr/>
          </p:nvCxnSpPr>
          <p:spPr>
            <a:xfrm>
              <a:off x="1913647" y="2782287"/>
              <a:ext cx="1125301" cy="791420"/>
            </a:xfrm>
            <a:prstGeom prst="straightConnector1">
              <a:avLst/>
            </a:prstGeom>
            <a:ln w="25400">
              <a:solidFill>
                <a:schemeClr val="tx1"/>
              </a:solidFill>
              <a:prstDash val="sysDash"/>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88209" y="4747918"/>
              <a:ext cx="3088942" cy="923330"/>
            </a:xfrm>
            <a:prstGeom prst="rect">
              <a:avLst/>
            </a:prstGeom>
            <a:noFill/>
          </p:spPr>
          <p:txBody>
            <a:bodyPr wrap="square" lIns="0" tIns="0" rIns="0" bIns="0" rtlCol="0">
              <a:spAutoFit/>
            </a:bodyPr>
            <a:lstStyle/>
            <a:p>
              <a:r>
                <a:rPr lang="en-US" sz="2000" b="1" dirty="0"/>
                <a:t>X and Y are correlated because they have a common cause</a:t>
              </a:r>
            </a:p>
          </p:txBody>
        </p:sp>
      </p:grpSp>
      <p:grpSp>
        <p:nvGrpSpPr>
          <p:cNvPr id="4" name="Group 3">
            <a:extLst>
              <a:ext uri="{FF2B5EF4-FFF2-40B4-BE49-F238E27FC236}">
                <a16:creationId xmlns:a16="http://schemas.microsoft.com/office/drawing/2014/main" id="{ED675ECE-02DF-4C4D-9192-D298D34DD131}"/>
              </a:ext>
            </a:extLst>
          </p:cNvPr>
          <p:cNvGrpSpPr/>
          <p:nvPr/>
        </p:nvGrpSpPr>
        <p:grpSpPr>
          <a:xfrm>
            <a:off x="3220927" y="2650304"/>
            <a:ext cx="2516488" cy="2229072"/>
            <a:chOff x="4038836" y="2601588"/>
            <a:chExt cx="3763507" cy="2779812"/>
          </a:xfrm>
        </p:grpSpPr>
        <p:cxnSp>
          <p:nvCxnSpPr>
            <p:cNvPr id="17" name="Straight Arrow Connector 16"/>
            <p:cNvCxnSpPr>
              <a:stCxn id="18" idx="3"/>
            </p:cNvCxnSpPr>
            <p:nvPr/>
          </p:nvCxnSpPr>
          <p:spPr>
            <a:xfrm flipH="1">
              <a:off x="6913343" y="3033488"/>
              <a:ext cx="509596" cy="5581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7357843" y="2601588"/>
              <a:ext cx="444500" cy="506002"/>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a:t>
              </a:r>
            </a:p>
          </p:txBody>
        </p:sp>
        <p:sp>
          <p:nvSpPr>
            <p:cNvPr id="19" name="Rectangle 18"/>
            <p:cNvSpPr/>
            <p:nvPr/>
          </p:nvSpPr>
          <p:spPr>
            <a:xfrm>
              <a:off x="4038836" y="3591636"/>
              <a:ext cx="1132679" cy="71911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a:t>X</a:t>
              </a:r>
              <a:endParaRPr lang="en-US" sz="1400" baseline="-25000" dirty="0"/>
            </a:p>
          </p:txBody>
        </p:sp>
        <p:sp>
          <p:nvSpPr>
            <p:cNvPr id="20" name="Rectangle 19"/>
            <p:cNvSpPr/>
            <p:nvPr/>
          </p:nvSpPr>
          <p:spPr>
            <a:xfrm>
              <a:off x="6223236" y="3591636"/>
              <a:ext cx="1132679" cy="71911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endParaRPr lang="en-US" baseline="-25000" dirty="0"/>
            </a:p>
          </p:txBody>
        </p:sp>
        <p:cxnSp>
          <p:nvCxnSpPr>
            <p:cNvPr id="21" name="Straight Arrow Connector 20"/>
            <p:cNvCxnSpPr/>
            <p:nvPr/>
          </p:nvCxnSpPr>
          <p:spPr>
            <a:xfrm>
              <a:off x="5171515" y="3951193"/>
              <a:ext cx="1051721"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Curved Connector 25"/>
            <p:cNvCxnSpPr>
              <a:stCxn id="19" idx="0"/>
              <a:endCxn id="18" idx="1"/>
            </p:cNvCxnSpPr>
            <p:nvPr/>
          </p:nvCxnSpPr>
          <p:spPr>
            <a:xfrm rot="5400000" flipH="1" flipV="1">
              <a:off x="5556084" y="1724782"/>
              <a:ext cx="915946" cy="2817763"/>
            </a:xfrm>
            <a:prstGeom prst="curvedConnector3">
              <a:avLst>
                <a:gd name="adj1" fmla="val 133048"/>
              </a:avLst>
            </a:prstGeom>
            <a:ln>
              <a:solidFill>
                <a:schemeClr val="tx1"/>
              </a:solidFill>
              <a:prstDash val="dash"/>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266973" y="4765847"/>
              <a:ext cx="3088942" cy="615553"/>
            </a:xfrm>
            <a:prstGeom prst="rect">
              <a:avLst/>
            </a:prstGeom>
            <a:noFill/>
          </p:spPr>
          <p:txBody>
            <a:bodyPr wrap="square" lIns="0" tIns="0" rIns="0" bIns="0" rtlCol="0">
              <a:spAutoFit/>
            </a:bodyPr>
            <a:lstStyle/>
            <a:p>
              <a:r>
                <a:rPr lang="en-US" sz="2000" b="1" dirty="0"/>
                <a:t>X is correlated with </a:t>
              </a:r>
              <a:r>
                <a:rPr lang="en-US" sz="2000" b="1" dirty="0" err="1"/>
                <a:t>unmodeled</a:t>
              </a:r>
              <a:r>
                <a:rPr lang="en-US" sz="2000" b="1" dirty="0"/>
                <a:t> causes of Y</a:t>
              </a:r>
            </a:p>
          </p:txBody>
        </p:sp>
      </p:grpSp>
      <p:sp>
        <p:nvSpPr>
          <p:cNvPr id="25" name="Rectangle 24">
            <a:extLst>
              <a:ext uri="{FF2B5EF4-FFF2-40B4-BE49-F238E27FC236}">
                <a16:creationId xmlns:a16="http://schemas.microsoft.com/office/drawing/2014/main" id="{9C69EB26-9F27-CE47-B605-6D95BA3DF821}"/>
              </a:ext>
            </a:extLst>
          </p:cNvPr>
          <p:cNvSpPr/>
          <p:nvPr/>
        </p:nvSpPr>
        <p:spPr>
          <a:xfrm>
            <a:off x="5937232" y="3417311"/>
            <a:ext cx="757372" cy="57664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a:t>X</a:t>
            </a:r>
            <a:endParaRPr lang="en-US" sz="1400" baseline="-25000" dirty="0"/>
          </a:p>
        </p:txBody>
      </p:sp>
      <p:sp>
        <p:nvSpPr>
          <p:cNvPr id="28" name="Rectangle 27">
            <a:extLst>
              <a:ext uri="{FF2B5EF4-FFF2-40B4-BE49-F238E27FC236}">
                <a16:creationId xmlns:a16="http://schemas.microsoft.com/office/drawing/2014/main" id="{10AD8AE8-E9E6-9F45-B001-167A4C4E122D}"/>
              </a:ext>
            </a:extLst>
          </p:cNvPr>
          <p:cNvSpPr/>
          <p:nvPr/>
        </p:nvSpPr>
        <p:spPr>
          <a:xfrm>
            <a:off x="7397842" y="3417311"/>
            <a:ext cx="757372" cy="57664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endParaRPr lang="en-US" baseline="-25000" dirty="0"/>
          </a:p>
        </p:txBody>
      </p:sp>
      <p:cxnSp>
        <p:nvCxnSpPr>
          <p:cNvPr id="29" name="Straight Arrow Connector 28">
            <a:extLst>
              <a:ext uri="{FF2B5EF4-FFF2-40B4-BE49-F238E27FC236}">
                <a16:creationId xmlns:a16="http://schemas.microsoft.com/office/drawing/2014/main" id="{D6D6476A-BA91-4843-B114-FED3D2D7CC4E}"/>
              </a:ext>
            </a:extLst>
          </p:cNvPr>
          <p:cNvCxnSpPr/>
          <p:nvPr/>
        </p:nvCxnSpPr>
        <p:spPr>
          <a:xfrm>
            <a:off x="6694604" y="3705632"/>
            <a:ext cx="703239"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1008AA4B-1A49-C04D-8E9C-FB8154634285}"/>
              </a:ext>
            </a:extLst>
          </p:cNvPr>
          <p:cNvSpPr txBox="1"/>
          <p:nvPr/>
        </p:nvSpPr>
        <p:spPr>
          <a:xfrm>
            <a:off x="6089777" y="4358886"/>
            <a:ext cx="2065437" cy="1231106"/>
          </a:xfrm>
          <a:prstGeom prst="rect">
            <a:avLst/>
          </a:prstGeom>
          <a:noFill/>
        </p:spPr>
        <p:txBody>
          <a:bodyPr wrap="square" lIns="0" tIns="0" rIns="0" bIns="0" rtlCol="0">
            <a:spAutoFit/>
          </a:bodyPr>
          <a:lstStyle/>
          <a:p>
            <a:r>
              <a:rPr lang="en-US" sz="2000" b="1" dirty="0"/>
              <a:t>X and Y has a reciprocal causal relationship (simultaneity)</a:t>
            </a:r>
          </a:p>
        </p:txBody>
      </p:sp>
      <p:cxnSp>
        <p:nvCxnSpPr>
          <p:cNvPr id="32" name="Straight Arrow Connector 31">
            <a:extLst>
              <a:ext uri="{FF2B5EF4-FFF2-40B4-BE49-F238E27FC236}">
                <a16:creationId xmlns:a16="http://schemas.microsoft.com/office/drawing/2014/main" id="{27841447-19A2-FE44-AFFF-E6CCC5718104}"/>
              </a:ext>
            </a:extLst>
          </p:cNvPr>
          <p:cNvCxnSpPr>
            <a:cxnSpLocks/>
          </p:cNvCxnSpPr>
          <p:nvPr/>
        </p:nvCxnSpPr>
        <p:spPr>
          <a:xfrm flipH="1">
            <a:off x="6694605" y="3789519"/>
            <a:ext cx="70323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82117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a:t>Market share in </a:t>
            </a:r>
            <a:r>
              <a:rPr lang="en-US" dirty="0" err="1"/>
              <a:t>Deephouse</a:t>
            </a:r>
            <a:endParaRPr lang="en-US" dirty="0"/>
          </a:p>
        </p:txBody>
      </p:sp>
      <p:sp>
        <p:nvSpPr>
          <p:cNvPr id="36" name="Rectangle 35"/>
          <p:cNvSpPr/>
          <p:nvPr/>
        </p:nvSpPr>
        <p:spPr>
          <a:xfrm>
            <a:off x="2256707" y="2000052"/>
            <a:ext cx="1428693" cy="77923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Strategic</a:t>
            </a:r>
          </a:p>
          <a:p>
            <a:pPr algn="ctr"/>
            <a:r>
              <a:rPr lang="en-US" dirty="0">
                <a:solidFill>
                  <a:srgbClr val="000000"/>
                </a:solidFill>
              </a:rPr>
              <a:t>deviation</a:t>
            </a:r>
          </a:p>
        </p:txBody>
      </p:sp>
      <p:sp>
        <p:nvSpPr>
          <p:cNvPr id="37" name="Rectangle 36"/>
          <p:cNvSpPr/>
          <p:nvPr/>
        </p:nvSpPr>
        <p:spPr>
          <a:xfrm>
            <a:off x="5425238" y="2989409"/>
            <a:ext cx="1428693" cy="77923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ROA</a:t>
            </a:r>
          </a:p>
        </p:txBody>
      </p:sp>
      <p:sp>
        <p:nvSpPr>
          <p:cNvPr id="38" name="Rectangle 37"/>
          <p:cNvSpPr/>
          <p:nvPr/>
        </p:nvSpPr>
        <p:spPr>
          <a:xfrm>
            <a:off x="2256707" y="3768645"/>
            <a:ext cx="1428693" cy="779236"/>
          </a:xfrm>
          <a:prstGeom prst="rect">
            <a:avLst/>
          </a:prstGeom>
          <a:solidFill>
            <a:schemeClr val="bg1"/>
          </a:solidFill>
          <a:ln>
            <a:solidFill>
              <a:schemeClr val="tx1">
                <a:alpha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Market</a:t>
            </a:r>
            <a:br>
              <a:rPr lang="en-US" dirty="0">
                <a:solidFill>
                  <a:srgbClr val="000000"/>
                </a:solidFill>
              </a:rPr>
            </a:br>
            <a:r>
              <a:rPr lang="en-US" dirty="0">
                <a:solidFill>
                  <a:srgbClr val="000000"/>
                </a:solidFill>
              </a:rPr>
              <a:t>share</a:t>
            </a:r>
          </a:p>
        </p:txBody>
      </p:sp>
      <p:cxnSp>
        <p:nvCxnSpPr>
          <p:cNvPr id="39" name="Straight Arrow Connector 38"/>
          <p:cNvCxnSpPr>
            <a:stCxn id="38" idx="3"/>
            <a:endCxn id="39" idx="1"/>
          </p:cNvCxnSpPr>
          <p:nvPr/>
        </p:nvCxnSpPr>
        <p:spPr>
          <a:xfrm>
            <a:off x="3685400" y="2389670"/>
            <a:ext cx="1739838" cy="98935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40" idx="3"/>
            <a:endCxn id="39" idx="1"/>
          </p:cNvCxnSpPr>
          <p:nvPr/>
        </p:nvCxnSpPr>
        <p:spPr>
          <a:xfrm flipV="1">
            <a:off x="3685400" y="3379027"/>
            <a:ext cx="1739838" cy="779236"/>
          </a:xfrm>
          <a:prstGeom prst="straightConnector1">
            <a:avLst/>
          </a:prstGeom>
          <a:ln>
            <a:solidFill>
              <a:schemeClr val="tx1">
                <a:alpha val="2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7177764" y="2526758"/>
            <a:ext cx="490662" cy="50506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a:t>
            </a:r>
          </a:p>
        </p:txBody>
      </p:sp>
      <p:cxnSp>
        <p:nvCxnSpPr>
          <p:cNvPr id="42" name="Straight Arrow Connector 41"/>
          <p:cNvCxnSpPr>
            <a:stCxn id="45" idx="3"/>
            <a:endCxn id="39" idx="3"/>
          </p:cNvCxnSpPr>
          <p:nvPr/>
        </p:nvCxnSpPr>
        <p:spPr>
          <a:xfrm flipH="1">
            <a:off x="6853931" y="2957854"/>
            <a:ext cx="395689" cy="42117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Curved Connector 42"/>
          <p:cNvCxnSpPr>
            <a:stCxn id="38" idx="1"/>
            <a:endCxn id="40" idx="1"/>
          </p:cNvCxnSpPr>
          <p:nvPr/>
        </p:nvCxnSpPr>
        <p:spPr>
          <a:xfrm rot="10800000" flipV="1">
            <a:off x="2256707" y="2389669"/>
            <a:ext cx="12700" cy="1768593"/>
          </a:xfrm>
          <a:prstGeom prst="curvedConnector3">
            <a:avLst>
              <a:gd name="adj1" fmla="val 4527165"/>
            </a:avLst>
          </a:prstGeom>
          <a:ln>
            <a:solidFill>
              <a:schemeClr val="tx1">
                <a:alpha val="2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972324" y="3154478"/>
            <a:ext cx="499185" cy="307777"/>
          </a:xfrm>
          <a:prstGeom prst="rect">
            <a:avLst/>
          </a:prstGeom>
          <a:noFill/>
        </p:spPr>
        <p:txBody>
          <a:bodyPr wrap="none" lIns="0" tIns="0" rIns="0" bIns="0" rtlCol="0">
            <a:spAutoFit/>
          </a:bodyPr>
          <a:lstStyle/>
          <a:p>
            <a:r>
              <a:rPr lang="en-US" sz="2000" b="1" dirty="0"/>
              <a:t>0.41</a:t>
            </a:r>
          </a:p>
        </p:txBody>
      </p:sp>
      <p:sp>
        <p:nvSpPr>
          <p:cNvPr id="45" name="TextBox 44"/>
          <p:cNvSpPr txBox="1"/>
          <p:nvPr/>
        </p:nvSpPr>
        <p:spPr>
          <a:xfrm>
            <a:off x="4357324" y="2368908"/>
            <a:ext cx="727237" cy="307777"/>
          </a:xfrm>
          <a:prstGeom prst="rect">
            <a:avLst/>
          </a:prstGeom>
          <a:noFill/>
        </p:spPr>
        <p:txBody>
          <a:bodyPr wrap="none" lIns="0" tIns="0" rIns="0" bIns="0" rtlCol="0">
            <a:spAutoFit/>
          </a:bodyPr>
          <a:lstStyle/>
          <a:p>
            <a:r>
              <a:rPr lang="en-US" sz="2000" b="1" dirty="0"/>
              <a:t>-0.020</a:t>
            </a:r>
          </a:p>
        </p:txBody>
      </p:sp>
      <p:sp>
        <p:nvSpPr>
          <p:cNvPr id="46" name="TextBox 45"/>
          <p:cNvSpPr txBox="1"/>
          <p:nvPr/>
        </p:nvSpPr>
        <p:spPr>
          <a:xfrm>
            <a:off x="4146105" y="4158262"/>
            <a:ext cx="727237" cy="307777"/>
          </a:xfrm>
          <a:prstGeom prst="rect">
            <a:avLst/>
          </a:prstGeom>
          <a:noFill/>
        </p:spPr>
        <p:txBody>
          <a:bodyPr wrap="none" lIns="0" tIns="0" rIns="0" bIns="0" rtlCol="0">
            <a:spAutoFit/>
          </a:bodyPr>
          <a:lstStyle/>
          <a:p>
            <a:r>
              <a:rPr lang="en-US" sz="2000" b="1" dirty="0"/>
              <a:t>-0.093</a:t>
            </a:r>
          </a:p>
        </p:txBody>
      </p:sp>
      <p:sp>
        <p:nvSpPr>
          <p:cNvPr id="47" name="TextBox 46"/>
          <p:cNvSpPr txBox="1"/>
          <p:nvPr/>
        </p:nvSpPr>
        <p:spPr>
          <a:xfrm>
            <a:off x="3598359" y="6051790"/>
            <a:ext cx="5777850" cy="923330"/>
          </a:xfrm>
          <a:prstGeom prst="rect">
            <a:avLst/>
          </a:prstGeom>
          <a:noFill/>
        </p:spPr>
        <p:txBody>
          <a:bodyPr wrap="square" lIns="0" tIns="0" rIns="0" bIns="0" rtlCol="0">
            <a:spAutoFit/>
          </a:bodyPr>
          <a:lstStyle/>
          <a:p>
            <a:r>
              <a:rPr lang="en-US" sz="1200" dirty="0"/>
              <a:t>Based on Table 1 and Model 2 in Table 2</a:t>
            </a:r>
          </a:p>
          <a:p>
            <a:endParaRPr lang="en-US" sz="1200" dirty="0"/>
          </a:p>
          <a:p>
            <a:r>
              <a:rPr lang="en-US" sz="1200" dirty="0" err="1"/>
              <a:t>Deephouse</a:t>
            </a:r>
            <a:r>
              <a:rPr lang="en-US" sz="1200" dirty="0"/>
              <a:t>, D. L. (1999). To be different, or to be the same? It’s a question (and theory) of strategic balance. </a:t>
            </a:r>
            <a:r>
              <a:rPr lang="en-US" sz="1200" i="1" dirty="0"/>
              <a:t>Strategic Management Journal</a:t>
            </a:r>
            <a:r>
              <a:rPr lang="en-US" sz="1200" dirty="0"/>
              <a:t>, </a:t>
            </a:r>
            <a:r>
              <a:rPr lang="en-US" sz="1200" i="1" dirty="0"/>
              <a:t>20</a:t>
            </a:r>
            <a:r>
              <a:rPr lang="en-US" sz="1200" dirty="0"/>
              <a:t>(2), 147–166.</a:t>
            </a:r>
          </a:p>
          <a:p>
            <a:endParaRPr lang="en-US" sz="1200" dirty="0"/>
          </a:p>
        </p:txBody>
      </p:sp>
      <p:sp>
        <p:nvSpPr>
          <p:cNvPr id="48" name="TextBox 47"/>
          <p:cNvSpPr txBox="1"/>
          <p:nvPr/>
        </p:nvSpPr>
        <p:spPr>
          <a:xfrm>
            <a:off x="994546" y="4938681"/>
            <a:ext cx="8019001" cy="1107996"/>
          </a:xfrm>
          <a:prstGeom prst="rect">
            <a:avLst/>
          </a:prstGeom>
          <a:noFill/>
        </p:spPr>
        <p:txBody>
          <a:bodyPr wrap="square" lIns="0" tIns="0" rIns="0" bIns="0" rtlCol="0">
            <a:spAutoFit/>
          </a:bodyPr>
          <a:lstStyle/>
          <a:p>
            <a:r>
              <a:rPr lang="en-US" b="1" dirty="0">
                <a:solidFill>
                  <a:srgbClr val="FF0000"/>
                </a:solidFill>
              </a:rPr>
              <a:t>Larger firms are more strategically deviant and are also less profitable</a:t>
            </a:r>
          </a:p>
          <a:p>
            <a:endParaRPr lang="en-US" b="1" dirty="0">
              <a:solidFill>
                <a:srgbClr val="FF0000"/>
              </a:solidFill>
            </a:endParaRPr>
          </a:p>
          <a:p>
            <a:r>
              <a:rPr lang="en-US" b="1" dirty="0">
                <a:solidFill>
                  <a:srgbClr val="FF0000"/>
                </a:solidFill>
              </a:rPr>
              <a:t>Omitting the control would have made strategic deviation more negative</a:t>
            </a:r>
            <a:br>
              <a:rPr lang="en-US" b="1" dirty="0">
                <a:solidFill>
                  <a:srgbClr val="FF0000"/>
                </a:solidFill>
              </a:rPr>
            </a:br>
            <a:r>
              <a:rPr lang="en-US" b="1" dirty="0">
                <a:solidFill>
                  <a:srgbClr val="FF0000"/>
                </a:solidFill>
              </a:rPr>
              <a:t>predictor (Omitted variable bias)</a:t>
            </a:r>
          </a:p>
        </p:txBody>
      </p:sp>
      <p:sp>
        <p:nvSpPr>
          <p:cNvPr id="49" name="TextBox 48"/>
          <p:cNvSpPr txBox="1"/>
          <p:nvPr/>
        </p:nvSpPr>
        <p:spPr>
          <a:xfrm>
            <a:off x="4357324" y="2005181"/>
            <a:ext cx="727237" cy="307777"/>
          </a:xfrm>
          <a:prstGeom prst="rect">
            <a:avLst/>
          </a:prstGeom>
          <a:noFill/>
        </p:spPr>
        <p:txBody>
          <a:bodyPr wrap="none" lIns="0" tIns="0" rIns="0" bIns="0" rtlCol="0">
            <a:spAutoFit/>
          </a:bodyPr>
          <a:lstStyle/>
          <a:p>
            <a:r>
              <a:rPr lang="en-US" sz="2000" b="1" dirty="0"/>
              <a:t>-0.058</a:t>
            </a:r>
          </a:p>
        </p:txBody>
      </p:sp>
      <p:sp>
        <p:nvSpPr>
          <p:cNvPr id="50" name="Rectangle 49"/>
          <p:cNvSpPr/>
          <p:nvPr/>
        </p:nvSpPr>
        <p:spPr>
          <a:xfrm>
            <a:off x="930712" y="3031818"/>
            <a:ext cx="663465" cy="547824"/>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4357323" y="2321965"/>
            <a:ext cx="727237" cy="363727"/>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4101070" y="4158262"/>
            <a:ext cx="852585" cy="389619"/>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2452141" y="3903029"/>
            <a:ext cx="1051445" cy="563010"/>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2255988" y="3773758"/>
            <a:ext cx="1428693" cy="77923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Market</a:t>
            </a:r>
            <a:br>
              <a:rPr lang="en-US" dirty="0">
                <a:solidFill>
                  <a:srgbClr val="000000"/>
                </a:solidFill>
              </a:rPr>
            </a:br>
            <a:r>
              <a:rPr lang="en-US" dirty="0">
                <a:solidFill>
                  <a:srgbClr val="000000"/>
                </a:solidFill>
              </a:rPr>
              <a:t>share</a:t>
            </a:r>
          </a:p>
        </p:txBody>
      </p:sp>
      <p:cxnSp>
        <p:nvCxnSpPr>
          <p:cNvPr id="55" name="Straight Arrow Connector 54"/>
          <p:cNvCxnSpPr/>
          <p:nvPr/>
        </p:nvCxnSpPr>
        <p:spPr>
          <a:xfrm flipV="1">
            <a:off x="3684681" y="3384140"/>
            <a:ext cx="1739838" cy="77923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Curved Connector 55"/>
          <p:cNvCxnSpPr/>
          <p:nvPr/>
        </p:nvCxnSpPr>
        <p:spPr>
          <a:xfrm rot="10800000" flipV="1">
            <a:off x="2255988" y="2394782"/>
            <a:ext cx="12700" cy="1768593"/>
          </a:xfrm>
          <a:prstGeom prst="curvedConnector3">
            <a:avLst>
              <a:gd name="adj1" fmla="val 4527165"/>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7" name="Rectangle 56"/>
          <p:cNvSpPr/>
          <p:nvPr/>
        </p:nvSpPr>
        <p:spPr>
          <a:xfrm>
            <a:off x="7467279" y="2331949"/>
            <a:ext cx="731273" cy="38961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Market</a:t>
            </a:r>
            <a:br>
              <a:rPr lang="en-US" sz="1200" dirty="0">
                <a:solidFill>
                  <a:srgbClr val="000000"/>
                </a:solidFill>
              </a:rPr>
            </a:br>
            <a:r>
              <a:rPr lang="en-US" sz="1200" dirty="0">
                <a:solidFill>
                  <a:srgbClr val="000000"/>
                </a:solidFill>
              </a:rPr>
              <a:t>share</a:t>
            </a:r>
          </a:p>
        </p:txBody>
      </p:sp>
      <p:cxnSp>
        <p:nvCxnSpPr>
          <p:cNvPr id="58" name="Curved Connector 57"/>
          <p:cNvCxnSpPr>
            <a:stCxn id="38" idx="0"/>
            <a:endCxn id="58" idx="0"/>
          </p:cNvCxnSpPr>
          <p:nvPr/>
        </p:nvCxnSpPr>
        <p:spPr>
          <a:xfrm rot="16200000" flipH="1">
            <a:off x="5236036" y="-264931"/>
            <a:ext cx="331897" cy="4861862"/>
          </a:xfrm>
          <a:prstGeom prst="curvedConnector3">
            <a:avLst>
              <a:gd name="adj1" fmla="val -150474"/>
            </a:avLst>
          </a:prstGeom>
          <a:ln>
            <a:solidFill>
              <a:srgbClr val="FF0000"/>
            </a:solidFill>
            <a:prstDash val="dash"/>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8431996" y="2526758"/>
            <a:ext cx="0" cy="307777"/>
          </a:xfrm>
          <a:prstGeom prst="rect">
            <a:avLst/>
          </a:prstGeom>
          <a:noFill/>
        </p:spPr>
        <p:txBody>
          <a:bodyPr wrap="none" lIns="0" tIns="0" rIns="0" bIns="0" rtlCol="0">
            <a:spAutoFit/>
          </a:bodyPr>
          <a:lstStyle/>
          <a:p>
            <a:endParaRPr lang="en-US" sz="2000" b="1" dirty="0"/>
          </a:p>
        </p:txBody>
      </p:sp>
      <p:sp>
        <p:nvSpPr>
          <p:cNvPr id="60" name="TextBox 59"/>
          <p:cNvSpPr txBox="1"/>
          <p:nvPr/>
        </p:nvSpPr>
        <p:spPr>
          <a:xfrm>
            <a:off x="6780572" y="93188"/>
            <a:ext cx="2104685" cy="1384995"/>
          </a:xfrm>
          <a:prstGeom prst="rect">
            <a:avLst/>
          </a:prstGeom>
          <a:noFill/>
        </p:spPr>
        <p:txBody>
          <a:bodyPr wrap="square" lIns="0" tIns="0" rIns="0" bIns="0" rtlCol="0">
            <a:spAutoFit/>
          </a:bodyPr>
          <a:lstStyle/>
          <a:p>
            <a:r>
              <a:rPr lang="en-US" b="1" dirty="0">
                <a:solidFill>
                  <a:srgbClr val="FF0000"/>
                </a:solidFill>
              </a:rPr>
              <a:t>Strategic deviation becomes endogenous</a:t>
            </a:r>
          </a:p>
          <a:p>
            <a:endParaRPr lang="en-US" b="1" dirty="0">
              <a:solidFill>
                <a:schemeClr val="accent5"/>
              </a:solidFill>
            </a:endParaRPr>
          </a:p>
          <a:p>
            <a:endParaRPr lang="en-US" b="1" dirty="0">
              <a:solidFill>
                <a:schemeClr val="accent5"/>
              </a:solidFill>
            </a:endParaRPr>
          </a:p>
        </p:txBody>
      </p:sp>
    </p:spTree>
    <p:extLst>
      <p:ext uri="{BB962C8B-B14F-4D97-AF65-F5344CB8AC3E}">
        <p14:creationId xmlns:p14="http://schemas.microsoft.com/office/powerpoint/2010/main" val="428366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0" nodeType="clickEffect">
                                  <p:stCondLst>
                                    <p:cond delay="0"/>
                                  </p:stCondLst>
                                  <p:childTnLst>
                                    <p:animEffect transition="out" filter="blinds(horizontal)">
                                      <p:cBhvr>
                                        <p:cTn id="10" dur="500"/>
                                        <p:tgtEl>
                                          <p:spTgt spid="54"/>
                                        </p:tgtEl>
                                      </p:cBhvr>
                                    </p:animEffect>
                                    <p:set>
                                      <p:cBhvr>
                                        <p:cTn id="11" dur="1" fill="hold">
                                          <p:stCondLst>
                                            <p:cond delay="499"/>
                                          </p:stCondLst>
                                        </p:cTn>
                                        <p:tgtEl>
                                          <p:spTgt spid="54"/>
                                        </p:tgtEl>
                                        <p:attrNameLst>
                                          <p:attrName>style.visibility</p:attrName>
                                        </p:attrNameLst>
                                      </p:cBhvr>
                                      <p:to>
                                        <p:strVal val="hidden"/>
                                      </p:to>
                                    </p:set>
                                  </p:childTnLst>
                                </p:cTn>
                              </p:par>
                              <p:par>
                                <p:cTn id="12" presetID="3" presetClass="exit" presetSubtype="10" fill="hold" nodeType="withEffect">
                                  <p:stCondLst>
                                    <p:cond delay="0"/>
                                  </p:stCondLst>
                                  <p:childTnLst>
                                    <p:animEffect transition="out" filter="blinds(horizontal)">
                                      <p:cBhvr>
                                        <p:cTn id="13" dur="500"/>
                                        <p:tgtEl>
                                          <p:spTgt spid="55"/>
                                        </p:tgtEl>
                                      </p:cBhvr>
                                    </p:animEffect>
                                    <p:set>
                                      <p:cBhvr>
                                        <p:cTn id="14" dur="1" fill="hold">
                                          <p:stCondLst>
                                            <p:cond delay="499"/>
                                          </p:stCondLst>
                                        </p:cTn>
                                        <p:tgtEl>
                                          <p:spTgt spid="55"/>
                                        </p:tgtEl>
                                        <p:attrNameLst>
                                          <p:attrName>style.visibility</p:attrName>
                                        </p:attrNameLst>
                                      </p:cBhvr>
                                      <p:to>
                                        <p:strVal val="hidden"/>
                                      </p:to>
                                    </p:set>
                                  </p:childTnLst>
                                </p:cTn>
                              </p:par>
                              <p:par>
                                <p:cTn id="15" presetID="3" presetClass="exit" presetSubtype="10" fill="hold" nodeType="withEffect">
                                  <p:stCondLst>
                                    <p:cond delay="0"/>
                                  </p:stCondLst>
                                  <p:childTnLst>
                                    <p:animEffect transition="out" filter="blinds(horizontal)">
                                      <p:cBhvr>
                                        <p:cTn id="16" dur="500"/>
                                        <p:tgtEl>
                                          <p:spTgt spid="56"/>
                                        </p:tgtEl>
                                      </p:cBhvr>
                                    </p:animEffect>
                                    <p:set>
                                      <p:cBhvr>
                                        <p:cTn id="17" dur="1" fill="hold">
                                          <p:stCondLst>
                                            <p:cond delay="499"/>
                                          </p:stCondLst>
                                        </p:cTn>
                                        <p:tgtEl>
                                          <p:spTgt spid="56"/>
                                        </p:tgtEl>
                                        <p:attrNameLst>
                                          <p:attrName>style.visibility</p:attrName>
                                        </p:attrNameLst>
                                      </p:cBhvr>
                                      <p:to>
                                        <p:strVal val="hidden"/>
                                      </p:to>
                                    </p:set>
                                  </p:childTnLst>
                                </p:cTn>
                              </p:par>
                              <p:par>
                                <p:cTn id="18" presetID="3" presetClass="entr" presetSubtype="10"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blinds(horizontal)">
                                      <p:cBhvr>
                                        <p:cTn id="20" dur="500"/>
                                        <p:tgtEl>
                                          <p:spTgt spid="50"/>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blinds(horizontal)">
                                      <p:cBhvr>
                                        <p:cTn id="23" dur="500"/>
                                        <p:tgtEl>
                                          <p:spTgt spid="52"/>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blinds(horizontal)">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0">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blinds(horizontal)">
                                      <p:cBhvr>
                                        <p:cTn id="41" dur="500"/>
                                        <p:tgtEl>
                                          <p:spTgt spid="49"/>
                                        </p:tgtEl>
                                      </p:cBhvr>
                                    </p:animEffect>
                                  </p:childTnLst>
                                </p:cTn>
                              </p:par>
                              <p:par>
                                <p:cTn id="42" presetID="1" presetClass="entr" presetSubtype="0" fill="hold" nodeType="withEffect">
                                  <p:stCondLst>
                                    <p:cond delay="0"/>
                                  </p:stCondLst>
                                  <p:childTnLst>
                                    <p:set>
                                      <p:cBhvr>
                                        <p:cTn id="43" dur="1" fill="hold">
                                          <p:stCondLst>
                                            <p:cond delay="0"/>
                                          </p:stCondLst>
                                        </p:cTn>
                                        <p:tgtEl>
                                          <p:spTgt spid="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animBg="1"/>
      <p:bldP spid="51" grpId="0" animBg="1"/>
      <p:bldP spid="52" grpId="0" animBg="1"/>
      <p:bldP spid="54" grpId="0" animBg="1"/>
      <p:bldP spid="5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Do we have an endogeneity problem?</a:t>
            </a:r>
          </a:p>
        </p:txBody>
      </p:sp>
      <p:sp>
        <p:nvSpPr>
          <p:cNvPr id="7" name="Rectangle 6"/>
          <p:cNvSpPr/>
          <p:nvPr/>
        </p:nvSpPr>
        <p:spPr>
          <a:xfrm>
            <a:off x="3306292" y="3845636"/>
            <a:ext cx="1132679" cy="71911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a:t>Investment in new factories</a:t>
            </a:r>
            <a:endParaRPr lang="en-US" sz="1400" baseline="-25000" dirty="0"/>
          </a:p>
        </p:txBody>
      </p:sp>
      <p:sp>
        <p:nvSpPr>
          <p:cNvPr id="8" name="Rectangle 7"/>
          <p:cNvSpPr/>
          <p:nvPr/>
        </p:nvSpPr>
        <p:spPr>
          <a:xfrm>
            <a:off x="5490692" y="3845636"/>
            <a:ext cx="1132679" cy="71911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ROA</a:t>
            </a:r>
            <a:endParaRPr lang="en-US" baseline="-25000" dirty="0"/>
          </a:p>
        </p:txBody>
      </p:sp>
      <p:cxnSp>
        <p:nvCxnSpPr>
          <p:cNvPr id="9" name="Straight Arrow Connector 8"/>
          <p:cNvCxnSpPr/>
          <p:nvPr/>
        </p:nvCxnSpPr>
        <p:spPr>
          <a:xfrm>
            <a:off x="4438971" y="4205193"/>
            <a:ext cx="1051721"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6461371" y="3287488"/>
            <a:ext cx="509596" cy="5581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6905871" y="2855588"/>
            <a:ext cx="444500" cy="506002"/>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a:t>
            </a:r>
          </a:p>
        </p:txBody>
      </p:sp>
      <p:sp>
        <p:nvSpPr>
          <p:cNvPr id="16" name="Rectangle 15"/>
          <p:cNvSpPr/>
          <p:nvPr/>
        </p:nvSpPr>
        <p:spPr>
          <a:xfrm>
            <a:off x="1680853" y="2496031"/>
            <a:ext cx="1132679" cy="719113"/>
          </a:xfrm>
          <a:prstGeom prst="rect">
            <a:avLst/>
          </a:prstGeom>
          <a:solidFill>
            <a:srgbClr val="00B050"/>
          </a:solidFill>
          <a:ln w="254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a:t>Firms</a:t>
            </a:r>
            <a:br>
              <a:rPr lang="en-US" sz="1400" dirty="0"/>
            </a:br>
            <a:r>
              <a:rPr lang="en-US" sz="1400" dirty="0"/>
              <a:t>strategy</a:t>
            </a:r>
            <a:endParaRPr lang="en-US" sz="1400" baseline="-25000" dirty="0"/>
          </a:p>
        </p:txBody>
      </p:sp>
      <p:cxnSp>
        <p:nvCxnSpPr>
          <p:cNvPr id="17" name="Straight Arrow Connector 16"/>
          <p:cNvCxnSpPr>
            <a:stCxn id="16" idx="2"/>
            <a:endCxn id="7" idx="1"/>
          </p:cNvCxnSpPr>
          <p:nvPr/>
        </p:nvCxnSpPr>
        <p:spPr>
          <a:xfrm>
            <a:off x="2247193" y="3215144"/>
            <a:ext cx="1059099" cy="990049"/>
          </a:xfrm>
          <a:prstGeom prst="straightConnector1">
            <a:avLst/>
          </a:prstGeom>
          <a:ln w="25400">
            <a:solidFill>
              <a:schemeClr val="tx1"/>
            </a:solidFill>
            <a:prstDash val="sysDash"/>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6" idx="3"/>
          </p:cNvCxnSpPr>
          <p:nvPr/>
        </p:nvCxnSpPr>
        <p:spPr>
          <a:xfrm>
            <a:off x="2813532" y="2855588"/>
            <a:ext cx="3243500" cy="990048"/>
          </a:xfrm>
          <a:prstGeom prst="straightConnector1">
            <a:avLst/>
          </a:prstGeom>
          <a:ln w="25400">
            <a:solidFill>
              <a:schemeClr val="tx1"/>
            </a:solidFill>
            <a:prstDash val="sysDash"/>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306292" y="5614742"/>
            <a:ext cx="3594808" cy="615553"/>
          </a:xfrm>
          <a:prstGeom prst="rect">
            <a:avLst/>
          </a:prstGeom>
          <a:noFill/>
        </p:spPr>
        <p:txBody>
          <a:bodyPr wrap="square" lIns="0" tIns="0" rIns="0" bIns="0" rtlCol="0">
            <a:spAutoFit/>
          </a:bodyPr>
          <a:lstStyle/>
          <a:p>
            <a:r>
              <a:rPr lang="en-US" sz="2000" b="1" dirty="0">
                <a:solidFill>
                  <a:srgbClr val="FF0000"/>
                </a:solidFill>
              </a:rPr>
              <a:t>What does ”Investment in new factories” </a:t>
            </a:r>
            <a:r>
              <a:rPr lang="en-US" sz="2000" b="1">
                <a:solidFill>
                  <a:srgbClr val="FF0000"/>
                </a:solidFill>
              </a:rPr>
              <a:t>depend on?</a:t>
            </a:r>
            <a:endParaRPr lang="en-US" sz="2000" b="1" dirty="0">
              <a:solidFill>
                <a:srgbClr val="FF0000"/>
              </a:solidFill>
            </a:endParaRPr>
          </a:p>
        </p:txBody>
      </p:sp>
    </p:spTree>
    <p:extLst>
      <p:ext uri="{BB962C8B-B14F-4D97-AF65-F5344CB8AC3E}">
        <p14:creationId xmlns:p14="http://schemas.microsoft.com/office/powerpoint/2010/main" val="240413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Ketokivi_Guide_2015_Notes from the editors (dragged).pdf"/>
          <p:cNvPicPr>
            <a:picLocks noGrp="1" noChangeAspect="1"/>
          </p:cNvPicPr>
          <p:nvPr>
            <p:ph sz="quarter" idx="14"/>
          </p:nvPr>
        </p:nvPicPr>
        <p:blipFill rotWithShape="1">
          <a:blip r:embed="rId3">
            <a:extLst>
              <a:ext uri="{28A0092B-C50C-407E-A947-70E740481C1C}">
                <a14:useLocalDpi xmlns:a14="http://schemas.microsoft.com/office/drawing/2010/main" val="0"/>
              </a:ext>
            </a:extLst>
          </a:blip>
          <a:srcRect l="50512" t="41692" r="4768" b="27495"/>
          <a:stretch/>
        </p:blipFill>
        <p:spPr>
          <a:xfrm>
            <a:off x="1551064" y="378104"/>
            <a:ext cx="5835872" cy="5366973"/>
          </a:xfrm>
          <a:noFill/>
        </p:spPr>
      </p:pic>
      <p:sp>
        <p:nvSpPr>
          <p:cNvPr id="7" name="Suorakulmio 14"/>
          <p:cNvSpPr/>
          <p:nvPr/>
        </p:nvSpPr>
        <p:spPr>
          <a:xfrm>
            <a:off x="145775" y="6169794"/>
            <a:ext cx="8998225" cy="861774"/>
          </a:xfrm>
          <a:prstGeom prst="rect">
            <a:avLst/>
          </a:prstGeom>
        </p:spPr>
        <p:txBody>
          <a:bodyPr wrap="square">
            <a:spAutoFit/>
          </a:bodyPr>
          <a:lstStyle/>
          <a:p>
            <a:r>
              <a:rPr lang="en-US" sz="1000" dirty="0"/>
              <a:t>Guide, D.,  &amp; </a:t>
            </a:r>
            <a:r>
              <a:rPr lang="en-US" sz="1000" dirty="0" err="1"/>
              <a:t>Ketokivi</a:t>
            </a:r>
            <a:r>
              <a:rPr lang="en-US" sz="1000" dirty="0"/>
              <a:t>, M. (2015). Notes from the editors: Redefining some methodological criteria for the journal. </a:t>
            </a:r>
            <a:r>
              <a:rPr lang="en-US" sz="1000" i="1" dirty="0"/>
              <a:t>Journal of Operations Management</a:t>
            </a:r>
            <a:r>
              <a:rPr lang="en-US" sz="1000" dirty="0"/>
              <a:t>, </a:t>
            </a:r>
            <a:r>
              <a:rPr lang="en-US" sz="1000" i="1" dirty="0"/>
              <a:t>37</a:t>
            </a:r>
            <a:r>
              <a:rPr lang="en-US" sz="1000" dirty="0"/>
              <a:t>, v–viii. </a:t>
            </a:r>
            <a:r>
              <a:rPr lang="en-US" sz="1000" dirty="0">
                <a:hlinkClick r:id="rId4"/>
              </a:rPr>
              <a:t>http://doi.org/10.1016/S0272-6963(15)00056-X</a:t>
            </a:r>
            <a:r>
              <a:rPr lang="en-US" sz="1000" dirty="0"/>
              <a:t> (p. v)</a:t>
            </a:r>
          </a:p>
          <a:p>
            <a:r>
              <a:rPr lang="fi-FI" sz="1000" dirty="0"/>
              <a:t>Ketokivi, M., &amp; </a:t>
            </a:r>
            <a:r>
              <a:rPr lang="fi-FI" sz="1000" dirty="0" err="1"/>
              <a:t>McIntosh</a:t>
            </a:r>
            <a:r>
              <a:rPr lang="fi-FI" sz="1000" dirty="0"/>
              <a:t>, C. N. (2017). </a:t>
            </a:r>
            <a:r>
              <a:rPr lang="fi-FI" sz="1000" dirty="0" err="1"/>
              <a:t>Addressing</a:t>
            </a:r>
            <a:r>
              <a:rPr lang="fi-FI" sz="1000" dirty="0"/>
              <a:t> </a:t>
            </a:r>
            <a:r>
              <a:rPr lang="fi-FI" sz="1000" dirty="0" err="1"/>
              <a:t>the</a:t>
            </a:r>
            <a:r>
              <a:rPr lang="fi-FI" sz="1000" dirty="0"/>
              <a:t> </a:t>
            </a:r>
            <a:r>
              <a:rPr lang="fi-FI" sz="1000" dirty="0" err="1"/>
              <a:t>endogeneity</a:t>
            </a:r>
            <a:r>
              <a:rPr lang="fi-FI" sz="1000" dirty="0"/>
              <a:t> dilemma in </a:t>
            </a:r>
            <a:r>
              <a:rPr lang="fi-FI" sz="1000" dirty="0" err="1"/>
              <a:t>operations</a:t>
            </a:r>
            <a:r>
              <a:rPr lang="fi-FI" sz="1000" dirty="0"/>
              <a:t> management </a:t>
            </a:r>
            <a:r>
              <a:rPr lang="fi-FI" sz="1000" dirty="0" err="1"/>
              <a:t>research</a:t>
            </a:r>
            <a:r>
              <a:rPr lang="fi-FI" sz="1000" dirty="0"/>
              <a:t>: </a:t>
            </a:r>
            <a:r>
              <a:rPr lang="fi-FI" sz="1000" dirty="0" err="1"/>
              <a:t>Theoretical</a:t>
            </a:r>
            <a:r>
              <a:rPr lang="fi-FI" sz="1000" dirty="0"/>
              <a:t>, </a:t>
            </a:r>
            <a:r>
              <a:rPr lang="fi-FI" sz="1000" dirty="0" err="1"/>
              <a:t>empirical</a:t>
            </a:r>
            <a:r>
              <a:rPr lang="fi-FI" sz="1000" dirty="0"/>
              <a:t>, and </a:t>
            </a:r>
            <a:r>
              <a:rPr lang="fi-FI" sz="1000" dirty="0" err="1"/>
              <a:t>pragmatic</a:t>
            </a:r>
            <a:r>
              <a:rPr lang="fi-FI" sz="1000" dirty="0"/>
              <a:t> </a:t>
            </a:r>
            <a:r>
              <a:rPr lang="fi-FI" sz="1000" dirty="0" err="1"/>
              <a:t>considerations</a:t>
            </a:r>
            <a:r>
              <a:rPr lang="fi-FI" sz="1000" dirty="0"/>
              <a:t>. </a:t>
            </a:r>
            <a:r>
              <a:rPr lang="fi-FI" sz="1000" i="1" dirty="0"/>
              <a:t>Journal of </a:t>
            </a:r>
            <a:r>
              <a:rPr lang="fi-FI" sz="1000" i="1" dirty="0" err="1"/>
              <a:t>Operations</a:t>
            </a:r>
            <a:r>
              <a:rPr lang="fi-FI" sz="1000" i="1" dirty="0"/>
              <a:t> Management</a:t>
            </a:r>
            <a:r>
              <a:rPr lang="fi-FI" sz="1000" dirty="0"/>
              <a:t>, </a:t>
            </a:r>
            <a:r>
              <a:rPr lang="fi-FI" sz="1000" i="1" dirty="0"/>
              <a:t>52</a:t>
            </a:r>
            <a:r>
              <a:rPr lang="fi-FI" sz="1000" dirty="0"/>
              <a:t>, 1–14. </a:t>
            </a:r>
            <a:r>
              <a:rPr lang="fi-FI" sz="1000" dirty="0">
                <a:hlinkClick r:id="rId5"/>
              </a:rPr>
              <a:t>https://doi.org/10.1016/j.jom.2017.05.001</a:t>
            </a:r>
            <a:endParaRPr lang="fi-FI" sz="1000" dirty="0"/>
          </a:p>
          <a:p>
            <a:endParaRPr lang="en-US" sz="1000" dirty="0">
              <a:effectLst/>
            </a:endParaRPr>
          </a:p>
        </p:txBody>
      </p:sp>
      <p:pic>
        <p:nvPicPr>
          <p:cNvPr id="12" name="Content Placeholder 4" descr="Ketokivi_Guide_2015_Notes from the editors (dragged).pdf"/>
          <p:cNvPicPr>
            <a:picLocks noChangeAspect="1"/>
          </p:cNvPicPr>
          <p:nvPr/>
        </p:nvPicPr>
        <p:blipFill rotWithShape="1">
          <a:blip r:embed="rId3">
            <a:extLst>
              <a:ext uri="{28A0092B-C50C-407E-A947-70E740481C1C}">
                <a14:useLocalDpi xmlns:a14="http://schemas.microsoft.com/office/drawing/2010/main" val="0"/>
              </a:ext>
            </a:extLst>
          </a:blip>
          <a:srcRect l="51194" t="73464" r="4086" b="14524"/>
          <a:stretch/>
        </p:blipFill>
        <p:spPr>
          <a:xfrm>
            <a:off x="1754641" y="1909915"/>
            <a:ext cx="5835872" cy="2092264"/>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4923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Rectangle 2"/>
          <p:cNvSpPr>
            <a:spLocks noGrp="1" noChangeArrowheads="1"/>
          </p:cNvSpPr>
          <p:nvPr>
            <p:ph type="title"/>
          </p:nvPr>
        </p:nvSpPr>
        <p:spPr/>
        <p:txBody>
          <a:bodyPr/>
          <a:lstStyle/>
          <a:p>
            <a:r>
              <a:rPr lang="en-US"/>
              <a:t>Would this (our third attempt) make even more sense?</a:t>
            </a:r>
          </a:p>
        </p:txBody>
      </p:sp>
      <p:graphicFrame>
        <p:nvGraphicFramePr>
          <p:cNvPr id="133123" name="Object 3"/>
          <p:cNvGraphicFramePr>
            <a:graphicFrameLocks noGrp="1" noChangeAspect="1"/>
          </p:cNvGraphicFramePr>
          <p:nvPr>
            <p:ph idx="1"/>
            <p:extLst>
              <p:ext uri="{D42A27DB-BD31-4B8C-83A1-F6EECF244321}">
                <p14:modId xmlns:p14="http://schemas.microsoft.com/office/powerpoint/2010/main" val="419227666"/>
              </p:ext>
            </p:extLst>
          </p:nvPr>
        </p:nvGraphicFramePr>
        <p:xfrm>
          <a:off x="2069526" y="3373324"/>
          <a:ext cx="6428507" cy="2550046"/>
        </p:xfrm>
        <a:graphic>
          <a:graphicData uri="http://schemas.openxmlformats.org/presentationml/2006/ole">
            <mc:AlternateContent xmlns:mc="http://schemas.openxmlformats.org/markup-compatibility/2006">
              <mc:Choice xmlns:v="urn:schemas-microsoft-com:vml" Requires="v">
                <p:oleObj spid="_x0000_s15465" name="Worksheet" r:id="rId4" imgW="4777867" imgH="1895954" progId="Excel.Sheet.8">
                  <p:embed/>
                </p:oleObj>
              </mc:Choice>
              <mc:Fallback>
                <p:oleObj name="Worksheet" r:id="rId4" imgW="4777867" imgH="1895954" progId="Excel.Sheet.8">
                  <p:embed/>
                  <p:pic>
                    <p:nvPicPr>
                      <p:cNvPr id="13312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9526" y="3373324"/>
                        <a:ext cx="6428507" cy="2550046"/>
                      </a:xfrm>
                      <a:prstGeom prst="rect">
                        <a:avLst/>
                      </a:prstGeom>
                      <a:noFill/>
                      <a:ln>
                        <a:noFill/>
                      </a:ln>
                      <a:effectLst/>
                      <a:extLst/>
                    </p:spPr>
                  </p:pic>
                </p:oleObj>
              </mc:Fallback>
            </mc:AlternateContent>
          </a:graphicData>
        </a:graphic>
      </p:graphicFrame>
      <p:sp>
        <p:nvSpPr>
          <p:cNvPr id="133125" name="Rectangle 4"/>
          <p:cNvSpPr>
            <a:spLocks noChangeArrowheads="1"/>
          </p:cNvSpPr>
          <p:nvPr/>
        </p:nvSpPr>
        <p:spPr bwMode="auto">
          <a:xfrm>
            <a:off x="1096162" y="1773239"/>
            <a:ext cx="7436651" cy="1200329"/>
          </a:xfrm>
          <a:prstGeom prst="rect">
            <a:avLst/>
          </a:prstGeom>
          <a:noFill/>
          <a:ln w="9525" algn="ctr">
            <a:noFill/>
            <a:miter lim="800000"/>
            <a:headEnd/>
            <a:tailEnd/>
          </a:ln>
        </p:spPr>
        <p:txBody>
          <a:bodyPr wrap="none" anchor="ctr">
            <a:spAutoFit/>
          </a:bodyPr>
          <a:lstStyle/>
          <a:p>
            <a:pPr algn="ctr" eaLnBrk="0" hangingPunct="0"/>
            <a:r>
              <a:rPr lang="en-US" sz="1200" b="1" dirty="0">
                <a:latin typeface="Courier New" pitchFamily="49" charset="0"/>
              </a:rPr>
              <a:t>      Source |       SS       </a:t>
            </a:r>
            <a:r>
              <a:rPr lang="en-US" sz="1200" b="1" dirty="0" err="1">
                <a:latin typeface="Courier New" pitchFamily="49" charset="0"/>
              </a:rPr>
              <a:t>df</a:t>
            </a:r>
            <a:r>
              <a:rPr lang="en-US" sz="1200" b="1" dirty="0">
                <a:latin typeface="Courier New" pitchFamily="49" charset="0"/>
              </a:rPr>
              <a:t>       MS              Number of </a:t>
            </a:r>
            <a:r>
              <a:rPr lang="en-US" sz="1200" b="1" dirty="0" err="1">
                <a:latin typeface="Courier New" pitchFamily="49" charset="0"/>
              </a:rPr>
              <a:t>obs</a:t>
            </a:r>
            <a:r>
              <a:rPr lang="en-US" sz="1200" b="1" dirty="0">
                <a:latin typeface="Courier New" pitchFamily="49" charset="0"/>
              </a:rPr>
              <a:t> =     100</a:t>
            </a:r>
          </a:p>
          <a:p>
            <a:pPr algn="ctr" eaLnBrk="0" hangingPunct="0"/>
            <a:r>
              <a:rPr lang="en-US" sz="1200" b="1" dirty="0">
                <a:latin typeface="Courier New" pitchFamily="49" charset="0"/>
              </a:rPr>
              <a:t>-------------+------------------------------           F( 11,    88) =    5.02</a:t>
            </a:r>
          </a:p>
          <a:p>
            <a:pPr algn="ctr" eaLnBrk="0" hangingPunct="0"/>
            <a:r>
              <a:rPr lang="en-US" sz="1200" b="1" dirty="0">
                <a:latin typeface="Courier New" pitchFamily="49" charset="0"/>
              </a:rPr>
              <a:t>       Model |  34.4508918    11  3.13189926           </a:t>
            </a:r>
            <a:r>
              <a:rPr lang="en-US" sz="1200" b="1" dirty="0" err="1">
                <a:latin typeface="Courier New" pitchFamily="49" charset="0"/>
              </a:rPr>
              <a:t>Prob</a:t>
            </a:r>
            <a:r>
              <a:rPr lang="en-US" sz="1200" b="1" dirty="0">
                <a:latin typeface="Courier New" pitchFamily="49" charset="0"/>
              </a:rPr>
              <a:t> &gt; F      =  0.0000</a:t>
            </a:r>
          </a:p>
          <a:p>
            <a:pPr algn="ctr" eaLnBrk="0" hangingPunct="0"/>
            <a:r>
              <a:rPr lang="en-US" sz="1200" b="1" dirty="0">
                <a:latin typeface="Courier New" pitchFamily="49" charset="0"/>
              </a:rPr>
              <a:t>    Residual |  54.8728888    88  .623555555           R-squared     =  0.3857</a:t>
            </a:r>
          </a:p>
          <a:p>
            <a:pPr algn="ctr" eaLnBrk="0" hangingPunct="0"/>
            <a:r>
              <a:rPr lang="en-US" sz="1200" b="1" dirty="0">
                <a:latin typeface="Courier New" pitchFamily="49" charset="0"/>
              </a:rPr>
              <a:t>-------------+------------------------------           </a:t>
            </a:r>
            <a:r>
              <a:rPr lang="en-US" sz="1200" b="1" dirty="0" err="1">
                <a:latin typeface="Courier New" pitchFamily="49" charset="0"/>
              </a:rPr>
              <a:t>Adj</a:t>
            </a:r>
            <a:r>
              <a:rPr lang="en-US" sz="1200" b="1" dirty="0">
                <a:latin typeface="Courier New" pitchFamily="49" charset="0"/>
              </a:rPr>
              <a:t> R-squared =  0.3089</a:t>
            </a:r>
          </a:p>
          <a:p>
            <a:pPr algn="ctr" eaLnBrk="0" hangingPunct="0"/>
            <a:r>
              <a:rPr lang="en-US" sz="1200" b="1" dirty="0">
                <a:latin typeface="Courier New" pitchFamily="49" charset="0"/>
              </a:rPr>
              <a:t>       Total |  89.3237807    99  .902260411           Root MSE      =  .78966</a:t>
            </a:r>
          </a:p>
        </p:txBody>
      </p:sp>
      <p:sp>
        <p:nvSpPr>
          <p:cNvPr id="133126" name="Rectangle 5"/>
          <p:cNvSpPr>
            <a:spLocks noChangeArrowheads="1"/>
          </p:cNvSpPr>
          <p:nvPr/>
        </p:nvSpPr>
        <p:spPr bwMode="auto">
          <a:xfrm>
            <a:off x="6740525" y="3624263"/>
            <a:ext cx="558800" cy="146050"/>
          </a:xfrm>
          <a:prstGeom prst="rect">
            <a:avLst/>
          </a:prstGeom>
          <a:solidFill>
            <a:schemeClr val="accent1">
              <a:alpha val="50980"/>
            </a:schemeClr>
          </a:solidFill>
          <a:ln w="9525" algn="ctr">
            <a:noFill/>
            <a:miter lim="800000"/>
            <a:headEnd/>
            <a:tailEnd/>
          </a:ln>
        </p:spPr>
        <p:txBody>
          <a:bodyPr wrap="none" anchor="ctr"/>
          <a:lstStyle/>
          <a:p>
            <a:endParaRPr lang="en-US"/>
          </a:p>
        </p:txBody>
      </p:sp>
      <p:sp>
        <p:nvSpPr>
          <p:cNvPr id="133127" name="Rectangle 6"/>
          <p:cNvSpPr>
            <a:spLocks noChangeArrowheads="1"/>
          </p:cNvSpPr>
          <p:nvPr/>
        </p:nvSpPr>
        <p:spPr bwMode="auto">
          <a:xfrm>
            <a:off x="6727825" y="4687888"/>
            <a:ext cx="558800" cy="146050"/>
          </a:xfrm>
          <a:prstGeom prst="rect">
            <a:avLst/>
          </a:prstGeom>
          <a:solidFill>
            <a:schemeClr val="accent1">
              <a:alpha val="50980"/>
            </a:schemeClr>
          </a:solidFill>
          <a:ln w="9525" algn="ctr">
            <a:noFill/>
            <a:miter lim="800000"/>
            <a:headEnd/>
            <a:tailEnd/>
          </a:ln>
        </p:spPr>
        <p:txBody>
          <a:bodyPr wrap="none" anchor="ctr"/>
          <a:lstStyle/>
          <a:p>
            <a:endParaRPr lang="en-US"/>
          </a:p>
        </p:txBody>
      </p:sp>
      <p:sp>
        <p:nvSpPr>
          <p:cNvPr id="133128" name="Rectangle 7"/>
          <p:cNvSpPr>
            <a:spLocks noChangeArrowheads="1"/>
          </p:cNvSpPr>
          <p:nvPr/>
        </p:nvSpPr>
        <p:spPr bwMode="auto">
          <a:xfrm>
            <a:off x="6727825" y="4259263"/>
            <a:ext cx="558800" cy="146050"/>
          </a:xfrm>
          <a:prstGeom prst="rect">
            <a:avLst/>
          </a:prstGeom>
          <a:solidFill>
            <a:schemeClr val="accent1">
              <a:alpha val="50980"/>
            </a:schemeClr>
          </a:solidFill>
          <a:ln w="9525" algn="ctr">
            <a:noFill/>
            <a:miter lim="800000"/>
            <a:headEnd/>
            <a:tailEnd/>
          </a:ln>
        </p:spPr>
        <p:txBody>
          <a:bodyPr wrap="none" anchor="ctr"/>
          <a:lstStyle/>
          <a:p>
            <a:endParaRPr lang="en-US"/>
          </a:p>
        </p:txBody>
      </p:sp>
      <p:sp>
        <p:nvSpPr>
          <p:cNvPr id="133129" name="Rectangle 8"/>
          <p:cNvSpPr>
            <a:spLocks noChangeArrowheads="1"/>
          </p:cNvSpPr>
          <p:nvPr/>
        </p:nvSpPr>
        <p:spPr bwMode="auto">
          <a:xfrm>
            <a:off x="6737350" y="4897438"/>
            <a:ext cx="558800" cy="146050"/>
          </a:xfrm>
          <a:prstGeom prst="rect">
            <a:avLst/>
          </a:prstGeom>
          <a:solidFill>
            <a:schemeClr val="accent1">
              <a:alpha val="50980"/>
            </a:schemeClr>
          </a:solidFill>
          <a:ln w="9525" algn="ctr">
            <a:noFill/>
            <a:miter lim="800000"/>
            <a:headEnd/>
            <a:tailEnd/>
          </a:ln>
        </p:spPr>
        <p:txBody>
          <a:bodyPr wrap="none" anchor="ctr"/>
          <a:lstStyle/>
          <a:p>
            <a:endParaRPr lang="en-US"/>
          </a:p>
        </p:txBody>
      </p:sp>
      <p:sp>
        <p:nvSpPr>
          <p:cNvPr id="133130" name="Rectangle 9"/>
          <p:cNvSpPr>
            <a:spLocks noChangeArrowheads="1"/>
          </p:cNvSpPr>
          <p:nvPr/>
        </p:nvSpPr>
        <p:spPr bwMode="auto">
          <a:xfrm>
            <a:off x="6727825" y="5106988"/>
            <a:ext cx="558800" cy="146050"/>
          </a:xfrm>
          <a:prstGeom prst="rect">
            <a:avLst/>
          </a:prstGeom>
          <a:solidFill>
            <a:schemeClr val="accent1">
              <a:alpha val="50980"/>
            </a:schemeClr>
          </a:solidFill>
          <a:ln w="9525" algn="ctr">
            <a:noFill/>
            <a:miter lim="800000"/>
            <a:headEnd/>
            <a:tailEnd/>
          </a:ln>
        </p:spPr>
        <p:txBody>
          <a:bodyPr wrap="none" anchor="ctr"/>
          <a:lstStyle/>
          <a:p>
            <a:endParaRPr lang="en-US"/>
          </a:p>
        </p:txBody>
      </p:sp>
      <p:sp>
        <p:nvSpPr>
          <p:cNvPr id="133131" name="Rectangle 10"/>
          <p:cNvSpPr>
            <a:spLocks noChangeArrowheads="1"/>
          </p:cNvSpPr>
          <p:nvPr/>
        </p:nvSpPr>
        <p:spPr bwMode="auto">
          <a:xfrm>
            <a:off x="6737350" y="5754688"/>
            <a:ext cx="558800" cy="146050"/>
          </a:xfrm>
          <a:prstGeom prst="rect">
            <a:avLst/>
          </a:prstGeom>
          <a:solidFill>
            <a:schemeClr val="accent1">
              <a:alpha val="50980"/>
            </a:schemeClr>
          </a:solidFill>
          <a:ln w="9525" algn="ctr">
            <a:noFill/>
            <a:miter lim="800000"/>
            <a:headEnd/>
            <a:tailEnd/>
          </a:ln>
        </p:spPr>
        <p:txBody>
          <a:bodyPr wrap="none" anchor="ctr"/>
          <a:lstStyle/>
          <a:p>
            <a:endParaRPr lang="en-US"/>
          </a:p>
        </p:txBody>
      </p:sp>
      <p:sp>
        <p:nvSpPr>
          <p:cNvPr id="133132" name="Rectangle 11"/>
          <p:cNvSpPr>
            <a:spLocks noChangeArrowheads="1"/>
          </p:cNvSpPr>
          <p:nvPr/>
        </p:nvSpPr>
        <p:spPr bwMode="auto">
          <a:xfrm>
            <a:off x="6727825" y="5545138"/>
            <a:ext cx="558800" cy="146050"/>
          </a:xfrm>
          <a:prstGeom prst="rect">
            <a:avLst/>
          </a:prstGeom>
          <a:solidFill>
            <a:schemeClr val="accent1">
              <a:alpha val="50980"/>
            </a:schemeClr>
          </a:solidFill>
          <a:ln w="9525" algn="ctr">
            <a:noFill/>
            <a:miter lim="800000"/>
            <a:headEnd/>
            <a:tailEnd/>
          </a:ln>
        </p:spPr>
        <p:txBody>
          <a:bodyPr wrap="none" anchor="ctr"/>
          <a:lstStyle/>
          <a:p>
            <a:endParaRPr lang="en-US"/>
          </a:p>
        </p:txBody>
      </p:sp>
      <p:sp>
        <p:nvSpPr>
          <p:cNvPr id="133133" name="Rectangle 12"/>
          <p:cNvSpPr>
            <a:spLocks noChangeArrowheads="1"/>
          </p:cNvSpPr>
          <p:nvPr/>
        </p:nvSpPr>
        <p:spPr bwMode="auto">
          <a:xfrm>
            <a:off x="6718300" y="5316538"/>
            <a:ext cx="558800" cy="146050"/>
          </a:xfrm>
          <a:prstGeom prst="rect">
            <a:avLst/>
          </a:prstGeom>
          <a:solidFill>
            <a:schemeClr val="accent1">
              <a:alpha val="50980"/>
            </a:schemeClr>
          </a:solidFill>
          <a:ln w="9525" algn="ctr">
            <a:noFill/>
            <a:miter lim="800000"/>
            <a:headEnd/>
            <a:tailEnd/>
          </a:ln>
        </p:spPr>
        <p:txBody>
          <a:bodyPr wrap="none" anchor="ctr"/>
          <a:lstStyle/>
          <a:p>
            <a:endParaRPr lang="en-US"/>
          </a:p>
        </p:txBody>
      </p:sp>
      <p:sp>
        <p:nvSpPr>
          <p:cNvPr id="133135" name="Text Box 14"/>
          <p:cNvSpPr txBox="1">
            <a:spLocks noChangeArrowheads="1"/>
          </p:cNvSpPr>
          <p:nvPr/>
        </p:nvSpPr>
        <p:spPr bwMode="auto">
          <a:xfrm>
            <a:off x="2019300" y="2924175"/>
            <a:ext cx="5073650" cy="366713"/>
          </a:xfrm>
          <a:prstGeom prst="rect">
            <a:avLst/>
          </a:prstGeom>
          <a:noFill/>
          <a:ln w="9525">
            <a:noFill/>
            <a:miter lim="800000"/>
            <a:headEnd/>
            <a:tailEnd/>
          </a:ln>
        </p:spPr>
        <p:txBody>
          <a:bodyPr wrap="none">
            <a:spAutoFit/>
          </a:bodyPr>
          <a:lstStyle/>
          <a:p>
            <a:r>
              <a:rPr lang="en-US"/>
              <a:t>Dependent: Performance (ROA) explained by</a:t>
            </a:r>
          </a:p>
        </p:txBody>
      </p:sp>
    </p:spTree>
    <p:extLst>
      <p:ext uri="{BB962C8B-B14F-4D97-AF65-F5344CB8AC3E}">
        <p14:creationId xmlns:p14="http://schemas.microsoft.com/office/powerpoint/2010/main" val="28904901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FF29BD-ECAD-7740-93F3-D7381D70279F}"/>
              </a:ext>
            </a:extLst>
          </p:cNvPr>
          <p:cNvSpPr>
            <a:spLocks noGrp="1"/>
          </p:cNvSpPr>
          <p:nvPr>
            <p:ph type="title"/>
          </p:nvPr>
        </p:nvSpPr>
        <p:spPr/>
        <p:txBody>
          <a:bodyPr/>
          <a:lstStyle/>
          <a:p>
            <a:r>
              <a:rPr lang="fi-FI" dirty="0" err="1"/>
              <a:t>Heteroskedasticity</a:t>
            </a:r>
            <a:r>
              <a:rPr lang="fi-FI" dirty="0"/>
              <a:t> of</a:t>
            </a:r>
            <a:br>
              <a:rPr lang="fi-FI" dirty="0"/>
            </a:br>
            <a:r>
              <a:rPr lang="fi-FI" dirty="0" err="1"/>
              <a:t>error</a:t>
            </a:r>
            <a:r>
              <a:rPr lang="fi-FI" dirty="0"/>
              <a:t> </a:t>
            </a:r>
            <a:r>
              <a:rPr lang="fi-FI" dirty="0" err="1"/>
              <a:t>term</a:t>
            </a:r>
            <a:endParaRPr lang="fi-FI" dirty="0"/>
          </a:p>
        </p:txBody>
      </p:sp>
      <p:sp>
        <p:nvSpPr>
          <p:cNvPr id="5" name="Text Placeholder 4">
            <a:extLst>
              <a:ext uri="{FF2B5EF4-FFF2-40B4-BE49-F238E27FC236}">
                <a16:creationId xmlns:a16="http://schemas.microsoft.com/office/drawing/2014/main" id="{96165AAC-CC89-7C41-A901-24A2CD8F42D1}"/>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4272325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dirty="0" err="1"/>
              <a:t>Heteroskedasticity</a:t>
            </a:r>
            <a:r>
              <a:rPr lang="en-US" dirty="0"/>
              <a:t> in </a:t>
            </a:r>
            <a:r>
              <a:rPr lang="en-US" dirty="0" err="1"/>
              <a:t>Deephouse</a:t>
            </a:r>
            <a:endParaRPr lang="en-US" dirty="0"/>
          </a:p>
        </p:txBody>
      </p:sp>
      <p:sp>
        <p:nvSpPr>
          <p:cNvPr id="26" name="Rectangle 25"/>
          <p:cNvSpPr/>
          <p:nvPr/>
        </p:nvSpPr>
        <p:spPr>
          <a:xfrm>
            <a:off x="2246769" y="1592091"/>
            <a:ext cx="4498514" cy="25719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2246769" y="1859528"/>
            <a:ext cx="2480752" cy="25719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Deephouse - 1999 - To be different, or to be the same It’s a questio (dragged).pdf"/>
          <p:cNvPicPr>
            <a:picLocks noChangeAspect="1"/>
          </p:cNvPicPr>
          <p:nvPr/>
        </p:nvPicPr>
        <p:blipFill rotWithShape="1">
          <a:blip r:embed="rId2">
            <a:extLst>
              <a:ext uri="{28A0092B-C50C-407E-A947-70E740481C1C}">
                <a14:useLocalDpi xmlns:a14="http://schemas.microsoft.com/office/drawing/2010/main" val="0"/>
              </a:ext>
            </a:extLst>
          </a:blip>
          <a:srcRect l="50000" t="11344" r="10069" b="56119"/>
          <a:stretch/>
        </p:blipFill>
        <p:spPr>
          <a:xfrm>
            <a:off x="2063015" y="1592091"/>
            <a:ext cx="4824801" cy="4858405"/>
          </a:xfrm>
          <a:prstGeom prst="rect">
            <a:avLst/>
          </a:prstGeom>
        </p:spPr>
      </p:pic>
    </p:spTree>
    <p:extLst>
      <p:ext uri="{BB962C8B-B14F-4D97-AF65-F5344CB8AC3E}">
        <p14:creationId xmlns:p14="http://schemas.microsoft.com/office/powerpoint/2010/main" val="18971903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Heteroskedasticity</a:t>
            </a:r>
            <a:br>
              <a:rPr lang="en-US" dirty="0"/>
            </a:br>
            <a:r>
              <a:rPr lang="en-US" dirty="0"/>
              <a:t>“Megaphone opening left”</a:t>
            </a:r>
          </a:p>
        </p:txBody>
      </p:sp>
      <p:pic>
        <p:nvPicPr>
          <p:cNvPr id="9" name="Content Placeholder 8" descr="Rplot01.pdf"/>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5000" y="2115344"/>
            <a:ext cx="5334000" cy="3771900"/>
          </a:xfrm>
        </p:spPr>
      </p:pic>
      <p:cxnSp>
        <p:nvCxnSpPr>
          <p:cNvPr id="11" name="Straight Connector 10"/>
          <p:cNvCxnSpPr/>
          <p:nvPr/>
        </p:nvCxnSpPr>
        <p:spPr>
          <a:xfrm flipV="1">
            <a:off x="2872105" y="3327654"/>
            <a:ext cx="4770438" cy="658813"/>
          </a:xfrm>
          <a:prstGeom prst="line">
            <a:avLst/>
          </a:prstGeom>
          <a:ln>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6555105" y="3121279"/>
            <a:ext cx="0" cy="738188"/>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088130" y="2772029"/>
            <a:ext cx="0" cy="2143125"/>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10" name="Picture 9" descr="Wooldridge_2009_Introductory econometrics (dragged).pdf"/>
          <p:cNvPicPr>
            <a:picLocks noChangeAspect="1"/>
          </p:cNvPicPr>
          <p:nvPr/>
        </p:nvPicPr>
        <p:blipFill rotWithShape="1">
          <a:blip r:embed="rId4">
            <a:extLst>
              <a:ext uri="{28A0092B-C50C-407E-A947-70E740481C1C}">
                <a14:useLocalDpi xmlns:a14="http://schemas.microsoft.com/office/drawing/2010/main" val="0"/>
              </a:ext>
            </a:extLst>
          </a:blip>
          <a:srcRect l="9982" t="49548" r="12585" b="41499"/>
          <a:stretch/>
        </p:blipFill>
        <p:spPr>
          <a:xfrm>
            <a:off x="877823" y="5696243"/>
            <a:ext cx="7818121" cy="1175121"/>
          </a:xfrm>
          <a:prstGeom prst="rect">
            <a:avLst/>
          </a:prstGeom>
          <a:solidFill>
            <a:schemeClr val="bg1"/>
          </a:solidFill>
        </p:spPr>
      </p:pic>
    </p:spTree>
    <p:extLst>
      <p:ext uri="{BB962C8B-B14F-4D97-AF65-F5344CB8AC3E}">
        <p14:creationId xmlns:p14="http://schemas.microsoft.com/office/powerpoint/2010/main" val="35415396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Consequences of </a:t>
            </a:r>
            <a:r>
              <a:rPr lang="en-US" dirty="0" err="1"/>
              <a:t>heteroskedasticity</a:t>
            </a:r>
            <a:endParaRPr lang="en-US" dirty="0"/>
          </a:p>
        </p:txBody>
      </p:sp>
      <p:pic>
        <p:nvPicPr>
          <p:cNvPr id="13" name="Content Placeholder 12">
            <a:extLst>
              <a:ext uri="{FF2B5EF4-FFF2-40B4-BE49-F238E27FC236}">
                <a16:creationId xmlns:a16="http://schemas.microsoft.com/office/drawing/2014/main" id="{9123F523-75E8-3541-8C5A-F9174A4A5679}"/>
              </a:ext>
            </a:extLst>
          </p:cNvPr>
          <p:cNvPicPr>
            <a:picLocks noGrp="1" noChangeAspect="1"/>
          </p:cNvPicPr>
          <p:nvPr>
            <p:ph idx="1"/>
          </p:nvPr>
        </p:nvPicPr>
        <p:blipFill>
          <a:blip r:embed="rId3"/>
          <a:stretch>
            <a:fillRect/>
          </a:stretch>
        </p:blipFill>
        <p:spPr>
          <a:xfrm>
            <a:off x="146297" y="1463040"/>
            <a:ext cx="8369053" cy="4782316"/>
          </a:xfrm>
        </p:spPr>
      </p:pic>
    </p:spTree>
    <p:extLst>
      <p:ext uri="{BB962C8B-B14F-4D97-AF65-F5344CB8AC3E}">
        <p14:creationId xmlns:p14="http://schemas.microsoft.com/office/powerpoint/2010/main" val="36591889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Consequences of </a:t>
            </a:r>
            <a:r>
              <a:rPr lang="en-US" dirty="0" err="1"/>
              <a:t>heteroskedasticity</a:t>
            </a:r>
            <a:endParaRPr lang="en-US" dirty="0"/>
          </a:p>
        </p:txBody>
      </p:sp>
      <p:pic>
        <p:nvPicPr>
          <p:cNvPr id="13" name="Content Placeholder 12">
            <a:extLst>
              <a:ext uri="{FF2B5EF4-FFF2-40B4-BE49-F238E27FC236}">
                <a16:creationId xmlns:a16="http://schemas.microsoft.com/office/drawing/2014/main" id="{9123F523-75E8-3541-8C5A-F9174A4A5679}"/>
              </a:ext>
            </a:extLst>
          </p:cNvPr>
          <p:cNvPicPr>
            <a:picLocks noGrp="1" noChangeAspect="1"/>
          </p:cNvPicPr>
          <p:nvPr>
            <p:ph idx="1"/>
          </p:nvPr>
        </p:nvPicPr>
        <p:blipFill>
          <a:blip r:embed="rId3"/>
          <a:stretch>
            <a:fillRect/>
          </a:stretch>
        </p:blipFill>
        <p:spPr>
          <a:xfrm>
            <a:off x="146297" y="1463040"/>
            <a:ext cx="8369053" cy="4782316"/>
          </a:xfrm>
        </p:spPr>
      </p:pic>
    </p:spTree>
    <p:extLst>
      <p:ext uri="{BB962C8B-B14F-4D97-AF65-F5344CB8AC3E}">
        <p14:creationId xmlns:p14="http://schemas.microsoft.com/office/powerpoint/2010/main" val="29990977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Consequences of </a:t>
            </a:r>
            <a:r>
              <a:rPr lang="en-US" dirty="0" err="1"/>
              <a:t>heteroskedasticity</a:t>
            </a:r>
            <a:endParaRPr lang="en-US" dirty="0"/>
          </a:p>
        </p:txBody>
      </p:sp>
      <p:pic>
        <p:nvPicPr>
          <p:cNvPr id="13" name="Content Placeholder 12">
            <a:extLst>
              <a:ext uri="{FF2B5EF4-FFF2-40B4-BE49-F238E27FC236}">
                <a16:creationId xmlns:a16="http://schemas.microsoft.com/office/drawing/2014/main" id="{9123F523-75E8-3541-8C5A-F9174A4A5679}"/>
              </a:ext>
            </a:extLst>
          </p:cNvPr>
          <p:cNvPicPr>
            <a:picLocks noGrp="1" noChangeAspect="1"/>
          </p:cNvPicPr>
          <p:nvPr>
            <p:ph idx="1"/>
          </p:nvPr>
        </p:nvPicPr>
        <p:blipFill>
          <a:blip r:embed="rId3"/>
          <a:stretch>
            <a:fillRect/>
          </a:stretch>
        </p:blipFill>
        <p:spPr>
          <a:xfrm>
            <a:off x="146297" y="1463040"/>
            <a:ext cx="8369053" cy="4782316"/>
          </a:xfrm>
        </p:spPr>
      </p:pic>
      <p:sp>
        <p:nvSpPr>
          <p:cNvPr id="5" name="TextBox 4">
            <a:extLst>
              <a:ext uri="{FF2B5EF4-FFF2-40B4-BE49-F238E27FC236}">
                <a16:creationId xmlns:a16="http://schemas.microsoft.com/office/drawing/2014/main" id="{2E9943CD-8C21-F449-9114-BE6D28EBCFA8}"/>
              </a:ext>
            </a:extLst>
          </p:cNvPr>
          <p:cNvSpPr txBox="1"/>
          <p:nvPr/>
        </p:nvSpPr>
        <p:spPr>
          <a:xfrm>
            <a:off x="984920" y="6057118"/>
            <a:ext cx="8019001" cy="553998"/>
          </a:xfrm>
          <a:prstGeom prst="rect">
            <a:avLst/>
          </a:prstGeom>
          <a:noFill/>
        </p:spPr>
        <p:txBody>
          <a:bodyPr wrap="square" lIns="0" tIns="0" rIns="0" bIns="0" rtlCol="0">
            <a:spAutoFit/>
          </a:bodyPr>
          <a:lstStyle/>
          <a:p>
            <a:r>
              <a:rPr lang="en-US" b="1" dirty="0">
                <a:solidFill>
                  <a:srgbClr val="FF0000"/>
                </a:solidFill>
              </a:rPr>
              <a:t>Variance of the estimates increases (0.010 vs 0.013)</a:t>
            </a:r>
          </a:p>
          <a:p>
            <a:r>
              <a:rPr lang="en-US" b="1" dirty="0">
                <a:solidFill>
                  <a:srgbClr val="FF0000"/>
                </a:solidFill>
              </a:rPr>
              <a:t>OLS becomes inefficient</a:t>
            </a:r>
          </a:p>
        </p:txBody>
      </p:sp>
    </p:spTree>
    <p:extLst>
      <p:ext uri="{BB962C8B-B14F-4D97-AF65-F5344CB8AC3E}">
        <p14:creationId xmlns:p14="http://schemas.microsoft.com/office/powerpoint/2010/main" val="174184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4603F-FE72-6747-BB1D-136E6DFB1FD2}"/>
              </a:ext>
            </a:extLst>
          </p:cNvPr>
          <p:cNvSpPr>
            <a:spLocks noGrp="1"/>
          </p:cNvSpPr>
          <p:nvPr>
            <p:ph type="title"/>
          </p:nvPr>
        </p:nvSpPr>
        <p:spPr/>
        <p:txBody>
          <a:bodyPr/>
          <a:lstStyle/>
          <a:p>
            <a:r>
              <a:rPr lang="fi-FI" dirty="0"/>
              <a:t>Standard </a:t>
            </a:r>
            <a:r>
              <a:rPr lang="fi-FI" dirty="0" err="1"/>
              <a:t>errors</a:t>
            </a:r>
            <a:r>
              <a:rPr lang="fi-FI" dirty="0"/>
              <a:t> </a:t>
            </a:r>
            <a:br>
              <a:rPr lang="fi-FI" dirty="0"/>
            </a:br>
            <a:r>
              <a:rPr lang="fi-FI" dirty="0" err="1"/>
              <a:t>become</a:t>
            </a:r>
            <a:r>
              <a:rPr lang="fi-FI" dirty="0"/>
              <a:t> </a:t>
            </a:r>
            <a:r>
              <a:rPr lang="fi-FI" dirty="0" err="1"/>
              <a:t>biased</a:t>
            </a:r>
            <a:endParaRPr lang="fi-FI" dirty="0"/>
          </a:p>
        </p:txBody>
      </p:sp>
      <p:pic>
        <p:nvPicPr>
          <p:cNvPr id="4" name="Picture 3">
            <a:extLst>
              <a:ext uri="{FF2B5EF4-FFF2-40B4-BE49-F238E27FC236}">
                <a16:creationId xmlns:a16="http://schemas.microsoft.com/office/drawing/2014/main" id="{C0AE267B-7EAE-BE46-B787-91D3496F9582}"/>
              </a:ext>
            </a:extLst>
          </p:cNvPr>
          <p:cNvPicPr>
            <a:picLocks noChangeAspect="1"/>
          </p:cNvPicPr>
          <p:nvPr/>
        </p:nvPicPr>
        <p:blipFill rotWithShape="1">
          <a:blip r:embed="rId3"/>
          <a:srcRect l="5688" t="8217" r="12681" b="70686"/>
          <a:stretch/>
        </p:blipFill>
        <p:spPr>
          <a:xfrm>
            <a:off x="628650" y="3087283"/>
            <a:ext cx="7449626" cy="2382201"/>
          </a:xfrm>
          <a:prstGeom prst="rect">
            <a:avLst/>
          </a:prstGeom>
        </p:spPr>
      </p:pic>
      <p:pic>
        <p:nvPicPr>
          <p:cNvPr id="6" name="Content Placeholder 12">
            <a:extLst>
              <a:ext uri="{FF2B5EF4-FFF2-40B4-BE49-F238E27FC236}">
                <a16:creationId xmlns:a16="http://schemas.microsoft.com/office/drawing/2014/main" id="{096DC96D-2585-A046-AE75-CA465EE5F58C}"/>
              </a:ext>
            </a:extLst>
          </p:cNvPr>
          <p:cNvPicPr>
            <a:picLocks noGrp="1" noChangeAspect="1"/>
          </p:cNvPicPr>
          <p:nvPr>
            <p:ph idx="1"/>
          </p:nvPr>
        </p:nvPicPr>
        <p:blipFill>
          <a:blip r:embed="rId4"/>
          <a:stretch>
            <a:fillRect/>
          </a:stretch>
        </p:blipFill>
        <p:spPr>
          <a:xfrm>
            <a:off x="4013702" y="0"/>
            <a:ext cx="4884820" cy="2791326"/>
          </a:xfrm>
        </p:spPr>
      </p:pic>
      <p:sp>
        <p:nvSpPr>
          <p:cNvPr id="8" name="TextBox 7">
            <a:extLst>
              <a:ext uri="{FF2B5EF4-FFF2-40B4-BE49-F238E27FC236}">
                <a16:creationId xmlns:a16="http://schemas.microsoft.com/office/drawing/2014/main" id="{DF973A9E-63B0-9A4A-A267-A06701757B4B}"/>
              </a:ext>
            </a:extLst>
          </p:cNvPr>
          <p:cNvSpPr txBox="1"/>
          <p:nvPr/>
        </p:nvSpPr>
        <p:spPr>
          <a:xfrm>
            <a:off x="731521" y="5633606"/>
            <a:ext cx="8167002" cy="276999"/>
          </a:xfrm>
          <a:prstGeom prst="rect">
            <a:avLst/>
          </a:prstGeom>
          <a:noFill/>
        </p:spPr>
        <p:txBody>
          <a:bodyPr wrap="square" lIns="0" tIns="0" rIns="0" bIns="0" rtlCol="0">
            <a:spAutoFit/>
          </a:bodyPr>
          <a:lstStyle/>
          <a:p>
            <a:r>
              <a:rPr lang="en-US" b="1" dirty="0">
                <a:solidFill>
                  <a:srgbClr val="FF0000"/>
                </a:solidFill>
              </a:rPr>
              <a:t> </a:t>
            </a:r>
          </a:p>
        </p:txBody>
      </p:sp>
    </p:spTree>
    <p:extLst>
      <p:ext uri="{BB962C8B-B14F-4D97-AF65-F5344CB8AC3E}">
        <p14:creationId xmlns:p14="http://schemas.microsoft.com/office/powerpoint/2010/main" val="1161329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Heteroskedasticity</a:t>
            </a:r>
            <a:r>
              <a:rPr lang="en-US" dirty="0"/>
              <a:t> robust standard errors</a:t>
            </a:r>
          </a:p>
        </p:txBody>
      </p:sp>
      <p:sp>
        <p:nvSpPr>
          <p:cNvPr id="8" name="Content Placeholder 7"/>
          <p:cNvSpPr>
            <a:spLocks noGrp="1"/>
          </p:cNvSpPr>
          <p:nvPr>
            <p:ph idx="1"/>
          </p:nvPr>
        </p:nvSpPr>
        <p:spPr>
          <a:xfrm>
            <a:off x="628650" y="1825625"/>
            <a:ext cx="4074532" cy="4351338"/>
          </a:xfrm>
        </p:spPr>
        <p:txBody>
          <a:bodyPr>
            <a:normAutofit/>
          </a:bodyPr>
          <a:lstStyle/>
          <a:p>
            <a:r>
              <a:rPr lang="en-US" dirty="0" err="1"/>
              <a:t>Conseqequences</a:t>
            </a:r>
            <a:r>
              <a:rPr lang="en-US" dirty="0"/>
              <a:t> of heteroscedasticity:</a:t>
            </a:r>
          </a:p>
          <a:p>
            <a:pPr lvl="1"/>
            <a:r>
              <a:rPr lang="en-US" dirty="0"/>
              <a:t>OLS becomes inefficient</a:t>
            </a:r>
          </a:p>
          <a:p>
            <a:pPr lvl="1"/>
            <a:r>
              <a:rPr lang="en-US" dirty="0"/>
              <a:t>The conventional formula for standard errors becomes inconsistent</a:t>
            </a:r>
          </a:p>
          <a:p>
            <a:endParaRPr lang="en-US" dirty="0"/>
          </a:p>
          <a:p>
            <a:r>
              <a:rPr lang="en-US" dirty="0" err="1"/>
              <a:t>Heteroskedasticity</a:t>
            </a:r>
            <a:r>
              <a:rPr lang="en-US" dirty="0"/>
              <a:t>-robust standard errors</a:t>
            </a:r>
          </a:p>
          <a:p>
            <a:pPr lvl="1"/>
            <a:r>
              <a:rPr lang="en-US" dirty="0"/>
              <a:t>Huber, White, sandwich estimator</a:t>
            </a:r>
          </a:p>
          <a:p>
            <a:endParaRPr lang="en-US" dirty="0"/>
          </a:p>
          <a:p>
            <a:endParaRPr lang="en-US" dirty="0"/>
          </a:p>
        </p:txBody>
      </p:sp>
      <p:pic>
        <p:nvPicPr>
          <p:cNvPr id="5" name="Content Placeholder 4"/>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l="6923" t="15315" r="4902" b="80154"/>
          <a:stretch/>
        </p:blipFill>
        <p:spPr>
          <a:xfrm>
            <a:off x="628650" y="5599679"/>
            <a:ext cx="8220075" cy="576263"/>
          </a:xfrm>
          <a:ln>
            <a:solidFill>
              <a:schemeClr val="tx1"/>
            </a:solidFill>
          </a:ln>
        </p:spPr>
      </p:pic>
      <p:pic>
        <p:nvPicPr>
          <p:cNvPr id="7" name="Picture 6"/>
          <p:cNvPicPr>
            <a:picLocks noChangeAspect="1"/>
          </p:cNvPicPr>
          <p:nvPr/>
        </p:nvPicPr>
        <p:blipFill>
          <a:blip r:embed="rId4"/>
          <a:stretch>
            <a:fillRect/>
          </a:stretch>
        </p:blipFill>
        <p:spPr>
          <a:xfrm>
            <a:off x="3592823" y="1377973"/>
            <a:ext cx="5778329" cy="3106531"/>
          </a:xfrm>
          <a:prstGeom prst="rect">
            <a:avLst/>
          </a:prstGeom>
        </p:spPr>
      </p:pic>
      <p:sp>
        <p:nvSpPr>
          <p:cNvPr id="10" name="TextBox 9"/>
          <p:cNvSpPr txBox="1"/>
          <p:nvPr/>
        </p:nvSpPr>
        <p:spPr>
          <a:xfrm>
            <a:off x="4572000" y="4619440"/>
            <a:ext cx="4145543" cy="923330"/>
          </a:xfrm>
          <a:prstGeom prst="rect">
            <a:avLst/>
          </a:prstGeom>
          <a:noFill/>
        </p:spPr>
        <p:txBody>
          <a:bodyPr wrap="square" lIns="0" tIns="0" rIns="0" bIns="0" rtlCol="0">
            <a:spAutoFit/>
          </a:bodyPr>
          <a:lstStyle/>
          <a:p>
            <a:r>
              <a:rPr lang="en-US" sz="2000" b="1" dirty="0">
                <a:solidFill>
                  <a:srgbClr val="FF0000"/>
                </a:solidFill>
              </a:rPr>
              <a:t>Why not always use robust SEs?</a:t>
            </a:r>
          </a:p>
          <a:p>
            <a:r>
              <a:rPr lang="en-US" sz="2000" b="1" dirty="0">
                <a:solidFill>
                  <a:srgbClr val="FF0000"/>
                </a:solidFill>
              </a:rPr>
              <a:t>Only asymptotically unbiased</a:t>
            </a:r>
          </a:p>
          <a:p>
            <a:endParaRPr lang="en-US" sz="2000" b="1" dirty="0"/>
          </a:p>
        </p:txBody>
      </p:sp>
      <p:sp>
        <p:nvSpPr>
          <p:cNvPr id="9" name="Rectangle 8">
            <a:extLst>
              <a:ext uri="{FF2B5EF4-FFF2-40B4-BE49-F238E27FC236}">
                <a16:creationId xmlns:a16="http://schemas.microsoft.com/office/drawing/2014/main" id="{18F1C058-7D71-2841-A766-1E96E486A8FC}"/>
              </a:ext>
            </a:extLst>
          </p:cNvPr>
          <p:cNvSpPr/>
          <p:nvPr/>
        </p:nvSpPr>
        <p:spPr>
          <a:xfrm>
            <a:off x="628650" y="6311899"/>
            <a:ext cx="7620000" cy="400110"/>
          </a:xfrm>
          <a:prstGeom prst="rect">
            <a:avLst/>
          </a:prstGeom>
        </p:spPr>
        <p:txBody>
          <a:bodyPr wrap="square">
            <a:spAutoFit/>
          </a:bodyPr>
          <a:lstStyle/>
          <a:p>
            <a:r>
              <a:rPr lang="fi-FI" sz="1000" dirty="0" err="1"/>
              <a:t>Antonakis</a:t>
            </a:r>
            <a:r>
              <a:rPr lang="fi-FI" sz="1000" dirty="0"/>
              <a:t>, J., </a:t>
            </a:r>
            <a:r>
              <a:rPr lang="fi-FI" sz="1000" dirty="0" err="1"/>
              <a:t>Bendahan</a:t>
            </a:r>
            <a:r>
              <a:rPr lang="fi-FI" sz="1000" dirty="0"/>
              <a:t>, S., </a:t>
            </a:r>
            <a:r>
              <a:rPr lang="fi-FI" sz="1000" dirty="0" err="1"/>
              <a:t>Jacquart</a:t>
            </a:r>
            <a:r>
              <a:rPr lang="fi-FI" sz="1000" dirty="0"/>
              <a:t>, P., &amp; </a:t>
            </a:r>
            <a:r>
              <a:rPr lang="fi-FI" sz="1000" dirty="0" err="1"/>
              <a:t>Lalive</a:t>
            </a:r>
            <a:r>
              <a:rPr lang="fi-FI" sz="1000" dirty="0"/>
              <a:t>, R. (2010). On </a:t>
            </a:r>
            <a:r>
              <a:rPr lang="fi-FI" sz="1000" dirty="0" err="1"/>
              <a:t>making</a:t>
            </a:r>
            <a:r>
              <a:rPr lang="fi-FI" sz="1000" dirty="0"/>
              <a:t> </a:t>
            </a:r>
            <a:r>
              <a:rPr lang="fi-FI" sz="1000" dirty="0" err="1"/>
              <a:t>causal</a:t>
            </a:r>
            <a:r>
              <a:rPr lang="fi-FI" sz="1000" dirty="0"/>
              <a:t> </a:t>
            </a:r>
            <a:r>
              <a:rPr lang="fi-FI" sz="1000" dirty="0" err="1"/>
              <a:t>claims</a:t>
            </a:r>
            <a:r>
              <a:rPr lang="fi-FI" sz="1000" dirty="0"/>
              <a:t>: A </a:t>
            </a:r>
            <a:r>
              <a:rPr lang="fi-FI" sz="1000" dirty="0" err="1"/>
              <a:t>review</a:t>
            </a:r>
            <a:r>
              <a:rPr lang="fi-FI" sz="1000" dirty="0"/>
              <a:t> and </a:t>
            </a:r>
            <a:r>
              <a:rPr lang="fi-FI" sz="1000" dirty="0" err="1"/>
              <a:t>recommendations</a:t>
            </a:r>
            <a:r>
              <a:rPr lang="fi-FI" sz="1000" dirty="0"/>
              <a:t>. </a:t>
            </a:r>
            <a:r>
              <a:rPr lang="fi-FI" sz="1000" i="1" dirty="0" err="1"/>
              <a:t>The</a:t>
            </a:r>
            <a:r>
              <a:rPr lang="fi-FI" sz="1000" i="1" dirty="0"/>
              <a:t> </a:t>
            </a:r>
            <a:r>
              <a:rPr lang="fi-FI" sz="1000" i="1" dirty="0" err="1"/>
              <a:t>Leadership</a:t>
            </a:r>
            <a:r>
              <a:rPr lang="fi-FI" sz="1000" i="1" dirty="0"/>
              <a:t> </a:t>
            </a:r>
            <a:r>
              <a:rPr lang="fi-FI" sz="1000" i="1" dirty="0" err="1"/>
              <a:t>Quarterly</a:t>
            </a:r>
            <a:r>
              <a:rPr lang="fi-FI" sz="1000" dirty="0"/>
              <a:t>, </a:t>
            </a:r>
            <a:r>
              <a:rPr lang="fi-FI" sz="1000" i="1" dirty="0"/>
              <a:t>21</a:t>
            </a:r>
            <a:r>
              <a:rPr lang="fi-FI" sz="1000" dirty="0"/>
              <a:t>(6), 1086–1120. </a:t>
            </a:r>
            <a:r>
              <a:rPr lang="fi-FI" sz="1000" dirty="0">
                <a:hlinkClick r:id="rId5"/>
              </a:rPr>
              <a:t>https://doi.org/10.1016/j.leaqua.2010.10.010</a:t>
            </a:r>
            <a:r>
              <a:rPr lang="fi-FI" sz="1000" dirty="0"/>
              <a:t>  p. 1114</a:t>
            </a:r>
            <a:endParaRPr lang="fi-FI" sz="1000" dirty="0">
              <a:effectLst/>
            </a:endParaRPr>
          </a:p>
        </p:txBody>
      </p:sp>
    </p:spTree>
    <p:extLst>
      <p:ext uri="{BB962C8B-B14F-4D97-AF65-F5344CB8AC3E}">
        <p14:creationId xmlns:p14="http://schemas.microsoft.com/office/powerpoint/2010/main" val="104609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dirty="0" err="1"/>
              <a:t>Heteroskedasticity</a:t>
            </a:r>
            <a:r>
              <a:rPr lang="en-US" dirty="0"/>
              <a:t> in </a:t>
            </a:r>
            <a:r>
              <a:rPr lang="en-US" dirty="0" err="1"/>
              <a:t>Deephouse</a:t>
            </a:r>
            <a:endParaRPr lang="en-US" dirty="0"/>
          </a:p>
        </p:txBody>
      </p:sp>
      <p:sp>
        <p:nvSpPr>
          <p:cNvPr id="26" name="Rectangle 25"/>
          <p:cNvSpPr/>
          <p:nvPr/>
        </p:nvSpPr>
        <p:spPr>
          <a:xfrm>
            <a:off x="2246769" y="1592091"/>
            <a:ext cx="4498514" cy="25719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2246769" y="1859528"/>
            <a:ext cx="2480752" cy="25719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4727523" y="1849281"/>
            <a:ext cx="2160294" cy="211723"/>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2175969" y="2073041"/>
            <a:ext cx="4569315" cy="266543"/>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221964" y="2317303"/>
            <a:ext cx="4665853" cy="22287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2211369" y="2584736"/>
            <a:ext cx="4665853" cy="22287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2175969" y="3275627"/>
            <a:ext cx="4665853" cy="22287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2175969" y="2807602"/>
            <a:ext cx="4665853" cy="22287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2175969" y="3052757"/>
            <a:ext cx="4665853" cy="22287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2079430" y="3566250"/>
            <a:ext cx="1102319" cy="22287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Deephouse - 1999 - To be different, or to be the same It’s a questio (dragged).pdf"/>
          <p:cNvPicPr>
            <a:picLocks noChangeAspect="1"/>
          </p:cNvPicPr>
          <p:nvPr/>
        </p:nvPicPr>
        <p:blipFill rotWithShape="1">
          <a:blip r:embed="rId2">
            <a:extLst>
              <a:ext uri="{28A0092B-C50C-407E-A947-70E740481C1C}">
                <a14:useLocalDpi xmlns:a14="http://schemas.microsoft.com/office/drawing/2010/main" val="0"/>
              </a:ext>
            </a:extLst>
          </a:blip>
          <a:srcRect l="50000" t="11344" r="10069" b="56119"/>
          <a:stretch/>
        </p:blipFill>
        <p:spPr>
          <a:xfrm>
            <a:off x="2063015" y="1592091"/>
            <a:ext cx="4824801" cy="4858405"/>
          </a:xfrm>
          <a:prstGeom prst="rect">
            <a:avLst/>
          </a:prstGeom>
        </p:spPr>
      </p:pic>
    </p:spTree>
    <p:extLst>
      <p:ext uri="{BB962C8B-B14F-4D97-AF65-F5344CB8AC3E}">
        <p14:creationId xmlns:p14="http://schemas.microsoft.com/office/powerpoint/2010/main" val="26158660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FBDEC4-3F8B-D24D-9A15-9A48AC8D5FCD}"/>
              </a:ext>
            </a:extLst>
          </p:cNvPr>
          <p:cNvSpPr>
            <a:spLocks noGrp="1"/>
          </p:cNvSpPr>
          <p:nvPr>
            <p:ph type="title"/>
          </p:nvPr>
        </p:nvSpPr>
        <p:spPr/>
        <p:txBody>
          <a:bodyPr/>
          <a:lstStyle/>
          <a:p>
            <a:r>
              <a:rPr lang="fi-FI" dirty="0" err="1"/>
              <a:t>Outliers</a:t>
            </a:r>
            <a:endParaRPr lang="fi-FI" dirty="0"/>
          </a:p>
        </p:txBody>
      </p:sp>
      <p:sp>
        <p:nvSpPr>
          <p:cNvPr id="4" name="Text Placeholder 3">
            <a:extLst>
              <a:ext uri="{FF2B5EF4-FFF2-40B4-BE49-F238E27FC236}">
                <a16:creationId xmlns:a16="http://schemas.microsoft.com/office/drawing/2014/main" id="{2202B4A9-9B67-0749-9D47-0B033806102F}"/>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6794386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18288</TotalTime>
  <Words>8873</Words>
  <Application>Microsoft Macintosh PowerPoint</Application>
  <PresentationFormat>On-screen Show (4:3)</PresentationFormat>
  <Paragraphs>1485</Paragraphs>
  <Slides>123</Slides>
  <Notes>52</Notes>
  <HiddenSlides>2</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2</vt:i4>
      </vt:variant>
      <vt:variant>
        <vt:lpstr>Slide Titles</vt:lpstr>
      </vt:variant>
      <vt:variant>
        <vt:i4>123</vt:i4>
      </vt:variant>
    </vt:vector>
  </HeadingPairs>
  <TitlesOfParts>
    <vt:vector size="140" baseType="lpstr">
      <vt:lpstr>Adobe Heiti Std R</vt:lpstr>
      <vt:lpstr>Arial</vt:lpstr>
      <vt:lpstr>Calibri</vt:lpstr>
      <vt:lpstr>Calibri Light</vt:lpstr>
      <vt:lpstr>Cambria Math</vt:lpstr>
      <vt:lpstr>Courier</vt:lpstr>
      <vt:lpstr>Courier New</vt:lpstr>
      <vt:lpstr>Georgia</vt:lpstr>
      <vt:lpstr>Lucida Grande</vt:lpstr>
      <vt:lpstr>Symbol</vt:lpstr>
      <vt:lpstr>t</vt:lpstr>
      <vt:lpstr>Times New Roman</vt:lpstr>
      <vt:lpstr>Verdana</vt:lpstr>
      <vt:lpstr>Wingdings</vt:lpstr>
      <vt:lpstr>Office Theme</vt:lpstr>
      <vt:lpstr>Worksheet</vt:lpstr>
      <vt:lpstr>Equation</vt:lpstr>
      <vt:lpstr>TU-L0020 - Statistical Research Methods in Industrial Engineering and Management</vt:lpstr>
      <vt:lpstr>Learning diary questions for Unit 2</vt:lpstr>
      <vt:lpstr>PowerPoint Presentation</vt:lpstr>
      <vt:lpstr>PowerPoint Presentation</vt:lpstr>
      <vt:lpstr>Cautionary example of  regression analysis</vt:lpstr>
      <vt:lpstr>Include everything and the kitchen sink?</vt:lpstr>
      <vt:lpstr>Regression model containing everything</vt:lpstr>
      <vt:lpstr>Our second attempt</vt:lpstr>
      <vt:lpstr>Would this (our third attempt) make even more sense?</vt:lpstr>
      <vt:lpstr>How was our data acquired?</vt:lpstr>
      <vt:lpstr>Stepwise regression</vt:lpstr>
      <vt:lpstr>PowerPoint Presentation</vt:lpstr>
      <vt:lpstr>PowerPoint Presentation</vt:lpstr>
      <vt:lpstr>Log transformation</vt:lpstr>
      <vt:lpstr>Collinearity</vt:lpstr>
      <vt:lpstr>Confidence interval</vt:lpstr>
      <vt:lpstr>Deephouse 1999: Is -0.020 a large effect?</vt:lpstr>
      <vt:lpstr>Non-linear effects with log transformation</vt:lpstr>
      <vt:lpstr>PowerPoint Presentation</vt:lpstr>
      <vt:lpstr>Regression with log transformation</vt:lpstr>
      <vt:lpstr>Regression with log transformation</vt:lpstr>
      <vt:lpstr>Regression with log transformation</vt:lpstr>
      <vt:lpstr>Regression with log transformation</vt:lpstr>
      <vt:lpstr>Interpretation of log transformation</vt:lpstr>
      <vt:lpstr>PowerPoint Presentation</vt:lpstr>
      <vt:lpstr>Categorical independent variables</vt:lpstr>
      <vt:lpstr>How about categorical independent variables?</vt:lpstr>
      <vt:lpstr>Dummy coding of categorical variables</vt:lpstr>
      <vt:lpstr>Degrees of freedom</vt:lpstr>
      <vt:lpstr>Degrees of freedom</vt:lpstr>
      <vt:lpstr>Basic statistical tests</vt:lpstr>
      <vt:lpstr>PowerPoint Presentation</vt:lpstr>
      <vt:lpstr>Null hypothesis significance testing (NHST)</vt:lpstr>
      <vt:lpstr>t test</vt:lpstr>
      <vt:lpstr>What if we have multiple statistics?</vt:lpstr>
      <vt:lpstr>Testing linear hypotheses after regression</vt:lpstr>
      <vt:lpstr>Dummy coding of categorical variables</vt:lpstr>
      <vt:lpstr>Wald test for multiple restrictions</vt:lpstr>
      <vt:lpstr>Model comparisons</vt:lpstr>
      <vt:lpstr>What does this mean?</vt:lpstr>
      <vt:lpstr>Study 1: Why four models?</vt:lpstr>
      <vt:lpstr>F test</vt:lpstr>
      <vt:lpstr>Linear model implies a correlation matrix</vt:lpstr>
      <vt:lpstr>Linear model implies a correlation matrix</vt:lpstr>
      <vt:lpstr>Linear model implies a correlation matrix</vt:lpstr>
      <vt:lpstr>Linear model implies a correlation matrix</vt:lpstr>
      <vt:lpstr>Linear model implies a correlation matrix</vt:lpstr>
      <vt:lpstr>Hekman et al. 2010 Study 1</vt:lpstr>
      <vt:lpstr>Where do the p-values come from?</vt:lpstr>
      <vt:lpstr>PowerPoint Presentation</vt:lpstr>
      <vt:lpstr>Linear model implies a covariance matrix matrix</vt:lpstr>
      <vt:lpstr>Linear model implies a covariance matrix</vt:lpstr>
      <vt:lpstr>Suppression in regression</vt:lpstr>
      <vt:lpstr>Hekman et al. 2010 Study 1: Is this a problem?</vt:lpstr>
      <vt:lpstr>Is it a problem? </vt:lpstr>
      <vt:lpstr>Is it a problem?  </vt:lpstr>
      <vt:lpstr>PowerPoint Presentation</vt:lpstr>
      <vt:lpstr>Multicollinearity</vt:lpstr>
      <vt:lpstr>What does this mean</vt:lpstr>
      <vt:lpstr>Multicollinearity</vt:lpstr>
      <vt:lpstr>Example: cor(x1, x2) =.90</vt:lpstr>
      <vt:lpstr>Variance inflation factor</vt:lpstr>
      <vt:lpstr>PowerPoint Presentation</vt:lpstr>
      <vt:lpstr>What does Wooldridge say about this?</vt:lpstr>
      <vt:lpstr>“Solving” multicollinearity issues</vt:lpstr>
      <vt:lpstr>When would multicollinearity occur anyway?</vt:lpstr>
      <vt:lpstr>Let’s rethink this</vt:lpstr>
      <vt:lpstr>What does this mean?</vt:lpstr>
      <vt:lpstr>Overview of OLS assumptions</vt:lpstr>
      <vt:lpstr>Graphical illustration of linear regression</vt:lpstr>
      <vt:lpstr>Models, estimators, and assumptions</vt:lpstr>
      <vt:lpstr>Consistency and unbiasedness 1/2</vt:lpstr>
      <vt:lpstr>Consistency and  unbiasedness 2/2</vt:lpstr>
      <vt:lpstr>Consistency of standard errors</vt:lpstr>
      <vt:lpstr>Normality of estimates</vt:lpstr>
      <vt:lpstr>Summary of the assumptions</vt:lpstr>
      <vt:lpstr>PowerPoint Presentation</vt:lpstr>
      <vt:lpstr>Perfect collinearity of independent variables</vt:lpstr>
      <vt:lpstr>Perfect collinearity of dummy variables</vt:lpstr>
      <vt:lpstr>Dummy coding of categorical variables</vt:lpstr>
      <vt:lpstr>Dummy coding of categorical variables</vt:lpstr>
      <vt:lpstr>Endogeneity and endogenous independent variables</vt:lpstr>
      <vt:lpstr>PowerPoint Presentation</vt:lpstr>
      <vt:lpstr>What is endogeneity?</vt:lpstr>
      <vt:lpstr>Endogeneity</vt:lpstr>
      <vt:lpstr>Endogeneity: Three simple cases</vt:lpstr>
      <vt:lpstr>Market share in Deephouse</vt:lpstr>
      <vt:lpstr>Do we have an endogeneity problem?</vt:lpstr>
      <vt:lpstr>PowerPoint Presentation</vt:lpstr>
      <vt:lpstr>Heteroskedasticity of error term</vt:lpstr>
      <vt:lpstr>Heteroskedasticity in Deephouse</vt:lpstr>
      <vt:lpstr>Heteroskedasticity “Megaphone opening left”</vt:lpstr>
      <vt:lpstr>Consequences of heteroskedasticity</vt:lpstr>
      <vt:lpstr>Consequences of heteroskedasticity</vt:lpstr>
      <vt:lpstr>Consequences of heteroskedasticity</vt:lpstr>
      <vt:lpstr>Standard errors  become biased</vt:lpstr>
      <vt:lpstr>Heteroskedasticity robust standard errors</vt:lpstr>
      <vt:lpstr>Heteroskedasticity in Deephouse</vt:lpstr>
      <vt:lpstr>Outliers</vt:lpstr>
      <vt:lpstr>Outliers</vt:lpstr>
      <vt:lpstr>Outlier checking in Deephouse</vt:lpstr>
      <vt:lpstr>Regression diagnostics and analysis workflow</vt:lpstr>
      <vt:lpstr>Workflow of regression analysis</vt:lpstr>
      <vt:lpstr>Example data</vt:lpstr>
      <vt:lpstr>Does the prestige of an occupation depend on education, income, and share of women?</vt:lpstr>
      <vt:lpstr>PowerPoint Presentation</vt:lpstr>
      <vt:lpstr>Checking the assumptions</vt:lpstr>
      <vt:lpstr>Normal Q-Q plot</vt:lpstr>
      <vt:lpstr>Normal Q-Q plot</vt:lpstr>
      <vt:lpstr>Residuals vs. fitted plot</vt:lpstr>
      <vt:lpstr>Residuals vs. fitted plot</vt:lpstr>
      <vt:lpstr>Residual vs. Leverage plot</vt:lpstr>
      <vt:lpstr>Added-variable plots</vt:lpstr>
      <vt:lpstr>What should we do about the model?</vt:lpstr>
      <vt:lpstr>Added variable plot or partial regression plot</vt:lpstr>
      <vt:lpstr>PowerPoint Presentation</vt:lpstr>
      <vt:lpstr>Added-variable plots</vt:lpstr>
      <vt:lpstr>Added variable plot</vt:lpstr>
      <vt:lpstr>PowerPoint Presentation</vt:lpstr>
      <vt:lpstr>Venn diagram representation of regression</vt:lpstr>
      <vt:lpstr>Venn diagram representation of regression</vt:lpstr>
      <vt:lpstr>PowerPoint Presentation</vt:lpstr>
      <vt:lpstr>Regression between residuals</vt:lpstr>
    </vt:vector>
  </TitlesOfParts>
  <Company>Aalto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Pasi Kuusela</dc:creator>
  <cp:lastModifiedBy>Rönkkö, Mikko</cp:lastModifiedBy>
  <cp:revision>655</cp:revision>
  <cp:lastPrinted>2015-09-30T10:10:02Z</cp:lastPrinted>
  <dcterms:created xsi:type="dcterms:W3CDTF">2011-03-20T22:40:58Z</dcterms:created>
  <dcterms:modified xsi:type="dcterms:W3CDTF">2018-12-19T08:19:03Z</dcterms:modified>
</cp:coreProperties>
</file>