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18"/>
  </p:notesMasterIdLst>
  <p:handoutMasterIdLst>
    <p:handoutMasterId r:id="rId19"/>
  </p:handoutMasterIdLst>
  <p:sldIdLst>
    <p:sldId id="256" r:id="rId2"/>
    <p:sldId id="298" r:id="rId3"/>
    <p:sldId id="301" r:id="rId4"/>
    <p:sldId id="284" r:id="rId5"/>
    <p:sldId id="287" r:id="rId6"/>
    <p:sldId id="289" r:id="rId7"/>
    <p:sldId id="290" r:id="rId8"/>
    <p:sldId id="285" r:id="rId9"/>
    <p:sldId id="270" r:id="rId10"/>
    <p:sldId id="268" r:id="rId11"/>
    <p:sldId id="283" r:id="rId12"/>
    <p:sldId id="293" r:id="rId13"/>
    <p:sldId id="292" r:id="rId14"/>
    <p:sldId id="295" r:id="rId15"/>
    <p:sldId id="296" r:id="rId16"/>
    <p:sldId id="297" r:id="rId17"/>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5EB8"/>
    <a:srgbClr val="EF3340"/>
    <a:srgbClr val="FFCD00"/>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84885" autoAdjust="0"/>
  </p:normalViewPr>
  <p:slideViewPr>
    <p:cSldViewPr snapToObjects="1">
      <p:cViewPr varScale="1">
        <p:scale>
          <a:sx n="87" d="100"/>
          <a:sy n="87" d="100"/>
        </p:scale>
        <p:origin x="1128" y="62"/>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8ADD2-C84A-489D-82B8-0777F4FAAAD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7B26C92-1513-4454-81BD-8B21E169DC90}">
      <dgm:prSet/>
      <dgm:spPr/>
      <dgm:t>
        <a:bodyPr/>
        <a:lstStyle/>
        <a:p>
          <a:r>
            <a:rPr lang="en-US"/>
            <a:t>Häirintä ja epäasiallinen käytös </a:t>
          </a:r>
        </a:p>
      </dgm:t>
    </dgm:pt>
    <dgm:pt modelId="{8F84D4EF-D4C6-4CFD-808B-9AEBDC9588D9}" type="parTrans" cxnId="{7FB30D50-198E-4C2B-88BB-0132B129FF3C}">
      <dgm:prSet/>
      <dgm:spPr/>
      <dgm:t>
        <a:bodyPr/>
        <a:lstStyle/>
        <a:p>
          <a:endParaRPr lang="en-US"/>
        </a:p>
      </dgm:t>
    </dgm:pt>
    <dgm:pt modelId="{D171C5A9-1879-4C58-A335-4B712ABA4650}" type="sibTrans" cxnId="{7FB30D50-198E-4C2B-88BB-0132B129FF3C}">
      <dgm:prSet/>
      <dgm:spPr/>
      <dgm:t>
        <a:bodyPr/>
        <a:lstStyle/>
        <a:p>
          <a:endParaRPr lang="en-US"/>
        </a:p>
      </dgm:t>
    </dgm:pt>
    <dgm:pt modelId="{CF03250E-3BDA-4934-90DC-A0EBC4140B47}">
      <dgm:prSet/>
      <dgm:spPr/>
      <dgm:t>
        <a:bodyPr/>
        <a:lstStyle/>
        <a:p>
          <a:r>
            <a:rPr lang="en-US" dirty="0"/>
            <a:t>Aalto-yliopisto </a:t>
          </a:r>
          <a:r>
            <a:rPr lang="en-US" dirty="0" err="1"/>
            <a:t>edellyttää</a:t>
          </a:r>
          <a:r>
            <a:rPr lang="en-US" dirty="0"/>
            <a:t> </a:t>
          </a:r>
          <a:r>
            <a:rPr lang="en-US" dirty="0" err="1"/>
            <a:t>henkilökunnaltaan</a:t>
          </a:r>
          <a:r>
            <a:rPr lang="en-US" dirty="0"/>
            <a:t> ja </a:t>
          </a:r>
          <a:r>
            <a:rPr lang="en-US" dirty="0" err="1"/>
            <a:t>opiskelijoiltaan</a:t>
          </a:r>
          <a:r>
            <a:rPr lang="en-US" dirty="0"/>
            <a:t> </a:t>
          </a:r>
          <a:r>
            <a:rPr lang="en-US" dirty="0" err="1"/>
            <a:t>sitoutumista</a:t>
          </a:r>
          <a:r>
            <a:rPr lang="en-US" dirty="0"/>
            <a:t> </a:t>
          </a:r>
          <a:r>
            <a:rPr lang="en-US" dirty="0" err="1"/>
            <a:t>hyvään</a:t>
          </a:r>
          <a:r>
            <a:rPr lang="en-US" dirty="0"/>
            <a:t> </a:t>
          </a:r>
          <a:r>
            <a:rPr lang="en-US" dirty="0" err="1"/>
            <a:t>käytökseen</a:t>
          </a:r>
          <a:r>
            <a:rPr lang="en-US" dirty="0"/>
            <a:t> ja </a:t>
          </a:r>
          <a:r>
            <a:rPr lang="en-US" dirty="0" err="1"/>
            <a:t>toisten</a:t>
          </a:r>
          <a:r>
            <a:rPr lang="en-US" dirty="0"/>
            <a:t> </a:t>
          </a:r>
          <a:r>
            <a:rPr lang="en-US" dirty="0" err="1"/>
            <a:t>kunnioittamiseen</a:t>
          </a:r>
          <a:endParaRPr lang="en-US" dirty="0"/>
        </a:p>
      </dgm:t>
    </dgm:pt>
    <dgm:pt modelId="{CCA5FDF0-5CCB-455C-9042-4710481E7FF4}" type="parTrans" cxnId="{D48F2E31-A31B-4914-A6B2-841F44517DBB}">
      <dgm:prSet/>
      <dgm:spPr/>
      <dgm:t>
        <a:bodyPr/>
        <a:lstStyle/>
        <a:p>
          <a:endParaRPr lang="en-US"/>
        </a:p>
      </dgm:t>
    </dgm:pt>
    <dgm:pt modelId="{CD3ADCBA-C9C0-41D6-B528-50DEFA5982CB}" type="sibTrans" cxnId="{D48F2E31-A31B-4914-A6B2-841F44517DBB}">
      <dgm:prSet/>
      <dgm:spPr/>
      <dgm:t>
        <a:bodyPr/>
        <a:lstStyle/>
        <a:p>
          <a:endParaRPr lang="en-US"/>
        </a:p>
      </dgm:t>
    </dgm:pt>
    <dgm:pt modelId="{A97A3F0E-A7FB-4C44-8648-37DA4BA4BD1B}">
      <dgm:prSet/>
      <dgm:spPr/>
      <dgm:t>
        <a:bodyPr/>
        <a:lstStyle/>
        <a:p>
          <a:r>
            <a:rPr lang="en-US" dirty="0"/>
            <a:t>Aalto-yliopisto </a:t>
          </a:r>
          <a:r>
            <a:rPr lang="en-US" dirty="0" err="1"/>
            <a:t>ei</a:t>
          </a:r>
          <a:r>
            <a:rPr lang="en-US" dirty="0"/>
            <a:t> </a:t>
          </a:r>
          <a:r>
            <a:rPr lang="en-US" dirty="0" err="1"/>
            <a:t>hyväksy</a:t>
          </a:r>
          <a:r>
            <a:rPr lang="en-US" dirty="0"/>
            <a:t> </a:t>
          </a:r>
          <a:r>
            <a:rPr lang="en-US" dirty="0" err="1"/>
            <a:t>minkäänlaista</a:t>
          </a:r>
          <a:r>
            <a:rPr lang="en-US" dirty="0"/>
            <a:t> </a:t>
          </a:r>
          <a:r>
            <a:rPr lang="en-US" dirty="0" err="1"/>
            <a:t>epäasiallista</a:t>
          </a:r>
          <a:r>
            <a:rPr lang="en-US" dirty="0"/>
            <a:t> </a:t>
          </a:r>
          <a:r>
            <a:rPr lang="en-US" dirty="0" err="1"/>
            <a:t>käytöstä</a:t>
          </a:r>
          <a:r>
            <a:rPr lang="en-US" dirty="0"/>
            <a:t>, </a:t>
          </a:r>
          <a:r>
            <a:rPr lang="en-US" dirty="0" err="1"/>
            <a:t>kiusaamista</a:t>
          </a:r>
          <a:r>
            <a:rPr lang="en-US" dirty="0"/>
            <a:t> tai </a:t>
          </a:r>
          <a:r>
            <a:rPr lang="en-US" dirty="0" err="1"/>
            <a:t>seksuaalista</a:t>
          </a:r>
          <a:r>
            <a:rPr lang="en-US" dirty="0"/>
            <a:t> </a:t>
          </a:r>
          <a:r>
            <a:rPr lang="en-US" dirty="0" err="1"/>
            <a:t>häirintää</a:t>
          </a:r>
          <a:r>
            <a:rPr lang="en-US" dirty="0"/>
            <a:t>. </a:t>
          </a:r>
        </a:p>
      </dgm:t>
    </dgm:pt>
    <dgm:pt modelId="{3815C983-6DEB-4BE0-9BCD-07FD290BC588}" type="parTrans" cxnId="{9F8DEB15-94DD-4CF4-B2B0-B857E2FE1419}">
      <dgm:prSet/>
      <dgm:spPr/>
      <dgm:t>
        <a:bodyPr/>
        <a:lstStyle/>
        <a:p>
          <a:endParaRPr lang="en-US"/>
        </a:p>
      </dgm:t>
    </dgm:pt>
    <dgm:pt modelId="{60B799AE-C044-4537-A2A2-AB9D373DA4B2}" type="sibTrans" cxnId="{9F8DEB15-94DD-4CF4-B2B0-B857E2FE1419}">
      <dgm:prSet/>
      <dgm:spPr/>
      <dgm:t>
        <a:bodyPr/>
        <a:lstStyle/>
        <a:p>
          <a:endParaRPr lang="en-US"/>
        </a:p>
      </dgm:t>
    </dgm:pt>
    <dgm:pt modelId="{9DC896BC-1DE6-4414-97D4-E180E85120C1}">
      <dgm:prSet/>
      <dgm:spPr/>
      <dgm:t>
        <a:bodyPr/>
        <a:lstStyle/>
        <a:p>
          <a:r>
            <a:rPr lang="fi-FI" dirty="0"/>
            <a:t>Mikäli koet tulleesi häirityksi tai kohdelluksi epäasiallisesti, vie asiaa rohkeasti eteenpäin ja pyydä apua: tukea on saatavilla ja Aallossa on selkeät ja yhtenäiset toimintamallit häirintään ja epäasialliseen kohteluun puuttumisessa. </a:t>
          </a:r>
          <a:endParaRPr lang="en-US" dirty="0"/>
        </a:p>
      </dgm:t>
    </dgm:pt>
    <dgm:pt modelId="{8A2623BF-30AF-44AC-8391-1BCF1B405162}" type="parTrans" cxnId="{0E3F5983-306B-441B-9AC0-BF10809F1E7D}">
      <dgm:prSet/>
      <dgm:spPr/>
      <dgm:t>
        <a:bodyPr/>
        <a:lstStyle/>
        <a:p>
          <a:endParaRPr lang="en-US"/>
        </a:p>
      </dgm:t>
    </dgm:pt>
    <dgm:pt modelId="{1A2486EA-2133-45EA-A692-AB9AFB526A1A}" type="sibTrans" cxnId="{0E3F5983-306B-441B-9AC0-BF10809F1E7D}">
      <dgm:prSet/>
      <dgm:spPr/>
      <dgm:t>
        <a:bodyPr/>
        <a:lstStyle/>
        <a:p>
          <a:endParaRPr lang="en-US"/>
        </a:p>
      </dgm:t>
    </dgm:pt>
    <dgm:pt modelId="{4046206B-78FF-4860-BC37-1BC9396ADDA4}">
      <dgm:prSet/>
      <dgm:spPr/>
      <dgm:t>
        <a:bodyPr/>
        <a:lstStyle/>
        <a:p>
          <a:r>
            <a:rPr lang="en-US"/>
            <a:t>Ensimmäiset askeleet tilanteisiin, jos kohtaat häirintää tai epäasiallista käytöstä: </a:t>
          </a:r>
        </a:p>
      </dgm:t>
    </dgm:pt>
    <dgm:pt modelId="{71B55530-7B38-4D8C-BAB5-63DC7134B49B}" type="parTrans" cxnId="{2F0037DF-6D11-4751-A011-06319DB5AD3B}">
      <dgm:prSet/>
      <dgm:spPr/>
      <dgm:t>
        <a:bodyPr/>
        <a:lstStyle/>
        <a:p>
          <a:endParaRPr lang="en-US"/>
        </a:p>
      </dgm:t>
    </dgm:pt>
    <dgm:pt modelId="{16FD23DD-8062-4B27-9570-44B19B755EDE}" type="sibTrans" cxnId="{2F0037DF-6D11-4751-A011-06319DB5AD3B}">
      <dgm:prSet/>
      <dgm:spPr/>
      <dgm:t>
        <a:bodyPr/>
        <a:lstStyle/>
        <a:p>
          <a:endParaRPr lang="en-US"/>
        </a:p>
      </dgm:t>
    </dgm:pt>
    <dgm:pt modelId="{F318988A-1D54-4800-B066-00AFA146226D}">
      <dgm:prSet/>
      <dgm:spPr/>
      <dgm:t>
        <a:bodyPr/>
        <a:lstStyle/>
        <a:p>
          <a:pPr>
            <a:buFont typeface="+mj-lt"/>
            <a:buAutoNum type="arabicPeriod"/>
          </a:pPr>
          <a:r>
            <a:rPr lang="fi-FI" dirty="0"/>
            <a:t>Ota kokemasi epäasiallinen kohtelu tai häirintä puheeksi. Kerro asianosaiselle henkilölle, ettei tämä käyttäydy asiallisesti ja pyydä häntä lopettamaan. </a:t>
          </a:r>
          <a:endParaRPr lang="en-US" dirty="0"/>
        </a:p>
      </dgm:t>
    </dgm:pt>
    <dgm:pt modelId="{A39CFDEB-8578-4187-9C1C-D90A920536E9}" type="parTrans" cxnId="{784A3FB4-24C4-4812-9A60-CE827A041DBE}">
      <dgm:prSet/>
      <dgm:spPr/>
      <dgm:t>
        <a:bodyPr/>
        <a:lstStyle/>
        <a:p>
          <a:endParaRPr lang="en-US"/>
        </a:p>
      </dgm:t>
    </dgm:pt>
    <dgm:pt modelId="{61B5B2E7-BA35-4ED0-9C97-37D63AA495C6}" type="sibTrans" cxnId="{784A3FB4-24C4-4812-9A60-CE827A041DBE}">
      <dgm:prSet/>
      <dgm:spPr/>
      <dgm:t>
        <a:bodyPr/>
        <a:lstStyle/>
        <a:p>
          <a:endParaRPr lang="en-US"/>
        </a:p>
      </dgm:t>
    </dgm:pt>
    <dgm:pt modelId="{9C6E442F-9C5C-4275-8ED6-52C69DB544CB}">
      <dgm:prSet/>
      <dgm:spPr/>
      <dgm:t>
        <a:bodyPr/>
        <a:lstStyle/>
        <a:p>
          <a:pPr>
            <a:buFont typeface="+mj-lt"/>
            <a:buAutoNum type="arabicPeriod"/>
          </a:pPr>
          <a:r>
            <a:rPr lang="fi-FI" dirty="0"/>
            <a:t>Kirjoita ylös mitä tapahtui, milloin tapahtui ja kuka todisti tapahtunutta. </a:t>
          </a:r>
          <a:endParaRPr lang="en-US" dirty="0"/>
        </a:p>
      </dgm:t>
    </dgm:pt>
    <dgm:pt modelId="{9F291259-140B-41C2-8562-C0B0113F9038}" type="parTrans" cxnId="{D338978D-841C-4BEE-8A34-D40C99A929E1}">
      <dgm:prSet/>
      <dgm:spPr/>
      <dgm:t>
        <a:bodyPr/>
        <a:lstStyle/>
        <a:p>
          <a:endParaRPr lang="en-US"/>
        </a:p>
      </dgm:t>
    </dgm:pt>
    <dgm:pt modelId="{4D620141-2B9B-4347-85B9-1C01FA267C0A}" type="sibTrans" cxnId="{D338978D-841C-4BEE-8A34-D40C99A929E1}">
      <dgm:prSet/>
      <dgm:spPr/>
      <dgm:t>
        <a:bodyPr/>
        <a:lstStyle/>
        <a:p>
          <a:endParaRPr lang="en-US"/>
        </a:p>
      </dgm:t>
    </dgm:pt>
    <dgm:pt modelId="{A68109F0-21E3-4135-8119-F19A6CB7E1C2}" type="pres">
      <dgm:prSet presAssocID="{BA18ADD2-C84A-489D-82B8-0777F4FAAAD7}" presName="linear" presStyleCnt="0">
        <dgm:presLayoutVars>
          <dgm:dir/>
          <dgm:animLvl val="lvl"/>
          <dgm:resizeHandles val="exact"/>
        </dgm:presLayoutVars>
      </dgm:prSet>
      <dgm:spPr/>
    </dgm:pt>
    <dgm:pt modelId="{A1D70649-4672-43D8-BAE9-918DA93E704E}" type="pres">
      <dgm:prSet presAssocID="{B7B26C92-1513-4454-81BD-8B21E169DC90}" presName="parentLin" presStyleCnt="0"/>
      <dgm:spPr/>
    </dgm:pt>
    <dgm:pt modelId="{38B60774-3F7D-478E-A2EF-8417360EC58C}" type="pres">
      <dgm:prSet presAssocID="{B7B26C92-1513-4454-81BD-8B21E169DC90}" presName="parentLeftMargin" presStyleLbl="node1" presStyleIdx="0" presStyleCnt="2"/>
      <dgm:spPr/>
    </dgm:pt>
    <dgm:pt modelId="{DB57DEC8-50AA-4D0D-9646-2462C2DAF085}" type="pres">
      <dgm:prSet presAssocID="{B7B26C92-1513-4454-81BD-8B21E169DC90}" presName="parentText" presStyleLbl="node1" presStyleIdx="0" presStyleCnt="2">
        <dgm:presLayoutVars>
          <dgm:chMax val="0"/>
          <dgm:bulletEnabled val="1"/>
        </dgm:presLayoutVars>
      </dgm:prSet>
      <dgm:spPr/>
    </dgm:pt>
    <dgm:pt modelId="{54E4FDBB-0659-46A4-8736-2F57F3273192}" type="pres">
      <dgm:prSet presAssocID="{B7B26C92-1513-4454-81BD-8B21E169DC90}" presName="negativeSpace" presStyleCnt="0"/>
      <dgm:spPr/>
    </dgm:pt>
    <dgm:pt modelId="{CDD778F5-606A-4159-A6C5-9A29404C6CE7}" type="pres">
      <dgm:prSet presAssocID="{B7B26C92-1513-4454-81BD-8B21E169DC90}" presName="childText" presStyleLbl="conFgAcc1" presStyleIdx="0" presStyleCnt="2">
        <dgm:presLayoutVars>
          <dgm:bulletEnabled val="1"/>
        </dgm:presLayoutVars>
      </dgm:prSet>
      <dgm:spPr/>
    </dgm:pt>
    <dgm:pt modelId="{B072FE4C-8B7E-45C6-ABF0-5CF55B9BD096}" type="pres">
      <dgm:prSet presAssocID="{D171C5A9-1879-4C58-A335-4B712ABA4650}" presName="spaceBetweenRectangles" presStyleCnt="0"/>
      <dgm:spPr/>
    </dgm:pt>
    <dgm:pt modelId="{111026C7-29AC-4DE2-8C13-29DC464ADCF6}" type="pres">
      <dgm:prSet presAssocID="{4046206B-78FF-4860-BC37-1BC9396ADDA4}" presName="parentLin" presStyleCnt="0"/>
      <dgm:spPr/>
    </dgm:pt>
    <dgm:pt modelId="{4B00824F-91DA-4859-ADD0-2DA6799E2414}" type="pres">
      <dgm:prSet presAssocID="{4046206B-78FF-4860-BC37-1BC9396ADDA4}" presName="parentLeftMargin" presStyleLbl="node1" presStyleIdx="0" presStyleCnt="2"/>
      <dgm:spPr/>
    </dgm:pt>
    <dgm:pt modelId="{1627F6BA-5425-46B7-A3C1-39013D21CFEE}" type="pres">
      <dgm:prSet presAssocID="{4046206B-78FF-4860-BC37-1BC9396ADDA4}" presName="parentText" presStyleLbl="node1" presStyleIdx="1" presStyleCnt="2">
        <dgm:presLayoutVars>
          <dgm:chMax val="0"/>
          <dgm:bulletEnabled val="1"/>
        </dgm:presLayoutVars>
      </dgm:prSet>
      <dgm:spPr/>
    </dgm:pt>
    <dgm:pt modelId="{C72CD454-65C5-4082-B948-C0D108D4B8FF}" type="pres">
      <dgm:prSet presAssocID="{4046206B-78FF-4860-BC37-1BC9396ADDA4}" presName="negativeSpace" presStyleCnt="0"/>
      <dgm:spPr/>
    </dgm:pt>
    <dgm:pt modelId="{105DDB6F-BAC1-48A8-B693-BDD6715CDABE}" type="pres">
      <dgm:prSet presAssocID="{4046206B-78FF-4860-BC37-1BC9396ADDA4}" presName="childText" presStyleLbl="conFgAcc1" presStyleIdx="1" presStyleCnt="2">
        <dgm:presLayoutVars>
          <dgm:bulletEnabled val="1"/>
        </dgm:presLayoutVars>
      </dgm:prSet>
      <dgm:spPr/>
    </dgm:pt>
  </dgm:ptLst>
  <dgm:cxnLst>
    <dgm:cxn modelId="{CF8D0E0F-D426-4846-9C18-612BD0106033}" type="presOf" srcId="{A97A3F0E-A7FB-4C44-8648-37DA4BA4BD1B}" destId="{CDD778F5-606A-4159-A6C5-9A29404C6CE7}" srcOrd="0" destOrd="1" presId="urn:microsoft.com/office/officeart/2005/8/layout/list1"/>
    <dgm:cxn modelId="{3AB49A10-7809-47AD-B75F-9921B3323883}" type="presOf" srcId="{CF03250E-3BDA-4934-90DC-A0EBC4140B47}" destId="{CDD778F5-606A-4159-A6C5-9A29404C6CE7}" srcOrd="0" destOrd="0" presId="urn:microsoft.com/office/officeart/2005/8/layout/list1"/>
    <dgm:cxn modelId="{9F8DEB15-94DD-4CF4-B2B0-B857E2FE1419}" srcId="{B7B26C92-1513-4454-81BD-8B21E169DC90}" destId="{A97A3F0E-A7FB-4C44-8648-37DA4BA4BD1B}" srcOrd="1" destOrd="0" parTransId="{3815C983-6DEB-4BE0-9BCD-07FD290BC588}" sibTransId="{60B799AE-C044-4537-A2A2-AB9D373DA4B2}"/>
    <dgm:cxn modelId="{1B9CDA19-7AA1-4092-99EE-90A40C37A1E2}" type="presOf" srcId="{B7B26C92-1513-4454-81BD-8B21E169DC90}" destId="{DB57DEC8-50AA-4D0D-9646-2462C2DAF085}" srcOrd="1" destOrd="0" presId="urn:microsoft.com/office/officeart/2005/8/layout/list1"/>
    <dgm:cxn modelId="{D48F2E31-A31B-4914-A6B2-841F44517DBB}" srcId="{B7B26C92-1513-4454-81BD-8B21E169DC90}" destId="{CF03250E-3BDA-4934-90DC-A0EBC4140B47}" srcOrd="0" destOrd="0" parTransId="{CCA5FDF0-5CCB-455C-9042-4710481E7FF4}" sibTransId="{CD3ADCBA-C9C0-41D6-B528-50DEFA5982CB}"/>
    <dgm:cxn modelId="{7FB30D50-198E-4C2B-88BB-0132B129FF3C}" srcId="{BA18ADD2-C84A-489D-82B8-0777F4FAAAD7}" destId="{B7B26C92-1513-4454-81BD-8B21E169DC90}" srcOrd="0" destOrd="0" parTransId="{8F84D4EF-D4C6-4CFD-808B-9AEBDC9588D9}" sibTransId="{D171C5A9-1879-4C58-A335-4B712ABA4650}"/>
    <dgm:cxn modelId="{0E3F5983-306B-441B-9AC0-BF10809F1E7D}" srcId="{B7B26C92-1513-4454-81BD-8B21E169DC90}" destId="{9DC896BC-1DE6-4414-97D4-E180E85120C1}" srcOrd="2" destOrd="0" parTransId="{8A2623BF-30AF-44AC-8391-1BCF1B405162}" sibTransId="{1A2486EA-2133-45EA-A692-AB9AFB526A1A}"/>
    <dgm:cxn modelId="{47355D8B-453C-40B3-90AC-F3F5D4FEAE01}" type="presOf" srcId="{9DC896BC-1DE6-4414-97D4-E180E85120C1}" destId="{CDD778F5-606A-4159-A6C5-9A29404C6CE7}" srcOrd="0" destOrd="2" presId="urn:microsoft.com/office/officeart/2005/8/layout/list1"/>
    <dgm:cxn modelId="{D338978D-841C-4BEE-8A34-D40C99A929E1}" srcId="{4046206B-78FF-4860-BC37-1BC9396ADDA4}" destId="{9C6E442F-9C5C-4275-8ED6-52C69DB544CB}" srcOrd="1" destOrd="0" parTransId="{9F291259-140B-41C2-8562-C0B0113F9038}" sibTransId="{4D620141-2B9B-4347-85B9-1C01FA267C0A}"/>
    <dgm:cxn modelId="{03CB8AA4-1F7C-493A-B970-B148554F394B}" type="presOf" srcId="{BA18ADD2-C84A-489D-82B8-0777F4FAAAD7}" destId="{A68109F0-21E3-4135-8119-F19A6CB7E1C2}" srcOrd="0" destOrd="0" presId="urn:microsoft.com/office/officeart/2005/8/layout/list1"/>
    <dgm:cxn modelId="{784A3FB4-24C4-4812-9A60-CE827A041DBE}" srcId="{4046206B-78FF-4860-BC37-1BC9396ADDA4}" destId="{F318988A-1D54-4800-B066-00AFA146226D}" srcOrd="0" destOrd="0" parTransId="{A39CFDEB-8578-4187-9C1C-D90A920536E9}" sibTransId="{61B5B2E7-BA35-4ED0-9C97-37D63AA495C6}"/>
    <dgm:cxn modelId="{372A52B8-6351-42CF-BF39-DD7C27E7793E}" type="presOf" srcId="{B7B26C92-1513-4454-81BD-8B21E169DC90}" destId="{38B60774-3F7D-478E-A2EF-8417360EC58C}" srcOrd="0" destOrd="0" presId="urn:microsoft.com/office/officeart/2005/8/layout/list1"/>
    <dgm:cxn modelId="{93F643C7-1492-4F9B-AE4E-75E4D7DDD33E}" type="presOf" srcId="{F318988A-1D54-4800-B066-00AFA146226D}" destId="{105DDB6F-BAC1-48A8-B693-BDD6715CDABE}" srcOrd="0" destOrd="0" presId="urn:microsoft.com/office/officeart/2005/8/layout/list1"/>
    <dgm:cxn modelId="{425E10D5-8503-416E-B2E8-FCDE5BE3F58A}" type="presOf" srcId="{4046206B-78FF-4860-BC37-1BC9396ADDA4}" destId="{4B00824F-91DA-4859-ADD0-2DA6799E2414}" srcOrd="0" destOrd="0" presId="urn:microsoft.com/office/officeart/2005/8/layout/list1"/>
    <dgm:cxn modelId="{7AD73FDC-EF24-4C9A-B058-BCF4D5DAB633}" type="presOf" srcId="{9C6E442F-9C5C-4275-8ED6-52C69DB544CB}" destId="{105DDB6F-BAC1-48A8-B693-BDD6715CDABE}" srcOrd="0" destOrd="1" presId="urn:microsoft.com/office/officeart/2005/8/layout/list1"/>
    <dgm:cxn modelId="{2F0037DF-6D11-4751-A011-06319DB5AD3B}" srcId="{BA18ADD2-C84A-489D-82B8-0777F4FAAAD7}" destId="{4046206B-78FF-4860-BC37-1BC9396ADDA4}" srcOrd="1" destOrd="0" parTransId="{71B55530-7B38-4D8C-BAB5-63DC7134B49B}" sibTransId="{16FD23DD-8062-4B27-9570-44B19B755EDE}"/>
    <dgm:cxn modelId="{49AC87F5-5E96-4201-8B68-FE73E053003B}" type="presOf" srcId="{4046206B-78FF-4860-BC37-1BC9396ADDA4}" destId="{1627F6BA-5425-46B7-A3C1-39013D21CFEE}" srcOrd="1" destOrd="0" presId="urn:microsoft.com/office/officeart/2005/8/layout/list1"/>
    <dgm:cxn modelId="{BC9A3A09-90CE-4443-A944-EC2F2F496C7E}" type="presParOf" srcId="{A68109F0-21E3-4135-8119-F19A6CB7E1C2}" destId="{A1D70649-4672-43D8-BAE9-918DA93E704E}" srcOrd="0" destOrd="0" presId="urn:microsoft.com/office/officeart/2005/8/layout/list1"/>
    <dgm:cxn modelId="{48F15FAA-644A-4180-B8E0-AFCA4C8E3E8E}" type="presParOf" srcId="{A1D70649-4672-43D8-BAE9-918DA93E704E}" destId="{38B60774-3F7D-478E-A2EF-8417360EC58C}" srcOrd="0" destOrd="0" presId="urn:microsoft.com/office/officeart/2005/8/layout/list1"/>
    <dgm:cxn modelId="{B2BA4901-57D3-4062-ABB9-446EA6FD8DE7}" type="presParOf" srcId="{A1D70649-4672-43D8-BAE9-918DA93E704E}" destId="{DB57DEC8-50AA-4D0D-9646-2462C2DAF085}" srcOrd="1" destOrd="0" presId="urn:microsoft.com/office/officeart/2005/8/layout/list1"/>
    <dgm:cxn modelId="{B033BB77-6580-48B0-9A6A-0BF7A80F56EC}" type="presParOf" srcId="{A68109F0-21E3-4135-8119-F19A6CB7E1C2}" destId="{54E4FDBB-0659-46A4-8736-2F57F3273192}" srcOrd="1" destOrd="0" presId="urn:microsoft.com/office/officeart/2005/8/layout/list1"/>
    <dgm:cxn modelId="{6E721AFA-57ED-47C8-A488-5B07F24C7821}" type="presParOf" srcId="{A68109F0-21E3-4135-8119-F19A6CB7E1C2}" destId="{CDD778F5-606A-4159-A6C5-9A29404C6CE7}" srcOrd="2" destOrd="0" presId="urn:microsoft.com/office/officeart/2005/8/layout/list1"/>
    <dgm:cxn modelId="{736AC1A6-B921-4F38-8F29-A3FC205921DC}" type="presParOf" srcId="{A68109F0-21E3-4135-8119-F19A6CB7E1C2}" destId="{B072FE4C-8B7E-45C6-ABF0-5CF55B9BD096}" srcOrd="3" destOrd="0" presId="urn:microsoft.com/office/officeart/2005/8/layout/list1"/>
    <dgm:cxn modelId="{A77B24A6-2B0D-49E5-84B8-26F824A1230E}" type="presParOf" srcId="{A68109F0-21E3-4135-8119-F19A6CB7E1C2}" destId="{111026C7-29AC-4DE2-8C13-29DC464ADCF6}" srcOrd="4" destOrd="0" presId="urn:microsoft.com/office/officeart/2005/8/layout/list1"/>
    <dgm:cxn modelId="{6F4CDD9F-7322-44B3-AE9E-84E3E347B12F}" type="presParOf" srcId="{111026C7-29AC-4DE2-8C13-29DC464ADCF6}" destId="{4B00824F-91DA-4859-ADD0-2DA6799E2414}" srcOrd="0" destOrd="0" presId="urn:microsoft.com/office/officeart/2005/8/layout/list1"/>
    <dgm:cxn modelId="{9ECC1E14-1C11-4CCE-8580-14B8846361DC}" type="presParOf" srcId="{111026C7-29AC-4DE2-8C13-29DC464ADCF6}" destId="{1627F6BA-5425-46B7-A3C1-39013D21CFEE}" srcOrd="1" destOrd="0" presId="urn:microsoft.com/office/officeart/2005/8/layout/list1"/>
    <dgm:cxn modelId="{3F854803-9BBB-4281-8B56-6DC1DD558A0B}" type="presParOf" srcId="{A68109F0-21E3-4135-8119-F19A6CB7E1C2}" destId="{C72CD454-65C5-4082-B948-C0D108D4B8FF}" srcOrd="5" destOrd="0" presId="urn:microsoft.com/office/officeart/2005/8/layout/list1"/>
    <dgm:cxn modelId="{9A723E5C-2A80-4C30-ADED-D4FF752E0D59}" type="presParOf" srcId="{A68109F0-21E3-4135-8119-F19A6CB7E1C2}" destId="{105DDB6F-BAC1-48A8-B693-BDD6715CDA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778F5-606A-4159-A6C5-9A29404C6CE7}">
      <dsp:nvSpPr>
        <dsp:cNvPr id="0" name=""/>
        <dsp:cNvSpPr/>
      </dsp:nvSpPr>
      <dsp:spPr>
        <a:xfrm>
          <a:off x="0" y="298231"/>
          <a:ext cx="8207374" cy="2356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54076" rIns="63698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Aalto-yliopisto </a:t>
          </a:r>
          <a:r>
            <a:rPr lang="en-US" sz="1700" kern="1200" dirty="0" err="1"/>
            <a:t>edellyttää</a:t>
          </a:r>
          <a:r>
            <a:rPr lang="en-US" sz="1700" kern="1200" dirty="0"/>
            <a:t> </a:t>
          </a:r>
          <a:r>
            <a:rPr lang="en-US" sz="1700" kern="1200" dirty="0" err="1"/>
            <a:t>henkilökunnaltaan</a:t>
          </a:r>
          <a:r>
            <a:rPr lang="en-US" sz="1700" kern="1200" dirty="0"/>
            <a:t> ja </a:t>
          </a:r>
          <a:r>
            <a:rPr lang="en-US" sz="1700" kern="1200" dirty="0" err="1"/>
            <a:t>opiskelijoiltaan</a:t>
          </a:r>
          <a:r>
            <a:rPr lang="en-US" sz="1700" kern="1200" dirty="0"/>
            <a:t> </a:t>
          </a:r>
          <a:r>
            <a:rPr lang="en-US" sz="1700" kern="1200" dirty="0" err="1"/>
            <a:t>sitoutumista</a:t>
          </a:r>
          <a:r>
            <a:rPr lang="en-US" sz="1700" kern="1200" dirty="0"/>
            <a:t> </a:t>
          </a:r>
          <a:r>
            <a:rPr lang="en-US" sz="1700" kern="1200" dirty="0" err="1"/>
            <a:t>hyvään</a:t>
          </a:r>
          <a:r>
            <a:rPr lang="en-US" sz="1700" kern="1200" dirty="0"/>
            <a:t> </a:t>
          </a:r>
          <a:r>
            <a:rPr lang="en-US" sz="1700" kern="1200" dirty="0" err="1"/>
            <a:t>käytökseen</a:t>
          </a:r>
          <a:r>
            <a:rPr lang="en-US" sz="1700" kern="1200" dirty="0"/>
            <a:t> ja </a:t>
          </a:r>
          <a:r>
            <a:rPr lang="en-US" sz="1700" kern="1200" dirty="0" err="1"/>
            <a:t>toisten</a:t>
          </a:r>
          <a:r>
            <a:rPr lang="en-US" sz="1700" kern="1200" dirty="0"/>
            <a:t> </a:t>
          </a:r>
          <a:r>
            <a:rPr lang="en-US" sz="1700" kern="1200" dirty="0" err="1"/>
            <a:t>kunnioittamiseen</a:t>
          </a:r>
          <a:endParaRPr lang="en-US" sz="1700" kern="1200" dirty="0"/>
        </a:p>
        <a:p>
          <a:pPr marL="171450" lvl="1" indent="-171450" algn="l" defTabSz="755650">
            <a:lnSpc>
              <a:spcPct val="90000"/>
            </a:lnSpc>
            <a:spcBef>
              <a:spcPct val="0"/>
            </a:spcBef>
            <a:spcAft>
              <a:spcPct val="15000"/>
            </a:spcAft>
            <a:buChar char="•"/>
          </a:pPr>
          <a:r>
            <a:rPr lang="en-US" sz="1700" kern="1200" dirty="0"/>
            <a:t>Aalto-yliopisto </a:t>
          </a:r>
          <a:r>
            <a:rPr lang="en-US" sz="1700" kern="1200" dirty="0" err="1"/>
            <a:t>ei</a:t>
          </a:r>
          <a:r>
            <a:rPr lang="en-US" sz="1700" kern="1200" dirty="0"/>
            <a:t> </a:t>
          </a:r>
          <a:r>
            <a:rPr lang="en-US" sz="1700" kern="1200" dirty="0" err="1"/>
            <a:t>hyväksy</a:t>
          </a:r>
          <a:r>
            <a:rPr lang="en-US" sz="1700" kern="1200" dirty="0"/>
            <a:t> </a:t>
          </a:r>
          <a:r>
            <a:rPr lang="en-US" sz="1700" kern="1200" dirty="0" err="1"/>
            <a:t>minkäänlaista</a:t>
          </a:r>
          <a:r>
            <a:rPr lang="en-US" sz="1700" kern="1200" dirty="0"/>
            <a:t> </a:t>
          </a:r>
          <a:r>
            <a:rPr lang="en-US" sz="1700" kern="1200" dirty="0" err="1"/>
            <a:t>epäasiallista</a:t>
          </a:r>
          <a:r>
            <a:rPr lang="en-US" sz="1700" kern="1200" dirty="0"/>
            <a:t> </a:t>
          </a:r>
          <a:r>
            <a:rPr lang="en-US" sz="1700" kern="1200" dirty="0" err="1"/>
            <a:t>käytöstä</a:t>
          </a:r>
          <a:r>
            <a:rPr lang="en-US" sz="1700" kern="1200" dirty="0"/>
            <a:t>, </a:t>
          </a:r>
          <a:r>
            <a:rPr lang="en-US" sz="1700" kern="1200" dirty="0" err="1"/>
            <a:t>kiusaamista</a:t>
          </a:r>
          <a:r>
            <a:rPr lang="en-US" sz="1700" kern="1200" dirty="0"/>
            <a:t> tai </a:t>
          </a:r>
          <a:r>
            <a:rPr lang="en-US" sz="1700" kern="1200" dirty="0" err="1"/>
            <a:t>seksuaalista</a:t>
          </a:r>
          <a:r>
            <a:rPr lang="en-US" sz="1700" kern="1200" dirty="0"/>
            <a:t> </a:t>
          </a:r>
          <a:r>
            <a:rPr lang="en-US" sz="1700" kern="1200" dirty="0" err="1"/>
            <a:t>häirintää</a:t>
          </a:r>
          <a:r>
            <a:rPr lang="en-US" sz="1700" kern="1200" dirty="0"/>
            <a:t>. </a:t>
          </a:r>
        </a:p>
        <a:p>
          <a:pPr marL="171450" lvl="1" indent="-171450" algn="l" defTabSz="755650">
            <a:lnSpc>
              <a:spcPct val="90000"/>
            </a:lnSpc>
            <a:spcBef>
              <a:spcPct val="0"/>
            </a:spcBef>
            <a:spcAft>
              <a:spcPct val="15000"/>
            </a:spcAft>
            <a:buChar char="•"/>
          </a:pPr>
          <a:r>
            <a:rPr lang="fi-FI" sz="1700" kern="1200" dirty="0"/>
            <a:t>Mikäli koet tulleesi häirityksi tai kohdelluksi epäasiallisesti, vie asiaa rohkeasti eteenpäin ja pyydä apua: tukea on saatavilla ja Aallossa on selkeät ja yhtenäiset toimintamallit häirintään ja epäasialliseen kohteluun puuttumisessa. </a:t>
          </a:r>
          <a:endParaRPr lang="en-US" sz="1700" kern="1200" dirty="0"/>
        </a:p>
      </dsp:txBody>
      <dsp:txXfrm>
        <a:off x="0" y="298231"/>
        <a:ext cx="8207374" cy="2356200"/>
      </dsp:txXfrm>
    </dsp:sp>
    <dsp:sp modelId="{DB57DEC8-50AA-4D0D-9646-2462C2DAF085}">
      <dsp:nvSpPr>
        <dsp:cNvPr id="0" name=""/>
        <dsp:cNvSpPr/>
      </dsp:nvSpPr>
      <dsp:spPr>
        <a:xfrm>
          <a:off x="410368" y="47311"/>
          <a:ext cx="5745161"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marL="0" lvl="0" indent="0" algn="l" defTabSz="755650">
            <a:lnSpc>
              <a:spcPct val="90000"/>
            </a:lnSpc>
            <a:spcBef>
              <a:spcPct val="0"/>
            </a:spcBef>
            <a:spcAft>
              <a:spcPct val="35000"/>
            </a:spcAft>
            <a:buNone/>
          </a:pPr>
          <a:r>
            <a:rPr lang="en-US" sz="1700" kern="1200"/>
            <a:t>Häirintä ja epäasiallinen käytös </a:t>
          </a:r>
        </a:p>
      </dsp:txBody>
      <dsp:txXfrm>
        <a:off x="434866" y="71809"/>
        <a:ext cx="5696165" cy="452844"/>
      </dsp:txXfrm>
    </dsp:sp>
    <dsp:sp modelId="{105DDB6F-BAC1-48A8-B693-BDD6715CDABE}">
      <dsp:nvSpPr>
        <dsp:cNvPr id="0" name=""/>
        <dsp:cNvSpPr/>
      </dsp:nvSpPr>
      <dsp:spPr>
        <a:xfrm>
          <a:off x="0" y="2997151"/>
          <a:ext cx="8207374" cy="1419075"/>
        </a:xfrm>
        <a:prstGeom prst="rect">
          <a:avLst/>
        </a:prstGeom>
        <a:solidFill>
          <a:schemeClr val="lt1">
            <a:alpha val="90000"/>
            <a:hueOff val="0"/>
            <a:satOff val="0"/>
            <a:lumOff val="0"/>
            <a:alphaOff val="0"/>
          </a:schemeClr>
        </a:solidFill>
        <a:ln w="25400" cap="flat" cmpd="sng" algn="ctr">
          <a:solidFill>
            <a:schemeClr val="accent2">
              <a:hueOff val="-8790100"/>
              <a:satOff val="14545"/>
              <a:lumOff val="-20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983" tIns="354076" rIns="636983" bIns="120904" numCol="1" spcCol="1270" anchor="t" anchorCtr="0">
          <a:noAutofit/>
        </a:bodyPr>
        <a:lstStyle/>
        <a:p>
          <a:pPr marL="171450" lvl="1" indent="-171450" algn="l" defTabSz="755650">
            <a:lnSpc>
              <a:spcPct val="90000"/>
            </a:lnSpc>
            <a:spcBef>
              <a:spcPct val="0"/>
            </a:spcBef>
            <a:spcAft>
              <a:spcPct val="15000"/>
            </a:spcAft>
            <a:buFont typeface="+mj-lt"/>
            <a:buAutoNum type="arabicPeriod"/>
          </a:pPr>
          <a:r>
            <a:rPr lang="fi-FI" sz="1700" kern="1200" dirty="0"/>
            <a:t>Ota kokemasi epäasiallinen kohtelu tai häirintä puheeksi. Kerro asianosaiselle henkilölle, ettei tämä käyttäydy asiallisesti ja pyydä häntä lopettamaan. </a:t>
          </a:r>
          <a:endParaRPr lang="en-US" sz="1700" kern="1200" dirty="0"/>
        </a:p>
        <a:p>
          <a:pPr marL="171450" lvl="1" indent="-171450" algn="l" defTabSz="755650">
            <a:lnSpc>
              <a:spcPct val="90000"/>
            </a:lnSpc>
            <a:spcBef>
              <a:spcPct val="0"/>
            </a:spcBef>
            <a:spcAft>
              <a:spcPct val="15000"/>
            </a:spcAft>
            <a:buFont typeface="+mj-lt"/>
            <a:buAutoNum type="arabicPeriod"/>
          </a:pPr>
          <a:r>
            <a:rPr lang="fi-FI" sz="1700" kern="1200" dirty="0"/>
            <a:t>Kirjoita ylös mitä tapahtui, milloin tapahtui ja kuka todisti tapahtunutta. </a:t>
          </a:r>
          <a:endParaRPr lang="en-US" sz="1700" kern="1200" dirty="0"/>
        </a:p>
      </dsp:txBody>
      <dsp:txXfrm>
        <a:off x="0" y="2997151"/>
        <a:ext cx="8207374" cy="1419075"/>
      </dsp:txXfrm>
    </dsp:sp>
    <dsp:sp modelId="{1627F6BA-5425-46B7-A3C1-39013D21CFEE}">
      <dsp:nvSpPr>
        <dsp:cNvPr id="0" name=""/>
        <dsp:cNvSpPr/>
      </dsp:nvSpPr>
      <dsp:spPr>
        <a:xfrm>
          <a:off x="410368" y="2746231"/>
          <a:ext cx="5745161" cy="501840"/>
        </a:xfrm>
        <a:prstGeom prst="roundRect">
          <a:avLst/>
        </a:prstGeom>
        <a:solidFill>
          <a:schemeClr val="accent2">
            <a:hueOff val="-8790100"/>
            <a:satOff val="14545"/>
            <a:lumOff val="-2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53" tIns="0" rIns="217153" bIns="0" numCol="1" spcCol="1270" anchor="ctr" anchorCtr="0">
          <a:noAutofit/>
        </a:bodyPr>
        <a:lstStyle/>
        <a:p>
          <a:pPr marL="0" lvl="0" indent="0" algn="l" defTabSz="755650">
            <a:lnSpc>
              <a:spcPct val="90000"/>
            </a:lnSpc>
            <a:spcBef>
              <a:spcPct val="0"/>
            </a:spcBef>
            <a:spcAft>
              <a:spcPct val="35000"/>
            </a:spcAft>
            <a:buNone/>
          </a:pPr>
          <a:r>
            <a:rPr lang="en-US" sz="1700" kern="1200"/>
            <a:t>Ensimmäiset askeleet tilanteisiin, jos kohtaat häirintää tai epäasiallista käytöstä: </a:t>
          </a:r>
        </a:p>
      </dsp:txBody>
      <dsp:txXfrm>
        <a:off x="434866" y="2770729"/>
        <a:ext cx="5696165"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8/23/2022</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23.8.2022</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F164E42-DED0-9246-9B1B-B67105F62D49}" type="slidenum">
              <a:rPr lang="en-US" smtClean="0"/>
              <a:t>4</a:t>
            </a:fld>
            <a:endParaRPr lang="en-US"/>
          </a:p>
        </p:txBody>
      </p:sp>
    </p:spTree>
    <p:extLst>
      <p:ext uri="{BB962C8B-B14F-4D97-AF65-F5344CB8AC3E}">
        <p14:creationId xmlns:p14="http://schemas.microsoft.com/office/powerpoint/2010/main" val="229319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164940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Piittaamattomuudella tarkoitetaan laiminlyöntejä ja holtittomuutta tieteellisen tai taiteellisen tutkimuksen suorittamisessa ja teoksen tekemisessä. Esimerkiksi muiden tekijöiden osuuden vähättely julkaisuissa, puutteellinen viittaaminen aikaisempiin teoksiin ja niiden käytön tai käytettyjen menetelmien huolimaton ja harhaanjohtava raportointi voivat olla piittaamattomuutta. </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10</a:t>
            </a:fld>
            <a:endParaRPr lang="fi-FI"/>
          </a:p>
        </p:txBody>
      </p:sp>
    </p:spTree>
    <p:extLst>
      <p:ext uri="{BB962C8B-B14F-4D97-AF65-F5344CB8AC3E}">
        <p14:creationId xmlns:p14="http://schemas.microsoft.com/office/powerpoint/2010/main" val="11767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12</a:t>
            </a:fld>
            <a:endParaRPr lang="fi-FI"/>
          </a:p>
        </p:txBody>
      </p:sp>
    </p:spTree>
    <p:extLst>
      <p:ext uri="{BB962C8B-B14F-4D97-AF65-F5344CB8AC3E}">
        <p14:creationId xmlns:p14="http://schemas.microsoft.com/office/powerpoint/2010/main" val="21149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13</a:t>
            </a:fld>
            <a:endParaRPr lang="fi-FI"/>
          </a:p>
        </p:txBody>
      </p:sp>
    </p:spTree>
    <p:extLst>
      <p:ext uri="{BB962C8B-B14F-4D97-AF65-F5344CB8AC3E}">
        <p14:creationId xmlns:p14="http://schemas.microsoft.com/office/powerpoint/2010/main" val="143947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14</a:t>
            </a:fld>
            <a:endParaRPr lang="fi-FI"/>
          </a:p>
        </p:txBody>
      </p:sp>
    </p:spTree>
    <p:extLst>
      <p:ext uri="{BB962C8B-B14F-4D97-AF65-F5344CB8AC3E}">
        <p14:creationId xmlns:p14="http://schemas.microsoft.com/office/powerpoint/2010/main" val="169854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Päivitä punaisella oleviin koulukohtaiset tiedot. </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15</a:t>
            </a:fld>
            <a:endParaRPr lang="fi-FI"/>
          </a:p>
        </p:txBody>
      </p:sp>
    </p:spTree>
    <p:extLst>
      <p:ext uri="{BB962C8B-B14F-4D97-AF65-F5344CB8AC3E}">
        <p14:creationId xmlns:p14="http://schemas.microsoft.com/office/powerpoint/2010/main" val="323839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Mikä ei ole epäasiallista kohtelua, kiusaamista, häirintää?</a:t>
            </a:r>
          </a:p>
          <a:p>
            <a:r>
              <a:rPr lang="fi-FI" dirty="0"/>
              <a:t>Mikäli</a:t>
            </a:r>
            <a:r>
              <a:rPr lang="fi-FI" baseline="0" dirty="0"/>
              <a:t> palautat kurssitehtävän myöhässä, niin opettajalla on oikeus esimerkiksi antaa ylimääräinen tehtävä tai alentaa arvosanaa. </a:t>
            </a:r>
          </a:p>
          <a:p>
            <a:r>
              <a:rPr lang="fi-FI" baseline="0" dirty="0"/>
              <a:t>Opintosuorituksiin liittyvä palaute ja kritiikki </a:t>
            </a:r>
            <a:endParaRPr lang="fi-FI" dirty="0"/>
          </a:p>
          <a:p>
            <a:r>
              <a:rPr lang="fi-FI" dirty="0"/>
              <a:t>opintoihin liittyvistä päätöksistä tai tulkinnoista syntyy ristiriitoja</a:t>
            </a:r>
          </a:p>
          <a:p>
            <a:r>
              <a:rPr lang="fi-FI" dirty="0"/>
              <a:t>opiskeluun liittyvien ongelmatilanteiden käsittely</a:t>
            </a:r>
          </a:p>
          <a:p>
            <a:r>
              <a:rPr lang="fi-FI" dirty="0"/>
              <a:t>annetaan kurinpidollinen rangaistus </a:t>
            </a:r>
          </a:p>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16</a:t>
            </a:fld>
            <a:endParaRPr lang="fi-FI"/>
          </a:p>
        </p:txBody>
      </p:sp>
    </p:spTree>
    <p:extLst>
      <p:ext uri="{BB962C8B-B14F-4D97-AF65-F5344CB8AC3E}">
        <p14:creationId xmlns:p14="http://schemas.microsoft.com/office/powerpoint/2010/main" val="15467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005EB8"/>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EF3340"/>
                </a:solidFill>
              </a:defRPr>
            </a:lvl1pPr>
          </a:lstStyle>
          <a:p>
            <a:r>
              <a:rPr lang="en-US"/>
              <a:t>Click to edit Master title style</a:t>
            </a:r>
            <a:endParaRPr lang="en-US" dirty="0"/>
          </a:p>
        </p:txBody>
      </p:sp>
      <p:sp>
        <p:nvSpPr>
          <p:cNvPr id="8"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41884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468313" y="1633364"/>
            <a:ext cx="3319477" cy="2694083"/>
          </a:xfrm>
          <a:prstGeom prst="rect">
            <a:avLst/>
          </a:prstGeom>
        </p:spPr>
        <p:txBody>
          <a:bodyPr lIns="0" tIns="0" rIns="0" bIns="0" anchor="t">
            <a:noAutofit/>
          </a:bodyPr>
          <a:lstStyle>
            <a:lvl1pPr algn="l">
              <a:lnSpc>
                <a:spcPct val="80000"/>
              </a:lnSpc>
              <a:defRPr sz="6000" b="1" spc="-200">
                <a:solidFill>
                  <a:srgbClr val="FFCD00"/>
                </a:solidFill>
              </a:defRPr>
            </a:lvl1pPr>
          </a:lstStyle>
          <a:p>
            <a:r>
              <a:rPr lang="en-US"/>
              <a:t>Click to edit Master title style</a:t>
            </a:r>
            <a:endParaRPr lang="en-US" dirty="0"/>
          </a:p>
        </p:txBody>
      </p:sp>
      <p:sp>
        <p:nvSpPr>
          <p:cNvPr id="7" name="Subtitle 2"/>
          <p:cNvSpPr>
            <a:spLocks noGrp="1"/>
          </p:cNvSpPr>
          <p:nvPr>
            <p:ph type="subTitle" idx="1"/>
          </p:nvPr>
        </p:nvSpPr>
        <p:spPr>
          <a:xfrm>
            <a:off x="468313" y="4507364"/>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91656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23.8.2022</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t>23.8.2022</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7F3C5285-7526-43D5-81FF-B1103F667C54}" type="datetime1">
              <a:rPr lang="fi-FI" smtClean="0"/>
              <a:t>23.8.2022</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23.8.2022</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t>23.8.2022</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fld id="{42FBD0ED-27AA-4BEE-8827-0A59147D95E5}" type="datetime1">
              <a:rPr lang="fi-FI" smtClean="0"/>
              <a:t>23.8.2022</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23.8.2022</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98" y="4708068"/>
            <a:ext cx="2270067" cy="961200"/>
          </a:xfrm>
          <a:prstGeom prst="rect">
            <a:avLst/>
          </a:prstGeom>
        </p:spPr>
      </p:pic>
    </p:spTree>
    <p:extLst>
      <p:ext uri="{BB962C8B-B14F-4D97-AF65-F5344CB8AC3E}">
        <p14:creationId xmlns:p14="http://schemas.microsoft.com/office/powerpoint/2010/main" val="2193211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Headline</a:t>
            </a:r>
          </a:p>
        </p:txBody>
      </p:sp>
      <p:sp>
        <p:nvSpPr>
          <p:cNvPr id="8" name="Text Placeholder 3"/>
          <p:cNvSpPr>
            <a:spLocks noGrp="1"/>
          </p:cNvSpPr>
          <p:nvPr>
            <p:ph type="body" sz="half" idx="2" hasCustomPrompt="1"/>
          </p:nvPr>
        </p:nvSpPr>
        <p:spPr>
          <a:xfrm>
            <a:off x="431801"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No Image - Sub</a:t>
            </a:r>
          </a:p>
        </p:txBody>
      </p:sp>
      <p:sp>
        <p:nvSpPr>
          <p:cNvPr id="9" name="Text Placeholder 3"/>
          <p:cNvSpPr>
            <a:spLocks noGrp="1"/>
          </p:cNvSpPr>
          <p:nvPr>
            <p:ph type="body" sz="half" idx="12" hasCustomPrompt="1"/>
          </p:nvPr>
        </p:nvSpPr>
        <p:spPr>
          <a:xfrm>
            <a:off x="5966373" y="4683765"/>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1" name="Text Placeholder 3"/>
          <p:cNvSpPr>
            <a:spLocks noGrp="1"/>
          </p:cNvSpPr>
          <p:nvPr>
            <p:ph type="body" sz="half" idx="13" hasCustomPrompt="1"/>
          </p:nvPr>
        </p:nvSpPr>
        <p:spPr>
          <a:xfrm>
            <a:off x="5966373" y="5010897"/>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53217"/>
            <a:ext cx="1734813" cy="1861783"/>
          </a:xfrm>
          <a:prstGeom prst="rect">
            <a:avLst/>
          </a:prstGeom>
        </p:spPr>
      </p:pic>
    </p:spTree>
    <p:extLst>
      <p:ext uri="{BB962C8B-B14F-4D97-AF65-F5344CB8AC3E}">
        <p14:creationId xmlns:p14="http://schemas.microsoft.com/office/powerpoint/2010/main" val="1058804694"/>
      </p:ext>
    </p:extLst>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4828580"/>
            <a:ext cx="2025396" cy="845820"/>
          </a:xfrm>
          <a:prstGeom prst="rect">
            <a:avLst/>
          </a:prstGeom>
        </p:spPr>
      </p:pic>
      <p:sp>
        <p:nvSpPr>
          <p:cNvPr id="11" name="Text Placeholder 3"/>
          <p:cNvSpPr>
            <a:spLocks noGrp="1"/>
          </p:cNvSpPr>
          <p:nvPr>
            <p:ph type="body" sz="half" idx="10" hasCustomPrompt="1"/>
          </p:nvPr>
        </p:nvSpPr>
        <p:spPr>
          <a:xfrm>
            <a:off x="292355" y="215948"/>
            <a:ext cx="8492897" cy="1110638"/>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00"/>
            </a:lvl2pPr>
            <a:lvl3pPr marL="617160" indent="0">
              <a:buNone/>
              <a:defRPr sz="800"/>
            </a:lvl3pPr>
            <a:lvl4pPr marL="925738" indent="0">
              <a:buNone/>
              <a:defRPr sz="700"/>
            </a:lvl4pPr>
            <a:lvl5pPr marL="1234319" indent="0">
              <a:buNone/>
              <a:defRPr sz="700"/>
            </a:lvl5pPr>
            <a:lvl6pPr marL="1542897" indent="0">
              <a:buNone/>
              <a:defRPr sz="700"/>
            </a:lvl6pPr>
            <a:lvl7pPr marL="1851476" indent="0">
              <a:buNone/>
              <a:defRPr sz="700"/>
            </a:lvl7pPr>
            <a:lvl8pPr marL="2160054" indent="0">
              <a:buNone/>
              <a:defRPr sz="700"/>
            </a:lvl8pPr>
            <a:lvl9pPr marL="2468637" indent="0">
              <a:buNone/>
              <a:defRPr sz="700"/>
            </a:lvl9pPr>
          </a:lstStyle>
          <a:p>
            <a:pPr lvl="0"/>
            <a:r>
              <a:rPr lang="en-US"/>
              <a:t>Body slide title </a:t>
            </a:r>
          </a:p>
        </p:txBody>
      </p:sp>
      <p:sp>
        <p:nvSpPr>
          <p:cNvPr id="13" name="Text Placeholder 3"/>
          <p:cNvSpPr>
            <a:spLocks noGrp="1"/>
          </p:cNvSpPr>
          <p:nvPr>
            <p:ph type="body" sz="half" idx="11" hasCustomPrompt="1"/>
          </p:nvPr>
        </p:nvSpPr>
        <p:spPr>
          <a:xfrm>
            <a:off x="292355" y="1563761"/>
            <a:ext cx="8492897" cy="3388289"/>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panose="020B0604020202020204" pitchFamily="34" charset="0"/>
              <a:buNone/>
              <a:tabLst/>
              <a:defRPr sz="1900" b="1" baseline="0">
                <a:solidFill>
                  <a:schemeClr val="tx1"/>
                </a:solidFill>
              </a:defRPr>
            </a:lvl1pPr>
            <a:lvl2pPr marL="565730" indent="-244293">
              <a:buFont typeface="Arial" panose="020B0604020202020204" pitchFamily="34" charset="0"/>
              <a:buChar char="•"/>
              <a:defRPr sz="1900"/>
            </a:lvl2pPr>
            <a:lvl3pPr marL="724305" indent="-158576">
              <a:buFont typeface="Arial" panose="020B0604020202020204" pitchFamily="34" charset="0"/>
              <a:buChar char="•"/>
              <a:defRPr sz="1400"/>
            </a:lvl3pPr>
            <a:lvl4pPr marL="925738" indent="0">
              <a:buNone/>
              <a:defRPr sz="700"/>
            </a:lvl4pPr>
            <a:lvl5pPr marL="1234319" indent="0">
              <a:buNone/>
              <a:defRPr sz="700"/>
            </a:lvl5pPr>
            <a:lvl6pPr marL="1542897" indent="0">
              <a:buNone/>
              <a:defRPr sz="700"/>
            </a:lvl6pPr>
            <a:lvl7pPr marL="1851476" indent="0">
              <a:buNone/>
              <a:defRPr sz="700"/>
            </a:lvl7pPr>
            <a:lvl8pPr marL="2160054" indent="0">
              <a:buNone/>
              <a:defRPr sz="700"/>
            </a:lvl8pPr>
            <a:lvl9pPr marL="2468637" indent="0">
              <a:buNone/>
              <a:defRPr sz="70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3214469845"/>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306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7. Divider - white - Text and image">
    <p:spTree>
      <p:nvGrpSpPr>
        <p:cNvPr id="1" name=""/>
        <p:cNvGrpSpPr/>
        <p:nvPr/>
      </p:nvGrpSpPr>
      <p:grpSpPr>
        <a:xfrm>
          <a:off x="0" y="0"/>
          <a:ext cx="0" cy="0"/>
          <a:chOff x="0" y="0"/>
          <a:chExt cx="0" cy="0"/>
        </a:xfrm>
      </p:grpSpPr>
      <p:sp>
        <p:nvSpPr>
          <p:cNvPr id="6" name="Picture Placeholder 2"/>
          <p:cNvSpPr>
            <a:spLocks noGrp="1"/>
          </p:cNvSpPr>
          <p:nvPr>
            <p:ph type="pic" idx="11" hasCustomPrompt="1"/>
          </p:nvPr>
        </p:nvSpPr>
        <p:spPr>
          <a:xfrm>
            <a:off x="4710794" y="0"/>
            <a:ext cx="4433207"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12"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20000"/>
              </a:lnSpc>
              <a:spcAft>
                <a:spcPts val="1200"/>
              </a:spcAft>
              <a:buNone/>
              <a:defRPr sz="2100" b="1">
                <a:solidFill>
                  <a:schemeClr val="tx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pic>
        <p:nvPicPr>
          <p:cNvPr id="9" name="Kuva 6">
            <a:extLst>
              <a:ext uri="{FF2B5EF4-FFF2-40B4-BE49-F238E27FC236}">
                <a16:creationId xmlns:a16="http://schemas.microsoft.com/office/drawing/2014/main" id="{182298C0-1F7C-804D-B5B4-906E6BD6F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60000"/>
            <a:ext cx="2052735" cy="952486"/>
          </a:xfrm>
          <a:prstGeom prst="rect">
            <a:avLst/>
          </a:prstGeom>
        </p:spPr>
      </p:pic>
      <p:sp>
        <p:nvSpPr>
          <p:cNvPr id="13" name="Päivämäärän paikkamerkki 5">
            <a:extLst>
              <a:ext uri="{FF2B5EF4-FFF2-40B4-BE49-F238E27FC236}">
                <a16:creationId xmlns:a16="http://schemas.microsoft.com/office/drawing/2014/main" id="{ADEE6A68-3E95-8142-A96C-3931BF745D81}"/>
              </a:ext>
            </a:extLst>
          </p:cNvPr>
          <p:cNvSpPr>
            <a:spLocks noGrp="1"/>
          </p:cNvSpPr>
          <p:nvPr>
            <p:ph type="dt" sz="half" idx="13"/>
          </p:nvPr>
        </p:nvSpPr>
        <p:spPr>
          <a:xfrm>
            <a:off x="6678800" y="5191934"/>
            <a:ext cx="2057400" cy="195432"/>
          </a:xfrm>
        </p:spPr>
        <p:txBody>
          <a:bodyPr/>
          <a:lstStyle/>
          <a:p>
            <a:r>
              <a:rPr lang="fi-FI"/>
              <a:t>dd.mm.yyyy</a:t>
            </a:r>
            <a:endParaRPr lang="en-US"/>
          </a:p>
        </p:txBody>
      </p:sp>
      <p:sp>
        <p:nvSpPr>
          <p:cNvPr id="14" name="Alatunnisteen paikkamerkki 8">
            <a:extLst>
              <a:ext uri="{FF2B5EF4-FFF2-40B4-BE49-F238E27FC236}">
                <a16:creationId xmlns:a16="http://schemas.microsoft.com/office/drawing/2014/main" id="{AD00176E-9212-664A-9AC5-1740DBBE4CD1}"/>
              </a:ext>
            </a:extLst>
          </p:cNvPr>
          <p:cNvSpPr>
            <a:spLocks noGrp="1"/>
          </p:cNvSpPr>
          <p:nvPr>
            <p:ph type="ftr" sz="quarter" idx="14"/>
          </p:nvPr>
        </p:nvSpPr>
        <p:spPr>
          <a:xfrm>
            <a:off x="3028950" y="5388000"/>
            <a:ext cx="3086100" cy="192000"/>
          </a:xfrm>
        </p:spPr>
        <p:txBody>
          <a:bodyPr/>
          <a:lstStyle/>
          <a:p>
            <a:r>
              <a:rPr lang="fi-FI" err="1"/>
              <a:t>Your</a:t>
            </a:r>
            <a:r>
              <a:rPr lang="fi-FI"/>
              <a:t> text </a:t>
            </a:r>
            <a:r>
              <a:rPr lang="fi-FI" err="1"/>
              <a:t>here</a:t>
            </a:r>
            <a:endParaRPr lang="fi-FI"/>
          </a:p>
        </p:txBody>
      </p:sp>
      <p:sp>
        <p:nvSpPr>
          <p:cNvPr id="15" name="Dian numeron paikkamerkki 9">
            <a:extLst>
              <a:ext uri="{FF2B5EF4-FFF2-40B4-BE49-F238E27FC236}">
                <a16:creationId xmlns:a16="http://schemas.microsoft.com/office/drawing/2014/main" id="{C562D849-953C-6F49-B65F-D87A8A35A064}"/>
              </a:ext>
            </a:extLst>
          </p:cNvPr>
          <p:cNvSpPr>
            <a:spLocks noGrp="1"/>
          </p:cNvSpPr>
          <p:nvPr>
            <p:ph type="sldNum" sz="quarter" idx="15"/>
          </p:nvPr>
        </p:nvSpPr>
        <p:spPr>
          <a:xfrm>
            <a:off x="6678800" y="5387366"/>
            <a:ext cx="2057400" cy="192026"/>
          </a:xfrm>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379849674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7432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86582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59530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186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760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23.8.2022</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9" r:id="rId22"/>
    <p:sldLayoutId id="2147484770" r:id="rId23"/>
    <p:sldLayoutId id="2147484772" r:id="rId24"/>
    <p:sldLayoutId id="2147484773" r:id="rId25"/>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anni.rintala@aalto.fi"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mailto:hairinta@ayy.f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nto.aalto.fi/pages/viewpage.action?pageId=327997"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tudies-chem@aalto.fi"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into.aalto.fi/pages/viewpage.action?pageId=327998"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mailto:studentservices@aalto.fi"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into.aalto.fi/display/fiopisk/Opinto-+ja+uraohjauspsykologit" TargetMode="External"/><Relationship Id="rId5" Type="http://schemas.openxmlformats.org/officeDocument/2006/relationships/hyperlink" Target="https://into.aalto.fi/display/enopisk/Starting+Point+of+Wellbeing" TargetMode="External"/><Relationship Id="rId4" Type="http://schemas.openxmlformats.org/officeDocument/2006/relationships/hyperlink" Target="https://www.aalto.fi/fi/palvelut/henkilokohtaisten-opintojarjestelyiden-yhteyshenkilo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into.aalto.fi/pages/viewpage.action?pageId=4860049"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Fuksi-info</a:t>
            </a:r>
            <a:br>
              <a:rPr lang="fi-FI" dirty="0"/>
            </a:br>
            <a:br>
              <a:rPr lang="fi-FI" dirty="0"/>
            </a:br>
            <a:endParaRPr lang="fi-FI" dirty="0"/>
          </a:p>
        </p:txBody>
      </p:sp>
      <p:sp>
        <p:nvSpPr>
          <p:cNvPr id="3" name="Subtitle 2"/>
          <p:cNvSpPr>
            <a:spLocks noGrp="1"/>
          </p:cNvSpPr>
          <p:nvPr>
            <p:ph type="subTitle" idx="1"/>
          </p:nvPr>
        </p:nvSpPr>
        <p:spPr/>
        <p:txBody>
          <a:bodyPr>
            <a:normAutofit/>
          </a:bodyPr>
          <a:lstStyle/>
          <a:p>
            <a:r>
              <a:rPr lang="fi-FI" dirty="0"/>
              <a:t>Anni Rintala</a:t>
            </a:r>
          </a:p>
          <a:p>
            <a:r>
              <a:rPr lang="fi-FI" dirty="0"/>
              <a:t>Opintoasiainpäällikkö</a:t>
            </a:r>
          </a:p>
          <a:p>
            <a:endParaRPr lang="fi-FI" dirty="0"/>
          </a:p>
        </p:txBody>
      </p:sp>
    </p:spTree>
    <p:extLst>
      <p:ext uri="{BB962C8B-B14F-4D97-AF65-F5344CB8AC3E}">
        <p14:creationId xmlns:p14="http://schemas.microsoft.com/office/powerpoint/2010/main" val="247023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Eettisten sääntöjen rikkomukset</a:t>
            </a:r>
          </a:p>
        </p:txBody>
      </p:sp>
      <p:sp>
        <p:nvSpPr>
          <p:cNvPr id="3" name="Content Placeholder 2"/>
          <p:cNvSpPr>
            <a:spLocks noGrp="1"/>
          </p:cNvSpPr>
          <p:nvPr>
            <p:ph sz="quarter" idx="14"/>
          </p:nvPr>
        </p:nvSpPr>
        <p:spPr>
          <a:xfrm>
            <a:off x="468314" y="1273324"/>
            <a:ext cx="8207374" cy="3528392"/>
          </a:xfrm>
        </p:spPr>
        <p:txBody>
          <a:bodyPr/>
          <a:lstStyle/>
          <a:p>
            <a:r>
              <a:rPr lang="fi-FI" dirty="0"/>
              <a:t>Piittaamattomuus hyvistä tieteellisistä käytännöistä</a:t>
            </a:r>
          </a:p>
          <a:p>
            <a:r>
              <a:rPr lang="fi-FI" dirty="0"/>
              <a:t>(</a:t>
            </a:r>
            <a:r>
              <a:rPr lang="fi-FI" dirty="0" err="1"/>
              <a:t>Disregard</a:t>
            </a:r>
            <a:r>
              <a:rPr lang="fi-FI" dirty="0"/>
              <a:t> for </a:t>
            </a:r>
            <a:r>
              <a:rPr lang="fi-FI" dirty="0" err="1"/>
              <a:t>responsible</a:t>
            </a:r>
            <a:r>
              <a:rPr lang="fi-FI" dirty="0"/>
              <a:t> </a:t>
            </a:r>
            <a:r>
              <a:rPr lang="fi-FI" dirty="0" err="1"/>
              <a:t>conduct</a:t>
            </a:r>
            <a:r>
              <a:rPr lang="fi-FI" dirty="0"/>
              <a:t> of </a:t>
            </a:r>
            <a:r>
              <a:rPr lang="fi-FI" dirty="0" err="1"/>
              <a:t>research</a:t>
            </a:r>
            <a:r>
              <a:rPr lang="fi-FI" dirty="0"/>
              <a:t> </a:t>
            </a:r>
            <a:r>
              <a:rPr lang="fi-FI" dirty="0" err="1"/>
              <a:t>practices</a:t>
            </a:r>
            <a:r>
              <a:rPr lang="fi-FI" dirty="0"/>
              <a:t>)</a:t>
            </a:r>
          </a:p>
          <a:p>
            <a:endParaRPr lang="fi-FI" dirty="0"/>
          </a:p>
          <a:p>
            <a:r>
              <a:rPr lang="fi-FI" dirty="0"/>
              <a:t>Vilpillinen menettely opinnoissa (</a:t>
            </a:r>
            <a:r>
              <a:rPr lang="fi-FI" dirty="0" err="1"/>
              <a:t>Miscunduct</a:t>
            </a:r>
            <a:r>
              <a:rPr lang="fi-FI" dirty="0"/>
              <a:t> in </a:t>
            </a:r>
            <a:r>
              <a:rPr lang="fi-FI" dirty="0" err="1"/>
              <a:t>studying</a:t>
            </a:r>
            <a:r>
              <a:rPr lang="fi-FI" dirty="0"/>
              <a:t>)</a:t>
            </a:r>
          </a:p>
          <a:p>
            <a:pPr lvl="1"/>
            <a:r>
              <a:rPr lang="fi-FI" dirty="0"/>
              <a:t>Tenttivilppi (</a:t>
            </a:r>
            <a:r>
              <a:rPr lang="fi-FI" dirty="0" err="1"/>
              <a:t>cheating</a:t>
            </a:r>
            <a:r>
              <a:rPr lang="fi-FI" dirty="0"/>
              <a:t> on </a:t>
            </a:r>
            <a:r>
              <a:rPr lang="fi-FI" dirty="0" err="1"/>
              <a:t>exam</a:t>
            </a:r>
            <a:r>
              <a:rPr lang="fi-FI" dirty="0"/>
              <a:t>) </a:t>
            </a:r>
          </a:p>
          <a:p>
            <a:pPr lvl="1"/>
            <a:r>
              <a:rPr lang="fi-FI" dirty="0"/>
              <a:t>Luvaton lainaaminen eli plagiointi (</a:t>
            </a:r>
            <a:r>
              <a:rPr lang="fi-FI" dirty="0" err="1"/>
              <a:t>Plagiarism</a:t>
            </a:r>
            <a:r>
              <a:rPr lang="fi-FI" dirty="0"/>
              <a:t>)</a:t>
            </a:r>
          </a:p>
          <a:p>
            <a:pPr lvl="1"/>
            <a:r>
              <a:rPr lang="fi-FI" dirty="0"/>
              <a:t>Itsensä plagiointi (</a:t>
            </a:r>
            <a:r>
              <a:rPr lang="fi-FI" dirty="0" err="1"/>
              <a:t>autoplagiarism</a:t>
            </a:r>
            <a:r>
              <a:rPr lang="fi-FI" dirty="0"/>
              <a:t>)</a:t>
            </a:r>
          </a:p>
          <a:p>
            <a:pPr lvl="1"/>
            <a:r>
              <a:rPr lang="fi-FI" dirty="0"/>
              <a:t>Sepittäminen (engl. </a:t>
            </a:r>
            <a:r>
              <a:rPr lang="fi-FI" dirty="0" err="1"/>
              <a:t>fabrication</a:t>
            </a:r>
            <a:r>
              <a:rPr lang="fi-FI" dirty="0"/>
              <a:t>)</a:t>
            </a:r>
          </a:p>
          <a:p>
            <a:pPr lvl="1"/>
            <a:r>
              <a:rPr lang="fi-FI" dirty="0"/>
              <a:t>Havaintojen vääristely (engl. </a:t>
            </a:r>
            <a:r>
              <a:rPr lang="fi-FI" dirty="0" err="1"/>
              <a:t>misrepresentation</a:t>
            </a:r>
            <a:r>
              <a:rPr lang="fi-FI" dirty="0"/>
              <a:t>, </a:t>
            </a:r>
            <a:r>
              <a:rPr lang="fi-FI" dirty="0" err="1"/>
              <a:t>falsification</a:t>
            </a:r>
            <a:r>
              <a:rPr lang="fi-FI" dirty="0"/>
              <a:t>)</a:t>
            </a:r>
          </a:p>
          <a:p>
            <a:pPr lvl="1"/>
            <a:r>
              <a:rPr lang="fi-FI" dirty="0"/>
              <a:t>Anastaminen (engl. </a:t>
            </a:r>
            <a:r>
              <a:rPr lang="fi-FI" dirty="0" err="1"/>
              <a:t>misappropriation</a:t>
            </a:r>
            <a:r>
              <a:rPr lang="fi-FI" dirty="0"/>
              <a:t>)</a:t>
            </a:r>
          </a:p>
          <a:p>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23.8.2022</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10</a:t>
            </a:fld>
            <a:endParaRPr lang="fi-FI"/>
          </a:p>
        </p:txBody>
      </p:sp>
    </p:spTree>
    <p:extLst>
      <p:ext uri="{BB962C8B-B14F-4D97-AF65-F5344CB8AC3E}">
        <p14:creationId xmlns:p14="http://schemas.microsoft.com/office/powerpoint/2010/main" val="109236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Code</a:t>
            </a:r>
            <a:r>
              <a:rPr lang="fi-FI" dirty="0"/>
              <a:t> of </a:t>
            </a:r>
            <a:r>
              <a:rPr lang="fi-FI" dirty="0" err="1"/>
              <a:t>Conduct</a:t>
            </a:r>
            <a:r>
              <a:rPr lang="fi-FI" dirty="0"/>
              <a:t> - Aallon tapa toimia</a:t>
            </a:r>
          </a:p>
        </p:txBody>
      </p:sp>
    </p:spTree>
    <p:extLst>
      <p:ext uri="{BB962C8B-B14F-4D97-AF65-F5344CB8AC3E}">
        <p14:creationId xmlns:p14="http://schemas.microsoft.com/office/powerpoint/2010/main" val="172657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DEDEF1A-2DF6-4A89-83D6-F0C885429A4C}"/>
              </a:ext>
            </a:extLst>
          </p:cNvPr>
          <p:cNvSpPr>
            <a:spLocks noGrp="1"/>
          </p:cNvSpPr>
          <p:nvPr>
            <p:ph type="pic" idx="11"/>
          </p:nvPr>
        </p:nvSpPr>
        <p:spPr/>
      </p:sp>
      <p:sp>
        <p:nvSpPr>
          <p:cNvPr id="6" name="Content Placeholder 5"/>
          <p:cNvSpPr>
            <a:spLocks noGrp="1"/>
          </p:cNvSpPr>
          <p:nvPr>
            <p:ph type="body" sz="quarter" idx="12"/>
          </p:nvPr>
        </p:nvSpPr>
        <p:spPr/>
        <p:txBody>
          <a:bodyPr>
            <a:normAutofit fontScale="62500" lnSpcReduction="20000"/>
          </a:bodyPr>
          <a:lstStyle/>
          <a:p>
            <a:pPr>
              <a:lnSpc>
                <a:spcPct val="90000"/>
              </a:lnSpc>
            </a:pPr>
            <a:r>
              <a:rPr lang="fi-FI" sz="2600" dirty="0">
                <a:latin typeface="+mj-lt"/>
              </a:rPr>
              <a:t>Aalto-yliopiston </a:t>
            </a:r>
            <a:r>
              <a:rPr lang="fi-FI" sz="2600" dirty="0" err="1">
                <a:latin typeface="+mj-lt"/>
              </a:rPr>
              <a:t>Code</a:t>
            </a:r>
            <a:r>
              <a:rPr lang="fi-FI" sz="2600" dirty="0">
                <a:latin typeface="+mj-lt"/>
              </a:rPr>
              <a:t> of </a:t>
            </a:r>
            <a:r>
              <a:rPr lang="fi-FI" sz="2600" dirty="0" err="1">
                <a:latin typeface="+mj-lt"/>
              </a:rPr>
              <a:t>Conduct</a:t>
            </a:r>
            <a:r>
              <a:rPr lang="fi-FI" sz="2600" dirty="0">
                <a:latin typeface="+mj-lt"/>
              </a:rPr>
              <a:t> määrittelee koko Aalto-yhteisön perusperiaatteet:  </a:t>
            </a:r>
          </a:p>
          <a:p>
            <a:pPr marL="457200" indent="-457200">
              <a:lnSpc>
                <a:spcPct val="90000"/>
              </a:lnSpc>
              <a:buFont typeface="Arial" panose="020B0604020202020204" pitchFamily="34" charset="0"/>
              <a:buChar char="•"/>
            </a:pPr>
            <a:r>
              <a:rPr lang="fi-FI" sz="2600" dirty="0">
                <a:latin typeface="+mj-lt"/>
              </a:rPr>
              <a:t>tasa-arvo </a:t>
            </a:r>
          </a:p>
          <a:p>
            <a:pPr marL="457200" indent="-457200">
              <a:lnSpc>
                <a:spcPct val="90000"/>
              </a:lnSpc>
              <a:buFont typeface="Arial" panose="020B0604020202020204" pitchFamily="34" charset="0"/>
              <a:buChar char="•"/>
            </a:pPr>
            <a:r>
              <a:rPr lang="fi-FI" sz="2600" dirty="0">
                <a:latin typeface="+mj-lt"/>
              </a:rPr>
              <a:t>puolueettomuus</a:t>
            </a:r>
          </a:p>
          <a:p>
            <a:pPr marL="457200" indent="-457200">
              <a:lnSpc>
                <a:spcPct val="90000"/>
              </a:lnSpc>
              <a:buFont typeface="Arial" panose="020B0604020202020204" pitchFamily="34" charset="0"/>
              <a:buChar char="•"/>
            </a:pPr>
            <a:r>
              <a:rPr lang="fi-FI" sz="2600" dirty="0">
                <a:latin typeface="+mj-lt"/>
              </a:rPr>
              <a:t>keskinäinen kunnioittaminen</a:t>
            </a:r>
          </a:p>
          <a:p>
            <a:pPr>
              <a:lnSpc>
                <a:spcPct val="90000"/>
              </a:lnSpc>
            </a:pPr>
            <a:endParaRPr lang="fi-FI" sz="2600" dirty="0">
              <a:latin typeface="+mj-lt"/>
            </a:endParaRPr>
          </a:p>
          <a:p>
            <a:pPr>
              <a:lnSpc>
                <a:spcPct val="90000"/>
              </a:lnSpc>
            </a:pPr>
            <a:r>
              <a:rPr lang="fi-FI" sz="2600" dirty="0">
                <a:latin typeface="+mj-lt"/>
              </a:rPr>
              <a:t>Pyrimme siihen, että kaikki tuntevat olevansa yhteisömme tasavertaisia jäseniä sekä tuntevat olevansa hyväksyttyjä ja arvostettuja omana itsenään. </a:t>
            </a:r>
          </a:p>
          <a:p>
            <a:pPr>
              <a:lnSpc>
                <a:spcPct val="90000"/>
              </a:lnSpc>
            </a:pPr>
            <a:r>
              <a:rPr lang="fi-FI" sz="2600" dirty="0">
                <a:latin typeface="+mj-lt"/>
              </a:rPr>
              <a:t>Jokainen yhteisön jäsen on omalta osaltaan vastuussa opiskeluyhteisönsä ilmapiiristä ja hyvinvoinnista.</a:t>
            </a:r>
          </a:p>
          <a:p>
            <a:pPr>
              <a:lnSpc>
                <a:spcPct val="90000"/>
              </a:lnSpc>
            </a:pPr>
            <a:endParaRPr lang="fi-FI" sz="1800" dirty="0"/>
          </a:p>
        </p:txBody>
      </p:sp>
      <p:sp>
        <p:nvSpPr>
          <p:cNvPr id="13" name="Date Placeholder 4">
            <a:extLst>
              <a:ext uri="{FF2B5EF4-FFF2-40B4-BE49-F238E27FC236}">
                <a16:creationId xmlns:a16="http://schemas.microsoft.com/office/drawing/2014/main" id="{929493C7-8E2E-45E7-9358-B0D505E71FD5}"/>
              </a:ext>
            </a:extLst>
          </p:cNvPr>
          <p:cNvSpPr>
            <a:spLocks noGrp="1"/>
          </p:cNvSpPr>
          <p:nvPr>
            <p:ph type="dt" sz="half" idx="13"/>
          </p:nvPr>
        </p:nvSpPr>
        <p:spPr/>
        <p:txBody>
          <a:bodyPr anchor="ctr">
            <a:normAutofit/>
          </a:bodyPr>
          <a:lstStyle/>
          <a:p>
            <a:pPr>
              <a:lnSpc>
                <a:spcPct val="90000"/>
              </a:lnSpc>
              <a:spcAft>
                <a:spcPts val="600"/>
              </a:spcAft>
              <a:defRPr/>
            </a:pPr>
            <a:fld id="{686F12C3-4421-43A0-8844-8188FCFDF52F}" type="datetime1">
              <a:rPr lang="fi-FI" sz="400" smtClean="0"/>
              <a:pPr>
                <a:lnSpc>
                  <a:spcPct val="90000"/>
                </a:lnSpc>
                <a:spcAft>
                  <a:spcPts val="600"/>
                </a:spcAft>
                <a:defRPr/>
              </a:pPr>
              <a:t>23.8.2022</a:t>
            </a:fld>
            <a:endParaRPr lang="fi-FI" sz="400"/>
          </a:p>
        </p:txBody>
      </p:sp>
      <p:sp>
        <p:nvSpPr>
          <p:cNvPr id="15" name="Slide Number Placeholder 5">
            <a:extLst>
              <a:ext uri="{FF2B5EF4-FFF2-40B4-BE49-F238E27FC236}">
                <a16:creationId xmlns:a16="http://schemas.microsoft.com/office/drawing/2014/main" id="{994E8499-DEDA-4ACD-9846-3C723FF7CB31}"/>
              </a:ext>
            </a:extLst>
          </p:cNvPr>
          <p:cNvSpPr>
            <a:spLocks noGrp="1"/>
          </p:cNvSpPr>
          <p:nvPr>
            <p:ph type="sldNum" sz="quarter" idx="15"/>
          </p:nvPr>
        </p:nvSpPr>
        <p:spPr/>
        <p:txBody>
          <a:bodyPr anchor="ctr">
            <a:normAutofit/>
          </a:bodyPr>
          <a:lstStyle/>
          <a:p>
            <a:pPr>
              <a:lnSpc>
                <a:spcPct val="90000"/>
              </a:lnSpc>
              <a:spcAft>
                <a:spcPts val="600"/>
              </a:spcAft>
              <a:defRPr/>
            </a:pPr>
            <a:fld id="{7D79A8AE-7274-0C4A-AB42-92022833E6E2}" type="slidenum">
              <a:rPr lang="fi-FI" sz="300" smtClean="0"/>
              <a:pPr>
                <a:lnSpc>
                  <a:spcPct val="90000"/>
                </a:lnSpc>
                <a:spcAft>
                  <a:spcPts val="600"/>
                </a:spcAft>
                <a:defRPr/>
              </a:pPr>
              <a:t>12</a:t>
            </a:fld>
            <a:endParaRPr lang="fi-FI" sz="300"/>
          </a:p>
        </p:txBody>
      </p:sp>
      <p:pic>
        <p:nvPicPr>
          <p:cNvPr id="14" name="Picture Placeholder 6">
            <a:extLst>
              <a:ext uri="{FF2B5EF4-FFF2-40B4-BE49-F238E27FC236}">
                <a16:creationId xmlns:a16="http://schemas.microsoft.com/office/drawing/2014/main" id="{07BE61A7-AECA-4958-8B84-7E2E4B079C97}"/>
              </a:ext>
            </a:extLst>
          </p:cNvPr>
          <p:cNvPicPr>
            <a:picLocks noChangeAspect="1"/>
          </p:cNvPicPr>
          <p:nvPr/>
        </p:nvPicPr>
        <p:blipFill>
          <a:blip r:embed="rId3"/>
          <a:srcRect l="24801" r="24801"/>
          <a:stretch>
            <a:fillRect/>
          </a:stretch>
        </p:blipFill>
        <p:spPr>
          <a:xfrm>
            <a:off x="4710113" y="0"/>
            <a:ext cx="4433887" cy="5143500"/>
          </a:xfrm>
          <a:prstGeom prst="rect">
            <a:avLst/>
          </a:prstGeom>
        </p:spPr>
      </p:pic>
    </p:spTree>
    <p:extLst>
      <p:ext uri="{BB962C8B-B14F-4D97-AF65-F5344CB8AC3E}">
        <p14:creationId xmlns:p14="http://schemas.microsoft.com/office/powerpoint/2010/main" val="349807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308" y="265113"/>
            <a:ext cx="8212380" cy="996498"/>
          </a:xfrm>
        </p:spPr>
        <p:txBody>
          <a:bodyPr anchor="t">
            <a:normAutofit/>
          </a:bodyPr>
          <a:lstStyle/>
          <a:p>
            <a:r>
              <a:rPr lang="fi-FI" dirty="0"/>
              <a:t>Aalto </a:t>
            </a:r>
            <a:r>
              <a:rPr lang="fi-FI" dirty="0" err="1"/>
              <a:t>Code</a:t>
            </a:r>
            <a:r>
              <a:rPr lang="fi-FI" dirty="0"/>
              <a:t> of </a:t>
            </a:r>
            <a:r>
              <a:rPr lang="fi-FI" dirty="0" err="1"/>
              <a:t>Conduct</a:t>
            </a:r>
            <a:endParaRPr lang="fi-FI" dirty="0"/>
          </a:p>
        </p:txBody>
      </p:sp>
      <p:pic>
        <p:nvPicPr>
          <p:cNvPr id="6" name="Picture 5">
            <a:extLst>
              <a:ext uri="{FF2B5EF4-FFF2-40B4-BE49-F238E27FC236}">
                <a16:creationId xmlns:a16="http://schemas.microsoft.com/office/drawing/2014/main" id="{C51A7C55-A9C8-480E-B9AA-5FFF94497E09}"/>
              </a:ext>
            </a:extLst>
          </p:cNvPr>
          <p:cNvPicPr>
            <a:picLocks noChangeAspect="1"/>
          </p:cNvPicPr>
          <p:nvPr/>
        </p:nvPicPr>
        <p:blipFill>
          <a:blip r:embed="rId3"/>
          <a:stretch>
            <a:fillRect/>
          </a:stretch>
        </p:blipFill>
        <p:spPr>
          <a:xfrm>
            <a:off x="463308" y="1598631"/>
            <a:ext cx="3988079" cy="2662042"/>
          </a:xfrm>
          <a:prstGeom prst="rect">
            <a:avLst/>
          </a:prstGeom>
          <a:noFill/>
        </p:spPr>
      </p:pic>
      <p:sp>
        <p:nvSpPr>
          <p:cNvPr id="3" name="Content Placeholder 2"/>
          <p:cNvSpPr>
            <a:spLocks noGrp="1"/>
          </p:cNvSpPr>
          <p:nvPr>
            <p:ph sz="quarter" idx="18"/>
          </p:nvPr>
        </p:nvSpPr>
        <p:spPr>
          <a:xfrm>
            <a:off x="4687609" y="985293"/>
            <a:ext cx="3988847" cy="3612402"/>
          </a:xfrm>
        </p:spPr>
        <p:txBody>
          <a:bodyPr>
            <a:normAutofit/>
          </a:bodyPr>
          <a:lstStyle/>
          <a:p>
            <a:pPr>
              <a:lnSpc>
                <a:spcPct val="90000"/>
              </a:lnSpc>
            </a:pPr>
            <a:r>
              <a:rPr lang="fi-FI" sz="1400" dirty="0"/>
              <a:t>Aaltolaiset sitoutuvat yliopistoympäristössä toimiessaan ja yliopistoa edustaessaan seuraavaan:</a:t>
            </a:r>
          </a:p>
          <a:p>
            <a:pPr marL="342900" indent="-342900">
              <a:lnSpc>
                <a:spcPct val="90000"/>
              </a:lnSpc>
              <a:buFont typeface="Arial" panose="020B0604020202020204" pitchFamily="34" charset="0"/>
              <a:buChar char="•"/>
            </a:pPr>
            <a:r>
              <a:rPr lang="fi-FI" sz="1400" dirty="0"/>
              <a:t>rehellisyys ja eettisyys</a:t>
            </a:r>
          </a:p>
          <a:p>
            <a:pPr marL="342900" indent="-342900">
              <a:lnSpc>
                <a:spcPct val="90000"/>
              </a:lnSpc>
              <a:buFont typeface="Arial" panose="020B0604020202020204" pitchFamily="34" charset="0"/>
              <a:buChar char="•"/>
            </a:pPr>
            <a:r>
              <a:rPr lang="fi-FI" sz="1400" dirty="0"/>
              <a:t>muiden kunnioittaminen riippumatta heidän taustastaan</a:t>
            </a:r>
          </a:p>
          <a:p>
            <a:pPr marL="342900" indent="-342900">
              <a:lnSpc>
                <a:spcPct val="90000"/>
              </a:lnSpc>
              <a:buFont typeface="Arial" panose="020B0604020202020204" pitchFamily="34" charset="0"/>
              <a:buChar char="•"/>
            </a:pPr>
            <a:r>
              <a:rPr lang="fi-FI" sz="1400" dirty="0"/>
              <a:t>avoin keskustelu ja vapaa ajatusten vaihto</a:t>
            </a:r>
          </a:p>
          <a:p>
            <a:pPr marL="342900" indent="-342900">
              <a:lnSpc>
                <a:spcPct val="90000"/>
              </a:lnSpc>
              <a:buFont typeface="Arial" panose="020B0604020202020204" pitchFamily="34" charset="0"/>
              <a:buChar char="•"/>
            </a:pPr>
            <a:r>
              <a:rPr lang="fi-FI" sz="1400" dirty="0"/>
              <a:t>keskinäinen luottamus</a:t>
            </a:r>
          </a:p>
          <a:p>
            <a:pPr marL="342900" indent="-342900">
              <a:lnSpc>
                <a:spcPct val="90000"/>
              </a:lnSpc>
              <a:buFont typeface="Arial" panose="020B0604020202020204" pitchFamily="34" charset="0"/>
              <a:buChar char="•"/>
            </a:pPr>
            <a:r>
              <a:rPr lang="fi-FI" sz="1400" dirty="0"/>
              <a:t>aktiivinen välittäminen henkilöiden turvallisuudesta ja hyvinvoinnista</a:t>
            </a:r>
          </a:p>
          <a:p>
            <a:pPr marL="342900" indent="-342900">
              <a:lnSpc>
                <a:spcPct val="90000"/>
              </a:lnSpc>
              <a:buFont typeface="Arial" panose="020B0604020202020204" pitchFamily="34" charset="0"/>
              <a:buChar char="•"/>
            </a:pPr>
            <a:r>
              <a:rPr lang="fi-FI" sz="1400" dirty="0"/>
              <a:t>yksityisen, yhteisen ja yliopiston omaisuuden kunnioittaminen</a:t>
            </a:r>
          </a:p>
          <a:p>
            <a:pPr marL="342900" indent="-342900">
              <a:lnSpc>
                <a:spcPct val="90000"/>
              </a:lnSpc>
              <a:buFont typeface="Arial" panose="020B0604020202020204" pitchFamily="34" charset="0"/>
              <a:buChar char="•"/>
            </a:pPr>
            <a:r>
              <a:rPr lang="fi-FI" sz="1400" dirty="0"/>
              <a:t>tilojen käyttötarkoituksen huomioiminen</a:t>
            </a:r>
          </a:p>
          <a:p>
            <a:pPr marL="342900" indent="-342900">
              <a:lnSpc>
                <a:spcPct val="90000"/>
              </a:lnSpc>
              <a:buFont typeface="Arial" panose="020B0604020202020204" pitchFamily="34" charset="0"/>
              <a:buChar char="•"/>
            </a:pPr>
            <a:r>
              <a:rPr lang="fi-FI" sz="1400" dirty="0"/>
              <a:t>aseman ja tehtävien mukainen reagointi rikkomuksiin</a:t>
            </a:r>
          </a:p>
          <a:p>
            <a:pPr>
              <a:lnSpc>
                <a:spcPct val="90000"/>
              </a:lnSpc>
            </a:pPr>
            <a:endParaRPr lang="fi-FI" sz="1300" dirty="0"/>
          </a:p>
          <a:p>
            <a:pPr>
              <a:lnSpc>
                <a:spcPct val="90000"/>
              </a:lnSpc>
            </a:pPr>
            <a:endParaRPr lang="fi-FI" sz="1300" dirty="0"/>
          </a:p>
        </p:txBody>
      </p:sp>
      <p:sp>
        <p:nvSpPr>
          <p:cNvPr id="4" name="Date Placeholder 3"/>
          <p:cNvSpPr>
            <a:spLocks noGrp="1"/>
          </p:cNvSpPr>
          <p:nvPr>
            <p:ph type="dt" sz="half" idx="19"/>
          </p:nvPr>
        </p:nvSpPr>
        <p:spPr>
          <a:xfrm>
            <a:off x="5056956" y="5150032"/>
            <a:ext cx="3619500" cy="154782"/>
          </a:xfrm>
        </p:spPr>
        <p:txBody>
          <a:bodyPr anchor="ctr">
            <a:normAutofit/>
          </a:bodyPr>
          <a:lstStyle/>
          <a:p>
            <a:pPr>
              <a:lnSpc>
                <a:spcPct val="90000"/>
              </a:lnSpc>
              <a:spcAft>
                <a:spcPts val="600"/>
              </a:spcAft>
              <a:defRPr/>
            </a:pPr>
            <a:fld id="{24CBB682-87B2-4236-AF78-B49807E7713E}" type="datetime1">
              <a:rPr lang="fi-FI" sz="400" smtClean="0"/>
              <a:pPr>
                <a:lnSpc>
                  <a:spcPct val="90000"/>
                </a:lnSpc>
                <a:spcAft>
                  <a:spcPts val="600"/>
                </a:spcAft>
                <a:defRPr/>
              </a:pPr>
              <a:t>23.8.2022</a:t>
            </a:fld>
            <a:endParaRPr lang="fi-FI" sz="400"/>
          </a:p>
        </p:txBody>
      </p:sp>
      <p:sp>
        <p:nvSpPr>
          <p:cNvPr id="5" name="Slide Number Placeholder 4"/>
          <p:cNvSpPr>
            <a:spLocks noGrp="1"/>
          </p:cNvSpPr>
          <p:nvPr>
            <p:ph type="sldNum" sz="quarter" idx="21"/>
          </p:nvPr>
        </p:nvSpPr>
        <p:spPr>
          <a:xfrm>
            <a:off x="5056956" y="5304814"/>
            <a:ext cx="3619500" cy="134938"/>
          </a:xfrm>
        </p:spPr>
        <p:txBody>
          <a:bodyPr anchor="ctr">
            <a:normAutofit/>
          </a:bodyPr>
          <a:lstStyle/>
          <a:p>
            <a:pPr>
              <a:lnSpc>
                <a:spcPct val="90000"/>
              </a:lnSpc>
              <a:spcAft>
                <a:spcPts val="600"/>
              </a:spcAft>
              <a:defRPr/>
            </a:pPr>
            <a:fld id="{49EFD4B7-1CC6-864B-A72A-C978B70BBA9B}" type="slidenum">
              <a:rPr lang="fi-FI" sz="300" smtClean="0"/>
              <a:pPr>
                <a:lnSpc>
                  <a:spcPct val="90000"/>
                </a:lnSpc>
                <a:spcAft>
                  <a:spcPts val="600"/>
                </a:spcAft>
                <a:defRPr/>
              </a:pPr>
              <a:t>13</a:t>
            </a:fld>
            <a:endParaRPr lang="fi-FI" sz="300"/>
          </a:p>
        </p:txBody>
      </p:sp>
    </p:spTree>
    <p:extLst>
      <p:ext uri="{BB962C8B-B14F-4D97-AF65-F5344CB8AC3E}">
        <p14:creationId xmlns:p14="http://schemas.microsoft.com/office/powerpoint/2010/main" val="232103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5"/>
          </p:nvPr>
        </p:nvSpPr>
        <p:spPr>
          <a:xfrm>
            <a:off x="5056956" y="5150032"/>
            <a:ext cx="3619500" cy="154782"/>
          </a:xfrm>
        </p:spPr>
        <p:txBody>
          <a:bodyPr anchor="ctr">
            <a:normAutofit/>
          </a:bodyPr>
          <a:lstStyle/>
          <a:p>
            <a:pPr>
              <a:lnSpc>
                <a:spcPct val="90000"/>
              </a:lnSpc>
              <a:spcAft>
                <a:spcPts val="600"/>
              </a:spcAft>
              <a:defRPr/>
            </a:pPr>
            <a:fld id="{24CBB682-87B2-4236-AF78-B49807E7713E}" type="datetime1">
              <a:rPr lang="fi-FI" sz="400" smtClean="0"/>
              <a:pPr>
                <a:lnSpc>
                  <a:spcPct val="90000"/>
                </a:lnSpc>
                <a:spcAft>
                  <a:spcPts val="600"/>
                </a:spcAft>
                <a:defRPr/>
              </a:pPr>
              <a:t>23.8.2022</a:t>
            </a:fld>
            <a:endParaRPr lang="fi-FI" sz="400"/>
          </a:p>
        </p:txBody>
      </p:sp>
      <p:sp>
        <p:nvSpPr>
          <p:cNvPr id="5" name="Slide Number Placeholder 4"/>
          <p:cNvSpPr>
            <a:spLocks noGrp="1"/>
          </p:cNvSpPr>
          <p:nvPr>
            <p:ph type="sldNum" sz="quarter" idx="17"/>
          </p:nvPr>
        </p:nvSpPr>
        <p:spPr>
          <a:xfrm>
            <a:off x="5056956" y="5304814"/>
            <a:ext cx="3619500" cy="134938"/>
          </a:xfrm>
        </p:spPr>
        <p:txBody>
          <a:bodyPr anchor="ctr">
            <a:normAutofit/>
          </a:bodyPr>
          <a:lstStyle/>
          <a:p>
            <a:pPr>
              <a:lnSpc>
                <a:spcPct val="90000"/>
              </a:lnSpc>
              <a:spcAft>
                <a:spcPts val="600"/>
              </a:spcAft>
              <a:defRPr/>
            </a:pPr>
            <a:fld id="{49EFD4B7-1CC6-864B-A72A-C978B70BBA9B}" type="slidenum">
              <a:rPr lang="fi-FI" sz="300" smtClean="0"/>
              <a:pPr>
                <a:lnSpc>
                  <a:spcPct val="90000"/>
                </a:lnSpc>
                <a:spcAft>
                  <a:spcPts val="600"/>
                </a:spcAft>
                <a:defRPr/>
              </a:pPr>
              <a:t>14</a:t>
            </a:fld>
            <a:endParaRPr lang="fi-FI" sz="300"/>
          </a:p>
        </p:txBody>
      </p:sp>
      <p:graphicFrame>
        <p:nvGraphicFramePr>
          <p:cNvPr id="7" name="Content Placeholder 2">
            <a:extLst>
              <a:ext uri="{FF2B5EF4-FFF2-40B4-BE49-F238E27FC236}">
                <a16:creationId xmlns:a16="http://schemas.microsoft.com/office/drawing/2014/main" id="{222AE636-0626-4B2D-8E56-BA65F1E1055E}"/>
              </a:ext>
            </a:extLst>
          </p:cNvPr>
          <p:cNvGraphicFramePr>
            <a:graphicFrameLocks noGrp="1"/>
          </p:cNvGraphicFramePr>
          <p:nvPr>
            <p:ph sz="quarter" idx="14"/>
            <p:extLst>
              <p:ext uri="{D42A27DB-BD31-4B8C-83A1-F6EECF244321}">
                <p14:modId xmlns:p14="http://schemas.microsoft.com/office/powerpoint/2010/main" val="1984920368"/>
              </p:ext>
            </p:extLst>
          </p:nvPr>
        </p:nvGraphicFramePr>
        <p:xfrm>
          <a:off x="395536" y="410186"/>
          <a:ext cx="8207374" cy="446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82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p:spPr>
        <p:txBody>
          <a:bodyPr anchor="t">
            <a:normAutofit/>
          </a:bodyPr>
          <a:lstStyle/>
          <a:p>
            <a:r>
              <a:rPr lang="fi-FI" dirty="0"/>
              <a:t>Minne olen yhteydessä? </a:t>
            </a:r>
          </a:p>
        </p:txBody>
      </p:sp>
      <p:sp>
        <p:nvSpPr>
          <p:cNvPr id="3" name="Content Placeholder 2"/>
          <p:cNvSpPr>
            <a:spLocks noGrp="1"/>
          </p:cNvSpPr>
          <p:nvPr>
            <p:ph sz="quarter" idx="14"/>
          </p:nvPr>
        </p:nvSpPr>
        <p:spPr>
          <a:xfrm>
            <a:off x="468314" y="1273324"/>
            <a:ext cx="8207374" cy="3324370"/>
          </a:xfrm>
        </p:spPr>
        <p:txBody>
          <a:bodyPr>
            <a:normAutofit/>
          </a:bodyPr>
          <a:lstStyle/>
          <a:p>
            <a:pPr>
              <a:lnSpc>
                <a:spcPct val="90000"/>
              </a:lnSpc>
              <a:spcAft>
                <a:spcPts val="600"/>
              </a:spcAft>
            </a:pPr>
            <a:r>
              <a:rPr lang="fi-FI" sz="1900" dirty="0">
                <a:latin typeface="+mn-lt"/>
              </a:rPr>
              <a:t>Vaikka et olisi ottanut asiaa puheeksi asianosaisen kanssa, niin voit silti viedä asiaa eteenpäin luottamuksellisesti</a:t>
            </a:r>
            <a:br>
              <a:rPr lang="en-US" sz="1900" dirty="0">
                <a:latin typeface="+mn-lt"/>
              </a:rPr>
            </a:br>
            <a:endParaRPr lang="en-US" sz="1900" dirty="0">
              <a:latin typeface="+mn-lt"/>
            </a:endParaRPr>
          </a:p>
          <a:p>
            <a:pPr marL="342900" lvl="0" indent="-342900">
              <a:lnSpc>
                <a:spcPct val="90000"/>
              </a:lnSpc>
              <a:spcAft>
                <a:spcPts val="600"/>
              </a:spcAft>
              <a:buFont typeface="Arial" panose="020B0604020202020204" pitchFamily="34" charset="0"/>
              <a:buChar char="•"/>
            </a:pPr>
            <a:r>
              <a:rPr lang="en-US" sz="1900" dirty="0">
                <a:latin typeface="+mn-lt"/>
              </a:rPr>
              <a:t>Ota </a:t>
            </a:r>
            <a:r>
              <a:rPr lang="en-US" sz="1900" dirty="0" err="1">
                <a:latin typeface="+mn-lt"/>
              </a:rPr>
              <a:t>yhteyttä</a:t>
            </a:r>
            <a:r>
              <a:rPr lang="en-US" sz="1900" dirty="0">
                <a:latin typeface="+mn-lt"/>
              </a:rPr>
              <a:t> </a:t>
            </a:r>
            <a:r>
              <a:rPr lang="en-US" sz="1900" dirty="0" err="1">
                <a:latin typeface="+mn-lt"/>
              </a:rPr>
              <a:t>opintoasiainpäällikköön</a:t>
            </a:r>
            <a:r>
              <a:rPr lang="en-US" sz="1900" dirty="0">
                <a:latin typeface="+mn-lt"/>
              </a:rPr>
              <a:t>: Anni Rintala (</a:t>
            </a:r>
            <a:r>
              <a:rPr lang="en-US" sz="1900" dirty="0">
                <a:latin typeface="+mn-lt"/>
                <a:hlinkClick r:id="rId3"/>
              </a:rPr>
              <a:t>anni.rintala@aalto.fi</a:t>
            </a:r>
            <a:r>
              <a:rPr lang="en-US" sz="1900" dirty="0">
                <a:latin typeface="+mn-lt"/>
              </a:rPr>
              <a:t>, 050 5122683), </a:t>
            </a:r>
            <a:r>
              <a:rPr lang="en-US" sz="1900" dirty="0" err="1">
                <a:latin typeface="+mn-lt"/>
              </a:rPr>
              <a:t>voit</a:t>
            </a:r>
            <a:r>
              <a:rPr lang="en-US" sz="1900" dirty="0">
                <a:latin typeface="+mn-lt"/>
              </a:rPr>
              <a:t> olla </a:t>
            </a:r>
            <a:r>
              <a:rPr lang="en-US" sz="1900" dirty="0" err="1">
                <a:latin typeface="+mn-lt"/>
              </a:rPr>
              <a:t>yhteydessä</a:t>
            </a:r>
            <a:r>
              <a:rPr lang="en-US" sz="1900" dirty="0">
                <a:latin typeface="+mn-lt"/>
              </a:rPr>
              <a:t> </a:t>
            </a:r>
            <a:r>
              <a:rPr lang="en-US" sz="1900" dirty="0" err="1">
                <a:latin typeface="+mn-lt"/>
              </a:rPr>
              <a:t>myös</a:t>
            </a:r>
            <a:r>
              <a:rPr lang="en-US" sz="1900" dirty="0">
                <a:latin typeface="+mn-lt"/>
              </a:rPr>
              <a:t> </a:t>
            </a:r>
            <a:r>
              <a:rPr lang="en-US" sz="1900" err="1">
                <a:latin typeface="+mn-lt"/>
              </a:rPr>
              <a:t>kandiohjelman</a:t>
            </a:r>
            <a:r>
              <a:rPr lang="en-US" sz="1900">
                <a:latin typeface="+mn-lt"/>
              </a:rPr>
              <a:t> suunnittelijaan, Kari Lehti (kari.a.lehti@aalto.fi).</a:t>
            </a:r>
            <a:endParaRPr lang="fi-FI" sz="1900" dirty="0">
              <a:latin typeface="+mn-lt"/>
            </a:endParaRPr>
          </a:p>
          <a:p>
            <a:pPr marL="342900" lvl="0" indent="-342900">
              <a:lnSpc>
                <a:spcPct val="90000"/>
              </a:lnSpc>
              <a:spcAft>
                <a:spcPct val="20000"/>
              </a:spcAft>
              <a:buFont typeface="Arial" panose="020B0604020202020204" pitchFamily="34" charset="0"/>
              <a:buChar char="•"/>
            </a:pPr>
            <a:r>
              <a:rPr lang="en-US" sz="1900" dirty="0">
                <a:latin typeface="+mn-lt"/>
              </a:rPr>
              <a:t>Jos </a:t>
            </a:r>
            <a:r>
              <a:rPr lang="en-US" sz="1900" dirty="0" err="1">
                <a:latin typeface="+mn-lt"/>
              </a:rPr>
              <a:t>tapahtuu</a:t>
            </a:r>
            <a:r>
              <a:rPr lang="en-US" sz="1900" dirty="0">
                <a:latin typeface="+mn-lt"/>
              </a:rPr>
              <a:t> </a:t>
            </a:r>
            <a:r>
              <a:rPr lang="en-US" sz="1900" dirty="0" err="1">
                <a:latin typeface="+mn-lt"/>
              </a:rPr>
              <a:t>kurssin</a:t>
            </a:r>
            <a:r>
              <a:rPr lang="en-US" sz="1900" dirty="0">
                <a:latin typeface="+mn-lt"/>
              </a:rPr>
              <a:t> </a:t>
            </a:r>
            <a:r>
              <a:rPr lang="en-US" sz="1900" dirty="0" err="1">
                <a:latin typeface="+mn-lt"/>
              </a:rPr>
              <a:t>aikana</a:t>
            </a:r>
            <a:r>
              <a:rPr lang="en-US" sz="1900" dirty="0">
                <a:latin typeface="+mn-lt"/>
              </a:rPr>
              <a:t>, </a:t>
            </a:r>
            <a:r>
              <a:rPr lang="en-US" sz="1900" dirty="0" err="1">
                <a:latin typeface="+mn-lt"/>
              </a:rPr>
              <a:t>ota</a:t>
            </a:r>
            <a:r>
              <a:rPr lang="en-US" sz="1900" dirty="0">
                <a:latin typeface="+mn-lt"/>
              </a:rPr>
              <a:t> </a:t>
            </a:r>
            <a:r>
              <a:rPr lang="en-US" sz="1900" dirty="0" err="1">
                <a:latin typeface="+mn-lt"/>
              </a:rPr>
              <a:t>yhteyttä</a:t>
            </a:r>
            <a:r>
              <a:rPr lang="en-US" sz="1900" dirty="0">
                <a:latin typeface="+mn-lt"/>
              </a:rPr>
              <a:t> </a:t>
            </a:r>
            <a:r>
              <a:rPr lang="en-US" sz="1900" err="1">
                <a:latin typeface="+mn-lt"/>
              </a:rPr>
              <a:t>kurssin</a:t>
            </a:r>
            <a:r>
              <a:rPr lang="en-US" sz="1900">
                <a:latin typeface="+mn-lt"/>
              </a:rPr>
              <a:t> vastuuopettajaan</a:t>
            </a:r>
            <a:endParaRPr lang="fi-FI" sz="1900" dirty="0">
              <a:latin typeface="+mn-lt"/>
            </a:endParaRPr>
          </a:p>
          <a:p>
            <a:pPr marL="580500" lvl="1" indent="-342900">
              <a:lnSpc>
                <a:spcPct val="90000"/>
              </a:lnSpc>
              <a:spcAft>
                <a:spcPct val="20000"/>
              </a:spcAft>
              <a:buFont typeface="Arial" panose="020B0604020202020204" pitchFamily="34" charset="0"/>
              <a:buChar char="•"/>
            </a:pPr>
            <a:r>
              <a:rPr lang="fi-FI" sz="1800">
                <a:latin typeface="+mn-lt"/>
              </a:rPr>
              <a:t>Vastuuopettaja </a:t>
            </a:r>
            <a:r>
              <a:rPr lang="fi-FI" sz="1800" dirty="0">
                <a:latin typeface="+mn-lt"/>
              </a:rPr>
              <a:t>voi kysyä neuvoa opintoasiainpäälliköltä </a:t>
            </a:r>
          </a:p>
          <a:p>
            <a:pPr marL="342900" lvl="0" indent="-342900">
              <a:lnSpc>
                <a:spcPct val="90000"/>
              </a:lnSpc>
              <a:spcAft>
                <a:spcPct val="20000"/>
              </a:spcAft>
              <a:buFont typeface="Arial" panose="020B0604020202020204" pitchFamily="34" charset="0"/>
              <a:buChar char="•"/>
            </a:pPr>
            <a:r>
              <a:rPr lang="fi-FI" sz="1900" dirty="0">
                <a:latin typeface="+mn-lt"/>
              </a:rPr>
              <a:t>Voit olla yhteydessä myös </a:t>
            </a:r>
            <a:r>
              <a:rPr lang="fi-FI" sz="1900" dirty="0" err="1">
                <a:latin typeface="+mn-lt"/>
              </a:rPr>
              <a:t>AYY:n</a:t>
            </a:r>
            <a:r>
              <a:rPr lang="fi-FI" sz="1900" dirty="0">
                <a:latin typeface="+mn-lt"/>
              </a:rPr>
              <a:t> häirintäyhdyshenkilöön </a:t>
            </a:r>
            <a:r>
              <a:rPr lang="fi-FI" sz="1900" dirty="0">
                <a:latin typeface="+mn-lt"/>
                <a:hlinkClick r:id="rId4"/>
              </a:rPr>
              <a:t>hairinta@ayy</a:t>
            </a:r>
            <a:r>
              <a:rPr lang="fi-FI" sz="1900">
                <a:latin typeface="+mn-lt"/>
                <a:hlinkClick r:id="rId4"/>
              </a:rPr>
              <a:t>.fi</a:t>
            </a:r>
            <a:r>
              <a:rPr lang="fi-FI" sz="1900">
                <a:latin typeface="+mn-lt"/>
              </a:rPr>
              <a:t>. </a:t>
            </a:r>
            <a:endParaRPr lang="fi-FI" sz="1900" dirty="0">
              <a:latin typeface="+mn-lt"/>
            </a:endParaRPr>
          </a:p>
          <a:p>
            <a:pPr>
              <a:lnSpc>
                <a:spcPct val="90000"/>
              </a:lnSpc>
            </a:pPr>
            <a:endParaRPr lang="fi-FI" sz="1900" dirty="0"/>
          </a:p>
        </p:txBody>
      </p:sp>
      <p:sp>
        <p:nvSpPr>
          <p:cNvPr id="4" name="Date Placeholder 3"/>
          <p:cNvSpPr>
            <a:spLocks noGrp="1"/>
          </p:cNvSpPr>
          <p:nvPr>
            <p:ph type="dt" sz="half" idx="15"/>
          </p:nvPr>
        </p:nvSpPr>
        <p:spPr>
          <a:xfrm>
            <a:off x="5056956" y="5150032"/>
            <a:ext cx="3619500" cy="154782"/>
          </a:xfrm>
        </p:spPr>
        <p:txBody>
          <a:bodyPr anchor="ctr">
            <a:normAutofit/>
          </a:bodyPr>
          <a:lstStyle/>
          <a:p>
            <a:pPr>
              <a:lnSpc>
                <a:spcPct val="90000"/>
              </a:lnSpc>
              <a:spcAft>
                <a:spcPts val="600"/>
              </a:spcAft>
              <a:defRPr/>
            </a:pPr>
            <a:fld id="{24CBB682-87B2-4236-AF78-B49807E7713E}" type="datetime1">
              <a:rPr lang="fi-FI" sz="400" smtClean="0"/>
              <a:pPr>
                <a:lnSpc>
                  <a:spcPct val="90000"/>
                </a:lnSpc>
                <a:spcAft>
                  <a:spcPts val="600"/>
                </a:spcAft>
                <a:defRPr/>
              </a:pPr>
              <a:t>23.8.2022</a:t>
            </a:fld>
            <a:endParaRPr lang="fi-FI" sz="400"/>
          </a:p>
        </p:txBody>
      </p:sp>
      <p:sp>
        <p:nvSpPr>
          <p:cNvPr id="5" name="Slide Number Placeholder 4"/>
          <p:cNvSpPr>
            <a:spLocks noGrp="1"/>
          </p:cNvSpPr>
          <p:nvPr>
            <p:ph type="sldNum" sz="quarter" idx="17"/>
          </p:nvPr>
        </p:nvSpPr>
        <p:spPr>
          <a:xfrm>
            <a:off x="5056956" y="5304814"/>
            <a:ext cx="3619500" cy="134938"/>
          </a:xfrm>
        </p:spPr>
        <p:txBody>
          <a:bodyPr anchor="ctr">
            <a:normAutofit/>
          </a:bodyPr>
          <a:lstStyle/>
          <a:p>
            <a:pPr>
              <a:lnSpc>
                <a:spcPct val="90000"/>
              </a:lnSpc>
              <a:spcAft>
                <a:spcPts val="600"/>
              </a:spcAft>
              <a:defRPr/>
            </a:pPr>
            <a:fld id="{49EFD4B7-1CC6-864B-A72A-C978B70BBA9B}" type="slidenum">
              <a:rPr lang="fi-FI" sz="300" smtClean="0"/>
              <a:pPr>
                <a:lnSpc>
                  <a:spcPct val="90000"/>
                </a:lnSpc>
                <a:spcAft>
                  <a:spcPts val="600"/>
                </a:spcAft>
                <a:defRPr/>
              </a:pPr>
              <a:t>15</a:t>
            </a:fld>
            <a:endParaRPr lang="fi-FI" sz="300"/>
          </a:p>
        </p:txBody>
      </p:sp>
    </p:spTree>
    <p:extLst>
      <p:ext uri="{BB962C8B-B14F-4D97-AF65-F5344CB8AC3E}">
        <p14:creationId xmlns:p14="http://schemas.microsoft.com/office/powerpoint/2010/main" val="402489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err="1"/>
              <a:t>Mikä</a:t>
            </a:r>
            <a:r>
              <a:rPr lang="en-US" dirty="0"/>
              <a:t> on </a:t>
            </a:r>
            <a:r>
              <a:rPr lang="en-US" dirty="0" err="1"/>
              <a:t>epäasiallista</a:t>
            </a:r>
            <a:r>
              <a:rPr lang="en-US" dirty="0"/>
              <a:t> </a:t>
            </a:r>
            <a:r>
              <a:rPr lang="en-US" dirty="0" err="1"/>
              <a:t>kohtelua</a:t>
            </a:r>
            <a:r>
              <a:rPr lang="en-US" dirty="0"/>
              <a:t>? </a:t>
            </a:r>
            <a:br>
              <a:rPr lang="en-US" dirty="0"/>
            </a:br>
            <a:endParaRPr lang="fi-FI" dirty="0"/>
          </a:p>
        </p:txBody>
      </p:sp>
      <p:sp>
        <p:nvSpPr>
          <p:cNvPr id="10" name="Content Placeholder 9"/>
          <p:cNvSpPr>
            <a:spLocks noGrp="1"/>
          </p:cNvSpPr>
          <p:nvPr>
            <p:ph sz="quarter" idx="14"/>
          </p:nvPr>
        </p:nvSpPr>
        <p:spPr/>
        <p:txBody>
          <a:bodyPr/>
          <a:lstStyle/>
          <a:p>
            <a:pPr marL="342900" indent="-342900">
              <a:buFont typeface="Arial" panose="020B0604020202020204" pitchFamily="34" charset="0"/>
              <a:buChar char="•"/>
            </a:pPr>
            <a:r>
              <a:rPr lang="fi-FI" dirty="0"/>
              <a:t>Yleisen hyvän tavan vastaista, tilanteeseen sopimatonta ja sitä häiritsevää käyttäytymistä </a:t>
            </a:r>
          </a:p>
          <a:p>
            <a:pPr marL="342900" indent="-342900">
              <a:buFont typeface="Arial" panose="020B0604020202020204" pitchFamily="34" charset="0"/>
              <a:buChar char="•"/>
            </a:pPr>
            <a:r>
              <a:rPr lang="fi-FI" dirty="0"/>
              <a:t>Loukkaava käytös sanoin, toimin tai asentein. </a:t>
            </a:r>
          </a:p>
          <a:p>
            <a:pPr marL="342900" indent="-342900">
              <a:buFont typeface="Arial" panose="020B0604020202020204" pitchFamily="34" charset="0"/>
              <a:buChar char="•"/>
            </a:pPr>
            <a:r>
              <a:rPr lang="fi-FI" dirty="0"/>
              <a:t>Sukupuolinen häirintä tai ahdistelu. Sukupuolinen häirintä voi olla fyysistä tai sanallista. Vihjailu, ilmehtiminen ja elehtiminen sekä karkea puhe loukkaavat siinä missä ei-toivottu fyysinen kontaktikin.</a:t>
            </a:r>
          </a:p>
          <a:p>
            <a:endParaRPr lang="fi-FI" dirty="0"/>
          </a:p>
          <a:p>
            <a:r>
              <a:rPr lang="fi-FI" dirty="0"/>
              <a:t>Lue lisää Intosta: </a:t>
            </a:r>
            <a:r>
              <a:rPr lang="fi-FI" dirty="0">
                <a:hlinkClick r:id="rId3"/>
              </a:rPr>
              <a:t>https://into.aalto.fi/pages/viewpage.action?pageId=327997</a:t>
            </a:r>
            <a:r>
              <a:rPr lang="fi-FI" dirty="0"/>
              <a:t> </a:t>
            </a:r>
          </a:p>
        </p:txBody>
      </p:sp>
      <p:sp>
        <p:nvSpPr>
          <p:cNvPr id="5" name="Date Placeholder 4"/>
          <p:cNvSpPr>
            <a:spLocks noGrp="1"/>
          </p:cNvSpPr>
          <p:nvPr>
            <p:ph type="dt" sz="half" idx="15"/>
          </p:nvPr>
        </p:nvSpPr>
        <p:spPr/>
        <p:txBody>
          <a:bodyPr/>
          <a:lstStyle/>
          <a:p>
            <a:pPr>
              <a:defRPr/>
            </a:pPr>
            <a:fld id="{686F12C3-4421-43A0-8844-8188FCFDF52F}" type="datetime1">
              <a:rPr lang="fi-FI" smtClean="0"/>
              <a:t>23.8.2022</a:t>
            </a:fld>
            <a:endParaRPr lang="fi-FI"/>
          </a:p>
        </p:txBody>
      </p:sp>
      <p:sp>
        <p:nvSpPr>
          <p:cNvPr id="6" name="Slide Number Placeholder 5"/>
          <p:cNvSpPr>
            <a:spLocks noGrp="1"/>
          </p:cNvSpPr>
          <p:nvPr>
            <p:ph type="sldNum" sz="quarter" idx="17"/>
          </p:nvPr>
        </p:nvSpPr>
        <p:spPr/>
        <p:txBody>
          <a:bodyPr/>
          <a:lstStyle/>
          <a:p>
            <a:pPr>
              <a:defRPr/>
            </a:pPr>
            <a:fld id="{7D79A8AE-7274-0C4A-AB42-92022833E6E2}" type="slidenum">
              <a:rPr lang="fi-FI" smtClean="0"/>
              <a:pPr>
                <a:defRPr/>
              </a:pPr>
              <a:t>16</a:t>
            </a:fld>
            <a:endParaRPr lang="fi-FI"/>
          </a:p>
        </p:txBody>
      </p:sp>
    </p:spTree>
    <p:extLst>
      <p:ext uri="{BB962C8B-B14F-4D97-AF65-F5344CB8AC3E}">
        <p14:creationId xmlns:p14="http://schemas.microsoft.com/office/powerpoint/2010/main" val="155249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35FEA6-CED5-496A-B770-1385EDC8E342}"/>
              </a:ext>
            </a:extLst>
          </p:cNvPr>
          <p:cNvSpPr>
            <a:spLocks noGrp="1"/>
          </p:cNvSpPr>
          <p:nvPr>
            <p:ph type="ctrTitle"/>
          </p:nvPr>
        </p:nvSpPr>
        <p:spPr>
          <a:xfrm>
            <a:off x="468313" y="1417340"/>
            <a:ext cx="8207375" cy="2952000"/>
          </a:xfrm>
        </p:spPr>
        <p:txBody>
          <a:bodyPr lIns="0" tIns="45720" rIns="0" bIns="45720" anchor="b">
            <a:normAutofit fontScale="90000"/>
          </a:bodyPr>
          <a:lstStyle/>
          <a:p>
            <a:r>
              <a:rPr lang="en-US" dirty="0" err="1"/>
              <a:t>Opiskelijoiden</a:t>
            </a:r>
            <a:r>
              <a:rPr lang="en-US" dirty="0"/>
              <a:t> </a:t>
            </a:r>
            <a:r>
              <a:rPr lang="en-US" dirty="0" err="1"/>
              <a:t>opiskelun</a:t>
            </a:r>
            <a:r>
              <a:rPr lang="en-US" dirty="0"/>
              <a:t> ja  </a:t>
            </a:r>
            <a:r>
              <a:rPr lang="en-US" dirty="0" err="1"/>
              <a:t>hyvinvoinnin</a:t>
            </a:r>
            <a:r>
              <a:rPr lang="en-US" dirty="0"/>
              <a:t> </a:t>
            </a:r>
            <a:r>
              <a:rPr lang="en-US" dirty="0" err="1"/>
              <a:t>tukeminen</a:t>
            </a:r>
            <a:endParaRPr lang="en-US" dirty="0"/>
          </a:p>
        </p:txBody>
      </p:sp>
      <p:sp>
        <p:nvSpPr>
          <p:cNvPr id="2" name="Text Placeholder 1">
            <a:extLst>
              <a:ext uri="{FF2B5EF4-FFF2-40B4-BE49-F238E27FC236}">
                <a16:creationId xmlns:a16="http://schemas.microsoft.com/office/drawing/2014/main" id="{A7B2F053-8266-4F94-B93B-429F636AEA32}"/>
              </a:ext>
            </a:extLst>
          </p:cNvPr>
          <p:cNvSpPr>
            <a:spLocks noGrp="1"/>
          </p:cNvSpPr>
          <p:nvPr>
            <p:ph type="subTitle" idx="1"/>
          </p:nvPr>
        </p:nvSpPr>
        <p:spPr>
          <a:xfrm>
            <a:off x="468314" y="4429748"/>
            <a:ext cx="5495420" cy="660000"/>
          </a:xfrm>
        </p:spPr>
        <p:txBody>
          <a:bodyPr lIns="0" tIns="45720" rIns="0" bIns="45720" anchor="t">
            <a:normAutofit/>
          </a:bodyPr>
          <a:lstStyle/>
          <a:p>
            <a:pPr>
              <a:spcAft>
                <a:spcPts val="600"/>
              </a:spcAft>
            </a:pPr>
            <a:r>
              <a:rPr lang="en-US" dirty="0" err="1"/>
              <a:t>Palvelut</a:t>
            </a:r>
            <a:r>
              <a:rPr lang="en-US" dirty="0"/>
              <a:t> ja </a:t>
            </a:r>
            <a:r>
              <a:rPr lang="en-US" dirty="0" err="1"/>
              <a:t>henkilökohtaiset</a:t>
            </a:r>
            <a:r>
              <a:rPr lang="en-US" dirty="0"/>
              <a:t> </a:t>
            </a:r>
            <a:r>
              <a:rPr lang="en-US" dirty="0" err="1"/>
              <a:t>opintojärjestelyt</a:t>
            </a:r>
            <a:endParaRPr lang="en-US" dirty="0"/>
          </a:p>
          <a:p>
            <a:pPr>
              <a:spcAft>
                <a:spcPts val="600"/>
              </a:spcAft>
            </a:pPr>
            <a:endParaRPr lang="en-US" dirty="0"/>
          </a:p>
        </p:txBody>
      </p:sp>
    </p:spTree>
    <p:extLst>
      <p:ext uri="{BB962C8B-B14F-4D97-AF65-F5344CB8AC3E}">
        <p14:creationId xmlns:p14="http://schemas.microsoft.com/office/powerpoint/2010/main" val="317707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835EA43-CD9E-471E-860F-61310DAE402F}"/>
              </a:ext>
            </a:extLst>
          </p:cNvPr>
          <p:cNvSpPr>
            <a:spLocks noGrp="1"/>
          </p:cNvSpPr>
          <p:nvPr>
            <p:ph type="pic" idx="11"/>
          </p:nvPr>
        </p:nvSpPr>
        <p:spPr>
          <a:xfrm>
            <a:off x="4505498" y="49188"/>
            <a:ext cx="4433207" cy="5715000"/>
          </a:xfrm>
        </p:spPr>
      </p:sp>
      <p:sp>
        <p:nvSpPr>
          <p:cNvPr id="5" name="Text Placeholder 4">
            <a:extLst>
              <a:ext uri="{FF2B5EF4-FFF2-40B4-BE49-F238E27FC236}">
                <a16:creationId xmlns:a16="http://schemas.microsoft.com/office/drawing/2014/main" id="{4D146E0A-9685-4775-A977-50BFC2C6272C}"/>
              </a:ext>
            </a:extLst>
          </p:cNvPr>
          <p:cNvSpPr>
            <a:spLocks noGrp="1"/>
          </p:cNvSpPr>
          <p:nvPr>
            <p:ph type="body" sz="quarter" idx="12"/>
          </p:nvPr>
        </p:nvSpPr>
        <p:spPr>
          <a:xfrm>
            <a:off x="398495" y="975548"/>
            <a:ext cx="4076951" cy="4186208"/>
          </a:xfrm>
        </p:spPr>
        <p:txBody>
          <a:bodyPr/>
          <a:lstStyle/>
          <a:p>
            <a:r>
              <a:rPr lang="fi-FI" sz="1700" b="0" dirty="0"/>
              <a:t>Opiskelijoille tarjottavat tukipalvelut kattavat koko opiskelupolun. Oppimispalvelut tarjoaa opiskelijoille </a:t>
            </a:r>
            <a:r>
              <a:rPr lang="fi-FI" sz="1700" b="0"/>
              <a:t>palveluita opiskelu- </a:t>
            </a:r>
            <a:r>
              <a:rPr lang="fi-FI" sz="1700" b="0" dirty="0"/>
              <a:t>ja valmistumisvaiheessa</a:t>
            </a:r>
            <a:r>
              <a:rPr lang="fi-FI" sz="1700" b="0"/>
              <a:t>. </a:t>
            </a:r>
          </a:p>
          <a:p>
            <a:r>
              <a:rPr lang="fi-FI" sz="1700" b="0"/>
              <a:t>Suoraan </a:t>
            </a:r>
            <a:r>
              <a:rPr lang="fi-FI" sz="1700" b="0" dirty="0"/>
              <a:t>opiskelijoille tarjottavien palvelujen ohella oppimispalvelut avustavat laitoksia sekä koulun henkilökuntaa opetuksen käytännön järjestämisessä sekä opintojen ohjaukseen ja neuvontaan liittyvissä tehtävissä.</a:t>
            </a:r>
          </a:p>
        </p:txBody>
      </p:sp>
      <p:sp>
        <p:nvSpPr>
          <p:cNvPr id="6" name="Rectangle 5">
            <a:extLst>
              <a:ext uri="{FF2B5EF4-FFF2-40B4-BE49-F238E27FC236}">
                <a16:creationId xmlns:a16="http://schemas.microsoft.com/office/drawing/2014/main" id="{0F316DF5-9BE7-4BDC-B4D7-D913F053A6C5}"/>
              </a:ext>
            </a:extLst>
          </p:cNvPr>
          <p:cNvSpPr/>
          <p:nvPr/>
        </p:nvSpPr>
        <p:spPr>
          <a:xfrm>
            <a:off x="4716016" y="409228"/>
            <a:ext cx="3888432" cy="25922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sz="1600" dirty="0"/>
              <a:t>Oppimispalvelut </a:t>
            </a:r>
            <a:r>
              <a:rPr lang="fi-FI" sz="1600"/>
              <a:t>ja opiskelijapalvelupiste </a:t>
            </a:r>
            <a:r>
              <a:rPr lang="fi-FI" sz="1600" dirty="0"/>
              <a:t>sijaitsevat osoitteessa Kemistintie 1. </a:t>
            </a:r>
            <a:br>
              <a:rPr lang="fi-FI" sz="1600" dirty="0"/>
            </a:br>
            <a:endParaRPr lang="fi-FI" sz="1600" dirty="0"/>
          </a:p>
          <a:p>
            <a:r>
              <a:rPr lang="fi-FI" sz="1600" dirty="0"/>
              <a:t>Palvelusosoite kaikissa opintoasioissa: </a:t>
            </a:r>
            <a:r>
              <a:rPr lang="fi-FI" sz="1600" dirty="0">
                <a:hlinkClick r:id="rId2"/>
              </a:rPr>
              <a:t>studies-chem@aalto.fi</a:t>
            </a:r>
            <a:endParaRPr lang="fi-FI" sz="1600" dirty="0"/>
          </a:p>
          <a:p>
            <a:endParaRPr lang="fi-FI" sz="1600" dirty="0"/>
          </a:p>
          <a:p>
            <a:r>
              <a:rPr lang="fi-FI" sz="1600" dirty="0"/>
              <a:t>Opiskelijapalvelupuhelin: 029 442 9280</a:t>
            </a:r>
          </a:p>
        </p:txBody>
      </p:sp>
      <p:sp>
        <p:nvSpPr>
          <p:cNvPr id="7" name="Rectangle 6">
            <a:extLst>
              <a:ext uri="{FF2B5EF4-FFF2-40B4-BE49-F238E27FC236}">
                <a16:creationId xmlns:a16="http://schemas.microsoft.com/office/drawing/2014/main" id="{F5E19042-85D6-4B1F-A207-68ED7835CD89}"/>
              </a:ext>
            </a:extLst>
          </p:cNvPr>
          <p:cNvSpPr/>
          <p:nvPr/>
        </p:nvSpPr>
        <p:spPr>
          <a:xfrm>
            <a:off x="4752020" y="3217540"/>
            <a:ext cx="3816424" cy="20882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Oman </a:t>
            </a:r>
            <a:r>
              <a:rPr lang="en-US" dirty="0" err="1">
                <a:solidFill>
                  <a:schemeClr val="tx1"/>
                </a:solidFill>
              </a:rPr>
              <a:t>ohjelman</a:t>
            </a:r>
            <a:r>
              <a:rPr lang="en-US" dirty="0">
                <a:solidFill>
                  <a:schemeClr val="tx1"/>
                </a:solidFill>
              </a:rPr>
              <a:t> </a:t>
            </a:r>
            <a:r>
              <a:rPr lang="en-US" dirty="0" err="1">
                <a:solidFill>
                  <a:schemeClr val="tx1"/>
                </a:solidFill>
              </a:rPr>
              <a:t>suunnittelija</a:t>
            </a:r>
            <a:r>
              <a:rPr lang="en-US" dirty="0">
                <a:solidFill>
                  <a:schemeClr val="tx1"/>
                </a:solidFill>
              </a:rPr>
              <a:t> ja </a:t>
            </a:r>
            <a:r>
              <a:rPr lang="en-US" dirty="0" err="1">
                <a:solidFill>
                  <a:schemeClr val="tx1"/>
                </a:solidFill>
              </a:rPr>
              <a:t>koordinaattori</a:t>
            </a:r>
            <a:r>
              <a:rPr lang="en-US" dirty="0">
                <a:solidFill>
                  <a:schemeClr val="tx1"/>
                </a:solidFill>
              </a:rPr>
              <a:t> </a:t>
            </a:r>
            <a:r>
              <a:rPr lang="en-US" dirty="0" err="1">
                <a:solidFill>
                  <a:schemeClr val="tx1"/>
                </a:solidFill>
              </a:rPr>
              <a:t>ovat</a:t>
            </a:r>
            <a:r>
              <a:rPr lang="en-US" dirty="0">
                <a:solidFill>
                  <a:schemeClr val="tx1"/>
                </a:solidFill>
              </a:rPr>
              <a:t> </a:t>
            </a:r>
            <a:r>
              <a:rPr lang="en-US" dirty="0" err="1">
                <a:solidFill>
                  <a:schemeClr val="tx1"/>
                </a:solidFill>
              </a:rPr>
              <a:t>tärkeimmät</a:t>
            </a:r>
            <a:r>
              <a:rPr lang="en-US" dirty="0">
                <a:solidFill>
                  <a:schemeClr val="tx1"/>
                </a:solidFill>
              </a:rPr>
              <a:t> </a:t>
            </a:r>
            <a:r>
              <a:rPr lang="en-US" err="1">
                <a:solidFill>
                  <a:schemeClr val="tx1"/>
                </a:solidFill>
              </a:rPr>
              <a:t>kontaktit</a:t>
            </a:r>
            <a:r>
              <a:rPr lang="en-US">
                <a:solidFill>
                  <a:schemeClr val="tx1"/>
                </a:solidFill>
              </a:rPr>
              <a:t> oppimispalveluissa</a:t>
            </a:r>
            <a:r>
              <a:rPr lang="en-US" dirty="0">
                <a:solidFill>
                  <a:schemeClr val="tx1"/>
                </a:solidFill>
              </a:rPr>
              <a:t>. </a:t>
            </a:r>
          </a:p>
          <a:p>
            <a:pPr algn="ctr"/>
            <a:r>
              <a:rPr lang="en-US">
                <a:solidFill>
                  <a:schemeClr val="tx1"/>
                </a:solidFill>
              </a:rPr>
              <a:t>Sen lisäksi </a:t>
            </a:r>
            <a:r>
              <a:rPr lang="en-US" dirty="0" err="1">
                <a:solidFill>
                  <a:schemeClr val="tx1"/>
                </a:solidFill>
              </a:rPr>
              <a:t>meillä</a:t>
            </a:r>
            <a:r>
              <a:rPr lang="en-US" dirty="0">
                <a:solidFill>
                  <a:schemeClr val="tx1"/>
                </a:solidFill>
              </a:rPr>
              <a:t> on </a:t>
            </a:r>
            <a:r>
              <a:rPr lang="en-US" dirty="0" err="1">
                <a:solidFill>
                  <a:schemeClr val="tx1"/>
                </a:solidFill>
              </a:rPr>
              <a:t>monia</a:t>
            </a:r>
            <a:r>
              <a:rPr lang="en-US" dirty="0">
                <a:solidFill>
                  <a:schemeClr val="tx1"/>
                </a:solidFill>
              </a:rPr>
              <a:t> </a:t>
            </a:r>
            <a:r>
              <a:rPr lang="en-US" dirty="0" err="1">
                <a:solidFill>
                  <a:schemeClr val="tx1"/>
                </a:solidFill>
              </a:rPr>
              <a:t>muita</a:t>
            </a:r>
            <a:r>
              <a:rPr lang="en-US" dirty="0">
                <a:solidFill>
                  <a:schemeClr val="tx1"/>
                </a:solidFill>
              </a:rPr>
              <a:t> </a:t>
            </a:r>
            <a:r>
              <a:rPr lang="en-US" dirty="0" err="1">
                <a:solidFill>
                  <a:schemeClr val="tx1"/>
                </a:solidFill>
              </a:rPr>
              <a:t>henkilöitä</a:t>
            </a:r>
            <a:r>
              <a:rPr lang="en-US" dirty="0">
                <a:solidFill>
                  <a:schemeClr val="tx1"/>
                </a:solidFill>
              </a:rPr>
              <a:t> </a:t>
            </a:r>
            <a:r>
              <a:rPr lang="en-US" dirty="0" err="1">
                <a:solidFill>
                  <a:schemeClr val="tx1"/>
                </a:solidFill>
              </a:rPr>
              <a:t>teidän</a:t>
            </a:r>
            <a:r>
              <a:rPr lang="en-US" dirty="0">
                <a:solidFill>
                  <a:schemeClr val="tx1"/>
                </a:solidFill>
              </a:rPr>
              <a:t> </a:t>
            </a:r>
            <a:r>
              <a:rPr lang="en-US" dirty="0" err="1">
                <a:solidFill>
                  <a:schemeClr val="tx1"/>
                </a:solidFill>
              </a:rPr>
              <a:t>tukena</a:t>
            </a:r>
            <a:r>
              <a:rPr lang="en-US" dirty="0">
                <a:solidFill>
                  <a:schemeClr val="tx1"/>
                </a:solidFill>
              </a:rPr>
              <a:t>, </a:t>
            </a:r>
            <a:r>
              <a:rPr lang="en-US" dirty="0" err="1">
                <a:solidFill>
                  <a:schemeClr val="tx1"/>
                </a:solidFill>
              </a:rPr>
              <a:t>kuten</a:t>
            </a:r>
            <a:r>
              <a:rPr lang="en-US" dirty="0">
                <a:solidFill>
                  <a:schemeClr val="tx1"/>
                </a:solidFill>
              </a:rPr>
              <a:t> </a:t>
            </a:r>
            <a:r>
              <a:rPr lang="en-US" dirty="0" err="1">
                <a:solidFill>
                  <a:schemeClr val="tx1"/>
                </a:solidFill>
              </a:rPr>
              <a:t>kv-liikkuvuuden</a:t>
            </a:r>
            <a:r>
              <a:rPr lang="en-US" dirty="0">
                <a:solidFill>
                  <a:schemeClr val="tx1"/>
                </a:solidFill>
              </a:rPr>
              <a:t> </a:t>
            </a:r>
            <a:r>
              <a:rPr lang="en-US" dirty="0" err="1">
                <a:solidFill>
                  <a:schemeClr val="tx1"/>
                </a:solidFill>
              </a:rPr>
              <a:t>palvelut</a:t>
            </a:r>
            <a:r>
              <a:rPr lang="en-US">
                <a:solidFill>
                  <a:schemeClr val="tx1"/>
                </a:solidFill>
              </a:rPr>
              <a:t>. </a:t>
            </a:r>
            <a:endParaRPr lang="fi-FI" dirty="0">
              <a:solidFill>
                <a:schemeClr val="tx1"/>
              </a:solidFill>
            </a:endParaRPr>
          </a:p>
        </p:txBody>
      </p:sp>
      <p:sp>
        <p:nvSpPr>
          <p:cNvPr id="8" name="Rectangle 7">
            <a:extLst>
              <a:ext uri="{FF2B5EF4-FFF2-40B4-BE49-F238E27FC236}">
                <a16:creationId xmlns:a16="http://schemas.microsoft.com/office/drawing/2014/main" id="{A2513B82-EB08-422C-8ED5-3326D8CDCD07}"/>
              </a:ext>
            </a:extLst>
          </p:cNvPr>
          <p:cNvSpPr/>
          <p:nvPr/>
        </p:nvSpPr>
        <p:spPr>
          <a:xfrm>
            <a:off x="183911" y="353929"/>
            <a:ext cx="2947929" cy="42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ln w="0"/>
                <a:solidFill>
                  <a:schemeClr val="tx1"/>
                </a:solidFill>
                <a:effectLst>
                  <a:outerShdw blurRad="38100" dist="19050" dir="2700000" algn="tl" rotWithShape="0">
                    <a:schemeClr val="dk1">
                      <a:alpha val="40000"/>
                    </a:schemeClr>
                  </a:outerShdw>
                </a:effectLst>
              </a:rPr>
              <a:t>Oppimispalvelut</a:t>
            </a:r>
            <a:r>
              <a:rPr lang="en-US" b="1" dirty="0">
                <a:ln w="0"/>
                <a:solidFill>
                  <a:schemeClr val="tx1"/>
                </a:solidFill>
                <a:effectLst>
                  <a:outerShdw blurRad="38100" dist="19050" dir="2700000" algn="tl" rotWithShape="0">
                    <a:schemeClr val="dk1">
                      <a:alpha val="40000"/>
                    </a:schemeClr>
                  </a:outerShdw>
                </a:effectLst>
              </a:rPr>
              <a:t> (LES)</a:t>
            </a:r>
            <a:endParaRPr lang="fi-FI"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536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4DC8-6495-4026-BCE7-C0C022237166}"/>
              </a:ext>
            </a:extLst>
          </p:cNvPr>
          <p:cNvSpPr>
            <a:spLocks noGrp="1"/>
          </p:cNvSpPr>
          <p:nvPr>
            <p:ph type="body" sz="half" idx="10"/>
          </p:nvPr>
        </p:nvSpPr>
        <p:spPr>
          <a:xfrm>
            <a:off x="651103" y="553244"/>
            <a:ext cx="8492897" cy="1110638"/>
          </a:xfrm>
        </p:spPr>
        <p:txBody>
          <a:bodyPr/>
          <a:lstStyle/>
          <a:p>
            <a:r>
              <a:rPr lang="en-US" err="1"/>
              <a:t>Henkilökohtaiset</a:t>
            </a:r>
            <a:r>
              <a:rPr lang="en-US"/>
              <a:t> </a:t>
            </a:r>
            <a:r>
              <a:rPr lang="en-US" err="1"/>
              <a:t>opintojärjestelyt</a:t>
            </a:r>
            <a:endParaRPr lang="fi-FI"/>
          </a:p>
        </p:txBody>
      </p:sp>
      <p:sp>
        <p:nvSpPr>
          <p:cNvPr id="3" name="Text Placeholder 2">
            <a:extLst>
              <a:ext uri="{FF2B5EF4-FFF2-40B4-BE49-F238E27FC236}">
                <a16:creationId xmlns:a16="http://schemas.microsoft.com/office/drawing/2014/main" id="{92F7888F-B33F-4100-B5E7-0152721BA667}"/>
              </a:ext>
            </a:extLst>
          </p:cNvPr>
          <p:cNvSpPr>
            <a:spLocks noGrp="1"/>
          </p:cNvSpPr>
          <p:nvPr>
            <p:ph type="body" sz="half" idx="11"/>
          </p:nvPr>
        </p:nvSpPr>
        <p:spPr>
          <a:xfrm>
            <a:off x="559969" y="1561356"/>
            <a:ext cx="8024061" cy="3388289"/>
          </a:xfrm>
        </p:spPr>
        <p:txBody>
          <a:bodyPr>
            <a:normAutofit/>
          </a:bodyPr>
          <a:lstStyle/>
          <a:p>
            <a:pPr marL="308610" indent="-308610">
              <a:buFont typeface="Arial" panose="020B0604020202020204" pitchFamily="34" charset="0"/>
              <a:buChar char="•"/>
            </a:pPr>
            <a:r>
              <a:rPr lang="en-US" sz="1600" err="1"/>
              <a:t>Jokaisella</a:t>
            </a:r>
            <a:r>
              <a:rPr lang="en-US" sz="1600"/>
              <a:t> </a:t>
            </a:r>
            <a:r>
              <a:rPr lang="en-US" sz="1600" err="1"/>
              <a:t>opiskelijalla</a:t>
            </a:r>
            <a:r>
              <a:rPr lang="en-US" sz="1600"/>
              <a:t> on </a:t>
            </a:r>
            <a:r>
              <a:rPr lang="en-US" sz="1600" err="1"/>
              <a:t>oikeus</a:t>
            </a:r>
            <a:r>
              <a:rPr lang="en-US" sz="1600"/>
              <a:t> </a:t>
            </a:r>
            <a:r>
              <a:rPr lang="en-US" sz="1600" err="1"/>
              <a:t>henkilökohtaisiin</a:t>
            </a:r>
            <a:r>
              <a:rPr lang="en-US" sz="1600"/>
              <a:t> </a:t>
            </a:r>
            <a:r>
              <a:rPr lang="en-US" sz="1600" err="1"/>
              <a:t>opintojärjestelyihin</a:t>
            </a:r>
            <a:r>
              <a:rPr lang="en-US" sz="1600"/>
              <a:t> </a:t>
            </a:r>
            <a:r>
              <a:rPr lang="en-US" sz="1600" err="1"/>
              <a:t>terveydellisten</a:t>
            </a:r>
            <a:r>
              <a:rPr lang="en-US" sz="1600"/>
              <a:t> </a:t>
            </a:r>
            <a:r>
              <a:rPr lang="en-US" sz="1600" err="1"/>
              <a:t>syiden</a:t>
            </a:r>
            <a:r>
              <a:rPr lang="en-US" sz="1600"/>
              <a:t> </a:t>
            </a:r>
            <a:r>
              <a:rPr lang="en-US" sz="1600" err="1"/>
              <a:t>perusteella</a:t>
            </a:r>
            <a:endParaRPr lang="en-US" sz="1600"/>
          </a:p>
          <a:p>
            <a:pPr marL="874340" lvl="1" indent="-308610"/>
            <a:r>
              <a:rPr lang="fi-FI" sz="1600"/>
              <a:t>Esim. lukivaikeus, aistivamma, matemaattiset eritysvaikeudet, tarkkaavaisuus- ja ylivilkkaushäiriöt, autismin kirjo tai mielenterveyden ongelmat</a:t>
            </a:r>
          </a:p>
          <a:p>
            <a:pPr marL="308610" indent="-308610">
              <a:buFont typeface="Arial" panose="020B0604020202020204" pitchFamily="34" charset="0"/>
              <a:buChar char="•"/>
            </a:pPr>
            <a:r>
              <a:rPr lang="fi-FI" sz="1600"/>
              <a:t>Opintojärjestelyt ovat henkilökohtaisia ratkaisuja kurssiopetukseen ja työmuotoihin sekä tenttien järjestelyihin </a:t>
            </a:r>
          </a:p>
          <a:p>
            <a:pPr marL="874340" lvl="1" indent="-308610"/>
            <a:r>
              <a:rPr lang="fi-FI" sz="1600"/>
              <a:t>Esim. lisäaika tai erillinen tila tenttitilaisuudessa, mukautettu opiskeluaikataulu tai vaihtoehtoiset osaamisen arvioinnin tavat</a:t>
            </a:r>
          </a:p>
          <a:p>
            <a:pPr marL="308610" indent="-308610">
              <a:buFont typeface="Wingdings" panose="05000000000000000000" pitchFamily="2" charset="2"/>
              <a:buChar char="Ø"/>
            </a:pPr>
            <a:r>
              <a:rPr lang="fi-FI" sz="1600"/>
              <a:t>Ota yhteyttä oman koulusi oppimispalveluihin ja sovi tapaaminen! Lisätietoa Intossa: </a:t>
            </a:r>
            <a:r>
              <a:rPr lang="fi-FI" sz="1400" b="0">
                <a:hlinkClick r:id="rId3"/>
              </a:rPr>
              <a:t>https://into.aalto.fi/pages/viewpage.action?pageId=327998</a:t>
            </a:r>
            <a:r>
              <a:rPr lang="fi-FI" sz="1400" b="0"/>
              <a:t> </a:t>
            </a:r>
            <a:endParaRPr lang="fi-FI" sz="1600" b="0"/>
          </a:p>
        </p:txBody>
      </p:sp>
    </p:spTree>
    <p:extLst>
      <p:ext uri="{BB962C8B-B14F-4D97-AF65-F5344CB8AC3E}">
        <p14:creationId xmlns:p14="http://schemas.microsoft.com/office/powerpoint/2010/main" val="72111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B776B83D-6A5A-4887-B4C3-6BCBC8356248}"/>
              </a:ext>
            </a:extLst>
          </p:cNvPr>
          <p:cNvPicPr>
            <a:picLocks noChangeAspect="1"/>
          </p:cNvPicPr>
          <p:nvPr/>
        </p:nvPicPr>
        <p:blipFill>
          <a:blip r:embed="rId3"/>
          <a:stretch>
            <a:fillRect/>
          </a:stretch>
        </p:blipFill>
        <p:spPr>
          <a:xfrm>
            <a:off x="4998585" y="285750"/>
            <a:ext cx="3857625" cy="5143500"/>
          </a:xfrm>
          <a:prstGeom prst="rect">
            <a:avLst/>
          </a:prstGeom>
          <a:noFill/>
        </p:spPr>
      </p:pic>
      <p:sp>
        <p:nvSpPr>
          <p:cNvPr id="2" name="Textplatzhalter 1">
            <a:extLst>
              <a:ext uri="{FF2B5EF4-FFF2-40B4-BE49-F238E27FC236}">
                <a16:creationId xmlns:a16="http://schemas.microsoft.com/office/drawing/2014/main" id="{25613AB8-4453-3B41-984E-3E385EE5A810}"/>
              </a:ext>
            </a:extLst>
          </p:cNvPr>
          <p:cNvSpPr>
            <a:spLocks noGrp="1"/>
          </p:cNvSpPr>
          <p:nvPr>
            <p:ph type="body" sz="quarter" idx="12"/>
          </p:nvPr>
        </p:nvSpPr>
        <p:spPr>
          <a:xfrm>
            <a:off x="287338" y="804864"/>
            <a:ext cx="4362300" cy="4009755"/>
          </a:xfrm>
        </p:spPr>
        <p:txBody>
          <a:bodyPr lIns="0" tIns="0" rIns="0" bIns="0" anchor="t">
            <a:normAutofit/>
          </a:bodyPr>
          <a:lstStyle/>
          <a:p>
            <a:r>
              <a:rPr lang="en-GB" sz="2800" err="1">
                <a:highlight>
                  <a:srgbClr val="E6E6E6"/>
                </a:highlight>
              </a:rPr>
              <a:t>Mistä</a:t>
            </a:r>
            <a:r>
              <a:rPr lang="en-GB" sz="2800">
                <a:highlight>
                  <a:srgbClr val="E6E6E6"/>
                </a:highlight>
              </a:rPr>
              <a:t> </a:t>
            </a:r>
            <a:r>
              <a:rPr lang="en-GB" sz="2800" err="1">
                <a:highlight>
                  <a:srgbClr val="E6E6E6"/>
                </a:highlight>
              </a:rPr>
              <a:t>saat</a:t>
            </a:r>
            <a:r>
              <a:rPr lang="en-GB" sz="2800">
                <a:highlight>
                  <a:srgbClr val="E6E6E6"/>
                </a:highlight>
              </a:rPr>
              <a:t> </a:t>
            </a:r>
            <a:r>
              <a:rPr lang="en-GB" sz="2800" err="1">
                <a:highlight>
                  <a:srgbClr val="E6E6E6"/>
                </a:highlight>
              </a:rPr>
              <a:t>tukea</a:t>
            </a:r>
            <a:r>
              <a:rPr lang="en-GB" sz="2800">
                <a:highlight>
                  <a:srgbClr val="E6E6E6"/>
                </a:highlight>
              </a:rPr>
              <a:t>? (</a:t>
            </a:r>
            <a:r>
              <a:rPr lang="en-GB" sz="2800" err="1">
                <a:highlight>
                  <a:srgbClr val="E6E6E6"/>
                </a:highlight>
              </a:rPr>
              <a:t>linkit</a:t>
            </a:r>
            <a:r>
              <a:rPr lang="en-GB" sz="2800">
                <a:highlight>
                  <a:srgbClr val="E6E6E6"/>
                </a:highlight>
              </a:rPr>
              <a:t>)</a:t>
            </a:r>
            <a:endParaRPr lang="en-GB"/>
          </a:p>
          <a:p>
            <a:r>
              <a:rPr lang="en-GB" b="0">
                <a:ea typeface="+mn-lt"/>
                <a:cs typeface="+mn-lt"/>
                <a:hlinkClick r:id="rId4"/>
              </a:rPr>
              <a:t>https://www.aalto.fi/fi/palvelut/henkilokohtaisten-opintojarjestelyiden-yhteyshenkilot</a:t>
            </a:r>
            <a:r>
              <a:rPr lang="en-GB" b="0">
                <a:ea typeface="+mn-lt"/>
                <a:cs typeface="+mn-lt"/>
              </a:rPr>
              <a:t>  </a:t>
            </a:r>
            <a:endParaRPr lang="en-GB"/>
          </a:p>
          <a:p>
            <a:r>
              <a:rPr lang="en-GB" b="0">
                <a:hlinkClick r:id="rId5"/>
              </a:rPr>
              <a:t>Starting Point of Wellbeing </a:t>
            </a:r>
            <a:endParaRPr lang="en-GB" b="0"/>
          </a:p>
          <a:p>
            <a:r>
              <a:rPr lang="fi-FI" b="0">
                <a:hlinkClick r:id="rId6">
                  <a:extLst>
                    <a:ext uri="{A12FA001-AC4F-418D-AE19-62706E023703}">
                      <ahyp:hlinkClr xmlns:ahyp="http://schemas.microsoft.com/office/drawing/2018/hyperlinkcolor" val="tx"/>
                    </a:ext>
                  </a:extLst>
                </a:hlinkClick>
              </a:rPr>
              <a:t>Opinto- ja uraohjauspsykologit</a:t>
            </a:r>
            <a:endParaRPr lang="fi-FI" b="0"/>
          </a:p>
          <a:p>
            <a:r>
              <a:rPr lang="en-GB" b="0">
                <a:ea typeface="+mn-lt"/>
                <a:cs typeface="+mn-lt"/>
                <a:hlinkClick r:id="rId7"/>
              </a:rPr>
              <a:t>studentservices@aalto.fi</a:t>
            </a:r>
            <a:r>
              <a:rPr lang="en-GB" b="0">
                <a:ea typeface="+mn-lt"/>
                <a:cs typeface="+mn-lt"/>
              </a:rPr>
              <a:t> </a:t>
            </a:r>
          </a:p>
        </p:txBody>
      </p:sp>
    </p:spTree>
    <p:extLst>
      <p:ext uri="{BB962C8B-B14F-4D97-AF65-F5344CB8AC3E}">
        <p14:creationId xmlns:p14="http://schemas.microsoft.com/office/powerpoint/2010/main" val="417647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Opintojen ja </a:t>
            </a:r>
            <a:r>
              <a:rPr lang="en-US" dirty="0" err="1"/>
              <a:t>opiskelun</a:t>
            </a:r>
            <a:r>
              <a:rPr lang="en-US" dirty="0"/>
              <a:t> </a:t>
            </a:r>
            <a:r>
              <a:rPr lang="en-US" dirty="0" err="1"/>
              <a:t>säännöt</a:t>
            </a:r>
            <a:r>
              <a:rPr lang="en-US" dirty="0"/>
              <a:t> ja </a:t>
            </a:r>
            <a:r>
              <a:rPr lang="en-US" dirty="0" err="1"/>
              <a:t>ohjeet</a:t>
            </a:r>
            <a:endParaRPr lang="fi-FI" dirty="0"/>
          </a:p>
        </p:txBody>
      </p:sp>
      <p:sp>
        <p:nvSpPr>
          <p:cNvPr id="5" name="Content Placeholder 4"/>
          <p:cNvSpPr>
            <a:spLocks noGrp="1"/>
          </p:cNvSpPr>
          <p:nvPr>
            <p:ph sz="quarter" idx="14"/>
          </p:nvPr>
        </p:nvSpPr>
        <p:spPr>
          <a:xfrm>
            <a:off x="468314" y="1273324"/>
            <a:ext cx="8675686" cy="3324370"/>
          </a:xfrm>
        </p:spPr>
        <p:txBody>
          <a:bodyPr/>
          <a:lstStyle/>
          <a:p>
            <a:pPr marL="342900" indent="-342900">
              <a:buFont typeface="Arial" panose="020B0604020202020204" pitchFamily="34" charset="0"/>
              <a:buChar char="•"/>
            </a:pPr>
            <a:r>
              <a:rPr lang="en-US" dirty="0"/>
              <a:t>Moni </a:t>
            </a:r>
            <a:r>
              <a:rPr lang="en-US" dirty="0" err="1"/>
              <a:t>asia</a:t>
            </a:r>
            <a:r>
              <a:rPr lang="en-US" dirty="0"/>
              <a:t> </a:t>
            </a:r>
            <a:r>
              <a:rPr lang="en-US" dirty="0" err="1"/>
              <a:t>yliopistossa</a:t>
            </a:r>
            <a:r>
              <a:rPr lang="en-US" dirty="0"/>
              <a:t> on </a:t>
            </a:r>
            <a:r>
              <a:rPr lang="en-US" dirty="0" err="1"/>
              <a:t>säädelty</a:t>
            </a:r>
            <a:r>
              <a:rPr lang="en-US" dirty="0"/>
              <a:t>:  </a:t>
            </a:r>
          </a:p>
          <a:p>
            <a:pPr marL="580500" lvl="1" indent="-342900">
              <a:buFont typeface="Arial" panose="020B0604020202020204" pitchFamily="34" charset="0"/>
              <a:buChar char="•"/>
            </a:pPr>
            <a:r>
              <a:rPr lang="en-US" dirty="0" err="1"/>
              <a:t>Lait</a:t>
            </a:r>
            <a:endParaRPr lang="fi-FI" dirty="0"/>
          </a:p>
          <a:p>
            <a:pPr marL="580500" lvl="1" indent="-342900">
              <a:buFont typeface="Arial" panose="020B0604020202020204" pitchFamily="34" charset="0"/>
              <a:buChar char="•"/>
            </a:pPr>
            <a:r>
              <a:rPr lang="en-US" dirty="0" err="1"/>
              <a:t>Astukset</a:t>
            </a:r>
            <a:endParaRPr lang="en-US" dirty="0"/>
          </a:p>
          <a:p>
            <a:pPr marL="580500" lvl="1" indent="-342900">
              <a:buFont typeface="Arial" panose="020B0604020202020204" pitchFamily="34" charset="0"/>
              <a:buChar char="•"/>
            </a:pPr>
            <a:r>
              <a:rPr lang="en-US" dirty="0" err="1"/>
              <a:t>Aallon</a:t>
            </a:r>
            <a:r>
              <a:rPr lang="en-US" dirty="0"/>
              <a:t> </a:t>
            </a:r>
            <a:r>
              <a:rPr lang="en-US" dirty="0" err="1"/>
              <a:t>omat</a:t>
            </a:r>
            <a:r>
              <a:rPr lang="en-US" dirty="0"/>
              <a:t> </a:t>
            </a:r>
            <a:r>
              <a:rPr lang="en-US" dirty="0" err="1"/>
              <a:t>säännöt</a:t>
            </a:r>
            <a:r>
              <a:rPr lang="en-US" dirty="0"/>
              <a:t> ja </a:t>
            </a:r>
            <a:r>
              <a:rPr lang="en-US" dirty="0" err="1"/>
              <a:t>ohjeet</a:t>
            </a:r>
            <a:endParaRPr lang="en-US" dirty="0"/>
          </a:p>
          <a:p>
            <a:pPr marL="580500" lvl="1" indent="-342900">
              <a:buFont typeface="Arial" panose="020B0604020202020204" pitchFamily="34" charset="0"/>
              <a:buChar char="•"/>
            </a:pPr>
            <a:r>
              <a:rPr lang="en-US" dirty="0" err="1"/>
              <a:t>Kemian</a:t>
            </a:r>
            <a:r>
              <a:rPr lang="en-US" dirty="0"/>
              <a:t> </a:t>
            </a:r>
            <a:r>
              <a:rPr lang="en-US" dirty="0" err="1"/>
              <a:t>tekniikan</a:t>
            </a:r>
            <a:r>
              <a:rPr lang="en-US" dirty="0"/>
              <a:t> </a:t>
            </a:r>
            <a:r>
              <a:rPr lang="en-US" dirty="0" err="1"/>
              <a:t>korkeakoulun</a:t>
            </a:r>
            <a:r>
              <a:rPr lang="en-US" dirty="0"/>
              <a:t> </a:t>
            </a:r>
            <a:r>
              <a:rPr lang="en-US" dirty="0" err="1"/>
              <a:t>säännöt</a:t>
            </a:r>
            <a:endParaRPr lang="en-US" dirty="0"/>
          </a:p>
          <a:p>
            <a:pPr marL="580500" lvl="1" indent="-342900">
              <a:buFont typeface="Arial" panose="020B0604020202020204" pitchFamily="34" charset="0"/>
              <a:buChar char="•"/>
            </a:pPr>
            <a:endParaRPr lang="en-US" dirty="0"/>
          </a:p>
          <a:p>
            <a:r>
              <a:rPr lang="en-US" dirty="0" err="1"/>
              <a:t>Tärkeä</a:t>
            </a:r>
            <a:r>
              <a:rPr lang="en-US" dirty="0"/>
              <a:t> </a:t>
            </a:r>
            <a:r>
              <a:rPr lang="en-US" dirty="0" err="1"/>
              <a:t>muistaa</a:t>
            </a:r>
            <a:r>
              <a:rPr lang="en-US" dirty="0"/>
              <a:t>, </a:t>
            </a:r>
            <a:r>
              <a:rPr lang="en-US" dirty="0" err="1"/>
              <a:t>että</a:t>
            </a:r>
            <a:r>
              <a:rPr lang="en-US" dirty="0"/>
              <a:t> </a:t>
            </a:r>
            <a:r>
              <a:rPr lang="en-US" dirty="0" err="1"/>
              <a:t>säännöt</a:t>
            </a:r>
            <a:r>
              <a:rPr lang="en-US" dirty="0"/>
              <a:t> </a:t>
            </a:r>
            <a:r>
              <a:rPr lang="en-US" dirty="0" err="1"/>
              <a:t>ovat</a:t>
            </a:r>
            <a:r>
              <a:rPr lang="en-US" dirty="0"/>
              <a:t> </a:t>
            </a:r>
            <a:r>
              <a:rPr lang="en-US" dirty="0" err="1"/>
              <a:t>kaikkien</a:t>
            </a:r>
            <a:r>
              <a:rPr lang="en-US" dirty="0"/>
              <a:t> </a:t>
            </a:r>
            <a:r>
              <a:rPr lang="en-US" dirty="0" err="1"/>
              <a:t>tasapuolista</a:t>
            </a:r>
            <a:r>
              <a:rPr lang="en-US" dirty="0"/>
              <a:t> </a:t>
            </a:r>
            <a:r>
              <a:rPr lang="en-US" dirty="0" err="1"/>
              <a:t>kohtelua</a:t>
            </a:r>
            <a:r>
              <a:rPr lang="en-US" dirty="0"/>
              <a:t> </a:t>
            </a:r>
            <a:r>
              <a:rPr lang="en-US" dirty="0" err="1"/>
              <a:t>varten</a:t>
            </a:r>
            <a:r>
              <a:rPr lang="en-US" dirty="0"/>
              <a:t> ja </a:t>
            </a:r>
            <a:r>
              <a:rPr lang="en-US" dirty="0" err="1"/>
              <a:t>niihin</a:t>
            </a:r>
            <a:r>
              <a:rPr lang="en-US" dirty="0"/>
              <a:t> </a:t>
            </a:r>
            <a:r>
              <a:rPr lang="en-US" dirty="0" err="1"/>
              <a:t>voi</a:t>
            </a:r>
            <a:r>
              <a:rPr lang="en-US" dirty="0"/>
              <a:t> </a:t>
            </a:r>
            <a:r>
              <a:rPr lang="en-US" dirty="0" err="1"/>
              <a:t>kuka</a:t>
            </a:r>
            <a:r>
              <a:rPr lang="en-US" dirty="0"/>
              <a:t> </a:t>
            </a:r>
            <a:r>
              <a:rPr lang="en-US" dirty="0" err="1"/>
              <a:t>tahansa</a:t>
            </a:r>
            <a:r>
              <a:rPr lang="en-US" dirty="0"/>
              <a:t> </a:t>
            </a:r>
            <a:r>
              <a:rPr lang="en-US" dirty="0" err="1"/>
              <a:t>palata</a:t>
            </a:r>
            <a:r>
              <a:rPr lang="en-US" dirty="0"/>
              <a:t> </a:t>
            </a:r>
            <a:r>
              <a:rPr lang="en-US" dirty="0" err="1"/>
              <a:t>tarkastamaan</a:t>
            </a:r>
            <a:r>
              <a:rPr lang="en-US" dirty="0"/>
              <a:t>, </a:t>
            </a:r>
            <a:r>
              <a:rPr lang="en-US" dirty="0" err="1"/>
              <a:t>mennäänkö</a:t>
            </a:r>
            <a:r>
              <a:rPr lang="en-US" dirty="0"/>
              <a:t> </a:t>
            </a:r>
            <a:r>
              <a:rPr lang="en-US" dirty="0" err="1"/>
              <a:t>yhteisesti</a:t>
            </a:r>
            <a:r>
              <a:rPr lang="en-US" dirty="0"/>
              <a:t> </a:t>
            </a:r>
            <a:r>
              <a:rPr lang="en-US" dirty="0" err="1"/>
              <a:t>sovittujen</a:t>
            </a:r>
            <a:r>
              <a:rPr lang="en-US" dirty="0"/>
              <a:t> </a:t>
            </a:r>
            <a:r>
              <a:rPr lang="en-US" dirty="0" err="1"/>
              <a:t>toimintatapojen</a:t>
            </a:r>
            <a:r>
              <a:rPr lang="en-US" dirty="0"/>
              <a:t> </a:t>
            </a:r>
            <a:r>
              <a:rPr lang="en-US" dirty="0" err="1"/>
              <a:t>mukaisesti</a:t>
            </a:r>
            <a:r>
              <a:rPr lang="en-US" dirty="0"/>
              <a:t>. </a:t>
            </a:r>
          </a:p>
          <a:p>
            <a:pPr marL="580500" lvl="1" indent="-342900">
              <a:buFont typeface="Arial" panose="020B0604020202020204" pitchFamily="34" charset="0"/>
              <a:buChar char="•"/>
            </a:pPr>
            <a:endParaRPr lang="en-US" dirty="0"/>
          </a:p>
          <a:p>
            <a:endParaRPr lang="en-US" sz="1500" dirty="0"/>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173374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Tärkeät</a:t>
            </a:r>
            <a:r>
              <a:rPr lang="en-US" dirty="0"/>
              <a:t> </a:t>
            </a:r>
            <a:r>
              <a:rPr lang="en-US" dirty="0" err="1"/>
              <a:t>Aallon</a:t>
            </a:r>
            <a:r>
              <a:rPr lang="en-US" dirty="0"/>
              <a:t> </a:t>
            </a:r>
            <a:r>
              <a:rPr lang="en-US" dirty="0" err="1"/>
              <a:t>säännöt</a:t>
            </a:r>
            <a:r>
              <a:rPr lang="en-US" dirty="0"/>
              <a:t> </a:t>
            </a:r>
            <a:endParaRPr lang="fi-FI" dirty="0"/>
          </a:p>
        </p:txBody>
      </p:sp>
      <p:sp>
        <p:nvSpPr>
          <p:cNvPr id="3" name="Content Placeholder 2"/>
          <p:cNvSpPr>
            <a:spLocks noGrp="1"/>
          </p:cNvSpPr>
          <p:nvPr>
            <p:ph sz="quarter" idx="14"/>
          </p:nvPr>
        </p:nvSpPr>
        <p:spPr>
          <a:xfrm>
            <a:off x="468314" y="985292"/>
            <a:ext cx="8207374" cy="3324370"/>
          </a:xfrm>
        </p:spPr>
        <p:txBody>
          <a:bodyPr/>
          <a:lstStyle/>
          <a:p>
            <a:r>
              <a:rPr lang="en-US" sz="2400" dirty="0" err="1"/>
              <a:t>Kaikki</a:t>
            </a:r>
            <a:r>
              <a:rPr lang="en-US" sz="2400" dirty="0"/>
              <a:t> </a:t>
            </a:r>
            <a:r>
              <a:rPr lang="en-US" sz="2400" dirty="0" err="1"/>
              <a:t>säännöt</a:t>
            </a:r>
            <a:r>
              <a:rPr lang="en-US" sz="2400" dirty="0"/>
              <a:t> ja </a:t>
            </a:r>
            <a:r>
              <a:rPr lang="en-US" sz="2400" dirty="0" err="1"/>
              <a:t>ohjeet</a:t>
            </a:r>
            <a:r>
              <a:rPr lang="en-US" sz="2400" dirty="0"/>
              <a:t> </a:t>
            </a:r>
            <a:r>
              <a:rPr lang="en-US" sz="2400" dirty="0" err="1"/>
              <a:t>löytyvät</a:t>
            </a:r>
            <a:r>
              <a:rPr lang="en-US" sz="2400" dirty="0"/>
              <a:t> </a:t>
            </a:r>
            <a:r>
              <a:rPr lang="en-US" sz="2400" dirty="0" err="1"/>
              <a:t>täältä</a:t>
            </a:r>
            <a:r>
              <a:rPr lang="en-US" sz="2400" dirty="0"/>
              <a:t>: </a:t>
            </a:r>
          </a:p>
          <a:p>
            <a:r>
              <a:rPr lang="en-US" sz="2000" dirty="0">
                <a:hlinkClick r:id="rId2"/>
              </a:rPr>
              <a:t>https://into.aalto.fi/pages/viewpage.action?pageId=4860049</a:t>
            </a:r>
            <a:endParaRPr lang="en-US" sz="2000" dirty="0"/>
          </a:p>
          <a:p>
            <a:endParaRPr lang="en-US" sz="2000" dirty="0"/>
          </a:p>
          <a:p>
            <a:r>
              <a:rPr lang="en-US" sz="2000" dirty="0" err="1"/>
              <a:t>Käy</a:t>
            </a:r>
            <a:r>
              <a:rPr lang="en-US" sz="2000" dirty="0"/>
              <a:t> </a:t>
            </a:r>
            <a:r>
              <a:rPr lang="en-US" sz="2000" dirty="0" err="1"/>
              <a:t>katsomassa</a:t>
            </a:r>
            <a:r>
              <a:rPr lang="en-US" sz="2000" dirty="0"/>
              <a:t> </a:t>
            </a:r>
            <a:r>
              <a:rPr lang="en-US" sz="2000" dirty="0" err="1"/>
              <a:t>ainakin</a:t>
            </a:r>
            <a:r>
              <a:rPr lang="en-US" sz="2000" dirty="0"/>
              <a:t>: </a:t>
            </a:r>
          </a:p>
          <a:p>
            <a:pPr marL="342900" indent="-342900">
              <a:buFont typeface="Arial" panose="020B0604020202020204" pitchFamily="34" charset="0"/>
              <a:buChar char="•"/>
            </a:pPr>
            <a:r>
              <a:rPr lang="fi-FI" sz="1800" dirty="0"/>
              <a:t>Aalto-yliopiston yleiset opetusta ja opiskelua koskevat säännöt </a:t>
            </a:r>
          </a:p>
          <a:p>
            <a:pPr marL="342900" indent="-342900">
              <a:buFont typeface="Arial" panose="020B0604020202020204" pitchFamily="34" charset="0"/>
              <a:buChar char="•"/>
            </a:pPr>
            <a:r>
              <a:rPr lang="en-US" sz="1800" dirty="0" err="1"/>
              <a:t>Tutkintosääntö</a:t>
            </a:r>
            <a:r>
              <a:rPr lang="en-US" sz="1800" dirty="0"/>
              <a:t> </a:t>
            </a:r>
            <a:endParaRPr lang="fi-FI" sz="1800" dirty="0"/>
          </a:p>
          <a:p>
            <a:pPr marL="342900" indent="-342900">
              <a:buFont typeface="Arial" panose="020B0604020202020204" pitchFamily="34" charset="0"/>
              <a:buChar char="•"/>
            </a:pPr>
            <a:r>
              <a:rPr lang="en-US" sz="1800" dirty="0" err="1"/>
              <a:t>Hyväksilukuohjeet</a:t>
            </a:r>
            <a:r>
              <a:rPr lang="en-US" sz="1800" dirty="0"/>
              <a:t> </a:t>
            </a:r>
            <a:endParaRPr lang="fi-FI" sz="1800" dirty="0"/>
          </a:p>
          <a:p>
            <a:pPr marL="342900" indent="-342900">
              <a:buFont typeface="Arial" panose="020B0604020202020204" pitchFamily="34" charset="0"/>
              <a:buChar char="•"/>
            </a:pPr>
            <a:r>
              <a:rPr lang="en-US" sz="1800" dirty="0" err="1"/>
              <a:t>Oikaisun</a:t>
            </a:r>
            <a:r>
              <a:rPr lang="en-US" sz="1800" dirty="0"/>
              <a:t> </a:t>
            </a:r>
            <a:r>
              <a:rPr lang="en-US" sz="1800" dirty="0" err="1"/>
              <a:t>hakeminen</a:t>
            </a:r>
            <a:r>
              <a:rPr lang="en-US" sz="1800" dirty="0"/>
              <a:t> </a:t>
            </a:r>
            <a:r>
              <a:rPr lang="en-US" sz="1800" dirty="0" err="1"/>
              <a:t>opintoasioissa</a:t>
            </a:r>
            <a:r>
              <a:rPr lang="en-US" sz="1800" dirty="0"/>
              <a:t> </a:t>
            </a:r>
          </a:p>
          <a:p>
            <a:pPr marL="342900" indent="-342900">
              <a:buFont typeface="Arial" panose="020B0604020202020204" pitchFamily="34" charset="0"/>
              <a:buChar char="•"/>
            </a:pPr>
            <a:r>
              <a:rPr lang="fi-FI" sz="1800" dirty="0"/>
              <a:t>Aalto-yliopiston opiskelua koskevat eettiset säännöt ja niiden rikkomusten käsittely</a:t>
            </a:r>
          </a:p>
          <a:p>
            <a:pPr marL="342900" indent="-342900">
              <a:buFont typeface="Arial" panose="020B0604020202020204" pitchFamily="34" charset="0"/>
              <a:buChar char="•"/>
            </a:pPr>
            <a:r>
              <a:rPr lang="fi-FI" sz="1800" dirty="0"/>
              <a:t>Vastuullisen käyttäytymisen periaatteet yliopistoympäristössä</a:t>
            </a:r>
          </a:p>
          <a:p>
            <a:endParaRPr lang="fi-FI" sz="2000"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23.8.2022</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7</a:t>
            </a:fld>
            <a:endParaRPr lang="fi-FI"/>
          </a:p>
        </p:txBody>
      </p:sp>
    </p:spTree>
    <p:extLst>
      <p:ext uri="{BB962C8B-B14F-4D97-AF65-F5344CB8AC3E}">
        <p14:creationId xmlns:p14="http://schemas.microsoft.com/office/powerpoint/2010/main" val="138885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Eettiset säännöt</a:t>
            </a:r>
          </a:p>
        </p:txBody>
      </p:sp>
    </p:spTree>
    <p:extLst>
      <p:ext uri="{BB962C8B-B14F-4D97-AF65-F5344CB8AC3E}">
        <p14:creationId xmlns:p14="http://schemas.microsoft.com/office/powerpoint/2010/main" val="213234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Hyvät käytännöt opiskelussa</a:t>
            </a:r>
          </a:p>
        </p:txBody>
      </p:sp>
      <p:sp>
        <p:nvSpPr>
          <p:cNvPr id="3" name="Content Placeholder 2"/>
          <p:cNvSpPr>
            <a:spLocks noGrp="1"/>
          </p:cNvSpPr>
          <p:nvPr>
            <p:ph sz="quarter" idx="14"/>
          </p:nvPr>
        </p:nvSpPr>
        <p:spPr>
          <a:xfrm>
            <a:off x="468314" y="1057300"/>
            <a:ext cx="8207374" cy="3816424"/>
          </a:xfrm>
        </p:spPr>
        <p:txBody>
          <a:bodyPr/>
          <a:lstStyle/>
          <a:p>
            <a:r>
              <a:rPr lang="fi-FI" dirty="0"/>
              <a:t>Tavoitteena on, että Aalto-yliopiston opiskelijat menestyvät opinnoissaan ja työelämässä noudattaen hyviä tieteellisiä ja taiteellisia sekä oman alansa ammatillisia käytäntöjä.</a:t>
            </a:r>
          </a:p>
          <a:p>
            <a:endParaRPr lang="fi-FI" dirty="0"/>
          </a:p>
          <a:p>
            <a:r>
              <a:rPr lang="fi-FI" dirty="0"/>
              <a:t>Eettisten sääntöjen tarkoituksena on turvata opiskelijan oppiminen sekä opiskelijan omia että muiden saavutuksia kunnioittaen.</a:t>
            </a:r>
          </a:p>
          <a:p>
            <a:endParaRPr lang="fi-FI" dirty="0"/>
          </a:p>
          <a:p>
            <a:r>
              <a:rPr lang="fi-FI" dirty="0"/>
              <a:t>Vilpillisin keinoin hankittu opintosuoritus ei osoita opiskelijan todellista osaamista. Vilppi on epäkunnioittavaa käytöstä sekä opettajaa että yliopistoyhteisöä kohtaan.</a:t>
            </a:r>
          </a:p>
          <a:p>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23.8.2022</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9</a:t>
            </a:fld>
            <a:endParaRPr lang="fi-FI"/>
          </a:p>
        </p:txBody>
      </p:sp>
    </p:spTree>
    <p:extLst>
      <p:ext uri="{BB962C8B-B14F-4D97-AF65-F5344CB8AC3E}">
        <p14:creationId xmlns:p14="http://schemas.microsoft.com/office/powerpoint/2010/main" val="1758387352"/>
      </p:ext>
    </p:extLst>
  </p:cSld>
  <p:clrMapOvr>
    <a:masterClrMapping/>
  </p:clrMapOvr>
</p:sld>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 id="{5DFF5384-7925-49C9-826D-99D946B8D539}" vid="{3183760B-E33B-4B04-9A52-658182C5C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AALTO_EN</Template>
  <TotalTime>0</TotalTime>
  <Words>926</Words>
  <Application>Microsoft Office PowerPoint</Application>
  <PresentationFormat>On-screen Show (16:10)</PresentationFormat>
  <Paragraphs>132</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vt:lpstr>
      <vt:lpstr>Calibri</vt:lpstr>
      <vt:lpstr>Courier New</vt:lpstr>
      <vt:lpstr>Georgia</vt:lpstr>
      <vt:lpstr>Lucida Grande</vt:lpstr>
      <vt:lpstr>Wingdings</vt:lpstr>
      <vt:lpstr>Aalto University</vt:lpstr>
      <vt:lpstr>Fuksi-info  </vt:lpstr>
      <vt:lpstr>Opiskelijoiden opiskelun ja  hyvinvoinnin tukeminen</vt:lpstr>
      <vt:lpstr>PowerPoint Presentation</vt:lpstr>
      <vt:lpstr>PowerPoint Presentation</vt:lpstr>
      <vt:lpstr>PowerPoint Presentation</vt:lpstr>
      <vt:lpstr>Opintojen ja opiskelun säännöt ja ohjeet</vt:lpstr>
      <vt:lpstr>Tärkeät Aallon säännöt </vt:lpstr>
      <vt:lpstr>Eettiset säännöt</vt:lpstr>
      <vt:lpstr>Hyvät käytännöt opiskelussa</vt:lpstr>
      <vt:lpstr>Eettisten sääntöjen rikkomukset</vt:lpstr>
      <vt:lpstr>Code of Conduct - Aallon tapa toimia</vt:lpstr>
      <vt:lpstr>PowerPoint Presentation</vt:lpstr>
      <vt:lpstr>Aalto Code of Conduct</vt:lpstr>
      <vt:lpstr>PowerPoint Presentation</vt:lpstr>
      <vt:lpstr>Minne olen yhteydessä? </vt:lpstr>
      <vt:lpstr>Mikä on epäasiallista kohtelua?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2017-09-05T12:06:24Z</dcterms:created>
  <dcterms:modified xsi:type="dcterms:W3CDTF">2022-08-23T10:04:06Z</dcterms:modified>
</cp:coreProperties>
</file>