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8" r:id="rId2"/>
    <p:sldId id="263" r:id="rId3"/>
    <p:sldId id="264" r:id="rId4"/>
    <p:sldId id="268" r:id="rId5"/>
    <p:sldId id="270" r:id="rId6"/>
    <p:sldId id="271" r:id="rId7"/>
    <p:sldId id="275" r:id="rId8"/>
    <p:sldId id="272" r:id="rId9"/>
    <p:sldId id="265" r:id="rId10"/>
    <p:sldId id="269" r:id="rId11"/>
    <p:sldId id="278" r:id="rId12"/>
    <p:sldId id="276" r:id="rId13"/>
    <p:sldId id="267" r:id="rId14"/>
    <p:sldId id="277" r:id="rId15"/>
  </p:sldIdLst>
  <p:sldSz cx="9144000" cy="5715000" type="screen16x1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7">
          <p15:clr>
            <a:srgbClr val="A4A3A4"/>
          </p15:clr>
        </p15:guide>
        <p15:guide id="2" orient="horz" pos="3070">
          <p15:clr>
            <a:srgbClr val="A4A3A4"/>
          </p15:clr>
        </p15:guide>
        <p15:guide id="3" pos="295">
          <p15:clr>
            <a:srgbClr val="A4A3A4"/>
          </p15:clr>
        </p15:guide>
        <p15:guide id="4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EF3340"/>
    <a:srgbClr val="FFCD00"/>
    <a:srgbClr val="005EB8"/>
    <a:srgbClr val="FFCDB8"/>
    <a:srgbClr val="FFCF06"/>
    <a:srgbClr val="F8C704"/>
    <a:srgbClr val="EFC002"/>
    <a:srgbClr val="00A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57" autoAdjust="0"/>
  </p:normalViewPr>
  <p:slideViewPr>
    <p:cSldViewPr snapToObjects="1">
      <p:cViewPr varScale="1">
        <p:scale>
          <a:sx n="63" d="100"/>
          <a:sy n="63" d="100"/>
        </p:scale>
        <p:origin x="72" y="691"/>
      </p:cViewPr>
      <p:guideLst>
        <p:guide orient="horz" pos="167"/>
        <p:guide orient="horz" pos="3070"/>
        <p:guide pos="295"/>
        <p:guide pos="5465"/>
      </p:guideLst>
    </p:cSldViewPr>
  </p:slideViewPr>
  <p:outlineViewPr>
    <p:cViewPr>
      <p:scale>
        <a:sx n="33" d="100"/>
        <a:sy n="33" d="100"/>
      </p:scale>
      <p:origin x="0" y="-32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4" d="100"/>
        <a:sy n="18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8/29/2022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81337A6-C487-9645-B543-6BBD05A1D1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5393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E7B0BA-8FA8-3A4A-9820-CF1299A8B616}" type="datetime1">
              <a:rPr lang="fi-FI"/>
              <a:pPr>
                <a:defRPr/>
              </a:pPr>
              <a:t>29.8.2022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6A5FF2-0573-2649-A39A-26FA52E053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72913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Jos </a:t>
            </a:r>
            <a:r>
              <a:rPr lang="en-US" dirty="0" err="1"/>
              <a:t>poissaoloja</a:t>
            </a:r>
            <a:r>
              <a:rPr lang="en-US" dirty="0"/>
              <a:t> </a:t>
            </a:r>
            <a:r>
              <a:rPr lang="en-US" dirty="0" err="1"/>
              <a:t>pakollisesta</a:t>
            </a:r>
            <a:r>
              <a:rPr lang="en-US" baseline="0" dirty="0"/>
              <a:t> </a:t>
            </a:r>
            <a:r>
              <a:rPr lang="en-US" baseline="0" dirty="0" err="1"/>
              <a:t>opetuksesta</a:t>
            </a:r>
            <a:r>
              <a:rPr lang="en-US" baseline="0" dirty="0"/>
              <a:t> (</a:t>
            </a:r>
            <a:r>
              <a:rPr lang="en-US" baseline="0" dirty="0" err="1"/>
              <a:t>labrat</a:t>
            </a:r>
            <a:r>
              <a:rPr lang="en-US" baseline="0" dirty="0"/>
              <a:t> 3. </a:t>
            </a:r>
            <a:r>
              <a:rPr lang="en-US" baseline="0" dirty="0" err="1"/>
              <a:t>viikko</a:t>
            </a:r>
            <a:r>
              <a:rPr lang="en-US" baseline="0" dirty="0"/>
              <a:t>)</a:t>
            </a:r>
            <a:r>
              <a:rPr lang="en-US" dirty="0"/>
              <a:t>, </a:t>
            </a:r>
            <a:r>
              <a:rPr lang="en-US" dirty="0" err="1"/>
              <a:t>yhteys</a:t>
            </a:r>
            <a:r>
              <a:rPr lang="en-US" baseline="0" dirty="0"/>
              <a:t> </a:t>
            </a:r>
            <a:r>
              <a:rPr lang="en-US" baseline="0" dirty="0" err="1"/>
              <a:t>vastuuopettajaan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9772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3" y="1417341"/>
            <a:ext cx="8207375" cy="295232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1264"/>
            <a:ext cx="1716088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10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3" y="1417636"/>
            <a:ext cx="8207375" cy="295203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1264"/>
            <a:ext cx="1716088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2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2" y="1418400"/>
            <a:ext cx="8208000" cy="2952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388448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1"/>
            <a:ext cx="1716088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27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3" y="1657740"/>
            <a:ext cx="3319477" cy="269408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3" y="4531740"/>
            <a:ext cx="3319477" cy="486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50000"/>
            <a:ext cx="4629692" cy="5415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/>
              <a:t>Click icon to add picture</a:t>
            </a:r>
            <a:endParaRPr lang="fi-FI" noProof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1"/>
            <a:ext cx="1716088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04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3" y="1593555"/>
            <a:ext cx="820737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4"/>
          <p:cNvCxnSpPr/>
          <p:nvPr userDrawn="1"/>
        </p:nvCxnSpPr>
        <p:spPr>
          <a:xfrm>
            <a:off x="468313" y="4873625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126456" cy="96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87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261611"/>
            <a:ext cx="8207374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BB682-87B2-4236-AF78-B49807E7713E}" type="datetime1">
              <a:rPr lang="fi-FI" smtClean="0"/>
              <a:t>29.8.2022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126456" cy="96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70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3308" y="265113"/>
            <a:ext cx="8212380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3308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87609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F12C3-4421-43A0-8844-8188FCFDF52F}" type="datetime1">
              <a:rPr lang="fi-FI" smtClean="0"/>
              <a:t>29.8.2022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3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126456" cy="96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082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273324"/>
            <a:ext cx="8207374" cy="332437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BB682-87B2-4236-AF78-B49807E7713E}" type="datetime1">
              <a:rPr lang="fi-FI" smtClean="0"/>
              <a:t>29.8.2022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rgbClr val="005EB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113788" cy="96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680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056956" y="5017740"/>
            <a:ext cx="3619500" cy="13229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5056956" y="5150032"/>
            <a:ext cx="3619500" cy="15478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D520173-7D7F-4FBC-A781-33E654CAA422}" type="datetime1">
              <a:rPr lang="fi-FI" smtClean="0"/>
              <a:t>29.8.2022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5056956" y="5304814"/>
            <a:ext cx="3619500" cy="1349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7" r:id="rId1"/>
    <p:sldLayoutId id="2147484751" r:id="rId2"/>
    <p:sldLayoutId id="2147484753" r:id="rId3"/>
    <p:sldLayoutId id="2147484756" r:id="rId4"/>
    <p:sldLayoutId id="2147484759" r:id="rId5"/>
    <p:sldLayoutId id="2147484762" r:id="rId6"/>
    <p:sldLayoutId id="2147484765" r:id="rId7"/>
    <p:sldLayoutId id="2147484766" r:id="rId8"/>
  </p:sldLayoutIdLst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alto.fi/fi/palvelut/kulkuoikeus-hsl-kortilla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nto.aalto.fi/pages/viewpage.action?pageId=330632" TargetMode="External"/><Relationship Id="rId2" Type="http://schemas.openxmlformats.org/officeDocument/2006/relationships/hyperlink" Target="https://into.aalto.fi/pages/viewpage.action?pageId=330629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nto.aalto.fi/display/fiopisk/Opiskelutaidot" TargetMode="External"/><Relationship Id="rId2" Type="http://schemas.openxmlformats.org/officeDocument/2006/relationships/hyperlink" Target="https://into.aalto.fi/display/fiopisk/Tukea+opiskeluun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68313" y="1417341"/>
            <a:ext cx="8207375" cy="2736303"/>
          </a:xfrm>
        </p:spPr>
        <p:txBody>
          <a:bodyPr/>
          <a:lstStyle/>
          <a:p>
            <a:r>
              <a:rPr lang="fi-FI" dirty="0"/>
              <a:t>Käytännön asioita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/>
              <a:t>Kari Lehti ja Jenny </a:t>
            </a:r>
            <a:r>
              <a:rPr lang="fi-FI" dirty="0"/>
              <a:t>Thors 30.8.2022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6516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Palautteen antaminen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i-FI" sz="1800" b="0" dirty="0"/>
              <a:t>Kurssipalaute kurssin lopuksi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i-FI" sz="1800" b="0" dirty="0"/>
              <a:t>Palautetta voi antaa aina opettajalle kurssin aikana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i-FI" sz="1800" b="0" dirty="0"/>
              <a:t>Palautetilaisuudet jokaisen periodin lopuksi (osa ABC-kurssia)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i-FI" sz="1800" b="0" dirty="0"/>
              <a:t>Palaute Prosessiteekkarien ja kiltojen kautta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i-FI" sz="1800" b="0" dirty="0"/>
              <a:t>Kandipalaute valmistuttuasi kandidaatiksi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i-FI" sz="1800" b="0" dirty="0"/>
              <a:t>TEK palaute valmistuttua diplomi-insinööriksi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i-FI" sz="1800" b="0" dirty="0"/>
              <a:t>Vaihdon palaute vaihto-opintojen jälkeen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i-FI" sz="1800" b="0" dirty="0" err="1"/>
              <a:t>Hallopedit</a:t>
            </a:r>
            <a:r>
              <a:rPr lang="fi-FI" sz="1800" b="0" dirty="0"/>
              <a:t> eri toimikunnissa ja päättävissä elimissä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29.8.2022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2040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702006"/>
            <a:ext cx="8207375" cy="996498"/>
          </a:xfrm>
        </p:spPr>
        <p:txBody>
          <a:bodyPr/>
          <a:lstStyle/>
          <a:p>
            <a:r>
              <a:rPr lang="fi-FI"/>
              <a:t>Labratakit ja -lasit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9082" y="1416393"/>
            <a:ext cx="8207374" cy="3336083"/>
          </a:xfrm>
        </p:spPr>
        <p:txBody>
          <a:bodyPr/>
          <a:lstStyle/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/>
              <a:t>Koulu tarjoaa laboratorityöskentelyä varten labratakit ja turvalasit. Nämä noudetaan ennen laboratoriotyötä ja palautetaan labrasta lähtiessä. 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/>
              <a:t>Takkeja voi noutaa seuraavista paikoista:</a:t>
            </a:r>
          </a:p>
          <a:p>
            <a:pPr marL="25200" lvl="1" indent="0">
              <a:buNone/>
            </a:pPr>
            <a:r>
              <a:rPr lang="en-US" sz="1900" b="0">
                <a:solidFill>
                  <a:srgbClr val="242424"/>
                </a:solidFill>
                <a:effectLst/>
                <a:latin typeface="-apple-system"/>
              </a:rPr>
              <a:t>	B2 aulasta ja C1 käytävältä (kaikkia labrakursseja varten)</a:t>
            </a:r>
          </a:p>
          <a:p>
            <a:pPr marL="25200" lvl="1" indent="0">
              <a:buNone/>
            </a:pPr>
            <a:r>
              <a:rPr lang="en-US" sz="1900" b="0">
                <a:solidFill>
                  <a:srgbClr val="242424"/>
                </a:solidFill>
                <a:effectLst/>
                <a:latin typeface="-apple-system"/>
              </a:rPr>
              <a:t>	D209c (kaikkia labrakursseja varten) </a:t>
            </a:r>
          </a:p>
          <a:p>
            <a:pPr marL="25200" lvl="1" indent="0">
              <a:buNone/>
            </a:pPr>
            <a:r>
              <a:rPr lang="en-US" sz="1900" b="0">
                <a:solidFill>
                  <a:srgbClr val="242424"/>
                </a:solidFill>
                <a:effectLst/>
                <a:latin typeface="-apple-system"/>
              </a:rPr>
              <a:t>	C3 käytävä (bion labroja varten)</a:t>
            </a:r>
          </a:p>
          <a:p>
            <a:pPr marL="25200" lvl="1" indent="0">
              <a:buNone/>
            </a:pPr>
            <a:r>
              <a:rPr lang="en-US" sz="1900" b="0">
                <a:solidFill>
                  <a:srgbClr val="242424"/>
                </a:solidFill>
                <a:effectLst/>
                <a:latin typeface="-apple-system"/>
              </a:rPr>
              <a:t>	E3 käytävä (kemiantekniikan labrakursseja varten)</a:t>
            </a:r>
          </a:p>
          <a:p>
            <a:pPr marL="25200" lvl="1" indent="0">
              <a:buNone/>
            </a:pPr>
            <a:r>
              <a:rPr lang="en-US" sz="1900" b="0">
                <a:solidFill>
                  <a:srgbClr val="242424"/>
                </a:solidFill>
                <a:effectLst/>
                <a:latin typeface="-apple-system"/>
              </a:rPr>
              <a:t>	E4 käytävä (polymeeriteknologia ja teollisuuskemian labrakursseja varten)</a:t>
            </a:r>
          </a:p>
          <a:p>
            <a:pPr marL="580500" lvl="1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29.8.2022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5819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860043"/>
            <a:ext cx="8207375" cy="996498"/>
          </a:xfrm>
        </p:spPr>
        <p:txBody>
          <a:bodyPr/>
          <a:lstStyle/>
          <a:p>
            <a:r>
              <a:rPr lang="fi-FI"/>
              <a:t>Kulkuluvat CHEMillä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8314" y="2065412"/>
            <a:ext cx="8207374" cy="2532282"/>
          </a:xfrm>
        </p:spPr>
        <p:txBody>
          <a:bodyPr/>
          <a:lstStyle/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i-FI" sz="1800" b="0"/>
              <a:t>Laboratorioturvallisuuskurssi </a:t>
            </a:r>
            <a:r>
              <a:rPr lang="fi-FI" sz="1800" b="0" dirty="0"/>
              <a:t>suoritettu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i-FI" sz="1800" b="0" dirty="0"/>
              <a:t>Lupana toimii HSL-kortti tai kulkulätkä, </a:t>
            </a:r>
            <a:r>
              <a:rPr lang="fi-FI" sz="1800" b="0"/>
              <a:t>jonka voi hakea Väreen tai Otakaari 1 aulapalveluista</a:t>
            </a:r>
            <a:endParaRPr lang="fi-FI" sz="1800" b="0" dirty="0"/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i-FI" sz="1800" b="0" dirty="0"/>
              <a:t>id.card.aalto.fi: </a:t>
            </a:r>
            <a:r>
              <a:rPr lang="fi-FI" sz="1800" b="0"/>
              <a:t>rekisteröi HSL-korttisi tai kulkulätkäsi saadaksesi kulkuoikeudet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i-FI" sz="1800" b="0"/>
              <a:t>Ohjeet: </a:t>
            </a:r>
            <a:r>
              <a:rPr lang="fi-FI" sz="1800" b="0">
                <a:hlinkClick r:id="rId2"/>
              </a:rPr>
              <a:t>https://www.aalto.fi/fi/palvelut/kulkuoikeus-hsl-kortilla</a:t>
            </a:r>
            <a:r>
              <a:rPr lang="fi-FI" sz="1800" b="0"/>
              <a:t> </a:t>
            </a:r>
            <a:endParaRPr lang="fi-FI" sz="1800" b="0" dirty="0"/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fi-FI" sz="1800" b="0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29.8.2022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023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081" y="1134822"/>
            <a:ext cx="8207375" cy="996498"/>
          </a:xfrm>
        </p:spPr>
        <p:txBody>
          <a:bodyPr/>
          <a:lstStyle/>
          <a:p>
            <a:pPr algn="ctr"/>
            <a:r>
              <a:rPr lang="fi-FI" dirty="0"/>
              <a:t>Vinkki kurssien etsintään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1619672" y="2065605"/>
            <a:ext cx="5904656" cy="3172387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i-FI" sz="1800" dirty="0"/>
              <a:t>Jos etsit kursseja, jotka suorittaa vapaasti valittavina kursseina tms., apuvälineesi on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i-FI" sz="2400" dirty="0">
                <a:solidFill>
                  <a:schemeClr val="accent6">
                    <a:lumMod val="75000"/>
                  </a:schemeClr>
                </a:solidFill>
              </a:rPr>
              <a:t>courses.aalto.fi</a:t>
            </a:r>
          </a:p>
          <a:p>
            <a:endParaRPr lang="fi-FI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29.8.2022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8259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4356" y="625252"/>
            <a:ext cx="7415287" cy="996498"/>
          </a:xfrm>
        </p:spPr>
        <p:txBody>
          <a:bodyPr/>
          <a:lstStyle/>
          <a:p>
            <a:pPr algn="ctr"/>
            <a:r>
              <a:rPr lang="en-US" sz="1800" b="0">
                <a:solidFill>
                  <a:srgbClr val="1D1C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r>
              <a:rPr lang="fi-FI" sz="1800" b="0">
                <a:solidFill>
                  <a:srgbClr val="1D1C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Vastaamalla tämän kyselyn kysymyksiin autat meitä kehittämään tuleville hakijoille suunnattua viestintäämme ja markkinointiamme. Vastaaminen kestää muutaman minuutin. Vastaukset käsitellään luottamuksellisesti ja anonyymisti, ja niitä hyödynnetään vain opinto-ohjelmasi ja sitä koskevan viestinnän ja markkinoinnin kehittämiseen. </a:t>
            </a:r>
            <a:br>
              <a:rPr lang="fi-FI" sz="1800" b="0">
                <a:solidFill>
                  <a:srgbClr val="1D1C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fi-FI" sz="1800" b="0">
                <a:solidFill>
                  <a:srgbClr val="1D1C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Antamiasi yhteystietoja ei yhdistetä vastauksiisi.</a:t>
            </a:r>
            <a:r>
              <a:rPr lang="en-US" sz="1800" b="0">
                <a:solidFill>
                  <a:srgbClr val="1D1C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br>
              <a:rPr lang="fi-FI" sz="1800" b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GB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29.8.2022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14</a:t>
            </a:fld>
            <a:endParaRPr lang="fi-FI"/>
          </a:p>
        </p:txBody>
      </p:sp>
      <p:pic>
        <p:nvPicPr>
          <p:cNvPr id="1027" name="Picture 2">
            <a:extLst>
              <a:ext uri="{FF2B5EF4-FFF2-40B4-BE49-F238E27FC236}">
                <a16:creationId xmlns:a16="http://schemas.microsoft.com/office/drawing/2014/main" id="{23849B35-0D0C-4834-9229-7242F1D839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1993404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8869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9552" y="852890"/>
            <a:ext cx="8207375" cy="996498"/>
          </a:xfrm>
        </p:spPr>
        <p:txBody>
          <a:bodyPr/>
          <a:lstStyle/>
          <a:p>
            <a:r>
              <a:rPr lang="fi-FI"/>
              <a:t>Käytännön asioita opiskeluissa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39552" y="1849388"/>
            <a:ext cx="8207374" cy="3336083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000" b="0" dirty="0" err="1">
                <a:ea typeface="ＭＳ Ｐゴシック" pitchFamily="-108" charset="-128"/>
              </a:rPr>
              <a:t>Opetuksen</a:t>
            </a:r>
            <a:r>
              <a:rPr lang="en-US" sz="2000" b="0" dirty="0">
                <a:ea typeface="ＭＳ Ｐゴシック" pitchFamily="-108" charset="-128"/>
              </a:rPr>
              <a:t> </a:t>
            </a:r>
            <a:r>
              <a:rPr lang="en-US" sz="2000" b="0" dirty="0" err="1">
                <a:ea typeface="ＭＳ Ｐゴシック" pitchFamily="-108" charset="-128"/>
              </a:rPr>
              <a:t>aikataulu</a:t>
            </a:r>
            <a:r>
              <a:rPr lang="en-US" sz="2000" b="0" dirty="0">
                <a:ea typeface="ＭＳ Ｐゴシック" pitchFamily="-108" charset="-128"/>
              </a:rPr>
              <a:t> </a:t>
            </a:r>
            <a:r>
              <a:rPr lang="fi-FI" altLang="en-US" sz="2000" b="0" dirty="0">
                <a:ea typeface="ＭＳ Ｐゴシック" panose="020B0600070205080204" pitchFamily="34" charset="-128"/>
              </a:rPr>
              <a:t>	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000" b="0" dirty="0" err="1">
                <a:ea typeface="ＭＳ Ｐゴシック" pitchFamily="-108" charset="-128"/>
              </a:rPr>
              <a:t>Tukea</a:t>
            </a:r>
            <a:r>
              <a:rPr lang="en-US" sz="2000" b="0" dirty="0">
                <a:ea typeface="ＭＳ Ｐゴシック" pitchFamily="-108" charset="-128"/>
              </a:rPr>
              <a:t> </a:t>
            </a:r>
            <a:r>
              <a:rPr lang="en-US" sz="2000" b="0" dirty="0" err="1">
                <a:ea typeface="ＭＳ Ｐゴシック" pitchFamily="-108" charset="-128"/>
              </a:rPr>
              <a:t>opiskeluun</a:t>
            </a:r>
            <a:endParaRPr lang="en-US" sz="2000" b="0" dirty="0">
              <a:ea typeface="ＭＳ Ｐゴシック" pitchFamily="-108" charset="-128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fi-FI" altLang="en-US" sz="2000" b="0" dirty="0">
                <a:ea typeface="ＭＳ Ｐゴシック" panose="020B0600070205080204" pitchFamily="34" charset="-128"/>
              </a:rPr>
              <a:t>Kurssien käytäntöjä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000" b="0" dirty="0" err="1">
                <a:ea typeface="ＭＳ Ｐゴシック" pitchFamily="-108" charset="-128"/>
              </a:rPr>
              <a:t>Opetus</a:t>
            </a:r>
            <a:r>
              <a:rPr lang="en-US" sz="2000" b="0" dirty="0">
                <a:ea typeface="ＭＳ Ｐゴシック" pitchFamily="-108" charset="-128"/>
              </a:rPr>
              <a:t>- ja </a:t>
            </a:r>
            <a:r>
              <a:rPr lang="en-US" sz="2000" b="0" dirty="0" err="1">
                <a:ea typeface="ＭＳ Ｐゴシック" pitchFamily="-108" charset="-128"/>
              </a:rPr>
              <a:t>arviointimenetelmät</a:t>
            </a:r>
            <a:endParaRPr lang="en-US" sz="2000" b="0" dirty="0">
              <a:ea typeface="ＭＳ Ｐゴシック" pitchFamily="-108" charset="-128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000" b="0" dirty="0" err="1">
                <a:ea typeface="ＭＳ Ｐゴシック" pitchFamily="-108" charset="-128"/>
              </a:rPr>
              <a:t>Palautteen</a:t>
            </a:r>
            <a:r>
              <a:rPr lang="en-US" sz="2000" b="0" dirty="0">
                <a:ea typeface="ＭＳ Ｐゴシック" pitchFamily="-108" charset="-128"/>
              </a:rPr>
              <a:t> </a:t>
            </a:r>
            <a:r>
              <a:rPr lang="en-US" sz="2000" b="0" dirty="0" err="1">
                <a:ea typeface="ＭＳ Ｐゴシック" pitchFamily="-108" charset="-128"/>
              </a:rPr>
              <a:t>antaminen</a:t>
            </a:r>
            <a:endParaRPr lang="en-US" sz="2000" b="0" dirty="0">
              <a:ea typeface="ＭＳ Ｐゴシック" pitchFamily="-108" charset="-128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000" b="0" dirty="0" err="1">
                <a:ea typeface="ＭＳ Ｐゴシック" pitchFamily="-108" charset="-128"/>
              </a:rPr>
              <a:t>Kulkuluvat</a:t>
            </a:r>
            <a:r>
              <a:rPr lang="en-US" sz="2000" b="0" dirty="0">
                <a:ea typeface="ＭＳ Ｐゴシック" pitchFamily="-108" charset="-128"/>
              </a:rPr>
              <a:t> </a:t>
            </a:r>
            <a:r>
              <a:rPr lang="en-US" sz="2000" b="0" dirty="0" err="1">
                <a:ea typeface="ＭＳ Ｐゴシック" pitchFamily="-108" charset="-128"/>
              </a:rPr>
              <a:t>CHEMillä</a:t>
            </a:r>
            <a:endParaRPr lang="en-US" sz="2000" b="0" dirty="0">
              <a:ea typeface="ＭＳ Ｐゴシック" pitchFamily="-108" charset="-128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2188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4739" y="708874"/>
            <a:ext cx="8207375" cy="996498"/>
          </a:xfrm>
        </p:spPr>
        <p:txBody>
          <a:bodyPr/>
          <a:lstStyle/>
          <a:p>
            <a:r>
              <a:rPr lang="fi-FI" dirty="0"/>
              <a:t>Opetuksen aikataulu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755576" y="1705372"/>
            <a:ext cx="7920880" cy="3108347"/>
          </a:xfrm>
        </p:spPr>
        <p:txBody>
          <a:bodyPr/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sz="1600" b="0" dirty="0"/>
              <a:t>Lukuvuosi jakautuu </a:t>
            </a:r>
            <a:r>
              <a:rPr lang="fi-FI" sz="1600" b="0"/>
              <a:t>viiteen seitsenviikkoiseen </a:t>
            </a:r>
            <a:r>
              <a:rPr lang="fi-FI" sz="1600" b="0" dirty="0"/>
              <a:t>periodiin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sz="1600" b="0"/>
              <a:t>Kuus</a:t>
            </a:r>
            <a:r>
              <a:rPr lang="fi-FI" sz="1600" b="0" dirty="0"/>
              <a:t>i</a:t>
            </a:r>
            <a:r>
              <a:rPr lang="fi-FI" sz="1600" b="0"/>
              <a:t> </a:t>
            </a:r>
            <a:r>
              <a:rPr lang="fi-FI" sz="1600" b="0" dirty="0"/>
              <a:t>viikkoa luento-opetusta ja muuta kontaktiopetusta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sz="1600" b="0" dirty="0"/>
              <a:t>7. viikko arviointiviikko = arviointia (välikokeet, tentit yms.) + projektitöitä, yhteenvetoluentoja, </a:t>
            </a:r>
            <a:r>
              <a:rPr lang="fi-FI" sz="1600" b="0" dirty="0" err="1"/>
              <a:t>labroja</a:t>
            </a:r>
            <a:r>
              <a:rPr lang="fi-FI" sz="1600" b="0" dirty="0"/>
              <a:t> yms.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sz="1600" b="0" dirty="0"/>
              <a:t>V periodi on monimuotoperiodi, jolloin opetusta voidaan toteuttaa eri tavoin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sz="1600" b="0" dirty="0"/>
              <a:t>Tenttiviikkojen lisäksi kaksi arviointijaksoa (ennen I periodia, joulukuun lopussa)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sz="1600" b="0" dirty="0"/>
              <a:t>Lisäksi kesäopetusjakso (tarjolla muutamia kursseja, kandiseminaari)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sz="1600" dirty="0"/>
              <a:t>Tärkeät päivämäärät </a:t>
            </a:r>
            <a:r>
              <a:rPr lang="fi-FI" sz="1600" dirty="0">
                <a:solidFill>
                  <a:schemeClr val="accent4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löytyvät Intosta</a:t>
            </a:r>
            <a:endParaRPr lang="fi-FI" sz="1600" dirty="0">
              <a:solidFill>
                <a:schemeClr val="accent4"/>
              </a:solidFill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sz="1600" dirty="0">
                <a:solidFill>
                  <a:schemeClr val="accent4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Mallilukujärjestykset </a:t>
            </a:r>
            <a:r>
              <a:rPr lang="fi-FI" sz="1600" dirty="0" err="1">
                <a:solidFill>
                  <a:schemeClr val="accent4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Intossa</a:t>
            </a:r>
            <a:r>
              <a:rPr lang="fi-FI" sz="1600" dirty="0">
                <a:solidFill>
                  <a:schemeClr val="accent4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fi-FI" sz="1600" dirty="0">
              <a:solidFill>
                <a:schemeClr val="accent4"/>
              </a:solidFill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fi-FI" sz="1400" b="0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29.8.2022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1053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2144" y="444711"/>
            <a:ext cx="8207375" cy="996498"/>
          </a:xfrm>
        </p:spPr>
        <p:txBody>
          <a:bodyPr/>
          <a:lstStyle/>
          <a:p>
            <a:r>
              <a:rPr lang="fi-FI" dirty="0"/>
              <a:t>Tukea opiskeluun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i-FI" sz="1600" dirty="0"/>
              <a:t>Lisätietoa </a:t>
            </a:r>
            <a:r>
              <a:rPr lang="fi-FI" sz="1600" dirty="0" err="1">
                <a:solidFill>
                  <a:schemeClr val="accent4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Intossa</a:t>
            </a:r>
            <a:endParaRPr lang="fi-FI" sz="1600" dirty="0">
              <a:solidFill>
                <a:schemeClr val="accent4"/>
              </a:solidFill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600" dirty="0"/>
              <a:t>Henkilökohtaiset opintojärjestelyt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600" dirty="0"/>
              <a:t>Saavutettavuus ja esteettömyys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600" dirty="0"/>
              <a:t>Opinto- ja urapsykologit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600" dirty="0"/>
              <a:t>Oppilaitospapit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600" dirty="0"/>
              <a:t>Tukea häirintätilanteissa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600" dirty="0" err="1"/>
              <a:t>Starting</a:t>
            </a:r>
            <a:r>
              <a:rPr lang="fi-FI" sz="1600" dirty="0"/>
              <a:t> Point of </a:t>
            </a:r>
            <a:r>
              <a:rPr lang="fi-FI" sz="1600" dirty="0" err="1"/>
              <a:t>Wellbeing</a:t>
            </a:r>
            <a:endParaRPr lang="fi-FI" sz="16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600" dirty="0">
                <a:solidFill>
                  <a:schemeClr val="accent4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Opiskelutaidot</a:t>
            </a:r>
            <a:endParaRPr lang="fi-FI" sz="1800" b="0" dirty="0">
              <a:solidFill>
                <a:schemeClr val="accent4"/>
              </a:solidFill>
            </a:endParaRP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29.8.2022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468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625252"/>
            <a:ext cx="8207375" cy="996498"/>
          </a:xfrm>
        </p:spPr>
        <p:txBody>
          <a:bodyPr/>
          <a:lstStyle/>
          <a:p>
            <a:r>
              <a:rPr lang="en-GB" dirty="0" err="1"/>
              <a:t>Kurssikäytäntöjä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8314" y="1489348"/>
            <a:ext cx="8207374" cy="3744415"/>
          </a:xfrm>
        </p:spPr>
        <p:txBody>
          <a:bodyPr/>
          <a:lstStyle/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fi-FI" sz="1600" b="0">
                <a:ea typeface="ＭＳ Ｐゴシック" pitchFamily="-108" charset="-128"/>
              </a:rPr>
              <a:t>Kursseille </a:t>
            </a:r>
            <a:r>
              <a:rPr lang="fi-FI" sz="1600" b="0" dirty="0">
                <a:ea typeface="ＭＳ Ｐゴシック" pitchFamily="-108" charset="-128"/>
              </a:rPr>
              <a:t>pitää ilmoittautua</a:t>
            </a:r>
            <a:r>
              <a:rPr lang="fi-FI" sz="1600" dirty="0">
                <a:ea typeface="ＭＳ Ｐゴシック" pitchFamily="-108" charset="-128"/>
              </a:rPr>
              <a:t> </a:t>
            </a:r>
            <a:r>
              <a:rPr lang="fi-FI" sz="1600" b="0">
                <a:ea typeface="ＭＳ Ｐゴシック" pitchFamily="-108" charset="-128"/>
              </a:rPr>
              <a:t>erikseen </a:t>
            </a:r>
            <a:r>
              <a:rPr lang="en-US" sz="1600" b="0">
                <a:ea typeface="ＭＳ Ｐゴシック" pitchFamily="-108" charset="-128"/>
              </a:rPr>
              <a:t>Sisussa – jotta ilmoittautuminen onnistuu, tulee opintojakson (kurssin) olla HOPSissasi. Tarkemmat opetusaikataulut Sisussa toteutuksen tiedoissa ja </a:t>
            </a:r>
            <a:r>
              <a:rPr lang="en-US" sz="1600" b="0" dirty="0" err="1">
                <a:ea typeface="ＭＳ Ｐゴシック" pitchFamily="-108" charset="-128"/>
              </a:rPr>
              <a:t>kurssien</a:t>
            </a:r>
            <a:r>
              <a:rPr lang="en-US" sz="1600" b="0" dirty="0">
                <a:ea typeface="ＭＳ Ｐゴシック" pitchFamily="-108" charset="-128"/>
              </a:rPr>
              <a:t> </a:t>
            </a:r>
            <a:r>
              <a:rPr lang="en-US" sz="1600" b="0" err="1">
                <a:ea typeface="ＭＳ Ｐゴシック" pitchFamily="-108" charset="-128"/>
              </a:rPr>
              <a:t>kotisivuilla</a:t>
            </a:r>
            <a:r>
              <a:rPr lang="en-US" sz="1600" b="0">
                <a:ea typeface="ＭＳ Ｐゴシック" pitchFamily="-108" charset="-128"/>
              </a:rPr>
              <a:t> MyCoursesissa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fi-FI" sz="1600" b="0">
                <a:ea typeface="ＭＳ Ｐゴシック" pitchFamily="-108" charset="-128"/>
              </a:rPr>
              <a:t>Kurssien </a:t>
            </a:r>
            <a:r>
              <a:rPr lang="fi-FI" sz="1600" b="0" dirty="0">
                <a:ea typeface="ＭＳ Ｐゴシック" pitchFamily="-108" charset="-128"/>
              </a:rPr>
              <a:t>tiedotusta on velvollisuus</a:t>
            </a:r>
            <a:r>
              <a:rPr lang="fi-FI" sz="1600" dirty="0">
                <a:ea typeface="ＭＳ Ｐゴシック" pitchFamily="-108" charset="-128"/>
              </a:rPr>
              <a:t> </a:t>
            </a:r>
            <a:r>
              <a:rPr lang="fi-FI" sz="1600" b="0" dirty="0">
                <a:ea typeface="ＭＳ Ｐゴシック" pitchFamily="-108" charset="-128"/>
              </a:rPr>
              <a:t>seurata </a:t>
            </a:r>
            <a:r>
              <a:rPr lang="fi-FI" sz="1600" b="0" dirty="0" err="1">
                <a:ea typeface="ＭＳ Ｐゴシック" pitchFamily="-108" charset="-128"/>
              </a:rPr>
              <a:t>MyCoursesista</a:t>
            </a:r>
            <a:r>
              <a:rPr lang="fi-FI" sz="1600" b="0" dirty="0">
                <a:ea typeface="ＭＳ Ｐゴシック" pitchFamily="-108" charset="-128"/>
              </a:rPr>
              <a:t> </a:t>
            </a:r>
            <a:r>
              <a:rPr lang="en-US" sz="1600" b="0" dirty="0">
                <a:ea typeface="ＭＳ Ｐゴシック" pitchFamily="-108" charset="-128"/>
              </a:rPr>
              <a:t>ja </a:t>
            </a:r>
            <a:r>
              <a:rPr lang="en-US" sz="1600" b="0" dirty="0" err="1">
                <a:ea typeface="ＭＳ Ｐゴシック" pitchFamily="-108" charset="-128"/>
              </a:rPr>
              <a:t>sähköpostista</a:t>
            </a:r>
            <a:r>
              <a:rPr lang="en-US" sz="1600" b="0" dirty="0">
                <a:ea typeface="ＭＳ Ｐゴシック" pitchFamily="-108" charset="-128"/>
              </a:rPr>
              <a:t>.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fi-FI" sz="1600" b="0" dirty="0">
                <a:ea typeface="ＭＳ Ｐゴシック" pitchFamily="-108" charset="-128"/>
              </a:rPr>
              <a:t>Kursseista kerätään </a:t>
            </a:r>
            <a:r>
              <a:rPr lang="fi-FI" sz="1600" b="0">
                <a:ea typeface="ＭＳ Ｐゴシック" pitchFamily="-108" charset="-128"/>
              </a:rPr>
              <a:t>palautetta</a:t>
            </a:r>
            <a:r>
              <a:rPr lang="fi-FI" sz="1600">
                <a:ea typeface="ＭＳ Ｐゴシック" pitchFamily="-108" charset="-128"/>
              </a:rPr>
              <a:t> </a:t>
            </a:r>
            <a:r>
              <a:rPr lang="fi-FI" sz="1600" b="0">
                <a:ea typeface="ＭＳ Ｐゴシック" pitchFamily="-108" charset="-128"/>
              </a:rPr>
              <a:t>opetuksen loppuvaiheessa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fi-FI" sz="1600" b="0">
                <a:ea typeface="ＭＳ Ｐゴシック" pitchFamily="-108" charset="-128"/>
              </a:rPr>
              <a:t>Kurssien </a:t>
            </a:r>
            <a:r>
              <a:rPr lang="fi-FI" sz="1600" b="0" dirty="0">
                <a:ea typeface="ＭＳ Ｐゴシック" pitchFamily="-108" charset="-128"/>
              </a:rPr>
              <a:t>tulokset</a:t>
            </a:r>
            <a:r>
              <a:rPr lang="fi-FI" sz="1600" dirty="0">
                <a:ea typeface="ＭＳ Ｐゴシック" pitchFamily="-108" charset="-128"/>
              </a:rPr>
              <a:t> </a:t>
            </a:r>
            <a:r>
              <a:rPr lang="fi-FI" sz="1600" b="0" dirty="0">
                <a:ea typeface="ＭＳ Ｐゴシック" pitchFamily="-108" charset="-128"/>
              </a:rPr>
              <a:t>ilmoitetaan </a:t>
            </a:r>
            <a:r>
              <a:rPr lang="fi-FI" sz="1600" b="0">
                <a:ea typeface="ＭＳ Ｐゴシック" pitchFamily="-108" charset="-128"/>
              </a:rPr>
              <a:t>MyCoursesissa neljän </a:t>
            </a:r>
            <a:r>
              <a:rPr lang="fi-FI" sz="1600" b="0" dirty="0">
                <a:ea typeface="ＭＳ Ｐゴシック" pitchFamily="-108" charset="-128"/>
              </a:rPr>
              <a:t>viikon kuluessa kurssin päättymisestä ja opettaja </a:t>
            </a:r>
            <a:r>
              <a:rPr lang="fi-FI" sz="1600" b="0">
                <a:ea typeface="ＭＳ Ｐゴシック" pitchFamily="-108" charset="-128"/>
              </a:rPr>
              <a:t>kirjaa suoritukset rekisteriin </a:t>
            </a:r>
            <a:r>
              <a:rPr lang="fi-FI" sz="1600" b="0" dirty="0">
                <a:ea typeface="ＭＳ Ｐゴシック" pitchFamily="-108" charset="-128"/>
              </a:rPr>
              <a:t>(Sisuun).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fi-FI" sz="1600" b="0" dirty="0">
                <a:ea typeface="ＭＳ Ｐゴシック" pitchFamily="-108" charset="-128"/>
              </a:rPr>
              <a:t>Tarkista aina </a:t>
            </a:r>
            <a:r>
              <a:rPr lang="fi-FI" sz="1600" b="0">
                <a:ea typeface="ＭＳ Ｐゴシック" pitchFamily="-108" charset="-128"/>
              </a:rPr>
              <a:t>omien opintosuoritustesi </a:t>
            </a:r>
            <a:r>
              <a:rPr lang="fi-FI" sz="1600" b="0" dirty="0">
                <a:ea typeface="ＭＳ Ｐゴシック" pitchFamily="-108" charset="-128"/>
              </a:rPr>
              <a:t>kirjautuminen oikein! Tarkista myös kurssin suorituskieli. Jos huomaat virheen, otathan yhteyttä vastuuopettajaan. </a:t>
            </a:r>
            <a:endParaRPr lang="fi-FI" altLang="en-US" sz="1600" b="0" dirty="0">
              <a:ea typeface="ＭＳ Ｐゴシック" panose="020B0600070205080204" pitchFamily="34" charset="-128"/>
            </a:endParaRP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29.8.2022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1933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081" y="641834"/>
            <a:ext cx="8207375" cy="996498"/>
          </a:xfrm>
        </p:spPr>
        <p:txBody>
          <a:bodyPr/>
          <a:lstStyle/>
          <a:p>
            <a:r>
              <a:rPr lang="en-GB" dirty="0" err="1"/>
              <a:t>Opetus</a:t>
            </a:r>
            <a:r>
              <a:rPr lang="en-GB" dirty="0"/>
              <a:t>-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arviointimenetelmät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8312" y="1416392"/>
            <a:ext cx="8207374" cy="3457331"/>
          </a:xfrm>
        </p:spPr>
        <p:txBody>
          <a:bodyPr/>
          <a:lstStyle/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i-FI" sz="1600" b="0" dirty="0"/>
              <a:t>Opetus voidaan toteuttaa luentoina, laboratorioharjoituksina, demoina, </a:t>
            </a:r>
            <a:r>
              <a:rPr lang="fi-FI" sz="1600" b="0" dirty="0" err="1"/>
              <a:t>exkursioina</a:t>
            </a:r>
            <a:r>
              <a:rPr lang="fi-FI" sz="1600" b="0" dirty="0"/>
              <a:t>, laskutupina, laskuharjoituksina (</a:t>
            </a:r>
            <a:r>
              <a:rPr lang="fi-FI" sz="1600" b="0" dirty="0" err="1"/>
              <a:t>laskareina</a:t>
            </a:r>
            <a:r>
              <a:rPr lang="fi-FI" sz="1600" b="0" dirty="0"/>
              <a:t>), seminaareina…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i-FI" sz="1600" b="0" dirty="0"/>
              <a:t>Arviointi voi perustua tenttiin, laskuharjoituspisteisiin, tehtäviin, oppimispäiväkirjoihin, ryhmätöihin, projekteihin, vertaisarviointiin. 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i-FI" sz="1600" b="0" dirty="0"/>
              <a:t>Sisun kurssikuvauksesta selviää opetus- ja arviointimenetelmät, ja esimerkiksi läsnäolovelvollisuus kurssilla. Katso tarkemmat tiedot vielä </a:t>
            </a:r>
            <a:r>
              <a:rPr lang="fi-FI" sz="1600" b="0" dirty="0" err="1"/>
              <a:t>MyCoursesin</a:t>
            </a:r>
            <a:r>
              <a:rPr lang="fi-FI" sz="1600" b="0" dirty="0"/>
              <a:t> kurssiesitteestä. 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i-FI" sz="1600" b="0" dirty="0"/>
              <a:t>Ensimmäiselle luennolle osallistuminen tärkeää, jotta tiedät mitä pitää tehdä ja milloin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i-FI" sz="1600" b="0" dirty="0"/>
              <a:t>Kurssimateriaali on saatavilla yleensä kirjastossa, </a:t>
            </a:r>
            <a:r>
              <a:rPr lang="fi-FI" sz="1600" b="0" dirty="0" err="1"/>
              <a:t>MyCoursesissa</a:t>
            </a:r>
            <a:r>
              <a:rPr lang="fi-FI" sz="1600" b="0" dirty="0"/>
              <a:t> tai sähköisessä oppimisalustassa (esim. kursseilla CHEM-A1270, CHEM-A1410)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i-FI" sz="1600" dirty="0" err="1"/>
              <a:t>Huom</a:t>
            </a:r>
            <a:r>
              <a:rPr lang="fi-FI" sz="1600" dirty="0"/>
              <a:t>! Pelkkien luentodiojen varassa opiskelu harvoin onnistuu.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29.8.2022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6057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726793"/>
            <a:ext cx="8207375" cy="996498"/>
          </a:xfrm>
        </p:spPr>
        <p:txBody>
          <a:bodyPr/>
          <a:lstStyle/>
          <a:p>
            <a:r>
              <a:rPr lang="fi-FI" dirty="0"/>
              <a:t>Tentit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8314" y="1417340"/>
            <a:ext cx="8207374" cy="3180354"/>
          </a:xfrm>
        </p:spPr>
        <p:txBody>
          <a:bodyPr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600" b="0" dirty="0"/>
              <a:t>Välikokeisiin ja kurssitentteihin ei ilmoittauduta. Kurssille ilmoittautuminen riittää.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600" b="0" dirty="0"/>
              <a:t>Jos osallistuu uusintatenttiin, siihen ilmoittaudutaan erikseen Sisussa. Ilmoittautuminen tenttiin sulkeutuu aina viikkoa ennen tenttitilaisuutta.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600" b="0" dirty="0"/>
              <a:t>Tenttejä voidaan järjestää eri tavoin, esim. perinteisenä paperitenttinä salissa, tai sähköisen alustan kautta, </a:t>
            </a:r>
            <a:r>
              <a:rPr lang="fi-FI" sz="1600" b="0" dirty="0" err="1"/>
              <a:t>esim</a:t>
            </a:r>
            <a:r>
              <a:rPr lang="fi-FI" sz="1600" b="0" dirty="0"/>
              <a:t> </a:t>
            </a:r>
            <a:r>
              <a:rPr lang="fi-FI" sz="1600" b="0" dirty="0" err="1"/>
              <a:t>MyCoursesissa</a:t>
            </a:r>
            <a:r>
              <a:rPr lang="fi-FI" sz="1600" b="0" dirty="0"/>
              <a:t>. Opettaja tiedottaa tarkemmin.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600" b="0" dirty="0"/>
              <a:t>Jos tentti on yli 60 min pituinen, tenttiin voi saapua 30 ensimmäisen minuutin aikana.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600" b="0" dirty="0"/>
              <a:t>Jos sinun täytyy suorittaa kaksi tenttiä saman tilaisuuden aikana, ota yhteyttä opintosihteeri Juha Oksaan.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600" b="0" dirty="0"/>
              <a:t>Muista mainita mahdollisista tenttiä koskevista henkilökohtaisista järjestelyistä mahdollisimman ajoissa opettajalle.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29.8.2022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4930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628424"/>
            <a:ext cx="8207375" cy="996498"/>
          </a:xfrm>
        </p:spPr>
        <p:txBody>
          <a:bodyPr/>
          <a:lstStyle/>
          <a:p>
            <a:r>
              <a:rPr lang="en-GB" dirty="0" err="1"/>
              <a:t>Arvosanat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8314" y="1417340"/>
            <a:ext cx="8207374" cy="3180354"/>
          </a:xfrm>
        </p:spPr>
        <p:txBody>
          <a:bodyPr/>
          <a:lstStyle/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600" b="0" dirty="0">
                <a:latin typeface="+mn-lt"/>
              </a:rPr>
              <a:t>Kurssin arvostelussa käytetään toista seuraavista arvosteluasteikoista</a:t>
            </a:r>
          </a:p>
          <a:p>
            <a:pPr marL="52335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600">
                <a:latin typeface="+mn-lt"/>
              </a:rPr>
              <a:t>0 - 5, </a:t>
            </a:r>
            <a:r>
              <a:rPr lang="fi-FI" sz="1600" dirty="0">
                <a:latin typeface="+mn-lt"/>
              </a:rPr>
              <a:t>jossa 5 on </a:t>
            </a:r>
            <a:r>
              <a:rPr lang="fi-FI" sz="1600">
                <a:latin typeface="+mn-lt"/>
              </a:rPr>
              <a:t>korkein arvosana ja 0 hylätty, </a:t>
            </a:r>
            <a:r>
              <a:rPr lang="fi-FI" sz="1600" dirty="0">
                <a:latin typeface="+mn-lt"/>
              </a:rPr>
              <a:t>TAI</a:t>
            </a:r>
          </a:p>
          <a:p>
            <a:pPr marL="52335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600" dirty="0">
                <a:latin typeface="+mn-lt"/>
              </a:rPr>
              <a:t>hylätty / hyväksytty</a:t>
            </a: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600" b="0" dirty="0">
                <a:latin typeface="+mn-lt"/>
              </a:rPr>
              <a:t>Kurssien tulokset julkistetaan viimeistään neljän viikon kuluttua tentistä (tai muusta opintosuoritukselle annetusta jättöpäivästä). </a:t>
            </a: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600" b="0" dirty="0">
                <a:latin typeface="+mn-lt"/>
              </a:rPr>
              <a:t>Suoritukset julkaistaan yleensä MyCoursesissa ensin, jonka jälkeen ne kirjataan Sisuun.</a:t>
            </a: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600" b="0">
                <a:latin typeface="+mn-lt"/>
              </a:rPr>
              <a:t>Jos suoritusmerkintä </a:t>
            </a:r>
            <a:r>
              <a:rPr lang="fi-FI" sz="1600" b="0" dirty="0">
                <a:latin typeface="+mn-lt"/>
              </a:rPr>
              <a:t>puuttuu opintorekisteristä tai kurssin tulokset ovat myöhässä:</a:t>
            </a:r>
          </a:p>
          <a:p>
            <a:pPr marL="523350" lvl="1" indent="-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400" dirty="0">
                <a:latin typeface="+mn-lt"/>
              </a:rPr>
              <a:t>Tarkista ensin vielä kerran Sisu ja </a:t>
            </a:r>
            <a:r>
              <a:rPr lang="fi-FI" sz="1400" dirty="0" err="1">
                <a:latin typeface="+mn-lt"/>
              </a:rPr>
              <a:t>MyCourses</a:t>
            </a:r>
            <a:r>
              <a:rPr lang="fi-FI" sz="1400" dirty="0">
                <a:latin typeface="+mn-lt"/>
              </a:rPr>
              <a:t>.</a:t>
            </a:r>
          </a:p>
          <a:p>
            <a:pPr marL="523350" lvl="1" indent="-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400" dirty="0">
                <a:latin typeface="+mn-lt"/>
              </a:rPr>
              <a:t>Jos kurssin suoritusmerkintä tai tulokset todella puuttuvat, kysy asiasta kurssin opettajalta.</a:t>
            </a:r>
          </a:p>
          <a:p>
            <a:pPr marL="523350" lvl="1" indent="-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400" dirty="0">
                <a:latin typeface="+mn-lt"/>
              </a:rPr>
              <a:t>Mikäli asia ei selviä opettajan kautta, ota yhteyttä Kariin tai koordinaattoriin (TBA). 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29.8.2022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0860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324" y="759116"/>
            <a:ext cx="8207375" cy="996498"/>
          </a:xfrm>
        </p:spPr>
        <p:txBody>
          <a:bodyPr/>
          <a:lstStyle/>
          <a:p>
            <a:r>
              <a:rPr lang="fi-FI" sz="3200" dirty="0">
                <a:solidFill>
                  <a:schemeClr val="accent1"/>
                </a:solidFill>
              </a:rPr>
              <a:t>Jos olet tyytymätön kurssiarvosanaasi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971600" y="1748271"/>
            <a:ext cx="7416824" cy="332437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400" b="0" dirty="0" err="1"/>
              <a:t>Keskustele</a:t>
            </a:r>
            <a:r>
              <a:rPr lang="en-US" sz="1400" b="0" dirty="0"/>
              <a:t> </a:t>
            </a:r>
            <a:r>
              <a:rPr lang="en-US" sz="1400" b="0" dirty="0" err="1"/>
              <a:t>opettajan</a:t>
            </a:r>
            <a:r>
              <a:rPr lang="en-US" sz="1400" b="0" dirty="0"/>
              <a:t> </a:t>
            </a:r>
            <a:r>
              <a:rPr lang="en-US" sz="1400" b="0" dirty="0" err="1"/>
              <a:t>kanssa</a:t>
            </a:r>
            <a:r>
              <a:rPr lang="en-US" sz="1400" b="0" dirty="0"/>
              <a:t> </a:t>
            </a:r>
            <a:r>
              <a:rPr lang="en-US" sz="1400" b="0" dirty="0" err="1"/>
              <a:t>arviointiperusteista</a:t>
            </a:r>
            <a:r>
              <a:rPr lang="en-US" sz="1400" b="0" dirty="0"/>
              <a:t> ja </a:t>
            </a:r>
            <a:r>
              <a:rPr lang="en-US" sz="1400" b="0" dirty="0" err="1"/>
              <a:t>omista</a:t>
            </a:r>
            <a:r>
              <a:rPr lang="en-US" sz="1400" b="0" dirty="0"/>
              <a:t> </a:t>
            </a:r>
            <a:r>
              <a:rPr lang="en-US" sz="1400" b="0" dirty="0" err="1"/>
              <a:t>tuloksistasi</a:t>
            </a:r>
            <a:br>
              <a:rPr lang="en-US" sz="1400" b="0" dirty="0"/>
            </a:br>
            <a:endParaRPr lang="en-US" sz="1400" b="0" dirty="0"/>
          </a:p>
          <a:p>
            <a:pPr marL="457200" indent="-457200">
              <a:buFont typeface="+mj-lt"/>
              <a:buAutoNum type="arabicPeriod"/>
            </a:pPr>
            <a:r>
              <a:rPr lang="en-US" sz="1400" b="0" dirty="0"/>
              <a:t>Jos </a:t>
            </a:r>
            <a:r>
              <a:rPr lang="en-US" sz="1400" b="0" dirty="0" err="1"/>
              <a:t>olet</a:t>
            </a:r>
            <a:r>
              <a:rPr lang="en-US" sz="1400" b="0" dirty="0"/>
              <a:t> </a:t>
            </a:r>
            <a:r>
              <a:rPr lang="en-US" sz="1400" b="0" dirty="0" err="1"/>
              <a:t>edelleen</a:t>
            </a:r>
            <a:r>
              <a:rPr lang="en-US" sz="1400" b="0" dirty="0"/>
              <a:t> </a:t>
            </a:r>
            <a:r>
              <a:rPr lang="en-US" sz="1400" b="0" dirty="0" err="1"/>
              <a:t>tyytymätön</a:t>
            </a:r>
            <a:r>
              <a:rPr lang="en-US" sz="1400" b="0" dirty="0"/>
              <a:t>, </a:t>
            </a:r>
            <a:r>
              <a:rPr lang="en-US" sz="1400" b="0" dirty="0" err="1"/>
              <a:t>voit</a:t>
            </a:r>
            <a:r>
              <a:rPr lang="en-US" sz="1400" b="0" dirty="0"/>
              <a:t> </a:t>
            </a:r>
            <a:r>
              <a:rPr lang="en-US" sz="1400" b="0" dirty="0" err="1"/>
              <a:t>pyytää</a:t>
            </a:r>
            <a:r>
              <a:rPr lang="en-US" sz="1400" b="0" dirty="0"/>
              <a:t> </a:t>
            </a:r>
            <a:r>
              <a:rPr lang="en-US" sz="1400" b="0" dirty="0" err="1"/>
              <a:t>arvosanan</a:t>
            </a:r>
            <a:r>
              <a:rPr lang="en-US" sz="1400" b="0" dirty="0"/>
              <a:t> </a:t>
            </a:r>
            <a:r>
              <a:rPr lang="en-US" sz="1400" b="0" err="1"/>
              <a:t>oikaisua</a:t>
            </a:r>
            <a:r>
              <a:rPr lang="en-US" sz="1400" b="0"/>
              <a:t> suullisesti </a:t>
            </a:r>
            <a:r>
              <a:rPr lang="en-US" sz="1400" b="0" dirty="0"/>
              <a:t>tai </a:t>
            </a:r>
            <a:r>
              <a:rPr lang="en-US" sz="1400" b="0" dirty="0" err="1"/>
              <a:t>kirjallisesti</a:t>
            </a:r>
            <a:r>
              <a:rPr lang="en-US" sz="1400" b="0" dirty="0"/>
              <a:t> </a:t>
            </a:r>
            <a:r>
              <a:rPr lang="en-US" sz="1400" b="0" dirty="0" err="1"/>
              <a:t>kurssin</a:t>
            </a:r>
            <a:r>
              <a:rPr lang="en-US" sz="1400" b="0" dirty="0"/>
              <a:t> </a:t>
            </a:r>
            <a:r>
              <a:rPr lang="en-US" sz="1400" b="0" dirty="0" err="1"/>
              <a:t>arvostelun</a:t>
            </a:r>
            <a:r>
              <a:rPr lang="en-US" sz="1400" b="0" dirty="0"/>
              <a:t> </a:t>
            </a:r>
            <a:r>
              <a:rPr lang="en-US" sz="1400" b="0" dirty="0" err="1"/>
              <a:t>suorittaneelta</a:t>
            </a:r>
            <a:r>
              <a:rPr lang="en-US" sz="1400" b="0" dirty="0"/>
              <a:t> </a:t>
            </a:r>
            <a:r>
              <a:rPr lang="en-US" sz="1400" b="0" dirty="0" err="1"/>
              <a:t>opettajalta</a:t>
            </a:r>
            <a:r>
              <a:rPr lang="en-US" sz="1400" b="0" dirty="0"/>
              <a:t> (</a:t>
            </a:r>
            <a:r>
              <a:rPr lang="en-US" sz="1400" b="0" dirty="0" err="1"/>
              <a:t>vastuuopettaja</a:t>
            </a:r>
            <a:r>
              <a:rPr lang="en-US" sz="1400" b="0" dirty="0"/>
              <a:t>)</a:t>
            </a:r>
            <a:br>
              <a:rPr lang="en-US" sz="1400" b="0" dirty="0"/>
            </a:br>
            <a:endParaRPr lang="en-US" sz="1400" b="0" dirty="0"/>
          </a:p>
          <a:p>
            <a:pPr marL="457200" indent="-457200">
              <a:buFont typeface="+mj-lt"/>
              <a:buAutoNum type="arabicPeriod"/>
            </a:pPr>
            <a:r>
              <a:rPr lang="en-US" sz="1400" b="0" dirty="0" err="1"/>
              <a:t>Oikaisupyyntö</a:t>
            </a:r>
            <a:r>
              <a:rPr lang="en-US" sz="1400" b="0" dirty="0"/>
              <a:t> on </a:t>
            </a:r>
            <a:r>
              <a:rPr lang="en-US" sz="1400" b="0" dirty="0" err="1"/>
              <a:t>tehtävä</a:t>
            </a:r>
            <a:r>
              <a:rPr lang="en-US" sz="1400" b="0" dirty="0"/>
              <a:t> 14 </a:t>
            </a:r>
            <a:r>
              <a:rPr lang="en-US" sz="1400" b="0" dirty="0" err="1"/>
              <a:t>päivän</a:t>
            </a:r>
            <a:r>
              <a:rPr lang="en-US" sz="1400" b="0" dirty="0"/>
              <a:t> </a:t>
            </a:r>
            <a:r>
              <a:rPr lang="en-US" sz="1400" b="0" dirty="0" err="1"/>
              <a:t>kuluessa</a:t>
            </a:r>
            <a:r>
              <a:rPr lang="en-US" sz="1400" b="0" dirty="0"/>
              <a:t> </a:t>
            </a:r>
            <a:r>
              <a:rPr lang="en-US" sz="1400" b="0" dirty="0" err="1"/>
              <a:t>siitä</a:t>
            </a:r>
            <a:r>
              <a:rPr lang="en-US" sz="1400" b="0" dirty="0"/>
              <a:t> </a:t>
            </a:r>
            <a:r>
              <a:rPr lang="en-US" sz="1400" b="0" dirty="0" err="1"/>
              <a:t>ajankohdasta</a:t>
            </a:r>
            <a:r>
              <a:rPr lang="en-US" sz="1400" b="0" dirty="0"/>
              <a:t>, </a:t>
            </a:r>
            <a:r>
              <a:rPr lang="en-US" sz="1400" b="0" dirty="0" err="1"/>
              <a:t>josta</a:t>
            </a:r>
            <a:r>
              <a:rPr lang="en-US" sz="1400" b="0" dirty="0"/>
              <a:t> </a:t>
            </a:r>
            <a:r>
              <a:rPr lang="en-US" sz="1400" b="0" dirty="0" err="1"/>
              <a:t>opiskelijalla</a:t>
            </a:r>
            <a:r>
              <a:rPr lang="en-US" sz="1400" b="0" dirty="0"/>
              <a:t> on </a:t>
            </a:r>
            <a:r>
              <a:rPr lang="en-US" sz="1400" b="0" dirty="0" err="1"/>
              <a:t>ollut</a:t>
            </a:r>
            <a:r>
              <a:rPr lang="en-US" sz="1400" b="0" dirty="0"/>
              <a:t> </a:t>
            </a:r>
            <a:r>
              <a:rPr lang="en-US" sz="1400" b="0" dirty="0" err="1"/>
              <a:t>tilaisuus</a:t>
            </a:r>
            <a:r>
              <a:rPr lang="en-US" sz="1400" b="0" dirty="0"/>
              <a:t> </a:t>
            </a:r>
            <a:r>
              <a:rPr lang="en-US" sz="1400" b="0" dirty="0" err="1"/>
              <a:t>saada</a:t>
            </a:r>
            <a:r>
              <a:rPr lang="en-US" sz="1400" b="0" dirty="0"/>
              <a:t> </a:t>
            </a:r>
            <a:r>
              <a:rPr lang="en-US" sz="1400" b="0" dirty="0" err="1"/>
              <a:t>arvostelun</a:t>
            </a:r>
            <a:r>
              <a:rPr lang="en-US" sz="1400" b="0" dirty="0"/>
              <a:t> </a:t>
            </a:r>
            <a:r>
              <a:rPr lang="en-US" sz="1400" b="0" dirty="0" err="1"/>
              <a:t>tulokset</a:t>
            </a:r>
            <a:r>
              <a:rPr lang="en-US" sz="1400" b="0" dirty="0"/>
              <a:t> </a:t>
            </a:r>
            <a:r>
              <a:rPr lang="en-US" sz="1400" b="0" dirty="0" err="1"/>
              <a:t>sekä</a:t>
            </a:r>
            <a:r>
              <a:rPr lang="en-US" sz="1400" b="0" dirty="0"/>
              <a:t> </a:t>
            </a:r>
            <a:r>
              <a:rPr lang="en-US" sz="1400" b="0" dirty="0" err="1"/>
              <a:t>arvosteluperusteiden</a:t>
            </a:r>
            <a:r>
              <a:rPr lang="en-US" sz="1400" b="0" dirty="0"/>
              <a:t> </a:t>
            </a:r>
            <a:r>
              <a:rPr lang="en-US" sz="1400" b="0" dirty="0" err="1"/>
              <a:t>soveltaminen</a:t>
            </a:r>
            <a:r>
              <a:rPr lang="en-US" sz="1400" b="0" dirty="0"/>
              <a:t> </a:t>
            </a:r>
            <a:r>
              <a:rPr lang="en-US" sz="1400" b="0" dirty="0" err="1"/>
              <a:t>omalta</a:t>
            </a:r>
            <a:r>
              <a:rPr lang="en-US" sz="1400" b="0" dirty="0"/>
              <a:t> </a:t>
            </a:r>
            <a:r>
              <a:rPr lang="en-US" sz="1400" b="0" dirty="0" err="1"/>
              <a:t>kohdaltaan</a:t>
            </a:r>
            <a:r>
              <a:rPr lang="en-US" sz="1400" b="0" dirty="0"/>
              <a:t> </a:t>
            </a:r>
            <a:r>
              <a:rPr lang="en-US" sz="1400" b="0" dirty="0" err="1"/>
              <a:t>tietoonsa</a:t>
            </a:r>
            <a:r>
              <a:rPr lang="en-US" sz="1400" b="0" dirty="0"/>
              <a:t>. </a:t>
            </a:r>
            <a:br>
              <a:rPr lang="en-US" sz="1400" b="0" dirty="0"/>
            </a:br>
            <a:endParaRPr lang="en-US" sz="1400" b="0" dirty="0"/>
          </a:p>
          <a:p>
            <a:pPr marL="457200" indent="-457200">
              <a:buFont typeface="+mj-lt"/>
              <a:buAutoNum type="arabicPeriod"/>
            </a:pPr>
            <a:r>
              <a:rPr lang="en-US" sz="1400" b="0" dirty="0" err="1"/>
              <a:t>Opettaja</a:t>
            </a:r>
            <a:r>
              <a:rPr lang="en-US" sz="1400" b="0" dirty="0"/>
              <a:t> </a:t>
            </a:r>
            <a:r>
              <a:rPr lang="en-US" sz="1400" b="0" dirty="0" err="1"/>
              <a:t>antaa</a:t>
            </a:r>
            <a:r>
              <a:rPr lang="en-US" sz="1400" b="0" dirty="0"/>
              <a:t> </a:t>
            </a:r>
            <a:r>
              <a:rPr lang="en-US" sz="1400" b="0" dirty="0" err="1"/>
              <a:t>vastauksensa</a:t>
            </a:r>
            <a:r>
              <a:rPr lang="en-US" sz="1400" b="0" dirty="0"/>
              <a:t> </a:t>
            </a:r>
            <a:r>
              <a:rPr lang="en-US" sz="1400" b="0" dirty="0" err="1"/>
              <a:t>oikaisupyyntöön</a:t>
            </a:r>
            <a:r>
              <a:rPr lang="en-US" sz="1400" b="0" dirty="0"/>
              <a:t> </a:t>
            </a:r>
            <a:r>
              <a:rPr lang="en-US" sz="1400" b="0" dirty="0" err="1"/>
              <a:t>kirjallisesti</a:t>
            </a:r>
            <a:r>
              <a:rPr lang="en-US" sz="1400" b="0" dirty="0"/>
              <a:t> </a:t>
            </a:r>
            <a:r>
              <a:rPr lang="en-US" sz="1400" b="0" dirty="0" err="1"/>
              <a:t>perusteluineen</a:t>
            </a:r>
            <a:r>
              <a:rPr lang="en-US" sz="1400" b="0" dirty="0"/>
              <a:t> </a:t>
            </a:r>
            <a:endParaRPr lang="fi-FI" altLang="fi-FI" sz="1400" b="0" dirty="0"/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29.8.2022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7674451"/>
      </p:ext>
    </p:extLst>
  </p:cSld>
  <p:clrMapOvr>
    <a:masterClrMapping/>
  </p:clrMapOvr>
</p:sld>
</file>

<file path=ppt/theme/theme1.xml><?xml version="1.0" encoding="utf-8"?>
<a:theme xmlns:a="http://schemas.openxmlformats.org/drawingml/2006/main" name="Aalto University">
  <a:themeElements>
    <a:clrScheme name="Aalto-kemia">
      <a:dk1>
        <a:sysClr val="windowText" lastClr="000000"/>
      </a:dk1>
      <a:lt1>
        <a:sysClr val="window" lastClr="FFFFFF"/>
      </a:lt1>
      <a:dk2>
        <a:srgbClr val="00965E"/>
      </a:dk2>
      <a:lt2>
        <a:srgbClr val="8C857B"/>
      </a:lt2>
      <a:accent1>
        <a:srgbClr val="00965E"/>
      </a:accent1>
      <a:accent2>
        <a:srgbClr val="FFCD00"/>
      </a:accent2>
      <a:accent3>
        <a:srgbClr val="EF3340"/>
      </a:accent3>
      <a:accent4>
        <a:srgbClr val="005EB8"/>
      </a:accent4>
      <a:accent5>
        <a:srgbClr val="8C857B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2" id="{9EC093EE-0156-420A-9303-AE7E7D88C088}" vid="{F541F2B1-92BB-4B78-96C1-A64F84E5D4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CHEM_FI</Template>
  <TotalTime>0</TotalTime>
  <Words>812</Words>
  <Application>Microsoft Office PowerPoint</Application>
  <PresentationFormat>On-screen Show (16:10)</PresentationFormat>
  <Paragraphs>114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-apple-system</vt:lpstr>
      <vt:lpstr>Arial</vt:lpstr>
      <vt:lpstr>Calibri</vt:lpstr>
      <vt:lpstr>Courier New</vt:lpstr>
      <vt:lpstr>Georgia</vt:lpstr>
      <vt:lpstr>Lucida Grande</vt:lpstr>
      <vt:lpstr>Aalto University</vt:lpstr>
      <vt:lpstr>Käytännön asioita</vt:lpstr>
      <vt:lpstr>Käytännön asioita opiskeluissa</vt:lpstr>
      <vt:lpstr>Opetuksen aikataulu</vt:lpstr>
      <vt:lpstr>Tukea opiskeluun</vt:lpstr>
      <vt:lpstr>Kurssikäytäntöjä</vt:lpstr>
      <vt:lpstr>Opetus- ja arviointimenetelmät</vt:lpstr>
      <vt:lpstr>Tentit</vt:lpstr>
      <vt:lpstr>Arvosanat</vt:lpstr>
      <vt:lpstr>Jos olet tyytymätön kurssiarvosanaasi</vt:lpstr>
      <vt:lpstr>Palautteen antaminen</vt:lpstr>
      <vt:lpstr>Labratakit ja -lasit</vt:lpstr>
      <vt:lpstr>Kulkuluvat CHEMillä</vt:lpstr>
      <vt:lpstr>Vinkki kurssien etsintään</vt:lpstr>
      <vt:lpstr> Vastaamalla tämän kyselyn kysymyksiin autat meitä kehittämään tuleville hakijoille suunnattua viestintäämme ja markkinointiamme. Vastaaminen kestää muutaman minuutin. Vastaukset käsitellään luottamuksellisesti ja anonyymisti, ja niitä hyödynnetään vain opinto-ohjelmasi ja sitä koskevan viestinnän ja markkinoinnin kehittämiseen.  Antamiasi yhteystietoja ei yhdistetä vastauksiisi.  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2018-09-05T09:28:48Z</dcterms:created>
  <dcterms:modified xsi:type="dcterms:W3CDTF">2022-08-29T06:14:34Z</dcterms:modified>
</cp:coreProperties>
</file>