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3" r:id="rId3"/>
    <p:sldId id="264" r:id="rId4"/>
    <p:sldId id="268" r:id="rId5"/>
    <p:sldId id="270" r:id="rId6"/>
    <p:sldId id="271" r:id="rId7"/>
    <p:sldId id="275" r:id="rId8"/>
    <p:sldId id="272" r:id="rId9"/>
    <p:sldId id="269" r:id="rId10"/>
    <p:sldId id="276" r:id="rId11"/>
    <p:sldId id="267" r:id="rId12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29" d="100"/>
          <a:sy n="129" d="100"/>
        </p:scale>
        <p:origin x="110" y="2189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8/22/2022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22.8.2022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4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"/>
            <a:ext cx="1716088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22.8.2022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26456" cy="96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22.8.2022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lto.fi/sv/tjanster/tilltradesratt-med-hrt-kortet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pages/viewpage.action?pageId=330671" TargetMode="External"/><Relationship Id="rId2" Type="http://schemas.openxmlformats.org/officeDocument/2006/relationships/hyperlink" Target="https://into.aalto.fi/display/svkandchem/Viktiga+datu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o.aalto.fi/display/svopisk/Studiekompetens" TargetMode="External"/><Relationship Id="rId2" Type="http://schemas.openxmlformats.org/officeDocument/2006/relationships/hyperlink" Target="https://into.aalto.fi/pages/viewpage.action?pageId=328103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Praktikaliteter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Kari Lehti och Jenny Thors 30.8.2022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51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41276"/>
            <a:ext cx="8207375" cy="996498"/>
          </a:xfrm>
        </p:spPr>
        <p:txBody>
          <a:bodyPr/>
          <a:lstStyle/>
          <a:p>
            <a:r>
              <a:rPr lang="fi-FI"/>
              <a:t>Tillträdesrätt på CHEM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2137420"/>
            <a:ext cx="8207374" cy="2460274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Laborationssäkerhetskursen avklarad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Tillträdesrätten kodas in på ditt HRT-kort eller på ett passerkort, som kan avhämtas från Väres eller Otakaari 1 entrétjänster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id</a:t>
            </a:r>
            <a:r>
              <a:rPr lang="fi-FI" sz="1800" b="0" dirty="0"/>
              <a:t>.card.aalto.fi</a:t>
            </a:r>
            <a:r>
              <a:rPr lang="fi-FI" sz="1800" b="0"/>
              <a:t>: registrera ditt HRT-kort eller passerkortet för att få tillgång till utrymmena.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Instruktioner: </a:t>
            </a:r>
            <a:r>
              <a:rPr lang="fi-FI" sz="1800" b="0">
                <a:hlinkClick r:id="rId2"/>
              </a:rPr>
              <a:t>https://www.aalto.fi/sv/tjanster/tilltradesratt-med-hrt-kortet</a:t>
            </a:r>
            <a:r>
              <a:rPr lang="fi-FI" sz="1800" b="0"/>
              <a:t>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i-FI" sz="1800" b="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fi-FI" sz="1800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CBB682-87B2-4236-AF78-B49807E7713E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22.8.2022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FD4B7-1CC6-864B-A72A-C978B70BBA9B}" type="slidenum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3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783" y="1167982"/>
            <a:ext cx="8207375" cy="996498"/>
          </a:xfrm>
        </p:spPr>
        <p:txBody>
          <a:bodyPr/>
          <a:lstStyle/>
          <a:p>
            <a:pPr algn="ctr"/>
            <a:r>
              <a:rPr lang="fi-FI" dirty="0" err="1"/>
              <a:t>Tips</a:t>
            </a:r>
            <a:r>
              <a:rPr lang="fi-FI" dirty="0"/>
              <a:t> </a:t>
            </a:r>
            <a:r>
              <a:rPr lang="fi-FI" err="1"/>
              <a:t>till</a:t>
            </a:r>
            <a:r>
              <a:rPr lang="fi-FI"/>
              <a:t> att söka kurser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275601" y="2137420"/>
            <a:ext cx="4589173" cy="3336083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i-FI" sz="1800" dirty="0" err="1"/>
              <a:t>Om</a:t>
            </a:r>
            <a:r>
              <a:rPr lang="fi-FI" sz="1800" dirty="0"/>
              <a:t> du </a:t>
            </a:r>
            <a:r>
              <a:rPr lang="fi-FI" sz="1800" dirty="0" err="1"/>
              <a:t>letar</a:t>
            </a:r>
            <a:r>
              <a:rPr lang="fi-FI" sz="1800" dirty="0"/>
              <a:t> </a:t>
            </a:r>
            <a:r>
              <a:rPr lang="fi-FI" sz="1800" dirty="0" err="1"/>
              <a:t>efter</a:t>
            </a:r>
            <a:r>
              <a:rPr lang="fi-FI" sz="1800" dirty="0"/>
              <a:t> </a:t>
            </a:r>
            <a:r>
              <a:rPr lang="fi-FI" sz="1800" dirty="0" err="1"/>
              <a:t>fritt</a:t>
            </a:r>
            <a:r>
              <a:rPr lang="fi-FI" sz="1800" dirty="0"/>
              <a:t> </a:t>
            </a:r>
            <a:r>
              <a:rPr lang="fi-FI" sz="1800" dirty="0" err="1"/>
              <a:t>valbara</a:t>
            </a:r>
            <a:r>
              <a:rPr lang="fi-FI" sz="1800" dirty="0"/>
              <a:t> </a:t>
            </a:r>
            <a:r>
              <a:rPr lang="fi-FI" sz="1800" dirty="0" err="1"/>
              <a:t>studier</a:t>
            </a:r>
            <a:r>
              <a:rPr lang="fi-FI" sz="1800" dirty="0"/>
              <a:t>, </a:t>
            </a:r>
            <a:r>
              <a:rPr lang="fi-FI" sz="1800" dirty="0" err="1"/>
              <a:t>bekanta</a:t>
            </a:r>
            <a:r>
              <a:rPr lang="fi-FI" sz="1800" dirty="0"/>
              <a:t> </a:t>
            </a:r>
            <a:r>
              <a:rPr lang="fi-FI" sz="1800" dirty="0" err="1"/>
              <a:t>dig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</a:t>
            </a:r>
            <a:r>
              <a:rPr lang="fi-FI" sz="1800" dirty="0">
                <a:solidFill>
                  <a:schemeClr val="accent6">
                    <a:lumMod val="75000"/>
                  </a:schemeClr>
                </a:solidFill>
              </a:rPr>
              <a:t>courses.aalto.fi</a:t>
            </a:r>
          </a:p>
          <a:p>
            <a:endParaRPr lang="fi-F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825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96627"/>
            <a:ext cx="7920112" cy="780375"/>
          </a:xfrm>
        </p:spPr>
        <p:txBody>
          <a:bodyPr/>
          <a:lstStyle/>
          <a:p>
            <a:r>
              <a:rPr lang="fi-FI" dirty="0" err="1"/>
              <a:t>Studiepraxis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755576" y="1561356"/>
            <a:ext cx="7920112" cy="333608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800" b="0" dirty="0" err="1">
                <a:ea typeface="ＭＳ Ｐゴシック" pitchFamily="-108" charset="-128"/>
              </a:rPr>
              <a:t>Tidtabell</a:t>
            </a:r>
            <a:r>
              <a:rPr lang="en-US" sz="1800" b="0" dirty="0">
                <a:ea typeface="ＭＳ Ｐゴシック" pitchFamily="-108" charset="-128"/>
              </a:rPr>
              <a:t> </a:t>
            </a:r>
            <a:r>
              <a:rPr lang="en-US" sz="1800" b="0" dirty="0" err="1">
                <a:ea typeface="ＭＳ Ｐゴシック" pitchFamily="-108" charset="-128"/>
              </a:rPr>
              <a:t>för</a:t>
            </a:r>
            <a:r>
              <a:rPr lang="en-US" sz="1800" b="0" dirty="0">
                <a:ea typeface="ＭＳ Ｐゴシック" pitchFamily="-108" charset="-128"/>
              </a:rPr>
              <a:t> </a:t>
            </a:r>
            <a:r>
              <a:rPr lang="en-US" sz="1800" b="0" dirty="0" err="1">
                <a:ea typeface="ＭＳ Ｐゴシック" pitchFamily="-108" charset="-128"/>
              </a:rPr>
              <a:t>undevisning</a:t>
            </a:r>
            <a:r>
              <a:rPr lang="fi-FI" altLang="en-US" sz="1800" b="0" dirty="0">
                <a:ea typeface="ＭＳ Ｐゴシック" panose="020B0600070205080204" pitchFamily="34" charset="-128"/>
              </a:rPr>
              <a:t>	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800" b="0">
                <a:ea typeface="ＭＳ Ｐゴシック" pitchFamily="-108" charset="-128"/>
              </a:rPr>
              <a:t>Stöd för studier</a:t>
            </a:r>
            <a:endParaRPr lang="en-US" sz="1800" b="0" dirty="0">
              <a:ea typeface="ＭＳ Ｐゴシック" pitchFamily="-108" charset="-128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fi-FI" altLang="en-US" sz="1800" b="0" dirty="0" err="1">
                <a:ea typeface="ＭＳ Ｐゴシック" panose="020B0600070205080204" pitchFamily="34" charset="-128"/>
              </a:rPr>
              <a:t>Praxis</a:t>
            </a:r>
            <a:r>
              <a:rPr lang="fi-FI" altLang="en-US" sz="1800" b="0" dirty="0">
                <a:ea typeface="ＭＳ Ｐゴシック" panose="020B0600070205080204" pitchFamily="34" charset="-128"/>
              </a:rPr>
              <a:t> </a:t>
            </a:r>
            <a:r>
              <a:rPr lang="fi-FI" altLang="en-US" sz="1800" b="0" dirty="0" err="1">
                <a:ea typeface="ＭＳ Ｐゴシック" panose="020B0600070205080204" pitchFamily="34" charset="-128"/>
              </a:rPr>
              <a:t>på</a:t>
            </a:r>
            <a:r>
              <a:rPr lang="fi-FI" altLang="en-US" sz="1800" b="0" dirty="0">
                <a:ea typeface="ＭＳ Ｐゴシック" panose="020B0600070205080204" pitchFamily="34" charset="-128"/>
              </a:rPr>
              <a:t> </a:t>
            </a:r>
            <a:r>
              <a:rPr lang="fi-FI" altLang="en-US" sz="1800" b="0" dirty="0" err="1">
                <a:ea typeface="ＭＳ Ｐゴシック" panose="020B0600070205080204" pitchFamily="34" charset="-128"/>
              </a:rPr>
              <a:t>kurser</a:t>
            </a:r>
            <a:endParaRPr lang="fi-FI" altLang="en-US" sz="1800" b="0" dirty="0">
              <a:ea typeface="ＭＳ Ｐゴシック" panose="020B0600070205080204" pitchFamily="34" charset="-128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800" b="0" err="1">
                <a:ea typeface="ＭＳ Ｐゴシック" pitchFamily="-108" charset="-128"/>
              </a:rPr>
              <a:t>Undervisnings-och</a:t>
            </a:r>
            <a:r>
              <a:rPr lang="en-US" sz="1800" b="0">
                <a:ea typeface="ＭＳ Ｐゴシック" pitchFamily="-108" charset="-128"/>
              </a:rPr>
              <a:t> utvärderingsmetoder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800" b="0">
                <a:ea typeface="ＭＳ Ｐゴシック" pitchFamily="-108" charset="-128"/>
              </a:rPr>
              <a:t>Att ge feedback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800" b="0">
                <a:ea typeface="ＭＳ Ｐゴシック" pitchFamily="-108" charset="-128"/>
              </a:rPr>
              <a:t>Att röra sig på CHEM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9218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835418"/>
            <a:ext cx="8207375" cy="852383"/>
          </a:xfrm>
        </p:spPr>
        <p:txBody>
          <a:bodyPr/>
          <a:lstStyle/>
          <a:p>
            <a:r>
              <a:rPr lang="fi-FI" dirty="0" err="1"/>
              <a:t>Tidtabell</a:t>
            </a:r>
            <a:r>
              <a:rPr lang="fi-FI" dirty="0"/>
              <a:t> för </a:t>
            </a:r>
            <a:r>
              <a:rPr lang="fi-FI" dirty="0" err="1"/>
              <a:t>undervisning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23528" y="1921396"/>
            <a:ext cx="8207374" cy="3093698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 err="1"/>
              <a:t>Läsåret</a:t>
            </a:r>
            <a:r>
              <a:rPr lang="fi-FI" sz="1600" b="0" dirty="0"/>
              <a:t> </a:t>
            </a:r>
            <a:r>
              <a:rPr lang="fi-FI" sz="1600" b="0" dirty="0" err="1"/>
              <a:t>är</a:t>
            </a:r>
            <a:r>
              <a:rPr lang="fi-FI" sz="1600" b="0" dirty="0"/>
              <a:t> </a:t>
            </a:r>
            <a:r>
              <a:rPr lang="fi-FI" sz="1600" b="0" dirty="0" err="1"/>
              <a:t>uppdelat</a:t>
            </a:r>
            <a:r>
              <a:rPr lang="fi-FI" sz="1600" b="0" dirty="0"/>
              <a:t> i </a:t>
            </a:r>
            <a:r>
              <a:rPr lang="fi-FI" sz="1600" b="0" err="1"/>
              <a:t>fem</a:t>
            </a:r>
            <a:r>
              <a:rPr lang="fi-FI" sz="1600" b="0"/>
              <a:t> stycken sju </a:t>
            </a:r>
            <a:r>
              <a:rPr lang="fi-FI" sz="1600" b="0" dirty="0" err="1"/>
              <a:t>veckor</a:t>
            </a:r>
            <a:r>
              <a:rPr lang="fi-FI" sz="1600" b="0" dirty="0"/>
              <a:t> </a:t>
            </a:r>
            <a:r>
              <a:rPr lang="fi-FI" sz="1600" b="0" dirty="0" err="1"/>
              <a:t>långa</a:t>
            </a:r>
            <a:r>
              <a:rPr lang="fi-FI" sz="1600" b="0" dirty="0"/>
              <a:t> </a:t>
            </a:r>
            <a:r>
              <a:rPr lang="fi-FI" sz="1600" b="0" dirty="0" err="1"/>
              <a:t>perioder</a:t>
            </a:r>
            <a:r>
              <a:rPr lang="fi-FI" sz="1600" b="0" dirty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/>
              <a:t>Se</a:t>
            </a:r>
            <a:r>
              <a:rPr lang="fi-FI" sz="1600" b="0" dirty="0"/>
              <a:t>x</a:t>
            </a:r>
            <a:r>
              <a:rPr lang="fi-FI" sz="1600" b="0"/>
              <a:t> </a:t>
            </a:r>
            <a:r>
              <a:rPr lang="fi-FI" sz="1600" b="0" err="1"/>
              <a:t>veckor</a:t>
            </a:r>
            <a:r>
              <a:rPr lang="fi-FI" sz="1600" b="0"/>
              <a:t> föreläsningar och </a:t>
            </a:r>
            <a:r>
              <a:rPr lang="fi-FI" sz="1600" b="0" dirty="0"/>
              <a:t>annan </a:t>
            </a:r>
            <a:r>
              <a:rPr lang="fi-FI" sz="1600" b="0" dirty="0" err="1"/>
              <a:t>undervisning</a:t>
            </a:r>
            <a:endParaRPr lang="fi-FI" sz="1600" b="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/>
              <a:t>Sjunde </a:t>
            </a:r>
            <a:r>
              <a:rPr lang="fi-FI" sz="1600" b="0" err="1"/>
              <a:t>veckan</a:t>
            </a:r>
            <a:r>
              <a:rPr lang="fi-FI" sz="1600" b="0"/>
              <a:t> är tentvecka </a:t>
            </a:r>
            <a:r>
              <a:rPr lang="fi-FI" sz="1600" b="0" dirty="0"/>
              <a:t>= </a:t>
            </a:r>
            <a:r>
              <a:rPr lang="fi-FI" sz="1600" b="0" dirty="0" err="1"/>
              <a:t>bedömning</a:t>
            </a:r>
            <a:r>
              <a:rPr lang="fi-FI" sz="1600" b="0" dirty="0"/>
              <a:t> (</a:t>
            </a:r>
            <a:r>
              <a:rPr lang="fi-FI" sz="1600" b="0" dirty="0" err="1"/>
              <a:t>mellanprov</a:t>
            </a:r>
            <a:r>
              <a:rPr lang="fi-FI" sz="1600" b="0"/>
              <a:t>, tenter </a:t>
            </a:r>
            <a:r>
              <a:rPr lang="fi-FI" sz="1600" b="0" dirty="0"/>
              <a:t>etc.) + </a:t>
            </a:r>
            <a:r>
              <a:rPr lang="fi-FI" sz="1600" b="0" dirty="0" err="1"/>
              <a:t>projektarbeten</a:t>
            </a:r>
            <a:r>
              <a:rPr lang="fi-FI" sz="1600" b="0"/>
              <a:t>, sammandragsföreläsningar</a:t>
            </a:r>
            <a:r>
              <a:rPr lang="fi-FI" sz="1600" b="0" dirty="0"/>
              <a:t>, </a:t>
            </a:r>
            <a:r>
              <a:rPr lang="fi-FI" sz="1600" b="0" dirty="0" err="1"/>
              <a:t>labb</a:t>
            </a:r>
            <a:r>
              <a:rPr lang="fi-FI" sz="1600" b="0" dirty="0"/>
              <a:t> etc.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/>
              <a:t>Period V är </a:t>
            </a:r>
            <a:r>
              <a:rPr lang="fi-FI" sz="1600" b="0" dirty="0"/>
              <a:t>en </a:t>
            </a:r>
            <a:r>
              <a:rPr lang="fi-FI" sz="1600" b="0" dirty="0" err="1"/>
              <a:t>flerformsperiod</a:t>
            </a:r>
            <a:r>
              <a:rPr lang="fi-FI" sz="1600" b="0" dirty="0"/>
              <a:t>, </a:t>
            </a:r>
            <a:r>
              <a:rPr lang="fi-FI" sz="1600" b="0" dirty="0" err="1"/>
              <a:t>undervisning</a:t>
            </a:r>
            <a:r>
              <a:rPr lang="fi-FI" sz="1600" b="0" dirty="0"/>
              <a:t> </a:t>
            </a:r>
            <a:r>
              <a:rPr lang="fi-FI" sz="1600" b="0" dirty="0" err="1"/>
              <a:t>kan</a:t>
            </a:r>
            <a:r>
              <a:rPr lang="fi-FI" sz="1600" b="0" dirty="0"/>
              <a:t> </a:t>
            </a:r>
            <a:r>
              <a:rPr lang="fi-FI" sz="1600" b="0" dirty="0" err="1"/>
              <a:t>ske</a:t>
            </a:r>
            <a:r>
              <a:rPr lang="fi-FI" sz="1600" b="0" dirty="0"/>
              <a:t> </a:t>
            </a:r>
            <a:r>
              <a:rPr lang="fi-FI" sz="1600" b="0" dirty="0" err="1"/>
              <a:t>på</a:t>
            </a:r>
            <a:r>
              <a:rPr lang="fi-FI" sz="1600" b="0" dirty="0"/>
              <a:t> </a:t>
            </a:r>
            <a:r>
              <a:rPr lang="fi-FI" sz="1600" b="0" err="1"/>
              <a:t>olika</a:t>
            </a:r>
            <a:r>
              <a:rPr lang="fi-FI" sz="1600" b="0"/>
              <a:t> sätt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/>
              <a:t>Förutom tentveckor, </a:t>
            </a:r>
            <a:r>
              <a:rPr lang="fi-FI" sz="1600" b="0" dirty="0" err="1"/>
              <a:t>även</a:t>
            </a:r>
            <a:r>
              <a:rPr lang="fi-FI" sz="1600" b="0" dirty="0"/>
              <a:t> </a:t>
            </a:r>
            <a:r>
              <a:rPr lang="fi-FI" sz="1600" b="0" err="1"/>
              <a:t>två</a:t>
            </a:r>
            <a:r>
              <a:rPr lang="fi-FI" sz="1600" b="0"/>
              <a:t> utvärderingsperioder (före period I, </a:t>
            </a:r>
            <a:r>
              <a:rPr lang="fi-FI" sz="1600" b="0" dirty="0" err="1"/>
              <a:t>slutet</a:t>
            </a:r>
            <a:r>
              <a:rPr lang="fi-FI" sz="1600" b="0" dirty="0"/>
              <a:t> av </a:t>
            </a:r>
            <a:r>
              <a:rPr lang="fi-FI" sz="1600" b="0" dirty="0" err="1"/>
              <a:t>december</a:t>
            </a:r>
            <a:r>
              <a:rPr lang="fi-FI" sz="1600" b="0" dirty="0"/>
              <a:t>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/>
              <a:t>Sommarperioden </a:t>
            </a:r>
            <a:r>
              <a:rPr lang="fi-FI" sz="1600" b="0" dirty="0"/>
              <a:t>(</a:t>
            </a:r>
            <a:r>
              <a:rPr lang="fi-FI" sz="1600" b="0" err="1"/>
              <a:t>vissa</a:t>
            </a:r>
            <a:r>
              <a:rPr lang="fi-FI" sz="1600" b="0"/>
              <a:t> kurser erbjuds , </a:t>
            </a:r>
            <a:r>
              <a:rPr lang="fi-FI" sz="1600" b="0" dirty="0" err="1"/>
              <a:t>kandidatseminarium</a:t>
            </a:r>
            <a:r>
              <a:rPr lang="fi-FI" sz="1600" b="0" dirty="0"/>
              <a:t>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Viktiga datum i Into</a:t>
            </a:r>
            <a:endParaRPr lang="fi-FI" sz="1600">
              <a:solidFill>
                <a:schemeClr val="accent4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Modelläsordningar i Into</a:t>
            </a:r>
            <a:endParaRPr lang="fi-FI" sz="160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b="0" dirty="0"/>
          </a:p>
          <a:p>
            <a:endParaRPr lang="fi-FI" sz="1400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05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Stöd</a:t>
            </a:r>
            <a:r>
              <a:rPr lang="fi-FI" dirty="0"/>
              <a:t> i </a:t>
            </a:r>
            <a:r>
              <a:rPr lang="fi-FI" dirty="0" err="1"/>
              <a:t>studier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sz="1800"/>
              <a:t>Tilläggsinformation </a:t>
            </a:r>
            <a:r>
              <a:rPr lang="fi-FI" sz="180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Into</a:t>
            </a:r>
            <a:endParaRPr lang="fi-FI" sz="1800" dirty="0">
              <a:solidFill>
                <a:schemeClr val="accent4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 err="1"/>
              <a:t>Individuella</a:t>
            </a:r>
            <a:r>
              <a:rPr lang="fi-FI" sz="1800" dirty="0"/>
              <a:t> </a:t>
            </a:r>
            <a:r>
              <a:rPr lang="fi-FI" sz="1800" dirty="0" err="1"/>
              <a:t>studiearrangemang</a:t>
            </a: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/>
              <a:t>Tillgänglighet, både fysisk och elektronisk</a:t>
            </a: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 err="1"/>
              <a:t>Studie</a:t>
            </a:r>
            <a:r>
              <a:rPr lang="fi-FI" sz="1800" dirty="0"/>
              <a:t>- </a:t>
            </a:r>
            <a:r>
              <a:rPr lang="fi-FI" sz="1800" dirty="0" err="1"/>
              <a:t>och</a:t>
            </a:r>
            <a:r>
              <a:rPr lang="fi-FI" sz="1800" dirty="0"/>
              <a:t> </a:t>
            </a:r>
            <a:r>
              <a:rPr lang="fi-FI" sz="1800" dirty="0" err="1"/>
              <a:t>karrärpsykologer</a:t>
            </a: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/>
              <a:t>Aalto-</a:t>
            </a:r>
            <a:r>
              <a:rPr lang="fi-FI" sz="1800" dirty="0" err="1"/>
              <a:t>präster</a:t>
            </a: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 err="1"/>
              <a:t>Stöd</a:t>
            </a:r>
            <a:r>
              <a:rPr lang="fi-FI" sz="1800" dirty="0"/>
              <a:t> </a:t>
            </a:r>
            <a:r>
              <a:rPr lang="fi-FI" sz="1800" dirty="0" err="1"/>
              <a:t>vid</a:t>
            </a:r>
            <a:r>
              <a:rPr lang="fi-FI" sz="1800" dirty="0"/>
              <a:t> </a:t>
            </a:r>
            <a:r>
              <a:rPr lang="fi-FI" sz="1800" dirty="0" err="1"/>
              <a:t>trakasserier</a:t>
            </a: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dirty="0" err="1"/>
              <a:t>Starting</a:t>
            </a:r>
            <a:r>
              <a:rPr lang="fi-FI" sz="1800" dirty="0"/>
              <a:t> Point of </a:t>
            </a:r>
            <a:r>
              <a:rPr lang="fi-FI" sz="1800" dirty="0" err="1"/>
              <a:t>Wellbeing</a:t>
            </a:r>
            <a:endParaRPr lang="fi-FI" sz="18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Studiekompetens</a:t>
            </a:r>
            <a:endParaRPr lang="en-GB" sz="1800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6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7260"/>
            <a:ext cx="8207375" cy="996498"/>
          </a:xfrm>
        </p:spPr>
        <p:txBody>
          <a:bodyPr/>
          <a:lstStyle/>
          <a:p>
            <a:r>
              <a:rPr lang="en-GB" dirty="0" err="1"/>
              <a:t>Kurspraxis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551331"/>
            <a:ext cx="8207374" cy="3046364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Du </a:t>
            </a:r>
            <a:r>
              <a:rPr lang="fi-FI" sz="1600" b="0" dirty="0" err="1">
                <a:ea typeface="ＭＳ Ｐゴシック" pitchFamily="-108" charset="-128"/>
              </a:rPr>
              <a:t>måste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anmäla</a:t>
            </a:r>
            <a:r>
              <a:rPr lang="fi-FI" sz="160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dig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till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kurser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>
                <a:ea typeface="ＭＳ Ｐゴシック" pitchFamily="-108" charset="-128"/>
              </a:rPr>
              <a:t>i Sisu – för att anmälan ska lyckas ska studieavsnittet (kursen) vara i din ISP. Specifikare </a:t>
            </a:r>
            <a:r>
              <a:rPr lang="fi-FI" sz="1600" b="0" dirty="0">
                <a:ea typeface="ＭＳ Ｐゴシック" pitchFamily="-108" charset="-128"/>
              </a:rPr>
              <a:t>info </a:t>
            </a:r>
            <a:r>
              <a:rPr lang="fi-FI" sz="1600" b="0" err="1">
                <a:ea typeface="ＭＳ Ｐゴシック" pitchFamily="-108" charset="-128"/>
              </a:rPr>
              <a:t>och</a:t>
            </a:r>
            <a:r>
              <a:rPr lang="fi-FI" sz="1600" b="0">
                <a:ea typeface="ＭＳ Ｐゴシック" pitchFamily="-108" charset="-128"/>
              </a:rPr>
              <a:t> kurstidtabellen </a:t>
            </a:r>
            <a:r>
              <a:rPr lang="fi-FI" sz="1600" b="0" dirty="0" err="1">
                <a:ea typeface="ＭＳ Ｐゴシック" pitchFamily="-108" charset="-128"/>
              </a:rPr>
              <a:t>hittar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>
                <a:ea typeface="ＭＳ Ｐゴシック" pitchFamily="-108" charset="-128"/>
              </a:rPr>
              <a:t>du i Sisu och på kursens hemsidor i MyCourses. </a:t>
            </a:r>
            <a:endParaRPr lang="fi-FI" sz="1600" b="0" dirty="0">
              <a:ea typeface="ＭＳ Ｐゴシック" pitchFamily="-108" charset="-128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Eget ansvar att följa med information om sina kurser i MyCourses och per mejl.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Återkoppling samlas in mot slutet av kursen.</a:t>
            </a:r>
            <a:endParaRPr lang="en-US" sz="1600" b="0" dirty="0">
              <a:ea typeface="ＭＳ Ｐゴシック" pitchFamily="-108" charset="-128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>
                <a:ea typeface="ＭＳ Ｐゴシック" pitchFamily="-108" charset="-128"/>
              </a:rPr>
              <a:t>Kursresultaten</a:t>
            </a:r>
            <a:r>
              <a:rPr lang="fi-FI" sz="160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hittar</a:t>
            </a:r>
            <a:r>
              <a:rPr lang="fi-FI" sz="1600" b="0" dirty="0">
                <a:ea typeface="ＭＳ Ｐゴシック" pitchFamily="-108" charset="-128"/>
              </a:rPr>
              <a:t> du i </a:t>
            </a:r>
            <a:r>
              <a:rPr lang="fi-FI" sz="1600" b="0" err="1">
                <a:ea typeface="ＭＳ Ｐゴシック" pitchFamily="-108" charset="-128"/>
              </a:rPr>
              <a:t>MyCourses</a:t>
            </a:r>
            <a:r>
              <a:rPr lang="fi-FI" sz="1600" b="0">
                <a:ea typeface="ＭＳ Ｐゴシック" pitchFamily="-108" charset="-128"/>
              </a:rPr>
              <a:t> inom fyra </a:t>
            </a:r>
            <a:r>
              <a:rPr lang="fi-FI" sz="1600" b="0" dirty="0" err="1">
                <a:ea typeface="ＭＳ Ｐゴシック" pitchFamily="-108" charset="-128"/>
              </a:rPr>
              <a:t>veckor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efter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err="1">
                <a:ea typeface="ＭＳ Ｐゴシック" pitchFamily="-108" charset="-128"/>
              </a:rPr>
              <a:t>avslutad</a:t>
            </a:r>
            <a:r>
              <a:rPr lang="fi-FI" sz="1600" b="0">
                <a:ea typeface="ＭＳ Ｐゴシック" pitchFamily="-108" charset="-128"/>
              </a:rPr>
              <a:t> kurs, </a:t>
            </a:r>
            <a:r>
              <a:rPr lang="fi-FI" sz="1600" b="0" dirty="0" err="1">
                <a:ea typeface="ＭＳ Ｐゴシック" pitchFamily="-108" charset="-128"/>
              </a:rPr>
              <a:t>och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läraren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err="1">
                <a:ea typeface="ＭＳ Ｐゴシック" pitchFamily="-108" charset="-128"/>
              </a:rPr>
              <a:t>registrer</a:t>
            </a:r>
            <a:r>
              <a:rPr lang="fi-FI" sz="1600" b="0">
                <a:ea typeface="ＭＳ Ｐゴシック" pitchFamily="-108" charset="-128"/>
              </a:rPr>
              <a:t> studiepoängen </a:t>
            </a:r>
            <a:r>
              <a:rPr lang="fi-FI" sz="1600" b="0" dirty="0">
                <a:ea typeface="ＭＳ Ｐゴシック" pitchFamily="-108" charset="-128"/>
              </a:rPr>
              <a:t>i Sisu.</a:t>
            </a:r>
            <a:endParaRPr lang="en-US" sz="1600" b="0" dirty="0">
              <a:ea typeface="ＭＳ Ｐゴシック" pitchFamily="-108" charset="-128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fi-FI" sz="1600" b="0" dirty="0" err="1">
                <a:ea typeface="ＭＳ Ｐゴシック" pitchFamily="-108" charset="-128"/>
              </a:rPr>
              <a:t>Kontrollera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alltid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att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dina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kursresutat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err="1">
                <a:ea typeface="ＭＳ Ｐゴシック" pitchFamily="-108" charset="-128"/>
              </a:rPr>
              <a:t>registerats</a:t>
            </a:r>
            <a:r>
              <a:rPr lang="fi-FI" sz="1600" b="0">
                <a:ea typeface="ＭＳ Ｐゴシック" pitchFamily="-108" charset="-128"/>
              </a:rPr>
              <a:t> rätt! Kontrollera </a:t>
            </a:r>
            <a:r>
              <a:rPr lang="fi-FI" sz="1600" b="0" dirty="0" err="1">
                <a:ea typeface="ＭＳ Ｐゴシック" pitchFamily="-108" charset="-128"/>
              </a:rPr>
              <a:t>även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språket</a:t>
            </a:r>
            <a:r>
              <a:rPr lang="fi-FI" sz="1600" b="0" dirty="0">
                <a:ea typeface="ＭＳ Ｐゴシック" pitchFamily="-108" charset="-128"/>
              </a:rPr>
              <a:t> för </a:t>
            </a:r>
            <a:r>
              <a:rPr lang="fi-FI" sz="1600" b="0" dirty="0" err="1">
                <a:ea typeface="ＭＳ Ｐゴシック" pitchFamily="-108" charset="-128"/>
              </a:rPr>
              <a:t>kursen</a:t>
            </a:r>
            <a:r>
              <a:rPr lang="fi-FI" sz="1600" b="0" dirty="0">
                <a:ea typeface="ＭＳ Ｐゴシック" pitchFamily="-108" charset="-128"/>
              </a:rPr>
              <a:t>. </a:t>
            </a:r>
            <a:r>
              <a:rPr lang="fi-FI" sz="1600" b="0" dirty="0" err="1">
                <a:ea typeface="ＭＳ Ｐゴシック" pitchFamily="-108" charset="-128"/>
              </a:rPr>
              <a:t>Ifall</a:t>
            </a:r>
            <a:r>
              <a:rPr lang="fi-FI" sz="1600" b="0" dirty="0">
                <a:ea typeface="ＭＳ Ｐゴシック" pitchFamily="-108" charset="-128"/>
              </a:rPr>
              <a:t> du </a:t>
            </a:r>
            <a:r>
              <a:rPr lang="fi-FI" sz="1600" b="0" dirty="0" err="1">
                <a:ea typeface="ＭＳ Ｐゴシック" pitchFamily="-108" charset="-128"/>
              </a:rPr>
              <a:t>hittar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fel</a:t>
            </a:r>
            <a:r>
              <a:rPr lang="fi-FI" sz="1600" b="0" dirty="0">
                <a:ea typeface="ＭＳ Ｐゴシック" pitchFamily="-108" charset="-128"/>
              </a:rPr>
              <a:t>, </a:t>
            </a:r>
            <a:r>
              <a:rPr lang="fi-FI" sz="1600" b="0" dirty="0" err="1">
                <a:ea typeface="ＭＳ Ｐゴシック" pitchFamily="-108" charset="-128"/>
              </a:rPr>
              <a:t>vänligen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kontakta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den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ansvariga</a:t>
            </a:r>
            <a:r>
              <a:rPr lang="fi-FI" sz="1600" b="0" dirty="0">
                <a:ea typeface="ＭＳ Ｐゴシック" pitchFamily="-108" charset="-128"/>
              </a:rPr>
              <a:t> </a:t>
            </a:r>
            <a:r>
              <a:rPr lang="fi-FI" sz="1600" b="0" dirty="0" err="1">
                <a:ea typeface="ＭＳ Ｐゴシック" pitchFamily="-108" charset="-128"/>
              </a:rPr>
              <a:t>läraren</a:t>
            </a:r>
            <a:r>
              <a:rPr lang="fi-FI" sz="1600" b="0" dirty="0">
                <a:ea typeface="ＭＳ Ｐゴシック" pitchFamily="-108" charset="-128"/>
              </a:rPr>
              <a:t> för </a:t>
            </a:r>
            <a:r>
              <a:rPr lang="fi-FI" sz="1600" b="0" dirty="0" err="1">
                <a:ea typeface="ＭＳ Ｐゴシック" pitchFamily="-108" charset="-128"/>
              </a:rPr>
              <a:t>kursen</a:t>
            </a:r>
            <a:r>
              <a:rPr lang="fi-FI" sz="1600" b="0" dirty="0">
                <a:ea typeface="ＭＳ Ｐゴシック" pitchFamily="-108" charset="-128"/>
              </a:rPr>
              <a:t>. 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93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553243"/>
            <a:ext cx="8207375" cy="708367"/>
          </a:xfrm>
        </p:spPr>
        <p:txBody>
          <a:bodyPr/>
          <a:lstStyle/>
          <a:p>
            <a:r>
              <a:rPr lang="en-GB" sz="3200" dirty="0" err="1"/>
              <a:t>Undervisnings</a:t>
            </a:r>
            <a:r>
              <a:rPr lang="en-GB" sz="3200" dirty="0"/>
              <a:t>- </a:t>
            </a:r>
            <a:r>
              <a:rPr lang="en-GB" sz="3200" dirty="0" err="1"/>
              <a:t>och</a:t>
            </a:r>
            <a:r>
              <a:rPr lang="en-GB" sz="3200" dirty="0"/>
              <a:t> </a:t>
            </a:r>
            <a:r>
              <a:rPr lang="en-GB" sz="3200" dirty="0" err="1"/>
              <a:t>utvärderingsmetoder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84877" y="1261611"/>
            <a:ext cx="8207374" cy="3612402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 err="1"/>
              <a:t>Undervisning</a:t>
            </a:r>
            <a:r>
              <a:rPr lang="fi-FI" sz="1600" b="0" dirty="0"/>
              <a:t> </a:t>
            </a:r>
            <a:r>
              <a:rPr lang="fi-FI" sz="1600" b="0" dirty="0" err="1"/>
              <a:t>kan</a:t>
            </a:r>
            <a:r>
              <a:rPr lang="fi-FI" sz="1600" b="0" dirty="0"/>
              <a:t> </a:t>
            </a:r>
            <a:r>
              <a:rPr lang="fi-FI" sz="1600" b="0" dirty="0" err="1"/>
              <a:t>bestå</a:t>
            </a:r>
            <a:r>
              <a:rPr lang="fi-FI" sz="1600" b="0" dirty="0"/>
              <a:t> av </a:t>
            </a:r>
            <a:r>
              <a:rPr lang="fi-FI" sz="1600" b="0" dirty="0" err="1"/>
              <a:t>föreläsningar</a:t>
            </a:r>
            <a:r>
              <a:rPr lang="fi-FI" sz="1600" b="0"/>
              <a:t>, laborationer, demonstrationer, exkursioner, räknestugor, seminarier… </a:t>
            </a:r>
            <a:endParaRPr lang="fi-FI" sz="1600" b="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 err="1"/>
              <a:t>Utvärdering</a:t>
            </a:r>
            <a:r>
              <a:rPr lang="fi-FI" sz="1600" b="0" dirty="0"/>
              <a:t> </a:t>
            </a:r>
            <a:r>
              <a:rPr lang="fi-FI" sz="1600" b="0" dirty="0" err="1"/>
              <a:t>kan</a:t>
            </a:r>
            <a:r>
              <a:rPr lang="fi-FI" sz="1600" b="0" dirty="0"/>
              <a:t> </a:t>
            </a:r>
            <a:r>
              <a:rPr lang="fi-FI" sz="1600" b="0" dirty="0" err="1"/>
              <a:t>basera</a:t>
            </a:r>
            <a:r>
              <a:rPr lang="fi-FI" sz="1600" b="0" dirty="0"/>
              <a:t> </a:t>
            </a:r>
            <a:r>
              <a:rPr lang="fi-FI" sz="1600" b="0" dirty="0" err="1"/>
              <a:t>sig</a:t>
            </a:r>
            <a:r>
              <a:rPr lang="fi-FI" sz="1600" b="0" dirty="0"/>
              <a:t> </a:t>
            </a:r>
            <a:r>
              <a:rPr lang="fi-FI" sz="1600" b="0" dirty="0" err="1"/>
              <a:t>på</a:t>
            </a:r>
            <a:r>
              <a:rPr lang="fi-FI" sz="1600" b="0" dirty="0"/>
              <a:t> </a:t>
            </a:r>
            <a:r>
              <a:rPr lang="fi-FI" sz="1600" b="0" dirty="0" err="1"/>
              <a:t>tentamen</a:t>
            </a:r>
            <a:r>
              <a:rPr lang="fi-FI" sz="1600" b="0" dirty="0"/>
              <a:t>, </a:t>
            </a:r>
            <a:r>
              <a:rPr lang="fi-FI" sz="1600" b="0" dirty="0" err="1"/>
              <a:t>poäng</a:t>
            </a:r>
            <a:r>
              <a:rPr lang="fi-FI" sz="1600" b="0" dirty="0"/>
              <a:t> i </a:t>
            </a:r>
            <a:r>
              <a:rPr lang="fi-FI" sz="1600" b="0" dirty="0" err="1"/>
              <a:t>räkneövningar</a:t>
            </a:r>
            <a:r>
              <a:rPr lang="fi-FI" sz="1600" b="0" dirty="0"/>
              <a:t>, </a:t>
            </a:r>
            <a:r>
              <a:rPr lang="fi-FI" sz="1600" b="0" dirty="0" err="1"/>
              <a:t>uppgifter</a:t>
            </a:r>
            <a:r>
              <a:rPr lang="fi-FI" sz="1600" b="0" dirty="0"/>
              <a:t>,  </a:t>
            </a:r>
            <a:r>
              <a:rPr lang="fi-FI" sz="1600" b="0" dirty="0" err="1"/>
              <a:t>lärandedagböcker</a:t>
            </a:r>
            <a:r>
              <a:rPr lang="fi-FI" sz="1600" b="0" dirty="0"/>
              <a:t>, </a:t>
            </a:r>
            <a:r>
              <a:rPr lang="fi-FI" sz="1600" b="0" dirty="0" err="1"/>
              <a:t>grupparbeten</a:t>
            </a:r>
            <a:r>
              <a:rPr lang="fi-FI" sz="1600" b="0" dirty="0"/>
              <a:t>, </a:t>
            </a:r>
            <a:r>
              <a:rPr lang="fi-FI" sz="1600" b="0" dirty="0" err="1"/>
              <a:t>projekt</a:t>
            </a:r>
            <a:r>
              <a:rPr lang="fi-FI" sz="1600" b="0"/>
              <a:t>, referensgranskning </a:t>
            </a:r>
            <a:endParaRPr lang="fi-FI" sz="1600" b="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 err="1"/>
              <a:t>Kursbeskrivningen</a:t>
            </a:r>
            <a:r>
              <a:rPr lang="fi-FI" sz="1600" b="0" dirty="0"/>
              <a:t> i Sisu </a:t>
            </a:r>
            <a:r>
              <a:rPr lang="fi-FI" sz="1600" b="0" dirty="0" err="1"/>
              <a:t>berättar</a:t>
            </a:r>
            <a:r>
              <a:rPr lang="fi-FI" sz="1600" b="0" dirty="0"/>
              <a:t> </a:t>
            </a:r>
            <a:r>
              <a:rPr lang="fi-FI" sz="1600" b="0" dirty="0" err="1"/>
              <a:t>vilka</a:t>
            </a:r>
            <a:r>
              <a:rPr lang="fi-FI" sz="1600" b="0" dirty="0"/>
              <a:t> </a:t>
            </a:r>
            <a:r>
              <a:rPr lang="fi-FI" sz="1600" b="0" dirty="0" err="1"/>
              <a:t>undervisnings</a:t>
            </a:r>
            <a:r>
              <a:rPr lang="fi-FI" sz="1600" b="0" dirty="0"/>
              <a:t>- </a:t>
            </a:r>
            <a:r>
              <a:rPr lang="fi-FI" sz="1600" b="0" dirty="0" err="1"/>
              <a:t>och</a:t>
            </a:r>
            <a:r>
              <a:rPr lang="fi-FI" sz="1600" b="0" dirty="0"/>
              <a:t> </a:t>
            </a:r>
            <a:r>
              <a:rPr lang="fi-FI" sz="1600" b="0" dirty="0" err="1"/>
              <a:t>utvärderingsmetoder</a:t>
            </a:r>
            <a:r>
              <a:rPr lang="fi-FI" sz="1600" b="0" dirty="0"/>
              <a:t> </a:t>
            </a:r>
            <a:r>
              <a:rPr lang="fi-FI" sz="1600" b="0" dirty="0" err="1"/>
              <a:t>som</a:t>
            </a:r>
            <a:r>
              <a:rPr lang="fi-FI" sz="1600" b="0" dirty="0"/>
              <a:t> </a:t>
            </a:r>
            <a:r>
              <a:rPr lang="fi-FI" sz="1600" b="0" dirty="0" err="1"/>
              <a:t>används</a:t>
            </a:r>
            <a:r>
              <a:rPr lang="fi-FI" sz="1600" b="0" dirty="0"/>
              <a:t> </a:t>
            </a:r>
            <a:r>
              <a:rPr lang="fi-FI" sz="1600" b="0" err="1"/>
              <a:t>under</a:t>
            </a:r>
            <a:r>
              <a:rPr lang="fi-FI" sz="1600" b="0"/>
              <a:t> kursen, samt t.ex. närvarokrav. Noggrannare info hittar </a:t>
            </a:r>
            <a:r>
              <a:rPr lang="fi-FI" sz="1600" b="0" dirty="0"/>
              <a:t>du </a:t>
            </a:r>
            <a:r>
              <a:rPr lang="fi-FI" sz="1600" b="0"/>
              <a:t>i MyCourses på kursbroschyren. </a:t>
            </a:r>
            <a:endParaRPr lang="fi-FI" sz="1600" b="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 err="1"/>
              <a:t>Viktigt</a:t>
            </a:r>
            <a:r>
              <a:rPr lang="fi-FI" sz="1600" b="0" dirty="0"/>
              <a:t> </a:t>
            </a:r>
            <a:r>
              <a:rPr lang="fi-FI" sz="1600" b="0" dirty="0" err="1"/>
              <a:t>att</a:t>
            </a:r>
            <a:r>
              <a:rPr lang="fi-FI" sz="1600" b="0" dirty="0"/>
              <a:t> delta i </a:t>
            </a:r>
            <a:r>
              <a:rPr lang="fi-FI" sz="1600" b="0" dirty="0" err="1"/>
              <a:t>första</a:t>
            </a:r>
            <a:r>
              <a:rPr lang="fi-FI" sz="1600" b="0" dirty="0"/>
              <a:t> </a:t>
            </a:r>
            <a:r>
              <a:rPr lang="fi-FI" sz="1600" b="0" dirty="0" err="1"/>
              <a:t>föreläsningen</a:t>
            </a:r>
            <a:r>
              <a:rPr lang="fi-FI" sz="1600" b="0" dirty="0"/>
              <a:t> </a:t>
            </a:r>
            <a:r>
              <a:rPr lang="fi-FI" sz="1600" b="0" dirty="0" err="1"/>
              <a:t>så</a:t>
            </a:r>
            <a:r>
              <a:rPr lang="fi-FI" sz="1600" b="0" dirty="0"/>
              <a:t> du </a:t>
            </a:r>
            <a:r>
              <a:rPr lang="fi-FI" sz="1600" b="0" dirty="0" err="1"/>
              <a:t>vet</a:t>
            </a:r>
            <a:r>
              <a:rPr lang="fi-FI" sz="1600" b="0" dirty="0"/>
              <a:t> </a:t>
            </a:r>
            <a:r>
              <a:rPr lang="fi-FI" sz="1600" b="0" dirty="0" err="1"/>
              <a:t>vad</a:t>
            </a:r>
            <a:r>
              <a:rPr lang="fi-FI" sz="1600" b="0" dirty="0"/>
              <a:t> du </a:t>
            </a:r>
            <a:r>
              <a:rPr lang="fi-FI" sz="1600" b="0" dirty="0" err="1"/>
              <a:t>ska</a:t>
            </a:r>
            <a:r>
              <a:rPr lang="fi-FI" sz="1600" b="0" dirty="0"/>
              <a:t> </a:t>
            </a:r>
            <a:r>
              <a:rPr lang="fi-FI" sz="1600" b="0" dirty="0" err="1"/>
              <a:t>göra</a:t>
            </a:r>
            <a:r>
              <a:rPr lang="fi-FI" sz="1600" b="0" dirty="0"/>
              <a:t> </a:t>
            </a:r>
            <a:r>
              <a:rPr lang="fi-FI" sz="1600" b="0" err="1"/>
              <a:t>och</a:t>
            </a:r>
            <a:r>
              <a:rPr lang="fi-FI" sz="1600" b="0"/>
              <a:t> när</a:t>
            </a:r>
            <a:endParaRPr lang="fi-FI" sz="1600" b="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600" b="0" dirty="0" err="1"/>
              <a:t>Kursmaterialet</a:t>
            </a:r>
            <a:r>
              <a:rPr lang="fi-FI" sz="1600" b="0" dirty="0"/>
              <a:t> </a:t>
            </a:r>
            <a:r>
              <a:rPr lang="fi-FI" sz="1600" b="0" dirty="0" err="1"/>
              <a:t>finns</a:t>
            </a:r>
            <a:r>
              <a:rPr lang="fi-FI" sz="1600" b="0" dirty="0"/>
              <a:t> </a:t>
            </a:r>
            <a:r>
              <a:rPr lang="fi-FI" sz="1600" b="0" dirty="0" err="1"/>
              <a:t>oftast</a:t>
            </a:r>
            <a:r>
              <a:rPr lang="fi-FI" sz="1600" b="0" dirty="0"/>
              <a:t> </a:t>
            </a:r>
            <a:r>
              <a:rPr lang="fi-FI" sz="1600" b="0" dirty="0" err="1"/>
              <a:t>tillgängligt</a:t>
            </a:r>
            <a:r>
              <a:rPr lang="fi-FI" sz="1600" b="0" dirty="0"/>
              <a:t> i </a:t>
            </a:r>
            <a:r>
              <a:rPr lang="fi-FI" sz="1600" b="0" dirty="0" err="1"/>
              <a:t>biblioteket</a:t>
            </a:r>
            <a:r>
              <a:rPr lang="fi-FI" sz="1600" b="0" dirty="0"/>
              <a:t>, </a:t>
            </a:r>
            <a:r>
              <a:rPr lang="fi-FI" sz="1600" b="0" dirty="0" err="1"/>
              <a:t>MyCourses</a:t>
            </a:r>
            <a:r>
              <a:rPr lang="fi-FI" sz="1600" b="0" dirty="0"/>
              <a:t> </a:t>
            </a:r>
            <a:r>
              <a:rPr lang="fi-FI" sz="1600" b="0" dirty="0" err="1"/>
              <a:t>eller</a:t>
            </a:r>
            <a:r>
              <a:rPr lang="fi-FI" sz="1600" b="0" dirty="0"/>
              <a:t> </a:t>
            </a:r>
            <a:r>
              <a:rPr lang="fi-FI" sz="1600" b="0" err="1"/>
              <a:t>på</a:t>
            </a:r>
            <a:r>
              <a:rPr lang="fi-FI" sz="1600" b="0"/>
              <a:t> elektroniska inlärningsplattformer (t.ex. på kurserna CHEM-A1200</a:t>
            </a:r>
            <a:r>
              <a:rPr lang="fi-FI" sz="1600" b="0" dirty="0"/>
              <a:t>, CHEM-A1410)</a:t>
            </a:r>
          </a:p>
          <a:p>
            <a:pPr>
              <a:spcBef>
                <a:spcPts val="600"/>
              </a:spcBef>
            </a:pPr>
            <a:r>
              <a:rPr lang="fi-FI" sz="1600" dirty="0"/>
              <a:t>OBS! </a:t>
            </a:r>
            <a:r>
              <a:rPr lang="fi-FI" sz="1600" dirty="0" err="1"/>
              <a:t>Studier</a:t>
            </a:r>
            <a:r>
              <a:rPr lang="fi-FI" sz="1600" dirty="0"/>
              <a:t> </a:t>
            </a:r>
            <a:r>
              <a:rPr lang="fi-FI" sz="1600" dirty="0" err="1"/>
              <a:t>baserat</a:t>
            </a:r>
            <a:r>
              <a:rPr lang="fi-FI" sz="1600" dirty="0"/>
              <a:t> </a:t>
            </a:r>
            <a:r>
              <a:rPr lang="fi-FI" sz="1600" dirty="0" err="1"/>
              <a:t>endast</a:t>
            </a:r>
            <a:r>
              <a:rPr lang="fi-FI" sz="1600" dirty="0"/>
              <a:t> </a:t>
            </a:r>
            <a:r>
              <a:rPr lang="fi-FI" sz="1600" dirty="0" err="1"/>
              <a:t>på</a:t>
            </a:r>
            <a:r>
              <a:rPr lang="fi-FI" sz="1600" dirty="0"/>
              <a:t> </a:t>
            </a:r>
            <a:r>
              <a:rPr lang="fi-FI" sz="1600" dirty="0" err="1"/>
              <a:t>föreläsningsslides</a:t>
            </a:r>
            <a:r>
              <a:rPr lang="fi-FI" sz="1600" dirty="0"/>
              <a:t> </a:t>
            </a:r>
            <a:r>
              <a:rPr lang="fi-FI" sz="1600" dirty="0" err="1"/>
              <a:t>lyckas</a:t>
            </a:r>
            <a:r>
              <a:rPr lang="fi-FI" sz="1600" dirty="0"/>
              <a:t> </a:t>
            </a:r>
            <a:r>
              <a:rPr lang="fi-FI" sz="1600" dirty="0" err="1"/>
              <a:t>sällan</a:t>
            </a:r>
            <a:r>
              <a:rPr lang="fi-FI" sz="1600"/>
              <a:t>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05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9268"/>
            <a:ext cx="8207375" cy="996498"/>
          </a:xfrm>
        </p:spPr>
        <p:txBody>
          <a:bodyPr/>
          <a:lstStyle/>
          <a:p>
            <a:r>
              <a:rPr lang="fi-FI" dirty="0" err="1"/>
              <a:t>Tentamen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5536" y="1633364"/>
            <a:ext cx="8207374" cy="338173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/>
              <a:t>Du </a:t>
            </a:r>
            <a:r>
              <a:rPr lang="fi-FI" sz="1600" b="0" dirty="0" err="1"/>
              <a:t>behöver</a:t>
            </a:r>
            <a:r>
              <a:rPr lang="fi-FI" sz="1600" b="0" dirty="0"/>
              <a:t> </a:t>
            </a:r>
            <a:r>
              <a:rPr lang="fi-FI" sz="1600" b="0" dirty="0" err="1"/>
              <a:t>inte</a:t>
            </a:r>
            <a:r>
              <a:rPr lang="fi-FI" sz="1600" b="0" dirty="0"/>
              <a:t> </a:t>
            </a:r>
            <a:r>
              <a:rPr lang="fi-FI" sz="1600" b="0" dirty="0" err="1"/>
              <a:t>anmäla</a:t>
            </a:r>
            <a:r>
              <a:rPr lang="fi-FI" sz="1600" b="0" dirty="0"/>
              <a:t> </a:t>
            </a:r>
            <a:r>
              <a:rPr lang="fi-FI" sz="1600" b="0" dirty="0" err="1"/>
              <a:t>dig</a:t>
            </a:r>
            <a:r>
              <a:rPr lang="fi-FI" sz="1600" b="0" dirty="0"/>
              <a:t> </a:t>
            </a:r>
            <a:r>
              <a:rPr lang="fi-FI" sz="1600" b="0" dirty="0" err="1"/>
              <a:t>till</a:t>
            </a:r>
            <a:r>
              <a:rPr lang="fi-FI" sz="1600" b="0" dirty="0"/>
              <a:t> </a:t>
            </a:r>
            <a:r>
              <a:rPr lang="fi-FI" sz="1600" b="0" dirty="0" err="1"/>
              <a:t>mellanprov</a:t>
            </a:r>
            <a:r>
              <a:rPr lang="fi-FI" sz="1600" b="0" dirty="0"/>
              <a:t> </a:t>
            </a:r>
            <a:r>
              <a:rPr lang="fi-FI" sz="1600" b="0" err="1"/>
              <a:t>och</a:t>
            </a:r>
            <a:r>
              <a:rPr lang="fi-FI" sz="1600" b="0"/>
              <a:t> kurstentamen.  </a:t>
            </a:r>
            <a:r>
              <a:rPr lang="fi-FI" sz="1600" b="0" dirty="0" err="1"/>
              <a:t>Kursanmälan</a:t>
            </a:r>
            <a:r>
              <a:rPr lang="fi-FI" sz="1600" b="0" dirty="0"/>
              <a:t> </a:t>
            </a:r>
            <a:r>
              <a:rPr lang="fi-FI" sz="1600" b="0" dirty="0" err="1"/>
              <a:t>räcker</a:t>
            </a:r>
            <a:r>
              <a:rPr lang="fi-FI" sz="1600" b="0"/>
              <a:t>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/>
              <a:t>Om du deltar i en omtentamen ska du anmäla dig till den skiljt i Sisu. Anmälan till omtentamen stänger alltid en vecka innan tenten.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/>
              <a:t>Tenter kan avläggas på olika sätt, t.ex. traditionellt på papper, eller via en eletronisk plattform, som t.ex. MyCourses. Läraren informerar om hur tenten går till. </a:t>
            </a:r>
            <a:endParaRPr lang="fi-FI" sz="1600" b="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/>
              <a:t>Ifall </a:t>
            </a:r>
            <a:r>
              <a:rPr lang="fi-FI" sz="1600" b="0" dirty="0" err="1"/>
              <a:t>tenten</a:t>
            </a:r>
            <a:r>
              <a:rPr lang="fi-FI" sz="1600" b="0" dirty="0"/>
              <a:t> </a:t>
            </a:r>
            <a:r>
              <a:rPr lang="fi-FI" sz="1600" b="0" dirty="0" err="1"/>
              <a:t>är</a:t>
            </a:r>
            <a:r>
              <a:rPr lang="fi-FI" sz="1600" b="0" dirty="0"/>
              <a:t> </a:t>
            </a:r>
            <a:r>
              <a:rPr lang="fi-FI" sz="1600" b="0" dirty="0" err="1"/>
              <a:t>minst</a:t>
            </a:r>
            <a:r>
              <a:rPr lang="fi-FI" sz="1600" b="0" dirty="0"/>
              <a:t> 60 min, </a:t>
            </a:r>
            <a:r>
              <a:rPr lang="fi-FI" sz="1600" b="0" dirty="0" err="1"/>
              <a:t>kan</a:t>
            </a:r>
            <a:r>
              <a:rPr lang="fi-FI" sz="1600" b="0" dirty="0"/>
              <a:t> </a:t>
            </a:r>
            <a:r>
              <a:rPr lang="fi-FI" sz="1600" b="0" dirty="0" err="1"/>
              <a:t>man</a:t>
            </a:r>
            <a:r>
              <a:rPr lang="fi-FI" sz="1600" b="0" dirty="0"/>
              <a:t> </a:t>
            </a:r>
            <a:r>
              <a:rPr lang="fi-FI" sz="1600" b="0" dirty="0" err="1"/>
              <a:t>anlända</a:t>
            </a:r>
            <a:r>
              <a:rPr lang="fi-FI" sz="1600" b="0" dirty="0"/>
              <a:t> </a:t>
            </a:r>
            <a:r>
              <a:rPr lang="fi-FI" sz="1600" b="0" dirty="0" err="1"/>
              <a:t>inom</a:t>
            </a:r>
            <a:r>
              <a:rPr lang="fi-FI" sz="1600" b="0" dirty="0"/>
              <a:t> de </a:t>
            </a:r>
            <a:r>
              <a:rPr lang="fi-FI" sz="1600" b="0" dirty="0" err="1"/>
              <a:t>första</a:t>
            </a:r>
            <a:r>
              <a:rPr lang="fi-FI" sz="1600" b="0" dirty="0"/>
              <a:t> 30 min.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 dirty="0" err="1"/>
              <a:t>Om</a:t>
            </a:r>
            <a:r>
              <a:rPr lang="fi-FI" sz="1600" b="0" dirty="0"/>
              <a:t> </a:t>
            </a:r>
            <a:r>
              <a:rPr lang="fi-FI" sz="1600" b="0"/>
              <a:t>du behöver avlögga två tenter under samma tillfälle, </a:t>
            </a:r>
            <a:r>
              <a:rPr lang="fi-FI" sz="1600" b="0" dirty="0" err="1"/>
              <a:t>kontakta</a:t>
            </a:r>
            <a:r>
              <a:rPr lang="fi-FI" sz="1600" b="0" dirty="0"/>
              <a:t> Juha Oksa</a:t>
            </a:r>
            <a:r>
              <a:rPr lang="fi-FI" sz="1600" b="0"/>
              <a:t>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600" b="0"/>
              <a:t>Nämn om möjliga personliga arrangemang åt läraren i ett möjligast tidigt skede. </a:t>
            </a:r>
            <a:endParaRPr lang="fi-FI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493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284" y="712145"/>
            <a:ext cx="8207375" cy="996498"/>
          </a:xfrm>
        </p:spPr>
        <p:txBody>
          <a:bodyPr/>
          <a:lstStyle/>
          <a:p>
            <a:r>
              <a:rPr lang="en-GB" dirty="0" err="1"/>
              <a:t>Vitsord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489348"/>
            <a:ext cx="8207374" cy="27600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0" dirty="0">
                <a:latin typeface="+mn-lt"/>
              </a:rPr>
              <a:t>En av </a:t>
            </a:r>
            <a:r>
              <a:rPr lang="fi-FI" sz="1600" b="0" dirty="0" err="1">
                <a:latin typeface="+mn-lt"/>
              </a:rPr>
              <a:t>följande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bedömningsskalor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används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på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kursen</a:t>
            </a:r>
            <a:r>
              <a:rPr lang="fi-FI" sz="1600" b="0" dirty="0">
                <a:latin typeface="+mn-lt"/>
              </a:rPr>
              <a:t> 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0 - 5, </a:t>
            </a:r>
            <a:r>
              <a:rPr lang="fi-FI" sz="1600" b="0" dirty="0" err="1">
                <a:latin typeface="+mn-lt"/>
              </a:rPr>
              <a:t>där</a:t>
            </a:r>
            <a:r>
              <a:rPr lang="fi-FI" sz="1600" b="0" dirty="0">
                <a:latin typeface="+mn-lt"/>
              </a:rPr>
              <a:t> 5 </a:t>
            </a:r>
            <a:r>
              <a:rPr lang="fi-FI" sz="1600" b="0" dirty="0" err="1">
                <a:latin typeface="+mn-lt"/>
              </a:rPr>
              <a:t>är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det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högsta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err="1">
                <a:latin typeface="+mn-lt"/>
              </a:rPr>
              <a:t>vitsordet</a:t>
            </a:r>
            <a:r>
              <a:rPr lang="fi-FI" sz="1600" b="0">
                <a:latin typeface="+mn-lt"/>
              </a:rPr>
              <a:t> och 0 underkänt, ELLER</a:t>
            </a:r>
            <a:endParaRPr lang="fi-FI" sz="1600" b="0" dirty="0">
              <a:latin typeface="+mn-lt"/>
            </a:endParaRP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fi-FI" sz="1600">
                <a:latin typeface="+mn-lt"/>
              </a:rPr>
              <a:t>U</a:t>
            </a:r>
            <a:r>
              <a:rPr lang="fi-FI" sz="1600" b="0">
                <a:latin typeface="+mn-lt"/>
              </a:rPr>
              <a:t>nderkänd / godkänd</a:t>
            </a:r>
            <a:endParaRPr lang="fi-FI" sz="1600" b="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0" dirty="0" err="1">
                <a:latin typeface="+mn-lt"/>
              </a:rPr>
              <a:t>Kursresultaten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publiceras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senast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fyra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veckor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efter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tentamen</a:t>
            </a:r>
            <a:r>
              <a:rPr lang="fi-FI" sz="1600" b="0" dirty="0">
                <a:latin typeface="+mn-lt"/>
              </a:rPr>
              <a:t> (</a:t>
            </a:r>
            <a:r>
              <a:rPr lang="fi-FI" sz="1600" b="0" dirty="0" err="1">
                <a:latin typeface="+mn-lt"/>
              </a:rPr>
              <a:t>eller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inlämningsdeadline</a:t>
            </a:r>
            <a:r>
              <a:rPr lang="fi-FI" sz="1600" b="0" dirty="0">
                <a:latin typeface="+mn-lt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Resultatena publiceras oftast förs i MyCourses, därefter registeras prestationen i </a:t>
            </a:r>
            <a:r>
              <a:rPr lang="fi-FI" sz="1600" b="0" dirty="0" err="1">
                <a:latin typeface="+mn-lt"/>
              </a:rPr>
              <a:t>studieregistret</a:t>
            </a:r>
            <a:r>
              <a:rPr lang="fi-FI" sz="1600" b="0" dirty="0">
                <a:latin typeface="+mn-lt"/>
              </a:rPr>
              <a:t>, </a:t>
            </a:r>
            <a:r>
              <a:rPr lang="fi-FI" sz="1600" b="0" err="1">
                <a:latin typeface="+mn-lt"/>
              </a:rPr>
              <a:t>alltså</a:t>
            </a:r>
            <a:r>
              <a:rPr lang="fi-FI" sz="1600" b="0">
                <a:latin typeface="+mn-lt"/>
              </a:rPr>
              <a:t> Sisu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0">
                <a:latin typeface="+mn-lt"/>
              </a:rPr>
              <a:t>Om </a:t>
            </a:r>
            <a:r>
              <a:rPr lang="fi-FI" sz="1600" b="0" dirty="0" err="1">
                <a:latin typeface="+mn-lt"/>
              </a:rPr>
              <a:t>prestationen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fattas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från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studieregistret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eller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resultaten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är</a:t>
            </a:r>
            <a:r>
              <a:rPr lang="fi-FI" sz="1600" b="0" dirty="0">
                <a:latin typeface="+mn-lt"/>
              </a:rPr>
              <a:t> </a:t>
            </a:r>
            <a:r>
              <a:rPr lang="fi-FI" sz="1600" b="0" dirty="0" err="1">
                <a:latin typeface="+mn-lt"/>
              </a:rPr>
              <a:t>försenade</a:t>
            </a:r>
            <a:r>
              <a:rPr lang="fi-FI" sz="1600" b="0" dirty="0">
                <a:latin typeface="+mn-lt"/>
              </a:rPr>
              <a:t>: 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fi-FI" sz="1400" b="0" dirty="0" err="1">
                <a:latin typeface="+mn-lt"/>
              </a:rPr>
              <a:t>Kontrollera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dirty="0" err="1">
                <a:latin typeface="+mn-lt"/>
              </a:rPr>
              <a:t>ännu</a:t>
            </a:r>
            <a:r>
              <a:rPr lang="fi-FI" sz="1400" dirty="0">
                <a:latin typeface="+mn-lt"/>
              </a:rPr>
              <a:t> </a:t>
            </a:r>
            <a:r>
              <a:rPr lang="fi-FI" sz="1400" b="0" dirty="0">
                <a:latin typeface="+mn-lt"/>
              </a:rPr>
              <a:t>Sisu </a:t>
            </a:r>
            <a:r>
              <a:rPr lang="fi-FI" sz="1400" b="0" dirty="0" err="1">
                <a:latin typeface="+mn-lt"/>
              </a:rPr>
              <a:t>och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MyCourses</a:t>
            </a:r>
            <a:r>
              <a:rPr lang="fi-FI" sz="1400" dirty="0">
                <a:latin typeface="+mn-lt"/>
              </a:rPr>
              <a:t> en </a:t>
            </a:r>
            <a:r>
              <a:rPr lang="fi-FI" sz="1400" dirty="0" err="1">
                <a:latin typeface="+mn-lt"/>
              </a:rPr>
              <a:t>gång</a:t>
            </a:r>
            <a:r>
              <a:rPr lang="fi-FI" sz="1400" dirty="0">
                <a:latin typeface="+mn-lt"/>
              </a:rPr>
              <a:t> </a:t>
            </a:r>
            <a:r>
              <a:rPr lang="fi-FI" sz="1400" dirty="0" err="1">
                <a:latin typeface="+mn-lt"/>
              </a:rPr>
              <a:t>till</a:t>
            </a:r>
            <a:endParaRPr lang="fi-FI" sz="1400" b="0" dirty="0">
              <a:latin typeface="+mn-lt"/>
            </a:endParaRP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fi-FI" sz="1400" b="0" dirty="0" err="1">
                <a:latin typeface="+mn-lt"/>
              </a:rPr>
              <a:t>Ifall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resultaten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faktiskt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fattas</a:t>
            </a:r>
            <a:r>
              <a:rPr lang="fi-FI" sz="1400" b="0" dirty="0">
                <a:latin typeface="+mn-lt"/>
              </a:rPr>
              <a:t>, </a:t>
            </a:r>
            <a:r>
              <a:rPr lang="fi-FI" sz="1400" b="0" dirty="0" err="1">
                <a:latin typeface="+mn-lt"/>
              </a:rPr>
              <a:t>kontakta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err="1">
                <a:latin typeface="+mn-lt"/>
              </a:rPr>
              <a:t>kursens</a:t>
            </a:r>
            <a:r>
              <a:rPr lang="fi-FI" sz="1400" b="0">
                <a:latin typeface="+mn-lt"/>
              </a:rPr>
              <a:t> lärare</a:t>
            </a:r>
            <a:endParaRPr lang="fi-FI" sz="1400" b="0" dirty="0">
              <a:latin typeface="+mn-lt"/>
            </a:endParaRP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fi-FI" sz="1400" b="0" dirty="0" err="1">
                <a:latin typeface="+mn-lt"/>
              </a:rPr>
              <a:t>Ifall</a:t>
            </a:r>
            <a:r>
              <a:rPr lang="fi-FI" sz="1400" b="0" dirty="0">
                <a:latin typeface="+mn-lt"/>
              </a:rPr>
              <a:t> saken </a:t>
            </a:r>
            <a:r>
              <a:rPr lang="fi-FI" sz="1400" b="0" dirty="0" err="1">
                <a:latin typeface="+mn-lt"/>
              </a:rPr>
              <a:t>inte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går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att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reda</a:t>
            </a:r>
            <a:r>
              <a:rPr lang="fi-FI" sz="1400" b="0" dirty="0">
                <a:latin typeface="+mn-lt"/>
              </a:rPr>
              <a:t> </a:t>
            </a:r>
            <a:r>
              <a:rPr lang="fi-FI" sz="1400" b="0" dirty="0" err="1">
                <a:latin typeface="+mn-lt"/>
              </a:rPr>
              <a:t>ut</a:t>
            </a:r>
            <a:r>
              <a:rPr lang="fi-FI" sz="1400" b="0" dirty="0">
                <a:latin typeface="+mn-lt"/>
              </a:rPr>
              <a:t> via </a:t>
            </a:r>
            <a:r>
              <a:rPr lang="fi-FI" sz="1400" b="0" dirty="0" err="1">
                <a:latin typeface="+mn-lt"/>
              </a:rPr>
              <a:t>läraren</a:t>
            </a:r>
            <a:r>
              <a:rPr lang="fi-FI" sz="1400" b="0" dirty="0">
                <a:latin typeface="+mn-lt"/>
              </a:rPr>
              <a:t>, </a:t>
            </a:r>
            <a:r>
              <a:rPr lang="fi-FI" sz="1400" b="0" err="1">
                <a:latin typeface="+mn-lt"/>
              </a:rPr>
              <a:t>kontakta</a:t>
            </a:r>
            <a:r>
              <a:rPr lang="fi-FI" sz="1400" b="0">
                <a:latin typeface="+mn-lt"/>
              </a:rPr>
              <a:t> Kari eller koordinatorn</a:t>
            </a:r>
            <a:endParaRPr lang="en-GB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86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81" y="763362"/>
            <a:ext cx="8207375" cy="996498"/>
          </a:xfrm>
        </p:spPr>
        <p:txBody>
          <a:bodyPr/>
          <a:lstStyle/>
          <a:p>
            <a:r>
              <a:rPr lang="fi-FI" dirty="0" err="1"/>
              <a:t>Ge</a:t>
            </a:r>
            <a:r>
              <a:rPr lang="fi-FI" dirty="0"/>
              <a:t> </a:t>
            </a:r>
            <a:r>
              <a:rPr lang="fi-FI" dirty="0" err="1"/>
              <a:t>återkoppling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83568" y="1561356"/>
            <a:ext cx="8207374" cy="3036338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Du </a:t>
            </a:r>
            <a:r>
              <a:rPr lang="fi-FI" sz="1800" b="0" dirty="0" err="1"/>
              <a:t>kan</a:t>
            </a:r>
            <a:r>
              <a:rPr lang="fi-FI" sz="1800" b="0" dirty="0"/>
              <a:t> </a:t>
            </a:r>
            <a:r>
              <a:rPr lang="fi-FI" sz="1800" b="0" dirty="0" err="1"/>
              <a:t>alltid</a:t>
            </a:r>
            <a:r>
              <a:rPr lang="fi-FI" sz="1800" b="0" dirty="0"/>
              <a:t> </a:t>
            </a:r>
            <a:r>
              <a:rPr lang="fi-FI" sz="1800" b="0" dirty="0" err="1"/>
              <a:t>ge</a:t>
            </a:r>
            <a:r>
              <a:rPr lang="fi-FI" sz="1800" b="0" dirty="0"/>
              <a:t> </a:t>
            </a:r>
            <a:r>
              <a:rPr lang="fi-FI" sz="1800" b="0" dirty="0" err="1"/>
              <a:t>återkoppling</a:t>
            </a:r>
            <a:r>
              <a:rPr lang="fi-FI" sz="1800" b="0" dirty="0"/>
              <a:t> </a:t>
            </a:r>
            <a:r>
              <a:rPr lang="fi-FI" sz="1800" b="0" dirty="0" err="1"/>
              <a:t>till</a:t>
            </a:r>
            <a:r>
              <a:rPr lang="fi-FI" sz="1800" b="0" dirty="0"/>
              <a:t> </a:t>
            </a:r>
            <a:r>
              <a:rPr lang="fi-FI" sz="1800" b="0" dirty="0" err="1"/>
              <a:t>läraren</a:t>
            </a:r>
            <a:r>
              <a:rPr lang="fi-FI" sz="1800" b="0" dirty="0"/>
              <a:t> </a:t>
            </a:r>
            <a:r>
              <a:rPr lang="fi-FI" sz="1800" b="0" dirty="0" err="1"/>
              <a:t>under</a:t>
            </a:r>
            <a:r>
              <a:rPr lang="fi-FI" sz="1800" b="0" dirty="0"/>
              <a:t> </a:t>
            </a:r>
            <a:r>
              <a:rPr lang="fi-FI" sz="1800" b="0" dirty="0" err="1"/>
              <a:t>kursen</a:t>
            </a:r>
            <a:endParaRPr lang="fi-FI" sz="1800" b="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dirty="0" err="1"/>
              <a:t>Kursfeedback</a:t>
            </a:r>
            <a:r>
              <a:rPr lang="fi-FI" sz="1800" b="0" dirty="0"/>
              <a:t> i </a:t>
            </a:r>
            <a:r>
              <a:rPr lang="fi-FI" sz="1800" b="0" dirty="0" err="1"/>
              <a:t>slutet</a:t>
            </a:r>
            <a:r>
              <a:rPr lang="fi-FI" sz="1800" b="0" dirty="0"/>
              <a:t> </a:t>
            </a:r>
            <a:r>
              <a:rPr lang="fi-FI" sz="1800" b="0" dirty="0" err="1"/>
              <a:t>på</a:t>
            </a:r>
            <a:r>
              <a:rPr lang="fi-FI" sz="1800" b="0" dirty="0"/>
              <a:t> </a:t>
            </a:r>
            <a:r>
              <a:rPr lang="fi-FI" sz="1800" b="0" dirty="0" err="1"/>
              <a:t>kursen</a:t>
            </a:r>
            <a:endParaRPr lang="fi-FI" sz="1800" b="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/>
              <a:t>Feedbacktillfällen i slutet på varje period (del av ABC-kursen)</a:t>
            </a:r>
            <a:endParaRPr lang="fi-FI" sz="1800" b="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dirty="0" err="1"/>
              <a:t>Kandidatrespons</a:t>
            </a:r>
            <a:r>
              <a:rPr lang="fi-FI" sz="1800" b="0" dirty="0"/>
              <a:t> </a:t>
            </a:r>
            <a:r>
              <a:rPr lang="fi-FI" sz="1800" b="0" dirty="0" err="1"/>
              <a:t>då</a:t>
            </a:r>
            <a:r>
              <a:rPr lang="fi-FI" sz="1800" b="0" dirty="0"/>
              <a:t> du </a:t>
            </a:r>
            <a:r>
              <a:rPr lang="fi-FI" sz="1800" b="0" dirty="0" err="1"/>
              <a:t>utexaminerats</a:t>
            </a:r>
            <a:r>
              <a:rPr lang="fi-FI" sz="1800" b="0" dirty="0"/>
              <a:t> </a:t>
            </a:r>
            <a:r>
              <a:rPr lang="fi-FI" sz="1800" b="0" dirty="0" err="1"/>
              <a:t>som</a:t>
            </a:r>
            <a:r>
              <a:rPr lang="fi-FI" sz="1800" b="0" dirty="0"/>
              <a:t> </a:t>
            </a:r>
            <a:r>
              <a:rPr lang="fi-FI" sz="1800" b="0" dirty="0" err="1"/>
              <a:t>kandidat</a:t>
            </a:r>
            <a:r>
              <a:rPr lang="fi-FI" sz="1800" b="0" dirty="0"/>
              <a:t>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dirty="0"/>
              <a:t>TEK </a:t>
            </a:r>
            <a:r>
              <a:rPr lang="fi-FI" sz="1800" b="0" dirty="0" err="1"/>
              <a:t>repons</a:t>
            </a:r>
            <a:r>
              <a:rPr lang="fi-FI" sz="1800" b="0" dirty="0"/>
              <a:t> </a:t>
            </a:r>
            <a:r>
              <a:rPr lang="fi-FI" sz="1800" b="0" dirty="0" err="1"/>
              <a:t>efter</a:t>
            </a:r>
            <a:r>
              <a:rPr lang="fi-FI" sz="1800" b="0" dirty="0"/>
              <a:t> </a:t>
            </a:r>
            <a:r>
              <a:rPr lang="fi-FI" sz="1800" b="0" dirty="0" err="1"/>
              <a:t>utexaminerng</a:t>
            </a:r>
            <a:r>
              <a:rPr lang="fi-FI" sz="1800" b="0" dirty="0"/>
              <a:t> </a:t>
            </a:r>
            <a:r>
              <a:rPr lang="fi-FI" sz="1800" b="0" dirty="0" err="1"/>
              <a:t>till</a:t>
            </a:r>
            <a:r>
              <a:rPr lang="fi-FI" sz="1800" b="0" dirty="0"/>
              <a:t> DI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err="1"/>
              <a:t>Återkoppling</a:t>
            </a:r>
            <a:r>
              <a:rPr lang="fi-FI" sz="1800" b="0"/>
              <a:t> om </a:t>
            </a:r>
            <a:r>
              <a:rPr lang="fi-FI" sz="1800" b="0" dirty="0" err="1"/>
              <a:t>utbyte</a:t>
            </a:r>
            <a:r>
              <a:rPr lang="fi-FI" sz="1800" b="0" dirty="0"/>
              <a:t> </a:t>
            </a:r>
            <a:r>
              <a:rPr lang="fi-FI" sz="1800" b="0" dirty="0" err="1"/>
              <a:t>efter</a:t>
            </a:r>
            <a:r>
              <a:rPr lang="fi-FI" sz="1800" b="0" dirty="0"/>
              <a:t> </a:t>
            </a:r>
            <a:r>
              <a:rPr lang="fi-FI" sz="1800" b="0" dirty="0" err="1"/>
              <a:t>utbytet</a:t>
            </a:r>
            <a:endParaRPr lang="fi-FI" sz="1800" b="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dirty="0" err="1"/>
              <a:t>Hallopeder</a:t>
            </a:r>
            <a:r>
              <a:rPr lang="fi-FI" sz="1800" b="0" dirty="0"/>
              <a:t> i </a:t>
            </a:r>
            <a:r>
              <a:rPr lang="fi-FI" sz="1800" b="0" err="1"/>
              <a:t>olika</a:t>
            </a:r>
            <a:r>
              <a:rPr lang="fi-FI" sz="1800" b="0"/>
              <a:t> beslutande organ</a:t>
            </a:r>
            <a:endParaRPr lang="fi-FI" sz="1800" b="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1800" b="0" dirty="0" err="1"/>
              <a:t>Respons</a:t>
            </a:r>
            <a:r>
              <a:rPr lang="fi-FI" sz="1800" b="0" dirty="0"/>
              <a:t> </a:t>
            </a:r>
            <a:r>
              <a:rPr lang="fi-FI" sz="1800" b="0"/>
              <a:t>via ämnesföreningen</a:t>
            </a:r>
            <a:endParaRPr lang="fi-FI" sz="1800" b="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22.8.2022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040247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2" id="{9EC093EE-0156-420A-9303-AE7E7D88C088}" vid="{F541F2B1-92BB-4B78-96C1-A64F84E5D4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CHEM_FI</Template>
  <TotalTime>0</TotalTime>
  <Words>723</Words>
  <Application>Microsoft Office PowerPoint</Application>
  <PresentationFormat>On-screen Show (16:10)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Lucida Grande</vt:lpstr>
      <vt:lpstr>Aalto University</vt:lpstr>
      <vt:lpstr>Praktikaliteter</vt:lpstr>
      <vt:lpstr>Studiepraxis</vt:lpstr>
      <vt:lpstr>Tidtabell för undervisning</vt:lpstr>
      <vt:lpstr>Stöd i studier</vt:lpstr>
      <vt:lpstr>Kurspraxis</vt:lpstr>
      <vt:lpstr>Undervisnings- och utvärderingsmetoder</vt:lpstr>
      <vt:lpstr>Tentamen</vt:lpstr>
      <vt:lpstr>Vitsord</vt:lpstr>
      <vt:lpstr>Ge återkoppling</vt:lpstr>
      <vt:lpstr>Tillträdesrätt på CHEM</vt:lpstr>
      <vt:lpstr>Tips till att söka kurser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2018-09-05T09:28:48Z</dcterms:created>
  <dcterms:modified xsi:type="dcterms:W3CDTF">2022-08-22T07:13:09Z</dcterms:modified>
</cp:coreProperties>
</file>