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2" r:id="rId3"/>
    <p:sldId id="258" r:id="rId4"/>
    <p:sldId id="259" r:id="rId5"/>
    <p:sldId id="260" r:id="rId6"/>
    <p:sldId id="261" r:id="rId7"/>
    <p:sldId id="275" r:id="rId8"/>
    <p:sldId id="276" r:id="rId9"/>
    <p:sldId id="272" r:id="rId10"/>
    <p:sldId id="270" r:id="rId11"/>
    <p:sldId id="263" r:id="rId12"/>
    <p:sldId id="268" r:id="rId13"/>
    <p:sldId id="269" r:id="rId14"/>
    <p:sldId id="271" r:id="rId15"/>
  </p:sldIdLst>
  <p:sldSz cx="9144000" cy="5715000" type="screen16x1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7">
          <p15:clr>
            <a:srgbClr val="A4A3A4"/>
          </p15:clr>
        </p15:guide>
        <p15:guide id="2" orient="horz" pos="3070">
          <p15:clr>
            <a:srgbClr val="A4A3A4"/>
          </p15:clr>
        </p15:guide>
        <p15:guide id="3" pos="295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EF3340"/>
    <a:srgbClr val="FFCD00"/>
    <a:srgbClr val="005EB8"/>
    <a:srgbClr val="FFCDB8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Objects="1">
      <p:cViewPr varScale="1">
        <p:scale>
          <a:sx n="129" d="100"/>
          <a:sy n="129" d="100"/>
        </p:scale>
        <p:origin x="110" y="2189"/>
      </p:cViewPr>
      <p:guideLst>
        <p:guide orient="horz" pos="167"/>
        <p:guide orient="horz" pos="3070"/>
        <p:guide pos="295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8/22/2022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22.8.2022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1"/>
            <a:ext cx="8207375" cy="295232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264"/>
            <a:ext cx="1716088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3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264"/>
            <a:ext cx="1716088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"/>
            <a:ext cx="1716088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"/>
            <a:ext cx="1716088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26456" cy="96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22.8.2022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26456" cy="96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265113"/>
            <a:ext cx="821238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/>
              <a:t>22.8.2022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26456" cy="96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/>
              <a:t>22.8.2022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51" r:id="rId2"/>
    <p:sldLayoutId id="2147484753" r:id="rId3"/>
    <p:sldLayoutId id="2147484756" r:id="rId4"/>
    <p:sldLayoutId id="2147484759" r:id="rId5"/>
    <p:sldLayoutId id="2147484762" r:id="rId6"/>
    <p:sldLayoutId id="2147484765" r:id="rId7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into.aalto.fi/display/fiopinnot/University+Wide+Studies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into.aalto.fi/display/fikandchem/Opetussuunnitelma+2022-2024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into.aalto.fi/display/fiopinnot/Sivuaineet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kandi-neuvojat-chem@aalto.fi" TargetMode="External"/><Relationship Id="rId2" Type="http://schemas.openxmlformats.org/officeDocument/2006/relationships/hyperlink" Target="https://wiki.aalto.fi/pages/viewpage.action?pageId=120475067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to.aalto.fi/display/svkandchem/Kemiteknik" TargetMode="External"/><Relationship Id="rId2" Type="http://schemas.openxmlformats.org/officeDocument/2006/relationships/hyperlink" Target="https://into.aalto.fi/display/fikandchem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to.aalto.fi/display/fikandchem/Yhteystiedot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tudieradgivare-chem@aalto.fi" TargetMode="External"/><Relationship Id="rId2" Type="http://schemas.openxmlformats.org/officeDocument/2006/relationships/hyperlink" Target="mailto:kandi-neuvojat-chem@aalto.fi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into.aalto.fi/display/fikandchem/Yhteystiedo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nto.aalto.fi/display/fiopinnot/Opetus" TargetMode="External"/><Relationship Id="rId2" Type="http://schemas.openxmlformats.org/officeDocument/2006/relationships/hyperlink" Target="https://into.aalto.fi/display/fiopinnot/Pakollinen+vieras+kieli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mycourses.aalto.fi/course/view.php?id=11146#section-0" TargetMode="External"/><Relationship Id="rId4" Type="http://schemas.openxmlformats.org/officeDocument/2006/relationships/hyperlink" Target="https://into.aalto.fi/pages/viewpage.action?pageId=12359802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417341"/>
            <a:ext cx="8207375" cy="1728191"/>
          </a:xfrm>
        </p:spPr>
        <p:txBody>
          <a:bodyPr/>
          <a:lstStyle/>
          <a:p>
            <a:r>
              <a:rPr lang="fi-FI" sz="5400" dirty="0"/>
              <a:t>Tutkinnon rakenne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Kari Lehti 30.8.2022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2771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081" y="596076"/>
            <a:ext cx="8207375" cy="996498"/>
          </a:xfrm>
        </p:spPr>
        <p:txBody>
          <a:bodyPr/>
          <a:lstStyle/>
          <a:p>
            <a:r>
              <a:rPr lang="fi-FI" dirty="0"/>
              <a:t>Monialaiset opinnot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6527" y="1489347"/>
            <a:ext cx="8207374" cy="3131327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600" dirty="0">
                <a:latin typeface="+mn-lt"/>
              </a:rPr>
              <a:t>Tutkinnon perusopintoihin </a:t>
            </a:r>
            <a:r>
              <a:rPr lang="fi-FI" sz="1600">
                <a:latin typeface="+mn-lt"/>
              </a:rPr>
              <a:t>kuuluu 3op </a:t>
            </a:r>
            <a:r>
              <a:rPr lang="fi-FI" sz="1600" dirty="0">
                <a:latin typeface="+mn-lt"/>
              </a:rPr>
              <a:t>laajuinen </a:t>
            </a:r>
            <a:r>
              <a:rPr lang="fi-FI" sz="1600">
                <a:latin typeface="+mn-lt"/>
              </a:rPr>
              <a:t>Monialaiset opinnot -kurssi</a:t>
            </a:r>
            <a:r>
              <a:rPr lang="fi-FI" sz="1600" dirty="0">
                <a:latin typeface="+mn-lt"/>
              </a:rPr>
              <a:t>.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600">
                <a:latin typeface="+mn-lt"/>
              </a:rPr>
              <a:t>Tavoite on opiskella jotain </a:t>
            </a:r>
            <a:r>
              <a:rPr lang="fi-FI" sz="1600" dirty="0">
                <a:latin typeface="+mn-lt"/>
              </a:rPr>
              <a:t>muuta kuin </a:t>
            </a:r>
            <a:r>
              <a:rPr lang="fi-FI" sz="1600">
                <a:latin typeface="+mn-lt"/>
              </a:rPr>
              <a:t>mistä tutkinto </a:t>
            </a:r>
            <a:r>
              <a:rPr lang="fi-FI" sz="1600" dirty="0">
                <a:latin typeface="+mn-lt"/>
              </a:rPr>
              <a:t>muuten koostuisi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600" dirty="0">
                <a:latin typeface="+mn-lt"/>
              </a:rPr>
              <a:t>Kurssin voi valita esim. kolmesta CHEM-kurssista:</a:t>
            </a:r>
          </a:p>
          <a:p>
            <a:pPr marL="5805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600" b="0">
                <a:latin typeface="+mn-lt"/>
              </a:rPr>
              <a:t>CHEM-A1020 Akateemisen </a:t>
            </a:r>
            <a:r>
              <a:rPr lang="fi-FI" sz="1600" b="0" dirty="0">
                <a:latin typeface="+mn-lt"/>
              </a:rPr>
              <a:t>ajattelun alkeiskurssi (syksyllä)</a:t>
            </a:r>
          </a:p>
          <a:p>
            <a:pPr marL="5805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600" b="0">
                <a:latin typeface="+mn-lt"/>
              </a:rPr>
              <a:t>CHEM-A1610 Design </a:t>
            </a:r>
            <a:r>
              <a:rPr lang="fi-FI" sz="1600" b="0" dirty="0" err="1">
                <a:latin typeface="+mn-lt"/>
              </a:rPr>
              <a:t>Meets</a:t>
            </a:r>
            <a:r>
              <a:rPr lang="fi-FI" sz="1600" b="0" dirty="0">
                <a:latin typeface="+mn-lt"/>
              </a:rPr>
              <a:t> </a:t>
            </a:r>
            <a:r>
              <a:rPr lang="fi-FI" sz="1600" b="0" dirty="0" err="1">
                <a:latin typeface="+mn-lt"/>
              </a:rPr>
              <a:t>Biomaterials</a:t>
            </a:r>
            <a:r>
              <a:rPr lang="fi-FI" sz="1600" b="0" dirty="0">
                <a:latin typeface="+mn-lt"/>
              </a:rPr>
              <a:t> (keväällä)</a:t>
            </a:r>
          </a:p>
          <a:p>
            <a:pPr marL="5805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600" b="0">
                <a:latin typeface="+mn-lt"/>
              </a:rPr>
              <a:t>CHEM-A1620 Näkökulmia </a:t>
            </a:r>
            <a:r>
              <a:rPr lang="fi-FI" sz="1600" b="0" dirty="0">
                <a:latin typeface="+mn-lt"/>
              </a:rPr>
              <a:t>ympäristöasioihin (2. </a:t>
            </a:r>
            <a:r>
              <a:rPr lang="fi-FI" sz="1600" b="0" dirty="0" err="1">
                <a:latin typeface="+mn-lt"/>
              </a:rPr>
              <a:t>vsk</a:t>
            </a:r>
            <a:r>
              <a:rPr lang="fi-FI" sz="1600" b="0" dirty="0">
                <a:latin typeface="+mn-lt"/>
              </a:rPr>
              <a:t> </a:t>
            </a:r>
            <a:r>
              <a:rPr lang="fi-FI" sz="1600" dirty="0">
                <a:latin typeface="+mn-lt"/>
              </a:rPr>
              <a:t>syksyllä</a:t>
            </a:r>
            <a:r>
              <a:rPr lang="fi-FI" sz="1600" b="0" dirty="0">
                <a:latin typeface="+mn-lt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fi-FI" sz="1600" dirty="0">
                <a:solidFill>
                  <a:schemeClr val="accent4"/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TAI muiden </a:t>
            </a:r>
            <a:r>
              <a:rPr lang="fi-FI" sz="1600">
                <a:solidFill>
                  <a:schemeClr val="accent4"/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koulujen kurssitarjonnasta</a:t>
            </a:r>
            <a:endParaRPr lang="fi-FI" sz="1600" b="0" dirty="0">
              <a:solidFill>
                <a:schemeClr val="accent4"/>
              </a:solidFill>
              <a:latin typeface="+mn-lt"/>
            </a:endParaRPr>
          </a:p>
          <a:p>
            <a:pPr>
              <a:spcBef>
                <a:spcPts val="600"/>
              </a:spcBef>
            </a:pPr>
            <a:r>
              <a:rPr lang="fi-FI" sz="1600" b="0" dirty="0">
                <a:latin typeface="+mn-lt"/>
              </a:rPr>
              <a:t>Jos kurssi on 5 op laajuinen, se otetaan huomioon vapaasti valittavien määrässä. </a:t>
            </a:r>
          </a:p>
          <a:p>
            <a:endParaRPr lang="fi-FI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22.8.2022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0750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763362"/>
            <a:ext cx="8207375" cy="996498"/>
          </a:xfrm>
        </p:spPr>
        <p:txBody>
          <a:bodyPr/>
          <a:lstStyle/>
          <a:p>
            <a:r>
              <a:rPr lang="fi-FI" dirty="0"/>
              <a:t>Pääaine 70 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755575" y="1633364"/>
            <a:ext cx="7924369" cy="2760019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800" dirty="0">
                <a:latin typeface="+mn-lt"/>
              </a:rPr>
              <a:t>Kolme pääainetta:</a:t>
            </a:r>
          </a:p>
          <a:p>
            <a:pPr marL="5805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800" dirty="0">
                <a:latin typeface="+mn-lt"/>
              </a:rPr>
              <a:t>Biotuotteet</a:t>
            </a:r>
          </a:p>
          <a:p>
            <a:pPr marL="5805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800" dirty="0">
                <a:latin typeface="+mn-lt"/>
              </a:rPr>
              <a:t>Kemia ja materiaalitiede</a:t>
            </a:r>
          </a:p>
          <a:p>
            <a:pPr marL="5805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800" dirty="0">
                <a:latin typeface="+mn-lt"/>
              </a:rPr>
              <a:t>Kemian tekniikka ja prosessit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800" dirty="0">
                <a:latin typeface="+mn-lt"/>
              </a:rPr>
              <a:t>Kandidaatintyö ja –seminaari osa pääaineen opintoja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800" dirty="0">
                <a:latin typeface="+mn-lt"/>
              </a:rPr>
              <a:t>Pääaineen voit valita vapaasti. Valinta tehdään </a:t>
            </a:r>
            <a:r>
              <a:rPr lang="fi-FI" sz="1800">
                <a:latin typeface="+mn-lt"/>
              </a:rPr>
              <a:t>ensimmäisen opiskeluvuoden </a:t>
            </a:r>
            <a:r>
              <a:rPr lang="fi-FI" sz="1800" dirty="0">
                <a:latin typeface="+mn-lt"/>
              </a:rPr>
              <a:t>toukokuussa. 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accent4"/>
                </a:solidFill>
                <a:latin typeface="+mn-lt"/>
                <a:ea typeface="ＭＳ Ｐゴシック" panose="020B0600070205080204" pitchFamily="34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Pääaineiden</a:t>
            </a:r>
            <a:r>
              <a:rPr lang="en-US" sz="1800" dirty="0">
                <a:solidFill>
                  <a:schemeClr val="accent4"/>
                </a:solidFill>
                <a:latin typeface="+mn-lt"/>
                <a:ea typeface="ＭＳ Ｐゴシック" panose="020B0600070205080204" pitchFamily="34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err="1">
                <a:solidFill>
                  <a:schemeClr val="accent4"/>
                </a:solidFill>
                <a:latin typeface="+mn-lt"/>
                <a:ea typeface="ＭＳ Ｐゴシック" panose="020B0600070205080204" pitchFamily="34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tiedot</a:t>
            </a:r>
            <a:r>
              <a:rPr lang="en-US" sz="1800">
                <a:solidFill>
                  <a:schemeClr val="accent4"/>
                </a:solidFill>
                <a:latin typeface="+mn-lt"/>
                <a:ea typeface="ＭＳ Ｐゴシック" panose="020B0600070205080204" pitchFamily="34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Intossa</a:t>
            </a:r>
            <a:r>
              <a:rPr lang="en-US" sz="1800">
                <a:solidFill>
                  <a:schemeClr val="accent4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endParaRPr lang="en-US" sz="1800" b="0" dirty="0">
              <a:solidFill>
                <a:schemeClr val="accent4"/>
              </a:solidFill>
              <a:latin typeface="+mn-lt"/>
              <a:ea typeface="ＭＳ Ｐゴシック" panose="020B0600070205080204" pitchFamily="34" charset="-128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i-FI" sz="1800" b="0" dirty="0">
              <a:latin typeface="+mn-lt"/>
              <a:ea typeface="ＭＳ Ｐゴシック" panose="020B0600070205080204" pitchFamily="34" charset="-128"/>
            </a:endParaRPr>
          </a:p>
          <a:p>
            <a:pPr lvl="1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22.8.2022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5221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081" y="636865"/>
            <a:ext cx="8207375" cy="996498"/>
          </a:xfrm>
        </p:spPr>
        <p:txBody>
          <a:bodyPr/>
          <a:lstStyle/>
          <a:p>
            <a:r>
              <a:rPr lang="fi-FI" dirty="0"/>
              <a:t>Sivuaine 20-25 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39552" y="1633363"/>
            <a:ext cx="8207374" cy="2892177"/>
          </a:xfrm>
        </p:spPr>
        <p:txBody>
          <a:bodyPr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600">
                <a:ea typeface="ＭＳ Ｐゴシック" panose="020B0600070205080204" pitchFamily="34" charset="-128"/>
              </a:rPr>
              <a:t>Suoritetaan 2</a:t>
            </a:r>
            <a:r>
              <a:rPr lang="fi-FI" sz="1600" dirty="0">
                <a:ea typeface="ＭＳ Ｐゴシック" panose="020B0600070205080204" pitchFamily="34" charset="-128"/>
              </a:rPr>
              <a:t>. ja 3. opiskeluvuoden aikana</a:t>
            </a:r>
            <a:r>
              <a:rPr lang="fi-FI" sz="1600">
                <a:ea typeface="ＭＳ Ｐゴシック" panose="020B0600070205080204" pitchFamily="34" charset="-128"/>
              </a:rPr>
              <a:t>. Huomioi mahdolliset esitiedot ja muut ehdot </a:t>
            </a:r>
            <a:r>
              <a:rPr lang="fi-FI" sz="1600" dirty="0">
                <a:ea typeface="ＭＳ Ｐゴシック" panose="020B0600070205080204" pitchFamily="34" charset="-128"/>
              </a:rPr>
              <a:t>(kaikkia sivuaineita ei pysty </a:t>
            </a:r>
            <a:r>
              <a:rPr lang="fi-FI" sz="1600">
                <a:ea typeface="ＭＳ Ｐゴシック" panose="020B0600070205080204" pitchFamily="34" charset="-128"/>
              </a:rPr>
              <a:t>suorittamaan yhdessä vuodessa</a:t>
            </a:r>
            <a:r>
              <a:rPr lang="fi-FI" sz="1600" dirty="0">
                <a:ea typeface="ＭＳ Ｐゴシック" panose="020B0600070205080204" pitchFamily="34" charset="-128"/>
              </a:rPr>
              <a:t>)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600">
                <a:solidFill>
                  <a:schemeClr val="accent4"/>
                </a:solidFill>
                <a:ea typeface="ＭＳ Ｐゴシック" panose="020B0600070205080204" pitchFamily="34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Sivuaineet</a:t>
            </a:r>
            <a:r>
              <a:rPr lang="fi-FI" sz="1600">
                <a:solidFill>
                  <a:srgbClr val="000000"/>
                </a:solidFill>
                <a:ea typeface="ＭＳ Ｐゴシック" panose="020B0600070205080204" pitchFamily="34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i-FI" sz="1600">
                <a:solidFill>
                  <a:schemeClr val="accent4"/>
                </a:solidFill>
                <a:ea typeface="ＭＳ Ｐゴシック" panose="020B0600070205080204" pitchFamily="34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Intossa </a:t>
            </a:r>
            <a:endParaRPr lang="fi-FI" sz="1600">
              <a:solidFill>
                <a:schemeClr val="accent4"/>
              </a:solidFill>
              <a:ea typeface="ＭＳ Ｐゴシック" panose="020B0600070205080204" pitchFamily="34" charset="-128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600">
                <a:ea typeface="ＭＳ Ｐゴシック" panose="020B0600070205080204" pitchFamily="34" charset="-128"/>
              </a:rPr>
              <a:t>Tekniikan </a:t>
            </a:r>
            <a:r>
              <a:rPr lang="fi-FI" sz="1600" dirty="0">
                <a:ea typeface="ＭＳ Ｐゴシック" panose="020B0600070205080204" pitchFamily="34" charset="-128"/>
              </a:rPr>
              <a:t>koulujen sivuaineisiin pääosin vapaa pääsy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600" dirty="0">
                <a:ea typeface="ＭＳ Ｐゴシック" panose="020B0600070205080204" pitchFamily="34" charset="-128"/>
              </a:rPr>
              <a:t>Osaan BIZ &amp; ARTS-sivuaineisiin haku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600">
                <a:ea typeface="ＭＳ Ｐゴシック" panose="020B0600070205080204" pitchFamily="34" charset="-128"/>
              </a:rPr>
              <a:t>Kansainvälinen sivuaine mahdollista suorittaa vaihdon yhteydessä</a:t>
            </a:r>
            <a:endParaRPr lang="fi-FI" sz="1600" dirty="0">
              <a:ea typeface="ＭＳ Ｐゴシック" panose="020B0600070205080204" pitchFamily="34" charset="-128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600">
                <a:ea typeface="ＭＳ Ｐゴシック" panose="020B0600070205080204" pitchFamily="34" charset="-128"/>
              </a:rPr>
              <a:t>Sivuaine </a:t>
            </a:r>
            <a:r>
              <a:rPr lang="fi-FI" sz="1600" dirty="0">
                <a:ea typeface="ＭＳ Ｐゴシック" panose="020B0600070205080204" pitchFamily="34" charset="-128"/>
              </a:rPr>
              <a:t>muista suomalaisista yliopistoista</a:t>
            </a:r>
          </a:p>
          <a:p>
            <a:endParaRPr lang="en-GB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22.8.2022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3622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72" y="841276"/>
            <a:ext cx="8207375" cy="996498"/>
          </a:xfrm>
        </p:spPr>
        <p:txBody>
          <a:bodyPr/>
          <a:lstStyle/>
          <a:p>
            <a:r>
              <a:rPr lang="fi-FI" sz="3200" dirty="0"/>
              <a:t>Vapaasti valittavat opinnot 15-20 op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971600" y="1768302"/>
            <a:ext cx="7704088" cy="282939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i-FI" sz="1800" dirty="0">
                <a:ea typeface="ＭＳ Ｐゴシック" panose="020B0600070205080204" pitchFamily="34" charset="-128"/>
              </a:rPr>
              <a:t>Valitse vapaasti oman kiinnostuksen mukaan!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fi-FI" sz="18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800" dirty="0"/>
              <a:t>Pääainetta tukevat opinnot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800" dirty="0"/>
              <a:t>Sivuainetta tukevat opinnot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800" dirty="0"/>
              <a:t>Kieliä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 err="1"/>
              <a:t>Ulkomailla</a:t>
            </a:r>
            <a:r>
              <a:rPr lang="en-GB" sz="1800" dirty="0"/>
              <a:t> </a:t>
            </a:r>
            <a:r>
              <a:rPr lang="en-GB" sz="1800" dirty="0" err="1"/>
              <a:t>suoritetut</a:t>
            </a:r>
            <a:r>
              <a:rPr lang="en-GB" sz="1800" dirty="0"/>
              <a:t> </a:t>
            </a:r>
            <a:r>
              <a:rPr lang="en-GB" sz="1800" dirty="0" err="1"/>
              <a:t>vaihto-opinnot</a:t>
            </a:r>
            <a:endParaRPr lang="en-GB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22.8.2022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9302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081" y="709272"/>
            <a:ext cx="8207375" cy="996498"/>
          </a:xfrm>
        </p:spPr>
        <p:txBody>
          <a:bodyPr/>
          <a:lstStyle/>
          <a:p>
            <a:r>
              <a:rPr lang="fi-FI" dirty="0"/>
              <a:t>Opintojen suunnittelu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416393"/>
            <a:ext cx="8352158" cy="31813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i-FI" sz="2000" dirty="0">
                <a:solidFill>
                  <a:schemeClr val="tx2"/>
                </a:solidFill>
              </a:rPr>
              <a:t>HOPS</a:t>
            </a:r>
            <a:r>
              <a:rPr lang="fi-FI" sz="1600" b="0" dirty="0"/>
              <a:t> eli </a:t>
            </a:r>
            <a:r>
              <a:rPr lang="fi-FI" sz="1600" dirty="0"/>
              <a:t>H</a:t>
            </a:r>
            <a:r>
              <a:rPr lang="fi-FI" sz="1600" b="0" dirty="0"/>
              <a:t>enkilökohtainen </a:t>
            </a:r>
            <a:r>
              <a:rPr lang="fi-FI" sz="1600" dirty="0" err="1"/>
              <a:t>OP</a:t>
            </a:r>
            <a:r>
              <a:rPr lang="fi-FI" sz="1600" b="0" dirty="0" err="1"/>
              <a:t>into</a:t>
            </a:r>
            <a:r>
              <a:rPr lang="fi-FI" sz="1600" dirty="0" err="1"/>
              <a:t>S</a:t>
            </a:r>
            <a:r>
              <a:rPr lang="fi-FI" sz="1600" b="0" dirty="0" err="1"/>
              <a:t>uunnitelma</a:t>
            </a:r>
            <a:endParaRPr lang="fi-FI" sz="1600" b="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400" b="0" dirty="0"/>
              <a:t>Ensimmäisen vedoksen teemme yhdessä huomenna keskiviikon kurssi-ilmoittautumisen yhteydessä. </a:t>
            </a:r>
            <a:r>
              <a:rPr lang="fi-FI" sz="1400" b="0"/>
              <a:t>Jotta kursseille </a:t>
            </a:r>
            <a:r>
              <a:rPr lang="fi-FI" sz="1400" b="0" dirty="0"/>
              <a:t>voi ilmoittautua </a:t>
            </a:r>
            <a:r>
              <a:rPr lang="fi-FI" sz="1400" b="0"/>
              <a:t>tulee niiden </a:t>
            </a:r>
            <a:r>
              <a:rPr lang="fi-FI" sz="1400" b="0" dirty="0"/>
              <a:t>ensin </a:t>
            </a:r>
            <a:r>
              <a:rPr lang="fi-FI" sz="1400" b="0"/>
              <a:t>olla oikein HOPSissasi</a:t>
            </a:r>
            <a:r>
              <a:rPr lang="fi-FI" sz="1400" b="0" dirty="0"/>
              <a:t>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400" b="0"/>
              <a:t>Päivityksiä tehdään tarvittaessa, on hyvä pitää HOPS ajantasalla opintojen edetessä. Hyväksyntää haetaan niille osioille joille Sisu ilmoittaa hyväksyntää tarvittavan. Hyväksyntää voi hakea </a:t>
            </a:r>
            <a:r>
              <a:rPr lang="fi-FI" sz="1400" b="0" dirty="0"/>
              <a:t>kun uskoo kokonaisuuden olevan </a:t>
            </a:r>
            <a:r>
              <a:rPr lang="fi-FI" sz="1400" b="0"/>
              <a:t>valmiiksi suunniteltu. Päivityksiä ja muutoksia voi tehdä tämän jälkeenkin. </a:t>
            </a:r>
            <a:endParaRPr lang="fi-FI" sz="1400" b="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400" b="0" dirty="0"/>
              <a:t>Lopullinen versio </a:t>
            </a:r>
            <a:r>
              <a:rPr lang="fi-FI" sz="1400" b="0"/>
              <a:t>haettaessa valmistumista. HOPS tulee olla kunnossa, sillä todistus generoituu opintosuunnitelmasi pohjalta.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400" b="0"/>
              <a:t>Ohjeita löytyy </a:t>
            </a:r>
            <a:r>
              <a:rPr lang="fi-FI" sz="1400">
                <a:solidFill>
                  <a:schemeClr val="accent4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Sisu-Helpistä</a:t>
            </a:r>
            <a:r>
              <a:rPr lang="fi-FI" sz="1400" b="0"/>
              <a:t> ja </a:t>
            </a:r>
            <a:r>
              <a:rPr lang="fi-FI" sz="1400" b="0" dirty="0"/>
              <a:t>apuja voi pyytää </a:t>
            </a:r>
            <a:r>
              <a:rPr lang="fi-FI" sz="1400" b="0"/>
              <a:t>myös opintoneuvojilta, Charlotta Livman ja xxxx xxxx</a:t>
            </a:r>
            <a:endParaRPr lang="fi-FI" sz="1400" b="0" dirty="0"/>
          </a:p>
          <a:p>
            <a:pPr marL="5233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300" b="0"/>
              <a:t>Ota </a:t>
            </a:r>
            <a:r>
              <a:rPr lang="fi-FI" sz="1300" b="0" dirty="0"/>
              <a:t>yhteyttä s-postilla </a:t>
            </a:r>
            <a:r>
              <a:rPr lang="fi-FI" sz="1300" b="0" dirty="0">
                <a:hlinkClick r:id="rId3"/>
              </a:rPr>
              <a:t>kandi-neuvojat-chem@aalto</a:t>
            </a:r>
            <a:r>
              <a:rPr lang="fi-FI" sz="1300" b="0">
                <a:hlinkClick r:id="rId3"/>
              </a:rPr>
              <a:t>.fi</a:t>
            </a:r>
            <a:r>
              <a:rPr lang="fi-FI" sz="1300" b="0"/>
              <a:t> tai käy opintoneuvolassa vastaanottoaikana.</a:t>
            </a:r>
            <a:endParaRPr lang="fi-FI" sz="1300" b="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22.8.2022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287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841276"/>
            <a:ext cx="8207375" cy="996498"/>
          </a:xfrm>
        </p:spPr>
        <p:txBody>
          <a:bodyPr/>
          <a:lstStyle/>
          <a:p>
            <a:r>
              <a:rPr lang="fi-FI" sz="2800" dirty="0"/>
              <a:t>Kemian tekniikan kandidaattiohjelma </a:t>
            </a:r>
            <a:r>
              <a:rPr lang="fi-FI" sz="2800" dirty="0" err="1"/>
              <a:t>Intossa</a:t>
            </a:r>
            <a:r>
              <a:rPr lang="fi-FI" sz="2800" dirty="0"/>
              <a:t>:</a:t>
            </a:r>
            <a:br>
              <a:rPr lang="fi-FI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1043608" y="1537641"/>
            <a:ext cx="7632080" cy="3336083"/>
          </a:xfrm>
        </p:spPr>
        <p:txBody>
          <a:bodyPr/>
          <a:lstStyle/>
          <a:p>
            <a:endParaRPr lang="fi-FI" dirty="0"/>
          </a:p>
          <a:p>
            <a:r>
              <a:rPr lang="fi-FI" b="0" dirty="0"/>
              <a:t>Suomeksi:</a:t>
            </a:r>
          </a:p>
          <a:p>
            <a:r>
              <a:rPr lang="en-GB" b="0" dirty="0">
                <a:hlinkClick r:id="rId2"/>
              </a:rPr>
              <a:t>https://into.aalto.fi/display/fikandchem</a:t>
            </a:r>
            <a:endParaRPr lang="en-GB" b="0" dirty="0"/>
          </a:p>
          <a:p>
            <a:endParaRPr lang="fi-FI" b="0" dirty="0"/>
          </a:p>
          <a:p>
            <a:r>
              <a:rPr lang="fi-FI" b="0" dirty="0"/>
              <a:t>Ruotsiksi:</a:t>
            </a:r>
          </a:p>
          <a:p>
            <a:r>
              <a:rPr lang="en-GB" b="0" dirty="0">
                <a:hlinkClick r:id="rId3"/>
              </a:rPr>
              <a:t>https://into.aalto.fi/display/svkandchem/Kemiteknik</a:t>
            </a:r>
            <a:endParaRPr lang="en-GB" b="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22.8.2022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0015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68313" y="553243"/>
            <a:ext cx="8207375" cy="708367"/>
          </a:xfrm>
        </p:spPr>
        <p:txBody>
          <a:bodyPr/>
          <a:lstStyle/>
          <a:p>
            <a:r>
              <a:rPr lang="en-GB" sz="3200"/>
              <a:t>Yhteystiedot</a:t>
            </a:r>
            <a:endParaRPr lang="en-GB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971600" y="1345332"/>
            <a:ext cx="7708914" cy="3048051"/>
          </a:xfrm>
        </p:spPr>
        <p:txBody>
          <a:bodyPr/>
          <a:lstStyle/>
          <a:p>
            <a:r>
              <a:rPr lang="fi-FI" sz="1600"/>
              <a:t>Kari Lehti, </a:t>
            </a:r>
            <a:r>
              <a:rPr lang="fi-FI" sz="1600" dirty="0"/>
              <a:t>suunnittelija</a:t>
            </a:r>
          </a:p>
          <a:p>
            <a:r>
              <a:rPr lang="fi-FI" sz="1600" b="0" dirty="0"/>
              <a:t>Tapaaminen ajanvarauksella </a:t>
            </a:r>
          </a:p>
          <a:p>
            <a:r>
              <a:rPr lang="fi-FI" sz="1600" b="0"/>
              <a:t>kari.a.lehti@</a:t>
            </a:r>
            <a:r>
              <a:rPr lang="fi-FI" sz="1600" b="0" dirty="0"/>
              <a:t>aalto.fi</a:t>
            </a:r>
          </a:p>
          <a:p>
            <a:endParaRPr lang="fi-FI" sz="1600" b="0" dirty="0"/>
          </a:p>
          <a:p>
            <a:r>
              <a:rPr lang="fi-FI" sz="1600"/>
              <a:t>Xxxx xxxxx, </a:t>
            </a:r>
            <a:r>
              <a:rPr lang="fi-FI" sz="1600" dirty="0"/>
              <a:t>koordinaattori</a:t>
            </a:r>
          </a:p>
          <a:p>
            <a:r>
              <a:rPr lang="fi-FI" sz="1600" b="0"/>
              <a:t>Tapaaminen ajanvarauksella</a:t>
            </a:r>
            <a:endParaRPr lang="fi-FI" sz="1600" b="0" dirty="0"/>
          </a:p>
          <a:p>
            <a:r>
              <a:rPr lang="fi-FI" sz="1600" b="0"/>
              <a:t>etunimi.sukunimi@</a:t>
            </a:r>
            <a:r>
              <a:rPr lang="fi-FI" sz="1600" b="0" dirty="0"/>
              <a:t>aalto</a:t>
            </a:r>
            <a:r>
              <a:rPr lang="fi-FI" sz="1600" b="0"/>
              <a:t>.fi</a:t>
            </a:r>
            <a:endParaRPr lang="fi-FI" sz="1600" b="0" dirty="0"/>
          </a:p>
          <a:p>
            <a:endParaRPr lang="fi-FI" sz="1600" b="0" dirty="0"/>
          </a:p>
          <a:p>
            <a:r>
              <a:rPr lang="fi-FI" sz="1600" dirty="0"/>
              <a:t>Juha Oksa, opintosihteeri</a:t>
            </a:r>
          </a:p>
          <a:p>
            <a:r>
              <a:rPr lang="fi-FI" sz="1600" b="0" dirty="0"/>
              <a:t>Tapaaminen opiskelijapalvelupisteen aukioloaikoina </a:t>
            </a:r>
          </a:p>
          <a:p>
            <a:r>
              <a:rPr lang="fi-FI" sz="1600" b="0" dirty="0"/>
              <a:t>juha.oksa@aalto.fi</a:t>
            </a:r>
          </a:p>
          <a:p>
            <a:endParaRPr lang="fi-FI" b="0" dirty="0"/>
          </a:p>
          <a:p>
            <a:endParaRPr lang="en-GB" b="0" dirty="0"/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EF8EF70D-D710-4C20-AF44-AE2FB3E6AD4C}"/>
              </a:ext>
            </a:extLst>
          </p:cNvPr>
          <p:cNvSpPr/>
          <p:nvPr/>
        </p:nvSpPr>
        <p:spPr>
          <a:xfrm>
            <a:off x="4788024" y="1417340"/>
            <a:ext cx="2880320" cy="1656184"/>
          </a:xfrm>
          <a:prstGeom prst="wedgeRoundRectCallou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6888AB8D-F9E5-4EE4-9DFA-76B6FE30A3AF}"/>
              </a:ext>
            </a:extLst>
          </p:cNvPr>
          <p:cNvSpPr/>
          <p:nvPr/>
        </p:nvSpPr>
        <p:spPr>
          <a:xfrm>
            <a:off x="4932040" y="1711372"/>
            <a:ext cx="3157372" cy="1157985"/>
          </a:xfrm>
          <a:prstGeom prst="wedgeRoundRectCallout">
            <a:avLst>
              <a:gd name="adj1" fmla="val 27158"/>
              <a:gd name="adj2" fmla="val 94977"/>
              <a:gd name="adj3" fmla="val 16667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b="1"/>
              <a:t>Yhteystiedot ja päivystysajat </a:t>
            </a:r>
            <a:r>
              <a:rPr lang="fi-FI" sz="1600" b="1">
                <a:solidFill>
                  <a:schemeClr val="accent4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löytyvät</a:t>
            </a:r>
            <a:r>
              <a:rPr lang="fi-FI" sz="1600" b="1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i-FI" sz="1600" b="1">
                <a:solidFill>
                  <a:schemeClr val="accent4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Intosta</a:t>
            </a:r>
            <a:r>
              <a:rPr lang="fi-FI" sz="1600" b="1"/>
              <a:t>!</a:t>
            </a:r>
            <a:endParaRPr lang="fi-FI" sz="1600" b="1" dirty="0"/>
          </a:p>
        </p:txBody>
      </p:sp>
    </p:spTree>
    <p:extLst>
      <p:ext uri="{BB962C8B-B14F-4D97-AF65-F5344CB8AC3E}">
        <p14:creationId xmlns:p14="http://schemas.microsoft.com/office/powerpoint/2010/main" val="3294997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625252"/>
            <a:ext cx="7855241" cy="996498"/>
          </a:xfrm>
        </p:spPr>
        <p:txBody>
          <a:bodyPr/>
          <a:lstStyle/>
          <a:p>
            <a:r>
              <a:rPr lang="fi-FI" dirty="0"/>
              <a:t>Opintoneuvojat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827584" y="1561356"/>
            <a:ext cx="7855240" cy="3096344"/>
          </a:xfrm>
        </p:spPr>
        <p:txBody>
          <a:bodyPr/>
          <a:lstStyle/>
          <a:p>
            <a:r>
              <a:rPr lang="fi-FI" sz="1600" dirty="0"/>
              <a:t>Yleinen kandiopiskelijoiden neuvonta: Charlotta </a:t>
            </a:r>
            <a:r>
              <a:rPr lang="fi-FI" sz="1600"/>
              <a:t>Livman ja xxxx xxxxx</a:t>
            </a:r>
            <a:endParaRPr lang="fi-FI" sz="1600" dirty="0"/>
          </a:p>
          <a:p>
            <a:r>
              <a:rPr lang="en-GB" sz="1600" b="0" dirty="0">
                <a:hlinkClick r:id="rId2"/>
              </a:rPr>
              <a:t>kandi-neuvojat-chem@aalto.fi</a:t>
            </a:r>
            <a:endParaRPr lang="en-GB" sz="1600" b="0" dirty="0"/>
          </a:p>
          <a:p>
            <a:endParaRPr lang="en-GB" sz="1600" b="0" dirty="0"/>
          </a:p>
          <a:p>
            <a:r>
              <a:rPr lang="fi-FI" sz="1600"/>
              <a:t>Ruotsinkielinen neuvonta: </a:t>
            </a:r>
            <a:r>
              <a:rPr lang="fi-FI" sz="1600" dirty="0"/>
              <a:t>Charlotta Livman</a:t>
            </a:r>
          </a:p>
          <a:p>
            <a:r>
              <a:rPr lang="en-GB" sz="1600" b="0" dirty="0">
                <a:hlinkClick r:id="rId3"/>
              </a:rPr>
              <a:t>studieradgivare-chem@aalto.fi</a:t>
            </a:r>
            <a:endParaRPr lang="en-GB" sz="1600" b="0" dirty="0"/>
          </a:p>
          <a:p>
            <a:endParaRPr lang="en-GB" sz="1600" b="0" dirty="0"/>
          </a:p>
          <a:p>
            <a:r>
              <a:rPr lang="fi-FI" sz="1600"/>
              <a:t>Vaihtoneuvoja: xxxxx xxxxx</a:t>
            </a:r>
            <a:endParaRPr lang="fi-FI" sz="1600" dirty="0"/>
          </a:p>
          <a:p>
            <a:r>
              <a:rPr lang="fi-FI" sz="1600" b="0" dirty="0"/>
              <a:t>kv-neuvoja-chem@aalto.fi </a:t>
            </a:r>
          </a:p>
          <a:p>
            <a:endParaRPr lang="fi-FI" sz="1600" b="0" dirty="0"/>
          </a:p>
          <a:p>
            <a:r>
              <a:rPr lang="fi-FI" sz="1400" dirty="0"/>
              <a:t>Yhteystiedot ja </a:t>
            </a:r>
            <a:r>
              <a:rPr lang="fi-FI" sz="1400"/>
              <a:t>päivystysajat </a:t>
            </a:r>
            <a:r>
              <a:rPr lang="fi-FI" sz="1400">
                <a:solidFill>
                  <a:schemeClr val="accent4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löytyvät</a:t>
            </a:r>
            <a:r>
              <a:rPr lang="fi-FI" sz="1400">
                <a:solidFill>
                  <a:srgbClr val="00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i-FI" sz="1400">
                <a:solidFill>
                  <a:schemeClr val="accent4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Intosta</a:t>
            </a:r>
            <a:r>
              <a:rPr lang="fi-FI" sz="1400"/>
              <a:t>!</a:t>
            </a:r>
            <a:endParaRPr lang="fi-FI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22.8.2022</a:t>
            </a:fld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349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081" y="464074"/>
            <a:ext cx="8207375" cy="996498"/>
          </a:xfrm>
        </p:spPr>
        <p:txBody>
          <a:bodyPr/>
          <a:lstStyle/>
          <a:p>
            <a:pPr algn="ctr"/>
            <a:r>
              <a:rPr lang="en-GB" dirty="0" err="1"/>
              <a:t>Kandidaatin</a:t>
            </a:r>
            <a:r>
              <a:rPr lang="en-GB" dirty="0"/>
              <a:t> </a:t>
            </a:r>
            <a:r>
              <a:rPr lang="en-GB" dirty="0" err="1"/>
              <a:t>tutkinnon</a:t>
            </a:r>
            <a:r>
              <a:rPr lang="en-GB" dirty="0"/>
              <a:t> </a:t>
            </a:r>
            <a:r>
              <a:rPr lang="en-GB" dirty="0" err="1"/>
              <a:t>rakenne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22.8.2022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1617751" y="1417340"/>
            <a:ext cx="5908497" cy="333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087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692" y="588683"/>
            <a:ext cx="8207375" cy="996498"/>
          </a:xfrm>
        </p:spPr>
        <p:txBody>
          <a:bodyPr/>
          <a:lstStyle/>
          <a:p>
            <a:r>
              <a:rPr lang="fi-FI" dirty="0">
                <a:ea typeface="ＭＳ Ｐゴシック" pitchFamily="-108" charset="-128"/>
              </a:rPr>
              <a:t>Yhteiset opinnot 70 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683567" y="1345332"/>
            <a:ext cx="7968511" cy="3048051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altLang="en-US" sz="1800" dirty="0">
                <a:latin typeface="+mn-lt"/>
                <a:cs typeface="Arial" panose="020B0604020202020204" pitchFamily="34" charset="0"/>
              </a:rPr>
              <a:t>Sisältää kemiaa, fysiikkaa, matematiikkaa, materiaalitiedettä, biotiedettä ja ohjelmointia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altLang="en-US" sz="1800" dirty="0">
                <a:latin typeface="+mn-lt"/>
                <a:cs typeface="Arial" panose="020B0604020202020204" pitchFamily="34" charset="0"/>
              </a:rPr>
              <a:t>Kieliopinnot</a:t>
            </a:r>
          </a:p>
          <a:p>
            <a:pPr marL="5207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altLang="en-US" sz="1600" dirty="0">
                <a:latin typeface="+mn-lt"/>
              </a:rPr>
              <a:t>Toinen kotimainen kieli (ruotsi/suomi) 2 op. </a:t>
            </a:r>
          </a:p>
          <a:p>
            <a:pPr marL="5207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altLang="en-US" sz="1600" dirty="0">
                <a:latin typeface="+mn-lt"/>
              </a:rPr>
              <a:t>Pakollinen vieras kieli 3 op. </a:t>
            </a:r>
          </a:p>
          <a:p>
            <a:pPr marL="7874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altLang="en-US" sz="1200" dirty="0">
                <a:latin typeface="+mn-lt"/>
              </a:rPr>
              <a:t>Suullinen ja kirjallinen osaaminen (kurssin nimessä w, o tai </a:t>
            </a:r>
            <a:r>
              <a:rPr lang="fi-FI" altLang="en-US" sz="1200" dirty="0" err="1">
                <a:latin typeface="+mn-lt"/>
              </a:rPr>
              <a:t>w,o</a:t>
            </a:r>
            <a:r>
              <a:rPr lang="fi-FI" altLang="en-US" sz="1200" dirty="0">
                <a:latin typeface="+mn-lt"/>
              </a:rPr>
              <a:t>)</a:t>
            </a:r>
          </a:p>
          <a:p>
            <a:pPr marL="7874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altLang="en-US" sz="1200" dirty="0">
                <a:latin typeface="+mn-lt"/>
              </a:rPr>
              <a:t>Voi koostua monesta kurssista, mutta oltava samaa kieltä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altLang="en-US" sz="1800" dirty="0">
                <a:latin typeface="+mn-lt"/>
                <a:cs typeface="Arial" panose="020B0604020202020204" pitchFamily="34" charset="0"/>
              </a:rPr>
              <a:t>Monialaiset opinnot 3 op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altLang="en-US" sz="1800">
                <a:latin typeface="+mn-lt"/>
                <a:cs typeface="Arial" panose="020B0604020202020204" pitchFamily="34" charset="0"/>
              </a:rPr>
              <a:t>Korkeakouluopiskelijan </a:t>
            </a:r>
            <a:r>
              <a:rPr lang="fi-FI" altLang="en-US" sz="1800" dirty="0">
                <a:latin typeface="+mn-lt"/>
                <a:cs typeface="Arial" panose="020B0604020202020204" pitchFamily="34" charset="0"/>
              </a:rPr>
              <a:t>ABC 2 op</a:t>
            </a:r>
          </a:p>
          <a:p>
            <a:endParaRPr lang="fi-FI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22.8.2022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5379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37" y="564858"/>
            <a:ext cx="8207375" cy="996498"/>
          </a:xfrm>
        </p:spPr>
        <p:txBody>
          <a:bodyPr/>
          <a:lstStyle/>
          <a:p>
            <a:r>
              <a:rPr lang="fi-FI" dirty="0"/>
              <a:t>Toinen kotimainen kieli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56344" y="1561356"/>
            <a:ext cx="8496174" cy="2760019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600" dirty="0">
                <a:latin typeface="+mn-lt"/>
              </a:rPr>
              <a:t>Koulusivistyskielesi ollessa suomi, suoritat </a:t>
            </a:r>
            <a:r>
              <a:rPr lang="fi-FI" sz="1600">
                <a:latin typeface="+mn-lt"/>
              </a:rPr>
              <a:t>ruotsin kurssit </a:t>
            </a:r>
            <a:r>
              <a:rPr lang="fi-FI" sz="1600" dirty="0">
                <a:latin typeface="+mn-lt"/>
              </a:rPr>
              <a:t>LC-5001 ja LC-5002</a:t>
            </a:r>
          </a:p>
          <a:p>
            <a:pPr marL="5805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600" dirty="0">
                <a:latin typeface="+mn-lt"/>
              </a:rPr>
              <a:t>Nämä voidaan </a:t>
            </a:r>
            <a:r>
              <a:rPr lang="fi-FI" sz="1600">
                <a:latin typeface="+mn-lt"/>
              </a:rPr>
              <a:t>suorittaa menemällä suoraan kokeisiin tai osallistumalla kurssille</a:t>
            </a:r>
            <a:endParaRPr lang="fi-FI" sz="1600" dirty="0">
              <a:latin typeface="+mn-lt"/>
            </a:endParaRPr>
          </a:p>
          <a:p>
            <a:pPr marL="1134900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i="0" dirty="0">
                <a:latin typeface="+mn-lt"/>
              </a:rPr>
              <a:t>LC-5411 Tekniikan alan ruotsia perusteellisesti (tasotestistä 16 – 24 pistettä) tai </a:t>
            </a:r>
          </a:p>
          <a:p>
            <a:pPr marL="1134900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i="0" spc="-4" dirty="0">
                <a:latin typeface="+mn-lt"/>
                <a:cs typeface="Georgia"/>
              </a:rPr>
              <a:t>LC-5410 Svenska </a:t>
            </a:r>
            <a:r>
              <a:rPr lang="en-GB" i="0" spc="-4" dirty="0" err="1">
                <a:latin typeface="+mn-lt"/>
                <a:cs typeface="Georgia"/>
              </a:rPr>
              <a:t>inom</a:t>
            </a:r>
            <a:r>
              <a:rPr lang="en-GB" i="0" spc="-4" dirty="0">
                <a:latin typeface="+mn-lt"/>
                <a:cs typeface="Georgia"/>
              </a:rPr>
              <a:t> </a:t>
            </a:r>
            <a:r>
              <a:rPr lang="en-GB" i="0" spc="-4" dirty="0" err="1">
                <a:latin typeface="+mn-lt"/>
                <a:cs typeface="Georgia"/>
              </a:rPr>
              <a:t>teknik</a:t>
            </a:r>
            <a:r>
              <a:rPr lang="en-GB" i="0" dirty="0">
                <a:latin typeface="+mn-lt"/>
                <a:cs typeface="Georgia"/>
              </a:rPr>
              <a:t> (</a:t>
            </a:r>
            <a:r>
              <a:rPr lang="en-GB" i="0" dirty="0" err="1">
                <a:latin typeface="+mn-lt"/>
                <a:cs typeface="Georgia"/>
              </a:rPr>
              <a:t>tasotestistä</a:t>
            </a:r>
            <a:r>
              <a:rPr lang="en-GB" i="0" dirty="0">
                <a:latin typeface="+mn-lt"/>
                <a:cs typeface="Georgia"/>
              </a:rPr>
              <a:t> 25 </a:t>
            </a:r>
            <a:r>
              <a:rPr lang="en-GB" i="0" spc="-4" dirty="0">
                <a:latin typeface="+mn-lt"/>
                <a:cs typeface="Georgia"/>
              </a:rPr>
              <a:t>-&gt;</a:t>
            </a:r>
            <a:r>
              <a:rPr lang="en-GB" i="0" spc="-50" dirty="0">
                <a:latin typeface="+mn-lt"/>
                <a:cs typeface="Georgia"/>
              </a:rPr>
              <a:t> </a:t>
            </a:r>
            <a:r>
              <a:rPr lang="en-GB" i="0" spc="-4" dirty="0" err="1">
                <a:latin typeface="+mn-lt"/>
                <a:cs typeface="Georgia"/>
              </a:rPr>
              <a:t>pistettä</a:t>
            </a:r>
            <a:r>
              <a:rPr lang="en-GB" i="0" spc="-4" dirty="0">
                <a:latin typeface="+mn-lt"/>
                <a:cs typeface="Georgia"/>
              </a:rPr>
              <a:t>)</a:t>
            </a:r>
          </a:p>
          <a:p>
            <a:pPr marL="8037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i="0" spc="-4" dirty="0">
                <a:latin typeface="+mn-lt"/>
              </a:rPr>
              <a:t>Jos saat tasotestistä alle 16 pistettä, osallistu ruotsin kieliklinikkaan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600" spc="-4" dirty="0">
                <a:latin typeface="+mn-lt"/>
                <a:cs typeface="Georgia"/>
              </a:rPr>
              <a:t>Koulusivistyskielesi ollessa ruotsi, suoritat suomen kokeet LC-7001 ja LC-7002</a:t>
            </a:r>
          </a:p>
          <a:p>
            <a:pPr marL="5805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600" spc="-4" dirty="0">
                <a:latin typeface="+mn-lt"/>
                <a:cs typeface="Georgia"/>
              </a:rPr>
              <a:t>Voit </a:t>
            </a:r>
            <a:r>
              <a:rPr lang="fi-FI" sz="1600" spc="-4">
                <a:latin typeface="+mn-lt"/>
                <a:cs typeface="Georgia"/>
              </a:rPr>
              <a:t>suorittaa menemällä suoraan kokeisiin sinulle </a:t>
            </a:r>
            <a:r>
              <a:rPr lang="fi-FI" sz="1600" spc="-4" dirty="0">
                <a:latin typeface="+mn-lt"/>
                <a:cs typeface="Georgia"/>
              </a:rPr>
              <a:t>sopivaan aikaan opinnoissa</a:t>
            </a:r>
            <a:r>
              <a:rPr lang="fi-FI" sz="1600" spc="-4">
                <a:latin typeface="+mn-lt"/>
                <a:cs typeface="Georgia"/>
              </a:rPr>
              <a:t>. Jos </a:t>
            </a:r>
            <a:r>
              <a:rPr lang="fi-FI" sz="1600" spc="-4" dirty="0">
                <a:latin typeface="+mn-lt"/>
                <a:cs typeface="Georgia"/>
              </a:rPr>
              <a:t>suomesi on vahva, voit tehdä ne nyt. Jos </a:t>
            </a:r>
            <a:r>
              <a:rPr lang="fi-FI" sz="1600" spc="-4">
                <a:latin typeface="+mn-lt"/>
                <a:cs typeface="Georgia"/>
              </a:rPr>
              <a:t>tarvitset harjoitusta, </a:t>
            </a:r>
            <a:r>
              <a:rPr lang="fi-FI" sz="1600" spc="-4" dirty="0">
                <a:latin typeface="+mn-lt"/>
                <a:cs typeface="Georgia"/>
              </a:rPr>
              <a:t>suorita myöhemmin kandiopinnoissa. </a:t>
            </a:r>
            <a:endParaRPr lang="en-GB" sz="1600" dirty="0">
              <a:latin typeface="+mn-lt"/>
              <a:cs typeface="Georgia"/>
            </a:endParaRPr>
          </a:p>
          <a:p>
            <a:pPr marL="580500" lvl="1" indent="-342900">
              <a:buFont typeface="Arial" panose="020B0604020202020204" pitchFamily="34" charset="0"/>
              <a:buChar char="•"/>
            </a:pPr>
            <a:endParaRPr lang="fi-FI" dirty="0"/>
          </a:p>
          <a:p>
            <a:pPr marL="580500" lvl="1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22.8.2022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063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081" y="801915"/>
            <a:ext cx="8207375" cy="996498"/>
          </a:xfrm>
        </p:spPr>
        <p:txBody>
          <a:bodyPr/>
          <a:lstStyle/>
          <a:p>
            <a:r>
              <a:rPr lang="fi-FI" dirty="0"/>
              <a:t>Kielikeskuksen tarjonta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755576" y="1921396"/>
            <a:ext cx="7920112" cy="2676298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dirty="0"/>
              <a:t>Pakolliseksi vieraaksi kieleksi kelpaavat </a:t>
            </a:r>
            <a:r>
              <a:rPr lang="fi-FI" sz="1600"/>
              <a:t>kurssit </a:t>
            </a:r>
            <a:r>
              <a:rPr lang="fi-FI" sz="1600">
                <a:solidFill>
                  <a:schemeClr val="accent4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löydät Intosta</a:t>
            </a:r>
            <a:r>
              <a:rPr lang="fi-FI" sz="1600"/>
              <a:t>.</a:t>
            </a:r>
            <a:endParaRPr lang="fi-FI" sz="1600" b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/>
              <a:t>Kielikeskus </a:t>
            </a:r>
            <a:r>
              <a:rPr lang="fi-FI" sz="1600" dirty="0"/>
              <a:t>tarjoaa paljon kielikursseja. </a:t>
            </a:r>
            <a:r>
              <a:rPr lang="fi-FI" sz="1600" dirty="0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Tarjonta </a:t>
            </a:r>
            <a:r>
              <a:rPr lang="fi-FI" sz="1600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löytyy koottuna Intossa</a:t>
            </a:r>
            <a:r>
              <a:rPr lang="fi-FI" sz="1600"/>
              <a:t>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>
                <a:solidFill>
                  <a:schemeClr val="accent4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Kielen </a:t>
            </a:r>
            <a:r>
              <a:rPr lang="fi-FI" sz="1600" dirty="0">
                <a:solidFill>
                  <a:schemeClr val="accent4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 viestinnän opintokokonaisuudet </a:t>
            </a:r>
            <a:r>
              <a:rPr lang="fi-FI" sz="1600" dirty="0"/>
              <a:t>(15 op) sopivat hyvin vapaasti valittaviin opintoihin</a:t>
            </a:r>
            <a:r>
              <a:rPr lang="fi-FI" sz="1600"/>
              <a:t>. </a:t>
            </a:r>
            <a:endParaRPr lang="fi-FI" sz="1600" b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/>
              <a:t>Ruotsin</a:t>
            </a:r>
            <a:r>
              <a:rPr lang="en-US" sz="1600" dirty="0"/>
              <a:t>/</a:t>
            </a:r>
            <a:r>
              <a:rPr lang="en-US" sz="1600" err="1"/>
              <a:t>suomen</a:t>
            </a:r>
            <a:r>
              <a:rPr lang="en-US" sz="1600"/>
              <a:t> kokeet</a:t>
            </a:r>
            <a:r>
              <a:rPr lang="en-US" sz="1600" b="0"/>
              <a:t> </a:t>
            </a:r>
            <a:r>
              <a:rPr lang="en-US" sz="1600">
                <a:solidFill>
                  <a:schemeClr val="accent4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löytyvät MyCoursesista</a:t>
            </a:r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22.8.2022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9976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769268"/>
            <a:ext cx="8207375" cy="492342"/>
          </a:xfrm>
        </p:spPr>
        <p:txBody>
          <a:bodyPr/>
          <a:lstStyle/>
          <a:p>
            <a:r>
              <a:rPr lang="fi-FI" sz="3200"/>
              <a:t>Mahdollisuus ruotsinkieliseen opetukseen: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3" y="1849388"/>
            <a:ext cx="8207374" cy="2916344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dirty="0"/>
              <a:t>MS-A0109 </a:t>
            </a:r>
            <a:r>
              <a:rPr lang="fi-FI" sz="1600" dirty="0" err="1"/>
              <a:t>Differential</a:t>
            </a:r>
            <a:r>
              <a:rPr lang="fi-FI" sz="1600" dirty="0"/>
              <a:t>- </a:t>
            </a:r>
            <a:r>
              <a:rPr lang="fi-FI" sz="1600" dirty="0" err="1"/>
              <a:t>och</a:t>
            </a:r>
            <a:r>
              <a:rPr lang="fi-FI" sz="1600" dirty="0"/>
              <a:t> </a:t>
            </a:r>
            <a:r>
              <a:rPr lang="fi-FI" sz="1600" err="1"/>
              <a:t>integralkalkyl</a:t>
            </a:r>
            <a:r>
              <a:rPr lang="fi-FI" sz="1600"/>
              <a:t> 1</a:t>
            </a:r>
            <a:endParaRPr lang="fi-FI" sz="1600" b="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dirty="0"/>
              <a:t>MS-A0509 </a:t>
            </a:r>
            <a:r>
              <a:rPr lang="sv-SE" sz="1600" dirty="0"/>
              <a:t>Grundkurs i sannolikhetskalkyl </a:t>
            </a:r>
            <a:r>
              <a:rPr lang="sv-SE" sz="1600"/>
              <a:t>och statistik</a:t>
            </a:r>
            <a:endParaRPr lang="sv-SE" sz="1600" b="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/>
              <a:t>MS-A0009 </a:t>
            </a:r>
            <a:r>
              <a:rPr lang="en-GB" sz="1600"/>
              <a:t>Matrisräkning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/>
              <a:t>MS-A0209 </a:t>
            </a:r>
            <a:r>
              <a:rPr lang="en-GB" sz="1600" dirty="0"/>
              <a:t>Differential- </a:t>
            </a:r>
            <a:r>
              <a:rPr lang="en-GB" sz="1600" dirty="0" err="1"/>
              <a:t>och</a:t>
            </a:r>
            <a:r>
              <a:rPr lang="en-GB" sz="1600" dirty="0"/>
              <a:t> </a:t>
            </a:r>
            <a:r>
              <a:rPr lang="en-GB" sz="1600" dirty="0" err="1"/>
              <a:t>integralkalkyl</a:t>
            </a:r>
            <a:r>
              <a:rPr lang="en-GB" sz="1600" dirty="0"/>
              <a:t> </a:t>
            </a:r>
            <a:r>
              <a:rPr lang="en-GB" sz="1600"/>
              <a:t>2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b="0"/>
              <a:t>Suomenkieliset </a:t>
            </a:r>
            <a:r>
              <a:rPr lang="fi-FI" sz="1600" b="0" dirty="0"/>
              <a:t>kurssit voi </a:t>
            </a:r>
            <a:r>
              <a:rPr lang="fi-FI" sz="1600" b="0"/>
              <a:t>suorittaa myös ruotsiksi</a:t>
            </a:r>
            <a:endParaRPr lang="en-GB" sz="16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22.8.2022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0988085"/>
      </p:ext>
    </p:extLst>
  </p:cSld>
  <p:clrMapOvr>
    <a:masterClrMapping/>
  </p:clrMapOvr>
</p:sld>
</file>

<file path=ppt/theme/theme1.xml><?xml version="1.0" encoding="utf-8"?>
<a:theme xmlns:a="http://schemas.openxmlformats.org/drawingml/2006/main" name="Aalto University">
  <a:themeElements>
    <a:clrScheme name="Aalto-kemia">
      <a:dk1>
        <a:sysClr val="windowText" lastClr="000000"/>
      </a:dk1>
      <a:lt1>
        <a:sysClr val="window" lastClr="FFFFFF"/>
      </a:lt1>
      <a:dk2>
        <a:srgbClr val="00965E"/>
      </a:dk2>
      <a:lt2>
        <a:srgbClr val="8C857B"/>
      </a:lt2>
      <a:accent1>
        <a:srgbClr val="00965E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2" id="{9EC093EE-0156-420A-9303-AE7E7D88C088}" vid="{F541F2B1-92BB-4B78-96C1-A64F84E5D4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CHEM_FI</Template>
  <TotalTime>0</TotalTime>
  <Words>669</Words>
  <Application>Microsoft Office PowerPoint</Application>
  <PresentationFormat>On-screen Show (16:10)</PresentationFormat>
  <Paragraphs>125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Georgia</vt:lpstr>
      <vt:lpstr>Lucida Grande</vt:lpstr>
      <vt:lpstr>Aalto University</vt:lpstr>
      <vt:lpstr>Tutkinnon rakenne </vt:lpstr>
      <vt:lpstr>Kemian tekniikan kandidaattiohjelma Intossa: </vt:lpstr>
      <vt:lpstr>Yhteystiedot</vt:lpstr>
      <vt:lpstr>Opintoneuvojat</vt:lpstr>
      <vt:lpstr>Kandidaatin tutkinnon rakenne</vt:lpstr>
      <vt:lpstr>Yhteiset opinnot 70 op</vt:lpstr>
      <vt:lpstr>Toinen kotimainen kieli</vt:lpstr>
      <vt:lpstr>Kielikeskuksen tarjonta</vt:lpstr>
      <vt:lpstr>Mahdollisuus ruotsinkieliseen opetukseen:</vt:lpstr>
      <vt:lpstr>Monialaiset opinnot</vt:lpstr>
      <vt:lpstr>Pääaine 70 op</vt:lpstr>
      <vt:lpstr>Sivuaine 20-25 op</vt:lpstr>
      <vt:lpstr>Vapaasti valittavat opinnot 15-20 op</vt:lpstr>
      <vt:lpstr>Opintojen suunnittelu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2018-09-04T05:54:02Z</dcterms:created>
  <dcterms:modified xsi:type="dcterms:W3CDTF">2022-08-22T06:36:57Z</dcterms:modified>
</cp:coreProperties>
</file>