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0" r:id="rId1"/>
  </p:sldMasterIdLst>
  <p:notesMasterIdLst>
    <p:notesMasterId r:id="rId15"/>
  </p:notesMasterIdLst>
  <p:handoutMasterIdLst>
    <p:handoutMasterId r:id="rId16"/>
  </p:handoutMasterIdLst>
  <p:sldIdLst>
    <p:sldId id="256" r:id="rId2"/>
    <p:sldId id="262" r:id="rId3"/>
    <p:sldId id="258" r:id="rId4"/>
    <p:sldId id="259" r:id="rId5"/>
    <p:sldId id="260" r:id="rId6"/>
    <p:sldId id="261" r:id="rId7"/>
    <p:sldId id="276" r:id="rId8"/>
    <p:sldId id="272" r:id="rId9"/>
    <p:sldId id="270" r:id="rId10"/>
    <p:sldId id="263" r:id="rId11"/>
    <p:sldId id="268" r:id="rId12"/>
    <p:sldId id="269" r:id="rId13"/>
    <p:sldId id="271" r:id="rId14"/>
  </p:sldIdLst>
  <p:sldSz cx="9144000" cy="5715000" type="screen16x1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7">
          <p15:clr>
            <a:srgbClr val="A4A3A4"/>
          </p15:clr>
        </p15:guide>
        <p15:guide id="2" orient="horz" pos="3070">
          <p15:clr>
            <a:srgbClr val="A4A3A4"/>
          </p15:clr>
        </p15:guide>
        <p15:guide id="3" pos="295">
          <p15:clr>
            <a:srgbClr val="A4A3A4"/>
          </p15:clr>
        </p15:guide>
        <p15:guide id="4"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EF3340"/>
    <a:srgbClr val="FFCD00"/>
    <a:srgbClr val="005EB8"/>
    <a:srgbClr val="FFCDB8"/>
    <a:srgbClr val="FFCF06"/>
    <a:srgbClr val="F8C704"/>
    <a:srgbClr val="EFC002"/>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Objects="1">
      <p:cViewPr>
        <p:scale>
          <a:sx n="190" d="100"/>
          <a:sy n="190" d="100"/>
        </p:scale>
        <p:origin x="2381" y="1085"/>
      </p:cViewPr>
      <p:guideLst>
        <p:guide orient="horz" pos="167"/>
        <p:guide orient="horz" pos="3070"/>
        <p:guide pos="295"/>
        <p:guide pos="5465"/>
      </p:guideLst>
    </p:cSldViewPr>
  </p:slideViewPr>
  <p:notesTextViewPr>
    <p:cViewPr>
      <p:scale>
        <a:sx n="100" d="100"/>
        <a:sy n="100" d="100"/>
      </p:scale>
      <p:origin x="0" y="0"/>
    </p:cViewPr>
  </p:notesTextViewPr>
  <p:sorterViewPr>
    <p:cViewPr>
      <p:scale>
        <a:sx n="184" d="100"/>
        <a:sy n="18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8/22/2022</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81337A6-C487-9645-B543-6BBD05A1D191}" type="slidenum">
              <a:rPr lang="fi-FI"/>
              <a:pPr>
                <a:defRPr/>
              </a:pPr>
              <a:t>‹#›</a:t>
            </a:fld>
            <a:endParaRPr lang="fi-FI"/>
          </a:p>
        </p:txBody>
      </p:sp>
    </p:spTree>
    <p:extLst>
      <p:ext uri="{BB962C8B-B14F-4D97-AF65-F5344CB8AC3E}">
        <p14:creationId xmlns:p14="http://schemas.microsoft.com/office/powerpoint/2010/main" val="3824539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1FE7B0BA-8FA8-3A4A-9820-CF1299A8B616}" type="datetime1">
              <a:rPr lang="fi-FI"/>
              <a:pPr>
                <a:defRPr/>
              </a:pPr>
              <a:t>22.8.2022</a:t>
            </a:fld>
            <a:endParaRPr lang="fi-FI"/>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66A5FF2-0573-2649-A39A-26FA52E05379}" type="slidenum">
              <a:rPr lang="fi-FI"/>
              <a:pPr>
                <a:defRPr/>
              </a:pPr>
              <a:t>‹#›</a:t>
            </a:fld>
            <a:endParaRPr lang="fi-FI"/>
          </a:p>
        </p:txBody>
      </p:sp>
    </p:spTree>
    <p:extLst>
      <p:ext uri="{BB962C8B-B14F-4D97-AF65-F5344CB8AC3E}">
        <p14:creationId xmlns:p14="http://schemas.microsoft.com/office/powerpoint/2010/main" val="309729138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3" y="1417341"/>
            <a:ext cx="8207375" cy="2952327"/>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6"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1264"/>
            <a:ext cx="1716088" cy="1711325"/>
          </a:xfrm>
          <a:prstGeom prst="rect">
            <a:avLst/>
          </a:prstGeom>
        </p:spPr>
      </p:pic>
    </p:spTree>
    <p:extLst>
      <p:ext uri="{BB962C8B-B14F-4D97-AF65-F5344CB8AC3E}">
        <p14:creationId xmlns:p14="http://schemas.microsoft.com/office/powerpoint/2010/main" val="407110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636"/>
            <a:ext cx="8207375" cy="2952032"/>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1264"/>
            <a:ext cx="1716088" cy="1711325"/>
          </a:xfrm>
          <a:prstGeom prst="rect">
            <a:avLst/>
          </a:prstGeom>
        </p:spPr>
      </p:pic>
    </p:spTree>
    <p:extLst>
      <p:ext uri="{BB962C8B-B14F-4D97-AF65-F5344CB8AC3E}">
        <p14:creationId xmlns:p14="http://schemas.microsoft.com/office/powerpoint/2010/main" val="118822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chemeClr val="tx2"/>
                </a:solidFill>
              </a:defRPr>
            </a:lvl1pPr>
          </a:lstStyle>
          <a:p>
            <a:r>
              <a:rPr lang="en-US"/>
              <a:t>Click to edit Master title style</a:t>
            </a:r>
            <a:endParaRPr lang="en-US" dirty="0"/>
          </a:p>
        </p:txBody>
      </p:sp>
      <p:sp>
        <p:nvSpPr>
          <p:cNvPr id="17" name="Subtitle 2"/>
          <p:cNvSpPr>
            <a:spLocks noGrp="1"/>
          </p:cNvSpPr>
          <p:nvPr>
            <p:ph type="subTitle" idx="1"/>
          </p:nvPr>
        </p:nvSpPr>
        <p:spPr>
          <a:xfrm>
            <a:off x="468314" y="4429748"/>
            <a:ext cx="5388448"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1"/>
            <a:ext cx="1716088" cy="1711325"/>
          </a:xfrm>
          <a:prstGeom prst="rect">
            <a:avLst/>
          </a:prstGeom>
        </p:spPr>
      </p:pic>
    </p:spTree>
    <p:extLst>
      <p:ext uri="{BB962C8B-B14F-4D97-AF65-F5344CB8AC3E}">
        <p14:creationId xmlns:p14="http://schemas.microsoft.com/office/powerpoint/2010/main" val="112927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3" y="1657740"/>
            <a:ext cx="3319477" cy="2694083"/>
          </a:xfrm>
          <a:prstGeom prst="rect">
            <a:avLst/>
          </a:prstGeom>
        </p:spPr>
        <p:txBody>
          <a:bodyPr lIns="0" tIns="0" rIns="0" bIns="0" anchor="t">
            <a:noAutofit/>
          </a:bodyPr>
          <a:lstStyle>
            <a:lvl1pPr algn="l">
              <a:lnSpc>
                <a:spcPct val="80000"/>
              </a:lnSpc>
              <a:defRPr sz="6000" b="1" spc="-200">
                <a:solidFill>
                  <a:schemeClr val="tx2"/>
                </a:solidFill>
              </a:defRPr>
            </a:lvl1pPr>
          </a:lstStyle>
          <a:p>
            <a:r>
              <a:rPr lang="en-US"/>
              <a:t>Click to edit Master title style</a:t>
            </a:r>
            <a:endParaRPr lang="en-US" dirty="0"/>
          </a:p>
        </p:txBody>
      </p:sp>
      <p:sp>
        <p:nvSpPr>
          <p:cNvPr id="17" name="Subtitle 2"/>
          <p:cNvSpPr>
            <a:spLocks noGrp="1"/>
          </p:cNvSpPr>
          <p:nvPr>
            <p:ph type="subTitle" idx="1"/>
          </p:nvPr>
        </p:nvSpPr>
        <p:spPr>
          <a:xfrm>
            <a:off x="468313" y="4531740"/>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a:t>Click icon to add picture</a:t>
            </a:r>
            <a:endParaRPr lang="fi-FI" noProof="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1"/>
            <a:ext cx="1716088" cy="1711325"/>
          </a:xfrm>
          <a:prstGeom prst="rect">
            <a:avLst/>
          </a:prstGeom>
        </p:spPr>
      </p:pic>
    </p:spTree>
    <p:extLst>
      <p:ext uri="{BB962C8B-B14F-4D97-AF65-F5344CB8AC3E}">
        <p14:creationId xmlns:p14="http://schemas.microsoft.com/office/powerpoint/2010/main" val="393504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cxnSp>
        <p:nvCxnSpPr>
          <p:cNvPr id="7"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26456" cy="960977"/>
          </a:xfrm>
          <a:prstGeom prst="rect">
            <a:avLst/>
          </a:prstGeom>
        </p:spPr>
      </p:pic>
    </p:spTree>
    <p:extLst>
      <p:ext uri="{BB962C8B-B14F-4D97-AF65-F5344CB8AC3E}">
        <p14:creationId xmlns:p14="http://schemas.microsoft.com/office/powerpoint/2010/main" val="183687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en-US"/>
              <a:t>Click to edit Master title style</a:t>
            </a:r>
            <a:endParaRPr lang="en-US" dirty="0"/>
          </a:p>
        </p:txBody>
      </p:sp>
      <p:sp>
        <p:nvSpPr>
          <p:cNvPr id="10" name="Content Placeholder 10"/>
          <p:cNvSpPr>
            <a:spLocks noGrp="1"/>
          </p:cNvSpPr>
          <p:nvPr>
            <p:ph sz="quarter" idx="14"/>
          </p:nvPr>
        </p:nvSpPr>
        <p:spPr>
          <a:xfrm>
            <a:off x="468314" y="1261611"/>
            <a:ext cx="8207374"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12"/>
          <p:cNvSpPr>
            <a:spLocks noGrp="1"/>
          </p:cNvSpPr>
          <p:nvPr>
            <p:ph type="dt" sz="half" idx="15"/>
          </p:nvPr>
        </p:nvSpPr>
        <p:spPr/>
        <p:txBody>
          <a:bodyPr/>
          <a:lstStyle>
            <a:lvl1pPr>
              <a:defRPr/>
            </a:lvl1pPr>
          </a:lstStyle>
          <a:p>
            <a:pPr>
              <a:defRPr/>
            </a:pPr>
            <a:fld id="{24CBB682-87B2-4236-AF78-B49807E7713E}" type="datetime1">
              <a:rPr lang="fi-FI" smtClean="0"/>
              <a:t>22.8.2022</a:t>
            </a:fld>
            <a:endParaRPr lang="fi-FI"/>
          </a:p>
        </p:txBody>
      </p:sp>
      <p:sp>
        <p:nvSpPr>
          <p:cNvPr id="7" name="Footer Placeholder 13"/>
          <p:cNvSpPr>
            <a:spLocks noGrp="1"/>
          </p:cNvSpPr>
          <p:nvPr>
            <p:ph type="ftr" sz="quarter" idx="16"/>
          </p:nvPr>
        </p:nvSpPr>
        <p:spPr/>
        <p:txBody>
          <a:bodyPr/>
          <a:lstStyle>
            <a:lvl1pPr>
              <a:defRPr/>
            </a:lvl1pPr>
          </a:lstStyle>
          <a:p>
            <a:pPr>
              <a:defRPr/>
            </a:pPr>
            <a:endParaRPr lang="fi-FI"/>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a:p>
        </p:txBody>
      </p:sp>
      <p:cxnSp>
        <p:nvCxnSpPr>
          <p:cNvPr id="12" name="Straight Connector 4"/>
          <p:cNvCxnSpPr/>
          <p:nvPr userDrawn="1"/>
        </p:nvCxnSpPr>
        <p:spPr>
          <a:xfrm>
            <a:off x="468313" y="4873007"/>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9"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26456" cy="960977"/>
          </a:xfrm>
          <a:prstGeom prst="rect">
            <a:avLst/>
          </a:prstGeom>
        </p:spPr>
      </p:pic>
    </p:spTree>
    <p:extLst>
      <p:ext uri="{BB962C8B-B14F-4D97-AF65-F5344CB8AC3E}">
        <p14:creationId xmlns:p14="http://schemas.microsoft.com/office/powerpoint/2010/main" val="381070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265113"/>
            <a:ext cx="8212380" cy="9964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3308"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40" name="Content Placeholder 10"/>
          <p:cNvSpPr>
            <a:spLocks noGrp="1"/>
          </p:cNvSpPr>
          <p:nvPr>
            <p:ph sz="quarter" idx="18"/>
          </p:nvPr>
        </p:nvSpPr>
        <p:spPr>
          <a:xfrm>
            <a:off x="4687609"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10"/>
          <p:cNvSpPr>
            <a:spLocks noGrp="1"/>
          </p:cNvSpPr>
          <p:nvPr>
            <p:ph type="dt" sz="half" idx="19"/>
          </p:nvPr>
        </p:nvSpPr>
        <p:spPr/>
        <p:txBody>
          <a:bodyPr/>
          <a:lstStyle>
            <a:lvl1pPr>
              <a:defRPr/>
            </a:lvl1pPr>
          </a:lstStyle>
          <a:p>
            <a:pPr>
              <a:defRPr/>
            </a:pPr>
            <a:fld id="{686F12C3-4421-43A0-8844-8188FCFDF52F}" type="datetime1">
              <a:rPr lang="fi-FI" smtClean="0"/>
              <a:t>22.8.2022</a:t>
            </a:fld>
            <a:endParaRPr lang="fi-FI"/>
          </a:p>
        </p:txBody>
      </p:sp>
      <p:sp>
        <p:nvSpPr>
          <p:cNvPr id="8" name="Footer Placeholder 11"/>
          <p:cNvSpPr>
            <a:spLocks noGrp="1"/>
          </p:cNvSpPr>
          <p:nvPr>
            <p:ph type="ftr" sz="quarter" idx="20"/>
          </p:nvPr>
        </p:nvSpPr>
        <p:spPr/>
        <p:txBody>
          <a:bodyPr/>
          <a:lstStyle>
            <a:lvl1pPr>
              <a:defRPr/>
            </a:lvl1pPr>
          </a:lstStyle>
          <a:p>
            <a:pPr>
              <a:defRPr/>
            </a:pPr>
            <a:endParaRPr lang="fi-FI"/>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pPr>
                <a:defRPr/>
              </a:pPr>
              <a:t>‹#›</a:t>
            </a:fld>
            <a:endParaRPr lang="fi-FI"/>
          </a:p>
        </p:txBody>
      </p:sp>
      <p:cxnSp>
        <p:nvCxnSpPr>
          <p:cNvPr id="13" name="Straight Connector 4"/>
          <p:cNvCxnSpPr/>
          <p:nvPr userDrawn="1"/>
        </p:nvCxnSpPr>
        <p:spPr>
          <a:xfrm>
            <a:off x="468313" y="4873007"/>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2"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26456" cy="960977"/>
          </a:xfrm>
          <a:prstGeom prst="rect">
            <a:avLst/>
          </a:prstGeom>
        </p:spPr>
      </p:pic>
    </p:spTree>
    <p:extLst>
      <p:ext uri="{BB962C8B-B14F-4D97-AF65-F5344CB8AC3E}">
        <p14:creationId xmlns:p14="http://schemas.microsoft.com/office/powerpoint/2010/main" val="2820082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5017740"/>
            <a:ext cx="3619500" cy="13229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a:p>
        </p:txBody>
      </p:sp>
      <p:sp>
        <p:nvSpPr>
          <p:cNvPr id="8" name="Date Placeholder 7"/>
          <p:cNvSpPr>
            <a:spLocks noGrp="1"/>
          </p:cNvSpPr>
          <p:nvPr>
            <p:ph type="dt" sz="half" idx="2"/>
          </p:nvPr>
        </p:nvSpPr>
        <p:spPr>
          <a:xfrm>
            <a:off x="5056956" y="5150032"/>
            <a:ext cx="3619500" cy="15478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ED520173-7D7F-4FBC-A781-33E654CAA422}" type="datetime1">
              <a:rPr lang="fi-FI" smtClean="0"/>
              <a:t>22.8.2022</a:t>
            </a:fld>
            <a:endParaRPr lang="fi-FI"/>
          </a:p>
        </p:txBody>
      </p:sp>
      <p:sp>
        <p:nvSpPr>
          <p:cNvPr id="9" name="Slide Number Placeholder 8"/>
          <p:cNvSpPr>
            <a:spLocks noGrp="1"/>
          </p:cNvSpPr>
          <p:nvPr>
            <p:ph type="sldNum" sz="quarter" idx="4"/>
          </p:nvPr>
        </p:nvSpPr>
        <p:spPr>
          <a:xfrm>
            <a:off x="5056956" y="5304814"/>
            <a:ext cx="3619500" cy="1349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05BCDE0-955E-2A43-932A-046BF80DB991}"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4747" r:id="rId1"/>
    <p:sldLayoutId id="2147484751" r:id="rId2"/>
    <p:sldLayoutId id="2147484753" r:id="rId3"/>
    <p:sldLayoutId id="2147484756" r:id="rId4"/>
    <p:sldLayoutId id="2147484759" r:id="rId5"/>
    <p:sldLayoutId id="2147484762" r:id="rId6"/>
    <p:sldLayoutId id="2147484765" r:id="rId7"/>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nto.aalto.fi/display/svkandchem/Undervisningsplan+2022-2024"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into.aalto.fi/pages/viewpage.action?pageId=64128176"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mailto:studieradgivare-chem@aalto.fi" TargetMode="External"/><Relationship Id="rId2" Type="http://schemas.openxmlformats.org/officeDocument/2006/relationships/hyperlink" Target="https://wiki.aalto.fi/pages/viewpage.action?pageId=175512430"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into.aalto.fi/display/svkandchem/Kemiteknik" TargetMode="External"/><Relationship Id="rId2" Type="http://schemas.openxmlformats.org/officeDocument/2006/relationships/hyperlink" Target="https://into.aalto.fi/display/fikandche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mailto:jenny.tors@aalto.fi" TargetMode="External"/><Relationship Id="rId2" Type="http://schemas.openxmlformats.org/officeDocument/2006/relationships/hyperlink" Target="mailto:f&#246;rnamn.efternamn@aalto.fi" TargetMode="External"/><Relationship Id="rId1" Type="http://schemas.openxmlformats.org/officeDocument/2006/relationships/slideLayout" Target="../slideLayouts/slideLayout6.xml"/><Relationship Id="rId4" Type="http://schemas.openxmlformats.org/officeDocument/2006/relationships/hyperlink" Target="https://into.aalto.fi/display/svkandchem/Kontak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studieradgivare-chem@aalto.fi" TargetMode="External"/><Relationship Id="rId2" Type="http://schemas.openxmlformats.org/officeDocument/2006/relationships/hyperlink" Target="mailto:kandi-neuvojat-chem@aalto.fi" TargetMode="External"/><Relationship Id="rId1" Type="http://schemas.openxmlformats.org/officeDocument/2006/relationships/slideLayout" Target="../slideLayouts/slideLayout6.xml"/><Relationship Id="rId5" Type="http://schemas.openxmlformats.org/officeDocument/2006/relationships/hyperlink" Target="https://into.aalto.fi/display/svkandchem/Kontakt" TargetMode="External"/><Relationship Id="rId4" Type="http://schemas.openxmlformats.org/officeDocument/2006/relationships/hyperlink" Target="mailto:kv-neuvoja-chem@aalto.fi"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into.aalto.fi/display/svopinnot/Undervisning" TargetMode="External"/><Relationship Id="rId2" Type="http://schemas.openxmlformats.org/officeDocument/2006/relationships/hyperlink" Target="https://into.aalto.fi/pages/viewpage.action?pageId=1197259" TargetMode="External"/><Relationship Id="rId1" Type="http://schemas.openxmlformats.org/officeDocument/2006/relationships/slideLayout" Target="../slideLayouts/slideLayout6.xml"/><Relationship Id="rId5" Type="http://schemas.openxmlformats.org/officeDocument/2006/relationships/hyperlink" Target="https://mycourses.aalto.fi/course/view.php?id=23472" TargetMode="External"/><Relationship Id="rId4" Type="http://schemas.openxmlformats.org/officeDocument/2006/relationships/hyperlink" Target="https://into.aalto.fi/pages/viewpage.action?pageId=1236011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into.aalto.fi/display/fiopinnot/University+Wide+Studies"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3204"/>
            <a:ext cx="8207375" cy="2952327"/>
          </a:xfrm>
        </p:spPr>
        <p:txBody>
          <a:bodyPr/>
          <a:lstStyle/>
          <a:p>
            <a:r>
              <a:rPr lang="fi-FI" sz="5400" dirty="0" err="1"/>
              <a:t>Utbildningens</a:t>
            </a:r>
            <a:r>
              <a:rPr lang="fi-FI" sz="5400" dirty="0"/>
              <a:t> </a:t>
            </a:r>
            <a:r>
              <a:rPr lang="fi-FI" sz="5400" dirty="0" err="1"/>
              <a:t>struktur</a:t>
            </a:r>
            <a:r>
              <a:rPr lang="fi-FI" sz="5400" dirty="0"/>
              <a:t> </a:t>
            </a:r>
          </a:p>
        </p:txBody>
      </p:sp>
      <p:sp>
        <p:nvSpPr>
          <p:cNvPr id="3" name="Subtitle 2"/>
          <p:cNvSpPr>
            <a:spLocks noGrp="1"/>
          </p:cNvSpPr>
          <p:nvPr>
            <p:ph type="subTitle" idx="1"/>
          </p:nvPr>
        </p:nvSpPr>
        <p:spPr/>
        <p:txBody>
          <a:bodyPr/>
          <a:lstStyle/>
          <a:p>
            <a:r>
              <a:rPr lang="fi-FI"/>
              <a:t>Kari Lehti 30.8.2022</a:t>
            </a:r>
            <a:endParaRPr lang="fi-FI" dirty="0"/>
          </a:p>
        </p:txBody>
      </p:sp>
    </p:spTree>
    <p:extLst>
      <p:ext uri="{BB962C8B-B14F-4D97-AF65-F5344CB8AC3E}">
        <p14:creationId xmlns:p14="http://schemas.microsoft.com/office/powerpoint/2010/main" val="2022771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9081" y="410186"/>
            <a:ext cx="8207375" cy="996498"/>
          </a:xfrm>
        </p:spPr>
        <p:txBody>
          <a:bodyPr/>
          <a:lstStyle/>
          <a:p>
            <a:r>
              <a:rPr lang="fi-FI" dirty="0" err="1"/>
              <a:t>Huvudämne</a:t>
            </a:r>
            <a:r>
              <a:rPr lang="fi-FI" dirty="0"/>
              <a:t> 70 sp</a:t>
            </a:r>
            <a:endParaRPr lang="en-GB" dirty="0"/>
          </a:p>
        </p:txBody>
      </p:sp>
      <p:sp>
        <p:nvSpPr>
          <p:cNvPr id="3" name="Content Placeholder 2"/>
          <p:cNvSpPr>
            <a:spLocks noGrp="1"/>
          </p:cNvSpPr>
          <p:nvPr>
            <p:ph sz="quarter" idx="14"/>
          </p:nvPr>
        </p:nvSpPr>
        <p:spPr/>
        <p:txBody>
          <a:bodyPr/>
          <a:lstStyle/>
          <a:p>
            <a:pPr marL="342900" indent="-342900">
              <a:spcBef>
                <a:spcPts val="600"/>
              </a:spcBef>
              <a:spcAft>
                <a:spcPts val="600"/>
              </a:spcAft>
              <a:buFont typeface="Arial" panose="020B0604020202020204" pitchFamily="34" charset="0"/>
              <a:buChar char="•"/>
            </a:pPr>
            <a:r>
              <a:rPr lang="fi-FI" sz="1800" dirty="0">
                <a:latin typeface="+mn-lt"/>
              </a:rPr>
              <a:t>Tre </a:t>
            </a:r>
            <a:r>
              <a:rPr lang="fi-FI" sz="1800" dirty="0" err="1">
                <a:latin typeface="+mn-lt"/>
              </a:rPr>
              <a:t>huvudämnen</a:t>
            </a:r>
            <a:r>
              <a:rPr lang="fi-FI" sz="1800" dirty="0">
                <a:latin typeface="+mn-lt"/>
              </a:rPr>
              <a:t>:</a:t>
            </a:r>
          </a:p>
          <a:p>
            <a:pPr marL="580500" lvl="1" indent="-342900">
              <a:spcBef>
                <a:spcPts val="0"/>
              </a:spcBef>
              <a:spcAft>
                <a:spcPts val="0"/>
              </a:spcAft>
              <a:buFont typeface="Arial" panose="020B0604020202020204" pitchFamily="34" charset="0"/>
              <a:buChar char="•"/>
            </a:pPr>
            <a:r>
              <a:rPr lang="fi-FI" sz="1800" dirty="0" err="1">
                <a:latin typeface="+mn-lt"/>
              </a:rPr>
              <a:t>Bioprodukter</a:t>
            </a:r>
            <a:endParaRPr lang="fi-FI" sz="1800" dirty="0">
              <a:latin typeface="+mn-lt"/>
            </a:endParaRPr>
          </a:p>
          <a:p>
            <a:pPr marL="580500" lvl="1" indent="-342900">
              <a:spcBef>
                <a:spcPts val="0"/>
              </a:spcBef>
              <a:spcAft>
                <a:spcPts val="0"/>
              </a:spcAft>
              <a:buFont typeface="Arial" panose="020B0604020202020204" pitchFamily="34" charset="0"/>
              <a:buChar char="•"/>
            </a:pPr>
            <a:r>
              <a:rPr lang="fi-FI" sz="1800" dirty="0">
                <a:latin typeface="+mn-lt"/>
              </a:rPr>
              <a:t>Kemi </a:t>
            </a:r>
            <a:r>
              <a:rPr lang="fi-FI" sz="1800" dirty="0" err="1">
                <a:latin typeface="+mn-lt"/>
              </a:rPr>
              <a:t>och</a:t>
            </a:r>
            <a:r>
              <a:rPr lang="fi-FI" sz="1800" dirty="0">
                <a:latin typeface="+mn-lt"/>
              </a:rPr>
              <a:t> </a:t>
            </a:r>
            <a:r>
              <a:rPr lang="fi-FI" sz="1800" dirty="0" err="1">
                <a:latin typeface="+mn-lt"/>
              </a:rPr>
              <a:t>materialvetenskap</a:t>
            </a:r>
            <a:endParaRPr lang="fi-FI" sz="1800" dirty="0">
              <a:latin typeface="+mn-lt"/>
            </a:endParaRPr>
          </a:p>
          <a:p>
            <a:pPr marL="580500" lvl="1" indent="-342900">
              <a:spcBef>
                <a:spcPts val="0"/>
              </a:spcBef>
              <a:spcAft>
                <a:spcPts val="0"/>
              </a:spcAft>
              <a:buFont typeface="Arial" panose="020B0604020202020204" pitchFamily="34" charset="0"/>
              <a:buChar char="•"/>
            </a:pPr>
            <a:r>
              <a:rPr lang="fi-FI" sz="1800" dirty="0" err="1">
                <a:latin typeface="+mn-lt"/>
              </a:rPr>
              <a:t>Kemiteknik</a:t>
            </a:r>
            <a:r>
              <a:rPr lang="fi-FI" sz="1800" dirty="0">
                <a:latin typeface="+mn-lt"/>
              </a:rPr>
              <a:t> </a:t>
            </a:r>
            <a:r>
              <a:rPr lang="fi-FI" sz="1800" dirty="0" err="1">
                <a:latin typeface="+mn-lt"/>
              </a:rPr>
              <a:t>och</a:t>
            </a:r>
            <a:r>
              <a:rPr lang="fi-FI" sz="1800" dirty="0">
                <a:latin typeface="+mn-lt"/>
              </a:rPr>
              <a:t> </a:t>
            </a:r>
            <a:r>
              <a:rPr lang="fi-FI" sz="1800" dirty="0" err="1">
                <a:latin typeface="+mn-lt"/>
              </a:rPr>
              <a:t>processer</a:t>
            </a:r>
            <a:endParaRPr lang="fi-FI" sz="1800" dirty="0">
              <a:latin typeface="+mn-lt"/>
            </a:endParaRPr>
          </a:p>
          <a:p>
            <a:pPr marL="342900" indent="-342900">
              <a:spcBef>
                <a:spcPts val="600"/>
              </a:spcBef>
              <a:spcAft>
                <a:spcPts val="0"/>
              </a:spcAft>
              <a:buFont typeface="Arial" panose="020B0604020202020204" pitchFamily="34" charset="0"/>
              <a:buChar char="•"/>
            </a:pPr>
            <a:r>
              <a:rPr lang="fi-FI" sz="1800" dirty="0" err="1">
                <a:latin typeface="+mn-lt"/>
              </a:rPr>
              <a:t>Kandidatarbetet</a:t>
            </a:r>
            <a:r>
              <a:rPr lang="fi-FI" sz="1800" dirty="0">
                <a:latin typeface="+mn-lt"/>
              </a:rPr>
              <a:t> </a:t>
            </a:r>
            <a:r>
              <a:rPr lang="fi-FI" sz="1800" dirty="0" err="1">
                <a:latin typeface="+mn-lt"/>
              </a:rPr>
              <a:t>och</a:t>
            </a:r>
            <a:r>
              <a:rPr lang="fi-FI" sz="1800" dirty="0">
                <a:latin typeface="+mn-lt"/>
              </a:rPr>
              <a:t> –</a:t>
            </a:r>
            <a:r>
              <a:rPr lang="fi-FI" sz="1800" dirty="0" err="1">
                <a:latin typeface="+mn-lt"/>
              </a:rPr>
              <a:t>seminariet</a:t>
            </a:r>
            <a:r>
              <a:rPr lang="fi-FI" sz="1800" dirty="0">
                <a:latin typeface="+mn-lt"/>
              </a:rPr>
              <a:t> </a:t>
            </a:r>
            <a:r>
              <a:rPr lang="fi-FI" sz="1800" dirty="0" err="1">
                <a:latin typeface="+mn-lt"/>
              </a:rPr>
              <a:t>är</a:t>
            </a:r>
            <a:r>
              <a:rPr lang="fi-FI" sz="1800" dirty="0">
                <a:latin typeface="+mn-lt"/>
              </a:rPr>
              <a:t> del av </a:t>
            </a:r>
            <a:r>
              <a:rPr lang="fi-FI" sz="1800" dirty="0" err="1">
                <a:latin typeface="+mn-lt"/>
              </a:rPr>
              <a:t>huvudämnets</a:t>
            </a:r>
            <a:r>
              <a:rPr lang="fi-FI" sz="1800" dirty="0">
                <a:latin typeface="+mn-lt"/>
              </a:rPr>
              <a:t> </a:t>
            </a:r>
            <a:r>
              <a:rPr lang="fi-FI" sz="1800" dirty="0" err="1">
                <a:latin typeface="+mn-lt"/>
              </a:rPr>
              <a:t>studier</a:t>
            </a:r>
            <a:r>
              <a:rPr lang="fi-FI" sz="1800" dirty="0">
                <a:latin typeface="+mn-lt"/>
              </a:rPr>
              <a:t> </a:t>
            </a:r>
          </a:p>
          <a:p>
            <a:pPr marL="342900" indent="-342900">
              <a:spcBef>
                <a:spcPts val="600"/>
              </a:spcBef>
              <a:spcAft>
                <a:spcPts val="0"/>
              </a:spcAft>
              <a:buFont typeface="Arial" panose="020B0604020202020204" pitchFamily="34" charset="0"/>
              <a:buChar char="•"/>
            </a:pPr>
            <a:r>
              <a:rPr lang="fi-FI" sz="1800" dirty="0">
                <a:latin typeface="+mn-lt"/>
              </a:rPr>
              <a:t>Du </a:t>
            </a:r>
            <a:r>
              <a:rPr lang="fi-FI" sz="1800" dirty="0" err="1">
                <a:latin typeface="+mn-lt"/>
              </a:rPr>
              <a:t>kan</a:t>
            </a:r>
            <a:r>
              <a:rPr lang="fi-FI" sz="1800" dirty="0">
                <a:latin typeface="+mn-lt"/>
              </a:rPr>
              <a:t> </a:t>
            </a:r>
            <a:r>
              <a:rPr lang="fi-FI" sz="1800" dirty="0" err="1">
                <a:latin typeface="+mn-lt"/>
              </a:rPr>
              <a:t>fritt</a:t>
            </a:r>
            <a:r>
              <a:rPr lang="fi-FI" sz="1800" dirty="0">
                <a:latin typeface="+mn-lt"/>
              </a:rPr>
              <a:t> </a:t>
            </a:r>
            <a:r>
              <a:rPr lang="fi-FI" sz="1800" dirty="0" err="1">
                <a:latin typeface="+mn-lt"/>
              </a:rPr>
              <a:t>välja</a:t>
            </a:r>
            <a:r>
              <a:rPr lang="fi-FI" sz="1800" dirty="0">
                <a:latin typeface="+mn-lt"/>
              </a:rPr>
              <a:t> </a:t>
            </a:r>
            <a:r>
              <a:rPr lang="fi-FI" sz="1800" dirty="0" err="1">
                <a:latin typeface="+mn-lt"/>
              </a:rPr>
              <a:t>huvudämne</a:t>
            </a:r>
            <a:r>
              <a:rPr lang="fi-FI" sz="1800">
                <a:latin typeface="+mn-lt"/>
              </a:rPr>
              <a:t>. Det officiella </a:t>
            </a:r>
            <a:r>
              <a:rPr lang="fi-FI" sz="1800" dirty="0">
                <a:latin typeface="+mn-lt"/>
              </a:rPr>
              <a:t>v</a:t>
            </a:r>
            <a:r>
              <a:rPr lang="fi-FI" sz="1800">
                <a:latin typeface="+mn-lt"/>
              </a:rPr>
              <a:t>alet </a:t>
            </a:r>
            <a:r>
              <a:rPr lang="fi-FI" sz="1800" dirty="0" err="1">
                <a:latin typeface="+mn-lt"/>
              </a:rPr>
              <a:t>görs</a:t>
            </a:r>
            <a:r>
              <a:rPr lang="fi-FI" sz="1800" dirty="0">
                <a:latin typeface="+mn-lt"/>
              </a:rPr>
              <a:t> i </a:t>
            </a:r>
            <a:r>
              <a:rPr lang="fi-FI" sz="1800" dirty="0" err="1">
                <a:latin typeface="+mn-lt"/>
              </a:rPr>
              <a:t>maj</a:t>
            </a:r>
            <a:r>
              <a:rPr lang="fi-FI" sz="1800" dirty="0">
                <a:latin typeface="+mn-lt"/>
              </a:rPr>
              <a:t> </a:t>
            </a:r>
            <a:r>
              <a:rPr lang="fi-FI" sz="1800" dirty="0" err="1">
                <a:latin typeface="+mn-lt"/>
              </a:rPr>
              <a:t>under</a:t>
            </a:r>
            <a:r>
              <a:rPr lang="fi-FI" sz="1800" dirty="0">
                <a:latin typeface="+mn-lt"/>
              </a:rPr>
              <a:t> </a:t>
            </a:r>
            <a:r>
              <a:rPr lang="fi-FI" sz="1800" dirty="0" err="1">
                <a:latin typeface="+mn-lt"/>
              </a:rPr>
              <a:t>det</a:t>
            </a:r>
            <a:r>
              <a:rPr lang="fi-FI" sz="1800" dirty="0">
                <a:latin typeface="+mn-lt"/>
              </a:rPr>
              <a:t> </a:t>
            </a:r>
            <a:r>
              <a:rPr lang="fi-FI" sz="1800" dirty="0" err="1">
                <a:latin typeface="+mn-lt"/>
              </a:rPr>
              <a:t>första</a:t>
            </a:r>
            <a:r>
              <a:rPr lang="fi-FI" sz="1800" dirty="0">
                <a:latin typeface="+mn-lt"/>
              </a:rPr>
              <a:t> </a:t>
            </a:r>
            <a:r>
              <a:rPr lang="fi-FI" sz="1800" dirty="0" err="1">
                <a:latin typeface="+mn-lt"/>
              </a:rPr>
              <a:t>studieåret</a:t>
            </a:r>
            <a:r>
              <a:rPr lang="fi-FI" sz="1800" dirty="0">
                <a:latin typeface="+mn-lt"/>
              </a:rPr>
              <a:t>. </a:t>
            </a:r>
          </a:p>
          <a:p>
            <a:pPr marL="342900" indent="-342900">
              <a:spcBef>
                <a:spcPts val="600"/>
              </a:spcBef>
              <a:spcAft>
                <a:spcPts val="0"/>
              </a:spcAft>
              <a:buFont typeface="Arial" panose="020B0604020202020204" pitchFamily="34" charset="0"/>
              <a:buChar char="•"/>
            </a:pPr>
            <a:r>
              <a:rPr lang="en-US" sz="1800">
                <a:solidFill>
                  <a:schemeClr val="accent4"/>
                </a:solidFill>
                <a:latin typeface="+mn-lt"/>
                <a:ea typeface="ＭＳ Ｐゴシック" panose="020B0600070205080204" pitchFamily="34" charset="-128"/>
                <a:hlinkClick r:id="rId2">
                  <a:extLst>
                    <a:ext uri="{A12FA001-AC4F-418D-AE19-62706E023703}">
                      <ahyp:hlinkClr xmlns:ahyp="http://schemas.microsoft.com/office/drawing/2018/hyperlinkcolor" val="tx"/>
                    </a:ext>
                  </a:extLst>
                </a:hlinkClick>
              </a:rPr>
              <a:t>Huvudämnenas info i Into</a:t>
            </a:r>
            <a:endParaRPr lang="fi-FI" sz="1800" dirty="0">
              <a:solidFill>
                <a:schemeClr val="accent4"/>
              </a:solidFill>
              <a:latin typeface="+mn-lt"/>
              <a:ea typeface="ＭＳ Ｐゴシック" panose="020B0600070205080204" pitchFamily="34" charset="-128"/>
            </a:endParaRPr>
          </a:p>
          <a:p>
            <a:pPr lvl="1" indent="0">
              <a:buNone/>
            </a:pPr>
            <a:endParaRPr lang="en-GB"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22.8.2022</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10</a:t>
            </a:fld>
            <a:endParaRPr lang="fi-FI"/>
          </a:p>
        </p:txBody>
      </p:sp>
    </p:spTree>
    <p:extLst>
      <p:ext uri="{BB962C8B-B14F-4D97-AF65-F5344CB8AC3E}">
        <p14:creationId xmlns:p14="http://schemas.microsoft.com/office/powerpoint/2010/main" val="1165221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907" y="436760"/>
            <a:ext cx="8207375" cy="996498"/>
          </a:xfrm>
        </p:spPr>
        <p:txBody>
          <a:bodyPr/>
          <a:lstStyle/>
          <a:p>
            <a:r>
              <a:rPr lang="fi-FI" dirty="0" err="1"/>
              <a:t>Biämne</a:t>
            </a:r>
            <a:r>
              <a:rPr lang="fi-FI" dirty="0"/>
              <a:t> 20-25 sp</a:t>
            </a:r>
            <a:endParaRPr lang="en-GB" dirty="0"/>
          </a:p>
        </p:txBody>
      </p:sp>
      <p:sp>
        <p:nvSpPr>
          <p:cNvPr id="3" name="Content Placeholder 2"/>
          <p:cNvSpPr>
            <a:spLocks noGrp="1"/>
          </p:cNvSpPr>
          <p:nvPr>
            <p:ph sz="quarter" idx="14"/>
          </p:nvPr>
        </p:nvSpPr>
        <p:spPr>
          <a:xfrm>
            <a:off x="468314" y="1261611"/>
            <a:ext cx="8352158" cy="3336083"/>
          </a:xfrm>
        </p:spPr>
        <p:txBody>
          <a:bodyPr/>
          <a:lstStyle/>
          <a:p>
            <a:pPr marL="285750" indent="-285750">
              <a:spcBef>
                <a:spcPts val="600"/>
              </a:spcBef>
              <a:spcAft>
                <a:spcPts val="600"/>
              </a:spcAft>
              <a:buFont typeface="Arial" panose="020B0604020202020204" pitchFamily="34" charset="0"/>
              <a:buChar char="•"/>
              <a:defRPr/>
            </a:pPr>
            <a:r>
              <a:rPr lang="fi-FI" sz="1600">
                <a:latin typeface="+mn-lt"/>
                <a:ea typeface="ＭＳ Ｐゴシック" panose="020B0600070205080204" pitchFamily="34" charset="-128"/>
              </a:rPr>
              <a:t>Avläggs </a:t>
            </a:r>
            <a:r>
              <a:rPr lang="fi-FI" sz="1600" dirty="0" err="1">
                <a:latin typeface="+mn-lt"/>
                <a:ea typeface="ＭＳ Ｐゴシック" panose="020B0600070205080204" pitchFamily="34" charset="-128"/>
              </a:rPr>
              <a:t>under</a:t>
            </a:r>
            <a:r>
              <a:rPr lang="fi-FI" sz="1600" dirty="0">
                <a:latin typeface="+mn-lt"/>
                <a:ea typeface="ＭＳ Ｐゴシック" panose="020B0600070205080204" pitchFamily="34" charset="-128"/>
              </a:rPr>
              <a:t> </a:t>
            </a:r>
            <a:r>
              <a:rPr lang="fi-FI" sz="1600" dirty="0" err="1">
                <a:latin typeface="+mn-lt"/>
                <a:ea typeface="ＭＳ Ｐゴシック" panose="020B0600070205080204" pitchFamily="34" charset="-128"/>
              </a:rPr>
              <a:t>det</a:t>
            </a:r>
            <a:r>
              <a:rPr lang="fi-FI" sz="1600" dirty="0">
                <a:latin typeface="+mn-lt"/>
                <a:ea typeface="ＭＳ Ｐゴシック" panose="020B0600070205080204" pitchFamily="34" charset="-128"/>
              </a:rPr>
              <a:t> </a:t>
            </a:r>
            <a:r>
              <a:rPr lang="fi-FI" sz="1600" dirty="0" err="1">
                <a:latin typeface="+mn-lt"/>
                <a:ea typeface="ＭＳ Ｐゴシック" panose="020B0600070205080204" pitchFamily="34" charset="-128"/>
              </a:rPr>
              <a:t>andra</a:t>
            </a:r>
            <a:r>
              <a:rPr lang="fi-FI" sz="1600" dirty="0">
                <a:latin typeface="+mn-lt"/>
                <a:ea typeface="ＭＳ Ｐゴシック" panose="020B0600070205080204" pitchFamily="34" charset="-128"/>
              </a:rPr>
              <a:t> </a:t>
            </a:r>
            <a:r>
              <a:rPr lang="fi-FI" sz="1600" dirty="0" err="1">
                <a:latin typeface="+mn-lt"/>
                <a:ea typeface="ＭＳ Ｐゴシック" panose="020B0600070205080204" pitchFamily="34" charset="-128"/>
              </a:rPr>
              <a:t>och</a:t>
            </a:r>
            <a:r>
              <a:rPr lang="fi-FI" sz="1600" dirty="0">
                <a:latin typeface="+mn-lt"/>
                <a:ea typeface="ＭＳ Ｐゴシック" panose="020B0600070205080204" pitchFamily="34" charset="-128"/>
              </a:rPr>
              <a:t> </a:t>
            </a:r>
            <a:r>
              <a:rPr lang="fi-FI" sz="1600" dirty="0" err="1">
                <a:latin typeface="+mn-lt"/>
                <a:ea typeface="ＭＳ Ｐゴシック" panose="020B0600070205080204" pitchFamily="34" charset="-128"/>
              </a:rPr>
              <a:t>tredje</a:t>
            </a:r>
            <a:r>
              <a:rPr lang="fi-FI" sz="1600" dirty="0">
                <a:latin typeface="+mn-lt"/>
                <a:ea typeface="ＭＳ Ｐゴシック" panose="020B0600070205080204" pitchFamily="34" charset="-128"/>
              </a:rPr>
              <a:t> </a:t>
            </a:r>
            <a:r>
              <a:rPr lang="fi-FI" sz="1600" dirty="0" err="1">
                <a:latin typeface="+mn-lt"/>
                <a:ea typeface="ＭＳ Ｐゴシック" panose="020B0600070205080204" pitchFamily="34" charset="-128"/>
              </a:rPr>
              <a:t>studieåret</a:t>
            </a:r>
            <a:r>
              <a:rPr lang="fi-FI" sz="1600">
                <a:latin typeface="+mn-lt"/>
                <a:ea typeface="ＭＳ Ｐゴシック" panose="020B0600070205080204" pitchFamily="34" charset="-128"/>
              </a:rPr>
              <a:t>. Observera möjliga förkunskapskrav och andra villkor (alla biämnen går inte att avlägga inom loppet av ett år). </a:t>
            </a:r>
          </a:p>
          <a:p>
            <a:pPr marL="285750" indent="-285750">
              <a:spcBef>
                <a:spcPts val="600"/>
              </a:spcBef>
              <a:spcAft>
                <a:spcPts val="600"/>
              </a:spcAft>
              <a:buFont typeface="Arial" panose="020B0604020202020204" pitchFamily="34" charset="0"/>
              <a:buChar char="•"/>
              <a:defRPr/>
            </a:pPr>
            <a:r>
              <a:rPr lang="fi-FI" sz="1600">
                <a:solidFill>
                  <a:schemeClr val="accent4"/>
                </a:solidFill>
                <a:latin typeface="+mn-lt"/>
                <a:ea typeface="ＭＳ Ｐゴシック" panose="020B0600070205080204" pitchFamily="34" charset="-128"/>
                <a:hlinkClick r:id="rId2">
                  <a:extLst>
                    <a:ext uri="{A12FA001-AC4F-418D-AE19-62706E023703}">
                      <ahyp:hlinkClr xmlns:ahyp="http://schemas.microsoft.com/office/drawing/2018/hyperlinkcolor" val="tx"/>
                    </a:ext>
                  </a:extLst>
                </a:hlinkClick>
              </a:rPr>
              <a:t>Biämnen i Into</a:t>
            </a:r>
            <a:endParaRPr lang="fi-FI" sz="1600" dirty="0">
              <a:solidFill>
                <a:schemeClr val="accent4"/>
              </a:solidFill>
              <a:latin typeface="+mn-lt"/>
              <a:ea typeface="ＭＳ Ｐゴシック" panose="020B0600070205080204" pitchFamily="34" charset="-128"/>
            </a:endParaRPr>
          </a:p>
          <a:p>
            <a:pPr marL="285750" indent="-285750">
              <a:spcBef>
                <a:spcPts val="600"/>
              </a:spcBef>
              <a:spcAft>
                <a:spcPts val="600"/>
              </a:spcAft>
              <a:buFont typeface="Arial" panose="020B0604020202020204" pitchFamily="34" charset="0"/>
              <a:buChar char="•"/>
              <a:defRPr/>
            </a:pPr>
            <a:r>
              <a:rPr lang="fi-FI" sz="1600" dirty="0" err="1">
                <a:latin typeface="+mn-lt"/>
                <a:ea typeface="ＭＳ Ｐゴシック" panose="020B0600070205080204" pitchFamily="34" charset="-128"/>
              </a:rPr>
              <a:t>Huvudsakligen</a:t>
            </a:r>
            <a:r>
              <a:rPr lang="fi-FI" sz="1600" dirty="0">
                <a:latin typeface="+mn-lt"/>
                <a:ea typeface="ＭＳ Ｐゴシック" panose="020B0600070205080204" pitchFamily="34" charset="-128"/>
              </a:rPr>
              <a:t> </a:t>
            </a:r>
            <a:r>
              <a:rPr lang="fi-FI" sz="1600" dirty="0" err="1">
                <a:latin typeface="+mn-lt"/>
                <a:ea typeface="ＭＳ Ｐゴシック" panose="020B0600070205080204" pitchFamily="34" charset="-128"/>
              </a:rPr>
              <a:t>fritt</a:t>
            </a:r>
            <a:r>
              <a:rPr lang="fi-FI" sz="1600" dirty="0">
                <a:latin typeface="+mn-lt"/>
                <a:ea typeface="ＭＳ Ｐゴシック" panose="020B0600070205080204" pitchFamily="34" charset="-128"/>
              </a:rPr>
              <a:t> </a:t>
            </a:r>
            <a:r>
              <a:rPr lang="fi-FI" sz="1600" dirty="0" err="1">
                <a:latin typeface="+mn-lt"/>
                <a:ea typeface="ＭＳ Ｐゴシック" panose="020B0600070205080204" pitchFamily="34" charset="-128"/>
              </a:rPr>
              <a:t>att</a:t>
            </a:r>
            <a:r>
              <a:rPr lang="fi-FI" sz="1600" dirty="0">
                <a:latin typeface="+mn-lt"/>
                <a:ea typeface="ＭＳ Ｐゴシック" panose="020B0600070205080204" pitchFamily="34" charset="-128"/>
              </a:rPr>
              <a:t> </a:t>
            </a:r>
            <a:r>
              <a:rPr lang="fi-FI" sz="1600" dirty="0" err="1">
                <a:latin typeface="+mn-lt"/>
                <a:ea typeface="ＭＳ Ｐゴシック" panose="020B0600070205080204" pitchFamily="34" charset="-128"/>
              </a:rPr>
              <a:t>välja</a:t>
            </a:r>
            <a:r>
              <a:rPr lang="fi-FI" sz="1600" dirty="0">
                <a:latin typeface="+mn-lt"/>
                <a:ea typeface="ＭＳ Ｐゴシック" panose="020B0600070205080204" pitchFamily="34" charset="-128"/>
              </a:rPr>
              <a:t> </a:t>
            </a:r>
            <a:r>
              <a:rPr lang="fi-FI" sz="1600" dirty="0" err="1">
                <a:latin typeface="+mn-lt"/>
                <a:ea typeface="ＭＳ Ｐゴシック" panose="020B0600070205080204" pitchFamily="34" charset="-128"/>
              </a:rPr>
              <a:t>mellan</a:t>
            </a:r>
            <a:r>
              <a:rPr lang="fi-FI" sz="1600" dirty="0">
                <a:latin typeface="+mn-lt"/>
                <a:ea typeface="ＭＳ Ｐゴシック" panose="020B0600070205080204" pitchFamily="34" charset="-128"/>
              </a:rPr>
              <a:t> </a:t>
            </a:r>
            <a:r>
              <a:rPr lang="fi-FI" sz="1600" dirty="0" err="1">
                <a:latin typeface="+mn-lt"/>
                <a:ea typeface="ＭＳ Ｐゴシック" panose="020B0600070205080204" pitchFamily="34" charset="-128"/>
              </a:rPr>
              <a:t>biämnen</a:t>
            </a:r>
            <a:r>
              <a:rPr lang="fi-FI" sz="1600" dirty="0">
                <a:latin typeface="+mn-lt"/>
                <a:ea typeface="ＭＳ Ｐゴシック" panose="020B0600070205080204" pitchFamily="34" charset="-128"/>
              </a:rPr>
              <a:t> i de </a:t>
            </a:r>
            <a:r>
              <a:rPr lang="fi-FI" sz="1600" dirty="0" err="1">
                <a:latin typeface="+mn-lt"/>
                <a:ea typeface="ＭＳ Ｐゴシック" panose="020B0600070205080204" pitchFamily="34" charset="-128"/>
              </a:rPr>
              <a:t>tekniska</a:t>
            </a:r>
            <a:r>
              <a:rPr lang="fi-FI" sz="1600" dirty="0">
                <a:latin typeface="+mn-lt"/>
                <a:ea typeface="ＭＳ Ｐゴシック" panose="020B0600070205080204" pitchFamily="34" charset="-128"/>
              </a:rPr>
              <a:t> </a:t>
            </a:r>
            <a:r>
              <a:rPr lang="fi-FI" sz="1600" dirty="0" err="1">
                <a:latin typeface="+mn-lt"/>
                <a:ea typeface="ＭＳ Ｐゴシック" panose="020B0600070205080204" pitchFamily="34" charset="-128"/>
              </a:rPr>
              <a:t>skolorna</a:t>
            </a:r>
            <a:endParaRPr lang="fi-FI" sz="1600" dirty="0">
              <a:latin typeface="+mn-lt"/>
              <a:ea typeface="ＭＳ Ｐゴシック" panose="020B0600070205080204" pitchFamily="34" charset="-128"/>
            </a:endParaRPr>
          </a:p>
          <a:p>
            <a:pPr marL="285750" indent="-285750">
              <a:spcBef>
                <a:spcPts val="600"/>
              </a:spcBef>
              <a:spcAft>
                <a:spcPts val="600"/>
              </a:spcAft>
              <a:buFont typeface="Arial" panose="020B0604020202020204" pitchFamily="34" charset="0"/>
              <a:buChar char="•"/>
              <a:defRPr/>
            </a:pPr>
            <a:r>
              <a:rPr lang="fi-FI" sz="1600">
                <a:latin typeface="+mn-lt"/>
                <a:ea typeface="ＭＳ Ｐゴシック" panose="020B0600070205080204" pitchFamily="34" charset="-128"/>
              </a:rPr>
              <a:t>Vissa biämnen som erbjuds av BIZ och ARTS har </a:t>
            </a:r>
            <a:r>
              <a:rPr lang="fi-FI" sz="1600" dirty="0" err="1">
                <a:latin typeface="+mn-lt"/>
                <a:ea typeface="ＭＳ Ｐゴシック" panose="020B0600070205080204" pitchFamily="34" charset="-128"/>
              </a:rPr>
              <a:t>ansökan</a:t>
            </a:r>
            <a:endParaRPr lang="fi-FI" sz="1600" dirty="0">
              <a:latin typeface="+mn-lt"/>
              <a:ea typeface="ＭＳ Ｐゴシック" panose="020B0600070205080204" pitchFamily="34" charset="-128"/>
            </a:endParaRPr>
          </a:p>
          <a:p>
            <a:pPr marL="285750" indent="-285750">
              <a:spcBef>
                <a:spcPts val="600"/>
              </a:spcBef>
              <a:spcAft>
                <a:spcPts val="600"/>
              </a:spcAft>
              <a:buFont typeface="Arial" panose="020B0604020202020204" pitchFamily="34" charset="0"/>
              <a:buChar char="•"/>
              <a:defRPr/>
            </a:pPr>
            <a:r>
              <a:rPr lang="fi-FI" sz="1600" err="1">
                <a:latin typeface="+mn-lt"/>
                <a:ea typeface="ＭＳ Ｐゴシック" panose="020B0600070205080204" pitchFamily="34" charset="-128"/>
              </a:rPr>
              <a:t>Internationellt</a:t>
            </a:r>
            <a:r>
              <a:rPr lang="fi-FI" sz="1600">
                <a:latin typeface="+mn-lt"/>
                <a:ea typeface="ＭＳ Ｐゴシック" panose="020B0600070205080204" pitchFamily="34" charset="-128"/>
              </a:rPr>
              <a:t> biämne möjligt att avlägga i samband med utbytesstudie</a:t>
            </a:r>
            <a:r>
              <a:rPr lang="fi-FI" sz="1600" dirty="0">
                <a:latin typeface="+mn-lt"/>
                <a:ea typeface="ＭＳ Ｐゴシック" panose="020B0600070205080204" pitchFamily="34" charset="-128"/>
              </a:rPr>
              <a:t>r</a:t>
            </a:r>
          </a:p>
          <a:p>
            <a:pPr marL="285750" indent="-285750">
              <a:spcBef>
                <a:spcPts val="600"/>
              </a:spcBef>
              <a:spcAft>
                <a:spcPts val="600"/>
              </a:spcAft>
              <a:buFont typeface="Arial" panose="020B0604020202020204" pitchFamily="34" charset="0"/>
              <a:buChar char="•"/>
              <a:defRPr/>
            </a:pPr>
            <a:r>
              <a:rPr lang="fi-FI" sz="1600" err="1">
                <a:latin typeface="+mn-lt"/>
                <a:ea typeface="ＭＳ Ｐゴシック" panose="020B0600070205080204" pitchFamily="34" charset="-128"/>
              </a:rPr>
              <a:t>Biämne</a:t>
            </a:r>
            <a:r>
              <a:rPr lang="fi-FI" sz="1600">
                <a:latin typeface="+mn-lt"/>
                <a:ea typeface="ＭＳ Ｐゴシック" panose="020B0600070205080204" pitchFamily="34" charset="-128"/>
              </a:rPr>
              <a:t> från </a:t>
            </a:r>
            <a:r>
              <a:rPr lang="fi-FI" sz="1600" dirty="0" err="1">
                <a:latin typeface="+mn-lt"/>
                <a:ea typeface="ＭＳ Ｐゴシック" panose="020B0600070205080204" pitchFamily="34" charset="-128"/>
              </a:rPr>
              <a:t>andra</a:t>
            </a:r>
            <a:r>
              <a:rPr lang="fi-FI" sz="1600" dirty="0">
                <a:latin typeface="+mn-lt"/>
                <a:ea typeface="ＭＳ Ｐゴシック" panose="020B0600070205080204" pitchFamily="34" charset="-128"/>
              </a:rPr>
              <a:t> </a:t>
            </a:r>
            <a:r>
              <a:rPr lang="fi-FI" sz="1600" dirty="0" err="1">
                <a:latin typeface="+mn-lt"/>
                <a:ea typeface="ＭＳ Ｐゴシック" panose="020B0600070205080204" pitchFamily="34" charset="-128"/>
              </a:rPr>
              <a:t>finska</a:t>
            </a:r>
            <a:r>
              <a:rPr lang="fi-FI" sz="1600" dirty="0">
                <a:latin typeface="+mn-lt"/>
                <a:ea typeface="ＭＳ Ｐゴシック" panose="020B0600070205080204" pitchFamily="34" charset="-128"/>
              </a:rPr>
              <a:t> </a:t>
            </a:r>
            <a:r>
              <a:rPr lang="fi-FI" sz="1600" dirty="0" err="1">
                <a:latin typeface="+mn-lt"/>
                <a:ea typeface="ＭＳ Ｐゴシック" panose="020B0600070205080204" pitchFamily="34" charset="-128"/>
              </a:rPr>
              <a:t>universitet</a:t>
            </a:r>
            <a:endParaRPr lang="fi-FI" sz="1600" dirty="0">
              <a:latin typeface="+mn-lt"/>
              <a:ea typeface="ＭＳ Ｐゴシック" panose="020B0600070205080204" pitchFamily="34" charset="-128"/>
            </a:endParaRPr>
          </a:p>
          <a:p>
            <a:endParaRPr lang="en-GB" sz="2000" b="0"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22.8.2022</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11</a:t>
            </a:fld>
            <a:endParaRPr lang="fi-FI"/>
          </a:p>
        </p:txBody>
      </p:sp>
    </p:spTree>
    <p:extLst>
      <p:ext uri="{BB962C8B-B14F-4D97-AF65-F5344CB8AC3E}">
        <p14:creationId xmlns:p14="http://schemas.microsoft.com/office/powerpoint/2010/main" val="3323622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9833" y="842858"/>
            <a:ext cx="8207375" cy="563825"/>
          </a:xfrm>
        </p:spPr>
        <p:txBody>
          <a:bodyPr/>
          <a:lstStyle/>
          <a:p>
            <a:r>
              <a:rPr lang="fi-FI" sz="3200"/>
              <a:t>Fritt valbara </a:t>
            </a:r>
            <a:r>
              <a:rPr lang="fi-FI" sz="3200" dirty="0" err="1"/>
              <a:t>studier</a:t>
            </a:r>
            <a:r>
              <a:rPr lang="fi-FI" sz="3200" dirty="0"/>
              <a:t> 15-20 sp</a:t>
            </a:r>
            <a:endParaRPr lang="en-GB" sz="3200" dirty="0"/>
          </a:p>
        </p:txBody>
      </p:sp>
      <p:sp>
        <p:nvSpPr>
          <p:cNvPr id="3" name="Content Placeholder 2"/>
          <p:cNvSpPr>
            <a:spLocks noGrp="1"/>
          </p:cNvSpPr>
          <p:nvPr>
            <p:ph sz="quarter" idx="14"/>
          </p:nvPr>
        </p:nvSpPr>
        <p:spPr>
          <a:xfrm>
            <a:off x="468313" y="1849388"/>
            <a:ext cx="8207374" cy="2892490"/>
          </a:xfrm>
        </p:spPr>
        <p:txBody>
          <a:bodyPr/>
          <a:lstStyle/>
          <a:p>
            <a:pPr>
              <a:spcBef>
                <a:spcPts val="600"/>
              </a:spcBef>
              <a:spcAft>
                <a:spcPts val="600"/>
              </a:spcAft>
            </a:pPr>
            <a:r>
              <a:rPr lang="fi-FI" sz="1800" dirty="0" err="1">
                <a:ea typeface="ＭＳ Ｐゴシック" panose="020B0600070205080204" pitchFamily="34" charset="-128"/>
              </a:rPr>
              <a:t>Välj</a:t>
            </a:r>
            <a:r>
              <a:rPr lang="fi-FI" sz="1800" dirty="0">
                <a:ea typeface="ＭＳ Ｐゴシック" panose="020B0600070205080204" pitchFamily="34" charset="-128"/>
              </a:rPr>
              <a:t> </a:t>
            </a:r>
            <a:r>
              <a:rPr lang="fi-FI" sz="1800" dirty="0" err="1">
                <a:ea typeface="ＭＳ Ｐゴシック" panose="020B0600070205080204" pitchFamily="34" charset="-128"/>
              </a:rPr>
              <a:t>fritt</a:t>
            </a:r>
            <a:r>
              <a:rPr lang="fi-FI" sz="1800" dirty="0">
                <a:ea typeface="ＭＳ Ｐゴシック" panose="020B0600070205080204" pitchFamily="34" charset="-128"/>
              </a:rPr>
              <a:t> </a:t>
            </a:r>
            <a:r>
              <a:rPr lang="fi-FI" sz="1800" dirty="0" err="1">
                <a:ea typeface="ＭＳ Ｐゴシック" panose="020B0600070205080204" pitchFamily="34" charset="-128"/>
              </a:rPr>
              <a:t>bland</a:t>
            </a:r>
            <a:r>
              <a:rPr lang="fi-FI" sz="1800" dirty="0">
                <a:ea typeface="ＭＳ Ｐゴシック" panose="020B0600070205080204" pitchFamily="34" charset="-128"/>
              </a:rPr>
              <a:t> </a:t>
            </a:r>
            <a:r>
              <a:rPr lang="fi-FI" sz="1800" dirty="0" err="1">
                <a:ea typeface="ＭＳ Ｐゴシック" panose="020B0600070205080204" pitchFamily="34" charset="-128"/>
              </a:rPr>
              <a:t>kurser</a:t>
            </a:r>
            <a:r>
              <a:rPr lang="fi-FI" sz="1800" dirty="0">
                <a:ea typeface="ＭＳ Ｐゴシック" panose="020B0600070205080204" pitchFamily="34" charset="-128"/>
              </a:rPr>
              <a:t> </a:t>
            </a:r>
            <a:r>
              <a:rPr lang="fi-FI" sz="1800" dirty="0" err="1">
                <a:ea typeface="ＭＳ Ｐゴシック" panose="020B0600070205080204" pitchFamily="34" charset="-128"/>
              </a:rPr>
              <a:t>som</a:t>
            </a:r>
            <a:r>
              <a:rPr lang="fi-FI" sz="1800" dirty="0">
                <a:ea typeface="ＭＳ Ｐゴシック" panose="020B0600070205080204" pitchFamily="34" charset="-128"/>
              </a:rPr>
              <a:t> </a:t>
            </a:r>
            <a:r>
              <a:rPr lang="fi-FI" sz="1800" dirty="0" err="1">
                <a:ea typeface="ＭＳ Ｐゴシック" panose="020B0600070205080204" pitchFamily="34" charset="-128"/>
              </a:rPr>
              <a:t>intresserar</a:t>
            </a:r>
            <a:r>
              <a:rPr lang="fi-FI" sz="1800" dirty="0">
                <a:ea typeface="ＭＳ Ｐゴシック" panose="020B0600070205080204" pitchFamily="34" charset="-128"/>
              </a:rPr>
              <a:t> </a:t>
            </a:r>
            <a:r>
              <a:rPr lang="fi-FI" sz="1800" dirty="0" err="1">
                <a:ea typeface="ＭＳ Ｐゴシック" panose="020B0600070205080204" pitchFamily="34" charset="-128"/>
              </a:rPr>
              <a:t>dig</a:t>
            </a:r>
            <a:r>
              <a:rPr lang="fi-FI" sz="1800" dirty="0">
                <a:ea typeface="ＭＳ Ｐゴシック" panose="020B0600070205080204" pitchFamily="34" charset="-128"/>
              </a:rPr>
              <a:t>!</a:t>
            </a:r>
          </a:p>
          <a:p>
            <a:pPr>
              <a:spcBef>
                <a:spcPts val="600"/>
              </a:spcBef>
              <a:spcAft>
                <a:spcPts val="600"/>
              </a:spcAft>
            </a:pPr>
            <a:endParaRPr lang="fi-FI" sz="1800" dirty="0"/>
          </a:p>
          <a:p>
            <a:pPr marL="342900" indent="-342900">
              <a:spcBef>
                <a:spcPts val="600"/>
              </a:spcBef>
              <a:spcAft>
                <a:spcPts val="600"/>
              </a:spcAft>
              <a:buFont typeface="Arial" panose="020B0604020202020204" pitchFamily="34" charset="0"/>
              <a:buChar char="•"/>
            </a:pPr>
            <a:r>
              <a:rPr lang="fi-FI" sz="1800" dirty="0" err="1"/>
              <a:t>Studier</a:t>
            </a:r>
            <a:r>
              <a:rPr lang="fi-FI" sz="1800" dirty="0"/>
              <a:t> </a:t>
            </a:r>
            <a:r>
              <a:rPr lang="fi-FI" sz="1800" dirty="0" err="1"/>
              <a:t>som</a:t>
            </a:r>
            <a:r>
              <a:rPr lang="fi-FI" sz="1800" dirty="0"/>
              <a:t> </a:t>
            </a:r>
            <a:r>
              <a:rPr lang="fi-FI" sz="1800" dirty="0" err="1"/>
              <a:t>stöder</a:t>
            </a:r>
            <a:r>
              <a:rPr lang="fi-FI" sz="1800" dirty="0"/>
              <a:t> </a:t>
            </a:r>
            <a:r>
              <a:rPr lang="fi-FI" sz="1800" dirty="0" err="1"/>
              <a:t>huvudämnet</a:t>
            </a:r>
            <a:endParaRPr lang="fi-FI" sz="1800" dirty="0"/>
          </a:p>
          <a:p>
            <a:pPr marL="342900" indent="-342900">
              <a:spcBef>
                <a:spcPts val="600"/>
              </a:spcBef>
              <a:spcAft>
                <a:spcPts val="600"/>
              </a:spcAft>
              <a:buFont typeface="Arial" panose="020B0604020202020204" pitchFamily="34" charset="0"/>
              <a:buChar char="•"/>
            </a:pPr>
            <a:r>
              <a:rPr lang="fi-FI" sz="1800" dirty="0" err="1"/>
              <a:t>Studier</a:t>
            </a:r>
            <a:r>
              <a:rPr lang="fi-FI" sz="1800" dirty="0"/>
              <a:t> </a:t>
            </a:r>
            <a:r>
              <a:rPr lang="fi-FI" sz="1800" dirty="0" err="1"/>
              <a:t>som</a:t>
            </a:r>
            <a:r>
              <a:rPr lang="fi-FI" sz="1800" dirty="0"/>
              <a:t> </a:t>
            </a:r>
            <a:r>
              <a:rPr lang="fi-FI" sz="1800" dirty="0" err="1"/>
              <a:t>stöder</a:t>
            </a:r>
            <a:r>
              <a:rPr lang="fi-FI" sz="1800" dirty="0"/>
              <a:t> </a:t>
            </a:r>
            <a:r>
              <a:rPr lang="fi-FI" sz="1800" dirty="0" err="1"/>
              <a:t>biämnet</a:t>
            </a:r>
            <a:endParaRPr lang="fi-FI" sz="1800" dirty="0"/>
          </a:p>
          <a:p>
            <a:pPr marL="342900" indent="-342900">
              <a:spcBef>
                <a:spcPts val="600"/>
              </a:spcBef>
              <a:spcAft>
                <a:spcPts val="600"/>
              </a:spcAft>
              <a:buFont typeface="Arial" panose="020B0604020202020204" pitchFamily="34" charset="0"/>
              <a:buChar char="•"/>
            </a:pPr>
            <a:r>
              <a:rPr lang="fi-FI" sz="1800" dirty="0" err="1"/>
              <a:t>Språk</a:t>
            </a:r>
            <a:endParaRPr lang="fi-FI" sz="1800" dirty="0"/>
          </a:p>
          <a:p>
            <a:pPr marL="342900" indent="-342900">
              <a:spcBef>
                <a:spcPts val="600"/>
              </a:spcBef>
              <a:spcAft>
                <a:spcPts val="600"/>
              </a:spcAft>
              <a:buFont typeface="Arial" panose="020B0604020202020204" pitchFamily="34" charset="0"/>
              <a:buChar char="•"/>
            </a:pPr>
            <a:r>
              <a:rPr lang="fi-FI" sz="1800" dirty="0" err="1"/>
              <a:t>Utbytesstudier</a:t>
            </a:r>
            <a:endParaRPr lang="fi-FI" sz="1800" dirty="0"/>
          </a:p>
          <a:p>
            <a:pPr marL="342900" indent="-342900">
              <a:buFont typeface="Arial" panose="020B0604020202020204" pitchFamily="34" charset="0"/>
              <a:buChar char="•"/>
            </a:pPr>
            <a:endParaRPr lang="en-GB"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22.8.2022</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12</a:t>
            </a:fld>
            <a:endParaRPr lang="fi-FI"/>
          </a:p>
        </p:txBody>
      </p:sp>
    </p:spTree>
    <p:extLst>
      <p:ext uri="{BB962C8B-B14F-4D97-AF65-F5344CB8AC3E}">
        <p14:creationId xmlns:p14="http://schemas.microsoft.com/office/powerpoint/2010/main" val="1389302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313" y="636866"/>
            <a:ext cx="8207375" cy="996498"/>
          </a:xfrm>
        </p:spPr>
        <p:txBody>
          <a:bodyPr/>
          <a:lstStyle/>
          <a:p>
            <a:r>
              <a:rPr lang="fi-FI" dirty="0" err="1"/>
              <a:t>Planering</a:t>
            </a:r>
            <a:r>
              <a:rPr lang="fi-FI" dirty="0"/>
              <a:t> </a:t>
            </a:r>
            <a:r>
              <a:rPr lang="fi-FI"/>
              <a:t>av studier</a:t>
            </a:r>
            <a:endParaRPr lang="en-GB" dirty="0"/>
          </a:p>
        </p:txBody>
      </p:sp>
      <p:sp>
        <p:nvSpPr>
          <p:cNvPr id="3" name="Content Placeholder 2"/>
          <p:cNvSpPr>
            <a:spLocks noGrp="1"/>
          </p:cNvSpPr>
          <p:nvPr>
            <p:ph sz="quarter" idx="14"/>
          </p:nvPr>
        </p:nvSpPr>
        <p:spPr>
          <a:xfrm>
            <a:off x="323528" y="1633364"/>
            <a:ext cx="8207374" cy="3036339"/>
          </a:xfrm>
        </p:spPr>
        <p:txBody>
          <a:bodyPr/>
          <a:lstStyle/>
          <a:p>
            <a:pPr>
              <a:spcBef>
                <a:spcPts val="600"/>
              </a:spcBef>
            </a:pPr>
            <a:r>
              <a:rPr lang="fi-FI" sz="1600" dirty="0">
                <a:solidFill>
                  <a:schemeClr val="tx2"/>
                </a:solidFill>
              </a:rPr>
              <a:t>ISP</a:t>
            </a:r>
            <a:r>
              <a:rPr lang="fi-FI" sz="1600" b="0" dirty="0"/>
              <a:t> </a:t>
            </a:r>
            <a:r>
              <a:rPr lang="fi-FI" sz="1600" b="0" dirty="0" err="1"/>
              <a:t>alltså</a:t>
            </a:r>
            <a:r>
              <a:rPr lang="fi-FI" sz="1600" b="0" dirty="0"/>
              <a:t> </a:t>
            </a:r>
            <a:r>
              <a:rPr lang="fi-FI" sz="1600" dirty="0" err="1"/>
              <a:t>I</a:t>
            </a:r>
            <a:r>
              <a:rPr lang="fi-FI" sz="1600" b="0" dirty="0" err="1"/>
              <a:t>ndividuell</a:t>
            </a:r>
            <a:r>
              <a:rPr lang="fi-FI" sz="1600" b="0" dirty="0"/>
              <a:t> </a:t>
            </a:r>
            <a:r>
              <a:rPr lang="fi-FI" sz="1600" dirty="0" err="1"/>
              <a:t>S</a:t>
            </a:r>
            <a:r>
              <a:rPr lang="fi-FI" sz="1600" b="0" dirty="0" err="1"/>
              <a:t>tudie</a:t>
            </a:r>
            <a:r>
              <a:rPr lang="fi-FI" sz="1600" dirty="0" err="1"/>
              <a:t>P</a:t>
            </a:r>
            <a:r>
              <a:rPr lang="fi-FI" sz="1600" b="0" dirty="0" err="1"/>
              <a:t>lan</a:t>
            </a:r>
            <a:r>
              <a:rPr lang="fi-FI" sz="1600" b="0" dirty="0"/>
              <a:t> </a:t>
            </a:r>
          </a:p>
          <a:p>
            <a:pPr marL="285750" indent="-285750">
              <a:spcBef>
                <a:spcPts val="600"/>
              </a:spcBef>
              <a:buFont typeface="Arial" panose="020B0604020202020204" pitchFamily="34" charset="0"/>
              <a:buChar char="•"/>
            </a:pPr>
            <a:r>
              <a:rPr lang="fi-FI" sz="1400" b="0" dirty="0" err="1"/>
              <a:t>Första</a:t>
            </a:r>
            <a:r>
              <a:rPr lang="fi-FI" sz="1400" b="0" dirty="0"/>
              <a:t> </a:t>
            </a:r>
            <a:r>
              <a:rPr lang="fi-FI" sz="1400" b="0" dirty="0" err="1"/>
              <a:t>versionen</a:t>
            </a:r>
            <a:r>
              <a:rPr lang="fi-FI" sz="1400" b="0" dirty="0"/>
              <a:t> </a:t>
            </a:r>
            <a:r>
              <a:rPr lang="fi-FI" sz="1400" b="0" dirty="0" err="1"/>
              <a:t>gör</a:t>
            </a:r>
            <a:r>
              <a:rPr lang="fi-FI" sz="1400" b="0" dirty="0"/>
              <a:t> vi </a:t>
            </a:r>
            <a:r>
              <a:rPr lang="fi-FI" sz="1400" b="0" err="1"/>
              <a:t>tillsammans</a:t>
            </a:r>
            <a:r>
              <a:rPr lang="fi-FI" sz="1400" b="0"/>
              <a:t> i samband med kursanmälningarna på onsdag. </a:t>
            </a:r>
            <a:r>
              <a:rPr lang="fi-FI" sz="1400" b="0" dirty="0"/>
              <a:t>För </a:t>
            </a:r>
            <a:r>
              <a:rPr lang="fi-FI" sz="1400" b="0" dirty="0" err="1"/>
              <a:t>att</a:t>
            </a:r>
            <a:r>
              <a:rPr lang="fi-FI" sz="1400" b="0" dirty="0"/>
              <a:t> du </a:t>
            </a:r>
            <a:r>
              <a:rPr lang="fi-FI" sz="1400" b="0" dirty="0" err="1"/>
              <a:t>ska</a:t>
            </a:r>
            <a:r>
              <a:rPr lang="fi-FI" sz="1400" b="0" dirty="0"/>
              <a:t> </a:t>
            </a:r>
            <a:r>
              <a:rPr lang="fi-FI" sz="1400" b="0" dirty="0" err="1"/>
              <a:t>kunna</a:t>
            </a:r>
            <a:r>
              <a:rPr lang="fi-FI" sz="1400" b="0" dirty="0"/>
              <a:t> </a:t>
            </a:r>
            <a:r>
              <a:rPr lang="fi-FI" sz="1400" b="0" dirty="0" err="1"/>
              <a:t>anmäla</a:t>
            </a:r>
            <a:r>
              <a:rPr lang="fi-FI" sz="1400" b="0" dirty="0"/>
              <a:t> </a:t>
            </a:r>
            <a:r>
              <a:rPr lang="fi-FI" sz="1400" b="0" dirty="0" err="1"/>
              <a:t>dig</a:t>
            </a:r>
            <a:r>
              <a:rPr lang="fi-FI" sz="1400" b="0" dirty="0"/>
              <a:t> </a:t>
            </a:r>
            <a:r>
              <a:rPr lang="fi-FI" sz="1400" b="0" dirty="0" err="1"/>
              <a:t>till</a:t>
            </a:r>
            <a:r>
              <a:rPr lang="fi-FI" sz="1400" b="0" dirty="0"/>
              <a:t> </a:t>
            </a:r>
            <a:r>
              <a:rPr lang="fi-FI" sz="1400" b="0" dirty="0" err="1"/>
              <a:t>kurser</a:t>
            </a:r>
            <a:r>
              <a:rPr lang="fi-FI" sz="1400" b="0" dirty="0"/>
              <a:t> </a:t>
            </a:r>
            <a:r>
              <a:rPr lang="fi-FI" sz="1400" b="0" err="1"/>
              <a:t>ska</a:t>
            </a:r>
            <a:r>
              <a:rPr lang="fi-FI" sz="1400" b="0"/>
              <a:t> de </a:t>
            </a:r>
            <a:r>
              <a:rPr lang="fi-FI" sz="1400" b="0" dirty="0" err="1"/>
              <a:t>finnas</a:t>
            </a:r>
            <a:r>
              <a:rPr lang="fi-FI" sz="1400" b="0" dirty="0"/>
              <a:t> i </a:t>
            </a:r>
            <a:r>
              <a:rPr lang="fi-FI" sz="1400" b="0" dirty="0" err="1"/>
              <a:t>din</a:t>
            </a:r>
            <a:r>
              <a:rPr lang="fi-FI" sz="1400" b="0" dirty="0"/>
              <a:t> ISP.</a:t>
            </a:r>
          </a:p>
          <a:p>
            <a:pPr marL="285750" indent="-285750">
              <a:spcBef>
                <a:spcPts val="600"/>
              </a:spcBef>
              <a:buFont typeface="Arial" panose="020B0604020202020204" pitchFamily="34" charset="0"/>
              <a:buChar char="•"/>
            </a:pPr>
            <a:r>
              <a:rPr lang="fi-FI" sz="1400" b="0"/>
              <a:t>Justeringar görs vid behov, det är bra att hålla sin ISP uppdaterad under studiernas gång. Godkännande ansöks för de delar som Sisu meddelar att behöver skiljt godkännnde. Ansök om godkännande då du anser helheten vara färdigt planerad. Uppdateringar och ändringar går att göra också efter godkännande. </a:t>
            </a:r>
          </a:p>
          <a:p>
            <a:pPr marL="285750" indent="-285750">
              <a:spcBef>
                <a:spcPts val="600"/>
              </a:spcBef>
              <a:buFont typeface="Arial" panose="020B0604020202020204" pitchFamily="34" charset="0"/>
              <a:buChar char="•"/>
            </a:pPr>
            <a:r>
              <a:rPr lang="fi-FI" sz="1400" b="0"/>
              <a:t>Slutlig </a:t>
            </a:r>
            <a:r>
              <a:rPr lang="fi-FI" sz="1400" b="0" dirty="0"/>
              <a:t>version </a:t>
            </a:r>
            <a:r>
              <a:rPr lang="fi-FI" sz="1400" b="0" dirty="0" err="1"/>
              <a:t>då</a:t>
            </a:r>
            <a:r>
              <a:rPr lang="fi-FI" sz="1400" b="0" dirty="0"/>
              <a:t> </a:t>
            </a:r>
            <a:r>
              <a:rPr lang="fi-FI" sz="1400" b="0" dirty="0" err="1"/>
              <a:t>man</a:t>
            </a:r>
            <a:r>
              <a:rPr lang="fi-FI" sz="1400" b="0" dirty="0"/>
              <a:t> </a:t>
            </a:r>
            <a:r>
              <a:rPr lang="fi-FI" sz="1400" b="0" dirty="0" err="1"/>
              <a:t>ansöker</a:t>
            </a:r>
            <a:r>
              <a:rPr lang="fi-FI" sz="1400" b="0" dirty="0"/>
              <a:t> </a:t>
            </a:r>
            <a:r>
              <a:rPr lang="fi-FI" sz="1400" b="0" err="1"/>
              <a:t>om</a:t>
            </a:r>
            <a:r>
              <a:rPr lang="fi-FI" sz="1400" b="0"/>
              <a:t> utexaminering, ISP:n måste vara i skick, eftersom betyget genereras utifrån informationen i studieplanen. </a:t>
            </a:r>
          </a:p>
          <a:p>
            <a:pPr marL="285750" indent="-285750">
              <a:spcBef>
                <a:spcPts val="600"/>
              </a:spcBef>
              <a:buFont typeface="Arial" panose="020B0604020202020204" pitchFamily="34" charset="0"/>
              <a:buChar char="•"/>
            </a:pPr>
            <a:r>
              <a:rPr lang="fi-FI" sz="1400" b="0"/>
              <a:t>Information instruktioner </a:t>
            </a:r>
            <a:r>
              <a:rPr lang="fi-FI" sz="1400" b="0">
                <a:solidFill>
                  <a:schemeClr val="accent4"/>
                </a:solidFill>
                <a:hlinkClick r:id="rId2">
                  <a:extLst>
                    <a:ext uri="{A12FA001-AC4F-418D-AE19-62706E023703}">
                      <ahyp:hlinkClr xmlns:ahyp="http://schemas.microsoft.com/office/drawing/2018/hyperlinkcolor" val="tx"/>
                    </a:ext>
                  </a:extLst>
                </a:hlinkClick>
              </a:rPr>
              <a:t>hittar du i Sisu-Help</a:t>
            </a:r>
            <a:r>
              <a:rPr lang="fi-FI" sz="1400" b="0"/>
              <a:t>, och du kan också be om hjälp av våra studierådgivare, Charlotta Livman och xxxx xxxxx.</a:t>
            </a:r>
          </a:p>
          <a:p>
            <a:pPr marL="523350" lvl="1" indent="-285750">
              <a:spcBef>
                <a:spcPts val="600"/>
              </a:spcBef>
              <a:buFont typeface="Arial" panose="020B0604020202020204" pitchFamily="34" charset="0"/>
              <a:buChar char="•"/>
            </a:pPr>
            <a:r>
              <a:rPr lang="fi-FI" sz="1300" b="0"/>
              <a:t>Ta </a:t>
            </a:r>
            <a:r>
              <a:rPr lang="fi-FI" sz="1300" b="0" dirty="0" err="1"/>
              <a:t>kontakt</a:t>
            </a:r>
            <a:r>
              <a:rPr lang="fi-FI" sz="1300" b="0" dirty="0"/>
              <a:t> via e-</a:t>
            </a:r>
            <a:r>
              <a:rPr lang="fi-FI" sz="1300" b="0" dirty="0" err="1"/>
              <a:t>post</a:t>
            </a:r>
            <a:r>
              <a:rPr lang="fi-FI" sz="1300" b="0" dirty="0"/>
              <a:t> </a:t>
            </a:r>
            <a:r>
              <a:rPr lang="fi-FI" sz="1300" b="0" err="1"/>
              <a:t>på</a:t>
            </a:r>
            <a:r>
              <a:rPr lang="fi-FI" sz="1300" b="0"/>
              <a:t> </a:t>
            </a:r>
            <a:r>
              <a:rPr lang="fi-FI" sz="1300">
                <a:hlinkClick r:id="rId3"/>
              </a:rPr>
              <a:t>studieradgivare-chem@aalto.fi</a:t>
            </a:r>
            <a:r>
              <a:rPr lang="fi-FI" sz="1300"/>
              <a:t> </a:t>
            </a:r>
            <a:r>
              <a:rPr lang="fi-FI" sz="1300" b="0"/>
              <a:t>eller </a:t>
            </a:r>
            <a:r>
              <a:rPr lang="fi-FI" sz="1300" b="0" err="1"/>
              <a:t>besök</a:t>
            </a:r>
            <a:r>
              <a:rPr lang="fi-FI" sz="1300" b="0"/>
              <a:t> dem </a:t>
            </a:r>
            <a:r>
              <a:rPr lang="fi-FI" sz="1300" b="0" dirty="0" err="1"/>
              <a:t>under</a:t>
            </a:r>
            <a:r>
              <a:rPr lang="fi-FI" sz="1300" b="0" dirty="0"/>
              <a:t> </a:t>
            </a:r>
            <a:r>
              <a:rPr lang="fi-FI" sz="1300" b="0" dirty="0" err="1"/>
              <a:t>mottagningstiderna</a:t>
            </a:r>
            <a:r>
              <a:rPr lang="fi-FI" sz="1300" b="0"/>
              <a:t>. </a:t>
            </a:r>
            <a:endParaRPr lang="fi-FI" sz="1600" b="0" dirty="0"/>
          </a:p>
          <a:p>
            <a:endParaRPr lang="en-GB" sz="1600"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22.8.2022</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13</a:t>
            </a:fld>
            <a:endParaRPr lang="fi-FI"/>
          </a:p>
        </p:txBody>
      </p:sp>
    </p:spTree>
    <p:extLst>
      <p:ext uri="{BB962C8B-B14F-4D97-AF65-F5344CB8AC3E}">
        <p14:creationId xmlns:p14="http://schemas.microsoft.com/office/powerpoint/2010/main" val="84287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816344"/>
            <a:ext cx="7560071" cy="996498"/>
          </a:xfrm>
        </p:spPr>
        <p:txBody>
          <a:bodyPr/>
          <a:lstStyle/>
          <a:p>
            <a:r>
              <a:rPr lang="fi-FI" sz="2800" dirty="0" err="1"/>
              <a:t>Kandidatprogrammet</a:t>
            </a:r>
            <a:r>
              <a:rPr lang="fi-FI" sz="2800" dirty="0"/>
              <a:t> för </a:t>
            </a:r>
            <a:r>
              <a:rPr lang="fi-FI" sz="2800" dirty="0" err="1"/>
              <a:t>kemiteknik</a:t>
            </a:r>
            <a:r>
              <a:rPr lang="fi-FI" sz="2800" dirty="0"/>
              <a:t> i Into:</a:t>
            </a:r>
            <a:br>
              <a:rPr lang="fi-FI" dirty="0"/>
            </a:br>
            <a:endParaRPr lang="en-GB" dirty="0"/>
          </a:p>
        </p:txBody>
      </p:sp>
      <p:sp>
        <p:nvSpPr>
          <p:cNvPr id="3" name="Content Placeholder 2"/>
          <p:cNvSpPr>
            <a:spLocks noGrp="1"/>
          </p:cNvSpPr>
          <p:nvPr>
            <p:ph sz="quarter" idx="14"/>
          </p:nvPr>
        </p:nvSpPr>
        <p:spPr>
          <a:xfrm>
            <a:off x="468231" y="1481045"/>
            <a:ext cx="8207374" cy="3336083"/>
          </a:xfrm>
        </p:spPr>
        <p:txBody>
          <a:bodyPr/>
          <a:lstStyle/>
          <a:p>
            <a:endParaRPr lang="fi-FI" sz="1800" dirty="0"/>
          </a:p>
          <a:p>
            <a:r>
              <a:rPr lang="fi-FI" sz="1800" dirty="0" err="1"/>
              <a:t>På</a:t>
            </a:r>
            <a:r>
              <a:rPr lang="fi-FI" sz="1800" dirty="0"/>
              <a:t> </a:t>
            </a:r>
            <a:r>
              <a:rPr lang="fi-FI" sz="1800" dirty="0" err="1"/>
              <a:t>finska</a:t>
            </a:r>
            <a:r>
              <a:rPr lang="fi-FI" sz="1800" dirty="0"/>
              <a:t>:</a:t>
            </a:r>
          </a:p>
          <a:p>
            <a:r>
              <a:rPr lang="en-GB" sz="1800" dirty="0">
                <a:hlinkClick r:id="rId2"/>
              </a:rPr>
              <a:t>https://into.aalto.fi/display/fikandchem</a:t>
            </a:r>
            <a:endParaRPr lang="en-GB" sz="1800" dirty="0"/>
          </a:p>
          <a:p>
            <a:endParaRPr lang="fi-FI" sz="1800" dirty="0"/>
          </a:p>
          <a:p>
            <a:r>
              <a:rPr lang="fi-FI" sz="1800" dirty="0" err="1"/>
              <a:t>På</a:t>
            </a:r>
            <a:r>
              <a:rPr lang="fi-FI" sz="1800" dirty="0"/>
              <a:t> </a:t>
            </a:r>
            <a:r>
              <a:rPr lang="fi-FI" sz="1800" dirty="0" err="1"/>
              <a:t>svenska</a:t>
            </a:r>
            <a:r>
              <a:rPr lang="fi-FI" sz="1800" dirty="0"/>
              <a:t>:</a:t>
            </a:r>
          </a:p>
          <a:p>
            <a:r>
              <a:rPr lang="en-GB" sz="1800" dirty="0">
                <a:hlinkClick r:id="rId3"/>
              </a:rPr>
              <a:t>https://into.aalto.fi/display/svkandchem/Kemiteknik</a:t>
            </a:r>
            <a:endParaRPr lang="en-GB" sz="1800" dirty="0"/>
          </a:p>
          <a:p>
            <a:endParaRPr lang="en-GB"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22.8.2022</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a:t>
            </a:fld>
            <a:endParaRPr lang="fi-FI"/>
          </a:p>
        </p:txBody>
      </p:sp>
    </p:spTree>
    <p:extLst>
      <p:ext uri="{BB962C8B-B14F-4D97-AF65-F5344CB8AC3E}">
        <p14:creationId xmlns:p14="http://schemas.microsoft.com/office/powerpoint/2010/main" val="1760015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8313" y="409228"/>
            <a:ext cx="8207375" cy="996498"/>
          </a:xfrm>
        </p:spPr>
        <p:txBody>
          <a:bodyPr/>
          <a:lstStyle/>
          <a:p>
            <a:r>
              <a:rPr lang="en-GB" dirty="0" err="1"/>
              <a:t>Kontaktuppgifter</a:t>
            </a:r>
            <a:br>
              <a:rPr lang="en-GB" dirty="0"/>
            </a:br>
            <a:endParaRPr lang="en-GB" dirty="0"/>
          </a:p>
        </p:txBody>
      </p:sp>
      <p:sp>
        <p:nvSpPr>
          <p:cNvPr id="5" name="Content Placeholder 4"/>
          <p:cNvSpPr>
            <a:spLocks noGrp="1"/>
          </p:cNvSpPr>
          <p:nvPr>
            <p:ph sz="quarter" idx="14"/>
          </p:nvPr>
        </p:nvSpPr>
        <p:spPr>
          <a:xfrm>
            <a:off x="899592" y="1261611"/>
            <a:ext cx="5831878" cy="3336083"/>
          </a:xfrm>
        </p:spPr>
        <p:txBody>
          <a:bodyPr/>
          <a:lstStyle/>
          <a:p>
            <a:r>
              <a:rPr lang="fi-FI" sz="1600"/>
              <a:t>Kari Lehti, </a:t>
            </a:r>
            <a:r>
              <a:rPr lang="fi-FI" sz="1600" dirty="0" err="1"/>
              <a:t>planerare</a:t>
            </a:r>
            <a:endParaRPr lang="fi-FI" sz="1600" dirty="0"/>
          </a:p>
          <a:p>
            <a:r>
              <a:rPr lang="fi-FI" sz="1600" b="0" dirty="0" err="1"/>
              <a:t>Mottagning</a:t>
            </a:r>
            <a:r>
              <a:rPr lang="fi-FI" sz="1600" b="0" dirty="0"/>
              <a:t> </a:t>
            </a:r>
            <a:r>
              <a:rPr lang="fi-FI" sz="1600" b="0" dirty="0" err="1"/>
              <a:t>enligt</a:t>
            </a:r>
            <a:r>
              <a:rPr lang="fi-FI" sz="1600" b="0" dirty="0"/>
              <a:t> </a:t>
            </a:r>
            <a:r>
              <a:rPr lang="fi-FI" sz="1600" b="0" dirty="0" err="1"/>
              <a:t>överrenskommelse</a:t>
            </a:r>
            <a:endParaRPr lang="fi-FI" sz="1600" b="0" dirty="0"/>
          </a:p>
          <a:p>
            <a:r>
              <a:rPr lang="fi-FI" sz="1600" b="0">
                <a:hlinkClick r:id="rId2"/>
              </a:rPr>
              <a:t>förnamn.efternamn@</a:t>
            </a:r>
            <a:r>
              <a:rPr lang="fi-FI" sz="1600" b="0" dirty="0">
                <a:hlinkClick r:id="rId2"/>
              </a:rPr>
              <a:t>aalto.fi</a:t>
            </a:r>
            <a:endParaRPr lang="fi-FI" sz="1600" b="0" dirty="0"/>
          </a:p>
          <a:p>
            <a:endParaRPr lang="fi-FI" sz="1600" b="0" dirty="0"/>
          </a:p>
          <a:p>
            <a:r>
              <a:rPr lang="fi-FI" sz="1600"/>
              <a:t>Xxxx xxxxx, </a:t>
            </a:r>
            <a:r>
              <a:rPr lang="fi-FI" sz="1600" dirty="0" err="1"/>
              <a:t>koordinator</a:t>
            </a:r>
            <a:endParaRPr lang="fi-FI" sz="1600" dirty="0"/>
          </a:p>
          <a:p>
            <a:r>
              <a:rPr lang="fi-FI" sz="1600" b="0" dirty="0" err="1"/>
              <a:t>Mottagning</a:t>
            </a:r>
            <a:r>
              <a:rPr lang="fi-FI" sz="1600" b="0" dirty="0"/>
              <a:t> </a:t>
            </a:r>
            <a:r>
              <a:rPr lang="fi-FI" sz="1600" b="0" dirty="0" err="1"/>
              <a:t>enligt</a:t>
            </a:r>
            <a:r>
              <a:rPr lang="fi-FI" sz="1600" b="0" dirty="0"/>
              <a:t> </a:t>
            </a:r>
            <a:r>
              <a:rPr lang="fi-FI" sz="1600" b="0" dirty="0" err="1"/>
              <a:t>överrenskommelse</a:t>
            </a:r>
            <a:endParaRPr lang="fi-FI" sz="1600" b="0" dirty="0"/>
          </a:p>
          <a:p>
            <a:r>
              <a:rPr lang="fi-FI" sz="1600" b="0" dirty="0">
                <a:hlinkClick r:id="rId3"/>
              </a:rPr>
              <a:t>jenny.tors@aalto.fi</a:t>
            </a:r>
            <a:endParaRPr lang="fi-FI" sz="1600" b="0" dirty="0"/>
          </a:p>
          <a:p>
            <a:endParaRPr lang="fi-FI" sz="1600" b="0" dirty="0"/>
          </a:p>
          <a:p>
            <a:r>
              <a:rPr lang="fi-FI" sz="1600" dirty="0"/>
              <a:t>Juha Oksa, </a:t>
            </a:r>
            <a:r>
              <a:rPr lang="fi-FI" sz="1600" dirty="0" err="1"/>
              <a:t>studiesekreterare</a:t>
            </a:r>
            <a:endParaRPr lang="fi-FI" sz="1600" dirty="0"/>
          </a:p>
          <a:p>
            <a:r>
              <a:rPr lang="fi-FI" sz="1600" b="0" dirty="0" err="1"/>
              <a:t>Mottagning</a:t>
            </a:r>
            <a:r>
              <a:rPr lang="fi-FI" sz="1600" b="0" dirty="0"/>
              <a:t> </a:t>
            </a:r>
            <a:r>
              <a:rPr lang="fi-FI" sz="1600" b="0" err="1"/>
              <a:t>under</a:t>
            </a:r>
            <a:r>
              <a:rPr lang="fi-FI" sz="1600" b="0"/>
              <a:t> servicepunktens öppettider</a:t>
            </a:r>
            <a:endParaRPr lang="fi-FI" sz="1600" b="0" dirty="0"/>
          </a:p>
          <a:p>
            <a:r>
              <a:rPr lang="fi-FI" sz="1600" b="0" dirty="0"/>
              <a:t>juha.oksa@aalto.fi</a:t>
            </a:r>
          </a:p>
          <a:p>
            <a:endParaRPr lang="fi-FI" sz="1800" b="0" dirty="0"/>
          </a:p>
          <a:p>
            <a:endParaRPr lang="en-GB" b="0" dirty="0"/>
          </a:p>
        </p:txBody>
      </p:sp>
      <p:sp>
        <p:nvSpPr>
          <p:cNvPr id="6" name="Speech Bubble: Rectangle with Corners Rounded 5">
            <a:extLst>
              <a:ext uri="{FF2B5EF4-FFF2-40B4-BE49-F238E27FC236}">
                <a16:creationId xmlns:a16="http://schemas.microsoft.com/office/drawing/2014/main" id="{D99F8048-B87D-42D6-97B9-270B4ED3BD0B}"/>
              </a:ext>
            </a:extLst>
          </p:cNvPr>
          <p:cNvSpPr/>
          <p:nvPr/>
        </p:nvSpPr>
        <p:spPr>
          <a:xfrm>
            <a:off x="5148064" y="1777379"/>
            <a:ext cx="3527622" cy="1304211"/>
          </a:xfrm>
          <a:prstGeom prst="wedgeRoundRectCallout">
            <a:avLst>
              <a:gd name="adj1" fmla="val 36888"/>
              <a:gd name="adj2" fmla="val 76636"/>
              <a:gd name="adj3" fmla="val 16667"/>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07000"/>
              </a:lnSpc>
              <a:spcAft>
                <a:spcPts val="800"/>
              </a:spcAft>
            </a:pPr>
            <a:r>
              <a:rPr lang="fi-FI" sz="2000" b="1">
                <a:effectLst/>
                <a:latin typeface="Calibri" panose="020F0502020204030204" pitchFamily="34" charset="0"/>
                <a:ea typeface="Calibri" panose="020F0502020204030204" pitchFamily="34" charset="0"/>
                <a:cs typeface="Times New Roman" panose="02020603050405020304" pitchFamily="18" charset="0"/>
              </a:rPr>
              <a:t>Kontaktinformationen och öpperttider </a:t>
            </a:r>
            <a:r>
              <a:rPr lang="fi-FI" sz="2000" b="1">
                <a:solidFill>
                  <a:schemeClr val="accent4"/>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hittar du i Into</a:t>
            </a:r>
            <a:r>
              <a:rPr lang="fi-FI" sz="2000" b="1">
                <a:latin typeface="Calibri" panose="020F0502020204030204" pitchFamily="34" charset="0"/>
                <a:ea typeface="Calibri" panose="020F0502020204030204" pitchFamily="34" charset="0"/>
                <a:cs typeface="Times New Roman" panose="02020603050405020304" pitchFamily="18" charset="0"/>
              </a:rPr>
              <a:t>!</a:t>
            </a:r>
            <a:endParaRPr lang="fi-FI"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997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3" y="615693"/>
            <a:ext cx="8207375" cy="996498"/>
          </a:xfrm>
        </p:spPr>
        <p:txBody>
          <a:bodyPr/>
          <a:lstStyle/>
          <a:p>
            <a:r>
              <a:rPr lang="fi-FI" dirty="0" err="1"/>
              <a:t>Studierådgivare</a:t>
            </a:r>
            <a:endParaRPr lang="en-GB" dirty="0"/>
          </a:p>
        </p:txBody>
      </p:sp>
      <p:sp>
        <p:nvSpPr>
          <p:cNvPr id="3" name="Content Placeholder 2"/>
          <p:cNvSpPr>
            <a:spLocks noGrp="1"/>
          </p:cNvSpPr>
          <p:nvPr>
            <p:ph sz="quarter" idx="14"/>
          </p:nvPr>
        </p:nvSpPr>
        <p:spPr>
          <a:xfrm>
            <a:off x="469082" y="1416393"/>
            <a:ext cx="8207374" cy="3109148"/>
          </a:xfrm>
        </p:spPr>
        <p:txBody>
          <a:bodyPr/>
          <a:lstStyle/>
          <a:p>
            <a:pPr>
              <a:spcBef>
                <a:spcPts val="0"/>
              </a:spcBef>
              <a:spcAft>
                <a:spcPts val="0"/>
              </a:spcAft>
            </a:pPr>
            <a:r>
              <a:rPr lang="fi-FI" sz="1600" dirty="0" err="1"/>
              <a:t>Allmänn</a:t>
            </a:r>
            <a:r>
              <a:rPr lang="fi-FI" sz="1600" dirty="0"/>
              <a:t> </a:t>
            </a:r>
            <a:r>
              <a:rPr lang="fi-FI" sz="1600" dirty="0" err="1"/>
              <a:t>rådgivning</a:t>
            </a:r>
            <a:r>
              <a:rPr lang="fi-FI" sz="1600" dirty="0"/>
              <a:t> för </a:t>
            </a:r>
            <a:r>
              <a:rPr lang="fi-FI" sz="1600" dirty="0" err="1"/>
              <a:t>kandidatstuderande</a:t>
            </a:r>
            <a:r>
              <a:rPr lang="fi-FI" sz="1600" dirty="0"/>
              <a:t>: Charlotta Livman </a:t>
            </a:r>
            <a:r>
              <a:rPr lang="fi-FI" sz="1600" dirty="0" err="1"/>
              <a:t>och</a:t>
            </a:r>
            <a:r>
              <a:rPr lang="fi-FI" sz="1600" dirty="0"/>
              <a:t> XX</a:t>
            </a:r>
          </a:p>
          <a:p>
            <a:pPr>
              <a:spcBef>
                <a:spcPts val="0"/>
              </a:spcBef>
              <a:spcAft>
                <a:spcPts val="0"/>
              </a:spcAft>
            </a:pPr>
            <a:r>
              <a:rPr lang="en-GB" sz="1600" b="0" dirty="0">
                <a:hlinkClick r:id="rId2"/>
              </a:rPr>
              <a:t>kandi-neuvojat-chem@aalto</a:t>
            </a:r>
            <a:r>
              <a:rPr lang="en-GB" sz="1600" b="0">
                <a:hlinkClick r:id="rId2"/>
              </a:rPr>
              <a:t>.fi</a:t>
            </a:r>
            <a:endParaRPr lang="en-GB" sz="1600" b="0"/>
          </a:p>
          <a:p>
            <a:pPr>
              <a:spcBef>
                <a:spcPts val="0"/>
              </a:spcBef>
              <a:spcAft>
                <a:spcPts val="0"/>
              </a:spcAft>
            </a:pPr>
            <a:endParaRPr lang="en-GB" sz="1600" b="0" dirty="0"/>
          </a:p>
          <a:p>
            <a:pPr>
              <a:spcBef>
                <a:spcPts val="0"/>
              </a:spcBef>
              <a:spcAft>
                <a:spcPts val="0"/>
              </a:spcAft>
            </a:pPr>
            <a:r>
              <a:rPr lang="fi-FI" sz="1600" dirty="0" err="1"/>
              <a:t>Studierådgivning</a:t>
            </a:r>
            <a:r>
              <a:rPr lang="fi-FI" sz="1600" dirty="0"/>
              <a:t> </a:t>
            </a:r>
            <a:r>
              <a:rPr lang="fi-FI" sz="1600" dirty="0" err="1"/>
              <a:t>på</a:t>
            </a:r>
            <a:r>
              <a:rPr lang="fi-FI" sz="1600" dirty="0"/>
              <a:t> </a:t>
            </a:r>
            <a:r>
              <a:rPr lang="fi-FI" sz="1600" dirty="0" err="1"/>
              <a:t>svenska</a:t>
            </a:r>
            <a:r>
              <a:rPr lang="fi-FI" sz="1600" dirty="0"/>
              <a:t>: Charlotta Livman</a:t>
            </a:r>
          </a:p>
          <a:p>
            <a:pPr>
              <a:spcBef>
                <a:spcPts val="0"/>
              </a:spcBef>
              <a:spcAft>
                <a:spcPts val="0"/>
              </a:spcAft>
            </a:pPr>
            <a:r>
              <a:rPr lang="en-GB" sz="1600" b="0" dirty="0">
                <a:hlinkClick r:id="rId3"/>
              </a:rPr>
              <a:t>studieradgivare-chem@aalto</a:t>
            </a:r>
            <a:r>
              <a:rPr lang="en-GB" sz="1600" b="0">
                <a:hlinkClick r:id="rId3"/>
              </a:rPr>
              <a:t>.fi</a:t>
            </a:r>
            <a:endParaRPr lang="en-GB" sz="1600" b="0"/>
          </a:p>
          <a:p>
            <a:pPr>
              <a:spcBef>
                <a:spcPts val="0"/>
              </a:spcBef>
              <a:spcAft>
                <a:spcPts val="0"/>
              </a:spcAft>
            </a:pPr>
            <a:endParaRPr lang="en-GB" sz="1600" b="0" dirty="0"/>
          </a:p>
          <a:p>
            <a:pPr>
              <a:spcBef>
                <a:spcPts val="0"/>
              </a:spcBef>
              <a:spcAft>
                <a:spcPts val="0"/>
              </a:spcAft>
            </a:pPr>
            <a:r>
              <a:rPr lang="fi-FI" sz="1600" dirty="0" err="1"/>
              <a:t>Rådgivning</a:t>
            </a:r>
            <a:r>
              <a:rPr lang="fi-FI" sz="1600" dirty="0"/>
              <a:t> </a:t>
            </a:r>
            <a:r>
              <a:rPr lang="fi-FI" sz="1600" dirty="0" err="1"/>
              <a:t>om</a:t>
            </a:r>
            <a:r>
              <a:rPr lang="fi-FI" sz="1600" dirty="0"/>
              <a:t> </a:t>
            </a:r>
            <a:r>
              <a:rPr lang="fi-FI" sz="1600" dirty="0" err="1"/>
              <a:t>studentmobilitet</a:t>
            </a:r>
            <a:r>
              <a:rPr lang="fi-FI" sz="1600" dirty="0"/>
              <a:t>: Songwen He</a:t>
            </a:r>
          </a:p>
          <a:p>
            <a:pPr>
              <a:spcBef>
                <a:spcPts val="0"/>
              </a:spcBef>
              <a:spcAft>
                <a:spcPts val="0"/>
              </a:spcAft>
            </a:pPr>
            <a:r>
              <a:rPr lang="fi-FI" sz="1600" b="0" dirty="0">
                <a:hlinkClick r:id="rId4"/>
              </a:rPr>
              <a:t>kv-neuvoja-chem@aalto</a:t>
            </a:r>
            <a:r>
              <a:rPr lang="fi-FI" sz="1600" b="0">
                <a:hlinkClick r:id="rId4"/>
              </a:rPr>
              <a:t>.fi</a:t>
            </a:r>
            <a:r>
              <a:rPr lang="fi-FI" sz="1600" b="0"/>
              <a:t> </a:t>
            </a:r>
          </a:p>
          <a:p>
            <a:pPr>
              <a:spcBef>
                <a:spcPts val="0"/>
              </a:spcBef>
              <a:spcAft>
                <a:spcPts val="0"/>
              </a:spcAft>
            </a:pPr>
            <a:endParaRPr lang="fi-FI" sz="1600" b="0" dirty="0"/>
          </a:p>
          <a:p>
            <a:pPr>
              <a:spcBef>
                <a:spcPts val="0"/>
              </a:spcBef>
              <a:spcAft>
                <a:spcPts val="0"/>
              </a:spcAft>
            </a:pPr>
            <a:r>
              <a:rPr lang="fi-FI" sz="1600" dirty="0" err="1"/>
              <a:t>Kontaktuppgifter</a:t>
            </a:r>
            <a:r>
              <a:rPr lang="fi-FI" sz="1600" dirty="0"/>
              <a:t> </a:t>
            </a:r>
            <a:r>
              <a:rPr lang="fi-FI" sz="1600" dirty="0" err="1"/>
              <a:t>och</a:t>
            </a:r>
            <a:r>
              <a:rPr lang="fi-FI" sz="1600" dirty="0"/>
              <a:t> </a:t>
            </a:r>
            <a:r>
              <a:rPr lang="fi-FI" sz="1600" err="1"/>
              <a:t>öppettider</a:t>
            </a:r>
            <a:r>
              <a:rPr lang="fi-FI" sz="1600"/>
              <a:t> </a:t>
            </a:r>
            <a:r>
              <a:rPr lang="fi-FI" sz="1600">
                <a:solidFill>
                  <a:schemeClr val="accent4"/>
                </a:solidFill>
                <a:hlinkClick r:id="rId5">
                  <a:extLst>
                    <a:ext uri="{A12FA001-AC4F-418D-AE19-62706E023703}">
                      <ahyp:hlinkClr xmlns:ahyp="http://schemas.microsoft.com/office/drawing/2018/hyperlinkcolor" val="tx"/>
                    </a:ext>
                  </a:extLst>
                </a:hlinkClick>
              </a:rPr>
              <a:t>hittar du i Into</a:t>
            </a:r>
            <a:r>
              <a:rPr lang="fi-FI" sz="1600"/>
              <a:t>!</a:t>
            </a:r>
            <a:endParaRPr lang="fi-FI" sz="1600"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22.8.2022</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4</a:t>
            </a:fld>
            <a:endParaRPr lang="fi-FI"/>
          </a:p>
        </p:txBody>
      </p:sp>
    </p:spTree>
    <p:extLst>
      <p:ext uri="{BB962C8B-B14F-4D97-AF65-F5344CB8AC3E}">
        <p14:creationId xmlns:p14="http://schemas.microsoft.com/office/powerpoint/2010/main" val="287349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2695" y="569262"/>
            <a:ext cx="6518608" cy="996498"/>
          </a:xfrm>
        </p:spPr>
        <p:txBody>
          <a:bodyPr/>
          <a:lstStyle/>
          <a:p>
            <a:r>
              <a:rPr lang="en-GB" dirty="0" err="1"/>
              <a:t>Kandidatutbildningens</a:t>
            </a:r>
            <a:r>
              <a:rPr lang="en-GB" dirty="0"/>
              <a:t> </a:t>
            </a:r>
            <a:r>
              <a:rPr lang="en-GB" dirty="0" err="1"/>
              <a:t>struktur</a:t>
            </a:r>
            <a:endParaRPr lang="en-GB"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22.8.2022</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5</a:t>
            </a:fld>
            <a:endParaRPr lang="fi-FI"/>
          </a:p>
        </p:txBody>
      </p:sp>
      <p:pic>
        <p:nvPicPr>
          <p:cNvPr id="7" name="Content Placeholder 6"/>
          <p:cNvPicPr>
            <a:picLocks noGrp="1" noChangeAspect="1"/>
          </p:cNvPicPr>
          <p:nvPr/>
        </p:nvPicPr>
        <p:blipFill>
          <a:blip r:embed="rId2"/>
          <a:stretch>
            <a:fillRect/>
          </a:stretch>
        </p:blipFill>
        <p:spPr>
          <a:xfrm>
            <a:off x="1617751" y="1417340"/>
            <a:ext cx="5908497" cy="3335337"/>
          </a:xfrm>
          <a:prstGeom prst="rect">
            <a:avLst/>
          </a:prstGeom>
        </p:spPr>
      </p:pic>
    </p:spTree>
    <p:extLst>
      <p:ext uri="{BB962C8B-B14F-4D97-AF65-F5344CB8AC3E}">
        <p14:creationId xmlns:p14="http://schemas.microsoft.com/office/powerpoint/2010/main" val="2231087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10693"/>
            <a:ext cx="8207375" cy="996498"/>
          </a:xfrm>
        </p:spPr>
        <p:txBody>
          <a:bodyPr/>
          <a:lstStyle/>
          <a:p>
            <a:r>
              <a:rPr lang="fi-FI" dirty="0" err="1">
                <a:ea typeface="ＭＳ Ｐゴシック" pitchFamily="-108" charset="-128"/>
              </a:rPr>
              <a:t>Grundstudier</a:t>
            </a:r>
            <a:r>
              <a:rPr lang="fi-FI" dirty="0">
                <a:ea typeface="ＭＳ Ｐゴシック" pitchFamily="-108" charset="-128"/>
              </a:rPr>
              <a:t> 70 sp</a:t>
            </a:r>
            <a:endParaRPr lang="en-GB" dirty="0"/>
          </a:p>
        </p:txBody>
      </p:sp>
      <p:sp>
        <p:nvSpPr>
          <p:cNvPr id="3" name="Content Placeholder 2"/>
          <p:cNvSpPr>
            <a:spLocks noGrp="1"/>
          </p:cNvSpPr>
          <p:nvPr>
            <p:ph sz="quarter" idx="14"/>
          </p:nvPr>
        </p:nvSpPr>
        <p:spPr>
          <a:xfrm>
            <a:off x="755576" y="1345332"/>
            <a:ext cx="7128022" cy="3336083"/>
          </a:xfrm>
        </p:spPr>
        <p:txBody>
          <a:bodyPr/>
          <a:lstStyle/>
          <a:p>
            <a:pPr marL="342900" indent="-342900">
              <a:spcBef>
                <a:spcPts val="600"/>
              </a:spcBef>
              <a:buFont typeface="Arial" panose="020B0604020202020204" pitchFamily="34" charset="0"/>
              <a:buChar char="•"/>
            </a:pPr>
            <a:r>
              <a:rPr lang="fi-FI" altLang="en-US" sz="1800" dirty="0" err="1">
                <a:latin typeface="+mn-lt"/>
                <a:cs typeface="Arial" panose="020B0604020202020204" pitchFamily="34" charset="0"/>
              </a:rPr>
              <a:t>Innehåller</a:t>
            </a:r>
            <a:r>
              <a:rPr lang="fi-FI" altLang="en-US" sz="1800" dirty="0">
                <a:latin typeface="+mn-lt"/>
                <a:cs typeface="Arial" panose="020B0604020202020204" pitchFamily="34" charset="0"/>
              </a:rPr>
              <a:t> </a:t>
            </a:r>
            <a:r>
              <a:rPr lang="fi-FI" altLang="en-US" sz="1800" dirty="0" err="1">
                <a:latin typeface="+mn-lt"/>
                <a:cs typeface="Arial" panose="020B0604020202020204" pitchFamily="34" charset="0"/>
              </a:rPr>
              <a:t>kemi</a:t>
            </a:r>
            <a:r>
              <a:rPr lang="fi-FI" altLang="en-US" sz="1800" dirty="0">
                <a:latin typeface="+mn-lt"/>
                <a:cs typeface="Arial" panose="020B0604020202020204" pitchFamily="34" charset="0"/>
              </a:rPr>
              <a:t>, </a:t>
            </a:r>
            <a:r>
              <a:rPr lang="fi-FI" altLang="en-US" sz="1800" dirty="0" err="1">
                <a:latin typeface="+mn-lt"/>
                <a:cs typeface="Arial" panose="020B0604020202020204" pitchFamily="34" charset="0"/>
              </a:rPr>
              <a:t>fysik</a:t>
            </a:r>
            <a:r>
              <a:rPr lang="fi-FI" altLang="en-US" sz="1800" dirty="0">
                <a:latin typeface="+mn-lt"/>
                <a:cs typeface="Arial" panose="020B0604020202020204" pitchFamily="34" charset="0"/>
              </a:rPr>
              <a:t>, </a:t>
            </a:r>
            <a:r>
              <a:rPr lang="fi-FI" altLang="en-US" sz="1800" dirty="0" err="1">
                <a:latin typeface="+mn-lt"/>
                <a:cs typeface="Arial" panose="020B0604020202020204" pitchFamily="34" charset="0"/>
              </a:rPr>
              <a:t>matematik</a:t>
            </a:r>
            <a:r>
              <a:rPr lang="fi-FI" altLang="en-US" sz="1800" dirty="0">
                <a:latin typeface="+mn-lt"/>
                <a:cs typeface="Arial" panose="020B0604020202020204" pitchFamily="34" charset="0"/>
              </a:rPr>
              <a:t>, </a:t>
            </a:r>
            <a:r>
              <a:rPr lang="fi-FI" altLang="en-US" sz="1800" dirty="0" err="1">
                <a:latin typeface="+mn-lt"/>
                <a:cs typeface="Arial" panose="020B0604020202020204" pitchFamily="34" charset="0"/>
              </a:rPr>
              <a:t>materialvetenskaper</a:t>
            </a:r>
            <a:r>
              <a:rPr lang="fi-FI" altLang="en-US" sz="1800" dirty="0">
                <a:latin typeface="+mn-lt"/>
                <a:cs typeface="Arial" panose="020B0604020202020204" pitchFamily="34" charset="0"/>
              </a:rPr>
              <a:t>, </a:t>
            </a:r>
            <a:r>
              <a:rPr lang="fi-FI" altLang="en-US" sz="1800" dirty="0" err="1">
                <a:latin typeface="+mn-lt"/>
                <a:cs typeface="Arial" panose="020B0604020202020204" pitchFamily="34" charset="0"/>
              </a:rPr>
              <a:t>biovetenskaper</a:t>
            </a:r>
            <a:r>
              <a:rPr lang="fi-FI" altLang="en-US" sz="1800" dirty="0">
                <a:latin typeface="+mn-lt"/>
                <a:cs typeface="Arial" panose="020B0604020202020204" pitchFamily="34" charset="0"/>
              </a:rPr>
              <a:t> </a:t>
            </a:r>
            <a:r>
              <a:rPr lang="fi-FI" altLang="en-US" sz="1800" dirty="0" err="1">
                <a:latin typeface="+mn-lt"/>
                <a:cs typeface="Arial" panose="020B0604020202020204" pitchFamily="34" charset="0"/>
              </a:rPr>
              <a:t>och</a:t>
            </a:r>
            <a:r>
              <a:rPr lang="fi-FI" altLang="en-US" sz="1800" dirty="0">
                <a:latin typeface="+mn-lt"/>
                <a:cs typeface="Arial" panose="020B0604020202020204" pitchFamily="34" charset="0"/>
              </a:rPr>
              <a:t> </a:t>
            </a:r>
            <a:r>
              <a:rPr lang="fi-FI" altLang="en-US" sz="1800" dirty="0" err="1">
                <a:latin typeface="+mn-lt"/>
                <a:cs typeface="Arial" panose="020B0604020202020204" pitchFamily="34" charset="0"/>
              </a:rPr>
              <a:t>programmering</a:t>
            </a:r>
            <a:endParaRPr lang="fi-FI" altLang="en-US" sz="1800" dirty="0">
              <a:latin typeface="+mn-lt"/>
              <a:cs typeface="Arial" panose="020B0604020202020204" pitchFamily="34" charset="0"/>
            </a:endParaRPr>
          </a:p>
          <a:p>
            <a:pPr marL="342900" indent="-342900">
              <a:spcBef>
                <a:spcPts val="600"/>
              </a:spcBef>
              <a:buFont typeface="Arial" panose="020B0604020202020204" pitchFamily="34" charset="0"/>
              <a:buChar char="•"/>
            </a:pPr>
            <a:r>
              <a:rPr lang="fi-FI" altLang="en-US" sz="1800" dirty="0" err="1">
                <a:latin typeface="+mn-lt"/>
                <a:cs typeface="Arial" panose="020B0604020202020204" pitchFamily="34" charset="0"/>
              </a:rPr>
              <a:t>Språkstudier</a:t>
            </a:r>
            <a:endParaRPr lang="fi-FI" altLang="en-US" sz="1800" dirty="0">
              <a:latin typeface="+mn-lt"/>
              <a:cs typeface="Arial" panose="020B0604020202020204" pitchFamily="34" charset="0"/>
            </a:endParaRPr>
          </a:p>
          <a:p>
            <a:pPr marL="520700" lvl="1" indent="-342900">
              <a:spcBef>
                <a:spcPts val="0"/>
              </a:spcBef>
              <a:buFont typeface="Arial" panose="020B0604020202020204" pitchFamily="34" charset="0"/>
              <a:buChar char="•"/>
            </a:pPr>
            <a:r>
              <a:rPr lang="fi-FI" altLang="en-US" sz="1600" dirty="0" err="1">
                <a:latin typeface="+mn-lt"/>
              </a:rPr>
              <a:t>Andra</a:t>
            </a:r>
            <a:r>
              <a:rPr lang="fi-FI" altLang="en-US" sz="1600" dirty="0">
                <a:latin typeface="+mn-lt"/>
              </a:rPr>
              <a:t> </a:t>
            </a:r>
            <a:r>
              <a:rPr lang="fi-FI" altLang="en-US" sz="1600" dirty="0" err="1">
                <a:latin typeface="+mn-lt"/>
              </a:rPr>
              <a:t>inhemska</a:t>
            </a:r>
            <a:r>
              <a:rPr lang="fi-FI" altLang="en-US" sz="1600" dirty="0">
                <a:latin typeface="+mn-lt"/>
              </a:rPr>
              <a:t> </a:t>
            </a:r>
            <a:r>
              <a:rPr lang="fi-FI" altLang="en-US" sz="1600" dirty="0" err="1">
                <a:latin typeface="+mn-lt"/>
              </a:rPr>
              <a:t>språket</a:t>
            </a:r>
            <a:r>
              <a:rPr lang="fi-FI" altLang="en-US" sz="1600" dirty="0">
                <a:latin typeface="+mn-lt"/>
              </a:rPr>
              <a:t> (</a:t>
            </a:r>
            <a:r>
              <a:rPr lang="fi-FI" altLang="en-US" sz="1600" dirty="0" err="1">
                <a:latin typeface="+mn-lt"/>
              </a:rPr>
              <a:t>svenska</a:t>
            </a:r>
            <a:r>
              <a:rPr lang="fi-FI" altLang="en-US" sz="1600" dirty="0">
                <a:latin typeface="+mn-lt"/>
              </a:rPr>
              <a:t>/</a:t>
            </a:r>
            <a:r>
              <a:rPr lang="fi-FI" altLang="en-US" sz="1600" dirty="0" err="1">
                <a:latin typeface="+mn-lt"/>
              </a:rPr>
              <a:t>finska</a:t>
            </a:r>
            <a:r>
              <a:rPr lang="fi-FI" altLang="en-US" sz="1600" dirty="0">
                <a:latin typeface="+mn-lt"/>
              </a:rPr>
              <a:t>) 2 sp. </a:t>
            </a:r>
          </a:p>
          <a:p>
            <a:pPr marL="520700" lvl="1" indent="-342900">
              <a:spcBef>
                <a:spcPts val="0"/>
              </a:spcBef>
              <a:buFont typeface="Arial" panose="020B0604020202020204" pitchFamily="34" charset="0"/>
              <a:buChar char="•"/>
            </a:pPr>
            <a:r>
              <a:rPr lang="fi-FI" altLang="en-US" sz="1600" dirty="0" err="1">
                <a:latin typeface="+mn-lt"/>
              </a:rPr>
              <a:t>Obligatoriskt</a:t>
            </a:r>
            <a:r>
              <a:rPr lang="fi-FI" altLang="en-US" sz="1600" dirty="0">
                <a:latin typeface="+mn-lt"/>
              </a:rPr>
              <a:t> </a:t>
            </a:r>
            <a:r>
              <a:rPr lang="fi-FI" altLang="en-US" sz="1600" dirty="0" err="1">
                <a:latin typeface="+mn-lt"/>
              </a:rPr>
              <a:t>främmande</a:t>
            </a:r>
            <a:r>
              <a:rPr lang="fi-FI" altLang="en-US" sz="1600" dirty="0">
                <a:latin typeface="+mn-lt"/>
              </a:rPr>
              <a:t> </a:t>
            </a:r>
            <a:r>
              <a:rPr lang="fi-FI" altLang="en-US" sz="1600" dirty="0" err="1">
                <a:latin typeface="+mn-lt"/>
              </a:rPr>
              <a:t>språk</a:t>
            </a:r>
            <a:r>
              <a:rPr lang="fi-FI" altLang="en-US" sz="1600" dirty="0">
                <a:latin typeface="+mn-lt"/>
              </a:rPr>
              <a:t> 3 sp</a:t>
            </a:r>
          </a:p>
          <a:p>
            <a:pPr marL="787400" lvl="2" indent="-342900">
              <a:spcBef>
                <a:spcPts val="0"/>
              </a:spcBef>
              <a:buFont typeface="Arial" panose="020B0604020202020204" pitchFamily="34" charset="0"/>
              <a:buChar char="•"/>
            </a:pPr>
            <a:r>
              <a:rPr lang="fi-FI" altLang="en-US" sz="1200" dirty="0" err="1">
                <a:latin typeface="+mn-lt"/>
              </a:rPr>
              <a:t>Muntligt</a:t>
            </a:r>
            <a:r>
              <a:rPr lang="fi-FI" altLang="en-US" sz="1200" dirty="0">
                <a:latin typeface="+mn-lt"/>
              </a:rPr>
              <a:t> </a:t>
            </a:r>
            <a:r>
              <a:rPr lang="fi-FI" altLang="en-US" sz="1200" dirty="0" err="1">
                <a:latin typeface="+mn-lt"/>
              </a:rPr>
              <a:t>och</a:t>
            </a:r>
            <a:r>
              <a:rPr lang="fi-FI" altLang="en-US" sz="1200" dirty="0">
                <a:latin typeface="+mn-lt"/>
              </a:rPr>
              <a:t> </a:t>
            </a:r>
            <a:r>
              <a:rPr lang="fi-FI" altLang="en-US" sz="1200" dirty="0" err="1">
                <a:latin typeface="+mn-lt"/>
              </a:rPr>
              <a:t>skriftligt</a:t>
            </a:r>
            <a:r>
              <a:rPr lang="fi-FI" altLang="en-US" sz="1200" dirty="0">
                <a:latin typeface="+mn-lt"/>
              </a:rPr>
              <a:t> </a:t>
            </a:r>
            <a:r>
              <a:rPr lang="fi-FI" altLang="en-US" sz="1200" dirty="0" err="1">
                <a:latin typeface="+mn-lt"/>
              </a:rPr>
              <a:t>kunnande</a:t>
            </a:r>
            <a:r>
              <a:rPr lang="fi-FI" altLang="en-US" sz="1200" dirty="0">
                <a:latin typeface="+mn-lt"/>
              </a:rPr>
              <a:t> (i </a:t>
            </a:r>
            <a:r>
              <a:rPr lang="fi-FI" altLang="en-US" sz="1200" dirty="0" err="1">
                <a:latin typeface="+mn-lt"/>
              </a:rPr>
              <a:t>kursens</a:t>
            </a:r>
            <a:r>
              <a:rPr lang="fi-FI" altLang="en-US" sz="1200" dirty="0">
                <a:latin typeface="+mn-lt"/>
              </a:rPr>
              <a:t> </a:t>
            </a:r>
            <a:r>
              <a:rPr lang="fi-FI" altLang="en-US" sz="1200" dirty="0" err="1">
                <a:latin typeface="+mn-lt"/>
              </a:rPr>
              <a:t>namn</a:t>
            </a:r>
            <a:r>
              <a:rPr lang="fi-FI" altLang="en-US" sz="1200" dirty="0">
                <a:latin typeface="+mn-lt"/>
              </a:rPr>
              <a:t>: w, o </a:t>
            </a:r>
            <a:r>
              <a:rPr lang="fi-FI" altLang="en-US" sz="1200" dirty="0" err="1">
                <a:latin typeface="+mn-lt"/>
              </a:rPr>
              <a:t>eller</a:t>
            </a:r>
            <a:r>
              <a:rPr lang="fi-FI" altLang="en-US" sz="1200" dirty="0">
                <a:latin typeface="+mn-lt"/>
              </a:rPr>
              <a:t> </a:t>
            </a:r>
            <a:r>
              <a:rPr lang="fi-FI" altLang="en-US" sz="1200" dirty="0" err="1">
                <a:latin typeface="+mn-lt"/>
              </a:rPr>
              <a:t>w,o</a:t>
            </a:r>
            <a:r>
              <a:rPr lang="fi-FI" altLang="en-US" sz="1200" dirty="0">
                <a:latin typeface="+mn-lt"/>
              </a:rPr>
              <a:t>)</a:t>
            </a:r>
          </a:p>
          <a:p>
            <a:pPr marL="787400" lvl="2" indent="-342900">
              <a:spcBef>
                <a:spcPts val="0"/>
              </a:spcBef>
              <a:buFont typeface="Arial" panose="020B0604020202020204" pitchFamily="34" charset="0"/>
              <a:buChar char="•"/>
            </a:pPr>
            <a:r>
              <a:rPr lang="fi-FI" altLang="en-US" sz="1200" dirty="0" err="1">
                <a:latin typeface="+mn-lt"/>
              </a:rPr>
              <a:t>Kan</a:t>
            </a:r>
            <a:r>
              <a:rPr lang="fi-FI" altLang="en-US" sz="1200" dirty="0">
                <a:latin typeface="+mn-lt"/>
              </a:rPr>
              <a:t> </a:t>
            </a:r>
            <a:r>
              <a:rPr lang="fi-FI" altLang="en-US" sz="1200" dirty="0" err="1">
                <a:latin typeface="+mn-lt"/>
              </a:rPr>
              <a:t>bestå</a:t>
            </a:r>
            <a:r>
              <a:rPr lang="fi-FI" altLang="en-US" sz="1200" dirty="0">
                <a:latin typeface="+mn-lt"/>
              </a:rPr>
              <a:t> av </a:t>
            </a:r>
            <a:r>
              <a:rPr lang="fi-FI" altLang="en-US" sz="1200" err="1">
                <a:latin typeface="+mn-lt"/>
              </a:rPr>
              <a:t>flera</a:t>
            </a:r>
            <a:r>
              <a:rPr lang="fi-FI" altLang="en-US" sz="1200">
                <a:latin typeface="+mn-lt"/>
              </a:rPr>
              <a:t> kurser, men alla måste vara på samma språ</a:t>
            </a:r>
            <a:r>
              <a:rPr lang="fi-FI" altLang="en-US" sz="1200" dirty="0">
                <a:latin typeface="+mn-lt"/>
              </a:rPr>
              <a:t>k</a:t>
            </a:r>
          </a:p>
          <a:p>
            <a:pPr marL="342900" indent="-342900">
              <a:spcBef>
                <a:spcPts val="600"/>
              </a:spcBef>
              <a:buFont typeface="Arial" panose="020B0604020202020204" pitchFamily="34" charset="0"/>
              <a:buChar char="•"/>
            </a:pPr>
            <a:r>
              <a:rPr lang="fi-FI" altLang="en-US" sz="1800" dirty="0" err="1">
                <a:latin typeface="+mn-lt"/>
                <a:cs typeface="Arial" panose="020B0604020202020204" pitchFamily="34" charset="0"/>
              </a:rPr>
              <a:t>Tvärvetenskapliga</a:t>
            </a:r>
            <a:r>
              <a:rPr lang="fi-FI" altLang="en-US" sz="1800" dirty="0">
                <a:latin typeface="+mn-lt"/>
                <a:cs typeface="Arial" panose="020B0604020202020204" pitchFamily="34" charset="0"/>
              </a:rPr>
              <a:t> </a:t>
            </a:r>
            <a:r>
              <a:rPr lang="fi-FI" altLang="en-US" sz="1800" dirty="0" err="1">
                <a:latin typeface="+mn-lt"/>
                <a:cs typeface="Arial" panose="020B0604020202020204" pitchFamily="34" charset="0"/>
              </a:rPr>
              <a:t>studier</a:t>
            </a:r>
            <a:r>
              <a:rPr lang="fi-FI" altLang="en-US" sz="1800" dirty="0">
                <a:latin typeface="+mn-lt"/>
                <a:cs typeface="Arial" panose="020B0604020202020204" pitchFamily="34" charset="0"/>
              </a:rPr>
              <a:t> 3 sp</a:t>
            </a:r>
          </a:p>
          <a:p>
            <a:pPr marL="342900" indent="-342900">
              <a:spcBef>
                <a:spcPts val="600"/>
              </a:spcBef>
              <a:buFont typeface="Arial" panose="020B0604020202020204" pitchFamily="34" charset="0"/>
              <a:buChar char="•"/>
            </a:pPr>
            <a:r>
              <a:rPr lang="fi-FI" altLang="en-US" sz="1800">
                <a:latin typeface="+mn-lt"/>
                <a:cs typeface="Arial" panose="020B0604020202020204" pitchFamily="34" charset="0"/>
              </a:rPr>
              <a:t>Högskolestudentens </a:t>
            </a:r>
            <a:r>
              <a:rPr lang="fi-FI" altLang="en-US" sz="1800" dirty="0">
                <a:latin typeface="+mn-lt"/>
                <a:cs typeface="Arial" panose="020B0604020202020204" pitchFamily="34" charset="0"/>
              </a:rPr>
              <a:t>ABC 2 sp</a:t>
            </a:r>
          </a:p>
          <a:p>
            <a:endParaRPr lang="fi-FI" altLang="en-US" dirty="0">
              <a:latin typeface="Arial" panose="020B0604020202020204" pitchFamily="34" charset="0"/>
              <a:cs typeface="Arial" panose="020B0604020202020204" pitchFamily="34" charset="0"/>
            </a:endParaRPr>
          </a:p>
          <a:p>
            <a:endParaRPr lang="en-GB"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22.8.2022</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6</a:t>
            </a:fld>
            <a:endParaRPr lang="fi-FI"/>
          </a:p>
        </p:txBody>
      </p:sp>
    </p:spTree>
    <p:extLst>
      <p:ext uri="{BB962C8B-B14F-4D97-AF65-F5344CB8AC3E}">
        <p14:creationId xmlns:p14="http://schemas.microsoft.com/office/powerpoint/2010/main" val="725379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9081" y="801915"/>
            <a:ext cx="8207375" cy="996498"/>
          </a:xfrm>
        </p:spPr>
        <p:txBody>
          <a:bodyPr/>
          <a:lstStyle/>
          <a:p>
            <a:r>
              <a:rPr lang="fi-FI"/>
              <a:t>Språkcentrets utbud</a:t>
            </a:r>
            <a:endParaRPr lang="en-GB" dirty="0"/>
          </a:p>
        </p:txBody>
      </p:sp>
      <p:sp>
        <p:nvSpPr>
          <p:cNvPr id="3" name="Content Placeholder 2"/>
          <p:cNvSpPr>
            <a:spLocks noGrp="1"/>
          </p:cNvSpPr>
          <p:nvPr>
            <p:ph sz="quarter" idx="14"/>
          </p:nvPr>
        </p:nvSpPr>
        <p:spPr>
          <a:xfrm>
            <a:off x="755576" y="1921396"/>
            <a:ext cx="7920112" cy="2676298"/>
          </a:xfrm>
        </p:spPr>
        <p:txBody>
          <a:bodyPr/>
          <a:lstStyle/>
          <a:p>
            <a:pPr marL="342900" indent="-342900">
              <a:spcBef>
                <a:spcPts val="600"/>
              </a:spcBef>
              <a:spcAft>
                <a:spcPts val="600"/>
              </a:spcAft>
              <a:buFont typeface="Arial" panose="020B0604020202020204" pitchFamily="34" charset="0"/>
              <a:buChar char="•"/>
            </a:pPr>
            <a:r>
              <a:rPr lang="fi-FI" sz="1600"/>
              <a:t>Kurser som duger för det andra inhemska språket </a:t>
            </a:r>
            <a:r>
              <a:rPr lang="fi-FI" sz="1600">
                <a:solidFill>
                  <a:schemeClr val="accent4"/>
                </a:solidFill>
                <a:hlinkClick r:id="rId2">
                  <a:extLst>
                    <a:ext uri="{A12FA001-AC4F-418D-AE19-62706E023703}">
                      <ahyp:hlinkClr xmlns:ahyp="http://schemas.microsoft.com/office/drawing/2018/hyperlinkcolor" val="tx"/>
                    </a:ext>
                  </a:extLst>
                </a:hlinkClick>
              </a:rPr>
              <a:t>hittar du i Into</a:t>
            </a:r>
            <a:r>
              <a:rPr lang="fi-FI" sz="1600"/>
              <a:t>. </a:t>
            </a:r>
          </a:p>
          <a:p>
            <a:pPr marL="342900" indent="-342900">
              <a:spcBef>
                <a:spcPts val="600"/>
              </a:spcBef>
              <a:spcAft>
                <a:spcPts val="600"/>
              </a:spcAft>
              <a:buFont typeface="Arial" panose="020B0604020202020204" pitchFamily="34" charset="0"/>
              <a:buChar char="•"/>
            </a:pPr>
            <a:r>
              <a:rPr lang="fi-FI" sz="1600"/>
              <a:t>Språkcentret erbjuder flera olika språkkurser. </a:t>
            </a:r>
            <a:r>
              <a:rPr lang="fi-FI" sz="1600">
                <a:solidFill>
                  <a:schemeClr val="accent4"/>
                </a:solidFill>
                <a:hlinkClick r:id="rId3">
                  <a:extLst>
                    <a:ext uri="{A12FA001-AC4F-418D-AE19-62706E023703}">
                      <ahyp:hlinkClr xmlns:ahyp="http://schemas.microsoft.com/office/drawing/2018/hyperlinkcolor" val="tx"/>
                    </a:ext>
                  </a:extLst>
                </a:hlinkClick>
              </a:rPr>
              <a:t>Utbudet är samlat i Into</a:t>
            </a:r>
            <a:r>
              <a:rPr lang="fi-FI" sz="1600"/>
              <a:t>. </a:t>
            </a:r>
          </a:p>
          <a:p>
            <a:pPr marL="342900" indent="-342900">
              <a:spcBef>
                <a:spcPts val="600"/>
              </a:spcBef>
              <a:spcAft>
                <a:spcPts val="600"/>
              </a:spcAft>
              <a:buFont typeface="Arial" panose="020B0604020202020204" pitchFamily="34" charset="0"/>
              <a:buChar char="•"/>
            </a:pPr>
            <a:r>
              <a:rPr lang="fi-FI" sz="1600">
                <a:solidFill>
                  <a:srgbClr val="0070C0"/>
                </a:solidFill>
                <a:hlinkClick r:id="rId4">
                  <a:extLst>
                    <a:ext uri="{A12FA001-AC4F-418D-AE19-62706E023703}">
                      <ahyp:hlinkClr xmlns:ahyp="http://schemas.microsoft.com/office/drawing/2018/hyperlinkcolor" val="tx"/>
                    </a:ext>
                  </a:extLst>
                </a:hlinkClick>
              </a:rPr>
              <a:t>Studiehelheter för kommunikation och språk</a:t>
            </a:r>
            <a:r>
              <a:rPr lang="fi-FI" sz="1600">
                <a:solidFill>
                  <a:srgbClr val="0070C0"/>
                </a:solidFill>
              </a:rPr>
              <a:t> </a:t>
            </a:r>
            <a:r>
              <a:rPr lang="fi-FI" sz="1600"/>
              <a:t>(15 sp) passar bra in i de fritt valbara studierna. </a:t>
            </a:r>
            <a:endParaRPr lang="fi-FI" sz="1600" b="0"/>
          </a:p>
          <a:p>
            <a:pPr marL="342900" indent="-342900">
              <a:spcBef>
                <a:spcPts val="600"/>
              </a:spcBef>
              <a:spcAft>
                <a:spcPts val="600"/>
              </a:spcAft>
              <a:buFont typeface="Arial" panose="020B0604020202020204" pitchFamily="34" charset="0"/>
              <a:buChar char="•"/>
            </a:pPr>
            <a:r>
              <a:rPr lang="en-US" sz="1600"/>
              <a:t>Proven för finska/Svenska </a:t>
            </a:r>
            <a:r>
              <a:rPr lang="en-US" sz="1600">
                <a:solidFill>
                  <a:schemeClr val="accent4"/>
                </a:solidFill>
                <a:hlinkClick r:id="rId5">
                  <a:extLst>
                    <a:ext uri="{A12FA001-AC4F-418D-AE19-62706E023703}">
                      <ahyp:hlinkClr xmlns:ahyp="http://schemas.microsoft.com/office/drawing/2018/hyperlinkcolor" val="tx"/>
                    </a:ext>
                  </a:extLst>
                </a:hlinkClick>
              </a:rPr>
              <a:t>hittar du i MyCourses</a:t>
            </a:r>
            <a:r>
              <a:rPr lang="en-US" sz="1600"/>
              <a:t>. </a:t>
            </a:r>
            <a:endParaRPr lang="en-GB" dirty="0">
              <a:solidFill>
                <a:schemeClr val="accent4"/>
              </a:solidFill>
            </a:endParaRPr>
          </a:p>
        </p:txBody>
      </p:sp>
      <p:sp>
        <p:nvSpPr>
          <p:cNvPr id="4" name="Date Placeholder 3"/>
          <p:cNvSpPr>
            <a:spLocks noGrp="1"/>
          </p:cNvSpPr>
          <p:nvPr>
            <p:ph type="dt" sz="half" idx="15"/>
          </p:nvPr>
        </p:nvSpPr>
        <p:spPr/>
        <p:txBody>
          <a:bodyPr/>
          <a:lstStyle/>
          <a:p>
            <a:pPr>
              <a:defRPr/>
            </a:pPr>
            <a:fld id="{24CBB682-87B2-4236-AF78-B49807E7713E}" type="datetime1">
              <a:rPr lang="fi-FI" smtClean="0"/>
              <a:t>22.8.2022</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7</a:t>
            </a:fld>
            <a:endParaRPr lang="fi-FI"/>
          </a:p>
        </p:txBody>
      </p:sp>
    </p:spTree>
    <p:extLst>
      <p:ext uri="{BB962C8B-B14F-4D97-AF65-F5344CB8AC3E}">
        <p14:creationId xmlns:p14="http://schemas.microsoft.com/office/powerpoint/2010/main" val="569976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948624"/>
            <a:ext cx="8207375" cy="996498"/>
          </a:xfrm>
        </p:spPr>
        <p:txBody>
          <a:bodyPr/>
          <a:lstStyle/>
          <a:p>
            <a:r>
              <a:rPr lang="fi-FI" sz="3200" dirty="0" err="1"/>
              <a:t>Möjlighet</a:t>
            </a:r>
            <a:r>
              <a:rPr lang="fi-FI" sz="3200" dirty="0"/>
              <a:t> </a:t>
            </a:r>
            <a:r>
              <a:rPr lang="fi-FI" sz="3200" dirty="0" err="1"/>
              <a:t>till</a:t>
            </a:r>
            <a:r>
              <a:rPr lang="fi-FI" sz="3200" dirty="0"/>
              <a:t> </a:t>
            </a:r>
            <a:r>
              <a:rPr lang="fi-FI" sz="3200" err="1"/>
              <a:t>svenskspråkig</a:t>
            </a:r>
            <a:r>
              <a:rPr lang="fi-FI" sz="3200"/>
              <a:t> undervisning:</a:t>
            </a:r>
            <a:endParaRPr lang="en-GB" sz="3200" dirty="0"/>
          </a:p>
        </p:txBody>
      </p:sp>
      <p:sp>
        <p:nvSpPr>
          <p:cNvPr id="3" name="Content Placeholder 2"/>
          <p:cNvSpPr>
            <a:spLocks noGrp="1"/>
          </p:cNvSpPr>
          <p:nvPr>
            <p:ph sz="quarter" idx="14"/>
          </p:nvPr>
        </p:nvSpPr>
        <p:spPr>
          <a:xfrm>
            <a:off x="468313" y="2103546"/>
            <a:ext cx="8207374" cy="2100234"/>
          </a:xfrm>
        </p:spPr>
        <p:txBody>
          <a:bodyPr/>
          <a:lstStyle/>
          <a:p>
            <a:pPr marL="342900" indent="-342900">
              <a:spcBef>
                <a:spcPts val="600"/>
              </a:spcBef>
              <a:spcAft>
                <a:spcPts val="600"/>
              </a:spcAft>
              <a:buFont typeface="Arial" panose="020B0604020202020204" pitchFamily="34" charset="0"/>
              <a:buChar char="•"/>
            </a:pPr>
            <a:r>
              <a:rPr lang="fi-FI" sz="1600" dirty="0"/>
              <a:t>MS-A0109 </a:t>
            </a:r>
            <a:r>
              <a:rPr lang="fi-FI" sz="1600" dirty="0" err="1"/>
              <a:t>Differential</a:t>
            </a:r>
            <a:r>
              <a:rPr lang="fi-FI" sz="1600" dirty="0"/>
              <a:t>- </a:t>
            </a:r>
            <a:r>
              <a:rPr lang="fi-FI" sz="1600" dirty="0" err="1"/>
              <a:t>och</a:t>
            </a:r>
            <a:r>
              <a:rPr lang="fi-FI" sz="1600" dirty="0"/>
              <a:t> </a:t>
            </a:r>
            <a:r>
              <a:rPr lang="fi-FI" sz="1600" dirty="0" err="1"/>
              <a:t>integralkalkyl</a:t>
            </a:r>
            <a:r>
              <a:rPr lang="fi-FI" sz="1600" dirty="0"/>
              <a:t> </a:t>
            </a:r>
            <a:r>
              <a:rPr lang="fi-FI" sz="1600"/>
              <a:t>1 </a:t>
            </a:r>
            <a:endParaRPr lang="fi-FI" sz="1600" b="0" dirty="0"/>
          </a:p>
          <a:p>
            <a:pPr marL="342900" indent="-342900">
              <a:spcBef>
                <a:spcPts val="600"/>
              </a:spcBef>
              <a:spcAft>
                <a:spcPts val="600"/>
              </a:spcAft>
              <a:buFont typeface="Arial" panose="020B0604020202020204" pitchFamily="34" charset="0"/>
              <a:buChar char="•"/>
            </a:pPr>
            <a:r>
              <a:rPr lang="fi-FI" sz="1600" dirty="0"/>
              <a:t>MS-A0509 </a:t>
            </a:r>
            <a:r>
              <a:rPr lang="sv-SE" sz="1600" dirty="0"/>
              <a:t>Grundkurs i sannolikhetskalkyl </a:t>
            </a:r>
            <a:r>
              <a:rPr lang="sv-SE" sz="1600"/>
              <a:t>och statistik</a:t>
            </a:r>
            <a:endParaRPr lang="sv-SE" sz="1600" b="0" dirty="0"/>
          </a:p>
          <a:p>
            <a:pPr marL="342900" indent="-342900">
              <a:spcBef>
                <a:spcPts val="600"/>
              </a:spcBef>
              <a:spcAft>
                <a:spcPts val="600"/>
              </a:spcAft>
              <a:buFont typeface="Arial" panose="020B0604020202020204" pitchFamily="34" charset="0"/>
              <a:buChar char="•"/>
            </a:pPr>
            <a:r>
              <a:rPr lang="fi-FI" sz="1600"/>
              <a:t>MS-A0009 </a:t>
            </a:r>
            <a:r>
              <a:rPr lang="en-GB" sz="1600"/>
              <a:t>Matrisräkning</a:t>
            </a:r>
          </a:p>
          <a:p>
            <a:pPr marL="342900" indent="-342900">
              <a:spcBef>
                <a:spcPts val="600"/>
              </a:spcBef>
              <a:spcAft>
                <a:spcPts val="600"/>
              </a:spcAft>
              <a:buFont typeface="Arial" panose="020B0604020202020204" pitchFamily="34" charset="0"/>
              <a:buChar char="•"/>
            </a:pPr>
            <a:r>
              <a:rPr lang="fi-FI" sz="1600"/>
              <a:t>MS-A0209 </a:t>
            </a:r>
            <a:r>
              <a:rPr lang="en-GB" sz="1600" dirty="0"/>
              <a:t>Differential- </a:t>
            </a:r>
            <a:r>
              <a:rPr lang="en-GB" sz="1600" dirty="0" err="1"/>
              <a:t>och</a:t>
            </a:r>
            <a:r>
              <a:rPr lang="en-GB" sz="1600" dirty="0"/>
              <a:t> </a:t>
            </a:r>
            <a:r>
              <a:rPr lang="en-GB" sz="1600" err="1"/>
              <a:t>integralkalkyl</a:t>
            </a:r>
            <a:r>
              <a:rPr lang="en-GB" sz="1600"/>
              <a:t> 2</a:t>
            </a:r>
          </a:p>
          <a:p>
            <a:pPr marL="342900" indent="-342900">
              <a:spcBef>
                <a:spcPts val="600"/>
              </a:spcBef>
              <a:spcAft>
                <a:spcPts val="600"/>
              </a:spcAft>
              <a:buFont typeface="Arial" panose="020B0604020202020204" pitchFamily="34" charset="0"/>
              <a:buChar char="•"/>
            </a:pPr>
            <a:endParaRPr lang="en-GB" sz="1600" b="0" dirty="0"/>
          </a:p>
          <a:p>
            <a:pPr marL="342900" indent="-342900">
              <a:spcBef>
                <a:spcPts val="600"/>
              </a:spcBef>
              <a:spcAft>
                <a:spcPts val="600"/>
              </a:spcAft>
              <a:buFont typeface="Arial" panose="020B0604020202020204" pitchFamily="34" charset="0"/>
              <a:buChar char="•"/>
            </a:pPr>
            <a:r>
              <a:rPr lang="fi-FI" sz="1600"/>
              <a:t>Kurser </a:t>
            </a:r>
            <a:r>
              <a:rPr lang="fi-FI" sz="1600" dirty="0" err="1"/>
              <a:t>på</a:t>
            </a:r>
            <a:r>
              <a:rPr lang="fi-FI" sz="1600" dirty="0"/>
              <a:t> </a:t>
            </a:r>
            <a:r>
              <a:rPr lang="fi-FI" sz="1600" dirty="0" err="1"/>
              <a:t>finska</a:t>
            </a:r>
            <a:r>
              <a:rPr lang="fi-FI" sz="1600" dirty="0"/>
              <a:t> </a:t>
            </a:r>
            <a:r>
              <a:rPr lang="fi-FI" sz="1600" dirty="0" err="1"/>
              <a:t>kan</a:t>
            </a:r>
            <a:r>
              <a:rPr lang="fi-FI" sz="1600" dirty="0"/>
              <a:t> </a:t>
            </a:r>
            <a:r>
              <a:rPr lang="fi-FI" sz="1600" dirty="0" err="1"/>
              <a:t>också</a:t>
            </a:r>
            <a:r>
              <a:rPr lang="fi-FI" sz="1600" dirty="0"/>
              <a:t> </a:t>
            </a:r>
            <a:r>
              <a:rPr lang="fi-FI" sz="1600" dirty="0" err="1"/>
              <a:t>avläggas</a:t>
            </a:r>
            <a:r>
              <a:rPr lang="fi-FI" sz="1600" dirty="0"/>
              <a:t> </a:t>
            </a:r>
            <a:r>
              <a:rPr lang="fi-FI" sz="1600" dirty="0" err="1"/>
              <a:t>på</a:t>
            </a:r>
            <a:r>
              <a:rPr lang="fi-FI" sz="1600" dirty="0"/>
              <a:t> </a:t>
            </a:r>
            <a:r>
              <a:rPr lang="fi-FI" sz="1600" dirty="0" err="1"/>
              <a:t>svenska</a:t>
            </a:r>
            <a:r>
              <a:rPr lang="fi-FI" sz="1600" dirty="0"/>
              <a:t>!</a:t>
            </a:r>
            <a:endParaRPr lang="en-GB" sz="1600"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fi-FI" dirty="0"/>
          </a:p>
          <a:p>
            <a:endParaRPr lang="en-GB"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22.8.2022</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8</a:t>
            </a:fld>
            <a:endParaRPr lang="fi-FI"/>
          </a:p>
        </p:txBody>
      </p:sp>
    </p:spTree>
    <p:extLst>
      <p:ext uri="{BB962C8B-B14F-4D97-AF65-F5344CB8AC3E}">
        <p14:creationId xmlns:p14="http://schemas.microsoft.com/office/powerpoint/2010/main" val="3200988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313" y="646043"/>
            <a:ext cx="8207375" cy="708367"/>
          </a:xfrm>
        </p:spPr>
        <p:txBody>
          <a:bodyPr/>
          <a:lstStyle/>
          <a:p>
            <a:r>
              <a:rPr lang="fi-FI" sz="3200" dirty="0" err="1"/>
              <a:t>Tvärvetenskapliga</a:t>
            </a:r>
            <a:r>
              <a:rPr lang="fi-FI" sz="3200" dirty="0"/>
              <a:t> </a:t>
            </a:r>
            <a:r>
              <a:rPr lang="fi-FI" sz="3200" dirty="0" err="1"/>
              <a:t>studier</a:t>
            </a:r>
            <a:endParaRPr lang="en-GB" sz="3200" dirty="0"/>
          </a:p>
        </p:txBody>
      </p:sp>
      <p:sp>
        <p:nvSpPr>
          <p:cNvPr id="3" name="Content Placeholder 2"/>
          <p:cNvSpPr>
            <a:spLocks noGrp="1"/>
          </p:cNvSpPr>
          <p:nvPr>
            <p:ph sz="quarter" idx="14"/>
          </p:nvPr>
        </p:nvSpPr>
        <p:spPr>
          <a:xfrm>
            <a:off x="469082" y="1777380"/>
            <a:ext cx="8207374" cy="3036339"/>
          </a:xfrm>
        </p:spPr>
        <p:txBody>
          <a:bodyPr/>
          <a:lstStyle/>
          <a:p>
            <a:pPr marL="342900" indent="-342900">
              <a:spcBef>
                <a:spcPts val="600"/>
              </a:spcBef>
              <a:buFont typeface="Arial" panose="020B0604020202020204" pitchFamily="34" charset="0"/>
              <a:buChar char="•"/>
            </a:pPr>
            <a:r>
              <a:rPr lang="fi-FI" sz="1600" dirty="0">
                <a:latin typeface="+mn-lt"/>
              </a:rPr>
              <a:t>I </a:t>
            </a:r>
            <a:r>
              <a:rPr lang="fi-FI" sz="1600" dirty="0" err="1">
                <a:latin typeface="+mn-lt"/>
              </a:rPr>
              <a:t>utbildningens</a:t>
            </a:r>
            <a:r>
              <a:rPr lang="fi-FI" sz="1600" dirty="0">
                <a:latin typeface="+mn-lt"/>
              </a:rPr>
              <a:t> </a:t>
            </a:r>
            <a:r>
              <a:rPr lang="fi-FI" sz="1600" dirty="0" err="1">
                <a:latin typeface="+mn-lt"/>
              </a:rPr>
              <a:t>grundstudier</a:t>
            </a:r>
            <a:r>
              <a:rPr lang="fi-FI" sz="1600" dirty="0">
                <a:latin typeface="+mn-lt"/>
              </a:rPr>
              <a:t> </a:t>
            </a:r>
            <a:r>
              <a:rPr lang="fi-FI" sz="1600" err="1">
                <a:latin typeface="+mn-lt"/>
              </a:rPr>
              <a:t>ingår</a:t>
            </a:r>
            <a:r>
              <a:rPr lang="fi-FI" sz="1600">
                <a:latin typeface="+mn-lt"/>
              </a:rPr>
              <a:t> en tvärvetenskaplig kurs (3 sp)</a:t>
            </a:r>
            <a:endParaRPr lang="fi-FI" sz="1600" dirty="0">
              <a:latin typeface="+mn-lt"/>
            </a:endParaRPr>
          </a:p>
          <a:p>
            <a:pPr marL="342900" indent="-342900">
              <a:spcBef>
                <a:spcPts val="600"/>
              </a:spcBef>
              <a:buFont typeface="Arial" panose="020B0604020202020204" pitchFamily="34" charset="0"/>
              <a:buChar char="•"/>
            </a:pPr>
            <a:r>
              <a:rPr lang="fi-FI" sz="1600" dirty="0" err="1">
                <a:latin typeface="+mn-lt"/>
              </a:rPr>
              <a:t>Målet</a:t>
            </a:r>
            <a:r>
              <a:rPr lang="fi-FI" sz="1600" dirty="0">
                <a:latin typeface="+mn-lt"/>
              </a:rPr>
              <a:t> </a:t>
            </a:r>
            <a:r>
              <a:rPr lang="fi-FI" sz="1600" dirty="0" err="1">
                <a:latin typeface="+mn-lt"/>
              </a:rPr>
              <a:t>är</a:t>
            </a:r>
            <a:r>
              <a:rPr lang="fi-FI" sz="1600" dirty="0">
                <a:latin typeface="+mn-lt"/>
              </a:rPr>
              <a:t> </a:t>
            </a:r>
            <a:r>
              <a:rPr lang="fi-FI" sz="1600" err="1">
                <a:latin typeface="+mn-lt"/>
              </a:rPr>
              <a:t>att</a:t>
            </a:r>
            <a:r>
              <a:rPr lang="fi-FI" sz="1600">
                <a:latin typeface="+mn-lt"/>
              </a:rPr>
              <a:t> studera </a:t>
            </a:r>
            <a:r>
              <a:rPr lang="fi-FI" sz="1600" dirty="0" err="1">
                <a:latin typeface="+mn-lt"/>
              </a:rPr>
              <a:t>något</a:t>
            </a:r>
            <a:r>
              <a:rPr lang="fi-FI" sz="1600" dirty="0">
                <a:latin typeface="+mn-lt"/>
              </a:rPr>
              <a:t> annat </a:t>
            </a:r>
            <a:r>
              <a:rPr lang="fi-FI" sz="1600" dirty="0" err="1">
                <a:latin typeface="+mn-lt"/>
              </a:rPr>
              <a:t>än</a:t>
            </a:r>
            <a:r>
              <a:rPr lang="fi-FI" sz="1600" dirty="0">
                <a:latin typeface="+mn-lt"/>
              </a:rPr>
              <a:t> </a:t>
            </a:r>
            <a:r>
              <a:rPr lang="fi-FI" sz="1600" dirty="0" err="1">
                <a:latin typeface="+mn-lt"/>
              </a:rPr>
              <a:t>det</a:t>
            </a:r>
            <a:r>
              <a:rPr lang="fi-FI" sz="1600" dirty="0">
                <a:latin typeface="+mn-lt"/>
              </a:rPr>
              <a:t> </a:t>
            </a:r>
            <a:r>
              <a:rPr lang="fi-FI" sz="1600" dirty="0" err="1">
                <a:latin typeface="+mn-lt"/>
              </a:rPr>
              <a:t>som</a:t>
            </a:r>
            <a:r>
              <a:rPr lang="fi-FI" sz="1600" dirty="0">
                <a:latin typeface="+mn-lt"/>
              </a:rPr>
              <a:t> </a:t>
            </a:r>
            <a:r>
              <a:rPr lang="fi-FI" sz="1600" dirty="0" err="1">
                <a:latin typeface="+mn-lt"/>
              </a:rPr>
              <a:t>annars</a:t>
            </a:r>
            <a:r>
              <a:rPr lang="fi-FI" sz="1600" dirty="0">
                <a:latin typeface="+mn-lt"/>
              </a:rPr>
              <a:t> </a:t>
            </a:r>
            <a:r>
              <a:rPr lang="fi-FI" sz="1600" dirty="0" err="1">
                <a:latin typeface="+mn-lt"/>
              </a:rPr>
              <a:t>skulle</a:t>
            </a:r>
            <a:r>
              <a:rPr lang="fi-FI" sz="1600" dirty="0">
                <a:latin typeface="+mn-lt"/>
              </a:rPr>
              <a:t> </a:t>
            </a:r>
            <a:r>
              <a:rPr lang="fi-FI" sz="1600" dirty="0" err="1">
                <a:latin typeface="+mn-lt"/>
              </a:rPr>
              <a:t>höra</a:t>
            </a:r>
            <a:r>
              <a:rPr lang="fi-FI" sz="1600" dirty="0">
                <a:latin typeface="+mn-lt"/>
              </a:rPr>
              <a:t> </a:t>
            </a:r>
            <a:r>
              <a:rPr lang="fi-FI" sz="1600" dirty="0" err="1">
                <a:latin typeface="+mn-lt"/>
              </a:rPr>
              <a:t>till</a:t>
            </a:r>
            <a:r>
              <a:rPr lang="fi-FI" sz="1600" dirty="0">
                <a:latin typeface="+mn-lt"/>
              </a:rPr>
              <a:t> </a:t>
            </a:r>
            <a:r>
              <a:rPr lang="fi-FI" sz="1600" dirty="0" err="1">
                <a:latin typeface="+mn-lt"/>
              </a:rPr>
              <a:t>utbildningen</a:t>
            </a:r>
            <a:endParaRPr lang="fi-FI" sz="1600" dirty="0">
              <a:latin typeface="+mn-lt"/>
            </a:endParaRPr>
          </a:p>
          <a:p>
            <a:pPr marL="342900" indent="-342900">
              <a:spcBef>
                <a:spcPts val="600"/>
              </a:spcBef>
              <a:buFont typeface="Arial" panose="020B0604020202020204" pitchFamily="34" charset="0"/>
              <a:buChar char="•"/>
            </a:pPr>
            <a:r>
              <a:rPr lang="fi-FI" sz="1600" dirty="0">
                <a:latin typeface="+mn-lt"/>
              </a:rPr>
              <a:t>Man </a:t>
            </a:r>
            <a:r>
              <a:rPr lang="fi-FI" sz="1600" dirty="0" err="1">
                <a:latin typeface="+mn-lt"/>
              </a:rPr>
              <a:t>kan</a:t>
            </a:r>
            <a:r>
              <a:rPr lang="fi-FI" sz="1600" dirty="0">
                <a:latin typeface="+mn-lt"/>
              </a:rPr>
              <a:t> </a:t>
            </a:r>
            <a:r>
              <a:rPr lang="fi-FI" sz="1600" dirty="0" err="1">
                <a:latin typeface="+mn-lt"/>
              </a:rPr>
              <a:t>välja</a:t>
            </a:r>
            <a:r>
              <a:rPr lang="fi-FI" sz="1600" dirty="0">
                <a:latin typeface="+mn-lt"/>
              </a:rPr>
              <a:t> </a:t>
            </a:r>
            <a:r>
              <a:rPr lang="fi-FI" sz="1600" dirty="0" err="1">
                <a:latin typeface="+mn-lt"/>
              </a:rPr>
              <a:t>t.ex</a:t>
            </a:r>
            <a:r>
              <a:rPr lang="fi-FI" sz="1600" dirty="0">
                <a:latin typeface="+mn-lt"/>
              </a:rPr>
              <a:t>. en av </a:t>
            </a:r>
            <a:r>
              <a:rPr lang="fi-FI" sz="1600" dirty="0" err="1">
                <a:latin typeface="+mn-lt"/>
              </a:rPr>
              <a:t>tre</a:t>
            </a:r>
            <a:r>
              <a:rPr lang="fi-FI" sz="1600" dirty="0">
                <a:latin typeface="+mn-lt"/>
              </a:rPr>
              <a:t> CHEM-</a:t>
            </a:r>
            <a:r>
              <a:rPr lang="fi-FI" sz="1600" dirty="0" err="1">
                <a:latin typeface="+mn-lt"/>
              </a:rPr>
              <a:t>kurser</a:t>
            </a:r>
            <a:r>
              <a:rPr lang="fi-FI" sz="1600" dirty="0">
                <a:latin typeface="+mn-lt"/>
              </a:rPr>
              <a:t>:</a:t>
            </a:r>
          </a:p>
          <a:p>
            <a:pPr marL="580500" lvl="1" indent="-342900">
              <a:spcBef>
                <a:spcPts val="600"/>
              </a:spcBef>
              <a:buFont typeface="Arial" panose="020B0604020202020204" pitchFamily="34" charset="0"/>
              <a:buChar char="•"/>
            </a:pPr>
            <a:r>
              <a:rPr lang="fi-FI" sz="1600" b="0">
                <a:latin typeface="+mn-lt"/>
              </a:rPr>
              <a:t>CHEM-A1020 </a:t>
            </a:r>
            <a:r>
              <a:rPr lang="fi-FI" sz="1600">
                <a:latin typeface="+mn-lt"/>
              </a:rPr>
              <a:t>Grundkurs </a:t>
            </a:r>
            <a:r>
              <a:rPr lang="fi-FI" sz="1600" dirty="0">
                <a:latin typeface="+mn-lt"/>
              </a:rPr>
              <a:t>i </a:t>
            </a:r>
            <a:r>
              <a:rPr lang="fi-FI" sz="1600" dirty="0" err="1">
                <a:latin typeface="+mn-lt"/>
              </a:rPr>
              <a:t>akademiskt</a:t>
            </a:r>
            <a:r>
              <a:rPr lang="fi-FI" sz="1600" dirty="0">
                <a:latin typeface="+mn-lt"/>
              </a:rPr>
              <a:t> </a:t>
            </a:r>
            <a:r>
              <a:rPr lang="fi-FI" sz="1600" dirty="0" err="1">
                <a:latin typeface="+mn-lt"/>
              </a:rPr>
              <a:t>tänkande</a:t>
            </a:r>
            <a:r>
              <a:rPr lang="fi-FI" sz="1600" b="0" dirty="0">
                <a:latin typeface="+mn-lt"/>
              </a:rPr>
              <a:t> (</a:t>
            </a:r>
            <a:r>
              <a:rPr lang="fi-FI" sz="1600" b="0" dirty="0" err="1">
                <a:latin typeface="+mn-lt"/>
              </a:rPr>
              <a:t>hösten</a:t>
            </a:r>
            <a:r>
              <a:rPr lang="fi-FI" sz="1600" b="0" dirty="0">
                <a:latin typeface="+mn-lt"/>
              </a:rPr>
              <a:t>)</a:t>
            </a:r>
          </a:p>
          <a:p>
            <a:pPr marL="580500" lvl="1" indent="-342900">
              <a:spcBef>
                <a:spcPts val="600"/>
              </a:spcBef>
              <a:buFont typeface="Arial" panose="020B0604020202020204" pitchFamily="34" charset="0"/>
              <a:buChar char="•"/>
            </a:pPr>
            <a:r>
              <a:rPr lang="fi-FI" sz="1600" b="0">
                <a:latin typeface="+mn-lt"/>
              </a:rPr>
              <a:t>CHEM-A1610 Design </a:t>
            </a:r>
            <a:r>
              <a:rPr lang="fi-FI" sz="1600" b="0" dirty="0" err="1">
                <a:latin typeface="+mn-lt"/>
              </a:rPr>
              <a:t>Meets</a:t>
            </a:r>
            <a:r>
              <a:rPr lang="fi-FI" sz="1600" b="0" dirty="0">
                <a:latin typeface="+mn-lt"/>
              </a:rPr>
              <a:t> </a:t>
            </a:r>
            <a:r>
              <a:rPr lang="fi-FI" sz="1600" b="0" dirty="0" err="1">
                <a:latin typeface="+mn-lt"/>
              </a:rPr>
              <a:t>Biomaterials</a:t>
            </a:r>
            <a:r>
              <a:rPr lang="fi-FI" sz="1600" b="0" dirty="0">
                <a:latin typeface="+mn-lt"/>
              </a:rPr>
              <a:t> (</a:t>
            </a:r>
            <a:r>
              <a:rPr lang="fi-FI" sz="1600" b="0" dirty="0" err="1">
                <a:latin typeface="+mn-lt"/>
              </a:rPr>
              <a:t>våren</a:t>
            </a:r>
            <a:r>
              <a:rPr lang="fi-FI" sz="1600" b="0" dirty="0">
                <a:latin typeface="+mn-lt"/>
              </a:rPr>
              <a:t>)</a:t>
            </a:r>
          </a:p>
          <a:p>
            <a:pPr marL="580500" lvl="1" indent="-342900">
              <a:spcBef>
                <a:spcPts val="600"/>
              </a:spcBef>
              <a:buFont typeface="Arial" panose="020B0604020202020204" pitchFamily="34" charset="0"/>
              <a:buChar char="•"/>
            </a:pPr>
            <a:r>
              <a:rPr lang="fi-FI" sz="1600" b="0">
                <a:latin typeface="+mn-lt"/>
              </a:rPr>
              <a:t>CHEM-A1620 Perspektiv </a:t>
            </a:r>
            <a:r>
              <a:rPr lang="fi-FI" sz="1600" b="0" dirty="0" err="1">
                <a:latin typeface="+mn-lt"/>
              </a:rPr>
              <a:t>till</a:t>
            </a:r>
            <a:r>
              <a:rPr lang="fi-FI" sz="1600" b="0" dirty="0">
                <a:latin typeface="+mn-lt"/>
              </a:rPr>
              <a:t> </a:t>
            </a:r>
            <a:r>
              <a:rPr lang="fi-FI" sz="1600" b="0" dirty="0" err="1">
                <a:latin typeface="+mn-lt"/>
              </a:rPr>
              <a:t>miljöfrågor</a:t>
            </a:r>
            <a:r>
              <a:rPr lang="fi-FI" sz="1600" b="0" dirty="0">
                <a:latin typeface="+mn-lt"/>
              </a:rPr>
              <a:t> (</a:t>
            </a:r>
            <a:r>
              <a:rPr lang="fi-FI" sz="1600" dirty="0" err="1">
                <a:latin typeface="+mn-lt"/>
              </a:rPr>
              <a:t>h</a:t>
            </a:r>
            <a:r>
              <a:rPr lang="fi-FI" sz="1600" b="0" dirty="0" err="1">
                <a:latin typeface="+mn-lt"/>
              </a:rPr>
              <a:t>östen</a:t>
            </a:r>
            <a:r>
              <a:rPr lang="fi-FI" sz="1600" b="0" dirty="0">
                <a:latin typeface="+mn-lt"/>
              </a:rPr>
              <a:t> </a:t>
            </a:r>
            <a:r>
              <a:rPr lang="fi-FI" sz="1600" b="0" dirty="0" err="1">
                <a:latin typeface="+mn-lt"/>
              </a:rPr>
              <a:t>under</a:t>
            </a:r>
            <a:r>
              <a:rPr lang="fi-FI" sz="1600" b="0" dirty="0">
                <a:latin typeface="+mn-lt"/>
              </a:rPr>
              <a:t> </a:t>
            </a:r>
            <a:r>
              <a:rPr lang="fi-FI" sz="1600" b="0" dirty="0" err="1">
                <a:latin typeface="+mn-lt"/>
              </a:rPr>
              <a:t>andra</a:t>
            </a:r>
            <a:r>
              <a:rPr lang="fi-FI" sz="1600" b="0" dirty="0">
                <a:latin typeface="+mn-lt"/>
              </a:rPr>
              <a:t> </a:t>
            </a:r>
            <a:r>
              <a:rPr lang="fi-FI" sz="1600" b="0" dirty="0" err="1">
                <a:latin typeface="+mn-lt"/>
              </a:rPr>
              <a:t>året</a:t>
            </a:r>
            <a:r>
              <a:rPr lang="fi-FI" sz="1600" b="0" dirty="0">
                <a:latin typeface="+mn-lt"/>
              </a:rPr>
              <a:t>)</a:t>
            </a:r>
          </a:p>
          <a:p>
            <a:pPr>
              <a:spcBef>
                <a:spcPts val="600"/>
              </a:spcBef>
            </a:pPr>
            <a:r>
              <a:rPr lang="fi-FI" sz="1600" dirty="0">
                <a:solidFill>
                  <a:schemeClr val="accent4"/>
                </a:solidFill>
                <a:latin typeface="+mn-lt"/>
                <a:hlinkClick r:id="rId2">
                  <a:extLst>
                    <a:ext uri="{A12FA001-AC4F-418D-AE19-62706E023703}">
                      <ahyp:hlinkClr xmlns:ahyp="http://schemas.microsoft.com/office/drawing/2018/hyperlinkcolor" val="tx"/>
                    </a:ext>
                  </a:extLst>
                </a:hlinkClick>
              </a:rPr>
              <a:t>ELLER </a:t>
            </a:r>
            <a:r>
              <a:rPr lang="fi-FI" sz="1600" dirty="0" err="1">
                <a:solidFill>
                  <a:schemeClr val="accent4"/>
                </a:solidFill>
                <a:latin typeface="+mn-lt"/>
                <a:hlinkClick r:id="rId2">
                  <a:extLst>
                    <a:ext uri="{A12FA001-AC4F-418D-AE19-62706E023703}">
                      <ahyp:hlinkClr xmlns:ahyp="http://schemas.microsoft.com/office/drawing/2018/hyperlinkcolor" val="tx"/>
                    </a:ext>
                  </a:extLst>
                </a:hlinkClick>
              </a:rPr>
              <a:t>någon</a:t>
            </a:r>
            <a:r>
              <a:rPr lang="fi-FI" sz="1600" dirty="0">
                <a:solidFill>
                  <a:schemeClr val="accent4"/>
                </a:solidFill>
                <a:latin typeface="+mn-lt"/>
                <a:hlinkClick r:id="rId2">
                  <a:extLst>
                    <a:ext uri="{A12FA001-AC4F-418D-AE19-62706E023703}">
                      <ahyp:hlinkClr xmlns:ahyp="http://schemas.microsoft.com/office/drawing/2018/hyperlinkcolor" val="tx"/>
                    </a:ext>
                  </a:extLst>
                </a:hlinkClick>
              </a:rPr>
              <a:t> </a:t>
            </a:r>
            <a:r>
              <a:rPr lang="fi-FI" sz="1600" dirty="0" err="1">
                <a:solidFill>
                  <a:schemeClr val="accent4"/>
                </a:solidFill>
                <a:latin typeface="+mn-lt"/>
                <a:hlinkClick r:id="rId2">
                  <a:extLst>
                    <a:ext uri="{A12FA001-AC4F-418D-AE19-62706E023703}">
                      <ahyp:hlinkClr xmlns:ahyp="http://schemas.microsoft.com/office/drawing/2018/hyperlinkcolor" val="tx"/>
                    </a:ext>
                  </a:extLst>
                </a:hlinkClick>
              </a:rPr>
              <a:t>kurs</a:t>
            </a:r>
            <a:r>
              <a:rPr lang="fi-FI" sz="1600" dirty="0">
                <a:solidFill>
                  <a:schemeClr val="accent4"/>
                </a:solidFill>
                <a:latin typeface="+mn-lt"/>
                <a:hlinkClick r:id="rId2">
                  <a:extLst>
                    <a:ext uri="{A12FA001-AC4F-418D-AE19-62706E023703}">
                      <ahyp:hlinkClr xmlns:ahyp="http://schemas.microsoft.com/office/drawing/2018/hyperlinkcolor" val="tx"/>
                    </a:ext>
                  </a:extLst>
                </a:hlinkClick>
              </a:rPr>
              <a:t> </a:t>
            </a:r>
            <a:r>
              <a:rPr lang="fi-FI" sz="1600" dirty="0" err="1">
                <a:solidFill>
                  <a:schemeClr val="accent4"/>
                </a:solidFill>
                <a:latin typeface="+mn-lt"/>
                <a:hlinkClick r:id="rId2">
                  <a:extLst>
                    <a:ext uri="{A12FA001-AC4F-418D-AE19-62706E023703}">
                      <ahyp:hlinkClr xmlns:ahyp="http://schemas.microsoft.com/office/drawing/2018/hyperlinkcolor" val="tx"/>
                    </a:ext>
                  </a:extLst>
                </a:hlinkClick>
              </a:rPr>
              <a:t>från</a:t>
            </a:r>
            <a:r>
              <a:rPr lang="fi-FI" sz="1600" dirty="0">
                <a:solidFill>
                  <a:schemeClr val="accent4"/>
                </a:solidFill>
                <a:latin typeface="+mn-lt"/>
                <a:hlinkClick r:id="rId2">
                  <a:extLst>
                    <a:ext uri="{A12FA001-AC4F-418D-AE19-62706E023703}">
                      <ahyp:hlinkClr xmlns:ahyp="http://schemas.microsoft.com/office/drawing/2018/hyperlinkcolor" val="tx"/>
                    </a:ext>
                  </a:extLst>
                </a:hlinkClick>
              </a:rPr>
              <a:t> en </a:t>
            </a:r>
            <a:r>
              <a:rPr lang="fi-FI" sz="1600">
                <a:solidFill>
                  <a:schemeClr val="accent4"/>
                </a:solidFill>
                <a:latin typeface="+mn-lt"/>
                <a:hlinkClick r:id="rId2">
                  <a:extLst>
                    <a:ext uri="{A12FA001-AC4F-418D-AE19-62706E023703}">
                      <ahyp:hlinkClr xmlns:ahyp="http://schemas.microsoft.com/office/drawing/2018/hyperlinkcolor" val="tx"/>
                    </a:ext>
                  </a:extLst>
                </a:hlinkClick>
              </a:rPr>
              <a:t>annan skola</a:t>
            </a:r>
            <a:endParaRPr lang="fi-FI" sz="1600" b="0" dirty="0">
              <a:solidFill>
                <a:schemeClr val="accent4"/>
              </a:solidFill>
              <a:latin typeface="+mn-lt"/>
            </a:endParaRPr>
          </a:p>
          <a:p>
            <a:pPr>
              <a:spcBef>
                <a:spcPts val="600"/>
              </a:spcBef>
            </a:pPr>
            <a:r>
              <a:rPr lang="fi-FI" sz="1600" b="0" dirty="0" err="1">
                <a:latin typeface="+mn-lt"/>
              </a:rPr>
              <a:t>Om</a:t>
            </a:r>
            <a:r>
              <a:rPr lang="fi-FI" sz="1600" b="0" dirty="0">
                <a:latin typeface="+mn-lt"/>
              </a:rPr>
              <a:t> </a:t>
            </a:r>
            <a:r>
              <a:rPr lang="fi-FI" sz="1600" b="0" dirty="0" err="1">
                <a:latin typeface="+mn-lt"/>
              </a:rPr>
              <a:t>kursen</a:t>
            </a:r>
            <a:r>
              <a:rPr lang="fi-FI" sz="1600" b="0" dirty="0">
                <a:latin typeface="+mn-lt"/>
              </a:rPr>
              <a:t> </a:t>
            </a:r>
            <a:r>
              <a:rPr lang="fi-FI" sz="1600" b="0" dirty="0" err="1">
                <a:latin typeface="+mn-lt"/>
              </a:rPr>
              <a:t>är</a:t>
            </a:r>
            <a:r>
              <a:rPr lang="fi-FI" sz="1600" b="0" dirty="0">
                <a:latin typeface="+mn-lt"/>
              </a:rPr>
              <a:t> </a:t>
            </a:r>
            <a:r>
              <a:rPr lang="fi-FI" sz="1600" b="0" dirty="0" err="1">
                <a:latin typeface="+mn-lt"/>
              </a:rPr>
              <a:t>värd</a:t>
            </a:r>
            <a:r>
              <a:rPr lang="fi-FI" sz="1600" b="0" dirty="0">
                <a:latin typeface="+mn-lt"/>
              </a:rPr>
              <a:t> 5 sp </a:t>
            </a:r>
            <a:r>
              <a:rPr lang="fi-FI" sz="1600" b="0" dirty="0" err="1">
                <a:latin typeface="+mn-lt"/>
              </a:rPr>
              <a:t>tas</a:t>
            </a:r>
            <a:r>
              <a:rPr lang="fi-FI" sz="1600" b="0" dirty="0">
                <a:latin typeface="+mn-lt"/>
              </a:rPr>
              <a:t> </a:t>
            </a:r>
            <a:r>
              <a:rPr lang="fi-FI" sz="1600" b="0" dirty="0" err="1">
                <a:latin typeface="+mn-lt"/>
              </a:rPr>
              <a:t>detta</a:t>
            </a:r>
            <a:r>
              <a:rPr lang="fi-FI" sz="1600" b="0" dirty="0">
                <a:latin typeface="+mn-lt"/>
              </a:rPr>
              <a:t> i </a:t>
            </a:r>
            <a:r>
              <a:rPr lang="fi-FI" sz="1600" b="0" dirty="0" err="1">
                <a:latin typeface="+mn-lt"/>
              </a:rPr>
              <a:t>beaktande</a:t>
            </a:r>
            <a:r>
              <a:rPr lang="fi-FI" sz="1600" b="0" dirty="0">
                <a:latin typeface="+mn-lt"/>
              </a:rPr>
              <a:t> i </a:t>
            </a:r>
            <a:r>
              <a:rPr lang="fi-FI" sz="1600" b="0" dirty="0" err="1">
                <a:latin typeface="+mn-lt"/>
              </a:rPr>
              <a:t>mängden</a:t>
            </a:r>
            <a:r>
              <a:rPr lang="fi-FI" sz="1600" b="0" dirty="0">
                <a:latin typeface="+mn-lt"/>
              </a:rPr>
              <a:t> </a:t>
            </a:r>
            <a:r>
              <a:rPr lang="fi-FI" sz="1600" b="0" dirty="0" err="1">
                <a:latin typeface="+mn-lt"/>
              </a:rPr>
              <a:t>valfria</a:t>
            </a:r>
            <a:r>
              <a:rPr lang="fi-FI" sz="1600" b="0" dirty="0">
                <a:latin typeface="+mn-lt"/>
              </a:rPr>
              <a:t> </a:t>
            </a:r>
            <a:r>
              <a:rPr lang="fi-FI" sz="1600" b="0" dirty="0" err="1">
                <a:latin typeface="+mn-lt"/>
              </a:rPr>
              <a:t>kurser</a:t>
            </a:r>
            <a:r>
              <a:rPr lang="fi-FI" sz="1600" b="0" dirty="0">
                <a:latin typeface="+mn-lt"/>
              </a:rPr>
              <a:t>. </a:t>
            </a:r>
          </a:p>
          <a:p>
            <a:endParaRPr lang="fi-FI" dirty="0"/>
          </a:p>
          <a:p>
            <a:endParaRPr lang="en-GB"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22.8.2022</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9</a:t>
            </a:fld>
            <a:endParaRPr lang="fi-FI"/>
          </a:p>
        </p:txBody>
      </p:sp>
    </p:spTree>
    <p:extLst>
      <p:ext uri="{BB962C8B-B14F-4D97-AF65-F5344CB8AC3E}">
        <p14:creationId xmlns:p14="http://schemas.microsoft.com/office/powerpoint/2010/main" val="1980750908"/>
      </p:ext>
    </p:extLst>
  </p:cSld>
  <p:clrMapOvr>
    <a:masterClrMapping/>
  </p:clrMapOvr>
</p:sld>
</file>

<file path=ppt/theme/theme1.xml><?xml version="1.0" encoding="utf-8"?>
<a:theme xmlns:a="http://schemas.openxmlformats.org/drawingml/2006/main" name="Aalto University">
  <a:themeElements>
    <a:clrScheme name="Aalto-kemia">
      <a:dk1>
        <a:sysClr val="windowText" lastClr="000000"/>
      </a:dk1>
      <a:lt1>
        <a:sysClr val="window" lastClr="FFFFFF"/>
      </a:lt1>
      <a:dk2>
        <a:srgbClr val="00965E"/>
      </a:dk2>
      <a:lt2>
        <a:srgbClr val="8C857B"/>
      </a:lt2>
      <a:accent1>
        <a:srgbClr val="00965E"/>
      </a:accent1>
      <a:accent2>
        <a:srgbClr val="FFCD00"/>
      </a:accent2>
      <a:accent3>
        <a:srgbClr val="EF3340"/>
      </a:accent3>
      <a:accent4>
        <a:srgbClr val="005EB8"/>
      </a:accent4>
      <a:accent5>
        <a:srgbClr val="8C857B"/>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Presentation12" id="{9EC093EE-0156-420A-9303-AE7E7D88C088}" vid="{F541F2B1-92BB-4B78-96C1-A64F84E5D4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CHEM_FI</Template>
  <TotalTime>0</TotalTime>
  <Words>690</Words>
  <Application>Microsoft Office PowerPoint</Application>
  <PresentationFormat>On-screen Show (16:10)</PresentationFormat>
  <Paragraphs>116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Courier New</vt:lpstr>
      <vt:lpstr>Georgia</vt:lpstr>
      <vt:lpstr>Lucida Grande</vt:lpstr>
      <vt:lpstr>Aalto University</vt:lpstr>
      <vt:lpstr>Utbildningens struktur </vt:lpstr>
      <vt:lpstr>Kandidatprogrammet för kemiteknik i Into: </vt:lpstr>
      <vt:lpstr>Kontaktuppgifter </vt:lpstr>
      <vt:lpstr>Studierådgivare</vt:lpstr>
      <vt:lpstr>Kandidatutbildningens struktur</vt:lpstr>
      <vt:lpstr>Grundstudier 70 sp</vt:lpstr>
      <vt:lpstr>Språkcentrets utbud</vt:lpstr>
      <vt:lpstr>Möjlighet till svenskspråkig undervisning:</vt:lpstr>
      <vt:lpstr>Tvärvetenskapliga studier</vt:lpstr>
      <vt:lpstr>Huvudämne 70 sp</vt:lpstr>
      <vt:lpstr>Biämne 20-25 sp</vt:lpstr>
      <vt:lpstr>Fritt valbara studier 15-20 sp</vt:lpstr>
      <vt:lpstr>Planering av studier</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2018-09-04T05:54:02Z</dcterms:created>
  <dcterms:modified xsi:type="dcterms:W3CDTF">2022-08-22T07:14:39Z</dcterms:modified>
</cp:coreProperties>
</file>