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29" d="100"/>
          <a:sy n="129" d="100"/>
        </p:scale>
        <p:origin x="110" y="110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8/22/2022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22.8.2022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73088" y="4844521"/>
            <a:ext cx="7988300" cy="5424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248000"/>
            <a:ext cx="6285600" cy="3447000"/>
          </a:xfrm>
        </p:spPr>
        <p:txBody>
          <a:bodyPr lIns="0" tIns="0" rIns="0" bIns="0">
            <a:normAutofit/>
          </a:bodyPr>
          <a:lstStyle>
            <a:lvl1pPr>
              <a:lnSpc>
                <a:spcPts val="1667"/>
              </a:lnSpc>
              <a:buNone/>
              <a:defRPr sz="1333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06450"/>
            <a:ext cx="7772400" cy="750000"/>
          </a:xfrm>
        </p:spPr>
        <p:txBody>
          <a:bodyPr lIns="0" tIns="0" rIns="0" bIns="0" anchor="t">
            <a:noAutofit/>
          </a:bodyPr>
          <a:lstStyle>
            <a:lvl1pPr algn="l">
              <a:defRPr sz="2667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5121011"/>
            <a:ext cx="1536700" cy="318871"/>
          </a:xfrm>
        </p:spPr>
        <p:txBody>
          <a:bodyPr lIns="0" tIns="0" rIns="0" bIns="0"/>
          <a:lstStyle>
            <a:lvl1pPr marL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8" y="5121011"/>
            <a:ext cx="1701801" cy="318871"/>
          </a:xfrm>
        </p:spPr>
        <p:txBody>
          <a:bodyPr lIns="0" tIns="0" rIns="0" bIns="0"/>
          <a:lstStyle>
            <a:lvl1pPr marL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5121011"/>
            <a:ext cx="1544638" cy="105833"/>
          </a:xfrm>
        </p:spPr>
        <p:txBody>
          <a:bodyPr lIns="0" tIns="0" rIns="0" bIns="0" anchor="t"/>
          <a:lstStyle>
            <a:lvl1pPr algn="l">
              <a:defRPr sz="750" b="1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5228167"/>
            <a:ext cx="1544638" cy="104511"/>
          </a:xfrm>
        </p:spPr>
        <p:txBody>
          <a:bodyPr lIns="0" tIns="0" rIns="0" bIns="0" anchor="t"/>
          <a:lstStyle>
            <a:lvl1pPr>
              <a:defRPr sz="750" b="1"/>
            </a:lvl1pPr>
          </a:lstStyle>
          <a:p>
            <a:pPr>
              <a:defRPr/>
            </a:pPr>
            <a:fld id="{3B65C51D-B246-40FD-A472-499E4ABBE667}" type="datetime1">
              <a:rPr lang="en-US"/>
              <a:pPr>
                <a:defRPr/>
              </a:pPr>
              <a:t>8/22/2022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5335323"/>
            <a:ext cx="1544638" cy="104510"/>
          </a:xfrm>
        </p:spPr>
        <p:txBody>
          <a:bodyPr lIns="0" tIns="0" rIns="0" bIns="0" anchor="t"/>
          <a:lstStyle>
            <a:lvl1pPr algn="l">
              <a:defRPr sz="750" b="1"/>
            </a:lvl1pPr>
          </a:lstStyle>
          <a:p>
            <a:pPr>
              <a:defRPr/>
            </a:pPr>
            <a:fld id="{96EC96E8-74E0-425E-9A5F-CADA4BF97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13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22.8.2022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7" r:id="rId8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pages/viewpage.action?pageId=47653676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pages/viewpage.action?pageId=33063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alto.fi/pages/viewpage.action?pageId=180310618" TargetMode="External"/><Relationship Id="rId2" Type="http://schemas.openxmlformats.org/officeDocument/2006/relationships/hyperlink" Target="https://into.aalto.fi/pages/viewpage.action?pageId=4765367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iki.aalto.fi/pages/viewpage.action?pageId=180310618#Opintojenhyv%C3%A4ksilukeminenosaksitutkintoa-Sis%C3%A4llytyksentaihenkil%C3%B6kohtaisensuorituksenhakeminenopintoluonnokselta" TargetMode="External"/><Relationship Id="rId4" Type="http://schemas.openxmlformats.org/officeDocument/2006/relationships/hyperlink" Target="https://wiki.aalto.fi/pages/viewpage.action?pageId=180310618#Opintojenhyv%C3%A4ksilukeminenosaksitutkintoa-Opintojaksonkorvaavuudenhakeminenkorvaavu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7341"/>
            <a:ext cx="8207375" cy="1944215"/>
          </a:xfrm>
        </p:spPr>
        <p:txBody>
          <a:bodyPr/>
          <a:lstStyle/>
          <a:p>
            <a:r>
              <a:rPr lang="fi-FI" sz="6000" dirty="0" err="1"/>
              <a:t>Hyväksilukuinfo</a:t>
            </a:r>
            <a:endParaRPr lang="fi-FI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Jenny Thors 30.8.2022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277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3486" y="60803"/>
            <a:ext cx="8207375" cy="996498"/>
          </a:xfrm>
        </p:spPr>
        <p:txBody>
          <a:bodyPr/>
          <a:lstStyle/>
          <a:p>
            <a:pPr>
              <a:defRPr/>
            </a:pPr>
            <a:br>
              <a:rPr lang="fi-FI" sz="3000" b="0">
                <a:ea typeface="ＭＳ Ｐゴシック" pitchFamily="34" charset="-128"/>
              </a:rPr>
            </a:br>
            <a:r>
              <a:rPr lang="fi-FI" sz="3000">
                <a:ea typeface="ＭＳ Ｐゴシック" pitchFamily="34" charset="-128"/>
              </a:rPr>
              <a:t>Hyväksiluvun periaatteet</a:t>
            </a: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1201316"/>
            <a:ext cx="8207374" cy="356439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ea typeface="ＭＳ Ｐゴシック" pitchFamily="34" charset="-128"/>
              </a:rPr>
              <a:t>Muualla kuin </a:t>
            </a:r>
            <a:r>
              <a:rPr lang="fi-FI" sz="1400" b="0">
                <a:ea typeface="ＭＳ Ｐゴシック" pitchFamily="34" charset="-128"/>
              </a:rPr>
              <a:t>Aalto-yliopistossa suoritetuista opinnoista haetaan hyväksilukua. Jos opiskelija on suorittanut Aallossa opintoja aikaisemmin joita haluaa sisällyttää nykyiseen tutkintoonsa, voi ne lisätä suoraan HOPSiin.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Tutkintosäännön </a:t>
            </a:r>
            <a:r>
              <a:rPr lang="fi-FI" sz="1400" b="0" dirty="0">
                <a:ea typeface="ＭＳ Ｐゴシック" pitchFamily="34" charset="-128"/>
              </a:rPr>
              <a:t>mukaan </a:t>
            </a:r>
            <a:r>
              <a:rPr lang="fi-FI" sz="1400" b="0">
                <a:ea typeface="ＭＳ Ｐゴシック" pitchFamily="34" charset="-128"/>
              </a:rPr>
              <a:t>korkeintaan 50% tutkinnosta saa olla hyväksiluettuja opintoja. Opinnäytetyötä ei hyväksilueta. </a:t>
            </a:r>
            <a:endParaRPr lang="fi-FI" sz="14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Hyväksiluettavat opinnot voivat olla </a:t>
            </a:r>
            <a:r>
              <a:rPr lang="fi-FI" sz="1400" b="0" dirty="0">
                <a:ea typeface="ＭＳ Ｐゴシック" pitchFamily="34" charset="-128"/>
              </a:rPr>
              <a:t>y</a:t>
            </a:r>
            <a:r>
              <a:rPr lang="fi-FI" sz="1400" b="0">
                <a:ea typeface="ＭＳ Ｐゴシック" pitchFamily="34" charset="-128"/>
              </a:rPr>
              <a:t>liopisto- tai ammattikorkeakouluopintoja, tai muulla tavalla hankittua osaamista (opinnollistaminen)</a:t>
            </a:r>
            <a:endParaRPr lang="fi-FI" sz="14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AUK- </a:t>
            </a:r>
            <a:r>
              <a:rPr lang="fi-FI" sz="1400" b="0" dirty="0">
                <a:ea typeface="ＭＳ Ｐゴシック" pitchFamily="34" charset="-128"/>
              </a:rPr>
              <a:t>tai </a:t>
            </a:r>
            <a:r>
              <a:rPr lang="fi-FI" sz="1400" b="0">
                <a:ea typeface="ＭＳ Ｐゴシック" pitchFamily="34" charset="-128"/>
              </a:rPr>
              <a:t>RUK-todistuksella voidaan hyväksilukea CHEM-A1500 Työssäoppiminen (ohjeet löytyvät kurssin MyCourses-sivuilta)</a:t>
            </a:r>
            <a:endParaRPr lang="fi-FI" sz="14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Prosessi käynnistyy aina opiskelijan aloitteesta -&gt; jättää hakemuksen Sisuun</a:t>
            </a:r>
            <a:endParaRPr lang="fi-FI" sz="14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Suoritukset </a:t>
            </a:r>
            <a:r>
              <a:rPr lang="fi-FI" sz="1400" b="0" err="1">
                <a:ea typeface="ＭＳ Ｐゴシック" pitchFamily="34" charset="-128"/>
              </a:rPr>
              <a:t>hyväksiluetaan</a:t>
            </a:r>
            <a:r>
              <a:rPr lang="fi-FI" sz="1400" b="0">
                <a:ea typeface="ＭＳ Ｐゴシック" pitchFamily="34" charset="-128"/>
              </a:rPr>
              <a:t> hyväksytty-merkinnällä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</a:rPr>
              <a:t>Hyväksiluetut opinnot TÄYTYY sisällyttää tutkintoon, päätöstä </a:t>
            </a:r>
            <a:r>
              <a:rPr lang="fi-FI" sz="1400" b="0" dirty="0">
                <a:ea typeface="ＭＳ Ｐゴシック" pitchFamily="34" charset="-128"/>
              </a:rPr>
              <a:t>ei </a:t>
            </a:r>
            <a:r>
              <a:rPr lang="fi-FI" sz="1400" b="0">
                <a:ea typeface="ＭＳ Ｐゴシック" pitchFamily="34" charset="-128"/>
              </a:rPr>
              <a:t>voi purkaa/perua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400" b="0">
                <a:ea typeface="ＭＳ Ｐゴシック" pitchFamily="34" charset="-128"/>
                <a:hlinkClick r:id="rId2"/>
              </a:rPr>
              <a:t>Aalto-yliopiston hyväksiluvun periaatteet</a:t>
            </a:r>
            <a:r>
              <a:rPr lang="fi-FI" sz="1400" b="0">
                <a:ea typeface="ＭＳ Ｐゴシック" pitchFamily="34" charset="-128"/>
              </a:rPr>
              <a:t> (voimassa 1.8.2021 alkaen)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52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769268"/>
            <a:ext cx="7776096" cy="996498"/>
          </a:xfrm>
        </p:spPr>
        <p:txBody>
          <a:bodyPr/>
          <a:lstStyle/>
          <a:p>
            <a:pPr>
              <a:defRPr/>
            </a:pPr>
            <a:r>
              <a:rPr lang="fi-FI" sz="3200">
                <a:ea typeface="ＭＳ Ｐゴシック" pitchFamily="34" charset="-128"/>
              </a:rPr>
              <a:t>Korvaavuus</a:t>
            </a:r>
            <a:r>
              <a:rPr lang="fi-FI" sz="2800">
                <a:ea typeface="ＭＳ Ｐゴシック" pitchFamily="34" charset="-128"/>
              </a:rPr>
              <a:t> </a:t>
            </a:r>
            <a:br>
              <a:rPr lang="fi-FI" sz="2800">
                <a:ea typeface="ＭＳ Ｐゴシック" pitchFamily="34" charset="-128"/>
              </a:rPr>
            </a:br>
            <a:r>
              <a:rPr lang="fi-FI" sz="2400" b="0">
                <a:ea typeface="ＭＳ Ｐゴシック" pitchFamily="34" charset="-128"/>
              </a:rPr>
              <a:t>=  korvataan Aallon tutkintoon kuuluva kurssi muualla suoritetulla vastaavasisältöisellä kurssilla</a:t>
            </a:r>
            <a:endParaRPr lang="fi-FI" sz="3000" b="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755576" y="2209428"/>
            <a:ext cx="7560070" cy="224425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Kurssien sisällön ja oppimistavoitteiden täytyy vastata toisiaan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 dirty="0">
                <a:ea typeface="ＭＳ Ｐゴシック" pitchFamily="34" charset="-128"/>
              </a:rPr>
              <a:t>Opiskelijan pitää itse </a:t>
            </a:r>
            <a:r>
              <a:rPr lang="fi-FI" sz="1800" b="0">
                <a:ea typeface="ＭＳ Ｐゴシック" pitchFamily="34" charset="-128"/>
              </a:rPr>
              <a:t>esittää ja perustella korvaavuutta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Korvattavan kurssin (Aallon kurssin) vastuuopettajan täytyy hyväksyä korvaavuus opiskelijan jätettyä hakemus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Hakemuksen liitteeksi suoritusote ja korvaavan kurssin kurssikuvaus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Korvaavuutta haetaan Sisussa, ohjeet löytyvät Sisu-Helpistä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345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409228"/>
            <a:ext cx="6479951" cy="1284530"/>
          </a:xfrm>
        </p:spPr>
        <p:txBody>
          <a:bodyPr/>
          <a:lstStyle/>
          <a:p>
            <a:pPr>
              <a:defRPr/>
            </a:pPr>
            <a:r>
              <a:rPr lang="fi-FI" sz="3000">
                <a:ea typeface="ＭＳ Ｐゴシック" pitchFamily="34" charset="-128"/>
              </a:rPr>
              <a:t>Sisällytys </a:t>
            </a:r>
            <a:br>
              <a:rPr lang="fi-FI" sz="3000">
                <a:ea typeface="ＭＳ Ｐゴシック" pitchFamily="34" charset="-128"/>
              </a:rPr>
            </a:br>
            <a:r>
              <a:rPr lang="fi-FI" sz="2400" b="0">
                <a:ea typeface="ＭＳ Ｐゴシック" pitchFamily="34" charset="-128"/>
              </a:rPr>
              <a:t>= muualla suoritettu opinto/osaaminen sisällytetään sellaisenaan osaksi nykyistä tutkintoa</a:t>
            </a:r>
            <a:endParaRPr lang="fi-FI" sz="3000" b="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39552" y="1777380"/>
            <a:ext cx="8207374" cy="288032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Voit sisällyttää yksittäisiä kursseja tai kokonaisuuksia (esim. sivuaine)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Opinnollistaminen (muulla tavalla hankittu osaaminen)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Sisällytetään tavallisesti vapaasti valittaviin opintoihin, tai sivuaineena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Sivuaineen sisällytys:</a:t>
            </a:r>
          </a:p>
          <a:p>
            <a:pPr marL="5805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00">
                <a:latin typeface="+mn-lt"/>
                <a:ea typeface="ＭＳ Ｐゴシック" pitchFamily="34" charset="-128"/>
              </a:rPr>
              <a:t>Yksittäisinä kursseina otsikon </a:t>
            </a:r>
            <a:r>
              <a:rPr lang="fi-FI" sz="1300" i="1">
                <a:latin typeface="+mn-lt"/>
                <a:ea typeface="ＭＳ Ｐゴシック" pitchFamily="34" charset="-128"/>
              </a:rPr>
              <a:t>CHEM3042 Sivuaine toisessa yliopistossa </a:t>
            </a:r>
            <a:r>
              <a:rPr lang="fi-FI" sz="1300">
                <a:latin typeface="+mn-lt"/>
                <a:ea typeface="ＭＳ Ｐゴシック" pitchFamily="34" charset="-128"/>
              </a:rPr>
              <a:t>alle</a:t>
            </a:r>
          </a:p>
          <a:p>
            <a:pPr marL="5805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00">
                <a:latin typeface="+mn-lt"/>
                <a:ea typeface="ＭＳ Ｐゴシック" pitchFamily="34" charset="-128"/>
              </a:rPr>
              <a:t>Jos opinnot suoritettu kokonaisuutena, voidaan kokonaisuus sellaisenaan sisällyttää. Hakemuksen liitteeksi opintosuoritusote jossa näkyy kokonaisuuden nimi.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Hakemuksen liitteeksi suoritusote ja sisällytettävän/sisällytettävien opintojen kurssikuvaus/muulla tavoin hankitun osaamisen kuvaus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Sisällytystä haetaan Sisussa, ohjeet löytyvät Sisu-Helpistä</a:t>
            </a:r>
          </a:p>
          <a:p>
            <a:pPr marL="5805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1400" b="0" dirty="0">
              <a:latin typeface="+mn-lt"/>
              <a:ea typeface="ＭＳ Ｐゴシック" pitchFamily="34" charset="-128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800" b="0"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88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br>
              <a:rPr lang="fi-FI" sz="3000" b="0">
                <a:ea typeface="ＭＳ Ｐゴシック" pitchFamily="34" charset="-128"/>
              </a:rPr>
            </a:br>
            <a:r>
              <a:rPr lang="fi-FI" sz="3000">
                <a:ea typeface="ＭＳ Ｐゴシック" pitchFamily="34" charset="-128"/>
              </a:rPr>
              <a:t>Henkilökohtainen suoritus</a:t>
            </a: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95384" y="1633364"/>
            <a:ext cx="7677016" cy="296433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Henkilökohtaisesta suorituksesta sovitaan AINA opettajan kanssa ensin!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 i="0">
                <a:latin typeface="+mn-lt"/>
                <a:ea typeface="ＭＳ Ｐゴシック" pitchFamily="34" charset="-128"/>
              </a:rPr>
              <a:t>Henkilökohtainen suoritus voi olla esimerkiksi opettajalle tehty projektityö, kirjatentt</a:t>
            </a:r>
            <a:r>
              <a:rPr lang="fi-FI" sz="1800" b="0">
                <a:latin typeface="+mn-lt"/>
                <a:ea typeface="ＭＳ Ｐゴシック" pitchFamily="34" charset="-128"/>
              </a:rPr>
              <a:t>i, tai muu opetuksen ulkopuolella suoritettu tehtävä.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 i="0">
                <a:latin typeface="+mn-lt"/>
                <a:ea typeface="ＭＳ Ｐゴシック" pitchFamily="34" charset="-128"/>
              </a:rPr>
              <a:t>Henkilökohtainen suoritus hyväksytään aina tiettyyn tutkintoon, ja tiettyyn kohtaan tutkintoa (esim kandin vapaasti valittaviin opintoihin).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Myönnetään useimmiten jatko-opiskelijoille. </a:t>
            </a:r>
            <a:endParaRPr lang="fi-FI" sz="1800" b="0" i="0">
              <a:latin typeface="+mn-lt"/>
              <a:ea typeface="ＭＳ Ｐゴシック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87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br>
              <a:rPr lang="fi-FI" sz="3000" b="0" dirty="0">
                <a:ea typeface="ＭＳ Ｐゴシック" pitchFamily="34" charset="-128"/>
              </a:rPr>
            </a:br>
            <a:r>
              <a:rPr lang="fi-FI" sz="3000" dirty="0">
                <a:ea typeface="ＭＳ Ｐゴシック" pitchFamily="34" charset="-128"/>
              </a:rPr>
              <a:t>Hakuprosessi</a:t>
            </a: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1705372"/>
            <a:ext cx="8207374" cy="289232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 dirty="0">
                <a:ea typeface="ＭＳ Ｐゴシック" pitchFamily="34" charset="-128"/>
                <a:hlinkClick r:id="rId2"/>
              </a:rPr>
              <a:t>Ohjeistus löytyy </a:t>
            </a:r>
            <a:r>
              <a:rPr lang="fi-FI" altLang="fi-FI" sz="1800" b="0">
                <a:ea typeface="ＭＳ Ｐゴシック" pitchFamily="34" charset="-128"/>
                <a:hlinkClick r:id="rId2"/>
              </a:rPr>
              <a:t>Intosta</a:t>
            </a:r>
            <a:r>
              <a:rPr lang="fi-FI" altLang="fi-FI" sz="1800" b="0">
                <a:ea typeface="ＭＳ Ｐゴシック" pitchFamily="34" charset="-128"/>
              </a:rPr>
              <a:t>: Opintojen suunnittelu -&gt; Opintojen hyväksiluku</a:t>
            </a:r>
            <a:endParaRPr lang="fi-FI" altLang="fi-FI" sz="18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 dirty="0">
                <a:ea typeface="ＭＳ Ｐゴシック" pitchFamily="34" charset="-128"/>
              </a:rPr>
              <a:t>Liitteeksi </a:t>
            </a:r>
            <a:r>
              <a:rPr lang="fi-FI" altLang="fi-FI" sz="1800" b="0">
                <a:ea typeface="ＭＳ Ｐゴシック" pitchFamily="34" charset="-128"/>
              </a:rPr>
              <a:t>virallinen suoritusote (liitetiedostona, tai linkki Opintopolkuun) ja kurssikuvaus (liitetiedostona, tai linkki)</a:t>
            </a:r>
            <a:endParaRPr lang="fi-FI" altLang="fi-FI" sz="18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>
                <a:ea typeface="ＭＳ Ｐゴシック" pitchFamily="34" charset="-128"/>
              </a:rPr>
              <a:t>Hakemukset pyritään käsittelemään noin kolmen viikon sisällä (huomioi kuitenkin ruuhka-ajat </a:t>
            </a:r>
            <a:r>
              <a:rPr lang="fi-FI" altLang="fi-FI" sz="1800" b="0" dirty="0">
                <a:ea typeface="ＭＳ Ｐゴシック" pitchFamily="34" charset="-128"/>
              </a:rPr>
              <a:t>esim. syksyn </a:t>
            </a:r>
            <a:r>
              <a:rPr lang="fi-FI" altLang="fi-FI" sz="1800" b="0">
                <a:ea typeface="ＭＳ Ｐゴシック" pitchFamily="34" charset="-128"/>
              </a:rPr>
              <a:t>aloitus)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>
                <a:ea typeface="ＭＳ Ｐゴシック" pitchFamily="34" charset="-128"/>
              </a:rPr>
              <a:t>Jos hyväksilukuasiasi on kiireellinen, olethan yhteydessä kandiohjelman suunnittelijaan, Kari Lehti. </a:t>
            </a:r>
            <a:endParaRPr lang="fi-FI" altLang="fi-FI" sz="1800" b="0" dirty="0">
              <a:ea typeface="ＭＳ Ｐゴシック" pitchFamily="34" charset="-128"/>
            </a:endParaRPr>
          </a:p>
          <a:p>
            <a:pPr>
              <a:lnSpc>
                <a:spcPct val="100000"/>
              </a:lnSpc>
              <a:defRPr/>
            </a:pPr>
            <a:endParaRPr lang="fi-FI" altLang="fi-FI" sz="2000" b="0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27DC-50DE-4DD6-9F17-C21883432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081" y="763362"/>
            <a:ext cx="8207375" cy="996498"/>
          </a:xfrm>
        </p:spPr>
        <p:txBody>
          <a:bodyPr/>
          <a:lstStyle/>
          <a:p>
            <a:r>
              <a:rPr lang="fi-FI"/>
              <a:t>Linkit ohjeisiin: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48300-50FE-4B26-8657-25D94E4F40B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849388"/>
            <a:ext cx="8207374" cy="2748306"/>
          </a:xfrm>
        </p:spPr>
        <p:txBody>
          <a:bodyPr/>
          <a:lstStyle/>
          <a:p>
            <a:r>
              <a:rPr lang="fi-FI" sz="2000" b="1" i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Aalto-yliopiston hyväksilukuohjeet</a:t>
            </a:r>
            <a:r>
              <a:rPr lang="fi-FI" sz="2000" b="1" i="0">
                <a:effectLst/>
                <a:latin typeface="Arial" panose="020B0604020202020204" pitchFamily="34" charset="0"/>
              </a:rPr>
              <a:t> Intossa</a:t>
            </a:r>
          </a:p>
          <a:p>
            <a:endParaRPr lang="fi-FI" sz="2000">
              <a:latin typeface="Arial" panose="020B0604020202020204" pitchFamily="34" charset="0"/>
            </a:endParaRPr>
          </a:p>
          <a:p>
            <a:r>
              <a:rPr lang="fi-FI" sz="2000" b="1" i="0">
                <a:effectLst/>
                <a:latin typeface="Arial" panose="020B0604020202020204" pitchFamily="34" charset="0"/>
                <a:hlinkClick r:id="rId3"/>
              </a:rPr>
              <a:t>Opintojen hyväksilukeminen osaksi tutkintoa</a:t>
            </a:r>
            <a:r>
              <a:rPr lang="fi-FI" sz="2000" b="1" i="0">
                <a:effectLst/>
                <a:latin typeface="Arial" panose="020B0604020202020204" pitchFamily="34" charset="0"/>
              </a:rPr>
              <a:t>, Sisu-Help</a:t>
            </a:r>
          </a:p>
          <a:p>
            <a:endParaRPr lang="fi-FI" sz="2000">
              <a:solidFill>
                <a:srgbClr val="EF3340"/>
              </a:solidFill>
              <a:latin typeface="Arial" panose="020B0604020202020204" pitchFamily="34" charset="0"/>
            </a:endParaRPr>
          </a:p>
          <a:p>
            <a:r>
              <a:rPr lang="fi-FI" sz="2000">
                <a:solidFill>
                  <a:srgbClr val="EF3340"/>
                </a:solidFill>
                <a:latin typeface="Arial" panose="020B0604020202020204" pitchFamily="34" charset="0"/>
                <a:hlinkClick r:id="rId4"/>
              </a:rPr>
              <a:t>Hae korvaavuutta</a:t>
            </a:r>
            <a:endParaRPr lang="fi-FI" sz="2000" b="1" i="0">
              <a:solidFill>
                <a:srgbClr val="172B4D"/>
              </a:solidFill>
              <a:effectLst/>
              <a:latin typeface="Arial" panose="020B0604020202020204" pitchFamily="34" charset="0"/>
            </a:endParaRPr>
          </a:p>
          <a:p>
            <a:endParaRPr lang="fi-FI" sz="2000"/>
          </a:p>
          <a:p>
            <a:r>
              <a:rPr lang="fi-FI" sz="2000">
                <a:hlinkClick r:id="rId5"/>
              </a:rPr>
              <a:t>Hae sisällytystä tai henkilökohtaista suoritusta</a:t>
            </a:r>
            <a:endParaRPr lang="fi-FI" sz="2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0CD0E-BF2D-4472-B2D8-E2D1B2CBBDC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1899C-1276-4461-9F6A-CE22DE5A832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05480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2" id="{9EC093EE-0156-420A-9303-AE7E7D88C088}" vid="{F541F2B1-92BB-4B78-96C1-A64F84E5D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CHEM_FI</Template>
  <TotalTime>0</TotalTime>
  <Words>383</Words>
  <Application>Microsoft Office PowerPoint</Application>
  <PresentationFormat>On-screen Show (16:10)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Lucida Grande</vt:lpstr>
      <vt:lpstr>Aalto University</vt:lpstr>
      <vt:lpstr>Hyväksilukuinfo</vt:lpstr>
      <vt:lpstr> Hyväksiluvun periaatteet</vt:lpstr>
      <vt:lpstr>Korvaavuus  =  korvataan Aallon tutkintoon kuuluva kurssi muualla suoritetulla vastaavasisältöisellä kurssilla</vt:lpstr>
      <vt:lpstr>Sisällytys  = muualla suoritettu opinto/osaaminen sisällytetään sellaisenaan osaksi nykyistä tutkintoa</vt:lpstr>
      <vt:lpstr> Henkilökohtainen suoritus</vt:lpstr>
      <vt:lpstr> Hakuprosessi</vt:lpstr>
      <vt:lpstr>Linkit ohjeisiin: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2018-09-02T18:43:17Z</dcterms:created>
  <dcterms:modified xsi:type="dcterms:W3CDTF">2022-08-22T11:04:13Z</dcterms:modified>
</cp:coreProperties>
</file>