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9" r:id="rId4"/>
    <p:sldId id="260" r:id="rId5"/>
    <p:sldId id="263" r:id="rId6"/>
    <p:sldId id="261" r:id="rId7"/>
    <p:sldId id="262" r:id="rId8"/>
  </p:sldIdLst>
  <p:sldSz cx="9144000" cy="5715000" type="screen16x1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7">
          <p15:clr>
            <a:srgbClr val="A4A3A4"/>
          </p15:clr>
        </p15:guide>
        <p15:guide id="2" orient="horz" pos="3070">
          <p15:clr>
            <a:srgbClr val="A4A3A4"/>
          </p15:clr>
        </p15:guide>
        <p15:guide id="3" pos="295">
          <p15:clr>
            <a:srgbClr val="A4A3A4"/>
          </p15:clr>
        </p15:guide>
        <p15:guide id="4" pos="54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EF3340"/>
    <a:srgbClr val="FFCD00"/>
    <a:srgbClr val="005EB8"/>
    <a:srgbClr val="FFCDB8"/>
    <a:srgbClr val="FFCF06"/>
    <a:srgbClr val="F8C704"/>
    <a:srgbClr val="EFC002"/>
    <a:srgbClr val="00A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Objects="1">
      <p:cViewPr varScale="1">
        <p:scale>
          <a:sx n="81" d="100"/>
          <a:sy n="81" d="100"/>
        </p:scale>
        <p:origin x="1478" y="58"/>
      </p:cViewPr>
      <p:guideLst>
        <p:guide orient="horz" pos="167"/>
        <p:guide orient="horz" pos="3070"/>
        <p:guide pos="295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4" d="100"/>
        <a:sy n="18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39D04D9-2D90-E741-8C77-A958108973E5}" type="datetimeFigureOut">
              <a:rPr lang="en-US"/>
              <a:pPr>
                <a:defRPr/>
              </a:pPr>
              <a:t>8/22/2022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81337A6-C487-9645-B543-6BBD05A1D1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45393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7B0BA-8FA8-3A4A-9820-CF1299A8B616}" type="datetime1">
              <a:rPr lang="fi-FI"/>
              <a:pPr>
                <a:defRPr/>
              </a:pPr>
              <a:t>22.8.2022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6A5FF2-0573-2649-A39A-26FA52E0537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72913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468313" y="1417341"/>
            <a:ext cx="8207375" cy="295232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1264"/>
            <a:ext cx="1716088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10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with BG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468313" y="1417636"/>
            <a:ext cx="8207375" cy="295203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495420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1264"/>
            <a:ext cx="1716088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822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2" y="1418400"/>
            <a:ext cx="8208000" cy="2952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4" y="4429748"/>
            <a:ext cx="5388448" cy="660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1"/>
            <a:ext cx="1716088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27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/>
          </p:nvPr>
        </p:nvSpPr>
        <p:spPr>
          <a:xfrm>
            <a:off x="468313" y="1657740"/>
            <a:ext cx="3319477" cy="2694083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Subtitle 2"/>
          <p:cNvSpPr>
            <a:spLocks noGrp="1"/>
          </p:cNvSpPr>
          <p:nvPr>
            <p:ph type="subTitle" idx="1"/>
          </p:nvPr>
        </p:nvSpPr>
        <p:spPr>
          <a:xfrm>
            <a:off x="468313" y="4531740"/>
            <a:ext cx="3319477" cy="486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50000"/>
            <a:ext cx="4629692" cy="5415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noProof="0"/>
              <a:t>Click icon to add picture</a:t>
            </a:r>
            <a:endParaRPr lang="fi-FI" noProof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" y="1"/>
            <a:ext cx="1716088" cy="171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0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468313" y="1593555"/>
            <a:ext cx="8207375" cy="2196667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7" name="Straight Connector 4"/>
          <p:cNvCxnSpPr/>
          <p:nvPr userDrawn="1"/>
        </p:nvCxnSpPr>
        <p:spPr>
          <a:xfrm>
            <a:off x="468313" y="4873625"/>
            <a:ext cx="8207375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26456" cy="96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7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8207375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10"/>
          <p:cNvSpPr>
            <a:spLocks noGrp="1"/>
          </p:cNvSpPr>
          <p:nvPr>
            <p:ph sz="quarter" idx="14"/>
          </p:nvPr>
        </p:nvSpPr>
        <p:spPr>
          <a:xfrm>
            <a:off x="468314" y="1261611"/>
            <a:ext cx="8207374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6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B682-87B2-4236-AF78-B49807E7713E}" type="datetime1">
              <a:rPr lang="fi-FI" smtClean="0"/>
              <a:t>22.8.2022</a:t>
            </a:fld>
            <a:endParaRPr lang="fi-FI"/>
          </a:p>
        </p:txBody>
      </p:sp>
      <p:sp>
        <p:nvSpPr>
          <p:cNvPr id="7" name="Footer Placeholder 1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Slide Number Placeholder 1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FD4B7-1CC6-864B-A72A-C978B70BBA9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2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26456" cy="96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70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463308" y="265113"/>
            <a:ext cx="8212380" cy="9964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3308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0" name="Content Placeholder 10"/>
          <p:cNvSpPr>
            <a:spLocks noGrp="1"/>
          </p:cNvSpPr>
          <p:nvPr>
            <p:ph sz="quarter" idx="18"/>
          </p:nvPr>
        </p:nvSpPr>
        <p:spPr>
          <a:xfrm>
            <a:off x="4687609" y="1261611"/>
            <a:ext cx="3988079" cy="3336083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10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F12C3-4421-43A0-8844-8188FCFDF52F}" type="datetime1">
              <a:rPr lang="fi-FI" smtClean="0"/>
              <a:t>22.8.2022</a:t>
            </a:fld>
            <a:endParaRPr lang="fi-FI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1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9A8AE-7274-0C4A-AB42-92022833E6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cxnSp>
        <p:nvCxnSpPr>
          <p:cNvPr id="13" name="Straight Connector 4"/>
          <p:cNvCxnSpPr/>
          <p:nvPr userDrawn="1"/>
        </p:nvCxnSpPr>
        <p:spPr>
          <a:xfrm>
            <a:off x="468313" y="4873007"/>
            <a:ext cx="820737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00" y="4712400"/>
            <a:ext cx="2126456" cy="96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082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573088" y="4844521"/>
            <a:ext cx="7988300" cy="5424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500">
                <a:solidFill>
                  <a:schemeClr val="accent2"/>
                </a:solidFill>
                <a:ea typeface="ＭＳ Ｐゴシック" pitchFamily="-106" charset="-128"/>
                <a:cs typeface="ＭＳ Ｐゴシック" pitchFamily="-106" charset="-128"/>
              </a:rPr>
              <a:t>  </a:t>
            </a: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72400" y="1248000"/>
            <a:ext cx="6285600" cy="3447000"/>
          </a:xfrm>
        </p:spPr>
        <p:txBody>
          <a:bodyPr lIns="0" tIns="0" rIns="0" bIns="0">
            <a:normAutofit/>
          </a:bodyPr>
          <a:lstStyle>
            <a:lvl1pPr>
              <a:lnSpc>
                <a:spcPts val="1667"/>
              </a:lnSpc>
              <a:buNone/>
              <a:defRPr sz="1333" b="1"/>
            </a:lvl1pPr>
          </a:lstStyle>
          <a:p>
            <a:pPr lvl="0"/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text</a:t>
            </a:r>
            <a:r>
              <a:rPr lang="fi-FI" dirty="0"/>
              <a:t> </a:t>
            </a:r>
            <a:r>
              <a:rPr lang="fi-FI" dirty="0" err="1"/>
              <a:t>styles</a:t>
            </a:r>
            <a:endParaRPr lang="fi-FI" dirty="0"/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572400" y="406450"/>
            <a:ext cx="7772400" cy="750000"/>
          </a:xfrm>
        </p:spPr>
        <p:txBody>
          <a:bodyPr lIns="0" tIns="0" rIns="0" bIns="0" anchor="t">
            <a:noAutofit/>
          </a:bodyPr>
          <a:lstStyle>
            <a:lvl1pPr algn="l">
              <a:defRPr sz="2667" b="1">
                <a:solidFill>
                  <a:schemeClr val="accent4"/>
                </a:solidFill>
                <a:latin typeface="+mj-lt"/>
              </a:defRPr>
            </a:lvl1pPr>
          </a:lstStyle>
          <a:p>
            <a:r>
              <a:rPr lang="fi-FI" dirty="0" err="1"/>
              <a:t>Click</a:t>
            </a:r>
            <a:r>
              <a:rPr lang="fi-FI" dirty="0"/>
              <a:t> to </a:t>
            </a:r>
            <a:r>
              <a:rPr lang="fi-FI" dirty="0" err="1"/>
              <a:t>edit</a:t>
            </a:r>
            <a:r>
              <a:rPr lang="fi-FI" dirty="0"/>
              <a:t> </a:t>
            </a:r>
            <a:r>
              <a:rPr lang="fi-FI" dirty="0" err="1"/>
              <a:t>Master</a:t>
            </a:r>
            <a:r>
              <a:rPr lang="fi-FI" dirty="0"/>
              <a:t> </a:t>
            </a:r>
            <a:r>
              <a:rPr lang="fi-FI" dirty="0" err="1"/>
              <a:t>title</a:t>
            </a:r>
            <a:r>
              <a:rPr lang="fi-FI" dirty="0"/>
              <a:t> </a:t>
            </a:r>
            <a:r>
              <a:rPr lang="fi-FI" dirty="0" err="1"/>
              <a:t>style</a:t>
            </a:r>
            <a:endParaRPr lang="en-US" dirty="0"/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5143500" y="5121011"/>
            <a:ext cx="1536700" cy="318871"/>
          </a:xfrm>
        </p:spPr>
        <p:txBody>
          <a:bodyPr lIns="0" tIns="0" rIns="0" bIns="0"/>
          <a:lstStyle>
            <a:lvl1pPr marL="0">
              <a:lnSpc>
                <a:spcPts val="792"/>
              </a:lnSpc>
              <a:spcBef>
                <a:spcPts val="0"/>
              </a:spcBef>
              <a:buNone/>
              <a:defRPr sz="792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6859588" y="5121011"/>
            <a:ext cx="1701801" cy="318871"/>
          </a:xfrm>
        </p:spPr>
        <p:txBody>
          <a:bodyPr lIns="0" tIns="0" rIns="0" bIns="0"/>
          <a:lstStyle>
            <a:lvl1pPr marL="0">
              <a:lnSpc>
                <a:spcPts val="792"/>
              </a:lnSpc>
              <a:spcBef>
                <a:spcPts val="0"/>
              </a:spcBef>
              <a:buNone/>
              <a:defRPr sz="792" b="1">
                <a:solidFill>
                  <a:schemeClr val="bg2"/>
                </a:solidFill>
              </a:defRPr>
            </a:lvl1pPr>
          </a:lstStyle>
          <a:p>
            <a:pPr lvl="0"/>
            <a:r>
              <a:rPr lang="fi-FI"/>
              <a:t>Click to edit Master text styles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8"/>
          </p:nvPr>
        </p:nvSpPr>
        <p:spPr>
          <a:xfrm>
            <a:off x="3429000" y="5121011"/>
            <a:ext cx="1544638" cy="105833"/>
          </a:xfrm>
        </p:spPr>
        <p:txBody>
          <a:bodyPr lIns="0" tIns="0" rIns="0" bIns="0" anchor="t"/>
          <a:lstStyle>
            <a:lvl1pPr algn="l">
              <a:defRPr sz="750" b="1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9"/>
          </p:nvPr>
        </p:nvSpPr>
        <p:spPr>
          <a:xfrm>
            <a:off x="3429000" y="5228167"/>
            <a:ext cx="1544638" cy="104511"/>
          </a:xfrm>
        </p:spPr>
        <p:txBody>
          <a:bodyPr lIns="0" tIns="0" rIns="0" bIns="0" anchor="t"/>
          <a:lstStyle>
            <a:lvl1pPr>
              <a:defRPr sz="750" b="1"/>
            </a:lvl1pPr>
          </a:lstStyle>
          <a:p>
            <a:pPr>
              <a:defRPr/>
            </a:pPr>
            <a:fld id="{3B65C51D-B246-40FD-A472-499E4ABBE667}" type="datetime1">
              <a:rPr lang="en-US"/>
              <a:pPr>
                <a:defRPr/>
              </a:pPr>
              <a:t>8/22/2022</a:t>
            </a:fld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20"/>
          </p:nvPr>
        </p:nvSpPr>
        <p:spPr>
          <a:xfrm>
            <a:off x="3429000" y="5335323"/>
            <a:ext cx="1544638" cy="104510"/>
          </a:xfrm>
        </p:spPr>
        <p:txBody>
          <a:bodyPr lIns="0" tIns="0" rIns="0" bIns="0" anchor="t"/>
          <a:lstStyle>
            <a:lvl1pPr algn="l">
              <a:defRPr sz="750" b="1"/>
            </a:lvl1pPr>
          </a:lstStyle>
          <a:p>
            <a:pPr>
              <a:defRPr/>
            </a:pPr>
            <a:fld id="{96EC96E8-74E0-425E-9A5F-CADA4BF979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13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56956" y="5017740"/>
            <a:ext cx="3619500" cy="13229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5056956" y="5150032"/>
            <a:ext cx="3619500" cy="154782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D520173-7D7F-4FBC-A781-33E654CAA422}" type="datetime1">
              <a:rPr lang="fi-FI" smtClean="0"/>
              <a:t>22.8.2022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056956" y="5304814"/>
            <a:ext cx="3619500" cy="1349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5BCDE0-955E-2A43-932A-046BF80DB99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7" r:id="rId1"/>
    <p:sldLayoutId id="2147484751" r:id="rId2"/>
    <p:sldLayoutId id="2147484753" r:id="rId3"/>
    <p:sldLayoutId id="2147484756" r:id="rId4"/>
    <p:sldLayoutId id="2147484759" r:id="rId5"/>
    <p:sldLayoutId id="2147484762" r:id="rId6"/>
    <p:sldLayoutId id="2147484765" r:id="rId7"/>
    <p:sldLayoutId id="2147484767" r:id="rId8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to.aalto.fi/pages/viewpage.action?pageId=47653710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into.aalto.fi/pages/viewpage.action?pageId=330668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aalto.fi/pages/viewpage.action?pageId=185185680" TargetMode="External"/><Relationship Id="rId2" Type="http://schemas.openxmlformats.org/officeDocument/2006/relationships/hyperlink" Target="https://into.aalto.fi/pages/viewpage.action?pageId=330668#Tillgodor%C3%A4knandeavstudier-Aalto-universitetetsanvisningarf%C3%B6rtillgodor%C3%A4knande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iki.aalto.fi/pages/viewpage.action?pageId=185185680#Tillgodor%C3%A4knandeavstudier-Ans%C3%B6kominkluderandeellerpersonligprestationviastudieutkastet" TargetMode="External"/><Relationship Id="rId4" Type="http://schemas.openxmlformats.org/officeDocument/2006/relationships/hyperlink" Target="https://wiki.aalto.fi/pages/viewpage.action?pageId=185185680#Tillgodor%C3%A4knandeavstudier-Ers%C3%A4ttenkur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Info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tillgodoräkning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Jenny Thors 30.8.2022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2771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fi-FI" sz="3000">
                <a:ea typeface="ＭＳ Ｐゴシック" pitchFamily="34" charset="-128"/>
              </a:rPr>
              <a:t>Principerna för tillgodoräkning</a:t>
            </a:r>
            <a:br>
              <a:rPr lang="fi-FI" sz="3000" b="0" dirty="0">
                <a:ea typeface="ＭＳ Ｐゴシック" pitchFamily="34" charset="-128"/>
              </a:rPr>
            </a:br>
            <a:endParaRPr lang="fi-FI" sz="3000" dirty="0">
              <a:ea typeface="ＭＳ Ｐゴシック" pitchFamily="-108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468314" y="1057301"/>
            <a:ext cx="8207374" cy="3816424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fi-FI" sz="1600" b="0" dirty="0" err="1">
                <a:ea typeface="ＭＳ Ｐゴシック" pitchFamily="34" charset="-128"/>
              </a:rPr>
              <a:t>Tillgodoräkning</a:t>
            </a:r>
            <a:r>
              <a:rPr lang="fi-FI" sz="1600" b="0" dirty="0">
                <a:ea typeface="ＭＳ Ｐゴシック" pitchFamily="34" charset="-128"/>
              </a:rPr>
              <a:t> </a:t>
            </a:r>
            <a:r>
              <a:rPr lang="fi-FI" sz="1600" b="0" dirty="0" err="1">
                <a:ea typeface="ＭＳ Ｐゴシック" pitchFamily="34" charset="-128"/>
              </a:rPr>
              <a:t>görs</a:t>
            </a:r>
            <a:r>
              <a:rPr lang="fi-FI" sz="1600" b="0" dirty="0">
                <a:ea typeface="ＭＳ Ｐゴシック" pitchFamily="34" charset="-128"/>
              </a:rPr>
              <a:t> </a:t>
            </a:r>
            <a:r>
              <a:rPr lang="fi-FI" sz="1600" b="0" dirty="0" err="1">
                <a:ea typeface="ＭＳ Ｐゴシック" pitchFamily="34" charset="-128"/>
              </a:rPr>
              <a:t>på</a:t>
            </a:r>
            <a:r>
              <a:rPr lang="fi-FI" sz="1600" b="0" dirty="0">
                <a:ea typeface="ＭＳ Ｐゴシック" pitchFamily="34" charset="-128"/>
              </a:rPr>
              <a:t> </a:t>
            </a:r>
            <a:r>
              <a:rPr lang="fi-FI" sz="1600" b="0" dirty="0" err="1">
                <a:ea typeface="ＭＳ Ｐゴシック" pitchFamily="34" charset="-128"/>
              </a:rPr>
              <a:t>studier</a:t>
            </a:r>
            <a:r>
              <a:rPr lang="fi-FI" sz="1600" b="0" dirty="0">
                <a:ea typeface="ＭＳ Ｐゴシック" pitchFamily="34" charset="-128"/>
              </a:rPr>
              <a:t> </a:t>
            </a:r>
            <a:r>
              <a:rPr lang="fi-FI" sz="1600" b="0" dirty="0" err="1">
                <a:ea typeface="ＭＳ Ｐゴシック" pitchFamily="34" charset="-128"/>
              </a:rPr>
              <a:t>som</a:t>
            </a:r>
            <a:r>
              <a:rPr lang="fi-FI" sz="1600" b="0" dirty="0">
                <a:ea typeface="ＭＳ Ｐゴシック" pitchFamily="34" charset="-128"/>
              </a:rPr>
              <a:t> </a:t>
            </a:r>
            <a:r>
              <a:rPr lang="fi-FI" sz="1600" b="0" dirty="0" err="1">
                <a:ea typeface="ＭＳ Ｐゴシック" pitchFamily="34" charset="-128"/>
              </a:rPr>
              <a:t>avlagts</a:t>
            </a:r>
            <a:r>
              <a:rPr lang="fi-FI" sz="1600" b="0" dirty="0">
                <a:ea typeface="ＭＳ Ｐゴシック" pitchFamily="34" charset="-128"/>
              </a:rPr>
              <a:t> </a:t>
            </a:r>
            <a:r>
              <a:rPr lang="fi-FI" sz="1600" b="0" dirty="0" err="1">
                <a:ea typeface="ＭＳ Ｐゴシック" pitchFamily="34" charset="-128"/>
              </a:rPr>
              <a:t>utanför</a:t>
            </a:r>
            <a:r>
              <a:rPr lang="fi-FI" sz="1600" b="0" dirty="0">
                <a:ea typeface="ＭＳ Ｐゴシック" pitchFamily="34" charset="-128"/>
              </a:rPr>
              <a:t> Aalto</a:t>
            </a:r>
            <a:r>
              <a:rPr lang="fi-FI" sz="1600" b="0">
                <a:ea typeface="ＭＳ Ｐゴシック" pitchFamily="34" charset="-128"/>
              </a:rPr>
              <a:t>. Tidigare avlagda studier </a:t>
            </a:r>
            <a:r>
              <a:rPr lang="fi-FI" sz="1600" b="0" dirty="0" err="1">
                <a:ea typeface="ＭＳ Ｐゴシック" pitchFamily="34" charset="-128"/>
              </a:rPr>
              <a:t>vid</a:t>
            </a:r>
            <a:r>
              <a:rPr lang="fi-FI" sz="1600" b="0" dirty="0">
                <a:ea typeface="ＭＳ Ｐゴシック" pitchFamily="34" charset="-128"/>
              </a:rPr>
              <a:t> </a:t>
            </a:r>
            <a:r>
              <a:rPr lang="fi-FI" sz="1600" b="0">
                <a:ea typeface="ＭＳ Ｐゴシック" pitchFamily="34" charset="-128"/>
              </a:rPr>
              <a:t>Aalto som man vill ha som del av den nuvarande examen kan </a:t>
            </a:r>
            <a:r>
              <a:rPr lang="fi-FI" sz="1600" b="0" dirty="0" err="1">
                <a:ea typeface="ＭＳ Ｐゴシック" pitchFamily="34" charset="-128"/>
              </a:rPr>
              <a:t>läggas</a:t>
            </a:r>
            <a:r>
              <a:rPr lang="fi-FI" sz="1600" b="0" dirty="0">
                <a:ea typeface="ＭＳ Ｐゴシック" pitchFamily="34" charset="-128"/>
              </a:rPr>
              <a:t> in i </a:t>
            </a:r>
            <a:r>
              <a:rPr lang="fi-FI" sz="1600" b="0" dirty="0" err="1">
                <a:ea typeface="ＭＳ Ｐゴシック" pitchFamily="34" charset="-128"/>
              </a:rPr>
              <a:t>ISPen</a:t>
            </a:r>
            <a:r>
              <a:rPr lang="fi-FI" sz="1600" b="0" dirty="0">
                <a:ea typeface="ＭＳ Ｐゴシック" pitchFamily="34" charset="-128"/>
              </a:rPr>
              <a:t> </a:t>
            </a:r>
            <a:r>
              <a:rPr lang="fi-FI" sz="1600" b="0" dirty="0" err="1">
                <a:ea typeface="ＭＳ Ｐゴシック" pitchFamily="34" charset="-128"/>
              </a:rPr>
              <a:t>direkt</a:t>
            </a:r>
            <a:r>
              <a:rPr lang="fi-FI" sz="1600" b="0" dirty="0">
                <a:ea typeface="ＭＳ Ｐゴシック" pitchFamily="34" charset="-128"/>
              </a:rPr>
              <a:t>.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fi-FI" sz="1600" b="0">
                <a:ea typeface="ＭＳ Ｐゴシック" pitchFamily="34" charset="-128"/>
              </a:rPr>
              <a:t>Enligt </a:t>
            </a:r>
            <a:r>
              <a:rPr lang="fi-FI" sz="1600" b="0" err="1">
                <a:ea typeface="ＭＳ Ｐゴシック" pitchFamily="34" charset="-128"/>
              </a:rPr>
              <a:t>examensstadgan</a:t>
            </a:r>
            <a:r>
              <a:rPr lang="fi-FI" sz="1600" b="0">
                <a:ea typeface="ＭＳ Ｐゴシック" pitchFamily="34" charset="-128"/>
              </a:rPr>
              <a:t> får max 50% av examen vara tillgodoräknade studier, examensarbeten och avhandlingar tillgodoräknas inte</a:t>
            </a:r>
            <a:endParaRPr lang="fi-FI" sz="1600" b="0" dirty="0">
              <a:ea typeface="ＭＳ Ｐゴシック" pitchFamily="34" charset="-128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fi-FI" sz="1600" b="0">
                <a:ea typeface="ＭＳ Ｐゴシック" pitchFamily="34" charset="-128"/>
              </a:rPr>
              <a:t>Tillgodoräknade studier kan vara universitets- </a:t>
            </a:r>
            <a:r>
              <a:rPr lang="fi-FI" sz="1600" b="0" err="1">
                <a:ea typeface="ＭＳ Ｐゴシック" pitchFamily="34" charset="-128"/>
              </a:rPr>
              <a:t>eller</a:t>
            </a:r>
            <a:r>
              <a:rPr lang="fi-FI" sz="1600" b="0">
                <a:ea typeface="ＭＳ Ｐゴシック" pitchFamily="34" charset="-128"/>
              </a:rPr>
              <a:t> yrkeshögskolestudier, eller på annat sätt förvärvad kunskap</a:t>
            </a:r>
            <a:endParaRPr lang="fi-FI" sz="1600" b="0" dirty="0">
              <a:ea typeface="ＭＳ Ｐゴシック" pitchFamily="34" charset="-128"/>
            </a:endParaRP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fi-FI" sz="1600" b="0">
                <a:ea typeface="ＭＳ Ｐゴシック" pitchFamily="34" charset="-128"/>
              </a:rPr>
              <a:t>Arbetslivskursen Työssäoppiminen CHEM-A1500 kan tillgodoräknas med AUK- RUK-intyg enligt specifika instruktioner (hittas på kursens MyCourses-sidor)</a:t>
            </a:r>
            <a:endParaRPr lang="fi-FI" sz="1600" b="0" dirty="0">
              <a:ea typeface="ＭＳ Ｐゴシック" pitchFamily="34" charset="-128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fi-FI" sz="1600" b="0">
                <a:ea typeface="ＭＳ Ｐゴシック" pitchFamily="34" charset="-128"/>
              </a:rPr>
              <a:t>Processen startar alltid av studerandens initiativ -&gt; lämnar in en ansökan i Sisu</a:t>
            </a:r>
            <a:endParaRPr lang="fi-FI" sz="1600" b="0" dirty="0">
              <a:ea typeface="ＭＳ Ｐゴシック" pitchFamily="34" charset="-128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fi-FI" sz="1600" b="0">
                <a:ea typeface="ＭＳ Ｐゴシック" pitchFamily="34" charset="-128"/>
              </a:rPr>
              <a:t>Prestationer </a:t>
            </a:r>
            <a:r>
              <a:rPr lang="fi-FI" sz="1600" b="0" err="1">
                <a:ea typeface="ＭＳ Ｐゴシック" pitchFamily="34" charset="-128"/>
              </a:rPr>
              <a:t>tillgodoräknas</a:t>
            </a:r>
            <a:r>
              <a:rPr lang="fi-FI" sz="1600" b="0">
                <a:ea typeface="ＭＳ Ｐゴシック" pitchFamily="34" charset="-128"/>
              </a:rPr>
              <a:t> med vitsordet </a:t>
            </a:r>
            <a:r>
              <a:rPr lang="fi-FI" sz="1600" b="0" i="1" err="1">
                <a:ea typeface="ＭＳ Ｐゴシック" pitchFamily="34" charset="-128"/>
              </a:rPr>
              <a:t>godkänd</a:t>
            </a:r>
            <a:r>
              <a:rPr lang="fi-FI" sz="1600" b="0">
                <a:ea typeface="ＭＳ Ｐゴシック" pitchFamily="34" charset="-128"/>
              </a:rPr>
              <a:t> .</a:t>
            </a:r>
            <a:endParaRPr lang="fi-FI" sz="1600" b="0" dirty="0">
              <a:ea typeface="ＭＳ Ｐゴシック" pitchFamily="34" charset="-128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fi-FI" sz="1600" b="0">
                <a:ea typeface="ＭＳ Ｐゴシック" pitchFamily="34" charset="-128"/>
              </a:rPr>
              <a:t>Tillgodoräknade </a:t>
            </a:r>
            <a:r>
              <a:rPr lang="fi-FI" sz="1600" b="0" err="1">
                <a:ea typeface="ＭＳ Ｐゴシック" pitchFamily="34" charset="-128"/>
              </a:rPr>
              <a:t>prestationer</a:t>
            </a:r>
            <a:r>
              <a:rPr lang="fi-FI" sz="1600" b="0">
                <a:ea typeface="ＭＳ Ｐゴシック" pitchFamily="34" charset="-128"/>
              </a:rPr>
              <a:t> MÅSTE inkluderas i </a:t>
            </a:r>
            <a:r>
              <a:rPr lang="fi-FI" sz="1600" b="0" dirty="0" err="1">
                <a:ea typeface="ＭＳ Ｐゴシック" pitchFamily="34" charset="-128"/>
              </a:rPr>
              <a:t>examen</a:t>
            </a:r>
            <a:r>
              <a:rPr lang="fi-FI" sz="1600" b="0" dirty="0">
                <a:ea typeface="ＭＳ Ｐゴシック" pitchFamily="34" charset="-128"/>
              </a:rPr>
              <a:t> </a:t>
            </a:r>
            <a:r>
              <a:rPr lang="fi-FI" sz="1600" b="0" err="1">
                <a:ea typeface="ＭＳ Ｐゴシック" pitchFamily="34" charset="-128"/>
              </a:rPr>
              <a:t>och</a:t>
            </a:r>
            <a:r>
              <a:rPr lang="fi-FI" sz="1600" b="0">
                <a:ea typeface="ＭＳ Ｐゴシック" pitchFamily="34" charset="-128"/>
              </a:rPr>
              <a:t> beslutet om tillgodoräkning </a:t>
            </a:r>
            <a:r>
              <a:rPr lang="fi-FI" sz="1600" b="0" dirty="0" err="1">
                <a:ea typeface="ＭＳ Ｐゴシック" pitchFamily="34" charset="-128"/>
              </a:rPr>
              <a:t>kan</a:t>
            </a:r>
            <a:r>
              <a:rPr lang="fi-FI" sz="1600" b="0" dirty="0">
                <a:ea typeface="ＭＳ Ｐゴシック" pitchFamily="34" charset="-128"/>
              </a:rPr>
              <a:t> </a:t>
            </a:r>
            <a:r>
              <a:rPr lang="fi-FI" sz="1600" b="0" dirty="0" err="1">
                <a:ea typeface="ＭＳ Ｐゴシック" pitchFamily="34" charset="-128"/>
              </a:rPr>
              <a:t>inte</a:t>
            </a:r>
            <a:r>
              <a:rPr lang="fi-FI" sz="1600" b="0" dirty="0">
                <a:ea typeface="ＭＳ Ｐゴシック" pitchFamily="34" charset="-128"/>
              </a:rPr>
              <a:t> </a:t>
            </a:r>
            <a:r>
              <a:rPr lang="fi-FI" sz="1600" b="0" dirty="0" err="1">
                <a:ea typeface="ＭＳ Ｐゴシック" pitchFamily="34" charset="-128"/>
              </a:rPr>
              <a:t>annulleras</a:t>
            </a:r>
            <a:r>
              <a:rPr lang="fi-FI" sz="1600" b="0">
                <a:ea typeface="ＭＳ Ｐゴシック" pitchFamily="34" charset="-128"/>
              </a:rPr>
              <a:t>. </a:t>
            </a: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sv-SE" sz="1600" b="0">
                <a:hlinkClick r:id="rId2"/>
              </a:rPr>
              <a:t>Aalto-universitetets anvisningar för tillgodoräknande</a:t>
            </a:r>
            <a:r>
              <a:rPr lang="sv-SE" sz="1600" b="0"/>
              <a:t> (i kraft fr.o.m 1.8.2021)</a:t>
            </a:r>
            <a:endParaRPr lang="en-GB" sz="1600" b="0" dirty="0"/>
          </a:p>
        </p:txBody>
      </p:sp>
    </p:spTree>
    <p:extLst>
      <p:ext uri="{BB962C8B-B14F-4D97-AF65-F5344CB8AC3E}">
        <p14:creationId xmlns:p14="http://schemas.microsoft.com/office/powerpoint/2010/main" val="2571525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755576" y="841276"/>
            <a:ext cx="8207375" cy="996498"/>
          </a:xfrm>
        </p:spPr>
        <p:txBody>
          <a:bodyPr/>
          <a:lstStyle/>
          <a:p>
            <a:pPr>
              <a:defRPr/>
            </a:pPr>
            <a:r>
              <a:rPr lang="fi-FI" sz="3000">
                <a:ea typeface="ＭＳ Ｐゴシック" pitchFamily="34" charset="-128"/>
              </a:rPr>
              <a:t>Ersättande</a:t>
            </a:r>
            <a:br>
              <a:rPr lang="fi-FI" sz="3000">
                <a:ea typeface="ＭＳ Ｐゴシック" pitchFamily="34" charset="-128"/>
              </a:rPr>
            </a:br>
            <a:r>
              <a:rPr lang="fi-FI" sz="2400" b="0">
                <a:ea typeface="ＭＳ Ｐゴシック" pitchFamily="34" charset="-128"/>
              </a:rPr>
              <a:t>= kurs som hör till Aaltos examen ersätts av en kurs med motsvarande innehåll som är avlagd annanstans </a:t>
            </a:r>
            <a:endParaRPr lang="fi-FI" sz="3000" b="0" dirty="0">
              <a:ea typeface="ＭＳ Ｐゴシック" pitchFamily="-108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468314" y="2281436"/>
            <a:ext cx="8207374" cy="2316258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800" b="0">
                <a:ea typeface="ＭＳ Ｐゴシック" pitchFamily="34" charset="-128"/>
              </a:rPr>
              <a:t>Kursernas innehåll och inlärningsmål måste motsvara varandra</a:t>
            </a:r>
            <a:endParaRPr lang="fi-FI" sz="1800" b="0" dirty="0">
              <a:ea typeface="ＭＳ Ｐゴシック" pitchFamily="34" charset="-128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800" b="0" dirty="0" err="1">
                <a:ea typeface="ＭＳ Ｐゴシック" pitchFamily="34" charset="-128"/>
              </a:rPr>
              <a:t>Studeranden</a:t>
            </a:r>
            <a:r>
              <a:rPr lang="fi-FI" sz="1800" b="0" dirty="0">
                <a:ea typeface="ＭＳ Ｐゴシック" pitchFamily="34" charset="-128"/>
              </a:rPr>
              <a:t> </a:t>
            </a:r>
            <a:r>
              <a:rPr lang="fi-FI" sz="1800" b="0" dirty="0" err="1">
                <a:ea typeface="ＭＳ Ｐゴシック" pitchFamily="34" charset="-128"/>
              </a:rPr>
              <a:t>måste</a:t>
            </a:r>
            <a:r>
              <a:rPr lang="fi-FI" sz="1800" b="0" dirty="0">
                <a:ea typeface="ＭＳ Ｐゴシック" pitchFamily="34" charset="-128"/>
              </a:rPr>
              <a:t> </a:t>
            </a:r>
            <a:r>
              <a:rPr lang="fi-FI" sz="1800" b="0" err="1">
                <a:ea typeface="ＭＳ Ｐゴシック" pitchFamily="34" charset="-128"/>
              </a:rPr>
              <a:t>själv</a:t>
            </a:r>
            <a:r>
              <a:rPr lang="fi-FI" sz="1800" b="0">
                <a:ea typeface="ＭＳ Ｐゴシック" pitchFamily="34" charset="-128"/>
              </a:rPr>
              <a:t> föreslå och motivera ersättningen</a:t>
            </a:r>
            <a:endParaRPr lang="fi-FI" sz="1800" b="0" dirty="0">
              <a:ea typeface="ＭＳ Ｐゴシック" pitchFamily="34" charset="-128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800" b="0" dirty="0" err="1">
                <a:ea typeface="ＭＳ Ｐゴシック" pitchFamily="34" charset="-128"/>
              </a:rPr>
              <a:t>Den</a:t>
            </a:r>
            <a:r>
              <a:rPr lang="fi-FI" sz="1800" b="0" dirty="0">
                <a:ea typeface="ＭＳ Ｐゴシック" pitchFamily="34" charset="-128"/>
              </a:rPr>
              <a:t> </a:t>
            </a:r>
            <a:r>
              <a:rPr lang="fi-FI" sz="1800" b="0" dirty="0" err="1">
                <a:ea typeface="ＭＳ Ｐゴシック" pitchFamily="34" charset="-128"/>
              </a:rPr>
              <a:t>ansvariga</a:t>
            </a:r>
            <a:r>
              <a:rPr lang="fi-FI" sz="1800" b="0" dirty="0">
                <a:ea typeface="ＭＳ Ｐゴシック" pitchFamily="34" charset="-128"/>
              </a:rPr>
              <a:t> </a:t>
            </a:r>
            <a:r>
              <a:rPr lang="fi-FI" sz="1800" b="0" err="1">
                <a:ea typeface="ＭＳ Ｐゴシック" pitchFamily="34" charset="-128"/>
              </a:rPr>
              <a:t>läraren</a:t>
            </a:r>
            <a:r>
              <a:rPr lang="fi-FI" sz="1800" b="0">
                <a:ea typeface="ＭＳ Ｐゴシック" pitchFamily="34" charset="-128"/>
              </a:rPr>
              <a:t> för Aalto-kursen som ska ersättas måste godkänna ersättandet efter att studeranden lämnat in sin ansökan. </a:t>
            </a:r>
            <a:endParaRPr lang="fi-FI" sz="1800" b="0" dirty="0">
              <a:ea typeface="ＭＳ Ｐゴシック" pitchFamily="34" charset="-128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800" b="0">
                <a:ea typeface="ＭＳ Ｐゴシック" pitchFamily="34" charset="-128"/>
              </a:rPr>
              <a:t>Prestationsutdrag och kursbeskrivning ska biforgas till ansökan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800" b="0">
                <a:ea typeface="ＭＳ Ｐゴシック" pitchFamily="34" charset="-128"/>
              </a:rPr>
              <a:t>Ansökan om ersättande lämnas in i Sisu, instruktioner finns i Sisu-Help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43452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68313" y="265113"/>
            <a:ext cx="6407943" cy="996498"/>
          </a:xfrm>
        </p:spPr>
        <p:txBody>
          <a:bodyPr/>
          <a:lstStyle/>
          <a:p>
            <a:pPr>
              <a:defRPr/>
            </a:pPr>
            <a:r>
              <a:rPr lang="fi-FI" sz="3000">
                <a:ea typeface="ＭＳ Ｐゴシック" pitchFamily="34" charset="-128"/>
              </a:rPr>
              <a:t>Inkluderande</a:t>
            </a:r>
            <a:br>
              <a:rPr lang="fi-FI" sz="3000">
                <a:ea typeface="ＭＳ Ｐゴシック" pitchFamily="34" charset="-128"/>
              </a:rPr>
            </a:br>
            <a:r>
              <a:rPr lang="fi-FI" sz="2400" b="0">
                <a:ea typeface="ＭＳ Ｐゴシック" pitchFamily="34" charset="-128"/>
              </a:rPr>
              <a:t>= kurser/kunnande från tidigare inkluderas som sådan i den nuvarande examen </a:t>
            </a:r>
            <a:endParaRPr lang="fi-FI" sz="3000" b="0" dirty="0">
              <a:ea typeface="ＭＳ Ｐゴシック" pitchFamily="-108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468314" y="1849388"/>
            <a:ext cx="8207374" cy="2748306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600" b="0">
                <a:latin typeface="+mn-lt"/>
                <a:ea typeface="ＭＳ Ｐゴシック" pitchFamily="34" charset="-128"/>
              </a:rPr>
              <a:t>Du kan inkludera enskiljda kurser eller helheter (t.ex. biämne)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sz="1600" b="0"/>
              <a:t>Godkännande av kunskaper som visats på annat sätt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sz="1600" b="0"/>
              <a:t>Inkluderas vanligtvis i de fritt valbara studierna, eller som ett biämne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sz="1600" b="0"/>
              <a:t>Att inkludera ett biämne: </a:t>
            </a:r>
          </a:p>
          <a:p>
            <a:pPr marL="5805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sz="1300" b="0">
                <a:latin typeface="+mn-lt"/>
              </a:rPr>
              <a:t>Som enskiljda kurser under rubriken CHEM3042 Biämne utfört vid ett annat universitet</a:t>
            </a:r>
          </a:p>
          <a:p>
            <a:pPr marL="5805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sz="1300" b="0">
                <a:latin typeface="+mn-lt"/>
              </a:rPr>
              <a:t>Om du avlagt en studiehelhet, kan helheten som sådan inkluderas.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sz="1600" b="0"/>
              <a:t>Prestationsutdrag där helhetens namn syns läggs till som bilaga i ansökan.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sv-SE" sz="1600" b="0"/>
              <a:t>Ansök om inkludering i Sisu, instruktioner i Sisu-Help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GB" sz="1800" b="0" dirty="0"/>
          </a:p>
        </p:txBody>
      </p:sp>
    </p:spTree>
    <p:extLst>
      <p:ext uri="{BB962C8B-B14F-4D97-AF65-F5344CB8AC3E}">
        <p14:creationId xmlns:p14="http://schemas.microsoft.com/office/powerpoint/2010/main" val="1602880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68313" y="517190"/>
            <a:ext cx="8207375" cy="504155"/>
          </a:xfrm>
        </p:spPr>
        <p:txBody>
          <a:bodyPr/>
          <a:lstStyle/>
          <a:p>
            <a:pPr>
              <a:defRPr/>
            </a:pPr>
            <a:r>
              <a:rPr lang="fi-FI" sz="3000">
                <a:ea typeface="ＭＳ Ｐゴシック" pitchFamily="34" charset="-128"/>
              </a:rPr>
              <a:t>Personlig prestation</a:t>
            </a:r>
            <a:endParaRPr lang="fi-FI" sz="3000" dirty="0">
              <a:ea typeface="ＭＳ Ｐゴシック" pitchFamily="-108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495384" y="1633364"/>
            <a:ext cx="7677016" cy="2964330"/>
          </a:xfrm>
        </p:spPr>
        <p:txBody>
          <a:bodyPr/>
          <a:lstStyle/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800" b="0">
                <a:latin typeface="+mn-lt"/>
                <a:ea typeface="ＭＳ Ｐゴシック" pitchFamily="34" charset="-128"/>
              </a:rPr>
              <a:t>Kom ALLTID överens om en personlig prestation med läraren i förhand!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800" b="0">
                <a:latin typeface="+mn-lt"/>
                <a:ea typeface="ＭＳ Ｐゴシック" pitchFamily="34" charset="-128"/>
              </a:rPr>
              <a:t>En personlig prestation kan vara t.ex. ett projektarbete, boktentamen, eller annan utanför undervisningen utförd uppgift.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800" b="0">
                <a:latin typeface="+mn-lt"/>
                <a:ea typeface="ＭＳ Ｐゴシック" pitchFamily="34" charset="-128"/>
              </a:rPr>
              <a:t>En personlig prestation godkäns alltid till en viss examen om en viss del av examen (t.ex. fritt valbara i kandidatexamen)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sz="1800" b="0">
                <a:latin typeface="+mn-lt"/>
                <a:ea typeface="ＭＳ Ｐゴシック" pitchFamily="34" charset="-128"/>
              </a:rPr>
              <a:t>Godkäns oftast åt doktorander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1870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00712" y="481236"/>
            <a:ext cx="8207375" cy="996498"/>
          </a:xfrm>
        </p:spPr>
        <p:txBody>
          <a:bodyPr/>
          <a:lstStyle/>
          <a:p>
            <a:pPr>
              <a:defRPr/>
            </a:pPr>
            <a:br>
              <a:rPr lang="fi-FI" sz="3000" b="0">
                <a:ea typeface="ＭＳ Ｐゴシック" pitchFamily="34" charset="-128"/>
              </a:rPr>
            </a:br>
            <a:r>
              <a:rPr lang="fi-FI" sz="3000">
                <a:ea typeface="ＭＳ Ｐゴシック" pitchFamily="34" charset="-128"/>
              </a:rPr>
              <a:t>Ansökningsprocessen</a:t>
            </a:r>
            <a:endParaRPr lang="fi-FI" sz="3000" dirty="0">
              <a:ea typeface="ＭＳ Ｐゴシック" pitchFamily="-108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468314" y="1849388"/>
            <a:ext cx="8207374" cy="2748306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altLang="fi-FI" sz="1800" b="0" err="1">
                <a:ea typeface="ＭＳ Ｐゴシック" pitchFamily="34" charset="-128"/>
                <a:hlinkClick r:id="rId2"/>
              </a:rPr>
              <a:t>Anvisningar</a:t>
            </a:r>
            <a:r>
              <a:rPr lang="fi-FI" altLang="fi-FI" sz="1800" b="0">
                <a:ea typeface="ＭＳ Ｐゴシック" pitchFamily="34" charset="-128"/>
                <a:hlinkClick r:id="rId2"/>
              </a:rPr>
              <a:t> i Into</a:t>
            </a:r>
            <a:r>
              <a:rPr lang="fi-FI" altLang="fi-FI" sz="1800" b="0">
                <a:ea typeface="ＭＳ Ｐゴシック" pitchFamily="34" charset="-128"/>
              </a:rPr>
              <a:t>: Planera </a:t>
            </a:r>
            <a:r>
              <a:rPr lang="fi-FI" altLang="fi-FI" sz="1800" b="0" dirty="0" err="1">
                <a:ea typeface="ＭＳ Ｐゴシック" pitchFamily="34" charset="-128"/>
              </a:rPr>
              <a:t>dina</a:t>
            </a:r>
            <a:r>
              <a:rPr lang="fi-FI" altLang="fi-FI" sz="1800" b="0" dirty="0">
                <a:ea typeface="ＭＳ Ｐゴシック" pitchFamily="34" charset="-128"/>
              </a:rPr>
              <a:t> </a:t>
            </a:r>
            <a:r>
              <a:rPr lang="fi-FI" altLang="fi-FI" sz="1800" b="0" dirty="0" err="1">
                <a:ea typeface="ＭＳ Ｐゴシック" pitchFamily="34" charset="-128"/>
              </a:rPr>
              <a:t>studier</a:t>
            </a:r>
            <a:r>
              <a:rPr lang="fi-FI" altLang="fi-FI" sz="1800" b="0" dirty="0">
                <a:ea typeface="ＭＳ Ｐゴシック" pitchFamily="34" charset="-128"/>
              </a:rPr>
              <a:t> -&gt;  </a:t>
            </a:r>
            <a:r>
              <a:rPr lang="fi-FI" altLang="fi-FI" sz="1800" b="0" dirty="0" err="1">
                <a:ea typeface="ＭＳ Ｐゴシック" pitchFamily="34" charset="-128"/>
              </a:rPr>
              <a:t>Tillgodoräknande</a:t>
            </a:r>
            <a:r>
              <a:rPr lang="fi-FI" altLang="fi-FI" sz="1800" b="0" dirty="0">
                <a:ea typeface="ＭＳ Ｐゴシック" pitchFamily="34" charset="-128"/>
              </a:rPr>
              <a:t> </a:t>
            </a:r>
            <a:r>
              <a:rPr lang="fi-FI" altLang="fi-FI" sz="1800" b="0">
                <a:ea typeface="ＭＳ Ｐゴシック" pitchFamily="34" charset="-128"/>
              </a:rPr>
              <a:t>av studier</a:t>
            </a:r>
            <a:endParaRPr lang="fi-FI" altLang="fi-FI" sz="1800" b="0" dirty="0">
              <a:ea typeface="ＭＳ Ｐゴシック" pitchFamily="34" charset="-128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altLang="fi-FI" sz="1800" b="0">
                <a:ea typeface="ＭＳ Ｐゴシック" pitchFamily="34" charset="-128"/>
              </a:rPr>
              <a:t>Officiellt prestationsutdrag (dokument eller länk till Studieinfo) och kursbeskrivning (dokument eller länk) som bilaga till ansökan</a:t>
            </a:r>
            <a:endParaRPr lang="fi-FI" altLang="fi-FI" sz="1800" b="0" dirty="0">
              <a:ea typeface="ＭＳ Ｐゴシック" pitchFamily="34" charset="-128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altLang="fi-FI" sz="1800" b="0">
                <a:ea typeface="ＭＳ Ｐゴシック" pitchFamily="34" charset="-128"/>
              </a:rPr>
              <a:t>Vi strävar till att behandla ansökningarna inom ca. tre veckor (notera rusningstider, t.ex. början av höstterminen)</a:t>
            </a:r>
            <a:endParaRPr lang="fi-FI" altLang="fi-FI" sz="1800" b="0" dirty="0">
              <a:ea typeface="ＭＳ Ｐゴシック" pitchFamily="34" charset="-128"/>
            </a:endParaRPr>
          </a:p>
          <a:p>
            <a:pPr marL="34290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fi-FI" altLang="fi-FI" sz="1800" b="0">
                <a:ea typeface="ＭＳ Ｐゴシック" pitchFamily="34" charset="-128"/>
              </a:rPr>
              <a:t>Om ditt tillgodoräkningsärende är brådskande, vänligen kontakta kandidatprogrammets planerare, Kari Lehti. </a:t>
            </a:r>
            <a:endParaRPr lang="fi-FI" altLang="fi-FI" sz="1800" b="0" dirty="0">
              <a:ea typeface="ＭＳ Ｐゴシック" pitchFamily="34" charset="-128"/>
            </a:endParaRPr>
          </a:p>
          <a:p>
            <a:pPr>
              <a:lnSpc>
                <a:spcPct val="100000"/>
              </a:lnSpc>
              <a:defRPr/>
            </a:pPr>
            <a:endParaRPr lang="fi-FI" altLang="fi-FI" sz="2000" b="0" dirty="0">
              <a:ea typeface="ＭＳ Ｐゴシック" pitchFamily="34" charset="-128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461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8E145-BFF6-40E6-A120-99D052DE5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7113" y="790888"/>
            <a:ext cx="8207375" cy="996498"/>
          </a:xfrm>
        </p:spPr>
        <p:txBody>
          <a:bodyPr/>
          <a:lstStyle/>
          <a:p>
            <a:r>
              <a:rPr lang="fi-FI"/>
              <a:t>Länkar till instruktoner: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09E034-BCDE-45FC-90E7-ABD8A848B44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57114" y="1921396"/>
            <a:ext cx="8207374" cy="2676298"/>
          </a:xfrm>
        </p:spPr>
        <p:txBody>
          <a:bodyPr/>
          <a:lstStyle/>
          <a:p>
            <a:r>
              <a:rPr lang="fi-FI" sz="1600">
                <a:hlinkClick r:id="rId2"/>
              </a:rPr>
              <a:t>Aalto-universitetets riktlinjer för tillgodoräknande</a:t>
            </a:r>
            <a:endParaRPr lang="fi-FI" sz="1600"/>
          </a:p>
          <a:p>
            <a:endParaRPr lang="fi-FI" sz="1600"/>
          </a:p>
          <a:p>
            <a:r>
              <a:rPr lang="fi-FI" sz="1600">
                <a:hlinkClick r:id="rId3"/>
              </a:rPr>
              <a:t>Tillgodoräknande av studier</a:t>
            </a:r>
            <a:r>
              <a:rPr lang="fi-FI" sz="1600"/>
              <a:t>, Sisu-Help</a:t>
            </a:r>
          </a:p>
          <a:p>
            <a:endParaRPr lang="fi-FI" sz="1600"/>
          </a:p>
          <a:p>
            <a:r>
              <a:rPr lang="fi-FI" sz="1600">
                <a:hlinkClick r:id="rId4"/>
              </a:rPr>
              <a:t>Ansök om ersättning </a:t>
            </a:r>
            <a:endParaRPr lang="fi-FI" sz="1600"/>
          </a:p>
          <a:p>
            <a:endParaRPr lang="fi-FI" sz="1600"/>
          </a:p>
          <a:p>
            <a:r>
              <a:rPr lang="fi-FI" sz="1600">
                <a:hlinkClick r:id="rId5"/>
              </a:rPr>
              <a:t>Ansök om inkludering eller personlig prestation </a:t>
            </a:r>
            <a:endParaRPr lang="fi-FI" sz="1600"/>
          </a:p>
          <a:p>
            <a:endParaRPr lang="fi-FI" b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7CD82-9710-4A64-9765-3251C8C97BC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fld id="{24CBB682-87B2-4236-AF78-B49807E7713E}" type="datetime1">
              <a:rPr lang="fi-FI" smtClean="0"/>
              <a:t>22.8.2022</a:t>
            </a:fld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E7A24D-7C28-4520-9826-7F42A10E10F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9EFD4B7-1CC6-864B-A72A-C978B70BBA9B}" type="slidenum">
              <a:rPr lang="fi-FI" smtClean="0"/>
              <a:pPr>
                <a:defRPr/>
              </a:pPr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5177357"/>
      </p:ext>
    </p:extLst>
  </p:cSld>
  <p:clrMapOvr>
    <a:masterClrMapping/>
  </p:clrMapOvr>
</p:sld>
</file>

<file path=ppt/theme/theme1.xml><?xml version="1.0" encoding="utf-8"?>
<a:theme xmlns:a="http://schemas.openxmlformats.org/drawingml/2006/main" name="Aalto University">
  <a:themeElements>
    <a:clrScheme name="Aalto-kemia">
      <a:dk1>
        <a:sysClr val="windowText" lastClr="000000"/>
      </a:dk1>
      <a:lt1>
        <a:sysClr val="window" lastClr="FFFFFF"/>
      </a:lt1>
      <a:dk2>
        <a:srgbClr val="00965E"/>
      </a:dk2>
      <a:lt2>
        <a:srgbClr val="8C857B"/>
      </a:lt2>
      <a:accent1>
        <a:srgbClr val="00965E"/>
      </a:accent1>
      <a:accent2>
        <a:srgbClr val="FFCD00"/>
      </a:accent2>
      <a:accent3>
        <a:srgbClr val="EF3340"/>
      </a:accent3>
      <a:accent4>
        <a:srgbClr val="005EB8"/>
      </a:accent4>
      <a:accent5>
        <a:srgbClr val="8C857B"/>
      </a:accent5>
      <a:accent6>
        <a:srgbClr val="00965E"/>
      </a:accent6>
      <a:hlink>
        <a:srgbClr val="000000"/>
      </a:hlink>
      <a:folHlink>
        <a:srgbClr val="928B81"/>
      </a:folHlink>
    </a:clrScheme>
    <a:fontScheme name="Aalto-yliopis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2" id="{9EC093EE-0156-420A-9303-AE7E7D88C088}" vid="{F541F2B1-92BB-4B78-96C1-A64F84E5D49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CHEM_FI</Template>
  <TotalTime>0</TotalTime>
  <Words>465</Words>
  <Application>Microsoft Office PowerPoint</Application>
  <PresentationFormat>On-screen Show (16:10)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Courier New</vt:lpstr>
      <vt:lpstr>Georgia</vt:lpstr>
      <vt:lpstr>Lucida Grande</vt:lpstr>
      <vt:lpstr>Aalto University</vt:lpstr>
      <vt:lpstr>Info om tillgodoräkning</vt:lpstr>
      <vt:lpstr>Principerna för tillgodoräkning </vt:lpstr>
      <vt:lpstr>Ersättande = kurs som hör till Aaltos examen ersätts av en kurs med motsvarande innehåll som är avlagd annanstans </vt:lpstr>
      <vt:lpstr>Inkluderande = kurser/kunnande från tidigare inkluderas som sådan i den nuvarande examen </vt:lpstr>
      <vt:lpstr>Personlig prestation</vt:lpstr>
      <vt:lpstr> Ansökningsprocessen</vt:lpstr>
      <vt:lpstr>Länkar till instruktoner: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2018-09-02T18:43:17Z</dcterms:created>
  <dcterms:modified xsi:type="dcterms:W3CDTF">2022-08-22T11:04:21Z</dcterms:modified>
</cp:coreProperties>
</file>