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81" d="100"/>
          <a:sy n="81" d="100"/>
        </p:scale>
        <p:origin x="1478" y="58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8/22/2022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22.8.2022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73088" y="4844521"/>
            <a:ext cx="7988300" cy="5424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248000"/>
            <a:ext cx="6285600" cy="3447000"/>
          </a:xfrm>
        </p:spPr>
        <p:txBody>
          <a:bodyPr lIns="0" tIns="0" rIns="0" bIns="0">
            <a:normAutofit/>
          </a:bodyPr>
          <a:lstStyle>
            <a:lvl1pPr>
              <a:lnSpc>
                <a:spcPts val="1667"/>
              </a:lnSpc>
              <a:buNone/>
              <a:defRPr sz="1333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06450"/>
            <a:ext cx="7772400" cy="750000"/>
          </a:xfrm>
        </p:spPr>
        <p:txBody>
          <a:bodyPr lIns="0" tIns="0" rIns="0" bIns="0" anchor="t">
            <a:noAutofit/>
          </a:bodyPr>
          <a:lstStyle>
            <a:lvl1pPr algn="l">
              <a:defRPr sz="2667" b="1"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5121011"/>
            <a:ext cx="1536700" cy="318871"/>
          </a:xfrm>
        </p:spPr>
        <p:txBody>
          <a:bodyPr lIns="0" tIns="0" rIns="0" bIns="0"/>
          <a:lstStyle>
            <a:lvl1pPr marL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8" y="5121011"/>
            <a:ext cx="1701801" cy="318871"/>
          </a:xfrm>
        </p:spPr>
        <p:txBody>
          <a:bodyPr lIns="0" tIns="0" rIns="0" bIns="0"/>
          <a:lstStyle>
            <a:lvl1pPr marL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5121011"/>
            <a:ext cx="1544638" cy="105833"/>
          </a:xfrm>
        </p:spPr>
        <p:txBody>
          <a:bodyPr lIns="0" tIns="0" rIns="0" bIns="0" anchor="t"/>
          <a:lstStyle>
            <a:lvl1pPr algn="l">
              <a:defRPr sz="750" b="1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5228167"/>
            <a:ext cx="1544638" cy="104511"/>
          </a:xfrm>
        </p:spPr>
        <p:txBody>
          <a:bodyPr lIns="0" tIns="0" rIns="0" bIns="0" anchor="t"/>
          <a:lstStyle>
            <a:lvl1pPr>
              <a:defRPr sz="750" b="1"/>
            </a:lvl1pPr>
          </a:lstStyle>
          <a:p>
            <a:pPr>
              <a:defRPr/>
            </a:pPr>
            <a:fld id="{3B65C51D-B246-40FD-A472-499E4ABBE667}" type="datetime1">
              <a:rPr lang="en-US"/>
              <a:pPr>
                <a:defRPr/>
              </a:pPr>
              <a:t>8/22/2022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5335323"/>
            <a:ext cx="1544638" cy="104510"/>
          </a:xfrm>
        </p:spPr>
        <p:txBody>
          <a:bodyPr lIns="0" tIns="0" rIns="0" bIns="0" anchor="t"/>
          <a:lstStyle>
            <a:lvl1pPr algn="l">
              <a:defRPr sz="750" b="1"/>
            </a:lvl1pPr>
          </a:lstStyle>
          <a:p>
            <a:pPr>
              <a:defRPr/>
            </a:pPr>
            <a:fld id="{96EC96E8-74E0-425E-9A5F-CADA4BF97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13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22.8.2022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7" r:id="rId8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pages/viewpage.action?pageId=4765371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o.aalto.fi/pages/viewpage.action?pageId=330668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alto.fi/pages/viewpage.action?pageId=185185680" TargetMode="External"/><Relationship Id="rId2" Type="http://schemas.openxmlformats.org/officeDocument/2006/relationships/hyperlink" Target="https://into.aalto.fi/pages/viewpage.action?pageId=330668#Tillgodor%C3%A4knandeavstudier-Aalto-universitetetsanvisningarf%C3%B6rtillgodor%C3%A4knand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iki.aalto.fi/pages/viewpage.action?pageId=185185680#Tillgodor%C3%A4knandeavstudier-Ans%C3%B6kominkluderandeellerpersonligprestationviastudieutkastet" TargetMode="External"/><Relationship Id="rId4" Type="http://schemas.openxmlformats.org/officeDocument/2006/relationships/hyperlink" Target="https://wiki.aalto.fi/pages/viewpage.action?pageId=185185680#Tillgodor%C3%A4knandeavstudier-Ers%C3%A4ttenku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Info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tillgodoräkning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Jenny Thors 30.8.2022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277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i-FI" sz="3000">
                <a:ea typeface="ＭＳ Ｐゴシック" pitchFamily="34" charset="-128"/>
              </a:rPr>
              <a:t>Principerna för tillgodoräkning</a:t>
            </a:r>
            <a:br>
              <a:rPr lang="fi-FI" sz="3000" b="0" dirty="0">
                <a:ea typeface="ＭＳ Ｐゴシック" pitchFamily="34" charset="-128"/>
              </a:rPr>
            </a:b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1057301"/>
            <a:ext cx="8207374" cy="381642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 dirty="0" err="1">
                <a:ea typeface="ＭＳ Ｐゴシック" pitchFamily="34" charset="-128"/>
              </a:rPr>
              <a:t>Tillgodoräkning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görs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på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studier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som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avlagts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utanför</a:t>
            </a:r>
            <a:r>
              <a:rPr lang="fi-FI" sz="1600" b="0" dirty="0">
                <a:ea typeface="ＭＳ Ｐゴシック" pitchFamily="34" charset="-128"/>
              </a:rPr>
              <a:t> Aalto</a:t>
            </a:r>
            <a:r>
              <a:rPr lang="fi-FI" sz="1600" b="0">
                <a:ea typeface="ＭＳ Ｐゴシック" pitchFamily="34" charset="-128"/>
              </a:rPr>
              <a:t>. Tidigare avlagda studier </a:t>
            </a:r>
            <a:r>
              <a:rPr lang="fi-FI" sz="1600" b="0" dirty="0" err="1">
                <a:ea typeface="ＭＳ Ｐゴシック" pitchFamily="34" charset="-128"/>
              </a:rPr>
              <a:t>vid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>
                <a:ea typeface="ＭＳ Ｐゴシック" pitchFamily="34" charset="-128"/>
              </a:rPr>
              <a:t>Aalto som man vill ha som del av den nuvarande examen kan </a:t>
            </a:r>
            <a:r>
              <a:rPr lang="fi-FI" sz="1600" b="0" dirty="0" err="1">
                <a:ea typeface="ＭＳ Ｐゴシック" pitchFamily="34" charset="-128"/>
              </a:rPr>
              <a:t>läggas</a:t>
            </a:r>
            <a:r>
              <a:rPr lang="fi-FI" sz="1600" b="0" dirty="0">
                <a:ea typeface="ＭＳ Ｐゴシック" pitchFamily="34" charset="-128"/>
              </a:rPr>
              <a:t> in i </a:t>
            </a:r>
            <a:r>
              <a:rPr lang="fi-FI" sz="1600" b="0" dirty="0" err="1">
                <a:ea typeface="ＭＳ Ｐゴシック" pitchFamily="34" charset="-128"/>
              </a:rPr>
              <a:t>ISPen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direkt</a:t>
            </a:r>
            <a:r>
              <a:rPr lang="fi-FI" sz="1600" b="0" dirty="0">
                <a:ea typeface="ＭＳ Ｐゴシック" pitchFamily="34" charset="-128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Enligt </a:t>
            </a:r>
            <a:r>
              <a:rPr lang="fi-FI" sz="1600" b="0" err="1">
                <a:ea typeface="ＭＳ Ｐゴシック" pitchFamily="34" charset="-128"/>
              </a:rPr>
              <a:t>examensstadgan</a:t>
            </a:r>
            <a:r>
              <a:rPr lang="fi-FI" sz="1600" b="0">
                <a:ea typeface="ＭＳ Ｐゴシック" pitchFamily="34" charset="-128"/>
              </a:rPr>
              <a:t> får max 50% av examen vara tillgodoräknade studier, examensarbeten och avhandlingar tillgodoräknas inte</a:t>
            </a:r>
            <a:endParaRPr lang="fi-FI" sz="16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Tillgodoräknade studier kan vara universitets- </a:t>
            </a:r>
            <a:r>
              <a:rPr lang="fi-FI" sz="1600" b="0" err="1">
                <a:ea typeface="ＭＳ Ｐゴシック" pitchFamily="34" charset="-128"/>
              </a:rPr>
              <a:t>eller</a:t>
            </a:r>
            <a:r>
              <a:rPr lang="fi-FI" sz="1600" b="0">
                <a:ea typeface="ＭＳ Ｐゴシック" pitchFamily="34" charset="-128"/>
              </a:rPr>
              <a:t> yrkeshögskolestudier, eller på annat sätt förvärvad kunskap</a:t>
            </a:r>
            <a:endParaRPr lang="fi-FI" sz="1600" b="0" dirty="0">
              <a:ea typeface="ＭＳ Ｐゴシック" pitchFamily="34" charset="-128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Arbetslivskursen Työssäoppiminen CHEM-A1500 kan tillgodoräknas med AUK- RUK-intyg enligt specifika instruktioner (hittas på kursens MyCourses-sidor)</a:t>
            </a:r>
            <a:endParaRPr lang="fi-FI" sz="16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Processen startar alltid av studerandens initiativ -&gt; lämnar in en ansökan i Sisu</a:t>
            </a:r>
            <a:endParaRPr lang="fi-FI" sz="16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Prestationer </a:t>
            </a:r>
            <a:r>
              <a:rPr lang="fi-FI" sz="1600" b="0" err="1">
                <a:ea typeface="ＭＳ Ｐゴシック" pitchFamily="34" charset="-128"/>
              </a:rPr>
              <a:t>tillgodoräknas</a:t>
            </a:r>
            <a:r>
              <a:rPr lang="fi-FI" sz="1600" b="0">
                <a:ea typeface="ＭＳ Ｐゴシック" pitchFamily="34" charset="-128"/>
              </a:rPr>
              <a:t> med vitsordet </a:t>
            </a:r>
            <a:r>
              <a:rPr lang="fi-FI" sz="1600" b="0" i="1" err="1">
                <a:ea typeface="ＭＳ Ｐゴシック" pitchFamily="34" charset="-128"/>
              </a:rPr>
              <a:t>godkänd</a:t>
            </a:r>
            <a:r>
              <a:rPr lang="fi-FI" sz="1600" b="0">
                <a:ea typeface="ＭＳ Ｐゴシック" pitchFamily="34" charset="-128"/>
              </a:rPr>
              <a:t> .</a:t>
            </a:r>
            <a:endParaRPr lang="fi-FI" sz="16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34" charset="-128"/>
              </a:rPr>
              <a:t>Tillgodoräknade </a:t>
            </a:r>
            <a:r>
              <a:rPr lang="fi-FI" sz="1600" b="0" err="1">
                <a:ea typeface="ＭＳ Ｐゴシック" pitchFamily="34" charset="-128"/>
              </a:rPr>
              <a:t>prestationer</a:t>
            </a:r>
            <a:r>
              <a:rPr lang="fi-FI" sz="1600" b="0">
                <a:ea typeface="ＭＳ Ｐゴシック" pitchFamily="34" charset="-128"/>
              </a:rPr>
              <a:t> MÅSTE inkluderas i </a:t>
            </a:r>
            <a:r>
              <a:rPr lang="fi-FI" sz="1600" b="0" dirty="0" err="1">
                <a:ea typeface="ＭＳ Ｐゴシック" pitchFamily="34" charset="-128"/>
              </a:rPr>
              <a:t>examen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err="1">
                <a:ea typeface="ＭＳ Ｐゴシック" pitchFamily="34" charset="-128"/>
              </a:rPr>
              <a:t>och</a:t>
            </a:r>
            <a:r>
              <a:rPr lang="fi-FI" sz="1600" b="0">
                <a:ea typeface="ＭＳ Ｐゴシック" pitchFamily="34" charset="-128"/>
              </a:rPr>
              <a:t> beslutet om tillgodoräkning </a:t>
            </a:r>
            <a:r>
              <a:rPr lang="fi-FI" sz="1600" b="0" dirty="0" err="1">
                <a:ea typeface="ＭＳ Ｐゴシック" pitchFamily="34" charset="-128"/>
              </a:rPr>
              <a:t>kan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inte</a:t>
            </a:r>
            <a:r>
              <a:rPr lang="fi-FI" sz="1600" b="0" dirty="0">
                <a:ea typeface="ＭＳ Ｐゴシック" pitchFamily="34" charset="-128"/>
              </a:rPr>
              <a:t> </a:t>
            </a:r>
            <a:r>
              <a:rPr lang="fi-FI" sz="1600" b="0" dirty="0" err="1">
                <a:ea typeface="ＭＳ Ｐゴシック" pitchFamily="34" charset="-128"/>
              </a:rPr>
              <a:t>annulleras</a:t>
            </a:r>
            <a:r>
              <a:rPr lang="fi-FI" sz="1600" b="0">
                <a:ea typeface="ＭＳ Ｐゴシック" pitchFamily="34" charset="-128"/>
              </a:rPr>
              <a:t>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1600" b="0">
                <a:hlinkClick r:id="rId2"/>
              </a:rPr>
              <a:t>Aalto-universitetets anvisningar för tillgodoräknande</a:t>
            </a:r>
            <a:r>
              <a:rPr lang="sv-SE" sz="1600" b="0"/>
              <a:t> (i kraft fr.o.m 1.8.2021)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257152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841276"/>
            <a:ext cx="8207375" cy="996498"/>
          </a:xfrm>
        </p:spPr>
        <p:txBody>
          <a:bodyPr/>
          <a:lstStyle/>
          <a:p>
            <a:pPr>
              <a:defRPr/>
            </a:pPr>
            <a:r>
              <a:rPr lang="fi-FI" sz="3000">
                <a:ea typeface="ＭＳ Ｐゴシック" pitchFamily="34" charset="-128"/>
              </a:rPr>
              <a:t>Ersättande</a:t>
            </a:r>
            <a:br>
              <a:rPr lang="fi-FI" sz="3000">
                <a:ea typeface="ＭＳ Ｐゴシック" pitchFamily="34" charset="-128"/>
              </a:rPr>
            </a:br>
            <a:r>
              <a:rPr lang="fi-FI" sz="2400" b="0">
                <a:ea typeface="ＭＳ Ｐゴシック" pitchFamily="34" charset="-128"/>
              </a:rPr>
              <a:t>= kurs som hör till Aaltos examen ersätts av en kurs med motsvarande innehåll som är avlagd annanstans </a:t>
            </a:r>
            <a:endParaRPr lang="fi-FI" sz="3000" b="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2281436"/>
            <a:ext cx="8207374" cy="2316258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Kursernas innehåll och inlärningsmål måste motsvara varandra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 dirty="0" err="1">
                <a:ea typeface="ＭＳ Ｐゴシック" pitchFamily="34" charset="-128"/>
              </a:rPr>
              <a:t>Studeranden</a:t>
            </a:r>
            <a:r>
              <a:rPr lang="fi-FI" sz="1800" b="0" dirty="0">
                <a:ea typeface="ＭＳ Ｐゴシック" pitchFamily="34" charset="-128"/>
              </a:rPr>
              <a:t> </a:t>
            </a:r>
            <a:r>
              <a:rPr lang="fi-FI" sz="1800" b="0" dirty="0" err="1">
                <a:ea typeface="ＭＳ Ｐゴシック" pitchFamily="34" charset="-128"/>
              </a:rPr>
              <a:t>måste</a:t>
            </a:r>
            <a:r>
              <a:rPr lang="fi-FI" sz="1800" b="0" dirty="0">
                <a:ea typeface="ＭＳ Ｐゴシック" pitchFamily="34" charset="-128"/>
              </a:rPr>
              <a:t> </a:t>
            </a:r>
            <a:r>
              <a:rPr lang="fi-FI" sz="1800" b="0" err="1">
                <a:ea typeface="ＭＳ Ｐゴシック" pitchFamily="34" charset="-128"/>
              </a:rPr>
              <a:t>själv</a:t>
            </a:r>
            <a:r>
              <a:rPr lang="fi-FI" sz="1800" b="0">
                <a:ea typeface="ＭＳ Ｐゴシック" pitchFamily="34" charset="-128"/>
              </a:rPr>
              <a:t> föreslå och motivera ersättningen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 dirty="0" err="1">
                <a:ea typeface="ＭＳ Ｐゴシック" pitchFamily="34" charset="-128"/>
              </a:rPr>
              <a:t>Den</a:t>
            </a:r>
            <a:r>
              <a:rPr lang="fi-FI" sz="1800" b="0" dirty="0">
                <a:ea typeface="ＭＳ Ｐゴシック" pitchFamily="34" charset="-128"/>
              </a:rPr>
              <a:t> </a:t>
            </a:r>
            <a:r>
              <a:rPr lang="fi-FI" sz="1800" b="0" dirty="0" err="1">
                <a:ea typeface="ＭＳ Ｐゴシック" pitchFamily="34" charset="-128"/>
              </a:rPr>
              <a:t>ansvariga</a:t>
            </a:r>
            <a:r>
              <a:rPr lang="fi-FI" sz="1800" b="0" dirty="0">
                <a:ea typeface="ＭＳ Ｐゴシック" pitchFamily="34" charset="-128"/>
              </a:rPr>
              <a:t> </a:t>
            </a:r>
            <a:r>
              <a:rPr lang="fi-FI" sz="1800" b="0" err="1">
                <a:ea typeface="ＭＳ Ｐゴシック" pitchFamily="34" charset="-128"/>
              </a:rPr>
              <a:t>läraren</a:t>
            </a:r>
            <a:r>
              <a:rPr lang="fi-FI" sz="1800" b="0">
                <a:ea typeface="ＭＳ Ｐゴシック" pitchFamily="34" charset="-128"/>
              </a:rPr>
              <a:t> för Aalto-kursen som ska ersättas måste godkänna ersättandet efter att studeranden lämnat in sin ansökan. </a:t>
            </a:r>
            <a:endParaRPr lang="fi-FI" sz="1800" b="0" dirty="0">
              <a:ea typeface="ＭＳ Ｐゴシック" pitchFamily="34" charset="-128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Prestationsutdrag och kursbeskrivning ska biforgas till ansökan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ea typeface="ＭＳ Ｐゴシック" pitchFamily="34" charset="-128"/>
              </a:rPr>
              <a:t>Ansökan om ersättande lämnas in i Sisu, instruktioner finns i Sisu-Help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345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6407943" cy="996498"/>
          </a:xfrm>
        </p:spPr>
        <p:txBody>
          <a:bodyPr/>
          <a:lstStyle/>
          <a:p>
            <a:pPr>
              <a:defRPr/>
            </a:pPr>
            <a:r>
              <a:rPr lang="fi-FI" sz="3000">
                <a:ea typeface="ＭＳ Ｐゴシック" pitchFamily="34" charset="-128"/>
              </a:rPr>
              <a:t>Inkluderande</a:t>
            </a:r>
            <a:br>
              <a:rPr lang="fi-FI" sz="3000">
                <a:ea typeface="ＭＳ Ｐゴシック" pitchFamily="34" charset="-128"/>
              </a:rPr>
            </a:br>
            <a:r>
              <a:rPr lang="fi-FI" sz="2400" b="0">
                <a:ea typeface="ＭＳ Ｐゴシック" pitchFamily="34" charset="-128"/>
              </a:rPr>
              <a:t>= kurser/kunnande från tidigare inkluderas som sådan i den nuvarande examen </a:t>
            </a:r>
            <a:endParaRPr lang="fi-FI" sz="3000" b="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1849388"/>
            <a:ext cx="8207374" cy="2748306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600" b="0">
                <a:latin typeface="+mn-lt"/>
                <a:ea typeface="ＭＳ Ｐゴシック" pitchFamily="34" charset="-128"/>
              </a:rPr>
              <a:t>Du kan inkludera enskiljda kurser eller helheter (t.ex. biämne)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600" b="0"/>
              <a:t>Godkännande av kunskaper som visats på annat sätt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600" b="0"/>
              <a:t>Inkluderas vanligtvis i de fritt valbara studierna, eller som ett biämne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600" b="0"/>
              <a:t>Att inkludera ett biämne: </a:t>
            </a:r>
          </a:p>
          <a:p>
            <a:pPr marL="5805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300" b="0">
                <a:latin typeface="+mn-lt"/>
              </a:rPr>
              <a:t>Som enskiljda kurser under rubriken CHEM3042 Biämne utfört vid ett annat universitet</a:t>
            </a:r>
          </a:p>
          <a:p>
            <a:pPr marL="5805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300" b="0">
                <a:latin typeface="+mn-lt"/>
              </a:rPr>
              <a:t>Om du avlagt en studiehelhet, kan helheten som sådan inkluderas.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600" b="0"/>
              <a:t>Prestationsutdrag där helhetens namn syns läggs till som bilaga i ansökan.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v-SE" sz="1600" b="0"/>
              <a:t>Ansök om inkludering i Sisu, instruktioner i Sisu-Help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160288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3" y="517190"/>
            <a:ext cx="8207375" cy="504155"/>
          </a:xfrm>
        </p:spPr>
        <p:txBody>
          <a:bodyPr/>
          <a:lstStyle/>
          <a:p>
            <a:pPr>
              <a:defRPr/>
            </a:pPr>
            <a:r>
              <a:rPr lang="fi-FI" sz="3000">
                <a:ea typeface="ＭＳ Ｐゴシック" pitchFamily="34" charset="-128"/>
              </a:rPr>
              <a:t>Personlig prestation</a:t>
            </a: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95384" y="1633364"/>
            <a:ext cx="7677016" cy="296433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Kom ALLTID överens om en personlig prestation med läraren i förhand!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En personlig prestation kan vara t.ex. ett projektarbete, boktentamen, eller annan utanför undervisningen utförd uppgift.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En personlig prestation godkäns alltid till en viss examen om en viss del av examen (t.ex. fritt valbara i kandidatexamen)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sz="1800" b="0">
                <a:latin typeface="+mn-lt"/>
                <a:ea typeface="ＭＳ Ｐゴシック" pitchFamily="34" charset="-128"/>
              </a:rPr>
              <a:t>Godkäns oftast åt doktorander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87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0712" y="481236"/>
            <a:ext cx="8207375" cy="996498"/>
          </a:xfrm>
        </p:spPr>
        <p:txBody>
          <a:bodyPr/>
          <a:lstStyle/>
          <a:p>
            <a:pPr>
              <a:defRPr/>
            </a:pPr>
            <a:br>
              <a:rPr lang="fi-FI" sz="3000" b="0">
                <a:ea typeface="ＭＳ Ｐゴシック" pitchFamily="34" charset="-128"/>
              </a:rPr>
            </a:br>
            <a:r>
              <a:rPr lang="fi-FI" sz="3000">
                <a:ea typeface="ＭＳ Ｐゴシック" pitchFamily="34" charset="-128"/>
              </a:rPr>
              <a:t>Ansökningsprocessen</a:t>
            </a:r>
            <a:endParaRPr lang="fi-FI" sz="3000" dirty="0">
              <a:ea typeface="ＭＳ Ｐゴシック" pitchFamily="-108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8314" y="1849388"/>
            <a:ext cx="8207374" cy="274830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 err="1">
                <a:ea typeface="ＭＳ Ｐゴシック" pitchFamily="34" charset="-128"/>
                <a:hlinkClick r:id="rId2"/>
              </a:rPr>
              <a:t>Anvisningar</a:t>
            </a:r>
            <a:r>
              <a:rPr lang="fi-FI" altLang="fi-FI" sz="1800" b="0">
                <a:ea typeface="ＭＳ Ｐゴシック" pitchFamily="34" charset="-128"/>
                <a:hlinkClick r:id="rId2"/>
              </a:rPr>
              <a:t> i Into</a:t>
            </a:r>
            <a:r>
              <a:rPr lang="fi-FI" altLang="fi-FI" sz="1800" b="0">
                <a:ea typeface="ＭＳ Ｐゴシック" pitchFamily="34" charset="-128"/>
              </a:rPr>
              <a:t>: Planera </a:t>
            </a:r>
            <a:r>
              <a:rPr lang="fi-FI" altLang="fi-FI" sz="1800" b="0" dirty="0" err="1">
                <a:ea typeface="ＭＳ Ｐゴシック" pitchFamily="34" charset="-128"/>
              </a:rPr>
              <a:t>dina</a:t>
            </a:r>
            <a:r>
              <a:rPr lang="fi-FI" altLang="fi-FI" sz="1800" b="0" dirty="0">
                <a:ea typeface="ＭＳ Ｐゴシック" pitchFamily="34" charset="-128"/>
              </a:rPr>
              <a:t> </a:t>
            </a:r>
            <a:r>
              <a:rPr lang="fi-FI" altLang="fi-FI" sz="1800" b="0" dirty="0" err="1">
                <a:ea typeface="ＭＳ Ｐゴシック" pitchFamily="34" charset="-128"/>
              </a:rPr>
              <a:t>studier</a:t>
            </a:r>
            <a:r>
              <a:rPr lang="fi-FI" altLang="fi-FI" sz="1800" b="0" dirty="0">
                <a:ea typeface="ＭＳ Ｐゴシック" pitchFamily="34" charset="-128"/>
              </a:rPr>
              <a:t> -&gt;  </a:t>
            </a:r>
            <a:r>
              <a:rPr lang="fi-FI" altLang="fi-FI" sz="1800" b="0" dirty="0" err="1">
                <a:ea typeface="ＭＳ Ｐゴシック" pitchFamily="34" charset="-128"/>
              </a:rPr>
              <a:t>Tillgodoräknande</a:t>
            </a:r>
            <a:r>
              <a:rPr lang="fi-FI" altLang="fi-FI" sz="1800" b="0" dirty="0">
                <a:ea typeface="ＭＳ Ｐゴシック" pitchFamily="34" charset="-128"/>
              </a:rPr>
              <a:t> </a:t>
            </a:r>
            <a:r>
              <a:rPr lang="fi-FI" altLang="fi-FI" sz="1800" b="0">
                <a:ea typeface="ＭＳ Ｐゴシック" pitchFamily="34" charset="-128"/>
              </a:rPr>
              <a:t>av studier</a:t>
            </a:r>
            <a:endParaRPr lang="fi-FI" altLang="fi-FI" sz="18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>
                <a:ea typeface="ＭＳ Ｐゴシック" pitchFamily="34" charset="-128"/>
              </a:rPr>
              <a:t>Officiellt prestationsutdrag (dokument eller länk till Studieinfo) och kursbeskrivning (dokument eller länk) som bilaga till ansökan</a:t>
            </a:r>
            <a:endParaRPr lang="fi-FI" altLang="fi-FI" sz="18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>
                <a:ea typeface="ＭＳ Ｐゴシック" pitchFamily="34" charset="-128"/>
              </a:rPr>
              <a:t>Vi strävar till att behandla ansökningarna inom ca. tre veckor (notera rusningstider, t.ex. början av höstterminen)</a:t>
            </a:r>
            <a:endParaRPr lang="fi-FI" altLang="fi-FI" sz="1800" b="0" dirty="0">
              <a:ea typeface="ＭＳ Ｐゴシック" pitchFamily="34" charset="-128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1800" b="0">
                <a:ea typeface="ＭＳ Ｐゴシック" pitchFamily="34" charset="-128"/>
              </a:rPr>
              <a:t>Om ditt tillgodoräkningsärende är brådskande, vänligen kontakta kandidatprogrammets planerare, Kari Lehti. </a:t>
            </a:r>
            <a:endParaRPr lang="fi-FI" altLang="fi-FI" sz="1800" b="0" dirty="0">
              <a:ea typeface="ＭＳ Ｐゴシック" pitchFamily="34" charset="-128"/>
            </a:endParaRPr>
          </a:p>
          <a:p>
            <a:pPr>
              <a:lnSpc>
                <a:spcPct val="100000"/>
              </a:lnSpc>
              <a:defRPr/>
            </a:pPr>
            <a:endParaRPr lang="fi-FI" altLang="fi-FI" sz="2000" b="0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E145-BFF6-40E6-A120-99D052DE5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113" y="790888"/>
            <a:ext cx="8207375" cy="996498"/>
          </a:xfrm>
        </p:spPr>
        <p:txBody>
          <a:bodyPr/>
          <a:lstStyle/>
          <a:p>
            <a:r>
              <a:rPr lang="fi-FI"/>
              <a:t>Länkar till instruktoner: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9E034-BCDE-45FC-90E7-ABD8A848B44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7114" y="1921396"/>
            <a:ext cx="8207374" cy="2676298"/>
          </a:xfrm>
        </p:spPr>
        <p:txBody>
          <a:bodyPr/>
          <a:lstStyle/>
          <a:p>
            <a:r>
              <a:rPr lang="fi-FI" sz="1600">
                <a:hlinkClick r:id="rId2"/>
              </a:rPr>
              <a:t>Aalto-universitetets riktlinjer för tillgodoräknande</a:t>
            </a:r>
            <a:endParaRPr lang="fi-FI" sz="1600"/>
          </a:p>
          <a:p>
            <a:endParaRPr lang="fi-FI" sz="1600"/>
          </a:p>
          <a:p>
            <a:r>
              <a:rPr lang="fi-FI" sz="1600">
                <a:hlinkClick r:id="rId3"/>
              </a:rPr>
              <a:t>Tillgodoräknande av studier</a:t>
            </a:r>
            <a:r>
              <a:rPr lang="fi-FI" sz="1600"/>
              <a:t>, Sisu-Help</a:t>
            </a:r>
          </a:p>
          <a:p>
            <a:endParaRPr lang="fi-FI" sz="1600"/>
          </a:p>
          <a:p>
            <a:r>
              <a:rPr lang="fi-FI" sz="1600">
                <a:hlinkClick r:id="rId4"/>
              </a:rPr>
              <a:t>Ansök om ersättning </a:t>
            </a:r>
            <a:endParaRPr lang="fi-FI" sz="1600"/>
          </a:p>
          <a:p>
            <a:endParaRPr lang="fi-FI" sz="1600"/>
          </a:p>
          <a:p>
            <a:r>
              <a:rPr lang="fi-FI" sz="1600">
                <a:hlinkClick r:id="rId5"/>
              </a:rPr>
              <a:t>Ansök om inkludering eller personlig prestation </a:t>
            </a:r>
            <a:endParaRPr lang="fi-FI" sz="1600"/>
          </a:p>
          <a:p>
            <a:endParaRPr lang="fi-FI" b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7CD82-9710-4A64-9765-3251C8C97BC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7A24D-7C28-4520-9826-7F42A10E10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177357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2" id="{9EC093EE-0156-420A-9303-AE7E7D88C088}" vid="{F541F2B1-92BB-4B78-96C1-A64F84E5D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CHEM_FI</Template>
  <TotalTime>0</TotalTime>
  <Words>465</Words>
  <Application>Microsoft Office PowerPoint</Application>
  <PresentationFormat>On-screen Show (16:10)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Lucida Grande</vt:lpstr>
      <vt:lpstr>Aalto University</vt:lpstr>
      <vt:lpstr>Info om tillgodoräkning</vt:lpstr>
      <vt:lpstr>Principerna för tillgodoräkning </vt:lpstr>
      <vt:lpstr>Ersättande = kurs som hör till Aaltos examen ersätts av en kurs med motsvarande innehåll som är avlagd annanstans </vt:lpstr>
      <vt:lpstr>Inkluderande = kurser/kunnande från tidigare inkluderas som sådan i den nuvarande examen </vt:lpstr>
      <vt:lpstr>Personlig prestation</vt:lpstr>
      <vt:lpstr> Ansökningsprocessen</vt:lpstr>
      <vt:lpstr>Länkar till instruktoner: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2018-09-02T18:43:17Z</dcterms:created>
  <dcterms:modified xsi:type="dcterms:W3CDTF">2022-08-22T11:04:21Z</dcterms:modified>
</cp:coreProperties>
</file>