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0" r:id="rId4"/>
    <p:sldId id="267" r:id="rId5"/>
    <p:sldId id="276" r:id="rId6"/>
    <p:sldId id="261" r:id="rId7"/>
    <p:sldId id="274" r:id="rId8"/>
    <p:sldId id="272" r:id="rId9"/>
    <p:sldId id="271" r:id="rId10"/>
    <p:sldId id="277" r:id="rId11"/>
    <p:sldId id="275" r:id="rId12"/>
    <p:sldId id="264" r:id="rId13"/>
    <p:sldId id="278" r:id="rId14"/>
    <p:sldId id="280" r:id="rId15"/>
    <p:sldId id="281" r:id="rId16"/>
    <p:sldId id="282" r:id="rId17"/>
    <p:sldId id="265" r:id="rId18"/>
    <p:sldId id="266" r:id="rId19"/>
  </p:sldIdLst>
  <p:sldSz cx="9144000" cy="5715000" type="screen16x1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A"/>
          </a:solidFill>
        </a:fill>
      </a:tcStyle>
    </a:wholeTbl>
    <a:band2H>
      <a:tcTxStyle/>
      <a:tcStyle>
        <a:tcBdr/>
        <a:fill>
          <a:solidFill>
            <a:srgbClr val="FFF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E6"/>
          </a:solidFill>
        </a:fill>
      </a:tcStyle>
    </a:wholeTbl>
    <a:band2H>
      <a:tcTxStyle/>
      <a:tcStyle>
        <a:tcBdr/>
        <a:fill>
          <a:solidFill>
            <a:srgbClr val="E6E9F3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CD1"/>
          </a:solidFill>
        </a:fill>
      </a:tcStyle>
    </a:wholeTbl>
    <a:band2H>
      <a:tcTxStyle/>
      <a:tcStyle>
        <a:tcBdr/>
        <a:fill>
          <a:solidFill>
            <a:srgbClr val="E6EE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9" autoAdjust="0"/>
    <p:restoredTop sz="78408" autoAdjust="0"/>
  </p:normalViewPr>
  <p:slideViewPr>
    <p:cSldViewPr snapToGrid="0">
      <p:cViewPr varScale="1">
        <p:scale>
          <a:sx n="62" d="100"/>
          <a:sy n="62" d="100"/>
        </p:scale>
        <p:origin x="137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2" name="Shape 2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0" dirty="0"/>
              <a:t>Yhteistyö on taikaa, kun hankala tehtävä ei aukea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6871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0" dirty="0"/>
              <a:t>Yhteydessä opintomenestykseen ja hyvään jaksamiseen opiskelussa</a:t>
            </a:r>
          </a:p>
        </p:txBody>
      </p:sp>
    </p:spTree>
    <p:extLst>
      <p:ext uri="{BB962C8B-B14F-4D97-AF65-F5344CB8AC3E}">
        <p14:creationId xmlns:p14="http://schemas.microsoft.com/office/powerpoint/2010/main" val="3554013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="0" i="0" dirty="0">
                <a:solidFill>
                  <a:srgbClr val="2D2D2D"/>
                </a:solidFill>
                <a:effectLst/>
                <a:latin typeface="Sentinel A"/>
              </a:rPr>
              <a:t>Jos yöunet alkavat häiriintyä, kaikki näyttäytyy synkässä tai kyynisessä valossa, aikaansaamisesta tulee entistä vaikeampaa, ihmisten seura ei kiinnosta tai esimerkiksi pitkittyneet flunssat alkavat vaivata, kannattaa pysähtyä.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62582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i-FI" sz="1200" b="0" dirty="0"/>
              <a:t>Uni on tärkeää myös oppimisen kannalta, koska tieto siirtyy pitkäkestoiseen muistiin unen aikana (hippokampuksen ja aivokuoren välinen viestintä)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i-FI" sz="1200" b="0" dirty="0"/>
              <a:t>Hyvinvointia lisää se, että on tärkeitä tavoitteita/asioita useammalla elämän alueella, esim. opiskelu, harrastukset, ihmissuhteet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i-FI" sz="1200" b="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22566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75700" lvl="2" indent="-342900">
              <a:buFont typeface="Arial" panose="020B0604020202020204" pitchFamily="34" charset="0"/>
              <a:buChar char="•"/>
            </a:pPr>
            <a:r>
              <a:rPr lang="fi-FI" sz="1600" b="0" dirty="0"/>
              <a:t>Tauot opiskelupäivien aikana auttavat palautumista</a:t>
            </a:r>
          </a:p>
          <a:p>
            <a:pPr marL="875700" lvl="2" indent="-342900">
              <a:buFont typeface="Arial" panose="020B0604020202020204" pitchFamily="34" charset="0"/>
              <a:buChar char="•"/>
            </a:pPr>
            <a:r>
              <a:rPr lang="fi-FI" sz="1600" b="0" dirty="0"/>
              <a:t>Säännöllinen liikunta laskee kortisolitasoja ja auttaa palautumista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746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8600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Epävarmuuden</a:t>
            </a:r>
            <a:r>
              <a:rPr lang="en-US" dirty="0"/>
              <a:t> </a:t>
            </a:r>
            <a:r>
              <a:rPr lang="en-US" dirty="0" err="1"/>
              <a:t>tunne</a:t>
            </a:r>
            <a:r>
              <a:rPr lang="en-US" dirty="0"/>
              <a:t> </a:t>
            </a:r>
            <a:r>
              <a:rPr lang="en-US" dirty="0" err="1"/>
              <a:t>kuuluu</a:t>
            </a:r>
            <a:r>
              <a:rPr lang="en-US" dirty="0"/>
              <a:t> </a:t>
            </a:r>
            <a:r>
              <a:rPr lang="en-US" dirty="0" err="1"/>
              <a:t>opiskeluun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876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200" b="0" dirty="0"/>
              <a:t>Itsemyötätunto on vahvasti yhteydessä psyykkiseen hyvinvointiin nuorilla aikuisilla (</a:t>
            </a:r>
            <a:r>
              <a:rPr lang="fi-FI" sz="1200" b="0" dirty="0" err="1"/>
              <a:t>Neff</a:t>
            </a:r>
            <a:r>
              <a:rPr lang="fi-FI" sz="1200" b="0" dirty="0"/>
              <a:t> &amp; </a:t>
            </a:r>
            <a:r>
              <a:rPr lang="fi-FI" sz="1200" b="0" dirty="0" err="1"/>
              <a:t>McGehee</a:t>
            </a:r>
            <a:r>
              <a:rPr lang="fi-FI" sz="1200" b="0" dirty="0"/>
              <a:t>, 2010)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200" b="0" dirty="0"/>
              <a:t>Itsemyötätunto auttaa pääsemään yli pettymyksistä</a:t>
            </a:r>
            <a:r>
              <a:rPr lang="fi-FI" sz="1200" dirty="0"/>
              <a:t> </a:t>
            </a:r>
            <a:r>
              <a:rPr lang="fi-FI" sz="1200" b="0" dirty="0"/>
              <a:t>(</a:t>
            </a:r>
            <a:r>
              <a:rPr lang="fi-FI" sz="1200" b="0" dirty="0" err="1"/>
              <a:t>Neff</a:t>
            </a:r>
            <a:r>
              <a:rPr lang="fi-FI" sz="1200" b="0" dirty="0"/>
              <a:t> &amp; al. 2005)</a:t>
            </a:r>
          </a:p>
          <a:p>
            <a:r>
              <a:rPr lang="fi-FI" dirty="0"/>
              <a:t>- </a:t>
            </a:r>
            <a:r>
              <a:rPr lang="fi-FI" dirty="0" err="1"/>
              <a:t>Provide</a:t>
            </a:r>
            <a:r>
              <a:rPr lang="fi-FI" dirty="0"/>
              <a:t>, </a:t>
            </a:r>
            <a:r>
              <a:rPr lang="fi-FI" dirty="0" err="1"/>
              <a:t>protect</a:t>
            </a:r>
            <a:r>
              <a:rPr lang="fi-FI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50039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Cov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>
            <a:spLocks noGrp="1"/>
          </p:cNvSpPr>
          <p:nvPr>
            <p:ph type="title"/>
          </p:nvPr>
        </p:nvSpPr>
        <p:spPr>
          <a:xfrm>
            <a:off x="468312" y="1417340"/>
            <a:ext cx="8207376" cy="29520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5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00201" cy="151606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Blue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>
            <a:spLocks noGrp="1"/>
          </p:cNvSpPr>
          <p:nvPr>
            <p:ph type="title"/>
          </p:nvPr>
        </p:nvSpPr>
        <p:spPr>
          <a:xfrm>
            <a:off x="468312" y="1657740"/>
            <a:ext cx="3319478" cy="2694084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accent3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2" y="4531740"/>
            <a:ext cx="3319478" cy="486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Picture Placeholder 3"/>
          <p:cNvSpPr>
            <a:spLocks noGrp="1"/>
          </p:cNvSpPr>
          <p:nvPr>
            <p:ph type="pic" idx="13"/>
          </p:nvPr>
        </p:nvSpPr>
        <p:spPr>
          <a:xfrm>
            <a:off x="4349262" y="150000"/>
            <a:ext cx="4629692" cy="5415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107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Red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icture Placeholder 3"/>
          <p:cNvSpPr>
            <a:spLocks noGrp="1"/>
          </p:cNvSpPr>
          <p:nvPr>
            <p:ph type="pic" idx="13"/>
          </p:nvPr>
        </p:nvSpPr>
        <p:spPr>
          <a:xfrm>
            <a:off x="4349262" y="150000"/>
            <a:ext cx="4629692" cy="5415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6" name="Title Text"/>
          <p:cNvSpPr>
            <a:spLocks noGrp="1"/>
          </p:cNvSpPr>
          <p:nvPr>
            <p:ph type="title"/>
          </p:nvPr>
        </p:nvSpPr>
        <p:spPr>
          <a:xfrm>
            <a:off x="468312" y="1657740"/>
            <a:ext cx="3319478" cy="2694084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7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2" y="4531740"/>
            <a:ext cx="3319478" cy="486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18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Yellow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icture Placeholder 3"/>
          <p:cNvSpPr>
            <a:spLocks noGrp="1"/>
          </p:cNvSpPr>
          <p:nvPr>
            <p:ph type="pic" idx="13"/>
          </p:nvPr>
        </p:nvSpPr>
        <p:spPr>
          <a:xfrm>
            <a:off x="4349262" y="150000"/>
            <a:ext cx="4629692" cy="5415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7" name="Title Text"/>
          <p:cNvSpPr>
            <a:spLocks noGrp="1"/>
          </p:cNvSpPr>
          <p:nvPr>
            <p:ph type="title"/>
          </p:nvPr>
        </p:nvSpPr>
        <p:spPr>
          <a:xfrm>
            <a:off x="468312" y="1633364"/>
            <a:ext cx="3319478" cy="2694084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2" y="4507364"/>
            <a:ext cx="3319478" cy="486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29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vider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pic>
        <p:nvPicPr>
          <p:cNvPr id="146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91" y="4732370"/>
            <a:ext cx="1979878" cy="957601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traight Connector 4"/>
          <p:cNvSpPr/>
          <p:nvPr/>
        </p:nvSpPr>
        <p:spPr>
          <a:xfrm>
            <a:off x="468312" y="4873625"/>
            <a:ext cx="8207376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vid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35" y="4730906"/>
            <a:ext cx="2071506" cy="95760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7" name="Straight Connector 4"/>
          <p:cNvSpPr/>
          <p:nvPr/>
        </p:nvSpPr>
        <p:spPr>
          <a:xfrm>
            <a:off x="468312" y="4873625"/>
            <a:ext cx="8207376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Text"/>
          <p:cNvSpPr>
            <a:spLocks noGrp="1"/>
          </p:cNvSpPr>
          <p:nvPr>
            <p:ph type="title"/>
          </p:nvPr>
        </p:nvSpPr>
        <p:spPr>
          <a:xfrm>
            <a:off x="468312" y="265113"/>
            <a:ext cx="8207376" cy="9964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spc="-100">
                <a:solidFill>
                  <a:srgbClr val="0065B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6" name="Body Level One…"/>
          <p:cNvSpPr>
            <a:spLocks noGrp="1"/>
          </p:cNvSpPr>
          <p:nvPr>
            <p:ph type="body" idx="1"/>
          </p:nvPr>
        </p:nvSpPr>
        <p:spPr>
          <a:xfrm>
            <a:off x="468314" y="1273324"/>
            <a:ext cx="8207375" cy="332437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100" b="1"/>
            </a:lvl1pPr>
            <a:lvl2pPr marL="248219" indent="-223019">
              <a:spcBef>
                <a:spcPts val="500"/>
              </a:spcBef>
              <a:buFontTx/>
              <a:buChar char="•"/>
              <a:defRPr sz="2100" b="1"/>
            </a:lvl2pPr>
            <a:lvl3pPr marL="532800" indent="-302400">
              <a:spcBef>
                <a:spcPts val="500"/>
              </a:spcBef>
              <a:buFontTx/>
              <a:buChar char="-"/>
              <a:defRPr sz="2100" b="1"/>
            </a:lvl3pPr>
            <a:lvl4pPr marL="889199" indent="-291599">
              <a:spcBef>
                <a:spcPts val="500"/>
              </a:spcBef>
              <a:buFontTx/>
              <a:buChar char="•"/>
              <a:defRPr sz="2100" b="1"/>
            </a:lvl4pPr>
            <a:lvl5pPr marL="1227876" indent="-369276">
              <a:spcBef>
                <a:spcPts val="500"/>
              </a:spcBef>
              <a:buFontTx/>
              <a:buChar char="o"/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7" name="Slide Number"/>
          <p:cNvSpPr>
            <a:spLocks noGrp="1"/>
          </p:cNvSpPr>
          <p:nvPr>
            <p:ph type="sldNum" sz="quarter" idx="2"/>
          </p:nvPr>
        </p:nvSpPr>
        <p:spPr>
          <a:xfrm>
            <a:off x="8536620" y="5308783"/>
            <a:ext cx="139837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68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89" y="4726799"/>
            <a:ext cx="1975105" cy="956829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traight Connector 4"/>
          <p:cNvSpPr/>
          <p:nvPr/>
        </p:nvSpPr>
        <p:spPr>
          <a:xfrm>
            <a:off x="468312" y="4873006"/>
            <a:ext cx="8207376" cy="1"/>
          </a:xfrm>
          <a:prstGeom prst="line">
            <a:avLst/>
          </a:prstGeom>
          <a:ln w="12700">
            <a:solidFill>
              <a:schemeClr val="accent3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le Text"/>
          <p:cNvSpPr>
            <a:spLocks noGrp="1"/>
          </p:cNvSpPr>
          <p:nvPr>
            <p:ph type="title"/>
          </p:nvPr>
        </p:nvSpPr>
        <p:spPr>
          <a:xfrm>
            <a:off x="468312" y="265113"/>
            <a:ext cx="8207376" cy="9964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spc="-100">
                <a:solidFill>
                  <a:srgbClr val="0065B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77" name="Body Level One…"/>
          <p:cNvSpPr>
            <a:spLocks noGrp="1"/>
          </p:cNvSpPr>
          <p:nvPr>
            <p:ph type="body" idx="1"/>
          </p:nvPr>
        </p:nvSpPr>
        <p:spPr>
          <a:xfrm>
            <a:off x="468314" y="1261610"/>
            <a:ext cx="8207375" cy="33360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100" b="1"/>
            </a:lvl1pPr>
            <a:lvl2pPr marL="248219" indent="-223019">
              <a:spcBef>
                <a:spcPts val="500"/>
              </a:spcBef>
              <a:buFontTx/>
              <a:buChar char="•"/>
              <a:defRPr sz="2100" b="1"/>
            </a:lvl2pPr>
            <a:lvl3pPr marL="532800" indent="-302400">
              <a:spcBef>
                <a:spcPts val="500"/>
              </a:spcBef>
              <a:buFontTx/>
              <a:buChar char="-"/>
              <a:defRPr sz="2100" b="1"/>
            </a:lvl3pPr>
            <a:lvl4pPr marL="889199" indent="-291599">
              <a:spcBef>
                <a:spcPts val="500"/>
              </a:spcBef>
              <a:buFontTx/>
              <a:buChar char="•"/>
              <a:defRPr sz="2100" b="1"/>
            </a:lvl4pPr>
            <a:lvl5pPr marL="1227876" indent="-369276">
              <a:spcBef>
                <a:spcPts val="500"/>
              </a:spcBef>
              <a:buFontTx/>
              <a:buChar char="o"/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8" name="Slide Number"/>
          <p:cNvSpPr>
            <a:spLocks noGrp="1"/>
          </p:cNvSpPr>
          <p:nvPr>
            <p:ph type="sldNum" sz="quarter" idx="2"/>
          </p:nvPr>
        </p:nvSpPr>
        <p:spPr>
          <a:xfrm>
            <a:off x="8536620" y="5308783"/>
            <a:ext cx="139837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79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90" y="4726799"/>
            <a:ext cx="1975105" cy="956829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traight Connector 4"/>
          <p:cNvSpPr/>
          <p:nvPr/>
        </p:nvSpPr>
        <p:spPr>
          <a:xfrm>
            <a:off x="468312" y="4873006"/>
            <a:ext cx="8207376" cy="1"/>
          </a:xfrm>
          <a:prstGeom prst="line">
            <a:avLst/>
          </a:prstGeom>
          <a:ln w="12700"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Yello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99" y="4726799"/>
            <a:ext cx="1975106" cy="956829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Title Text"/>
          <p:cNvSpPr>
            <a:spLocks noGrp="1"/>
          </p:cNvSpPr>
          <p:nvPr>
            <p:ph type="title"/>
          </p:nvPr>
        </p:nvSpPr>
        <p:spPr>
          <a:xfrm>
            <a:off x="468312" y="265113"/>
            <a:ext cx="8207376" cy="9964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spc="-100">
                <a:solidFill>
                  <a:srgbClr val="0065B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89" name="Body Level One…"/>
          <p:cNvSpPr>
            <a:spLocks noGrp="1"/>
          </p:cNvSpPr>
          <p:nvPr>
            <p:ph type="body" idx="1"/>
          </p:nvPr>
        </p:nvSpPr>
        <p:spPr>
          <a:xfrm>
            <a:off x="468314" y="1261610"/>
            <a:ext cx="8207375" cy="33360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100" b="1"/>
            </a:lvl1pPr>
            <a:lvl2pPr marL="248219" indent="-223019">
              <a:spcBef>
                <a:spcPts val="500"/>
              </a:spcBef>
              <a:buFontTx/>
              <a:buChar char="•"/>
              <a:defRPr sz="2100" b="1"/>
            </a:lvl2pPr>
            <a:lvl3pPr marL="532800" indent="-302400">
              <a:spcBef>
                <a:spcPts val="500"/>
              </a:spcBef>
              <a:buFontTx/>
              <a:buChar char="-"/>
              <a:defRPr sz="2100" b="1"/>
            </a:lvl3pPr>
            <a:lvl4pPr marL="889199" indent="-291599">
              <a:spcBef>
                <a:spcPts val="500"/>
              </a:spcBef>
              <a:buFontTx/>
              <a:buChar char="•"/>
              <a:defRPr sz="2100" b="1"/>
            </a:lvl4pPr>
            <a:lvl5pPr marL="1227876" indent="-369276">
              <a:spcBef>
                <a:spcPts val="500"/>
              </a:spcBef>
              <a:buFontTx/>
              <a:buChar char="o"/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" name="Slide Number"/>
          <p:cNvSpPr>
            <a:spLocks noGrp="1"/>
          </p:cNvSpPr>
          <p:nvPr>
            <p:ph type="sldNum" sz="quarter" idx="2"/>
          </p:nvPr>
        </p:nvSpPr>
        <p:spPr>
          <a:xfrm>
            <a:off x="8536620" y="5308783"/>
            <a:ext cx="139837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1" name="Straight Connector 4"/>
          <p:cNvSpPr/>
          <p:nvPr/>
        </p:nvSpPr>
        <p:spPr>
          <a:xfrm>
            <a:off x="468312" y="4873006"/>
            <a:ext cx="8207376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l 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itle Text"/>
          <p:cNvSpPr>
            <a:spLocks noGrp="1"/>
          </p:cNvSpPr>
          <p:nvPr>
            <p:ph type="title"/>
          </p:nvPr>
        </p:nvSpPr>
        <p:spPr>
          <a:xfrm>
            <a:off x="463308" y="265113"/>
            <a:ext cx="8212381" cy="9964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spc="-100">
                <a:solidFill>
                  <a:srgbClr val="0065B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99" name="Body Level One…"/>
          <p:cNvSpPr>
            <a:spLocks noGrp="1"/>
          </p:cNvSpPr>
          <p:nvPr>
            <p:ph type="body" sz="half" idx="1"/>
          </p:nvPr>
        </p:nvSpPr>
        <p:spPr>
          <a:xfrm>
            <a:off x="463308" y="1261610"/>
            <a:ext cx="3988080" cy="33360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100" b="1"/>
            </a:lvl1pPr>
            <a:lvl2pPr marL="248219" indent="-223019">
              <a:spcBef>
                <a:spcPts val="500"/>
              </a:spcBef>
              <a:buFontTx/>
              <a:buChar char="•"/>
              <a:defRPr sz="2100" b="1"/>
            </a:lvl2pPr>
            <a:lvl3pPr marL="532800" indent="-302400">
              <a:spcBef>
                <a:spcPts val="500"/>
              </a:spcBef>
              <a:buFontTx/>
              <a:buChar char="-"/>
              <a:defRPr sz="2100" b="1"/>
            </a:lvl3pPr>
            <a:lvl4pPr marL="889199" indent="-291599">
              <a:spcBef>
                <a:spcPts val="500"/>
              </a:spcBef>
              <a:buFontTx/>
              <a:buChar char="•"/>
              <a:defRPr sz="2100" b="1"/>
            </a:lvl4pPr>
            <a:lvl5pPr marL="1227876" indent="-369276">
              <a:spcBef>
                <a:spcPts val="500"/>
              </a:spcBef>
              <a:buFontTx/>
              <a:buChar char="o"/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0" name="Slide Number"/>
          <p:cNvSpPr>
            <a:spLocks noGrp="1"/>
          </p:cNvSpPr>
          <p:nvPr>
            <p:ph type="sldNum" sz="quarter" idx="2"/>
          </p:nvPr>
        </p:nvSpPr>
        <p:spPr>
          <a:xfrm>
            <a:off x="8536620" y="5308783"/>
            <a:ext cx="139837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01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89" y="4726799"/>
            <a:ext cx="1975105" cy="956829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traight Connector 4"/>
          <p:cNvSpPr/>
          <p:nvPr/>
        </p:nvSpPr>
        <p:spPr>
          <a:xfrm>
            <a:off x="468312" y="4873006"/>
            <a:ext cx="8207376" cy="1"/>
          </a:xfrm>
          <a:prstGeom prst="line">
            <a:avLst/>
          </a:prstGeom>
          <a:ln w="12700">
            <a:solidFill>
              <a:schemeClr val="accent3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>
            <a:spLocks noGrp="1"/>
          </p:cNvSpPr>
          <p:nvPr>
            <p:ph type="title"/>
          </p:nvPr>
        </p:nvSpPr>
        <p:spPr>
          <a:xfrm>
            <a:off x="468312" y="1417340"/>
            <a:ext cx="8207376" cy="29520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00201" cy="1516063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l 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le Text"/>
          <p:cNvSpPr>
            <a:spLocks noGrp="1"/>
          </p:cNvSpPr>
          <p:nvPr>
            <p:ph type="title"/>
          </p:nvPr>
        </p:nvSpPr>
        <p:spPr>
          <a:xfrm>
            <a:off x="468312" y="265113"/>
            <a:ext cx="8207376" cy="9964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spc="-100">
                <a:solidFill>
                  <a:srgbClr val="0065B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10" name="Body Level One…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3988081" cy="333664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100" b="1"/>
            </a:lvl1pPr>
            <a:lvl2pPr marL="248219" indent="-223019">
              <a:spcBef>
                <a:spcPts val="500"/>
              </a:spcBef>
              <a:buFontTx/>
              <a:buChar char="•"/>
              <a:defRPr sz="2100" b="1"/>
            </a:lvl2pPr>
            <a:lvl3pPr marL="532800" indent="-302400">
              <a:spcBef>
                <a:spcPts val="500"/>
              </a:spcBef>
              <a:buFontTx/>
              <a:buChar char="-"/>
              <a:defRPr sz="2100" b="1"/>
            </a:lvl3pPr>
            <a:lvl4pPr marL="889199" indent="-291599">
              <a:spcBef>
                <a:spcPts val="500"/>
              </a:spcBef>
              <a:buFontTx/>
              <a:buChar char="•"/>
              <a:defRPr sz="2100" b="1"/>
            </a:lvl4pPr>
            <a:lvl5pPr marL="1227876" indent="-369276">
              <a:spcBef>
                <a:spcPts val="500"/>
              </a:spcBef>
              <a:buFontTx/>
              <a:buChar char="o"/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1" name="Slide Number"/>
          <p:cNvSpPr>
            <a:spLocks noGrp="1"/>
          </p:cNvSpPr>
          <p:nvPr>
            <p:ph type="sldNum" sz="quarter" idx="2"/>
          </p:nvPr>
        </p:nvSpPr>
        <p:spPr>
          <a:xfrm>
            <a:off x="8536620" y="5308783"/>
            <a:ext cx="139837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12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90" y="4726799"/>
            <a:ext cx="1975105" cy="956829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Straight Connector 4"/>
          <p:cNvSpPr/>
          <p:nvPr/>
        </p:nvSpPr>
        <p:spPr>
          <a:xfrm>
            <a:off x="468312" y="4873006"/>
            <a:ext cx="8207376" cy="1"/>
          </a:xfrm>
          <a:prstGeom prst="line">
            <a:avLst/>
          </a:prstGeom>
          <a:ln w="12700"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l Yello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itle Text"/>
          <p:cNvSpPr>
            <a:spLocks noGrp="1"/>
          </p:cNvSpPr>
          <p:nvPr>
            <p:ph type="title"/>
          </p:nvPr>
        </p:nvSpPr>
        <p:spPr>
          <a:xfrm>
            <a:off x="468312" y="265113"/>
            <a:ext cx="8207376" cy="9964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spc="-1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21" name="Body Level One…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3988081" cy="33360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100" b="1"/>
            </a:lvl1pPr>
            <a:lvl2pPr marL="248219" indent="-223019">
              <a:spcBef>
                <a:spcPts val="500"/>
              </a:spcBef>
              <a:buFontTx/>
              <a:buChar char="•"/>
              <a:defRPr sz="2100" b="1"/>
            </a:lvl2pPr>
            <a:lvl3pPr marL="532800" indent="-302400">
              <a:spcBef>
                <a:spcPts val="500"/>
              </a:spcBef>
              <a:buFontTx/>
              <a:buChar char="-"/>
              <a:defRPr sz="2100" b="1"/>
            </a:lvl3pPr>
            <a:lvl4pPr marL="889199" indent="-291599">
              <a:spcBef>
                <a:spcPts val="500"/>
              </a:spcBef>
              <a:buFontTx/>
              <a:buChar char="•"/>
              <a:defRPr sz="2100" b="1"/>
            </a:lvl4pPr>
            <a:lvl5pPr marL="1227876" indent="-369276">
              <a:spcBef>
                <a:spcPts val="500"/>
              </a:spcBef>
              <a:buFontTx/>
              <a:buChar char="o"/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2" name="Slide Number"/>
          <p:cNvSpPr>
            <a:spLocks noGrp="1"/>
          </p:cNvSpPr>
          <p:nvPr>
            <p:ph type="sldNum" sz="quarter" idx="2"/>
          </p:nvPr>
        </p:nvSpPr>
        <p:spPr>
          <a:xfrm>
            <a:off x="9666920" y="5321483"/>
            <a:ext cx="139837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23" name="Straight Connector 4"/>
          <p:cNvSpPr/>
          <p:nvPr/>
        </p:nvSpPr>
        <p:spPr>
          <a:xfrm>
            <a:off x="468312" y="4847606"/>
            <a:ext cx="5014622" cy="1"/>
          </a:xfrm>
          <a:prstGeom prst="line">
            <a:avLst/>
          </a:prstGeom>
          <a:ln w="12700">
            <a:solidFill>
              <a:srgbClr val="A7DBD9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24" name="pasted-image.pdf" descr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817" y="3348582"/>
            <a:ext cx="3538294" cy="21197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Untitled-3-01.png" descr="Untitled-3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88" y="4902200"/>
            <a:ext cx="732155" cy="601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Yellow">
    <p:bg>
      <p:bgPr>
        <a:solidFill>
          <a:srgbClr val="A7DB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asted-image.pdf" descr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901" y="320476"/>
            <a:ext cx="6698231" cy="4616758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Title Text"/>
          <p:cNvSpPr>
            <a:spLocks noGrp="1"/>
          </p:cNvSpPr>
          <p:nvPr>
            <p:ph type="title"/>
          </p:nvPr>
        </p:nvSpPr>
        <p:spPr>
          <a:xfrm>
            <a:off x="468312" y="1417340"/>
            <a:ext cx="8207376" cy="295200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6" name="Untitled-3-01.png" descr="Untitled-3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88" y="293721"/>
            <a:ext cx="1019827" cy="837977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with BG image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Text"/>
          <p:cNvSpPr>
            <a:spLocks noGrp="1"/>
          </p:cNvSpPr>
          <p:nvPr>
            <p:ph type="title"/>
          </p:nvPr>
        </p:nvSpPr>
        <p:spPr>
          <a:xfrm>
            <a:off x="468312" y="1417636"/>
            <a:ext cx="8207376" cy="29520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6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00201" cy="1516063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with BG image 2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Text"/>
          <p:cNvSpPr>
            <a:spLocks noGrp="1"/>
          </p:cNvSpPr>
          <p:nvPr>
            <p:ph type="title"/>
          </p:nvPr>
        </p:nvSpPr>
        <p:spPr>
          <a:xfrm>
            <a:off x="468312" y="1417636"/>
            <a:ext cx="8207376" cy="29520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5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00201" cy="1516063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with BG image 3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>
            <a:spLocks noGrp="1"/>
          </p:cNvSpPr>
          <p:nvPr>
            <p:ph type="title"/>
          </p:nvPr>
        </p:nvSpPr>
        <p:spPr>
          <a:xfrm>
            <a:off x="468312" y="1417636"/>
            <a:ext cx="8207376" cy="29520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6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00201" cy="1516063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Blue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>
            <a:spLocks noGrp="1"/>
          </p:cNvSpPr>
          <p:nvPr>
            <p:ph type="title"/>
          </p:nvPr>
        </p:nvSpPr>
        <p:spPr>
          <a:xfrm>
            <a:off x="468312" y="1418399"/>
            <a:ext cx="8208000" cy="295200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388448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76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Re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>
            <a:spLocks noGrp="1"/>
          </p:cNvSpPr>
          <p:nvPr>
            <p:ph type="title"/>
          </p:nvPr>
        </p:nvSpPr>
        <p:spPr>
          <a:xfrm>
            <a:off x="468312" y="1418399"/>
            <a:ext cx="8208000" cy="295200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379423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86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Yellow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>
            <a:spLocks noGrp="1"/>
          </p:cNvSpPr>
          <p:nvPr>
            <p:ph type="title"/>
          </p:nvPr>
        </p:nvSpPr>
        <p:spPr>
          <a:xfrm>
            <a:off x="468312" y="1418399"/>
            <a:ext cx="8208000" cy="295200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388448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96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468312" y="1593554"/>
            <a:ext cx="8207376" cy="2196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pic>
        <p:nvPicPr>
          <p:cNvPr id="3" name="Picture 4" descr="Picture 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4457" y="4729707"/>
            <a:ext cx="2039168" cy="9576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traight Connector 4"/>
          <p:cNvSpPr/>
          <p:nvPr/>
        </p:nvSpPr>
        <p:spPr>
          <a:xfrm>
            <a:off x="468312" y="4873625"/>
            <a:ext cx="8207376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Body Level One…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2"/>
          </p:nvPr>
        </p:nvSpPr>
        <p:spPr>
          <a:xfrm>
            <a:off x="4419600" y="5144558"/>
            <a:ext cx="2133600" cy="3048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ransition spd="med"/>
  <p:txStyles>
    <p:titleStyle>
      <a:lvl1pPr marL="0" marR="0" indent="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ycourses.aalto.fi/course/view.php?id=19559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nto.aalto.fi/display/fiopisk/Opinto-+ja+uraohjauspsykologit" TargetMode="External"/><Relationship Id="rId2" Type="http://schemas.openxmlformats.org/officeDocument/2006/relationships/hyperlink" Target="https://into.aalto.fi/display/fiopisk/Starting+Point+of+Wellbeing" TargetMode="External"/><Relationship Id="rId1" Type="http://schemas.openxmlformats.org/officeDocument/2006/relationships/slideLayout" Target="../slideLayouts/slideLayout21.xml"/><Relationship Id="rId5" Type="http://schemas.openxmlformats.org/officeDocument/2006/relationships/hyperlink" Target="https://www.aalto.fi/fi/podcastit/paras-hetki-paivassa-podcastit" TargetMode="External"/><Relationship Id="rId4" Type="http://schemas.openxmlformats.org/officeDocument/2006/relationships/hyperlink" Target="https://into.aalto.fi/pages/viewpage.action?pageId=328008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itle 3"/>
          <p:cNvSpPr>
            <a:spLocks noGrp="1"/>
          </p:cNvSpPr>
          <p:nvPr>
            <p:ph type="title"/>
          </p:nvPr>
        </p:nvSpPr>
        <p:spPr>
          <a:xfrm>
            <a:off x="468312" y="1480840"/>
            <a:ext cx="8207376" cy="2952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br>
              <a:rPr lang="en-US" sz="4400" dirty="0"/>
            </a:br>
            <a:br>
              <a:rPr lang="en-US" sz="4400" dirty="0"/>
            </a:br>
            <a:r>
              <a:rPr lang="en-US" sz="4400" dirty="0" err="1"/>
              <a:t>Hyvinvoivaa</a:t>
            </a:r>
            <a:r>
              <a:rPr lang="en-US" sz="4400" dirty="0"/>
              <a:t> </a:t>
            </a:r>
            <a:r>
              <a:rPr lang="en-US" sz="4400" dirty="0" err="1"/>
              <a:t>opiskelua</a:t>
            </a:r>
            <a:r>
              <a:rPr lang="en-US" sz="4400" dirty="0"/>
              <a:t> </a:t>
            </a:r>
            <a:r>
              <a:rPr lang="en-US" sz="4400" dirty="0" err="1"/>
              <a:t>yliopistossa</a:t>
            </a: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endParaRPr sz="4400" dirty="0"/>
          </a:p>
        </p:txBody>
      </p:sp>
      <p:sp>
        <p:nvSpPr>
          <p:cNvPr id="235" name="Subtitle 4"/>
          <p:cNvSpPr>
            <a:spLocks noGrp="1"/>
          </p:cNvSpPr>
          <p:nvPr>
            <p:ph type="body" sz="quarter" idx="1"/>
          </p:nvPr>
        </p:nvSpPr>
        <p:spPr>
          <a:xfrm>
            <a:off x="468314" y="4467847"/>
            <a:ext cx="5495420" cy="66000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/>
              <a:t>CHEM </a:t>
            </a:r>
            <a:r>
              <a:rPr lang="en-US" dirty="0" err="1"/>
              <a:t>orientaatioviikko</a:t>
            </a:r>
            <a:r>
              <a:rPr lang="en-US" dirty="0"/>
              <a:t> 1.9.2022</a:t>
            </a:r>
          </a:p>
          <a:p>
            <a:r>
              <a:rPr lang="en-US" dirty="0"/>
              <a:t>Henna Niiva, </a:t>
            </a:r>
            <a:r>
              <a:rPr lang="en-US" dirty="0" err="1"/>
              <a:t>opintopsykologi</a:t>
            </a:r>
            <a:endParaRPr lang="en-US" dirty="0"/>
          </a:p>
          <a:p>
            <a:r>
              <a:rPr lang="en-US" dirty="0"/>
              <a:t>henna.niiva@aalto.fi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48906-423D-47E5-ADBA-BA4B17EE2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/>
              <a:t>Motivoivaa</a:t>
            </a:r>
            <a:r>
              <a:rPr lang="en-US" sz="4800" dirty="0"/>
              <a:t> </a:t>
            </a:r>
            <a:r>
              <a:rPr lang="en-US" sz="4800" dirty="0" err="1"/>
              <a:t>opiskelua</a:t>
            </a:r>
            <a:br>
              <a:rPr lang="en-US" sz="4800" dirty="0"/>
            </a:br>
            <a:br>
              <a:rPr lang="en-US" sz="4800" dirty="0"/>
            </a:br>
            <a:endParaRPr lang="fi-FI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6C479-3D1E-43A5-B2E2-4DC4E0AA6E4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104268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D6B06-D867-4C30-951B-2736DC380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Motivaatio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51BA4-F1D9-48B6-8BB3-E023E419D76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7935949" cy="333608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0" dirty="0" err="1"/>
              <a:t>Motivaatio</a:t>
            </a:r>
            <a:r>
              <a:rPr lang="en-US" b="0" dirty="0"/>
              <a:t> </a:t>
            </a:r>
            <a:r>
              <a:rPr lang="en-US" b="0" dirty="0" err="1"/>
              <a:t>ei</a:t>
            </a:r>
            <a:r>
              <a:rPr lang="en-US" b="0" dirty="0"/>
              <a:t> ole </a:t>
            </a:r>
            <a:r>
              <a:rPr lang="en-US" b="0" dirty="0" err="1"/>
              <a:t>joko</a:t>
            </a:r>
            <a:r>
              <a:rPr lang="en-US" b="0" dirty="0"/>
              <a:t> tai - </a:t>
            </a:r>
            <a:r>
              <a:rPr lang="en-US" b="0" dirty="0" err="1"/>
              <a:t>ominaisuus</a:t>
            </a:r>
            <a:endParaRPr lang="en-US" b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0" dirty="0" err="1"/>
              <a:t>Syntyy</a:t>
            </a:r>
            <a:r>
              <a:rPr lang="en-US" b="0" dirty="0"/>
              <a:t> </a:t>
            </a:r>
            <a:r>
              <a:rPr lang="en-US" b="0" dirty="0" err="1"/>
              <a:t>usein</a:t>
            </a:r>
            <a:r>
              <a:rPr lang="en-US" b="0" dirty="0"/>
              <a:t> </a:t>
            </a:r>
            <a:r>
              <a:rPr lang="en-US" b="0" dirty="0" err="1"/>
              <a:t>tekemällä</a:t>
            </a:r>
            <a:r>
              <a:rPr lang="en-US" b="0" dirty="0"/>
              <a:t>- </a:t>
            </a:r>
            <a:r>
              <a:rPr lang="en-US" b="0" dirty="0" err="1"/>
              <a:t>sopivat</a:t>
            </a:r>
            <a:r>
              <a:rPr lang="en-US" b="0" dirty="0"/>
              <a:t>, </a:t>
            </a:r>
            <a:r>
              <a:rPr lang="en-US" b="0" dirty="0" err="1"/>
              <a:t>konkreettiset</a:t>
            </a:r>
            <a:r>
              <a:rPr lang="en-US" b="0" dirty="0"/>
              <a:t> </a:t>
            </a:r>
            <a:r>
              <a:rPr lang="en-US" b="0" dirty="0" err="1"/>
              <a:t>tavoitteet</a:t>
            </a:r>
            <a:r>
              <a:rPr lang="en-US" b="0" dirty="0"/>
              <a:t> ja </a:t>
            </a:r>
            <a:r>
              <a:rPr lang="en-US" b="0" dirty="0" err="1"/>
              <a:t>aikaansaamisen</a:t>
            </a:r>
            <a:r>
              <a:rPr lang="en-US" b="0" dirty="0"/>
              <a:t> </a:t>
            </a:r>
            <a:r>
              <a:rPr lang="en-US" b="0" dirty="0" err="1"/>
              <a:t>tunne</a:t>
            </a:r>
            <a:r>
              <a:rPr lang="en-US" b="0" dirty="0"/>
              <a:t> </a:t>
            </a:r>
            <a:r>
              <a:rPr lang="en-US" b="0" dirty="0" err="1"/>
              <a:t>ovat</a:t>
            </a:r>
            <a:r>
              <a:rPr lang="en-US" b="0" dirty="0"/>
              <a:t> </a:t>
            </a:r>
            <a:r>
              <a:rPr lang="en-US" b="0" dirty="0" err="1"/>
              <a:t>yhteydessä</a:t>
            </a:r>
            <a:r>
              <a:rPr lang="en-US" b="0" dirty="0"/>
              <a:t> </a:t>
            </a:r>
            <a:r>
              <a:rPr lang="en-US" b="0" dirty="0" err="1"/>
              <a:t>motivaatioon</a:t>
            </a:r>
            <a:endParaRPr lang="en-US" b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0" dirty="0" err="1"/>
              <a:t>Miksi</a:t>
            </a:r>
            <a:r>
              <a:rPr lang="en-US" b="0" dirty="0"/>
              <a:t> </a:t>
            </a:r>
            <a:r>
              <a:rPr lang="en-US" b="0" dirty="0" err="1"/>
              <a:t>minä</a:t>
            </a:r>
            <a:r>
              <a:rPr lang="en-US" b="0" dirty="0"/>
              <a:t> </a:t>
            </a:r>
            <a:r>
              <a:rPr lang="en-US" b="0" dirty="0" err="1"/>
              <a:t>opiskelen</a:t>
            </a:r>
            <a:r>
              <a:rPr lang="en-US" b="0" dirty="0"/>
              <a:t>?- </a:t>
            </a:r>
            <a:r>
              <a:rPr lang="en-US" b="0" dirty="0" err="1"/>
              <a:t>ulkoinen</a:t>
            </a:r>
            <a:r>
              <a:rPr lang="en-US" b="0" dirty="0"/>
              <a:t> ja </a:t>
            </a:r>
            <a:r>
              <a:rPr lang="en-US" b="0" dirty="0" err="1"/>
              <a:t>sisäinen</a:t>
            </a:r>
            <a:r>
              <a:rPr lang="en-US" b="0" dirty="0"/>
              <a:t> </a:t>
            </a:r>
            <a:r>
              <a:rPr lang="en-US" b="0" dirty="0" err="1"/>
              <a:t>motivaatio</a:t>
            </a:r>
            <a:endParaRPr lang="en-US" b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0" dirty="0"/>
              <a:t>On </a:t>
            </a:r>
            <a:r>
              <a:rPr lang="en-US" b="0" dirty="0" err="1"/>
              <a:t>usein</a:t>
            </a:r>
            <a:r>
              <a:rPr lang="en-US" b="0" dirty="0"/>
              <a:t> </a:t>
            </a:r>
            <a:r>
              <a:rPr lang="en-US" b="0" dirty="0" err="1"/>
              <a:t>yhteydessä</a:t>
            </a:r>
            <a:r>
              <a:rPr lang="en-US" b="0" dirty="0"/>
              <a:t> </a:t>
            </a:r>
            <a:r>
              <a:rPr lang="en-US" b="0" dirty="0" err="1"/>
              <a:t>jaksamiseen</a:t>
            </a:r>
            <a:r>
              <a:rPr lang="en-US" b="0" dirty="0"/>
              <a:t>- </a:t>
            </a:r>
            <a:r>
              <a:rPr lang="en-US" b="0" dirty="0" err="1"/>
              <a:t>ovatko</a:t>
            </a:r>
            <a:r>
              <a:rPr lang="en-US" b="0" dirty="0"/>
              <a:t> </a:t>
            </a:r>
            <a:r>
              <a:rPr lang="en-US" b="0" dirty="0" err="1"/>
              <a:t>energiatasot</a:t>
            </a:r>
            <a:r>
              <a:rPr lang="en-US" b="0" dirty="0"/>
              <a:t> </a:t>
            </a:r>
            <a:r>
              <a:rPr lang="en-US" b="0" dirty="0" err="1"/>
              <a:t>kunnossa</a:t>
            </a:r>
            <a:r>
              <a:rPr lang="en-US" b="0" dirty="0"/>
              <a:t>?</a:t>
            </a:r>
            <a:endParaRPr lang="fi-FI" b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0" dirty="0" err="1"/>
              <a:t>Yhdessä</a:t>
            </a:r>
            <a:r>
              <a:rPr lang="en-US" b="0" dirty="0"/>
              <a:t> </a:t>
            </a:r>
            <a:r>
              <a:rPr lang="en-US" b="0" dirty="0" err="1"/>
              <a:t>opiskelu</a:t>
            </a:r>
            <a:r>
              <a:rPr lang="en-US" b="0" dirty="0"/>
              <a:t> </a:t>
            </a:r>
            <a:r>
              <a:rPr lang="en-US" b="0" dirty="0" err="1"/>
              <a:t>virittää</a:t>
            </a:r>
            <a:r>
              <a:rPr lang="en-US" b="0" dirty="0"/>
              <a:t> </a:t>
            </a:r>
            <a:r>
              <a:rPr lang="en-US" b="0" dirty="0" err="1"/>
              <a:t>motivaatiota</a:t>
            </a:r>
            <a:r>
              <a:rPr lang="en-US" b="0" dirty="0"/>
              <a:t>!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15299424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D25E8-4A3B-4EA5-9BB0-6F4D3F947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Yhdessä opiskelu syventää osaamista</a:t>
            </a:r>
            <a:br>
              <a:rPr lang="fi-FI" b="0" dirty="0"/>
            </a:b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4B897-2001-4EF9-8575-A33B21601AB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68312" y="1068512"/>
            <a:ext cx="8207376" cy="3986373"/>
          </a:xfrm>
        </p:spPr>
        <p:txBody>
          <a:bodyPr>
            <a:normAutofit fontScale="47500" lnSpcReduction="20000"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000" dirty="0" err="1"/>
              <a:t>Opiskele</a:t>
            </a:r>
            <a:r>
              <a:rPr lang="en-US" sz="5000" dirty="0"/>
              <a:t> </a:t>
            </a:r>
            <a:r>
              <a:rPr lang="en-US" sz="5000" dirty="0" err="1"/>
              <a:t>yhdessä</a:t>
            </a:r>
            <a:endParaRPr lang="en-US" sz="5000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sz="5000" b="0" dirty="0"/>
              <a:t>Voit kysyä muilta, kun jäät laskun kanssa jumiin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sz="5000" b="0" dirty="0"/>
              <a:t>Muiden opettaminen on tehokas tapa oppia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sz="5000" b="0" dirty="0"/>
              <a:t>Kavereille jakaminen usein helpottaa, jos stressaa</a:t>
            </a:r>
          </a:p>
          <a:p>
            <a:pPr marL="237600" lvl="1" indent="0">
              <a:buNone/>
            </a:pPr>
            <a:endParaRPr lang="fi-FI" sz="5000" b="0" dirty="0"/>
          </a:p>
          <a:p>
            <a:pPr marL="675181" indent="-685800">
              <a:buFont typeface="Wingdings" panose="05000000000000000000" pitchFamily="2" charset="2"/>
              <a:buChar char="Ø"/>
            </a:pPr>
            <a:r>
              <a:rPr lang="fi-FI" sz="5000" dirty="0"/>
              <a:t>Tutustuminen tapahtuu vuorovaikutuksessa</a:t>
            </a:r>
          </a:p>
          <a:p>
            <a:pPr marL="923400" lvl="1" indent="-685800">
              <a:buFont typeface="Arial" panose="020B0604020202020204" pitchFamily="34" charset="0"/>
              <a:buChar char="•"/>
            </a:pPr>
            <a:r>
              <a:rPr lang="fi-FI" sz="5000" b="0" dirty="0"/>
              <a:t>Ole avoin ja jaa kokemuksiasi</a:t>
            </a:r>
          </a:p>
          <a:p>
            <a:pPr marL="923400" lvl="1" indent="-685800">
              <a:buFont typeface="Arial" panose="020B0604020202020204" pitchFamily="34" charset="0"/>
              <a:buChar char="•"/>
            </a:pPr>
            <a:r>
              <a:rPr lang="fi-FI" sz="5000" b="0" dirty="0"/>
              <a:t>Ole kiinnostunut ja kysy</a:t>
            </a:r>
          </a:p>
          <a:p>
            <a:pPr marL="923400" lvl="1" indent="-685800">
              <a:buFont typeface="Arial" panose="020B0604020202020204" pitchFamily="34" charset="0"/>
              <a:buChar char="•"/>
            </a:pPr>
            <a:r>
              <a:rPr lang="fi-FI" sz="5000" b="0" dirty="0"/>
              <a:t>Ota osaa </a:t>
            </a:r>
            <a:r>
              <a:rPr lang="fi-FI" sz="5000" b="0" dirty="0" err="1"/>
              <a:t>laskareihin</a:t>
            </a:r>
            <a:r>
              <a:rPr lang="fi-FI" sz="5000" b="0" dirty="0"/>
              <a:t>, tapahtumiin, harrastuksiin… </a:t>
            </a:r>
          </a:p>
          <a:p>
            <a:pPr marL="923400" lvl="1" indent="-685800">
              <a:buFont typeface="Arial" panose="020B0604020202020204" pitchFamily="34" charset="0"/>
              <a:buChar char="•"/>
            </a:pPr>
            <a:r>
              <a:rPr lang="fi-FI" sz="5000" b="0" dirty="0"/>
              <a:t>Uusiin ihmisiin tutustuminen saa jännittää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339013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A600F-03EC-4F4B-8966-A7CC1D3DD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/>
              <a:t>Millainen</a:t>
            </a:r>
            <a:r>
              <a:rPr lang="en-US" sz="4400" dirty="0"/>
              <a:t> </a:t>
            </a:r>
            <a:r>
              <a:rPr lang="en-US" sz="4400" dirty="0" err="1"/>
              <a:t>valmentaja</a:t>
            </a:r>
            <a:r>
              <a:rPr lang="en-US" sz="4400" dirty="0"/>
              <a:t> </a:t>
            </a:r>
            <a:r>
              <a:rPr lang="en-US" sz="4400" dirty="0" err="1"/>
              <a:t>olen</a:t>
            </a:r>
            <a:r>
              <a:rPr lang="en-US" sz="4400" dirty="0"/>
              <a:t> </a:t>
            </a:r>
            <a:r>
              <a:rPr lang="en-US" sz="4400" dirty="0" err="1"/>
              <a:t>itselleni</a:t>
            </a:r>
            <a:r>
              <a:rPr lang="en-US" sz="4400" dirty="0"/>
              <a:t> </a:t>
            </a:r>
            <a:r>
              <a:rPr lang="en-US" sz="4400" dirty="0" err="1"/>
              <a:t>opinnoissa</a:t>
            </a:r>
            <a:r>
              <a:rPr lang="en-US" sz="4400" dirty="0"/>
              <a:t>?</a:t>
            </a:r>
            <a:br>
              <a:rPr lang="en-US" sz="4400" dirty="0"/>
            </a:br>
            <a:br>
              <a:rPr lang="en-US" sz="4400" dirty="0"/>
            </a:br>
            <a:endParaRPr lang="fi-FI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A77B7A-9565-48D1-B371-E2B72F2D4E3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055227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4E69C-85A2-44B8-8FD9-7378390BF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Uskomukset</a:t>
            </a:r>
            <a:r>
              <a:rPr lang="en-US" dirty="0">
                <a:solidFill>
                  <a:schemeClr val="tx1"/>
                </a:solidFill>
              </a:rPr>
              <a:t> ja </a:t>
            </a:r>
            <a:r>
              <a:rPr lang="en-US" dirty="0" err="1">
                <a:solidFill>
                  <a:schemeClr val="tx1"/>
                </a:solidFill>
              </a:rPr>
              <a:t>ajatukset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oppimisen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esteinä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9A9930-635B-41FD-8051-9D7799754439}"/>
              </a:ext>
            </a:extLst>
          </p:cNvPr>
          <p:cNvSpPr/>
          <p:nvPr/>
        </p:nvSpPr>
        <p:spPr>
          <a:xfrm>
            <a:off x="468313" y="1329267"/>
            <a:ext cx="8207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latin typeface="Arial" panose="020B0604020202020204" pitchFamily="34" charset="0"/>
              </a:rPr>
              <a:t>​</a:t>
            </a:r>
          </a:p>
          <a:p>
            <a:pPr fontAlgn="base"/>
            <a:r>
              <a:rPr lang="en-US" dirty="0">
                <a:latin typeface="Arial" panose="020B0604020202020204" pitchFamily="34" charset="0"/>
              </a:rPr>
              <a:t>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2C3B89-9051-477A-8753-AE65725A1DA1}"/>
              </a:ext>
            </a:extLst>
          </p:cNvPr>
          <p:cNvSpPr txBox="1"/>
          <p:nvPr/>
        </p:nvSpPr>
        <p:spPr>
          <a:xfrm>
            <a:off x="541867" y="1329266"/>
            <a:ext cx="8207376" cy="3416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r>
              <a:rPr lang="en-US" sz="2400" b="1" dirty="0" err="1"/>
              <a:t>Joskus</a:t>
            </a:r>
            <a:r>
              <a:rPr lang="en-US" sz="2400" b="1" dirty="0"/>
              <a:t> </a:t>
            </a:r>
            <a:r>
              <a:rPr lang="en-US" sz="2400" b="1" dirty="0" err="1"/>
              <a:t>omat</a:t>
            </a:r>
            <a:r>
              <a:rPr lang="en-US" sz="2400" b="1" dirty="0"/>
              <a:t> </a:t>
            </a:r>
            <a:r>
              <a:rPr lang="en-US" sz="2400" b="1" dirty="0" err="1"/>
              <a:t>ajatukset</a:t>
            </a:r>
            <a:r>
              <a:rPr lang="en-US" sz="2400" b="1" dirty="0"/>
              <a:t> </a:t>
            </a:r>
            <a:r>
              <a:rPr lang="en-US" sz="2400" b="1" dirty="0" err="1"/>
              <a:t>voivat</a:t>
            </a:r>
            <a:r>
              <a:rPr lang="en-US" sz="2400" b="1" dirty="0"/>
              <a:t> olla </a:t>
            </a:r>
            <a:r>
              <a:rPr lang="en-US" sz="2400" b="1" dirty="0" err="1"/>
              <a:t>pahimpia</a:t>
            </a:r>
            <a:r>
              <a:rPr lang="en-US" sz="2400" b="1" dirty="0"/>
              <a:t> </a:t>
            </a:r>
            <a:r>
              <a:rPr lang="en-US" sz="2400" b="1" dirty="0" err="1"/>
              <a:t>vihollisia</a:t>
            </a:r>
            <a:r>
              <a:rPr lang="en-US" sz="24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”En saa opintojani hallintaan”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”En kestä, jos epäonnistun tentissä!”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”Olen varma, että kaikki muut pärjää paremmin kuin minä”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”En ole riittävän fiksu”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r>
              <a:rPr lang="fi-FI" sz="2400" dirty="0"/>
              <a:t>Monilla meistä on itsekriittisiä ajatuksia – nämä voivat saada meidät suorittamaan stressaantuneina tai välttelemään…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23800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0C13D-D9EA-4256-A839-396DCF81E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Itsemyötätunto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50AEA-D6BB-4449-82B7-39B08990D8E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68312" y="996593"/>
            <a:ext cx="8207376" cy="3945277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b="0" dirty="0"/>
              <a:t>Itsemyötätunto tarkoittaa ystävällistä suhtautumista omaan itseen ja aktiivisia omien arvojen mukaisia tekoja </a:t>
            </a:r>
          </a:p>
          <a:p>
            <a:endParaRPr lang="fi-FI" sz="22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b="0" dirty="0"/>
              <a:t>Kun ihminen kohtaa vaikeuksia tai kärsimystä:</a:t>
            </a:r>
          </a:p>
          <a:p>
            <a:pPr marL="705419" lvl="1" indent="-457200">
              <a:buAutoNum type="arabicPeriod"/>
            </a:pPr>
            <a:r>
              <a:rPr lang="fi-FI" sz="2200" b="0" dirty="0"/>
              <a:t>Kykenee osoittamaan itselle myötätuntoa (</a:t>
            </a:r>
            <a:r>
              <a:rPr lang="fi-FI" sz="2200" b="0" dirty="0" err="1"/>
              <a:t>self-kindness</a:t>
            </a:r>
            <a:r>
              <a:rPr lang="fi-FI" sz="2200" b="0" dirty="0"/>
              <a:t>)</a:t>
            </a:r>
          </a:p>
          <a:p>
            <a:pPr marL="705419" lvl="1" indent="-457200">
              <a:buAutoNum type="arabicPeriod"/>
            </a:pPr>
            <a:r>
              <a:rPr lang="fi-FI" sz="2200" b="0" dirty="0"/>
              <a:t>Huomaa kivun ja pystyy olemaan läsnä sen kanssa (</a:t>
            </a:r>
            <a:r>
              <a:rPr lang="fi-FI" sz="2200" b="0" dirty="0" err="1"/>
              <a:t>mindfulness</a:t>
            </a:r>
            <a:r>
              <a:rPr lang="fi-FI" sz="2200" b="0" dirty="0"/>
              <a:t>)</a:t>
            </a:r>
          </a:p>
          <a:p>
            <a:pPr marL="705419" lvl="1" indent="-457200">
              <a:buAutoNum type="arabicPeriod"/>
            </a:pPr>
            <a:r>
              <a:rPr lang="fi-FI" sz="2200" b="0" dirty="0"/>
              <a:t>Tuntee yhteenkuuluvuutta muiden ihmisten kanssa (</a:t>
            </a:r>
            <a:r>
              <a:rPr lang="fi-FI" sz="2200" b="0" dirty="0" err="1"/>
              <a:t>common</a:t>
            </a:r>
            <a:r>
              <a:rPr lang="fi-FI" sz="2200" b="0" dirty="0"/>
              <a:t> </a:t>
            </a:r>
            <a:r>
              <a:rPr lang="fi-FI" sz="2200" b="0" dirty="0" err="1"/>
              <a:t>humanity</a:t>
            </a:r>
            <a:r>
              <a:rPr lang="fi-FI" sz="2200" b="0" dirty="0"/>
              <a:t>)</a:t>
            </a:r>
          </a:p>
          <a:p>
            <a:pPr lvl="1" indent="0">
              <a:buNone/>
            </a:pPr>
            <a:endParaRPr lang="fi-FI" sz="22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b="0" dirty="0"/>
              <a:t>Taito, jota voi harjoitella: </a:t>
            </a:r>
            <a:r>
              <a:rPr lang="en-US" sz="2000" dirty="0">
                <a:hlinkClick r:id="rId3"/>
              </a:rPr>
              <a:t>Course: Power of Imperfection (</a:t>
            </a:r>
            <a:r>
              <a:rPr lang="en-US" sz="2000" dirty="0" err="1">
                <a:hlinkClick r:id="rId3"/>
              </a:rPr>
              <a:t>itseopiskelu</a:t>
            </a:r>
            <a:r>
              <a:rPr lang="en-US" sz="2000" dirty="0">
                <a:hlinkClick r:id="rId3"/>
              </a:rPr>
              <a:t>) (aalto.fi)</a:t>
            </a:r>
            <a:endParaRPr lang="fi-FI" sz="22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200" b="0" dirty="0"/>
          </a:p>
        </p:txBody>
      </p:sp>
    </p:spTree>
    <p:extLst>
      <p:ext uri="{BB962C8B-B14F-4D97-AF65-F5344CB8AC3E}">
        <p14:creationId xmlns:p14="http://schemas.microsoft.com/office/powerpoint/2010/main" val="25073206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5893430-0019-EC6A-D2B2-84F7A6A69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2" y="1657740"/>
            <a:ext cx="3319478" cy="2694084"/>
          </a:xfrm>
        </p:spPr>
        <p:txBody>
          <a:bodyPr>
            <a:normAutofit fontScale="90000"/>
          </a:bodyPr>
          <a:lstStyle/>
          <a:p>
            <a:r>
              <a:rPr lang="en-US" dirty="0"/>
              <a:t>Starting Point of Wellbeing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5C51285-82DA-FE92-2754-0D41273F59D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68312" y="4531740"/>
            <a:ext cx="3319478" cy="486001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04509B-4198-425B-92CD-1FAF2D259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838" y="-5084"/>
            <a:ext cx="4428162" cy="5759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943639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2A341-7BF8-46E4-82A7-ABD7CB5BB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Opinto</a:t>
            </a:r>
            <a:r>
              <a:rPr lang="en-US" dirty="0"/>
              <a:t>- ja </a:t>
            </a:r>
            <a:r>
              <a:rPr lang="en-US" dirty="0" err="1"/>
              <a:t>uraohjauspsykologien</a:t>
            </a:r>
            <a:r>
              <a:rPr lang="en-US" dirty="0"/>
              <a:t> </a:t>
            </a:r>
            <a:r>
              <a:rPr lang="en-US" dirty="0" err="1"/>
              <a:t>palvelut</a:t>
            </a:r>
            <a:r>
              <a:rPr lang="en-US" dirty="0"/>
              <a:t> </a:t>
            </a:r>
            <a:r>
              <a:rPr lang="en-US" dirty="0" err="1"/>
              <a:t>syksyllä</a:t>
            </a:r>
            <a:r>
              <a:rPr lang="en-US" dirty="0"/>
              <a:t> 2022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845F4-394A-46F1-9EA6-88C5A97EDC7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8207376" cy="3336085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0" dirty="0"/>
              <a:t>Starting Point of Wellbeing: </a:t>
            </a:r>
            <a:r>
              <a:rPr lang="fi-FI" sz="2000" b="0" dirty="0">
                <a:hlinkClick r:id="rId2"/>
              </a:rPr>
              <a:t>https://into.aalto.fi/display/fiopisk/Starting+Point+of+Wellbeing</a:t>
            </a:r>
            <a:endParaRPr lang="fi-FI" sz="2000" b="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0" dirty="0" err="1"/>
              <a:t>Psykologin</a:t>
            </a:r>
            <a:r>
              <a:rPr lang="en-US" sz="2000" b="0" dirty="0"/>
              <a:t> </a:t>
            </a:r>
            <a:r>
              <a:rPr lang="en-US" sz="2000" b="0" dirty="0" err="1"/>
              <a:t>yksilöohjaus</a:t>
            </a:r>
            <a:r>
              <a:rPr lang="en-US" sz="2000" b="0" dirty="0"/>
              <a:t>: </a:t>
            </a:r>
            <a:r>
              <a:rPr lang="fi-FI" sz="2000" b="0" dirty="0">
                <a:hlinkClick r:id="rId3"/>
              </a:rPr>
              <a:t>Opinto- ja uraohjauspsykologit - Opiskelijana Aallossa - Into (aalto.fi)</a:t>
            </a:r>
            <a:endParaRPr lang="en-US" sz="2000" b="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0" dirty="0" err="1"/>
              <a:t>Kurssit</a:t>
            </a:r>
            <a:r>
              <a:rPr lang="en-US" sz="2000" b="0" dirty="0"/>
              <a:t>, </a:t>
            </a:r>
            <a:r>
              <a:rPr lang="en-US" sz="2000" b="0" dirty="0" err="1"/>
              <a:t>työpajat</a:t>
            </a:r>
            <a:r>
              <a:rPr lang="en-US" sz="2000" b="0" dirty="0"/>
              <a:t> ja </a:t>
            </a:r>
            <a:r>
              <a:rPr lang="en-US" sz="2000" b="0" dirty="0" err="1"/>
              <a:t>verkkokurssit</a:t>
            </a:r>
            <a:r>
              <a:rPr lang="en-US" sz="2000" b="0" dirty="0"/>
              <a:t>: </a:t>
            </a:r>
            <a:r>
              <a:rPr lang="fi-FI" sz="2000" b="0" dirty="0">
                <a:hlinkClick r:id="rId4"/>
              </a:rPr>
              <a:t>https://into.aalto.fi/pages/viewpage.action?pageId=328008</a:t>
            </a:r>
            <a:endParaRPr lang="fi-FI" sz="2000" b="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000" b="0" dirty="0"/>
              <a:t>Aallon psykologien podcast Paras hetki päivässä: </a:t>
            </a:r>
            <a:r>
              <a:rPr lang="fi-FI" sz="2000" b="0" dirty="0">
                <a:hlinkClick r:id="rId5"/>
              </a:rPr>
              <a:t>Paras hetki päivässä -podcastit | Aalto-yliopisto</a:t>
            </a:r>
            <a:endParaRPr lang="fi-FI" sz="2000" b="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341229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393B59-494F-4D4E-847C-DDD1735D041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68313" y="1261610"/>
            <a:ext cx="3671888" cy="3336085"/>
          </a:xfrm>
        </p:spPr>
        <p:txBody>
          <a:bodyPr>
            <a:normAutofit/>
          </a:bodyPr>
          <a:lstStyle/>
          <a:p>
            <a:r>
              <a:rPr lang="en-US" sz="3600" dirty="0" err="1"/>
              <a:t>Innostavaa</a:t>
            </a:r>
            <a:r>
              <a:rPr lang="en-US" sz="3600" dirty="0"/>
              <a:t> </a:t>
            </a:r>
            <a:r>
              <a:rPr lang="en-US" sz="3600" dirty="0" err="1"/>
              <a:t>opintojen</a:t>
            </a:r>
            <a:r>
              <a:rPr lang="en-US" sz="3600" dirty="0"/>
              <a:t> </a:t>
            </a:r>
            <a:r>
              <a:rPr lang="en-US" sz="3600" dirty="0" err="1"/>
              <a:t>alkua</a:t>
            </a:r>
            <a:r>
              <a:rPr lang="en-US" sz="3600" dirty="0"/>
              <a:t>!</a:t>
            </a:r>
            <a:endParaRPr lang="fi-FI" sz="3600" dirty="0"/>
          </a:p>
        </p:txBody>
      </p:sp>
      <p:pic>
        <p:nvPicPr>
          <p:cNvPr id="4" name="Picture 3" descr="A picture containing room&#10;&#10;Description automatically generated">
            <a:extLst>
              <a:ext uri="{FF2B5EF4-FFF2-40B4-BE49-F238E27FC236}">
                <a16:creationId xmlns:a16="http://schemas.microsoft.com/office/drawing/2014/main" id="{370E129E-11FD-43F5-B9A9-DECC6AA1B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261" y="100747"/>
            <a:ext cx="4727005" cy="56142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118835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1">
            <a:extLst>
              <a:ext uri="{FF2B5EF4-FFF2-40B4-BE49-F238E27FC236}">
                <a16:creationId xmlns:a16="http://schemas.microsoft.com/office/drawing/2014/main" id="{356AAA2C-D343-4AD9-BC33-1FF301EFB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96" y="1263721"/>
            <a:ext cx="3071973" cy="4068567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tx1"/>
                </a:solidFill>
              </a:rPr>
              <a:t>Millaisin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fiiliksin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aloitat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opinnot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Aallossa</a:t>
            </a:r>
            <a:r>
              <a:rPr lang="en-US" sz="3600" dirty="0">
                <a:solidFill>
                  <a:schemeClr val="tx1"/>
                </a:solidFill>
              </a:rPr>
              <a:t>?</a:t>
            </a: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2700" b="0" dirty="0" err="1">
                <a:solidFill>
                  <a:schemeClr val="tx1"/>
                </a:solidFill>
              </a:rPr>
              <a:t>Kerro</a:t>
            </a:r>
            <a:r>
              <a:rPr lang="en-US" sz="2700" b="0" dirty="0">
                <a:solidFill>
                  <a:schemeClr val="tx1"/>
                </a:solidFill>
              </a:rPr>
              <a:t> </a:t>
            </a:r>
            <a:r>
              <a:rPr lang="en-US" sz="2700" b="0" dirty="0" err="1">
                <a:solidFill>
                  <a:schemeClr val="tx1"/>
                </a:solidFill>
              </a:rPr>
              <a:t>vieruskaverille</a:t>
            </a:r>
            <a:r>
              <a:rPr lang="en-US" sz="2700" b="0" dirty="0">
                <a:solidFill>
                  <a:schemeClr val="tx1"/>
                </a:solidFill>
              </a:rPr>
              <a:t>, </a:t>
            </a:r>
            <a:r>
              <a:rPr lang="en-US" sz="2700" b="0" dirty="0" err="1">
                <a:solidFill>
                  <a:schemeClr val="tx1"/>
                </a:solidFill>
              </a:rPr>
              <a:t>mikä</a:t>
            </a:r>
            <a:r>
              <a:rPr lang="en-US" sz="2700" b="0" dirty="0">
                <a:solidFill>
                  <a:schemeClr val="tx1"/>
                </a:solidFill>
              </a:rPr>
              <a:t> </a:t>
            </a:r>
            <a:r>
              <a:rPr lang="en-US" sz="2700" b="0" dirty="0" err="1">
                <a:solidFill>
                  <a:schemeClr val="tx1"/>
                </a:solidFill>
              </a:rPr>
              <a:t>lammas</a:t>
            </a:r>
            <a:r>
              <a:rPr lang="en-US" sz="2700" b="0" dirty="0">
                <a:solidFill>
                  <a:schemeClr val="tx1"/>
                </a:solidFill>
              </a:rPr>
              <a:t> </a:t>
            </a:r>
            <a:r>
              <a:rPr lang="en-US" sz="2700" b="0" dirty="0" err="1">
                <a:solidFill>
                  <a:schemeClr val="tx1"/>
                </a:solidFill>
              </a:rPr>
              <a:t>kuvastaa</a:t>
            </a:r>
            <a:r>
              <a:rPr lang="en-US" sz="2700" b="0" dirty="0">
                <a:solidFill>
                  <a:schemeClr val="tx1"/>
                </a:solidFill>
              </a:rPr>
              <a:t> </a:t>
            </a:r>
            <a:r>
              <a:rPr lang="en-US" sz="2700" b="0" dirty="0" err="1">
                <a:solidFill>
                  <a:schemeClr val="tx1"/>
                </a:solidFill>
              </a:rPr>
              <a:t>fiiliksiäisi</a:t>
            </a:r>
            <a:r>
              <a:rPr lang="en-US" sz="2700" b="0" dirty="0">
                <a:solidFill>
                  <a:schemeClr val="tx1"/>
                </a:solidFill>
              </a:rPr>
              <a:t> </a:t>
            </a:r>
            <a:r>
              <a:rPr lang="en-US" sz="2700" b="0" dirty="0" err="1">
                <a:solidFill>
                  <a:schemeClr val="tx1"/>
                </a:solidFill>
              </a:rPr>
              <a:t>uusia</a:t>
            </a:r>
            <a:r>
              <a:rPr lang="en-US" sz="2700" b="0" dirty="0">
                <a:solidFill>
                  <a:schemeClr val="tx1"/>
                </a:solidFill>
              </a:rPr>
              <a:t> </a:t>
            </a:r>
            <a:r>
              <a:rPr lang="en-US" sz="2700" b="0" dirty="0" err="1">
                <a:solidFill>
                  <a:schemeClr val="tx1"/>
                </a:solidFill>
              </a:rPr>
              <a:t>opintoja</a:t>
            </a:r>
            <a:r>
              <a:rPr lang="en-US" sz="2700" b="0" dirty="0">
                <a:solidFill>
                  <a:schemeClr val="tx1"/>
                </a:solidFill>
              </a:rPr>
              <a:t> </a:t>
            </a:r>
            <a:r>
              <a:rPr lang="en-US" sz="2700" b="0" dirty="0" err="1">
                <a:solidFill>
                  <a:schemeClr val="tx1"/>
                </a:solidFill>
              </a:rPr>
              <a:t>kohtaan</a:t>
            </a:r>
            <a:r>
              <a:rPr lang="en-US" sz="2700" b="0" dirty="0">
                <a:solidFill>
                  <a:schemeClr val="tx1"/>
                </a:solidFill>
              </a:rPr>
              <a:t> ja </a:t>
            </a:r>
            <a:r>
              <a:rPr lang="en-US" sz="2700" b="0" dirty="0" err="1">
                <a:solidFill>
                  <a:schemeClr val="tx1"/>
                </a:solidFill>
              </a:rPr>
              <a:t>miksi</a:t>
            </a:r>
            <a:endParaRPr lang="en-US" sz="27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8" name="Content Placeholder 4"/>
          <p:cNvSpPr>
            <a:spLocks noGrp="1"/>
          </p:cNvSpPr>
          <p:nvPr>
            <p:ph type="body" sz="quarter" idx="1"/>
          </p:nvPr>
        </p:nvSpPr>
        <p:spPr>
          <a:xfrm>
            <a:off x="468312" y="4531740"/>
            <a:ext cx="3319478" cy="486001"/>
          </a:xfrm>
        </p:spPr>
        <p:txBody>
          <a:bodyPr>
            <a:normAutofit/>
          </a:bodyPr>
          <a:lstStyle/>
          <a:p>
            <a:pPr defTabSz="434340">
              <a:spcBef>
                <a:spcPts val="400"/>
              </a:spcBef>
              <a:defRPr sz="1710"/>
            </a:pPr>
            <a:endParaRPr lang="fi-FI" sz="1710" dirty="0"/>
          </a:p>
          <a:p>
            <a:pPr marL="285750" indent="-285750" defTabSz="434340">
              <a:spcBef>
                <a:spcPts val="400"/>
              </a:spcBef>
              <a:buFont typeface="Arial" panose="020B0604020202020204" pitchFamily="34" charset="0"/>
              <a:buChar char="•"/>
              <a:defRPr sz="1710"/>
            </a:pPr>
            <a:endParaRPr lang="fi-FI" sz="1710" dirty="0"/>
          </a:p>
          <a:p>
            <a:pPr defTabSz="434340">
              <a:spcBef>
                <a:spcPts val="400"/>
              </a:spcBef>
              <a:defRPr sz="1710"/>
            </a:pPr>
            <a:endParaRPr lang="fi-FI" sz="171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499D13-040F-479C-B8D7-FF68DB33B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148" y="0"/>
            <a:ext cx="5566266" cy="567635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BF85F-0693-49CA-8E32-732E2D7E1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2" y="224017"/>
            <a:ext cx="8207376" cy="621033"/>
          </a:xfrm>
        </p:spPr>
        <p:txBody>
          <a:bodyPr/>
          <a:lstStyle/>
          <a:p>
            <a:r>
              <a:rPr lang="en-US" dirty="0" err="1"/>
              <a:t>Opiskelijaelämä</a:t>
            </a:r>
            <a:r>
              <a:rPr lang="en-US" dirty="0"/>
              <a:t>- </a:t>
            </a:r>
            <a:r>
              <a:rPr lang="en-US" dirty="0" err="1"/>
              <a:t>uusi</a:t>
            </a:r>
            <a:r>
              <a:rPr lang="en-US" dirty="0"/>
              <a:t> </a:t>
            </a:r>
            <a:r>
              <a:rPr lang="en-US" dirty="0" err="1"/>
              <a:t>elämänvaihe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21D75-D44B-4165-BF00-7CC072017B2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68312" y="1017142"/>
            <a:ext cx="7545531" cy="381171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0" dirty="0"/>
              <a:t>Oman elämän rakentaminen, kun on muuttanut omilleen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0" dirty="0"/>
              <a:t>Tekemisen paljous Otaniemessä – mihin kaikkeen lähden ja ehdin mukaan?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0" dirty="0"/>
              <a:t>Uudet opiskelutaidot yliopisto-opinnoissa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0" dirty="0"/>
              <a:t>Miten omat vaatimukset ja tavoitteet tulisi sopeuttaa yliopisto-opiskeluun? - Vertailukohta</a:t>
            </a:r>
          </a:p>
          <a:p>
            <a:endParaRPr lang="fi-FI" sz="2400" b="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91748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47766-5BD0-449E-887A-7F8895274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Mistä</a:t>
            </a:r>
            <a:r>
              <a:rPr lang="en-US" dirty="0"/>
              <a:t> </a:t>
            </a:r>
            <a:r>
              <a:rPr lang="en-US" dirty="0" err="1"/>
              <a:t>tunnistaa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opiskelija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hyvin</a:t>
            </a:r>
            <a:r>
              <a:rPr lang="en-US" dirty="0"/>
              <a:t>?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51055-3619-4882-97DE-5371A6543C2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68311" y="1407560"/>
            <a:ext cx="7925675" cy="3190135"/>
          </a:xfrm>
        </p:spPr>
        <p:txBody>
          <a:bodyPr/>
          <a:lstStyle/>
          <a:p>
            <a:r>
              <a:rPr lang="fi-FI" sz="2800" b="0" dirty="0"/>
              <a:t>1. Energia, aikaansaaminen</a:t>
            </a:r>
          </a:p>
          <a:p>
            <a:r>
              <a:rPr lang="fi-FI" sz="2800" b="0" dirty="0"/>
              <a:t>2. Motivaatio</a:t>
            </a:r>
          </a:p>
          <a:p>
            <a:r>
              <a:rPr lang="fi-FI" sz="2800" b="0" dirty="0"/>
              <a:t>3. Itseluottamus: usko, että onnistuu opiskelussa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726123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5B7AE-9793-4523-8D91-6F75F24C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/>
              <a:t>Energia</a:t>
            </a:r>
            <a:r>
              <a:rPr lang="en-US" sz="5400" dirty="0"/>
              <a:t> ja </a:t>
            </a:r>
            <a:r>
              <a:rPr lang="en-US" sz="5400" dirty="0" err="1"/>
              <a:t>aikaansaaminen</a:t>
            </a:r>
            <a:br>
              <a:rPr lang="en-US" sz="5400" dirty="0"/>
            </a:br>
            <a:br>
              <a:rPr lang="en-US" sz="5400" dirty="0"/>
            </a:br>
            <a:endParaRPr lang="fi-FI" sz="5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32D3F-09D4-40AC-A543-3CDD6886FFB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993780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2ED30-A3FD-4FB7-A7B3-0B7E969D2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1" y="265113"/>
            <a:ext cx="8459932" cy="996499"/>
          </a:xfrm>
        </p:spPr>
        <p:txBody>
          <a:bodyPr/>
          <a:lstStyle/>
          <a:p>
            <a:r>
              <a:rPr lang="en-US" dirty="0" err="1"/>
              <a:t>Itsensäjohtaminen</a:t>
            </a:r>
            <a:r>
              <a:rPr lang="en-US" dirty="0"/>
              <a:t> </a:t>
            </a:r>
            <a:r>
              <a:rPr lang="en-US" dirty="0" err="1"/>
              <a:t>tukee</a:t>
            </a:r>
            <a:r>
              <a:rPr lang="en-US" dirty="0"/>
              <a:t> </a:t>
            </a:r>
            <a:r>
              <a:rPr lang="en-US" dirty="0" err="1"/>
              <a:t>hyvinvointia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19DA21-418B-438A-8B28-91097376E4A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68311" y="1261612"/>
            <a:ext cx="8326368" cy="395393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err="1"/>
              <a:t>Rakenna</a:t>
            </a:r>
            <a:r>
              <a:rPr lang="en-US" sz="2400" dirty="0"/>
              <a:t> </a:t>
            </a:r>
            <a:r>
              <a:rPr lang="en-US" sz="2400" dirty="0" err="1"/>
              <a:t>rytmi</a:t>
            </a:r>
            <a:endParaRPr lang="en-US" sz="2400" dirty="0"/>
          </a:p>
          <a:p>
            <a:pPr marL="591119" lvl="1" indent="-342900">
              <a:buFont typeface="Arial" panose="020B0604020202020204" pitchFamily="34" charset="0"/>
              <a:buChar char="•"/>
            </a:pPr>
            <a:r>
              <a:rPr lang="en-US" sz="2400" b="0" dirty="0" err="1"/>
              <a:t>Opiskelu</a:t>
            </a:r>
            <a:r>
              <a:rPr lang="en-US" sz="2400" b="0" dirty="0"/>
              <a:t>- ja </a:t>
            </a:r>
            <a:r>
              <a:rPr lang="en-US" sz="2400" b="0" dirty="0" err="1"/>
              <a:t>vapaa-ajan</a:t>
            </a:r>
            <a:r>
              <a:rPr lang="en-US" sz="2400" b="0" dirty="0"/>
              <a:t> </a:t>
            </a:r>
            <a:r>
              <a:rPr lang="en-US" sz="2400" b="0" dirty="0" err="1"/>
              <a:t>erottaminen</a:t>
            </a:r>
            <a:r>
              <a:rPr lang="en-US" sz="2400" b="0" dirty="0"/>
              <a:t> </a:t>
            </a:r>
            <a:r>
              <a:rPr lang="en-US" sz="2400" b="0" dirty="0" err="1"/>
              <a:t>toisistaan</a:t>
            </a:r>
            <a:endParaRPr lang="en-US" sz="2400" b="0" dirty="0"/>
          </a:p>
          <a:p>
            <a:pPr marL="591119" lvl="1" indent="-342900">
              <a:buFont typeface="Arial" panose="020B0604020202020204" pitchFamily="34" charset="0"/>
              <a:buChar char="•"/>
            </a:pPr>
            <a:r>
              <a:rPr lang="en-US" sz="2400" b="0" dirty="0" err="1"/>
              <a:t>Rutiinit</a:t>
            </a:r>
            <a:r>
              <a:rPr lang="en-US" sz="2400" b="0" dirty="0"/>
              <a:t> </a:t>
            </a:r>
            <a:r>
              <a:rPr lang="en-US" sz="2400" b="0" dirty="0" err="1"/>
              <a:t>säästävät</a:t>
            </a:r>
            <a:r>
              <a:rPr lang="en-US" sz="2400" b="0" dirty="0"/>
              <a:t> </a:t>
            </a:r>
            <a:r>
              <a:rPr lang="en-US" sz="2400" b="0" dirty="0" err="1"/>
              <a:t>energiaa</a:t>
            </a:r>
            <a:endParaRPr lang="en-US" sz="2400" b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err="1"/>
              <a:t>Testaa</a:t>
            </a:r>
            <a:r>
              <a:rPr lang="en-US" sz="2400" dirty="0"/>
              <a:t> </a:t>
            </a:r>
            <a:r>
              <a:rPr lang="en-US" sz="2400" dirty="0" err="1"/>
              <a:t>missä</a:t>
            </a:r>
            <a:r>
              <a:rPr lang="en-US" sz="2400" dirty="0"/>
              <a:t> ja </a:t>
            </a:r>
            <a:r>
              <a:rPr lang="en-US" sz="2400" dirty="0" err="1"/>
              <a:t>mihin</a:t>
            </a:r>
            <a:r>
              <a:rPr lang="en-US" sz="2400" dirty="0"/>
              <a:t> </a:t>
            </a:r>
            <a:r>
              <a:rPr lang="en-US" sz="2400" dirty="0" err="1"/>
              <a:t>aikaan</a:t>
            </a:r>
            <a:r>
              <a:rPr lang="en-US" sz="2400" dirty="0"/>
              <a:t> </a:t>
            </a:r>
            <a:r>
              <a:rPr lang="en-US" sz="2400" dirty="0" err="1"/>
              <a:t>sinä</a:t>
            </a:r>
            <a:r>
              <a:rPr lang="en-US" sz="2400" dirty="0"/>
              <a:t> </a:t>
            </a:r>
            <a:r>
              <a:rPr lang="en-US" sz="2400" dirty="0" err="1"/>
              <a:t>pystyt</a:t>
            </a:r>
            <a:r>
              <a:rPr lang="en-US" sz="2400" dirty="0"/>
              <a:t> </a:t>
            </a:r>
            <a:r>
              <a:rPr lang="en-US" sz="2400" dirty="0" err="1"/>
              <a:t>keskittymään</a:t>
            </a:r>
            <a:r>
              <a:rPr lang="en-US" sz="2400" dirty="0"/>
              <a:t> </a:t>
            </a:r>
            <a:r>
              <a:rPr lang="en-US" sz="2400" dirty="0" err="1"/>
              <a:t>parhaiten</a:t>
            </a:r>
            <a:endParaRPr lang="en-US" sz="2400" dirty="0"/>
          </a:p>
          <a:p>
            <a:pPr marL="591119" lvl="1" indent="-342900">
              <a:buFont typeface="Arial" panose="020B0604020202020204" pitchFamily="34" charset="0"/>
              <a:buChar char="•"/>
            </a:pPr>
            <a:r>
              <a:rPr lang="en-US" sz="2400" b="0" dirty="0" err="1"/>
              <a:t>Vältä</a:t>
            </a:r>
            <a:r>
              <a:rPr lang="en-US" sz="2400" b="0" dirty="0"/>
              <a:t> </a:t>
            </a:r>
            <a:r>
              <a:rPr lang="en-US" sz="2400" b="0" dirty="0" err="1"/>
              <a:t>keskeytyksiä</a:t>
            </a:r>
            <a:r>
              <a:rPr lang="en-US" sz="2400" b="0" dirty="0"/>
              <a:t> ja </a:t>
            </a:r>
            <a:r>
              <a:rPr lang="en-US" sz="2400" b="0" dirty="0" err="1"/>
              <a:t>häiriöitä</a:t>
            </a:r>
            <a:endParaRPr lang="en-US" sz="2400" b="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i-FI" sz="2400" dirty="0"/>
              <a:t>Aikataulutus ja tavoitteet</a:t>
            </a:r>
          </a:p>
          <a:p>
            <a:pPr marL="705419" lvl="1" indent="-457200">
              <a:buFont typeface="Arial" panose="020B0604020202020204" pitchFamily="34" charset="0"/>
              <a:buChar char="•"/>
            </a:pPr>
            <a:r>
              <a:rPr lang="fi-FI" sz="2400" b="0" dirty="0"/>
              <a:t>Mitkä ovat tämän päivän tärkeimmät asiat?</a:t>
            </a:r>
          </a:p>
          <a:p>
            <a:pPr marL="705419" lvl="1" indent="-457200">
              <a:buFont typeface="Arial" panose="020B0604020202020204" pitchFamily="34" charset="0"/>
              <a:buChar char="•"/>
            </a:pPr>
            <a:endParaRPr lang="fi-FI" sz="2600" b="0" dirty="0"/>
          </a:p>
          <a:p>
            <a:pPr marL="580500" lvl="1" indent="-342900">
              <a:buFont typeface="Wingdings" panose="05000000000000000000" pitchFamily="2" charset="2"/>
              <a:buChar char="Ø"/>
            </a:pPr>
            <a:endParaRPr lang="fi-FI" sz="2900" dirty="0"/>
          </a:p>
          <a:p>
            <a:pPr marL="591119" lvl="1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361667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912DF-4513-43AA-9FCB-2739C746D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Tunnista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vireystila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971F6-BC35-40DE-BEBB-A7146504480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68312" y="863029"/>
            <a:ext cx="8207376" cy="4068567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AutoNum type="arabicPeriod"/>
            </a:pPr>
            <a:r>
              <a:rPr lang="en-US" dirty="0" err="1"/>
              <a:t>Ylivireys</a:t>
            </a:r>
            <a:endParaRPr lang="en-US" dirty="0"/>
          </a:p>
          <a:p>
            <a:br>
              <a:rPr lang="fi-FI" dirty="0"/>
            </a:br>
            <a:r>
              <a:rPr lang="fi-FI" b="0" dirty="0"/>
              <a:t>Vaikea pysähtyä ja hengähtää</a:t>
            </a:r>
            <a:br>
              <a:rPr lang="fi-FI" dirty="0"/>
            </a:br>
            <a:r>
              <a:rPr lang="fi-FI" b="0" dirty="0"/>
              <a:t>Tauot jäävät väliin</a:t>
            </a:r>
            <a:br>
              <a:rPr lang="fi-FI" dirty="0"/>
            </a:br>
            <a:r>
              <a:rPr lang="fi-FI" b="0" dirty="0"/>
              <a:t>Kehon tarpeiden sivuuttaminen</a:t>
            </a:r>
            <a:br>
              <a:rPr lang="fi-FI" dirty="0"/>
            </a:br>
            <a:r>
              <a:rPr lang="fi-FI" b="0" dirty="0"/>
              <a:t>Hengitys muuttuu pinnalliseksi</a:t>
            </a:r>
            <a:br>
              <a:rPr lang="fi-FI" dirty="0"/>
            </a:br>
            <a:r>
              <a:rPr lang="fi-FI" b="0" dirty="0"/>
              <a:t>Sydämen syke nousee ja verenpaine kohoaa</a:t>
            </a:r>
            <a:br>
              <a:rPr lang="fi-FI" dirty="0"/>
            </a:br>
            <a:r>
              <a:rPr lang="fi-FI" b="0" dirty="0"/>
              <a:t>Levottomuutta ja keskittymisvaikeuksia</a:t>
            </a:r>
            <a:br>
              <a:rPr lang="fi-FI" dirty="0"/>
            </a:br>
            <a:r>
              <a:rPr lang="fi-FI" b="0" dirty="0"/>
              <a:t>Tarkistelu, ahdistuneisuus ja ärtyneisyys pahenevat</a:t>
            </a:r>
            <a:br>
              <a:rPr lang="fi-FI" dirty="0"/>
            </a:br>
            <a:r>
              <a:rPr lang="fi-FI" b="0" dirty="0"/>
              <a:t>Nukahtamisvaikeuksia tai aamuyön heräilyä</a:t>
            </a: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r>
              <a:rPr lang="en-US" dirty="0"/>
              <a:t>2. </a:t>
            </a:r>
            <a:r>
              <a:rPr lang="en-US" dirty="0" err="1"/>
              <a:t>Alivireys</a:t>
            </a:r>
            <a:endParaRPr lang="en-US" dirty="0"/>
          </a:p>
          <a:p>
            <a:br>
              <a:rPr lang="fi-FI" dirty="0"/>
            </a:br>
            <a:r>
              <a:rPr lang="fi-FI" b="0" dirty="0"/>
              <a:t>”Virransäästötila”</a:t>
            </a:r>
            <a:br>
              <a:rPr lang="fi-FI" dirty="0"/>
            </a:br>
            <a:r>
              <a:rPr lang="fi-FI" b="0" dirty="0"/>
              <a:t>Poissaolevuus ja eristäytyminen</a:t>
            </a:r>
            <a:br>
              <a:rPr lang="fi-FI" dirty="0"/>
            </a:br>
            <a:r>
              <a:rPr lang="fi-FI" b="0" dirty="0"/>
              <a:t>Itseilmaisun latistuminen</a:t>
            </a:r>
            <a:br>
              <a:rPr lang="fi-FI" dirty="0"/>
            </a:br>
            <a:r>
              <a:rPr lang="fi-FI" b="0" dirty="0"/>
              <a:t>Apaattisuus ja alavireisyys, tyhjä olo</a:t>
            </a:r>
            <a:br>
              <a:rPr lang="fi-FI" dirty="0"/>
            </a:br>
            <a:r>
              <a:rPr lang="fi-FI" b="0" dirty="0"/>
              <a:t>Autopilotilla eteneminen</a:t>
            </a:r>
            <a:br>
              <a:rPr lang="fi-FI" dirty="0"/>
            </a:br>
            <a:r>
              <a:rPr lang="fi-FI" b="0" dirty="0"/>
              <a:t>Aloitekyvyttömyys ja päätöksenteon vaikeudet</a:t>
            </a:r>
            <a:br>
              <a:rPr lang="fi-FI" dirty="0"/>
            </a:br>
            <a:r>
              <a:rPr lang="fi-FI" b="0" dirty="0"/>
              <a:t>Väsymys</a:t>
            </a:r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21A968-610A-4C9D-8983-3723C834F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0166" y="3085391"/>
            <a:ext cx="3473640" cy="25293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358BA5-0EE4-4DFD-9BC4-8A382719A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442" y="265113"/>
            <a:ext cx="3541089" cy="252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6598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E541C-B077-4B90-9539-ADBE62974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Mikä</a:t>
            </a:r>
            <a:r>
              <a:rPr lang="en-US" dirty="0"/>
              <a:t> </a:t>
            </a:r>
            <a:r>
              <a:rPr lang="en-US" dirty="0" err="1"/>
              <a:t>mieltä</a:t>
            </a:r>
            <a:r>
              <a:rPr lang="en-US" dirty="0"/>
              <a:t> </a:t>
            </a:r>
            <a:r>
              <a:rPr lang="en-US" dirty="0" err="1"/>
              <a:t>palauttaa</a:t>
            </a:r>
            <a:r>
              <a:rPr lang="en-US" dirty="0"/>
              <a:t>?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23C38-6D7E-4D30-9BC0-220F7B55D07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68312" y="914400"/>
            <a:ext cx="8207376" cy="3683297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en-US" sz="2400" dirty="0" err="1"/>
              <a:t>Suunnittele</a:t>
            </a:r>
            <a:r>
              <a:rPr lang="en-US" sz="2400" dirty="0"/>
              <a:t> </a:t>
            </a:r>
            <a:r>
              <a:rPr lang="en-US" sz="2400" dirty="0" err="1"/>
              <a:t>palautuminen</a:t>
            </a:r>
            <a:r>
              <a:rPr lang="en-US" sz="2400" dirty="0"/>
              <a:t> </a:t>
            </a:r>
            <a:r>
              <a:rPr lang="en-US" sz="2400" dirty="0" err="1"/>
              <a:t>neljästä</a:t>
            </a:r>
            <a:r>
              <a:rPr lang="en-US" sz="2400" dirty="0"/>
              <a:t> </a:t>
            </a:r>
            <a:r>
              <a:rPr lang="en-US" sz="2400" dirty="0" err="1"/>
              <a:t>kulmasta</a:t>
            </a:r>
            <a:endParaRPr lang="en-US" sz="2400" dirty="0"/>
          </a:p>
          <a:p>
            <a:pPr marL="705419" lvl="1" indent="-457200">
              <a:buFont typeface="Arial" panose="020B0604020202020204" pitchFamily="34" charset="0"/>
              <a:buChar char="•"/>
            </a:pPr>
            <a:r>
              <a:rPr lang="en-US" sz="1800" b="0" dirty="0"/>
              <a:t>Loma, </a:t>
            </a:r>
            <a:r>
              <a:rPr lang="en-US" sz="1800" b="0" dirty="0" err="1"/>
              <a:t>vapaapäivät</a:t>
            </a:r>
            <a:r>
              <a:rPr lang="en-US" sz="1800" b="0" dirty="0"/>
              <a:t>, </a:t>
            </a:r>
            <a:r>
              <a:rPr lang="en-US" sz="1800" b="0" dirty="0" err="1"/>
              <a:t>vapaa-aika</a:t>
            </a:r>
            <a:r>
              <a:rPr lang="en-US" sz="1800" b="0" dirty="0"/>
              <a:t>, </a:t>
            </a:r>
            <a:r>
              <a:rPr lang="en-US" sz="1800" b="0" dirty="0" err="1"/>
              <a:t>tauot</a:t>
            </a:r>
            <a:endParaRPr lang="en-US" sz="1800" b="0" dirty="0"/>
          </a:p>
          <a:p>
            <a:pPr marL="457200" indent="-457200">
              <a:buFontTx/>
              <a:buAutoNum type="arabicPeriod"/>
            </a:pPr>
            <a:r>
              <a:rPr lang="en-US" sz="2400" dirty="0" err="1"/>
              <a:t>Muista</a:t>
            </a:r>
            <a:r>
              <a:rPr lang="en-US" sz="2400" dirty="0"/>
              <a:t>, </a:t>
            </a:r>
            <a:r>
              <a:rPr lang="en-US" sz="2400" dirty="0" err="1"/>
              <a:t>että</a:t>
            </a:r>
            <a:r>
              <a:rPr lang="en-US" sz="2400" dirty="0"/>
              <a:t> </a:t>
            </a:r>
            <a:r>
              <a:rPr lang="en-US" sz="2400" dirty="0" err="1"/>
              <a:t>palautuminen</a:t>
            </a:r>
            <a:r>
              <a:rPr lang="en-US" sz="2400" dirty="0"/>
              <a:t> </a:t>
            </a:r>
            <a:r>
              <a:rPr lang="en-US" sz="2400" dirty="0" err="1"/>
              <a:t>vaatii</a:t>
            </a:r>
            <a:r>
              <a:rPr lang="en-US" sz="2400" dirty="0"/>
              <a:t> </a:t>
            </a:r>
            <a:r>
              <a:rPr lang="en-US" sz="2400" dirty="0" err="1"/>
              <a:t>mukaan</a:t>
            </a:r>
            <a:r>
              <a:rPr lang="en-US" sz="2400" dirty="0"/>
              <a:t> </a:t>
            </a:r>
            <a:r>
              <a:rPr lang="en-US" sz="2400" dirty="0" err="1"/>
              <a:t>kehon</a:t>
            </a:r>
            <a:r>
              <a:rPr lang="en-US" sz="2400" dirty="0"/>
              <a:t> ja </a:t>
            </a:r>
            <a:r>
              <a:rPr lang="en-US" sz="2400" dirty="0" err="1"/>
              <a:t>mielen</a:t>
            </a:r>
            <a:endParaRPr lang="en-US" sz="2400" dirty="0"/>
          </a:p>
          <a:p>
            <a:pPr marL="705419" lvl="1" indent="-457200">
              <a:buFont typeface="Arial" panose="020B0604020202020204" pitchFamily="34" charset="0"/>
              <a:buChar char="•"/>
            </a:pPr>
            <a:r>
              <a:rPr lang="en-US" sz="1700" b="0" dirty="0" err="1"/>
              <a:t>Lepo</a:t>
            </a:r>
            <a:r>
              <a:rPr lang="en-US" sz="1700" b="0" dirty="0"/>
              <a:t>, </a:t>
            </a:r>
            <a:r>
              <a:rPr lang="en-US" sz="1700" b="0" dirty="0" err="1"/>
              <a:t>fyysinen</a:t>
            </a:r>
            <a:r>
              <a:rPr lang="en-US" sz="1700" b="0" dirty="0"/>
              <a:t> </a:t>
            </a:r>
            <a:r>
              <a:rPr lang="en-US" sz="1700" b="0" dirty="0" err="1"/>
              <a:t>aktiivisuus</a:t>
            </a:r>
            <a:r>
              <a:rPr lang="en-US" sz="1700" b="0" dirty="0"/>
              <a:t> ja </a:t>
            </a:r>
            <a:r>
              <a:rPr lang="en-US" sz="1700" b="0" dirty="0" err="1"/>
              <a:t>mielen</a:t>
            </a:r>
            <a:r>
              <a:rPr lang="en-US" sz="1700" b="0" dirty="0"/>
              <a:t> </a:t>
            </a:r>
            <a:r>
              <a:rPr lang="en-US" sz="1700" b="0" dirty="0" err="1"/>
              <a:t>aktiivisuus</a:t>
            </a:r>
            <a:endParaRPr lang="en-US" sz="1700" b="0" dirty="0"/>
          </a:p>
          <a:p>
            <a:pPr marL="457200" indent="-457200">
              <a:buFontTx/>
              <a:buAutoNum type="arabicPeriod"/>
            </a:pPr>
            <a:r>
              <a:rPr lang="en-US" sz="2400" dirty="0" err="1"/>
              <a:t>Irrottaudu</a:t>
            </a:r>
            <a:r>
              <a:rPr lang="en-US" sz="2400" dirty="0"/>
              <a:t> </a:t>
            </a:r>
            <a:r>
              <a:rPr lang="en-US" sz="2400" dirty="0" err="1"/>
              <a:t>opinnoista</a:t>
            </a:r>
            <a:endParaRPr lang="en-US" sz="2400" dirty="0"/>
          </a:p>
          <a:p>
            <a:pPr marL="591119" lvl="1" indent="-342900">
              <a:buFont typeface="Arial" panose="020B0604020202020204" pitchFamily="34" charset="0"/>
              <a:buChar char="•"/>
            </a:pPr>
            <a:r>
              <a:rPr lang="en-US" sz="1800" b="0" dirty="0"/>
              <a:t>Tee </a:t>
            </a:r>
            <a:r>
              <a:rPr lang="en-US" sz="1800" b="0" dirty="0" err="1"/>
              <a:t>jotain</a:t>
            </a:r>
            <a:r>
              <a:rPr lang="en-US" sz="1800" b="0" dirty="0"/>
              <a:t>, </a:t>
            </a:r>
            <a:r>
              <a:rPr lang="en-US" sz="1800" b="0" dirty="0" err="1"/>
              <a:t>mikä</a:t>
            </a:r>
            <a:r>
              <a:rPr lang="en-US" sz="1800" b="0" dirty="0"/>
              <a:t> </a:t>
            </a:r>
            <a:r>
              <a:rPr lang="en-US" sz="1800" b="0" dirty="0" err="1"/>
              <a:t>tuottaa</a:t>
            </a:r>
            <a:r>
              <a:rPr lang="en-US" sz="1800" b="0" dirty="0"/>
              <a:t> </a:t>
            </a:r>
            <a:r>
              <a:rPr lang="en-US" sz="1800" b="0" dirty="0" err="1"/>
              <a:t>sinulle</a:t>
            </a:r>
            <a:r>
              <a:rPr lang="en-US" sz="1800" b="0" dirty="0"/>
              <a:t> </a:t>
            </a:r>
            <a:r>
              <a:rPr lang="en-US" sz="1800" b="0" dirty="0" err="1"/>
              <a:t>iloa</a:t>
            </a:r>
            <a:endParaRPr lang="en-US" sz="1800" b="0" dirty="0"/>
          </a:p>
          <a:p>
            <a:pPr marL="457200" indent="-457200">
              <a:buFontTx/>
              <a:buAutoNum type="arabicPeriod"/>
            </a:pPr>
            <a:r>
              <a:rPr lang="en-US" sz="2400" dirty="0"/>
              <a:t>Ole </a:t>
            </a:r>
            <a:r>
              <a:rPr lang="en-US" sz="2400" dirty="0" err="1"/>
              <a:t>hermostosi</a:t>
            </a:r>
            <a:r>
              <a:rPr lang="en-US" sz="2400" dirty="0"/>
              <a:t> </a:t>
            </a:r>
            <a:r>
              <a:rPr lang="en-US" sz="2400" dirty="0" err="1"/>
              <a:t>ystävä</a:t>
            </a:r>
            <a:endParaRPr lang="en-US" sz="2400" dirty="0"/>
          </a:p>
          <a:p>
            <a:pPr marL="591119" lvl="1" indent="-342900">
              <a:buFont typeface="Arial" panose="020B0604020202020204" pitchFamily="34" charset="0"/>
              <a:buChar char="•"/>
            </a:pPr>
            <a:r>
              <a:rPr lang="en-US" sz="1900" b="0" dirty="0" err="1"/>
              <a:t>Luonto</a:t>
            </a:r>
            <a:r>
              <a:rPr lang="en-US" sz="1900" b="0" dirty="0"/>
              <a:t>, </a:t>
            </a:r>
            <a:r>
              <a:rPr lang="en-US" sz="1900" b="0" dirty="0" err="1"/>
              <a:t>hengittäminen</a:t>
            </a:r>
            <a:r>
              <a:rPr lang="en-US" sz="1900" b="0" dirty="0"/>
              <a:t>, </a:t>
            </a:r>
            <a:r>
              <a:rPr lang="en-US" sz="1900" b="0" dirty="0" err="1"/>
              <a:t>sosiaalinen</a:t>
            </a:r>
            <a:r>
              <a:rPr lang="en-US" sz="1900" b="0" dirty="0"/>
              <a:t> </a:t>
            </a:r>
            <a:r>
              <a:rPr lang="en-US" sz="1900" b="0" dirty="0" err="1"/>
              <a:t>kontakti</a:t>
            </a:r>
            <a:r>
              <a:rPr lang="en-US" sz="1900" b="0" dirty="0"/>
              <a:t>, </a:t>
            </a:r>
            <a:r>
              <a:rPr lang="en-US" sz="1900" b="0" dirty="0" err="1"/>
              <a:t>eläimet</a:t>
            </a:r>
            <a:r>
              <a:rPr lang="en-US" sz="1900" b="0" dirty="0"/>
              <a:t>, </a:t>
            </a:r>
            <a:r>
              <a:rPr lang="en-US" sz="1900" b="0" dirty="0" err="1"/>
              <a:t>läsnä</a:t>
            </a:r>
            <a:r>
              <a:rPr lang="en-US" sz="1900" b="0" dirty="0"/>
              <a:t> </a:t>
            </a:r>
            <a:r>
              <a:rPr lang="en-US" sz="1900" b="0" dirty="0" err="1"/>
              <a:t>oleminen</a:t>
            </a:r>
            <a:r>
              <a:rPr lang="en-US" sz="1900" b="0" dirty="0"/>
              <a:t> </a:t>
            </a:r>
            <a:r>
              <a:rPr lang="en-US" sz="1900" b="0" dirty="0" err="1"/>
              <a:t>hetkessä</a:t>
            </a:r>
            <a:endParaRPr lang="en-US" sz="1900" b="0" dirty="0"/>
          </a:p>
          <a:p>
            <a:pPr marL="457200" indent="-457200">
              <a:buFontTx/>
              <a:buAutoNum type="arabicPeriod"/>
            </a:pPr>
            <a:r>
              <a:rPr lang="en-US" sz="2400" dirty="0" err="1"/>
              <a:t>Muista</a:t>
            </a:r>
            <a:r>
              <a:rPr lang="en-US" sz="2400" dirty="0"/>
              <a:t>: </a:t>
            </a:r>
            <a:r>
              <a:rPr lang="en-US" sz="2400" dirty="0" err="1"/>
              <a:t>myös</a:t>
            </a:r>
            <a:r>
              <a:rPr lang="en-US" sz="2400" dirty="0"/>
              <a:t> </a:t>
            </a:r>
            <a:r>
              <a:rPr lang="en-US" sz="2400" dirty="0" err="1"/>
              <a:t>innostavat</a:t>
            </a:r>
            <a:r>
              <a:rPr lang="en-US" sz="2400" dirty="0"/>
              <a:t> </a:t>
            </a:r>
            <a:r>
              <a:rPr lang="en-US" sz="2400" dirty="0" err="1"/>
              <a:t>asiat</a:t>
            </a:r>
            <a:r>
              <a:rPr lang="en-US" sz="2400" dirty="0"/>
              <a:t> </a:t>
            </a:r>
            <a:r>
              <a:rPr lang="en-US" sz="2400" dirty="0" err="1"/>
              <a:t>voivat</a:t>
            </a:r>
            <a:r>
              <a:rPr lang="en-US" sz="2400" dirty="0"/>
              <a:t> </a:t>
            </a:r>
            <a:r>
              <a:rPr lang="en-US" sz="2400" dirty="0" err="1"/>
              <a:t>kuormittaa</a:t>
            </a:r>
            <a:endParaRPr lang="en-US" sz="24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255482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7F8D9-B772-4D03-B9E1-13B83C3E9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Kerro</a:t>
            </a:r>
            <a:r>
              <a:rPr lang="en-US" dirty="0"/>
              <a:t> </a:t>
            </a:r>
            <a:r>
              <a:rPr lang="en-US" dirty="0" err="1"/>
              <a:t>toisille</a:t>
            </a:r>
            <a:r>
              <a:rPr lang="en-US" dirty="0"/>
              <a:t> 1-2 </a:t>
            </a:r>
            <a:r>
              <a:rPr lang="en-US" dirty="0" err="1"/>
              <a:t>minuuttia</a:t>
            </a:r>
            <a:r>
              <a:rPr lang="en-US" dirty="0"/>
              <a:t> </a:t>
            </a:r>
            <a:r>
              <a:rPr lang="en-US" dirty="0" err="1"/>
              <a:t>jostain</a:t>
            </a:r>
            <a:r>
              <a:rPr lang="en-US" dirty="0"/>
              <a:t> </a:t>
            </a:r>
            <a:r>
              <a:rPr lang="en-US" dirty="0" err="1"/>
              <a:t>omasta</a:t>
            </a:r>
            <a:r>
              <a:rPr lang="en-US" dirty="0"/>
              <a:t> </a:t>
            </a:r>
            <a:r>
              <a:rPr lang="en-US" dirty="0" err="1"/>
              <a:t>kiinnostuksen</a:t>
            </a:r>
            <a:r>
              <a:rPr lang="en-US" dirty="0"/>
              <a:t> </a:t>
            </a:r>
            <a:r>
              <a:rPr lang="en-US" dirty="0" err="1"/>
              <a:t>kohteestasi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66BDA9-7696-4DC9-8B32-B958188C78D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8408560" cy="333608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2400" b="0" dirty="0" err="1"/>
              <a:t>Esittäytykää</a:t>
            </a:r>
            <a:r>
              <a:rPr lang="en-US" sz="2400" b="0" dirty="0"/>
              <a:t> </a:t>
            </a:r>
            <a:r>
              <a:rPr lang="en-US" sz="2400" b="0" dirty="0" err="1"/>
              <a:t>toisillenne</a:t>
            </a:r>
            <a:r>
              <a:rPr lang="en-US" sz="2400" b="0" dirty="0"/>
              <a:t> ja </a:t>
            </a:r>
            <a:r>
              <a:rPr lang="en-US" sz="2400" b="0" dirty="0" err="1"/>
              <a:t>kertokaa</a:t>
            </a:r>
            <a:r>
              <a:rPr lang="en-US" sz="2400" b="0" dirty="0"/>
              <a:t> </a:t>
            </a:r>
            <a:r>
              <a:rPr lang="en-US" sz="2400" b="0" dirty="0" err="1"/>
              <a:t>kukin</a:t>
            </a:r>
            <a:r>
              <a:rPr lang="en-US" sz="2400" b="0" dirty="0"/>
              <a:t> </a:t>
            </a:r>
            <a:r>
              <a:rPr lang="en-US" sz="2400" b="0" dirty="0" err="1"/>
              <a:t>vuorollanne</a:t>
            </a:r>
            <a:r>
              <a:rPr lang="en-US" sz="2400" b="0" dirty="0"/>
              <a:t> 3-4 </a:t>
            </a:r>
            <a:r>
              <a:rPr lang="en-US" sz="2400" b="0" dirty="0" err="1"/>
              <a:t>hkl</a:t>
            </a:r>
            <a:r>
              <a:rPr lang="en-US" sz="2400" b="0" dirty="0"/>
              <a:t> </a:t>
            </a:r>
            <a:r>
              <a:rPr lang="en-US" sz="2400" b="0" dirty="0" err="1"/>
              <a:t>pienryhmässä</a:t>
            </a:r>
            <a:r>
              <a:rPr lang="en-US" sz="2400" b="0" dirty="0"/>
              <a:t> </a:t>
            </a:r>
            <a:r>
              <a:rPr lang="en-US" sz="2400" b="0" dirty="0" err="1"/>
              <a:t>omasta</a:t>
            </a:r>
            <a:r>
              <a:rPr lang="en-US" sz="2400" b="0" dirty="0"/>
              <a:t> </a:t>
            </a:r>
            <a:r>
              <a:rPr lang="en-US" sz="2400" b="0" dirty="0" err="1"/>
              <a:t>kiinnostuksen</a:t>
            </a:r>
            <a:r>
              <a:rPr lang="en-US" sz="2400" b="0" dirty="0"/>
              <a:t> </a:t>
            </a:r>
            <a:r>
              <a:rPr lang="en-US" sz="2400" b="0" dirty="0" err="1"/>
              <a:t>kohteesta</a:t>
            </a:r>
            <a:r>
              <a:rPr lang="en-US" sz="2400" b="0" dirty="0"/>
              <a:t> (10 min). </a:t>
            </a:r>
            <a:r>
              <a:rPr lang="en-US" sz="2400" b="0" dirty="0" err="1"/>
              <a:t>Aihe</a:t>
            </a:r>
            <a:r>
              <a:rPr lang="en-US" sz="2400" b="0" dirty="0"/>
              <a:t> </a:t>
            </a:r>
            <a:r>
              <a:rPr lang="en-US" sz="2400" b="0" dirty="0" err="1"/>
              <a:t>voi</a:t>
            </a:r>
            <a:r>
              <a:rPr lang="en-US" sz="2400" b="0" dirty="0"/>
              <a:t> olla Netflix-</a:t>
            </a:r>
            <a:r>
              <a:rPr lang="en-US" sz="2400" b="0" dirty="0" err="1"/>
              <a:t>sarja</a:t>
            </a:r>
            <a:r>
              <a:rPr lang="en-US" sz="2400" b="0" dirty="0"/>
              <a:t>, </a:t>
            </a:r>
            <a:r>
              <a:rPr lang="en-US" sz="2400" b="0" dirty="0" err="1"/>
              <a:t>harrastus</a:t>
            </a:r>
            <a:r>
              <a:rPr lang="en-US" sz="2400" b="0" dirty="0"/>
              <a:t>, </a:t>
            </a:r>
            <a:r>
              <a:rPr lang="en-US" sz="2400" b="0" dirty="0" err="1"/>
              <a:t>lempiruoka</a:t>
            </a:r>
            <a:r>
              <a:rPr lang="en-US" sz="2400" b="0" dirty="0"/>
              <a:t>, </a:t>
            </a:r>
            <a:r>
              <a:rPr lang="en-US" sz="2400" b="0" dirty="0" err="1"/>
              <a:t>lemmikki</a:t>
            </a:r>
            <a:r>
              <a:rPr lang="en-US" sz="2400" b="0" dirty="0"/>
              <a:t>, </a:t>
            </a:r>
            <a:r>
              <a:rPr lang="en-US" sz="2400" b="0" dirty="0" err="1"/>
              <a:t>lempi</a:t>
            </a:r>
            <a:r>
              <a:rPr lang="en-US" sz="2400" b="0" dirty="0"/>
              <a:t> </a:t>
            </a:r>
            <a:r>
              <a:rPr lang="en-US" sz="2400" b="0" dirty="0" err="1"/>
              <a:t>ajanviettotapa</a:t>
            </a:r>
            <a:r>
              <a:rPr lang="en-US" sz="2400" b="0" dirty="0"/>
              <a:t>, </a:t>
            </a:r>
            <a:r>
              <a:rPr lang="en-US" sz="2400" b="0" dirty="0" err="1"/>
              <a:t>kiinnostava</a:t>
            </a:r>
            <a:r>
              <a:rPr lang="en-US" sz="2400" b="0" dirty="0"/>
              <a:t> </a:t>
            </a:r>
            <a:r>
              <a:rPr lang="en-US" sz="2400" b="0" dirty="0" err="1"/>
              <a:t>uutinen</a:t>
            </a:r>
            <a:r>
              <a:rPr lang="en-US" sz="2400" b="0" dirty="0"/>
              <a:t> </a:t>
            </a:r>
            <a:r>
              <a:rPr lang="en-US" sz="2400" b="0" dirty="0" err="1"/>
              <a:t>yms</a:t>
            </a:r>
            <a:r>
              <a:rPr lang="en-US" sz="2400" b="0" dirty="0"/>
              <a:t>.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50328676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Aalto University">
  <a:themeElements>
    <a:clrScheme name="Aalto University">
      <a:dk1>
        <a:srgbClr val="000000"/>
      </a:dk1>
      <a:lt1>
        <a:srgbClr val="EF3340"/>
      </a:lt1>
      <a:dk2>
        <a:srgbClr val="A7A7A7"/>
      </a:dk2>
      <a:lt2>
        <a:srgbClr val="535353"/>
      </a:lt2>
      <a:accent1>
        <a:srgbClr val="FFCD00"/>
      </a:accent1>
      <a:accent2>
        <a:srgbClr val="EF3340"/>
      </a:accent2>
      <a:accent3>
        <a:srgbClr val="005EB8"/>
      </a:accent3>
      <a:accent4>
        <a:srgbClr val="8C857B"/>
      </a:accent4>
      <a:accent5>
        <a:srgbClr val="7D55C7"/>
      </a:accent5>
      <a:accent6>
        <a:srgbClr val="00965E"/>
      </a:accent6>
      <a:hlink>
        <a:srgbClr val="0000FF"/>
      </a:hlink>
      <a:folHlink>
        <a:srgbClr val="FF00FF"/>
      </a:folHlink>
    </a:clrScheme>
    <a:fontScheme name="Aalto University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alto Univers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alto University">
  <a:themeElements>
    <a:clrScheme name="Aalto Universit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CD00"/>
      </a:accent1>
      <a:accent2>
        <a:srgbClr val="EF3340"/>
      </a:accent2>
      <a:accent3>
        <a:srgbClr val="005EB8"/>
      </a:accent3>
      <a:accent4>
        <a:srgbClr val="8C857B"/>
      </a:accent4>
      <a:accent5>
        <a:srgbClr val="7D55C7"/>
      </a:accent5>
      <a:accent6>
        <a:srgbClr val="00965E"/>
      </a:accent6>
      <a:hlink>
        <a:srgbClr val="0000FF"/>
      </a:hlink>
      <a:folHlink>
        <a:srgbClr val="FF00FF"/>
      </a:folHlink>
    </a:clrScheme>
    <a:fontScheme name="Aalto University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alto Univers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5382</TotalTime>
  <Words>786</Words>
  <Application>Microsoft Office PowerPoint</Application>
  <PresentationFormat>On-screen Show (16:10)</PresentationFormat>
  <Paragraphs>103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Georgia</vt:lpstr>
      <vt:lpstr>Sentinel A</vt:lpstr>
      <vt:lpstr>Wingdings</vt:lpstr>
      <vt:lpstr>Aalto University</vt:lpstr>
      <vt:lpstr>  Hyvinvoivaa opiskelua yliopistossa   </vt:lpstr>
      <vt:lpstr>Millaisin fiiliksin aloitat opinnot Aallossa?  Kerro vieruskaverille, mikä lammas kuvastaa fiiliksiäisi uusia opintoja kohtaan ja miksi</vt:lpstr>
      <vt:lpstr>Opiskelijaelämä- uusi elämänvaihe</vt:lpstr>
      <vt:lpstr>Mistä tunnistaa, että opiskelija voi hyvin?</vt:lpstr>
      <vt:lpstr>Energia ja aikaansaaminen  </vt:lpstr>
      <vt:lpstr>Itsensäjohtaminen tukee hyvinvointia</vt:lpstr>
      <vt:lpstr>Tunnista oma vireystila</vt:lpstr>
      <vt:lpstr>Mikä mieltä palauttaa?</vt:lpstr>
      <vt:lpstr>Kerro toisille 1-2 minuuttia jostain omasta kiinnostuksen kohteestasi</vt:lpstr>
      <vt:lpstr>Motivoivaa opiskelua  </vt:lpstr>
      <vt:lpstr>Motivaatio</vt:lpstr>
      <vt:lpstr>Yhdessä opiskelu syventää osaamista </vt:lpstr>
      <vt:lpstr>Millainen valmentaja olen itselleni opinnoissa?  </vt:lpstr>
      <vt:lpstr>Uskomukset ja ajatukset oppimisen esteinä</vt:lpstr>
      <vt:lpstr>Itsemyötätunto</vt:lpstr>
      <vt:lpstr>Starting Point of Wellbeing</vt:lpstr>
      <vt:lpstr>Opinto- ja uraohjauspsykologien palvelut syksyllä 2022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Parhaat vinkit etäopiskeluun!</dc:title>
  <dc:creator>Niiva Henna</dc:creator>
  <cp:lastModifiedBy>Niiva Henna</cp:lastModifiedBy>
  <cp:revision>97</cp:revision>
  <dcterms:created xsi:type="dcterms:W3CDTF">2020-08-31T13:25:41Z</dcterms:created>
  <dcterms:modified xsi:type="dcterms:W3CDTF">2022-08-31T09:43:39Z</dcterms:modified>
</cp:coreProperties>
</file>