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1746" r:id="rId3"/>
    <p:sldId id="2242" r:id="rId4"/>
    <p:sldId id="1861" r:id="rId5"/>
    <p:sldId id="2114" r:id="rId6"/>
    <p:sldId id="2129" r:id="rId7"/>
    <p:sldId id="2117" r:id="rId8"/>
    <p:sldId id="415" r:id="rId9"/>
    <p:sldId id="416" r:id="rId10"/>
    <p:sldId id="2119" r:id="rId11"/>
    <p:sldId id="2257" r:id="rId12"/>
    <p:sldId id="2256" r:id="rId13"/>
    <p:sldId id="2139" r:id="rId14"/>
    <p:sldId id="2140" r:id="rId15"/>
    <p:sldId id="1794" r:id="rId16"/>
    <p:sldId id="2170" r:id="rId17"/>
    <p:sldId id="2116" r:id="rId18"/>
    <p:sldId id="2148" r:id="rId19"/>
    <p:sldId id="2133" r:id="rId20"/>
    <p:sldId id="2146" r:id="rId21"/>
    <p:sldId id="2149" r:id="rId22"/>
    <p:sldId id="2134" r:id="rId23"/>
    <p:sldId id="2147" r:id="rId24"/>
    <p:sldId id="2150" r:id="rId25"/>
    <p:sldId id="2211" r:id="rId26"/>
    <p:sldId id="2135" r:id="rId27"/>
    <p:sldId id="2121" r:id="rId28"/>
    <p:sldId id="2212" r:id="rId29"/>
    <p:sldId id="762" r:id="rId30"/>
    <p:sldId id="2120" r:id="rId31"/>
    <p:sldId id="496" r:id="rId32"/>
    <p:sldId id="2141" r:id="rId33"/>
    <p:sldId id="2118" r:id="rId34"/>
    <p:sldId id="465" r:id="rId35"/>
    <p:sldId id="2142" r:id="rId36"/>
    <p:sldId id="466" r:id="rId37"/>
    <p:sldId id="585" r:id="rId38"/>
    <p:sldId id="756" r:id="rId39"/>
    <p:sldId id="2143" r:id="rId40"/>
    <p:sldId id="2144" r:id="rId41"/>
    <p:sldId id="610" r:id="rId42"/>
    <p:sldId id="613" r:id="rId43"/>
    <p:sldId id="614" r:id="rId44"/>
    <p:sldId id="615" r:id="rId45"/>
    <p:sldId id="2145" r:id="rId46"/>
    <p:sldId id="617" r:id="rId47"/>
    <p:sldId id="618" r:id="rId48"/>
    <p:sldId id="2112" r:id="rId49"/>
    <p:sldId id="2253" r:id="rId50"/>
    <p:sldId id="589" r:id="rId51"/>
    <p:sldId id="2254" r:id="rId52"/>
    <p:sldId id="2255" r:id="rId53"/>
    <p:sldId id="2214" r:id="rId54"/>
    <p:sldId id="2122" r:id="rId55"/>
    <p:sldId id="2123" r:id="rId56"/>
    <p:sldId id="2124" r:id="rId5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4" d="100"/>
          <a:sy n="114" d="100"/>
        </p:scale>
        <p:origin x="102"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707FB-8FA8-4398-A3F9-A30ACA3447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8F768B-3541-4851-B31D-40469EE7B3C7}">
      <dgm:prSet/>
      <dgm:spPr>
        <a:solidFill>
          <a:schemeClr val="accent2"/>
        </a:solidFill>
      </dgm:spPr>
      <dgm:t>
        <a:bodyPr/>
        <a:lstStyle/>
        <a:p>
          <a:pPr rtl="0"/>
          <a:r>
            <a:rPr lang="de-DE" dirty="0">
              <a:solidFill>
                <a:srgbClr val="FFFFFF"/>
              </a:solidFill>
            </a:rPr>
            <a:t>Documentation (Article 30)</a:t>
          </a:r>
          <a:endParaRPr lang="en-US" dirty="0">
            <a:solidFill>
              <a:srgbClr val="FFFFFF"/>
            </a:solidFill>
          </a:endParaRPr>
        </a:p>
      </dgm:t>
    </dgm:pt>
    <dgm:pt modelId="{85D6CCDF-67A7-49D3-936F-6AA86B528C88}" type="parTrans" cxnId="{38489F49-178F-4001-9E56-FFDB75491D97}">
      <dgm:prSet/>
      <dgm:spPr/>
      <dgm:t>
        <a:bodyPr/>
        <a:lstStyle/>
        <a:p>
          <a:endParaRPr lang="en-US"/>
        </a:p>
      </dgm:t>
    </dgm:pt>
    <dgm:pt modelId="{F0B44103-33E8-48E3-A6B0-055AF452816A}" type="sibTrans" cxnId="{38489F49-178F-4001-9E56-FFDB75491D97}">
      <dgm:prSet/>
      <dgm:spPr/>
      <dgm:t>
        <a:bodyPr/>
        <a:lstStyle/>
        <a:p>
          <a:endParaRPr lang="en-US"/>
        </a:p>
      </dgm:t>
    </dgm:pt>
    <dgm:pt modelId="{5D01AA40-B1D5-4373-868C-980562515C46}">
      <dgm:prSet/>
      <dgm:spPr/>
      <dgm:t>
        <a:bodyPr/>
        <a:lstStyle/>
        <a:p>
          <a:pPr rtl="0">
            <a:buFont typeface="Wingdings" panose="05000000000000000000" pitchFamily="2" charset="2"/>
            <a:buChar char="§"/>
          </a:pPr>
          <a:r>
            <a:rPr lang="de-DE" dirty="0">
              <a:solidFill>
                <a:schemeClr val="tx1"/>
              </a:solidFill>
            </a:rPr>
            <a:t>List of 7 basic items (name of controller, purposes, international data transfers etc.)</a:t>
          </a:r>
          <a:endParaRPr lang="en-US" dirty="0">
            <a:solidFill>
              <a:schemeClr val="tx1"/>
            </a:solidFill>
          </a:endParaRPr>
        </a:p>
      </dgm:t>
    </dgm:pt>
    <dgm:pt modelId="{A940BA32-5B4B-4765-9B06-9E843FAFCAA7}" type="parTrans" cxnId="{C0581CBC-2778-49D3-A451-F42176EAF3F3}">
      <dgm:prSet/>
      <dgm:spPr/>
      <dgm:t>
        <a:bodyPr/>
        <a:lstStyle/>
        <a:p>
          <a:endParaRPr lang="en-US"/>
        </a:p>
      </dgm:t>
    </dgm:pt>
    <dgm:pt modelId="{47EFC57D-8347-437B-82CC-CB48487F469F}" type="sibTrans" cxnId="{C0581CBC-2778-49D3-A451-F42176EAF3F3}">
      <dgm:prSet/>
      <dgm:spPr/>
      <dgm:t>
        <a:bodyPr/>
        <a:lstStyle/>
        <a:p>
          <a:endParaRPr lang="en-US"/>
        </a:p>
      </dgm:t>
    </dgm:pt>
    <dgm:pt modelId="{5F1BFF56-6D15-4ED3-9B96-4262DC0AC922}">
      <dgm:prSet/>
      <dgm:spPr/>
      <dgm:t>
        <a:bodyPr/>
        <a:lstStyle/>
        <a:p>
          <a:pPr rtl="0">
            <a:buFont typeface="Wingdings" panose="05000000000000000000" pitchFamily="2" charset="2"/>
            <a:buChar char="§"/>
          </a:pPr>
          <a:r>
            <a:rPr lang="de-DE" dirty="0">
              <a:solidFill>
                <a:schemeClr val="tx1"/>
              </a:solidFill>
            </a:rPr>
            <a:t>Needed for ALL data processing (and also needed for processors!)</a:t>
          </a:r>
          <a:endParaRPr lang="en-US" dirty="0">
            <a:solidFill>
              <a:schemeClr val="tx1"/>
            </a:solidFill>
          </a:endParaRPr>
        </a:p>
      </dgm:t>
    </dgm:pt>
    <dgm:pt modelId="{2B168743-F9C8-4A6B-A928-3B4A9BC68321}" type="parTrans" cxnId="{EFA8110B-FD68-412E-8210-3452315D20FA}">
      <dgm:prSet/>
      <dgm:spPr/>
      <dgm:t>
        <a:bodyPr/>
        <a:lstStyle/>
        <a:p>
          <a:endParaRPr lang="en-US"/>
        </a:p>
      </dgm:t>
    </dgm:pt>
    <dgm:pt modelId="{4B547098-18B6-4BBF-A9BA-00B47318B660}" type="sibTrans" cxnId="{EFA8110B-FD68-412E-8210-3452315D20FA}">
      <dgm:prSet/>
      <dgm:spPr/>
      <dgm:t>
        <a:bodyPr/>
        <a:lstStyle/>
        <a:p>
          <a:endParaRPr lang="en-US"/>
        </a:p>
      </dgm:t>
    </dgm:pt>
    <dgm:pt modelId="{4C2F0103-C923-4D12-814B-7B929B0A9F14}">
      <dgm:prSet/>
      <dgm:spPr>
        <a:solidFill>
          <a:schemeClr val="accent2"/>
        </a:solidFill>
      </dgm:spPr>
      <dgm:t>
        <a:bodyPr/>
        <a:lstStyle/>
        <a:p>
          <a:pPr rtl="0"/>
          <a:r>
            <a:rPr lang="de-DE" dirty="0">
              <a:solidFill>
                <a:srgbClr val="FFFFFF"/>
              </a:solidFill>
            </a:rPr>
            <a:t>Data Protection Impact Assessment (Article 35)</a:t>
          </a:r>
          <a:endParaRPr lang="en-US" dirty="0">
            <a:solidFill>
              <a:srgbClr val="FFFFFF"/>
            </a:solidFill>
          </a:endParaRPr>
        </a:p>
      </dgm:t>
    </dgm:pt>
    <dgm:pt modelId="{47500BB2-4003-4CD4-B249-0FBE3952A73D}" type="parTrans" cxnId="{07025966-4D11-4384-9AF5-8EEEBBAE5FF2}">
      <dgm:prSet/>
      <dgm:spPr/>
      <dgm:t>
        <a:bodyPr/>
        <a:lstStyle/>
        <a:p>
          <a:endParaRPr lang="en-US"/>
        </a:p>
      </dgm:t>
    </dgm:pt>
    <dgm:pt modelId="{A9FDF02D-2DB6-4777-A25F-345A64DF7A75}" type="sibTrans" cxnId="{07025966-4D11-4384-9AF5-8EEEBBAE5FF2}">
      <dgm:prSet/>
      <dgm:spPr/>
      <dgm:t>
        <a:bodyPr/>
        <a:lstStyle/>
        <a:p>
          <a:endParaRPr lang="en-US"/>
        </a:p>
      </dgm:t>
    </dgm:pt>
    <dgm:pt modelId="{3394F01B-5185-4A25-A457-D84C74648DF1}">
      <dgm:prSet/>
      <dgm:spPr/>
      <dgm:t>
        <a:bodyPr/>
        <a:lstStyle/>
        <a:p>
          <a:pPr rtl="0">
            <a:buFont typeface="Wingdings" panose="05000000000000000000" pitchFamily="2" charset="2"/>
            <a:buChar char="§"/>
          </a:pPr>
          <a:r>
            <a:rPr lang="de-DE" dirty="0">
              <a:solidFill>
                <a:schemeClr val="tx1"/>
              </a:solidFill>
            </a:rPr>
            <a:t>A very specific assessment to evaluate risks</a:t>
          </a:r>
          <a:endParaRPr lang="en-US" dirty="0">
            <a:solidFill>
              <a:schemeClr val="tx1"/>
            </a:solidFill>
          </a:endParaRPr>
        </a:p>
      </dgm:t>
    </dgm:pt>
    <dgm:pt modelId="{22EE361A-E376-414B-BD4F-1CDF666F1B39}" type="parTrans" cxnId="{8DF00BA8-EE30-4DCE-B423-690B3B49999B}">
      <dgm:prSet/>
      <dgm:spPr/>
      <dgm:t>
        <a:bodyPr/>
        <a:lstStyle/>
        <a:p>
          <a:endParaRPr lang="en-US"/>
        </a:p>
      </dgm:t>
    </dgm:pt>
    <dgm:pt modelId="{F8DE867C-701F-4469-8541-E35A2EB88770}" type="sibTrans" cxnId="{8DF00BA8-EE30-4DCE-B423-690B3B49999B}">
      <dgm:prSet/>
      <dgm:spPr/>
      <dgm:t>
        <a:bodyPr/>
        <a:lstStyle/>
        <a:p>
          <a:endParaRPr lang="en-US"/>
        </a:p>
      </dgm:t>
    </dgm:pt>
    <dgm:pt modelId="{9E099593-94A9-4AD0-94CF-0DE5D897E451}">
      <dgm:prSet/>
      <dgm:spPr/>
      <dgm:t>
        <a:bodyPr/>
        <a:lstStyle/>
        <a:p>
          <a:pPr rtl="0">
            <a:buFont typeface="Wingdings" panose="05000000000000000000" pitchFamily="2" charset="2"/>
            <a:buChar char="§"/>
          </a:pPr>
          <a:r>
            <a:rPr lang="de-DE" dirty="0">
              <a:solidFill>
                <a:schemeClr val="tx1"/>
              </a:solidFill>
            </a:rPr>
            <a:t>E.g., New technologies or high risks for individuals</a:t>
          </a:r>
          <a:endParaRPr lang="en-US" dirty="0">
            <a:solidFill>
              <a:schemeClr val="tx1"/>
            </a:solidFill>
          </a:endParaRPr>
        </a:p>
      </dgm:t>
    </dgm:pt>
    <dgm:pt modelId="{D1300F18-068A-41A7-944A-61C3B9044492}" type="parTrans" cxnId="{7ED08A96-E0BD-4AB2-A199-227EA546855E}">
      <dgm:prSet/>
      <dgm:spPr/>
      <dgm:t>
        <a:bodyPr/>
        <a:lstStyle/>
        <a:p>
          <a:endParaRPr lang="en-US"/>
        </a:p>
      </dgm:t>
    </dgm:pt>
    <dgm:pt modelId="{75788BC3-EAF6-4D14-8334-338662A0032E}" type="sibTrans" cxnId="{7ED08A96-E0BD-4AB2-A199-227EA546855E}">
      <dgm:prSet/>
      <dgm:spPr/>
      <dgm:t>
        <a:bodyPr/>
        <a:lstStyle/>
        <a:p>
          <a:endParaRPr lang="en-US"/>
        </a:p>
      </dgm:t>
    </dgm:pt>
    <dgm:pt modelId="{2D9EF2B9-3A90-4B4B-BDA2-37726B97992D}">
      <dgm:prSet/>
      <dgm:spPr>
        <a:solidFill>
          <a:schemeClr val="accent2"/>
        </a:solidFill>
      </dgm:spPr>
      <dgm:t>
        <a:bodyPr/>
        <a:lstStyle/>
        <a:p>
          <a:pPr rtl="0"/>
          <a:r>
            <a:rPr lang="de-DE" dirty="0">
              <a:solidFill>
                <a:srgbClr val="FFFFFF"/>
              </a:solidFill>
            </a:rPr>
            <a:t>Notifications to authorities (Article 36)</a:t>
          </a:r>
          <a:endParaRPr lang="en-US" dirty="0">
            <a:solidFill>
              <a:srgbClr val="FFFFFF"/>
            </a:solidFill>
          </a:endParaRPr>
        </a:p>
      </dgm:t>
    </dgm:pt>
    <dgm:pt modelId="{6B0BF097-63A7-4CD3-8C62-DC6DC3F89493}" type="parTrans" cxnId="{BF2A8B65-0C58-4FB6-BBE7-A6A7B1BAFFEB}">
      <dgm:prSet/>
      <dgm:spPr/>
      <dgm:t>
        <a:bodyPr/>
        <a:lstStyle/>
        <a:p>
          <a:endParaRPr lang="en-US"/>
        </a:p>
      </dgm:t>
    </dgm:pt>
    <dgm:pt modelId="{AE4AF105-5659-4496-B1CF-2FE197A0E1B5}" type="sibTrans" cxnId="{BF2A8B65-0C58-4FB6-BBE7-A6A7B1BAFFEB}">
      <dgm:prSet/>
      <dgm:spPr/>
      <dgm:t>
        <a:bodyPr/>
        <a:lstStyle/>
        <a:p>
          <a:endParaRPr lang="en-US"/>
        </a:p>
      </dgm:t>
    </dgm:pt>
    <dgm:pt modelId="{F4DE497D-388E-49B1-BE63-292ACDB03EC1}">
      <dgm:prSet/>
      <dgm:spPr/>
      <dgm:t>
        <a:bodyPr/>
        <a:lstStyle/>
        <a:p>
          <a:pPr rtl="0">
            <a:buFont typeface="Wingdings" panose="05000000000000000000" pitchFamily="2" charset="2"/>
            <a:buChar char="§"/>
          </a:pPr>
          <a:r>
            <a:rPr lang="de-DE" dirty="0">
              <a:solidFill>
                <a:schemeClr val="tx1"/>
              </a:solidFill>
            </a:rPr>
            <a:t>Done when risks cannot be mitigated</a:t>
          </a:r>
          <a:endParaRPr lang="en-US" dirty="0">
            <a:solidFill>
              <a:schemeClr val="tx1"/>
            </a:solidFill>
          </a:endParaRPr>
        </a:p>
      </dgm:t>
    </dgm:pt>
    <dgm:pt modelId="{2B86A382-5170-4F6B-A3B8-48ED96630B47}" type="parTrans" cxnId="{02ED38D1-D68B-46CA-8CEB-DC3B34CD5AE7}">
      <dgm:prSet/>
      <dgm:spPr/>
      <dgm:t>
        <a:bodyPr/>
        <a:lstStyle/>
        <a:p>
          <a:endParaRPr lang="en-US"/>
        </a:p>
      </dgm:t>
    </dgm:pt>
    <dgm:pt modelId="{DFE3F8F6-A559-4FEC-9FC1-3E3FAEC76067}" type="sibTrans" cxnId="{02ED38D1-D68B-46CA-8CEB-DC3B34CD5AE7}">
      <dgm:prSet/>
      <dgm:spPr/>
      <dgm:t>
        <a:bodyPr/>
        <a:lstStyle/>
        <a:p>
          <a:endParaRPr lang="en-US"/>
        </a:p>
      </dgm:t>
    </dgm:pt>
    <dgm:pt modelId="{837C5E82-079F-4836-9CBD-DF2FB0FFF1C5}">
      <dgm:prSet/>
      <dgm:spPr/>
      <dgm:t>
        <a:bodyPr/>
        <a:lstStyle/>
        <a:p>
          <a:pPr rtl="0">
            <a:buFont typeface="Wingdings" panose="05000000000000000000" pitchFamily="2" charset="2"/>
            <a:buChar char="§"/>
          </a:pPr>
          <a:r>
            <a:rPr lang="de-DE" dirty="0">
              <a:solidFill>
                <a:schemeClr val="tx1"/>
              </a:solidFill>
            </a:rPr>
            <a:t>Great exception!</a:t>
          </a:r>
          <a:endParaRPr lang="en-US" dirty="0">
            <a:solidFill>
              <a:schemeClr val="tx1"/>
            </a:solidFill>
          </a:endParaRPr>
        </a:p>
      </dgm:t>
    </dgm:pt>
    <dgm:pt modelId="{3598405A-1D7F-40B2-8CF9-E4E1DA9EBBC3}" type="parTrans" cxnId="{909F30CD-414D-4F53-91DC-086F3AA2E00B}">
      <dgm:prSet/>
      <dgm:spPr/>
      <dgm:t>
        <a:bodyPr/>
        <a:lstStyle/>
        <a:p>
          <a:endParaRPr lang="en-US"/>
        </a:p>
      </dgm:t>
    </dgm:pt>
    <dgm:pt modelId="{3AAB1A54-6B44-4424-8ABC-716960ADE033}" type="sibTrans" cxnId="{909F30CD-414D-4F53-91DC-086F3AA2E00B}">
      <dgm:prSet/>
      <dgm:spPr/>
      <dgm:t>
        <a:bodyPr/>
        <a:lstStyle/>
        <a:p>
          <a:endParaRPr lang="en-US"/>
        </a:p>
      </dgm:t>
    </dgm:pt>
    <dgm:pt modelId="{4874DD9E-1181-4189-9712-B04A13AE9002}">
      <dgm:prSet/>
      <dgm:spPr>
        <a:solidFill>
          <a:schemeClr val="accent2"/>
        </a:solidFill>
      </dgm:spPr>
      <dgm:t>
        <a:bodyPr/>
        <a:lstStyle/>
        <a:p>
          <a:pPr rtl="0"/>
          <a:r>
            <a:rPr lang="de-DE" dirty="0">
              <a:solidFill>
                <a:srgbClr val="FFFFFF"/>
              </a:solidFill>
            </a:rPr>
            <a:t>Privacy Impact Assessment</a:t>
          </a:r>
          <a:endParaRPr lang="en-US" dirty="0">
            <a:solidFill>
              <a:srgbClr val="FFFFFF"/>
            </a:solidFill>
          </a:endParaRPr>
        </a:p>
      </dgm:t>
    </dgm:pt>
    <dgm:pt modelId="{90B74E7A-44AE-4463-8A4B-DD99FB9A53C9}" type="parTrans" cxnId="{874A28B4-8463-489D-80C0-213EAAC44C04}">
      <dgm:prSet/>
      <dgm:spPr/>
      <dgm:t>
        <a:bodyPr/>
        <a:lstStyle/>
        <a:p>
          <a:endParaRPr lang="en-US"/>
        </a:p>
      </dgm:t>
    </dgm:pt>
    <dgm:pt modelId="{D86EEFA5-CC15-4A20-95E4-9818BC462B7B}" type="sibTrans" cxnId="{874A28B4-8463-489D-80C0-213EAAC44C04}">
      <dgm:prSet/>
      <dgm:spPr/>
      <dgm:t>
        <a:bodyPr/>
        <a:lstStyle/>
        <a:p>
          <a:endParaRPr lang="en-US"/>
        </a:p>
      </dgm:t>
    </dgm:pt>
    <dgm:pt modelId="{33CCF552-1480-4923-8EA6-25DA64198BCD}">
      <dgm:prSet/>
      <dgm:spPr/>
      <dgm:t>
        <a:bodyPr/>
        <a:lstStyle/>
        <a:p>
          <a:pPr rtl="0">
            <a:buFont typeface="Wingdings" panose="05000000000000000000" pitchFamily="2" charset="2"/>
            <a:buChar char="§"/>
          </a:pPr>
          <a:r>
            <a:rPr lang="de-DE" dirty="0">
              <a:solidFill>
                <a:schemeClr val="tx1"/>
              </a:solidFill>
            </a:rPr>
            <a:t>Not as such mentioned in GDPR, but required for accountability</a:t>
          </a:r>
          <a:endParaRPr lang="en-US" dirty="0">
            <a:solidFill>
              <a:schemeClr val="tx1"/>
            </a:solidFill>
          </a:endParaRPr>
        </a:p>
      </dgm:t>
    </dgm:pt>
    <dgm:pt modelId="{CB48273D-82DE-42A7-8F49-81BE5B36CEAA}" type="parTrans" cxnId="{D7FE45CC-9DF5-4575-AB5F-8A9FE1931A1E}">
      <dgm:prSet/>
      <dgm:spPr/>
      <dgm:t>
        <a:bodyPr/>
        <a:lstStyle/>
        <a:p>
          <a:endParaRPr lang="en-US"/>
        </a:p>
      </dgm:t>
    </dgm:pt>
    <dgm:pt modelId="{8BE04DEA-F3E7-4151-8064-E86A2393587C}" type="sibTrans" cxnId="{D7FE45CC-9DF5-4575-AB5F-8A9FE1931A1E}">
      <dgm:prSet/>
      <dgm:spPr/>
      <dgm:t>
        <a:bodyPr/>
        <a:lstStyle/>
        <a:p>
          <a:endParaRPr lang="en-US"/>
        </a:p>
      </dgm:t>
    </dgm:pt>
    <dgm:pt modelId="{573B31B5-2FE3-4594-967C-13F50A7205D4}">
      <dgm:prSet/>
      <dgm:spPr/>
      <dgm:t>
        <a:bodyPr/>
        <a:lstStyle/>
        <a:p>
          <a:pPr rtl="0">
            <a:buFont typeface="Wingdings" panose="05000000000000000000" pitchFamily="2" charset="2"/>
            <a:buChar char="§"/>
          </a:pPr>
          <a:r>
            <a:rPr lang="de-DE" dirty="0">
              <a:solidFill>
                <a:schemeClr val="tx1"/>
              </a:solidFill>
            </a:rPr>
            <a:t>Evaluates privacy in processes, developments or applications </a:t>
          </a:r>
          <a:endParaRPr lang="en-US" dirty="0">
            <a:solidFill>
              <a:schemeClr val="tx1"/>
            </a:solidFill>
          </a:endParaRPr>
        </a:p>
      </dgm:t>
    </dgm:pt>
    <dgm:pt modelId="{E6FE7823-67EA-45BC-ABCC-44F408A9AB34}" type="parTrans" cxnId="{787EFB56-CA29-45EA-9F1A-C2FE68E18872}">
      <dgm:prSet/>
      <dgm:spPr/>
      <dgm:t>
        <a:bodyPr/>
        <a:lstStyle/>
        <a:p>
          <a:endParaRPr lang="en-US"/>
        </a:p>
      </dgm:t>
    </dgm:pt>
    <dgm:pt modelId="{45BC9488-4252-4E14-9795-1AA54AB60139}" type="sibTrans" cxnId="{787EFB56-CA29-45EA-9F1A-C2FE68E18872}">
      <dgm:prSet/>
      <dgm:spPr/>
      <dgm:t>
        <a:bodyPr/>
        <a:lstStyle/>
        <a:p>
          <a:endParaRPr lang="en-US"/>
        </a:p>
      </dgm:t>
    </dgm:pt>
    <dgm:pt modelId="{924216AD-45E0-4BC0-9F02-30ADB522E5F0}">
      <dgm:prSet/>
      <dgm:spPr/>
      <dgm:t>
        <a:bodyPr/>
        <a:lstStyle/>
        <a:p>
          <a:pPr rtl="0">
            <a:buFont typeface="Wingdings" panose="05000000000000000000" pitchFamily="2" charset="2"/>
            <a:buChar char="§"/>
          </a:pPr>
          <a:r>
            <a:rPr lang="de-DE" dirty="0">
              <a:solidFill>
                <a:schemeClr val="tx1"/>
              </a:solidFill>
            </a:rPr>
            <a:t>Often includes part of documentation, DPIA or even notification</a:t>
          </a:r>
          <a:endParaRPr lang="en-US" dirty="0">
            <a:solidFill>
              <a:schemeClr val="tx1"/>
            </a:solidFill>
          </a:endParaRPr>
        </a:p>
      </dgm:t>
    </dgm:pt>
    <dgm:pt modelId="{64EE526F-9413-4AC2-B2B6-F0D706E37273}" type="parTrans" cxnId="{A81B3358-C641-4FBC-9687-FB65EEBC0F3E}">
      <dgm:prSet/>
      <dgm:spPr/>
      <dgm:t>
        <a:bodyPr/>
        <a:lstStyle/>
        <a:p>
          <a:endParaRPr lang="en-US"/>
        </a:p>
      </dgm:t>
    </dgm:pt>
    <dgm:pt modelId="{3821683C-7F34-4E0A-96FF-00B69AB88756}" type="sibTrans" cxnId="{A81B3358-C641-4FBC-9687-FB65EEBC0F3E}">
      <dgm:prSet/>
      <dgm:spPr/>
      <dgm:t>
        <a:bodyPr/>
        <a:lstStyle/>
        <a:p>
          <a:endParaRPr lang="en-US"/>
        </a:p>
      </dgm:t>
    </dgm:pt>
    <dgm:pt modelId="{FF5F36C8-8861-4781-A980-1EE684C1330A}" type="pres">
      <dgm:prSet presAssocID="{B01707FB-8FA8-4398-A3F9-A30ACA3447A7}" presName="linear" presStyleCnt="0">
        <dgm:presLayoutVars>
          <dgm:animLvl val="lvl"/>
          <dgm:resizeHandles val="exact"/>
        </dgm:presLayoutVars>
      </dgm:prSet>
      <dgm:spPr/>
    </dgm:pt>
    <dgm:pt modelId="{06D1192B-E4A6-4C8D-B6A4-F5FB04B0CCF7}" type="pres">
      <dgm:prSet presAssocID="{4874DD9E-1181-4189-9712-B04A13AE9002}" presName="parentText" presStyleLbl="node1" presStyleIdx="0" presStyleCnt="4">
        <dgm:presLayoutVars>
          <dgm:chMax val="0"/>
          <dgm:bulletEnabled val="1"/>
        </dgm:presLayoutVars>
      </dgm:prSet>
      <dgm:spPr/>
    </dgm:pt>
    <dgm:pt modelId="{BFDEA78B-BFAB-46D4-B5E5-685D11772513}" type="pres">
      <dgm:prSet presAssocID="{4874DD9E-1181-4189-9712-B04A13AE9002}" presName="childText" presStyleLbl="revTx" presStyleIdx="0" presStyleCnt="4">
        <dgm:presLayoutVars>
          <dgm:bulletEnabled val="1"/>
        </dgm:presLayoutVars>
      </dgm:prSet>
      <dgm:spPr/>
    </dgm:pt>
    <dgm:pt modelId="{584DF2C1-C3A8-4E06-BC1A-25DE8A3F5CAA}" type="pres">
      <dgm:prSet presAssocID="{448F768B-3541-4851-B31D-40469EE7B3C7}" presName="parentText" presStyleLbl="node1" presStyleIdx="1" presStyleCnt="4">
        <dgm:presLayoutVars>
          <dgm:chMax val="0"/>
          <dgm:bulletEnabled val="1"/>
        </dgm:presLayoutVars>
      </dgm:prSet>
      <dgm:spPr/>
    </dgm:pt>
    <dgm:pt modelId="{4248F679-2E0D-45FF-9559-4917305F8B34}" type="pres">
      <dgm:prSet presAssocID="{448F768B-3541-4851-B31D-40469EE7B3C7}" presName="childText" presStyleLbl="revTx" presStyleIdx="1" presStyleCnt="4">
        <dgm:presLayoutVars>
          <dgm:bulletEnabled val="1"/>
        </dgm:presLayoutVars>
      </dgm:prSet>
      <dgm:spPr/>
    </dgm:pt>
    <dgm:pt modelId="{94D6F9BA-70F2-4FAE-A73D-C294751F976E}" type="pres">
      <dgm:prSet presAssocID="{4C2F0103-C923-4D12-814B-7B929B0A9F14}" presName="parentText" presStyleLbl="node1" presStyleIdx="2" presStyleCnt="4">
        <dgm:presLayoutVars>
          <dgm:chMax val="0"/>
          <dgm:bulletEnabled val="1"/>
        </dgm:presLayoutVars>
      </dgm:prSet>
      <dgm:spPr/>
    </dgm:pt>
    <dgm:pt modelId="{EC1599ED-7443-4AE2-8833-29BA12BFF7FB}" type="pres">
      <dgm:prSet presAssocID="{4C2F0103-C923-4D12-814B-7B929B0A9F14}" presName="childText" presStyleLbl="revTx" presStyleIdx="2" presStyleCnt="4">
        <dgm:presLayoutVars>
          <dgm:bulletEnabled val="1"/>
        </dgm:presLayoutVars>
      </dgm:prSet>
      <dgm:spPr/>
    </dgm:pt>
    <dgm:pt modelId="{974A9B9B-9CB3-42DF-AD92-702FDC4C8298}" type="pres">
      <dgm:prSet presAssocID="{2D9EF2B9-3A90-4B4B-BDA2-37726B97992D}" presName="parentText" presStyleLbl="node1" presStyleIdx="3" presStyleCnt="4">
        <dgm:presLayoutVars>
          <dgm:chMax val="0"/>
          <dgm:bulletEnabled val="1"/>
        </dgm:presLayoutVars>
      </dgm:prSet>
      <dgm:spPr/>
    </dgm:pt>
    <dgm:pt modelId="{66B461D7-87C4-4F19-975F-DC408F8C816B}" type="pres">
      <dgm:prSet presAssocID="{2D9EF2B9-3A90-4B4B-BDA2-37726B97992D}" presName="childText" presStyleLbl="revTx" presStyleIdx="3" presStyleCnt="4">
        <dgm:presLayoutVars>
          <dgm:bulletEnabled val="1"/>
        </dgm:presLayoutVars>
      </dgm:prSet>
      <dgm:spPr/>
    </dgm:pt>
  </dgm:ptLst>
  <dgm:cxnLst>
    <dgm:cxn modelId="{EFA8110B-FD68-412E-8210-3452315D20FA}" srcId="{448F768B-3541-4851-B31D-40469EE7B3C7}" destId="{5F1BFF56-6D15-4ED3-9B96-4262DC0AC922}" srcOrd="1" destOrd="0" parTransId="{2B168743-F9C8-4A6B-A928-3B4A9BC68321}" sibTransId="{4B547098-18B6-4BBF-A9BA-00B47318B660}"/>
    <dgm:cxn modelId="{7977B42C-0726-42E3-B91D-5207D50E51EE}" type="presOf" srcId="{5D01AA40-B1D5-4373-868C-980562515C46}" destId="{4248F679-2E0D-45FF-9559-4917305F8B34}" srcOrd="0" destOrd="0" presId="urn:microsoft.com/office/officeart/2005/8/layout/vList2"/>
    <dgm:cxn modelId="{5D7DF936-EADD-4020-A913-F9F94680C820}" type="presOf" srcId="{924216AD-45E0-4BC0-9F02-30ADB522E5F0}" destId="{BFDEA78B-BFAB-46D4-B5E5-685D11772513}" srcOrd="0" destOrd="1" presId="urn:microsoft.com/office/officeart/2005/8/layout/vList2"/>
    <dgm:cxn modelId="{DB1A5C65-4895-4C35-AF04-9D988C7AA9E2}" type="presOf" srcId="{448F768B-3541-4851-B31D-40469EE7B3C7}" destId="{584DF2C1-C3A8-4E06-BC1A-25DE8A3F5CAA}" srcOrd="0" destOrd="0" presId="urn:microsoft.com/office/officeart/2005/8/layout/vList2"/>
    <dgm:cxn modelId="{BF2A8B65-0C58-4FB6-BBE7-A6A7B1BAFFEB}" srcId="{B01707FB-8FA8-4398-A3F9-A30ACA3447A7}" destId="{2D9EF2B9-3A90-4B4B-BDA2-37726B97992D}" srcOrd="3" destOrd="0" parTransId="{6B0BF097-63A7-4CD3-8C62-DC6DC3F89493}" sibTransId="{AE4AF105-5659-4496-B1CF-2FE197A0E1B5}"/>
    <dgm:cxn modelId="{07025966-4D11-4384-9AF5-8EEEBBAE5FF2}" srcId="{B01707FB-8FA8-4398-A3F9-A30ACA3447A7}" destId="{4C2F0103-C923-4D12-814B-7B929B0A9F14}" srcOrd="2" destOrd="0" parTransId="{47500BB2-4003-4CD4-B249-0FBE3952A73D}" sibTransId="{A9FDF02D-2DB6-4777-A25F-345A64DF7A75}"/>
    <dgm:cxn modelId="{D4BF2749-DE5A-4A33-BD9A-51556C788656}" type="presOf" srcId="{4C2F0103-C923-4D12-814B-7B929B0A9F14}" destId="{94D6F9BA-70F2-4FAE-A73D-C294751F976E}" srcOrd="0" destOrd="0" presId="urn:microsoft.com/office/officeart/2005/8/layout/vList2"/>
    <dgm:cxn modelId="{38489F49-178F-4001-9E56-FFDB75491D97}" srcId="{B01707FB-8FA8-4398-A3F9-A30ACA3447A7}" destId="{448F768B-3541-4851-B31D-40469EE7B3C7}" srcOrd="1" destOrd="0" parTransId="{85D6CCDF-67A7-49D3-936F-6AA86B528C88}" sibTransId="{F0B44103-33E8-48E3-A6B0-055AF452816A}"/>
    <dgm:cxn modelId="{127B1D4E-BD10-4358-8869-8FEFA326851E}" type="presOf" srcId="{33CCF552-1480-4923-8EA6-25DA64198BCD}" destId="{BFDEA78B-BFAB-46D4-B5E5-685D11772513}" srcOrd="0" destOrd="0" presId="urn:microsoft.com/office/officeart/2005/8/layout/vList2"/>
    <dgm:cxn modelId="{787EFB56-CA29-45EA-9F1A-C2FE68E18872}" srcId="{4874DD9E-1181-4189-9712-B04A13AE9002}" destId="{573B31B5-2FE3-4594-967C-13F50A7205D4}" srcOrd="2" destOrd="0" parTransId="{E6FE7823-67EA-45BC-ABCC-44F408A9AB34}" sibTransId="{45BC9488-4252-4E14-9795-1AA54AB60139}"/>
    <dgm:cxn modelId="{A81B3358-C641-4FBC-9687-FB65EEBC0F3E}" srcId="{4874DD9E-1181-4189-9712-B04A13AE9002}" destId="{924216AD-45E0-4BC0-9F02-30ADB522E5F0}" srcOrd="1" destOrd="0" parTransId="{64EE526F-9413-4AC2-B2B6-F0D706E37273}" sibTransId="{3821683C-7F34-4E0A-96FF-00B69AB88756}"/>
    <dgm:cxn modelId="{8668A77F-09DD-4B80-9930-593E6652F280}" type="presOf" srcId="{F4DE497D-388E-49B1-BE63-292ACDB03EC1}" destId="{66B461D7-87C4-4F19-975F-DC408F8C816B}" srcOrd="0" destOrd="0" presId="urn:microsoft.com/office/officeart/2005/8/layout/vList2"/>
    <dgm:cxn modelId="{CBB26E80-031A-49D2-A352-6700D8D7DED1}" type="presOf" srcId="{573B31B5-2FE3-4594-967C-13F50A7205D4}" destId="{BFDEA78B-BFAB-46D4-B5E5-685D11772513}" srcOrd="0" destOrd="2" presId="urn:microsoft.com/office/officeart/2005/8/layout/vList2"/>
    <dgm:cxn modelId="{F7675C91-7D82-43F3-99B1-81D2846552EF}" type="presOf" srcId="{2D9EF2B9-3A90-4B4B-BDA2-37726B97992D}" destId="{974A9B9B-9CB3-42DF-AD92-702FDC4C8298}" srcOrd="0" destOrd="0" presId="urn:microsoft.com/office/officeart/2005/8/layout/vList2"/>
    <dgm:cxn modelId="{CA1CAF94-A51A-468A-9126-32D2A51DD516}" type="presOf" srcId="{B01707FB-8FA8-4398-A3F9-A30ACA3447A7}" destId="{FF5F36C8-8861-4781-A980-1EE684C1330A}" srcOrd="0" destOrd="0" presId="urn:microsoft.com/office/officeart/2005/8/layout/vList2"/>
    <dgm:cxn modelId="{7ED08A96-E0BD-4AB2-A199-227EA546855E}" srcId="{4C2F0103-C923-4D12-814B-7B929B0A9F14}" destId="{9E099593-94A9-4AD0-94CF-0DE5D897E451}" srcOrd="1" destOrd="0" parTransId="{D1300F18-068A-41A7-944A-61C3B9044492}" sibTransId="{75788BC3-EAF6-4D14-8334-338662A0032E}"/>
    <dgm:cxn modelId="{8DF00BA8-EE30-4DCE-B423-690B3B49999B}" srcId="{4C2F0103-C923-4D12-814B-7B929B0A9F14}" destId="{3394F01B-5185-4A25-A457-D84C74648DF1}" srcOrd="0" destOrd="0" parTransId="{22EE361A-E376-414B-BD4F-1CDF666F1B39}" sibTransId="{F8DE867C-701F-4469-8541-E35A2EB88770}"/>
    <dgm:cxn modelId="{D56110AE-8CDB-4C1E-82DD-B957AB7BA785}" type="presOf" srcId="{5F1BFF56-6D15-4ED3-9B96-4262DC0AC922}" destId="{4248F679-2E0D-45FF-9559-4917305F8B34}" srcOrd="0" destOrd="1" presId="urn:microsoft.com/office/officeart/2005/8/layout/vList2"/>
    <dgm:cxn modelId="{874A28B4-8463-489D-80C0-213EAAC44C04}" srcId="{B01707FB-8FA8-4398-A3F9-A30ACA3447A7}" destId="{4874DD9E-1181-4189-9712-B04A13AE9002}" srcOrd="0" destOrd="0" parTransId="{90B74E7A-44AE-4463-8A4B-DD99FB9A53C9}" sibTransId="{D86EEFA5-CC15-4A20-95E4-9818BC462B7B}"/>
    <dgm:cxn modelId="{C0581CBC-2778-49D3-A451-F42176EAF3F3}" srcId="{448F768B-3541-4851-B31D-40469EE7B3C7}" destId="{5D01AA40-B1D5-4373-868C-980562515C46}" srcOrd="0" destOrd="0" parTransId="{A940BA32-5B4B-4765-9B06-9E843FAFCAA7}" sibTransId="{47EFC57D-8347-437B-82CC-CB48487F469F}"/>
    <dgm:cxn modelId="{EA3915C3-0CC6-44B2-81D1-A1AF6160AC9F}" type="presOf" srcId="{837C5E82-079F-4836-9CBD-DF2FB0FFF1C5}" destId="{66B461D7-87C4-4F19-975F-DC408F8C816B}" srcOrd="0" destOrd="1" presId="urn:microsoft.com/office/officeart/2005/8/layout/vList2"/>
    <dgm:cxn modelId="{8D2A96C6-6BC7-46D3-B3B4-70EA71E19D57}" type="presOf" srcId="{3394F01B-5185-4A25-A457-D84C74648DF1}" destId="{EC1599ED-7443-4AE2-8833-29BA12BFF7FB}" srcOrd="0" destOrd="0" presId="urn:microsoft.com/office/officeart/2005/8/layout/vList2"/>
    <dgm:cxn modelId="{9A432FCB-6AF5-49B8-B0B2-E8C8581AED17}" type="presOf" srcId="{4874DD9E-1181-4189-9712-B04A13AE9002}" destId="{06D1192B-E4A6-4C8D-B6A4-F5FB04B0CCF7}" srcOrd="0" destOrd="0" presId="urn:microsoft.com/office/officeart/2005/8/layout/vList2"/>
    <dgm:cxn modelId="{008E43CB-5DEA-465F-B94C-606B4C68FE1A}" type="presOf" srcId="{9E099593-94A9-4AD0-94CF-0DE5D897E451}" destId="{EC1599ED-7443-4AE2-8833-29BA12BFF7FB}" srcOrd="0" destOrd="1" presId="urn:microsoft.com/office/officeart/2005/8/layout/vList2"/>
    <dgm:cxn modelId="{D7FE45CC-9DF5-4575-AB5F-8A9FE1931A1E}" srcId="{4874DD9E-1181-4189-9712-B04A13AE9002}" destId="{33CCF552-1480-4923-8EA6-25DA64198BCD}" srcOrd="0" destOrd="0" parTransId="{CB48273D-82DE-42A7-8F49-81BE5B36CEAA}" sibTransId="{8BE04DEA-F3E7-4151-8064-E86A2393587C}"/>
    <dgm:cxn modelId="{909F30CD-414D-4F53-91DC-086F3AA2E00B}" srcId="{2D9EF2B9-3A90-4B4B-BDA2-37726B97992D}" destId="{837C5E82-079F-4836-9CBD-DF2FB0FFF1C5}" srcOrd="1" destOrd="0" parTransId="{3598405A-1D7F-40B2-8CF9-E4E1DA9EBBC3}" sibTransId="{3AAB1A54-6B44-4424-8ABC-716960ADE033}"/>
    <dgm:cxn modelId="{02ED38D1-D68B-46CA-8CEB-DC3B34CD5AE7}" srcId="{2D9EF2B9-3A90-4B4B-BDA2-37726B97992D}" destId="{F4DE497D-388E-49B1-BE63-292ACDB03EC1}" srcOrd="0" destOrd="0" parTransId="{2B86A382-5170-4F6B-A3B8-48ED96630B47}" sibTransId="{DFE3F8F6-A559-4FEC-9FC1-3E3FAEC76067}"/>
    <dgm:cxn modelId="{A6E3628C-0174-4119-81E3-C53080D2967A}" type="presParOf" srcId="{FF5F36C8-8861-4781-A980-1EE684C1330A}" destId="{06D1192B-E4A6-4C8D-B6A4-F5FB04B0CCF7}" srcOrd="0" destOrd="0" presId="urn:microsoft.com/office/officeart/2005/8/layout/vList2"/>
    <dgm:cxn modelId="{33D48576-8D30-42A5-AA4A-1605D90B1E8E}" type="presParOf" srcId="{FF5F36C8-8861-4781-A980-1EE684C1330A}" destId="{BFDEA78B-BFAB-46D4-B5E5-685D11772513}" srcOrd="1" destOrd="0" presId="urn:microsoft.com/office/officeart/2005/8/layout/vList2"/>
    <dgm:cxn modelId="{DD06B34E-7DDD-4EC6-A91A-694462F765D0}" type="presParOf" srcId="{FF5F36C8-8861-4781-A980-1EE684C1330A}" destId="{584DF2C1-C3A8-4E06-BC1A-25DE8A3F5CAA}" srcOrd="2" destOrd="0" presId="urn:microsoft.com/office/officeart/2005/8/layout/vList2"/>
    <dgm:cxn modelId="{9FB0E0D1-1281-44A1-B839-D1C745B95176}" type="presParOf" srcId="{FF5F36C8-8861-4781-A980-1EE684C1330A}" destId="{4248F679-2E0D-45FF-9559-4917305F8B34}" srcOrd="3" destOrd="0" presId="urn:microsoft.com/office/officeart/2005/8/layout/vList2"/>
    <dgm:cxn modelId="{3FB74B72-B2FE-4F8A-B837-55FCB0095608}" type="presParOf" srcId="{FF5F36C8-8861-4781-A980-1EE684C1330A}" destId="{94D6F9BA-70F2-4FAE-A73D-C294751F976E}" srcOrd="4" destOrd="0" presId="urn:microsoft.com/office/officeart/2005/8/layout/vList2"/>
    <dgm:cxn modelId="{3971F598-5249-4CE2-BC69-BEF1B218BFDE}" type="presParOf" srcId="{FF5F36C8-8861-4781-A980-1EE684C1330A}" destId="{EC1599ED-7443-4AE2-8833-29BA12BFF7FB}" srcOrd="5" destOrd="0" presId="urn:microsoft.com/office/officeart/2005/8/layout/vList2"/>
    <dgm:cxn modelId="{ED643503-C511-40A9-9D33-267CB60AB916}" type="presParOf" srcId="{FF5F36C8-8861-4781-A980-1EE684C1330A}" destId="{974A9B9B-9CB3-42DF-AD92-702FDC4C8298}" srcOrd="6" destOrd="0" presId="urn:microsoft.com/office/officeart/2005/8/layout/vList2"/>
    <dgm:cxn modelId="{37C757B2-EFB7-45FC-B284-861C363C0A1A}" type="presParOf" srcId="{FF5F36C8-8861-4781-A980-1EE684C1330A}" destId="{66B461D7-87C4-4F19-975F-DC408F8C816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D2B78-A426-487B-879F-D55EE23F224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FD1DF23D-BBEE-467B-A4DB-37B1355D2FF1}">
      <dgm:prSet custT="1"/>
      <dgm:spPr/>
      <dgm:t>
        <a:bodyPr/>
        <a:lstStyle/>
        <a:p>
          <a:pPr rtl="0"/>
          <a:r>
            <a:rPr lang="en-GB" sz="1600" dirty="0">
              <a:solidFill>
                <a:srgbClr val="FFFFFF"/>
              </a:solidFill>
            </a:rPr>
            <a:t>All data processing needs to be documented, in some cases specific documentation is needed (DPIA). </a:t>
          </a:r>
          <a:endParaRPr lang="en-US" sz="1600" dirty="0">
            <a:solidFill>
              <a:srgbClr val="FFFFFF"/>
            </a:solidFill>
          </a:endParaRPr>
        </a:p>
      </dgm:t>
    </dgm:pt>
    <dgm:pt modelId="{3577BE1C-29D8-4900-BAF7-7AE856A40240}" type="parTrans" cxnId="{0B80BE11-43AA-42AA-BDF5-0CE93188DA18}">
      <dgm:prSet/>
      <dgm:spPr/>
      <dgm:t>
        <a:bodyPr/>
        <a:lstStyle/>
        <a:p>
          <a:endParaRPr lang="en-US"/>
        </a:p>
      </dgm:t>
    </dgm:pt>
    <dgm:pt modelId="{E1E9EDCC-F5B5-4EE6-ABCC-19907FA48BD4}" type="sibTrans" cxnId="{0B80BE11-43AA-42AA-BDF5-0CE93188DA18}">
      <dgm:prSet/>
      <dgm:spPr/>
      <dgm:t>
        <a:bodyPr/>
        <a:lstStyle/>
        <a:p>
          <a:endParaRPr lang="en-US"/>
        </a:p>
      </dgm:t>
    </dgm:pt>
    <dgm:pt modelId="{A5266652-6F1A-4E51-B02B-9EA67D1B763C}">
      <dgm:prSet custT="1"/>
      <dgm:spPr/>
      <dgm:t>
        <a:bodyPr/>
        <a:lstStyle/>
        <a:p>
          <a:pPr rtl="0"/>
          <a:r>
            <a:rPr lang="en-GB" sz="1600" dirty="0">
              <a:solidFill>
                <a:srgbClr val="FFFFFF"/>
              </a:solidFill>
            </a:rPr>
            <a:t>The controller is responsible for documentation</a:t>
          </a:r>
          <a:r>
            <a:rPr lang="en-GB" sz="1600" dirty="0"/>
            <a:t>.</a:t>
          </a:r>
          <a:endParaRPr lang="en-US" sz="1600" dirty="0"/>
        </a:p>
      </dgm:t>
    </dgm:pt>
    <dgm:pt modelId="{E8C82C48-D570-4FFB-BAE5-2ED73D3DA83E}" type="parTrans" cxnId="{9E804CB1-5F03-4295-83FD-EA958ACB9073}">
      <dgm:prSet/>
      <dgm:spPr/>
      <dgm:t>
        <a:bodyPr/>
        <a:lstStyle/>
        <a:p>
          <a:endParaRPr lang="en-US"/>
        </a:p>
      </dgm:t>
    </dgm:pt>
    <dgm:pt modelId="{A9E331A6-CE81-4FC4-943A-A033A22D241E}" type="sibTrans" cxnId="{9E804CB1-5F03-4295-83FD-EA958ACB9073}">
      <dgm:prSet/>
      <dgm:spPr/>
      <dgm:t>
        <a:bodyPr/>
        <a:lstStyle/>
        <a:p>
          <a:endParaRPr lang="en-US"/>
        </a:p>
      </dgm:t>
    </dgm:pt>
    <dgm:pt modelId="{5AA25168-C2FA-49ED-9CA7-948A5880F5AB}">
      <dgm:prSet custT="1"/>
      <dgm:spPr/>
      <dgm:t>
        <a:bodyPr/>
        <a:lstStyle/>
        <a:p>
          <a:pPr rtl="0"/>
          <a:r>
            <a:rPr lang="en-GB" sz="1600" dirty="0">
              <a:solidFill>
                <a:srgbClr val="FFFFFF"/>
              </a:solidFill>
            </a:rPr>
            <a:t>Often, processors in better position to document…</a:t>
          </a:r>
          <a:endParaRPr lang="en-US" sz="1600" dirty="0">
            <a:solidFill>
              <a:srgbClr val="FFFFFF"/>
            </a:solidFill>
          </a:endParaRPr>
        </a:p>
      </dgm:t>
    </dgm:pt>
    <dgm:pt modelId="{D70FD656-3DD2-438A-9608-43BD1A93FC63}" type="parTrans" cxnId="{F536940F-1787-4068-B86A-5B1D7A1A9A52}">
      <dgm:prSet/>
      <dgm:spPr/>
      <dgm:t>
        <a:bodyPr/>
        <a:lstStyle/>
        <a:p>
          <a:endParaRPr lang="en-US"/>
        </a:p>
      </dgm:t>
    </dgm:pt>
    <dgm:pt modelId="{0C604ED0-FE96-4E43-A606-2F7F97C52B48}" type="sibTrans" cxnId="{F536940F-1787-4068-B86A-5B1D7A1A9A52}">
      <dgm:prSet/>
      <dgm:spPr/>
      <dgm:t>
        <a:bodyPr/>
        <a:lstStyle/>
        <a:p>
          <a:endParaRPr lang="en-US"/>
        </a:p>
      </dgm:t>
    </dgm:pt>
    <dgm:pt modelId="{186A7E1B-956D-41C7-8B29-8524A80C96B1}">
      <dgm:prSet custT="1"/>
      <dgm:spPr/>
      <dgm:t>
        <a:bodyPr/>
        <a:lstStyle/>
        <a:p>
          <a:pPr rtl="0">
            <a:buFont typeface="Wingdings" panose="05000000000000000000" pitchFamily="2" charset="2"/>
            <a:buChar char="§"/>
          </a:pPr>
          <a:r>
            <a:rPr lang="en-GB" sz="1600" dirty="0"/>
            <a:t>How many data sets there are</a:t>
          </a:r>
          <a:endParaRPr lang="en-US" sz="1600" dirty="0"/>
        </a:p>
      </dgm:t>
    </dgm:pt>
    <dgm:pt modelId="{E8F5CCB8-D602-489B-877C-FBB8CE0FA8CB}" type="parTrans" cxnId="{4E6304E1-1436-4E92-BB35-C1412740F7C5}">
      <dgm:prSet/>
      <dgm:spPr/>
      <dgm:t>
        <a:bodyPr/>
        <a:lstStyle/>
        <a:p>
          <a:endParaRPr lang="en-US"/>
        </a:p>
      </dgm:t>
    </dgm:pt>
    <dgm:pt modelId="{58BE67A2-4754-4220-A2BC-DD018553686D}" type="sibTrans" cxnId="{4E6304E1-1436-4E92-BB35-C1412740F7C5}">
      <dgm:prSet/>
      <dgm:spPr/>
      <dgm:t>
        <a:bodyPr/>
        <a:lstStyle/>
        <a:p>
          <a:endParaRPr lang="en-US"/>
        </a:p>
      </dgm:t>
    </dgm:pt>
    <dgm:pt modelId="{DFA118C0-F2EB-4EA4-A88F-F41427D4C15C}">
      <dgm:prSet custT="1"/>
      <dgm:spPr/>
      <dgm:t>
        <a:bodyPr/>
        <a:lstStyle/>
        <a:p>
          <a:pPr rtl="0">
            <a:buFont typeface="Wingdings" panose="05000000000000000000" pitchFamily="2" charset="2"/>
            <a:buChar char="§"/>
          </a:pPr>
          <a:r>
            <a:rPr lang="en-GB" sz="1600" dirty="0"/>
            <a:t>If there are international data transfers</a:t>
          </a:r>
          <a:endParaRPr lang="en-US" sz="1600" dirty="0"/>
        </a:p>
      </dgm:t>
    </dgm:pt>
    <dgm:pt modelId="{4BF1D13F-4356-4BAE-A878-8060231C3417}" type="parTrans" cxnId="{635BC1C5-4D69-4F7E-BCE0-865DB01B7D73}">
      <dgm:prSet/>
      <dgm:spPr/>
      <dgm:t>
        <a:bodyPr/>
        <a:lstStyle/>
        <a:p>
          <a:endParaRPr lang="en-US"/>
        </a:p>
      </dgm:t>
    </dgm:pt>
    <dgm:pt modelId="{74C4C983-1BD1-493E-B2F3-9E536D8D51C5}" type="sibTrans" cxnId="{635BC1C5-4D69-4F7E-BCE0-865DB01B7D73}">
      <dgm:prSet/>
      <dgm:spPr/>
      <dgm:t>
        <a:bodyPr/>
        <a:lstStyle/>
        <a:p>
          <a:endParaRPr lang="en-US"/>
        </a:p>
      </dgm:t>
    </dgm:pt>
    <dgm:pt modelId="{DAA877CF-F1E3-43AD-9E56-E426D1714EA9}">
      <dgm:prSet custT="1"/>
      <dgm:spPr/>
      <dgm:t>
        <a:bodyPr/>
        <a:lstStyle/>
        <a:p>
          <a:pPr rtl="0">
            <a:buFont typeface="Wingdings" panose="05000000000000000000" pitchFamily="2" charset="2"/>
            <a:buChar char="§"/>
          </a:pPr>
          <a:r>
            <a:rPr lang="en-GB" sz="1600" dirty="0"/>
            <a:t>What subcontractors are used (e.g. IT-support)</a:t>
          </a:r>
          <a:endParaRPr lang="en-US" sz="1600" dirty="0"/>
        </a:p>
      </dgm:t>
    </dgm:pt>
    <dgm:pt modelId="{CD312776-B765-4BCF-B8DE-013BEA6F1119}" type="parTrans" cxnId="{D4FAA92C-4F26-498C-9A32-D634D1EA79F9}">
      <dgm:prSet/>
      <dgm:spPr/>
      <dgm:t>
        <a:bodyPr/>
        <a:lstStyle/>
        <a:p>
          <a:endParaRPr lang="en-US"/>
        </a:p>
      </dgm:t>
    </dgm:pt>
    <dgm:pt modelId="{29C9573F-5ABF-48F1-A5A1-4A9871F0337B}" type="sibTrans" cxnId="{D4FAA92C-4F26-498C-9A32-D634D1EA79F9}">
      <dgm:prSet/>
      <dgm:spPr/>
      <dgm:t>
        <a:bodyPr/>
        <a:lstStyle/>
        <a:p>
          <a:endParaRPr lang="en-US"/>
        </a:p>
      </dgm:t>
    </dgm:pt>
    <dgm:pt modelId="{881E5124-7D08-4065-B00C-B610EED5A4D7}">
      <dgm:prSet custT="1"/>
      <dgm:spPr/>
      <dgm:t>
        <a:bodyPr/>
        <a:lstStyle/>
        <a:p>
          <a:pPr rtl="0">
            <a:buFont typeface="Wingdings" panose="05000000000000000000" pitchFamily="2" charset="2"/>
            <a:buChar char="§"/>
          </a:pPr>
          <a:r>
            <a:rPr lang="en-GB" sz="1600" dirty="0"/>
            <a:t>Where the servers are</a:t>
          </a:r>
          <a:endParaRPr lang="en-US" sz="1600" dirty="0"/>
        </a:p>
      </dgm:t>
    </dgm:pt>
    <dgm:pt modelId="{5CAA703B-690D-41DE-A0B5-8C45D8035DB1}" type="parTrans" cxnId="{DE3CDB49-5D26-48DD-8514-69E63B2FE15D}">
      <dgm:prSet/>
      <dgm:spPr/>
      <dgm:t>
        <a:bodyPr/>
        <a:lstStyle/>
        <a:p>
          <a:endParaRPr lang="en-US"/>
        </a:p>
      </dgm:t>
    </dgm:pt>
    <dgm:pt modelId="{E26F919E-1B64-4653-AE24-057C720EEF95}" type="sibTrans" cxnId="{DE3CDB49-5D26-48DD-8514-69E63B2FE15D}">
      <dgm:prSet/>
      <dgm:spPr/>
      <dgm:t>
        <a:bodyPr/>
        <a:lstStyle/>
        <a:p>
          <a:endParaRPr lang="en-US"/>
        </a:p>
      </dgm:t>
    </dgm:pt>
    <dgm:pt modelId="{D94EC3DB-0705-4577-90FE-90EDB9C831A7}" type="pres">
      <dgm:prSet presAssocID="{73ED2B78-A426-487B-879F-D55EE23F224D}" presName="linear" presStyleCnt="0">
        <dgm:presLayoutVars>
          <dgm:animLvl val="lvl"/>
          <dgm:resizeHandles val="exact"/>
        </dgm:presLayoutVars>
      </dgm:prSet>
      <dgm:spPr/>
    </dgm:pt>
    <dgm:pt modelId="{9A1E5C5C-9B59-40AA-A98B-014E12EB2488}" type="pres">
      <dgm:prSet presAssocID="{FD1DF23D-BBEE-467B-A4DB-37B1355D2FF1}" presName="parentText" presStyleLbl="node1" presStyleIdx="0" presStyleCnt="3">
        <dgm:presLayoutVars>
          <dgm:chMax val="0"/>
          <dgm:bulletEnabled val="1"/>
        </dgm:presLayoutVars>
      </dgm:prSet>
      <dgm:spPr/>
    </dgm:pt>
    <dgm:pt modelId="{72243FE2-E086-4FDA-B120-0E4C7149C6AC}" type="pres">
      <dgm:prSet presAssocID="{E1E9EDCC-F5B5-4EE6-ABCC-19907FA48BD4}" presName="spacer" presStyleCnt="0"/>
      <dgm:spPr/>
    </dgm:pt>
    <dgm:pt modelId="{0D3D07E7-EB2A-466D-A072-E976D65EE111}" type="pres">
      <dgm:prSet presAssocID="{A5266652-6F1A-4E51-B02B-9EA67D1B763C}" presName="parentText" presStyleLbl="node1" presStyleIdx="1" presStyleCnt="3">
        <dgm:presLayoutVars>
          <dgm:chMax val="0"/>
          <dgm:bulletEnabled val="1"/>
        </dgm:presLayoutVars>
      </dgm:prSet>
      <dgm:spPr/>
    </dgm:pt>
    <dgm:pt modelId="{0E02F914-0D17-4F46-8923-288E9223CD4F}" type="pres">
      <dgm:prSet presAssocID="{A9E331A6-CE81-4FC4-943A-A033A22D241E}" presName="spacer" presStyleCnt="0"/>
      <dgm:spPr/>
    </dgm:pt>
    <dgm:pt modelId="{7D3A4793-FD82-4EE9-BAC8-B5201B98EB4C}" type="pres">
      <dgm:prSet presAssocID="{5AA25168-C2FA-49ED-9CA7-948A5880F5AB}" presName="parentText" presStyleLbl="node1" presStyleIdx="2" presStyleCnt="3">
        <dgm:presLayoutVars>
          <dgm:chMax val="0"/>
          <dgm:bulletEnabled val="1"/>
        </dgm:presLayoutVars>
      </dgm:prSet>
      <dgm:spPr/>
    </dgm:pt>
    <dgm:pt modelId="{F0ED9767-CBE6-4026-96F4-535147D90C2B}" type="pres">
      <dgm:prSet presAssocID="{5AA25168-C2FA-49ED-9CA7-948A5880F5AB}" presName="childText" presStyleLbl="revTx" presStyleIdx="0" presStyleCnt="1">
        <dgm:presLayoutVars>
          <dgm:bulletEnabled val="1"/>
        </dgm:presLayoutVars>
      </dgm:prSet>
      <dgm:spPr/>
    </dgm:pt>
  </dgm:ptLst>
  <dgm:cxnLst>
    <dgm:cxn modelId="{B5027F06-C50F-409B-94E7-405DCA0FA2E4}" type="presOf" srcId="{186A7E1B-956D-41C7-8B29-8524A80C96B1}" destId="{F0ED9767-CBE6-4026-96F4-535147D90C2B}" srcOrd="0" destOrd="1" presId="urn:microsoft.com/office/officeart/2005/8/layout/vList2"/>
    <dgm:cxn modelId="{F536940F-1787-4068-B86A-5B1D7A1A9A52}" srcId="{73ED2B78-A426-487B-879F-D55EE23F224D}" destId="{5AA25168-C2FA-49ED-9CA7-948A5880F5AB}" srcOrd="2" destOrd="0" parTransId="{D70FD656-3DD2-438A-9608-43BD1A93FC63}" sibTransId="{0C604ED0-FE96-4E43-A606-2F7F97C52B48}"/>
    <dgm:cxn modelId="{0B80BE11-43AA-42AA-BDF5-0CE93188DA18}" srcId="{73ED2B78-A426-487B-879F-D55EE23F224D}" destId="{FD1DF23D-BBEE-467B-A4DB-37B1355D2FF1}" srcOrd="0" destOrd="0" parTransId="{3577BE1C-29D8-4900-BAF7-7AE856A40240}" sibTransId="{E1E9EDCC-F5B5-4EE6-ABCC-19907FA48BD4}"/>
    <dgm:cxn modelId="{D4FAA92C-4F26-498C-9A32-D634D1EA79F9}" srcId="{5AA25168-C2FA-49ED-9CA7-948A5880F5AB}" destId="{DAA877CF-F1E3-43AD-9E56-E426D1714EA9}" srcOrd="3" destOrd="0" parTransId="{CD312776-B765-4BCF-B8DE-013BEA6F1119}" sibTransId="{29C9573F-5ABF-48F1-A5A1-4A9871F0337B}"/>
    <dgm:cxn modelId="{0D427031-2FEB-42EC-B56F-D75102A5D59B}" type="presOf" srcId="{FD1DF23D-BBEE-467B-A4DB-37B1355D2FF1}" destId="{9A1E5C5C-9B59-40AA-A98B-014E12EB2488}" srcOrd="0" destOrd="0" presId="urn:microsoft.com/office/officeart/2005/8/layout/vList2"/>
    <dgm:cxn modelId="{DE3CDB49-5D26-48DD-8514-69E63B2FE15D}" srcId="{5AA25168-C2FA-49ED-9CA7-948A5880F5AB}" destId="{881E5124-7D08-4065-B00C-B610EED5A4D7}" srcOrd="0" destOrd="0" parTransId="{5CAA703B-690D-41DE-A0B5-8C45D8035DB1}" sibTransId="{E26F919E-1B64-4653-AE24-057C720EEF95}"/>
    <dgm:cxn modelId="{5034DE4D-13E7-4671-AF5D-8033D6541E8E}" type="presOf" srcId="{73ED2B78-A426-487B-879F-D55EE23F224D}" destId="{D94EC3DB-0705-4577-90FE-90EDB9C831A7}" srcOrd="0" destOrd="0" presId="urn:microsoft.com/office/officeart/2005/8/layout/vList2"/>
    <dgm:cxn modelId="{61314474-0E7C-47EA-9438-8EE578ACF260}" type="presOf" srcId="{A5266652-6F1A-4E51-B02B-9EA67D1B763C}" destId="{0D3D07E7-EB2A-466D-A072-E976D65EE111}" srcOrd="0" destOrd="0" presId="urn:microsoft.com/office/officeart/2005/8/layout/vList2"/>
    <dgm:cxn modelId="{7986A556-2FBC-4D23-9FD1-C4AC54219DEC}" type="presOf" srcId="{5AA25168-C2FA-49ED-9CA7-948A5880F5AB}" destId="{7D3A4793-FD82-4EE9-BAC8-B5201B98EB4C}" srcOrd="0" destOrd="0" presId="urn:microsoft.com/office/officeart/2005/8/layout/vList2"/>
    <dgm:cxn modelId="{2CD3077E-4459-4012-A38C-DDD48D479F26}" type="presOf" srcId="{DAA877CF-F1E3-43AD-9E56-E426D1714EA9}" destId="{F0ED9767-CBE6-4026-96F4-535147D90C2B}" srcOrd="0" destOrd="3" presId="urn:microsoft.com/office/officeart/2005/8/layout/vList2"/>
    <dgm:cxn modelId="{9E804CB1-5F03-4295-83FD-EA958ACB9073}" srcId="{73ED2B78-A426-487B-879F-D55EE23F224D}" destId="{A5266652-6F1A-4E51-B02B-9EA67D1B763C}" srcOrd="1" destOrd="0" parTransId="{E8C82C48-D570-4FFB-BAE5-2ED73D3DA83E}" sibTransId="{A9E331A6-CE81-4FC4-943A-A033A22D241E}"/>
    <dgm:cxn modelId="{C6B484BC-616B-4ABB-892E-A80D9A45CBD4}" type="presOf" srcId="{881E5124-7D08-4065-B00C-B610EED5A4D7}" destId="{F0ED9767-CBE6-4026-96F4-535147D90C2B}" srcOrd="0" destOrd="0" presId="urn:microsoft.com/office/officeart/2005/8/layout/vList2"/>
    <dgm:cxn modelId="{635BC1C5-4D69-4F7E-BCE0-865DB01B7D73}" srcId="{5AA25168-C2FA-49ED-9CA7-948A5880F5AB}" destId="{DFA118C0-F2EB-4EA4-A88F-F41427D4C15C}" srcOrd="2" destOrd="0" parTransId="{4BF1D13F-4356-4BAE-A878-8060231C3417}" sibTransId="{74C4C983-1BD1-493E-B2F3-9E536D8D51C5}"/>
    <dgm:cxn modelId="{A0D5F8DA-EDD7-4902-80E4-F7E584E7AFFF}" type="presOf" srcId="{DFA118C0-F2EB-4EA4-A88F-F41427D4C15C}" destId="{F0ED9767-CBE6-4026-96F4-535147D90C2B}" srcOrd="0" destOrd="2" presId="urn:microsoft.com/office/officeart/2005/8/layout/vList2"/>
    <dgm:cxn modelId="{4E6304E1-1436-4E92-BB35-C1412740F7C5}" srcId="{5AA25168-C2FA-49ED-9CA7-948A5880F5AB}" destId="{186A7E1B-956D-41C7-8B29-8524A80C96B1}" srcOrd="1" destOrd="0" parTransId="{E8F5CCB8-D602-489B-877C-FBB8CE0FA8CB}" sibTransId="{58BE67A2-4754-4220-A2BC-DD018553686D}"/>
    <dgm:cxn modelId="{93BC7705-E03B-4C29-B820-2C334A51FF90}" type="presParOf" srcId="{D94EC3DB-0705-4577-90FE-90EDB9C831A7}" destId="{9A1E5C5C-9B59-40AA-A98B-014E12EB2488}" srcOrd="0" destOrd="0" presId="urn:microsoft.com/office/officeart/2005/8/layout/vList2"/>
    <dgm:cxn modelId="{4798DF4B-77BB-4F56-8FAB-F0BEF52BFFE4}" type="presParOf" srcId="{D94EC3DB-0705-4577-90FE-90EDB9C831A7}" destId="{72243FE2-E086-4FDA-B120-0E4C7149C6AC}" srcOrd="1" destOrd="0" presId="urn:microsoft.com/office/officeart/2005/8/layout/vList2"/>
    <dgm:cxn modelId="{B9D1BC52-53DD-4CE0-83B6-83C2F7CCBB10}" type="presParOf" srcId="{D94EC3DB-0705-4577-90FE-90EDB9C831A7}" destId="{0D3D07E7-EB2A-466D-A072-E976D65EE111}" srcOrd="2" destOrd="0" presId="urn:microsoft.com/office/officeart/2005/8/layout/vList2"/>
    <dgm:cxn modelId="{B22FBAFC-5B7B-422B-BAA5-FF60B7B6E498}" type="presParOf" srcId="{D94EC3DB-0705-4577-90FE-90EDB9C831A7}" destId="{0E02F914-0D17-4F46-8923-288E9223CD4F}" srcOrd="3" destOrd="0" presId="urn:microsoft.com/office/officeart/2005/8/layout/vList2"/>
    <dgm:cxn modelId="{DC39BF8A-64F6-4B05-855B-121518662E4C}" type="presParOf" srcId="{D94EC3DB-0705-4577-90FE-90EDB9C831A7}" destId="{7D3A4793-FD82-4EE9-BAC8-B5201B98EB4C}" srcOrd="4" destOrd="0" presId="urn:microsoft.com/office/officeart/2005/8/layout/vList2"/>
    <dgm:cxn modelId="{376FFD43-305A-4128-85C7-25736CDE1FFD}" type="presParOf" srcId="{D94EC3DB-0705-4577-90FE-90EDB9C831A7}" destId="{F0ED9767-CBE6-4026-96F4-535147D90C2B}"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1192B-E4A6-4C8D-B6A4-F5FB04B0CCF7}">
      <dsp:nvSpPr>
        <dsp:cNvPr id="0" name=""/>
        <dsp:cNvSpPr/>
      </dsp:nvSpPr>
      <dsp:spPr>
        <a:xfrm>
          <a:off x="0" y="56288"/>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Privacy Impact Assessment</a:t>
          </a:r>
          <a:endParaRPr lang="en-US" sz="2100" kern="1200" dirty="0">
            <a:solidFill>
              <a:srgbClr val="FFFFFF"/>
            </a:solidFill>
          </a:endParaRPr>
        </a:p>
      </dsp:txBody>
      <dsp:txXfrm>
        <a:off x="25787" y="82075"/>
        <a:ext cx="9929108" cy="476681"/>
      </dsp:txXfrm>
    </dsp:sp>
    <dsp:sp modelId="{BFDEA78B-BFAB-46D4-B5E5-685D11772513}">
      <dsp:nvSpPr>
        <dsp:cNvPr id="0" name=""/>
        <dsp:cNvSpPr/>
      </dsp:nvSpPr>
      <dsp:spPr>
        <a:xfrm>
          <a:off x="0" y="584543"/>
          <a:ext cx="9980682" cy="89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Not as such mentioned in GDPR, but required for accountability</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Often includes part of documentation, DPIA or even notification</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Evaluates privacy in processes, developments or applications </a:t>
          </a:r>
          <a:endParaRPr lang="en-US" sz="1600" kern="1200" dirty="0">
            <a:solidFill>
              <a:schemeClr val="tx1"/>
            </a:solidFill>
          </a:endParaRPr>
        </a:p>
      </dsp:txBody>
      <dsp:txXfrm>
        <a:off x="0" y="584543"/>
        <a:ext cx="9980682" cy="891134"/>
      </dsp:txXfrm>
    </dsp:sp>
    <dsp:sp modelId="{584DF2C1-C3A8-4E06-BC1A-25DE8A3F5CAA}">
      <dsp:nvSpPr>
        <dsp:cNvPr id="0" name=""/>
        <dsp:cNvSpPr/>
      </dsp:nvSpPr>
      <dsp:spPr>
        <a:xfrm>
          <a:off x="0" y="1475678"/>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Documentation (Article 30)</a:t>
          </a:r>
          <a:endParaRPr lang="en-US" sz="2100" kern="1200" dirty="0">
            <a:solidFill>
              <a:srgbClr val="FFFFFF"/>
            </a:solidFill>
          </a:endParaRPr>
        </a:p>
      </dsp:txBody>
      <dsp:txXfrm>
        <a:off x="25787" y="1501465"/>
        <a:ext cx="9929108" cy="476681"/>
      </dsp:txXfrm>
    </dsp:sp>
    <dsp:sp modelId="{4248F679-2E0D-45FF-9559-4917305F8B34}">
      <dsp:nvSpPr>
        <dsp:cNvPr id="0" name=""/>
        <dsp:cNvSpPr/>
      </dsp:nvSpPr>
      <dsp:spPr>
        <a:xfrm>
          <a:off x="0" y="2003933"/>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List of 7 basic items (name of controller, purposes, international data transfers etc.)</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Needed for ALL data processing (and also needed for processors!)</a:t>
          </a:r>
          <a:endParaRPr lang="en-US" sz="1600" kern="1200" dirty="0">
            <a:solidFill>
              <a:schemeClr val="tx1"/>
            </a:solidFill>
          </a:endParaRPr>
        </a:p>
      </dsp:txBody>
      <dsp:txXfrm>
        <a:off x="0" y="2003933"/>
        <a:ext cx="9980682" cy="597712"/>
      </dsp:txXfrm>
    </dsp:sp>
    <dsp:sp modelId="{94D6F9BA-70F2-4FAE-A73D-C294751F976E}">
      <dsp:nvSpPr>
        <dsp:cNvPr id="0" name=""/>
        <dsp:cNvSpPr/>
      </dsp:nvSpPr>
      <dsp:spPr>
        <a:xfrm>
          <a:off x="0" y="2601646"/>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Data Protection Impact Assessment (Article 35)</a:t>
          </a:r>
          <a:endParaRPr lang="en-US" sz="2100" kern="1200" dirty="0">
            <a:solidFill>
              <a:srgbClr val="FFFFFF"/>
            </a:solidFill>
          </a:endParaRPr>
        </a:p>
      </dsp:txBody>
      <dsp:txXfrm>
        <a:off x="25787" y="2627433"/>
        <a:ext cx="9929108" cy="476681"/>
      </dsp:txXfrm>
    </dsp:sp>
    <dsp:sp modelId="{EC1599ED-7443-4AE2-8833-29BA12BFF7FB}">
      <dsp:nvSpPr>
        <dsp:cNvPr id="0" name=""/>
        <dsp:cNvSpPr/>
      </dsp:nvSpPr>
      <dsp:spPr>
        <a:xfrm>
          <a:off x="0" y="3129901"/>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A very specific assessment to evaluate risks</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E.g., New technologies or high risks for individuals</a:t>
          </a:r>
          <a:endParaRPr lang="en-US" sz="1600" kern="1200" dirty="0">
            <a:solidFill>
              <a:schemeClr val="tx1"/>
            </a:solidFill>
          </a:endParaRPr>
        </a:p>
      </dsp:txBody>
      <dsp:txXfrm>
        <a:off x="0" y="3129901"/>
        <a:ext cx="9980682" cy="597712"/>
      </dsp:txXfrm>
    </dsp:sp>
    <dsp:sp modelId="{974A9B9B-9CB3-42DF-AD92-702FDC4C8298}">
      <dsp:nvSpPr>
        <dsp:cNvPr id="0" name=""/>
        <dsp:cNvSpPr/>
      </dsp:nvSpPr>
      <dsp:spPr>
        <a:xfrm>
          <a:off x="0" y="3727613"/>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Notifications to authorities (Article 36)</a:t>
          </a:r>
          <a:endParaRPr lang="en-US" sz="2100" kern="1200" dirty="0">
            <a:solidFill>
              <a:srgbClr val="FFFFFF"/>
            </a:solidFill>
          </a:endParaRPr>
        </a:p>
      </dsp:txBody>
      <dsp:txXfrm>
        <a:off x="25787" y="3753400"/>
        <a:ext cx="9929108" cy="476681"/>
      </dsp:txXfrm>
    </dsp:sp>
    <dsp:sp modelId="{66B461D7-87C4-4F19-975F-DC408F8C816B}">
      <dsp:nvSpPr>
        <dsp:cNvPr id="0" name=""/>
        <dsp:cNvSpPr/>
      </dsp:nvSpPr>
      <dsp:spPr>
        <a:xfrm>
          <a:off x="0" y="4255868"/>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Done when risks cannot be mitigated</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Great exception!</a:t>
          </a:r>
          <a:endParaRPr lang="en-US" sz="1600" kern="1200" dirty="0">
            <a:solidFill>
              <a:schemeClr val="tx1"/>
            </a:solidFill>
          </a:endParaRPr>
        </a:p>
      </dsp:txBody>
      <dsp:txXfrm>
        <a:off x="0" y="4255868"/>
        <a:ext cx="9980682" cy="597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5C5C-9B59-40AA-A98B-014E12EB2488}">
      <dsp:nvSpPr>
        <dsp:cNvPr id="0" name=""/>
        <dsp:cNvSpPr/>
      </dsp:nvSpPr>
      <dsp:spPr>
        <a:xfrm>
          <a:off x="0" y="3146"/>
          <a:ext cx="9980682" cy="110448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All data processing needs to be documented, in some cases specific documentation is needed (DPIA). </a:t>
          </a:r>
          <a:endParaRPr lang="en-US" sz="1600" kern="1200" dirty="0">
            <a:solidFill>
              <a:srgbClr val="FFFFFF"/>
            </a:solidFill>
          </a:endParaRPr>
        </a:p>
      </dsp:txBody>
      <dsp:txXfrm>
        <a:off x="53916" y="57062"/>
        <a:ext cx="9872850" cy="996648"/>
      </dsp:txXfrm>
    </dsp:sp>
    <dsp:sp modelId="{0D3D07E7-EB2A-466D-A072-E976D65EE111}">
      <dsp:nvSpPr>
        <dsp:cNvPr id="0" name=""/>
        <dsp:cNvSpPr/>
      </dsp:nvSpPr>
      <dsp:spPr>
        <a:xfrm>
          <a:off x="0" y="1277546"/>
          <a:ext cx="9980682" cy="1104480"/>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The controller is responsible for documentation</a:t>
          </a:r>
          <a:r>
            <a:rPr lang="en-GB" sz="1600" kern="1200" dirty="0"/>
            <a:t>.</a:t>
          </a:r>
          <a:endParaRPr lang="en-US" sz="1600" kern="1200" dirty="0"/>
        </a:p>
      </dsp:txBody>
      <dsp:txXfrm>
        <a:off x="53916" y="1331462"/>
        <a:ext cx="9872850" cy="996648"/>
      </dsp:txXfrm>
    </dsp:sp>
    <dsp:sp modelId="{7D3A4793-FD82-4EE9-BAC8-B5201B98EB4C}">
      <dsp:nvSpPr>
        <dsp:cNvPr id="0" name=""/>
        <dsp:cNvSpPr/>
      </dsp:nvSpPr>
      <dsp:spPr>
        <a:xfrm>
          <a:off x="0" y="2551946"/>
          <a:ext cx="9980682" cy="1104480"/>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Often, processors in better position to document…</a:t>
          </a:r>
          <a:endParaRPr lang="en-US" sz="1600" kern="1200" dirty="0">
            <a:solidFill>
              <a:srgbClr val="FFFFFF"/>
            </a:solidFill>
          </a:endParaRPr>
        </a:p>
      </dsp:txBody>
      <dsp:txXfrm>
        <a:off x="53916" y="2605862"/>
        <a:ext cx="9872850" cy="996648"/>
      </dsp:txXfrm>
    </dsp:sp>
    <dsp:sp modelId="{F0ED9767-CBE6-4026-96F4-535147D90C2B}">
      <dsp:nvSpPr>
        <dsp:cNvPr id="0" name=""/>
        <dsp:cNvSpPr/>
      </dsp:nvSpPr>
      <dsp:spPr>
        <a:xfrm>
          <a:off x="0" y="3656426"/>
          <a:ext cx="9980682" cy="119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0320" rIns="113792" bIns="2032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Where the servers are</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How many data sets there are</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If there are international data transfers</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What subcontractors are used (e.g. IT-support)</a:t>
          </a:r>
          <a:endParaRPr lang="en-US" sz="1600" kern="1200" dirty="0"/>
        </a:p>
      </dsp:txBody>
      <dsp:txXfrm>
        <a:off x="0" y="3656426"/>
        <a:ext cx="9980682" cy="11907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AEF3F-E304-468E-A1B4-85D94B5E7FE8}" type="datetimeFigureOut">
              <a:rPr lang="fi-FI" smtClean="0"/>
              <a:t>13.9.2022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464E6-4D1D-4767-9251-7513B50EDA18}" type="slidenum">
              <a:rPr lang="fi-FI" smtClean="0"/>
              <a:t>‹#›</a:t>
            </a:fld>
            <a:endParaRPr lang="fi-FI"/>
          </a:p>
        </p:txBody>
      </p:sp>
    </p:spTree>
    <p:extLst>
      <p:ext uri="{BB962C8B-B14F-4D97-AF65-F5344CB8AC3E}">
        <p14:creationId xmlns:p14="http://schemas.microsoft.com/office/powerpoint/2010/main" val="25930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ata.consilium.europa.eu/doc/document/ST-14606-2021-INIT/en/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linkClick r:id="rId3"/>
              </a:rPr>
              <a:t>pdf (europa.eu)</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a:p>
        </p:txBody>
      </p:sp>
    </p:spTree>
    <p:extLst>
      <p:ext uri="{BB962C8B-B14F-4D97-AF65-F5344CB8AC3E}">
        <p14:creationId xmlns:p14="http://schemas.microsoft.com/office/powerpoint/2010/main" val="410604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18</a:t>
            </a:fld>
            <a:endParaRPr lang="fi-FI"/>
          </a:p>
        </p:txBody>
      </p:sp>
    </p:spTree>
    <p:extLst>
      <p:ext uri="{BB962C8B-B14F-4D97-AF65-F5344CB8AC3E}">
        <p14:creationId xmlns:p14="http://schemas.microsoft.com/office/powerpoint/2010/main" val="317406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19</a:t>
            </a:fld>
            <a:endParaRPr lang="fi-FI"/>
          </a:p>
        </p:txBody>
      </p:sp>
    </p:spTree>
    <p:extLst>
      <p:ext uri="{BB962C8B-B14F-4D97-AF65-F5344CB8AC3E}">
        <p14:creationId xmlns:p14="http://schemas.microsoft.com/office/powerpoint/2010/main" val="283242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21</a:t>
            </a:fld>
            <a:endParaRPr lang="fi-FI"/>
          </a:p>
        </p:txBody>
      </p:sp>
    </p:spTree>
    <p:extLst>
      <p:ext uri="{BB962C8B-B14F-4D97-AF65-F5344CB8AC3E}">
        <p14:creationId xmlns:p14="http://schemas.microsoft.com/office/powerpoint/2010/main" val="136203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22</a:t>
            </a:fld>
            <a:endParaRPr lang="fi-FI"/>
          </a:p>
        </p:txBody>
      </p:sp>
    </p:spTree>
    <p:extLst>
      <p:ext uri="{BB962C8B-B14F-4D97-AF65-F5344CB8AC3E}">
        <p14:creationId xmlns:p14="http://schemas.microsoft.com/office/powerpoint/2010/main" val="3317013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24</a:t>
            </a:fld>
            <a:endParaRPr lang="fi-FI"/>
          </a:p>
        </p:txBody>
      </p:sp>
    </p:spTree>
    <p:extLst>
      <p:ext uri="{BB962C8B-B14F-4D97-AF65-F5344CB8AC3E}">
        <p14:creationId xmlns:p14="http://schemas.microsoft.com/office/powerpoint/2010/main" val="229851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26</a:t>
            </a:fld>
            <a:endParaRPr lang="fi-FI" dirty="0"/>
          </a:p>
        </p:txBody>
      </p:sp>
    </p:spTree>
    <p:extLst>
      <p:ext uri="{BB962C8B-B14F-4D97-AF65-F5344CB8AC3E}">
        <p14:creationId xmlns:p14="http://schemas.microsoft.com/office/powerpoint/2010/main" val="188597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Different</a:t>
            </a:r>
            <a:r>
              <a:rPr lang="de-DE" baseline="0" dirty="0"/>
              <a:t> persons might have different identities =&gt; e.g. Phones </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29</a:t>
            </a:fld>
            <a:endParaRPr lang="en-GB" dirty="0"/>
          </a:p>
        </p:txBody>
      </p:sp>
    </p:spTree>
    <p:extLst>
      <p:ext uri="{BB962C8B-B14F-4D97-AF65-F5344CB8AC3E}">
        <p14:creationId xmlns:p14="http://schemas.microsoft.com/office/powerpoint/2010/main" val="170432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73CF"/>
                </a:solidFill>
                <a:effectLst/>
                <a:latin typeface="Georgia" panose="02040502050405020303" pitchFamily="18" charset="0"/>
              </a:rPr>
              <a:t>Purpose Specification Principle</a:t>
            </a:r>
          </a:p>
          <a:p>
            <a:pPr algn="l"/>
            <a:r>
              <a:rPr lang="en-GB" b="0" i="0" dirty="0">
                <a:solidFill>
                  <a:srgbClr val="333333"/>
                </a:solidFill>
                <a:effectLst/>
                <a:latin typeface="Helvetica Neue"/>
              </a:rPr>
              <a:t>9. The purposes for which personal data are collected should be specified not later than at the time of data collection and the subsequent use limited to the fulfilment of those purposes or such others as are not incompatible with those purposes and as are specified on each occasion of change of purpose.</a:t>
            </a:r>
          </a:p>
          <a:p>
            <a:r>
              <a:rPr lang="fi-FI" dirty="0"/>
              <a:t>(OECD)</a:t>
            </a:r>
          </a:p>
          <a:p>
            <a:endParaRPr lang="fi-FI" dirty="0"/>
          </a:p>
          <a:p>
            <a:r>
              <a:rPr lang="en-GB" dirty="0"/>
              <a:t>collected for explicit, specified and legitimate purposes and not processed in a way incompatible with those purposes; further processing for archiving purposes in the public interest, scientific or historical research purposes or statistical purposes is, subject to appropriate safeguards, compatible with those purposes</a:t>
            </a:r>
            <a:endParaRPr lang="fi-FI" dirty="0"/>
          </a:p>
          <a:p>
            <a:r>
              <a:rPr lang="fi-FI" dirty="0" err="1"/>
              <a:t>Convention</a:t>
            </a:r>
            <a:r>
              <a:rPr lang="fi-FI" dirty="0"/>
              <a:t> 108+</a:t>
            </a:r>
          </a:p>
          <a:p>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30</a:t>
            </a:fld>
            <a:endParaRPr lang="fi-FI"/>
          </a:p>
        </p:txBody>
      </p:sp>
    </p:spTree>
    <p:extLst>
      <p:ext uri="{BB962C8B-B14F-4D97-AF65-F5344CB8AC3E}">
        <p14:creationId xmlns:p14="http://schemas.microsoft.com/office/powerpoint/2010/main" val="116552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68344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32</a:t>
            </a:fld>
            <a:endParaRPr lang="fi-FI"/>
          </a:p>
        </p:txBody>
      </p:sp>
    </p:spTree>
    <p:extLst>
      <p:ext uri="{BB962C8B-B14F-4D97-AF65-F5344CB8AC3E}">
        <p14:creationId xmlns:p14="http://schemas.microsoft.com/office/powerpoint/2010/main" val="48315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67959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24586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33003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54651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38</a:t>
            </a:fld>
            <a:endParaRPr lang="en-GB" dirty="0"/>
          </a:p>
        </p:txBody>
      </p:sp>
    </p:spTree>
    <p:extLst>
      <p:ext uri="{BB962C8B-B14F-4D97-AF65-F5344CB8AC3E}">
        <p14:creationId xmlns:p14="http://schemas.microsoft.com/office/powerpoint/2010/main" val="1704321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00377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580135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BA160-6ED6-4733-954A-58330B856D94}" type="slidenum">
              <a:rPr lang="en-GB" smtClean="0"/>
              <a:pPr/>
              <a:t>41</a:t>
            </a:fld>
            <a:endParaRPr lang="en-GB" dirty="0"/>
          </a:p>
        </p:txBody>
      </p:sp>
    </p:spTree>
    <p:extLst>
      <p:ext uri="{BB962C8B-B14F-4D97-AF65-F5344CB8AC3E}">
        <p14:creationId xmlns:p14="http://schemas.microsoft.com/office/powerpoint/2010/main" val="3039441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Examples for other "risky</a:t>
            </a:r>
            <a:r>
              <a:rPr lang="de-DE" baseline="0" dirty="0"/>
              <a:t> data": </a:t>
            </a:r>
            <a:r>
              <a:rPr lang="en-GB" dirty="0"/>
              <a:t>communications data, location data, financial data (which poses a risk of fraud)</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42</a:t>
            </a:fld>
            <a:endParaRPr lang="en-GB" dirty="0"/>
          </a:p>
        </p:txBody>
      </p:sp>
    </p:spTree>
    <p:extLst>
      <p:ext uri="{BB962C8B-B14F-4D97-AF65-F5344CB8AC3E}">
        <p14:creationId xmlns:p14="http://schemas.microsoft.com/office/powerpoint/2010/main" val="2751536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Large scale: Art. 29</a:t>
            </a:r>
            <a:r>
              <a:rPr lang="de-DE" baseline="0" dirty="0"/>
              <a:t> WP says single practicioner not covered.; factors to consider:</a:t>
            </a:r>
            <a:br>
              <a:rPr lang="de-DE" baseline="0" dirty="0"/>
            </a:br>
            <a:r>
              <a:rPr lang="de-DE" baseline="0" dirty="0"/>
              <a:t>- number of data subjects as absolute number or proportion</a:t>
            </a:r>
          </a:p>
          <a:p>
            <a:r>
              <a:rPr lang="de-DE" baseline="0" dirty="0"/>
              <a:t>Volume of data </a:t>
            </a:r>
          </a:p>
          <a:p>
            <a:r>
              <a:rPr lang="de-DE" baseline="0" dirty="0"/>
              <a:t>Duration, permancenc, data protecting</a:t>
            </a:r>
          </a:p>
          <a:p>
            <a:r>
              <a:rPr lang="de-DE" baseline="0" dirty="0"/>
              <a:t>Geographical extent of the activity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43</a:t>
            </a:fld>
            <a:endParaRPr lang="en-GB" dirty="0"/>
          </a:p>
        </p:txBody>
      </p:sp>
    </p:spTree>
    <p:extLst>
      <p:ext uri="{BB962C8B-B14F-4D97-AF65-F5344CB8AC3E}">
        <p14:creationId xmlns:p14="http://schemas.microsoft.com/office/powerpoint/2010/main" val="371928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NOTE: 2 or more needed </a:t>
            </a:r>
          </a:p>
          <a:p>
            <a:r>
              <a:rPr lang="de-DE" dirty="0"/>
              <a:t>Examples for other "risky</a:t>
            </a:r>
            <a:r>
              <a:rPr lang="de-DE" baseline="0" dirty="0"/>
              <a:t> data": </a:t>
            </a:r>
            <a:r>
              <a:rPr lang="en-GB" dirty="0"/>
              <a:t>communications data, location data, financial data (which poses a risk of fraud)</a:t>
            </a:r>
          </a:p>
          <a:p>
            <a:pPr lvl="2"/>
            <a:r>
              <a:rPr lang="en-GB" dirty="0"/>
              <a:t>Datasets that have been matched or combined</a:t>
            </a:r>
          </a:p>
          <a:p>
            <a:pPr lvl="2"/>
            <a:r>
              <a:rPr lang="en-GB" dirty="0"/>
              <a:t>Data concerning vulnerable data subjects =&gt; recital 75</a:t>
            </a:r>
          </a:p>
          <a:p>
            <a:pPr lvl="2"/>
            <a:r>
              <a:rPr lang="en-GB" dirty="0"/>
              <a:t>Innovative use or applying technological or organisational solutions recital 89/90</a:t>
            </a:r>
          </a:p>
          <a:p>
            <a:pPr lvl="2"/>
            <a:r>
              <a:rPr lang="en-GB" dirty="0"/>
              <a:t>Data transfers across borders outside of the EU =&gt; 116</a:t>
            </a:r>
          </a:p>
          <a:p>
            <a:pPr lvl="2"/>
            <a:r>
              <a:rPr lang="en-GB" dirty="0"/>
              <a:t>Processing prevents data subjects from exercising a right or using a service/contract 22/recital</a:t>
            </a:r>
            <a:r>
              <a:rPr lang="en-GB" baseline="0" dirty="0"/>
              <a:t> 91</a:t>
            </a:r>
            <a:endParaRPr lang="en-GB"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44</a:t>
            </a:fld>
            <a:endParaRPr lang="en-GB" dirty="0"/>
          </a:p>
        </p:txBody>
      </p:sp>
    </p:spTree>
    <p:extLst>
      <p:ext uri="{BB962C8B-B14F-4D97-AF65-F5344CB8AC3E}">
        <p14:creationId xmlns:p14="http://schemas.microsoft.com/office/powerpoint/2010/main" val="275153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43820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NOTE: 2 or more needed </a:t>
            </a:r>
          </a:p>
          <a:p>
            <a:r>
              <a:rPr lang="de-DE" dirty="0"/>
              <a:t>Examples for other "risky</a:t>
            </a:r>
            <a:r>
              <a:rPr lang="de-DE" baseline="0" dirty="0"/>
              <a:t> data": </a:t>
            </a:r>
            <a:r>
              <a:rPr lang="en-GB" dirty="0"/>
              <a:t>communications data, location data, financial data (which poses a risk of fraud)</a:t>
            </a:r>
          </a:p>
          <a:p>
            <a:pPr lvl="2"/>
            <a:r>
              <a:rPr lang="en-GB" dirty="0"/>
              <a:t>Datasets that have been matched or combined</a:t>
            </a:r>
          </a:p>
          <a:p>
            <a:pPr lvl="2"/>
            <a:r>
              <a:rPr lang="en-GB" dirty="0"/>
              <a:t>Data concerning vulnerable data subjects =&gt; recital 75</a:t>
            </a:r>
          </a:p>
          <a:p>
            <a:pPr lvl="2"/>
            <a:r>
              <a:rPr lang="en-GB" dirty="0"/>
              <a:t>Innovative use or applying technological or organisational solutions recital 89/90</a:t>
            </a:r>
          </a:p>
          <a:p>
            <a:pPr lvl="2"/>
            <a:r>
              <a:rPr lang="en-GB" dirty="0"/>
              <a:t>Data transfers across borders outside of the EU =&gt; 116</a:t>
            </a:r>
          </a:p>
          <a:p>
            <a:pPr lvl="2"/>
            <a:r>
              <a:rPr lang="en-GB" dirty="0"/>
              <a:t>Processing prevents data subjects from exercising a right or using a service/contract 22/recital</a:t>
            </a:r>
            <a:r>
              <a:rPr lang="en-GB" baseline="0" dirty="0"/>
              <a:t> 91</a:t>
            </a:r>
            <a:endParaRPr lang="en-GB"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45</a:t>
            </a:fld>
            <a:endParaRPr lang="en-GB" dirty="0"/>
          </a:p>
        </p:txBody>
      </p:sp>
    </p:spTree>
    <p:extLst>
      <p:ext uri="{BB962C8B-B14F-4D97-AF65-F5344CB8AC3E}">
        <p14:creationId xmlns:p14="http://schemas.microsoft.com/office/powerpoint/2010/main" val="1817444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Privacy</a:t>
            </a:r>
            <a:r>
              <a:rPr lang="de-DE" baseline="0" dirty="0"/>
              <a:t> threshold </a:t>
            </a:r>
            <a:r>
              <a:rPr lang="de-DE" baseline="0" dirty="0" err="1"/>
              <a:t>analyis</a:t>
            </a:r>
            <a:r>
              <a:rPr lang="de-DE" baseline="0" dirty="0"/>
              <a:t> needs also be documented why a DPA should not be done </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46</a:t>
            </a:fld>
            <a:endParaRPr lang="en-GB" dirty="0"/>
          </a:p>
        </p:txBody>
      </p:sp>
    </p:spTree>
    <p:extLst>
      <p:ext uri="{BB962C8B-B14F-4D97-AF65-F5344CB8AC3E}">
        <p14:creationId xmlns:p14="http://schemas.microsoft.com/office/powerpoint/2010/main" val="837076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Good news is: no</a:t>
            </a:r>
            <a:r>
              <a:rPr lang="de-DE" baseline="0" dirty="0"/>
              <a:t> particular form1</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47</a:t>
            </a:fld>
            <a:endParaRPr lang="en-GB" dirty="0"/>
          </a:p>
        </p:txBody>
      </p:sp>
    </p:spTree>
    <p:extLst>
      <p:ext uri="{BB962C8B-B14F-4D97-AF65-F5344CB8AC3E}">
        <p14:creationId xmlns:p14="http://schemas.microsoft.com/office/powerpoint/2010/main" val="509230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0" i="0" dirty="0">
                <a:solidFill>
                  <a:srgbClr val="333333"/>
                </a:solidFill>
                <a:effectLst/>
                <a:latin typeface="Roboto" panose="02000000000000000000" pitchFamily="2" charset="0"/>
              </a:rPr>
              <a:t>The case dealt with a conflict of anti-corruption laws in Lithuania and data protection law. The Chief Ethics Commission in Lithuania is tasked with fighting corruption. It asked a director of a public establishment (= the data subject) to declare his and his spouses interests according to the anti-corruption laws. The Lithuanian regime foresaw that certain information from the declaration had to be published on the website of the Chief Ethics Commission, such as the forename and surname and as well income related data.</a:t>
            </a:r>
          </a:p>
          <a:p>
            <a:pPr marL="228600" indent="-228600">
              <a:buAutoNum type="arabicPeriod"/>
            </a:pP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55</a:t>
            </a:fld>
            <a:endParaRPr lang="fi-FI"/>
          </a:p>
        </p:txBody>
      </p:sp>
    </p:spTree>
    <p:extLst>
      <p:ext uri="{BB962C8B-B14F-4D97-AF65-F5344CB8AC3E}">
        <p14:creationId xmlns:p14="http://schemas.microsoft.com/office/powerpoint/2010/main" val="389900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4382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13470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92035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15111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15</a:t>
            </a:fld>
            <a:endParaRPr lang="fi-FI"/>
          </a:p>
        </p:txBody>
      </p:sp>
    </p:spTree>
    <p:extLst>
      <p:ext uri="{BB962C8B-B14F-4D97-AF65-F5344CB8AC3E}">
        <p14:creationId xmlns:p14="http://schemas.microsoft.com/office/powerpoint/2010/main" val="113487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16</a:t>
            </a:fld>
            <a:endParaRPr lang="fi-FI"/>
          </a:p>
        </p:txBody>
      </p:sp>
    </p:spTree>
    <p:extLst>
      <p:ext uri="{BB962C8B-B14F-4D97-AF65-F5344CB8AC3E}">
        <p14:creationId xmlns:p14="http://schemas.microsoft.com/office/powerpoint/2010/main" val="297205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B08D-D937-4374-B503-BD5E007A14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03AF4526-B170-4123-9AB0-D9CFCC1A47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7EE70265-ED9A-4E2C-81BC-C9DC985AD625}"/>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5" name="Footer Placeholder 4">
            <a:extLst>
              <a:ext uri="{FF2B5EF4-FFF2-40B4-BE49-F238E27FC236}">
                <a16:creationId xmlns:a16="http://schemas.microsoft.com/office/drawing/2014/main" id="{642C3810-E649-472D-8263-C2E4A83D0D4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9FDCAC7-7E28-4C53-BA0F-A24C6731610B}"/>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78518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0231-EC00-419B-962F-E76AFB862A6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2CAF853C-3279-47C0-A547-3DACBF377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2E788FF-8F2E-49FF-A8FE-2969448AEF82}"/>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5" name="Footer Placeholder 4">
            <a:extLst>
              <a:ext uri="{FF2B5EF4-FFF2-40B4-BE49-F238E27FC236}">
                <a16:creationId xmlns:a16="http://schemas.microsoft.com/office/drawing/2014/main" id="{CE9045BC-CB6B-498D-A328-17727ACFF16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EFCA4BE-8AD8-40C5-8376-9E53EDDD7807}"/>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146173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17A99-4518-4D3C-AC9E-8BFD56D3E8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0EEA5405-7193-4F72-98D0-38D29D588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8960BC-5656-4817-96E4-F8FB71DC65DE}"/>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5" name="Footer Placeholder 4">
            <a:extLst>
              <a:ext uri="{FF2B5EF4-FFF2-40B4-BE49-F238E27FC236}">
                <a16:creationId xmlns:a16="http://schemas.microsoft.com/office/drawing/2014/main" id="{46B092BF-A538-4C58-AC1A-F00A05B4F2D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65171B4-1DD5-4049-8587-8148FCE9F37C}"/>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355988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81923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EA58-C7E2-4A65-883A-04CC1BA72575}"/>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A7879CF-5A5F-4ADA-9572-3AE289DBE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7F0DAFB-6824-4DB1-AF14-8FF2C849A064}"/>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5" name="Footer Placeholder 4">
            <a:extLst>
              <a:ext uri="{FF2B5EF4-FFF2-40B4-BE49-F238E27FC236}">
                <a16:creationId xmlns:a16="http://schemas.microsoft.com/office/drawing/2014/main" id="{30129E0A-C924-46F3-AFA6-6DE291F1079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A22531B-041B-474E-8024-9D06321124B1}"/>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54126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9097-B965-41F5-A834-A4B1E34E1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8701E73B-8BD8-4E78-B430-7BF03D978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368243-E6A3-4C8D-AAE7-5D75AE8CA516}"/>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5" name="Footer Placeholder 4">
            <a:extLst>
              <a:ext uri="{FF2B5EF4-FFF2-40B4-BE49-F238E27FC236}">
                <a16:creationId xmlns:a16="http://schemas.microsoft.com/office/drawing/2014/main" id="{58E7321F-AD45-456F-BE0D-9D8CE2EB61E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0DC899F9-FAA2-4EDE-AAE6-08DBCD8141C0}"/>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257759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8644-1B57-42C8-8CE2-C90CA99D3623}"/>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886E9B-6F73-46E5-9B9C-597437E7B4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80EDD710-1DB5-4011-94D8-2AE7D8272F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4D896C23-6BAC-4B8F-BBDD-B278A87DDB25}"/>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6" name="Footer Placeholder 5">
            <a:extLst>
              <a:ext uri="{FF2B5EF4-FFF2-40B4-BE49-F238E27FC236}">
                <a16:creationId xmlns:a16="http://schemas.microsoft.com/office/drawing/2014/main" id="{E7BA2156-D5E2-4E9C-A350-C670153F77C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0D11CB-635A-43DB-BD38-FDD75D79C59E}"/>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145978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2D07-F7EF-484C-9E35-3BE50083102D}"/>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6313A61-3B31-47A5-8520-CACA605A7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F94364-E346-4B59-8F7B-87F1FD717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36762A52-690C-4E92-A0EC-13B83BD5B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3FFF7F-B3A7-4E46-AAE8-F3864DF9C6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107E4A34-AFD6-4442-A11B-3CD2509B701A}"/>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8" name="Footer Placeholder 7">
            <a:extLst>
              <a:ext uri="{FF2B5EF4-FFF2-40B4-BE49-F238E27FC236}">
                <a16:creationId xmlns:a16="http://schemas.microsoft.com/office/drawing/2014/main" id="{EBA426B4-32F5-4A35-A588-1E667760252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EF488A82-D055-4F0F-807F-73358EB6DD1C}"/>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106389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EB0B-E927-43C6-ABB1-FBBE79164F67}"/>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11012FDC-16D1-4835-B500-AD96531D503F}"/>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4" name="Footer Placeholder 3">
            <a:extLst>
              <a:ext uri="{FF2B5EF4-FFF2-40B4-BE49-F238E27FC236}">
                <a16:creationId xmlns:a16="http://schemas.microsoft.com/office/drawing/2014/main" id="{0EF61FFC-395C-43A0-9AF2-73F947C84336}"/>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3BFBEAC5-E2D2-4FD0-81EA-404E7F13C455}"/>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304986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1052DA-2C57-49A6-BE89-04E127E64325}"/>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3" name="Footer Placeholder 2">
            <a:extLst>
              <a:ext uri="{FF2B5EF4-FFF2-40B4-BE49-F238E27FC236}">
                <a16:creationId xmlns:a16="http://schemas.microsoft.com/office/drawing/2014/main" id="{8691D816-A17F-4C64-A423-263BE84B5D8A}"/>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9F721E70-8752-4ADD-A604-48D3CF8830C2}"/>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169059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50D6-3ED5-4E03-B51A-36FA38FAA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CFA18A9B-AC0D-4154-A2DC-33EF24525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03460810-B227-42D4-957B-22AD193B8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4A525-6679-49F0-A252-728F3EAD255F}"/>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6" name="Footer Placeholder 5">
            <a:extLst>
              <a:ext uri="{FF2B5EF4-FFF2-40B4-BE49-F238E27FC236}">
                <a16:creationId xmlns:a16="http://schemas.microsoft.com/office/drawing/2014/main" id="{11094DC3-57B1-40BE-B22A-4E69A8222DBA}"/>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46039D8-BB13-4B5A-8077-F4131CB0F258}"/>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238176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B460-A75F-4430-ADD4-8F1FBBAE4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DABE4063-55DB-4295-89A8-581EBBB2C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F00D352F-557D-4AA1-AF42-AF125E980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5DF064-F883-4D44-B484-5109EF578208}"/>
              </a:ext>
            </a:extLst>
          </p:cNvPr>
          <p:cNvSpPr>
            <a:spLocks noGrp="1"/>
          </p:cNvSpPr>
          <p:nvPr>
            <p:ph type="dt" sz="half" idx="10"/>
          </p:nvPr>
        </p:nvSpPr>
        <p:spPr/>
        <p:txBody>
          <a:bodyPr/>
          <a:lstStyle/>
          <a:p>
            <a:fld id="{A41C50F4-369F-4990-8F68-C75099640420}" type="datetimeFigureOut">
              <a:rPr lang="fi-FI" smtClean="0"/>
              <a:t>13.9.2022</a:t>
            </a:fld>
            <a:endParaRPr lang="fi-FI"/>
          </a:p>
        </p:txBody>
      </p:sp>
      <p:sp>
        <p:nvSpPr>
          <p:cNvPr id="6" name="Footer Placeholder 5">
            <a:extLst>
              <a:ext uri="{FF2B5EF4-FFF2-40B4-BE49-F238E27FC236}">
                <a16:creationId xmlns:a16="http://schemas.microsoft.com/office/drawing/2014/main" id="{1D3A639A-E43B-4676-9440-0C51CF3CCE6A}"/>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2151F55-BCC5-486E-8308-CC07DC84CAB4}"/>
              </a:ext>
            </a:extLst>
          </p:cNvPr>
          <p:cNvSpPr>
            <a:spLocks noGrp="1"/>
          </p:cNvSpPr>
          <p:nvPr>
            <p:ph type="sldNum" sz="quarter" idx="12"/>
          </p:nvPr>
        </p:nvSpPr>
        <p:spPr/>
        <p:txBody>
          <a:bodyPr/>
          <a:lstStyle/>
          <a:p>
            <a:fld id="{C45A7CC8-E694-45B9-A827-89F262FFBDBE}" type="slidenum">
              <a:rPr lang="fi-FI" smtClean="0"/>
              <a:t>‹#›</a:t>
            </a:fld>
            <a:endParaRPr lang="fi-FI"/>
          </a:p>
        </p:txBody>
      </p:sp>
    </p:spTree>
    <p:extLst>
      <p:ext uri="{BB962C8B-B14F-4D97-AF65-F5344CB8AC3E}">
        <p14:creationId xmlns:p14="http://schemas.microsoft.com/office/powerpoint/2010/main" val="40424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DDF1D-AE83-441E-AFD0-5C8CD5878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83342348-E37C-46AD-86F1-C71431AE5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FBAA0B2-D7EF-4BD1-A915-2E6062042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C50F4-369F-4990-8F68-C75099640420}" type="datetimeFigureOut">
              <a:rPr lang="fi-FI" smtClean="0"/>
              <a:t>13.9.2022</a:t>
            </a:fld>
            <a:endParaRPr lang="fi-FI"/>
          </a:p>
        </p:txBody>
      </p:sp>
      <p:sp>
        <p:nvSpPr>
          <p:cNvPr id="5" name="Footer Placeholder 4">
            <a:extLst>
              <a:ext uri="{FF2B5EF4-FFF2-40B4-BE49-F238E27FC236}">
                <a16:creationId xmlns:a16="http://schemas.microsoft.com/office/drawing/2014/main" id="{96D71170-3EE9-4D21-83D6-24922AC74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85A3E291-1AFD-4150-9581-F1E3D6876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A7CC8-E694-45B9-A827-89F262FFBDBE}" type="slidenum">
              <a:rPr lang="fi-FI" smtClean="0"/>
              <a:t>‹#›</a:t>
            </a:fld>
            <a:endParaRPr lang="fi-FI"/>
          </a:p>
        </p:txBody>
      </p:sp>
    </p:spTree>
    <p:extLst>
      <p:ext uri="{BB962C8B-B14F-4D97-AF65-F5344CB8AC3E}">
        <p14:creationId xmlns:p14="http://schemas.microsoft.com/office/powerpoint/2010/main" val="319782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uria.europa.eu/juris/document/document.jsf?docid=263721&amp;doclang=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3.xml"/><Relationship Id="rId9" Type="http://schemas.microsoft.com/office/2007/relationships/diagramDrawing" Target="../diagrams/drawing2.xml"/></Relationships>
</file>

<file path=ppt/slides/_rels/slide39.xml.rels><?xml version="1.0" encoding="UTF-8" standalone="yes"?>
<Relationships xmlns="http://schemas.openxmlformats.org/package/2006/relationships"><Relationship Id="rId3" Type="http://schemas.openxmlformats.org/officeDocument/2006/relationships/hyperlink" Target="https://eur-lex.europa.eu/legal-content/EN/TXT/?uri=uriserv:OJ.L_.2014.300.01.0063.01.E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ytimes.com/2022/09/06/technology/joe-sullivan-uber-security-trial-ciso.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0FCC-882C-4464-B70C-F1FCD8A1E9C7}"/>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315ECACC-DDA7-4C31-ACB9-9EFFA442883D}"/>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54571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PROCESSING</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14576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de-DE" sz="3200" dirty="0"/>
              <a:t>Pretty much </a:t>
            </a:r>
            <a:r>
              <a:rPr lang="de-DE" sz="3200" dirty="0" err="1"/>
              <a:t>everything</a:t>
            </a:r>
            <a:r>
              <a:rPr lang="de-DE" sz="3200" dirty="0"/>
              <a:t> is "processing"</a:t>
            </a:r>
            <a:endParaRPr lang="en-GB" sz="3200" i="1" dirty="0"/>
          </a:p>
        </p:txBody>
      </p:sp>
      <p:sp>
        <p:nvSpPr>
          <p:cNvPr id="86019" name="Rectangle 3"/>
          <p:cNvSpPr>
            <a:spLocks noGrp="1" noChangeArrowheads="1"/>
          </p:cNvSpPr>
          <p:nvPr>
            <p:ph type="body" idx="1"/>
            <p:custDataLst>
              <p:tags r:id="rId3"/>
            </p:custDataLst>
          </p:nvPr>
        </p:nvSpPr>
        <p:spPr>
          <a:xfrm>
            <a:off x="1104901" y="1407360"/>
            <a:ext cx="9980682" cy="4823941"/>
          </a:xfrm>
        </p:spPr>
        <p:txBody>
          <a:bodyPr>
            <a:normAutofit/>
          </a:bodyPr>
          <a:lstStyle/>
          <a:p>
            <a:pPr marL="0" lvl="2" indent="0">
              <a:buNone/>
            </a:pPr>
            <a:r>
              <a:rPr lang="en-GB" sz="2000" dirty="0"/>
              <a:t>(2) ‘processing’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 </a:t>
            </a:r>
          </a:p>
          <a:p>
            <a:pPr marL="0" lvl="2" indent="0">
              <a:buNone/>
            </a:pPr>
            <a:endParaRPr lang="en-GB" sz="2000" dirty="0"/>
          </a:p>
          <a:p>
            <a:pPr marL="0" lvl="2" indent="0">
              <a:buNone/>
            </a:pPr>
            <a:endParaRPr lang="en-GB" sz="2000" dirty="0"/>
          </a:p>
          <a:p>
            <a:pPr marL="0" lvl="2" indent="0">
              <a:buNone/>
            </a:pPr>
            <a:r>
              <a:rPr lang="en-GB" sz="2000" dirty="0"/>
              <a:t>Case 24/7 support</a:t>
            </a:r>
          </a:p>
          <a:p>
            <a:pPr marL="0" lvl="2" indent="0">
              <a:buNone/>
            </a:pPr>
            <a:endParaRPr lang="en-GB" sz="2000" dirty="0"/>
          </a:p>
          <a:p>
            <a:pPr marL="0" lvl="2" indent="0">
              <a:buNone/>
            </a:pPr>
            <a:endParaRPr lang="en-GB" sz="2000" dirty="0"/>
          </a:p>
          <a:p>
            <a:pPr marL="0" lvl="2" indent="0">
              <a:buNone/>
            </a:pPr>
            <a:endParaRPr lang="en-GB" sz="2000" dirty="0"/>
          </a:p>
        </p:txBody>
      </p:sp>
    </p:spTree>
    <p:custDataLst>
      <p:tags r:id="rId1"/>
    </p:custDataLst>
    <p:extLst>
      <p:ext uri="{BB962C8B-B14F-4D97-AF65-F5344CB8AC3E}">
        <p14:creationId xmlns:p14="http://schemas.microsoft.com/office/powerpoint/2010/main" val="6271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Anonymization</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335607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US" sz="3200" dirty="0"/>
              <a:t>Where does </a:t>
            </a:r>
            <a:r>
              <a:rPr lang="en-US" sz="3200" dirty="0" err="1"/>
              <a:t>anonymisation</a:t>
            </a:r>
            <a:r>
              <a:rPr lang="en-US" sz="3200" dirty="0"/>
              <a:t> start and end</a:t>
            </a:r>
            <a:r>
              <a:rPr lang="de-DE" sz="3200" dirty="0"/>
              <a:t>?</a:t>
            </a:r>
            <a:endParaRPr lang="en-GB" sz="3200" i="1" dirty="0"/>
          </a:p>
        </p:txBody>
      </p:sp>
      <p:sp>
        <p:nvSpPr>
          <p:cNvPr id="86019" name="Rectangle 3"/>
          <p:cNvSpPr>
            <a:spLocks noGrp="1" noChangeArrowheads="1"/>
          </p:cNvSpPr>
          <p:nvPr>
            <p:ph type="body" idx="1"/>
            <p:custDataLst>
              <p:tags r:id="rId3"/>
            </p:custDataLst>
          </p:nvPr>
        </p:nvSpPr>
        <p:spPr>
          <a:xfrm>
            <a:off x="1104901" y="1407360"/>
            <a:ext cx="9980682" cy="4823941"/>
          </a:xfrm>
        </p:spPr>
        <p:txBody>
          <a:bodyPr>
            <a:normAutofit/>
          </a:bodyPr>
          <a:lstStyle/>
          <a:p>
            <a:pPr algn="just"/>
            <a:r>
              <a:rPr lang="en-GB" dirty="0"/>
              <a:t>Avoiding personal data</a:t>
            </a:r>
          </a:p>
          <a:p>
            <a:pPr lvl="1">
              <a:spcAft>
                <a:spcPts val="100"/>
              </a:spcAft>
              <a:defRPr/>
            </a:pPr>
            <a:r>
              <a:rPr lang="en-GB" sz="1800" dirty="0">
                <a:ea typeface="+mn-ea"/>
                <a:cs typeface="+mn-cs"/>
                <a:sym typeface="Wingdings" pitchFamily="2" charset="2"/>
              </a:rPr>
              <a:t>Anonymous information (Recital 26):</a:t>
            </a:r>
          </a:p>
          <a:p>
            <a:pPr lvl="1">
              <a:spcAft>
                <a:spcPts val="100"/>
              </a:spcAft>
              <a:defRPr/>
            </a:pPr>
            <a:r>
              <a:rPr lang="en-GB" sz="1800" dirty="0">
                <a:ea typeface="+mn-ea"/>
                <a:cs typeface="+mn-cs"/>
                <a:sym typeface="Wingdings" pitchFamily="2" charset="2"/>
              </a:rPr>
              <a:t>Does not relate to an identified or identifiable natural person or </a:t>
            </a:r>
          </a:p>
          <a:p>
            <a:pPr>
              <a:spcAft>
                <a:spcPts val="100"/>
              </a:spcAft>
              <a:defRPr/>
            </a:pPr>
            <a:r>
              <a:rPr lang="en-GB" dirty="0">
                <a:ea typeface="+mn-ea"/>
                <a:cs typeface="+mn-cs"/>
                <a:sym typeface="Wingdings" pitchFamily="2" charset="2"/>
              </a:rPr>
              <a:t>Data rendered anonymous in such a way that the data subject is not or no longer identifiable</a:t>
            </a:r>
            <a:r>
              <a:rPr lang="en-GB" sz="1800" dirty="0">
                <a:ea typeface="+mn-ea"/>
                <a:cs typeface="+mn-cs"/>
                <a:sym typeface="Wingdings" pitchFamily="2" charset="2"/>
              </a:rPr>
              <a:t>.</a:t>
            </a:r>
          </a:p>
          <a:p>
            <a:pPr lvl="1">
              <a:spcAft>
                <a:spcPts val="100"/>
              </a:spcAft>
              <a:defRPr/>
            </a:pPr>
            <a:r>
              <a:rPr lang="en-GB" sz="1800" dirty="0">
                <a:ea typeface="+mn-ea"/>
                <a:cs typeface="+mn-cs"/>
                <a:sym typeface="Wingdings" pitchFamily="2" charset="2"/>
              </a:rPr>
              <a:t>WP 29 Opinion 10 April 2014</a:t>
            </a:r>
          </a:p>
          <a:p>
            <a:pPr lvl="1">
              <a:spcAft>
                <a:spcPts val="100"/>
              </a:spcAft>
              <a:defRPr/>
            </a:pPr>
            <a:r>
              <a:rPr lang="en-GB" sz="1800" dirty="0">
                <a:ea typeface="+mn-ea"/>
                <a:cs typeface="+mn-cs"/>
                <a:sym typeface="Wingdings" pitchFamily="2" charset="2"/>
              </a:rPr>
              <a:t>De-anonymisation through combination with other sources</a:t>
            </a:r>
            <a:endParaRPr lang="en-GB" sz="1800" b="1" dirty="0"/>
          </a:p>
          <a:p>
            <a:pPr algn="just"/>
            <a:r>
              <a:rPr lang="en-US" dirty="0" err="1"/>
              <a:t>Pseudonymisation</a:t>
            </a:r>
            <a:endParaRPr lang="en-GB" dirty="0">
              <a:ea typeface="+mn-ea"/>
              <a:cs typeface="+mn-cs"/>
              <a:sym typeface="Wingdings" pitchFamily="2" charset="2"/>
            </a:endParaRPr>
          </a:p>
          <a:p>
            <a:pPr lvl="1"/>
            <a:r>
              <a:rPr lang="de-DE" sz="1800" dirty="0">
                <a:ea typeface="+mn-ea"/>
                <a:cs typeface="+mn-cs"/>
              </a:rPr>
              <a:t>"The </a:t>
            </a:r>
            <a:r>
              <a:rPr lang="de-DE" sz="1800" dirty="0" err="1">
                <a:ea typeface="+mn-ea"/>
                <a:cs typeface="+mn-cs"/>
              </a:rPr>
              <a:t>younger</a:t>
            </a:r>
            <a:r>
              <a:rPr lang="de-DE" sz="1800" dirty="0">
                <a:ea typeface="+mn-ea"/>
                <a:cs typeface="+mn-cs"/>
              </a:rPr>
              <a:t> </a:t>
            </a:r>
            <a:r>
              <a:rPr lang="de-DE" sz="1800" dirty="0" err="1">
                <a:ea typeface="+mn-ea"/>
                <a:cs typeface="+mn-cs"/>
              </a:rPr>
              <a:t>brother</a:t>
            </a:r>
            <a:r>
              <a:rPr lang="de-DE" sz="1800" dirty="0">
                <a:ea typeface="+mn-ea"/>
                <a:cs typeface="+mn-cs"/>
              </a:rPr>
              <a:t> of </a:t>
            </a:r>
            <a:r>
              <a:rPr lang="de-DE" sz="1800" dirty="0" err="1">
                <a:ea typeface="+mn-ea"/>
                <a:cs typeface="+mn-cs"/>
              </a:rPr>
              <a:t>anonymisation</a:t>
            </a:r>
            <a:r>
              <a:rPr lang="de-DE" sz="1800" dirty="0">
                <a:ea typeface="+mn-ea"/>
                <a:cs typeface="+mn-cs"/>
              </a:rPr>
              <a:t>" </a:t>
            </a:r>
          </a:p>
          <a:p>
            <a:pPr lvl="1"/>
            <a:r>
              <a:rPr lang="de-DE" sz="1800" dirty="0">
                <a:sym typeface="Wingdings" pitchFamily="2" charset="2"/>
              </a:rPr>
              <a:t>So </a:t>
            </a:r>
            <a:r>
              <a:rPr lang="de-DE" sz="1800" dirty="0" err="1">
                <a:sym typeface="Wingdings" pitchFamily="2" charset="2"/>
              </a:rPr>
              <a:t>far</a:t>
            </a:r>
            <a:r>
              <a:rPr lang="de-DE" sz="1800" dirty="0">
                <a:sym typeface="Wingdings" pitchFamily="2" charset="2"/>
              </a:rPr>
              <a:t>, </a:t>
            </a:r>
            <a:r>
              <a:rPr lang="de-DE" sz="1800" dirty="0" err="1">
                <a:sym typeface="Wingdings" pitchFamily="2" charset="2"/>
              </a:rPr>
              <a:t>largely</a:t>
            </a:r>
            <a:r>
              <a:rPr lang="de-DE" sz="1800" dirty="0">
                <a:sym typeface="Wingdings" pitchFamily="2" charset="2"/>
              </a:rPr>
              <a:t> </a:t>
            </a:r>
            <a:r>
              <a:rPr lang="de-DE" sz="1800" dirty="0" err="1">
                <a:sym typeface="Wingdings" pitchFamily="2" charset="2"/>
              </a:rPr>
              <a:t>underdeveloped</a:t>
            </a:r>
            <a:r>
              <a:rPr lang="de-DE" sz="1800" dirty="0">
                <a:sym typeface="Wingdings" pitchFamily="2" charset="2"/>
              </a:rPr>
              <a:t> </a:t>
            </a:r>
            <a:r>
              <a:rPr lang="de-DE" sz="1800" dirty="0" err="1">
                <a:sym typeface="Wingdings" pitchFamily="2" charset="2"/>
              </a:rPr>
              <a:t>rules</a:t>
            </a:r>
            <a:endParaRPr lang="de-DE" sz="1800" dirty="0">
              <a:sym typeface="Wingdings" pitchFamily="2" charset="2"/>
            </a:endParaRPr>
          </a:p>
          <a:p>
            <a:pPr lvl="1"/>
            <a:r>
              <a:rPr lang="de-DE" sz="1800" dirty="0">
                <a:sym typeface="Wingdings" pitchFamily="2" charset="2"/>
              </a:rPr>
              <a:t>Risk </a:t>
            </a:r>
            <a:r>
              <a:rPr lang="de-DE" sz="1800" dirty="0" err="1">
                <a:sym typeface="Wingdings" pitchFamily="2" charset="2"/>
              </a:rPr>
              <a:t>mitigation</a:t>
            </a:r>
            <a:r>
              <a:rPr lang="de-DE" sz="1800" dirty="0">
                <a:sym typeface="Wingdings" pitchFamily="2" charset="2"/>
              </a:rPr>
              <a:t> </a:t>
            </a:r>
            <a:r>
              <a:rPr lang="de-DE" sz="1800" dirty="0" err="1">
                <a:sym typeface="Wingdings" pitchFamily="2" charset="2"/>
              </a:rPr>
              <a:t>tool</a:t>
            </a:r>
            <a:endParaRPr lang="de-DE" sz="1800" dirty="0">
              <a:sym typeface="Wingdings" pitchFamily="2" charset="2"/>
            </a:endParaRPr>
          </a:p>
          <a:p>
            <a:pPr lvl="1"/>
            <a:r>
              <a:rPr lang="de-DE" sz="1800" dirty="0">
                <a:ea typeface="+mn-ea"/>
                <a:cs typeface="+mn-cs"/>
                <a:sym typeface="Wingdings" pitchFamily="2" charset="2"/>
              </a:rPr>
              <a:t>New </a:t>
            </a:r>
            <a:r>
              <a:rPr lang="de-DE" sz="1800" dirty="0" err="1">
                <a:ea typeface="+mn-ea"/>
                <a:cs typeface="+mn-cs"/>
                <a:sym typeface="Wingdings" pitchFamily="2" charset="2"/>
              </a:rPr>
              <a:t>developments</a:t>
            </a:r>
            <a:r>
              <a:rPr lang="de-DE" sz="1800" dirty="0">
                <a:ea typeface="+mn-ea"/>
                <a:cs typeface="+mn-cs"/>
                <a:sym typeface="Wingdings" pitchFamily="2" charset="2"/>
              </a:rPr>
              <a:t> in GDPR</a:t>
            </a:r>
            <a:endParaRPr lang="de-DE" sz="1800" dirty="0">
              <a:sym typeface="Wingdings" pitchFamily="2" charset="2"/>
            </a:endParaRPr>
          </a:p>
          <a:p>
            <a:pPr lvl="2"/>
            <a:endParaRPr lang="de-DE" sz="1600" dirty="0">
              <a:sym typeface="Wingdings" pitchFamily="2" charset="2"/>
            </a:endParaRPr>
          </a:p>
        </p:txBody>
      </p:sp>
    </p:spTree>
    <p:custDataLst>
      <p:tags r:id="rId1"/>
    </p:custDataLst>
    <p:extLst>
      <p:ext uri="{BB962C8B-B14F-4D97-AF65-F5344CB8AC3E}">
        <p14:creationId xmlns:p14="http://schemas.microsoft.com/office/powerpoint/2010/main" val="41268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US" sz="3200" dirty="0"/>
              <a:t>Anonymous or pseudonymous data</a:t>
            </a:r>
            <a:r>
              <a:rPr lang="de-DE" sz="3200" dirty="0"/>
              <a:t>?</a:t>
            </a:r>
            <a:endParaRPr lang="en-GB" sz="3200" i="1" dirty="0"/>
          </a:p>
        </p:txBody>
      </p:sp>
      <p:sp>
        <p:nvSpPr>
          <p:cNvPr id="86019" name="Rectangle 3"/>
          <p:cNvSpPr>
            <a:spLocks noGrp="1" noChangeArrowheads="1"/>
          </p:cNvSpPr>
          <p:nvPr>
            <p:ph type="body" idx="1"/>
            <p:custDataLst>
              <p:tags r:id="rId3"/>
            </p:custDataLst>
          </p:nvPr>
        </p:nvSpPr>
        <p:spPr>
          <a:xfrm>
            <a:off x="1104899" y="1399544"/>
            <a:ext cx="9980682" cy="4823941"/>
          </a:xfrm>
        </p:spPr>
        <p:txBody>
          <a:bodyPr>
            <a:normAutofit/>
          </a:bodyPr>
          <a:lstStyle/>
          <a:p>
            <a:pPr algn="just"/>
            <a:r>
              <a:rPr lang="en-GB" dirty="0"/>
              <a:t>Anonymous data</a:t>
            </a:r>
          </a:p>
          <a:p>
            <a:pPr lvl="1">
              <a:spcAft>
                <a:spcPts val="100"/>
              </a:spcAft>
              <a:defRPr/>
            </a:pPr>
            <a:r>
              <a:rPr lang="en-GB" sz="1800" dirty="0">
                <a:ea typeface="+mn-ea"/>
                <a:cs typeface="+mn-cs"/>
                <a:sym typeface="Wingdings" pitchFamily="2" charset="2"/>
              </a:rPr>
              <a:t>Data rendered anonymous in such a way that the person is not or no longer identifiable</a:t>
            </a:r>
          </a:p>
          <a:p>
            <a:pPr lvl="1">
              <a:spcAft>
                <a:spcPts val="100"/>
              </a:spcAft>
              <a:defRPr/>
            </a:pPr>
            <a:r>
              <a:rPr lang="en-GB" sz="1800" dirty="0">
                <a:ea typeface="+mn-ea"/>
                <a:cs typeface="+mn-cs"/>
                <a:sym typeface="Wingdings" pitchFamily="2" charset="2"/>
              </a:rPr>
              <a:t>Data not related to an identified or identifiable natural person (</a:t>
            </a:r>
            <a:r>
              <a:rPr lang="en-GB" sz="1800" u="sng" dirty="0">
                <a:ea typeface="+mn-ea"/>
                <a:cs typeface="+mn-cs"/>
                <a:sym typeface="Wingdings" pitchFamily="2" charset="2"/>
              </a:rPr>
              <a:t>not </a:t>
            </a:r>
            <a:r>
              <a:rPr lang="en-GB" sz="1800" dirty="0">
                <a:ea typeface="+mn-ea"/>
                <a:cs typeface="+mn-cs"/>
                <a:sym typeface="Wingdings" pitchFamily="2" charset="2"/>
              </a:rPr>
              <a:t>personal data)</a:t>
            </a:r>
          </a:p>
          <a:p>
            <a:pPr lvl="1">
              <a:spcAft>
                <a:spcPts val="100"/>
              </a:spcAft>
              <a:defRPr/>
            </a:pPr>
            <a:r>
              <a:rPr lang="en-GB" sz="1800" dirty="0">
                <a:ea typeface="+mn-ea"/>
                <a:cs typeface="+mn-cs"/>
                <a:sym typeface="Wingdings" pitchFamily="2" charset="2"/>
              </a:rPr>
              <a:t>De-anonymisation through combination with other sources</a:t>
            </a:r>
          </a:p>
          <a:p>
            <a:pPr marL="457200" lvl="1" indent="0">
              <a:spcAft>
                <a:spcPts val="100"/>
              </a:spcAft>
              <a:buNone/>
              <a:defRPr/>
            </a:pPr>
            <a:endParaRPr lang="en-GB" b="1" dirty="0"/>
          </a:p>
          <a:p>
            <a:pPr algn="just"/>
            <a:r>
              <a:rPr lang="en-US" dirty="0"/>
              <a:t>Pseudonymous data</a:t>
            </a:r>
            <a:endParaRPr lang="en-GB" dirty="0">
              <a:ea typeface="+mn-ea"/>
              <a:cs typeface="+mn-cs"/>
              <a:sym typeface="Wingdings" pitchFamily="2" charset="2"/>
            </a:endParaRPr>
          </a:p>
          <a:p>
            <a:pPr lvl="1"/>
            <a:r>
              <a:rPr lang="de-DE" sz="1800" dirty="0">
                <a:sym typeface="Wingdings" pitchFamily="2" charset="2"/>
              </a:rPr>
              <a:t>The GDPR </a:t>
            </a:r>
            <a:r>
              <a:rPr lang="en-GB" sz="1800" dirty="0"/>
              <a:t>recognises for the first time:</a:t>
            </a:r>
          </a:p>
          <a:p>
            <a:pPr lvl="1"/>
            <a:r>
              <a:rPr lang="en-GB" sz="1800" dirty="0"/>
              <a:t>Processing in such a way that the data can no longer be attributed to a specific data subject without the use of additional information </a:t>
            </a:r>
          </a:p>
          <a:p>
            <a:pPr lvl="1"/>
            <a:r>
              <a:rPr lang="de-DE" sz="1800" dirty="0">
                <a:sym typeface="Wingdings" pitchFamily="2" charset="2"/>
              </a:rPr>
              <a:t>Still personal </a:t>
            </a:r>
            <a:r>
              <a:rPr lang="de-DE" sz="1800" dirty="0" err="1">
                <a:sym typeface="Wingdings" pitchFamily="2" charset="2"/>
              </a:rPr>
              <a:t>data</a:t>
            </a:r>
            <a:endParaRPr lang="de-DE" sz="1800" dirty="0">
              <a:sym typeface="Wingdings" pitchFamily="2" charset="2"/>
            </a:endParaRPr>
          </a:p>
          <a:p>
            <a:pPr lvl="1"/>
            <a:r>
              <a:rPr lang="de-DE" sz="1800" dirty="0">
                <a:sym typeface="Wingdings" pitchFamily="2" charset="2"/>
              </a:rPr>
              <a:t>Risk </a:t>
            </a:r>
            <a:r>
              <a:rPr lang="de-DE" sz="1800" dirty="0" err="1">
                <a:sym typeface="Wingdings" pitchFamily="2" charset="2"/>
              </a:rPr>
              <a:t>mitigation</a:t>
            </a:r>
            <a:r>
              <a:rPr lang="de-DE" sz="1800" dirty="0">
                <a:sym typeface="Wingdings" pitchFamily="2" charset="2"/>
              </a:rPr>
              <a:t> </a:t>
            </a:r>
            <a:r>
              <a:rPr lang="de-DE" sz="1800" dirty="0" err="1">
                <a:sym typeface="Wingdings" pitchFamily="2" charset="2"/>
              </a:rPr>
              <a:t>tool</a:t>
            </a:r>
            <a:endParaRPr lang="de-DE" sz="1800" dirty="0">
              <a:sym typeface="Wingdings" pitchFamily="2" charset="2"/>
            </a:endParaRPr>
          </a:p>
          <a:p>
            <a:pPr lvl="2"/>
            <a:endParaRPr lang="de-DE" sz="1600" dirty="0">
              <a:sym typeface="Wingdings" pitchFamily="2" charset="2"/>
            </a:endParaRPr>
          </a:p>
        </p:txBody>
      </p:sp>
    </p:spTree>
    <p:custDataLst>
      <p:tags r:id="rId1"/>
    </p:custDataLst>
    <p:extLst>
      <p:ext uri="{BB962C8B-B14F-4D97-AF65-F5344CB8AC3E}">
        <p14:creationId xmlns:p14="http://schemas.microsoft.com/office/powerpoint/2010/main" val="74964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en-GB" dirty="0"/>
              <a:t>The GDPR introduces a new concept "Pseudonymous data"</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fontScale="92500"/>
          </a:bodyPr>
          <a:lstStyle/>
          <a:p>
            <a:r>
              <a:rPr lang="en-GB" dirty="0"/>
              <a:t>Processing in such a way that the data can no longer be attributed to a specific data subject without the use of additional information </a:t>
            </a:r>
          </a:p>
          <a:p>
            <a:r>
              <a:rPr lang="en-GB" dirty="0"/>
              <a:t>Such additional information </a:t>
            </a:r>
          </a:p>
          <a:p>
            <a:pPr lvl="2"/>
            <a:r>
              <a:rPr lang="en-GB" sz="1800" dirty="0"/>
              <a:t>Be kept separately </a:t>
            </a:r>
          </a:p>
          <a:p>
            <a:pPr lvl="2"/>
            <a:r>
              <a:rPr lang="en-GB" sz="1800" dirty="0"/>
              <a:t>Be subject to technical and organisational security measures</a:t>
            </a:r>
          </a:p>
          <a:p>
            <a:r>
              <a:rPr lang="en-GB" dirty="0"/>
              <a:t>Is still a form of personal data</a:t>
            </a:r>
          </a:p>
          <a:p>
            <a:r>
              <a:rPr lang="en-GB" dirty="0"/>
              <a:t>Its use is encouraged</a:t>
            </a:r>
          </a:p>
          <a:p>
            <a:r>
              <a:rPr lang="en-GB" dirty="0"/>
              <a:t>For example: </a:t>
            </a:r>
          </a:p>
          <a:p>
            <a:pPr lvl="1"/>
            <a:r>
              <a:rPr lang="en-GB" sz="1800" dirty="0"/>
              <a:t>To be considered when determining if the processing is 'incompatible' with the purposes for which the personal data was originally collected and processed</a:t>
            </a:r>
          </a:p>
          <a:p>
            <a:pPr lvl="1"/>
            <a:r>
              <a:rPr lang="en-GB" sz="1800" dirty="0"/>
              <a:t>Technique which may satisfy requirements to implement privacy by design and by default</a:t>
            </a:r>
          </a:p>
          <a:p>
            <a:pPr lvl="1"/>
            <a:r>
              <a:rPr lang="en-GB" sz="1800" dirty="0"/>
              <a:t>May be employed to meet obligations to ensure the security requirements</a:t>
            </a:r>
          </a:p>
          <a:p>
            <a:endParaRPr lang="de-DE" dirty="0"/>
          </a:p>
        </p:txBody>
      </p:sp>
    </p:spTree>
    <p:extLst>
      <p:ext uri="{BB962C8B-B14F-4D97-AF65-F5344CB8AC3E}">
        <p14:creationId xmlns:p14="http://schemas.microsoft.com/office/powerpoint/2010/main" val="8260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en-US" sz="2800" dirty="0"/>
              <a:t>GDPR encourages “</a:t>
            </a:r>
            <a:r>
              <a:rPr lang="en-US" sz="2800" dirty="0" err="1"/>
              <a:t>pseudonymisation</a:t>
            </a:r>
            <a:r>
              <a:rPr lang="en-US" sz="2800" dirty="0"/>
              <a:t>” of personal data</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a:bodyPr>
          <a:lstStyle/>
          <a:p>
            <a:r>
              <a:rPr lang="en-US" sz="2000" dirty="0">
                <a:latin typeface="+mn-lt"/>
              </a:rPr>
              <a:t>The GDPR creates incentives for controllers to </a:t>
            </a:r>
            <a:r>
              <a:rPr lang="en-US" sz="2000" dirty="0" err="1">
                <a:latin typeface="+mn-lt"/>
              </a:rPr>
              <a:t>pseudonymise</a:t>
            </a:r>
            <a:r>
              <a:rPr lang="en-US" sz="2000" dirty="0">
                <a:latin typeface="+mn-lt"/>
              </a:rPr>
              <a:t> the data that they collect, including</a:t>
            </a:r>
          </a:p>
          <a:p>
            <a:pPr marL="800100" lvl="1" indent="-342900"/>
            <a:r>
              <a:rPr lang="en-US" sz="1800" dirty="0" err="1">
                <a:latin typeface="+mn-lt"/>
              </a:rPr>
              <a:t>Pseudonymisation</a:t>
            </a:r>
            <a:r>
              <a:rPr lang="en-US" sz="1800" dirty="0">
                <a:latin typeface="+mn-lt"/>
              </a:rPr>
              <a:t> may facilitate processing personal data beyond original collection purposes</a:t>
            </a:r>
          </a:p>
          <a:p>
            <a:pPr marL="800100" lvl="1" indent="-342900"/>
            <a:r>
              <a:rPr lang="en-US" sz="1800" dirty="0" err="1">
                <a:latin typeface="+mn-lt"/>
              </a:rPr>
              <a:t>Pseudonymisation</a:t>
            </a:r>
            <a:r>
              <a:rPr lang="en-US" sz="1800" dirty="0">
                <a:latin typeface="+mn-lt"/>
              </a:rPr>
              <a:t> is an important safeguard for processing personal data for scientific, historical and statistical purposes</a:t>
            </a:r>
          </a:p>
          <a:p>
            <a:pPr marL="800100" lvl="1" indent="-342900"/>
            <a:r>
              <a:rPr lang="en-US" sz="1800" dirty="0" err="1">
                <a:latin typeface="+mn-lt"/>
              </a:rPr>
              <a:t>Pseudonymisation</a:t>
            </a:r>
            <a:r>
              <a:rPr lang="en-US" sz="1800" dirty="0">
                <a:latin typeface="+mn-lt"/>
              </a:rPr>
              <a:t> is a central feature of “data protection by design”</a:t>
            </a:r>
          </a:p>
          <a:p>
            <a:pPr marL="800100" lvl="1" indent="-342900"/>
            <a:r>
              <a:rPr lang="en-US" sz="1800" dirty="0">
                <a:latin typeface="+mn-lt"/>
              </a:rPr>
              <a:t>Controllers can use </a:t>
            </a:r>
            <a:r>
              <a:rPr lang="en-US" sz="1800" dirty="0" err="1">
                <a:latin typeface="+mn-lt"/>
              </a:rPr>
              <a:t>pseudonymisation</a:t>
            </a:r>
            <a:r>
              <a:rPr lang="en-US" sz="1800" dirty="0">
                <a:latin typeface="+mn-lt"/>
              </a:rPr>
              <a:t> to help meet the GDPR’s data security requirements</a:t>
            </a:r>
          </a:p>
          <a:p>
            <a:pPr marL="800100" lvl="1" indent="-342900"/>
            <a:r>
              <a:rPr lang="en-US" sz="1800" dirty="0">
                <a:latin typeface="+mn-lt"/>
              </a:rPr>
              <a:t>Controllers do not need to provide data subjects with access, rectification, erasure or data portability if they can no longer identify a data subject</a:t>
            </a:r>
          </a:p>
          <a:p>
            <a:pPr marL="800100" lvl="1" indent="-342900"/>
            <a:r>
              <a:rPr lang="en-US" sz="1800" dirty="0">
                <a:latin typeface="+mn-lt"/>
              </a:rPr>
              <a:t>The GDPR encourages controllers to adopt codes of conduct that promote </a:t>
            </a:r>
            <a:r>
              <a:rPr lang="en-US" sz="1800" dirty="0" err="1">
                <a:latin typeface="+mn-lt"/>
              </a:rPr>
              <a:t>pseudonymisation</a:t>
            </a:r>
            <a:endParaRPr lang="fi-FI" sz="1800" dirty="0"/>
          </a:p>
          <a:p>
            <a:endParaRPr lang="de-DE" dirty="0"/>
          </a:p>
        </p:txBody>
      </p:sp>
    </p:spTree>
    <p:extLst>
      <p:ext uri="{BB962C8B-B14F-4D97-AF65-F5344CB8AC3E}">
        <p14:creationId xmlns:p14="http://schemas.microsoft.com/office/powerpoint/2010/main" val="14949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CONTROLLER</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871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Data </a:t>
            </a:r>
            <a:r>
              <a:rPr lang="fi-FI" sz="3200" dirty="0" err="1"/>
              <a:t>controller</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dirty="0"/>
              <a:t>Data controller is</a:t>
            </a:r>
          </a:p>
          <a:p>
            <a:pPr lvl="1"/>
            <a:r>
              <a:rPr lang="en-US" sz="1800" dirty="0"/>
              <a:t>A </a:t>
            </a:r>
            <a:r>
              <a:rPr lang="en-GB" sz="1800" dirty="0"/>
              <a:t>person, company, institution or foundation or a number of them who determines </a:t>
            </a:r>
            <a:r>
              <a:rPr lang="en-GB" sz="1800" b="1" dirty="0"/>
              <a:t>the purposes and means </a:t>
            </a:r>
            <a:r>
              <a:rPr lang="en-GB" sz="1800" dirty="0"/>
              <a:t>of the processing of personal data </a:t>
            </a:r>
          </a:p>
          <a:p>
            <a:pPr lvl="1"/>
            <a:r>
              <a:rPr lang="en-GB" sz="1800" dirty="0"/>
              <a:t>either alone or jointly</a:t>
            </a:r>
            <a:endParaRPr lang="en-US" sz="1800" dirty="0"/>
          </a:p>
        </p:txBody>
      </p:sp>
      <p:sp>
        <p:nvSpPr>
          <p:cNvPr id="4" name="Footer Placeholder 3">
            <a:extLst>
              <a:ext uri="{FF2B5EF4-FFF2-40B4-BE49-F238E27FC236}">
                <a16:creationId xmlns:a16="http://schemas.microsoft.com/office/drawing/2014/main" id="{EC2A26ED-6655-4063-9FFB-D9732B20BE79}"/>
              </a:ext>
            </a:extLst>
          </p:cNvPr>
          <p:cNvSpPr>
            <a:spLocks noGrp="1"/>
          </p:cNvSpPr>
          <p:nvPr>
            <p:ph type="ftr" sz="quarter" idx="11"/>
          </p:nvPr>
        </p:nvSpPr>
        <p:spPr/>
        <p:txBody>
          <a:bodyPr/>
          <a:lstStyle/>
          <a:p>
            <a:r>
              <a:rPr lang="de-DE" dirty="0" err="1"/>
              <a:t>Article</a:t>
            </a:r>
            <a:r>
              <a:rPr lang="de-DE" dirty="0"/>
              <a:t> 4(7) GDPR</a:t>
            </a:r>
          </a:p>
        </p:txBody>
      </p:sp>
      <p:sp>
        <p:nvSpPr>
          <p:cNvPr id="5" name="Rectangle: Rounded Corners 4">
            <a:extLst>
              <a:ext uri="{FF2B5EF4-FFF2-40B4-BE49-F238E27FC236}">
                <a16:creationId xmlns:a16="http://schemas.microsoft.com/office/drawing/2014/main" id="{92A123BA-F578-4F99-8C29-6A1BB163A74C}"/>
              </a:ext>
            </a:extLst>
          </p:cNvPr>
          <p:cNvSpPr/>
          <p:nvPr/>
        </p:nvSpPr>
        <p:spPr>
          <a:xfrm>
            <a:off x="1104900" y="3251443"/>
            <a:ext cx="9980682" cy="19929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800" dirty="0"/>
              <a:t>TRAFI </a:t>
            </a:r>
            <a:r>
              <a:rPr lang="en-GB" sz="1800" dirty="0"/>
              <a:t>sets up a database of information about every car and car owner in Finland</a:t>
            </a:r>
          </a:p>
          <a:p>
            <a:pPr lvl="2"/>
            <a:r>
              <a:rPr lang="en-GB" sz="1800" dirty="0"/>
              <a:t> TRAFI is a data controller in relation to the personal data on the database</a:t>
            </a:r>
            <a:endParaRPr lang="en-US" sz="1800" dirty="0"/>
          </a:p>
        </p:txBody>
      </p:sp>
      <p:pic>
        <p:nvPicPr>
          <p:cNvPr id="7" name="Graphic 6" descr="Arrow Right with solid fill">
            <a:extLst>
              <a:ext uri="{FF2B5EF4-FFF2-40B4-BE49-F238E27FC236}">
                <a16:creationId xmlns:a16="http://schemas.microsoft.com/office/drawing/2014/main" id="{84D80FCD-D26F-4BAE-A31E-CB93C13E53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1325" y="4132629"/>
            <a:ext cx="375138" cy="504111"/>
          </a:xfrm>
          <a:prstGeom prst="rect">
            <a:avLst/>
          </a:prstGeom>
        </p:spPr>
      </p:pic>
    </p:spTree>
    <p:extLst>
      <p:ext uri="{BB962C8B-B14F-4D97-AF65-F5344CB8AC3E}">
        <p14:creationId xmlns:p14="http://schemas.microsoft.com/office/powerpoint/2010/main" val="6070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General </a:t>
            </a:r>
            <a:r>
              <a:rPr lang="fi-FI" sz="3200" dirty="0" err="1"/>
              <a:t>obligations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fi-FI" dirty="0" err="1"/>
              <a:t>Controllers</a:t>
            </a:r>
            <a:r>
              <a:rPr lang="fi-FI" dirty="0"/>
              <a:t> </a:t>
            </a:r>
            <a:r>
              <a:rPr lang="fi-FI" dirty="0" err="1"/>
              <a:t>must</a:t>
            </a:r>
            <a:r>
              <a:rPr lang="fi-FI" dirty="0"/>
              <a:t> </a:t>
            </a:r>
            <a:r>
              <a:rPr lang="fi-FI" dirty="0" err="1"/>
              <a:t>be</a:t>
            </a:r>
            <a:r>
              <a:rPr lang="fi-FI" dirty="0"/>
              <a:t> </a:t>
            </a:r>
            <a:r>
              <a:rPr lang="en-GB" dirty="0"/>
              <a:t>able to demonstrate compliance with the GDPR's principles </a:t>
            </a:r>
            <a:r>
              <a:rPr lang="en-GB" dirty="0">
                <a:solidFill>
                  <a:schemeClr val="accent1"/>
                </a:solidFill>
              </a:rPr>
              <a:t>(Accountability)</a:t>
            </a:r>
          </a:p>
          <a:p>
            <a:pPr lvl="1"/>
            <a:r>
              <a:rPr lang="en-GB" sz="1800" dirty="0">
                <a:solidFill>
                  <a:schemeClr val="accent1"/>
                </a:solidFill>
              </a:rPr>
              <a:t>Implement </a:t>
            </a:r>
            <a:r>
              <a:rPr lang="en-GB" sz="1800" dirty="0"/>
              <a:t>appropriate security policies and measures</a:t>
            </a:r>
          </a:p>
          <a:p>
            <a:pPr lvl="1"/>
            <a:r>
              <a:rPr lang="en-US" sz="1800" dirty="0"/>
              <a:t>Privacy </a:t>
            </a:r>
            <a:r>
              <a:rPr lang="en-GB" sz="1800" dirty="0"/>
              <a:t>impact assessment and prior consultation (when applicable)</a:t>
            </a:r>
          </a:p>
          <a:p>
            <a:pPr lvl="1"/>
            <a:r>
              <a:rPr lang="en-GB" sz="1800" dirty="0"/>
              <a:t>Adopt certain "data protection by design" measures</a:t>
            </a:r>
          </a:p>
          <a:p>
            <a:pPr lvl="1"/>
            <a:r>
              <a:rPr lang="en-US" sz="1800" dirty="0"/>
              <a:t>Record of all processing activities</a:t>
            </a:r>
          </a:p>
          <a:p>
            <a:pPr lvl="1"/>
            <a:r>
              <a:rPr lang="en-US" sz="1800" dirty="0"/>
              <a:t>Undertake audits</a:t>
            </a:r>
          </a:p>
          <a:p>
            <a:pPr lvl="1"/>
            <a:r>
              <a:rPr lang="en-US" sz="1800" dirty="0"/>
              <a:t>Adherence </a:t>
            </a:r>
            <a:r>
              <a:rPr lang="en-GB" sz="1800" dirty="0"/>
              <a:t>to approved codes of conduct and certifications</a:t>
            </a:r>
          </a:p>
          <a:p>
            <a:pPr lvl="1"/>
            <a:r>
              <a:rPr lang="en-GB" sz="1800" dirty="0"/>
              <a:t>Implement Privacy Policies</a:t>
            </a:r>
          </a:p>
          <a:p>
            <a:pPr lvl="1"/>
            <a:r>
              <a:rPr lang="en-GB" sz="1800" dirty="0"/>
              <a:t>Appropriate staffing (e.g., data protection officer)</a:t>
            </a:r>
          </a:p>
          <a:p>
            <a:pPr lvl="1"/>
            <a:r>
              <a:rPr lang="en-GB" sz="1800" dirty="0"/>
              <a:t>Staff training programs</a:t>
            </a:r>
          </a:p>
          <a:p>
            <a:pPr lvl="1"/>
            <a:endParaRPr lang="en-GB" sz="1200" dirty="0"/>
          </a:p>
          <a:p>
            <a:pPr lvl="1"/>
            <a:endParaRPr lang="en-US" sz="1200" dirty="0"/>
          </a:p>
          <a:p>
            <a:pPr lvl="1"/>
            <a:endParaRPr lang="en-US" sz="1200" dirty="0"/>
          </a:p>
          <a:p>
            <a:pPr lvl="1"/>
            <a:endParaRPr lang="en-US" sz="1200" dirty="0"/>
          </a:p>
        </p:txBody>
      </p:sp>
    </p:spTree>
    <p:extLst>
      <p:ext uri="{BB962C8B-B14F-4D97-AF65-F5344CB8AC3E}">
        <p14:creationId xmlns:p14="http://schemas.microsoft.com/office/powerpoint/2010/main" val="39438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sz="5400" cap="none" dirty="0" err="1"/>
              <a:t>Principles</a:t>
            </a:r>
            <a:r>
              <a:rPr lang="de-DE" sz="5400" cap="none" dirty="0"/>
              <a:t> &amp; </a:t>
            </a:r>
            <a:r>
              <a:rPr lang="de-DE" sz="5400" cap="none" dirty="0" err="1"/>
              <a:t>Definitions</a:t>
            </a:r>
            <a:endParaRPr lang="de-DE" sz="5400" cap="none" dirty="0"/>
          </a:p>
        </p:txBody>
      </p:sp>
      <p:pic>
        <p:nvPicPr>
          <p:cNvPr id="4" name="CCF9BC60-706C-433B-8CC4-F42B460F73D3">
            <a:extLst>
              <a:ext uri="{FF2B5EF4-FFF2-40B4-BE49-F238E27FC236}">
                <a16:creationId xmlns:a16="http://schemas.microsoft.com/office/drawing/2014/main" id="{8ED09822-E19C-4D9B-AF83-2310373CCDA3}"/>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28226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a:xfrm>
            <a:off x="1104898" y="2409325"/>
            <a:ext cx="10096500" cy="2219691"/>
          </a:xfrm>
        </p:spPr>
        <p:txBody>
          <a:bodyPr>
            <a:normAutofit/>
          </a:bodyPr>
          <a:lstStyle/>
          <a:p>
            <a:r>
              <a:rPr lang="de-DE" sz="5400" dirty="0"/>
              <a:t>PROCESSOR</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312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What is a data processor?</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dirty="0"/>
              <a:t>A </a:t>
            </a:r>
            <a:r>
              <a:rPr lang="en-GB" dirty="0"/>
              <a:t>person, company, institution or foundation who processes the data </a:t>
            </a:r>
            <a:r>
              <a:rPr lang="en-GB" b="1" dirty="0"/>
              <a:t>on behalf of </a:t>
            </a:r>
            <a:r>
              <a:rPr lang="en-GB" dirty="0"/>
              <a:t>the data controller either alone or jointly (</a:t>
            </a:r>
            <a:r>
              <a:rPr lang="de-DE" dirty="0"/>
              <a:t>Article 4(8) GDPR)</a:t>
            </a:r>
          </a:p>
          <a:p>
            <a:endParaRPr lang="en-US" dirty="0"/>
          </a:p>
          <a:p>
            <a:pPr lvl="2"/>
            <a:endParaRPr lang="en-US" sz="1000" dirty="0"/>
          </a:p>
        </p:txBody>
      </p:sp>
      <p:sp>
        <p:nvSpPr>
          <p:cNvPr id="5" name="Rectangle: Rounded Corners 4">
            <a:extLst>
              <a:ext uri="{FF2B5EF4-FFF2-40B4-BE49-F238E27FC236}">
                <a16:creationId xmlns:a16="http://schemas.microsoft.com/office/drawing/2014/main" id="{65F4B42A-0810-493F-A3D8-AD03D68EEC5D}"/>
              </a:ext>
            </a:extLst>
          </p:cNvPr>
          <p:cNvSpPr/>
          <p:nvPr/>
        </p:nvSpPr>
        <p:spPr>
          <a:xfrm>
            <a:off x="1175238" y="3219939"/>
            <a:ext cx="9980682" cy="172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YY engages a marketing company X to carry out a satisfaction survey of its existing customers. The marketing company will need information about YY's customers in order to carry out the survey. </a:t>
            </a:r>
          </a:p>
          <a:p>
            <a:pPr lvl="1"/>
            <a:r>
              <a:rPr lang="en-GB" dirty="0"/>
              <a:t>=&gt; </a:t>
            </a:r>
            <a:r>
              <a:rPr lang="en-GB" sz="1600" dirty="0"/>
              <a:t>YY is a data controller in relation to the personal data on the customers</a:t>
            </a:r>
          </a:p>
          <a:p>
            <a:pPr lvl="1"/>
            <a:r>
              <a:rPr lang="en-GB" sz="1600" dirty="0"/>
              <a:t>=&gt; The marketing company X is a data processor, processing the information on behalf of YY</a:t>
            </a:r>
          </a:p>
        </p:txBody>
      </p:sp>
    </p:spTree>
    <p:extLst>
      <p:ext uri="{BB962C8B-B14F-4D97-AF65-F5344CB8AC3E}">
        <p14:creationId xmlns:p14="http://schemas.microsoft.com/office/powerpoint/2010/main" val="23129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err="1"/>
              <a:t>Processor's</a:t>
            </a:r>
            <a:r>
              <a:rPr lang="fi-FI" sz="3200" dirty="0"/>
              <a:t> obligations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lnSpcReduction="10000"/>
          </a:bodyPr>
          <a:lstStyle/>
          <a:p>
            <a:r>
              <a:rPr lang="fi-FI" dirty="0"/>
              <a:t>Controller </a:t>
            </a:r>
            <a:r>
              <a:rPr lang="fi-FI" dirty="0" err="1"/>
              <a:t>remains</a:t>
            </a:r>
            <a:r>
              <a:rPr lang="fi-FI" dirty="0"/>
              <a:t> </a:t>
            </a:r>
            <a:r>
              <a:rPr lang="fi-FI" dirty="0" err="1"/>
              <a:t>responsible</a:t>
            </a:r>
            <a:r>
              <a:rPr lang="fi-FI" dirty="0"/>
              <a:t> for </a:t>
            </a:r>
            <a:r>
              <a:rPr lang="fi-FI" dirty="0" err="1"/>
              <a:t>its</a:t>
            </a:r>
            <a:r>
              <a:rPr lang="fi-FI" dirty="0"/>
              <a:t> </a:t>
            </a:r>
            <a:r>
              <a:rPr lang="fi-FI" dirty="0" err="1"/>
              <a:t>suppliers</a:t>
            </a:r>
            <a:r>
              <a:rPr lang="fi-FI" dirty="0"/>
              <a:t>' </a:t>
            </a:r>
            <a:r>
              <a:rPr lang="fi-FI" dirty="0" err="1"/>
              <a:t>errors</a:t>
            </a:r>
            <a:endParaRPr lang="fi-FI" dirty="0"/>
          </a:p>
          <a:p>
            <a:r>
              <a:rPr lang="en-GB" dirty="0">
                <a:solidFill>
                  <a:schemeClr val="accent1"/>
                </a:solidFill>
              </a:rPr>
              <a:t>Processors obligations, including:</a:t>
            </a:r>
          </a:p>
          <a:p>
            <a:pPr lvl="1"/>
            <a:r>
              <a:rPr lang="en-GB" sz="1800" dirty="0"/>
              <a:t>Only act </a:t>
            </a:r>
            <a:r>
              <a:rPr lang="en-US" altLang="en-US" sz="1800" dirty="0">
                <a:solidFill>
                  <a:schemeClr val="tx1"/>
                </a:solidFill>
                <a:latin typeface="+mn-lt"/>
              </a:rPr>
              <a:t>on the controller's </a:t>
            </a:r>
            <a:r>
              <a:rPr lang="en-US" altLang="en-US" sz="1800" u="sng" dirty="0">
                <a:solidFill>
                  <a:schemeClr val="tx1"/>
                </a:solidFill>
                <a:latin typeface="+mn-lt"/>
              </a:rPr>
              <a:t>documented</a:t>
            </a:r>
            <a:r>
              <a:rPr lang="en-US" altLang="en-US" sz="1800" dirty="0">
                <a:solidFill>
                  <a:schemeClr val="tx1"/>
                </a:solidFill>
                <a:latin typeface="+mn-lt"/>
              </a:rPr>
              <a:t> instructions,</a:t>
            </a:r>
          </a:p>
          <a:p>
            <a:pPr lvl="1"/>
            <a:r>
              <a:rPr lang="en-US" altLang="en-US" sz="1800" dirty="0">
                <a:solidFill>
                  <a:schemeClr val="tx1"/>
                </a:solidFill>
                <a:latin typeface="+mn-lt"/>
              </a:rPr>
              <a:t>List of </a:t>
            </a:r>
            <a:r>
              <a:rPr lang="en-US" altLang="en-US" sz="1800" u="sng" dirty="0">
                <a:solidFill>
                  <a:schemeClr val="tx1"/>
                </a:solidFill>
                <a:latin typeface="+mn-lt"/>
              </a:rPr>
              <a:t>technical and organizational measures,</a:t>
            </a:r>
          </a:p>
          <a:p>
            <a:pPr lvl="1"/>
            <a:r>
              <a:rPr lang="en-US" altLang="en-US" sz="1800" dirty="0">
                <a:solidFill>
                  <a:schemeClr val="tx1"/>
                </a:solidFill>
                <a:latin typeface="+mn-lt"/>
              </a:rPr>
              <a:t>Processor's staff must be bound by </a:t>
            </a:r>
            <a:r>
              <a:rPr lang="en-US" altLang="en-US" sz="1800" u="sng" dirty="0">
                <a:solidFill>
                  <a:schemeClr val="tx1"/>
                </a:solidFill>
                <a:latin typeface="+mn-lt"/>
              </a:rPr>
              <a:t>confidentiality</a:t>
            </a:r>
            <a:r>
              <a:rPr lang="en-US" altLang="en-US" sz="1800" dirty="0">
                <a:solidFill>
                  <a:schemeClr val="tx1"/>
                </a:solidFill>
                <a:latin typeface="+mn-lt"/>
              </a:rPr>
              <a:t> obligations</a:t>
            </a:r>
          </a:p>
          <a:p>
            <a:pPr lvl="1"/>
            <a:r>
              <a:rPr lang="en-US" altLang="en-US" sz="1800" dirty="0">
                <a:solidFill>
                  <a:schemeClr val="tx1"/>
                </a:solidFill>
                <a:latin typeface="+mn-lt"/>
              </a:rPr>
              <a:t>Assisting the Controller for </a:t>
            </a:r>
            <a:r>
              <a:rPr lang="en-US" altLang="en-US" sz="1800" u="sng" dirty="0">
                <a:solidFill>
                  <a:schemeClr val="tx1"/>
                </a:solidFill>
                <a:latin typeface="+mn-lt"/>
              </a:rPr>
              <a:t>responding to requests from data subjects for: </a:t>
            </a:r>
            <a:r>
              <a:rPr lang="en-US" altLang="en-US" sz="1800" dirty="0">
                <a:solidFill>
                  <a:schemeClr val="tx1"/>
                </a:solidFill>
                <a:latin typeface="+mn-lt"/>
              </a:rPr>
              <a:t>access, rectification, suppression, limitation, objection, portability of data</a:t>
            </a:r>
          </a:p>
          <a:p>
            <a:pPr lvl="1"/>
            <a:r>
              <a:rPr lang="en-US" altLang="en-US" sz="1800" u="sng" dirty="0">
                <a:solidFill>
                  <a:schemeClr val="tx1"/>
                </a:solidFill>
                <a:latin typeface="+mn-lt"/>
              </a:rPr>
              <a:t>Return or delete personal data </a:t>
            </a:r>
            <a:r>
              <a:rPr lang="en-US" altLang="en-US" sz="1800" dirty="0">
                <a:solidFill>
                  <a:schemeClr val="tx1"/>
                </a:solidFill>
                <a:latin typeface="+mn-lt"/>
              </a:rPr>
              <a:t>upon Controller's choice at the end of services</a:t>
            </a:r>
          </a:p>
          <a:p>
            <a:pPr lvl="1"/>
            <a:r>
              <a:rPr lang="en-US" altLang="en-US" sz="1800" dirty="0">
                <a:solidFill>
                  <a:schemeClr val="tx1"/>
                </a:solidFill>
                <a:latin typeface="+mn-lt"/>
              </a:rPr>
              <a:t>Assisting the controller to </a:t>
            </a:r>
            <a:r>
              <a:rPr lang="en-US" altLang="en-US" sz="1800" u="sng" dirty="0">
                <a:solidFill>
                  <a:schemeClr val="tx1"/>
                </a:solidFill>
                <a:latin typeface="+mn-lt"/>
              </a:rPr>
              <a:t>notify security breaches </a:t>
            </a:r>
            <a:r>
              <a:rPr lang="en-US" altLang="en-US" sz="1800" dirty="0">
                <a:solidFill>
                  <a:schemeClr val="tx1"/>
                </a:solidFill>
                <a:latin typeface="+mn-lt"/>
              </a:rPr>
              <a:t>and to implement PIAs</a:t>
            </a:r>
          </a:p>
          <a:p>
            <a:pPr lvl="1"/>
            <a:r>
              <a:rPr lang="en-US" altLang="en-US" sz="1800" dirty="0">
                <a:solidFill>
                  <a:schemeClr val="tx1"/>
                </a:solidFill>
                <a:latin typeface="+mn-lt"/>
              </a:rPr>
              <a:t>Contribute to </a:t>
            </a:r>
            <a:r>
              <a:rPr lang="en-US" altLang="en-US" sz="1800" u="sng" dirty="0">
                <a:solidFill>
                  <a:schemeClr val="tx1"/>
                </a:solidFill>
                <a:latin typeface="+mn-lt"/>
              </a:rPr>
              <a:t>audits</a:t>
            </a:r>
            <a:r>
              <a:rPr lang="en-US" altLang="en-US" sz="1800" dirty="0">
                <a:solidFill>
                  <a:schemeClr val="tx1"/>
                </a:solidFill>
                <a:latin typeface="+mn-lt"/>
              </a:rPr>
              <a:t>, including directly made by the Controller</a:t>
            </a:r>
          </a:p>
          <a:p>
            <a:pPr lvl="1"/>
            <a:r>
              <a:rPr lang="en-US" sz="1800" dirty="0">
                <a:solidFill>
                  <a:schemeClr val="tx1"/>
                </a:solidFill>
                <a:latin typeface="+mn-lt"/>
              </a:rPr>
              <a:t>Provide the controller with </a:t>
            </a:r>
            <a:r>
              <a:rPr lang="en-US" sz="1800" u="sng" dirty="0">
                <a:solidFill>
                  <a:schemeClr val="tx1"/>
                </a:solidFill>
                <a:latin typeface="+mn-lt"/>
              </a:rPr>
              <a:t>all information</a:t>
            </a:r>
            <a:endParaRPr lang="en-US" sz="1800" u="sng" dirty="0">
              <a:solidFill>
                <a:schemeClr val="bg1"/>
              </a:solidFill>
              <a:latin typeface="+mn-lt"/>
            </a:endParaRPr>
          </a:p>
          <a:p>
            <a:pPr marL="457200" lvl="1" indent="0">
              <a:buNone/>
            </a:pPr>
            <a:endParaRPr lang="en-US" altLang="en-US" sz="1800" dirty="0">
              <a:solidFill>
                <a:schemeClr val="accent2"/>
              </a:solidFill>
              <a:latin typeface="+mn-lt"/>
            </a:endParaRPr>
          </a:p>
          <a:p>
            <a:pPr marL="457200" lvl="1" indent="0" algn="ctr">
              <a:buNone/>
            </a:pPr>
            <a:r>
              <a:rPr lang="en-US" altLang="en-US" sz="2000" dirty="0">
                <a:solidFill>
                  <a:schemeClr val="accent2"/>
                </a:solidFill>
                <a:latin typeface="+mn-lt"/>
              </a:rPr>
              <a:t>Sub-processing only with </a:t>
            </a:r>
            <a:r>
              <a:rPr lang="en-US" altLang="en-US" sz="2000" b="1" u="sng" dirty="0">
                <a:solidFill>
                  <a:schemeClr val="accent2"/>
                </a:solidFill>
                <a:latin typeface="+mn-lt"/>
              </a:rPr>
              <a:t>prior consent </a:t>
            </a:r>
            <a:r>
              <a:rPr lang="en-US" altLang="en-US" sz="2000" dirty="0">
                <a:solidFill>
                  <a:schemeClr val="accent2"/>
                </a:solidFill>
                <a:latin typeface="+mn-lt"/>
              </a:rPr>
              <a:t>from the Controller!</a:t>
            </a:r>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u="sng" dirty="0">
              <a:solidFill>
                <a:schemeClr val="tx1"/>
              </a:solidFill>
              <a:latin typeface="+mn-lt"/>
            </a:endParaRPr>
          </a:p>
          <a:p>
            <a:pPr lvl="1"/>
            <a:endParaRPr lang="en-US" altLang="en-US" sz="1600" dirty="0">
              <a:solidFill>
                <a:schemeClr val="tx1"/>
              </a:solidFill>
              <a:latin typeface="+mn-lt"/>
            </a:endParaRPr>
          </a:p>
          <a:p>
            <a:pPr lvl="1"/>
            <a:endParaRPr lang="en-GB" dirty="0"/>
          </a:p>
          <a:p>
            <a:pPr lvl="1"/>
            <a:endParaRPr lang="en-US" sz="1200" dirty="0"/>
          </a:p>
          <a:p>
            <a:pPr lvl="1"/>
            <a:endParaRPr lang="en-US" sz="1200" dirty="0"/>
          </a:p>
          <a:p>
            <a:pPr lvl="1"/>
            <a:endParaRPr lang="en-US" sz="1200" dirty="0"/>
          </a:p>
        </p:txBody>
      </p:sp>
    </p:spTree>
    <p:extLst>
      <p:ext uri="{BB962C8B-B14F-4D97-AF65-F5344CB8AC3E}">
        <p14:creationId xmlns:p14="http://schemas.microsoft.com/office/powerpoint/2010/main" val="53325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a:xfrm>
            <a:off x="1104898" y="2401509"/>
            <a:ext cx="10096500" cy="2219691"/>
          </a:xfrm>
        </p:spPr>
        <p:txBody>
          <a:bodyPr>
            <a:normAutofit/>
          </a:bodyPr>
          <a:lstStyle/>
          <a:p>
            <a:r>
              <a:rPr lang="de-DE" sz="4800" dirty="0"/>
              <a:t>JOINT CONTROLLER</a:t>
            </a:r>
            <a:endParaRPr lang="fi-FI" sz="48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962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fi-FI" dirty="0" err="1"/>
              <a:t>Joint</a:t>
            </a:r>
            <a:r>
              <a:rPr lang="fi-FI" dirty="0"/>
              <a:t> </a:t>
            </a:r>
            <a:r>
              <a:rPr lang="fi-FI" dirty="0" err="1"/>
              <a:t>controller</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de-DE" sz="1600" dirty="0"/>
              <a:t>Wirtschaftsakademie</a:t>
            </a:r>
          </a:p>
          <a:p>
            <a:r>
              <a:rPr lang="de-DE" sz="1600" dirty="0" err="1"/>
              <a:t>Jehovan</a:t>
            </a:r>
            <a:r>
              <a:rPr lang="de-DE" sz="1600" dirty="0"/>
              <a:t> todistaajat </a:t>
            </a:r>
          </a:p>
          <a:p>
            <a:r>
              <a:rPr lang="de-DE" sz="1600" dirty="0"/>
              <a:t>Fashion ID</a:t>
            </a:r>
          </a:p>
          <a:p>
            <a:endParaRPr lang="en-GB" sz="1200" dirty="0"/>
          </a:p>
          <a:p>
            <a:pPr lvl="1"/>
            <a:endParaRPr lang="en-US" sz="1200" dirty="0"/>
          </a:p>
          <a:p>
            <a:pPr lvl="1"/>
            <a:endParaRPr lang="en-US" sz="1200" dirty="0"/>
          </a:p>
          <a:p>
            <a:pPr lvl="1"/>
            <a:endParaRPr lang="en-US" sz="1200" dirty="0"/>
          </a:p>
        </p:txBody>
      </p:sp>
      <p:sp>
        <p:nvSpPr>
          <p:cNvPr id="4" name="Footer Placeholder 3">
            <a:extLst>
              <a:ext uri="{FF2B5EF4-FFF2-40B4-BE49-F238E27FC236}">
                <a16:creationId xmlns:a16="http://schemas.microsoft.com/office/drawing/2014/main" id="{EC2A26ED-6655-4063-9FFB-D9732B20BE7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175021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7F98-3BEC-4C07-B937-A650753469DF}"/>
              </a:ext>
            </a:extLst>
          </p:cNvPr>
          <p:cNvSpPr>
            <a:spLocks noGrp="1"/>
          </p:cNvSpPr>
          <p:nvPr>
            <p:ph type="title"/>
          </p:nvPr>
        </p:nvSpPr>
        <p:spPr/>
        <p:txBody>
          <a:bodyPr/>
          <a:lstStyle/>
          <a:p>
            <a:r>
              <a:rPr lang="de-DE" dirty="0" err="1"/>
              <a:t>Principles</a:t>
            </a:r>
            <a:endParaRPr lang="fi-FI" dirty="0"/>
          </a:p>
        </p:txBody>
      </p:sp>
      <p:sp>
        <p:nvSpPr>
          <p:cNvPr id="3" name="Text Placeholder 2">
            <a:extLst>
              <a:ext uri="{FF2B5EF4-FFF2-40B4-BE49-F238E27FC236}">
                <a16:creationId xmlns:a16="http://schemas.microsoft.com/office/drawing/2014/main" id="{A50564B3-53B8-4632-A7D4-B6BF84F3869A}"/>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BB7BF0D8-CED1-40D5-9B4E-29D655123F39}"/>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56748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fi-FI" dirty="0"/>
              <a:t>General </a:t>
            </a:r>
            <a:r>
              <a:rPr lang="en-GB" dirty="0"/>
              <a:t>principles</a:t>
            </a:r>
            <a:r>
              <a:rPr lang="fi-FI" dirty="0"/>
              <a:t> of processing </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u="sng" dirty="0"/>
              <a:t>Similar principles</a:t>
            </a:r>
            <a:r>
              <a:rPr lang="en-US" dirty="0"/>
              <a:t> as before:</a:t>
            </a:r>
          </a:p>
          <a:p>
            <a:pPr lvl="1"/>
            <a:r>
              <a:rPr lang="en-US" sz="2000" dirty="0"/>
              <a:t>Fairness </a:t>
            </a:r>
          </a:p>
          <a:p>
            <a:pPr lvl="1"/>
            <a:r>
              <a:rPr lang="en-GB" sz="2000" dirty="0"/>
              <a:t>Lawfulness and transparency</a:t>
            </a:r>
          </a:p>
          <a:p>
            <a:pPr lvl="1"/>
            <a:r>
              <a:rPr lang="en-GB" sz="2000" dirty="0"/>
              <a:t>Purpose limitation </a:t>
            </a:r>
          </a:p>
          <a:p>
            <a:pPr lvl="1"/>
            <a:r>
              <a:rPr lang="fi-FI" sz="2000" dirty="0"/>
              <a:t>Data </a:t>
            </a:r>
            <a:r>
              <a:rPr lang="en-GB" sz="2000" dirty="0"/>
              <a:t>minimisation </a:t>
            </a:r>
          </a:p>
          <a:p>
            <a:pPr lvl="1"/>
            <a:r>
              <a:rPr lang="en-GB" sz="2000" dirty="0"/>
              <a:t>Accuracy</a:t>
            </a:r>
            <a:r>
              <a:rPr lang="fi-FI" sz="2000" dirty="0"/>
              <a:t> </a:t>
            </a:r>
            <a:endParaRPr lang="en-GB" sz="2000" dirty="0"/>
          </a:p>
          <a:p>
            <a:pPr lvl="1"/>
            <a:r>
              <a:rPr lang="en-GB" sz="2000" dirty="0"/>
              <a:t>Storage minimisation</a:t>
            </a:r>
          </a:p>
          <a:p>
            <a:pPr lvl="1"/>
            <a:r>
              <a:rPr lang="fi-FI" sz="2000" dirty="0"/>
              <a:t>Security, </a:t>
            </a:r>
            <a:r>
              <a:rPr lang="en-GB" sz="2000" dirty="0"/>
              <a:t>integrity and confidentiality</a:t>
            </a:r>
          </a:p>
          <a:p>
            <a:r>
              <a:rPr lang="en-US" dirty="0"/>
              <a:t>Accuracy principle</a:t>
            </a:r>
          </a:p>
          <a:p>
            <a:pPr lvl="1"/>
            <a:r>
              <a:rPr lang="en-US" sz="2000" dirty="0"/>
              <a:t>Controllers </a:t>
            </a:r>
            <a:r>
              <a:rPr lang="en-GB" sz="2000" dirty="0"/>
              <a:t>responsible for demonstrating compliance</a:t>
            </a:r>
            <a:endParaRPr lang="en-US" sz="2000" dirty="0"/>
          </a:p>
          <a:p>
            <a:pPr lvl="1"/>
            <a:endParaRPr lang="fi-FI" sz="1200" dirty="0"/>
          </a:p>
          <a:p>
            <a:pPr lvl="1"/>
            <a:endParaRPr lang="en-GB" sz="1200" dirty="0"/>
          </a:p>
          <a:p>
            <a:pPr lvl="1"/>
            <a:endParaRPr lang="en-GB" sz="1200" dirty="0"/>
          </a:p>
          <a:p>
            <a:pPr lvl="1"/>
            <a:endParaRPr lang="en-US" sz="1200" dirty="0"/>
          </a:p>
          <a:p>
            <a:endParaRPr lang="en-US" sz="1600" dirty="0"/>
          </a:p>
        </p:txBody>
      </p:sp>
    </p:spTree>
    <p:extLst>
      <p:ext uri="{BB962C8B-B14F-4D97-AF65-F5344CB8AC3E}">
        <p14:creationId xmlns:p14="http://schemas.microsoft.com/office/powerpoint/2010/main" val="31774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Why do we need </a:t>
            </a:r>
            <a:r>
              <a:rPr lang="de-DE" dirty="0" err="1"/>
              <a:t>principles</a:t>
            </a:r>
            <a:r>
              <a:rPr lang="de-DE" dirty="0"/>
              <a:t>?</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00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Purpose </a:t>
            </a:r>
            <a:r>
              <a:rPr lang="de-DE" dirty="0" err="1"/>
              <a:t>limitation</a:t>
            </a:r>
            <a:r>
              <a:rPr lang="de-DE" dirty="0"/>
              <a:t> &amp; </a:t>
            </a:r>
            <a:r>
              <a:rPr lang="de-DE" dirty="0" err="1"/>
              <a:t>data</a:t>
            </a:r>
            <a:r>
              <a:rPr lang="de-DE" dirty="0"/>
              <a:t> </a:t>
            </a:r>
            <a:r>
              <a:rPr lang="de-DE" dirty="0" err="1"/>
              <a:t>minimazation</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884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Article 5: data management and data minimisation</a:t>
            </a:r>
          </a:p>
        </p:txBody>
      </p:sp>
      <p:sp>
        <p:nvSpPr>
          <p:cNvPr id="86019" name="Rectangle 3"/>
          <p:cNvSpPr>
            <a:spLocks noGrp="1" noChangeArrowheads="1"/>
          </p:cNvSpPr>
          <p:nvPr>
            <p:ph type="body" idx="1"/>
            <p:custDataLst>
              <p:tags r:id="rId3"/>
            </p:custDataLst>
          </p:nvPr>
        </p:nvSpPr>
        <p:spPr>
          <a:xfrm>
            <a:off x="1104899" y="1513449"/>
            <a:ext cx="8229600" cy="4247455"/>
          </a:xfrm>
        </p:spPr>
        <p:txBody>
          <a:bodyPr/>
          <a:lstStyle/>
          <a:p>
            <a:pPr marL="344488" lvl="1" indent="-342900"/>
            <a:r>
              <a:rPr lang="en-GB" sz="1800" b="1" dirty="0"/>
              <a:t>Data minimisation: </a:t>
            </a:r>
            <a:r>
              <a:rPr lang="en-GB" sz="1800" dirty="0"/>
              <a:t>Systems must be set up in a way to store only the minimum amount of data. Maintaining more data must be justified!</a:t>
            </a:r>
          </a:p>
          <a:p>
            <a:pPr marL="344488" lvl="1" indent="-342900">
              <a:buFont typeface="Arial" panose="020B0604020202020204" pitchFamily="34" charset="0"/>
              <a:buChar char="•"/>
            </a:pPr>
            <a:r>
              <a:rPr lang="en-GB" sz="1800" b="1" dirty="0"/>
              <a:t>Accuracy</a:t>
            </a:r>
            <a:r>
              <a:rPr lang="en-GB" sz="1800" dirty="0"/>
              <a:t>: data must be accurate, adequate, relevant- sometimes different systems include different sets of personal data and are not synchronised. </a:t>
            </a:r>
          </a:p>
          <a:p>
            <a:pPr lvl="1" indent="0">
              <a:buNone/>
            </a:pPr>
            <a:endParaRPr lang="en-GB" sz="2400" dirty="0"/>
          </a:p>
        </p:txBody>
      </p:sp>
      <p:sp>
        <p:nvSpPr>
          <p:cNvPr id="7" name="TextBox 6"/>
          <p:cNvSpPr txBox="1"/>
          <p:nvPr/>
        </p:nvSpPr>
        <p:spPr>
          <a:xfrm>
            <a:off x="1202273" y="2975456"/>
            <a:ext cx="7848872" cy="132343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lvl="2"/>
            <a:r>
              <a:rPr lang="en-GB" sz="1600" dirty="0">
                <a:solidFill>
                  <a:srgbClr val="FFFFFF"/>
                </a:solidFill>
                <a:sym typeface="Wingdings" panose="05000000000000000000" pitchFamily="2" charset="2"/>
              </a:rPr>
              <a:t>Practical advice: </a:t>
            </a:r>
          </a:p>
          <a:p>
            <a:pPr marL="342900" lvl="2" indent="-342900">
              <a:buFont typeface="Wingdings" panose="05000000000000000000" pitchFamily="2" charset="2"/>
              <a:buChar char="§"/>
            </a:pPr>
            <a:r>
              <a:rPr lang="en-GB" sz="1600" dirty="0">
                <a:solidFill>
                  <a:srgbClr val="FFFFFF"/>
                </a:solidFill>
                <a:sym typeface="Wingdings" panose="05000000000000000000" pitchFamily="2" charset="2"/>
              </a:rPr>
              <a:t>Check for overly broad default settings and decide what is mandatory to collect</a:t>
            </a:r>
          </a:p>
          <a:p>
            <a:pPr marL="342900" lvl="2" indent="-342900">
              <a:buFont typeface="Wingdings" panose="05000000000000000000" pitchFamily="2" charset="2"/>
              <a:buChar char="§"/>
            </a:pPr>
            <a:r>
              <a:rPr lang="en-GB" sz="1600" dirty="0">
                <a:solidFill>
                  <a:srgbClr val="FFFFFF"/>
                </a:solidFill>
                <a:sym typeface="Wingdings" panose="05000000000000000000" pitchFamily="2" charset="2"/>
              </a:rPr>
              <a:t>Identity management is key to accuracy and should be addressed first in a privacy program!</a:t>
            </a:r>
            <a:endParaRPr lang="en-US" sz="1600" dirty="0">
              <a:solidFill>
                <a:schemeClr val="bg2"/>
              </a:solidFill>
            </a:endParaRPr>
          </a:p>
        </p:txBody>
      </p:sp>
    </p:spTree>
    <p:custDataLst>
      <p:tags r:id="rId1"/>
    </p:custDataLst>
    <p:extLst>
      <p:ext uri="{BB962C8B-B14F-4D97-AF65-F5344CB8AC3E}">
        <p14:creationId xmlns:p14="http://schemas.microsoft.com/office/powerpoint/2010/main" val="160006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763F-7711-4C30-B385-4DE5EE4CF1E6}"/>
              </a:ext>
            </a:extLst>
          </p:cNvPr>
          <p:cNvSpPr>
            <a:spLocks noGrp="1"/>
          </p:cNvSpPr>
          <p:nvPr>
            <p:ph type="title"/>
          </p:nvPr>
        </p:nvSpPr>
        <p:spPr/>
        <p:txBody>
          <a:bodyPr/>
          <a:lstStyle/>
          <a:p>
            <a:r>
              <a:rPr lang="de-DE" dirty="0"/>
              <a:t>Agenda	</a:t>
            </a:r>
            <a:endParaRPr lang="fi-FI" dirty="0"/>
          </a:p>
        </p:txBody>
      </p:sp>
      <p:sp>
        <p:nvSpPr>
          <p:cNvPr id="3" name="Content Placeholder 2">
            <a:extLst>
              <a:ext uri="{FF2B5EF4-FFF2-40B4-BE49-F238E27FC236}">
                <a16:creationId xmlns:a16="http://schemas.microsoft.com/office/drawing/2014/main" id="{E658AE2E-FE09-4D75-BED1-DF3543898878}"/>
              </a:ext>
            </a:extLst>
          </p:cNvPr>
          <p:cNvSpPr>
            <a:spLocks noGrp="1"/>
          </p:cNvSpPr>
          <p:nvPr>
            <p:ph idx="1"/>
          </p:nvPr>
        </p:nvSpPr>
        <p:spPr/>
        <p:txBody>
          <a:bodyPr/>
          <a:lstStyle/>
          <a:p>
            <a:pPr marL="34290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Talking about definitions: Autonomized data Pseudonymized data, Personal data, processing, sensitive data, controller, processor, </a:t>
            </a:r>
            <a:r>
              <a:rPr lang="en-GB" sz="1800" dirty="0">
                <a:latin typeface="Calibri" panose="020F0502020204030204" pitchFamily="34" charset="0"/>
                <a:cs typeface="Arial" panose="020B0604020202020204" pitchFamily="34" charset="0"/>
              </a:rPr>
              <a:t>joint controller </a:t>
            </a:r>
            <a:endParaRPr lang="fi-FI" sz="1800" dirty="0">
              <a:latin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GB" sz="1800" dirty="0">
                <a:latin typeface="Calibri" panose="020F0502020204030204" pitchFamily="34" charset="0"/>
                <a:cs typeface="Arial" panose="020B0604020202020204" pitchFamily="34" charset="0"/>
              </a:rPr>
              <a:t>Purpose limitation &amp; data minimization </a:t>
            </a:r>
            <a:endParaRPr lang="fi-FI" sz="1800" dirty="0">
              <a:latin typeface="Calibri" panose="020F050202020403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en-GB" sz="1800" dirty="0">
                <a:latin typeface="Calibri" panose="020F0502020204030204" pitchFamily="34" charset="0"/>
                <a:cs typeface="Arial" panose="020B0604020202020204" pitchFamily="34" charset="0"/>
              </a:rPr>
              <a:t>Accountability (Article 30, 35 – DPIA)</a:t>
            </a:r>
            <a:endParaRPr lang="fi-FI" sz="1800" dirty="0">
              <a:latin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GB" sz="1800" dirty="0">
                <a:latin typeface="Calibri" panose="020F0502020204030204" pitchFamily="34" charset="0"/>
                <a:cs typeface="Arial" panose="020B0604020202020204" pitchFamily="34" charset="0"/>
              </a:rPr>
              <a:t>Data breaches </a:t>
            </a:r>
          </a:p>
          <a:p>
            <a:pPr marL="342900" indent="-342900">
              <a:lnSpc>
                <a:spcPct val="107000"/>
              </a:lnSpc>
              <a:buFont typeface="Symbol" panose="05050102010706020507" pitchFamily="18" charset="2"/>
              <a:buChar char=""/>
            </a:pPr>
            <a:r>
              <a:rPr lang="en-GB" sz="1800" dirty="0">
                <a:latin typeface="Calibri" panose="020F0502020204030204" pitchFamily="34" charset="0"/>
                <a:cs typeface="Arial" panose="020B0604020202020204" pitchFamily="34" charset="0"/>
              </a:rPr>
              <a:t>Discussing case: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CJEU </a:t>
            </a:r>
            <a:r>
              <a:rPr lang="en-GB" sz="1800" b="1" u="sng" dirty="0" err="1">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2"/>
              </a:rPr>
              <a:t>Vyriausioji</a:t>
            </a:r>
            <a:r>
              <a:rPr lang="en-GB" sz="1800" b="1" u="sng" dirty="0">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2"/>
              </a:rPr>
              <a:t> …</a:t>
            </a:r>
            <a:r>
              <a:rPr lang="en-GB" sz="1800" b="1" u="sng" dirty="0">
                <a:solidFill>
                  <a:srgbClr val="0563C1"/>
                </a:solidFill>
                <a:effectLst/>
                <a:latin typeface="Open Sans" panose="020B0606030504020204" pitchFamily="34" charset="0"/>
                <a:ea typeface="Calibri" panose="020F0502020204030204" pitchFamily="34" charset="0"/>
                <a:cs typeface="Arial" panose="020B0604020202020204" pitchFamily="34" charset="0"/>
              </a:rPr>
              <a:t> C‑184/20</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buNone/>
            </a:pPr>
            <a:endParaRPr lang="fi-FI" sz="1800" dirty="0">
              <a:latin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37C07D0-72E9-4830-8C13-61A2AF5FE35A}"/>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985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2CED-6A61-4820-B372-7F8350568FCD}"/>
              </a:ext>
            </a:extLst>
          </p:cNvPr>
          <p:cNvSpPr>
            <a:spLocks noGrp="1"/>
          </p:cNvSpPr>
          <p:nvPr>
            <p:ph type="title"/>
          </p:nvPr>
        </p:nvSpPr>
        <p:spPr/>
        <p:txBody>
          <a:bodyPr>
            <a:normAutofit/>
          </a:bodyPr>
          <a:lstStyle/>
          <a:p>
            <a:r>
              <a:rPr lang="de-DE" sz="3200" dirty="0"/>
              <a:t>Purpose </a:t>
            </a:r>
            <a:r>
              <a:rPr lang="de-DE" sz="3200" dirty="0" err="1"/>
              <a:t>limitation</a:t>
            </a:r>
            <a:r>
              <a:rPr lang="de-DE" sz="3200" dirty="0"/>
              <a:t> is a key GDPR </a:t>
            </a:r>
            <a:r>
              <a:rPr lang="de-DE" sz="3200" dirty="0" err="1"/>
              <a:t>provision</a:t>
            </a:r>
            <a:r>
              <a:rPr lang="de-DE" sz="3200" dirty="0"/>
              <a:t> - Art. 6(4)</a:t>
            </a:r>
            <a:endParaRPr lang="fi-FI" sz="3200" dirty="0"/>
          </a:p>
        </p:txBody>
      </p:sp>
      <p:sp>
        <p:nvSpPr>
          <p:cNvPr id="7" name="TextBox 6">
            <a:extLst>
              <a:ext uri="{FF2B5EF4-FFF2-40B4-BE49-F238E27FC236}">
                <a16:creationId xmlns:a16="http://schemas.microsoft.com/office/drawing/2014/main" id="{971151C5-3C80-4861-BCBB-BC09A2A574A3}"/>
              </a:ext>
            </a:extLst>
          </p:cNvPr>
          <p:cNvSpPr txBox="1"/>
          <p:nvPr/>
        </p:nvSpPr>
        <p:spPr>
          <a:xfrm>
            <a:off x="1104900" y="6229906"/>
            <a:ext cx="998068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dirty="0"/>
              <a:t>Note: Also OECD Guidelines (art. 9); Convention 108 +(art 5(3) </a:t>
            </a:r>
            <a:endParaRPr lang="fi-FI" dirty="0"/>
          </a:p>
        </p:txBody>
      </p:sp>
      <p:sp>
        <p:nvSpPr>
          <p:cNvPr id="9" name="Content Placeholder 8">
            <a:extLst>
              <a:ext uri="{FF2B5EF4-FFF2-40B4-BE49-F238E27FC236}">
                <a16:creationId xmlns:a16="http://schemas.microsoft.com/office/drawing/2014/main" id="{D6C18BC2-E291-44F4-A469-D51E9575A0D6}"/>
              </a:ext>
            </a:extLst>
          </p:cNvPr>
          <p:cNvSpPr>
            <a:spLocks noGrp="1"/>
          </p:cNvSpPr>
          <p:nvPr>
            <p:ph idx="1"/>
          </p:nvPr>
        </p:nvSpPr>
        <p:spPr>
          <a:xfrm>
            <a:off x="1104900" y="1453662"/>
            <a:ext cx="9982200" cy="4572000"/>
          </a:xfrm>
        </p:spPr>
        <p:txBody>
          <a:bodyPr>
            <a:normAutofit/>
          </a:bodyPr>
          <a:lstStyle/>
          <a:p>
            <a:pPr marL="0" indent="0">
              <a:buNone/>
            </a:pPr>
            <a:r>
              <a:rPr lang="en-GB" sz="2200" b="1" i="0" u="none" strike="noStrike" baseline="0" dirty="0">
                <a:solidFill>
                  <a:srgbClr val="000000"/>
                </a:solidFill>
              </a:rPr>
              <a:t>Where </a:t>
            </a:r>
            <a:r>
              <a:rPr lang="en-GB" sz="2200" b="0" i="0" u="none" strike="noStrike" baseline="0" dirty="0">
                <a:solidFill>
                  <a:srgbClr val="000000"/>
                </a:solidFill>
              </a:rPr>
              <a:t>the </a:t>
            </a:r>
            <a:r>
              <a:rPr lang="en-GB" sz="2200" b="1" i="0" u="none" strike="noStrike" baseline="0" dirty="0">
                <a:solidFill>
                  <a:srgbClr val="000000"/>
                </a:solidFill>
              </a:rPr>
              <a:t>processing</a:t>
            </a:r>
            <a:r>
              <a:rPr lang="en-GB" sz="2200" b="0" i="0" u="none" strike="noStrike" baseline="0" dirty="0">
                <a:solidFill>
                  <a:srgbClr val="000000"/>
                </a:solidFill>
              </a:rPr>
              <a:t> for a purpose other than that for which the personal data have been collected </a:t>
            </a:r>
            <a:r>
              <a:rPr lang="en-GB" sz="2200" b="1" i="0" u="none" strike="noStrike" baseline="0" dirty="0">
                <a:solidFill>
                  <a:srgbClr val="000000"/>
                </a:solidFill>
              </a:rPr>
              <a:t>is not based </a:t>
            </a:r>
            <a:r>
              <a:rPr lang="en-GB" sz="2200" b="0" i="0" u="none" strike="noStrike" baseline="0" dirty="0">
                <a:solidFill>
                  <a:srgbClr val="000000"/>
                </a:solidFill>
              </a:rPr>
              <a:t>on the data subject's consent or on a Union or Member State law [….] </a:t>
            </a:r>
            <a:r>
              <a:rPr lang="en-GB" sz="2200" b="1" i="0" u="none" strike="noStrike" baseline="0" dirty="0">
                <a:solidFill>
                  <a:srgbClr val="000000"/>
                </a:solidFill>
              </a:rPr>
              <a:t>the controller shall</a:t>
            </a:r>
            <a:r>
              <a:rPr lang="en-GB" sz="2200" b="0" i="0" u="none" strike="noStrike" baseline="0" dirty="0">
                <a:solidFill>
                  <a:srgbClr val="000000"/>
                </a:solidFill>
              </a:rPr>
              <a:t>, in order to ascertain whether processing for another </a:t>
            </a:r>
            <a:r>
              <a:rPr lang="en-GB" sz="2200" b="1" i="0" u="none" strike="noStrike" baseline="0" dirty="0">
                <a:solidFill>
                  <a:srgbClr val="000000"/>
                </a:solidFill>
              </a:rPr>
              <a:t>purpose is compatible </a:t>
            </a:r>
            <a:r>
              <a:rPr lang="en-GB" sz="2200" b="0" i="0" u="none" strike="noStrike" baseline="0" dirty="0">
                <a:solidFill>
                  <a:srgbClr val="000000"/>
                </a:solidFill>
              </a:rPr>
              <a:t>with the purpose for which the personal data are initially collected, </a:t>
            </a:r>
            <a:r>
              <a:rPr lang="en-GB" sz="2200" b="1" i="0" u="none" strike="noStrike" baseline="0" dirty="0">
                <a:solidFill>
                  <a:srgbClr val="000000"/>
                </a:solidFill>
              </a:rPr>
              <a:t>take into account</a:t>
            </a:r>
            <a:r>
              <a:rPr lang="en-GB" sz="2200" b="0" i="0" u="none" strike="noStrike" baseline="0" dirty="0">
                <a:solidFill>
                  <a:srgbClr val="000000"/>
                </a:solidFill>
              </a:rPr>
              <a:t>, inter alia: </a:t>
            </a:r>
          </a:p>
          <a:p>
            <a:pPr marL="342900" indent="-342900">
              <a:buAutoNum type="alphaLcParenBoth"/>
            </a:pPr>
            <a:r>
              <a:rPr lang="en-GB" sz="1800" b="0" i="0" u="none" strike="noStrike" baseline="0" dirty="0">
                <a:solidFill>
                  <a:srgbClr val="000000"/>
                </a:solidFill>
              </a:rPr>
              <a:t>any link between the purposes for which the personal data have been collected and the purposes of the intended further processing; </a:t>
            </a:r>
          </a:p>
          <a:p>
            <a:pPr marL="342900" indent="-342900">
              <a:buAutoNum type="alphaLcParenBoth"/>
            </a:pPr>
            <a:r>
              <a:rPr lang="en-GB" sz="1800" b="0" i="0" u="none" strike="noStrike" baseline="0" dirty="0">
                <a:solidFill>
                  <a:srgbClr val="000000"/>
                </a:solidFill>
              </a:rPr>
              <a:t>the context in which the personal data have been collected, in particular regarding the relationship between data subjects and the controller; </a:t>
            </a:r>
          </a:p>
          <a:p>
            <a:pPr marL="342900" indent="-342900">
              <a:buAutoNum type="alphaLcParenBoth"/>
            </a:pPr>
            <a:r>
              <a:rPr lang="en-GB" sz="1800" b="0" i="0" u="none" strike="noStrike" baseline="0" dirty="0">
                <a:solidFill>
                  <a:srgbClr val="000000"/>
                </a:solidFill>
              </a:rPr>
              <a:t>the nature of the personal data, in particular whether special categories of personal data are processed, pursuant to Article 9, or whether personal data related to criminal convictions and offences are processed, pursuant to Article 10; </a:t>
            </a:r>
          </a:p>
          <a:p>
            <a:pPr marL="342900" indent="-342900">
              <a:buAutoNum type="alphaLcParenBoth"/>
            </a:pPr>
            <a:r>
              <a:rPr lang="en-GB" sz="1800" b="0" i="0" u="none" strike="noStrike" baseline="0" dirty="0">
                <a:solidFill>
                  <a:srgbClr val="000000"/>
                </a:solidFill>
              </a:rPr>
              <a:t>the possible consequences of the intended further processing for data subjects; </a:t>
            </a:r>
          </a:p>
          <a:p>
            <a:pPr marL="342900" indent="-342900">
              <a:buAutoNum type="alphaLcParenBoth"/>
            </a:pPr>
            <a:r>
              <a:rPr lang="en-GB" sz="1800" b="0" i="0" u="none" strike="noStrike" baseline="0" dirty="0">
                <a:solidFill>
                  <a:srgbClr val="000000"/>
                </a:solidFill>
              </a:rPr>
              <a:t>the existence of appropriate safeguards, which may include encryption or pseudonymisation. </a:t>
            </a:r>
            <a:endParaRPr lang="fi-FI" sz="1800" dirty="0"/>
          </a:p>
        </p:txBody>
      </p:sp>
    </p:spTree>
    <p:extLst>
      <p:ext uri="{BB962C8B-B14F-4D97-AF65-F5344CB8AC3E}">
        <p14:creationId xmlns:p14="http://schemas.microsoft.com/office/powerpoint/2010/main" val="29189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46538"/>
            <a:ext cx="9980682" cy="1096962"/>
          </a:xfrm>
        </p:spPr>
        <p:txBody>
          <a:bodyPr>
            <a:normAutofit/>
          </a:bodyPr>
          <a:lstStyle/>
          <a:p>
            <a:r>
              <a:rPr lang="en-GB" sz="3200" dirty="0"/>
              <a:t>Data protection to be embedded into processing operations at project initiation and go-live stages</a:t>
            </a:r>
          </a:p>
        </p:txBody>
      </p:sp>
      <p:graphicFrame>
        <p:nvGraphicFramePr>
          <p:cNvPr id="7" name="Content Placeholder 6"/>
          <p:cNvGraphicFramePr>
            <a:graphicFrameLocks noGrp="1"/>
          </p:cNvGraphicFramePr>
          <p:nvPr>
            <p:ph idx="1"/>
          </p:nvPr>
        </p:nvGraphicFramePr>
        <p:xfrm>
          <a:off x="1104900" y="1727200"/>
          <a:ext cx="9980682" cy="3126155"/>
        </p:xfrm>
        <a:graphic>
          <a:graphicData uri="http://schemas.openxmlformats.org/drawingml/2006/table">
            <a:tbl>
              <a:tblPr firstRow="1" bandRow="1">
                <a:tableStyleId>{5C22544A-7EE6-4342-B048-85BDC9FD1C3A}</a:tableStyleId>
              </a:tblPr>
              <a:tblGrid>
                <a:gridCol w="4990341">
                  <a:extLst>
                    <a:ext uri="{9D8B030D-6E8A-4147-A177-3AD203B41FA5}">
                      <a16:colId xmlns:a16="http://schemas.microsoft.com/office/drawing/2014/main" val="20000"/>
                    </a:ext>
                  </a:extLst>
                </a:gridCol>
                <a:gridCol w="4990341">
                  <a:extLst>
                    <a:ext uri="{9D8B030D-6E8A-4147-A177-3AD203B41FA5}">
                      <a16:colId xmlns:a16="http://schemas.microsoft.com/office/drawing/2014/main" val="20001"/>
                    </a:ext>
                  </a:extLst>
                </a:gridCol>
              </a:tblGrid>
              <a:tr h="462899">
                <a:tc>
                  <a:txBody>
                    <a:bodyPr/>
                    <a:lstStyle/>
                    <a:p>
                      <a:r>
                        <a:rPr lang="en-GB" sz="1600" dirty="0">
                          <a:solidFill>
                            <a:srgbClr val="FFFFFF"/>
                          </a:solidFill>
                        </a:rPr>
                        <a:t>Privacy by design (Art. 25 </a:t>
                      </a:r>
                      <a:r>
                        <a:rPr lang="en-GB" sz="1600" baseline="0" dirty="0">
                          <a:solidFill>
                            <a:srgbClr val="FFFFFF"/>
                          </a:solidFill>
                        </a:rPr>
                        <a:t>(1))</a:t>
                      </a:r>
                      <a:endParaRPr lang="en-GB" sz="1600" dirty="0">
                        <a:solidFill>
                          <a:srgbClr val="FFFFFF"/>
                        </a:solidFill>
                      </a:endParaRPr>
                    </a:p>
                  </a:txBody>
                  <a:tcPr>
                    <a:solidFill>
                      <a:schemeClr val="accent2"/>
                    </a:solidFill>
                  </a:tcPr>
                </a:tc>
                <a:tc>
                  <a:txBody>
                    <a:bodyPr/>
                    <a:lstStyle/>
                    <a:p>
                      <a:r>
                        <a:rPr lang="en-GB" sz="1600" dirty="0">
                          <a:solidFill>
                            <a:srgbClr val="FFFFFF"/>
                          </a:solidFill>
                        </a:rPr>
                        <a:t>Privacy</a:t>
                      </a:r>
                      <a:r>
                        <a:rPr lang="en-GB" sz="1600" baseline="0" dirty="0">
                          <a:solidFill>
                            <a:srgbClr val="FFFFFF"/>
                          </a:solidFill>
                        </a:rPr>
                        <a:t> by default (Art 25 (2))</a:t>
                      </a:r>
                      <a:endParaRPr lang="en-GB" sz="1600" dirty="0">
                        <a:solidFill>
                          <a:srgbClr val="FFFFFF"/>
                        </a:solidFill>
                      </a:endParaRPr>
                    </a:p>
                  </a:txBody>
                  <a:tcPr>
                    <a:solidFill>
                      <a:schemeClr val="accent2"/>
                    </a:solidFill>
                  </a:tcPr>
                </a:tc>
                <a:extLst>
                  <a:ext uri="{0D108BD9-81ED-4DB2-BD59-A6C34878D82A}">
                    <a16:rowId xmlns:a16="http://schemas.microsoft.com/office/drawing/2014/main" val="10000"/>
                  </a:ext>
                </a:extLst>
              </a:tr>
              <a:tr h="1940372">
                <a:tc>
                  <a:txBody>
                    <a:bodyPr/>
                    <a:lstStyle/>
                    <a:p>
                      <a:r>
                        <a:rPr lang="en-GB" sz="1600" dirty="0">
                          <a:solidFill>
                            <a:schemeClr val="tx1"/>
                          </a:solidFill>
                        </a:rPr>
                        <a:t>Design</a:t>
                      </a:r>
                      <a:r>
                        <a:rPr lang="en-GB" sz="1600" baseline="0" dirty="0">
                          <a:solidFill>
                            <a:schemeClr val="tx1"/>
                          </a:solidFill>
                        </a:rPr>
                        <a:t> processing to implement data protection principles</a:t>
                      </a:r>
                    </a:p>
                    <a:p>
                      <a:pPr marL="285750" indent="-285750">
                        <a:buFont typeface="Wingdings" panose="05000000000000000000" pitchFamily="2" charset="2"/>
                        <a:buChar char="ü"/>
                      </a:pPr>
                      <a:r>
                        <a:rPr lang="en-GB" sz="1600" baseline="0" dirty="0">
                          <a:solidFill>
                            <a:schemeClr val="tx1"/>
                          </a:solidFill>
                        </a:rPr>
                        <a:t>Data minimisation</a:t>
                      </a:r>
                    </a:p>
                    <a:p>
                      <a:pPr marL="285750" indent="-285750">
                        <a:buFont typeface="Wingdings" panose="05000000000000000000" pitchFamily="2" charset="2"/>
                        <a:buChar char="ü"/>
                      </a:pPr>
                      <a:r>
                        <a:rPr lang="en-GB" sz="1600" baseline="0" dirty="0" err="1">
                          <a:solidFill>
                            <a:schemeClr val="tx1"/>
                          </a:solidFill>
                        </a:rPr>
                        <a:t>Pseudonymisation</a:t>
                      </a:r>
                      <a:endParaRPr lang="en-GB" sz="1600" dirty="0">
                        <a:solidFill>
                          <a:schemeClr val="tx1"/>
                        </a:solidFill>
                      </a:endParaRPr>
                    </a:p>
                  </a:txBody>
                  <a:tcPr>
                    <a:solidFill>
                      <a:schemeClr val="accent2">
                        <a:lumMod val="40000"/>
                        <a:lumOff val="60000"/>
                      </a:schemeClr>
                    </a:solidFill>
                  </a:tcPr>
                </a:tc>
                <a:tc>
                  <a:txBody>
                    <a:bodyPr/>
                    <a:lstStyle/>
                    <a:p>
                      <a:r>
                        <a:rPr lang="en-GB" sz="1600" dirty="0">
                          <a:solidFill>
                            <a:schemeClr val="tx1"/>
                          </a:solidFill>
                        </a:rPr>
                        <a:t>Ensure</a:t>
                      </a:r>
                      <a:r>
                        <a:rPr lang="en-GB" sz="1600" baseline="0" dirty="0">
                          <a:solidFill>
                            <a:schemeClr val="tx1"/>
                          </a:solidFill>
                        </a:rPr>
                        <a:t> that, by default, the minimum amount of personal data necessary for the purpose is processed</a:t>
                      </a:r>
                    </a:p>
                    <a:p>
                      <a:pPr marL="285750" indent="-285750">
                        <a:buFont typeface="Wingdings" panose="05000000000000000000" pitchFamily="2" charset="2"/>
                        <a:buChar char="ü"/>
                      </a:pPr>
                      <a:r>
                        <a:rPr lang="en-GB" sz="1600" dirty="0">
                          <a:solidFill>
                            <a:schemeClr val="tx1"/>
                          </a:solidFill>
                        </a:rPr>
                        <a:t>Less not more data</a:t>
                      </a:r>
                    </a:p>
                    <a:p>
                      <a:pPr marL="285750" indent="-285750">
                        <a:buFont typeface="Wingdings" panose="05000000000000000000" pitchFamily="2" charset="2"/>
                        <a:buChar char="ü"/>
                      </a:pPr>
                      <a:r>
                        <a:rPr lang="en-GB" sz="1600" dirty="0">
                          <a:solidFill>
                            <a:schemeClr val="tx1"/>
                          </a:solidFill>
                        </a:rPr>
                        <a:t>Shorter</a:t>
                      </a:r>
                      <a:r>
                        <a:rPr lang="en-GB" sz="1600" baseline="0" dirty="0">
                          <a:solidFill>
                            <a:schemeClr val="tx1"/>
                          </a:solidFill>
                        </a:rPr>
                        <a:t> not longer</a:t>
                      </a:r>
                    </a:p>
                    <a:p>
                      <a:pPr marL="285750" indent="-285750">
                        <a:buFont typeface="Wingdings" panose="05000000000000000000" pitchFamily="2" charset="2"/>
                        <a:buChar char="ü"/>
                      </a:pPr>
                      <a:r>
                        <a:rPr lang="en-GB" sz="1600" baseline="0" dirty="0">
                          <a:solidFill>
                            <a:schemeClr val="tx1"/>
                          </a:solidFill>
                        </a:rPr>
                        <a:t>Access rights constrained</a:t>
                      </a:r>
                      <a:endParaRPr lang="en-GB" sz="160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1"/>
                  </a:ext>
                </a:extLst>
              </a:tr>
              <a:tr h="722884">
                <a:tc gridSpan="2">
                  <a:txBody>
                    <a:bodyPr/>
                    <a:lstStyle/>
                    <a:p>
                      <a:r>
                        <a:rPr lang="en-GB" sz="1600" dirty="0">
                          <a:solidFill>
                            <a:schemeClr val="tx1"/>
                          </a:solidFill>
                        </a:rPr>
                        <a:t>See ENISA</a:t>
                      </a:r>
                      <a:r>
                        <a:rPr lang="en-GB" sz="1600" baseline="0" dirty="0">
                          <a:solidFill>
                            <a:schemeClr val="tx1"/>
                          </a:solidFill>
                        </a:rPr>
                        <a:t> Privacy &amp; Data Protection by Design &amp; materials from ICO and the Ontario Privacy Commissioner</a:t>
                      </a:r>
                      <a:endParaRPr lang="en-GB" sz="1600" dirty="0">
                        <a:solidFill>
                          <a:schemeClr val="tx1"/>
                        </a:solidFill>
                      </a:endParaRPr>
                    </a:p>
                  </a:txBody>
                  <a:tcPr>
                    <a:solidFill>
                      <a:schemeClr val="accent2">
                        <a:lumMod val="20000"/>
                        <a:lumOff val="80000"/>
                      </a:schemeClr>
                    </a:solidFill>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964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en-GB" sz="3200" dirty="0"/>
              <a:t>Privacy by design - controllers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fontScale="55000" lnSpcReduction="20000"/>
          </a:bodyPr>
          <a:lstStyle/>
          <a:p>
            <a:r>
              <a:rPr lang="en-GB" sz="3300" dirty="0"/>
              <a:t>Obligations of the controller:</a:t>
            </a:r>
          </a:p>
          <a:p>
            <a:pPr lvl="1"/>
            <a:r>
              <a:rPr lang="en-GB" sz="2900" dirty="0"/>
              <a:t>Implement appropriate technical and organisational </a:t>
            </a:r>
            <a:r>
              <a:rPr lang="en-GB" sz="2900" u="sng" dirty="0"/>
              <a:t>measures</a:t>
            </a:r>
            <a:r>
              <a:rPr lang="en-GB" sz="2900" dirty="0"/>
              <a:t> </a:t>
            </a:r>
          </a:p>
          <a:p>
            <a:pPr lvl="2"/>
            <a:r>
              <a:rPr lang="en-GB" sz="2900" dirty="0"/>
              <a:t>E.g. pseudonymisation techniques </a:t>
            </a:r>
          </a:p>
          <a:p>
            <a:pPr lvl="1"/>
            <a:r>
              <a:rPr lang="en-GB" sz="2900" dirty="0"/>
              <a:t>Measures designed to implement data protection </a:t>
            </a:r>
            <a:r>
              <a:rPr lang="en-GB" sz="2900" u="sng" dirty="0"/>
              <a:t>principles</a:t>
            </a:r>
            <a:r>
              <a:rPr lang="en-GB" sz="2900" dirty="0"/>
              <a:t> </a:t>
            </a:r>
          </a:p>
          <a:p>
            <a:pPr lvl="2"/>
            <a:r>
              <a:rPr lang="en-GB" sz="2900" dirty="0"/>
              <a:t>E.g. data minimisation</a:t>
            </a:r>
          </a:p>
          <a:p>
            <a:pPr lvl="1"/>
            <a:r>
              <a:rPr lang="en-GB" sz="2900" dirty="0"/>
              <a:t>Implement measures in an </a:t>
            </a:r>
            <a:r>
              <a:rPr lang="en-GB" sz="2900" u="sng" dirty="0"/>
              <a:t>effective</a:t>
            </a:r>
            <a:r>
              <a:rPr lang="en-GB" sz="2900" dirty="0"/>
              <a:t> way </a:t>
            </a:r>
          </a:p>
          <a:p>
            <a:pPr lvl="1"/>
            <a:r>
              <a:rPr lang="en-GB" sz="2900" dirty="0"/>
              <a:t>Integrate the necessary </a:t>
            </a:r>
            <a:r>
              <a:rPr lang="en-GB" sz="2900" u="sng" dirty="0"/>
              <a:t>safeguards</a:t>
            </a:r>
            <a:r>
              <a:rPr lang="en-GB" sz="2900" dirty="0"/>
              <a:t> into the processing in order to </a:t>
            </a:r>
          </a:p>
          <a:p>
            <a:pPr lvl="2"/>
            <a:r>
              <a:rPr lang="en-GB" sz="2900" dirty="0"/>
              <a:t>Meet the requirements of the GDPR</a:t>
            </a:r>
          </a:p>
          <a:p>
            <a:pPr lvl="2"/>
            <a:r>
              <a:rPr lang="en-GB" sz="2900" dirty="0"/>
              <a:t>Protect the rights of data subjects</a:t>
            </a:r>
          </a:p>
          <a:p>
            <a:r>
              <a:rPr lang="en-GB" sz="3300" dirty="0"/>
              <a:t>When?</a:t>
            </a:r>
          </a:p>
          <a:p>
            <a:pPr lvl="1"/>
            <a:r>
              <a:rPr lang="en-GB" sz="2900" dirty="0"/>
              <a:t>At the time of the determination of the means for processing </a:t>
            </a:r>
          </a:p>
          <a:p>
            <a:pPr lvl="1"/>
            <a:r>
              <a:rPr lang="en-GB" sz="2900" dirty="0"/>
              <a:t>At the time of the processing itself</a:t>
            </a:r>
          </a:p>
          <a:p>
            <a:r>
              <a:rPr lang="en-GB" sz="3400" dirty="0"/>
              <a:t>Elements to consider: </a:t>
            </a:r>
          </a:p>
          <a:p>
            <a:pPr lvl="1"/>
            <a:r>
              <a:rPr lang="en-GB" sz="2600" dirty="0"/>
              <a:t>The </a:t>
            </a:r>
            <a:r>
              <a:rPr lang="en-GB" sz="2900" dirty="0"/>
              <a:t>state of the art</a:t>
            </a:r>
          </a:p>
          <a:p>
            <a:pPr lvl="1"/>
            <a:r>
              <a:rPr lang="en-GB" sz="2900" dirty="0"/>
              <a:t>The cost of the information</a:t>
            </a:r>
          </a:p>
          <a:p>
            <a:pPr lvl="1"/>
            <a:r>
              <a:rPr lang="en-GB" sz="2900" dirty="0"/>
              <a:t>The nature, scope, context and purposes of the processing</a:t>
            </a:r>
          </a:p>
          <a:p>
            <a:pPr lvl="1"/>
            <a:r>
              <a:rPr lang="en-GB" sz="2900" dirty="0"/>
              <a:t>The risks of varying likelihood and severity for rights and freedoms of individuals posed by the processing</a:t>
            </a:r>
          </a:p>
          <a:p>
            <a:endParaRPr lang="de-DE" dirty="0"/>
          </a:p>
        </p:txBody>
      </p:sp>
    </p:spTree>
    <p:extLst>
      <p:ext uri="{BB962C8B-B14F-4D97-AF65-F5344CB8AC3E}">
        <p14:creationId xmlns:p14="http://schemas.microsoft.com/office/powerpoint/2010/main" val="189111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err="1"/>
              <a:t>Accountability</a:t>
            </a:r>
            <a:r>
              <a:rPr lang="de-DE" dirty="0"/>
              <a:t> (</a:t>
            </a:r>
            <a:r>
              <a:rPr lang="de-DE" dirty="0" err="1"/>
              <a:t>Article</a:t>
            </a:r>
            <a:r>
              <a:rPr lang="de-DE" dirty="0"/>
              <a:t> 30, 35 - &amp; </a:t>
            </a:r>
            <a:r>
              <a:rPr lang="de-DE" dirty="0" err="1"/>
              <a:t>dpia</a:t>
            </a:r>
            <a:r>
              <a:rPr lang="de-DE" dirty="0"/>
              <a:t>)</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246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Accountability is written into GDPR as a legal obligation</a:t>
            </a:r>
            <a:endParaRPr lang="fi-FI" dirty="0"/>
          </a:p>
        </p:txBody>
      </p:sp>
      <p:sp>
        <p:nvSpPr>
          <p:cNvPr id="3" name="Content Placeholder 2"/>
          <p:cNvSpPr>
            <a:spLocks noGrp="1"/>
          </p:cNvSpPr>
          <p:nvPr>
            <p:ph idx="1"/>
          </p:nvPr>
        </p:nvSpPr>
        <p:spPr>
          <a:xfrm>
            <a:off x="1104899" y="1615698"/>
            <a:ext cx="9980682" cy="4572000"/>
          </a:xfrm>
        </p:spPr>
        <p:txBody>
          <a:bodyPr/>
          <a:lstStyle/>
          <a:p>
            <a:r>
              <a:rPr lang="en-GB" i="1" dirty="0">
                <a:solidFill>
                  <a:schemeClr val="accent1"/>
                </a:solidFill>
              </a:rPr>
              <a:t>The controller shall be responsible for and be able to demonstrate compliance with [the data protection principles] ("accountability") (Art. 5 (2)).</a:t>
            </a:r>
          </a:p>
          <a:p>
            <a:endParaRPr lang="en-GB" i="1" dirty="0">
              <a:solidFill>
                <a:schemeClr val="accent1"/>
              </a:solidFill>
            </a:endParaRPr>
          </a:p>
          <a:p>
            <a:r>
              <a:rPr lang="en-GB" i="1" dirty="0">
                <a:solidFill>
                  <a:schemeClr val="accent1"/>
                </a:solidFill>
              </a:rPr>
              <a:t>Taking into account the nature, scope, context and purposes of the processing as well as the risks … of natural persons, the controller shall implement appropriate technical and organisational measures to ensure and be able to demonstrate that the processing is performed in accordance with this Regulation. These measures shall be reviewed and updated where necessary (Art. 25 (1)).</a:t>
            </a:r>
          </a:p>
          <a:p>
            <a:endParaRPr lang="fi-FI" dirty="0"/>
          </a:p>
        </p:txBody>
      </p:sp>
    </p:spTree>
    <p:extLst>
      <p:ext uri="{BB962C8B-B14F-4D97-AF65-F5344CB8AC3E}">
        <p14:creationId xmlns:p14="http://schemas.microsoft.com/office/powerpoint/2010/main" val="397253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The Principle of Accountability</a:t>
            </a:r>
            <a:endParaRPr lang="fi-FI" sz="3200" dirty="0"/>
          </a:p>
        </p:txBody>
      </p:sp>
      <p:sp>
        <p:nvSpPr>
          <p:cNvPr id="3" name="Content Placeholder 2"/>
          <p:cNvSpPr>
            <a:spLocks noGrp="1"/>
          </p:cNvSpPr>
          <p:nvPr>
            <p:ph idx="1"/>
          </p:nvPr>
        </p:nvSpPr>
        <p:spPr>
          <a:xfrm>
            <a:off x="1104899" y="1615698"/>
            <a:ext cx="9980682" cy="4572000"/>
          </a:xfrm>
        </p:spPr>
        <p:txBody>
          <a:bodyPr/>
          <a:lstStyle/>
          <a:p>
            <a:r>
              <a:rPr lang="en-GB" dirty="0">
                <a:solidFill>
                  <a:schemeClr val="accent1"/>
                </a:solidFill>
              </a:rPr>
              <a:t>The principle </a:t>
            </a:r>
            <a:r>
              <a:rPr lang="en-GB" dirty="0"/>
              <a:t>of accountability (Article 5)</a:t>
            </a:r>
          </a:p>
          <a:p>
            <a:pPr lvl="1"/>
            <a:r>
              <a:rPr lang="en-GB" dirty="0"/>
              <a:t>Demonstrating compliance</a:t>
            </a:r>
          </a:p>
          <a:p>
            <a:pPr lvl="1"/>
            <a:r>
              <a:rPr lang="en-GB" dirty="0"/>
              <a:t>Increased documentation obligations</a:t>
            </a:r>
          </a:p>
          <a:p>
            <a:pPr lvl="1"/>
            <a:r>
              <a:rPr lang="en-GB" dirty="0"/>
              <a:t>It will be no longer enough to comply with legislation – the controller shall also be able to prove this</a:t>
            </a:r>
          </a:p>
          <a:p>
            <a:pPr lvl="2"/>
            <a:endParaRPr lang="en-GB" sz="1400" dirty="0"/>
          </a:p>
          <a:p>
            <a:pPr marL="0" indent="0">
              <a:buNone/>
            </a:pPr>
            <a:endParaRPr lang="fi-FI" dirty="0"/>
          </a:p>
        </p:txBody>
      </p:sp>
      <p:sp>
        <p:nvSpPr>
          <p:cNvPr id="5" name="Rectangle: Rounded Corners 4">
            <a:extLst>
              <a:ext uri="{FF2B5EF4-FFF2-40B4-BE49-F238E27FC236}">
                <a16:creationId xmlns:a16="http://schemas.microsoft.com/office/drawing/2014/main" id="{1366AB17-284E-4367-A9CA-E6525A3B6D3B}"/>
              </a:ext>
            </a:extLst>
          </p:cNvPr>
          <p:cNvSpPr/>
          <p:nvPr/>
        </p:nvSpPr>
        <p:spPr>
          <a:xfrm>
            <a:off x="1104899" y="4136424"/>
            <a:ext cx="9980682" cy="1539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sz="1800" dirty="0" err="1">
                <a:solidFill>
                  <a:schemeClr val="bg2"/>
                </a:solidFill>
              </a:rPr>
              <a:t>Relevance</a:t>
            </a:r>
            <a:r>
              <a:rPr lang="de-DE" sz="1800" dirty="0">
                <a:solidFill>
                  <a:schemeClr val="bg2"/>
                </a:solidFill>
              </a:rPr>
              <a:t>: </a:t>
            </a:r>
          </a:p>
          <a:p>
            <a:pPr marL="342900" indent="-342900">
              <a:buFont typeface="Wingdings" panose="05000000000000000000" pitchFamily="2" charset="2"/>
              <a:buChar char="§"/>
            </a:pPr>
            <a:r>
              <a:rPr lang="de-DE" sz="1800" dirty="0">
                <a:solidFill>
                  <a:schemeClr val="bg2"/>
                </a:solidFill>
              </a:rPr>
              <a:t>Controllers are </a:t>
            </a:r>
            <a:r>
              <a:rPr lang="de-DE" sz="1800" dirty="0" err="1">
                <a:solidFill>
                  <a:schemeClr val="bg2"/>
                </a:solidFill>
              </a:rPr>
              <a:t>liable</a:t>
            </a:r>
            <a:r>
              <a:rPr lang="de-DE" sz="1800" dirty="0">
                <a:solidFill>
                  <a:schemeClr val="bg2"/>
                </a:solidFill>
              </a:rPr>
              <a:t> for processors </a:t>
            </a:r>
          </a:p>
          <a:p>
            <a:r>
              <a:rPr lang="de-DE" sz="1800" dirty="0">
                <a:solidFill>
                  <a:schemeClr val="bg2"/>
                </a:solidFill>
                <a:sym typeface="Wingdings" panose="05000000000000000000" pitchFamily="2" charset="2"/>
              </a:rPr>
              <a:t> </a:t>
            </a:r>
            <a:r>
              <a:rPr lang="de-DE" sz="1800" dirty="0">
                <a:solidFill>
                  <a:schemeClr val="bg2"/>
                </a:solidFill>
              </a:rPr>
              <a:t>Subcontractor management via established processes and with standard terms + exception management</a:t>
            </a:r>
            <a:endParaRPr lang="en-US" sz="1800" dirty="0">
              <a:solidFill>
                <a:schemeClr val="bg2"/>
              </a:solidFill>
            </a:endParaRPr>
          </a:p>
          <a:p>
            <a:pPr algn="ctr"/>
            <a:endParaRPr lang="fi-FI" dirty="0"/>
          </a:p>
        </p:txBody>
      </p:sp>
    </p:spTree>
    <p:extLst>
      <p:ext uri="{BB962C8B-B14F-4D97-AF65-F5344CB8AC3E}">
        <p14:creationId xmlns:p14="http://schemas.microsoft.com/office/powerpoint/2010/main" val="35443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fi-FI" sz="3200" i="1" dirty="0" err="1"/>
              <a:t>Accountability</a:t>
            </a:r>
            <a:r>
              <a:rPr lang="fi-FI" sz="3200" i="1" dirty="0"/>
              <a:t> - </a:t>
            </a:r>
            <a:r>
              <a:rPr lang="fi-FI" sz="3200" dirty="0"/>
              <a:t>GDPR reversed the burden of proof</a:t>
            </a:r>
            <a:br>
              <a:rPr lang="fi-FI" sz="2400" dirty="0"/>
            </a:br>
            <a:endParaRPr lang="fi-FI" sz="2400" dirty="0"/>
          </a:p>
        </p:txBody>
      </p:sp>
      <p:sp>
        <p:nvSpPr>
          <p:cNvPr id="3" name="Content Placeholder 2"/>
          <p:cNvSpPr>
            <a:spLocks noGrp="1"/>
          </p:cNvSpPr>
          <p:nvPr>
            <p:ph idx="1"/>
          </p:nvPr>
        </p:nvSpPr>
        <p:spPr>
          <a:xfrm>
            <a:off x="1104899" y="1600200"/>
            <a:ext cx="9982201" cy="4925646"/>
          </a:xfrm>
        </p:spPr>
        <p:txBody>
          <a:bodyPr>
            <a:normAutofit/>
          </a:bodyPr>
          <a:lstStyle/>
          <a:p>
            <a:pPr marL="463550" lvl="3" indent="0">
              <a:buNone/>
            </a:pPr>
            <a:r>
              <a:rPr lang="en-GB" sz="2000" dirty="0"/>
              <a:t>Controllers must be able to demonstrate compliance with the GDPR's principles</a:t>
            </a:r>
          </a:p>
          <a:p>
            <a:pPr marL="749300" lvl="3" indent="-285750"/>
            <a:r>
              <a:rPr lang="en-GB" sz="1800" dirty="0"/>
              <a:t>Adopt certain "data protection by design" measures</a:t>
            </a:r>
          </a:p>
          <a:p>
            <a:pPr marL="749300" lvl="3" indent="-285750"/>
            <a:r>
              <a:rPr lang="en-GB" sz="1800" dirty="0"/>
              <a:t>Implement policies</a:t>
            </a:r>
          </a:p>
          <a:p>
            <a:pPr marL="749300" lvl="3" indent="-285750"/>
            <a:r>
              <a:rPr lang="en-GB" sz="1800" dirty="0"/>
              <a:t>Paper trails of decisions relating to data processing</a:t>
            </a:r>
          </a:p>
          <a:p>
            <a:pPr marL="749300" lvl="3" indent="-285750"/>
            <a:r>
              <a:rPr lang="en-GB" sz="1800" dirty="0"/>
              <a:t>Staff training programs</a:t>
            </a:r>
          </a:p>
          <a:p>
            <a:pPr marL="749300" lvl="3" indent="-285750"/>
            <a:r>
              <a:rPr lang="en-GB" sz="1800" dirty="0"/>
              <a:t>Undertake audits</a:t>
            </a:r>
          </a:p>
          <a:p>
            <a:pPr marL="749300" lvl="3" indent="-285750"/>
            <a:r>
              <a:rPr lang="en-GB" sz="1800" dirty="0"/>
              <a:t>Adherence to approved codes of conduct</a:t>
            </a:r>
          </a:p>
          <a:p>
            <a:pPr marL="749300" lvl="3" indent="-285750"/>
            <a:r>
              <a:rPr lang="en-GB" sz="1800" dirty="0"/>
              <a:t>Privacy impact assessment (when applicable)</a:t>
            </a:r>
            <a:endParaRPr lang="fi-FI" sz="1800" dirty="0"/>
          </a:p>
          <a:p>
            <a:r>
              <a:rPr lang="fi-FI" dirty="0" err="1"/>
              <a:t>The</a:t>
            </a:r>
            <a:r>
              <a:rPr lang="fi-FI" dirty="0"/>
              <a:t> </a:t>
            </a:r>
            <a:r>
              <a:rPr lang="fi-FI" dirty="0" err="1"/>
              <a:t>principle</a:t>
            </a:r>
            <a:r>
              <a:rPr lang="fi-FI" dirty="0"/>
              <a:t> </a:t>
            </a:r>
            <a:r>
              <a:rPr lang="fi-FI" dirty="0" err="1"/>
              <a:t>goes</a:t>
            </a:r>
            <a:r>
              <a:rPr lang="fi-FI" dirty="0"/>
              <a:t> </a:t>
            </a:r>
            <a:r>
              <a:rPr lang="fi-FI" dirty="0" err="1"/>
              <a:t>hand</a:t>
            </a:r>
            <a:r>
              <a:rPr lang="fi-FI" dirty="0"/>
              <a:t>-in-</a:t>
            </a:r>
            <a:r>
              <a:rPr lang="fi-FI" dirty="0" err="1"/>
              <a:t>hand</a:t>
            </a:r>
            <a:r>
              <a:rPr lang="fi-FI" dirty="0"/>
              <a:t> </a:t>
            </a:r>
            <a:r>
              <a:rPr lang="fi-FI" dirty="0" err="1"/>
              <a:t>with</a:t>
            </a:r>
            <a:r>
              <a:rPr lang="fi-FI" dirty="0"/>
              <a:t> </a:t>
            </a:r>
            <a:r>
              <a:rPr lang="fi-FI" dirty="0" err="1"/>
              <a:t>obligation</a:t>
            </a:r>
            <a:r>
              <a:rPr lang="fi-FI" dirty="0"/>
              <a:t> to </a:t>
            </a:r>
            <a:r>
              <a:rPr lang="en-US" dirty="0"/>
              <a:t>maintain </a:t>
            </a:r>
            <a:r>
              <a:rPr lang="en-US" dirty="0">
                <a:solidFill>
                  <a:schemeClr val="tx2"/>
                </a:solidFill>
              </a:rPr>
              <a:t>a record of all processing activities</a:t>
            </a:r>
            <a:endParaRPr lang="fi-FI" dirty="0">
              <a:solidFill>
                <a:schemeClr val="tx2"/>
              </a:solidFill>
            </a:endParaRPr>
          </a:p>
        </p:txBody>
      </p:sp>
    </p:spTree>
    <p:extLst>
      <p:ext uri="{BB962C8B-B14F-4D97-AF65-F5344CB8AC3E}">
        <p14:creationId xmlns:p14="http://schemas.microsoft.com/office/powerpoint/2010/main" val="9898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 word on terms </a:t>
            </a:r>
            <a:endParaRPr lang="en-US" dirty="0"/>
          </a:p>
        </p:txBody>
      </p:sp>
      <p:graphicFrame>
        <p:nvGraphicFramePr>
          <p:cNvPr id="6" name="Content Placeholder 5"/>
          <p:cNvGraphicFramePr>
            <a:graphicFrameLocks noGrp="1"/>
          </p:cNvGraphicFramePr>
          <p:nvPr>
            <p:ph idx="1"/>
          </p:nvPr>
        </p:nvGraphicFramePr>
        <p:xfrm>
          <a:off x="1104900" y="1459668"/>
          <a:ext cx="9980682" cy="490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95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Documentation is key for accountability</a:t>
            </a:r>
          </a:p>
        </p:txBody>
      </p:sp>
      <p:graphicFrame>
        <p:nvGraphicFramePr>
          <p:cNvPr id="2" name="Diagram 1"/>
          <p:cNvGraphicFramePr/>
          <p:nvPr/>
        </p:nvGraphicFramePr>
        <p:xfrm>
          <a:off x="1104900" y="1495752"/>
          <a:ext cx="9980682" cy="48503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62964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en-GB" dirty="0"/>
              <a:t>What are DPIAs? (1)</a:t>
            </a:r>
            <a:br>
              <a:rPr lang="fi-FI" sz="2400" dirty="0"/>
            </a:br>
            <a:endParaRPr lang="fi-FI" sz="2400" dirty="0"/>
          </a:p>
        </p:txBody>
      </p:sp>
      <p:sp>
        <p:nvSpPr>
          <p:cNvPr id="3" name="Content Placeholder 2"/>
          <p:cNvSpPr>
            <a:spLocks noGrp="1"/>
          </p:cNvSpPr>
          <p:nvPr>
            <p:ph idx="1"/>
          </p:nvPr>
        </p:nvSpPr>
        <p:spPr>
          <a:xfrm>
            <a:off x="1104899" y="1600200"/>
            <a:ext cx="10637921" cy="4935354"/>
          </a:xfrm>
        </p:spPr>
        <p:txBody>
          <a:bodyPr>
            <a:normAutofit/>
          </a:bodyPr>
          <a:lstStyle/>
          <a:p>
            <a:r>
              <a:rPr lang="fi-FI" sz="1800" dirty="0" err="1"/>
              <a:t>The</a:t>
            </a:r>
            <a:r>
              <a:rPr lang="fi-FI" sz="1800" dirty="0"/>
              <a:t> </a:t>
            </a:r>
            <a:r>
              <a:rPr lang="en-GB" sz="1800" dirty="0"/>
              <a:t>Protection Impact Assessments are a tool to evaluate privacy risks against given criteria (“</a:t>
            </a:r>
            <a:r>
              <a:rPr lang="en-GB" sz="1800" b="1" dirty="0"/>
              <a:t>privacy requirements</a:t>
            </a:r>
            <a:r>
              <a:rPr lang="en-GB" sz="1800" dirty="0"/>
              <a:t>”)</a:t>
            </a:r>
          </a:p>
          <a:p>
            <a:r>
              <a:rPr lang="en-GB" sz="1800" dirty="0"/>
              <a:t>Those are often a mandatory part of privacy compliance</a:t>
            </a:r>
          </a:p>
          <a:p>
            <a:pPr lvl="1"/>
            <a:r>
              <a:rPr lang="en-GB" dirty="0"/>
              <a:t>EU Article 35 of the GDPR; </a:t>
            </a:r>
          </a:p>
          <a:p>
            <a:pPr lvl="1"/>
            <a:r>
              <a:rPr lang="en-GB" dirty="0"/>
              <a:t>Previously those existed, too</a:t>
            </a:r>
          </a:p>
          <a:p>
            <a:pPr lvl="2"/>
            <a:r>
              <a:rPr lang="en-GB" sz="1600" dirty="0">
                <a:hlinkClick r:id="rId3"/>
              </a:rPr>
              <a:t>Commission recommendation </a:t>
            </a:r>
            <a:r>
              <a:rPr lang="en-GB" sz="1600" dirty="0"/>
              <a:t>on the Data Protection Impact Assessment Template for Smart Grid and Smart Metering Systems (2014): </a:t>
            </a:r>
          </a:p>
          <a:p>
            <a:pPr lvl="2"/>
            <a:r>
              <a:rPr lang="en-GB" sz="1600" dirty="0"/>
              <a:t>US: E-Government Act of 2002</a:t>
            </a:r>
          </a:p>
          <a:p>
            <a:pPr lvl="2"/>
            <a:endParaRPr lang="en-GB" sz="500" dirty="0"/>
          </a:p>
          <a:p>
            <a:endParaRPr lang="en-GB" sz="1600" dirty="0"/>
          </a:p>
          <a:p>
            <a:r>
              <a:rPr lang="en-US" sz="1600" dirty="0">
                <a:solidFill>
                  <a:schemeClr val="bg1"/>
                </a:solidFill>
              </a:rPr>
              <a:t>a </a:t>
            </a:r>
            <a:r>
              <a:rPr lang="en-US" sz="1800" dirty="0">
                <a:solidFill>
                  <a:schemeClr val="bg1"/>
                </a:solidFill>
              </a:rPr>
              <a:t>record of all processing activities.</a:t>
            </a:r>
          </a:p>
          <a:p>
            <a:pPr marL="0" indent="0">
              <a:buNone/>
            </a:pPr>
            <a:endParaRPr lang="fi-FI" sz="1800" dirty="0"/>
          </a:p>
        </p:txBody>
      </p:sp>
      <p:sp>
        <p:nvSpPr>
          <p:cNvPr id="4" name="TextBox 3">
            <a:extLst>
              <a:ext uri="{FF2B5EF4-FFF2-40B4-BE49-F238E27FC236}">
                <a16:creationId xmlns:a16="http://schemas.microsoft.com/office/drawing/2014/main" id="{437C29BD-B823-4575-8947-7E6F54D15AAD}"/>
              </a:ext>
            </a:extLst>
          </p:cNvPr>
          <p:cNvSpPr txBox="1"/>
          <p:nvPr/>
        </p:nvSpPr>
        <p:spPr>
          <a:xfrm>
            <a:off x="2094548" y="4753284"/>
            <a:ext cx="8136904" cy="76944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de-DE" sz="2200" dirty="0">
                <a:solidFill>
                  <a:schemeClr val="bg2"/>
                </a:solidFill>
              </a:rPr>
              <a:t>Article 29 Working Party (April 2017): </a:t>
            </a:r>
          </a:p>
          <a:p>
            <a:r>
              <a:rPr lang="de-DE" sz="2200" dirty="0">
                <a:solidFill>
                  <a:schemeClr val="bg2"/>
                </a:solidFill>
              </a:rPr>
              <a:t>"PIA is often used [...] to refer to the same concept"</a:t>
            </a:r>
            <a:endParaRPr lang="en-US" sz="2200" dirty="0">
              <a:solidFill>
                <a:schemeClr val="bg2"/>
              </a:solidFill>
            </a:endParaRPr>
          </a:p>
        </p:txBody>
      </p:sp>
    </p:spTree>
    <p:extLst>
      <p:ext uri="{BB962C8B-B14F-4D97-AF65-F5344CB8AC3E}">
        <p14:creationId xmlns:p14="http://schemas.microsoft.com/office/powerpoint/2010/main" val="172924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291D-16F5-4E3D-8EF7-1F4B755DD81A}"/>
              </a:ext>
            </a:extLst>
          </p:cNvPr>
          <p:cNvSpPr>
            <a:spLocks noGrp="1"/>
          </p:cNvSpPr>
          <p:nvPr>
            <p:ph type="title"/>
          </p:nvPr>
        </p:nvSpPr>
        <p:spPr>
          <a:xfrm>
            <a:off x="1092448" y="2971806"/>
            <a:ext cx="10071099" cy="1684150"/>
          </a:xfrm>
        </p:spPr>
        <p:txBody>
          <a:bodyPr/>
          <a:lstStyle/>
          <a:p>
            <a:r>
              <a:rPr lang="de-DE" dirty="0"/>
              <a:t>Definitions</a:t>
            </a:r>
          </a:p>
        </p:txBody>
      </p:sp>
      <p:sp>
        <p:nvSpPr>
          <p:cNvPr id="3" name="Text Placeholder 2">
            <a:extLst>
              <a:ext uri="{FF2B5EF4-FFF2-40B4-BE49-F238E27FC236}">
                <a16:creationId xmlns:a16="http://schemas.microsoft.com/office/drawing/2014/main" id="{EEF271AC-D6B6-4EBB-B2AD-C02DF7BCA67F}"/>
              </a:ext>
            </a:extLst>
          </p:cNvPr>
          <p:cNvSpPr>
            <a:spLocks noGrp="1"/>
          </p:cNvSpPr>
          <p:nvPr>
            <p:ph type="body" idx="1"/>
          </p:nvPr>
        </p:nvSpPr>
        <p:spPr/>
        <p:txBody>
          <a:bodyPr/>
          <a:lstStyle/>
          <a:p>
            <a:endParaRPr lang="de-DE" dirty="0"/>
          </a:p>
        </p:txBody>
      </p:sp>
      <p:sp>
        <p:nvSpPr>
          <p:cNvPr id="4" name="Footer Placeholder 3">
            <a:extLst>
              <a:ext uri="{FF2B5EF4-FFF2-40B4-BE49-F238E27FC236}">
                <a16:creationId xmlns:a16="http://schemas.microsoft.com/office/drawing/2014/main" id="{7CE0F633-69A1-45DF-9D5D-88E3EBA49D72}"/>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16850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en-GB" dirty="0"/>
              <a:t>What are DPIAs? (2)</a:t>
            </a:r>
            <a:br>
              <a:rPr lang="fi-FI" sz="2400" dirty="0"/>
            </a:br>
            <a:endParaRPr lang="fi-FI" sz="2400" dirty="0"/>
          </a:p>
        </p:txBody>
      </p:sp>
      <p:sp>
        <p:nvSpPr>
          <p:cNvPr id="3" name="Content Placeholder 2"/>
          <p:cNvSpPr>
            <a:spLocks noGrp="1"/>
          </p:cNvSpPr>
          <p:nvPr>
            <p:ph idx="1"/>
          </p:nvPr>
        </p:nvSpPr>
        <p:spPr>
          <a:xfrm>
            <a:off x="1104899" y="1600200"/>
            <a:ext cx="10637921" cy="4935354"/>
          </a:xfrm>
        </p:spPr>
        <p:txBody>
          <a:bodyPr>
            <a:normAutofit/>
          </a:bodyPr>
          <a:lstStyle/>
          <a:p>
            <a:r>
              <a:rPr lang="fi-FI" sz="1800" dirty="0" err="1"/>
              <a:t>Assessment</a:t>
            </a:r>
            <a:r>
              <a:rPr lang="fi-FI" sz="1800" dirty="0"/>
              <a:t> </a:t>
            </a:r>
            <a:r>
              <a:rPr lang="en-GB" sz="1800" dirty="0"/>
              <a:t>might be self-assessments or assessments done by trained staff/externals</a:t>
            </a:r>
          </a:p>
          <a:p>
            <a:r>
              <a:rPr lang="en-GB" sz="1800" dirty="0"/>
              <a:t>Impact = likelihood and severity of the risk</a:t>
            </a:r>
          </a:p>
          <a:p>
            <a:r>
              <a:rPr lang="fi-FI" sz="1800" dirty="0" err="1"/>
              <a:t>Relevant</a:t>
            </a:r>
            <a:r>
              <a:rPr lang="fi-FI" sz="1800" dirty="0"/>
              <a:t> </a:t>
            </a:r>
            <a:r>
              <a:rPr lang="fi-FI" sz="1800" dirty="0" err="1"/>
              <a:t>factors</a:t>
            </a:r>
            <a:r>
              <a:rPr lang="fi-FI" sz="1800" dirty="0"/>
              <a:t>:</a:t>
            </a:r>
          </a:p>
          <a:p>
            <a:pPr lvl="1"/>
            <a:r>
              <a:rPr lang="fi-FI" dirty="0" err="1"/>
              <a:t>Nature</a:t>
            </a:r>
            <a:r>
              <a:rPr lang="fi-FI" dirty="0"/>
              <a:t>, </a:t>
            </a:r>
            <a:r>
              <a:rPr lang="fi-FI" dirty="0" err="1"/>
              <a:t>scope</a:t>
            </a:r>
            <a:r>
              <a:rPr lang="fi-FI" dirty="0"/>
              <a:t>, </a:t>
            </a:r>
            <a:r>
              <a:rPr lang="en-GB" dirty="0"/>
              <a:t>context and purposes of the processing </a:t>
            </a:r>
          </a:p>
          <a:p>
            <a:pPr lvl="1"/>
            <a:r>
              <a:rPr lang="fi-FI" dirty="0" err="1"/>
              <a:t>Sources</a:t>
            </a:r>
            <a:r>
              <a:rPr lang="fi-FI" dirty="0"/>
              <a:t> of </a:t>
            </a:r>
            <a:r>
              <a:rPr lang="fi-FI" dirty="0" err="1"/>
              <a:t>the</a:t>
            </a:r>
            <a:r>
              <a:rPr lang="fi-FI" dirty="0"/>
              <a:t> </a:t>
            </a:r>
            <a:r>
              <a:rPr lang="fi-FI" dirty="0" err="1"/>
              <a:t>risk</a:t>
            </a:r>
            <a:endParaRPr lang="fi-FI" dirty="0"/>
          </a:p>
          <a:p>
            <a:pPr lvl="1"/>
            <a:r>
              <a:rPr lang="fi-FI" dirty="0" err="1"/>
              <a:t>Envisaged</a:t>
            </a:r>
            <a:r>
              <a:rPr lang="fi-FI" dirty="0"/>
              <a:t> measures, </a:t>
            </a:r>
            <a:r>
              <a:rPr lang="fi-FI" dirty="0" err="1"/>
              <a:t>safeguards</a:t>
            </a:r>
            <a:r>
              <a:rPr lang="fi-FI" dirty="0"/>
              <a:t> and </a:t>
            </a:r>
            <a:r>
              <a:rPr lang="fi-FI" dirty="0" err="1"/>
              <a:t>mechanisms</a:t>
            </a:r>
            <a:r>
              <a:rPr lang="fi-FI" dirty="0"/>
              <a:t> for </a:t>
            </a:r>
            <a:r>
              <a:rPr lang="fi-FI" dirty="0" err="1"/>
              <a:t>mitigating</a:t>
            </a:r>
            <a:r>
              <a:rPr lang="fi-FI" dirty="0"/>
              <a:t> </a:t>
            </a:r>
            <a:r>
              <a:rPr lang="fi-FI" dirty="0" err="1"/>
              <a:t>that</a:t>
            </a:r>
            <a:r>
              <a:rPr lang="fi-FI" dirty="0"/>
              <a:t> </a:t>
            </a:r>
            <a:r>
              <a:rPr lang="fi-FI" dirty="0" err="1"/>
              <a:t>risk</a:t>
            </a:r>
            <a:r>
              <a:rPr lang="fi-FI" dirty="0"/>
              <a:t> </a:t>
            </a:r>
          </a:p>
          <a:p>
            <a:pPr lvl="3"/>
            <a:r>
              <a:rPr lang="en-GB" sz="1600" dirty="0"/>
              <a:t>Nature, scope, context and purposes of the processing </a:t>
            </a:r>
          </a:p>
          <a:p>
            <a:pPr lvl="3"/>
            <a:r>
              <a:rPr lang="en-GB" sz="1600" dirty="0"/>
              <a:t>Sources of the risk </a:t>
            </a:r>
          </a:p>
          <a:p>
            <a:pPr lvl="3"/>
            <a:r>
              <a:rPr lang="en-GB" sz="1600" dirty="0"/>
              <a:t>Envisaged measures, safeguards and mechanisms for mitigating that risk</a:t>
            </a:r>
          </a:p>
          <a:p>
            <a:pPr marL="0" indent="0">
              <a:buNone/>
            </a:pPr>
            <a:endParaRPr lang="fi-FI" sz="1800" dirty="0"/>
          </a:p>
        </p:txBody>
      </p:sp>
    </p:spTree>
    <p:extLst>
      <p:ext uri="{BB962C8B-B14F-4D97-AF65-F5344CB8AC3E}">
        <p14:creationId xmlns:p14="http://schemas.microsoft.com/office/powerpoint/2010/main" val="79821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Core elements of DPIA</a:t>
            </a:r>
          </a:p>
        </p:txBody>
      </p:sp>
      <p:sp>
        <p:nvSpPr>
          <p:cNvPr id="74757" name="Rectangle 5"/>
          <p:cNvSpPr>
            <a:spLocks noGrp="1" noChangeArrowheads="1"/>
          </p:cNvSpPr>
          <p:nvPr>
            <p:ph type="body" idx="1"/>
            <p:custDataLst>
              <p:tags r:id="rId3"/>
            </p:custDataLst>
          </p:nvPr>
        </p:nvSpPr>
        <p:spPr>
          <a:xfrm>
            <a:off x="1104900" y="1478756"/>
            <a:ext cx="9980682" cy="4572000"/>
          </a:xfrm>
        </p:spPr>
        <p:txBody>
          <a:bodyPr/>
          <a:lstStyle/>
          <a:p>
            <a:pPr>
              <a:lnSpc>
                <a:spcPct val="150000"/>
              </a:lnSpc>
            </a:pPr>
            <a:r>
              <a:rPr lang="en-GB" dirty="0"/>
              <a:t>DPIA should take place prior to the data processing</a:t>
            </a:r>
          </a:p>
          <a:p>
            <a:pPr>
              <a:lnSpc>
                <a:spcPct val="150000"/>
              </a:lnSpc>
            </a:pPr>
            <a:r>
              <a:rPr lang="en-GB" dirty="0"/>
              <a:t>DPIA needs to be done by qualified personnel</a:t>
            </a:r>
          </a:p>
          <a:p>
            <a:pPr>
              <a:lnSpc>
                <a:spcPct val="150000"/>
              </a:lnSpc>
            </a:pPr>
            <a:r>
              <a:rPr lang="en-GB" dirty="0"/>
              <a:t>DPIA should be based on (pre)defined requirements </a:t>
            </a:r>
          </a:p>
          <a:p>
            <a:pPr>
              <a:lnSpc>
                <a:spcPct val="150000"/>
              </a:lnSpc>
            </a:pPr>
            <a:r>
              <a:rPr lang="en-GB" dirty="0"/>
              <a:t>DPIA should be part of a privacy program</a:t>
            </a:r>
          </a:p>
          <a:p>
            <a:pPr>
              <a:lnSpc>
                <a:spcPct val="150000"/>
              </a:lnSpc>
            </a:pPr>
            <a:r>
              <a:rPr lang="en-GB" dirty="0"/>
              <a:t>DPIA needs follow up and decision-making on risk</a:t>
            </a:r>
          </a:p>
          <a:p>
            <a:pPr lvl="2"/>
            <a:endParaRPr lang="en-GB" dirty="0"/>
          </a:p>
        </p:txBody>
      </p:sp>
    </p:spTree>
    <p:custDataLst>
      <p:tags r:id="rId1"/>
    </p:custDataLst>
    <p:extLst>
      <p:ext uri="{BB962C8B-B14F-4D97-AF65-F5344CB8AC3E}">
        <p14:creationId xmlns:p14="http://schemas.microsoft.com/office/powerpoint/2010/main" val="18405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When are DPIAs needed? (1)</a:t>
            </a:r>
          </a:p>
        </p:txBody>
      </p:sp>
      <p:sp>
        <p:nvSpPr>
          <p:cNvPr id="74757" name="Rectangle 5"/>
          <p:cNvSpPr>
            <a:spLocks noGrp="1" noChangeArrowheads="1"/>
          </p:cNvSpPr>
          <p:nvPr>
            <p:ph type="body" idx="1"/>
            <p:custDataLst>
              <p:tags r:id="rId3"/>
            </p:custDataLst>
          </p:nvPr>
        </p:nvSpPr>
        <p:spPr>
          <a:xfrm>
            <a:off x="1104900" y="1513767"/>
            <a:ext cx="9980682" cy="4572000"/>
          </a:xfrm>
        </p:spPr>
        <p:txBody>
          <a:bodyPr/>
          <a:lstStyle/>
          <a:p>
            <a:r>
              <a:rPr lang="en-GB" dirty="0"/>
              <a:t>Focal point: </a:t>
            </a:r>
            <a:r>
              <a:rPr lang="en-GB" b="1" dirty="0">
                <a:solidFill>
                  <a:schemeClr val="accent2"/>
                </a:solidFill>
              </a:rPr>
              <a:t>risks to rights and freedoms of individuals</a:t>
            </a:r>
          </a:p>
          <a:p>
            <a:pPr lvl="1"/>
            <a:r>
              <a:rPr lang="en-GB" sz="1800" dirty="0"/>
              <a:t>Depends on the scope, context and purpose of processing </a:t>
            </a:r>
          </a:p>
          <a:p>
            <a:pPr lvl="1"/>
            <a:r>
              <a:rPr lang="en-GB" sz="1800" dirty="0"/>
              <a:t>Might be new technologies</a:t>
            </a:r>
          </a:p>
          <a:p>
            <a:pPr lvl="1"/>
            <a:r>
              <a:rPr lang="en-GB" sz="1800" dirty="0"/>
              <a:t>Could apply in large-scale processing operations (Recital 91)</a:t>
            </a:r>
          </a:p>
          <a:p>
            <a:r>
              <a:rPr lang="en-GB" dirty="0"/>
              <a:t>In certain circumstances it should be considered, whether a DPIA could be broader than a single project (e.g.: where several controllers plan to introduce a common application or processing environment across an industry sector) (Recital 92)</a:t>
            </a:r>
          </a:p>
          <a:p>
            <a:r>
              <a:rPr lang="en-GB" dirty="0"/>
              <a:t>NOT mandatory: if the processing concerns personal data from patients or clients by an individual doctor, health care professional, or lawyer</a:t>
            </a:r>
          </a:p>
          <a:p>
            <a:pPr lvl="2"/>
            <a:endParaRPr lang="en-GB" dirty="0"/>
          </a:p>
        </p:txBody>
      </p:sp>
    </p:spTree>
    <p:custDataLst>
      <p:tags r:id="rId1"/>
    </p:custDataLst>
    <p:extLst>
      <p:ext uri="{BB962C8B-B14F-4D97-AF65-F5344CB8AC3E}">
        <p14:creationId xmlns:p14="http://schemas.microsoft.com/office/powerpoint/2010/main" val="221622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a:xfrm>
            <a:off x="1105659" y="411163"/>
            <a:ext cx="9980682" cy="1096962"/>
          </a:xfrm>
        </p:spPr>
        <p:txBody>
          <a:bodyPr>
            <a:normAutofit fontScale="90000"/>
          </a:bodyPr>
          <a:lstStyle/>
          <a:p>
            <a:br>
              <a:rPr lang="en-GB" dirty="0"/>
            </a:br>
            <a:br>
              <a:rPr lang="en-GB" dirty="0"/>
            </a:br>
            <a:br>
              <a:rPr lang="en-GB" sz="3100" dirty="0"/>
            </a:br>
            <a:r>
              <a:rPr lang="en-GB" sz="3100" dirty="0"/>
              <a:t>When are DPIAs needed? (2)</a:t>
            </a:r>
            <a:br>
              <a:rPr lang="en-GB" dirty="0"/>
            </a:br>
            <a:endParaRPr lang="en-GB" dirty="0"/>
          </a:p>
        </p:txBody>
      </p:sp>
      <p:sp>
        <p:nvSpPr>
          <p:cNvPr id="74757" name="Rectangle 5"/>
          <p:cNvSpPr>
            <a:spLocks noGrp="1" noChangeArrowheads="1"/>
          </p:cNvSpPr>
          <p:nvPr>
            <p:ph type="body" idx="1"/>
            <p:custDataLst>
              <p:tags r:id="rId3"/>
            </p:custDataLst>
          </p:nvPr>
        </p:nvSpPr>
        <p:spPr/>
        <p:txBody>
          <a:bodyPr/>
          <a:lstStyle/>
          <a:p>
            <a:pPr lvl="0"/>
            <a:r>
              <a:rPr lang="en-US" dirty="0"/>
              <a:t>Type of processing is likely to result in a high risk to the rights and freedoms of individuals </a:t>
            </a:r>
          </a:p>
          <a:p>
            <a:pPr lvl="2"/>
            <a:r>
              <a:rPr lang="en-GB" sz="1800" dirty="0"/>
              <a:t>Systematic and extensive evaluation of personal aspects based on automated processing (e.g. profiling such as credit monitoring or genetic testing), and on which serious decisions are based (e.g. legal effects or similar, such as </a:t>
            </a:r>
            <a:r>
              <a:rPr lang="en-US" sz="1800" dirty="0"/>
              <a:t>exclusion or discrimination</a:t>
            </a:r>
            <a:r>
              <a:rPr lang="en-GB" sz="1800" dirty="0"/>
              <a:t>)</a:t>
            </a:r>
          </a:p>
          <a:p>
            <a:pPr lvl="2"/>
            <a:r>
              <a:rPr lang="en-GB" sz="1800" dirty="0"/>
              <a:t>Processing sensitive data on a large scale </a:t>
            </a:r>
          </a:p>
          <a:p>
            <a:pPr lvl="2"/>
            <a:r>
              <a:rPr lang="en-GB" sz="1800" dirty="0"/>
              <a:t>Systematic monitoring of a publicly accessible area on a large scale (e.g. video surveillance)</a:t>
            </a:r>
          </a:p>
          <a:p>
            <a:pPr marL="6350" lvl="2" indent="0">
              <a:buNone/>
            </a:pPr>
            <a:endParaRPr lang="en-US" sz="2400" dirty="0">
              <a:solidFill>
                <a:schemeClr val="tx2"/>
              </a:solidFill>
            </a:endParaRPr>
          </a:p>
          <a:p>
            <a:endParaRPr lang="en-GB" dirty="0"/>
          </a:p>
        </p:txBody>
      </p:sp>
    </p:spTree>
    <p:custDataLst>
      <p:tags r:id="rId1"/>
    </p:custDataLst>
    <p:extLst>
      <p:ext uri="{BB962C8B-B14F-4D97-AF65-F5344CB8AC3E}">
        <p14:creationId xmlns:p14="http://schemas.microsoft.com/office/powerpoint/2010/main" val="25688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When are DPIAs needed? (3) – Art. 29 WP additional groups </a:t>
            </a:r>
          </a:p>
        </p:txBody>
      </p:sp>
      <p:sp>
        <p:nvSpPr>
          <p:cNvPr id="74757" name="Rectangle 5"/>
          <p:cNvSpPr>
            <a:spLocks noGrp="1" noChangeArrowheads="1"/>
          </p:cNvSpPr>
          <p:nvPr>
            <p:ph type="body" idx="1"/>
            <p:custDataLst>
              <p:tags r:id="rId3"/>
            </p:custDataLst>
          </p:nvPr>
        </p:nvSpPr>
        <p:spPr>
          <a:xfrm>
            <a:off x="1104899" y="1519813"/>
            <a:ext cx="9980682" cy="4572000"/>
          </a:xfrm>
        </p:spPr>
        <p:txBody>
          <a:bodyPr>
            <a:normAutofit lnSpcReduction="10000"/>
          </a:bodyPr>
          <a:lstStyle/>
          <a:p>
            <a:r>
              <a:rPr lang="en-GB" dirty="0"/>
              <a:t>Datasets that have been matched or combined</a:t>
            </a:r>
          </a:p>
          <a:p>
            <a:r>
              <a:rPr lang="en-GB" dirty="0"/>
              <a:t>Data concerning vulnerable data subjects (children, employees, mentally ill, elderly, patients)</a:t>
            </a:r>
          </a:p>
          <a:p>
            <a:r>
              <a:rPr lang="en-GB" dirty="0"/>
              <a:t>Innovative use or applying technological or organisational solutions </a:t>
            </a:r>
          </a:p>
          <a:p>
            <a:pPr lvl="1"/>
            <a:r>
              <a:rPr lang="en-GB" sz="1800" dirty="0"/>
              <a:t>E.g. combining use of finger print and face recognition</a:t>
            </a:r>
          </a:p>
          <a:p>
            <a:r>
              <a:rPr lang="en-GB" dirty="0"/>
              <a:t>Data transfers across borders outside of the EU</a:t>
            </a:r>
          </a:p>
          <a:p>
            <a:r>
              <a:rPr lang="en-GB" dirty="0"/>
              <a:t>Processing prevents data subjects from exercising a right or using a service/contract </a:t>
            </a:r>
          </a:p>
          <a:p>
            <a:pPr lvl="1"/>
            <a:r>
              <a:rPr lang="en-GB" sz="1800" dirty="0"/>
              <a:t>Public area used that cannot be avoided </a:t>
            </a:r>
          </a:p>
          <a:p>
            <a:pPr lvl="1"/>
            <a:r>
              <a:rPr lang="en-GB" sz="1800" dirty="0"/>
              <a:t>Such as screening used by banking</a:t>
            </a:r>
          </a:p>
        </p:txBody>
      </p:sp>
    </p:spTree>
    <p:custDataLst>
      <p:tags r:id="rId1"/>
    </p:custDataLst>
    <p:extLst>
      <p:ext uri="{BB962C8B-B14F-4D97-AF65-F5344CB8AC3E}">
        <p14:creationId xmlns:p14="http://schemas.microsoft.com/office/powerpoint/2010/main" val="188943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When are DPIAs [not] needed? (4) </a:t>
            </a:r>
          </a:p>
        </p:txBody>
      </p:sp>
      <p:sp>
        <p:nvSpPr>
          <p:cNvPr id="74757" name="Rectangle 5"/>
          <p:cNvSpPr>
            <a:spLocks noGrp="1" noChangeArrowheads="1"/>
          </p:cNvSpPr>
          <p:nvPr>
            <p:ph type="body" idx="1"/>
            <p:custDataLst>
              <p:tags r:id="rId3"/>
            </p:custDataLst>
          </p:nvPr>
        </p:nvSpPr>
        <p:spPr>
          <a:xfrm>
            <a:off x="1104899" y="1519813"/>
            <a:ext cx="9980682" cy="4572000"/>
          </a:xfrm>
        </p:spPr>
        <p:txBody>
          <a:bodyPr>
            <a:normAutofit/>
          </a:bodyPr>
          <a:lstStyle/>
          <a:p>
            <a:r>
              <a:rPr lang="en-GB" dirty="0"/>
              <a:t>Same or similar processing</a:t>
            </a:r>
          </a:p>
          <a:p>
            <a:r>
              <a:rPr lang="en-GB" dirty="0"/>
              <a:t>Already done within a group, e.g. municipalities </a:t>
            </a:r>
          </a:p>
          <a:p>
            <a:r>
              <a:rPr lang="en-GB" dirty="0"/>
              <a:t>Based on a legal requirement</a:t>
            </a:r>
          </a:p>
          <a:p>
            <a:r>
              <a:rPr lang="en-GB" dirty="0"/>
              <a:t>On the list of a supervisory authority </a:t>
            </a:r>
          </a:p>
          <a:p>
            <a:pPr marL="914400" lvl="2" indent="0">
              <a:buNone/>
            </a:pPr>
            <a:endParaRPr lang="en-GB" sz="1600" dirty="0"/>
          </a:p>
        </p:txBody>
      </p:sp>
    </p:spTree>
    <p:custDataLst>
      <p:tags r:id="rId1"/>
    </p:custDataLst>
    <p:extLst>
      <p:ext uri="{BB962C8B-B14F-4D97-AF65-F5344CB8AC3E}">
        <p14:creationId xmlns:p14="http://schemas.microsoft.com/office/powerpoint/2010/main" val="13471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Process – Article 35</a:t>
            </a:r>
          </a:p>
        </p:txBody>
      </p:sp>
      <p:sp>
        <p:nvSpPr>
          <p:cNvPr id="74757" name="Rectangle 5"/>
          <p:cNvSpPr>
            <a:spLocks noGrp="1" noChangeArrowheads="1"/>
          </p:cNvSpPr>
          <p:nvPr>
            <p:ph type="body" idx="1"/>
            <p:custDataLst>
              <p:tags r:id="rId3"/>
            </p:custDataLst>
          </p:nvPr>
        </p:nvSpPr>
        <p:spPr>
          <a:xfrm>
            <a:off x="1104900" y="1478756"/>
            <a:ext cx="9980682" cy="4572000"/>
          </a:xfrm>
        </p:spPr>
        <p:txBody>
          <a:bodyPr/>
          <a:lstStyle/>
          <a:p>
            <a:r>
              <a:rPr lang="en-GB" dirty="0"/>
              <a:t>DPIA needs to be documented!</a:t>
            </a:r>
          </a:p>
          <a:p>
            <a:r>
              <a:rPr lang="en-GB" dirty="0"/>
              <a:t>Data Protection Officer needs to be involved (2)</a:t>
            </a:r>
          </a:p>
          <a:p>
            <a:r>
              <a:rPr lang="en-GB" dirty="0"/>
              <a:t>Compliance with the approved codes of conduct referred to in Article 40 </a:t>
            </a:r>
          </a:p>
          <a:p>
            <a:r>
              <a:rPr lang="en-GB" dirty="0"/>
              <a:t>Where appropriate, the controller shall seek the views of data subjects or their representatives on the intended processing, without prejudice to the protection of commercial or public interests or the security of the processing operations </a:t>
            </a:r>
            <a:r>
              <a:rPr lang="en-GB" dirty="0">
                <a:sym typeface="Wingdings" panose="05000000000000000000" pitchFamily="2" charset="2"/>
              </a:rPr>
              <a:t></a:t>
            </a:r>
            <a:r>
              <a:rPr lang="en-GB" dirty="0"/>
              <a:t> how?</a:t>
            </a:r>
          </a:p>
          <a:p>
            <a:pPr lvl="2"/>
            <a:endParaRPr lang="en-GB" dirty="0"/>
          </a:p>
          <a:p>
            <a:pPr marL="6350" lvl="2" indent="0">
              <a:buNone/>
            </a:pPr>
            <a:endParaRPr lang="en-GB" dirty="0"/>
          </a:p>
        </p:txBody>
      </p:sp>
    </p:spTree>
    <p:custDataLst>
      <p:tags r:id="rId1"/>
    </p:custDataLst>
    <p:extLst>
      <p:ext uri="{BB962C8B-B14F-4D97-AF65-F5344CB8AC3E}">
        <p14:creationId xmlns:p14="http://schemas.microsoft.com/office/powerpoint/2010/main" val="12945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What should be assessed?</a:t>
            </a:r>
          </a:p>
        </p:txBody>
      </p:sp>
      <p:sp>
        <p:nvSpPr>
          <p:cNvPr id="74757" name="Rectangle 5"/>
          <p:cNvSpPr>
            <a:spLocks noGrp="1" noChangeArrowheads="1"/>
          </p:cNvSpPr>
          <p:nvPr>
            <p:ph type="body" idx="1"/>
            <p:custDataLst>
              <p:tags r:id="rId3"/>
            </p:custDataLst>
          </p:nvPr>
        </p:nvSpPr>
        <p:spPr>
          <a:xfrm>
            <a:off x="1104900" y="1479776"/>
            <a:ext cx="8507288" cy="5039965"/>
          </a:xfrm>
        </p:spPr>
        <p:txBody>
          <a:bodyPr/>
          <a:lstStyle/>
          <a:p>
            <a:pPr marL="0" indent="0">
              <a:buNone/>
            </a:pPr>
            <a:r>
              <a:rPr lang="en-GB" dirty="0"/>
              <a:t>The assessment shall contain at least:</a:t>
            </a:r>
          </a:p>
          <a:p>
            <a:pPr marL="463550" lvl="2" indent="-457200">
              <a:buFont typeface="+mj-lt"/>
              <a:buAutoNum type="alphaLcParenR"/>
            </a:pPr>
            <a:r>
              <a:rPr lang="en-GB" sz="1800" dirty="0"/>
              <a:t>a systematic description of the envisaged processing operations and the purposes of the processing, including where applicable the legitimate interest pursued by the controller; </a:t>
            </a:r>
          </a:p>
          <a:p>
            <a:pPr marL="463550" lvl="2" indent="-457200">
              <a:buFont typeface="+mj-lt"/>
              <a:buAutoNum type="alphaLcParenR"/>
            </a:pPr>
            <a:r>
              <a:rPr lang="en-GB" sz="1800" dirty="0"/>
              <a:t>an assessment of the necessity and proportionality of the processing operations in relation to the purposes; </a:t>
            </a:r>
          </a:p>
          <a:p>
            <a:pPr marL="463550" lvl="2" indent="-457200">
              <a:buFont typeface="+mj-lt"/>
              <a:buAutoNum type="alphaLcParenR"/>
            </a:pPr>
            <a:r>
              <a:rPr lang="en-GB" sz="1800" dirty="0"/>
              <a:t>an assessment of the risks to the rights and freedoms of data subjects referred to in paragraph 1; </a:t>
            </a:r>
          </a:p>
          <a:p>
            <a:pPr marL="463550" lvl="2" indent="-457200">
              <a:buFont typeface="+mj-lt"/>
              <a:buAutoNum type="alphaLcParenR"/>
            </a:pPr>
            <a:r>
              <a:rPr lang="en-GB" sz="1800" dirty="0"/>
              <a:t>the measures envisaged to address the risks, including safeguards, security measures and mechanisms to ensure the protection of personal data and to demonstrate compliance with this Regulation taking into account the rights and legitimate interests of data subjects and other persons concerned</a:t>
            </a:r>
          </a:p>
          <a:p>
            <a:pPr marL="463550" lvl="2" indent="-457200">
              <a:buFont typeface="+mj-lt"/>
              <a:buAutoNum type="alphaLcParenR"/>
            </a:pPr>
            <a:endParaRPr lang="en-GB" dirty="0"/>
          </a:p>
        </p:txBody>
      </p:sp>
    </p:spTree>
    <p:custDataLst>
      <p:tags r:id="rId1"/>
    </p:custDataLst>
    <p:extLst>
      <p:ext uri="{BB962C8B-B14F-4D97-AF65-F5344CB8AC3E}">
        <p14:creationId xmlns:p14="http://schemas.microsoft.com/office/powerpoint/2010/main" val="15092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DATA BREACHES</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247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definition</a:t>
            </a:r>
            <a:endParaRPr lang="en-US" sz="3200" dirty="0"/>
          </a:p>
        </p:txBody>
      </p:sp>
      <p:sp>
        <p:nvSpPr>
          <p:cNvPr id="3" name="Content Placeholder 2"/>
          <p:cNvSpPr>
            <a:spLocks noGrp="1"/>
          </p:cNvSpPr>
          <p:nvPr>
            <p:ph idx="1"/>
          </p:nvPr>
        </p:nvSpPr>
        <p:spPr/>
        <p:txBody>
          <a:bodyPr>
            <a:normAutofit/>
          </a:bodyPr>
          <a:lstStyle/>
          <a:p>
            <a:r>
              <a:rPr lang="en-US" sz="1800" dirty="0"/>
              <a:t>Breach means a security breach leading to the destruction, loss, alteration, </a:t>
            </a:r>
            <a:r>
              <a:rPr lang="en-GB" sz="1800" dirty="0"/>
              <a:t>unauthorised</a:t>
            </a:r>
            <a:r>
              <a:rPr lang="en-US" sz="1800" dirty="0"/>
              <a:t> disclosure of or access to personal data</a:t>
            </a:r>
          </a:p>
          <a:p>
            <a:r>
              <a:rPr lang="en-US" sz="1800" dirty="0"/>
              <a:t>Breach of </a:t>
            </a:r>
          </a:p>
          <a:p>
            <a:pPr lvl="1"/>
            <a:r>
              <a:rPr lang="en-US" sz="1400" dirty="0"/>
              <a:t>Confidentiality</a:t>
            </a:r>
          </a:p>
          <a:p>
            <a:pPr lvl="1"/>
            <a:r>
              <a:rPr lang="en-US" sz="1400" dirty="0"/>
              <a:t>Integrity </a:t>
            </a:r>
          </a:p>
          <a:p>
            <a:pPr lvl="1"/>
            <a:r>
              <a:rPr lang="en-US" sz="1400" dirty="0"/>
              <a:t>Availability </a:t>
            </a:r>
          </a:p>
          <a:p>
            <a:r>
              <a:rPr lang="en-US" sz="1800" dirty="0"/>
              <a:t>Have you been a victim of a breach?</a:t>
            </a:r>
          </a:p>
        </p:txBody>
      </p:sp>
    </p:spTree>
    <p:extLst>
      <p:ext uri="{BB962C8B-B14F-4D97-AF65-F5344CB8AC3E}">
        <p14:creationId xmlns:p14="http://schemas.microsoft.com/office/powerpoint/2010/main" val="19912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291D-16F5-4E3D-8EF7-1F4B755DD81A}"/>
              </a:ext>
            </a:extLst>
          </p:cNvPr>
          <p:cNvSpPr>
            <a:spLocks noGrp="1"/>
          </p:cNvSpPr>
          <p:nvPr>
            <p:ph type="ctrTitle"/>
          </p:nvPr>
        </p:nvSpPr>
        <p:spPr/>
        <p:txBody>
          <a:bodyPr>
            <a:normAutofit/>
          </a:bodyPr>
          <a:lstStyle/>
          <a:p>
            <a:r>
              <a:rPr lang="de-DE" sz="4800" dirty="0"/>
              <a:t>Personal Data</a:t>
            </a:r>
          </a:p>
        </p:txBody>
      </p:sp>
      <p:sp>
        <p:nvSpPr>
          <p:cNvPr id="5" name="Subtitle 4">
            <a:extLst>
              <a:ext uri="{FF2B5EF4-FFF2-40B4-BE49-F238E27FC236}">
                <a16:creationId xmlns:a16="http://schemas.microsoft.com/office/drawing/2014/main" id="{3F32BFBF-FC7C-4632-9D20-B30F07720126}"/>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7CE0F633-69A1-45DF-9D5D-88E3EBA49D72}"/>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5022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(1) – DPA </a:t>
            </a:r>
            <a:endParaRPr lang="en-US" sz="3200" dirty="0"/>
          </a:p>
        </p:txBody>
      </p:sp>
      <p:sp>
        <p:nvSpPr>
          <p:cNvPr id="3" name="Content Placeholder 2"/>
          <p:cNvSpPr>
            <a:spLocks noGrp="1"/>
          </p:cNvSpPr>
          <p:nvPr>
            <p:ph idx="1"/>
          </p:nvPr>
        </p:nvSpPr>
        <p:spPr/>
        <p:txBody>
          <a:bodyPr>
            <a:normAutofit/>
          </a:bodyPr>
          <a:lstStyle/>
          <a:p>
            <a:pPr marL="344488" lvl="1" indent="-342900"/>
            <a:r>
              <a:rPr lang="en-US" sz="1800" dirty="0"/>
              <a:t>Notification must be made </a:t>
            </a:r>
            <a:r>
              <a:rPr lang="en-US" sz="1800" b="1" dirty="0"/>
              <a:t>without undue delay</a:t>
            </a:r>
            <a:r>
              <a:rPr lang="en-US" sz="1800" dirty="0"/>
              <a:t>, where feasible within </a:t>
            </a:r>
            <a:r>
              <a:rPr lang="en-US" sz="1800" b="1" dirty="0"/>
              <a:t>72 hours </a:t>
            </a:r>
            <a:r>
              <a:rPr lang="en-GB" sz="1800" dirty="0"/>
              <a:t>after having become aware of it</a:t>
            </a:r>
            <a:endParaRPr lang="en-US" sz="1800" b="1" dirty="0"/>
          </a:p>
          <a:p>
            <a:pPr marL="344488" lvl="1" indent="-342900"/>
            <a:endParaRPr lang="en-GB" sz="2000" dirty="0"/>
          </a:p>
          <a:p>
            <a:pPr marL="344488" lvl="1" indent="-342900"/>
            <a:r>
              <a:rPr lang="en-GB" sz="2000" dirty="0"/>
              <a:t>The controller must, notify the personal data breach to the supervisory authority, unless the personal data breach is unlikely to result in a risk to the rights and freedoms of natural persons </a:t>
            </a:r>
          </a:p>
          <a:p>
            <a:pPr marL="344488" lvl="1" indent="-342900"/>
            <a:endParaRPr lang="en-GB" sz="2000" b="1" dirty="0"/>
          </a:p>
          <a:p>
            <a:pPr marL="344488" lvl="1" indent="-342900"/>
            <a:r>
              <a:rPr lang="en-GB" sz="2000" dirty="0"/>
              <a:t>Forms</a:t>
            </a:r>
            <a:r>
              <a:rPr lang="en-GB" sz="2000" b="1" dirty="0"/>
              <a:t> </a:t>
            </a:r>
          </a:p>
          <a:p>
            <a:pPr marL="344488" lvl="1" indent="-342900"/>
            <a:r>
              <a:rPr lang="en-GB" sz="2000" dirty="0"/>
              <a:t>Tactics</a:t>
            </a:r>
            <a:endParaRPr lang="en-US" sz="1800" dirty="0"/>
          </a:p>
        </p:txBody>
      </p:sp>
    </p:spTree>
    <p:extLst>
      <p:ext uri="{BB962C8B-B14F-4D97-AF65-F5344CB8AC3E}">
        <p14:creationId xmlns:p14="http://schemas.microsoft.com/office/powerpoint/2010/main" val="191237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hlinkClick r:id="rId2"/>
              </a:rPr>
              <a:t>Not notifying could be costly </a:t>
            </a:r>
            <a:r>
              <a:rPr lang="en-GB" sz="3200" dirty="0"/>
              <a:t>(source: NYT 8.9.)</a:t>
            </a:r>
            <a:endParaRPr lang="en-US" sz="3200" dirty="0"/>
          </a:p>
        </p:txBody>
      </p:sp>
      <p:sp>
        <p:nvSpPr>
          <p:cNvPr id="3" name="Content Placeholder 2"/>
          <p:cNvSpPr>
            <a:spLocks noGrp="1"/>
          </p:cNvSpPr>
          <p:nvPr>
            <p:ph idx="1"/>
          </p:nvPr>
        </p:nvSpPr>
        <p:spPr>
          <a:xfrm>
            <a:off x="5989738" y="1600200"/>
            <a:ext cx="5097361" cy="4572000"/>
          </a:xfrm>
        </p:spPr>
        <p:txBody>
          <a:bodyPr>
            <a:normAutofit/>
          </a:bodyPr>
          <a:lstStyle/>
          <a:p>
            <a:pPr marL="344488" lvl="1" indent="-342900"/>
            <a:r>
              <a:rPr lang="en-US" sz="1800" dirty="0"/>
              <a:t>Do you think this is fair?</a:t>
            </a:r>
          </a:p>
          <a:p>
            <a:pPr marL="344488" lvl="1" indent="-342900"/>
            <a:r>
              <a:rPr lang="en-US" sz="1800" dirty="0"/>
              <a:t>How would you have reacted?</a:t>
            </a:r>
          </a:p>
        </p:txBody>
      </p:sp>
      <p:pic>
        <p:nvPicPr>
          <p:cNvPr id="5" name="Picture 4">
            <a:extLst>
              <a:ext uri="{FF2B5EF4-FFF2-40B4-BE49-F238E27FC236}">
                <a16:creationId xmlns:a16="http://schemas.microsoft.com/office/drawing/2014/main" id="{3DDF35EE-796A-4960-A331-E79C7DB89D76}"/>
              </a:ext>
            </a:extLst>
          </p:cNvPr>
          <p:cNvPicPr>
            <a:picLocks noChangeAspect="1"/>
          </p:cNvPicPr>
          <p:nvPr/>
        </p:nvPicPr>
        <p:blipFill>
          <a:blip r:embed="rId3"/>
          <a:stretch>
            <a:fillRect/>
          </a:stretch>
        </p:blipFill>
        <p:spPr>
          <a:xfrm>
            <a:off x="1040234" y="1600200"/>
            <a:ext cx="4642266" cy="4572000"/>
          </a:xfrm>
          <a:prstGeom prst="rect">
            <a:avLst/>
          </a:prstGeom>
        </p:spPr>
      </p:pic>
    </p:spTree>
    <p:extLst>
      <p:ext uri="{BB962C8B-B14F-4D97-AF65-F5344CB8AC3E}">
        <p14:creationId xmlns:p14="http://schemas.microsoft.com/office/powerpoint/2010/main" val="410534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(2) – Individuals</a:t>
            </a:r>
            <a:endParaRPr lang="en-US" sz="3200" dirty="0"/>
          </a:p>
        </p:txBody>
      </p:sp>
      <p:sp>
        <p:nvSpPr>
          <p:cNvPr id="3" name="Content Placeholder 2"/>
          <p:cNvSpPr>
            <a:spLocks noGrp="1"/>
          </p:cNvSpPr>
          <p:nvPr>
            <p:ph idx="1"/>
          </p:nvPr>
        </p:nvSpPr>
        <p:spPr/>
        <p:txBody>
          <a:bodyPr>
            <a:normAutofit/>
          </a:bodyPr>
          <a:lstStyle/>
          <a:p>
            <a:pPr marL="344488" lvl="1" indent="-342900"/>
            <a:r>
              <a:rPr lang="en-GB" sz="2000" dirty="0"/>
              <a:t>When the personal data breach is likely to result in a high risk to the rights and freedoms of natural persons, the controller shall communicate the personal data breach to the data subject without undue delay unless..</a:t>
            </a:r>
          </a:p>
          <a:p>
            <a:pPr marL="801688" lvl="2" indent="-342900"/>
            <a:r>
              <a:rPr lang="en-GB" sz="1600" dirty="0"/>
              <a:t>Controller has implemented TOMS so that the pd is unintelligible (e.g. encryption)</a:t>
            </a:r>
          </a:p>
          <a:p>
            <a:pPr marL="801688" lvl="2" indent="-342900"/>
            <a:r>
              <a:rPr lang="en-GB" sz="1600" dirty="0"/>
              <a:t>Taken subsequent measure which ensure that the high risk wont materialize</a:t>
            </a:r>
          </a:p>
          <a:p>
            <a:pPr marL="801688" lvl="2" indent="-342900"/>
            <a:r>
              <a:rPr lang="en-GB" sz="1600" dirty="0"/>
              <a:t>It would be a disproportionate effort</a:t>
            </a:r>
          </a:p>
          <a:p>
            <a:pPr marL="344488" lvl="1" indent="-342900"/>
            <a:r>
              <a:rPr lang="en-GB" sz="1800" dirty="0"/>
              <a:t>Questions</a:t>
            </a:r>
          </a:p>
          <a:p>
            <a:pPr marL="801688" lvl="2" indent="-342900"/>
            <a:r>
              <a:rPr lang="en-GB" sz="1600" dirty="0"/>
              <a:t>Do you think the different treatment of individuals and DPA is okay?</a:t>
            </a:r>
          </a:p>
          <a:p>
            <a:pPr marL="801688" lvl="2" indent="-342900"/>
            <a:r>
              <a:rPr lang="en-GB" sz="1600" dirty="0"/>
              <a:t>Compensation? </a:t>
            </a:r>
          </a:p>
        </p:txBody>
      </p:sp>
    </p:spTree>
    <p:extLst>
      <p:ext uri="{BB962C8B-B14F-4D97-AF65-F5344CB8AC3E}">
        <p14:creationId xmlns:p14="http://schemas.microsoft.com/office/powerpoint/2010/main" val="176994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8983-C2BE-4CCE-8520-11ACD4631027}"/>
              </a:ext>
            </a:extLst>
          </p:cNvPr>
          <p:cNvSpPr>
            <a:spLocks noGrp="1"/>
          </p:cNvSpPr>
          <p:nvPr>
            <p:ph type="title"/>
          </p:nvPr>
        </p:nvSpPr>
        <p:spPr/>
        <p:txBody>
          <a:bodyPr>
            <a:normAutofit/>
          </a:bodyPr>
          <a:lstStyle/>
          <a:p>
            <a:pPr marL="360045" indent="-342265" algn="just">
              <a:spcAft>
                <a:spcPts val="1200"/>
              </a:spcAft>
            </a:pPr>
            <a:r>
              <a:rPr lang="de-DE" dirty="0"/>
              <a:t>Is lack of resources a good </a:t>
            </a:r>
            <a:r>
              <a:rPr lang="de-DE" dirty="0" err="1"/>
              <a:t>reason</a:t>
            </a:r>
            <a:r>
              <a:rPr lang="de-DE" dirty="0"/>
              <a:t> not to follow DP law?	</a:t>
            </a:r>
            <a:endParaRPr lang="fi-FI" dirty="0"/>
          </a:p>
        </p:txBody>
      </p:sp>
      <p:sp>
        <p:nvSpPr>
          <p:cNvPr id="3" name="Content Placeholder 2">
            <a:extLst>
              <a:ext uri="{FF2B5EF4-FFF2-40B4-BE49-F238E27FC236}">
                <a16:creationId xmlns:a16="http://schemas.microsoft.com/office/drawing/2014/main" id="{2B83153B-AD29-4FF2-A2B0-AD8FCDDE9B71}"/>
              </a:ext>
            </a:extLst>
          </p:cNvPr>
          <p:cNvSpPr>
            <a:spLocks noGrp="1"/>
          </p:cNvSpPr>
          <p:nvPr>
            <p:ph idx="1"/>
          </p:nvPr>
        </p:nvSpPr>
        <p:spPr/>
        <p:txBody>
          <a:bodyPr/>
          <a:lstStyle/>
          <a:p>
            <a:r>
              <a:rPr lang="de-DE" dirty="0"/>
              <a:t>" "</a:t>
            </a:r>
            <a:r>
              <a:rPr lang="en-GB" b="0" i="0" u="none" strike="noStrike" dirty="0">
                <a:solidFill>
                  <a:srgbClr val="006699"/>
                </a:solidFill>
                <a:effectLst/>
                <a:latin typeface="Open Sans" panose="020B0606030504020204" pitchFamily="34" charset="0"/>
              </a:rPr>
              <a:t> 89</a:t>
            </a:r>
            <a:r>
              <a:rPr lang="en-GB" b="0" i="0" dirty="0">
                <a:solidFill>
                  <a:srgbClr val="000000"/>
                </a:solidFill>
                <a:effectLst/>
                <a:latin typeface="Open Sans" panose="020B0606030504020204" pitchFamily="34" charset="0"/>
              </a:rPr>
              <a:t>      However, it must be pointed out that a lack of resources allocated to the public authorities cannot in any event constitute a legitimate ground justifying interference with the fundamental rights guaranteed by the Charter. </a:t>
            </a:r>
            <a:r>
              <a:rPr lang="de-DE" dirty="0"/>
              <a:t>"</a:t>
            </a:r>
          </a:p>
          <a:p>
            <a:endParaRPr lang="de-DE" dirty="0"/>
          </a:p>
          <a:p>
            <a:r>
              <a:rPr lang="de-DE" dirty="0"/>
              <a:t>Do you </a:t>
            </a:r>
            <a:r>
              <a:rPr lang="de-DE" dirty="0" err="1"/>
              <a:t>agree</a:t>
            </a:r>
            <a:r>
              <a:rPr lang="de-DE" dirty="0"/>
              <a:t>?</a:t>
            </a:r>
          </a:p>
          <a:p>
            <a:r>
              <a:rPr lang="de-DE" dirty="0"/>
              <a:t>What does that </a:t>
            </a:r>
            <a:r>
              <a:rPr lang="de-DE" dirty="0" err="1"/>
              <a:t>mean</a:t>
            </a:r>
            <a:r>
              <a:rPr lang="de-DE" dirty="0"/>
              <a:t> for the private </a:t>
            </a:r>
            <a:r>
              <a:rPr lang="de-DE" dirty="0" err="1"/>
              <a:t>sector</a:t>
            </a:r>
            <a:r>
              <a:rPr lang="de-DE" dirty="0"/>
              <a:t>? </a:t>
            </a:r>
            <a:endParaRPr lang="fi-FI" dirty="0"/>
          </a:p>
        </p:txBody>
      </p:sp>
      <p:sp>
        <p:nvSpPr>
          <p:cNvPr id="4" name="Footer Placeholder 3">
            <a:extLst>
              <a:ext uri="{FF2B5EF4-FFF2-40B4-BE49-F238E27FC236}">
                <a16:creationId xmlns:a16="http://schemas.microsoft.com/office/drawing/2014/main" id="{72EC0EDC-835C-457B-A8AB-3693E3BED6C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00778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1424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Let's discuss the judgement </a:t>
            </a:r>
            <a:endParaRPr lang="en-US" sz="3200" dirty="0"/>
          </a:p>
        </p:txBody>
      </p:sp>
      <p:sp>
        <p:nvSpPr>
          <p:cNvPr id="3" name="Content Placeholder 2"/>
          <p:cNvSpPr>
            <a:spLocks noGrp="1"/>
          </p:cNvSpPr>
          <p:nvPr>
            <p:ph idx="1"/>
          </p:nvPr>
        </p:nvSpPr>
        <p:spPr/>
        <p:txBody>
          <a:bodyPr/>
          <a:lstStyle/>
          <a:p>
            <a:pPr marL="0" indent="0">
              <a:buNone/>
            </a:pPr>
            <a:r>
              <a:rPr lang="en-US" b="1" dirty="0"/>
              <a:t>Please prepare the following answers alone (you can ask your classmates/me about things you have not understood). </a:t>
            </a:r>
          </a:p>
          <a:p>
            <a:pPr marL="457200" indent="-457200">
              <a:buAutoNum type="arabicPeriod"/>
            </a:pPr>
            <a:r>
              <a:rPr lang="en-US" b="1" dirty="0"/>
              <a:t>Summarize the case in your own words</a:t>
            </a:r>
          </a:p>
          <a:p>
            <a:pPr marL="457200" indent="-457200">
              <a:buAutoNum type="arabicPeriod"/>
            </a:pPr>
            <a:r>
              <a:rPr lang="en-US" b="1" dirty="0"/>
              <a:t>Which type of procedure is this case? [and what will be the next steps]</a:t>
            </a:r>
          </a:p>
          <a:p>
            <a:pPr marL="457200" indent="-457200">
              <a:buAutoNum type="arabicPeriod"/>
            </a:pPr>
            <a:r>
              <a:rPr lang="en-US" b="1" dirty="0"/>
              <a:t>There were two main questions before the court. </a:t>
            </a:r>
          </a:p>
          <a:p>
            <a:pPr marL="0" indent="0">
              <a:buNone/>
            </a:pPr>
            <a:r>
              <a:rPr lang="en-US" b="1" dirty="0"/>
              <a:t>a) Do you agree with the outcome of the first question?</a:t>
            </a:r>
          </a:p>
          <a:p>
            <a:pPr marL="0" indent="0">
              <a:buNone/>
            </a:pPr>
            <a:r>
              <a:rPr lang="en-US" b="1" dirty="0"/>
              <a:t>b) Do you agree with outcome of the second question? </a:t>
            </a:r>
          </a:p>
          <a:p>
            <a:pPr marL="0" indent="0">
              <a:buNone/>
            </a:pPr>
            <a:endParaRPr lang="en-US" b="1" dirty="0"/>
          </a:p>
          <a:p>
            <a:pPr marL="457200" indent="-457200">
              <a:buAutoNum type="arabicPeriod"/>
            </a:pPr>
            <a:endParaRPr lang="en-US" b="1" dirty="0"/>
          </a:p>
        </p:txBody>
      </p:sp>
    </p:spTree>
    <p:extLst>
      <p:ext uri="{BB962C8B-B14F-4D97-AF65-F5344CB8AC3E}">
        <p14:creationId xmlns:p14="http://schemas.microsoft.com/office/powerpoint/2010/main" val="196412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pc="-1" dirty="0">
                <a:solidFill>
                  <a:srgbClr val="514843"/>
                </a:solidFill>
                <a:latin typeface="Plantagenet Cherokee"/>
                <a:ea typeface="+mn-ea"/>
                <a:cs typeface="+mn-cs"/>
              </a:rPr>
              <a:t>Any</a:t>
            </a:r>
            <a:r>
              <a:rPr lang="de-DE" sz="4000" spc="-1" dirty="0">
                <a:solidFill>
                  <a:srgbClr val="514843"/>
                </a:solidFill>
                <a:latin typeface="Plantagenet Cherokee"/>
                <a:ea typeface="+mn-ea"/>
                <a:cs typeface="+mn-cs"/>
              </a:rPr>
              <a:t>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15850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C68AFF-3D4B-475E-B74A-13B751A4F6E7}"/>
              </a:ext>
            </a:extLst>
          </p:cNvPr>
          <p:cNvSpPr>
            <a:spLocks noGrp="1"/>
          </p:cNvSpPr>
          <p:nvPr>
            <p:ph type="title"/>
          </p:nvPr>
        </p:nvSpPr>
        <p:spPr/>
        <p:txBody>
          <a:bodyPr>
            <a:normAutofit/>
          </a:bodyPr>
          <a:lstStyle/>
          <a:p>
            <a:r>
              <a:rPr lang="de-DE" sz="3600" dirty="0"/>
              <a:t>Personal </a:t>
            </a:r>
            <a:r>
              <a:rPr lang="de-DE" sz="3600" dirty="0" err="1"/>
              <a:t>data</a:t>
            </a:r>
            <a:endParaRPr lang="de-DE" sz="3600" dirty="0"/>
          </a:p>
        </p:txBody>
      </p:sp>
      <p:sp>
        <p:nvSpPr>
          <p:cNvPr id="6" name="Content Placeholder 5">
            <a:extLst>
              <a:ext uri="{FF2B5EF4-FFF2-40B4-BE49-F238E27FC236}">
                <a16:creationId xmlns:a16="http://schemas.microsoft.com/office/drawing/2014/main" id="{E0AA3938-8F81-4467-97A2-40BE21D6B6B8}"/>
              </a:ext>
            </a:extLst>
          </p:cNvPr>
          <p:cNvSpPr>
            <a:spLocks noGrp="1"/>
          </p:cNvSpPr>
          <p:nvPr>
            <p:ph idx="1"/>
          </p:nvPr>
        </p:nvSpPr>
        <p:spPr>
          <a:xfrm>
            <a:off x="1104900" y="1600200"/>
            <a:ext cx="9980682" cy="4572000"/>
          </a:xfrm>
        </p:spPr>
        <p:txBody>
          <a:bodyPr>
            <a:normAutofit/>
          </a:bodyPr>
          <a:lstStyle/>
          <a:p>
            <a:r>
              <a:rPr lang="en-GB" dirty="0"/>
              <a:t>Any information relating to an identified or identifiable natural person </a:t>
            </a:r>
          </a:p>
          <a:p>
            <a:pPr lvl="1"/>
            <a:r>
              <a:rPr lang="en-GB" sz="1800" b="1" dirty="0"/>
              <a:t>directly or indirectly</a:t>
            </a:r>
          </a:p>
          <a:p>
            <a:pPr lvl="1"/>
            <a:r>
              <a:rPr lang="en-GB" sz="1800" dirty="0"/>
              <a:t>such as a name, an identification number, location data, an online identifier or to one or more factors specific to the physical, physiological, genetic, mental, economic, cultural or social identity of that natural person </a:t>
            </a:r>
            <a:endParaRPr lang="en-GB" sz="2000" dirty="0"/>
          </a:p>
          <a:p>
            <a:r>
              <a:rPr lang="en-GB" dirty="0"/>
              <a:t>The GDPR clarified that </a:t>
            </a:r>
          </a:p>
          <a:p>
            <a:pPr lvl="1"/>
            <a:r>
              <a:rPr lang="en-GB" sz="1800" b="1" dirty="0"/>
              <a:t>location data </a:t>
            </a:r>
            <a:r>
              <a:rPr lang="en-GB" sz="1800" dirty="0"/>
              <a:t>and </a:t>
            </a:r>
          </a:p>
          <a:p>
            <a:pPr lvl="1"/>
            <a:r>
              <a:rPr lang="en-GB" sz="1800" b="1" dirty="0"/>
              <a:t>online identifiers </a:t>
            </a:r>
            <a:r>
              <a:rPr lang="en-GB" sz="1800" dirty="0"/>
              <a:t>may also be personal data</a:t>
            </a:r>
          </a:p>
          <a:p>
            <a:endParaRPr lang="de-DE" sz="1800" dirty="0">
              <a:solidFill>
                <a:schemeClr val="tx2"/>
              </a:solidFill>
            </a:endParaRPr>
          </a:p>
          <a:p>
            <a:pPr marL="0" indent="0">
              <a:buNone/>
            </a:pPr>
            <a:endParaRPr lang="de-DE" dirty="0"/>
          </a:p>
        </p:txBody>
      </p:sp>
    </p:spTree>
    <p:extLst>
      <p:ext uri="{BB962C8B-B14F-4D97-AF65-F5344CB8AC3E}">
        <p14:creationId xmlns:p14="http://schemas.microsoft.com/office/powerpoint/2010/main" val="15812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SENSITIVE DATA</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873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Special categories (</a:t>
            </a:r>
            <a:r>
              <a:rPr lang="en-GB" sz="3200" i="1" dirty="0"/>
              <a:t>"sensitive data"</a:t>
            </a:r>
            <a:r>
              <a:rPr lang="en-GB" sz="3200" dirty="0"/>
              <a:t>)</a:t>
            </a:r>
          </a:p>
        </p:txBody>
      </p:sp>
      <p:sp>
        <p:nvSpPr>
          <p:cNvPr id="86019" name="Rectangle 3"/>
          <p:cNvSpPr>
            <a:spLocks noGrp="1" noChangeArrowheads="1"/>
          </p:cNvSpPr>
          <p:nvPr>
            <p:ph type="body" idx="1"/>
            <p:custDataLst>
              <p:tags r:id="rId3"/>
            </p:custDataLst>
          </p:nvPr>
        </p:nvSpPr>
        <p:spPr>
          <a:xfrm>
            <a:off x="1104899" y="1374031"/>
            <a:ext cx="9980682" cy="4895949"/>
          </a:xfrm>
        </p:spPr>
        <p:txBody>
          <a:bodyPr>
            <a:normAutofit lnSpcReduction="10000"/>
          </a:bodyPr>
          <a:lstStyle/>
          <a:p>
            <a:r>
              <a:rPr lang="en-GB" dirty="0"/>
              <a:t>Classes of "sensitive data" are broader </a:t>
            </a:r>
          </a:p>
          <a:p>
            <a:pPr lvl="1"/>
            <a:r>
              <a:rPr lang="en-GB" sz="1800" dirty="0"/>
              <a:t>Include now "genetic data" and "biometric data" where processed "to uniquely identify a person"</a:t>
            </a:r>
          </a:p>
          <a:p>
            <a:r>
              <a:rPr lang="en-GB" dirty="0"/>
              <a:t>Grounds for processing sensitive data are similar as before (same principle)</a:t>
            </a:r>
          </a:p>
          <a:p>
            <a:pPr lvl="1"/>
            <a:r>
              <a:rPr lang="en-GB" sz="1800" dirty="0"/>
              <a:t>But there are wider (concrete) grounds in the area of health and healthcare management</a:t>
            </a:r>
          </a:p>
          <a:p>
            <a:pPr lvl="1"/>
            <a:r>
              <a:rPr lang="en-GB" sz="1800" dirty="0"/>
              <a:t>E.g.: assessment of the working capacity of the employee</a:t>
            </a:r>
          </a:p>
          <a:p>
            <a:r>
              <a:rPr lang="en-GB" dirty="0"/>
              <a:t>Broad ability for Member States to adduce new conditions (including limitations) regarding the processing of genetic, biometric or health data</a:t>
            </a:r>
          </a:p>
          <a:p>
            <a:r>
              <a:rPr lang="en-GB" dirty="0"/>
              <a:t>Photographs will not automatically be considered as sensitive processing - only to the extent they allow the unique identification or authentication of an individual as a biometric (e.g. used as part of an electronic passport)</a:t>
            </a:r>
          </a:p>
          <a:p>
            <a:pPr lvl="2"/>
            <a:endParaRPr lang="en-GB" sz="1800" dirty="0"/>
          </a:p>
        </p:txBody>
      </p:sp>
    </p:spTree>
    <p:custDataLst>
      <p:tags r:id="rId1"/>
    </p:custDataLst>
    <p:extLst>
      <p:ext uri="{BB962C8B-B14F-4D97-AF65-F5344CB8AC3E}">
        <p14:creationId xmlns:p14="http://schemas.microsoft.com/office/powerpoint/2010/main" val="292498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Processing of special categories "</a:t>
            </a:r>
            <a:r>
              <a:rPr lang="en-GB" i="1" dirty="0"/>
              <a:t>Sensitive data"</a:t>
            </a:r>
          </a:p>
        </p:txBody>
      </p:sp>
      <p:sp>
        <p:nvSpPr>
          <p:cNvPr id="86019" name="Rectangle 3"/>
          <p:cNvSpPr>
            <a:spLocks noGrp="1" noChangeArrowheads="1"/>
          </p:cNvSpPr>
          <p:nvPr>
            <p:ph type="body" idx="1"/>
            <p:custDataLst>
              <p:tags r:id="rId3"/>
            </p:custDataLst>
          </p:nvPr>
        </p:nvSpPr>
        <p:spPr>
          <a:xfrm>
            <a:off x="1104899" y="1399544"/>
            <a:ext cx="9980682" cy="4823941"/>
          </a:xfrm>
        </p:spPr>
        <p:txBody>
          <a:bodyPr>
            <a:normAutofit/>
          </a:bodyPr>
          <a:lstStyle/>
          <a:p>
            <a:pPr algn="just"/>
            <a:r>
              <a:rPr lang="en-GB" dirty="0"/>
              <a:t>Prohibited unless</a:t>
            </a:r>
          </a:p>
          <a:p>
            <a:pPr lvl="1"/>
            <a:r>
              <a:rPr lang="en-GB" sz="1800" dirty="0"/>
              <a:t>Data subject has given </a:t>
            </a:r>
            <a:r>
              <a:rPr lang="en-GB" sz="1800" dirty="0">
                <a:solidFill>
                  <a:schemeClr val="accent2"/>
                </a:solidFill>
              </a:rPr>
              <a:t>explicit consent</a:t>
            </a:r>
          </a:p>
          <a:p>
            <a:pPr lvl="1"/>
            <a:r>
              <a:rPr lang="en-GB" sz="1800" dirty="0"/>
              <a:t>Necessary for obligations/rights in </a:t>
            </a:r>
            <a:r>
              <a:rPr lang="en-GB" sz="1800" dirty="0">
                <a:solidFill>
                  <a:schemeClr val="accent2"/>
                </a:solidFill>
              </a:rPr>
              <a:t>employment, social security &amp; social protection law</a:t>
            </a:r>
          </a:p>
          <a:p>
            <a:pPr lvl="1"/>
            <a:r>
              <a:rPr lang="en-GB" sz="1800" dirty="0"/>
              <a:t>Necessary to protect </a:t>
            </a:r>
            <a:r>
              <a:rPr lang="en-GB" sz="1800" dirty="0">
                <a:solidFill>
                  <a:schemeClr val="accent2"/>
                </a:solidFill>
              </a:rPr>
              <a:t>vital interests</a:t>
            </a:r>
            <a:r>
              <a:rPr lang="en-GB" sz="1800" dirty="0"/>
              <a:t> of data subject</a:t>
            </a:r>
          </a:p>
          <a:p>
            <a:pPr lvl="1"/>
            <a:r>
              <a:rPr lang="en-GB" sz="1800" dirty="0"/>
              <a:t>For </a:t>
            </a:r>
            <a:r>
              <a:rPr lang="en-GB" sz="1800" dirty="0">
                <a:solidFill>
                  <a:schemeClr val="accent2"/>
                </a:solidFill>
              </a:rPr>
              <a:t>political, philosophical, religious, trade-union</a:t>
            </a:r>
            <a:r>
              <a:rPr lang="en-GB" sz="1800" dirty="0"/>
              <a:t> purposes by a foundation, association or not-for-profit body</a:t>
            </a:r>
          </a:p>
          <a:p>
            <a:pPr lvl="1"/>
            <a:r>
              <a:rPr lang="en-GB" sz="1800" dirty="0"/>
              <a:t>Data </a:t>
            </a:r>
            <a:r>
              <a:rPr lang="en-GB" sz="1800" dirty="0">
                <a:solidFill>
                  <a:schemeClr val="accent2"/>
                </a:solidFill>
              </a:rPr>
              <a:t>manifestly made public</a:t>
            </a:r>
            <a:r>
              <a:rPr lang="en-GB" sz="1800" dirty="0"/>
              <a:t> by data subject</a:t>
            </a:r>
          </a:p>
          <a:p>
            <a:pPr lvl="1"/>
            <a:r>
              <a:rPr lang="en-GB" sz="1800" dirty="0"/>
              <a:t>Necessary for establishment, exercise or defence of </a:t>
            </a:r>
            <a:r>
              <a:rPr lang="en-GB" sz="1800" dirty="0">
                <a:solidFill>
                  <a:schemeClr val="accent2"/>
                </a:solidFill>
              </a:rPr>
              <a:t>legal claims</a:t>
            </a:r>
          </a:p>
          <a:p>
            <a:pPr lvl="1"/>
            <a:r>
              <a:rPr lang="en-GB" sz="1800" dirty="0"/>
              <a:t>Necessary for </a:t>
            </a:r>
            <a:r>
              <a:rPr lang="en-GB" sz="1800" dirty="0">
                <a:solidFill>
                  <a:schemeClr val="accent2"/>
                </a:solidFill>
              </a:rPr>
              <a:t>substantial public interest </a:t>
            </a:r>
            <a:r>
              <a:rPr lang="en-GB" sz="1800" dirty="0">
                <a:solidFill>
                  <a:srgbClr val="363D41"/>
                </a:solidFill>
              </a:rPr>
              <a:t>(under EU or Member State law)</a:t>
            </a:r>
          </a:p>
          <a:p>
            <a:pPr lvl="1"/>
            <a:r>
              <a:rPr lang="en-GB" sz="1800" dirty="0"/>
              <a:t>Necessary for preventive or occupational </a:t>
            </a:r>
            <a:r>
              <a:rPr lang="en-GB" sz="1800" dirty="0">
                <a:solidFill>
                  <a:schemeClr val="accent2"/>
                </a:solidFill>
              </a:rPr>
              <a:t>medicine</a:t>
            </a:r>
            <a:r>
              <a:rPr lang="en-GB" sz="1800" dirty="0"/>
              <a:t>, assessment of working capacity, medical diagnosis, </a:t>
            </a:r>
            <a:r>
              <a:rPr lang="en-GB" sz="1800" dirty="0">
                <a:solidFill>
                  <a:schemeClr val="accent2"/>
                </a:solidFill>
              </a:rPr>
              <a:t>healthcare</a:t>
            </a:r>
          </a:p>
          <a:p>
            <a:pPr lvl="2"/>
            <a:r>
              <a:rPr lang="en-GB" sz="1800" dirty="0">
                <a:solidFill>
                  <a:schemeClr val="accent2"/>
                </a:solidFill>
              </a:rPr>
              <a:t>Ground to allow health assessment in cars? </a:t>
            </a:r>
          </a:p>
          <a:p>
            <a:pPr lvl="1"/>
            <a:r>
              <a:rPr lang="en-GB" sz="1800" dirty="0"/>
              <a:t>Necessary for </a:t>
            </a:r>
            <a:r>
              <a:rPr lang="en-GB" sz="1800" dirty="0">
                <a:solidFill>
                  <a:schemeClr val="accent2"/>
                </a:solidFill>
              </a:rPr>
              <a:t>public health</a:t>
            </a:r>
          </a:p>
          <a:p>
            <a:pPr lvl="1"/>
            <a:r>
              <a:rPr lang="en-GB" sz="1800" dirty="0"/>
              <a:t>Necessary for archiving, scientific/historical </a:t>
            </a:r>
            <a:r>
              <a:rPr lang="en-GB" sz="1800" dirty="0">
                <a:solidFill>
                  <a:schemeClr val="accent2"/>
                </a:solidFill>
              </a:rPr>
              <a:t>research</a:t>
            </a:r>
            <a:r>
              <a:rPr lang="en-GB" sz="1800" dirty="0"/>
              <a:t> or statistical purposed</a:t>
            </a:r>
          </a:p>
        </p:txBody>
      </p:sp>
    </p:spTree>
    <p:custDataLst>
      <p:tags r:id="rId1"/>
    </p:custDataLst>
    <p:extLst>
      <p:ext uri="{BB962C8B-B14F-4D97-AF65-F5344CB8AC3E}">
        <p14:creationId xmlns:p14="http://schemas.microsoft.com/office/powerpoint/2010/main" val="135194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0.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1.xml><?xml version="1.0" encoding="utf-8"?>
<p:tagLst xmlns:a="http://schemas.openxmlformats.org/drawingml/2006/main" xmlns:r="http://schemas.openxmlformats.org/officeDocument/2006/relationships" xmlns:p="http://schemas.openxmlformats.org/presentationml/2006/main">
  <p:tag name="BB_DELETETEXT" val="YES"/>
</p:tagLst>
</file>

<file path=ppt/tags/tag12.xml><?xml version="1.0" encoding="utf-8"?>
<p:tagLst xmlns:a="http://schemas.openxmlformats.org/drawingml/2006/main" xmlns:r="http://schemas.openxmlformats.org/officeDocument/2006/relationships" xmlns:p="http://schemas.openxmlformats.org/presentationml/2006/main">
  <p:tag name="BB_DELETETEXT" val="YES"/>
</p:tagLst>
</file>

<file path=ppt/tags/tag13.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4.xml><?xml version="1.0" encoding="utf-8"?>
<p:tagLst xmlns:a="http://schemas.openxmlformats.org/drawingml/2006/main" xmlns:r="http://schemas.openxmlformats.org/officeDocument/2006/relationships" xmlns:p="http://schemas.openxmlformats.org/presentationml/2006/main">
  <p:tag name="BB_DELETETEXT" val="YES"/>
</p:tagLst>
</file>

<file path=ppt/tags/tag15.xml><?xml version="1.0" encoding="utf-8"?>
<p:tagLst xmlns:a="http://schemas.openxmlformats.org/drawingml/2006/main" xmlns:r="http://schemas.openxmlformats.org/officeDocument/2006/relationships" xmlns:p="http://schemas.openxmlformats.org/presentationml/2006/main">
  <p:tag name="BB_DELETETEXT" val="YES"/>
</p:tagLst>
</file>

<file path=ppt/tags/tag16.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7.xml><?xml version="1.0" encoding="utf-8"?>
<p:tagLst xmlns:a="http://schemas.openxmlformats.org/drawingml/2006/main" xmlns:r="http://schemas.openxmlformats.org/officeDocument/2006/relationships" xmlns:p="http://schemas.openxmlformats.org/presentationml/2006/main">
  <p:tag name="BB_DELETETEXT" val="YES"/>
</p:tagLst>
</file>

<file path=ppt/tags/tag18.xml><?xml version="1.0" encoding="utf-8"?>
<p:tagLst xmlns:a="http://schemas.openxmlformats.org/drawingml/2006/main" xmlns:r="http://schemas.openxmlformats.org/officeDocument/2006/relationships" xmlns:p="http://schemas.openxmlformats.org/presentationml/2006/main">
  <p:tag name="BB_DELETETEXT" val="YES"/>
</p:tagLst>
</file>

<file path=ppt/tags/tag19.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BB_DELETETEXT" val="YES"/>
</p:tagLst>
</file>

<file path=ppt/tags/tag20.xml><?xml version="1.0" encoding="utf-8"?>
<p:tagLst xmlns:a="http://schemas.openxmlformats.org/drawingml/2006/main" xmlns:r="http://schemas.openxmlformats.org/officeDocument/2006/relationships" xmlns:p="http://schemas.openxmlformats.org/presentationml/2006/main">
  <p:tag name="BB_DELETETEXT" val="YES"/>
</p:tagLst>
</file>

<file path=ppt/tags/tag21.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2.xml><?xml version="1.0" encoding="utf-8"?>
<p:tagLst xmlns:a="http://schemas.openxmlformats.org/drawingml/2006/main" xmlns:r="http://schemas.openxmlformats.org/officeDocument/2006/relationships" xmlns:p="http://schemas.openxmlformats.org/presentationml/2006/main">
  <p:tag name="BB_DELETETEXT" val="YES"/>
</p:tagLst>
</file>

<file path=ppt/tags/tag23.xml><?xml version="1.0" encoding="utf-8"?>
<p:tagLst xmlns:a="http://schemas.openxmlformats.org/drawingml/2006/main" xmlns:r="http://schemas.openxmlformats.org/officeDocument/2006/relationships" xmlns:p="http://schemas.openxmlformats.org/presentationml/2006/main">
  <p:tag name="BB_DELETETEXT" val="YES"/>
</p:tagLst>
</file>

<file path=ppt/tags/tag24.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5.xml><?xml version="1.0" encoding="utf-8"?>
<p:tagLst xmlns:a="http://schemas.openxmlformats.org/drawingml/2006/main" xmlns:r="http://schemas.openxmlformats.org/officeDocument/2006/relationships" xmlns:p="http://schemas.openxmlformats.org/presentationml/2006/main">
  <p:tag name="BB_DELETETEXT" val="YES"/>
</p:tagLst>
</file>

<file path=ppt/tags/tag26.xml><?xml version="1.0" encoding="utf-8"?>
<p:tagLst xmlns:a="http://schemas.openxmlformats.org/drawingml/2006/main" xmlns:r="http://schemas.openxmlformats.org/officeDocument/2006/relationships" xmlns:p="http://schemas.openxmlformats.org/presentationml/2006/main">
  <p:tag name="BB_DELETETEXT" val="YES"/>
</p:tagLst>
</file>

<file path=ppt/tags/tag27.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8.xml><?xml version="1.0" encoding="utf-8"?>
<p:tagLst xmlns:a="http://schemas.openxmlformats.org/drawingml/2006/main" xmlns:r="http://schemas.openxmlformats.org/officeDocument/2006/relationships" xmlns:p="http://schemas.openxmlformats.org/presentationml/2006/main">
  <p:tag name="BB_DELETETEXT" val="YES"/>
</p:tagLst>
</file>

<file path=ppt/tags/tag29.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30.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1.xml><?xml version="1.0" encoding="utf-8"?>
<p:tagLst xmlns:a="http://schemas.openxmlformats.org/drawingml/2006/main" xmlns:r="http://schemas.openxmlformats.org/officeDocument/2006/relationships" xmlns:p="http://schemas.openxmlformats.org/presentationml/2006/main">
  <p:tag name="BB_DELETETEXT" val="YES"/>
</p:tagLst>
</file>

<file path=ppt/tags/tag32.xml><?xml version="1.0" encoding="utf-8"?>
<p:tagLst xmlns:a="http://schemas.openxmlformats.org/drawingml/2006/main" xmlns:r="http://schemas.openxmlformats.org/officeDocument/2006/relationships" xmlns:p="http://schemas.openxmlformats.org/presentationml/2006/main">
  <p:tag name="BB_DELETETEXT" val="YES"/>
</p:tagLst>
</file>

<file path=ppt/tags/tag33.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4.xml><?xml version="1.0" encoding="utf-8"?>
<p:tagLst xmlns:a="http://schemas.openxmlformats.org/drawingml/2006/main" xmlns:r="http://schemas.openxmlformats.org/officeDocument/2006/relationships" xmlns:p="http://schemas.openxmlformats.org/presentationml/2006/main">
  <p:tag name="BB_DELETETEXT" val="YES"/>
</p:tagLst>
</file>

<file path=ppt/tags/tag35.xml><?xml version="1.0" encoding="utf-8"?>
<p:tagLst xmlns:a="http://schemas.openxmlformats.org/drawingml/2006/main" xmlns:r="http://schemas.openxmlformats.org/officeDocument/2006/relationships" xmlns:p="http://schemas.openxmlformats.org/presentationml/2006/main">
  <p:tag name="BB_DELETETEXT" val="YES"/>
</p:tagLst>
</file>

<file path=ppt/tags/tag36.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7.xml><?xml version="1.0" encoding="utf-8"?>
<p:tagLst xmlns:a="http://schemas.openxmlformats.org/drawingml/2006/main" xmlns:r="http://schemas.openxmlformats.org/officeDocument/2006/relationships" xmlns:p="http://schemas.openxmlformats.org/presentationml/2006/main">
  <p:tag name="BB_DELETETEXT" val="YES"/>
</p:tagLst>
</file>

<file path=ppt/tags/tag38.xml><?xml version="1.0" encoding="utf-8"?>
<p:tagLst xmlns:a="http://schemas.openxmlformats.org/drawingml/2006/main" xmlns:r="http://schemas.openxmlformats.org/officeDocument/2006/relationships" xmlns:p="http://schemas.openxmlformats.org/presentationml/2006/main">
  <p:tag name="BB_DELETETEXT" val="YES"/>
</p:tagLst>
</file>

<file path=ppt/tags/tag39.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40.xml><?xml version="1.0" encoding="utf-8"?>
<p:tagLst xmlns:a="http://schemas.openxmlformats.org/drawingml/2006/main" xmlns:r="http://schemas.openxmlformats.org/officeDocument/2006/relationships" xmlns:p="http://schemas.openxmlformats.org/presentationml/2006/main">
  <p:tag name="BB_DELETETEXT" val="YES"/>
</p:tagLst>
</file>

<file path=ppt/tags/tag41.xml><?xml version="1.0" encoding="utf-8"?>
<p:tagLst xmlns:a="http://schemas.openxmlformats.org/drawingml/2006/main" xmlns:r="http://schemas.openxmlformats.org/officeDocument/2006/relationships" xmlns:p="http://schemas.openxmlformats.org/presentationml/2006/main">
  <p:tag name="BB_DELETETEXT" val="YES"/>
</p:tagLst>
</file>

<file path=ppt/tags/tag5.xml><?xml version="1.0" encoding="utf-8"?>
<p:tagLst xmlns:a="http://schemas.openxmlformats.org/drawingml/2006/main" xmlns:r="http://schemas.openxmlformats.org/officeDocument/2006/relationships" xmlns:p="http://schemas.openxmlformats.org/presentationml/2006/main">
  <p:tag name="BB_DELETETEXT" val="YES"/>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BB_DELETETEXT" val="YES"/>
</p:tagLst>
</file>

<file path=ppt/tags/tag9.xml><?xml version="1.0" encoding="utf-8"?>
<p:tagLst xmlns:a="http://schemas.openxmlformats.org/drawingml/2006/main" xmlns:r="http://schemas.openxmlformats.org/officeDocument/2006/relationships" xmlns:p="http://schemas.openxmlformats.org/presentationml/2006/main">
  <p:tag name="BB_DELETETEXT"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3839</Words>
  <Application>Microsoft Office PowerPoint</Application>
  <PresentationFormat>Widescreen</PresentationFormat>
  <Paragraphs>404</Paragraphs>
  <Slides>56</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Calibri</vt:lpstr>
      <vt:lpstr>Calibri Light</vt:lpstr>
      <vt:lpstr>Euphemia</vt:lpstr>
      <vt:lpstr>Georgia</vt:lpstr>
      <vt:lpstr>Helvetica Neue</vt:lpstr>
      <vt:lpstr>Open Sans</vt:lpstr>
      <vt:lpstr>Plantagenet Cherokee</vt:lpstr>
      <vt:lpstr>Roboto</vt:lpstr>
      <vt:lpstr>Symbol</vt:lpstr>
      <vt:lpstr>Wingdings</vt:lpstr>
      <vt:lpstr>Office Theme</vt:lpstr>
      <vt:lpstr>PowerPoint Presentation</vt:lpstr>
      <vt:lpstr>Principles &amp; Definitions</vt:lpstr>
      <vt:lpstr>Agenda </vt:lpstr>
      <vt:lpstr>Definitions</vt:lpstr>
      <vt:lpstr>Personal Data</vt:lpstr>
      <vt:lpstr>Personal data</vt:lpstr>
      <vt:lpstr>SENSITIVE DATA</vt:lpstr>
      <vt:lpstr>Special categories ("sensitive data")</vt:lpstr>
      <vt:lpstr>Processing of special categories "Sensitive data"</vt:lpstr>
      <vt:lpstr>PROCESSING</vt:lpstr>
      <vt:lpstr>Pretty much everything is "processing"</vt:lpstr>
      <vt:lpstr>Anonymization</vt:lpstr>
      <vt:lpstr>Where does anonymisation start and end?</vt:lpstr>
      <vt:lpstr>Anonymous or pseudonymous data?</vt:lpstr>
      <vt:lpstr>The GDPR introduces a new concept "Pseudonymous data"</vt:lpstr>
      <vt:lpstr>GDPR encourages “pseudonymisation” of personal data</vt:lpstr>
      <vt:lpstr>CONTROLLER</vt:lpstr>
      <vt:lpstr>Data controller</vt:lpstr>
      <vt:lpstr>General obligations</vt:lpstr>
      <vt:lpstr>PROCESSOR</vt:lpstr>
      <vt:lpstr>What is a data processor?</vt:lpstr>
      <vt:lpstr>Processor's obligations</vt:lpstr>
      <vt:lpstr>JOINT CONTROLLER</vt:lpstr>
      <vt:lpstr>Joint controller</vt:lpstr>
      <vt:lpstr>Principles</vt:lpstr>
      <vt:lpstr>General principles of processing </vt:lpstr>
      <vt:lpstr>Why do we need principles?</vt:lpstr>
      <vt:lpstr>Purpose limitation &amp; data minimazation</vt:lpstr>
      <vt:lpstr>Article 5: data management and data minimisation</vt:lpstr>
      <vt:lpstr>Purpose limitation is a key GDPR provision - Art. 6(4)</vt:lpstr>
      <vt:lpstr>Data protection to be embedded into processing operations at project initiation and go-live stages</vt:lpstr>
      <vt:lpstr>Privacy by design - controllers</vt:lpstr>
      <vt:lpstr>Accountability (Article 30, 35 - &amp; dpia)</vt:lpstr>
      <vt:lpstr>Accountability is written into GDPR as a legal obligation</vt:lpstr>
      <vt:lpstr>The Principle of Accountability</vt:lpstr>
      <vt:lpstr>Accountability - GDPR reversed the burden of proof </vt:lpstr>
      <vt:lpstr>A word on terms </vt:lpstr>
      <vt:lpstr>Documentation is key for accountability</vt:lpstr>
      <vt:lpstr>What are DPIAs? (1) </vt:lpstr>
      <vt:lpstr>What are DPIAs? (2) </vt:lpstr>
      <vt:lpstr>Core elements of DPIA</vt:lpstr>
      <vt:lpstr>When are DPIAs needed? (1)</vt:lpstr>
      <vt:lpstr>   When are DPIAs needed? (2) </vt:lpstr>
      <vt:lpstr>When are DPIAs needed? (3) – Art. 29 WP additional groups </vt:lpstr>
      <vt:lpstr>When are DPIAs [not] needed? (4) </vt:lpstr>
      <vt:lpstr>Process – Article 35</vt:lpstr>
      <vt:lpstr>What should be assessed?</vt:lpstr>
      <vt:lpstr>DATA BREACHES</vt:lpstr>
      <vt:lpstr>Data breach definition</vt:lpstr>
      <vt:lpstr>Data breach notification under GDPR (1) – DPA </vt:lpstr>
      <vt:lpstr>Not notifying could be costly (source: NYT 8.9.)</vt:lpstr>
      <vt:lpstr>Data breach notification under GDPR (2) – Individuals</vt:lpstr>
      <vt:lpstr>Is lack of resources a good reason not to follow DP law? </vt:lpstr>
      <vt:lpstr>Activity</vt:lpstr>
      <vt:lpstr>Let's discuss the judgement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2022-09-13T14:29:10Z</dcterms:created>
  <dcterms:modified xsi:type="dcterms:W3CDTF">2022-09-13T14:29:48Z</dcterms:modified>
</cp:coreProperties>
</file>