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195" r:id="rId3"/>
    <p:sldId id="2321" r:id="rId4"/>
    <p:sldId id="2322" r:id="rId5"/>
    <p:sldId id="2193" r:id="rId6"/>
    <p:sldId id="2323" r:id="rId7"/>
    <p:sldId id="2320" r:id="rId8"/>
    <p:sldId id="2324" r:id="rId9"/>
    <p:sldId id="2325" r:id="rId10"/>
    <p:sldId id="2194" r:id="rId11"/>
    <p:sldId id="2196" r:id="rId12"/>
    <p:sldId id="2215" r:id="rId13"/>
    <p:sldId id="2216" r:id="rId14"/>
    <p:sldId id="2218" r:id="rId15"/>
    <p:sldId id="579" r:id="rId16"/>
    <p:sldId id="449" r:id="rId17"/>
    <p:sldId id="2221" r:id="rId18"/>
    <p:sldId id="2222" r:id="rId19"/>
    <p:sldId id="2331" r:id="rId20"/>
    <p:sldId id="474" r:id="rId21"/>
    <p:sldId id="475" r:id="rId22"/>
    <p:sldId id="473" r:id="rId23"/>
    <p:sldId id="2223" r:id="rId24"/>
    <p:sldId id="2333" r:id="rId25"/>
    <p:sldId id="2332" r:id="rId26"/>
    <p:sldId id="2336" r:id="rId27"/>
    <p:sldId id="2337" r:id="rId28"/>
    <p:sldId id="2335" r:id="rId29"/>
    <p:sldId id="2334" r:id="rId30"/>
    <p:sldId id="2338" r:id="rId31"/>
    <p:sldId id="2330" r:id="rId32"/>
    <p:sldId id="2340" r:id="rId33"/>
    <p:sldId id="2197" r:id="rId34"/>
    <p:sldId id="376" r:id="rId35"/>
    <p:sldId id="2339" r:id="rId36"/>
    <p:sldId id="2341" r:id="rId37"/>
    <p:sldId id="2329" r:id="rId38"/>
    <p:sldId id="945" r:id="rId39"/>
    <p:sldId id="946" r:id="rId40"/>
    <p:sldId id="947" r:id="rId41"/>
    <p:sldId id="948" r:id="rId42"/>
    <p:sldId id="954" r:id="rId43"/>
    <p:sldId id="509" r:id="rId44"/>
    <p:sldId id="950" r:id="rId45"/>
    <p:sldId id="493" r:id="rId46"/>
    <p:sldId id="2199" r:id="rId4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9055C-35C0-42D8-A1E2-C00E07149CB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643339FE-1AAF-422E-A382-AE13ACE30FFC}">
      <dgm:prSet phldrT="[Text]" custT="1"/>
      <dgm:spPr>
        <a:solidFill>
          <a:schemeClr val="accent2"/>
        </a:solidFill>
        <a:ln>
          <a:solidFill>
            <a:schemeClr val="tx1"/>
          </a:solidFill>
        </a:ln>
      </dgm:spPr>
      <dgm:t>
        <a:bodyPr/>
        <a:lstStyle/>
        <a:p>
          <a:r>
            <a:rPr lang="en-GB" sz="2400" noProof="0" dirty="0">
              <a:solidFill>
                <a:schemeClr val="bg1"/>
              </a:solidFill>
            </a:rPr>
            <a:t>Contracts with Privacy Shield</a:t>
          </a:r>
        </a:p>
      </dgm:t>
    </dgm:pt>
    <dgm:pt modelId="{B44F71B3-E6BF-4C16-8077-B51D8EDD6C2E}" type="parTrans" cxnId="{622EAE01-2065-4189-8FE2-1B279617E052}">
      <dgm:prSet/>
      <dgm:spPr/>
      <dgm:t>
        <a:bodyPr/>
        <a:lstStyle/>
        <a:p>
          <a:endParaRPr lang="en-GB"/>
        </a:p>
      </dgm:t>
    </dgm:pt>
    <dgm:pt modelId="{0F32CDFD-76BE-4936-A65A-3625E065809A}" type="sibTrans" cxnId="{622EAE01-2065-4189-8FE2-1B279617E052}">
      <dgm:prSet/>
      <dgm:spPr/>
      <dgm:t>
        <a:bodyPr/>
        <a:lstStyle/>
        <a:p>
          <a:endParaRPr lang="en-GB"/>
        </a:p>
      </dgm:t>
    </dgm:pt>
    <dgm:pt modelId="{4197DAF3-E781-4D55-99AB-39721E99F1F6}">
      <dgm:prSet phldrT="[Text]" custT="1"/>
      <dgm:spPr>
        <a:solidFill>
          <a:schemeClr val="accent2"/>
        </a:solidFill>
        <a:ln>
          <a:solidFill>
            <a:schemeClr val="tx1"/>
          </a:solidFill>
        </a:ln>
      </dgm:spPr>
      <dgm:t>
        <a:bodyPr/>
        <a:lstStyle/>
        <a:p>
          <a:r>
            <a:rPr lang="en-GB" sz="2400" noProof="0" dirty="0">
              <a:solidFill>
                <a:schemeClr val="bg1"/>
              </a:solidFill>
            </a:rPr>
            <a:t>Transfer impact assessment</a:t>
          </a:r>
        </a:p>
      </dgm:t>
    </dgm:pt>
    <dgm:pt modelId="{CFC6F3E9-A880-4025-825A-659296656E0E}" type="parTrans" cxnId="{4F450B23-287C-4C1D-821C-B9CB68F41E09}">
      <dgm:prSet/>
      <dgm:spPr/>
      <dgm:t>
        <a:bodyPr/>
        <a:lstStyle/>
        <a:p>
          <a:endParaRPr lang="en-GB"/>
        </a:p>
      </dgm:t>
    </dgm:pt>
    <dgm:pt modelId="{E9735DFE-B232-4399-AAE7-42E844723956}" type="sibTrans" cxnId="{4F450B23-287C-4C1D-821C-B9CB68F41E09}">
      <dgm:prSet/>
      <dgm:spPr/>
      <dgm:t>
        <a:bodyPr/>
        <a:lstStyle/>
        <a:p>
          <a:endParaRPr lang="en-GB"/>
        </a:p>
      </dgm:t>
    </dgm:pt>
    <dgm:pt modelId="{AA2F64A2-76AC-48DE-85AE-90C4C10DC8D6}">
      <dgm:prSet phldrT="[Text]" custT="1"/>
      <dgm:spPr>
        <a:noFill/>
        <a:ln>
          <a:solidFill>
            <a:schemeClr val="tx1">
              <a:alpha val="90000"/>
            </a:schemeClr>
          </a:solidFill>
        </a:ln>
      </dgm:spPr>
      <dgm:t>
        <a:bodyPr/>
        <a:lstStyle/>
        <a:p>
          <a:pPr>
            <a:buFont typeface="Wingdings" panose="05000000000000000000" pitchFamily="2" charset="2"/>
            <a:buChar char="§"/>
          </a:pPr>
          <a:r>
            <a:rPr lang="en-GB" sz="1800" noProof="0" dirty="0">
              <a:solidFill>
                <a:schemeClr val="tx1"/>
              </a:solidFill>
            </a:rPr>
            <a:t>Analysis of public authority access</a:t>
          </a:r>
          <a:endParaRPr lang="en-GB" sz="1800" noProof="0" dirty="0"/>
        </a:p>
      </dgm:t>
    </dgm:pt>
    <dgm:pt modelId="{0869C1A6-1783-45CF-9574-ADB9618BC77A}" type="parTrans" cxnId="{A6D65FBA-1CF0-48FE-A8A4-44985BDE80F5}">
      <dgm:prSet/>
      <dgm:spPr/>
      <dgm:t>
        <a:bodyPr/>
        <a:lstStyle/>
        <a:p>
          <a:endParaRPr lang="en-GB"/>
        </a:p>
      </dgm:t>
    </dgm:pt>
    <dgm:pt modelId="{877068AF-9B0F-42C4-9659-EADB2CA0049B}" type="sibTrans" cxnId="{A6D65FBA-1CF0-48FE-A8A4-44985BDE80F5}">
      <dgm:prSet/>
      <dgm:spPr/>
      <dgm:t>
        <a:bodyPr/>
        <a:lstStyle/>
        <a:p>
          <a:endParaRPr lang="en-GB"/>
        </a:p>
      </dgm:t>
    </dgm:pt>
    <dgm:pt modelId="{2469AEBC-77C7-4944-BA68-3C49A7129E2B}">
      <dgm:prSet phldrT="[Text]" custT="1"/>
      <dgm:spPr>
        <a:noFill/>
        <a:ln>
          <a:solidFill>
            <a:schemeClr val="tx1">
              <a:alpha val="90000"/>
            </a:schemeClr>
          </a:solidFill>
        </a:ln>
      </dgm:spPr>
      <dgm:t>
        <a:bodyPr/>
        <a:lstStyle/>
        <a:p>
          <a:pPr>
            <a:buFont typeface="Wingdings" panose="05000000000000000000" pitchFamily="2" charset="2"/>
            <a:buChar char="§"/>
          </a:pPr>
          <a:r>
            <a:rPr lang="en-GB" sz="1800" noProof="0" dirty="0">
              <a:solidFill>
                <a:schemeClr val="tx1"/>
              </a:solidFill>
            </a:rPr>
            <a:t>Analyse and identify</a:t>
          </a:r>
          <a:endParaRPr lang="en-GB" sz="1800" noProof="0" dirty="0"/>
        </a:p>
      </dgm:t>
    </dgm:pt>
    <dgm:pt modelId="{204813E9-B9A9-4606-BDC3-CE4C0B0652F9}" type="sibTrans" cxnId="{BF82B72C-DA8E-41DD-9D67-DEE52D074FB2}">
      <dgm:prSet/>
      <dgm:spPr/>
      <dgm:t>
        <a:bodyPr/>
        <a:lstStyle/>
        <a:p>
          <a:endParaRPr lang="en-GB"/>
        </a:p>
      </dgm:t>
    </dgm:pt>
    <dgm:pt modelId="{5C5E42B8-6168-4D43-9BDA-2C7B1B655234}" type="parTrans" cxnId="{BF82B72C-DA8E-41DD-9D67-DEE52D074FB2}">
      <dgm:prSet/>
      <dgm:spPr/>
      <dgm:t>
        <a:bodyPr/>
        <a:lstStyle/>
        <a:p>
          <a:endParaRPr lang="en-GB"/>
        </a:p>
      </dgm:t>
    </dgm:pt>
    <dgm:pt modelId="{19F55673-0764-4D84-B138-6FBFD25CF937}">
      <dgm:prSet custT="1"/>
      <dgm:spPr>
        <a:noFill/>
        <a:ln>
          <a:solidFill>
            <a:schemeClr val="tx1">
              <a:alpha val="90000"/>
            </a:schemeClr>
          </a:solidFill>
        </a:ln>
      </dgm:spPr>
      <dgm:t>
        <a:bodyPr/>
        <a:lstStyle/>
        <a:p>
          <a:pPr>
            <a:buFont typeface="Wingdings" panose="05000000000000000000" pitchFamily="2" charset="2"/>
            <a:buChar char="§"/>
          </a:pPr>
          <a:r>
            <a:rPr lang="en-GB" sz="1800" noProof="0" dirty="0">
              <a:solidFill>
                <a:schemeClr val="tx1"/>
              </a:solidFill>
            </a:rPr>
            <a:t>Stop transfers</a:t>
          </a:r>
        </a:p>
      </dgm:t>
    </dgm:pt>
    <dgm:pt modelId="{113AA718-466B-46A9-BC7A-82361C64E145}" type="parTrans" cxnId="{AF88E25A-0AEA-4B26-B0B9-E558B2D3CB9D}">
      <dgm:prSet/>
      <dgm:spPr/>
      <dgm:t>
        <a:bodyPr/>
        <a:lstStyle/>
        <a:p>
          <a:endParaRPr lang="en-GB"/>
        </a:p>
      </dgm:t>
    </dgm:pt>
    <dgm:pt modelId="{93B7F401-5713-43BD-B4E9-5D8B875AA762}" type="sibTrans" cxnId="{AF88E25A-0AEA-4B26-B0B9-E558B2D3CB9D}">
      <dgm:prSet/>
      <dgm:spPr/>
      <dgm:t>
        <a:bodyPr/>
        <a:lstStyle/>
        <a:p>
          <a:endParaRPr lang="en-GB"/>
        </a:p>
      </dgm:t>
    </dgm:pt>
    <dgm:pt modelId="{B8A7A43C-B62A-4C2D-AAAE-303FC0ED2C3A}">
      <dgm:prSet custT="1"/>
      <dgm:spPr>
        <a:noFill/>
        <a:ln>
          <a:solidFill>
            <a:schemeClr val="tx1">
              <a:alpha val="90000"/>
            </a:schemeClr>
          </a:solidFill>
        </a:ln>
      </dgm:spPr>
      <dgm:t>
        <a:bodyPr/>
        <a:lstStyle/>
        <a:p>
          <a:pPr>
            <a:buFont typeface="Wingdings" panose="05000000000000000000" pitchFamily="2" charset="2"/>
            <a:buChar char="§"/>
          </a:pPr>
          <a:r>
            <a:rPr lang="en-GB" sz="1800" noProof="0" dirty="0">
              <a:solidFill>
                <a:schemeClr val="tx1"/>
              </a:solidFill>
            </a:rPr>
            <a:t>Replace wording</a:t>
          </a:r>
        </a:p>
      </dgm:t>
    </dgm:pt>
    <dgm:pt modelId="{A1426DA1-DAAC-4F69-84EF-D3CE271A008F}" type="parTrans" cxnId="{B3C0EE0E-A92A-4671-8197-D0D323E58213}">
      <dgm:prSet/>
      <dgm:spPr/>
      <dgm:t>
        <a:bodyPr/>
        <a:lstStyle/>
        <a:p>
          <a:endParaRPr lang="en-GB"/>
        </a:p>
      </dgm:t>
    </dgm:pt>
    <dgm:pt modelId="{A103F711-0C42-48F3-B4E7-C9A6E3E03E0F}" type="sibTrans" cxnId="{B3C0EE0E-A92A-4671-8197-D0D323E58213}">
      <dgm:prSet/>
      <dgm:spPr/>
      <dgm:t>
        <a:bodyPr/>
        <a:lstStyle/>
        <a:p>
          <a:endParaRPr lang="en-GB"/>
        </a:p>
      </dgm:t>
    </dgm:pt>
    <dgm:pt modelId="{FC17284A-7353-49C9-8C0E-A02BB8571C81}">
      <dgm:prSet custT="1"/>
      <dgm:spPr>
        <a:noFill/>
        <a:ln>
          <a:solidFill>
            <a:schemeClr val="tx1">
              <a:alpha val="90000"/>
            </a:schemeClr>
          </a:solidFill>
        </a:ln>
      </dgm:spPr>
      <dgm:t>
        <a:bodyPr/>
        <a:lstStyle/>
        <a:p>
          <a:pPr>
            <a:buFont typeface="Wingdings" panose="05000000000000000000" pitchFamily="2" charset="2"/>
            <a:buChar char="§"/>
          </a:pPr>
          <a:r>
            <a:rPr lang="en-GB" sz="1800" noProof="0" dirty="0">
              <a:solidFill>
                <a:schemeClr val="tx1"/>
              </a:solidFill>
            </a:rPr>
            <a:t>Safeguards</a:t>
          </a:r>
        </a:p>
      </dgm:t>
    </dgm:pt>
    <dgm:pt modelId="{0605168A-C559-4B08-B8C3-51010F651FE9}" type="parTrans" cxnId="{F82E6A64-A666-44E9-AD7B-5BB3362EF330}">
      <dgm:prSet/>
      <dgm:spPr/>
      <dgm:t>
        <a:bodyPr/>
        <a:lstStyle/>
        <a:p>
          <a:endParaRPr lang="en-GB"/>
        </a:p>
      </dgm:t>
    </dgm:pt>
    <dgm:pt modelId="{75E72565-BA7F-441B-83B9-915EC1CFF6FB}" type="sibTrans" cxnId="{F82E6A64-A666-44E9-AD7B-5BB3362EF330}">
      <dgm:prSet/>
      <dgm:spPr/>
      <dgm:t>
        <a:bodyPr/>
        <a:lstStyle/>
        <a:p>
          <a:endParaRPr lang="en-GB"/>
        </a:p>
      </dgm:t>
    </dgm:pt>
    <dgm:pt modelId="{1C93BB5C-A0CB-4F22-966A-62B0F93A89C4}">
      <dgm:prSet custT="1"/>
      <dgm:spPr>
        <a:noFill/>
        <a:ln>
          <a:solidFill>
            <a:schemeClr val="tx1">
              <a:alpha val="90000"/>
            </a:schemeClr>
          </a:solidFill>
        </a:ln>
      </dgm:spPr>
      <dgm:t>
        <a:bodyPr/>
        <a:lstStyle/>
        <a:p>
          <a:pPr>
            <a:buFont typeface="Wingdings" panose="05000000000000000000" pitchFamily="2" charset="2"/>
            <a:buChar char="§"/>
          </a:pPr>
          <a:r>
            <a:rPr lang="en-GB" sz="1600" noProof="0" dirty="0">
              <a:solidFill>
                <a:schemeClr val="tx1"/>
              </a:solidFill>
            </a:rPr>
            <a:t>Technical: encryption, pseudonymisation, restricted remote access</a:t>
          </a:r>
        </a:p>
      </dgm:t>
    </dgm:pt>
    <dgm:pt modelId="{1247A935-61CD-40FB-91A7-74D28D30C459}" type="parTrans" cxnId="{E19EDE22-5F7E-4AAD-84D6-FF777594712E}">
      <dgm:prSet/>
      <dgm:spPr/>
      <dgm:t>
        <a:bodyPr/>
        <a:lstStyle/>
        <a:p>
          <a:endParaRPr lang="en-GB"/>
        </a:p>
      </dgm:t>
    </dgm:pt>
    <dgm:pt modelId="{2942F971-D908-4D55-901A-BAD8222B4DA1}" type="sibTrans" cxnId="{E19EDE22-5F7E-4AAD-84D6-FF777594712E}">
      <dgm:prSet/>
      <dgm:spPr/>
      <dgm:t>
        <a:bodyPr/>
        <a:lstStyle/>
        <a:p>
          <a:endParaRPr lang="en-GB"/>
        </a:p>
      </dgm:t>
    </dgm:pt>
    <dgm:pt modelId="{28DDE924-4323-4D56-A4CE-D0541795C70F}">
      <dgm:prSet custT="1"/>
      <dgm:spPr>
        <a:noFill/>
        <a:ln>
          <a:solidFill>
            <a:schemeClr val="tx1">
              <a:alpha val="90000"/>
            </a:schemeClr>
          </a:solidFill>
        </a:ln>
      </dgm:spPr>
      <dgm:t>
        <a:bodyPr/>
        <a:lstStyle/>
        <a:p>
          <a:pPr>
            <a:buFont typeface="Wingdings" panose="05000000000000000000" pitchFamily="2" charset="2"/>
            <a:buChar char="§"/>
          </a:pPr>
          <a:r>
            <a:rPr lang="en-GB" sz="1800" noProof="0" dirty="0">
              <a:solidFill>
                <a:schemeClr val="tx1"/>
              </a:solidFill>
            </a:rPr>
            <a:t>Other safeguards?</a:t>
          </a:r>
        </a:p>
      </dgm:t>
    </dgm:pt>
    <dgm:pt modelId="{5D135A22-D1CF-4EAF-A6C0-B12024C2CA66}" type="parTrans" cxnId="{6B403C25-89D7-42E0-A2F1-24791DB3C8CA}">
      <dgm:prSet/>
      <dgm:spPr/>
      <dgm:t>
        <a:bodyPr/>
        <a:lstStyle/>
        <a:p>
          <a:endParaRPr lang="en-GB"/>
        </a:p>
      </dgm:t>
    </dgm:pt>
    <dgm:pt modelId="{81B20E9F-6A16-4433-B97F-93F8D7863B84}" type="sibTrans" cxnId="{6B403C25-89D7-42E0-A2F1-24791DB3C8CA}">
      <dgm:prSet/>
      <dgm:spPr/>
      <dgm:t>
        <a:bodyPr/>
        <a:lstStyle/>
        <a:p>
          <a:endParaRPr lang="en-GB"/>
        </a:p>
      </dgm:t>
    </dgm:pt>
    <dgm:pt modelId="{5C5A2213-9571-4085-8C6C-047E22444F96}" type="pres">
      <dgm:prSet presAssocID="{6299055C-35C0-42D8-A1E2-C00E07149CB8}" presName="Name0" presStyleCnt="0">
        <dgm:presLayoutVars>
          <dgm:dir/>
          <dgm:animLvl val="lvl"/>
          <dgm:resizeHandles val="exact"/>
        </dgm:presLayoutVars>
      </dgm:prSet>
      <dgm:spPr/>
    </dgm:pt>
    <dgm:pt modelId="{3D239C51-8D21-47DA-9DB6-0D4749D093B8}" type="pres">
      <dgm:prSet presAssocID="{643339FE-1AAF-422E-A382-AE13ACE30FFC}" presName="linNode" presStyleCnt="0"/>
      <dgm:spPr/>
    </dgm:pt>
    <dgm:pt modelId="{527D2818-4F3C-47E2-AFCF-AD3D3158B58A}" type="pres">
      <dgm:prSet presAssocID="{643339FE-1AAF-422E-A382-AE13ACE30FFC}" presName="parentText" presStyleLbl="node1" presStyleIdx="0" presStyleCnt="2" custLinFactNeighborX="0" custLinFactNeighborY="375">
        <dgm:presLayoutVars>
          <dgm:chMax val="1"/>
          <dgm:bulletEnabled val="1"/>
        </dgm:presLayoutVars>
      </dgm:prSet>
      <dgm:spPr/>
    </dgm:pt>
    <dgm:pt modelId="{2D4D5CA8-C99F-44B3-9DAC-03B70859129B}" type="pres">
      <dgm:prSet presAssocID="{643339FE-1AAF-422E-A382-AE13ACE30FFC}" presName="descendantText" presStyleLbl="alignAccFollowNode1" presStyleIdx="0" presStyleCnt="2">
        <dgm:presLayoutVars>
          <dgm:bulletEnabled val="1"/>
        </dgm:presLayoutVars>
      </dgm:prSet>
      <dgm:spPr/>
    </dgm:pt>
    <dgm:pt modelId="{6FF1DB35-80D3-49CE-853D-E8B28B664510}" type="pres">
      <dgm:prSet presAssocID="{0F32CDFD-76BE-4936-A65A-3625E065809A}" presName="sp" presStyleCnt="0"/>
      <dgm:spPr/>
    </dgm:pt>
    <dgm:pt modelId="{DC2884A2-E0D0-41C2-AC8C-52D8A0C68F5A}" type="pres">
      <dgm:prSet presAssocID="{4197DAF3-E781-4D55-99AB-39721E99F1F6}" presName="linNode" presStyleCnt="0"/>
      <dgm:spPr/>
    </dgm:pt>
    <dgm:pt modelId="{E962493B-988B-4F98-ADC6-53BC2011D755}" type="pres">
      <dgm:prSet presAssocID="{4197DAF3-E781-4D55-99AB-39721E99F1F6}" presName="parentText" presStyleLbl="node1" presStyleIdx="1" presStyleCnt="2" custLinFactNeighborX="0">
        <dgm:presLayoutVars>
          <dgm:chMax val="1"/>
          <dgm:bulletEnabled val="1"/>
        </dgm:presLayoutVars>
      </dgm:prSet>
      <dgm:spPr/>
    </dgm:pt>
    <dgm:pt modelId="{C9FBA0E7-4C75-4982-B5A6-DC9236CE76D5}" type="pres">
      <dgm:prSet presAssocID="{4197DAF3-E781-4D55-99AB-39721E99F1F6}" presName="descendantText" presStyleLbl="alignAccFollowNode1" presStyleIdx="1" presStyleCnt="2">
        <dgm:presLayoutVars>
          <dgm:bulletEnabled val="1"/>
        </dgm:presLayoutVars>
      </dgm:prSet>
      <dgm:spPr/>
    </dgm:pt>
  </dgm:ptLst>
  <dgm:cxnLst>
    <dgm:cxn modelId="{622EAE01-2065-4189-8FE2-1B279617E052}" srcId="{6299055C-35C0-42D8-A1E2-C00E07149CB8}" destId="{643339FE-1AAF-422E-A382-AE13ACE30FFC}" srcOrd="0" destOrd="0" parTransId="{B44F71B3-E6BF-4C16-8077-B51D8EDD6C2E}" sibTransId="{0F32CDFD-76BE-4936-A65A-3625E065809A}"/>
    <dgm:cxn modelId="{CC06080C-191D-4D0A-A2EF-1763D986BE29}" type="presOf" srcId="{AA2F64A2-76AC-48DE-85AE-90C4C10DC8D6}" destId="{C9FBA0E7-4C75-4982-B5A6-DC9236CE76D5}" srcOrd="0" destOrd="0" presId="urn:microsoft.com/office/officeart/2005/8/layout/vList5"/>
    <dgm:cxn modelId="{B3C0EE0E-A92A-4671-8197-D0D323E58213}" srcId="{643339FE-1AAF-422E-A382-AE13ACE30FFC}" destId="{B8A7A43C-B62A-4C2D-AAAE-303FC0ED2C3A}" srcOrd="2" destOrd="0" parTransId="{A1426DA1-DAAC-4F69-84EF-D3CE271A008F}" sibTransId="{A103F711-0C42-48F3-B4E7-C9A6E3E03E0F}"/>
    <dgm:cxn modelId="{1198A71C-1F1D-4BC5-9718-44D459B7C1D4}" type="presOf" srcId="{19F55673-0764-4D84-B138-6FBFD25CF937}" destId="{2D4D5CA8-C99F-44B3-9DAC-03B70859129B}" srcOrd="0" destOrd="1" presId="urn:microsoft.com/office/officeart/2005/8/layout/vList5"/>
    <dgm:cxn modelId="{E19EDE22-5F7E-4AAD-84D6-FF777594712E}" srcId="{FC17284A-7353-49C9-8C0E-A02BB8571C81}" destId="{1C93BB5C-A0CB-4F22-966A-62B0F93A89C4}" srcOrd="0" destOrd="0" parTransId="{1247A935-61CD-40FB-91A7-74D28D30C459}" sibTransId="{2942F971-D908-4D55-901A-BAD8222B4DA1}"/>
    <dgm:cxn modelId="{4F450B23-287C-4C1D-821C-B9CB68F41E09}" srcId="{6299055C-35C0-42D8-A1E2-C00E07149CB8}" destId="{4197DAF3-E781-4D55-99AB-39721E99F1F6}" srcOrd="1" destOrd="0" parTransId="{CFC6F3E9-A880-4025-825A-659296656E0E}" sibTransId="{E9735DFE-B232-4399-AAE7-42E844723956}"/>
    <dgm:cxn modelId="{6B403C25-89D7-42E0-A2F1-24791DB3C8CA}" srcId="{4197DAF3-E781-4D55-99AB-39721E99F1F6}" destId="{28DDE924-4323-4D56-A4CE-D0541795C70F}" srcOrd="2" destOrd="0" parTransId="{5D135A22-D1CF-4EAF-A6C0-B12024C2CA66}" sibTransId="{81B20E9F-6A16-4433-B97F-93F8D7863B84}"/>
    <dgm:cxn modelId="{BF82B72C-DA8E-41DD-9D67-DEE52D074FB2}" srcId="{643339FE-1AAF-422E-A382-AE13ACE30FFC}" destId="{2469AEBC-77C7-4944-BA68-3C49A7129E2B}" srcOrd="0" destOrd="0" parTransId="{5C5E42B8-6168-4D43-9BDA-2C7B1B655234}" sibTransId="{204813E9-B9A9-4606-BDC3-CE4C0B0652F9}"/>
    <dgm:cxn modelId="{2591C030-A731-409C-8CBF-E75DC5FF0C84}" type="presOf" srcId="{B8A7A43C-B62A-4C2D-AAAE-303FC0ED2C3A}" destId="{2D4D5CA8-C99F-44B3-9DAC-03B70859129B}" srcOrd="0" destOrd="2" presId="urn:microsoft.com/office/officeart/2005/8/layout/vList5"/>
    <dgm:cxn modelId="{B7BD1A64-4315-4D8B-A4A1-D5D099162C89}" type="presOf" srcId="{2469AEBC-77C7-4944-BA68-3C49A7129E2B}" destId="{2D4D5CA8-C99F-44B3-9DAC-03B70859129B}" srcOrd="0" destOrd="0" presId="urn:microsoft.com/office/officeart/2005/8/layout/vList5"/>
    <dgm:cxn modelId="{F82E6A64-A666-44E9-AD7B-5BB3362EF330}" srcId="{4197DAF3-E781-4D55-99AB-39721E99F1F6}" destId="{FC17284A-7353-49C9-8C0E-A02BB8571C81}" srcOrd="1" destOrd="0" parTransId="{0605168A-C559-4B08-B8C3-51010F651FE9}" sibTransId="{75E72565-BA7F-441B-83B9-915EC1CFF6FB}"/>
    <dgm:cxn modelId="{4E252567-A8F9-431D-BCB4-5C1FCB0BC99F}" type="presOf" srcId="{643339FE-1AAF-422E-A382-AE13ACE30FFC}" destId="{527D2818-4F3C-47E2-AFCF-AD3D3158B58A}" srcOrd="0" destOrd="0" presId="urn:microsoft.com/office/officeart/2005/8/layout/vList5"/>
    <dgm:cxn modelId="{AF88E25A-0AEA-4B26-B0B9-E558B2D3CB9D}" srcId="{643339FE-1AAF-422E-A382-AE13ACE30FFC}" destId="{19F55673-0764-4D84-B138-6FBFD25CF937}" srcOrd="1" destOrd="0" parTransId="{113AA718-466B-46A9-BC7A-82361C64E145}" sibTransId="{93B7F401-5713-43BD-B4E9-5D8B875AA762}"/>
    <dgm:cxn modelId="{D8602794-7327-4F15-9208-E3F2D78A4562}" type="presOf" srcId="{FC17284A-7353-49C9-8C0E-A02BB8571C81}" destId="{C9FBA0E7-4C75-4982-B5A6-DC9236CE76D5}" srcOrd="0" destOrd="1" presId="urn:microsoft.com/office/officeart/2005/8/layout/vList5"/>
    <dgm:cxn modelId="{99E743AF-1382-4D5E-A3A1-FBE5FE28D3FA}" type="presOf" srcId="{1C93BB5C-A0CB-4F22-966A-62B0F93A89C4}" destId="{C9FBA0E7-4C75-4982-B5A6-DC9236CE76D5}" srcOrd="0" destOrd="2" presId="urn:microsoft.com/office/officeart/2005/8/layout/vList5"/>
    <dgm:cxn modelId="{A6D65FBA-1CF0-48FE-A8A4-44985BDE80F5}" srcId="{4197DAF3-E781-4D55-99AB-39721E99F1F6}" destId="{AA2F64A2-76AC-48DE-85AE-90C4C10DC8D6}" srcOrd="0" destOrd="0" parTransId="{0869C1A6-1783-45CF-9574-ADB9618BC77A}" sibTransId="{877068AF-9B0F-42C4-9659-EADB2CA0049B}"/>
    <dgm:cxn modelId="{4FE7A3CC-7FA1-48BC-B8C9-26263D8AA3F0}" type="presOf" srcId="{28DDE924-4323-4D56-A4CE-D0541795C70F}" destId="{C9FBA0E7-4C75-4982-B5A6-DC9236CE76D5}" srcOrd="0" destOrd="3" presId="urn:microsoft.com/office/officeart/2005/8/layout/vList5"/>
    <dgm:cxn modelId="{4DAA1BE9-D1E3-42F7-9BA6-F9E8C5AE85C1}" type="presOf" srcId="{4197DAF3-E781-4D55-99AB-39721E99F1F6}" destId="{E962493B-988B-4F98-ADC6-53BC2011D755}" srcOrd="0" destOrd="0" presId="urn:microsoft.com/office/officeart/2005/8/layout/vList5"/>
    <dgm:cxn modelId="{DC5608EB-09F1-416A-B97E-55077C1FBF7F}" type="presOf" srcId="{6299055C-35C0-42D8-A1E2-C00E07149CB8}" destId="{5C5A2213-9571-4085-8C6C-047E22444F96}" srcOrd="0" destOrd="0" presId="urn:microsoft.com/office/officeart/2005/8/layout/vList5"/>
    <dgm:cxn modelId="{1B955354-5DF1-48B4-9929-F7CE354B14CD}" type="presParOf" srcId="{5C5A2213-9571-4085-8C6C-047E22444F96}" destId="{3D239C51-8D21-47DA-9DB6-0D4749D093B8}" srcOrd="0" destOrd="0" presId="urn:microsoft.com/office/officeart/2005/8/layout/vList5"/>
    <dgm:cxn modelId="{834EF2CB-D7FD-403F-AF27-285B4219783F}" type="presParOf" srcId="{3D239C51-8D21-47DA-9DB6-0D4749D093B8}" destId="{527D2818-4F3C-47E2-AFCF-AD3D3158B58A}" srcOrd="0" destOrd="0" presId="urn:microsoft.com/office/officeart/2005/8/layout/vList5"/>
    <dgm:cxn modelId="{4BD863B2-7CA3-44D3-BD52-1E52D25F0E01}" type="presParOf" srcId="{3D239C51-8D21-47DA-9DB6-0D4749D093B8}" destId="{2D4D5CA8-C99F-44B3-9DAC-03B70859129B}" srcOrd="1" destOrd="0" presId="urn:microsoft.com/office/officeart/2005/8/layout/vList5"/>
    <dgm:cxn modelId="{6ED2CED4-E38D-4949-A992-7286CD7912B9}" type="presParOf" srcId="{5C5A2213-9571-4085-8C6C-047E22444F96}" destId="{6FF1DB35-80D3-49CE-853D-E8B28B664510}" srcOrd="1" destOrd="0" presId="urn:microsoft.com/office/officeart/2005/8/layout/vList5"/>
    <dgm:cxn modelId="{B4160865-EC9B-445B-A1BB-575676A49104}" type="presParOf" srcId="{5C5A2213-9571-4085-8C6C-047E22444F96}" destId="{DC2884A2-E0D0-41C2-AC8C-52D8A0C68F5A}" srcOrd="2" destOrd="0" presId="urn:microsoft.com/office/officeart/2005/8/layout/vList5"/>
    <dgm:cxn modelId="{CBCB230E-1EB9-4A17-B24B-FA6A5B5A40C7}" type="presParOf" srcId="{DC2884A2-E0D0-41C2-AC8C-52D8A0C68F5A}" destId="{E962493B-988B-4F98-ADC6-53BC2011D755}" srcOrd="0" destOrd="0" presId="urn:microsoft.com/office/officeart/2005/8/layout/vList5"/>
    <dgm:cxn modelId="{55D836EB-9D38-4E51-9AAA-D53B8D46A5C9}" type="presParOf" srcId="{DC2884A2-E0D0-41C2-AC8C-52D8A0C68F5A}" destId="{C9FBA0E7-4C75-4982-B5A6-DC9236CE76D5}" srcOrd="1" destOrd="0" presId="urn:microsoft.com/office/officeart/2005/8/layout/vList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9A85A-54E6-4AD1-B544-176039ACA8EA}"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fi-FI"/>
        </a:p>
      </dgm:t>
    </dgm:pt>
    <dgm:pt modelId="{19B60AB4-355B-45A5-9249-1EFB3172EC81}">
      <dgm:prSet custT="1"/>
      <dgm:spPr>
        <a:solidFill>
          <a:schemeClr val="accent2"/>
        </a:solidFill>
      </dgm:spPr>
      <dgm:t>
        <a:bodyPr/>
        <a:lstStyle/>
        <a:p>
          <a:r>
            <a:rPr lang="en-GB" sz="1600" b="0" i="1" dirty="0"/>
            <a:t>1</a:t>
          </a:r>
          <a:endParaRPr lang="fi-FI" sz="1300" dirty="0"/>
        </a:p>
      </dgm:t>
    </dgm:pt>
    <dgm:pt modelId="{78056C80-E3FD-468F-9542-3E8B41C6BFF7}" type="parTrans" cxnId="{60A0937F-A47E-4586-BD4E-63C3CA0E85E8}">
      <dgm:prSet/>
      <dgm:spPr/>
      <dgm:t>
        <a:bodyPr/>
        <a:lstStyle/>
        <a:p>
          <a:endParaRPr lang="fi-FI"/>
        </a:p>
      </dgm:t>
    </dgm:pt>
    <dgm:pt modelId="{5EAF5B75-0F77-4367-8921-8EDF4C000B10}" type="sibTrans" cxnId="{60A0937F-A47E-4586-BD4E-63C3CA0E85E8}">
      <dgm:prSet/>
      <dgm:spPr/>
      <dgm:t>
        <a:bodyPr/>
        <a:lstStyle/>
        <a:p>
          <a:endParaRPr lang="fi-FI"/>
        </a:p>
      </dgm:t>
    </dgm:pt>
    <dgm:pt modelId="{7B862079-C344-4886-B417-4BE383BECAA3}">
      <dgm:prSet custT="1"/>
      <dgm:spPr>
        <a:solidFill>
          <a:schemeClr val="accent2"/>
        </a:solidFill>
      </dgm:spPr>
      <dgm:t>
        <a:bodyPr/>
        <a:lstStyle/>
        <a:p>
          <a:r>
            <a:rPr lang="en-GB" sz="1600" b="0" i="1" dirty="0"/>
            <a:t>2</a:t>
          </a:r>
          <a:r>
            <a:rPr lang="en-GB" sz="1300" b="0" i="1" dirty="0"/>
            <a:t> </a:t>
          </a:r>
          <a:endParaRPr lang="fi-FI" sz="1300" dirty="0"/>
        </a:p>
      </dgm:t>
    </dgm:pt>
    <dgm:pt modelId="{00D1368D-846F-4C6D-882D-679923B39090}" type="parTrans" cxnId="{AC7ECE05-405B-4443-A133-C0631AC752D9}">
      <dgm:prSet/>
      <dgm:spPr/>
      <dgm:t>
        <a:bodyPr/>
        <a:lstStyle/>
        <a:p>
          <a:endParaRPr lang="fi-FI"/>
        </a:p>
      </dgm:t>
    </dgm:pt>
    <dgm:pt modelId="{0181A874-1D54-477A-AB17-73FC44D5F6BC}" type="sibTrans" cxnId="{AC7ECE05-405B-4443-A133-C0631AC752D9}">
      <dgm:prSet/>
      <dgm:spPr/>
      <dgm:t>
        <a:bodyPr/>
        <a:lstStyle/>
        <a:p>
          <a:endParaRPr lang="fi-FI"/>
        </a:p>
      </dgm:t>
    </dgm:pt>
    <dgm:pt modelId="{FB2429CB-E57A-4804-B14C-EE7F9E22FFD6}">
      <dgm:prSet/>
      <dgm:spPr/>
      <dgm:t>
        <a:bodyPr/>
        <a:lstStyle/>
        <a:p>
          <a:pPr>
            <a:buFont typeface="Wingdings" panose="05000000000000000000" pitchFamily="2" charset="2"/>
            <a:buChar char="§"/>
          </a:pPr>
          <a:r>
            <a:rPr lang="en-GB" b="0" i="1" dirty="0">
              <a:solidFill>
                <a:schemeClr val="tx2"/>
              </a:solidFill>
            </a:rPr>
            <a:t>Identify your transfer tools</a:t>
          </a:r>
          <a:endParaRPr lang="fi-FI" dirty="0">
            <a:solidFill>
              <a:schemeClr val="tx2"/>
            </a:solidFill>
          </a:endParaRPr>
        </a:p>
      </dgm:t>
    </dgm:pt>
    <dgm:pt modelId="{86F75BDE-3695-4A87-8AA9-677937547419}" type="parTrans" cxnId="{67CD5F36-19CA-4379-9248-BE28DD05067F}">
      <dgm:prSet/>
      <dgm:spPr/>
      <dgm:t>
        <a:bodyPr/>
        <a:lstStyle/>
        <a:p>
          <a:endParaRPr lang="fi-FI"/>
        </a:p>
      </dgm:t>
    </dgm:pt>
    <dgm:pt modelId="{DE82D15B-6F4D-49C4-95AE-274248B8F7B5}" type="sibTrans" cxnId="{67CD5F36-19CA-4379-9248-BE28DD05067F}">
      <dgm:prSet/>
      <dgm:spPr/>
      <dgm:t>
        <a:bodyPr/>
        <a:lstStyle/>
        <a:p>
          <a:endParaRPr lang="fi-FI"/>
        </a:p>
      </dgm:t>
    </dgm:pt>
    <dgm:pt modelId="{42C3B669-F831-4AAF-9CBE-F04AEB69DA52}">
      <dgm:prSet custT="1"/>
      <dgm:spPr>
        <a:solidFill>
          <a:schemeClr val="accent2"/>
        </a:solidFill>
      </dgm:spPr>
      <dgm:t>
        <a:bodyPr/>
        <a:lstStyle/>
        <a:p>
          <a:r>
            <a:rPr lang="en-GB" sz="1600" b="0" i="1" dirty="0"/>
            <a:t>3</a:t>
          </a:r>
          <a:r>
            <a:rPr lang="en-GB" sz="1300" b="0" i="1" dirty="0"/>
            <a:t> </a:t>
          </a:r>
          <a:endParaRPr lang="fi-FI" sz="1300" dirty="0"/>
        </a:p>
      </dgm:t>
    </dgm:pt>
    <dgm:pt modelId="{B90022D3-3ED2-40A0-9D15-A57FB49E4D17}" type="parTrans" cxnId="{A2FA11AF-E198-4223-B095-2B65A2974C89}">
      <dgm:prSet/>
      <dgm:spPr/>
      <dgm:t>
        <a:bodyPr/>
        <a:lstStyle/>
        <a:p>
          <a:endParaRPr lang="fi-FI"/>
        </a:p>
      </dgm:t>
    </dgm:pt>
    <dgm:pt modelId="{7628802E-CF9B-463D-BD83-5FC50E335D29}" type="sibTrans" cxnId="{A2FA11AF-E198-4223-B095-2B65A2974C89}">
      <dgm:prSet/>
      <dgm:spPr/>
      <dgm:t>
        <a:bodyPr/>
        <a:lstStyle/>
        <a:p>
          <a:endParaRPr lang="fi-FI"/>
        </a:p>
      </dgm:t>
    </dgm:pt>
    <dgm:pt modelId="{6EFC452A-0731-458B-A716-E65C0255FA40}">
      <dgm:prSet/>
      <dgm:spPr/>
      <dgm:t>
        <a:bodyPr/>
        <a:lstStyle/>
        <a:p>
          <a:pPr>
            <a:buFont typeface="Wingdings" panose="05000000000000000000" pitchFamily="2" charset="2"/>
            <a:buChar char="§"/>
          </a:pPr>
          <a:r>
            <a:rPr lang="en-GB" b="0" i="1" dirty="0">
              <a:solidFill>
                <a:schemeClr val="tx2"/>
              </a:solidFill>
            </a:rPr>
            <a:t>Assess Article 46 tools in the light of all circumstances</a:t>
          </a:r>
          <a:endParaRPr lang="fi-FI" dirty="0">
            <a:solidFill>
              <a:schemeClr val="tx2"/>
            </a:solidFill>
          </a:endParaRPr>
        </a:p>
      </dgm:t>
    </dgm:pt>
    <dgm:pt modelId="{6A856486-21CC-4AB2-8D7D-9D354629CBCD}" type="parTrans" cxnId="{C865FAC3-035A-4D2A-9AAE-B7BEE2DA04EC}">
      <dgm:prSet/>
      <dgm:spPr/>
      <dgm:t>
        <a:bodyPr/>
        <a:lstStyle/>
        <a:p>
          <a:endParaRPr lang="fi-FI"/>
        </a:p>
      </dgm:t>
    </dgm:pt>
    <dgm:pt modelId="{CFDA3086-F5FF-47DD-8EA8-9AFEF49734AB}" type="sibTrans" cxnId="{C865FAC3-035A-4D2A-9AAE-B7BEE2DA04EC}">
      <dgm:prSet/>
      <dgm:spPr/>
      <dgm:t>
        <a:bodyPr/>
        <a:lstStyle/>
        <a:p>
          <a:endParaRPr lang="fi-FI"/>
        </a:p>
      </dgm:t>
    </dgm:pt>
    <dgm:pt modelId="{9C923DB0-D86E-4E5E-978E-77BDEBDA7C06}">
      <dgm:prSet custT="1"/>
      <dgm:spPr>
        <a:solidFill>
          <a:schemeClr val="accent2"/>
        </a:solidFill>
      </dgm:spPr>
      <dgm:t>
        <a:bodyPr/>
        <a:lstStyle/>
        <a:p>
          <a:r>
            <a:rPr lang="en-GB" sz="1600" b="0" i="1" dirty="0"/>
            <a:t>4</a:t>
          </a:r>
          <a:endParaRPr lang="fi-FI" sz="1300" dirty="0"/>
        </a:p>
      </dgm:t>
    </dgm:pt>
    <dgm:pt modelId="{F1F42D0E-1C2C-434B-9026-037D51D2C099}" type="parTrans" cxnId="{B9B88D96-8CE1-4C61-BAB6-7A238439495C}">
      <dgm:prSet/>
      <dgm:spPr/>
      <dgm:t>
        <a:bodyPr/>
        <a:lstStyle/>
        <a:p>
          <a:endParaRPr lang="fi-FI"/>
        </a:p>
      </dgm:t>
    </dgm:pt>
    <dgm:pt modelId="{20410241-7EB6-4A87-897F-A51FB706F737}" type="sibTrans" cxnId="{B9B88D96-8CE1-4C61-BAB6-7A238439495C}">
      <dgm:prSet/>
      <dgm:spPr/>
      <dgm:t>
        <a:bodyPr/>
        <a:lstStyle/>
        <a:p>
          <a:endParaRPr lang="fi-FI"/>
        </a:p>
      </dgm:t>
    </dgm:pt>
    <dgm:pt modelId="{C18AFCEB-5BF7-44C0-AC4C-F6DE7A1F7A7F}">
      <dgm:prSet/>
      <dgm:spPr/>
      <dgm:t>
        <a:bodyPr/>
        <a:lstStyle/>
        <a:p>
          <a:pPr>
            <a:buFont typeface="Wingdings" panose="05000000000000000000" pitchFamily="2" charset="2"/>
            <a:buChar char="§"/>
          </a:pPr>
          <a:r>
            <a:rPr lang="en-GB" b="0" i="1" dirty="0">
              <a:solidFill>
                <a:schemeClr val="tx2"/>
              </a:solidFill>
            </a:rPr>
            <a:t>Supplementary measures</a:t>
          </a:r>
          <a:endParaRPr lang="fi-FI" dirty="0">
            <a:solidFill>
              <a:schemeClr val="tx2"/>
            </a:solidFill>
          </a:endParaRPr>
        </a:p>
      </dgm:t>
    </dgm:pt>
    <dgm:pt modelId="{58FFE3DE-4827-4526-8874-4DE45C87A319}" type="parTrans" cxnId="{C3BA8D61-B0B2-4342-8F75-0A9D35415433}">
      <dgm:prSet/>
      <dgm:spPr/>
      <dgm:t>
        <a:bodyPr/>
        <a:lstStyle/>
        <a:p>
          <a:endParaRPr lang="fi-FI"/>
        </a:p>
      </dgm:t>
    </dgm:pt>
    <dgm:pt modelId="{57975DB6-62E3-4A3F-A294-D37902EFE338}" type="sibTrans" cxnId="{C3BA8D61-B0B2-4342-8F75-0A9D35415433}">
      <dgm:prSet/>
      <dgm:spPr/>
      <dgm:t>
        <a:bodyPr/>
        <a:lstStyle/>
        <a:p>
          <a:endParaRPr lang="fi-FI"/>
        </a:p>
      </dgm:t>
    </dgm:pt>
    <dgm:pt modelId="{F5D48A1E-A2E3-4968-AF63-A88C9C5FCB81}">
      <dgm:prSet custT="1"/>
      <dgm:spPr>
        <a:solidFill>
          <a:schemeClr val="accent2"/>
        </a:solidFill>
      </dgm:spPr>
      <dgm:t>
        <a:bodyPr/>
        <a:lstStyle/>
        <a:p>
          <a:r>
            <a:rPr lang="en-GB" sz="1600" b="0" i="1" dirty="0"/>
            <a:t>5</a:t>
          </a:r>
          <a:r>
            <a:rPr lang="en-GB" sz="1300" b="0" i="1" dirty="0"/>
            <a:t> </a:t>
          </a:r>
          <a:endParaRPr lang="fi-FI" sz="1300" dirty="0"/>
        </a:p>
      </dgm:t>
    </dgm:pt>
    <dgm:pt modelId="{C32FF435-1026-4857-8A30-A4022AB3B8E9}" type="parTrans" cxnId="{4DBEF8AD-DF28-4893-B8B6-9FD13EF35155}">
      <dgm:prSet/>
      <dgm:spPr/>
      <dgm:t>
        <a:bodyPr/>
        <a:lstStyle/>
        <a:p>
          <a:endParaRPr lang="fi-FI"/>
        </a:p>
      </dgm:t>
    </dgm:pt>
    <dgm:pt modelId="{12FED613-A8BF-40F7-9FF8-57BB48D54910}" type="sibTrans" cxnId="{4DBEF8AD-DF28-4893-B8B6-9FD13EF35155}">
      <dgm:prSet/>
      <dgm:spPr/>
      <dgm:t>
        <a:bodyPr/>
        <a:lstStyle/>
        <a:p>
          <a:endParaRPr lang="fi-FI"/>
        </a:p>
      </dgm:t>
    </dgm:pt>
    <dgm:pt modelId="{83D3FDF1-88F7-4537-979C-5CFBAB381239}">
      <dgm:prSet/>
      <dgm:spPr/>
      <dgm:t>
        <a:bodyPr/>
        <a:lstStyle/>
        <a:p>
          <a:pPr>
            <a:buFont typeface="Wingdings" panose="05000000000000000000" pitchFamily="2" charset="2"/>
            <a:buChar char="§"/>
          </a:pPr>
          <a:r>
            <a:rPr lang="en-GB" b="0" i="1" dirty="0">
              <a:solidFill>
                <a:schemeClr val="tx2"/>
              </a:solidFill>
            </a:rPr>
            <a:t>Procedural steps</a:t>
          </a:r>
          <a:endParaRPr lang="fi-FI" dirty="0">
            <a:solidFill>
              <a:schemeClr val="tx2"/>
            </a:solidFill>
          </a:endParaRPr>
        </a:p>
      </dgm:t>
    </dgm:pt>
    <dgm:pt modelId="{C78AB4DB-EA3F-49A7-9CB6-BBC2252D79CC}" type="parTrans" cxnId="{69FA4F9D-D7A3-4641-A485-7EFAF6CC6726}">
      <dgm:prSet/>
      <dgm:spPr/>
      <dgm:t>
        <a:bodyPr/>
        <a:lstStyle/>
        <a:p>
          <a:endParaRPr lang="fi-FI"/>
        </a:p>
      </dgm:t>
    </dgm:pt>
    <dgm:pt modelId="{7FAC9406-A733-48F5-B532-3F915E6D76AB}" type="sibTrans" cxnId="{69FA4F9D-D7A3-4641-A485-7EFAF6CC6726}">
      <dgm:prSet/>
      <dgm:spPr/>
      <dgm:t>
        <a:bodyPr/>
        <a:lstStyle/>
        <a:p>
          <a:endParaRPr lang="fi-FI"/>
        </a:p>
      </dgm:t>
    </dgm:pt>
    <dgm:pt modelId="{2B095A47-E720-4146-BB5F-71CEF6BD1D51}">
      <dgm:prSet custT="1"/>
      <dgm:spPr>
        <a:solidFill>
          <a:schemeClr val="accent2"/>
        </a:solidFill>
      </dgm:spPr>
      <dgm:t>
        <a:bodyPr/>
        <a:lstStyle/>
        <a:p>
          <a:r>
            <a:rPr lang="en-GB" sz="1600" b="0" i="1" dirty="0"/>
            <a:t>6</a:t>
          </a:r>
          <a:r>
            <a:rPr lang="en-GB" sz="1300" b="0" i="1" dirty="0"/>
            <a:t> </a:t>
          </a:r>
          <a:endParaRPr lang="fi-FI" sz="1300" dirty="0"/>
        </a:p>
      </dgm:t>
    </dgm:pt>
    <dgm:pt modelId="{E76CF475-058F-45FE-8925-682E66B5D04A}" type="parTrans" cxnId="{FC3D710B-F1DF-47F0-9B56-A1830C2C690A}">
      <dgm:prSet/>
      <dgm:spPr/>
      <dgm:t>
        <a:bodyPr/>
        <a:lstStyle/>
        <a:p>
          <a:endParaRPr lang="fi-FI"/>
        </a:p>
      </dgm:t>
    </dgm:pt>
    <dgm:pt modelId="{2D657C4F-7587-4392-BA18-1BD5A73E43ED}" type="sibTrans" cxnId="{FC3D710B-F1DF-47F0-9B56-A1830C2C690A}">
      <dgm:prSet/>
      <dgm:spPr/>
      <dgm:t>
        <a:bodyPr/>
        <a:lstStyle/>
        <a:p>
          <a:endParaRPr lang="fi-FI"/>
        </a:p>
      </dgm:t>
    </dgm:pt>
    <dgm:pt modelId="{6EBA1FF0-272C-426D-88C1-C7CDEFDA86E2}">
      <dgm:prSet/>
      <dgm:spPr/>
      <dgm:t>
        <a:bodyPr/>
        <a:lstStyle/>
        <a:p>
          <a:pPr>
            <a:buFont typeface="Wingdings" panose="05000000000000000000" pitchFamily="2" charset="2"/>
            <a:buChar char="§"/>
          </a:pPr>
          <a:r>
            <a:rPr lang="en-GB" b="0" i="1" dirty="0">
              <a:solidFill>
                <a:schemeClr val="tx2"/>
              </a:solidFill>
            </a:rPr>
            <a:t>Re-evaluate</a:t>
          </a:r>
          <a:endParaRPr lang="fi-FI" dirty="0">
            <a:solidFill>
              <a:schemeClr val="tx2"/>
            </a:solidFill>
          </a:endParaRPr>
        </a:p>
      </dgm:t>
    </dgm:pt>
    <dgm:pt modelId="{36F90FDA-738F-4452-A1D2-1885CB9872DE}" type="parTrans" cxnId="{4793371E-7C1C-45FC-A84F-AE305F34C7FC}">
      <dgm:prSet/>
      <dgm:spPr/>
      <dgm:t>
        <a:bodyPr/>
        <a:lstStyle/>
        <a:p>
          <a:endParaRPr lang="fi-FI"/>
        </a:p>
      </dgm:t>
    </dgm:pt>
    <dgm:pt modelId="{A30A20F0-2FC5-4CE8-8AD5-766FEEAA854A}" type="sibTrans" cxnId="{4793371E-7C1C-45FC-A84F-AE305F34C7FC}">
      <dgm:prSet/>
      <dgm:spPr/>
      <dgm:t>
        <a:bodyPr/>
        <a:lstStyle/>
        <a:p>
          <a:endParaRPr lang="fi-FI"/>
        </a:p>
      </dgm:t>
    </dgm:pt>
    <dgm:pt modelId="{CD969B78-2593-40CC-AEB8-0CEE977EBDF6}">
      <dgm:prSet/>
      <dgm:spPr/>
      <dgm:t>
        <a:bodyPr/>
        <a:lstStyle/>
        <a:p>
          <a:pPr>
            <a:buFont typeface="Wingdings" panose="05000000000000000000" pitchFamily="2" charset="2"/>
            <a:buChar char="§"/>
          </a:pPr>
          <a:r>
            <a:rPr lang="en-GB" b="0" i="1" dirty="0">
              <a:solidFill>
                <a:schemeClr val="tx2"/>
              </a:solidFill>
            </a:rPr>
            <a:t>Know your transfers</a:t>
          </a:r>
          <a:endParaRPr lang="fi-FI" dirty="0">
            <a:solidFill>
              <a:schemeClr val="tx2"/>
            </a:solidFill>
          </a:endParaRPr>
        </a:p>
      </dgm:t>
    </dgm:pt>
    <dgm:pt modelId="{B3E5523C-9EBA-454B-A68A-5975C3F38390}" type="sibTrans" cxnId="{BD81227B-9D97-4AD9-973B-515A6D2FD9BB}">
      <dgm:prSet/>
      <dgm:spPr/>
      <dgm:t>
        <a:bodyPr/>
        <a:lstStyle/>
        <a:p>
          <a:endParaRPr lang="fi-FI"/>
        </a:p>
      </dgm:t>
    </dgm:pt>
    <dgm:pt modelId="{67665429-9F29-40C8-9288-B111837331DE}" type="parTrans" cxnId="{BD81227B-9D97-4AD9-973B-515A6D2FD9BB}">
      <dgm:prSet/>
      <dgm:spPr/>
      <dgm:t>
        <a:bodyPr/>
        <a:lstStyle/>
        <a:p>
          <a:endParaRPr lang="fi-FI"/>
        </a:p>
      </dgm:t>
    </dgm:pt>
    <dgm:pt modelId="{A45DE33B-2FE4-4839-A3E7-29E65D227AEC}" type="pres">
      <dgm:prSet presAssocID="{DF89A85A-54E6-4AD1-B544-176039ACA8EA}" presName="linearFlow" presStyleCnt="0">
        <dgm:presLayoutVars>
          <dgm:dir/>
          <dgm:animLvl val="lvl"/>
          <dgm:resizeHandles val="exact"/>
        </dgm:presLayoutVars>
      </dgm:prSet>
      <dgm:spPr/>
    </dgm:pt>
    <dgm:pt modelId="{BA74569C-60F9-42F7-A08F-133A5A90DF71}" type="pres">
      <dgm:prSet presAssocID="{19B60AB4-355B-45A5-9249-1EFB3172EC81}" presName="composite" presStyleCnt="0"/>
      <dgm:spPr/>
    </dgm:pt>
    <dgm:pt modelId="{D06E99E9-1BAB-4B45-8CFC-4489DB0D1FF5}" type="pres">
      <dgm:prSet presAssocID="{19B60AB4-355B-45A5-9249-1EFB3172EC81}" presName="parentText" presStyleLbl="alignNode1" presStyleIdx="0" presStyleCnt="6">
        <dgm:presLayoutVars>
          <dgm:chMax val="1"/>
          <dgm:bulletEnabled val="1"/>
        </dgm:presLayoutVars>
      </dgm:prSet>
      <dgm:spPr/>
    </dgm:pt>
    <dgm:pt modelId="{8FD1FFD7-3DD2-4BE4-8197-FFAC83DEA909}" type="pres">
      <dgm:prSet presAssocID="{19B60AB4-355B-45A5-9249-1EFB3172EC81}" presName="descendantText" presStyleLbl="alignAcc1" presStyleIdx="0" presStyleCnt="6">
        <dgm:presLayoutVars>
          <dgm:bulletEnabled val="1"/>
        </dgm:presLayoutVars>
      </dgm:prSet>
      <dgm:spPr/>
    </dgm:pt>
    <dgm:pt modelId="{B6E50742-D1C1-4C2A-A802-9B50A1E1378D}" type="pres">
      <dgm:prSet presAssocID="{5EAF5B75-0F77-4367-8921-8EDF4C000B10}" presName="sp" presStyleCnt="0"/>
      <dgm:spPr/>
    </dgm:pt>
    <dgm:pt modelId="{A31BCB5A-AE72-4C15-8C31-5CC38C9AE8B1}" type="pres">
      <dgm:prSet presAssocID="{7B862079-C344-4886-B417-4BE383BECAA3}" presName="composite" presStyleCnt="0"/>
      <dgm:spPr/>
    </dgm:pt>
    <dgm:pt modelId="{15261DDC-6C1C-40B2-9EF0-F8B914F78461}" type="pres">
      <dgm:prSet presAssocID="{7B862079-C344-4886-B417-4BE383BECAA3}" presName="parentText" presStyleLbl="alignNode1" presStyleIdx="1" presStyleCnt="6">
        <dgm:presLayoutVars>
          <dgm:chMax val="1"/>
          <dgm:bulletEnabled val="1"/>
        </dgm:presLayoutVars>
      </dgm:prSet>
      <dgm:spPr/>
    </dgm:pt>
    <dgm:pt modelId="{9425954A-30A7-4D9A-A50B-88BCEC89809D}" type="pres">
      <dgm:prSet presAssocID="{7B862079-C344-4886-B417-4BE383BECAA3}" presName="descendantText" presStyleLbl="alignAcc1" presStyleIdx="1" presStyleCnt="6">
        <dgm:presLayoutVars>
          <dgm:bulletEnabled val="1"/>
        </dgm:presLayoutVars>
      </dgm:prSet>
      <dgm:spPr/>
    </dgm:pt>
    <dgm:pt modelId="{62A16A17-3488-4CCD-AB48-3315A2A5EEA2}" type="pres">
      <dgm:prSet presAssocID="{0181A874-1D54-477A-AB17-73FC44D5F6BC}" presName="sp" presStyleCnt="0"/>
      <dgm:spPr/>
    </dgm:pt>
    <dgm:pt modelId="{62419CB0-3F24-4A4A-85C9-D4E57D10BE29}" type="pres">
      <dgm:prSet presAssocID="{42C3B669-F831-4AAF-9CBE-F04AEB69DA52}" presName="composite" presStyleCnt="0"/>
      <dgm:spPr/>
    </dgm:pt>
    <dgm:pt modelId="{2EA0A2F9-230C-4152-9087-9C9025305874}" type="pres">
      <dgm:prSet presAssocID="{42C3B669-F831-4AAF-9CBE-F04AEB69DA52}" presName="parentText" presStyleLbl="alignNode1" presStyleIdx="2" presStyleCnt="6">
        <dgm:presLayoutVars>
          <dgm:chMax val="1"/>
          <dgm:bulletEnabled val="1"/>
        </dgm:presLayoutVars>
      </dgm:prSet>
      <dgm:spPr/>
    </dgm:pt>
    <dgm:pt modelId="{A63C6FE7-D235-4090-9375-06C2D3151583}" type="pres">
      <dgm:prSet presAssocID="{42C3B669-F831-4AAF-9CBE-F04AEB69DA52}" presName="descendantText" presStyleLbl="alignAcc1" presStyleIdx="2" presStyleCnt="6">
        <dgm:presLayoutVars>
          <dgm:bulletEnabled val="1"/>
        </dgm:presLayoutVars>
      </dgm:prSet>
      <dgm:spPr/>
    </dgm:pt>
    <dgm:pt modelId="{1C289C63-1477-4C2E-9449-149FEB39460C}" type="pres">
      <dgm:prSet presAssocID="{7628802E-CF9B-463D-BD83-5FC50E335D29}" presName="sp" presStyleCnt="0"/>
      <dgm:spPr/>
    </dgm:pt>
    <dgm:pt modelId="{56416F83-66BC-409F-B3B8-B9DA857D28DD}" type="pres">
      <dgm:prSet presAssocID="{9C923DB0-D86E-4E5E-978E-77BDEBDA7C06}" presName="composite" presStyleCnt="0"/>
      <dgm:spPr/>
    </dgm:pt>
    <dgm:pt modelId="{6D548D46-5A4B-4E16-BC97-1ED882348971}" type="pres">
      <dgm:prSet presAssocID="{9C923DB0-D86E-4E5E-978E-77BDEBDA7C06}" presName="parentText" presStyleLbl="alignNode1" presStyleIdx="3" presStyleCnt="6" custLinFactNeighborX="-15976">
        <dgm:presLayoutVars>
          <dgm:chMax val="1"/>
          <dgm:bulletEnabled val="1"/>
        </dgm:presLayoutVars>
      </dgm:prSet>
      <dgm:spPr/>
    </dgm:pt>
    <dgm:pt modelId="{74C0BD13-DAE4-4368-BC93-C003C4460F6D}" type="pres">
      <dgm:prSet presAssocID="{9C923DB0-D86E-4E5E-978E-77BDEBDA7C06}" presName="descendantText" presStyleLbl="alignAcc1" presStyleIdx="3" presStyleCnt="6">
        <dgm:presLayoutVars>
          <dgm:bulletEnabled val="1"/>
        </dgm:presLayoutVars>
      </dgm:prSet>
      <dgm:spPr/>
    </dgm:pt>
    <dgm:pt modelId="{59F6D117-E4FD-4FAB-8AAB-446737E630E2}" type="pres">
      <dgm:prSet presAssocID="{20410241-7EB6-4A87-897F-A51FB706F737}" presName="sp" presStyleCnt="0"/>
      <dgm:spPr/>
    </dgm:pt>
    <dgm:pt modelId="{6968F08C-7FE4-4DC9-B5F3-25F233818583}" type="pres">
      <dgm:prSet presAssocID="{F5D48A1E-A2E3-4968-AF63-A88C9C5FCB81}" presName="composite" presStyleCnt="0"/>
      <dgm:spPr/>
    </dgm:pt>
    <dgm:pt modelId="{E966B55E-BB58-48FD-9563-35C2A022757A}" type="pres">
      <dgm:prSet presAssocID="{F5D48A1E-A2E3-4968-AF63-A88C9C5FCB81}" presName="parentText" presStyleLbl="alignNode1" presStyleIdx="4" presStyleCnt="6">
        <dgm:presLayoutVars>
          <dgm:chMax val="1"/>
          <dgm:bulletEnabled val="1"/>
        </dgm:presLayoutVars>
      </dgm:prSet>
      <dgm:spPr/>
    </dgm:pt>
    <dgm:pt modelId="{27241E2A-DB0D-4EC8-B81E-1A8AB75B8D62}" type="pres">
      <dgm:prSet presAssocID="{F5D48A1E-A2E3-4968-AF63-A88C9C5FCB81}" presName="descendantText" presStyleLbl="alignAcc1" presStyleIdx="4" presStyleCnt="6">
        <dgm:presLayoutVars>
          <dgm:bulletEnabled val="1"/>
        </dgm:presLayoutVars>
      </dgm:prSet>
      <dgm:spPr/>
    </dgm:pt>
    <dgm:pt modelId="{EE231A9F-70B5-4709-A2BF-C88E1CFF55F2}" type="pres">
      <dgm:prSet presAssocID="{12FED613-A8BF-40F7-9FF8-57BB48D54910}" presName="sp" presStyleCnt="0"/>
      <dgm:spPr/>
    </dgm:pt>
    <dgm:pt modelId="{EAEDA557-C9C2-4F7D-A7FA-237D9536C8B6}" type="pres">
      <dgm:prSet presAssocID="{2B095A47-E720-4146-BB5F-71CEF6BD1D51}" presName="composite" presStyleCnt="0"/>
      <dgm:spPr/>
    </dgm:pt>
    <dgm:pt modelId="{E646D673-159F-4C08-B62D-08D60A92D472}" type="pres">
      <dgm:prSet presAssocID="{2B095A47-E720-4146-BB5F-71CEF6BD1D51}" presName="parentText" presStyleLbl="alignNode1" presStyleIdx="5" presStyleCnt="6">
        <dgm:presLayoutVars>
          <dgm:chMax val="1"/>
          <dgm:bulletEnabled val="1"/>
        </dgm:presLayoutVars>
      </dgm:prSet>
      <dgm:spPr/>
    </dgm:pt>
    <dgm:pt modelId="{386D1021-DFE4-4043-92E8-3A9F53BFED28}" type="pres">
      <dgm:prSet presAssocID="{2B095A47-E720-4146-BB5F-71CEF6BD1D51}" presName="descendantText" presStyleLbl="alignAcc1" presStyleIdx="5" presStyleCnt="6">
        <dgm:presLayoutVars>
          <dgm:bulletEnabled val="1"/>
        </dgm:presLayoutVars>
      </dgm:prSet>
      <dgm:spPr/>
    </dgm:pt>
  </dgm:ptLst>
  <dgm:cxnLst>
    <dgm:cxn modelId="{52385705-4E9F-42F7-A7EC-0CC8C482096B}" type="presOf" srcId="{6EBA1FF0-272C-426D-88C1-C7CDEFDA86E2}" destId="{386D1021-DFE4-4043-92E8-3A9F53BFED28}" srcOrd="0" destOrd="0" presId="urn:microsoft.com/office/officeart/2005/8/layout/chevron2"/>
    <dgm:cxn modelId="{AC7ECE05-405B-4443-A133-C0631AC752D9}" srcId="{DF89A85A-54E6-4AD1-B544-176039ACA8EA}" destId="{7B862079-C344-4886-B417-4BE383BECAA3}" srcOrd="1" destOrd="0" parTransId="{00D1368D-846F-4C6D-882D-679923B39090}" sibTransId="{0181A874-1D54-477A-AB17-73FC44D5F6BC}"/>
    <dgm:cxn modelId="{FC3D710B-F1DF-47F0-9B56-A1830C2C690A}" srcId="{DF89A85A-54E6-4AD1-B544-176039ACA8EA}" destId="{2B095A47-E720-4146-BB5F-71CEF6BD1D51}" srcOrd="5" destOrd="0" parTransId="{E76CF475-058F-45FE-8925-682E66B5D04A}" sibTransId="{2D657C4F-7587-4392-BA18-1BD5A73E43ED}"/>
    <dgm:cxn modelId="{8829A013-0C80-47FD-956D-A4DEA3D2D4ED}" type="presOf" srcId="{19B60AB4-355B-45A5-9249-1EFB3172EC81}" destId="{D06E99E9-1BAB-4B45-8CFC-4489DB0D1FF5}" srcOrd="0" destOrd="0" presId="urn:microsoft.com/office/officeart/2005/8/layout/chevron2"/>
    <dgm:cxn modelId="{2337AB14-6183-47BD-A154-344323DD16A6}" type="presOf" srcId="{9C923DB0-D86E-4E5E-978E-77BDEBDA7C06}" destId="{6D548D46-5A4B-4E16-BC97-1ED882348971}" srcOrd="0" destOrd="0" presId="urn:microsoft.com/office/officeart/2005/8/layout/chevron2"/>
    <dgm:cxn modelId="{888CBF1B-2165-4E47-B2AB-75085963C064}" type="presOf" srcId="{83D3FDF1-88F7-4537-979C-5CFBAB381239}" destId="{27241E2A-DB0D-4EC8-B81E-1A8AB75B8D62}" srcOrd="0" destOrd="0" presId="urn:microsoft.com/office/officeart/2005/8/layout/chevron2"/>
    <dgm:cxn modelId="{4793371E-7C1C-45FC-A84F-AE305F34C7FC}" srcId="{2B095A47-E720-4146-BB5F-71CEF6BD1D51}" destId="{6EBA1FF0-272C-426D-88C1-C7CDEFDA86E2}" srcOrd="0" destOrd="0" parTransId="{36F90FDA-738F-4452-A1D2-1885CB9872DE}" sibTransId="{A30A20F0-2FC5-4CE8-8AD5-766FEEAA854A}"/>
    <dgm:cxn modelId="{B3821124-7AF2-47BC-AB0C-A9613001548E}" type="presOf" srcId="{DF89A85A-54E6-4AD1-B544-176039ACA8EA}" destId="{A45DE33B-2FE4-4839-A3E7-29E65D227AEC}" srcOrd="0" destOrd="0" presId="urn:microsoft.com/office/officeart/2005/8/layout/chevron2"/>
    <dgm:cxn modelId="{67CD5F36-19CA-4379-9248-BE28DD05067F}" srcId="{7B862079-C344-4886-B417-4BE383BECAA3}" destId="{FB2429CB-E57A-4804-B14C-EE7F9E22FFD6}" srcOrd="0" destOrd="0" parTransId="{86F75BDE-3695-4A87-8AA9-677937547419}" sibTransId="{DE82D15B-6F4D-49C4-95AE-274248B8F7B5}"/>
    <dgm:cxn modelId="{C3BA8D61-B0B2-4342-8F75-0A9D35415433}" srcId="{9C923DB0-D86E-4E5E-978E-77BDEBDA7C06}" destId="{C18AFCEB-5BF7-44C0-AC4C-F6DE7A1F7A7F}" srcOrd="0" destOrd="0" parTransId="{58FFE3DE-4827-4526-8874-4DE45C87A319}" sibTransId="{57975DB6-62E3-4A3F-A294-D37902EFE338}"/>
    <dgm:cxn modelId="{DF72C64D-5769-49D4-B892-CE03A496E5A8}" type="presOf" srcId="{6EFC452A-0731-458B-A716-E65C0255FA40}" destId="{A63C6FE7-D235-4090-9375-06C2D3151583}" srcOrd="0" destOrd="0" presId="urn:microsoft.com/office/officeart/2005/8/layout/chevron2"/>
    <dgm:cxn modelId="{C1B88A53-B5AF-4A7A-83E7-8B18C08012A1}" type="presOf" srcId="{C18AFCEB-5BF7-44C0-AC4C-F6DE7A1F7A7F}" destId="{74C0BD13-DAE4-4368-BC93-C003C4460F6D}" srcOrd="0" destOrd="0" presId="urn:microsoft.com/office/officeart/2005/8/layout/chevron2"/>
    <dgm:cxn modelId="{BD81227B-9D97-4AD9-973B-515A6D2FD9BB}" srcId="{19B60AB4-355B-45A5-9249-1EFB3172EC81}" destId="{CD969B78-2593-40CC-AEB8-0CEE977EBDF6}" srcOrd="0" destOrd="0" parTransId="{67665429-9F29-40C8-9288-B111837331DE}" sibTransId="{B3E5523C-9EBA-454B-A68A-5975C3F38390}"/>
    <dgm:cxn modelId="{60A0937F-A47E-4586-BD4E-63C3CA0E85E8}" srcId="{DF89A85A-54E6-4AD1-B544-176039ACA8EA}" destId="{19B60AB4-355B-45A5-9249-1EFB3172EC81}" srcOrd="0" destOrd="0" parTransId="{78056C80-E3FD-468F-9542-3E8B41C6BFF7}" sibTransId="{5EAF5B75-0F77-4367-8921-8EDF4C000B10}"/>
    <dgm:cxn modelId="{8182C68F-DBC4-451D-B96F-D2FBF82D54E9}" type="presOf" srcId="{CD969B78-2593-40CC-AEB8-0CEE977EBDF6}" destId="{8FD1FFD7-3DD2-4BE4-8197-FFAC83DEA909}" srcOrd="0" destOrd="0" presId="urn:microsoft.com/office/officeart/2005/8/layout/chevron2"/>
    <dgm:cxn modelId="{B9B88D96-8CE1-4C61-BAB6-7A238439495C}" srcId="{DF89A85A-54E6-4AD1-B544-176039ACA8EA}" destId="{9C923DB0-D86E-4E5E-978E-77BDEBDA7C06}" srcOrd="3" destOrd="0" parTransId="{F1F42D0E-1C2C-434B-9026-037D51D2C099}" sibTransId="{20410241-7EB6-4A87-897F-A51FB706F737}"/>
    <dgm:cxn modelId="{120A569C-50DE-4D56-B37D-16722BD2C3D8}" type="presOf" srcId="{F5D48A1E-A2E3-4968-AF63-A88C9C5FCB81}" destId="{E966B55E-BB58-48FD-9563-35C2A022757A}" srcOrd="0" destOrd="0" presId="urn:microsoft.com/office/officeart/2005/8/layout/chevron2"/>
    <dgm:cxn modelId="{69FA4F9D-D7A3-4641-A485-7EFAF6CC6726}" srcId="{F5D48A1E-A2E3-4968-AF63-A88C9C5FCB81}" destId="{83D3FDF1-88F7-4537-979C-5CFBAB381239}" srcOrd="0" destOrd="0" parTransId="{C78AB4DB-EA3F-49A7-9CB6-BBC2252D79CC}" sibTransId="{7FAC9406-A733-48F5-B532-3F915E6D76AB}"/>
    <dgm:cxn modelId="{4DBEF8AD-DF28-4893-B8B6-9FD13EF35155}" srcId="{DF89A85A-54E6-4AD1-B544-176039ACA8EA}" destId="{F5D48A1E-A2E3-4968-AF63-A88C9C5FCB81}" srcOrd="4" destOrd="0" parTransId="{C32FF435-1026-4857-8A30-A4022AB3B8E9}" sibTransId="{12FED613-A8BF-40F7-9FF8-57BB48D54910}"/>
    <dgm:cxn modelId="{A2FA11AF-E198-4223-B095-2B65A2974C89}" srcId="{DF89A85A-54E6-4AD1-B544-176039ACA8EA}" destId="{42C3B669-F831-4AAF-9CBE-F04AEB69DA52}" srcOrd="2" destOrd="0" parTransId="{B90022D3-3ED2-40A0-9D15-A57FB49E4D17}" sibTransId="{7628802E-CF9B-463D-BD83-5FC50E335D29}"/>
    <dgm:cxn modelId="{1C8743B5-511A-47A8-AE49-FE4ABB72B465}" type="presOf" srcId="{2B095A47-E720-4146-BB5F-71CEF6BD1D51}" destId="{E646D673-159F-4C08-B62D-08D60A92D472}" srcOrd="0" destOrd="0" presId="urn:microsoft.com/office/officeart/2005/8/layout/chevron2"/>
    <dgm:cxn modelId="{A8780BBA-EC51-4ED1-822C-5A759D04EEFF}" type="presOf" srcId="{42C3B669-F831-4AAF-9CBE-F04AEB69DA52}" destId="{2EA0A2F9-230C-4152-9087-9C9025305874}" srcOrd="0" destOrd="0" presId="urn:microsoft.com/office/officeart/2005/8/layout/chevron2"/>
    <dgm:cxn modelId="{63985FBC-8B48-43D1-AFC7-212A31F220CE}" type="presOf" srcId="{FB2429CB-E57A-4804-B14C-EE7F9E22FFD6}" destId="{9425954A-30A7-4D9A-A50B-88BCEC89809D}" srcOrd="0" destOrd="0" presId="urn:microsoft.com/office/officeart/2005/8/layout/chevron2"/>
    <dgm:cxn modelId="{C865FAC3-035A-4D2A-9AAE-B7BEE2DA04EC}" srcId="{42C3B669-F831-4AAF-9CBE-F04AEB69DA52}" destId="{6EFC452A-0731-458B-A716-E65C0255FA40}" srcOrd="0" destOrd="0" parTransId="{6A856486-21CC-4AB2-8D7D-9D354629CBCD}" sibTransId="{CFDA3086-F5FF-47DD-8EA8-9AFEF49734AB}"/>
    <dgm:cxn modelId="{9274ACCC-2518-4E11-9806-1D5A836E6A88}" type="presOf" srcId="{7B862079-C344-4886-B417-4BE383BECAA3}" destId="{15261DDC-6C1C-40B2-9EF0-F8B914F78461}" srcOrd="0" destOrd="0" presId="urn:microsoft.com/office/officeart/2005/8/layout/chevron2"/>
    <dgm:cxn modelId="{D034C138-FE48-4A31-9E87-65294F69552E}" type="presParOf" srcId="{A45DE33B-2FE4-4839-A3E7-29E65D227AEC}" destId="{BA74569C-60F9-42F7-A08F-133A5A90DF71}" srcOrd="0" destOrd="0" presId="urn:microsoft.com/office/officeart/2005/8/layout/chevron2"/>
    <dgm:cxn modelId="{12CE834A-F9D8-46E5-959D-A7B3CC7E047B}" type="presParOf" srcId="{BA74569C-60F9-42F7-A08F-133A5A90DF71}" destId="{D06E99E9-1BAB-4B45-8CFC-4489DB0D1FF5}" srcOrd="0" destOrd="0" presId="urn:microsoft.com/office/officeart/2005/8/layout/chevron2"/>
    <dgm:cxn modelId="{110C3D74-A8E7-4D20-96F2-BD7E55189D96}" type="presParOf" srcId="{BA74569C-60F9-42F7-A08F-133A5A90DF71}" destId="{8FD1FFD7-3DD2-4BE4-8197-FFAC83DEA909}" srcOrd="1" destOrd="0" presId="urn:microsoft.com/office/officeart/2005/8/layout/chevron2"/>
    <dgm:cxn modelId="{ABE3C799-CB93-4C7B-9825-FCF0A62DACCB}" type="presParOf" srcId="{A45DE33B-2FE4-4839-A3E7-29E65D227AEC}" destId="{B6E50742-D1C1-4C2A-A802-9B50A1E1378D}" srcOrd="1" destOrd="0" presId="urn:microsoft.com/office/officeart/2005/8/layout/chevron2"/>
    <dgm:cxn modelId="{897AB204-E6B4-4FAA-8C19-310C7576E6D9}" type="presParOf" srcId="{A45DE33B-2FE4-4839-A3E7-29E65D227AEC}" destId="{A31BCB5A-AE72-4C15-8C31-5CC38C9AE8B1}" srcOrd="2" destOrd="0" presId="urn:microsoft.com/office/officeart/2005/8/layout/chevron2"/>
    <dgm:cxn modelId="{3ED9CE4E-9066-4221-817D-5D47CAE267C4}" type="presParOf" srcId="{A31BCB5A-AE72-4C15-8C31-5CC38C9AE8B1}" destId="{15261DDC-6C1C-40B2-9EF0-F8B914F78461}" srcOrd="0" destOrd="0" presId="urn:microsoft.com/office/officeart/2005/8/layout/chevron2"/>
    <dgm:cxn modelId="{2785C3B8-88A7-452E-8484-18F3066EF54F}" type="presParOf" srcId="{A31BCB5A-AE72-4C15-8C31-5CC38C9AE8B1}" destId="{9425954A-30A7-4D9A-A50B-88BCEC89809D}" srcOrd="1" destOrd="0" presId="urn:microsoft.com/office/officeart/2005/8/layout/chevron2"/>
    <dgm:cxn modelId="{5525E24B-9147-473F-AD04-38AAA7EE7C33}" type="presParOf" srcId="{A45DE33B-2FE4-4839-A3E7-29E65D227AEC}" destId="{62A16A17-3488-4CCD-AB48-3315A2A5EEA2}" srcOrd="3" destOrd="0" presId="urn:microsoft.com/office/officeart/2005/8/layout/chevron2"/>
    <dgm:cxn modelId="{121B927D-DDA3-43BC-8BE1-46FAF2A04836}" type="presParOf" srcId="{A45DE33B-2FE4-4839-A3E7-29E65D227AEC}" destId="{62419CB0-3F24-4A4A-85C9-D4E57D10BE29}" srcOrd="4" destOrd="0" presId="urn:microsoft.com/office/officeart/2005/8/layout/chevron2"/>
    <dgm:cxn modelId="{88273C95-D099-4A68-A27B-F7681FA37A97}" type="presParOf" srcId="{62419CB0-3F24-4A4A-85C9-D4E57D10BE29}" destId="{2EA0A2F9-230C-4152-9087-9C9025305874}" srcOrd="0" destOrd="0" presId="urn:microsoft.com/office/officeart/2005/8/layout/chevron2"/>
    <dgm:cxn modelId="{B7ED3EBD-4EA7-47CE-B0A5-4F95D528687A}" type="presParOf" srcId="{62419CB0-3F24-4A4A-85C9-D4E57D10BE29}" destId="{A63C6FE7-D235-4090-9375-06C2D3151583}" srcOrd="1" destOrd="0" presId="urn:microsoft.com/office/officeart/2005/8/layout/chevron2"/>
    <dgm:cxn modelId="{FB15B775-421C-4BCB-B78B-E1A37661D463}" type="presParOf" srcId="{A45DE33B-2FE4-4839-A3E7-29E65D227AEC}" destId="{1C289C63-1477-4C2E-9449-149FEB39460C}" srcOrd="5" destOrd="0" presId="urn:microsoft.com/office/officeart/2005/8/layout/chevron2"/>
    <dgm:cxn modelId="{2428F1F4-F33F-478F-84C2-BE215C4278AF}" type="presParOf" srcId="{A45DE33B-2FE4-4839-A3E7-29E65D227AEC}" destId="{56416F83-66BC-409F-B3B8-B9DA857D28DD}" srcOrd="6" destOrd="0" presId="urn:microsoft.com/office/officeart/2005/8/layout/chevron2"/>
    <dgm:cxn modelId="{0A672220-98BC-4AC3-BE6F-65300C32508A}" type="presParOf" srcId="{56416F83-66BC-409F-B3B8-B9DA857D28DD}" destId="{6D548D46-5A4B-4E16-BC97-1ED882348971}" srcOrd="0" destOrd="0" presId="urn:microsoft.com/office/officeart/2005/8/layout/chevron2"/>
    <dgm:cxn modelId="{04FF43CD-06A0-4B05-9E83-4F4B5C606F53}" type="presParOf" srcId="{56416F83-66BC-409F-B3B8-B9DA857D28DD}" destId="{74C0BD13-DAE4-4368-BC93-C003C4460F6D}" srcOrd="1" destOrd="0" presId="urn:microsoft.com/office/officeart/2005/8/layout/chevron2"/>
    <dgm:cxn modelId="{DFBA685B-2A0A-4451-8962-6D806DCC9FA7}" type="presParOf" srcId="{A45DE33B-2FE4-4839-A3E7-29E65D227AEC}" destId="{59F6D117-E4FD-4FAB-8AAB-446737E630E2}" srcOrd="7" destOrd="0" presId="urn:microsoft.com/office/officeart/2005/8/layout/chevron2"/>
    <dgm:cxn modelId="{955A971D-2FEB-442C-8879-80A8907F82B9}" type="presParOf" srcId="{A45DE33B-2FE4-4839-A3E7-29E65D227AEC}" destId="{6968F08C-7FE4-4DC9-B5F3-25F233818583}" srcOrd="8" destOrd="0" presId="urn:microsoft.com/office/officeart/2005/8/layout/chevron2"/>
    <dgm:cxn modelId="{6AEA3CC9-9CB7-4422-8F43-1337716F3DA6}" type="presParOf" srcId="{6968F08C-7FE4-4DC9-B5F3-25F233818583}" destId="{E966B55E-BB58-48FD-9563-35C2A022757A}" srcOrd="0" destOrd="0" presId="urn:microsoft.com/office/officeart/2005/8/layout/chevron2"/>
    <dgm:cxn modelId="{398BF448-8A7F-4719-882A-8119D241E1BE}" type="presParOf" srcId="{6968F08C-7FE4-4DC9-B5F3-25F233818583}" destId="{27241E2A-DB0D-4EC8-B81E-1A8AB75B8D62}" srcOrd="1" destOrd="0" presId="urn:microsoft.com/office/officeart/2005/8/layout/chevron2"/>
    <dgm:cxn modelId="{5E8708FD-7392-4254-A36C-012ACA90B48E}" type="presParOf" srcId="{A45DE33B-2FE4-4839-A3E7-29E65D227AEC}" destId="{EE231A9F-70B5-4709-A2BF-C88E1CFF55F2}" srcOrd="9" destOrd="0" presId="urn:microsoft.com/office/officeart/2005/8/layout/chevron2"/>
    <dgm:cxn modelId="{C66DDD5B-3ACB-4062-B21E-49DD07A7BB80}" type="presParOf" srcId="{A45DE33B-2FE4-4839-A3E7-29E65D227AEC}" destId="{EAEDA557-C9C2-4F7D-A7FA-237D9536C8B6}" srcOrd="10" destOrd="0" presId="urn:microsoft.com/office/officeart/2005/8/layout/chevron2"/>
    <dgm:cxn modelId="{703A4EE4-0138-45A0-8803-83FC5DEECABB}" type="presParOf" srcId="{EAEDA557-C9C2-4F7D-A7FA-237D9536C8B6}" destId="{E646D673-159F-4C08-B62D-08D60A92D472}" srcOrd="0" destOrd="0" presId="urn:microsoft.com/office/officeart/2005/8/layout/chevron2"/>
    <dgm:cxn modelId="{3BEBC5D6-91FE-48F6-84FD-C92F059C5EB7}" type="presParOf" srcId="{EAEDA557-C9C2-4F7D-A7FA-237D9536C8B6}" destId="{386D1021-DFE4-4043-92E8-3A9F53BFED2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9A85A-54E6-4AD1-B544-176039ACA8EA}"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lang="fi-FI"/>
        </a:p>
      </dgm:t>
    </dgm:pt>
    <dgm:pt modelId="{19B60AB4-355B-45A5-9249-1EFB3172EC81}">
      <dgm:prSet custT="1"/>
      <dgm:spPr>
        <a:solidFill>
          <a:schemeClr val="accent2"/>
        </a:solidFill>
      </dgm:spPr>
      <dgm:t>
        <a:bodyPr/>
        <a:lstStyle/>
        <a:p>
          <a:pPr marL="0">
            <a:buNone/>
          </a:pPr>
          <a:r>
            <a:rPr lang="en-GB" sz="2000" dirty="0"/>
            <a:t>Legal context will depend on the circumstances</a:t>
          </a:r>
          <a:endParaRPr lang="fi-FI" sz="1600" dirty="0"/>
        </a:p>
      </dgm:t>
    </dgm:pt>
    <dgm:pt modelId="{78056C80-E3FD-468F-9542-3E8B41C6BFF7}" type="parTrans" cxnId="{60A0937F-A47E-4586-BD4E-63C3CA0E85E8}">
      <dgm:prSet/>
      <dgm:spPr/>
      <dgm:t>
        <a:bodyPr/>
        <a:lstStyle/>
        <a:p>
          <a:endParaRPr lang="fi-FI"/>
        </a:p>
      </dgm:t>
    </dgm:pt>
    <dgm:pt modelId="{5EAF5B75-0F77-4367-8921-8EDF4C000B10}" type="sibTrans" cxnId="{60A0937F-A47E-4586-BD4E-63C3CA0E85E8}">
      <dgm:prSet/>
      <dgm:spPr/>
      <dgm:t>
        <a:bodyPr/>
        <a:lstStyle/>
        <a:p>
          <a:endParaRPr lang="fi-FI"/>
        </a:p>
      </dgm:t>
    </dgm:pt>
    <dgm:pt modelId="{2210B4D8-C02D-4B01-B264-D8977D909A46}">
      <dgm:prSet custT="1"/>
      <dgm:spPr>
        <a:solidFill>
          <a:schemeClr val="accent2"/>
        </a:solidFill>
      </dgm:spPr>
      <dgm:t>
        <a:bodyPr/>
        <a:lstStyle/>
        <a:p>
          <a:pPr marL="288000">
            <a:buFont typeface="Wingdings" panose="05000000000000000000" pitchFamily="2" charset="2"/>
            <a:buChar char="§"/>
          </a:pPr>
          <a:r>
            <a:rPr lang="en-GB" sz="1800" dirty="0"/>
            <a:t>Purposes for which the data are transferred and processed</a:t>
          </a:r>
          <a:endParaRPr lang="fi-FI" sz="1800" dirty="0"/>
        </a:p>
      </dgm:t>
    </dgm:pt>
    <dgm:pt modelId="{4ED17C91-F8DF-488C-AAA3-17B24D2C7450}" type="parTrans" cxnId="{F3690C56-09D3-46B6-8E8C-E63460FA4699}">
      <dgm:prSet/>
      <dgm:spPr/>
      <dgm:t>
        <a:bodyPr/>
        <a:lstStyle/>
        <a:p>
          <a:endParaRPr lang="de-DE"/>
        </a:p>
      </dgm:t>
    </dgm:pt>
    <dgm:pt modelId="{ACF7BA55-DA8D-40D6-8BA2-2D7406ECAAC0}" type="sibTrans" cxnId="{F3690C56-09D3-46B6-8E8C-E63460FA4699}">
      <dgm:prSet/>
      <dgm:spPr/>
      <dgm:t>
        <a:bodyPr/>
        <a:lstStyle/>
        <a:p>
          <a:endParaRPr lang="de-DE"/>
        </a:p>
      </dgm:t>
    </dgm:pt>
    <dgm:pt modelId="{321D098C-6174-4611-A5A9-16B30D2FC8EC}">
      <dgm:prSet custT="1"/>
      <dgm:spPr>
        <a:solidFill>
          <a:schemeClr val="accent2"/>
        </a:solidFill>
      </dgm:spPr>
      <dgm:t>
        <a:bodyPr/>
        <a:lstStyle/>
        <a:p>
          <a:pPr marL="288000">
            <a:buFont typeface="Wingdings" panose="05000000000000000000" pitchFamily="2" charset="2"/>
            <a:buChar char="§"/>
          </a:pPr>
          <a:r>
            <a:rPr lang="en-GB" sz="1800" dirty="0"/>
            <a:t>Types of entities involved in the processing (public/private)</a:t>
          </a:r>
          <a:endParaRPr lang="fi-FI" sz="1800" dirty="0"/>
        </a:p>
      </dgm:t>
    </dgm:pt>
    <dgm:pt modelId="{1E419792-1069-4530-95EC-1E27C2E89FA9}" type="parTrans" cxnId="{727E97E3-8BC2-4C5C-BB0D-7F1ECE0A74DB}">
      <dgm:prSet/>
      <dgm:spPr/>
      <dgm:t>
        <a:bodyPr/>
        <a:lstStyle/>
        <a:p>
          <a:endParaRPr lang="de-DE"/>
        </a:p>
      </dgm:t>
    </dgm:pt>
    <dgm:pt modelId="{1163194F-880C-447C-90A1-984B6EEB89E3}" type="sibTrans" cxnId="{727E97E3-8BC2-4C5C-BB0D-7F1ECE0A74DB}">
      <dgm:prSet/>
      <dgm:spPr/>
      <dgm:t>
        <a:bodyPr/>
        <a:lstStyle/>
        <a:p>
          <a:endParaRPr lang="de-DE"/>
        </a:p>
      </dgm:t>
    </dgm:pt>
    <dgm:pt modelId="{59EC9165-924D-4786-A210-78D0A3A14438}">
      <dgm:prSet custT="1"/>
      <dgm:spPr>
        <a:solidFill>
          <a:schemeClr val="accent2"/>
        </a:solidFill>
      </dgm:spPr>
      <dgm:t>
        <a:bodyPr/>
        <a:lstStyle/>
        <a:p>
          <a:pPr marL="288000">
            <a:buFont typeface="Wingdings" panose="05000000000000000000" pitchFamily="2" charset="2"/>
            <a:buChar char="§"/>
          </a:pPr>
          <a:r>
            <a:rPr lang="en-GB" sz="1800" dirty="0"/>
            <a:t>Categories of personal data transferred (children; sensitive, special); </a:t>
          </a:r>
          <a:endParaRPr lang="fi-FI" sz="1800" dirty="0"/>
        </a:p>
      </dgm:t>
    </dgm:pt>
    <dgm:pt modelId="{15A183C5-4D20-4F59-ABCC-BA319939FC6B}" type="parTrans" cxnId="{6B0197A0-2FFA-431E-A808-F6536F35C19F}">
      <dgm:prSet/>
      <dgm:spPr/>
      <dgm:t>
        <a:bodyPr/>
        <a:lstStyle/>
        <a:p>
          <a:endParaRPr lang="de-DE"/>
        </a:p>
      </dgm:t>
    </dgm:pt>
    <dgm:pt modelId="{A6B17A8A-05B0-463D-AA47-B9C57A7E6BA4}" type="sibTrans" cxnId="{6B0197A0-2FFA-431E-A808-F6536F35C19F}">
      <dgm:prSet/>
      <dgm:spPr/>
      <dgm:t>
        <a:bodyPr/>
        <a:lstStyle/>
        <a:p>
          <a:endParaRPr lang="de-DE"/>
        </a:p>
      </dgm:t>
    </dgm:pt>
    <dgm:pt modelId="{F859EEBC-7186-4134-908E-EB18FEE50C0E}">
      <dgm:prSet custT="1"/>
      <dgm:spPr>
        <a:solidFill>
          <a:schemeClr val="accent2"/>
        </a:solidFill>
      </dgm:spPr>
      <dgm:t>
        <a:bodyPr/>
        <a:lstStyle/>
        <a:p>
          <a:pPr marL="288000">
            <a:buFont typeface="Wingdings" panose="05000000000000000000" pitchFamily="2" charset="2"/>
            <a:buChar char="§"/>
          </a:pPr>
          <a:r>
            <a:rPr lang="en-GB" sz="1800" dirty="0"/>
            <a:t>Whether the data will be stored in the third country or whether there is only remote access to data stored within the EU/EEA; </a:t>
          </a:r>
          <a:endParaRPr lang="fi-FI" sz="1800" dirty="0"/>
        </a:p>
      </dgm:t>
    </dgm:pt>
    <dgm:pt modelId="{10972361-6951-4CB1-A826-925994CD3140}" type="parTrans" cxnId="{8B3460FD-C0AD-47F7-A796-D255D8FDA213}">
      <dgm:prSet/>
      <dgm:spPr/>
      <dgm:t>
        <a:bodyPr/>
        <a:lstStyle/>
        <a:p>
          <a:endParaRPr lang="de-DE"/>
        </a:p>
      </dgm:t>
    </dgm:pt>
    <dgm:pt modelId="{B1C6CCF8-4D62-49D9-BA5F-CCB881424DD5}" type="sibTrans" cxnId="{8B3460FD-C0AD-47F7-A796-D255D8FDA213}">
      <dgm:prSet/>
      <dgm:spPr/>
      <dgm:t>
        <a:bodyPr/>
        <a:lstStyle/>
        <a:p>
          <a:endParaRPr lang="de-DE"/>
        </a:p>
      </dgm:t>
    </dgm:pt>
    <dgm:pt modelId="{80376642-6D19-4B1C-BEFA-2A80197289A5}">
      <dgm:prSet custT="1"/>
      <dgm:spPr>
        <a:solidFill>
          <a:schemeClr val="accent2"/>
        </a:solidFill>
      </dgm:spPr>
      <dgm:t>
        <a:bodyPr/>
        <a:lstStyle/>
        <a:p>
          <a:pPr marL="288000">
            <a:buFont typeface="Wingdings" panose="05000000000000000000" pitchFamily="2" charset="2"/>
            <a:buChar char="§"/>
          </a:pPr>
          <a:r>
            <a:rPr lang="en-GB" sz="1800" dirty="0"/>
            <a:t>Format of the data to be transferred (i.e. in plain text/ pseudonymised or encrypted) </a:t>
          </a:r>
          <a:endParaRPr lang="fi-FI" sz="1800" dirty="0"/>
        </a:p>
      </dgm:t>
    </dgm:pt>
    <dgm:pt modelId="{7DDDFDF6-CDF4-4650-8C07-9045F30A1308}" type="parTrans" cxnId="{35DB5B3C-4D15-4D31-BAA6-AE06900ACBE2}">
      <dgm:prSet/>
      <dgm:spPr/>
      <dgm:t>
        <a:bodyPr/>
        <a:lstStyle/>
        <a:p>
          <a:endParaRPr lang="de-DE"/>
        </a:p>
      </dgm:t>
    </dgm:pt>
    <dgm:pt modelId="{409BD19A-10AE-4A0A-935C-AB326B2025A9}" type="sibTrans" cxnId="{35DB5B3C-4D15-4D31-BAA6-AE06900ACBE2}">
      <dgm:prSet/>
      <dgm:spPr/>
      <dgm:t>
        <a:bodyPr/>
        <a:lstStyle/>
        <a:p>
          <a:endParaRPr lang="de-DE"/>
        </a:p>
      </dgm:t>
    </dgm:pt>
    <dgm:pt modelId="{74FEAEE9-463A-410C-B357-3B5F00D6CE46}">
      <dgm:prSet custT="1"/>
      <dgm:spPr>
        <a:solidFill>
          <a:schemeClr val="accent2"/>
        </a:solidFill>
      </dgm:spPr>
      <dgm:t>
        <a:bodyPr/>
        <a:lstStyle/>
        <a:p>
          <a:pPr marL="288000">
            <a:buFont typeface="Wingdings" panose="05000000000000000000" pitchFamily="2" charset="2"/>
            <a:buChar char="§"/>
          </a:pPr>
          <a:r>
            <a:rPr lang="en-GB" sz="1800" dirty="0"/>
            <a:t>Sector in which the transfer occurs (e.g. AdTech, telecommunication, financial, etc); </a:t>
          </a:r>
          <a:endParaRPr lang="fi-FI" sz="1800" dirty="0"/>
        </a:p>
      </dgm:t>
    </dgm:pt>
    <dgm:pt modelId="{9CADE16A-E615-4FD8-94E3-42D9ECC6D7D9}" type="parTrans" cxnId="{B387686C-CF15-4A29-8290-6D4A3B210C38}">
      <dgm:prSet/>
      <dgm:spPr/>
      <dgm:t>
        <a:bodyPr/>
        <a:lstStyle/>
        <a:p>
          <a:endParaRPr lang="de-DE"/>
        </a:p>
      </dgm:t>
    </dgm:pt>
    <dgm:pt modelId="{E27321B7-E2C3-4D32-BA8F-BC56310F434A}" type="sibTrans" cxnId="{B387686C-CF15-4A29-8290-6D4A3B210C38}">
      <dgm:prSet/>
      <dgm:spPr/>
      <dgm:t>
        <a:bodyPr/>
        <a:lstStyle/>
        <a:p>
          <a:endParaRPr lang="de-DE"/>
        </a:p>
      </dgm:t>
    </dgm:pt>
    <dgm:pt modelId="{1354EA78-54BF-4516-AF22-5EEC80555F7D}">
      <dgm:prSet custT="1"/>
      <dgm:spPr>
        <a:solidFill>
          <a:schemeClr val="accent2"/>
        </a:solidFill>
      </dgm:spPr>
      <dgm:t>
        <a:bodyPr/>
        <a:lstStyle/>
        <a:p>
          <a:pPr marL="288000">
            <a:buFont typeface="Wingdings" panose="05000000000000000000" pitchFamily="2" charset="2"/>
            <a:buChar char="§"/>
          </a:pPr>
          <a:r>
            <a:rPr lang="en-GB" sz="1800" dirty="0"/>
            <a:t>Possibility that data may transferred onwards from 3</a:t>
          </a:r>
          <a:r>
            <a:rPr lang="en-GB" sz="1800" baseline="30000" dirty="0"/>
            <a:t>rd</a:t>
          </a:r>
          <a:r>
            <a:rPr lang="en-GB" sz="1800" dirty="0"/>
            <a:t> country to another 3</a:t>
          </a:r>
          <a:r>
            <a:rPr lang="en-GB" sz="1800" baseline="30000" dirty="0"/>
            <a:t>rd</a:t>
          </a:r>
          <a:r>
            <a:rPr lang="en-GB" sz="1800" dirty="0"/>
            <a:t> country</a:t>
          </a:r>
          <a:endParaRPr lang="fi-FI" sz="1800" dirty="0"/>
        </a:p>
      </dgm:t>
    </dgm:pt>
    <dgm:pt modelId="{4A6007D5-ED0E-48D8-9397-56915778A191}" type="parTrans" cxnId="{3169DC11-B4C6-473C-8A45-D31D7636BB0A}">
      <dgm:prSet/>
      <dgm:spPr/>
      <dgm:t>
        <a:bodyPr/>
        <a:lstStyle/>
        <a:p>
          <a:endParaRPr lang="de-DE"/>
        </a:p>
      </dgm:t>
    </dgm:pt>
    <dgm:pt modelId="{A76F49C5-721A-41DF-8C1A-79A47A39A8B5}" type="sibTrans" cxnId="{3169DC11-B4C6-473C-8A45-D31D7636BB0A}">
      <dgm:prSet/>
      <dgm:spPr/>
      <dgm:t>
        <a:bodyPr/>
        <a:lstStyle/>
        <a:p>
          <a:endParaRPr lang="de-DE"/>
        </a:p>
      </dgm:t>
    </dgm:pt>
    <dgm:pt modelId="{964303C9-E849-4C18-B973-551C1728F495}" type="pres">
      <dgm:prSet presAssocID="{DF89A85A-54E6-4AD1-B544-176039ACA8EA}" presName="Name0" presStyleCnt="0">
        <dgm:presLayoutVars>
          <dgm:dir/>
          <dgm:resizeHandles val="exact"/>
        </dgm:presLayoutVars>
      </dgm:prSet>
      <dgm:spPr/>
    </dgm:pt>
    <dgm:pt modelId="{A1628432-A266-4BC5-89BB-603ABBFD6E7F}" type="pres">
      <dgm:prSet presAssocID="{19B60AB4-355B-45A5-9249-1EFB3172EC81}" presName="node" presStyleLbl="node1" presStyleIdx="0" presStyleCnt="1">
        <dgm:presLayoutVars>
          <dgm:bulletEnabled val="1"/>
        </dgm:presLayoutVars>
      </dgm:prSet>
      <dgm:spPr/>
    </dgm:pt>
  </dgm:ptLst>
  <dgm:cxnLst>
    <dgm:cxn modelId="{3169DC11-B4C6-473C-8A45-D31D7636BB0A}" srcId="{19B60AB4-355B-45A5-9249-1EFB3172EC81}" destId="{1354EA78-54BF-4516-AF22-5EEC80555F7D}" srcOrd="6" destOrd="0" parTransId="{4A6007D5-ED0E-48D8-9397-56915778A191}" sibTransId="{A76F49C5-721A-41DF-8C1A-79A47A39A8B5}"/>
    <dgm:cxn modelId="{E4CF2419-606C-4D9C-BCED-F24BC254C668}" type="presOf" srcId="{74FEAEE9-463A-410C-B357-3B5F00D6CE46}" destId="{A1628432-A266-4BC5-89BB-603ABBFD6E7F}" srcOrd="0" destOrd="3" presId="urn:microsoft.com/office/officeart/2005/8/layout/process1"/>
    <dgm:cxn modelId="{742E2D28-6F40-473B-8836-FEA7556B43D8}" type="presOf" srcId="{80376642-6D19-4B1C-BEFA-2A80197289A5}" destId="{A1628432-A266-4BC5-89BB-603ABBFD6E7F}" srcOrd="0" destOrd="6" presId="urn:microsoft.com/office/officeart/2005/8/layout/process1"/>
    <dgm:cxn modelId="{35DB5B3C-4D15-4D31-BAA6-AE06900ACBE2}" srcId="{19B60AB4-355B-45A5-9249-1EFB3172EC81}" destId="{80376642-6D19-4B1C-BEFA-2A80197289A5}" srcOrd="5" destOrd="0" parTransId="{7DDDFDF6-CDF4-4650-8C07-9045F30A1308}" sibTransId="{409BD19A-10AE-4A0A-935C-AB326B2025A9}"/>
    <dgm:cxn modelId="{B387686C-CF15-4A29-8290-6D4A3B210C38}" srcId="{19B60AB4-355B-45A5-9249-1EFB3172EC81}" destId="{74FEAEE9-463A-410C-B357-3B5F00D6CE46}" srcOrd="2" destOrd="0" parTransId="{9CADE16A-E615-4FD8-94E3-42D9ECC6D7D9}" sibTransId="{E27321B7-E2C3-4D32-BA8F-BC56310F434A}"/>
    <dgm:cxn modelId="{F3690C56-09D3-46B6-8E8C-E63460FA4699}" srcId="{19B60AB4-355B-45A5-9249-1EFB3172EC81}" destId="{2210B4D8-C02D-4B01-B264-D8977D909A46}" srcOrd="0" destOrd="0" parTransId="{4ED17C91-F8DF-488C-AAA3-17B24D2C7450}" sibTransId="{ACF7BA55-DA8D-40D6-8BA2-2D7406ECAAC0}"/>
    <dgm:cxn modelId="{3FD8D45A-C2F5-4D5A-B030-466A0E2C9519}" type="presOf" srcId="{59EC9165-924D-4786-A210-78D0A3A14438}" destId="{A1628432-A266-4BC5-89BB-603ABBFD6E7F}" srcOrd="0" destOrd="4" presId="urn:microsoft.com/office/officeart/2005/8/layout/process1"/>
    <dgm:cxn modelId="{20997A7B-9D15-4489-B1AA-D7EEBB747A33}" type="presOf" srcId="{321D098C-6174-4611-A5A9-16B30D2FC8EC}" destId="{A1628432-A266-4BC5-89BB-603ABBFD6E7F}" srcOrd="0" destOrd="2" presId="urn:microsoft.com/office/officeart/2005/8/layout/process1"/>
    <dgm:cxn modelId="{60A0937F-A47E-4586-BD4E-63C3CA0E85E8}" srcId="{DF89A85A-54E6-4AD1-B544-176039ACA8EA}" destId="{19B60AB4-355B-45A5-9249-1EFB3172EC81}" srcOrd="0" destOrd="0" parTransId="{78056C80-E3FD-468F-9542-3E8B41C6BFF7}" sibTransId="{5EAF5B75-0F77-4367-8921-8EDF4C000B10}"/>
    <dgm:cxn modelId="{1D61F891-7476-4D8F-BBEB-4B09815A68F6}" type="presOf" srcId="{1354EA78-54BF-4516-AF22-5EEC80555F7D}" destId="{A1628432-A266-4BC5-89BB-603ABBFD6E7F}" srcOrd="0" destOrd="7" presId="urn:microsoft.com/office/officeart/2005/8/layout/process1"/>
    <dgm:cxn modelId="{B9E0A693-63F2-4D2F-A93C-9EF3F1A8CB6E}" type="presOf" srcId="{DF89A85A-54E6-4AD1-B544-176039ACA8EA}" destId="{964303C9-E849-4C18-B973-551C1728F495}" srcOrd="0" destOrd="0" presId="urn:microsoft.com/office/officeart/2005/8/layout/process1"/>
    <dgm:cxn modelId="{9CBBBC9F-53F7-46F9-87E8-49BA61CDF336}" type="presOf" srcId="{2210B4D8-C02D-4B01-B264-D8977D909A46}" destId="{A1628432-A266-4BC5-89BB-603ABBFD6E7F}" srcOrd="0" destOrd="1" presId="urn:microsoft.com/office/officeart/2005/8/layout/process1"/>
    <dgm:cxn modelId="{6B0197A0-2FFA-431E-A808-F6536F35C19F}" srcId="{19B60AB4-355B-45A5-9249-1EFB3172EC81}" destId="{59EC9165-924D-4786-A210-78D0A3A14438}" srcOrd="3" destOrd="0" parTransId="{15A183C5-4D20-4F59-ABCC-BA319939FC6B}" sibTransId="{A6B17A8A-05B0-463D-AA47-B9C57A7E6BA4}"/>
    <dgm:cxn modelId="{B8029DCE-A5C3-405D-A106-E04C455838D5}" type="presOf" srcId="{F859EEBC-7186-4134-908E-EB18FEE50C0E}" destId="{A1628432-A266-4BC5-89BB-603ABBFD6E7F}" srcOrd="0" destOrd="5" presId="urn:microsoft.com/office/officeart/2005/8/layout/process1"/>
    <dgm:cxn modelId="{727E97E3-8BC2-4C5C-BB0D-7F1ECE0A74DB}" srcId="{19B60AB4-355B-45A5-9249-1EFB3172EC81}" destId="{321D098C-6174-4611-A5A9-16B30D2FC8EC}" srcOrd="1" destOrd="0" parTransId="{1E419792-1069-4530-95EC-1E27C2E89FA9}" sibTransId="{1163194F-880C-447C-90A1-984B6EEB89E3}"/>
    <dgm:cxn modelId="{77F7F4F4-62D4-4F91-A220-A81E9DEC1A5C}" type="presOf" srcId="{19B60AB4-355B-45A5-9249-1EFB3172EC81}" destId="{A1628432-A266-4BC5-89BB-603ABBFD6E7F}" srcOrd="0" destOrd="0" presId="urn:microsoft.com/office/officeart/2005/8/layout/process1"/>
    <dgm:cxn modelId="{8B3460FD-C0AD-47F7-A796-D255D8FDA213}" srcId="{19B60AB4-355B-45A5-9249-1EFB3172EC81}" destId="{F859EEBC-7186-4134-908E-EB18FEE50C0E}" srcOrd="4" destOrd="0" parTransId="{10972361-6951-4CB1-A826-925994CD3140}" sibTransId="{B1C6CCF8-4D62-49D9-BA5F-CCB881424DD5}"/>
    <dgm:cxn modelId="{013BC7BC-2769-44AE-8AA7-0348FF968E8D}" type="presParOf" srcId="{964303C9-E849-4C18-B973-551C1728F495}" destId="{A1628432-A266-4BC5-89BB-603ABBFD6E7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5D5A31-1B98-4CCB-9E2A-64EA0BD29AA2}" type="doc">
      <dgm:prSet loTypeId="urn:microsoft.com/office/officeart/2008/layout/SquareAccentList" loCatId="list" qsTypeId="urn:microsoft.com/office/officeart/2005/8/quickstyle/simple1" qsCatId="simple" csTypeId="urn:microsoft.com/office/officeart/2005/8/colors/accent0_1" csCatId="mainScheme" phldr="1"/>
      <dgm:spPr/>
      <dgm:t>
        <a:bodyPr/>
        <a:lstStyle/>
        <a:p>
          <a:endParaRPr lang="fi-FI"/>
        </a:p>
      </dgm:t>
    </dgm:pt>
    <dgm:pt modelId="{BD1C92D1-0E60-4B60-8E06-7FB77B527964}">
      <dgm:prSet/>
      <dgm:spPr/>
      <dgm:t>
        <a:bodyPr/>
        <a:lstStyle/>
        <a:p>
          <a:r>
            <a:rPr lang="en-GB" b="0" dirty="0"/>
            <a:t>Remaining obligations:</a:t>
          </a:r>
          <a:endParaRPr lang="fi-FI" dirty="0"/>
        </a:p>
      </dgm:t>
    </dgm:pt>
    <dgm:pt modelId="{179A3112-4195-411B-9B1C-DB6DBDD7048B}" type="parTrans" cxnId="{2544EFE3-F42E-4FD9-BED1-31267DD48324}">
      <dgm:prSet/>
      <dgm:spPr/>
      <dgm:t>
        <a:bodyPr/>
        <a:lstStyle/>
        <a:p>
          <a:endParaRPr lang="fi-FI"/>
        </a:p>
      </dgm:t>
    </dgm:pt>
    <dgm:pt modelId="{789C028E-9113-49FC-84CA-B8FCD5982B28}" type="sibTrans" cxnId="{2544EFE3-F42E-4FD9-BED1-31267DD48324}">
      <dgm:prSet/>
      <dgm:spPr/>
      <dgm:t>
        <a:bodyPr/>
        <a:lstStyle/>
        <a:p>
          <a:endParaRPr lang="fi-FI"/>
        </a:p>
      </dgm:t>
    </dgm:pt>
    <dgm:pt modelId="{11E5EE24-CC72-42CB-8293-04F7D0D85DC0}">
      <dgm:prSet custT="1"/>
      <dgm:spPr/>
      <dgm:t>
        <a:bodyPr/>
        <a:lstStyle/>
        <a:p>
          <a:r>
            <a:rPr lang="en-GB" sz="1800" b="0" dirty="0"/>
            <a:t>Considering the level of protection</a:t>
          </a:r>
          <a:endParaRPr lang="fi-FI" sz="1800" dirty="0"/>
        </a:p>
      </dgm:t>
    </dgm:pt>
    <dgm:pt modelId="{A51ADD9A-17C1-4E8A-972D-5834F59669FF}" type="parTrans" cxnId="{A75F45D2-D66D-4118-AA81-7A642BAA666C}">
      <dgm:prSet/>
      <dgm:spPr/>
      <dgm:t>
        <a:bodyPr/>
        <a:lstStyle/>
        <a:p>
          <a:endParaRPr lang="fi-FI"/>
        </a:p>
      </dgm:t>
    </dgm:pt>
    <dgm:pt modelId="{371C8822-B019-4BAE-8106-1F5B0E7FD563}" type="sibTrans" cxnId="{A75F45D2-D66D-4118-AA81-7A642BAA666C}">
      <dgm:prSet/>
      <dgm:spPr/>
      <dgm:t>
        <a:bodyPr/>
        <a:lstStyle/>
        <a:p>
          <a:endParaRPr lang="fi-FI"/>
        </a:p>
      </dgm:t>
    </dgm:pt>
    <dgm:pt modelId="{05519438-805A-4F3B-B918-7AE69E2E2BEA}">
      <dgm:prSet custT="1"/>
      <dgm:spPr/>
      <dgm:t>
        <a:bodyPr/>
        <a:lstStyle/>
        <a:p>
          <a:r>
            <a:rPr lang="en-GB" sz="1800" b="0" dirty="0"/>
            <a:t>Notification of non-compliance with SCCs; and </a:t>
          </a:r>
          <a:endParaRPr lang="fi-FI" sz="1800" dirty="0"/>
        </a:p>
      </dgm:t>
    </dgm:pt>
    <dgm:pt modelId="{1866C546-666C-40C5-B8C8-4DB35949966B}" type="parTrans" cxnId="{CE73C218-AC60-4007-BA1B-D765CBF52FE0}">
      <dgm:prSet/>
      <dgm:spPr/>
      <dgm:t>
        <a:bodyPr/>
        <a:lstStyle/>
        <a:p>
          <a:endParaRPr lang="fi-FI"/>
        </a:p>
      </dgm:t>
    </dgm:pt>
    <dgm:pt modelId="{2B0A1133-D028-408B-B445-84DD22221EAB}" type="sibTrans" cxnId="{CE73C218-AC60-4007-BA1B-D765CBF52FE0}">
      <dgm:prSet/>
      <dgm:spPr/>
      <dgm:t>
        <a:bodyPr/>
        <a:lstStyle/>
        <a:p>
          <a:endParaRPr lang="fi-FI"/>
        </a:p>
      </dgm:t>
    </dgm:pt>
    <dgm:pt modelId="{CDB5F0B9-0D38-4830-8F78-05D125BB37B5}">
      <dgm:prSet custT="1"/>
      <dgm:spPr/>
      <dgm:t>
        <a:bodyPr/>
        <a:lstStyle/>
        <a:p>
          <a:r>
            <a:rPr lang="en-GB" sz="1800" dirty="0"/>
            <a:t>S</a:t>
          </a:r>
          <a:r>
            <a:rPr lang="en-GB" sz="1800" b="0" dirty="0"/>
            <a:t>uspending data transfers</a:t>
          </a:r>
          <a:r>
            <a:rPr lang="en-GB" sz="1800" dirty="0"/>
            <a:t> and </a:t>
          </a:r>
          <a:r>
            <a:rPr lang="en-GB" sz="1800" b="0" dirty="0"/>
            <a:t>notifying the supervisory authority after </a:t>
          </a:r>
          <a:endParaRPr lang="fi-FI" sz="1800" dirty="0"/>
        </a:p>
      </dgm:t>
    </dgm:pt>
    <dgm:pt modelId="{15F48785-B0DF-4E73-9440-DF01A23F5ED4}" type="parTrans" cxnId="{E3F120A3-077E-4A67-AD9E-6375839829E1}">
      <dgm:prSet/>
      <dgm:spPr/>
      <dgm:t>
        <a:bodyPr/>
        <a:lstStyle/>
        <a:p>
          <a:endParaRPr lang="fi-FI"/>
        </a:p>
      </dgm:t>
    </dgm:pt>
    <dgm:pt modelId="{6004A101-528F-464D-B6CF-E9F73B0F0038}" type="sibTrans" cxnId="{E3F120A3-077E-4A67-AD9E-6375839829E1}">
      <dgm:prSet/>
      <dgm:spPr/>
      <dgm:t>
        <a:bodyPr/>
        <a:lstStyle/>
        <a:p>
          <a:endParaRPr lang="fi-FI"/>
        </a:p>
      </dgm:t>
    </dgm:pt>
    <dgm:pt modelId="{C75A30CB-23F4-4207-87D3-DE8E5E870909}">
      <dgm:prSet/>
      <dgm:spPr/>
      <dgm:t>
        <a:bodyPr/>
        <a:lstStyle/>
        <a:p>
          <a:r>
            <a:rPr lang="en-GB" b="0" dirty="0"/>
            <a:t>New additions:</a:t>
          </a:r>
          <a:endParaRPr lang="fi-FI" dirty="0"/>
        </a:p>
      </dgm:t>
    </dgm:pt>
    <dgm:pt modelId="{03E585E1-5FD3-48D6-885C-70ADB729885B}" type="parTrans" cxnId="{92D300FD-7631-44FD-B42D-296CCD4F554E}">
      <dgm:prSet/>
      <dgm:spPr/>
      <dgm:t>
        <a:bodyPr/>
        <a:lstStyle/>
        <a:p>
          <a:endParaRPr lang="fi-FI"/>
        </a:p>
      </dgm:t>
    </dgm:pt>
    <dgm:pt modelId="{C2897251-9BD8-4C9A-B507-1A6525C89C29}" type="sibTrans" cxnId="{92D300FD-7631-44FD-B42D-296CCD4F554E}">
      <dgm:prSet/>
      <dgm:spPr/>
      <dgm:t>
        <a:bodyPr/>
        <a:lstStyle/>
        <a:p>
          <a:endParaRPr lang="fi-FI"/>
        </a:p>
      </dgm:t>
    </dgm:pt>
    <dgm:pt modelId="{7264E157-5725-48E4-AEF0-60A069C2D3FC}">
      <dgm:prSet custT="1"/>
      <dgm:spPr/>
      <dgm:t>
        <a:bodyPr/>
        <a:lstStyle/>
        <a:p>
          <a:r>
            <a:rPr lang="en-GB" sz="1800" b="0" dirty="0"/>
            <a:t>Documentation requirement</a:t>
          </a:r>
          <a:endParaRPr lang="fi-FI" sz="1800" dirty="0"/>
        </a:p>
      </dgm:t>
    </dgm:pt>
    <dgm:pt modelId="{3370E331-672D-4AEE-BF91-4CCE1E566359}" type="parTrans" cxnId="{76A63633-C65C-48C2-9B97-2594C15C3A2B}">
      <dgm:prSet/>
      <dgm:spPr/>
      <dgm:t>
        <a:bodyPr/>
        <a:lstStyle/>
        <a:p>
          <a:endParaRPr lang="fi-FI"/>
        </a:p>
      </dgm:t>
    </dgm:pt>
    <dgm:pt modelId="{F2D9968C-04A5-4CC3-A360-2572EE78D28A}" type="sibTrans" cxnId="{76A63633-C65C-48C2-9B97-2594C15C3A2B}">
      <dgm:prSet/>
      <dgm:spPr/>
      <dgm:t>
        <a:bodyPr/>
        <a:lstStyle/>
        <a:p>
          <a:endParaRPr lang="fi-FI"/>
        </a:p>
      </dgm:t>
    </dgm:pt>
    <dgm:pt modelId="{F8531AB0-CA07-4581-A722-6B3E9BF7772A}">
      <dgm:prSet custT="1"/>
      <dgm:spPr/>
      <dgm:t>
        <a:bodyPr/>
        <a:lstStyle/>
        <a:p>
          <a:r>
            <a:rPr lang="en-GB" sz="1800" b="0" dirty="0"/>
            <a:t>Processor to Processor transfers </a:t>
          </a:r>
          <a:endParaRPr lang="fi-FI" sz="1800" dirty="0"/>
        </a:p>
      </dgm:t>
    </dgm:pt>
    <dgm:pt modelId="{7A4F9EE3-D654-444A-80A4-D71460E4F955}" type="parTrans" cxnId="{E4AF0B3F-936C-4ECB-BFFC-B87A662512C2}">
      <dgm:prSet/>
      <dgm:spPr/>
      <dgm:t>
        <a:bodyPr/>
        <a:lstStyle/>
        <a:p>
          <a:endParaRPr lang="fi-FI"/>
        </a:p>
      </dgm:t>
    </dgm:pt>
    <dgm:pt modelId="{5617AB6C-6A69-44E9-BE9F-C96D86D29617}" type="sibTrans" cxnId="{E4AF0B3F-936C-4ECB-BFFC-B87A662512C2}">
      <dgm:prSet/>
      <dgm:spPr/>
      <dgm:t>
        <a:bodyPr/>
        <a:lstStyle/>
        <a:p>
          <a:endParaRPr lang="fi-FI"/>
        </a:p>
      </dgm:t>
    </dgm:pt>
    <dgm:pt modelId="{1F6442AD-3850-44DB-88EF-005B1953A30A}">
      <dgm:prSet custT="1"/>
      <dgm:spPr/>
      <dgm:t>
        <a:bodyPr/>
        <a:lstStyle/>
        <a:p>
          <a:r>
            <a:rPr lang="en-GB" sz="1800" b="0" dirty="0"/>
            <a:t>Stronger commitments on the data importer (LEA!)</a:t>
          </a:r>
        </a:p>
      </dgm:t>
    </dgm:pt>
    <dgm:pt modelId="{878412C9-17A1-458D-9174-7EE6D7BC387B}" type="parTrans" cxnId="{D77B3C14-7CC6-4C98-9449-0333D3B577EA}">
      <dgm:prSet/>
      <dgm:spPr/>
      <dgm:t>
        <a:bodyPr/>
        <a:lstStyle/>
        <a:p>
          <a:endParaRPr lang="fi-FI"/>
        </a:p>
      </dgm:t>
    </dgm:pt>
    <dgm:pt modelId="{426827F1-1793-4598-B665-0B81EA2ED42C}" type="sibTrans" cxnId="{D77B3C14-7CC6-4C98-9449-0333D3B577EA}">
      <dgm:prSet/>
      <dgm:spPr/>
      <dgm:t>
        <a:bodyPr/>
        <a:lstStyle/>
        <a:p>
          <a:endParaRPr lang="fi-FI"/>
        </a:p>
      </dgm:t>
    </dgm:pt>
    <dgm:pt modelId="{E02C8FFE-DA41-46ED-9E1D-72D84243A0D0}" type="pres">
      <dgm:prSet presAssocID="{F15D5A31-1B98-4CCB-9E2A-64EA0BD29AA2}" presName="layout" presStyleCnt="0">
        <dgm:presLayoutVars>
          <dgm:chMax/>
          <dgm:chPref/>
          <dgm:dir/>
          <dgm:resizeHandles/>
        </dgm:presLayoutVars>
      </dgm:prSet>
      <dgm:spPr/>
    </dgm:pt>
    <dgm:pt modelId="{927B2925-580D-41F4-A8AA-17AC0867E905}" type="pres">
      <dgm:prSet presAssocID="{BD1C92D1-0E60-4B60-8E06-7FB77B527964}" presName="root" presStyleCnt="0">
        <dgm:presLayoutVars>
          <dgm:chMax/>
          <dgm:chPref/>
        </dgm:presLayoutVars>
      </dgm:prSet>
      <dgm:spPr/>
    </dgm:pt>
    <dgm:pt modelId="{193CC528-5169-4EE7-BEBB-858DB36FAEA5}" type="pres">
      <dgm:prSet presAssocID="{BD1C92D1-0E60-4B60-8E06-7FB77B527964}" presName="rootComposite" presStyleCnt="0">
        <dgm:presLayoutVars/>
      </dgm:prSet>
      <dgm:spPr/>
    </dgm:pt>
    <dgm:pt modelId="{02448CDF-E972-469F-8739-1F126FD4F11E}" type="pres">
      <dgm:prSet presAssocID="{BD1C92D1-0E60-4B60-8E06-7FB77B527964}" presName="ParentAccent" presStyleLbl="alignNode1" presStyleIdx="0" presStyleCnt="2"/>
      <dgm:spPr/>
    </dgm:pt>
    <dgm:pt modelId="{4FEA1C17-19EC-48B1-B387-5632233DBF82}" type="pres">
      <dgm:prSet presAssocID="{BD1C92D1-0E60-4B60-8E06-7FB77B527964}" presName="ParentSmallAccent" presStyleLbl="fgAcc1" presStyleIdx="0" presStyleCnt="2"/>
      <dgm:spPr/>
    </dgm:pt>
    <dgm:pt modelId="{09F4CA3C-C25C-462A-877F-CA9FC8BE0876}" type="pres">
      <dgm:prSet presAssocID="{BD1C92D1-0E60-4B60-8E06-7FB77B527964}" presName="Parent" presStyleLbl="revTx" presStyleIdx="0" presStyleCnt="8" custLinFactNeighborX="411" custLinFactNeighborY="1944">
        <dgm:presLayoutVars>
          <dgm:chMax/>
          <dgm:chPref val="4"/>
          <dgm:bulletEnabled val="1"/>
        </dgm:presLayoutVars>
      </dgm:prSet>
      <dgm:spPr/>
    </dgm:pt>
    <dgm:pt modelId="{2AE8B0C9-6CE1-43E4-B5A0-78CA8A40BB94}" type="pres">
      <dgm:prSet presAssocID="{BD1C92D1-0E60-4B60-8E06-7FB77B527964}" presName="childShape" presStyleCnt="0">
        <dgm:presLayoutVars>
          <dgm:chMax val="0"/>
          <dgm:chPref val="0"/>
        </dgm:presLayoutVars>
      </dgm:prSet>
      <dgm:spPr/>
    </dgm:pt>
    <dgm:pt modelId="{D2427187-04C3-425D-AC68-FF936AA9316D}" type="pres">
      <dgm:prSet presAssocID="{11E5EE24-CC72-42CB-8293-04F7D0D85DC0}" presName="childComposite" presStyleCnt="0">
        <dgm:presLayoutVars>
          <dgm:chMax val="0"/>
          <dgm:chPref val="0"/>
        </dgm:presLayoutVars>
      </dgm:prSet>
      <dgm:spPr/>
    </dgm:pt>
    <dgm:pt modelId="{3A608867-4B76-4805-951D-901EA4496680}" type="pres">
      <dgm:prSet presAssocID="{11E5EE24-CC72-42CB-8293-04F7D0D85DC0}" presName="ChildAccent" presStyleLbl="solidFgAcc1" presStyleIdx="0" presStyleCnt="6"/>
      <dgm:spPr/>
    </dgm:pt>
    <dgm:pt modelId="{A9D2BE77-034C-43C0-AE0A-879EB1CB0898}" type="pres">
      <dgm:prSet presAssocID="{11E5EE24-CC72-42CB-8293-04F7D0D85DC0}" presName="Child" presStyleLbl="revTx" presStyleIdx="1" presStyleCnt="8">
        <dgm:presLayoutVars>
          <dgm:chMax val="0"/>
          <dgm:chPref val="0"/>
          <dgm:bulletEnabled val="1"/>
        </dgm:presLayoutVars>
      </dgm:prSet>
      <dgm:spPr/>
    </dgm:pt>
    <dgm:pt modelId="{F4FF3D7A-07A9-45CD-9613-D6C51C65A3F9}" type="pres">
      <dgm:prSet presAssocID="{05519438-805A-4F3B-B918-7AE69E2E2BEA}" presName="childComposite" presStyleCnt="0">
        <dgm:presLayoutVars>
          <dgm:chMax val="0"/>
          <dgm:chPref val="0"/>
        </dgm:presLayoutVars>
      </dgm:prSet>
      <dgm:spPr/>
    </dgm:pt>
    <dgm:pt modelId="{50A7853B-D4FB-4DAE-B00B-4DFC791FCCEF}" type="pres">
      <dgm:prSet presAssocID="{05519438-805A-4F3B-B918-7AE69E2E2BEA}" presName="ChildAccent" presStyleLbl="solidFgAcc1" presStyleIdx="1" presStyleCnt="6"/>
      <dgm:spPr/>
    </dgm:pt>
    <dgm:pt modelId="{5685BB51-C637-4180-9B5D-F5BC812C4121}" type="pres">
      <dgm:prSet presAssocID="{05519438-805A-4F3B-B918-7AE69E2E2BEA}" presName="Child" presStyleLbl="revTx" presStyleIdx="2" presStyleCnt="8">
        <dgm:presLayoutVars>
          <dgm:chMax val="0"/>
          <dgm:chPref val="0"/>
          <dgm:bulletEnabled val="1"/>
        </dgm:presLayoutVars>
      </dgm:prSet>
      <dgm:spPr/>
    </dgm:pt>
    <dgm:pt modelId="{A7BEFCC9-E734-4BF8-BB4E-0DB046FE1A57}" type="pres">
      <dgm:prSet presAssocID="{CDB5F0B9-0D38-4830-8F78-05D125BB37B5}" presName="childComposite" presStyleCnt="0">
        <dgm:presLayoutVars>
          <dgm:chMax val="0"/>
          <dgm:chPref val="0"/>
        </dgm:presLayoutVars>
      </dgm:prSet>
      <dgm:spPr/>
    </dgm:pt>
    <dgm:pt modelId="{2AEEFD25-0C7D-4F2F-85E9-F6FDADF20792}" type="pres">
      <dgm:prSet presAssocID="{CDB5F0B9-0D38-4830-8F78-05D125BB37B5}" presName="ChildAccent" presStyleLbl="solidFgAcc1" presStyleIdx="2" presStyleCnt="6"/>
      <dgm:spPr/>
    </dgm:pt>
    <dgm:pt modelId="{28A12D7F-BFD8-499C-B111-BE7F0E3BD323}" type="pres">
      <dgm:prSet presAssocID="{CDB5F0B9-0D38-4830-8F78-05D125BB37B5}" presName="Child" presStyleLbl="revTx" presStyleIdx="3" presStyleCnt="8">
        <dgm:presLayoutVars>
          <dgm:chMax val="0"/>
          <dgm:chPref val="0"/>
          <dgm:bulletEnabled val="1"/>
        </dgm:presLayoutVars>
      </dgm:prSet>
      <dgm:spPr/>
    </dgm:pt>
    <dgm:pt modelId="{5FB62DC0-A740-4F74-91E7-92FE7B1E5C66}" type="pres">
      <dgm:prSet presAssocID="{C75A30CB-23F4-4207-87D3-DE8E5E870909}" presName="root" presStyleCnt="0">
        <dgm:presLayoutVars>
          <dgm:chMax/>
          <dgm:chPref/>
        </dgm:presLayoutVars>
      </dgm:prSet>
      <dgm:spPr/>
    </dgm:pt>
    <dgm:pt modelId="{46390E0D-1EDB-4A43-8EE4-9AD26A5B414E}" type="pres">
      <dgm:prSet presAssocID="{C75A30CB-23F4-4207-87D3-DE8E5E870909}" presName="rootComposite" presStyleCnt="0">
        <dgm:presLayoutVars/>
      </dgm:prSet>
      <dgm:spPr/>
    </dgm:pt>
    <dgm:pt modelId="{19BC67A7-5BAA-4199-A65C-68BF9811F2B4}" type="pres">
      <dgm:prSet presAssocID="{C75A30CB-23F4-4207-87D3-DE8E5E870909}" presName="ParentAccent" presStyleLbl="alignNode1" presStyleIdx="1" presStyleCnt="2"/>
      <dgm:spPr/>
    </dgm:pt>
    <dgm:pt modelId="{F391287D-4634-48B8-900A-7509648895BA}" type="pres">
      <dgm:prSet presAssocID="{C75A30CB-23F4-4207-87D3-DE8E5E870909}" presName="ParentSmallAccent" presStyleLbl="fgAcc1" presStyleIdx="1" presStyleCnt="2"/>
      <dgm:spPr/>
    </dgm:pt>
    <dgm:pt modelId="{DB04CB6B-F27B-40CA-9829-4DEC8EE4BDFF}" type="pres">
      <dgm:prSet presAssocID="{C75A30CB-23F4-4207-87D3-DE8E5E870909}" presName="Parent" presStyleLbl="revTx" presStyleIdx="4" presStyleCnt="8">
        <dgm:presLayoutVars>
          <dgm:chMax/>
          <dgm:chPref val="4"/>
          <dgm:bulletEnabled val="1"/>
        </dgm:presLayoutVars>
      </dgm:prSet>
      <dgm:spPr/>
    </dgm:pt>
    <dgm:pt modelId="{BE4F14A8-D388-4659-A7B2-6214995E30A0}" type="pres">
      <dgm:prSet presAssocID="{C75A30CB-23F4-4207-87D3-DE8E5E870909}" presName="childShape" presStyleCnt="0">
        <dgm:presLayoutVars>
          <dgm:chMax val="0"/>
          <dgm:chPref val="0"/>
        </dgm:presLayoutVars>
      </dgm:prSet>
      <dgm:spPr/>
    </dgm:pt>
    <dgm:pt modelId="{145BDD54-9875-43AE-A03C-3D4E39193582}" type="pres">
      <dgm:prSet presAssocID="{7264E157-5725-48E4-AEF0-60A069C2D3FC}" presName="childComposite" presStyleCnt="0">
        <dgm:presLayoutVars>
          <dgm:chMax val="0"/>
          <dgm:chPref val="0"/>
        </dgm:presLayoutVars>
      </dgm:prSet>
      <dgm:spPr/>
    </dgm:pt>
    <dgm:pt modelId="{78C87C89-3D5A-4725-9C83-0A3C561F47ED}" type="pres">
      <dgm:prSet presAssocID="{7264E157-5725-48E4-AEF0-60A069C2D3FC}" presName="ChildAccent" presStyleLbl="solidFgAcc1" presStyleIdx="3" presStyleCnt="6"/>
      <dgm:spPr/>
    </dgm:pt>
    <dgm:pt modelId="{6FC7418A-353B-48C5-B1A4-0E5000EC7E8B}" type="pres">
      <dgm:prSet presAssocID="{7264E157-5725-48E4-AEF0-60A069C2D3FC}" presName="Child" presStyleLbl="revTx" presStyleIdx="5" presStyleCnt="8">
        <dgm:presLayoutVars>
          <dgm:chMax val="0"/>
          <dgm:chPref val="0"/>
          <dgm:bulletEnabled val="1"/>
        </dgm:presLayoutVars>
      </dgm:prSet>
      <dgm:spPr/>
    </dgm:pt>
    <dgm:pt modelId="{ACC895B2-C92B-43C5-93C1-998431FDE918}" type="pres">
      <dgm:prSet presAssocID="{F8531AB0-CA07-4581-A722-6B3E9BF7772A}" presName="childComposite" presStyleCnt="0">
        <dgm:presLayoutVars>
          <dgm:chMax val="0"/>
          <dgm:chPref val="0"/>
        </dgm:presLayoutVars>
      </dgm:prSet>
      <dgm:spPr/>
    </dgm:pt>
    <dgm:pt modelId="{CA3FC59A-55B0-4698-8D56-E0D1E823A97D}" type="pres">
      <dgm:prSet presAssocID="{F8531AB0-CA07-4581-A722-6B3E9BF7772A}" presName="ChildAccent" presStyleLbl="solidFgAcc1" presStyleIdx="4" presStyleCnt="6"/>
      <dgm:spPr/>
    </dgm:pt>
    <dgm:pt modelId="{F4F50CC8-CBDF-4F30-8622-B6FA1A2EC83D}" type="pres">
      <dgm:prSet presAssocID="{F8531AB0-CA07-4581-A722-6B3E9BF7772A}" presName="Child" presStyleLbl="revTx" presStyleIdx="6" presStyleCnt="8">
        <dgm:presLayoutVars>
          <dgm:chMax val="0"/>
          <dgm:chPref val="0"/>
          <dgm:bulletEnabled val="1"/>
        </dgm:presLayoutVars>
      </dgm:prSet>
      <dgm:spPr/>
    </dgm:pt>
    <dgm:pt modelId="{BE3766DE-F3CA-41C1-9E4F-34F36EF366C6}" type="pres">
      <dgm:prSet presAssocID="{1F6442AD-3850-44DB-88EF-005B1953A30A}" presName="childComposite" presStyleCnt="0">
        <dgm:presLayoutVars>
          <dgm:chMax val="0"/>
          <dgm:chPref val="0"/>
        </dgm:presLayoutVars>
      </dgm:prSet>
      <dgm:spPr/>
    </dgm:pt>
    <dgm:pt modelId="{EDDDD957-07FC-46F9-96C0-DA870A4721D8}" type="pres">
      <dgm:prSet presAssocID="{1F6442AD-3850-44DB-88EF-005B1953A30A}" presName="ChildAccent" presStyleLbl="solidFgAcc1" presStyleIdx="5" presStyleCnt="6"/>
      <dgm:spPr/>
    </dgm:pt>
    <dgm:pt modelId="{37551607-41C4-4061-B2E5-275F1E78C25F}" type="pres">
      <dgm:prSet presAssocID="{1F6442AD-3850-44DB-88EF-005B1953A30A}" presName="Child" presStyleLbl="revTx" presStyleIdx="7" presStyleCnt="8">
        <dgm:presLayoutVars>
          <dgm:chMax val="0"/>
          <dgm:chPref val="0"/>
          <dgm:bulletEnabled val="1"/>
        </dgm:presLayoutVars>
      </dgm:prSet>
      <dgm:spPr/>
    </dgm:pt>
  </dgm:ptLst>
  <dgm:cxnLst>
    <dgm:cxn modelId="{C1F2CF00-BC0F-4A19-BFBA-6635611D05D1}" type="presOf" srcId="{1F6442AD-3850-44DB-88EF-005B1953A30A}" destId="{37551607-41C4-4061-B2E5-275F1E78C25F}" srcOrd="0" destOrd="0" presId="urn:microsoft.com/office/officeart/2008/layout/SquareAccentList"/>
    <dgm:cxn modelId="{D77B3C14-7CC6-4C98-9449-0333D3B577EA}" srcId="{C75A30CB-23F4-4207-87D3-DE8E5E870909}" destId="{1F6442AD-3850-44DB-88EF-005B1953A30A}" srcOrd="2" destOrd="0" parTransId="{878412C9-17A1-458D-9174-7EE6D7BC387B}" sibTransId="{426827F1-1793-4598-B665-0B81EA2ED42C}"/>
    <dgm:cxn modelId="{8CA99A15-09E9-48A7-ABD6-9EDF8DA37D1F}" type="presOf" srcId="{11E5EE24-CC72-42CB-8293-04F7D0D85DC0}" destId="{A9D2BE77-034C-43C0-AE0A-879EB1CB0898}" srcOrd="0" destOrd="0" presId="urn:microsoft.com/office/officeart/2008/layout/SquareAccentList"/>
    <dgm:cxn modelId="{CE73C218-AC60-4007-BA1B-D765CBF52FE0}" srcId="{BD1C92D1-0E60-4B60-8E06-7FB77B527964}" destId="{05519438-805A-4F3B-B918-7AE69E2E2BEA}" srcOrd="1" destOrd="0" parTransId="{1866C546-666C-40C5-B8C8-4DB35949966B}" sibTransId="{2B0A1133-D028-408B-B445-84DD22221EAB}"/>
    <dgm:cxn modelId="{3E0BA51A-BA2A-4AA2-8E3D-40F747207338}" type="presOf" srcId="{CDB5F0B9-0D38-4830-8F78-05D125BB37B5}" destId="{28A12D7F-BFD8-499C-B111-BE7F0E3BD323}" srcOrd="0" destOrd="0" presId="urn:microsoft.com/office/officeart/2008/layout/SquareAccentList"/>
    <dgm:cxn modelId="{76A63633-C65C-48C2-9B97-2594C15C3A2B}" srcId="{C75A30CB-23F4-4207-87D3-DE8E5E870909}" destId="{7264E157-5725-48E4-AEF0-60A069C2D3FC}" srcOrd="0" destOrd="0" parTransId="{3370E331-672D-4AEE-BF91-4CCE1E566359}" sibTransId="{F2D9968C-04A5-4CC3-A360-2572EE78D28A}"/>
    <dgm:cxn modelId="{ECA75337-8C7F-4E46-BFE4-04B97E589103}" type="presOf" srcId="{C75A30CB-23F4-4207-87D3-DE8E5E870909}" destId="{DB04CB6B-F27B-40CA-9829-4DEC8EE4BDFF}" srcOrd="0" destOrd="0" presId="urn:microsoft.com/office/officeart/2008/layout/SquareAccentList"/>
    <dgm:cxn modelId="{E4AF0B3F-936C-4ECB-BFFC-B87A662512C2}" srcId="{C75A30CB-23F4-4207-87D3-DE8E5E870909}" destId="{F8531AB0-CA07-4581-A722-6B3E9BF7772A}" srcOrd="1" destOrd="0" parTransId="{7A4F9EE3-D654-444A-80A4-D71460E4F955}" sibTransId="{5617AB6C-6A69-44E9-BE9F-C96D86D29617}"/>
    <dgm:cxn modelId="{F856166E-88CD-4164-AE2E-8AB6069F5791}" type="presOf" srcId="{05519438-805A-4F3B-B918-7AE69E2E2BEA}" destId="{5685BB51-C637-4180-9B5D-F5BC812C4121}" srcOrd="0" destOrd="0" presId="urn:microsoft.com/office/officeart/2008/layout/SquareAccentList"/>
    <dgm:cxn modelId="{6D95DE50-38B2-47FC-A6EB-F705B4753724}" type="presOf" srcId="{BD1C92D1-0E60-4B60-8E06-7FB77B527964}" destId="{09F4CA3C-C25C-462A-877F-CA9FC8BE0876}" srcOrd="0" destOrd="0" presId="urn:microsoft.com/office/officeart/2008/layout/SquareAccentList"/>
    <dgm:cxn modelId="{93A4A986-62C8-4422-AAC7-E4B5EB1624B8}" type="presOf" srcId="{F15D5A31-1B98-4CCB-9E2A-64EA0BD29AA2}" destId="{E02C8FFE-DA41-46ED-9E1D-72D84243A0D0}" srcOrd="0" destOrd="0" presId="urn:microsoft.com/office/officeart/2008/layout/SquareAccentList"/>
    <dgm:cxn modelId="{E127828A-5125-488F-A882-40FFD00B83DA}" type="presOf" srcId="{F8531AB0-CA07-4581-A722-6B3E9BF7772A}" destId="{F4F50CC8-CBDF-4F30-8622-B6FA1A2EC83D}" srcOrd="0" destOrd="0" presId="urn:microsoft.com/office/officeart/2008/layout/SquareAccentList"/>
    <dgm:cxn modelId="{E3F120A3-077E-4A67-AD9E-6375839829E1}" srcId="{BD1C92D1-0E60-4B60-8E06-7FB77B527964}" destId="{CDB5F0B9-0D38-4830-8F78-05D125BB37B5}" srcOrd="2" destOrd="0" parTransId="{15F48785-B0DF-4E73-9440-DF01A23F5ED4}" sibTransId="{6004A101-528F-464D-B6CF-E9F73B0F0038}"/>
    <dgm:cxn modelId="{F407C8B6-96A8-438B-B279-32D960944A28}" type="presOf" srcId="{7264E157-5725-48E4-AEF0-60A069C2D3FC}" destId="{6FC7418A-353B-48C5-B1A4-0E5000EC7E8B}" srcOrd="0" destOrd="0" presId="urn:microsoft.com/office/officeart/2008/layout/SquareAccentList"/>
    <dgm:cxn modelId="{A75F45D2-D66D-4118-AA81-7A642BAA666C}" srcId="{BD1C92D1-0E60-4B60-8E06-7FB77B527964}" destId="{11E5EE24-CC72-42CB-8293-04F7D0D85DC0}" srcOrd="0" destOrd="0" parTransId="{A51ADD9A-17C1-4E8A-972D-5834F59669FF}" sibTransId="{371C8822-B019-4BAE-8106-1F5B0E7FD563}"/>
    <dgm:cxn modelId="{2544EFE3-F42E-4FD9-BED1-31267DD48324}" srcId="{F15D5A31-1B98-4CCB-9E2A-64EA0BD29AA2}" destId="{BD1C92D1-0E60-4B60-8E06-7FB77B527964}" srcOrd="0" destOrd="0" parTransId="{179A3112-4195-411B-9B1C-DB6DBDD7048B}" sibTransId="{789C028E-9113-49FC-84CA-B8FCD5982B28}"/>
    <dgm:cxn modelId="{92D300FD-7631-44FD-B42D-296CCD4F554E}" srcId="{F15D5A31-1B98-4CCB-9E2A-64EA0BD29AA2}" destId="{C75A30CB-23F4-4207-87D3-DE8E5E870909}" srcOrd="1" destOrd="0" parTransId="{03E585E1-5FD3-48D6-885C-70ADB729885B}" sibTransId="{C2897251-9BD8-4C9A-B507-1A6525C89C29}"/>
    <dgm:cxn modelId="{BFE1A102-F0D1-4952-8E36-E710106F3EB5}" type="presParOf" srcId="{E02C8FFE-DA41-46ED-9E1D-72D84243A0D0}" destId="{927B2925-580D-41F4-A8AA-17AC0867E905}" srcOrd="0" destOrd="0" presId="urn:microsoft.com/office/officeart/2008/layout/SquareAccentList"/>
    <dgm:cxn modelId="{C5098AE1-0D5C-4F80-8960-471E154C2961}" type="presParOf" srcId="{927B2925-580D-41F4-A8AA-17AC0867E905}" destId="{193CC528-5169-4EE7-BEBB-858DB36FAEA5}" srcOrd="0" destOrd="0" presId="urn:microsoft.com/office/officeart/2008/layout/SquareAccentList"/>
    <dgm:cxn modelId="{70C516DF-6211-4E0E-9E13-4CF40E17C6E2}" type="presParOf" srcId="{193CC528-5169-4EE7-BEBB-858DB36FAEA5}" destId="{02448CDF-E972-469F-8739-1F126FD4F11E}" srcOrd="0" destOrd="0" presId="urn:microsoft.com/office/officeart/2008/layout/SquareAccentList"/>
    <dgm:cxn modelId="{C19A30D6-60C2-481C-9A24-FDAD93F23592}" type="presParOf" srcId="{193CC528-5169-4EE7-BEBB-858DB36FAEA5}" destId="{4FEA1C17-19EC-48B1-B387-5632233DBF82}" srcOrd="1" destOrd="0" presId="urn:microsoft.com/office/officeart/2008/layout/SquareAccentList"/>
    <dgm:cxn modelId="{81FCC415-DE32-44DF-B8CF-29F5E86E89BE}" type="presParOf" srcId="{193CC528-5169-4EE7-BEBB-858DB36FAEA5}" destId="{09F4CA3C-C25C-462A-877F-CA9FC8BE0876}" srcOrd="2" destOrd="0" presId="urn:microsoft.com/office/officeart/2008/layout/SquareAccentList"/>
    <dgm:cxn modelId="{3E8AE354-A6A2-43EE-B9FC-0E6CA67B9584}" type="presParOf" srcId="{927B2925-580D-41F4-A8AA-17AC0867E905}" destId="{2AE8B0C9-6CE1-43E4-B5A0-78CA8A40BB94}" srcOrd="1" destOrd="0" presId="urn:microsoft.com/office/officeart/2008/layout/SquareAccentList"/>
    <dgm:cxn modelId="{2BE2E3CB-24C6-4E08-8400-5AB308577552}" type="presParOf" srcId="{2AE8B0C9-6CE1-43E4-B5A0-78CA8A40BB94}" destId="{D2427187-04C3-425D-AC68-FF936AA9316D}" srcOrd="0" destOrd="0" presId="urn:microsoft.com/office/officeart/2008/layout/SquareAccentList"/>
    <dgm:cxn modelId="{4AC3E903-23CB-44F4-8261-732321B76D30}" type="presParOf" srcId="{D2427187-04C3-425D-AC68-FF936AA9316D}" destId="{3A608867-4B76-4805-951D-901EA4496680}" srcOrd="0" destOrd="0" presId="urn:microsoft.com/office/officeart/2008/layout/SquareAccentList"/>
    <dgm:cxn modelId="{3F4C0D9D-DBC5-4844-858B-0D1CDC0E86D9}" type="presParOf" srcId="{D2427187-04C3-425D-AC68-FF936AA9316D}" destId="{A9D2BE77-034C-43C0-AE0A-879EB1CB0898}" srcOrd="1" destOrd="0" presId="urn:microsoft.com/office/officeart/2008/layout/SquareAccentList"/>
    <dgm:cxn modelId="{9FCABBA2-4DA8-4014-A407-C7D4B8299301}" type="presParOf" srcId="{2AE8B0C9-6CE1-43E4-B5A0-78CA8A40BB94}" destId="{F4FF3D7A-07A9-45CD-9613-D6C51C65A3F9}" srcOrd="1" destOrd="0" presId="urn:microsoft.com/office/officeart/2008/layout/SquareAccentList"/>
    <dgm:cxn modelId="{FCAD6BE3-4C71-4964-9A5D-3E76A95DE373}" type="presParOf" srcId="{F4FF3D7A-07A9-45CD-9613-D6C51C65A3F9}" destId="{50A7853B-D4FB-4DAE-B00B-4DFC791FCCEF}" srcOrd="0" destOrd="0" presId="urn:microsoft.com/office/officeart/2008/layout/SquareAccentList"/>
    <dgm:cxn modelId="{0BED1507-09C2-42EA-A11A-476C35AC0820}" type="presParOf" srcId="{F4FF3D7A-07A9-45CD-9613-D6C51C65A3F9}" destId="{5685BB51-C637-4180-9B5D-F5BC812C4121}" srcOrd="1" destOrd="0" presId="urn:microsoft.com/office/officeart/2008/layout/SquareAccentList"/>
    <dgm:cxn modelId="{DC530EC9-1E44-42FD-814F-E1EB043CAC1F}" type="presParOf" srcId="{2AE8B0C9-6CE1-43E4-B5A0-78CA8A40BB94}" destId="{A7BEFCC9-E734-4BF8-BB4E-0DB046FE1A57}" srcOrd="2" destOrd="0" presId="urn:microsoft.com/office/officeart/2008/layout/SquareAccentList"/>
    <dgm:cxn modelId="{9AF43C89-FA6B-4093-8745-2572C609C3EB}" type="presParOf" srcId="{A7BEFCC9-E734-4BF8-BB4E-0DB046FE1A57}" destId="{2AEEFD25-0C7D-4F2F-85E9-F6FDADF20792}" srcOrd="0" destOrd="0" presId="urn:microsoft.com/office/officeart/2008/layout/SquareAccentList"/>
    <dgm:cxn modelId="{DACE9EC6-5124-4A71-B3C4-C13C591F3E18}" type="presParOf" srcId="{A7BEFCC9-E734-4BF8-BB4E-0DB046FE1A57}" destId="{28A12D7F-BFD8-499C-B111-BE7F0E3BD323}" srcOrd="1" destOrd="0" presId="urn:microsoft.com/office/officeart/2008/layout/SquareAccentList"/>
    <dgm:cxn modelId="{DBD693C2-0D93-4C67-8090-590E2955EC1D}" type="presParOf" srcId="{E02C8FFE-DA41-46ED-9E1D-72D84243A0D0}" destId="{5FB62DC0-A740-4F74-91E7-92FE7B1E5C66}" srcOrd="1" destOrd="0" presId="urn:microsoft.com/office/officeart/2008/layout/SquareAccentList"/>
    <dgm:cxn modelId="{5669FAF5-4F5E-4138-AF0E-939E00EEBE48}" type="presParOf" srcId="{5FB62DC0-A740-4F74-91E7-92FE7B1E5C66}" destId="{46390E0D-1EDB-4A43-8EE4-9AD26A5B414E}" srcOrd="0" destOrd="0" presId="urn:microsoft.com/office/officeart/2008/layout/SquareAccentList"/>
    <dgm:cxn modelId="{1C8FA486-D27D-4F6C-BB67-C02F5A275D1D}" type="presParOf" srcId="{46390E0D-1EDB-4A43-8EE4-9AD26A5B414E}" destId="{19BC67A7-5BAA-4199-A65C-68BF9811F2B4}" srcOrd="0" destOrd="0" presId="urn:microsoft.com/office/officeart/2008/layout/SquareAccentList"/>
    <dgm:cxn modelId="{1647406E-0FFD-4770-B809-C694C627EFD5}" type="presParOf" srcId="{46390E0D-1EDB-4A43-8EE4-9AD26A5B414E}" destId="{F391287D-4634-48B8-900A-7509648895BA}" srcOrd="1" destOrd="0" presId="urn:microsoft.com/office/officeart/2008/layout/SquareAccentList"/>
    <dgm:cxn modelId="{F4A76DB3-C135-4D08-87C6-883E8F64EFE6}" type="presParOf" srcId="{46390E0D-1EDB-4A43-8EE4-9AD26A5B414E}" destId="{DB04CB6B-F27B-40CA-9829-4DEC8EE4BDFF}" srcOrd="2" destOrd="0" presId="urn:microsoft.com/office/officeart/2008/layout/SquareAccentList"/>
    <dgm:cxn modelId="{B473654A-392D-448E-96C6-60F6A0A862C5}" type="presParOf" srcId="{5FB62DC0-A740-4F74-91E7-92FE7B1E5C66}" destId="{BE4F14A8-D388-4659-A7B2-6214995E30A0}" srcOrd="1" destOrd="0" presId="urn:microsoft.com/office/officeart/2008/layout/SquareAccentList"/>
    <dgm:cxn modelId="{4224ED51-BB19-416B-972F-E98AD9CEF19E}" type="presParOf" srcId="{BE4F14A8-D388-4659-A7B2-6214995E30A0}" destId="{145BDD54-9875-43AE-A03C-3D4E39193582}" srcOrd="0" destOrd="0" presId="urn:microsoft.com/office/officeart/2008/layout/SquareAccentList"/>
    <dgm:cxn modelId="{C1A55400-F07C-404C-91DC-DC5020831B30}" type="presParOf" srcId="{145BDD54-9875-43AE-A03C-3D4E39193582}" destId="{78C87C89-3D5A-4725-9C83-0A3C561F47ED}" srcOrd="0" destOrd="0" presId="urn:microsoft.com/office/officeart/2008/layout/SquareAccentList"/>
    <dgm:cxn modelId="{E6A251A9-3577-4120-B42B-E9A2077C0676}" type="presParOf" srcId="{145BDD54-9875-43AE-A03C-3D4E39193582}" destId="{6FC7418A-353B-48C5-B1A4-0E5000EC7E8B}" srcOrd="1" destOrd="0" presId="urn:microsoft.com/office/officeart/2008/layout/SquareAccentList"/>
    <dgm:cxn modelId="{CE0F2C97-CFE3-4E03-8D8C-59FE7236952B}" type="presParOf" srcId="{BE4F14A8-D388-4659-A7B2-6214995E30A0}" destId="{ACC895B2-C92B-43C5-93C1-998431FDE918}" srcOrd="1" destOrd="0" presId="urn:microsoft.com/office/officeart/2008/layout/SquareAccentList"/>
    <dgm:cxn modelId="{B501A7EA-FAAC-4FCE-A493-8D7D50449007}" type="presParOf" srcId="{ACC895B2-C92B-43C5-93C1-998431FDE918}" destId="{CA3FC59A-55B0-4698-8D56-E0D1E823A97D}" srcOrd="0" destOrd="0" presId="urn:microsoft.com/office/officeart/2008/layout/SquareAccentList"/>
    <dgm:cxn modelId="{A21AE348-7861-4731-AC51-5261364C866F}" type="presParOf" srcId="{ACC895B2-C92B-43C5-93C1-998431FDE918}" destId="{F4F50CC8-CBDF-4F30-8622-B6FA1A2EC83D}" srcOrd="1" destOrd="0" presId="urn:microsoft.com/office/officeart/2008/layout/SquareAccentList"/>
    <dgm:cxn modelId="{FA5B2B4D-96E1-42CB-B873-CAA2250CAB1B}" type="presParOf" srcId="{BE4F14A8-D388-4659-A7B2-6214995E30A0}" destId="{BE3766DE-F3CA-41C1-9E4F-34F36EF366C6}" srcOrd="2" destOrd="0" presId="urn:microsoft.com/office/officeart/2008/layout/SquareAccentList"/>
    <dgm:cxn modelId="{2D70AA29-3384-4026-8E5D-3A8E9A847C10}" type="presParOf" srcId="{BE3766DE-F3CA-41C1-9E4F-34F36EF366C6}" destId="{EDDDD957-07FC-46F9-96C0-DA870A4721D8}" srcOrd="0" destOrd="0" presId="urn:microsoft.com/office/officeart/2008/layout/SquareAccentList"/>
    <dgm:cxn modelId="{E8F668CE-9B65-48D6-8FB7-BC6E34361A2E}" type="presParOf" srcId="{BE3766DE-F3CA-41C1-9E4F-34F36EF366C6}" destId="{37551607-41C4-4061-B2E5-275F1E78C25F}"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D5CA8-C99F-44B3-9DAC-03B70859129B}">
      <dsp:nvSpPr>
        <dsp:cNvPr id="0" name=""/>
        <dsp:cNvSpPr/>
      </dsp:nvSpPr>
      <dsp:spPr>
        <a:xfrm rot="5400000">
          <a:off x="5952734" y="-2151104"/>
          <a:ext cx="1668257" cy="6387635"/>
        </a:xfrm>
        <a:prstGeom prst="round2SameRect">
          <a:avLst/>
        </a:prstGeom>
        <a:no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GB" sz="1800" kern="1200" noProof="0" dirty="0">
              <a:solidFill>
                <a:schemeClr val="tx1"/>
              </a:solidFill>
            </a:rPr>
            <a:t>Analyse and identify</a:t>
          </a:r>
          <a:endParaRPr lang="en-GB" sz="1800" kern="1200" noProof="0" dirty="0"/>
        </a:p>
        <a:p>
          <a:pPr marL="171450" lvl="1" indent="-171450" algn="l" defTabSz="800100">
            <a:lnSpc>
              <a:spcPct val="90000"/>
            </a:lnSpc>
            <a:spcBef>
              <a:spcPct val="0"/>
            </a:spcBef>
            <a:spcAft>
              <a:spcPct val="15000"/>
            </a:spcAft>
            <a:buFont typeface="Wingdings" panose="05000000000000000000" pitchFamily="2" charset="2"/>
            <a:buChar char="§"/>
          </a:pPr>
          <a:r>
            <a:rPr lang="en-GB" sz="1800" kern="1200" noProof="0" dirty="0">
              <a:solidFill>
                <a:schemeClr val="tx1"/>
              </a:solidFill>
            </a:rPr>
            <a:t>Stop transfers</a:t>
          </a:r>
        </a:p>
        <a:p>
          <a:pPr marL="171450" lvl="1" indent="-171450" algn="l" defTabSz="800100">
            <a:lnSpc>
              <a:spcPct val="90000"/>
            </a:lnSpc>
            <a:spcBef>
              <a:spcPct val="0"/>
            </a:spcBef>
            <a:spcAft>
              <a:spcPct val="15000"/>
            </a:spcAft>
            <a:buFont typeface="Wingdings" panose="05000000000000000000" pitchFamily="2" charset="2"/>
            <a:buChar char="§"/>
          </a:pPr>
          <a:r>
            <a:rPr lang="en-GB" sz="1800" kern="1200" noProof="0" dirty="0">
              <a:solidFill>
                <a:schemeClr val="tx1"/>
              </a:solidFill>
            </a:rPr>
            <a:t>Replace wording</a:t>
          </a:r>
        </a:p>
      </dsp:txBody>
      <dsp:txXfrm rot="-5400000">
        <a:off x="3593045" y="290023"/>
        <a:ext cx="6306197" cy="1505381"/>
      </dsp:txXfrm>
    </dsp:sp>
    <dsp:sp modelId="{527D2818-4F3C-47E2-AFCF-AD3D3158B58A}">
      <dsp:nvSpPr>
        <dsp:cNvPr id="0" name=""/>
        <dsp:cNvSpPr/>
      </dsp:nvSpPr>
      <dsp:spPr>
        <a:xfrm>
          <a:off x="0" y="7872"/>
          <a:ext cx="3593045" cy="2085322"/>
        </a:xfrm>
        <a:prstGeom prst="roundRect">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solidFill>
                <a:schemeClr val="bg1"/>
              </a:solidFill>
            </a:rPr>
            <a:t>Contracts with Privacy Shield</a:t>
          </a:r>
        </a:p>
      </dsp:txBody>
      <dsp:txXfrm>
        <a:off x="101797" y="109669"/>
        <a:ext cx="3389451" cy="1881728"/>
      </dsp:txXfrm>
    </dsp:sp>
    <dsp:sp modelId="{C9FBA0E7-4C75-4982-B5A6-DC9236CE76D5}">
      <dsp:nvSpPr>
        <dsp:cNvPr id="0" name=""/>
        <dsp:cNvSpPr/>
      </dsp:nvSpPr>
      <dsp:spPr>
        <a:xfrm rot="5400000">
          <a:off x="5952734" y="38483"/>
          <a:ext cx="1668257" cy="6387635"/>
        </a:xfrm>
        <a:prstGeom prst="round2SameRect">
          <a:avLst/>
        </a:prstGeom>
        <a:no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GB" sz="1800" kern="1200" noProof="0" dirty="0">
              <a:solidFill>
                <a:schemeClr val="tx1"/>
              </a:solidFill>
            </a:rPr>
            <a:t>Analysis of public authority access</a:t>
          </a:r>
          <a:endParaRPr lang="en-GB" sz="1800" kern="1200" noProof="0" dirty="0"/>
        </a:p>
        <a:p>
          <a:pPr marL="171450" lvl="1" indent="-171450" algn="l" defTabSz="800100">
            <a:lnSpc>
              <a:spcPct val="90000"/>
            </a:lnSpc>
            <a:spcBef>
              <a:spcPct val="0"/>
            </a:spcBef>
            <a:spcAft>
              <a:spcPct val="15000"/>
            </a:spcAft>
            <a:buFont typeface="Wingdings" panose="05000000000000000000" pitchFamily="2" charset="2"/>
            <a:buChar char="§"/>
          </a:pPr>
          <a:r>
            <a:rPr lang="en-GB" sz="1800" kern="1200" noProof="0" dirty="0">
              <a:solidFill>
                <a:schemeClr val="tx1"/>
              </a:solidFill>
            </a:rPr>
            <a:t>Safeguards</a:t>
          </a:r>
        </a:p>
        <a:p>
          <a:pPr marL="342900" lvl="2" indent="-171450" algn="l" defTabSz="711200">
            <a:lnSpc>
              <a:spcPct val="90000"/>
            </a:lnSpc>
            <a:spcBef>
              <a:spcPct val="0"/>
            </a:spcBef>
            <a:spcAft>
              <a:spcPct val="15000"/>
            </a:spcAft>
            <a:buFont typeface="Wingdings" panose="05000000000000000000" pitchFamily="2" charset="2"/>
            <a:buChar char="§"/>
          </a:pPr>
          <a:r>
            <a:rPr lang="en-GB" sz="1600" kern="1200" noProof="0" dirty="0">
              <a:solidFill>
                <a:schemeClr val="tx1"/>
              </a:solidFill>
            </a:rPr>
            <a:t>Technical: encryption, pseudonymisation, restricted remote access</a:t>
          </a:r>
        </a:p>
        <a:p>
          <a:pPr marL="171450" lvl="1" indent="-171450" algn="l" defTabSz="800100">
            <a:lnSpc>
              <a:spcPct val="90000"/>
            </a:lnSpc>
            <a:spcBef>
              <a:spcPct val="0"/>
            </a:spcBef>
            <a:spcAft>
              <a:spcPct val="15000"/>
            </a:spcAft>
            <a:buFont typeface="Wingdings" panose="05000000000000000000" pitchFamily="2" charset="2"/>
            <a:buChar char="§"/>
          </a:pPr>
          <a:r>
            <a:rPr lang="en-GB" sz="1800" kern="1200" noProof="0" dirty="0">
              <a:solidFill>
                <a:schemeClr val="tx1"/>
              </a:solidFill>
            </a:rPr>
            <a:t>Other safeguards?</a:t>
          </a:r>
        </a:p>
      </dsp:txBody>
      <dsp:txXfrm rot="-5400000">
        <a:off x="3593045" y="2479610"/>
        <a:ext cx="6306197" cy="1505381"/>
      </dsp:txXfrm>
    </dsp:sp>
    <dsp:sp modelId="{E962493B-988B-4F98-ADC6-53BC2011D755}">
      <dsp:nvSpPr>
        <dsp:cNvPr id="0" name=""/>
        <dsp:cNvSpPr/>
      </dsp:nvSpPr>
      <dsp:spPr>
        <a:xfrm>
          <a:off x="0" y="2189640"/>
          <a:ext cx="3593045" cy="2085322"/>
        </a:xfrm>
        <a:prstGeom prst="roundRect">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noProof="0" dirty="0">
              <a:solidFill>
                <a:schemeClr val="bg1"/>
              </a:solidFill>
            </a:rPr>
            <a:t>Transfer impact assessment</a:t>
          </a:r>
        </a:p>
      </dsp:txBody>
      <dsp:txXfrm>
        <a:off x="101797" y="2291437"/>
        <a:ext cx="3389451" cy="1881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E99E9-1BAB-4B45-8CFC-4489DB0D1FF5}">
      <dsp:nvSpPr>
        <dsp:cNvPr id="0" name=""/>
        <dsp:cNvSpPr/>
      </dsp:nvSpPr>
      <dsp:spPr>
        <a:xfrm rot="5400000">
          <a:off x="-116870" y="119626"/>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1</a:t>
          </a:r>
          <a:endParaRPr lang="fi-FI" sz="1300" kern="1200" dirty="0"/>
        </a:p>
      </dsp:txBody>
      <dsp:txXfrm rot="-5400000">
        <a:off x="1" y="275454"/>
        <a:ext cx="545395" cy="233740"/>
      </dsp:txXfrm>
    </dsp:sp>
    <dsp:sp modelId="{8FD1FFD7-3DD2-4BE4-8197-FFAC83DEA909}">
      <dsp:nvSpPr>
        <dsp:cNvPr id="0" name=""/>
        <dsp:cNvSpPr/>
      </dsp:nvSpPr>
      <dsp:spPr>
        <a:xfrm rot="5400000">
          <a:off x="5009685" y="-4461534"/>
          <a:ext cx="506704"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Know your transfers</a:t>
          </a:r>
          <a:endParaRPr lang="fi-FI" sz="2800" kern="1200" dirty="0">
            <a:solidFill>
              <a:schemeClr val="tx2"/>
            </a:solidFill>
          </a:endParaRPr>
        </a:p>
      </dsp:txBody>
      <dsp:txXfrm rot="-5400000">
        <a:off x="545395" y="27491"/>
        <a:ext cx="9410550" cy="457234"/>
      </dsp:txXfrm>
    </dsp:sp>
    <dsp:sp modelId="{15261DDC-6C1C-40B2-9EF0-F8B914F78461}">
      <dsp:nvSpPr>
        <dsp:cNvPr id="0" name=""/>
        <dsp:cNvSpPr/>
      </dsp:nvSpPr>
      <dsp:spPr>
        <a:xfrm rot="5400000">
          <a:off x="-116870" y="798942"/>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2</a:t>
          </a:r>
          <a:r>
            <a:rPr lang="en-GB" sz="1300" b="0" i="1" kern="1200" dirty="0"/>
            <a:t> </a:t>
          </a:r>
          <a:endParaRPr lang="fi-FI" sz="1300" kern="1200" dirty="0"/>
        </a:p>
      </dsp:txBody>
      <dsp:txXfrm rot="-5400000">
        <a:off x="1" y="954770"/>
        <a:ext cx="545395" cy="233740"/>
      </dsp:txXfrm>
    </dsp:sp>
    <dsp:sp modelId="{9425954A-30A7-4D9A-A50B-88BCEC89809D}">
      <dsp:nvSpPr>
        <dsp:cNvPr id="0" name=""/>
        <dsp:cNvSpPr/>
      </dsp:nvSpPr>
      <dsp:spPr>
        <a:xfrm rot="5400000">
          <a:off x="5009818" y="-3782351"/>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Identify your transfer tools</a:t>
          </a:r>
          <a:endParaRPr lang="fi-FI" sz="2800" kern="1200" dirty="0">
            <a:solidFill>
              <a:schemeClr val="tx2"/>
            </a:solidFill>
          </a:endParaRPr>
        </a:p>
      </dsp:txBody>
      <dsp:txXfrm rot="-5400000">
        <a:off x="545395" y="706794"/>
        <a:ext cx="9410563" cy="456994"/>
      </dsp:txXfrm>
    </dsp:sp>
    <dsp:sp modelId="{2EA0A2F9-230C-4152-9087-9C9025305874}">
      <dsp:nvSpPr>
        <dsp:cNvPr id="0" name=""/>
        <dsp:cNvSpPr/>
      </dsp:nvSpPr>
      <dsp:spPr>
        <a:xfrm rot="5400000">
          <a:off x="-116870" y="1478259"/>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3</a:t>
          </a:r>
          <a:r>
            <a:rPr lang="en-GB" sz="1300" b="0" i="1" kern="1200" dirty="0"/>
            <a:t> </a:t>
          </a:r>
          <a:endParaRPr lang="fi-FI" sz="1300" kern="1200" dirty="0"/>
        </a:p>
      </dsp:txBody>
      <dsp:txXfrm rot="-5400000">
        <a:off x="1" y="1634087"/>
        <a:ext cx="545395" cy="233740"/>
      </dsp:txXfrm>
    </dsp:sp>
    <dsp:sp modelId="{A63C6FE7-D235-4090-9375-06C2D3151583}">
      <dsp:nvSpPr>
        <dsp:cNvPr id="0" name=""/>
        <dsp:cNvSpPr/>
      </dsp:nvSpPr>
      <dsp:spPr>
        <a:xfrm rot="5400000">
          <a:off x="5009818" y="-3103034"/>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Assess Article 46 tools in the light of all circumstances</a:t>
          </a:r>
          <a:endParaRPr lang="fi-FI" sz="2800" kern="1200" dirty="0">
            <a:solidFill>
              <a:schemeClr val="tx2"/>
            </a:solidFill>
          </a:endParaRPr>
        </a:p>
      </dsp:txBody>
      <dsp:txXfrm rot="-5400000">
        <a:off x="545395" y="1386111"/>
        <a:ext cx="9410563" cy="456994"/>
      </dsp:txXfrm>
    </dsp:sp>
    <dsp:sp modelId="{6D548D46-5A4B-4E16-BC97-1ED882348971}">
      <dsp:nvSpPr>
        <dsp:cNvPr id="0" name=""/>
        <dsp:cNvSpPr/>
      </dsp:nvSpPr>
      <dsp:spPr>
        <a:xfrm rot="5400000">
          <a:off x="-116870" y="2157575"/>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4</a:t>
          </a:r>
          <a:endParaRPr lang="fi-FI" sz="1300" kern="1200" dirty="0"/>
        </a:p>
      </dsp:txBody>
      <dsp:txXfrm rot="-5400000">
        <a:off x="1" y="2313403"/>
        <a:ext cx="545395" cy="233740"/>
      </dsp:txXfrm>
    </dsp:sp>
    <dsp:sp modelId="{74C0BD13-DAE4-4368-BC93-C003C4460F6D}">
      <dsp:nvSpPr>
        <dsp:cNvPr id="0" name=""/>
        <dsp:cNvSpPr/>
      </dsp:nvSpPr>
      <dsp:spPr>
        <a:xfrm rot="5400000">
          <a:off x="5009818" y="-2423718"/>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Supplementary measures</a:t>
          </a:r>
          <a:endParaRPr lang="fi-FI" sz="2800" kern="1200" dirty="0">
            <a:solidFill>
              <a:schemeClr val="tx2"/>
            </a:solidFill>
          </a:endParaRPr>
        </a:p>
      </dsp:txBody>
      <dsp:txXfrm rot="-5400000">
        <a:off x="545395" y="2065427"/>
        <a:ext cx="9410563" cy="456994"/>
      </dsp:txXfrm>
    </dsp:sp>
    <dsp:sp modelId="{E966B55E-BB58-48FD-9563-35C2A022757A}">
      <dsp:nvSpPr>
        <dsp:cNvPr id="0" name=""/>
        <dsp:cNvSpPr/>
      </dsp:nvSpPr>
      <dsp:spPr>
        <a:xfrm rot="5400000">
          <a:off x="-116870" y="2836892"/>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5</a:t>
          </a:r>
          <a:r>
            <a:rPr lang="en-GB" sz="1300" b="0" i="1" kern="1200" dirty="0"/>
            <a:t> </a:t>
          </a:r>
          <a:endParaRPr lang="fi-FI" sz="1300" kern="1200" dirty="0"/>
        </a:p>
      </dsp:txBody>
      <dsp:txXfrm rot="-5400000">
        <a:off x="1" y="2992720"/>
        <a:ext cx="545395" cy="233740"/>
      </dsp:txXfrm>
    </dsp:sp>
    <dsp:sp modelId="{27241E2A-DB0D-4EC8-B81E-1A8AB75B8D62}">
      <dsp:nvSpPr>
        <dsp:cNvPr id="0" name=""/>
        <dsp:cNvSpPr/>
      </dsp:nvSpPr>
      <dsp:spPr>
        <a:xfrm rot="5400000">
          <a:off x="5009818" y="-1744402"/>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Procedural steps</a:t>
          </a:r>
          <a:endParaRPr lang="fi-FI" sz="2800" kern="1200" dirty="0">
            <a:solidFill>
              <a:schemeClr val="tx2"/>
            </a:solidFill>
          </a:endParaRPr>
        </a:p>
      </dsp:txBody>
      <dsp:txXfrm rot="-5400000">
        <a:off x="545395" y="2744743"/>
        <a:ext cx="9410563" cy="456994"/>
      </dsp:txXfrm>
    </dsp:sp>
    <dsp:sp modelId="{E646D673-159F-4C08-B62D-08D60A92D472}">
      <dsp:nvSpPr>
        <dsp:cNvPr id="0" name=""/>
        <dsp:cNvSpPr/>
      </dsp:nvSpPr>
      <dsp:spPr>
        <a:xfrm rot="5400000">
          <a:off x="-116870" y="3516208"/>
          <a:ext cx="779135" cy="545395"/>
        </a:xfrm>
        <a:prstGeom prst="chevron">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1" kern="1200" dirty="0"/>
            <a:t>6</a:t>
          </a:r>
          <a:r>
            <a:rPr lang="en-GB" sz="1300" b="0" i="1" kern="1200" dirty="0"/>
            <a:t> </a:t>
          </a:r>
          <a:endParaRPr lang="fi-FI" sz="1300" kern="1200" dirty="0"/>
        </a:p>
      </dsp:txBody>
      <dsp:txXfrm rot="-5400000">
        <a:off x="1" y="3672036"/>
        <a:ext cx="545395" cy="233740"/>
      </dsp:txXfrm>
    </dsp:sp>
    <dsp:sp modelId="{386D1021-DFE4-4043-92E8-3A9F53BFED28}">
      <dsp:nvSpPr>
        <dsp:cNvPr id="0" name=""/>
        <dsp:cNvSpPr/>
      </dsp:nvSpPr>
      <dsp:spPr>
        <a:xfrm rot="5400000">
          <a:off x="5009818" y="-1065085"/>
          <a:ext cx="506438" cy="943528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GB" sz="2800" b="0" i="1" kern="1200" dirty="0">
              <a:solidFill>
                <a:schemeClr val="tx2"/>
              </a:solidFill>
            </a:rPr>
            <a:t>Re-evaluate</a:t>
          </a:r>
          <a:endParaRPr lang="fi-FI" sz="2800" kern="1200" dirty="0">
            <a:solidFill>
              <a:schemeClr val="tx2"/>
            </a:solidFill>
          </a:endParaRPr>
        </a:p>
      </dsp:txBody>
      <dsp:txXfrm rot="-5400000">
        <a:off x="545395" y="3424060"/>
        <a:ext cx="9410563" cy="456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28432-A266-4BC5-89BB-603ABBFD6E7F}">
      <dsp:nvSpPr>
        <dsp:cNvPr id="0" name=""/>
        <dsp:cNvSpPr/>
      </dsp:nvSpPr>
      <dsp:spPr>
        <a:xfrm>
          <a:off x="4873" y="0"/>
          <a:ext cx="9970935" cy="41656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Legal context will depend on the circumstances</a:t>
          </a:r>
          <a:endParaRPr lang="fi-FI" sz="16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Purposes for which the data are transferred and processed</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Types of entities involved in the processing (public/private)</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Sector in which the transfer occurs (e.g. AdTech, telecommunication, financial, etc); </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Categories of personal data transferred (children; sensitive, special); </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Whether the data will be stored in the third country or whether there is only remote access to data stored within the EU/EEA; </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Format of the data to be transferred (i.e. in plain text/ pseudonymised or encrypted) </a:t>
          </a:r>
          <a:endParaRPr lang="fi-FI" sz="1800" kern="1200" dirty="0"/>
        </a:p>
        <a:p>
          <a:pPr marL="288000" lvl="1" indent="-171450" algn="l" defTabSz="800100">
            <a:lnSpc>
              <a:spcPct val="90000"/>
            </a:lnSpc>
            <a:spcBef>
              <a:spcPct val="0"/>
            </a:spcBef>
            <a:spcAft>
              <a:spcPct val="15000"/>
            </a:spcAft>
            <a:buFont typeface="Wingdings" panose="05000000000000000000" pitchFamily="2" charset="2"/>
            <a:buChar char="§"/>
          </a:pPr>
          <a:r>
            <a:rPr lang="en-GB" sz="1800" kern="1200" dirty="0"/>
            <a:t>Possibility that data may transferred onwards from 3</a:t>
          </a:r>
          <a:r>
            <a:rPr lang="en-GB" sz="1800" kern="1200" baseline="30000" dirty="0"/>
            <a:t>rd</a:t>
          </a:r>
          <a:r>
            <a:rPr lang="en-GB" sz="1800" kern="1200" dirty="0"/>
            <a:t> country to another 3</a:t>
          </a:r>
          <a:r>
            <a:rPr lang="en-GB" sz="1800" kern="1200" baseline="30000" dirty="0"/>
            <a:t>rd</a:t>
          </a:r>
          <a:r>
            <a:rPr lang="en-GB" sz="1800" kern="1200" dirty="0"/>
            <a:t> country</a:t>
          </a:r>
          <a:endParaRPr lang="fi-FI" sz="1800" kern="1200" dirty="0"/>
        </a:p>
      </dsp:txBody>
      <dsp:txXfrm>
        <a:off x="126879" y="122006"/>
        <a:ext cx="9726923" cy="3921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48CDF-E972-469F-8739-1F126FD4F11E}">
      <dsp:nvSpPr>
        <dsp:cNvPr id="0" name=""/>
        <dsp:cNvSpPr/>
      </dsp:nvSpPr>
      <dsp:spPr>
        <a:xfrm>
          <a:off x="203532" y="804168"/>
          <a:ext cx="3805029" cy="4476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A1C17-19EC-48B1-B387-5632233DBF82}">
      <dsp:nvSpPr>
        <dsp:cNvPr id="0" name=""/>
        <dsp:cNvSpPr/>
      </dsp:nvSpPr>
      <dsp:spPr>
        <a:xfrm>
          <a:off x="203532" y="972287"/>
          <a:ext cx="279531" cy="279531"/>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4CA3C-C25C-462A-877F-CA9FC8BE0876}">
      <dsp:nvSpPr>
        <dsp:cNvPr id="0" name=""/>
        <dsp:cNvSpPr/>
      </dsp:nvSpPr>
      <dsp:spPr>
        <a:xfrm>
          <a:off x="219171" y="15633"/>
          <a:ext cx="3805029" cy="80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GB" sz="2800" b="0" kern="1200" dirty="0"/>
            <a:t>Remaining obligations:</a:t>
          </a:r>
          <a:endParaRPr lang="fi-FI" sz="2800" kern="1200" dirty="0"/>
        </a:p>
      </dsp:txBody>
      <dsp:txXfrm>
        <a:off x="219171" y="15633"/>
        <a:ext cx="3805029" cy="804168"/>
      </dsp:txXfrm>
    </dsp:sp>
    <dsp:sp modelId="{3A608867-4B76-4805-951D-901EA4496680}">
      <dsp:nvSpPr>
        <dsp:cNvPr id="0" name=""/>
        <dsp:cNvSpPr/>
      </dsp:nvSpPr>
      <dsp:spPr>
        <a:xfrm>
          <a:off x="203532" y="1623866"/>
          <a:ext cx="279524" cy="279524"/>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2BE77-034C-43C0-AE0A-879EB1CB0898}">
      <dsp:nvSpPr>
        <dsp:cNvPr id="0" name=""/>
        <dsp:cNvSpPr/>
      </dsp:nvSpPr>
      <dsp:spPr>
        <a:xfrm>
          <a:off x="469884" y="1437842"/>
          <a:ext cx="3538677" cy="65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b="0" kern="1200" dirty="0"/>
            <a:t>Considering the level of protection</a:t>
          </a:r>
          <a:endParaRPr lang="fi-FI" sz="1800" kern="1200" dirty="0"/>
        </a:p>
      </dsp:txBody>
      <dsp:txXfrm>
        <a:off x="469884" y="1437842"/>
        <a:ext cx="3538677" cy="651571"/>
      </dsp:txXfrm>
    </dsp:sp>
    <dsp:sp modelId="{50A7853B-D4FB-4DAE-B00B-4DFC791FCCEF}">
      <dsp:nvSpPr>
        <dsp:cNvPr id="0" name=""/>
        <dsp:cNvSpPr/>
      </dsp:nvSpPr>
      <dsp:spPr>
        <a:xfrm>
          <a:off x="203532" y="2275438"/>
          <a:ext cx="279524" cy="279524"/>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5BB51-C637-4180-9B5D-F5BC812C4121}">
      <dsp:nvSpPr>
        <dsp:cNvPr id="0" name=""/>
        <dsp:cNvSpPr/>
      </dsp:nvSpPr>
      <dsp:spPr>
        <a:xfrm>
          <a:off x="469884" y="2089414"/>
          <a:ext cx="3538677" cy="65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b="0" kern="1200" dirty="0"/>
            <a:t>Notification of non-compliance with SCCs; and </a:t>
          </a:r>
          <a:endParaRPr lang="fi-FI" sz="1800" kern="1200" dirty="0"/>
        </a:p>
      </dsp:txBody>
      <dsp:txXfrm>
        <a:off x="469884" y="2089414"/>
        <a:ext cx="3538677" cy="651571"/>
      </dsp:txXfrm>
    </dsp:sp>
    <dsp:sp modelId="{2AEEFD25-0C7D-4F2F-85E9-F6FDADF20792}">
      <dsp:nvSpPr>
        <dsp:cNvPr id="0" name=""/>
        <dsp:cNvSpPr/>
      </dsp:nvSpPr>
      <dsp:spPr>
        <a:xfrm>
          <a:off x="203532" y="2927010"/>
          <a:ext cx="279524" cy="279524"/>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A12D7F-BFD8-499C-B111-BE7F0E3BD323}">
      <dsp:nvSpPr>
        <dsp:cNvPr id="0" name=""/>
        <dsp:cNvSpPr/>
      </dsp:nvSpPr>
      <dsp:spPr>
        <a:xfrm>
          <a:off x="469884" y="2740986"/>
          <a:ext cx="3538677" cy="65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t>S</a:t>
          </a:r>
          <a:r>
            <a:rPr lang="en-GB" sz="1800" b="0" kern="1200" dirty="0"/>
            <a:t>uspending data transfers</a:t>
          </a:r>
          <a:r>
            <a:rPr lang="en-GB" sz="1800" kern="1200" dirty="0"/>
            <a:t> and </a:t>
          </a:r>
          <a:r>
            <a:rPr lang="en-GB" sz="1800" b="0" kern="1200" dirty="0"/>
            <a:t>notifying the supervisory authority after </a:t>
          </a:r>
          <a:endParaRPr lang="fi-FI" sz="1800" kern="1200" dirty="0"/>
        </a:p>
      </dsp:txBody>
      <dsp:txXfrm>
        <a:off x="469884" y="2740986"/>
        <a:ext cx="3538677" cy="651571"/>
      </dsp:txXfrm>
    </dsp:sp>
    <dsp:sp modelId="{19BC67A7-5BAA-4199-A65C-68BF9811F2B4}">
      <dsp:nvSpPr>
        <dsp:cNvPr id="0" name=""/>
        <dsp:cNvSpPr/>
      </dsp:nvSpPr>
      <dsp:spPr>
        <a:xfrm>
          <a:off x="4198813" y="804168"/>
          <a:ext cx="3805029" cy="4476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1287D-4634-48B8-900A-7509648895BA}">
      <dsp:nvSpPr>
        <dsp:cNvPr id="0" name=""/>
        <dsp:cNvSpPr/>
      </dsp:nvSpPr>
      <dsp:spPr>
        <a:xfrm>
          <a:off x="4198813" y="972287"/>
          <a:ext cx="279531" cy="279531"/>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4CB6B-F27B-40CA-9829-4DEC8EE4BDFF}">
      <dsp:nvSpPr>
        <dsp:cNvPr id="0" name=""/>
        <dsp:cNvSpPr/>
      </dsp:nvSpPr>
      <dsp:spPr>
        <a:xfrm>
          <a:off x="4198813" y="0"/>
          <a:ext cx="3805029" cy="80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GB" sz="2800" b="0" kern="1200" dirty="0"/>
            <a:t>New additions:</a:t>
          </a:r>
          <a:endParaRPr lang="fi-FI" sz="2800" kern="1200" dirty="0"/>
        </a:p>
      </dsp:txBody>
      <dsp:txXfrm>
        <a:off x="4198813" y="0"/>
        <a:ext cx="3805029" cy="804168"/>
      </dsp:txXfrm>
    </dsp:sp>
    <dsp:sp modelId="{78C87C89-3D5A-4725-9C83-0A3C561F47ED}">
      <dsp:nvSpPr>
        <dsp:cNvPr id="0" name=""/>
        <dsp:cNvSpPr/>
      </dsp:nvSpPr>
      <dsp:spPr>
        <a:xfrm>
          <a:off x="4198813" y="1623866"/>
          <a:ext cx="279524" cy="279524"/>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C7418A-353B-48C5-B1A4-0E5000EC7E8B}">
      <dsp:nvSpPr>
        <dsp:cNvPr id="0" name=""/>
        <dsp:cNvSpPr/>
      </dsp:nvSpPr>
      <dsp:spPr>
        <a:xfrm>
          <a:off x="4465165" y="1437842"/>
          <a:ext cx="3538677" cy="65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b="0" kern="1200" dirty="0"/>
            <a:t>Documentation requirement</a:t>
          </a:r>
          <a:endParaRPr lang="fi-FI" sz="1800" kern="1200" dirty="0"/>
        </a:p>
      </dsp:txBody>
      <dsp:txXfrm>
        <a:off x="4465165" y="1437842"/>
        <a:ext cx="3538677" cy="651571"/>
      </dsp:txXfrm>
    </dsp:sp>
    <dsp:sp modelId="{CA3FC59A-55B0-4698-8D56-E0D1E823A97D}">
      <dsp:nvSpPr>
        <dsp:cNvPr id="0" name=""/>
        <dsp:cNvSpPr/>
      </dsp:nvSpPr>
      <dsp:spPr>
        <a:xfrm>
          <a:off x="4198813" y="2275438"/>
          <a:ext cx="279524" cy="279524"/>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50CC8-CBDF-4F30-8622-B6FA1A2EC83D}">
      <dsp:nvSpPr>
        <dsp:cNvPr id="0" name=""/>
        <dsp:cNvSpPr/>
      </dsp:nvSpPr>
      <dsp:spPr>
        <a:xfrm>
          <a:off x="4465165" y="2089414"/>
          <a:ext cx="3538677" cy="65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b="0" kern="1200" dirty="0"/>
            <a:t>Processor to Processor transfers </a:t>
          </a:r>
          <a:endParaRPr lang="fi-FI" sz="1800" kern="1200" dirty="0"/>
        </a:p>
      </dsp:txBody>
      <dsp:txXfrm>
        <a:off x="4465165" y="2089414"/>
        <a:ext cx="3538677" cy="651571"/>
      </dsp:txXfrm>
    </dsp:sp>
    <dsp:sp modelId="{EDDDD957-07FC-46F9-96C0-DA870A4721D8}">
      <dsp:nvSpPr>
        <dsp:cNvPr id="0" name=""/>
        <dsp:cNvSpPr/>
      </dsp:nvSpPr>
      <dsp:spPr>
        <a:xfrm>
          <a:off x="4198813" y="2927010"/>
          <a:ext cx="279524" cy="279524"/>
        </a:xfrm>
        <a:prstGeom prst="re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51607-41C4-4061-B2E5-275F1E78C25F}">
      <dsp:nvSpPr>
        <dsp:cNvPr id="0" name=""/>
        <dsp:cNvSpPr/>
      </dsp:nvSpPr>
      <dsp:spPr>
        <a:xfrm>
          <a:off x="4465165" y="2740986"/>
          <a:ext cx="3538677" cy="65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b="0" kern="1200" dirty="0"/>
            <a:t>Stronger commitments on the data importer (LEA!)</a:t>
          </a:r>
        </a:p>
      </dsp:txBody>
      <dsp:txXfrm>
        <a:off x="4465165" y="2740986"/>
        <a:ext cx="3538677" cy="6515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9F904-3449-4066-B4AE-D0258912B3D4}" type="datetimeFigureOut">
              <a:rPr lang="fi-FI" smtClean="0"/>
              <a:t>3.10.2022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A03A3-1D2F-4CD4-BBBB-57CFC72AA8B8}" type="slidenum">
              <a:rPr lang="fi-FI" smtClean="0"/>
              <a:t>‹#›</a:t>
            </a:fld>
            <a:endParaRPr lang="fi-FI"/>
          </a:p>
        </p:txBody>
      </p:sp>
    </p:spTree>
    <p:extLst>
      <p:ext uri="{BB962C8B-B14F-4D97-AF65-F5344CB8AC3E}">
        <p14:creationId xmlns:p14="http://schemas.microsoft.com/office/powerpoint/2010/main" val="75870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uria.europa.eu/juris/document/document.jsf?docid=138782&amp;doclang=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Quote from in </a:t>
            </a:r>
            <a:r>
              <a:rPr lang="de-DE" dirty="0">
                <a:hlinkClick r:id="rId3"/>
              </a:rPr>
              <a:t>Google v. Spain </a:t>
            </a:r>
            <a:r>
              <a:rPr lang="de-DE" dirty="0"/>
              <a:t>at 31 </a:t>
            </a:r>
          </a:p>
          <a:p>
            <a:r>
              <a:rPr lang="de-DE" dirty="0"/>
              <a:t>(2013)</a:t>
            </a:r>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dirty="0"/>
          </a:p>
        </p:txBody>
      </p:sp>
    </p:spTree>
    <p:extLst>
      <p:ext uri="{BB962C8B-B14F-4D97-AF65-F5344CB8AC3E}">
        <p14:creationId xmlns:p14="http://schemas.microsoft.com/office/powerpoint/2010/main" val="260993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1EED5986-282B-417F-8C6E-1FFD0952F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950E5177-D28C-42AD-82B5-461B9D1F98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86020" name="Slide Number Placeholder 3">
            <a:extLst>
              <a:ext uri="{FF2B5EF4-FFF2-40B4-BE49-F238E27FC236}">
                <a16:creationId xmlns:a16="http://schemas.microsoft.com/office/drawing/2014/main" id="{532CF082-7CAC-4F68-A6BE-6508AF5CED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567422-527C-4102-8B7A-D013302AAAD7}" type="slidenum">
              <a:rPr kumimoji="0" lang="en-GB" altLang="fi-FI"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fi-F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ED8AA47-016A-4E00-9E63-639657FC30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01A36DE-2180-436C-95C2-0366897169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en-US" dirty="0"/>
          </a:p>
        </p:txBody>
      </p:sp>
      <p:sp>
        <p:nvSpPr>
          <p:cNvPr id="88068" name="Slide Number Placeholder 3">
            <a:extLst>
              <a:ext uri="{FF2B5EF4-FFF2-40B4-BE49-F238E27FC236}">
                <a16:creationId xmlns:a16="http://schemas.microsoft.com/office/drawing/2014/main" id="{3F0B1A41-27F5-4794-8B12-A5726CF8E2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2221A6-CB27-4D88-8B54-CEF9F521DD8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AB97247-BA29-4B95-9DD8-BC701EF90A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97D228CC-4CC9-4401-BEF8-031E8B6272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https://edpb.europa.eu/sites/edpb/files/consultation/edpb_recommendations_202001_supplementarymeasurestransferstools_en.pdf</a:t>
            </a:r>
          </a:p>
        </p:txBody>
      </p:sp>
      <p:sp>
        <p:nvSpPr>
          <p:cNvPr id="90116" name="Slide Number Placeholder 3">
            <a:extLst>
              <a:ext uri="{FF2B5EF4-FFF2-40B4-BE49-F238E27FC236}">
                <a16:creationId xmlns:a16="http://schemas.microsoft.com/office/drawing/2014/main" id="{124A3AA3-C335-4B50-B9D0-713CF5812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D698A0-DC2C-49B8-B7B2-7F14637C8AB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789881E-94CD-4164-868C-8F51406087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F2F81B7-F688-46D6-9E49-8884FBFE7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https://edpb.europa.eu/sites/edpb/files/consultation/edpb_recommendations_202001_supplementarymeasurestransferstools_en.pdf</a:t>
            </a:r>
          </a:p>
        </p:txBody>
      </p:sp>
      <p:sp>
        <p:nvSpPr>
          <p:cNvPr id="88068" name="Slide Number Placeholder 3">
            <a:extLst>
              <a:ext uri="{FF2B5EF4-FFF2-40B4-BE49-F238E27FC236}">
                <a16:creationId xmlns:a16="http://schemas.microsoft.com/office/drawing/2014/main" id="{BA2FC048-20D7-4DB9-BBF7-4B5CBB322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9A81F4-5EF1-4F0C-BE7A-D8D52DE82E2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BE51657-5FF6-4B0D-9265-46505927F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8A43FC2C-2555-4076-A031-E78EF65D75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95236" name="Slide Number Placeholder 3">
            <a:extLst>
              <a:ext uri="{FF2B5EF4-FFF2-40B4-BE49-F238E27FC236}">
                <a16:creationId xmlns:a16="http://schemas.microsoft.com/office/drawing/2014/main" id="{1885D102-8463-4C3F-A50C-B18E6AA18E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A9C885-5168-4040-ADDA-F64C4E3F8386}"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0FA8D5F2-044C-46D2-B526-00990B090F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DD1796F-E433-4D29-AD4D-D2FDE2F28D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97284" name="Slide Number Placeholder 3">
            <a:extLst>
              <a:ext uri="{FF2B5EF4-FFF2-40B4-BE49-F238E27FC236}">
                <a16:creationId xmlns:a16="http://schemas.microsoft.com/office/drawing/2014/main" id="{B4D8027E-183A-43F0-88E2-0F889E5D19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6F7A9-8BAE-43DE-8B17-CCDD733874E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736344EC-22F5-47DB-B75C-7AA8437BE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29052B76-0D61-40AE-8495-95ED1C433E85}"/>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dirty="0"/>
              <a:t>https://ec.europa.eu/info/law/better-regulation/have-your-say/initiatives/12741-Commission-Implementing-Decision-on-standard-contractual-clauses-for-the-transfer-of-personal-data-to-third-countries</a:t>
            </a:r>
          </a:p>
          <a:p>
            <a:pPr eaLnBrk="1" hangingPunct="1">
              <a:spcBef>
                <a:spcPct val="0"/>
              </a:spcBef>
              <a:defRPr/>
            </a:pPr>
            <a:r>
              <a:rPr lang="en-GB" altLang="en-US" dirty="0"/>
              <a:t>https://www.twobirds.com/en/news/articles/2020/global/european-commission-publishes-proposed-replacement-standard-contractual-clauses</a:t>
            </a:r>
          </a:p>
          <a:p>
            <a:pPr eaLnBrk="1" hangingPunct="1">
              <a:spcBef>
                <a:spcPct val="0"/>
              </a:spcBef>
              <a:defRPr/>
            </a:pPr>
            <a:endParaRPr lang="en-GB" altLang="en-US" dirty="0"/>
          </a:p>
          <a:p>
            <a:pPr eaLnBrk="1" hangingPunct="1">
              <a:spcBef>
                <a:spcPct val="0"/>
              </a:spcBef>
              <a:defRPr/>
            </a:pPr>
            <a:r>
              <a:rPr lang="en-GB" altLang="en-US" dirty="0"/>
              <a:t>Documentation relates to Transfer Impact Assessment</a:t>
            </a:r>
          </a:p>
          <a:p>
            <a:pPr marL="171450" indent="-171450" eaLnBrk="1" hangingPunct="1">
              <a:spcBef>
                <a:spcPct val="0"/>
              </a:spcBef>
              <a:buFont typeface="Wingdings" panose="05000000000000000000" pitchFamily="2" charset="2"/>
              <a:buChar char="è"/>
              <a:defRPr/>
            </a:pPr>
            <a:r>
              <a:rPr lang="en-GB" altLang="en-US" dirty="0">
                <a:sym typeface="Wingdings" panose="05000000000000000000" pitchFamily="2" charset="2"/>
              </a:rPr>
              <a:t>The </a:t>
            </a:r>
            <a:r>
              <a:rPr lang="en-GB" dirty="0"/>
              <a:t>draft Clauses also helpfully reference i.a. the duration of the contract; scale and regularity of transfers; length of processing chain and transmission channel used; type of recipient; purpose of the transfer and the nature of the data transferred. </a:t>
            </a:r>
          </a:p>
          <a:p>
            <a:pPr marL="171450" indent="-171450" eaLnBrk="1" hangingPunct="1">
              <a:spcBef>
                <a:spcPct val="0"/>
              </a:spcBef>
              <a:buFont typeface="Wingdings" panose="05000000000000000000" pitchFamily="2" charset="2"/>
              <a:buChar char="è"/>
              <a:defRPr/>
            </a:pPr>
            <a:endParaRPr lang="en-GB" altLang="en-US" dirty="0"/>
          </a:p>
          <a:p>
            <a:pPr marL="171450" indent="-171450" eaLnBrk="1" hangingPunct="1">
              <a:spcBef>
                <a:spcPct val="0"/>
              </a:spcBef>
              <a:buFont typeface="Wingdings" panose="05000000000000000000" pitchFamily="2" charset="2"/>
              <a:buChar char="è"/>
              <a:defRPr/>
            </a:pPr>
            <a:r>
              <a:rPr lang="en-GB" altLang="en-US" dirty="0"/>
              <a:t>EDPB's Joint Opinion 1/2021 on SCCs between controllers and processors: https://edpb.europa.eu/our-work-tools/our-documents/edpbedps-joint-opinion/edpb-edps-joint-opinion-12021-standard_en</a:t>
            </a:r>
          </a:p>
        </p:txBody>
      </p:sp>
      <p:sp>
        <p:nvSpPr>
          <p:cNvPr id="99332" name="Slide Number Placeholder 3">
            <a:extLst>
              <a:ext uri="{FF2B5EF4-FFF2-40B4-BE49-F238E27FC236}">
                <a16:creationId xmlns:a16="http://schemas.microsoft.com/office/drawing/2014/main" id="{7A15CE26-441B-49A6-A0C8-B876268F73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E157C9-D0E8-4401-8290-C766CA79A85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6</a:t>
            </a:fld>
            <a:endParaRPr lang="fi-FI"/>
          </a:p>
        </p:txBody>
      </p:sp>
    </p:spTree>
    <p:extLst>
      <p:ext uri="{BB962C8B-B14F-4D97-AF65-F5344CB8AC3E}">
        <p14:creationId xmlns:p14="http://schemas.microsoft.com/office/powerpoint/2010/main" val="178675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61470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05092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92488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16745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lvl="3">
              <a:spcBef>
                <a:spcPct val="20000"/>
              </a:spcBef>
              <a:buClr>
                <a:srgbClr val="CC4A44"/>
              </a:buClr>
            </a:pPr>
            <a:r>
              <a:rPr lang="en-GB" sz="1200" kern="0" dirty="0">
                <a:solidFill>
                  <a:srgbClr val="343D41"/>
                </a:solidFill>
              </a:rPr>
              <a:t>MS are allowed to maintain or introduce national provisions to further specify the application of these rules</a:t>
            </a:r>
          </a:p>
          <a:p>
            <a:pPr marL="270000" lvl="3">
              <a:spcBef>
                <a:spcPct val="20000"/>
              </a:spcBef>
              <a:buClr>
                <a:srgbClr val="CC4A44"/>
              </a:buClr>
            </a:pPr>
            <a:r>
              <a:rPr lang="en-GB" sz="1200" kern="0" dirty="0">
                <a:solidFill>
                  <a:srgbClr val="343D41"/>
                </a:solidFill>
              </a:rPr>
              <a:t>(Recital 8)</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28</a:t>
            </a:fld>
            <a:endParaRPr lang="fi-FI" dirty="0"/>
          </a:p>
        </p:txBody>
      </p:sp>
    </p:spTree>
    <p:extLst>
      <p:ext uri="{BB962C8B-B14F-4D97-AF65-F5344CB8AC3E}">
        <p14:creationId xmlns:p14="http://schemas.microsoft.com/office/powerpoint/2010/main" val="354456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87959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  Presidential Policy Directive 28 (“PPD‑28”), issued on 17 January 2014, imposes a number of limitations for “signals intelligence” operations … This presidential directive has binding force for U.S. intelligence authorities … and remains effective upon change in the U.S. Administration … PPD‑28 is of particular importance for non-US persons, including EU data subjects. …</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36</a:t>
            </a:fld>
            <a:endParaRPr lang="fi-FI"/>
          </a:p>
        </p:txBody>
      </p:sp>
    </p:spTree>
    <p:extLst>
      <p:ext uri="{BB962C8B-B14F-4D97-AF65-F5344CB8AC3E}">
        <p14:creationId xmlns:p14="http://schemas.microsoft.com/office/powerpoint/2010/main" val="120504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6F77-CC10-4575-8ACB-E0A796F128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5A1E57EC-4C34-4B18-9D9B-1DF6BD0CD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EA07C813-9021-4C29-B60E-F56ABAA6841A}"/>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5" name="Footer Placeholder 4">
            <a:extLst>
              <a:ext uri="{FF2B5EF4-FFF2-40B4-BE49-F238E27FC236}">
                <a16:creationId xmlns:a16="http://schemas.microsoft.com/office/drawing/2014/main" id="{C80DB7BC-5379-461B-9296-536797C3C89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235F0E6-5FD3-40DB-B835-2A98831CBBE7}"/>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131535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9C7-4D43-432B-B405-BC07D8E5AB5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A2AF021-8E42-48B5-8D6A-E5DA81361D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8A4CB039-CF9D-4422-B4CD-A61DA2102F34}"/>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5" name="Footer Placeholder 4">
            <a:extLst>
              <a:ext uri="{FF2B5EF4-FFF2-40B4-BE49-F238E27FC236}">
                <a16:creationId xmlns:a16="http://schemas.microsoft.com/office/drawing/2014/main" id="{D5CA5155-B9D8-4677-8A26-23956F9B3DE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F212BF-BFBD-42D3-BCEA-9F006E82EA97}"/>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180418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AB0FD-87A1-4DDE-ACF7-C525558952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7E0FA48B-240C-4B9B-AC59-A344783F12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08162D4-AFAB-45A8-8B69-B075DCDF9F6A}"/>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5" name="Footer Placeholder 4">
            <a:extLst>
              <a:ext uri="{FF2B5EF4-FFF2-40B4-BE49-F238E27FC236}">
                <a16:creationId xmlns:a16="http://schemas.microsoft.com/office/drawing/2014/main" id="{FAA01B35-5F2C-4CED-A6FB-788B2FAA00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6DB3155-8122-41E7-84A8-8268EBB4B976}"/>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375993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4085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1BE9-C6F8-4B75-A050-1EC2B57598BE}"/>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BAAF80E8-74E5-4B71-A583-D05AE4630E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F4470DE-7E24-4383-ABCD-829B6653A642}"/>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5" name="Footer Placeholder 4">
            <a:extLst>
              <a:ext uri="{FF2B5EF4-FFF2-40B4-BE49-F238E27FC236}">
                <a16:creationId xmlns:a16="http://schemas.microsoft.com/office/drawing/2014/main" id="{1AAF2CAD-1B12-4887-8736-6D990292E52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7BF1AF26-EA9E-45DB-BA9C-0D70160C2598}"/>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273855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5714-82C4-46DA-823B-9A2EC2837B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47795988-6338-4DFB-B195-EF8E333B74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0FCFB8-98E1-48BF-844F-980F3228CA8E}"/>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5" name="Footer Placeholder 4">
            <a:extLst>
              <a:ext uri="{FF2B5EF4-FFF2-40B4-BE49-F238E27FC236}">
                <a16:creationId xmlns:a16="http://schemas.microsoft.com/office/drawing/2014/main" id="{518F82ED-1B99-459E-993D-256252E64C9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FACD561-8AB8-4755-A7F0-8A73719F55A7}"/>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261396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92D1-412C-4008-BA80-13878F2EFEE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939ECF3-CD85-4FA1-8BB9-18013A06CA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4EF829BA-6A1E-4E1A-9608-A41A87AEB5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2E6B5D83-7EF9-4CEB-A1CC-742DD3119BA6}"/>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6" name="Footer Placeholder 5">
            <a:extLst>
              <a:ext uri="{FF2B5EF4-FFF2-40B4-BE49-F238E27FC236}">
                <a16:creationId xmlns:a16="http://schemas.microsoft.com/office/drawing/2014/main" id="{B48E1E48-49CC-4003-9BB3-F74B22BFB9C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6CAA1D-010F-40A0-87C5-A2C274E1C182}"/>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373824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F8FA-B55B-45B4-8EF4-69FCE0DCEA52}"/>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543FCD5F-3CB9-4CE3-8AD6-5841CF94D7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2A872-F628-417D-B9A6-DDBFCEBCF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407C3AB2-35E7-477D-8E5A-9FC2EF5851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CED85-1BFA-4E25-817E-D66BB7F51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5749951F-498F-4765-9A61-1E2433927D41}"/>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8" name="Footer Placeholder 7">
            <a:extLst>
              <a:ext uri="{FF2B5EF4-FFF2-40B4-BE49-F238E27FC236}">
                <a16:creationId xmlns:a16="http://schemas.microsoft.com/office/drawing/2014/main" id="{D5B36CC5-26EA-4543-91C3-908782D2F7FC}"/>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BB74D9F5-FDC4-4C32-8274-1BD470EBD575}"/>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385856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27C9-C453-46BB-B16F-306084AF6468}"/>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47BA5A0D-440F-42C2-9903-413470C95646}"/>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4" name="Footer Placeholder 3">
            <a:extLst>
              <a:ext uri="{FF2B5EF4-FFF2-40B4-BE49-F238E27FC236}">
                <a16:creationId xmlns:a16="http://schemas.microsoft.com/office/drawing/2014/main" id="{9C2954A7-6CBC-4294-B4D7-5998DBFCFBFD}"/>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A3F9B451-ACE5-46B4-B121-5ADF84A4A150}"/>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420222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076E3-BE54-4F5B-B665-BA5E51ACCD87}"/>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3" name="Footer Placeholder 2">
            <a:extLst>
              <a:ext uri="{FF2B5EF4-FFF2-40B4-BE49-F238E27FC236}">
                <a16:creationId xmlns:a16="http://schemas.microsoft.com/office/drawing/2014/main" id="{7AFA4DD1-D231-4910-9C60-D1047900599B}"/>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FAE830E-F6EE-494F-BEC1-7727CFF18C1D}"/>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132330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BA72-6951-4568-810D-B637C54A1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0E9D05A-C8B3-4BC7-B8F7-C67795693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1DDE19E2-93CD-4A56-AE0B-49A8645A5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EBAB5-094F-48D2-A951-E76D5DBF50D1}"/>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6" name="Footer Placeholder 5">
            <a:extLst>
              <a:ext uri="{FF2B5EF4-FFF2-40B4-BE49-F238E27FC236}">
                <a16:creationId xmlns:a16="http://schemas.microsoft.com/office/drawing/2014/main" id="{C7E095D1-78E4-4C89-BCED-C7620BF783D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2B3CA2A-5147-4D07-8D49-58E97176C1D7}"/>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389592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36B6-085E-4728-830F-E9EEDBA81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7673E4C7-40AD-47D6-A766-CE213D24F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2AE0C637-7122-4175-A720-66CBD0AAC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52719-6FDC-4B29-9BB2-051596ECE844}"/>
              </a:ext>
            </a:extLst>
          </p:cNvPr>
          <p:cNvSpPr>
            <a:spLocks noGrp="1"/>
          </p:cNvSpPr>
          <p:nvPr>
            <p:ph type="dt" sz="half" idx="10"/>
          </p:nvPr>
        </p:nvSpPr>
        <p:spPr/>
        <p:txBody>
          <a:bodyPr/>
          <a:lstStyle/>
          <a:p>
            <a:fld id="{EE4086D1-D29E-495B-8884-D2D11BDD351E}" type="datetimeFigureOut">
              <a:rPr lang="fi-FI" smtClean="0"/>
              <a:t>3.10.2022</a:t>
            </a:fld>
            <a:endParaRPr lang="fi-FI"/>
          </a:p>
        </p:txBody>
      </p:sp>
      <p:sp>
        <p:nvSpPr>
          <p:cNvPr id="6" name="Footer Placeholder 5">
            <a:extLst>
              <a:ext uri="{FF2B5EF4-FFF2-40B4-BE49-F238E27FC236}">
                <a16:creationId xmlns:a16="http://schemas.microsoft.com/office/drawing/2014/main" id="{AB5F48C0-3E36-4770-84A6-352A595FB81C}"/>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82FE3D3-C1C2-480E-BE3A-145C5459D02A}"/>
              </a:ext>
            </a:extLst>
          </p:cNvPr>
          <p:cNvSpPr>
            <a:spLocks noGrp="1"/>
          </p:cNvSpPr>
          <p:nvPr>
            <p:ph type="sldNum" sz="quarter" idx="12"/>
          </p:nvPr>
        </p:nvSpPr>
        <p:spPr/>
        <p:txBody>
          <a:bodyPr/>
          <a:lstStyle/>
          <a:p>
            <a:fld id="{2DC2E366-E494-4351-B3EB-6BB0D01EACE5}" type="slidenum">
              <a:rPr lang="fi-FI" smtClean="0"/>
              <a:t>‹#›</a:t>
            </a:fld>
            <a:endParaRPr lang="fi-FI"/>
          </a:p>
        </p:txBody>
      </p:sp>
    </p:spTree>
    <p:extLst>
      <p:ext uri="{BB962C8B-B14F-4D97-AF65-F5344CB8AC3E}">
        <p14:creationId xmlns:p14="http://schemas.microsoft.com/office/powerpoint/2010/main" val="364043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D06DF-375E-4B38-A61B-F1F02C716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7354CCE-D098-4856-A9D9-C162A782B0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F9C9CBD-BDA0-47FF-B7C1-CD8A2FB4D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086D1-D29E-495B-8884-D2D11BDD351E}" type="datetimeFigureOut">
              <a:rPr lang="fi-FI" smtClean="0"/>
              <a:t>3.10.2022</a:t>
            </a:fld>
            <a:endParaRPr lang="fi-FI"/>
          </a:p>
        </p:txBody>
      </p:sp>
      <p:sp>
        <p:nvSpPr>
          <p:cNvPr id="5" name="Footer Placeholder 4">
            <a:extLst>
              <a:ext uri="{FF2B5EF4-FFF2-40B4-BE49-F238E27FC236}">
                <a16:creationId xmlns:a16="http://schemas.microsoft.com/office/drawing/2014/main" id="{96EACE7D-675B-4FD9-A14E-EEB72844E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18467890-A61A-4C42-AC6F-0ABAA9545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2E366-E494-4351-B3EB-6BB0D01EACE5}" type="slidenum">
              <a:rPr lang="fi-FI" smtClean="0"/>
              <a:t>‹#›</a:t>
            </a:fld>
            <a:endParaRPr lang="fi-FI"/>
          </a:p>
        </p:txBody>
      </p:sp>
    </p:spTree>
    <p:extLst>
      <p:ext uri="{BB962C8B-B14F-4D97-AF65-F5344CB8AC3E}">
        <p14:creationId xmlns:p14="http://schemas.microsoft.com/office/powerpoint/2010/main" val="315803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eur-lex.europa.eu/legal-content/EN/TXT/?uri=CELEX%3A32004D0411" TargetMode="External"/><Relationship Id="rId13" Type="http://schemas.openxmlformats.org/officeDocument/2006/relationships/hyperlink" Target="https://eur-lex.europa.eu/legal-content/EN/TXT/?uri=CELEX%3A32000D0518" TargetMode="External"/><Relationship Id="rId3" Type="http://schemas.openxmlformats.org/officeDocument/2006/relationships/hyperlink" Target="https://eur-lex.europa.eu/legal-content/EN/TXT/?uri=CELEX%3A32003D0490" TargetMode="External"/><Relationship Id="rId7" Type="http://schemas.openxmlformats.org/officeDocument/2006/relationships/hyperlink" Target="https://eur-lex.europa.eu/legal-content/EN/TXT/?uri=CELEX%3A32011D0061" TargetMode="External"/><Relationship Id="rId12" Type="http://schemas.openxmlformats.org/officeDocument/2006/relationships/hyperlink" Target="https://ec.europa.eu/info/files/decision-adequate-protection-personal-data-republic-korea-annexes_en" TargetMode="External"/><Relationship Id="rId2" Type="http://schemas.openxmlformats.org/officeDocument/2006/relationships/hyperlink" Target="https://eur-lex.europa.eu/legal-content/EN/TXT/?uri=CELEX%3A32010D0625" TargetMode="External"/><Relationship Id="rId16" Type="http://schemas.openxmlformats.org/officeDocument/2006/relationships/hyperlink" Target="https://eur-lex.europa.eu/legal-content/EN/TXT/?uri=CELEX%3A32012D0484" TargetMode="External"/><Relationship Id="rId1" Type="http://schemas.openxmlformats.org/officeDocument/2006/relationships/slideLayout" Target="../slideLayouts/slideLayout2.xml"/><Relationship Id="rId6" Type="http://schemas.openxmlformats.org/officeDocument/2006/relationships/hyperlink" Target="https://eur-lex.europa.eu/legal-content/EN/TXT/?uri=CELEX%3A32003D0821" TargetMode="External"/><Relationship Id="rId11" Type="http://schemas.openxmlformats.org/officeDocument/2006/relationships/hyperlink" Target="https://eur-lex.europa.eu/legal-content/EN/ALL/?uri=CELEX%3A32013D0065" TargetMode="External"/><Relationship Id="rId5" Type="http://schemas.openxmlformats.org/officeDocument/2006/relationships/hyperlink" Target="https://eur-lex.europa.eu/legal-content/en/ALL/?uri=CELEX%3A32010D0146" TargetMode="External"/><Relationship Id="rId15" Type="http://schemas.openxmlformats.org/officeDocument/2006/relationships/hyperlink" Target="https://ec.europa.eu/info/files/decision-adequate-protection-personal-data-united-kingdom-law-enforcement-directive_en" TargetMode="External"/><Relationship Id="rId10" Type="http://schemas.openxmlformats.org/officeDocument/2006/relationships/hyperlink" Target="https://eur-lex.europa.eu/legal-content/EN/TXT/?uri=CELEX%3A32008D0393" TargetMode="External"/><Relationship Id="rId4" Type="http://schemas.openxmlformats.org/officeDocument/2006/relationships/hyperlink" Target="https://eur-lex.europa.eu/legal-content/en/TXT/?uri=CELEX%3A32002D0002" TargetMode="External"/><Relationship Id="rId9" Type="http://schemas.openxmlformats.org/officeDocument/2006/relationships/hyperlink" Target="https://eur-lex.europa.eu/legal-content/EN/TXT/?uri=uriserv:OJ.L_.2019.076.01.0001.01.ENG&amp;toc=OJ:L:2019:076:TOC" TargetMode="External"/><Relationship Id="rId14" Type="http://schemas.openxmlformats.org/officeDocument/2006/relationships/hyperlink" Target="https://ec.europa.eu/info/files/decision-adequate-protection-personal-data-united-kingdom-general-data-protection-regulation_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F9aX5bCpJH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hyperlink" Target="https://edpb.europa.eu/sites/default/files/consultation/edpb_recommendations_202001_supplementarymeasurestransferstools_en.pdf" TargetMode="External"/><Relationship Id="rId4"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blogs.microsoft.com/on-the-issues/2020/11/19/defending-your-data-edpb-gdp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ec.europa.eu/info/law/better-regulation/have-your-say/initiatives/12741-Commission-Implementing-Decision-on-standard-contractual-clauses-for-the-transfer-of-personal-data-to-third-countries" TargetMode="External"/><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A4EA-E6D7-49C6-A7A8-BC22E27F70AA}"/>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277A1DD1-0228-4896-86F2-E291EDC0FCE2}"/>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0935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Activity</a:t>
            </a:r>
            <a:endParaRPr lang="en-US" sz="32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Let's go through the privacy statements you have picked. </a:t>
            </a:r>
          </a:p>
        </p:txBody>
      </p:sp>
    </p:spTree>
    <p:extLst>
      <p:ext uri="{BB962C8B-B14F-4D97-AF65-F5344CB8AC3E}">
        <p14:creationId xmlns:p14="http://schemas.microsoft.com/office/powerpoint/2010/main" val="1423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Introduction</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405075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9CA1-71C6-40B1-8492-74EECE0EF30E}"/>
              </a:ext>
            </a:extLst>
          </p:cNvPr>
          <p:cNvSpPr>
            <a:spLocks noGrp="1"/>
          </p:cNvSpPr>
          <p:nvPr>
            <p:ph type="title"/>
          </p:nvPr>
        </p:nvSpPr>
        <p:spPr/>
        <p:txBody>
          <a:bodyPr/>
          <a:lstStyle/>
          <a:p>
            <a:r>
              <a:rPr lang="de-DE" dirty="0"/>
              <a:t>Learning objectives </a:t>
            </a:r>
            <a:endParaRPr lang="fi-FI" dirty="0"/>
          </a:p>
        </p:txBody>
      </p:sp>
      <p:sp>
        <p:nvSpPr>
          <p:cNvPr id="3" name="Content Placeholder 2">
            <a:extLst>
              <a:ext uri="{FF2B5EF4-FFF2-40B4-BE49-F238E27FC236}">
                <a16:creationId xmlns:a16="http://schemas.microsoft.com/office/drawing/2014/main" id="{92B3503A-10D7-48F9-A04E-3EFD66D7509C}"/>
              </a:ext>
            </a:extLst>
          </p:cNvPr>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Arial" panose="020B0604020202020204" pitchFamily="34" charset="0"/>
              </a:rPr>
              <a:t>Why is this an issue?</a:t>
            </a:r>
            <a:endParaRPr lang="fi-FI"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Arial" panose="020B0604020202020204" pitchFamily="34" charset="0"/>
              </a:rPr>
              <a:t>When are data transferred?</a:t>
            </a:r>
            <a:endParaRPr lang="fi-FI"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Arial" panose="020B0604020202020204" pitchFamily="34" charset="0"/>
              </a:rPr>
              <a:t>What mechanisms are there in the GDPR to transfer data?</a:t>
            </a:r>
            <a:endParaRPr lang="fi-FI"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de-DE" sz="2400" dirty="0">
                <a:effectLst/>
                <a:latin typeface="Calibri" panose="020F0502020204030204" pitchFamily="34" charset="0"/>
                <a:ea typeface="Calibri" panose="020F0502020204030204" pitchFamily="34" charset="0"/>
                <a:cs typeface="Arial" panose="020B0604020202020204" pitchFamily="34" charset="0"/>
              </a:rPr>
              <a:t>Schrems, NOYB and Schrems II</a:t>
            </a:r>
            <a:endParaRPr lang="fi-FI"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de-DE" sz="2400" dirty="0">
                <a:effectLst/>
                <a:latin typeface="Calibri" panose="020F0502020204030204" pitchFamily="34" charset="0"/>
                <a:ea typeface="Calibri" panose="020F0502020204030204" pitchFamily="34" charset="0"/>
                <a:cs typeface="Arial" panose="020B0604020202020204" pitchFamily="34" charset="0"/>
              </a:rPr>
              <a:t>Risk in the GDPR </a:t>
            </a:r>
            <a:endParaRPr lang="fi-FI" sz="2800" dirty="0"/>
          </a:p>
        </p:txBody>
      </p:sp>
      <p:sp>
        <p:nvSpPr>
          <p:cNvPr id="4" name="Footer Placeholder 3">
            <a:extLst>
              <a:ext uri="{FF2B5EF4-FFF2-40B4-BE49-F238E27FC236}">
                <a16:creationId xmlns:a16="http://schemas.microsoft.com/office/drawing/2014/main" id="{2D2B2A59-E81B-4214-9C76-3531F36354B0}"/>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04608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57CB-7704-4D02-AFDF-8BCC6009A6EF}"/>
              </a:ext>
            </a:extLst>
          </p:cNvPr>
          <p:cNvSpPr>
            <a:spLocks noGrp="1"/>
          </p:cNvSpPr>
          <p:nvPr>
            <p:ph type="title"/>
          </p:nvPr>
        </p:nvSpPr>
        <p:spPr/>
        <p:txBody>
          <a:bodyPr/>
          <a:lstStyle/>
          <a:p>
            <a:r>
              <a:rPr lang="de-DE" dirty="0"/>
              <a:t>Why is this an </a:t>
            </a:r>
            <a:r>
              <a:rPr lang="de-DE" dirty="0" err="1"/>
              <a:t>issue</a:t>
            </a:r>
            <a:r>
              <a:rPr lang="de-DE" dirty="0"/>
              <a:t>?</a:t>
            </a:r>
            <a:endParaRPr lang="fi-FI" dirty="0"/>
          </a:p>
        </p:txBody>
      </p:sp>
      <p:sp>
        <p:nvSpPr>
          <p:cNvPr id="3" name="Content Placeholder 2">
            <a:extLst>
              <a:ext uri="{FF2B5EF4-FFF2-40B4-BE49-F238E27FC236}">
                <a16:creationId xmlns:a16="http://schemas.microsoft.com/office/drawing/2014/main" id="{13555E42-1E63-45BD-8486-BF78B6E78075}"/>
              </a:ext>
            </a:extLst>
          </p:cNvPr>
          <p:cNvSpPr>
            <a:spLocks noGrp="1"/>
          </p:cNvSpPr>
          <p:nvPr>
            <p:ph idx="1"/>
          </p:nvPr>
        </p:nvSpPr>
        <p:spPr/>
        <p:txBody>
          <a:bodyPr/>
          <a:lstStyle/>
          <a:p>
            <a:r>
              <a:rPr lang="de-DE" dirty="0"/>
              <a:t>In the EU data protection is a fundamental right and most be protected [XXX - TFEU]</a:t>
            </a:r>
          </a:p>
          <a:p>
            <a:r>
              <a:rPr lang="de-DE" dirty="0"/>
              <a:t>Most </a:t>
            </a:r>
            <a:r>
              <a:rPr lang="de-DE" dirty="0" err="1"/>
              <a:t>big</a:t>
            </a:r>
            <a:r>
              <a:rPr lang="de-DE" dirty="0"/>
              <a:t> </a:t>
            </a:r>
            <a:r>
              <a:rPr lang="de-DE" dirty="0" err="1"/>
              <a:t>tech</a:t>
            </a:r>
            <a:r>
              <a:rPr lang="de-DE" dirty="0"/>
              <a:t> companies are non-European =&gt; a </a:t>
            </a:r>
            <a:r>
              <a:rPr lang="de-DE" dirty="0" err="1"/>
              <a:t>lot</a:t>
            </a:r>
            <a:r>
              <a:rPr lang="de-DE" dirty="0"/>
              <a:t> of processing </a:t>
            </a:r>
            <a:r>
              <a:rPr lang="de-DE" dirty="0" err="1"/>
              <a:t>takes</a:t>
            </a:r>
            <a:r>
              <a:rPr lang="de-DE" dirty="0"/>
              <a:t> place outside of the EU (=&gt; name some examples from a business </a:t>
            </a:r>
            <a:r>
              <a:rPr lang="de-DE" dirty="0" err="1"/>
              <a:t>context</a:t>
            </a:r>
            <a:r>
              <a:rPr lang="de-DE" dirty="0"/>
              <a:t>)</a:t>
            </a:r>
          </a:p>
          <a:p>
            <a:r>
              <a:rPr lang="de-DE" dirty="0"/>
              <a:t>The EU is </a:t>
            </a:r>
            <a:r>
              <a:rPr lang="de-DE" dirty="0" err="1"/>
              <a:t>caught</a:t>
            </a:r>
            <a:r>
              <a:rPr lang="de-DE" dirty="0"/>
              <a:t> </a:t>
            </a:r>
            <a:r>
              <a:rPr lang="de-DE" dirty="0" err="1"/>
              <a:t>between</a:t>
            </a:r>
            <a:r>
              <a:rPr lang="de-DE" dirty="0"/>
              <a:t> the need for data transfers and the obligation to protect the data </a:t>
            </a:r>
          </a:p>
          <a:p>
            <a:endParaRPr lang="fi-FI" dirty="0"/>
          </a:p>
        </p:txBody>
      </p:sp>
      <p:sp>
        <p:nvSpPr>
          <p:cNvPr id="4" name="Footer Placeholder 3">
            <a:extLst>
              <a:ext uri="{FF2B5EF4-FFF2-40B4-BE49-F238E27FC236}">
                <a16:creationId xmlns:a16="http://schemas.microsoft.com/office/drawing/2014/main" id="{077DF563-746D-4656-AB99-52B358DC8A9D}"/>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96796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2A18-3253-4D08-ACA9-FFAB9D961E21}"/>
              </a:ext>
            </a:extLst>
          </p:cNvPr>
          <p:cNvSpPr>
            <a:spLocks noGrp="1"/>
          </p:cNvSpPr>
          <p:nvPr>
            <p:ph type="title"/>
          </p:nvPr>
        </p:nvSpPr>
        <p:spPr/>
        <p:txBody>
          <a:bodyPr/>
          <a:lstStyle/>
          <a:p>
            <a:r>
              <a:rPr lang="de-DE" dirty="0"/>
              <a:t>Which of these is a transfer?</a:t>
            </a:r>
            <a:endParaRPr lang="fi-FI" dirty="0"/>
          </a:p>
        </p:txBody>
      </p:sp>
      <p:sp>
        <p:nvSpPr>
          <p:cNvPr id="3" name="Content Placeholder 2">
            <a:extLst>
              <a:ext uri="{FF2B5EF4-FFF2-40B4-BE49-F238E27FC236}">
                <a16:creationId xmlns:a16="http://schemas.microsoft.com/office/drawing/2014/main" id="{03440269-B551-46CF-B0EA-3D37BE59E867}"/>
              </a:ext>
            </a:extLst>
          </p:cNvPr>
          <p:cNvSpPr>
            <a:spLocks noGrp="1"/>
          </p:cNvSpPr>
          <p:nvPr>
            <p:ph idx="1"/>
          </p:nvPr>
        </p:nvSpPr>
        <p:spPr/>
        <p:txBody>
          <a:bodyPr/>
          <a:lstStyle/>
          <a:p>
            <a:r>
              <a:rPr lang="de-DE" dirty="0"/>
              <a:t>Case 1:   Finnish Startup S is </a:t>
            </a:r>
            <a:r>
              <a:rPr lang="de-DE" dirty="0" err="1"/>
              <a:t>buying</a:t>
            </a:r>
            <a:r>
              <a:rPr lang="de-DE" dirty="0"/>
              <a:t> </a:t>
            </a:r>
            <a:r>
              <a:rPr lang="de-DE" dirty="0" err="1"/>
              <a:t>server</a:t>
            </a:r>
            <a:r>
              <a:rPr lang="de-DE" dirty="0"/>
              <a:t> </a:t>
            </a:r>
            <a:r>
              <a:rPr lang="de-DE" dirty="0" err="1"/>
              <a:t>space</a:t>
            </a:r>
            <a:r>
              <a:rPr lang="de-DE" dirty="0"/>
              <a:t> and IaaS from AWS. The contract is with the Amazon in Luxembourg, </a:t>
            </a:r>
            <a:r>
              <a:rPr lang="de-DE" dirty="0" err="1"/>
              <a:t>Irish</a:t>
            </a:r>
            <a:r>
              <a:rPr lang="de-DE" dirty="0"/>
              <a:t> law will apply. </a:t>
            </a:r>
          </a:p>
          <a:p>
            <a:r>
              <a:rPr lang="de-DE" dirty="0"/>
              <a:t>Case 2: S is </a:t>
            </a:r>
            <a:r>
              <a:rPr lang="de-DE" dirty="0" err="1"/>
              <a:t>setting</a:t>
            </a:r>
            <a:r>
              <a:rPr lang="de-DE" dirty="0"/>
              <a:t> up a B2B </a:t>
            </a:r>
            <a:r>
              <a:rPr lang="de-DE" dirty="0" err="1"/>
              <a:t>hotel</a:t>
            </a:r>
            <a:r>
              <a:rPr lang="de-DE" dirty="0"/>
              <a:t> support app that </a:t>
            </a:r>
            <a:r>
              <a:rPr lang="de-DE" dirty="0" err="1"/>
              <a:t>provides</a:t>
            </a:r>
            <a:r>
              <a:rPr lang="de-DE" dirty="0"/>
              <a:t> support for </a:t>
            </a:r>
            <a:r>
              <a:rPr lang="de-DE" dirty="0" err="1"/>
              <a:t>hotel</a:t>
            </a:r>
            <a:r>
              <a:rPr lang="de-DE" dirty="0"/>
              <a:t> </a:t>
            </a:r>
            <a:r>
              <a:rPr lang="de-DE" dirty="0" err="1"/>
              <a:t>websites</a:t>
            </a:r>
            <a:r>
              <a:rPr lang="de-DE" dirty="0"/>
              <a:t> 24/7. The support in the </a:t>
            </a:r>
            <a:r>
              <a:rPr lang="de-DE" dirty="0" err="1"/>
              <a:t>early</a:t>
            </a:r>
            <a:r>
              <a:rPr lang="de-DE" dirty="0"/>
              <a:t> morning </a:t>
            </a:r>
            <a:r>
              <a:rPr lang="de-DE" dirty="0" err="1"/>
              <a:t>comes</a:t>
            </a:r>
            <a:r>
              <a:rPr lang="de-DE" dirty="0"/>
              <a:t> from a </a:t>
            </a:r>
            <a:r>
              <a:rPr lang="de-DE" dirty="0" err="1"/>
              <a:t>service</a:t>
            </a:r>
            <a:r>
              <a:rPr lang="de-DE" dirty="0"/>
              <a:t> center in Chennai; the support </a:t>
            </a:r>
            <a:r>
              <a:rPr lang="de-DE" dirty="0" err="1"/>
              <a:t>during</a:t>
            </a:r>
            <a:r>
              <a:rPr lang="de-DE" dirty="0"/>
              <a:t> the </a:t>
            </a:r>
            <a:r>
              <a:rPr lang="de-DE" dirty="0" err="1"/>
              <a:t>day</a:t>
            </a:r>
            <a:r>
              <a:rPr lang="de-DE" dirty="0"/>
              <a:t> from Oulu and the support after 17.30 from Mexico.</a:t>
            </a:r>
          </a:p>
          <a:p>
            <a:endParaRPr lang="fi-FI" dirty="0"/>
          </a:p>
        </p:txBody>
      </p:sp>
      <p:sp>
        <p:nvSpPr>
          <p:cNvPr id="4" name="Footer Placeholder 3">
            <a:extLst>
              <a:ext uri="{FF2B5EF4-FFF2-40B4-BE49-F238E27FC236}">
                <a16:creationId xmlns:a16="http://schemas.microsoft.com/office/drawing/2014/main" id="{1373A5EA-91B3-41B1-85A2-0542D3B7F64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21411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chemeClr val="tx2"/>
                </a:solidFill>
              </a:rPr>
              <a:t>Typical transfers and safeguards</a:t>
            </a:r>
            <a:endParaRPr lang="en-US" sz="3200" dirty="0">
              <a:solidFill>
                <a:schemeClr val="tx2"/>
              </a:solidFill>
            </a:endParaRPr>
          </a:p>
        </p:txBody>
      </p:sp>
      <p:sp>
        <p:nvSpPr>
          <p:cNvPr id="6" name="Rectangle: Rounded Corners 5">
            <a:extLst>
              <a:ext uri="{FF2B5EF4-FFF2-40B4-BE49-F238E27FC236}">
                <a16:creationId xmlns:a16="http://schemas.microsoft.com/office/drawing/2014/main" id="{AB9123AC-C121-4B0B-B358-81EEE87B6ACD}"/>
              </a:ext>
            </a:extLst>
          </p:cNvPr>
          <p:cNvSpPr/>
          <p:nvPr/>
        </p:nvSpPr>
        <p:spPr>
          <a:xfrm>
            <a:off x="1104900" y="3985846"/>
            <a:ext cx="9980682" cy="18190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lvl="1">
              <a:buClr>
                <a:srgbClr val="1EA5F0"/>
              </a:buClr>
            </a:pPr>
            <a:r>
              <a:rPr lang="en-GB" sz="2000" dirty="0">
                <a:solidFill>
                  <a:schemeClr val="bg1"/>
                </a:solidFill>
              </a:rPr>
              <a:t>A Finnish company uses a centralised HR system in the US belonging to its parent company to store data about its employees.</a:t>
            </a:r>
          </a:p>
          <a:p>
            <a:pPr marL="1047750" lvl="3" indent="-342900">
              <a:buClr>
                <a:schemeClr val="bg1"/>
              </a:buClr>
              <a:buFont typeface="Wingdings" panose="05000000000000000000" pitchFamily="2" charset="2"/>
              <a:buChar char="§"/>
            </a:pPr>
            <a:r>
              <a:rPr lang="en-GB" sz="2000" dirty="0">
                <a:solidFill>
                  <a:schemeClr val="bg1"/>
                </a:solidFill>
              </a:rPr>
              <a:t>Employee data are transferred to US, outside of EU/EEA</a:t>
            </a:r>
          </a:p>
          <a:p>
            <a:pPr marL="1047750" lvl="3" indent="-342900">
              <a:buClr>
                <a:schemeClr val="bg1"/>
              </a:buClr>
              <a:buFont typeface="Wingdings" panose="05000000000000000000" pitchFamily="2" charset="2"/>
              <a:buChar char="§"/>
            </a:pPr>
            <a:r>
              <a:rPr lang="en-GB" sz="2000" dirty="0">
                <a:solidFill>
                  <a:schemeClr val="bg1"/>
                </a:solidFill>
              </a:rPr>
              <a:t>Adequate safeguards needed, in this case typically SSCs, Privacy Shield or BCRs</a:t>
            </a:r>
          </a:p>
        </p:txBody>
      </p:sp>
      <p:sp>
        <p:nvSpPr>
          <p:cNvPr id="7" name="Rectangle: Rounded Corners 6">
            <a:extLst>
              <a:ext uri="{FF2B5EF4-FFF2-40B4-BE49-F238E27FC236}">
                <a16:creationId xmlns:a16="http://schemas.microsoft.com/office/drawing/2014/main" id="{C1D94C02-B46D-4276-9595-7B7FD51AABDB}"/>
              </a:ext>
            </a:extLst>
          </p:cNvPr>
          <p:cNvSpPr/>
          <p:nvPr/>
        </p:nvSpPr>
        <p:spPr>
          <a:xfrm>
            <a:off x="1104900" y="1806207"/>
            <a:ext cx="9980682" cy="18151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lvl="1" indent="0">
              <a:buClr>
                <a:srgbClr val="1EA5F0"/>
              </a:buClr>
              <a:buNone/>
            </a:pPr>
            <a:r>
              <a:rPr lang="en-GB" sz="2000" dirty="0">
                <a:solidFill>
                  <a:schemeClr val="bg1"/>
                </a:solidFill>
              </a:rPr>
              <a:t>A Finnish company has outsourced its customer call centre to a third party located in India</a:t>
            </a:r>
          </a:p>
          <a:p>
            <a:pPr marL="1047750" lvl="3" indent="-342900">
              <a:buClr>
                <a:schemeClr val="bg1"/>
              </a:buClr>
              <a:buFont typeface="Wingdings" panose="05000000000000000000" pitchFamily="2" charset="2"/>
              <a:buChar char="§"/>
            </a:pPr>
            <a:r>
              <a:rPr lang="en-GB" sz="2000" dirty="0">
                <a:solidFill>
                  <a:schemeClr val="bg1"/>
                </a:solidFill>
              </a:rPr>
              <a:t>Customer data transferred to India, outside of EU/EEA</a:t>
            </a:r>
          </a:p>
          <a:p>
            <a:pPr marL="1047750" lvl="3" indent="-342900">
              <a:buClr>
                <a:schemeClr val="bg1"/>
              </a:buClr>
              <a:buFont typeface="Wingdings" panose="05000000000000000000" pitchFamily="2" charset="2"/>
              <a:buChar char="§"/>
            </a:pPr>
            <a:r>
              <a:rPr lang="en-GB" sz="2000" dirty="0">
                <a:solidFill>
                  <a:schemeClr val="bg1"/>
                </a:solidFill>
              </a:rPr>
              <a:t>Adequate safeguards needed, in this case typically SCCs</a:t>
            </a:r>
          </a:p>
        </p:txBody>
      </p:sp>
    </p:spTree>
    <p:extLst>
      <p:ext uri="{BB962C8B-B14F-4D97-AF65-F5344CB8AC3E}">
        <p14:creationId xmlns:p14="http://schemas.microsoft.com/office/powerpoint/2010/main" val="34151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custDataLst>
              <p:tags r:id="rId2"/>
            </p:custDataLst>
          </p:nvPr>
        </p:nvSpPr>
        <p:spPr bwMode="auto">
          <a:xfrm>
            <a:off x="1104899" y="1403594"/>
            <a:ext cx="9980681" cy="498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16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1600">
                <a:solidFill>
                  <a:schemeClr val="bg2"/>
                </a:solidFill>
                <a:latin typeface="+mn-lt"/>
              </a:defRPr>
            </a:lvl2pPr>
            <a:lvl3pPr marL="27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3pPr>
            <a:lvl4pPr marL="54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4pPr>
            <a:lvl5pPr marL="81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5pPr>
            <a:lvl6pPr marL="108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6pPr>
            <a:lvl7pPr marL="135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7pPr>
            <a:lvl8pPr marL="162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8pPr>
            <a:lvl9pPr marL="189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9pPr>
          </a:lstStyle>
          <a:p>
            <a:pPr lvl="2">
              <a:buClrTx/>
              <a:buSzPct val="100000"/>
              <a:buFont typeface="Wingdings" panose="05000000000000000000" pitchFamily="2" charset="2"/>
              <a:buChar char="§"/>
            </a:pPr>
            <a:r>
              <a:rPr lang="en-GB" sz="2000" kern="0" dirty="0">
                <a:solidFill>
                  <a:schemeClr val="tx2"/>
                </a:solidFill>
              </a:rPr>
              <a:t>Rule: Transfers outside the EEA are forbidden </a:t>
            </a:r>
          </a:p>
          <a:p>
            <a:pPr lvl="2">
              <a:buClrTx/>
              <a:buSzPct val="100000"/>
              <a:buFont typeface="Wingdings" panose="05000000000000000000" pitchFamily="2" charset="2"/>
              <a:buChar char="§"/>
            </a:pPr>
            <a:r>
              <a:rPr lang="en-GB" sz="2000" kern="0" dirty="0">
                <a:solidFill>
                  <a:schemeClr val="tx2"/>
                </a:solidFill>
              </a:rPr>
              <a:t>Exceptions </a:t>
            </a:r>
          </a:p>
          <a:p>
            <a:pPr lvl="3">
              <a:buClrTx/>
              <a:buSzPct val="100000"/>
              <a:buFont typeface="Wingdings" panose="05000000000000000000" pitchFamily="2" charset="2"/>
              <a:buChar char="§"/>
            </a:pPr>
            <a:r>
              <a:rPr lang="en-GB" sz="2000" kern="0" dirty="0">
                <a:solidFill>
                  <a:schemeClr val="tx2"/>
                </a:solidFill>
              </a:rPr>
              <a:t>1. Adequate countries </a:t>
            </a:r>
          </a:p>
          <a:p>
            <a:pPr lvl="3">
              <a:buClrTx/>
              <a:buSzPct val="100000"/>
              <a:buFont typeface="Wingdings" panose="05000000000000000000" pitchFamily="2" charset="2"/>
              <a:buChar char="§"/>
            </a:pPr>
            <a:r>
              <a:rPr lang="en-GB" sz="2000" kern="0" dirty="0">
                <a:solidFill>
                  <a:schemeClr val="tx2"/>
                </a:solidFill>
              </a:rPr>
              <a:t>2. Safeguards in Article 46/47</a:t>
            </a:r>
          </a:p>
          <a:p>
            <a:pPr lvl="3">
              <a:buClrTx/>
              <a:buSzPct val="100000"/>
              <a:buFont typeface="Wingdings" panose="05000000000000000000" pitchFamily="2" charset="2"/>
              <a:buChar char="§"/>
            </a:pPr>
            <a:r>
              <a:rPr lang="en-GB" sz="2000" kern="0" dirty="0">
                <a:solidFill>
                  <a:schemeClr val="tx2"/>
                </a:solidFill>
              </a:rPr>
              <a:t>3. Derogations </a:t>
            </a:r>
          </a:p>
          <a:p>
            <a:pPr lvl="2">
              <a:buClrTx/>
              <a:buSzPct val="100000"/>
              <a:buFont typeface="Wingdings" panose="05000000000000000000" pitchFamily="2" charset="2"/>
              <a:buChar char="§"/>
            </a:pPr>
            <a:r>
              <a:rPr lang="en-GB" sz="2000" kern="0" dirty="0">
                <a:solidFill>
                  <a:schemeClr val="tx2"/>
                </a:solidFill>
              </a:rPr>
              <a:t>CJEU gave extra rules </a:t>
            </a:r>
          </a:p>
          <a:p>
            <a:pPr lvl="2">
              <a:buSzPct val="100000"/>
              <a:buFont typeface="Georgia"/>
              <a:buChar char="●"/>
            </a:pPr>
            <a:endParaRPr lang="en-GB" sz="2000" kern="0" dirty="0"/>
          </a:p>
          <a:p>
            <a:pPr lvl="2">
              <a:buSzPct val="100000"/>
              <a:buFont typeface="Georgia"/>
              <a:buChar char="●"/>
            </a:pPr>
            <a:endParaRPr lang="en-GB" sz="2000" kern="0" dirty="0">
              <a:latin typeface="Georgia"/>
            </a:endParaRPr>
          </a:p>
        </p:txBody>
      </p:sp>
      <p:sp>
        <p:nvSpPr>
          <p:cNvPr id="86018" name="Rectangle 2"/>
          <p:cNvSpPr>
            <a:spLocks noGrp="1" noChangeArrowheads="1"/>
          </p:cNvSpPr>
          <p:nvPr>
            <p:ph type="title"/>
            <p:custDataLst>
              <p:tags r:id="rId3"/>
            </p:custDataLst>
          </p:nvPr>
        </p:nvSpPr>
        <p:spPr/>
        <p:txBody>
          <a:bodyPr>
            <a:normAutofit/>
          </a:bodyPr>
          <a:lstStyle/>
          <a:p>
            <a:r>
              <a:rPr lang="en-GB" sz="3200" dirty="0">
                <a:solidFill>
                  <a:schemeClr val="tx2"/>
                </a:solidFill>
              </a:rPr>
              <a:t>International transfers under GDPR – Chapter V</a:t>
            </a:r>
            <a:endParaRPr lang="en-GB" sz="2400" i="1" dirty="0">
              <a:solidFill>
                <a:schemeClr val="tx2"/>
              </a:solidFill>
            </a:endParaRPr>
          </a:p>
        </p:txBody>
      </p:sp>
    </p:spTree>
    <p:custDataLst>
      <p:tags r:id="rId1"/>
    </p:custDataLst>
    <p:extLst>
      <p:ext uri="{BB962C8B-B14F-4D97-AF65-F5344CB8AC3E}">
        <p14:creationId xmlns:p14="http://schemas.microsoft.com/office/powerpoint/2010/main" val="2152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err="1"/>
              <a:t>Adequacy</a:t>
            </a:r>
            <a:r>
              <a:rPr lang="de-DE" dirty="0"/>
              <a:t>, Safeguards, </a:t>
            </a:r>
            <a:r>
              <a:rPr lang="de-DE" dirty="0" err="1"/>
              <a:t>Derogations</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382800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24FF-C00E-4B9E-A177-71A301197808}"/>
              </a:ext>
            </a:extLst>
          </p:cNvPr>
          <p:cNvSpPr>
            <a:spLocks noGrp="1"/>
          </p:cNvSpPr>
          <p:nvPr>
            <p:ph type="title"/>
          </p:nvPr>
        </p:nvSpPr>
        <p:spPr/>
        <p:txBody>
          <a:bodyPr/>
          <a:lstStyle/>
          <a:p>
            <a:r>
              <a:rPr lang="de-DE" dirty="0"/>
              <a:t>Adequate countries 	</a:t>
            </a:r>
            <a:endParaRPr lang="fi-FI" dirty="0"/>
          </a:p>
        </p:txBody>
      </p:sp>
      <p:sp>
        <p:nvSpPr>
          <p:cNvPr id="3" name="Content Placeholder 2">
            <a:extLst>
              <a:ext uri="{FF2B5EF4-FFF2-40B4-BE49-F238E27FC236}">
                <a16:creationId xmlns:a16="http://schemas.microsoft.com/office/drawing/2014/main" id="{94A9078F-7FE4-4436-827E-D0F8803A8250}"/>
              </a:ext>
            </a:extLst>
          </p:cNvPr>
          <p:cNvSpPr>
            <a:spLocks noGrp="1"/>
          </p:cNvSpPr>
          <p:nvPr>
            <p:ph idx="1"/>
          </p:nvPr>
        </p:nvSpPr>
        <p:spPr/>
        <p:txBody>
          <a:bodyPr/>
          <a:lstStyle/>
          <a:p>
            <a:pPr marL="0" indent="0" algn="l">
              <a:buNone/>
            </a:pPr>
            <a:r>
              <a:rPr lang="en-GB" dirty="0">
                <a:solidFill>
                  <a:srgbClr val="404040"/>
                </a:solidFill>
                <a:latin typeface="Arial" panose="020B0604020202020204" pitchFamily="34" charset="0"/>
              </a:rPr>
              <a:t>"</a:t>
            </a:r>
            <a:r>
              <a:rPr lang="en-GB" b="0" i="0" dirty="0">
                <a:solidFill>
                  <a:srgbClr val="404040"/>
                </a:solidFill>
                <a:effectLst/>
                <a:latin typeface="Arial" panose="020B0604020202020204" pitchFamily="34" charset="0"/>
              </a:rPr>
              <a:t>The adoption of an adequacy decision involves</a:t>
            </a:r>
          </a:p>
          <a:p>
            <a:pPr algn="l">
              <a:buFont typeface="Arial" panose="020B0604020202020204" pitchFamily="34" charset="0"/>
              <a:buChar char="•"/>
            </a:pPr>
            <a:r>
              <a:rPr lang="en-GB" b="0" i="0" dirty="0">
                <a:solidFill>
                  <a:srgbClr val="404040"/>
                </a:solidFill>
                <a:effectLst/>
                <a:latin typeface="Arial" panose="020B0604020202020204" pitchFamily="34" charset="0"/>
              </a:rPr>
              <a:t>a proposal from the European Commission</a:t>
            </a:r>
          </a:p>
          <a:p>
            <a:pPr algn="l">
              <a:buFont typeface="Arial" panose="020B0604020202020204" pitchFamily="34" charset="0"/>
              <a:buChar char="•"/>
            </a:pPr>
            <a:r>
              <a:rPr lang="en-GB" b="0" i="0" dirty="0">
                <a:solidFill>
                  <a:srgbClr val="404040"/>
                </a:solidFill>
                <a:effectLst/>
                <a:latin typeface="Arial" panose="020B0604020202020204" pitchFamily="34" charset="0"/>
              </a:rPr>
              <a:t>an opinion of the European Data Protection Board</a:t>
            </a:r>
          </a:p>
          <a:p>
            <a:pPr algn="l">
              <a:buFont typeface="Arial" panose="020B0604020202020204" pitchFamily="34" charset="0"/>
              <a:buChar char="•"/>
            </a:pPr>
            <a:r>
              <a:rPr lang="en-GB" b="0" i="0" dirty="0">
                <a:solidFill>
                  <a:srgbClr val="404040"/>
                </a:solidFill>
                <a:effectLst/>
                <a:latin typeface="Arial" panose="020B0604020202020204" pitchFamily="34" charset="0"/>
              </a:rPr>
              <a:t>an approval from representatives of EU countries</a:t>
            </a:r>
          </a:p>
          <a:p>
            <a:pPr algn="l">
              <a:buFont typeface="Arial" panose="020B0604020202020204" pitchFamily="34" charset="0"/>
              <a:buChar char="•"/>
            </a:pPr>
            <a:r>
              <a:rPr lang="en-GB" b="0" i="0" dirty="0">
                <a:solidFill>
                  <a:srgbClr val="404040"/>
                </a:solidFill>
                <a:effectLst/>
                <a:latin typeface="Arial" panose="020B0604020202020204" pitchFamily="34" charset="0"/>
              </a:rPr>
              <a:t>the adoption of the decision by the European Commission"</a:t>
            </a:r>
          </a:p>
        </p:txBody>
      </p:sp>
      <p:sp>
        <p:nvSpPr>
          <p:cNvPr id="4" name="Footer Placeholder 3">
            <a:extLst>
              <a:ext uri="{FF2B5EF4-FFF2-40B4-BE49-F238E27FC236}">
                <a16:creationId xmlns:a16="http://schemas.microsoft.com/office/drawing/2014/main" id="{70909122-07F7-436E-8433-DD2D54A0A826}"/>
              </a:ext>
            </a:extLst>
          </p:cNvPr>
          <p:cNvSpPr>
            <a:spLocks noGrp="1"/>
          </p:cNvSpPr>
          <p:nvPr>
            <p:ph type="ftr" sz="quarter" idx="11"/>
          </p:nvPr>
        </p:nvSpPr>
        <p:spPr/>
        <p:txBody>
          <a:bodyPr/>
          <a:lstStyle/>
          <a:p>
            <a:r>
              <a:rPr lang="de-DE" dirty="0"/>
              <a:t>Source: EU </a:t>
            </a:r>
            <a:r>
              <a:rPr lang="de-DE" dirty="0" err="1"/>
              <a:t>Commission</a:t>
            </a:r>
            <a:r>
              <a:rPr lang="de-DE" dirty="0"/>
              <a:t> https://ec.europa.eu/info/law/law-topic/data-protection/international-dimension-data-protection/adequacy-decisions_en</a:t>
            </a:r>
            <a:endParaRPr lang="fi-FI" dirty="0"/>
          </a:p>
        </p:txBody>
      </p:sp>
    </p:spTree>
    <p:extLst>
      <p:ext uri="{BB962C8B-B14F-4D97-AF65-F5344CB8AC3E}">
        <p14:creationId xmlns:p14="http://schemas.microsoft.com/office/powerpoint/2010/main" val="423833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24FF-C00E-4B9E-A177-71A301197808}"/>
              </a:ext>
            </a:extLst>
          </p:cNvPr>
          <p:cNvSpPr>
            <a:spLocks noGrp="1"/>
          </p:cNvSpPr>
          <p:nvPr>
            <p:ph type="title"/>
          </p:nvPr>
        </p:nvSpPr>
        <p:spPr/>
        <p:txBody>
          <a:bodyPr/>
          <a:lstStyle/>
          <a:p>
            <a:r>
              <a:rPr lang="de-DE" dirty="0"/>
              <a:t>Whose adequate?	</a:t>
            </a:r>
            <a:endParaRPr lang="fi-FI" dirty="0"/>
          </a:p>
        </p:txBody>
      </p:sp>
      <p:sp>
        <p:nvSpPr>
          <p:cNvPr id="3" name="Content Placeholder 2">
            <a:extLst>
              <a:ext uri="{FF2B5EF4-FFF2-40B4-BE49-F238E27FC236}">
                <a16:creationId xmlns:a16="http://schemas.microsoft.com/office/drawing/2014/main" id="{94A9078F-7FE4-4436-827E-D0F8803A8250}"/>
              </a:ext>
            </a:extLst>
          </p:cNvPr>
          <p:cNvSpPr>
            <a:spLocks noGrp="1"/>
          </p:cNvSpPr>
          <p:nvPr>
            <p:ph idx="1"/>
          </p:nvPr>
        </p:nvSpPr>
        <p:spPr/>
        <p:txBody>
          <a:bodyPr>
            <a:normAutofit fontScale="92500" lnSpcReduction="20000"/>
          </a:bodyPr>
          <a:lstStyle/>
          <a:p>
            <a:pPr>
              <a:spcBef>
                <a:spcPts val="0"/>
              </a:spcBef>
            </a:pPr>
            <a:r>
              <a:rPr lang="en-GB" b="0" i="0" u="sng" dirty="0">
                <a:solidFill>
                  <a:srgbClr val="004494"/>
                </a:solidFill>
                <a:effectLst/>
                <a:latin typeface="Arial" panose="020B0604020202020204" pitchFamily="34" charset="0"/>
                <a:hlinkClick r:id="rId2"/>
              </a:rPr>
              <a:t>Andorra</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3"/>
              </a:rPr>
              <a:t>Argentina</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4"/>
              </a:rPr>
              <a:t>Canada</a:t>
            </a:r>
            <a:r>
              <a:rPr lang="en-GB" b="0" i="0" dirty="0">
                <a:solidFill>
                  <a:srgbClr val="404040"/>
                </a:solidFill>
                <a:effectLst/>
                <a:latin typeface="Arial" panose="020B0604020202020204" pitchFamily="34" charset="0"/>
              </a:rPr>
              <a:t> (commercial organisations), </a:t>
            </a:r>
          </a:p>
          <a:p>
            <a:pPr>
              <a:spcBef>
                <a:spcPts val="0"/>
              </a:spcBef>
            </a:pPr>
            <a:r>
              <a:rPr lang="en-GB" b="0" i="0" u="sng" dirty="0">
                <a:solidFill>
                  <a:srgbClr val="004494"/>
                </a:solidFill>
                <a:effectLst/>
                <a:latin typeface="Arial" panose="020B0604020202020204" pitchFamily="34" charset="0"/>
                <a:hlinkClick r:id="rId5"/>
              </a:rPr>
              <a:t>Faroe Islands</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6"/>
              </a:rPr>
              <a:t>Guernsey</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7"/>
              </a:rPr>
              <a:t>Israel</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8"/>
              </a:rPr>
              <a:t>Isle of Man</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9"/>
              </a:rPr>
              <a:t>Japan</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0"/>
              </a:rPr>
              <a:t>Jersey</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1"/>
              </a:rPr>
              <a:t>New Zealand</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2"/>
              </a:rPr>
              <a:t>Republic of Korea</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3"/>
              </a:rPr>
              <a:t>Switzerland</a:t>
            </a:r>
            <a:r>
              <a:rPr lang="en-GB" b="0" i="0" dirty="0">
                <a:solidFill>
                  <a:srgbClr val="404040"/>
                </a:solidFill>
                <a:effectLst/>
                <a:latin typeface="Arial" panose="020B0604020202020204" pitchFamily="34" charset="0"/>
              </a:rPr>
              <a:t> , </a:t>
            </a:r>
          </a:p>
          <a:p>
            <a:pPr>
              <a:spcBef>
                <a:spcPts val="0"/>
              </a:spcBef>
            </a:pPr>
            <a:r>
              <a:rPr lang="en-GB" b="0" i="0" dirty="0">
                <a:solidFill>
                  <a:srgbClr val="404040"/>
                </a:solidFill>
                <a:effectLst/>
                <a:latin typeface="Arial" panose="020B0604020202020204" pitchFamily="34" charset="0"/>
              </a:rPr>
              <a:t>the United Kingdom under the </a:t>
            </a:r>
            <a:r>
              <a:rPr lang="en-GB" b="0" i="0" u="sng" dirty="0">
                <a:solidFill>
                  <a:srgbClr val="004494"/>
                </a:solidFill>
                <a:effectLst/>
                <a:latin typeface="Arial" panose="020B0604020202020204" pitchFamily="34" charset="0"/>
                <a:hlinkClick r:id="rId14"/>
              </a:rPr>
              <a:t>GDPR</a:t>
            </a:r>
            <a:r>
              <a:rPr lang="en-GB" b="0" i="0" dirty="0">
                <a:solidFill>
                  <a:srgbClr val="404040"/>
                </a:solidFill>
                <a:effectLst/>
                <a:latin typeface="Arial" panose="020B0604020202020204" pitchFamily="34" charset="0"/>
              </a:rPr>
              <a:t> and the </a:t>
            </a:r>
            <a:r>
              <a:rPr lang="en-GB" b="0" i="0" u="sng" dirty="0">
                <a:solidFill>
                  <a:srgbClr val="004494"/>
                </a:solidFill>
                <a:effectLst/>
                <a:latin typeface="Arial" panose="020B0604020202020204" pitchFamily="34" charset="0"/>
                <a:hlinkClick r:id="rId15"/>
              </a:rPr>
              <a:t>LED</a:t>
            </a:r>
            <a:r>
              <a:rPr lang="en-GB" b="0" i="0" dirty="0">
                <a:solidFill>
                  <a:srgbClr val="404040"/>
                </a:solidFill>
                <a:effectLst/>
                <a:latin typeface="Arial" panose="020B0604020202020204" pitchFamily="34" charset="0"/>
              </a:rPr>
              <a:t>, </a:t>
            </a:r>
          </a:p>
          <a:p>
            <a:pPr>
              <a:spcBef>
                <a:spcPts val="0"/>
              </a:spcBef>
            </a:pPr>
            <a:r>
              <a:rPr lang="en-GB" b="0" i="0" u="sng" dirty="0">
                <a:solidFill>
                  <a:srgbClr val="004494"/>
                </a:solidFill>
                <a:effectLst/>
                <a:latin typeface="Arial" panose="020B0604020202020204" pitchFamily="34" charset="0"/>
                <a:hlinkClick r:id="rId16"/>
              </a:rPr>
              <a:t>Uruguay</a:t>
            </a:r>
            <a:r>
              <a:rPr lang="en-GB" b="0" i="0" dirty="0">
                <a:solidFill>
                  <a:srgbClr val="404040"/>
                </a:solidFill>
                <a:effectLst/>
                <a:latin typeface="Arial" panose="020B0604020202020204" pitchFamily="34" charset="0"/>
              </a:rPr>
              <a:t> </a:t>
            </a:r>
            <a:endParaRPr lang="fi-FI" dirty="0"/>
          </a:p>
        </p:txBody>
      </p:sp>
      <p:sp>
        <p:nvSpPr>
          <p:cNvPr id="4" name="Footer Placeholder 3">
            <a:extLst>
              <a:ext uri="{FF2B5EF4-FFF2-40B4-BE49-F238E27FC236}">
                <a16:creationId xmlns:a16="http://schemas.microsoft.com/office/drawing/2014/main" id="{70909122-07F7-436E-8433-DD2D54A0A826}"/>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21829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sz="5400" cap="none" dirty="0"/>
              <a:t>DATA TRANSFERS</a:t>
            </a:r>
          </a:p>
        </p:txBody>
      </p:sp>
      <p:sp>
        <p:nvSpPr>
          <p:cNvPr id="3" name="Subtitle 2">
            <a:extLst>
              <a:ext uri="{FF2B5EF4-FFF2-40B4-BE49-F238E27FC236}">
                <a16:creationId xmlns:a16="http://schemas.microsoft.com/office/drawing/2014/main" id="{AECBBB87-6C51-4032-B046-214BB8E5A1EA}"/>
              </a:ext>
            </a:extLst>
          </p:cNvPr>
          <p:cNvSpPr>
            <a:spLocks noGrp="1"/>
          </p:cNvSpPr>
          <p:nvPr>
            <p:ph type="subTitle" idx="1"/>
          </p:nvPr>
        </p:nvSpPr>
        <p:spPr/>
        <p:txBody>
          <a:bodyPr/>
          <a:lstStyle/>
          <a:p>
            <a:endParaRPr lang="de-DE" dirty="0"/>
          </a:p>
        </p:txBody>
      </p:sp>
      <p:pic>
        <p:nvPicPr>
          <p:cNvPr id="7" name="D3F33796-195D-4E45-8A9C-45FEAB40707D" descr="IMG_1832.jpg">
            <a:extLst>
              <a:ext uri="{FF2B5EF4-FFF2-40B4-BE49-F238E27FC236}">
                <a16:creationId xmlns:a16="http://schemas.microsoft.com/office/drawing/2014/main" id="{2847AC65-0A7B-495D-9101-BD6356A1EAF7}"/>
              </a:ext>
            </a:extLst>
          </p:cNvPr>
          <p:cNvPicPr>
            <a:picLocks noGrp="1" noChangeAspect="1" noChangeArrowheads="1"/>
          </p:cNvPicPr>
          <p:nvPr>
            <p:ph type="pic" sz="quarter" idx="13"/>
          </p:nvPr>
        </p:nvPicPr>
        <p:blipFill rotWithShape="1">
          <a:blip r:embed="rId3" cstate="print">
            <a:extLst>
              <a:ext uri="{28A0092B-C50C-407E-A947-70E740481C1C}">
                <a14:useLocalDpi xmlns:a14="http://schemas.microsoft.com/office/drawing/2010/main" val="0"/>
              </a:ext>
            </a:extLst>
          </a:blip>
          <a:srcRect t="19710" b="19710"/>
          <a:stretch/>
        </p:blipFill>
        <p:spPr bwMode="auto">
          <a:xfrm>
            <a:off x="6981825" y="1311275"/>
            <a:ext cx="52101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40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a:bodyPr>
          <a:lstStyle/>
          <a:p>
            <a:pPr eaLnBrk="1" hangingPunct="1"/>
            <a:r>
              <a:rPr lang="en-GB" sz="3200" dirty="0">
                <a:solidFill>
                  <a:schemeClr val="tx2"/>
                </a:solidFill>
              </a:rPr>
              <a:t>EU Standard Contractual Clauses</a:t>
            </a:r>
            <a:endParaRPr lang="de-DE" sz="3200" dirty="0">
              <a:solidFill>
                <a:schemeClr val="tx2"/>
              </a:solidFill>
            </a:endParaRPr>
          </a:p>
        </p:txBody>
      </p:sp>
      <p:grpSp>
        <p:nvGrpSpPr>
          <p:cNvPr id="23556" name="Group 5"/>
          <p:cNvGrpSpPr>
            <a:grpSpLocks/>
          </p:cNvGrpSpPr>
          <p:nvPr/>
        </p:nvGrpSpPr>
        <p:grpSpPr bwMode="auto">
          <a:xfrm>
            <a:off x="1104900" y="1447800"/>
            <a:ext cx="9763136" cy="4294188"/>
            <a:chOff x="340" y="1047"/>
            <a:chExt cx="4802" cy="2705"/>
          </a:xfrm>
          <a:solidFill>
            <a:schemeClr val="accent2"/>
          </a:solidFill>
        </p:grpSpPr>
        <p:sp>
          <p:nvSpPr>
            <p:cNvPr id="23557" name="Text Box 6"/>
            <p:cNvSpPr txBox="1">
              <a:spLocks noChangeArrowheads="1"/>
            </p:cNvSpPr>
            <p:nvPr/>
          </p:nvSpPr>
          <p:spPr bwMode="auto">
            <a:xfrm>
              <a:off x="340" y="1051"/>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58" name="Text Box 7"/>
            <p:cNvSpPr txBox="1">
              <a:spLocks noChangeArrowheads="1"/>
            </p:cNvSpPr>
            <p:nvPr/>
          </p:nvSpPr>
          <p:spPr bwMode="auto">
            <a:xfrm>
              <a:off x="4290" y="1051"/>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cxnSp>
          <p:nvCxnSpPr>
            <p:cNvPr id="23559" name="AutoShape 8"/>
            <p:cNvCxnSpPr>
              <a:cxnSpLocks noChangeShapeType="1"/>
            </p:cNvCxnSpPr>
            <p:nvPr/>
          </p:nvCxnSpPr>
          <p:spPr bwMode="auto">
            <a:xfrm>
              <a:off x="1715" y="3543"/>
              <a:ext cx="2344" cy="0"/>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0" name="AutoShape 9"/>
            <p:cNvCxnSpPr>
              <a:cxnSpLocks noChangeShapeType="1"/>
            </p:cNvCxnSpPr>
            <p:nvPr/>
          </p:nvCxnSpPr>
          <p:spPr bwMode="auto">
            <a:xfrm flipV="1">
              <a:off x="1715" y="2976"/>
              <a:ext cx="2341" cy="56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1" name="AutoShape 10"/>
            <p:cNvCxnSpPr>
              <a:cxnSpLocks noChangeShapeType="1"/>
            </p:cNvCxnSpPr>
            <p:nvPr/>
          </p:nvCxnSpPr>
          <p:spPr bwMode="auto">
            <a:xfrm flipV="1">
              <a:off x="1715" y="2360"/>
              <a:ext cx="2333" cy="1183"/>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2" name="AutoShape 11"/>
            <p:cNvCxnSpPr>
              <a:cxnSpLocks noChangeShapeType="1"/>
            </p:cNvCxnSpPr>
            <p:nvPr/>
          </p:nvCxnSpPr>
          <p:spPr bwMode="auto">
            <a:xfrm flipV="1">
              <a:off x="1715" y="1856"/>
              <a:ext cx="2333" cy="168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3" name="AutoShape 12"/>
            <p:cNvCxnSpPr>
              <a:cxnSpLocks noChangeShapeType="1"/>
            </p:cNvCxnSpPr>
            <p:nvPr/>
          </p:nvCxnSpPr>
          <p:spPr bwMode="auto">
            <a:xfrm flipV="1">
              <a:off x="1715" y="1248"/>
              <a:ext cx="2333" cy="2295"/>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4" name="AutoShape 13"/>
            <p:cNvCxnSpPr>
              <a:cxnSpLocks noChangeShapeType="1"/>
            </p:cNvCxnSpPr>
            <p:nvPr/>
          </p:nvCxnSpPr>
          <p:spPr bwMode="auto">
            <a:xfrm rot="10800000">
              <a:off x="1700" y="1254"/>
              <a:ext cx="2344" cy="0"/>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5" name="AutoShape 14"/>
            <p:cNvCxnSpPr>
              <a:cxnSpLocks noChangeShapeType="1"/>
            </p:cNvCxnSpPr>
            <p:nvPr/>
          </p:nvCxnSpPr>
          <p:spPr bwMode="auto">
            <a:xfrm rot="10800000" flipV="1">
              <a:off x="1702" y="1253"/>
              <a:ext cx="2341" cy="56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6" name="AutoShape 15"/>
            <p:cNvCxnSpPr>
              <a:cxnSpLocks noChangeShapeType="1"/>
            </p:cNvCxnSpPr>
            <p:nvPr/>
          </p:nvCxnSpPr>
          <p:spPr bwMode="auto">
            <a:xfrm rot="10800000" flipV="1">
              <a:off x="1710" y="1253"/>
              <a:ext cx="2333" cy="1183"/>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7" name="AutoShape 16"/>
            <p:cNvCxnSpPr>
              <a:cxnSpLocks noChangeShapeType="1"/>
            </p:cNvCxnSpPr>
            <p:nvPr/>
          </p:nvCxnSpPr>
          <p:spPr bwMode="auto">
            <a:xfrm rot="10800000" flipV="1">
              <a:off x="1710" y="1253"/>
              <a:ext cx="2333" cy="168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8" name="AutoShape 17"/>
            <p:cNvCxnSpPr>
              <a:cxnSpLocks noChangeShapeType="1"/>
            </p:cNvCxnSpPr>
            <p:nvPr/>
          </p:nvCxnSpPr>
          <p:spPr bwMode="auto">
            <a:xfrm rot="10800000" flipV="1">
              <a:off x="1710" y="1253"/>
              <a:ext cx="2333" cy="2295"/>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69" name="AutoShape 18"/>
            <p:cNvCxnSpPr>
              <a:cxnSpLocks noChangeShapeType="1"/>
            </p:cNvCxnSpPr>
            <p:nvPr/>
          </p:nvCxnSpPr>
          <p:spPr bwMode="auto">
            <a:xfrm rot="10800000" flipH="1">
              <a:off x="1715" y="1253"/>
              <a:ext cx="2344" cy="0"/>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0" name="AutoShape 19"/>
            <p:cNvCxnSpPr>
              <a:cxnSpLocks noChangeShapeType="1"/>
            </p:cNvCxnSpPr>
            <p:nvPr/>
          </p:nvCxnSpPr>
          <p:spPr bwMode="auto">
            <a:xfrm rot="10800000" flipH="1" flipV="1">
              <a:off x="1714" y="1252"/>
              <a:ext cx="2341" cy="56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1" name="AutoShape 20"/>
            <p:cNvCxnSpPr>
              <a:cxnSpLocks noChangeShapeType="1"/>
            </p:cNvCxnSpPr>
            <p:nvPr/>
          </p:nvCxnSpPr>
          <p:spPr bwMode="auto">
            <a:xfrm rot="10800000" flipH="1" flipV="1">
              <a:off x="1714" y="1252"/>
              <a:ext cx="2333" cy="1183"/>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2" name="AutoShape 21"/>
            <p:cNvCxnSpPr>
              <a:cxnSpLocks noChangeShapeType="1"/>
            </p:cNvCxnSpPr>
            <p:nvPr/>
          </p:nvCxnSpPr>
          <p:spPr bwMode="auto">
            <a:xfrm rot="10800000" flipH="1" flipV="1">
              <a:off x="1714" y="1252"/>
              <a:ext cx="2333" cy="168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3" name="AutoShape 22"/>
            <p:cNvCxnSpPr>
              <a:cxnSpLocks noChangeShapeType="1"/>
            </p:cNvCxnSpPr>
            <p:nvPr/>
          </p:nvCxnSpPr>
          <p:spPr bwMode="auto">
            <a:xfrm rot="10800000" flipH="1" flipV="1">
              <a:off x="1714" y="1252"/>
              <a:ext cx="2333" cy="2295"/>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4" name="AutoShape 23"/>
            <p:cNvCxnSpPr>
              <a:cxnSpLocks noChangeShapeType="1"/>
            </p:cNvCxnSpPr>
            <p:nvPr/>
          </p:nvCxnSpPr>
          <p:spPr bwMode="auto">
            <a:xfrm flipH="1">
              <a:off x="1701" y="3548"/>
              <a:ext cx="2344" cy="0"/>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5" name="AutoShape 24"/>
            <p:cNvCxnSpPr>
              <a:cxnSpLocks noChangeShapeType="1"/>
            </p:cNvCxnSpPr>
            <p:nvPr/>
          </p:nvCxnSpPr>
          <p:spPr bwMode="auto">
            <a:xfrm flipH="1" flipV="1">
              <a:off x="1704" y="2981"/>
              <a:ext cx="2341" cy="56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6" name="AutoShape 25"/>
            <p:cNvCxnSpPr>
              <a:cxnSpLocks noChangeShapeType="1"/>
            </p:cNvCxnSpPr>
            <p:nvPr/>
          </p:nvCxnSpPr>
          <p:spPr bwMode="auto">
            <a:xfrm flipH="1" flipV="1">
              <a:off x="1712" y="2365"/>
              <a:ext cx="2333" cy="1183"/>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7" name="AutoShape 26"/>
            <p:cNvCxnSpPr>
              <a:cxnSpLocks noChangeShapeType="1"/>
            </p:cNvCxnSpPr>
            <p:nvPr/>
          </p:nvCxnSpPr>
          <p:spPr bwMode="auto">
            <a:xfrm flipH="1" flipV="1">
              <a:off x="1712" y="1861"/>
              <a:ext cx="2333" cy="1687"/>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8" name="AutoShape 27"/>
            <p:cNvCxnSpPr>
              <a:cxnSpLocks noChangeShapeType="1"/>
            </p:cNvCxnSpPr>
            <p:nvPr/>
          </p:nvCxnSpPr>
          <p:spPr bwMode="auto">
            <a:xfrm flipH="1" flipV="1">
              <a:off x="1712" y="1253"/>
              <a:ext cx="2333" cy="2295"/>
            </a:xfrm>
            <a:prstGeom prst="straightConnector1">
              <a:avLst/>
            </a:prstGeom>
            <a:grpFill/>
            <a:ln w="3175">
              <a:solidFill>
                <a:srgbClr val="C0C0C0"/>
              </a:solidFill>
              <a:round/>
              <a:headEnd/>
              <a:tailEnd type="triangle" w="med" len="me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3579" name="AutoShape 28"/>
            <p:cNvCxnSpPr>
              <a:cxnSpLocks noChangeShapeType="1"/>
            </p:cNvCxnSpPr>
            <p:nvPr/>
          </p:nvCxnSpPr>
          <p:spPr bwMode="auto">
            <a:xfrm>
              <a:off x="2904" y="3490"/>
              <a:ext cx="0" cy="0"/>
            </a:xfrm>
            <a:prstGeom prst="straightConnector1">
              <a:avLst/>
            </a:prstGeom>
            <a:grpFill/>
            <a:ln w="12700">
              <a:solidFill>
                <a:srgbClr val="001821"/>
              </a:solidFill>
              <a:round/>
              <a:headEnd/>
              <a:tailEnd type="triangle" w="med" len="med"/>
            </a:ln>
            <a:effectLst>
              <a:outerShdw dist="74053" dir="1857825" algn="ctr" rotWithShape="0">
                <a:srgbClr val="9EAEA3"/>
              </a:outerShdw>
            </a:effectLst>
          </p:spPr>
        </p:cxnSp>
        <p:cxnSp>
          <p:nvCxnSpPr>
            <p:cNvPr id="23580" name="AutoShape 29"/>
            <p:cNvCxnSpPr>
              <a:cxnSpLocks noChangeShapeType="1"/>
            </p:cNvCxnSpPr>
            <p:nvPr/>
          </p:nvCxnSpPr>
          <p:spPr bwMode="auto">
            <a:xfrm>
              <a:off x="2904" y="3490"/>
              <a:ext cx="0" cy="0"/>
            </a:xfrm>
            <a:prstGeom prst="straightConnector1">
              <a:avLst/>
            </a:prstGeom>
            <a:grpFill/>
            <a:ln w="12700">
              <a:solidFill>
                <a:srgbClr val="001821"/>
              </a:solidFill>
              <a:round/>
              <a:headEnd/>
              <a:tailEnd type="triangle" w="med" len="med"/>
            </a:ln>
            <a:effectLst>
              <a:outerShdw dist="74053" dir="1857825" algn="ctr" rotWithShape="0">
                <a:srgbClr val="9EAEA3"/>
              </a:outerShdw>
            </a:effectLst>
          </p:spPr>
        </p:cxnSp>
        <p:cxnSp>
          <p:nvCxnSpPr>
            <p:cNvPr id="23581" name="AutoShape 30"/>
            <p:cNvCxnSpPr>
              <a:cxnSpLocks noChangeShapeType="1"/>
            </p:cNvCxnSpPr>
            <p:nvPr/>
          </p:nvCxnSpPr>
          <p:spPr bwMode="auto">
            <a:xfrm>
              <a:off x="2904" y="3490"/>
              <a:ext cx="0" cy="0"/>
            </a:xfrm>
            <a:prstGeom prst="straightConnector1">
              <a:avLst/>
            </a:prstGeom>
            <a:grpFill/>
            <a:ln w="12700">
              <a:solidFill>
                <a:srgbClr val="001821"/>
              </a:solidFill>
              <a:round/>
              <a:headEnd/>
              <a:tailEnd type="triangle" w="med" len="med"/>
            </a:ln>
            <a:effectLst>
              <a:outerShdw dist="74053" dir="1857825" algn="ctr" rotWithShape="0">
                <a:srgbClr val="9EAEA3"/>
              </a:outerShdw>
            </a:effectLst>
          </p:spPr>
        </p:cxnSp>
        <p:sp>
          <p:nvSpPr>
            <p:cNvPr id="23582" name="Text Box 31"/>
            <p:cNvSpPr txBox="1">
              <a:spLocks noChangeArrowheads="1"/>
            </p:cNvSpPr>
            <p:nvPr/>
          </p:nvSpPr>
          <p:spPr bwMode="auto">
            <a:xfrm>
              <a:off x="340" y="1616"/>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83" name="Text Box 32"/>
            <p:cNvSpPr txBox="1">
              <a:spLocks noChangeArrowheads="1"/>
            </p:cNvSpPr>
            <p:nvPr/>
          </p:nvSpPr>
          <p:spPr bwMode="auto">
            <a:xfrm>
              <a:off x="340" y="2205"/>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84" name="Text Box 33"/>
            <p:cNvSpPr txBox="1">
              <a:spLocks noChangeArrowheads="1"/>
            </p:cNvSpPr>
            <p:nvPr/>
          </p:nvSpPr>
          <p:spPr bwMode="auto">
            <a:xfrm>
              <a:off x="340" y="2750"/>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85" name="Text Box 34"/>
            <p:cNvSpPr txBox="1">
              <a:spLocks noChangeArrowheads="1"/>
            </p:cNvSpPr>
            <p:nvPr/>
          </p:nvSpPr>
          <p:spPr bwMode="auto">
            <a:xfrm>
              <a:off x="340" y="3294"/>
              <a:ext cx="1361" cy="410"/>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rgbClr val="FFFFFF"/>
                  </a:solidFill>
                  <a:latin typeface="+mn-lt"/>
                  <a:ea typeface="MS PGothic" pitchFamily="34" charset="-128"/>
                </a:rPr>
                <a:t>Company within </a:t>
              </a:r>
              <a:br>
                <a:rPr lang="en-GB" dirty="0">
                  <a:solidFill>
                    <a:srgbClr val="FFFFFF"/>
                  </a:solidFill>
                  <a:latin typeface="+mn-lt"/>
                  <a:ea typeface="MS PGothic" pitchFamily="34" charset="-128"/>
                </a:rPr>
              </a:br>
              <a:r>
                <a:rPr lang="en-GB" dirty="0">
                  <a:solidFill>
                    <a:srgbClr val="FFFFFF"/>
                  </a:solidFill>
                  <a:latin typeface="+mn-lt"/>
                  <a:ea typeface="MS PGothic" pitchFamily="34" charset="-128"/>
                </a:rPr>
                <a:t>the EU</a:t>
              </a:r>
            </a:p>
          </p:txBody>
        </p:sp>
        <p:sp>
          <p:nvSpPr>
            <p:cNvPr id="23586" name="Text Box 35"/>
            <p:cNvSpPr txBox="1">
              <a:spLocks noChangeArrowheads="1"/>
            </p:cNvSpPr>
            <p:nvPr/>
          </p:nvSpPr>
          <p:spPr bwMode="auto">
            <a:xfrm>
              <a:off x="4290" y="1616"/>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sp>
          <p:nvSpPr>
            <p:cNvPr id="23587" name="Text Box 36"/>
            <p:cNvSpPr txBox="1">
              <a:spLocks noChangeArrowheads="1"/>
            </p:cNvSpPr>
            <p:nvPr/>
          </p:nvSpPr>
          <p:spPr bwMode="auto">
            <a:xfrm>
              <a:off x="4290" y="2205"/>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sp>
          <p:nvSpPr>
            <p:cNvPr id="23588" name="Text Box 37"/>
            <p:cNvSpPr txBox="1">
              <a:spLocks noChangeArrowheads="1"/>
            </p:cNvSpPr>
            <p:nvPr/>
          </p:nvSpPr>
          <p:spPr bwMode="auto">
            <a:xfrm>
              <a:off x="4290" y="2750"/>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sp>
          <p:nvSpPr>
            <p:cNvPr id="23589" name="Text Box 38"/>
            <p:cNvSpPr txBox="1">
              <a:spLocks noChangeArrowheads="1"/>
            </p:cNvSpPr>
            <p:nvPr/>
          </p:nvSpPr>
          <p:spPr bwMode="auto">
            <a:xfrm>
              <a:off x="4290" y="3294"/>
              <a:ext cx="852" cy="407"/>
            </a:xfrm>
            <a:prstGeom prst="rect">
              <a:avLst/>
            </a:prstGeom>
            <a:grpFill/>
            <a:ln w="9525">
              <a:solidFill>
                <a:srgbClr val="1224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GB" dirty="0">
                  <a:solidFill>
                    <a:schemeClr val="bg2"/>
                  </a:solidFill>
                  <a:latin typeface="+mn-lt"/>
                  <a:ea typeface="MS PGothic" pitchFamily="34" charset="-128"/>
                </a:rPr>
                <a:t>Company</a:t>
              </a:r>
              <a:br>
                <a:rPr lang="en-GB" dirty="0">
                  <a:solidFill>
                    <a:schemeClr val="bg2"/>
                  </a:solidFill>
                  <a:latin typeface="+mn-lt"/>
                  <a:ea typeface="MS PGothic" pitchFamily="34" charset="-128"/>
                </a:rPr>
              </a:br>
              <a:r>
                <a:rPr lang="en-GB" dirty="0">
                  <a:solidFill>
                    <a:schemeClr val="bg2"/>
                  </a:solidFill>
                  <a:latin typeface="+mn-lt"/>
                  <a:ea typeface="MS PGothic" pitchFamily="34" charset="-128"/>
                </a:rPr>
                <a:t>outside the EU</a:t>
              </a:r>
            </a:p>
          </p:txBody>
        </p:sp>
        <p:sp>
          <p:nvSpPr>
            <p:cNvPr id="265255" name="Text Box 39"/>
            <p:cNvSpPr txBox="1">
              <a:spLocks noChangeArrowheads="1"/>
            </p:cNvSpPr>
            <p:nvPr/>
          </p:nvSpPr>
          <p:spPr bwMode="auto">
            <a:xfrm>
              <a:off x="2444" y="1047"/>
              <a:ext cx="768"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same group</a:t>
              </a:r>
            </a:p>
          </p:txBody>
        </p:sp>
        <p:sp>
          <p:nvSpPr>
            <p:cNvPr id="265256" name="Text Box 40"/>
            <p:cNvSpPr txBox="1">
              <a:spLocks noChangeArrowheads="1"/>
            </p:cNvSpPr>
            <p:nvPr/>
          </p:nvSpPr>
          <p:spPr bwMode="auto">
            <a:xfrm>
              <a:off x="2526" y="1410"/>
              <a:ext cx="606"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fr-FR" sz="2000" dirty="0">
                  <a:solidFill>
                    <a:schemeClr val="tx2"/>
                  </a:solidFill>
                  <a:effectLst>
                    <a:outerShdw blurRad="38100" dist="38100" dir="2700000" algn="tl">
                      <a:srgbClr val="C0C0C0"/>
                    </a:outerShdw>
                  </a:effectLst>
                  <a:ea typeface="MS PGothic" pitchFamily="34" charset="-128"/>
                </a:rPr>
                <a:t>networks</a:t>
              </a:r>
              <a:endParaRPr lang="en-US" sz="2000" dirty="0">
                <a:solidFill>
                  <a:schemeClr val="tx2"/>
                </a:solidFill>
                <a:effectLst>
                  <a:outerShdw blurRad="38100" dist="38100" dir="2700000" algn="tl">
                    <a:srgbClr val="C0C0C0"/>
                  </a:outerShdw>
                </a:effectLst>
                <a:ea typeface="MS PGothic" pitchFamily="34" charset="-128"/>
              </a:endParaRPr>
            </a:p>
          </p:txBody>
        </p:sp>
        <p:sp>
          <p:nvSpPr>
            <p:cNvPr id="265257" name="Text Box 41"/>
            <p:cNvSpPr txBox="1">
              <a:spLocks noChangeArrowheads="1"/>
            </p:cNvSpPr>
            <p:nvPr/>
          </p:nvSpPr>
          <p:spPr bwMode="auto">
            <a:xfrm>
              <a:off x="2242" y="1795"/>
              <a:ext cx="1176"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integrated systems</a:t>
              </a:r>
            </a:p>
          </p:txBody>
        </p:sp>
        <p:sp>
          <p:nvSpPr>
            <p:cNvPr id="265258" name="Text Box 42"/>
            <p:cNvSpPr txBox="1">
              <a:spLocks noChangeArrowheads="1"/>
            </p:cNvSpPr>
            <p:nvPr/>
          </p:nvSpPr>
          <p:spPr bwMode="auto">
            <a:xfrm>
              <a:off x="2257" y="2183"/>
              <a:ext cx="1196"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integrated software</a:t>
              </a:r>
            </a:p>
          </p:txBody>
        </p:sp>
        <p:sp>
          <p:nvSpPr>
            <p:cNvPr id="265259" name="Text Box 43"/>
            <p:cNvSpPr txBox="1">
              <a:spLocks noChangeArrowheads="1"/>
            </p:cNvSpPr>
            <p:nvPr/>
          </p:nvSpPr>
          <p:spPr bwMode="auto">
            <a:xfrm>
              <a:off x="2377" y="2615"/>
              <a:ext cx="939"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global projects</a:t>
              </a:r>
            </a:p>
          </p:txBody>
        </p:sp>
        <p:sp>
          <p:nvSpPr>
            <p:cNvPr id="265260" name="Text Box 44"/>
            <p:cNvSpPr txBox="1">
              <a:spLocks noChangeArrowheads="1"/>
            </p:cNvSpPr>
            <p:nvPr/>
          </p:nvSpPr>
          <p:spPr bwMode="auto">
            <a:xfrm>
              <a:off x="2405" y="3003"/>
              <a:ext cx="832"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global teams</a:t>
              </a:r>
            </a:p>
          </p:txBody>
        </p:sp>
        <p:sp>
          <p:nvSpPr>
            <p:cNvPr id="265261" name="Text Box 45"/>
            <p:cNvSpPr txBox="1">
              <a:spLocks noChangeArrowheads="1"/>
            </p:cNvSpPr>
            <p:nvPr/>
          </p:nvSpPr>
          <p:spPr bwMode="auto">
            <a:xfrm>
              <a:off x="2275" y="3306"/>
              <a:ext cx="1140" cy="44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non-EU principles </a:t>
              </a:r>
            </a:p>
            <a:p>
              <a:pPr algn="ctr" eaLnBrk="0" hangingPunct="0">
                <a:defRPr/>
              </a:pPr>
              <a:r>
                <a:rPr lang="en-GB" sz="2000" dirty="0">
                  <a:solidFill>
                    <a:schemeClr val="tx2"/>
                  </a:solidFill>
                  <a:effectLst>
                    <a:outerShdw blurRad="38100" dist="38100" dir="2700000" algn="tl">
                      <a:srgbClr val="C0C0C0"/>
                    </a:outerShdw>
                  </a:effectLst>
                  <a:ea typeface="MS PGothic" pitchFamily="34" charset="-128"/>
                </a:rPr>
                <a:t>for EU employees</a:t>
              </a:r>
            </a:p>
          </p:txBody>
        </p:sp>
      </p:grpSp>
    </p:spTree>
    <p:extLst>
      <p:ext uri="{BB962C8B-B14F-4D97-AF65-F5344CB8AC3E}">
        <p14:creationId xmlns:p14="http://schemas.microsoft.com/office/powerpoint/2010/main" val="222473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GB" sz="3200" dirty="0">
                <a:solidFill>
                  <a:schemeClr val="tx2"/>
                </a:solidFill>
              </a:rPr>
              <a:t>Binding Corporate Rules</a:t>
            </a:r>
            <a:endParaRPr lang="de-DE" sz="3200" dirty="0">
              <a:solidFill>
                <a:schemeClr val="tx2"/>
              </a:solidFill>
            </a:endParaRPr>
          </a:p>
        </p:txBody>
      </p:sp>
      <p:sp>
        <p:nvSpPr>
          <p:cNvPr id="24580" name="Rectangle 3"/>
          <p:cNvSpPr>
            <a:spLocks noGrp="1" noChangeArrowheads="1"/>
          </p:cNvSpPr>
          <p:nvPr>
            <p:ph type="body" idx="1"/>
          </p:nvPr>
        </p:nvSpPr>
        <p:spPr/>
        <p:txBody>
          <a:bodyPr>
            <a:normAutofit fontScale="92500" lnSpcReduction="10000"/>
          </a:bodyPr>
          <a:lstStyle/>
          <a:p>
            <a:pPr lvl="2" eaLnBrk="1" hangingPunct="1"/>
            <a:endParaRPr lang="en-US" b="1" dirty="0">
              <a:cs typeface="Times New Roman" pitchFamily="18" charset="0"/>
            </a:endParaRPr>
          </a:p>
          <a:p>
            <a:pPr lvl="2" eaLnBrk="1" hangingPunct="1"/>
            <a:endParaRPr lang="en-US" b="1" dirty="0">
              <a:cs typeface="Times New Roman" pitchFamily="18" charset="0"/>
            </a:endParaRPr>
          </a:p>
          <a:p>
            <a:pPr lvl="2" eaLnBrk="1" hangingPunct="1"/>
            <a:endParaRPr lang="en-US" b="1" dirty="0">
              <a:cs typeface="Times New Roman" pitchFamily="18" charset="0"/>
            </a:endParaRPr>
          </a:p>
          <a:p>
            <a:pPr lvl="2" eaLnBrk="1" hangingPunct="1"/>
            <a:endParaRPr lang="en-US" b="1" dirty="0">
              <a:cs typeface="Times New Roman" pitchFamily="18" charset="0"/>
            </a:endParaRPr>
          </a:p>
          <a:p>
            <a:pPr lvl="2" eaLnBrk="1" hangingPunct="1"/>
            <a:endParaRPr lang="en-US" b="1" dirty="0">
              <a:cs typeface="Times New Roman" pitchFamily="18" charset="0"/>
            </a:endParaRPr>
          </a:p>
          <a:p>
            <a:pPr lvl="2" eaLnBrk="1" hangingPunct="1"/>
            <a:endParaRPr lang="en-US" b="1" dirty="0">
              <a:cs typeface="Times New Roman" pitchFamily="18" charset="0"/>
            </a:endParaRPr>
          </a:p>
          <a:p>
            <a:pPr marL="6350" lvl="2" indent="0">
              <a:buNone/>
            </a:pPr>
            <a:endParaRPr lang="en-US" b="1" dirty="0">
              <a:cs typeface="Times New Roman" pitchFamily="18" charset="0"/>
            </a:endParaRPr>
          </a:p>
          <a:p>
            <a:pPr lvl="2">
              <a:buClr>
                <a:schemeClr val="accent6"/>
              </a:buClr>
            </a:pPr>
            <a:endParaRPr lang="en-GB" sz="2000" dirty="0">
              <a:ea typeface="MS PGothic" pitchFamily="34" charset="-128"/>
              <a:cs typeface="Times New Roman" pitchFamily="18" charset="0"/>
            </a:endParaRPr>
          </a:p>
          <a:p>
            <a:pPr lvl="2">
              <a:buClr>
                <a:schemeClr val="accent6"/>
              </a:buClr>
            </a:pPr>
            <a:endParaRPr lang="en-GB" sz="2000" dirty="0">
              <a:ea typeface="MS PGothic" pitchFamily="34" charset="-128"/>
              <a:cs typeface="Times New Roman" pitchFamily="18" charset="0"/>
            </a:endParaRPr>
          </a:p>
          <a:p>
            <a:pPr lvl="2">
              <a:buClr>
                <a:schemeClr val="accent6"/>
              </a:buClr>
            </a:pPr>
            <a:endParaRPr lang="en-GB" sz="2000" dirty="0">
              <a:solidFill>
                <a:schemeClr val="tx2"/>
              </a:solidFill>
              <a:ea typeface="MS PGothic" pitchFamily="34" charset="-128"/>
              <a:cs typeface="Times New Roman" pitchFamily="18" charset="0"/>
            </a:endParaRPr>
          </a:p>
          <a:p>
            <a:pPr lvl="2"/>
            <a:r>
              <a:rPr lang="en-GB" sz="2000" dirty="0">
                <a:solidFill>
                  <a:schemeClr val="tx2"/>
                </a:solidFill>
                <a:ea typeface="MS PGothic" pitchFamily="34" charset="-128"/>
                <a:cs typeface="Times New Roman" pitchFamily="18" charset="0"/>
              </a:rPr>
              <a:t>Harmonized level of protection for specified data processes</a:t>
            </a:r>
          </a:p>
          <a:p>
            <a:pPr lvl="2"/>
            <a:r>
              <a:rPr lang="en-GB" sz="2000" dirty="0">
                <a:solidFill>
                  <a:schemeClr val="tx2"/>
                </a:solidFill>
                <a:ea typeface="MS PGothic" pitchFamily="34" charset="-128"/>
                <a:cs typeface="Times New Roman" pitchFamily="18" charset="0"/>
                <a:sym typeface="Wingdings" pitchFamily="2" charset="2"/>
              </a:rPr>
              <a:t>Good at EU-level for global transfers  no bias for (non-EU) jurisdictions</a:t>
            </a:r>
            <a:endParaRPr lang="en-GB" sz="2000" dirty="0">
              <a:solidFill>
                <a:schemeClr val="tx2"/>
              </a:solidFill>
            </a:endParaRPr>
          </a:p>
          <a:p>
            <a:pPr algn="ctr">
              <a:spcBef>
                <a:spcPct val="0"/>
              </a:spcBef>
              <a:buClrTx/>
            </a:pPr>
            <a:endParaRPr lang="en-GB" b="1" dirty="0">
              <a:solidFill>
                <a:srgbClr val="0070C0"/>
              </a:solidFill>
              <a:sym typeface="Wingdings" pitchFamily="2" charset="2"/>
            </a:endParaRPr>
          </a:p>
          <a:p>
            <a:pPr marL="0" indent="0" algn="ctr">
              <a:spcBef>
                <a:spcPct val="0"/>
              </a:spcBef>
              <a:buClrTx/>
              <a:buNone/>
            </a:pPr>
            <a:r>
              <a:rPr lang="en-GB" b="1" dirty="0">
                <a:solidFill>
                  <a:schemeClr val="accent2"/>
                </a:solidFill>
                <a:sym typeface="Wingdings" pitchFamily="2" charset="2"/>
              </a:rPr>
              <a:t>Proactive DP authorities caveat USA</a:t>
            </a:r>
          </a:p>
        </p:txBody>
      </p:sp>
      <p:cxnSp>
        <p:nvCxnSpPr>
          <p:cNvPr id="24581" name="AutoShape 15"/>
          <p:cNvCxnSpPr>
            <a:cxnSpLocks noChangeShapeType="1"/>
          </p:cNvCxnSpPr>
          <p:nvPr/>
        </p:nvCxnSpPr>
        <p:spPr bwMode="auto">
          <a:xfrm flipV="1">
            <a:off x="4473575" y="2320926"/>
            <a:ext cx="0" cy="1160463"/>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2" name="AutoShape 18"/>
          <p:cNvCxnSpPr>
            <a:cxnSpLocks noChangeShapeType="1"/>
          </p:cNvCxnSpPr>
          <p:nvPr/>
        </p:nvCxnSpPr>
        <p:spPr bwMode="auto">
          <a:xfrm>
            <a:off x="4005263" y="2873376"/>
            <a:ext cx="2665412" cy="606425"/>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3" name="AutoShape 20"/>
          <p:cNvCxnSpPr>
            <a:cxnSpLocks noChangeShapeType="1"/>
          </p:cNvCxnSpPr>
          <p:nvPr/>
        </p:nvCxnSpPr>
        <p:spPr bwMode="auto">
          <a:xfrm flipV="1">
            <a:off x="4473575" y="2320926"/>
            <a:ext cx="2160588" cy="1160463"/>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4" name="AutoShape 22"/>
          <p:cNvCxnSpPr>
            <a:cxnSpLocks noChangeShapeType="1"/>
          </p:cNvCxnSpPr>
          <p:nvPr/>
        </p:nvCxnSpPr>
        <p:spPr bwMode="auto">
          <a:xfrm flipV="1">
            <a:off x="6670675" y="2901950"/>
            <a:ext cx="285750" cy="577850"/>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5" name="AutoShape 23"/>
          <p:cNvCxnSpPr>
            <a:cxnSpLocks noChangeShapeType="1"/>
          </p:cNvCxnSpPr>
          <p:nvPr/>
        </p:nvCxnSpPr>
        <p:spPr bwMode="auto">
          <a:xfrm>
            <a:off x="6634163" y="2320926"/>
            <a:ext cx="322262" cy="581025"/>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6" name="AutoShape 24"/>
          <p:cNvCxnSpPr>
            <a:cxnSpLocks noChangeShapeType="1"/>
          </p:cNvCxnSpPr>
          <p:nvPr/>
        </p:nvCxnSpPr>
        <p:spPr bwMode="auto">
          <a:xfrm flipH="1" flipV="1">
            <a:off x="4473575" y="2320926"/>
            <a:ext cx="2197100" cy="1158875"/>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87" name="AutoShape 26"/>
          <p:cNvCxnSpPr>
            <a:cxnSpLocks noChangeShapeType="1"/>
          </p:cNvCxnSpPr>
          <p:nvPr/>
        </p:nvCxnSpPr>
        <p:spPr bwMode="auto">
          <a:xfrm flipV="1">
            <a:off x="4005263" y="2320925"/>
            <a:ext cx="2628900" cy="552450"/>
          </a:xfrm>
          <a:prstGeom prst="straightConnector1">
            <a:avLst/>
          </a:prstGeom>
          <a:noFill/>
          <a:ln w="12700">
            <a:solidFill>
              <a:srgbClr val="0018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4053" dir="1857825" algn="ctr" rotWithShape="0">
                    <a:srgbClr val="9EAEA3"/>
                  </a:outerShdw>
                </a:effectLst>
              </a14:hiddenEffects>
            </a:ext>
          </a:extLst>
        </p:spPr>
      </p:cxnSp>
      <p:grpSp>
        <p:nvGrpSpPr>
          <p:cNvPr id="24588" name="Group 35"/>
          <p:cNvGrpSpPr>
            <a:grpSpLocks/>
          </p:cNvGrpSpPr>
          <p:nvPr/>
        </p:nvGrpSpPr>
        <p:grpSpPr bwMode="auto">
          <a:xfrm>
            <a:off x="2879873" y="1689955"/>
            <a:ext cx="6191250" cy="2663825"/>
            <a:chOff x="839" y="1026"/>
            <a:chExt cx="3900" cy="1678"/>
          </a:xfrm>
          <a:solidFill>
            <a:schemeClr val="accent2"/>
          </a:solidFill>
        </p:grpSpPr>
        <p:sp>
          <p:nvSpPr>
            <p:cNvPr id="24589" name="Oval 5"/>
            <p:cNvSpPr>
              <a:spLocks noChangeArrowheads="1"/>
            </p:cNvSpPr>
            <p:nvPr/>
          </p:nvSpPr>
          <p:spPr bwMode="auto">
            <a:xfrm>
              <a:off x="839" y="1026"/>
              <a:ext cx="3900" cy="1678"/>
            </a:xfrm>
            <a:prstGeom prst="ellipse">
              <a:avLst/>
            </a:prstGeom>
            <a:grpFill/>
            <a:ln w="3175" algn="ctr">
              <a:solidFill>
                <a:schemeClr val="tx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txBody>
            <a:bodyPr wrap="none" anchor="ctr"/>
            <a:lstStyle/>
            <a:p>
              <a:endParaRPr lang="de-DE" dirty="0"/>
            </a:p>
          </p:txBody>
        </p:sp>
        <p:sp>
          <p:nvSpPr>
            <p:cNvPr id="24591" name="Rectangle 7"/>
            <p:cNvSpPr>
              <a:spLocks noChangeArrowheads="1"/>
            </p:cNvSpPr>
            <p:nvPr/>
          </p:nvSpPr>
          <p:spPr bwMode="auto">
            <a:xfrm>
              <a:off x="2925" y="2192"/>
              <a:ext cx="1045" cy="293"/>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en-GB" sz="2000" b="1" dirty="0">
                  <a:solidFill>
                    <a:schemeClr val="bg2"/>
                  </a:solidFill>
                  <a:ea typeface="MS PGothic" pitchFamily="34" charset="-128"/>
                </a:rPr>
                <a:t>Africa</a:t>
              </a:r>
            </a:p>
          </p:txBody>
        </p:sp>
        <p:sp>
          <p:nvSpPr>
            <p:cNvPr id="24592" name="Rectangle 9"/>
            <p:cNvSpPr>
              <a:spLocks noChangeArrowheads="1"/>
            </p:cNvSpPr>
            <p:nvPr/>
          </p:nvSpPr>
          <p:spPr bwMode="auto">
            <a:xfrm>
              <a:off x="1654" y="2193"/>
              <a:ext cx="408" cy="255"/>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de-DE" sz="2000" b="1" dirty="0">
                  <a:solidFill>
                    <a:srgbClr val="FFFFFF"/>
                  </a:solidFill>
                  <a:ea typeface="MS PGothic" pitchFamily="34" charset="-128"/>
                </a:rPr>
                <a:t>EU</a:t>
              </a:r>
              <a:endParaRPr lang="en-US" sz="2000" b="1" dirty="0">
                <a:solidFill>
                  <a:srgbClr val="FFFFFF"/>
                </a:solidFill>
                <a:ea typeface="MS PGothic" pitchFamily="34" charset="-128"/>
              </a:endParaRPr>
            </a:p>
          </p:txBody>
        </p:sp>
        <p:sp>
          <p:nvSpPr>
            <p:cNvPr id="24593" name="Rectangle 10"/>
            <p:cNvSpPr>
              <a:spLocks noChangeArrowheads="1"/>
            </p:cNvSpPr>
            <p:nvPr/>
          </p:nvSpPr>
          <p:spPr bwMode="auto">
            <a:xfrm>
              <a:off x="1155" y="1682"/>
              <a:ext cx="408" cy="256"/>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de-DE" sz="2000" b="1" dirty="0">
                  <a:solidFill>
                    <a:srgbClr val="FFFFFF"/>
                  </a:solidFill>
                  <a:ea typeface="MS PGothic" pitchFamily="34" charset="-128"/>
                </a:rPr>
                <a:t>EU</a:t>
              </a:r>
              <a:endParaRPr lang="en-US" sz="2000" b="1" dirty="0">
                <a:solidFill>
                  <a:srgbClr val="FFFFFF"/>
                </a:solidFill>
                <a:ea typeface="MS PGothic" pitchFamily="34" charset="-128"/>
              </a:endParaRPr>
            </a:p>
          </p:txBody>
        </p:sp>
        <p:sp>
          <p:nvSpPr>
            <p:cNvPr id="24594" name="Rectangle 11"/>
            <p:cNvSpPr>
              <a:spLocks noChangeArrowheads="1"/>
            </p:cNvSpPr>
            <p:nvPr/>
          </p:nvSpPr>
          <p:spPr bwMode="auto">
            <a:xfrm>
              <a:off x="3422" y="1661"/>
              <a:ext cx="1091" cy="313"/>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en-US" sz="2000" b="1" dirty="0">
                  <a:solidFill>
                    <a:schemeClr val="bg2"/>
                  </a:solidFill>
                  <a:ea typeface="MS PGothic" pitchFamily="34" charset="-128"/>
                </a:rPr>
                <a:t>Middle East</a:t>
              </a:r>
            </a:p>
          </p:txBody>
        </p:sp>
        <p:cxnSp>
          <p:nvCxnSpPr>
            <p:cNvPr id="24595" name="AutoShape 12"/>
            <p:cNvCxnSpPr>
              <a:cxnSpLocks noChangeShapeType="1"/>
            </p:cNvCxnSpPr>
            <p:nvPr/>
          </p:nvCxnSpPr>
          <p:spPr bwMode="auto">
            <a:xfrm flipH="1" flipV="1">
              <a:off x="1563" y="1810"/>
              <a:ext cx="1859" cy="18"/>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96" name="AutoShape 13"/>
            <p:cNvCxnSpPr>
              <a:cxnSpLocks noChangeShapeType="1"/>
            </p:cNvCxnSpPr>
            <p:nvPr/>
          </p:nvCxnSpPr>
          <p:spPr bwMode="auto">
            <a:xfrm flipV="1">
              <a:off x="1563" y="1462"/>
              <a:ext cx="295" cy="348"/>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97" name="AutoShape 14"/>
            <p:cNvCxnSpPr>
              <a:cxnSpLocks noChangeShapeType="1"/>
            </p:cNvCxnSpPr>
            <p:nvPr/>
          </p:nvCxnSpPr>
          <p:spPr bwMode="auto">
            <a:xfrm>
              <a:off x="1563" y="1810"/>
              <a:ext cx="295" cy="383"/>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98" name="AutoShape 16"/>
            <p:cNvCxnSpPr>
              <a:cxnSpLocks noChangeShapeType="1"/>
            </p:cNvCxnSpPr>
            <p:nvPr/>
          </p:nvCxnSpPr>
          <p:spPr bwMode="auto">
            <a:xfrm flipH="1">
              <a:off x="1858" y="1462"/>
              <a:ext cx="1361" cy="0"/>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599" name="AutoShape 17"/>
            <p:cNvCxnSpPr>
              <a:cxnSpLocks noChangeShapeType="1"/>
            </p:cNvCxnSpPr>
            <p:nvPr/>
          </p:nvCxnSpPr>
          <p:spPr bwMode="auto">
            <a:xfrm flipV="1">
              <a:off x="1858" y="2192"/>
              <a:ext cx="1384" cy="1"/>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600" name="AutoShape 19"/>
            <p:cNvCxnSpPr>
              <a:cxnSpLocks noChangeShapeType="1"/>
            </p:cNvCxnSpPr>
            <p:nvPr/>
          </p:nvCxnSpPr>
          <p:spPr bwMode="auto">
            <a:xfrm>
              <a:off x="1858" y="1462"/>
              <a:ext cx="1564" cy="366"/>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601" name="AutoShape 21"/>
            <p:cNvCxnSpPr>
              <a:cxnSpLocks noChangeShapeType="1"/>
            </p:cNvCxnSpPr>
            <p:nvPr/>
          </p:nvCxnSpPr>
          <p:spPr bwMode="auto">
            <a:xfrm flipV="1">
              <a:off x="1858" y="1828"/>
              <a:ext cx="1564" cy="365"/>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cxnSp>
          <p:nvCxnSpPr>
            <p:cNvPr id="24602" name="AutoShape 25"/>
            <p:cNvCxnSpPr>
              <a:cxnSpLocks noChangeShapeType="1"/>
            </p:cNvCxnSpPr>
            <p:nvPr/>
          </p:nvCxnSpPr>
          <p:spPr bwMode="auto">
            <a:xfrm flipH="1" flipV="1">
              <a:off x="3219" y="1462"/>
              <a:ext cx="23" cy="730"/>
            </a:xfrm>
            <a:prstGeom prst="straightConnector1">
              <a:avLst/>
            </a:prstGeom>
            <a:grpFill/>
            <a:ln w="12700">
              <a:solidFill>
                <a:srgbClr val="001821"/>
              </a:solidFill>
              <a:round/>
              <a:headEnd/>
              <a:tailEnd/>
            </a:ln>
            <a:effectLst/>
            <a:extLst>
              <a:ext uri="{AF507438-7753-43E0-B8FC-AC1667EBCBE1}">
                <a14:hiddenEffects xmlns:a14="http://schemas.microsoft.com/office/drawing/2010/main">
                  <a:effectLst>
                    <a:outerShdw dist="74053" dir="1857825" algn="ctr" rotWithShape="0">
                      <a:srgbClr val="9EAEA3"/>
                    </a:outerShdw>
                  </a:effectLst>
                </a14:hiddenEffects>
              </a:ext>
            </a:extLst>
          </p:spPr>
        </p:cxnSp>
        <p:sp>
          <p:nvSpPr>
            <p:cNvPr id="24603" name="Rectangle 34"/>
            <p:cNvSpPr>
              <a:spLocks noChangeArrowheads="1"/>
            </p:cNvSpPr>
            <p:nvPr/>
          </p:nvSpPr>
          <p:spPr bwMode="auto">
            <a:xfrm>
              <a:off x="3061" y="1162"/>
              <a:ext cx="635" cy="293"/>
            </a:xfrm>
            <a:prstGeom prst="rect">
              <a:avLst/>
            </a:prstGeom>
            <a:grp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en-US" sz="2000" b="1" dirty="0">
                  <a:solidFill>
                    <a:schemeClr val="bg2"/>
                  </a:solidFill>
                  <a:ea typeface="MS PGothic" pitchFamily="34" charset="-128"/>
                </a:rPr>
                <a:t>Asia</a:t>
              </a:r>
            </a:p>
          </p:txBody>
        </p:sp>
      </p:grpSp>
      <p:sp>
        <p:nvSpPr>
          <p:cNvPr id="30" name="Rectangle 34"/>
          <p:cNvSpPr>
            <a:spLocks noChangeArrowheads="1"/>
          </p:cNvSpPr>
          <p:nvPr/>
        </p:nvSpPr>
        <p:spPr bwMode="auto">
          <a:xfrm>
            <a:off x="4149727" y="1855787"/>
            <a:ext cx="1008063" cy="465138"/>
          </a:xfrm>
          <a:prstGeom prst="rect">
            <a:avLst/>
          </a:prstGeom>
          <a:solidFill>
            <a:schemeClr val="accent2"/>
          </a:solidFill>
          <a:ln w="12700" algn="ctr">
            <a:solidFill>
              <a:srgbClr val="001821"/>
            </a:solidFill>
            <a:miter lim="800000"/>
            <a:headEnd/>
            <a:tailEnd/>
          </a:ln>
          <a:effectLst>
            <a:outerShdw dist="74053" dir="1857825" algn="ctr" rotWithShape="0">
              <a:srgbClr val="9EAEA3"/>
            </a:outerShdw>
          </a:effectLst>
        </p:spPr>
        <p:txBody>
          <a:bodyPr wrap="none" anchor="ctr"/>
          <a:lstStyle/>
          <a:p>
            <a:pPr algn="ctr" eaLnBrk="0" hangingPunct="0"/>
            <a:r>
              <a:rPr lang="en-US" sz="2000" b="1" dirty="0">
                <a:solidFill>
                  <a:schemeClr val="bg2"/>
                </a:solidFill>
                <a:ea typeface="MS PGothic" pitchFamily="34" charset="-128"/>
              </a:rPr>
              <a:t>[</a:t>
            </a:r>
            <a:r>
              <a:rPr lang="en-US" sz="2000" b="1" dirty="0">
                <a:solidFill>
                  <a:schemeClr val="bg1"/>
                </a:solidFill>
                <a:ea typeface="MS PGothic" pitchFamily="34" charset="-128"/>
              </a:rPr>
              <a:t>USA]</a:t>
            </a:r>
          </a:p>
        </p:txBody>
      </p:sp>
    </p:spTree>
    <p:extLst>
      <p:ext uri="{BB962C8B-B14F-4D97-AF65-F5344CB8AC3E}">
        <p14:creationId xmlns:p14="http://schemas.microsoft.com/office/powerpoint/2010/main" val="29886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Privacy Shield</a:t>
            </a:r>
          </a:p>
        </p:txBody>
      </p:sp>
      <p:sp>
        <p:nvSpPr>
          <p:cNvPr id="3" name="Content Placeholder 2"/>
          <p:cNvSpPr>
            <a:spLocks noGrp="1"/>
          </p:cNvSpPr>
          <p:nvPr>
            <p:ph idx="1"/>
          </p:nvPr>
        </p:nvSpPr>
        <p:spPr/>
        <p:txBody>
          <a:bodyPr/>
          <a:lstStyle/>
          <a:p>
            <a:r>
              <a:rPr lang="en-GB" sz="2400" dirty="0"/>
              <a:t>EU-US</a:t>
            </a:r>
            <a:r>
              <a:rPr lang="en-GB" sz="2400" dirty="0">
                <a:solidFill>
                  <a:schemeClr val="accent6"/>
                </a:solidFill>
              </a:rPr>
              <a:t> </a:t>
            </a:r>
            <a:r>
              <a:rPr lang="en-GB" sz="2400" dirty="0"/>
              <a:t>Privacy Shield</a:t>
            </a:r>
          </a:p>
          <a:p>
            <a:pPr lvl="1"/>
            <a:r>
              <a:rPr lang="en-GB" sz="2000" dirty="0"/>
              <a:t>2 February 2016</a:t>
            </a:r>
          </a:p>
          <a:p>
            <a:pPr lvl="2"/>
            <a:r>
              <a:rPr lang="en-GB" sz="2000" dirty="0"/>
              <a:t>Announcement by EU Commission of new framework</a:t>
            </a:r>
          </a:p>
          <a:p>
            <a:r>
              <a:rPr lang="en-GB" sz="2400" dirty="0"/>
              <a:t>Reflecting the requirements set out by the CJEU:</a:t>
            </a:r>
          </a:p>
          <a:p>
            <a:pPr lvl="1"/>
            <a:r>
              <a:rPr lang="en-GB" sz="2000" dirty="0"/>
              <a:t>Strong obligations on companies handling EU citizens' personal data + robust enforcement</a:t>
            </a:r>
          </a:p>
          <a:p>
            <a:pPr lvl="1"/>
            <a:r>
              <a:rPr lang="en-GB" sz="2000" dirty="0"/>
              <a:t>Clear safeguards and transparency obligations on US government access</a:t>
            </a:r>
          </a:p>
          <a:p>
            <a:pPr lvl="1"/>
            <a:r>
              <a:rPr lang="en-GB" sz="2000" dirty="0"/>
              <a:t>Effective protection of EU citizens' rights including redress possibilities</a:t>
            </a:r>
          </a:p>
          <a:p>
            <a:endParaRPr lang="fi-FI" dirty="0"/>
          </a:p>
        </p:txBody>
      </p:sp>
      <p:cxnSp>
        <p:nvCxnSpPr>
          <p:cNvPr id="5" name="Straight Connector 4">
            <a:extLst>
              <a:ext uri="{FF2B5EF4-FFF2-40B4-BE49-F238E27FC236}">
                <a16:creationId xmlns:a16="http://schemas.microsoft.com/office/drawing/2014/main" id="{30B748B3-889A-4710-8D0B-C3D47A8038F1}"/>
              </a:ext>
            </a:extLst>
          </p:cNvPr>
          <p:cNvCxnSpPr/>
          <p:nvPr/>
        </p:nvCxnSpPr>
        <p:spPr>
          <a:xfrm>
            <a:off x="647700" y="409575"/>
            <a:ext cx="8020050" cy="48482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4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607B-0E70-49DA-96E2-AF4B85E2D139}"/>
              </a:ext>
            </a:extLst>
          </p:cNvPr>
          <p:cNvSpPr>
            <a:spLocks noGrp="1"/>
          </p:cNvSpPr>
          <p:nvPr>
            <p:ph type="title"/>
          </p:nvPr>
        </p:nvSpPr>
        <p:spPr/>
        <p:txBody>
          <a:bodyPr/>
          <a:lstStyle/>
          <a:p>
            <a:r>
              <a:rPr lang="de-DE" dirty="0" err="1"/>
              <a:t>Derogations</a:t>
            </a:r>
            <a:endParaRPr lang="fi-FI" dirty="0"/>
          </a:p>
        </p:txBody>
      </p:sp>
      <p:sp>
        <p:nvSpPr>
          <p:cNvPr id="3" name="Content Placeholder 2">
            <a:extLst>
              <a:ext uri="{FF2B5EF4-FFF2-40B4-BE49-F238E27FC236}">
                <a16:creationId xmlns:a16="http://schemas.microsoft.com/office/drawing/2014/main" id="{6E4CC50A-FB01-4AB5-A007-D3C99586E450}"/>
              </a:ext>
            </a:extLst>
          </p:cNvPr>
          <p:cNvSpPr>
            <a:spLocks noGrp="1"/>
          </p:cNvSpPr>
          <p:nvPr>
            <p:ph idx="1"/>
          </p:nvPr>
        </p:nvSpPr>
        <p:spPr/>
        <p:txBody>
          <a:bodyPr/>
          <a:lstStyle/>
          <a:p>
            <a:r>
              <a:rPr lang="de-DE" dirty="0"/>
              <a:t>Please take a </a:t>
            </a:r>
            <a:r>
              <a:rPr lang="de-DE" dirty="0" err="1"/>
              <a:t>moment</a:t>
            </a:r>
            <a:r>
              <a:rPr lang="de-DE" dirty="0"/>
              <a:t> to </a:t>
            </a:r>
            <a:r>
              <a:rPr lang="de-DE" dirty="0" err="1"/>
              <a:t>read</a:t>
            </a:r>
            <a:r>
              <a:rPr lang="de-DE" dirty="0"/>
              <a:t> Article 49</a:t>
            </a:r>
            <a:endParaRPr lang="fi-FI" dirty="0"/>
          </a:p>
        </p:txBody>
      </p:sp>
      <p:sp>
        <p:nvSpPr>
          <p:cNvPr id="4" name="Footer Placeholder 3">
            <a:extLst>
              <a:ext uri="{FF2B5EF4-FFF2-40B4-BE49-F238E27FC236}">
                <a16:creationId xmlns:a16="http://schemas.microsoft.com/office/drawing/2014/main" id="{73682CE6-0F85-4A7D-B6E3-9DA47426440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93403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607B-0E70-49DA-96E2-AF4B85E2D139}"/>
              </a:ext>
            </a:extLst>
          </p:cNvPr>
          <p:cNvSpPr>
            <a:spLocks noGrp="1"/>
          </p:cNvSpPr>
          <p:nvPr>
            <p:ph type="title"/>
          </p:nvPr>
        </p:nvSpPr>
        <p:spPr/>
        <p:txBody>
          <a:bodyPr/>
          <a:lstStyle/>
          <a:p>
            <a:r>
              <a:rPr lang="de-DE" dirty="0" err="1"/>
              <a:t>Derogations</a:t>
            </a:r>
            <a:r>
              <a:rPr lang="de-DE" dirty="0"/>
              <a:t> (2)</a:t>
            </a:r>
            <a:endParaRPr lang="fi-FI" dirty="0"/>
          </a:p>
        </p:txBody>
      </p:sp>
      <p:sp>
        <p:nvSpPr>
          <p:cNvPr id="3" name="Content Placeholder 2">
            <a:extLst>
              <a:ext uri="{FF2B5EF4-FFF2-40B4-BE49-F238E27FC236}">
                <a16:creationId xmlns:a16="http://schemas.microsoft.com/office/drawing/2014/main" id="{6E4CC50A-FB01-4AB5-A007-D3C99586E450}"/>
              </a:ext>
            </a:extLst>
          </p:cNvPr>
          <p:cNvSpPr>
            <a:spLocks noGrp="1"/>
          </p:cNvSpPr>
          <p:nvPr>
            <p:ph idx="1"/>
          </p:nvPr>
        </p:nvSpPr>
        <p:spPr>
          <a:xfrm>
            <a:off x="1104900" y="1600200"/>
            <a:ext cx="9980682" cy="4572000"/>
          </a:xfrm>
        </p:spPr>
        <p:txBody>
          <a:bodyPr>
            <a:normAutofit fontScale="70000" lnSpcReduction="20000"/>
          </a:bodyPr>
          <a:lstStyle/>
          <a:p>
            <a:pPr marL="0" indent="0">
              <a:buNone/>
            </a:pPr>
            <a:r>
              <a:rPr lang="en-GB" dirty="0"/>
              <a:t>a) the data subject has </a:t>
            </a:r>
            <a:r>
              <a:rPr lang="en-GB" b="1" dirty="0"/>
              <a:t>explicitly consented </a:t>
            </a:r>
            <a:r>
              <a:rPr lang="en-GB" dirty="0"/>
              <a:t>to the proposed transfer, after having been informed of the possible risks; </a:t>
            </a:r>
          </a:p>
          <a:p>
            <a:pPr marL="0" indent="0">
              <a:buNone/>
            </a:pPr>
            <a:r>
              <a:rPr lang="en-GB" dirty="0"/>
              <a:t>(b) transfer is necessary for the </a:t>
            </a:r>
            <a:r>
              <a:rPr lang="en-GB" b="1" dirty="0"/>
              <a:t>performance of a contract</a:t>
            </a:r>
            <a:r>
              <a:rPr lang="en-GB" dirty="0"/>
              <a:t> between data subject and controller or implementation of pre-contractual measures taken at data subject's request; </a:t>
            </a:r>
          </a:p>
          <a:p>
            <a:pPr marL="0" indent="0">
              <a:buNone/>
            </a:pPr>
            <a:r>
              <a:rPr lang="en-GB" dirty="0"/>
              <a:t>(c) transfer is necessary for the conclusion or </a:t>
            </a:r>
            <a:r>
              <a:rPr lang="en-GB" b="1" dirty="0"/>
              <a:t>performance of a contract </a:t>
            </a:r>
            <a:r>
              <a:rPr lang="en-GB" dirty="0"/>
              <a:t>concluded in the </a:t>
            </a:r>
            <a:r>
              <a:rPr lang="en-GB" b="1" dirty="0"/>
              <a:t>interest</a:t>
            </a:r>
            <a:r>
              <a:rPr lang="en-GB" dirty="0"/>
              <a:t> of the data subject between the controller and another natural or legal person; </a:t>
            </a:r>
          </a:p>
          <a:p>
            <a:pPr marL="0" indent="0">
              <a:buNone/>
            </a:pPr>
            <a:r>
              <a:rPr lang="en-GB" dirty="0"/>
              <a:t>(d) transfer is necessary for important reasons of </a:t>
            </a:r>
            <a:r>
              <a:rPr lang="en-GB" b="1" dirty="0"/>
              <a:t>public interest</a:t>
            </a:r>
            <a:r>
              <a:rPr lang="en-GB" dirty="0"/>
              <a:t>; </a:t>
            </a:r>
          </a:p>
          <a:p>
            <a:pPr marL="0" indent="0">
              <a:buNone/>
            </a:pPr>
            <a:r>
              <a:rPr lang="en-GB" dirty="0"/>
              <a:t>(e) transfer is necessary for the establishment, </a:t>
            </a:r>
            <a:r>
              <a:rPr lang="en-GB" b="1" dirty="0"/>
              <a:t>exercise or defence of legal claims</a:t>
            </a:r>
            <a:r>
              <a:rPr lang="en-GB" dirty="0"/>
              <a:t>; </a:t>
            </a:r>
          </a:p>
          <a:p>
            <a:pPr marL="0" indent="0">
              <a:buNone/>
            </a:pPr>
            <a:r>
              <a:rPr lang="en-GB" dirty="0"/>
              <a:t>(f) transfer is necessary in order to protect the </a:t>
            </a:r>
            <a:r>
              <a:rPr lang="en-GB" b="1" dirty="0"/>
              <a:t>vital interests </a:t>
            </a:r>
            <a:r>
              <a:rPr lang="en-GB" dirty="0"/>
              <a:t>of the data subject or of other persons, where the data subject is physically or legally incapable of giving consent;</a:t>
            </a:r>
          </a:p>
          <a:p>
            <a:pPr marL="0" indent="0">
              <a:buNone/>
            </a:pPr>
            <a:r>
              <a:rPr lang="en-GB" dirty="0"/>
              <a:t>g) transfer is made from a register which according to Union or Member State law is intended to provide information to the public and which is open to consultation either by the public in general or by any person who can demonstrate a legitimate interest, but only to the extent that the conditions laid down by Union or Member State law for consultation are fulfilled in the particular case</a:t>
            </a:r>
            <a:endParaRPr lang="fi-FI" dirty="0"/>
          </a:p>
        </p:txBody>
      </p:sp>
      <p:sp>
        <p:nvSpPr>
          <p:cNvPr id="4" name="Footer Placeholder 3">
            <a:extLst>
              <a:ext uri="{FF2B5EF4-FFF2-40B4-BE49-F238E27FC236}">
                <a16:creationId xmlns:a16="http://schemas.microsoft.com/office/drawing/2014/main" id="{73682CE6-0F85-4A7D-B6E3-9DA47426440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34144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607B-0E70-49DA-96E2-AF4B85E2D139}"/>
              </a:ext>
            </a:extLst>
          </p:cNvPr>
          <p:cNvSpPr>
            <a:spLocks noGrp="1"/>
          </p:cNvSpPr>
          <p:nvPr>
            <p:ph type="title"/>
          </p:nvPr>
        </p:nvSpPr>
        <p:spPr/>
        <p:txBody>
          <a:bodyPr/>
          <a:lstStyle/>
          <a:p>
            <a:r>
              <a:rPr lang="de-DE" dirty="0" err="1"/>
              <a:t>Derogations</a:t>
            </a:r>
            <a:r>
              <a:rPr lang="de-DE" dirty="0"/>
              <a:t> (3) extra </a:t>
            </a:r>
            <a:r>
              <a:rPr lang="de-DE" dirty="0" err="1"/>
              <a:t>booster</a:t>
            </a:r>
            <a:r>
              <a:rPr lang="de-DE" dirty="0"/>
              <a:t> </a:t>
            </a:r>
            <a:endParaRPr lang="fi-FI" dirty="0"/>
          </a:p>
        </p:txBody>
      </p:sp>
      <p:sp>
        <p:nvSpPr>
          <p:cNvPr id="3" name="Content Placeholder 2">
            <a:extLst>
              <a:ext uri="{FF2B5EF4-FFF2-40B4-BE49-F238E27FC236}">
                <a16:creationId xmlns:a16="http://schemas.microsoft.com/office/drawing/2014/main" id="{6E4CC50A-FB01-4AB5-A007-D3C99586E450}"/>
              </a:ext>
            </a:extLst>
          </p:cNvPr>
          <p:cNvSpPr>
            <a:spLocks noGrp="1"/>
          </p:cNvSpPr>
          <p:nvPr>
            <p:ph idx="1"/>
          </p:nvPr>
        </p:nvSpPr>
        <p:spPr>
          <a:xfrm>
            <a:off x="1104900" y="1625367"/>
            <a:ext cx="9980682" cy="4572000"/>
          </a:xfrm>
        </p:spPr>
        <p:txBody>
          <a:bodyPr>
            <a:normAutofit lnSpcReduction="10000"/>
          </a:bodyPr>
          <a:lstStyle/>
          <a:p>
            <a:pPr marL="0" indent="0">
              <a:buNone/>
            </a:pPr>
            <a:r>
              <a:rPr lang="de-DE" dirty="0"/>
              <a:t>If </a:t>
            </a:r>
            <a:r>
              <a:rPr lang="de-DE" dirty="0" err="1"/>
              <a:t>even</a:t>
            </a:r>
            <a:r>
              <a:rPr lang="de-DE" dirty="0"/>
              <a:t> that (a-g) does not work: Transfer based on legitimate </a:t>
            </a:r>
            <a:r>
              <a:rPr lang="de-DE" dirty="0" err="1"/>
              <a:t>interests</a:t>
            </a:r>
            <a:r>
              <a:rPr lang="de-DE" dirty="0"/>
              <a:t>, if… </a:t>
            </a:r>
          </a:p>
          <a:p>
            <a:r>
              <a:rPr lang="en-GB" dirty="0"/>
              <a:t>transfer is not repetitive, </a:t>
            </a:r>
          </a:p>
          <a:p>
            <a:r>
              <a:rPr lang="en-GB" dirty="0"/>
              <a:t>concerns only a limited number of data subjects, </a:t>
            </a:r>
          </a:p>
          <a:p>
            <a:r>
              <a:rPr lang="en-GB" dirty="0"/>
              <a:t>legitimate interests of controller are not overridden by the interests or rights and freedoms of the data subject, </a:t>
            </a:r>
          </a:p>
          <a:p>
            <a:r>
              <a:rPr lang="en-GB" dirty="0"/>
              <a:t>controller has assessed all the circumstances surrounding the data transfer </a:t>
            </a:r>
          </a:p>
          <a:p>
            <a:r>
              <a:rPr lang="en-GB" dirty="0"/>
              <a:t>suitable safeguards with regard to the protection of personal data. </a:t>
            </a:r>
          </a:p>
          <a:p>
            <a:r>
              <a:rPr lang="en-GB" dirty="0"/>
              <a:t>Controller inform the supervisory authority of the transfer.</a:t>
            </a:r>
            <a:endParaRPr lang="fi-FI" dirty="0"/>
          </a:p>
        </p:txBody>
      </p:sp>
      <p:sp>
        <p:nvSpPr>
          <p:cNvPr id="4" name="Footer Placeholder 3">
            <a:extLst>
              <a:ext uri="{FF2B5EF4-FFF2-40B4-BE49-F238E27FC236}">
                <a16:creationId xmlns:a16="http://schemas.microsoft.com/office/drawing/2014/main" id="{73682CE6-0F85-4A7D-B6E3-9DA47426440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8261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790D86-42AE-40B9-8488-2E64F8A6CF34}"/>
              </a:ext>
            </a:extLst>
          </p:cNvPr>
          <p:cNvSpPr>
            <a:spLocks noGrp="1"/>
          </p:cNvSpPr>
          <p:nvPr>
            <p:ph type="ctrTitle"/>
          </p:nvPr>
        </p:nvSpPr>
        <p:spPr/>
        <p:txBody>
          <a:bodyPr/>
          <a:lstStyle/>
          <a:p>
            <a:r>
              <a:rPr lang="de-DE" dirty="0"/>
              <a:t>Article 48</a:t>
            </a:r>
            <a:endParaRPr lang="fi-FI" dirty="0"/>
          </a:p>
        </p:txBody>
      </p:sp>
      <p:sp>
        <p:nvSpPr>
          <p:cNvPr id="6" name="Subtitle 5">
            <a:extLst>
              <a:ext uri="{FF2B5EF4-FFF2-40B4-BE49-F238E27FC236}">
                <a16:creationId xmlns:a16="http://schemas.microsoft.com/office/drawing/2014/main" id="{087FF714-21EE-40E8-93B9-84D34C452636}"/>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5F4CF01-0D5C-4EE6-A688-B8B5A7224C2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29959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8771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REMEMBER: </a:t>
            </a:r>
            <a:r>
              <a:rPr lang="de-DE" sz="3200" dirty="0"/>
              <a:t>Processing is only </a:t>
            </a:r>
            <a:r>
              <a:rPr lang="de-DE" sz="3200" dirty="0" err="1"/>
              <a:t>lawful</a:t>
            </a:r>
            <a:r>
              <a:rPr lang="de-DE" sz="3200" dirty="0"/>
              <a:t>..</a:t>
            </a:r>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lnSpcReduction="10000"/>
          </a:bodyPr>
          <a:lstStyle/>
          <a:p>
            <a:pPr marL="457200" indent="-457200">
              <a:buFont typeface="+mj-lt"/>
              <a:buAutoNum type="arabicPeriod"/>
            </a:pPr>
            <a:r>
              <a:rPr lang="en-GB" dirty="0"/>
              <a:t>Data subject has given consent</a:t>
            </a:r>
          </a:p>
          <a:p>
            <a:pPr marL="457200" indent="-457200">
              <a:buFont typeface="+mj-lt"/>
              <a:buAutoNum type="arabicPeriod"/>
            </a:pPr>
            <a:r>
              <a:rPr lang="en-GB" dirty="0"/>
              <a:t>Necessary for the performance of contract or to take steps prior to entering into a contract</a:t>
            </a:r>
          </a:p>
          <a:p>
            <a:pPr marL="457200" indent="-457200">
              <a:buFont typeface="+mj-lt"/>
              <a:buAutoNum type="arabicPeriod"/>
            </a:pPr>
            <a:r>
              <a:rPr lang="en-GB" dirty="0"/>
              <a:t>Necessary to protect vital interests of data subject</a:t>
            </a:r>
          </a:p>
          <a:p>
            <a:pPr marL="457200" indent="-457200">
              <a:buFont typeface="+mj-lt"/>
              <a:buAutoNum type="arabicPeriod"/>
            </a:pPr>
            <a:r>
              <a:rPr lang="en-GB" dirty="0"/>
              <a:t>Necessary for legitimate interests of controller or 3</a:t>
            </a:r>
            <a:r>
              <a:rPr lang="en-GB" baseline="30000" dirty="0"/>
              <a:t>rd</a:t>
            </a:r>
            <a:r>
              <a:rPr lang="en-GB" dirty="0"/>
              <a:t> party</a:t>
            </a:r>
            <a:endParaRPr lang="en-GB" kern="0" dirty="0"/>
          </a:p>
          <a:p>
            <a:pPr marL="457200" indent="-457200">
              <a:buFont typeface="+mj-lt"/>
              <a:buAutoNum type="arabicPeriod"/>
            </a:pPr>
            <a:r>
              <a:rPr lang="en-GB" kern="0" dirty="0"/>
              <a:t>Necessary for compliance with </a:t>
            </a:r>
            <a:r>
              <a:rPr lang="en-GB" dirty="0"/>
              <a:t>legal obligation </a:t>
            </a:r>
            <a:br>
              <a:rPr lang="en-GB" kern="0" dirty="0"/>
            </a:br>
            <a:r>
              <a:rPr lang="en-GB" kern="0" dirty="0"/>
              <a:t>to which the controller is subject </a:t>
            </a:r>
          </a:p>
          <a:p>
            <a:pPr marL="457200" indent="-457200">
              <a:buFont typeface="+mj-lt"/>
              <a:buAutoNum type="arabicPeriod"/>
            </a:pPr>
            <a:r>
              <a:rPr lang="en-GB" kern="0" dirty="0"/>
              <a:t>Necessary for task carried out </a:t>
            </a:r>
            <a:br>
              <a:rPr lang="en-GB" kern="0" dirty="0"/>
            </a:br>
            <a:r>
              <a:rPr lang="en-GB" kern="0" dirty="0"/>
              <a:t>in the </a:t>
            </a:r>
            <a:r>
              <a:rPr lang="en-GB" dirty="0"/>
              <a:t>public interest</a:t>
            </a:r>
            <a:r>
              <a:rPr lang="en-GB" kern="0" dirty="0"/>
              <a:t> or exercise of </a:t>
            </a:r>
            <a:br>
              <a:rPr lang="en-GB" kern="0" dirty="0"/>
            </a:br>
            <a:r>
              <a:rPr lang="en-GB" dirty="0"/>
              <a:t>official authority</a:t>
            </a:r>
          </a:p>
          <a:p>
            <a:pPr marL="0" indent="0">
              <a:buNone/>
            </a:pPr>
            <a:endParaRPr lang="en-GB" dirty="0"/>
          </a:p>
          <a:p>
            <a:pPr marL="457200" lvl="1" indent="0">
              <a:buNone/>
            </a:pPr>
            <a:endParaRPr lang="en-GB" dirty="0"/>
          </a:p>
          <a:p>
            <a:pPr lvl="1"/>
            <a:endParaRPr lang="fi-FI" dirty="0"/>
          </a:p>
          <a:p>
            <a:pPr lvl="1"/>
            <a:endParaRPr lang="en-GB" sz="1200" dirty="0"/>
          </a:p>
          <a:p>
            <a:pPr lvl="1"/>
            <a:endParaRPr lang="en-GB" sz="1200" dirty="0"/>
          </a:p>
          <a:p>
            <a:pPr lvl="1"/>
            <a:endParaRPr lang="en-US" sz="1200" dirty="0"/>
          </a:p>
          <a:p>
            <a:endParaRPr lang="en-US" sz="1600" dirty="0"/>
          </a:p>
        </p:txBody>
      </p:sp>
      <p:sp>
        <p:nvSpPr>
          <p:cNvPr id="5" name="Rectangle 4">
            <a:extLst>
              <a:ext uri="{FF2B5EF4-FFF2-40B4-BE49-F238E27FC236}">
                <a16:creationId xmlns:a16="http://schemas.microsoft.com/office/drawing/2014/main" id="{A007AA18-E083-44FE-9F6E-E97CD7F3C154}"/>
              </a:ext>
            </a:extLst>
          </p:cNvPr>
          <p:cNvSpPr/>
          <p:nvPr/>
        </p:nvSpPr>
        <p:spPr>
          <a:xfrm>
            <a:off x="1283889" y="3243020"/>
            <a:ext cx="4589969" cy="277032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kern="0" dirty="0">
              <a:solidFill>
                <a:srgbClr val="343D41"/>
              </a:solidFill>
            </a:endParaRPr>
          </a:p>
          <a:p>
            <a:pPr algn="ctr"/>
            <a:endParaRPr lang="fi-FI" dirty="0"/>
          </a:p>
        </p:txBody>
      </p:sp>
      <p:sp>
        <p:nvSpPr>
          <p:cNvPr id="7" name="TextBox 6">
            <a:extLst>
              <a:ext uri="{FF2B5EF4-FFF2-40B4-BE49-F238E27FC236}">
                <a16:creationId xmlns:a16="http://schemas.microsoft.com/office/drawing/2014/main" id="{E01487DB-F7B3-4ED4-B53E-31C85BD0A1BC}"/>
              </a:ext>
            </a:extLst>
          </p:cNvPr>
          <p:cNvSpPr txBox="1"/>
          <p:nvPr/>
        </p:nvSpPr>
        <p:spPr>
          <a:xfrm>
            <a:off x="7729811" y="4504830"/>
            <a:ext cx="3789337" cy="276999"/>
          </a:xfrm>
          <a:prstGeom prst="rect">
            <a:avLst/>
          </a:prstGeom>
          <a:noFill/>
        </p:spPr>
        <p:txBody>
          <a:bodyPr wrap="square" rtlCol="0">
            <a:spAutoFit/>
          </a:bodyPr>
          <a:lstStyle/>
          <a:p>
            <a:pPr marL="270000" lvl="3">
              <a:spcBef>
                <a:spcPct val="20000"/>
              </a:spcBef>
              <a:buClr>
                <a:srgbClr val="CC4A44"/>
              </a:buClr>
            </a:pPr>
            <a:r>
              <a:rPr lang="en-GB" sz="1200" kern="0" dirty="0">
                <a:solidFill>
                  <a:srgbClr val="343D41"/>
                </a:solidFill>
              </a:rPr>
              <a:t>Exceptions by Member States allowed!</a:t>
            </a:r>
          </a:p>
        </p:txBody>
      </p:sp>
      <p:sp>
        <p:nvSpPr>
          <p:cNvPr id="8" name="Right Brace 7">
            <a:extLst>
              <a:ext uri="{FF2B5EF4-FFF2-40B4-BE49-F238E27FC236}">
                <a16:creationId xmlns:a16="http://schemas.microsoft.com/office/drawing/2014/main" id="{5792FF38-8BB9-46F8-A799-B1FAF15AD2DD}"/>
              </a:ext>
            </a:extLst>
          </p:cNvPr>
          <p:cNvSpPr/>
          <p:nvPr/>
        </p:nvSpPr>
        <p:spPr bwMode="auto">
          <a:xfrm>
            <a:off x="7297763" y="3886200"/>
            <a:ext cx="432048" cy="1514261"/>
          </a:xfrm>
          <a:prstGeom prst="rightBrac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latin typeface="Georgia" pitchFamily="18" charset="0"/>
            </a:endParaRPr>
          </a:p>
        </p:txBody>
      </p:sp>
    </p:spTree>
    <p:extLst>
      <p:ext uri="{BB962C8B-B14F-4D97-AF65-F5344CB8AC3E}">
        <p14:creationId xmlns:p14="http://schemas.microsoft.com/office/powerpoint/2010/main" val="346201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607B-0E70-49DA-96E2-AF4B85E2D139}"/>
              </a:ext>
            </a:extLst>
          </p:cNvPr>
          <p:cNvSpPr>
            <a:spLocks noGrp="1"/>
          </p:cNvSpPr>
          <p:nvPr>
            <p:ph type="title"/>
          </p:nvPr>
        </p:nvSpPr>
        <p:spPr/>
        <p:txBody>
          <a:bodyPr/>
          <a:lstStyle/>
          <a:p>
            <a:r>
              <a:rPr lang="de-DE" dirty="0"/>
              <a:t>Read Article 48</a:t>
            </a:r>
            <a:endParaRPr lang="fi-FI" dirty="0"/>
          </a:p>
        </p:txBody>
      </p:sp>
      <p:sp>
        <p:nvSpPr>
          <p:cNvPr id="3" name="Content Placeholder 2">
            <a:extLst>
              <a:ext uri="{FF2B5EF4-FFF2-40B4-BE49-F238E27FC236}">
                <a16:creationId xmlns:a16="http://schemas.microsoft.com/office/drawing/2014/main" id="{6E4CC50A-FB01-4AB5-A007-D3C99586E450}"/>
              </a:ext>
            </a:extLst>
          </p:cNvPr>
          <p:cNvSpPr>
            <a:spLocks noGrp="1"/>
          </p:cNvSpPr>
          <p:nvPr>
            <p:ph idx="1"/>
          </p:nvPr>
        </p:nvSpPr>
        <p:spPr>
          <a:xfrm>
            <a:off x="1093749" y="1478756"/>
            <a:ext cx="9980682" cy="4572000"/>
          </a:xfrm>
        </p:spPr>
        <p:txBody>
          <a:bodyPr>
            <a:normAutofit/>
          </a:bodyPr>
          <a:lstStyle/>
          <a:p>
            <a:pPr marL="0" indent="0">
              <a:buNone/>
            </a:pPr>
            <a:r>
              <a:rPr lang="de-DE" dirty="0"/>
              <a:t>Case:</a:t>
            </a:r>
          </a:p>
          <a:p>
            <a:pPr marL="0" indent="0">
              <a:buNone/>
            </a:pPr>
            <a:r>
              <a:rPr lang="de-DE" dirty="0"/>
              <a:t>Finnish startup X </a:t>
            </a:r>
            <a:r>
              <a:rPr lang="de-DE" dirty="0" err="1"/>
              <a:t>develops</a:t>
            </a:r>
            <a:r>
              <a:rPr lang="de-DE" dirty="0"/>
              <a:t> an app that makes private </a:t>
            </a:r>
            <a:r>
              <a:rPr lang="de-DE" dirty="0" err="1"/>
              <a:t>equity</a:t>
            </a:r>
            <a:r>
              <a:rPr lang="de-DE" dirty="0"/>
              <a:t> available for "</a:t>
            </a:r>
            <a:r>
              <a:rPr lang="de-DE" dirty="0" err="1"/>
              <a:t>everybody</a:t>
            </a:r>
            <a:r>
              <a:rPr lang="de-DE" dirty="0"/>
              <a:t>". By the </a:t>
            </a:r>
            <a:r>
              <a:rPr lang="de-DE" dirty="0" err="1"/>
              <a:t>magic</a:t>
            </a:r>
            <a:r>
              <a:rPr lang="de-DE" dirty="0"/>
              <a:t> of the </a:t>
            </a:r>
            <a:r>
              <a:rPr lang="de-DE" dirty="0" err="1"/>
              <a:t>crowds</a:t>
            </a:r>
            <a:r>
              <a:rPr lang="de-DE" dirty="0"/>
              <a:t>, individuals can </a:t>
            </a:r>
            <a:r>
              <a:rPr lang="de-DE" dirty="0" err="1"/>
              <a:t>participate</a:t>
            </a:r>
            <a:r>
              <a:rPr lang="de-DE" dirty="0"/>
              <a:t> in private </a:t>
            </a:r>
            <a:r>
              <a:rPr lang="de-DE" dirty="0" err="1"/>
              <a:t>equity</a:t>
            </a:r>
            <a:r>
              <a:rPr lang="de-DE" dirty="0"/>
              <a:t> </a:t>
            </a:r>
            <a:r>
              <a:rPr lang="de-DE" dirty="0" err="1"/>
              <a:t>deals</a:t>
            </a:r>
            <a:r>
              <a:rPr lang="de-DE" dirty="0"/>
              <a:t> </a:t>
            </a:r>
            <a:r>
              <a:rPr lang="de-DE" dirty="0" err="1"/>
              <a:t>offered</a:t>
            </a:r>
            <a:r>
              <a:rPr lang="de-DE" dirty="0"/>
              <a:t> by </a:t>
            </a:r>
            <a:r>
              <a:rPr lang="de-DE" dirty="0" err="1"/>
              <a:t>third</a:t>
            </a:r>
            <a:r>
              <a:rPr lang="de-DE" dirty="0"/>
              <a:t> parties on the </a:t>
            </a:r>
            <a:r>
              <a:rPr lang="de-DE" dirty="0" err="1"/>
              <a:t>platform</a:t>
            </a:r>
            <a:r>
              <a:rPr lang="de-DE" dirty="0"/>
              <a:t>. It </a:t>
            </a:r>
            <a:r>
              <a:rPr lang="de-DE" dirty="0" err="1"/>
              <a:t>turned</a:t>
            </a:r>
            <a:r>
              <a:rPr lang="de-DE" dirty="0"/>
              <a:t> out that one of those </a:t>
            </a:r>
            <a:r>
              <a:rPr lang="de-DE" dirty="0" err="1"/>
              <a:t>third</a:t>
            </a:r>
            <a:r>
              <a:rPr lang="de-DE" dirty="0"/>
              <a:t> parties, "</a:t>
            </a:r>
            <a:r>
              <a:rPr lang="de-DE" dirty="0" err="1"/>
              <a:t>Moonsheit</a:t>
            </a:r>
            <a:r>
              <a:rPr lang="de-DE" dirty="0"/>
              <a:t>" ran some </a:t>
            </a:r>
            <a:r>
              <a:rPr lang="de-DE" dirty="0" err="1"/>
              <a:t>kind</a:t>
            </a:r>
            <a:r>
              <a:rPr lang="de-DE" dirty="0"/>
              <a:t> of a </a:t>
            </a:r>
            <a:r>
              <a:rPr lang="de-DE" dirty="0" err="1"/>
              <a:t>pyramid</a:t>
            </a:r>
            <a:r>
              <a:rPr lang="de-DE" dirty="0"/>
              <a:t> </a:t>
            </a:r>
            <a:r>
              <a:rPr lang="de-DE" dirty="0" err="1"/>
              <a:t>scheme</a:t>
            </a:r>
            <a:r>
              <a:rPr lang="de-DE" dirty="0"/>
              <a:t> and is currently under </a:t>
            </a:r>
            <a:r>
              <a:rPr lang="de-DE" dirty="0" err="1"/>
              <a:t>investigation</a:t>
            </a:r>
            <a:r>
              <a:rPr lang="de-DE" dirty="0"/>
              <a:t> by US authorities. A US court in New York </a:t>
            </a:r>
            <a:r>
              <a:rPr lang="de-DE" dirty="0" err="1"/>
              <a:t>sends</a:t>
            </a:r>
            <a:r>
              <a:rPr lang="de-DE" dirty="0"/>
              <a:t> X an </a:t>
            </a:r>
            <a:r>
              <a:rPr lang="de-DE" dirty="0" err="1"/>
              <a:t>order</a:t>
            </a:r>
            <a:r>
              <a:rPr lang="de-DE" dirty="0"/>
              <a:t> to </a:t>
            </a:r>
            <a:r>
              <a:rPr lang="de-DE" dirty="0" err="1"/>
              <a:t>provide</a:t>
            </a:r>
            <a:r>
              <a:rPr lang="de-DE" dirty="0"/>
              <a:t> the personal data of all </a:t>
            </a:r>
            <a:r>
              <a:rPr lang="de-DE" dirty="0" err="1"/>
              <a:t>participants</a:t>
            </a:r>
            <a:r>
              <a:rPr lang="de-DE" dirty="0"/>
              <a:t> (</a:t>
            </a:r>
            <a:r>
              <a:rPr lang="de-DE" dirty="0" err="1"/>
              <a:t>investors</a:t>
            </a:r>
            <a:r>
              <a:rPr lang="de-DE" dirty="0"/>
              <a:t> and others) in the </a:t>
            </a:r>
            <a:r>
              <a:rPr lang="de-DE" dirty="0" err="1"/>
              <a:t>Moonsheit</a:t>
            </a:r>
            <a:r>
              <a:rPr lang="de-DE" dirty="0"/>
              <a:t> </a:t>
            </a:r>
            <a:r>
              <a:rPr lang="de-DE" dirty="0" err="1"/>
              <a:t>offering</a:t>
            </a:r>
            <a:r>
              <a:rPr lang="de-DE" dirty="0"/>
              <a:t>. </a:t>
            </a:r>
          </a:p>
          <a:p>
            <a:pPr marL="0" indent="0">
              <a:buNone/>
            </a:pPr>
            <a:r>
              <a:rPr lang="de-DE" dirty="0"/>
              <a:t>They </a:t>
            </a:r>
            <a:r>
              <a:rPr lang="de-DE" dirty="0" err="1"/>
              <a:t>argue</a:t>
            </a:r>
            <a:r>
              <a:rPr lang="de-DE" dirty="0"/>
              <a:t> that such </a:t>
            </a:r>
            <a:r>
              <a:rPr lang="de-DE" dirty="0" err="1"/>
              <a:t>disclosure</a:t>
            </a:r>
            <a:r>
              <a:rPr lang="de-DE" dirty="0"/>
              <a:t> is mandatory by US law and allowed under Article 6 GDPR. </a:t>
            </a:r>
          </a:p>
        </p:txBody>
      </p:sp>
      <p:sp>
        <p:nvSpPr>
          <p:cNvPr id="4" name="Footer Placeholder 3">
            <a:extLst>
              <a:ext uri="{FF2B5EF4-FFF2-40B4-BE49-F238E27FC236}">
                <a16:creationId xmlns:a16="http://schemas.microsoft.com/office/drawing/2014/main" id="{73682CE6-0F85-4A7D-B6E3-9DA474264403}"/>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1468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88A12-5C83-4056-9E82-3BF39D496F0F}"/>
              </a:ext>
            </a:extLst>
          </p:cNvPr>
          <p:cNvSpPr>
            <a:spLocks noGrp="1"/>
          </p:cNvSpPr>
          <p:nvPr>
            <p:ph type="title"/>
          </p:nvPr>
        </p:nvSpPr>
        <p:spPr/>
        <p:txBody>
          <a:bodyPr/>
          <a:lstStyle/>
          <a:p>
            <a:r>
              <a:rPr lang="de-DE" dirty="0"/>
              <a:t>Agenda</a:t>
            </a:r>
            <a:endParaRPr lang="fi-FI" dirty="0"/>
          </a:p>
        </p:txBody>
      </p:sp>
      <p:sp>
        <p:nvSpPr>
          <p:cNvPr id="6" name="Content Placeholder 5">
            <a:extLst>
              <a:ext uri="{FF2B5EF4-FFF2-40B4-BE49-F238E27FC236}">
                <a16:creationId xmlns:a16="http://schemas.microsoft.com/office/drawing/2014/main" id="{25141C57-065A-48BB-A56C-3626F355AC61}"/>
              </a:ext>
            </a:extLst>
          </p:cNvPr>
          <p:cNvSpPr>
            <a:spLocks noGrp="1"/>
          </p:cNvSpPr>
          <p:nvPr>
            <p:ph idx="1"/>
          </p:nvPr>
        </p:nvSpPr>
        <p:spPr/>
        <p:txBody>
          <a:bodyPr/>
          <a:lstStyle/>
          <a:p>
            <a:r>
              <a:rPr lang="de-DE" dirty="0"/>
              <a:t>Repetition</a:t>
            </a:r>
          </a:p>
          <a:p>
            <a:r>
              <a:rPr lang="de-DE" dirty="0"/>
              <a:t>Reviewing the privacy </a:t>
            </a:r>
            <a:r>
              <a:rPr lang="de-DE" dirty="0" err="1"/>
              <a:t>statement</a:t>
            </a:r>
            <a:endParaRPr lang="de-DE" dirty="0"/>
          </a:p>
          <a:p>
            <a:r>
              <a:rPr lang="de-DE" dirty="0"/>
              <a:t>International Data transfers </a:t>
            </a:r>
          </a:p>
          <a:p>
            <a:r>
              <a:rPr lang="de-DE" dirty="0"/>
              <a:t>Discussion of Schrems case </a:t>
            </a:r>
          </a:p>
          <a:p>
            <a:endParaRPr lang="de-DE" dirty="0"/>
          </a:p>
          <a:p>
            <a:pPr marL="0" indent="0">
              <a:buNone/>
            </a:pPr>
            <a:endParaRPr lang="fi-FI" dirty="0"/>
          </a:p>
        </p:txBody>
      </p:sp>
    </p:spTree>
    <p:extLst>
      <p:ext uri="{BB962C8B-B14F-4D97-AF65-F5344CB8AC3E}">
        <p14:creationId xmlns:p14="http://schemas.microsoft.com/office/powerpoint/2010/main" val="332149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Schrems II</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11065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F054-1CD3-4870-80D0-FEFA39DD837F}"/>
              </a:ext>
            </a:extLst>
          </p:cNvPr>
          <p:cNvSpPr>
            <a:spLocks noGrp="1"/>
          </p:cNvSpPr>
          <p:nvPr>
            <p:ph type="ctrTitle"/>
          </p:nvPr>
        </p:nvSpPr>
        <p:spPr/>
        <p:txBody>
          <a:bodyPr/>
          <a:lstStyle/>
          <a:p>
            <a:r>
              <a:rPr lang="de-DE" dirty="0"/>
              <a:t>Intro</a:t>
            </a:r>
            <a:endParaRPr lang="fi-FI" dirty="0"/>
          </a:p>
        </p:txBody>
      </p:sp>
      <p:sp>
        <p:nvSpPr>
          <p:cNvPr id="3" name="Subtitle 2">
            <a:extLst>
              <a:ext uri="{FF2B5EF4-FFF2-40B4-BE49-F238E27FC236}">
                <a16:creationId xmlns:a16="http://schemas.microsoft.com/office/drawing/2014/main" id="{A5959D1F-E7AC-4CD8-AA2D-79AEF7A21AE7}"/>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51256F6C-ADB5-40C5-BA45-74DD93E8A9F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500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B8BDB2-3E56-4B28-877C-5843DBC9BCAD}"/>
              </a:ext>
            </a:extLst>
          </p:cNvPr>
          <p:cNvPicPr>
            <a:picLocks noChangeAspect="1"/>
          </p:cNvPicPr>
          <p:nvPr/>
        </p:nvPicPr>
        <p:blipFill>
          <a:blip r:embed="rId2"/>
          <a:stretch>
            <a:fillRect/>
          </a:stretch>
        </p:blipFill>
        <p:spPr>
          <a:xfrm>
            <a:off x="-760" y="31626"/>
            <a:ext cx="13159017" cy="6826374"/>
          </a:xfrm>
          <a:prstGeom prst="rect">
            <a:avLst/>
          </a:prstGeom>
        </p:spPr>
      </p:pic>
      <p:sp>
        <p:nvSpPr>
          <p:cNvPr id="4" name="Footer Placeholder 3">
            <a:extLst>
              <a:ext uri="{FF2B5EF4-FFF2-40B4-BE49-F238E27FC236}">
                <a16:creationId xmlns:a16="http://schemas.microsoft.com/office/drawing/2014/main" id="{23823F11-3959-473A-BB86-F54A966A2599}"/>
              </a:ext>
            </a:extLst>
          </p:cNvPr>
          <p:cNvSpPr>
            <a:spLocks noGrp="1"/>
          </p:cNvSpPr>
          <p:nvPr>
            <p:ph type="ftr" sz="quarter" idx="11"/>
          </p:nvPr>
        </p:nvSpPr>
        <p:spPr/>
        <p:txBody>
          <a:bodyPr/>
          <a:lstStyle/>
          <a:p>
            <a:r>
              <a:rPr lang="de-DE" dirty="0">
                <a:solidFill>
                  <a:schemeClr val="bg2"/>
                </a:solidFill>
              </a:rPr>
              <a:t>Source: ZDF </a:t>
            </a:r>
            <a:r>
              <a:rPr lang="de-DE" dirty="0" err="1">
                <a:solidFill>
                  <a:schemeClr val="bg2"/>
                </a:solidFill>
              </a:rPr>
              <a:t>neo</a:t>
            </a:r>
            <a:r>
              <a:rPr lang="de-DE" dirty="0">
                <a:solidFill>
                  <a:schemeClr val="bg2"/>
                </a:solidFill>
              </a:rPr>
              <a:t> - </a:t>
            </a:r>
            <a:r>
              <a:rPr lang="en-GB" dirty="0">
                <a:solidFill>
                  <a:srgbClr val="59704F"/>
                </a:solidFill>
                <a:hlinkClick r:id="rId3">
                  <a:extLst>
                    <a:ext uri="{A12FA001-AC4F-418D-AE19-62706E023703}">
                      <ahyp:hlinkClr xmlns:ahyp="http://schemas.microsoft.com/office/drawing/2018/hyperlinkcolor" val="tx"/>
                    </a:ext>
                  </a:extLst>
                </a:hlinkClick>
              </a:rPr>
              <a:t>Prism Is A Dancer: Find Yourself And Be That | NEO MAGAZIN ROYALE </a:t>
            </a:r>
            <a:r>
              <a:rPr lang="en-GB" dirty="0" err="1">
                <a:solidFill>
                  <a:srgbClr val="59704F"/>
                </a:solidFill>
                <a:hlinkClick r:id="rId3">
                  <a:extLst>
                    <a:ext uri="{A12FA001-AC4F-418D-AE19-62706E023703}">
                      <ahyp:hlinkClr xmlns:ahyp="http://schemas.microsoft.com/office/drawing/2018/hyperlinkcolor" val="tx"/>
                    </a:ext>
                  </a:extLst>
                </a:hlinkClick>
              </a:rPr>
              <a:t>mit</a:t>
            </a:r>
            <a:r>
              <a:rPr lang="en-GB" dirty="0">
                <a:solidFill>
                  <a:srgbClr val="59704F"/>
                </a:solidFill>
                <a:hlinkClick r:id="rId3">
                  <a:extLst>
                    <a:ext uri="{A12FA001-AC4F-418D-AE19-62706E023703}">
                      <ahyp:hlinkClr xmlns:ahyp="http://schemas.microsoft.com/office/drawing/2018/hyperlinkcolor" val="tx"/>
                    </a:ext>
                  </a:extLst>
                </a:hlinkClick>
              </a:rPr>
              <a:t> Jan </a:t>
            </a:r>
            <a:r>
              <a:rPr lang="en-GB" dirty="0" err="1">
                <a:solidFill>
                  <a:srgbClr val="59704F"/>
                </a:solidFill>
                <a:hlinkClick r:id="rId3">
                  <a:extLst>
                    <a:ext uri="{A12FA001-AC4F-418D-AE19-62706E023703}">
                      <ahyp:hlinkClr xmlns:ahyp="http://schemas.microsoft.com/office/drawing/2018/hyperlinkcolor" val="tx"/>
                    </a:ext>
                  </a:extLst>
                </a:hlinkClick>
              </a:rPr>
              <a:t>Böhmermann</a:t>
            </a:r>
            <a:r>
              <a:rPr lang="en-GB" dirty="0">
                <a:solidFill>
                  <a:srgbClr val="59704F"/>
                </a:solidFill>
                <a:hlinkClick r:id="rId3">
                  <a:extLst>
                    <a:ext uri="{A12FA001-AC4F-418D-AE19-62706E023703}">
                      <ahyp:hlinkClr xmlns:ahyp="http://schemas.microsoft.com/office/drawing/2018/hyperlinkcolor" val="tx"/>
                    </a:ext>
                  </a:extLst>
                </a:hlinkClick>
              </a:rPr>
              <a:t> - </a:t>
            </a:r>
            <a:r>
              <a:rPr lang="en-GB" dirty="0" err="1">
                <a:solidFill>
                  <a:srgbClr val="59704F"/>
                </a:solidFill>
                <a:hlinkClick r:id="rId3">
                  <a:extLst>
                    <a:ext uri="{A12FA001-AC4F-418D-AE19-62706E023703}">
                      <ahyp:hlinkClr xmlns:ahyp="http://schemas.microsoft.com/office/drawing/2018/hyperlinkcolor" val="tx"/>
                    </a:ext>
                  </a:extLst>
                </a:hlinkClick>
              </a:rPr>
              <a:t>ZDFneo</a:t>
            </a:r>
            <a:r>
              <a:rPr lang="en-GB" dirty="0">
                <a:solidFill>
                  <a:schemeClr val="bg2"/>
                </a:solidFill>
                <a:hlinkClick r:id="rId3">
                  <a:extLst>
                    <a:ext uri="{A12FA001-AC4F-418D-AE19-62706E023703}">
                      <ahyp:hlinkClr xmlns:ahyp="http://schemas.microsoft.com/office/drawing/2018/hyperlinkcolor" val="tx"/>
                    </a:ext>
                  </a:extLst>
                </a:hlinkClick>
              </a:rPr>
              <a:t> - YouTube</a:t>
            </a:r>
            <a:endParaRPr lang="fi-FI" dirty="0">
              <a:solidFill>
                <a:schemeClr val="bg2"/>
              </a:solidFill>
            </a:endParaRPr>
          </a:p>
        </p:txBody>
      </p:sp>
    </p:spTree>
    <p:extLst>
      <p:ext uri="{BB962C8B-B14F-4D97-AF65-F5344CB8AC3E}">
        <p14:creationId xmlns:p14="http://schemas.microsoft.com/office/powerpoint/2010/main" val="143695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7287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Schrems case II – </a:t>
            </a:r>
            <a:br>
              <a:rPr lang="en-GB" sz="3200" dirty="0"/>
            </a:br>
            <a:r>
              <a:rPr lang="en-GB" sz="3200" dirty="0"/>
              <a:t>Please turn to your neighbour and discuss</a:t>
            </a:r>
          </a:p>
        </p:txBody>
      </p:sp>
      <p:sp>
        <p:nvSpPr>
          <p:cNvPr id="3" name="Content Placeholder 2">
            <a:extLst>
              <a:ext uri="{FF2B5EF4-FFF2-40B4-BE49-F238E27FC236}">
                <a16:creationId xmlns:a16="http://schemas.microsoft.com/office/drawing/2014/main" id="{C12247ED-7A29-4F94-BFB3-C857750CCF4F}"/>
              </a:ext>
            </a:extLst>
          </p:cNvPr>
          <p:cNvSpPr>
            <a:spLocks noGrp="1"/>
          </p:cNvSpPr>
          <p:nvPr>
            <p:ph idx="1"/>
          </p:nvPr>
        </p:nvSpPr>
        <p:spPr/>
        <p:txBody>
          <a:bodyPr/>
          <a:lstStyle/>
          <a:p>
            <a:pPr marL="457200" indent="-457200">
              <a:buFont typeface="+mj-lt"/>
              <a:buAutoNum type="arabicPeriod"/>
            </a:pPr>
            <a:r>
              <a:rPr lang="de-DE" dirty="0"/>
              <a:t>Who is Max Schrems?</a:t>
            </a:r>
          </a:p>
          <a:p>
            <a:pPr marL="457200" indent="-457200">
              <a:buFont typeface="+mj-lt"/>
              <a:buAutoNum type="arabicPeriod"/>
            </a:pPr>
            <a:r>
              <a:rPr lang="de-DE" dirty="0"/>
              <a:t>What </a:t>
            </a:r>
            <a:r>
              <a:rPr lang="de-DE" dirty="0" err="1"/>
              <a:t>happened</a:t>
            </a:r>
            <a:r>
              <a:rPr lang="de-DE" dirty="0"/>
              <a:t> in the first Schrems case? </a:t>
            </a:r>
          </a:p>
          <a:p>
            <a:pPr marL="457200" indent="-457200">
              <a:buFont typeface="+mj-lt"/>
              <a:buAutoNum type="arabicPeriod"/>
            </a:pPr>
            <a:r>
              <a:rPr lang="de-DE" dirty="0"/>
              <a:t>What US laws were a </a:t>
            </a:r>
            <a:r>
              <a:rPr lang="de-DE" dirty="0" err="1"/>
              <a:t>concern</a:t>
            </a:r>
            <a:r>
              <a:rPr lang="de-DE" dirty="0"/>
              <a:t> for Mr. Schrems? </a:t>
            </a:r>
          </a:p>
          <a:p>
            <a:pPr marL="457200" indent="-457200">
              <a:buFont typeface="+mj-lt"/>
              <a:buAutoNum type="arabicPeriod"/>
            </a:pPr>
            <a:r>
              <a:rPr lang="de-DE" dirty="0"/>
              <a:t>What was the Privacy Shield? How does it fit in the </a:t>
            </a:r>
            <a:r>
              <a:rPr lang="de-DE" dirty="0" err="1"/>
              <a:t>logic</a:t>
            </a:r>
            <a:r>
              <a:rPr lang="de-DE" dirty="0"/>
              <a:t> of Chapter V? </a:t>
            </a:r>
          </a:p>
          <a:p>
            <a:pPr marL="457200" indent="-457200">
              <a:buFont typeface="+mj-lt"/>
              <a:buAutoNum type="arabicPeriod"/>
            </a:pPr>
            <a:r>
              <a:rPr lang="de-DE" dirty="0"/>
              <a:t>What </a:t>
            </a:r>
            <a:r>
              <a:rPr lang="de-DE" dirty="0" err="1"/>
              <a:t>did</a:t>
            </a:r>
            <a:r>
              <a:rPr lang="de-DE" dirty="0"/>
              <a:t> the CJEU </a:t>
            </a:r>
            <a:r>
              <a:rPr lang="de-DE" dirty="0" err="1"/>
              <a:t>say</a:t>
            </a:r>
            <a:r>
              <a:rPr lang="de-DE" dirty="0"/>
              <a:t> in regards to the Privacy Shield? Why?</a:t>
            </a:r>
          </a:p>
          <a:p>
            <a:pPr marL="457200" indent="-457200">
              <a:buFont typeface="+mj-lt"/>
              <a:buAutoNum type="arabicPeriod"/>
            </a:pPr>
            <a:r>
              <a:rPr lang="fi-FI" dirty="0"/>
              <a:t>What does that </a:t>
            </a:r>
            <a:r>
              <a:rPr lang="fi-FI" dirty="0" err="1"/>
              <a:t>mean</a:t>
            </a:r>
            <a:r>
              <a:rPr lang="fi-FI" dirty="0"/>
              <a:t> for companies?</a:t>
            </a:r>
          </a:p>
        </p:txBody>
      </p:sp>
    </p:spTree>
    <p:custDataLst>
      <p:tags r:id="rId1"/>
    </p:custDataLst>
    <p:extLst>
      <p:ext uri="{BB962C8B-B14F-4D97-AF65-F5344CB8AC3E}">
        <p14:creationId xmlns:p14="http://schemas.microsoft.com/office/powerpoint/2010/main" val="162747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9634-3298-4839-ACFD-2EA453EFCF49}"/>
              </a:ext>
            </a:extLst>
          </p:cNvPr>
          <p:cNvSpPr>
            <a:spLocks noGrp="1"/>
          </p:cNvSpPr>
          <p:nvPr>
            <p:ph type="title"/>
          </p:nvPr>
        </p:nvSpPr>
        <p:spPr/>
        <p:txBody>
          <a:bodyPr/>
          <a:lstStyle/>
          <a:p>
            <a:r>
              <a:rPr lang="de-DE" dirty="0"/>
              <a:t>Schrems II – </a:t>
            </a:r>
            <a:r>
              <a:rPr lang="de-DE" dirty="0" err="1"/>
              <a:t>judgement</a:t>
            </a:r>
            <a:r>
              <a:rPr lang="de-DE" dirty="0"/>
              <a:t> </a:t>
            </a:r>
            <a:endParaRPr lang="fi-FI" dirty="0"/>
          </a:p>
        </p:txBody>
      </p:sp>
      <p:sp>
        <p:nvSpPr>
          <p:cNvPr id="3" name="Content Placeholder 2">
            <a:extLst>
              <a:ext uri="{FF2B5EF4-FFF2-40B4-BE49-F238E27FC236}">
                <a16:creationId xmlns:a16="http://schemas.microsoft.com/office/drawing/2014/main" id="{E67BCC7B-A9B4-414E-A3FD-DC2795729B41}"/>
              </a:ext>
            </a:extLst>
          </p:cNvPr>
          <p:cNvSpPr>
            <a:spLocks noGrp="1"/>
          </p:cNvSpPr>
          <p:nvPr>
            <p:ph idx="1"/>
          </p:nvPr>
        </p:nvSpPr>
        <p:spPr/>
        <p:txBody>
          <a:bodyPr>
            <a:normAutofit fontScale="92500"/>
          </a:bodyPr>
          <a:lstStyle/>
          <a:p>
            <a:r>
              <a:rPr lang="de-DE" dirty="0"/>
              <a:t>Facts – Schrems is a FB user </a:t>
            </a:r>
            <a:r>
              <a:rPr lang="de-DE" dirty="0" err="1"/>
              <a:t>since</a:t>
            </a:r>
            <a:r>
              <a:rPr lang="de-DE" dirty="0"/>
              <a:t> 2008. Was a law </a:t>
            </a:r>
            <a:r>
              <a:rPr lang="de-DE" dirty="0" err="1"/>
              <a:t>student</a:t>
            </a:r>
            <a:r>
              <a:rPr lang="de-DE" dirty="0"/>
              <a:t>, </a:t>
            </a:r>
            <a:r>
              <a:rPr lang="de-DE" dirty="0" err="1"/>
              <a:t>now</a:t>
            </a:r>
            <a:r>
              <a:rPr lang="de-DE" dirty="0"/>
              <a:t> </a:t>
            </a:r>
            <a:r>
              <a:rPr lang="de-DE" dirty="0" err="1"/>
              <a:t>runs</a:t>
            </a:r>
            <a:r>
              <a:rPr lang="de-DE" dirty="0"/>
              <a:t> NOYB</a:t>
            </a:r>
          </a:p>
          <a:p>
            <a:r>
              <a:rPr lang="de-DE" dirty="0"/>
              <a:t>FB </a:t>
            </a:r>
            <a:r>
              <a:rPr lang="de-DE" dirty="0" err="1"/>
              <a:t>demands</a:t>
            </a:r>
            <a:r>
              <a:rPr lang="de-DE" dirty="0"/>
              <a:t> that a contract is </a:t>
            </a:r>
            <a:r>
              <a:rPr lang="de-DE" dirty="0" err="1"/>
              <a:t>conlcuded</a:t>
            </a:r>
            <a:r>
              <a:rPr lang="de-DE" dirty="0"/>
              <a:t> with Facebook Ireland.</a:t>
            </a:r>
          </a:p>
          <a:p>
            <a:r>
              <a:rPr lang="de-DE" dirty="0"/>
              <a:t>Schrems filed a </a:t>
            </a:r>
            <a:r>
              <a:rPr lang="de-DE" dirty="0" err="1"/>
              <a:t>complained</a:t>
            </a:r>
            <a:r>
              <a:rPr lang="de-DE" dirty="0"/>
              <a:t> with the DPC in Ireland that FB </a:t>
            </a:r>
            <a:r>
              <a:rPr lang="de-DE" dirty="0" err="1"/>
              <a:t>ireland</a:t>
            </a:r>
            <a:r>
              <a:rPr lang="de-DE" dirty="0"/>
              <a:t> should not transfer data back to FB US</a:t>
            </a:r>
          </a:p>
          <a:p>
            <a:r>
              <a:rPr lang="de-DE" dirty="0"/>
              <a:t>First case in 2015, which he </a:t>
            </a:r>
            <a:r>
              <a:rPr lang="de-DE" dirty="0" err="1"/>
              <a:t>won</a:t>
            </a:r>
            <a:r>
              <a:rPr lang="de-DE" dirty="0"/>
              <a:t> – the "Safe Harbor Framework" was </a:t>
            </a:r>
            <a:r>
              <a:rPr lang="de-DE" dirty="0" err="1"/>
              <a:t>declared</a:t>
            </a:r>
            <a:r>
              <a:rPr lang="de-DE" dirty="0"/>
              <a:t> invalid</a:t>
            </a:r>
          </a:p>
          <a:p>
            <a:r>
              <a:rPr lang="de-DE" dirty="0"/>
              <a:t>FB </a:t>
            </a:r>
            <a:r>
              <a:rPr lang="de-DE" dirty="0" err="1"/>
              <a:t>said</a:t>
            </a:r>
            <a:r>
              <a:rPr lang="de-DE" dirty="0"/>
              <a:t> that it is used SCC and </a:t>
            </a:r>
          </a:p>
          <a:p>
            <a:r>
              <a:rPr lang="de-DE" dirty="0"/>
              <a:t>Schrems </a:t>
            </a:r>
            <a:r>
              <a:rPr lang="de-DE" dirty="0" err="1"/>
              <a:t>said</a:t>
            </a:r>
            <a:r>
              <a:rPr lang="de-DE" dirty="0"/>
              <a:t> that transfers in general </a:t>
            </a:r>
            <a:r>
              <a:rPr lang="de-DE" dirty="0" err="1"/>
              <a:t>violated</a:t>
            </a:r>
            <a:r>
              <a:rPr lang="de-DE" dirty="0"/>
              <a:t> </a:t>
            </a:r>
            <a:r>
              <a:rPr lang="de-DE" dirty="0" err="1"/>
              <a:t>his</a:t>
            </a:r>
            <a:r>
              <a:rPr lang="de-DE" dirty="0"/>
              <a:t> fundamental rights. US has still Section 702 of FISA and EO 12333 in place. Surveillance </a:t>
            </a:r>
            <a:r>
              <a:rPr lang="de-DE" dirty="0" err="1"/>
              <a:t>programs</a:t>
            </a:r>
            <a:r>
              <a:rPr lang="de-DE" dirty="0"/>
              <a:t> "PRISM" </a:t>
            </a:r>
            <a:endParaRPr lang="fi-FI" dirty="0"/>
          </a:p>
        </p:txBody>
      </p:sp>
      <p:sp>
        <p:nvSpPr>
          <p:cNvPr id="4" name="Footer Placeholder 3">
            <a:extLst>
              <a:ext uri="{FF2B5EF4-FFF2-40B4-BE49-F238E27FC236}">
                <a16:creationId xmlns:a16="http://schemas.microsoft.com/office/drawing/2014/main" id="{DCA26155-4BFD-4295-895C-07B98B7C6D4B}"/>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932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9634-3298-4839-ACFD-2EA453EFCF49}"/>
              </a:ext>
            </a:extLst>
          </p:cNvPr>
          <p:cNvSpPr>
            <a:spLocks noGrp="1"/>
          </p:cNvSpPr>
          <p:nvPr>
            <p:ph type="title"/>
          </p:nvPr>
        </p:nvSpPr>
        <p:spPr/>
        <p:txBody>
          <a:bodyPr/>
          <a:lstStyle/>
          <a:p>
            <a:r>
              <a:rPr lang="de-DE" dirty="0"/>
              <a:t>Schrems II – What the court </a:t>
            </a:r>
            <a:r>
              <a:rPr lang="de-DE" dirty="0" err="1"/>
              <a:t>said</a:t>
            </a:r>
            <a:r>
              <a:rPr lang="de-DE" dirty="0"/>
              <a:t> </a:t>
            </a:r>
            <a:endParaRPr lang="fi-FI" dirty="0"/>
          </a:p>
        </p:txBody>
      </p:sp>
      <p:sp>
        <p:nvSpPr>
          <p:cNvPr id="3" name="Content Placeholder 2">
            <a:extLst>
              <a:ext uri="{FF2B5EF4-FFF2-40B4-BE49-F238E27FC236}">
                <a16:creationId xmlns:a16="http://schemas.microsoft.com/office/drawing/2014/main" id="{E67BCC7B-A9B4-414E-A3FD-DC2795729B41}"/>
              </a:ext>
            </a:extLst>
          </p:cNvPr>
          <p:cNvSpPr>
            <a:spLocks noGrp="1"/>
          </p:cNvSpPr>
          <p:nvPr>
            <p:ph idx="1"/>
          </p:nvPr>
        </p:nvSpPr>
        <p:spPr/>
        <p:txBody>
          <a:bodyPr/>
          <a:lstStyle/>
          <a:p>
            <a:r>
              <a:rPr lang="de-DE" dirty="0"/>
              <a:t>Court </a:t>
            </a:r>
            <a:r>
              <a:rPr lang="de-DE" dirty="0" err="1"/>
              <a:t>held</a:t>
            </a:r>
            <a:r>
              <a:rPr lang="de-DE" dirty="0"/>
              <a:t> that US are not </a:t>
            </a:r>
            <a:r>
              <a:rPr lang="de-DE" dirty="0" err="1"/>
              <a:t>essentially</a:t>
            </a:r>
            <a:r>
              <a:rPr lang="de-DE" dirty="0"/>
              <a:t> </a:t>
            </a:r>
            <a:r>
              <a:rPr lang="de-DE" dirty="0" err="1"/>
              <a:t>equivalent</a:t>
            </a:r>
            <a:r>
              <a:rPr lang="de-DE" dirty="0"/>
              <a:t>* =&gt; </a:t>
            </a:r>
            <a:r>
              <a:rPr lang="de-DE" dirty="0" err="1"/>
              <a:t>therefore</a:t>
            </a:r>
            <a:r>
              <a:rPr lang="de-DE" dirty="0"/>
              <a:t> </a:t>
            </a:r>
            <a:r>
              <a:rPr lang="de-DE" dirty="0" err="1"/>
              <a:t>no</a:t>
            </a:r>
            <a:r>
              <a:rPr lang="de-DE" dirty="0"/>
              <a:t> sufficient level of protection</a:t>
            </a:r>
          </a:p>
          <a:p>
            <a:pPr lvl="1"/>
            <a:r>
              <a:rPr lang="de-DE" dirty="0"/>
              <a:t>702 FISA does not include individual measures, </a:t>
            </a:r>
            <a:r>
              <a:rPr lang="de-DE" dirty="0" err="1"/>
              <a:t>no</a:t>
            </a:r>
            <a:r>
              <a:rPr lang="de-DE" dirty="0"/>
              <a:t> limitations to power </a:t>
            </a:r>
          </a:p>
          <a:p>
            <a:pPr lvl="1"/>
            <a:r>
              <a:rPr lang="de-DE" dirty="0"/>
              <a:t>PPD-28 does nto </a:t>
            </a:r>
            <a:r>
              <a:rPr lang="de-DE" dirty="0" err="1"/>
              <a:t>grant</a:t>
            </a:r>
            <a:r>
              <a:rPr lang="de-DE" dirty="0"/>
              <a:t> data subject rights</a:t>
            </a:r>
          </a:p>
          <a:p>
            <a:pPr lvl="1"/>
            <a:r>
              <a:rPr lang="de-DE" dirty="0"/>
              <a:t>Ombudsperson not </a:t>
            </a:r>
            <a:r>
              <a:rPr lang="de-DE" dirty="0" err="1"/>
              <a:t>enought</a:t>
            </a:r>
            <a:r>
              <a:rPr lang="de-DE" dirty="0"/>
              <a:t>(168)</a:t>
            </a:r>
          </a:p>
          <a:p>
            <a:r>
              <a:rPr lang="en-GB" b="0" i="0" dirty="0">
                <a:solidFill>
                  <a:srgbClr val="000000"/>
                </a:solidFill>
                <a:effectLst/>
                <a:latin typeface="Open Sans" panose="020B0606030504020204" pitchFamily="34" charset="0"/>
                <a:sym typeface="Wingdings" panose="05000000000000000000" pitchFamily="2" charset="2"/>
              </a:rPr>
              <a:t> </a:t>
            </a:r>
            <a:r>
              <a:rPr lang="en-GB" b="0" i="0" dirty="0">
                <a:solidFill>
                  <a:srgbClr val="000000"/>
                </a:solidFill>
                <a:effectLst/>
                <a:latin typeface="Open Sans" panose="020B0606030504020204" pitchFamily="34" charset="0"/>
              </a:rPr>
              <a:t> follows that Article 1 of the Privacy Shield Decision is incompatible with Article 45(1) of the GDPR, read in the light of Articles 7, 8 and 47 of the Charter, and is therefore invalid.</a:t>
            </a:r>
            <a:endParaRPr lang="de-DE" dirty="0"/>
          </a:p>
          <a:p>
            <a:r>
              <a:rPr lang="de-DE" dirty="0"/>
              <a:t>*Standard </a:t>
            </a:r>
            <a:r>
              <a:rPr lang="de-DE" dirty="0" err="1"/>
              <a:t>comes</a:t>
            </a:r>
            <a:r>
              <a:rPr lang="de-DE" dirty="0"/>
              <a:t> from Art. 45 + Charter of Fundamental rights</a:t>
            </a:r>
            <a:endParaRPr lang="fi-FI" dirty="0"/>
          </a:p>
        </p:txBody>
      </p:sp>
      <p:sp>
        <p:nvSpPr>
          <p:cNvPr id="4" name="Footer Placeholder 3">
            <a:extLst>
              <a:ext uri="{FF2B5EF4-FFF2-40B4-BE49-F238E27FC236}">
                <a16:creationId xmlns:a16="http://schemas.microsoft.com/office/drawing/2014/main" id="{DCA26155-4BFD-4295-895C-07B98B7C6D4B}"/>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693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F054-1CD3-4870-80D0-FEFA39DD837F}"/>
              </a:ext>
            </a:extLst>
          </p:cNvPr>
          <p:cNvSpPr>
            <a:spLocks noGrp="1"/>
          </p:cNvSpPr>
          <p:nvPr>
            <p:ph type="ctrTitle"/>
          </p:nvPr>
        </p:nvSpPr>
        <p:spPr/>
        <p:txBody>
          <a:bodyPr/>
          <a:lstStyle/>
          <a:p>
            <a:r>
              <a:rPr lang="de-DE" dirty="0" err="1"/>
              <a:t>Consequences</a:t>
            </a:r>
            <a:r>
              <a:rPr lang="de-DE" dirty="0"/>
              <a:t> </a:t>
            </a:r>
            <a:endParaRPr lang="fi-FI" dirty="0"/>
          </a:p>
        </p:txBody>
      </p:sp>
      <p:sp>
        <p:nvSpPr>
          <p:cNvPr id="3" name="Subtitle 2">
            <a:extLst>
              <a:ext uri="{FF2B5EF4-FFF2-40B4-BE49-F238E27FC236}">
                <a16:creationId xmlns:a16="http://schemas.microsoft.com/office/drawing/2014/main" id="{A5959D1F-E7AC-4CD8-AA2D-79AEF7A21AE7}"/>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51256F6C-ADB5-40C5-BA45-74DD93E8A9F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918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3DACBE5A-A542-4246-96A5-C93BE061263D}"/>
              </a:ext>
            </a:extLst>
          </p:cNvPr>
          <p:cNvSpPr>
            <a:spLocks noGrp="1" noChangeArrowheads="1"/>
          </p:cNvSpPr>
          <p:nvPr>
            <p:ph type="title"/>
            <p:custDataLst>
              <p:tags r:id="rId1"/>
            </p:custDataLst>
          </p:nvPr>
        </p:nvSpPr>
        <p:spPr>
          <a:xfrm>
            <a:off x="1104900" y="76200"/>
            <a:ext cx="9980682" cy="1096962"/>
          </a:xfrm>
        </p:spPr>
        <p:txBody>
          <a:bodyPr>
            <a:normAutofit/>
          </a:bodyPr>
          <a:lstStyle/>
          <a:p>
            <a:r>
              <a:rPr lang="en-GB" sz="3200" dirty="0"/>
              <a:t>International Data Transfers</a:t>
            </a:r>
          </a:p>
        </p:txBody>
      </p:sp>
      <p:sp>
        <p:nvSpPr>
          <p:cNvPr id="13" name="Rectangle 5">
            <a:extLst>
              <a:ext uri="{FF2B5EF4-FFF2-40B4-BE49-F238E27FC236}">
                <a16:creationId xmlns:a16="http://schemas.microsoft.com/office/drawing/2014/main" id="{AB2BF00B-8B44-4B55-BBA2-A779DD80877B}"/>
              </a:ext>
            </a:extLst>
          </p:cNvPr>
          <p:cNvSpPr txBox="1">
            <a:spLocks noChangeArrowheads="1"/>
          </p:cNvSpPr>
          <p:nvPr>
            <p:custDataLst>
              <p:tags r:id="rId2"/>
            </p:custDataLst>
          </p:nvPr>
        </p:nvSpPr>
        <p:spPr>
          <a:xfrm>
            <a:off x="1104900" y="1542299"/>
            <a:ext cx="9980682" cy="489654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344488" lvl="1" indent="-342900">
              <a:buClr>
                <a:schemeClr val="accent6"/>
              </a:buClr>
              <a:buFont typeface="Wingdings" panose="05000000000000000000" pitchFamily="2" charset="2"/>
              <a:buChar char="ü"/>
            </a:pPr>
            <a:endParaRPr lang="en-GB" sz="2000" dirty="0">
              <a:solidFill>
                <a:schemeClr val="tx2"/>
              </a:solidFill>
            </a:endParaRPr>
          </a:p>
        </p:txBody>
      </p:sp>
      <p:sp>
        <p:nvSpPr>
          <p:cNvPr id="19" name="Content Placeholder 18">
            <a:extLst>
              <a:ext uri="{FF2B5EF4-FFF2-40B4-BE49-F238E27FC236}">
                <a16:creationId xmlns:a16="http://schemas.microsoft.com/office/drawing/2014/main" id="{9A8AA2ED-0D25-459E-81C3-5F06DB1C2994}"/>
              </a:ext>
            </a:extLst>
          </p:cNvPr>
          <p:cNvSpPr>
            <a:spLocks noGrp="1"/>
          </p:cNvSpPr>
          <p:nvPr>
            <p:ph idx="1"/>
          </p:nvPr>
        </p:nvSpPr>
        <p:spPr>
          <a:xfrm>
            <a:off x="1104900" y="1452632"/>
            <a:ext cx="9688146" cy="3460262"/>
          </a:xfrm>
        </p:spPr>
        <p:txBody>
          <a:bodyPr>
            <a:normAutofit/>
          </a:bodyPr>
          <a:lstStyle/>
          <a:p>
            <a:r>
              <a:rPr lang="fi-FI" dirty="0"/>
              <a:t>Main findings in Schrems II</a:t>
            </a:r>
          </a:p>
          <a:p>
            <a:pPr lvl="1"/>
            <a:r>
              <a:rPr lang="fi-FI" sz="1800" dirty="0"/>
              <a:t>Privacy Shield is invalid</a:t>
            </a:r>
          </a:p>
          <a:p>
            <a:pPr lvl="1"/>
            <a:r>
              <a:rPr lang="fi-FI" sz="1800" dirty="0"/>
              <a:t>SCCs are still valid</a:t>
            </a:r>
          </a:p>
          <a:p>
            <a:pPr lvl="1"/>
            <a:r>
              <a:rPr lang="fi-FI" sz="1800" dirty="0"/>
              <a:t>Consideration of laws and practices</a:t>
            </a:r>
          </a:p>
          <a:p>
            <a:pPr lvl="1"/>
            <a:r>
              <a:rPr lang="fi-FI" sz="1800" dirty="0"/>
              <a:t>Supplementary measures (</a:t>
            </a:r>
            <a:r>
              <a:rPr lang="fi-FI" sz="1800" dirty="0">
                <a:hlinkClick r:id="rId5"/>
              </a:rPr>
              <a:t>EDPB guidelines</a:t>
            </a:r>
            <a:r>
              <a:rPr lang="fi-FI" sz="1800" dirty="0"/>
              <a:t>)</a:t>
            </a: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2">
            <a:extLst>
              <a:ext uri="{FF2B5EF4-FFF2-40B4-BE49-F238E27FC236}">
                <a16:creationId xmlns:a16="http://schemas.microsoft.com/office/drawing/2014/main" id="{0547D412-90C4-4B90-A6E7-C5A0465DF9E5}"/>
              </a:ext>
            </a:extLst>
          </p:cNvPr>
          <p:cNvSpPr>
            <a:spLocks noGrp="1"/>
          </p:cNvSpPr>
          <p:nvPr>
            <p:ph type="title"/>
          </p:nvPr>
        </p:nvSpPr>
        <p:spPr/>
        <p:txBody>
          <a:bodyPr>
            <a:normAutofit/>
          </a:bodyPr>
          <a:lstStyle/>
          <a:p>
            <a:r>
              <a:rPr lang="en-GB" altLang="fi-FI" sz="3200" dirty="0">
                <a:solidFill>
                  <a:schemeClr val="tx1"/>
                </a:solidFill>
              </a:rPr>
              <a:t>Actions – after Schrems II</a:t>
            </a:r>
          </a:p>
        </p:txBody>
      </p:sp>
      <p:graphicFrame>
        <p:nvGraphicFramePr>
          <p:cNvPr id="3" name="Diagram 2">
            <a:extLst>
              <a:ext uri="{FF2B5EF4-FFF2-40B4-BE49-F238E27FC236}">
                <a16:creationId xmlns:a16="http://schemas.microsoft.com/office/drawing/2014/main" id="{D8A5A2D2-910B-4900-AE49-F2F1F40DA6E5}"/>
              </a:ext>
            </a:extLst>
          </p:cNvPr>
          <p:cNvGraphicFramePr/>
          <p:nvPr/>
        </p:nvGraphicFramePr>
        <p:xfrm>
          <a:off x="1104899" y="1664677"/>
          <a:ext cx="9980681" cy="4275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de-DE" dirty="0" err="1"/>
              <a:t>repetition</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92823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itle 2">
            <a:extLst>
              <a:ext uri="{FF2B5EF4-FFF2-40B4-BE49-F238E27FC236}">
                <a16:creationId xmlns:a16="http://schemas.microsoft.com/office/drawing/2014/main" id="{036C726A-A63D-4D13-AE13-A84830902CA6}"/>
              </a:ext>
            </a:extLst>
          </p:cNvPr>
          <p:cNvSpPr>
            <a:spLocks noGrp="1"/>
          </p:cNvSpPr>
          <p:nvPr>
            <p:ph type="title"/>
          </p:nvPr>
        </p:nvSpPr>
        <p:spPr/>
        <p:txBody>
          <a:bodyPr>
            <a:normAutofit/>
          </a:bodyPr>
          <a:lstStyle/>
          <a:p>
            <a:r>
              <a:rPr lang="en-GB" altLang="fi-FI" sz="3200" dirty="0">
                <a:solidFill>
                  <a:schemeClr val="tx2"/>
                </a:solidFill>
              </a:rPr>
              <a:t>EDPB's guidance for transfer assessments</a:t>
            </a:r>
          </a:p>
        </p:txBody>
      </p:sp>
      <p:graphicFrame>
        <p:nvGraphicFramePr>
          <p:cNvPr id="2" name="Content Placeholder 1">
            <a:extLst>
              <a:ext uri="{FF2B5EF4-FFF2-40B4-BE49-F238E27FC236}">
                <a16:creationId xmlns:a16="http://schemas.microsoft.com/office/drawing/2014/main" id="{9C6FD227-577A-49F0-8517-4309E90F2C24}"/>
              </a:ext>
            </a:extLst>
          </p:cNvPr>
          <p:cNvGraphicFramePr>
            <a:graphicFrameLocks noGrp="1"/>
          </p:cNvGraphicFramePr>
          <p:nvPr>
            <p:ph idx="1"/>
          </p:nvPr>
        </p:nvGraphicFramePr>
        <p:xfrm>
          <a:off x="1104900" y="1555262"/>
          <a:ext cx="9980681" cy="4181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itle 2">
            <a:extLst>
              <a:ext uri="{FF2B5EF4-FFF2-40B4-BE49-F238E27FC236}">
                <a16:creationId xmlns:a16="http://schemas.microsoft.com/office/drawing/2014/main" id="{058B7697-BBCF-4734-80FD-CD0A8E43A4C7}"/>
              </a:ext>
            </a:extLst>
          </p:cNvPr>
          <p:cNvSpPr>
            <a:spLocks noGrp="1"/>
          </p:cNvSpPr>
          <p:nvPr>
            <p:ph type="title"/>
          </p:nvPr>
        </p:nvSpPr>
        <p:spPr>
          <a:xfrm>
            <a:off x="1105659" y="39931"/>
            <a:ext cx="9980682" cy="1096962"/>
          </a:xfrm>
        </p:spPr>
        <p:txBody>
          <a:bodyPr>
            <a:normAutofit/>
          </a:bodyPr>
          <a:lstStyle/>
          <a:p>
            <a:r>
              <a:rPr lang="en-GB" altLang="fi-FI" sz="3200" dirty="0">
                <a:solidFill>
                  <a:schemeClr val="tx2"/>
                </a:solidFill>
              </a:rPr>
              <a:t>EDPB's guidance for transfer assessments</a:t>
            </a:r>
          </a:p>
        </p:txBody>
      </p:sp>
      <p:graphicFrame>
        <p:nvGraphicFramePr>
          <p:cNvPr id="2" name="Content Placeholder 1">
            <a:extLst>
              <a:ext uri="{FF2B5EF4-FFF2-40B4-BE49-F238E27FC236}">
                <a16:creationId xmlns:a16="http://schemas.microsoft.com/office/drawing/2014/main" id="{E24E71B5-F734-4E9A-88D1-20DB5B093AB8}"/>
              </a:ext>
            </a:extLst>
          </p:cNvPr>
          <p:cNvGraphicFramePr>
            <a:graphicFrameLocks noGrp="1"/>
          </p:cNvGraphicFramePr>
          <p:nvPr>
            <p:ph idx="1"/>
          </p:nvPr>
        </p:nvGraphicFramePr>
        <p:xfrm>
          <a:off x="1105659" y="1430215"/>
          <a:ext cx="9980682"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42" name="TextBox 2">
            <a:extLst>
              <a:ext uri="{FF2B5EF4-FFF2-40B4-BE49-F238E27FC236}">
                <a16:creationId xmlns:a16="http://schemas.microsoft.com/office/drawing/2014/main" id="{7CF74900-D96F-416E-A488-837BD251190A}"/>
              </a:ext>
            </a:extLst>
          </p:cNvPr>
          <p:cNvSpPr txBox="1">
            <a:spLocks noChangeArrowheads="1"/>
          </p:cNvSpPr>
          <p:nvPr/>
        </p:nvSpPr>
        <p:spPr bwMode="auto">
          <a:xfrm>
            <a:off x="2692767" y="4768362"/>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0" hangingPunct="0"/>
            <a:r>
              <a:rPr lang="de-DE" altLang="fi-FI" sz="2000" dirty="0">
                <a:solidFill>
                  <a:srgbClr val="FFFFFF"/>
                </a:solidFill>
                <a:latin typeface="+mn-lt"/>
              </a:rPr>
              <a:t>NOTE: exceptionally also practice needs to be analysed.</a:t>
            </a: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2">
            <a:extLst>
              <a:ext uri="{FF2B5EF4-FFF2-40B4-BE49-F238E27FC236}">
                <a16:creationId xmlns:a16="http://schemas.microsoft.com/office/drawing/2014/main" id="{9067C8CE-7FB3-469D-BBFB-513569B2ED49}"/>
              </a:ext>
            </a:extLst>
          </p:cNvPr>
          <p:cNvSpPr>
            <a:spLocks noGrp="1"/>
          </p:cNvSpPr>
          <p:nvPr>
            <p:ph type="title"/>
          </p:nvPr>
        </p:nvSpPr>
        <p:spPr/>
        <p:txBody>
          <a:bodyPr>
            <a:normAutofit/>
          </a:bodyPr>
          <a:lstStyle/>
          <a:p>
            <a:r>
              <a:rPr lang="en-GB" altLang="fi-FI" sz="3200" dirty="0">
                <a:solidFill>
                  <a:schemeClr val="tx2"/>
                </a:solidFill>
              </a:rPr>
              <a:t>EDPB's guidance – supplementary measures</a:t>
            </a:r>
          </a:p>
        </p:txBody>
      </p:sp>
      <p:sp>
        <p:nvSpPr>
          <p:cNvPr id="3" name="Content Placeholder 2">
            <a:extLst>
              <a:ext uri="{FF2B5EF4-FFF2-40B4-BE49-F238E27FC236}">
                <a16:creationId xmlns:a16="http://schemas.microsoft.com/office/drawing/2014/main" id="{C7BF3B0A-0C9A-42DB-864E-A5ABEEB5DDE5}"/>
              </a:ext>
            </a:extLst>
          </p:cNvPr>
          <p:cNvSpPr>
            <a:spLocks noGrp="1"/>
          </p:cNvSpPr>
          <p:nvPr>
            <p:ph idx="1"/>
          </p:nvPr>
        </p:nvSpPr>
        <p:spPr>
          <a:xfrm>
            <a:off x="1104900" y="1600200"/>
            <a:ext cx="9980682" cy="4339492"/>
          </a:xfrm>
        </p:spPr>
        <p:txBody>
          <a:bodyPr>
            <a:normAutofit/>
          </a:bodyPr>
          <a:lstStyle/>
          <a:p>
            <a:pPr>
              <a:defRPr/>
            </a:pPr>
            <a:r>
              <a:rPr lang="en-GB" b="0" dirty="0"/>
              <a:t>Technical safeguards</a:t>
            </a:r>
          </a:p>
          <a:p>
            <a:pPr lvl="1">
              <a:defRPr/>
            </a:pPr>
            <a:r>
              <a:rPr lang="en-GB" sz="1800" i="1" dirty="0"/>
              <a:t>Encryption</a:t>
            </a:r>
          </a:p>
          <a:p>
            <a:pPr lvl="1">
              <a:defRPr/>
            </a:pPr>
            <a:r>
              <a:rPr lang="en-GB" sz="1800" i="1" dirty="0"/>
              <a:t>Pseudonymisation</a:t>
            </a:r>
            <a:endParaRPr lang="en-GB" i="1" dirty="0"/>
          </a:p>
          <a:p>
            <a:pPr>
              <a:defRPr/>
            </a:pPr>
            <a:r>
              <a:rPr lang="en-GB" b="0" dirty="0"/>
              <a:t>Contractual safeguards</a:t>
            </a:r>
          </a:p>
          <a:p>
            <a:pPr marL="523875" lvl="4" indent="-342900">
              <a:defRPr/>
            </a:pPr>
            <a:r>
              <a:rPr lang="en-GB" sz="1800" i="1" dirty="0"/>
              <a:t>Obligation on recipient to use specific technical measures</a:t>
            </a:r>
          </a:p>
          <a:p>
            <a:pPr marL="523875" lvl="4" indent="-342900">
              <a:defRPr/>
            </a:pPr>
            <a:r>
              <a:rPr lang="en-GB" sz="1800" i="1" dirty="0"/>
              <a:t>Transparency obligation</a:t>
            </a:r>
            <a:endParaRPr lang="en-GB" i="1" dirty="0"/>
          </a:p>
          <a:p>
            <a:pPr>
              <a:defRPr/>
            </a:pPr>
            <a:r>
              <a:rPr lang="en-GB" b="0" dirty="0"/>
              <a:t>Organisational measures</a:t>
            </a:r>
          </a:p>
          <a:p>
            <a:pPr marL="466725" lvl="4" indent="-285750">
              <a:defRPr/>
            </a:pPr>
            <a:r>
              <a:rPr lang="en-GB" sz="1800" i="1" dirty="0"/>
              <a:t>Internal policies</a:t>
            </a:r>
          </a:p>
          <a:p>
            <a:pPr marL="466725" lvl="4" indent="-285750">
              <a:defRPr/>
            </a:pPr>
            <a:r>
              <a:rPr lang="en-GB" sz="1800" i="1" dirty="0"/>
              <a:t>Organisational measures and standards</a:t>
            </a:r>
            <a:endParaRPr lang="en-GB" sz="1800" dirty="0"/>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itle 2">
            <a:extLst>
              <a:ext uri="{FF2B5EF4-FFF2-40B4-BE49-F238E27FC236}">
                <a16:creationId xmlns:a16="http://schemas.microsoft.com/office/drawing/2014/main" id="{CA531EC8-BA31-4098-9899-98BD12999EEB}"/>
              </a:ext>
            </a:extLst>
          </p:cNvPr>
          <p:cNvSpPr>
            <a:spLocks noGrp="1"/>
          </p:cNvSpPr>
          <p:nvPr>
            <p:ph type="title"/>
          </p:nvPr>
        </p:nvSpPr>
        <p:spPr/>
        <p:txBody>
          <a:bodyPr>
            <a:normAutofit/>
          </a:bodyPr>
          <a:lstStyle/>
          <a:p>
            <a:r>
              <a:rPr lang="en-GB" altLang="fi-FI" sz="3200" dirty="0">
                <a:solidFill>
                  <a:schemeClr val="tx2"/>
                </a:solidFill>
                <a:hlinkClick r:id="rId3">
                  <a:extLst>
                    <a:ext uri="{A12FA001-AC4F-418D-AE19-62706E023703}">
                      <ahyp:hlinkClr xmlns:ahyp="http://schemas.microsoft.com/office/drawing/2018/hyperlinkcolor" val="tx"/>
                    </a:ext>
                  </a:extLst>
                </a:hlinkClick>
              </a:rPr>
              <a:t>Microsoft first to announce measures … </a:t>
            </a:r>
            <a:endParaRPr lang="en-GB" altLang="fi-FI" sz="3200" dirty="0">
              <a:solidFill>
                <a:schemeClr val="tx2"/>
              </a:solidFill>
            </a:endParaRPr>
          </a:p>
        </p:txBody>
      </p:sp>
      <p:pic>
        <p:nvPicPr>
          <p:cNvPr id="94213" name="Content Placeholder 3">
            <a:extLst>
              <a:ext uri="{FF2B5EF4-FFF2-40B4-BE49-F238E27FC236}">
                <a16:creationId xmlns:a16="http://schemas.microsoft.com/office/drawing/2014/main" id="{11C4EE00-7F97-41ED-950E-7A4D2E30B62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13744" b="37558"/>
          <a:stretch>
            <a:fillRect/>
          </a:stretch>
        </p:blipFill>
        <p:spPr bwMode="auto">
          <a:xfrm>
            <a:off x="1104900" y="1507515"/>
            <a:ext cx="5618163" cy="779462"/>
          </a:xfrm>
        </p:spPr>
      </p:pic>
      <p:pic>
        <p:nvPicPr>
          <p:cNvPr id="94214" name="Picture 4">
            <a:extLst>
              <a:ext uri="{FF2B5EF4-FFF2-40B4-BE49-F238E27FC236}">
                <a16:creationId xmlns:a16="http://schemas.microsoft.com/office/drawing/2014/main" id="{48E18A9D-607B-4CD9-AA4F-6BD4F0AD8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14" b="1555"/>
          <a:stretch>
            <a:fillRect/>
          </a:stretch>
        </p:blipFill>
        <p:spPr bwMode="auto">
          <a:xfrm>
            <a:off x="1104900" y="2517165"/>
            <a:ext cx="5630862"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7CAFBE-9342-4C48-A974-C7096F9D1521}"/>
              </a:ext>
            </a:extLst>
          </p:cNvPr>
          <p:cNvSpPr>
            <a:spLocks noGrp="1" noRot="1" noMove="1" noResize="1" noEditPoints="1" noAdjustHandles="1" noChangeArrowheads="1" noChangeShapeType="1" noTextEdit="1"/>
          </p:cNvSpPr>
          <p:nvPr>
            <p:custDataLst>
              <p:tags r:id="rId1"/>
            </p:custDataLst>
          </p:nvPr>
        </p:nvSpPr>
        <p:spPr>
          <a:xfrm>
            <a:off x="8543927" y="5373688"/>
            <a:ext cx="1831975" cy="59055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343D41"/>
              </a:solidFill>
              <a:latin typeface="Georgia"/>
            </a:endParaRPr>
          </a:p>
        </p:txBody>
      </p:sp>
      <p:sp>
        <p:nvSpPr>
          <p:cNvPr id="96259" name="Rectangle 2">
            <a:extLst>
              <a:ext uri="{FF2B5EF4-FFF2-40B4-BE49-F238E27FC236}">
                <a16:creationId xmlns:a16="http://schemas.microsoft.com/office/drawing/2014/main" id="{9EBF8AC2-C0FE-4359-82E2-642D7D93A516}"/>
              </a:ext>
            </a:extLst>
          </p:cNvPr>
          <p:cNvSpPr>
            <a:spLocks noChangeArrowheads="1"/>
          </p:cNvSpPr>
          <p:nvPr/>
        </p:nvSpPr>
        <p:spPr bwMode="auto">
          <a:xfrm>
            <a:off x="9102725" y="5661027"/>
            <a:ext cx="1314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400"/>
              </a:spcAft>
              <a:buFont typeface="Arial" panose="020B0604020202020204" pitchFamily="34" charset="0"/>
              <a:defRPr sz="1600" b="1">
                <a:solidFill>
                  <a:schemeClr val="tx1"/>
                </a:solidFill>
                <a:latin typeface="Georgia" panose="02040502050405020303" pitchFamily="18" charset="0"/>
              </a:defRPr>
            </a:lvl1pPr>
            <a:lvl2pPr marL="742950" indent="-285750">
              <a:spcAft>
                <a:spcPts val="400"/>
              </a:spcAft>
              <a:buClr>
                <a:schemeClr val="accent1"/>
              </a:buClr>
              <a:defRPr sz="1600">
                <a:solidFill>
                  <a:schemeClr val="accent1"/>
                </a:solidFill>
                <a:latin typeface="Georgia" panose="02040502050405020303" pitchFamily="18" charset="0"/>
              </a:defRPr>
            </a:lvl2pPr>
            <a:lvl3pPr marL="1143000" indent="-228600">
              <a:spcAft>
                <a:spcPts val="400"/>
              </a:spcAft>
              <a:defRPr sz="1600">
                <a:solidFill>
                  <a:schemeClr val="tx1"/>
                </a:solidFill>
                <a:latin typeface="Georgia" panose="02040502050405020303" pitchFamily="18" charset="0"/>
              </a:defRPr>
            </a:lvl3pPr>
            <a:lvl4pPr marL="1600200" indent="-228600">
              <a:spcAft>
                <a:spcPts val="400"/>
              </a:spcAft>
              <a:buClr>
                <a:schemeClr val="accent1"/>
              </a:buClr>
              <a:buFont typeface="Arial" panose="020B0604020202020204" pitchFamily="34" charset="0"/>
              <a:buChar char="•"/>
              <a:defRPr sz="1600">
                <a:solidFill>
                  <a:schemeClr val="tx1"/>
                </a:solidFill>
                <a:latin typeface="Georgia" panose="02040502050405020303" pitchFamily="18" charset="0"/>
              </a:defRPr>
            </a:lvl4pPr>
            <a:lvl5pPr marL="2057400" indent="-228600">
              <a:spcAft>
                <a:spcPts val="400"/>
              </a:spcAft>
              <a:defRPr sz="1600">
                <a:solidFill>
                  <a:schemeClr val="tx1"/>
                </a:solidFill>
                <a:latin typeface="Georgia" panose="02040502050405020303" pitchFamily="18" charset="0"/>
              </a:defRPr>
            </a:lvl5pPr>
            <a:lvl6pPr marL="2514600" indent="-228600" eaLnBrk="0" fontAlgn="base" hangingPunct="0">
              <a:spcBef>
                <a:spcPct val="0"/>
              </a:spcBef>
              <a:spcAft>
                <a:spcPts val="400"/>
              </a:spcAft>
              <a:defRPr sz="1600">
                <a:solidFill>
                  <a:schemeClr val="tx1"/>
                </a:solidFill>
                <a:latin typeface="Georgia" panose="02040502050405020303" pitchFamily="18" charset="0"/>
              </a:defRPr>
            </a:lvl6pPr>
            <a:lvl7pPr marL="2971800" indent="-228600" eaLnBrk="0" fontAlgn="base" hangingPunct="0">
              <a:spcBef>
                <a:spcPct val="0"/>
              </a:spcBef>
              <a:spcAft>
                <a:spcPts val="400"/>
              </a:spcAft>
              <a:defRPr sz="1600">
                <a:solidFill>
                  <a:schemeClr val="tx1"/>
                </a:solidFill>
                <a:latin typeface="Georgia" panose="02040502050405020303" pitchFamily="18" charset="0"/>
              </a:defRPr>
            </a:lvl7pPr>
            <a:lvl8pPr marL="3429000" indent="-228600" eaLnBrk="0" fontAlgn="base" hangingPunct="0">
              <a:spcBef>
                <a:spcPct val="0"/>
              </a:spcBef>
              <a:spcAft>
                <a:spcPts val="400"/>
              </a:spcAft>
              <a:defRPr sz="1600">
                <a:solidFill>
                  <a:schemeClr val="tx1"/>
                </a:solidFill>
                <a:latin typeface="Georgia" panose="02040502050405020303" pitchFamily="18" charset="0"/>
              </a:defRPr>
            </a:lvl8pPr>
            <a:lvl9pPr marL="3886200" indent="-228600" eaLnBrk="0" fontAlgn="base" hangingPunct="0">
              <a:spcBef>
                <a:spcPct val="0"/>
              </a:spcBef>
              <a:spcAft>
                <a:spcPts val="400"/>
              </a:spcAft>
              <a:defRPr sz="1600">
                <a:solidFill>
                  <a:schemeClr val="tx1"/>
                </a:solidFill>
                <a:latin typeface="Georgia" panose="02040502050405020303" pitchFamily="18" charset="0"/>
              </a:defRPr>
            </a:lvl9pPr>
          </a:lstStyle>
          <a:p>
            <a:pPr algn="r">
              <a:spcAft>
                <a:spcPct val="0"/>
              </a:spcAft>
            </a:pPr>
            <a:r>
              <a:rPr lang="en-GB" altLang="en-US" sz="1000" b="0" dirty="0">
                <a:solidFill>
                  <a:srgbClr val="343D41"/>
                </a:solidFill>
                <a:cs typeface="Arial" panose="020B0604020202020204" pitchFamily="34" charset="0"/>
              </a:rPr>
              <a:t>© Bird &amp; Bird 2020</a:t>
            </a:r>
          </a:p>
        </p:txBody>
      </p:sp>
      <p:sp>
        <p:nvSpPr>
          <p:cNvPr id="96260" name="Title 2">
            <a:extLst>
              <a:ext uri="{FF2B5EF4-FFF2-40B4-BE49-F238E27FC236}">
                <a16:creationId xmlns:a16="http://schemas.microsoft.com/office/drawing/2014/main" id="{4FD4FB87-0CBF-4F3D-AA87-D953464C16D8}"/>
              </a:ext>
            </a:extLst>
          </p:cNvPr>
          <p:cNvSpPr>
            <a:spLocks noGrp="1"/>
          </p:cNvSpPr>
          <p:nvPr>
            <p:ph type="title"/>
          </p:nvPr>
        </p:nvSpPr>
        <p:spPr/>
        <p:txBody>
          <a:bodyPr>
            <a:normAutofit/>
          </a:bodyPr>
          <a:lstStyle/>
          <a:p>
            <a:r>
              <a:rPr lang="en-GB" altLang="fi-FI" sz="3200" dirty="0">
                <a:solidFill>
                  <a:schemeClr val="tx2"/>
                </a:solidFill>
              </a:rPr>
              <a:t>… and not everyone likes it</a:t>
            </a:r>
          </a:p>
        </p:txBody>
      </p:sp>
      <p:pic>
        <p:nvPicPr>
          <p:cNvPr id="96261" name="Content Placeholder 3" descr="A picture containing text&#10;&#10;Description automatically generated">
            <a:extLst>
              <a:ext uri="{FF2B5EF4-FFF2-40B4-BE49-F238E27FC236}">
                <a16:creationId xmlns:a16="http://schemas.microsoft.com/office/drawing/2014/main" id="{AA6B9AC6-2208-4A51-905E-DCAC07138B3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43202" y="1708150"/>
            <a:ext cx="7632700" cy="4292600"/>
          </a:xfrm>
        </p:spPr>
      </p:pic>
      <p:sp>
        <p:nvSpPr>
          <p:cNvPr id="96262" name="TextBox 4">
            <a:extLst>
              <a:ext uri="{FF2B5EF4-FFF2-40B4-BE49-F238E27FC236}">
                <a16:creationId xmlns:a16="http://schemas.microsoft.com/office/drawing/2014/main" id="{1886FA9C-01F7-48C7-87C1-183714AA7C35}"/>
              </a:ext>
            </a:extLst>
          </p:cNvPr>
          <p:cNvSpPr txBox="1">
            <a:spLocks noChangeArrowheads="1"/>
          </p:cNvSpPr>
          <p:nvPr/>
        </p:nvSpPr>
        <p:spPr bwMode="auto">
          <a:xfrm>
            <a:off x="1382959" y="1708150"/>
            <a:ext cx="1296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0" hangingPunct="0"/>
            <a:r>
              <a:rPr lang="de-DE" altLang="fi-FI" dirty="0">
                <a:solidFill>
                  <a:srgbClr val="343D41"/>
                </a:solidFill>
                <a:latin typeface="+mn-lt"/>
              </a:rPr>
              <a:t>SOURCE: </a:t>
            </a:r>
          </a:p>
          <a:p>
            <a:pPr eaLnBrk="0" hangingPunct="0"/>
            <a:r>
              <a:rPr lang="de-DE" altLang="fi-FI" dirty="0">
                <a:solidFill>
                  <a:srgbClr val="343D41"/>
                </a:solidFill>
                <a:latin typeface="+mn-lt"/>
              </a:rPr>
              <a:t>NYOB</a:t>
            </a:r>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2">
            <a:extLst>
              <a:ext uri="{FF2B5EF4-FFF2-40B4-BE49-F238E27FC236}">
                <a16:creationId xmlns:a16="http://schemas.microsoft.com/office/drawing/2014/main" id="{E29DD255-1296-4098-80D1-291446496E06}"/>
              </a:ext>
            </a:extLst>
          </p:cNvPr>
          <p:cNvSpPr>
            <a:spLocks noGrp="1"/>
          </p:cNvSpPr>
          <p:nvPr>
            <p:ph type="title"/>
          </p:nvPr>
        </p:nvSpPr>
        <p:spPr/>
        <p:txBody>
          <a:bodyPr>
            <a:normAutofit/>
          </a:bodyPr>
          <a:lstStyle/>
          <a:p>
            <a:r>
              <a:rPr lang="en-GB" altLang="fi-FI" sz="3200" dirty="0">
                <a:solidFill>
                  <a:schemeClr val="tx2"/>
                </a:solidFill>
                <a:hlinkClick r:id="rId3">
                  <a:extLst>
                    <a:ext uri="{A12FA001-AC4F-418D-AE19-62706E023703}">
                      <ahyp:hlinkClr xmlns:ahyp="http://schemas.microsoft.com/office/drawing/2018/hyperlinkcolor" val="tx"/>
                    </a:ext>
                  </a:extLst>
                </a:hlinkClick>
              </a:rPr>
              <a:t>New Standard Contractual Clauses</a:t>
            </a:r>
            <a:r>
              <a:rPr lang="en-GB" altLang="fi-FI" sz="3200" dirty="0">
                <a:solidFill>
                  <a:schemeClr val="tx2"/>
                </a:solidFill>
              </a:rPr>
              <a:t> </a:t>
            </a:r>
            <a:r>
              <a:rPr lang="en-GB" altLang="fi-FI" sz="3200" dirty="0">
                <a:solidFill>
                  <a:schemeClr val="tx1"/>
                </a:solidFill>
              </a:rPr>
              <a:t>(DRAFT!)</a:t>
            </a:r>
          </a:p>
        </p:txBody>
      </p:sp>
      <p:graphicFrame>
        <p:nvGraphicFramePr>
          <p:cNvPr id="7" name="Content Placeholder 6">
            <a:extLst>
              <a:ext uri="{FF2B5EF4-FFF2-40B4-BE49-F238E27FC236}">
                <a16:creationId xmlns:a16="http://schemas.microsoft.com/office/drawing/2014/main" id="{1A077267-5497-44A9-8042-CB425F758F63}"/>
              </a:ext>
            </a:extLst>
          </p:cNvPr>
          <p:cNvGraphicFramePr>
            <a:graphicFrameLocks noGrp="1"/>
          </p:cNvGraphicFramePr>
          <p:nvPr>
            <p:ph idx="1"/>
          </p:nvPr>
        </p:nvGraphicFramePr>
        <p:xfrm>
          <a:off x="1992315" y="1945907"/>
          <a:ext cx="8207375" cy="339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112062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36614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E97D-4888-43FA-8752-ABE0C1F72344}"/>
              </a:ext>
            </a:extLst>
          </p:cNvPr>
          <p:cNvSpPr>
            <a:spLocks noGrp="1"/>
          </p:cNvSpPr>
          <p:nvPr>
            <p:ph type="title"/>
          </p:nvPr>
        </p:nvSpPr>
        <p:spPr/>
        <p:txBody>
          <a:bodyPr/>
          <a:lstStyle/>
          <a:p>
            <a:r>
              <a:rPr lang="de-DE" dirty="0"/>
              <a:t>Self-test (6 min): Do you get </a:t>
            </a:r>
            <a:r>
              <a:rPr lang="de-DE" dirty="0" err="1"/>
              <a:t>over</a:t>
            </a:r>
            <a:r>
              <a:rPr lang="de-DE" dirty="0"/>
              <a:t> 30 points out of 38?</a:t>
            </a:r>
            <a:endParaRPr lang="fi-FI" dirty="0"/>
          </a:p>
        </p:txBody>
      </p:sp>
      <p:sp>
        <p:nvSpPr>
          <p:cNvPr id="3" name="Content Placeholder 2">
            <a:extLst>
              <a:ext uri="{FF2B5EF4-FFF2-40B4-BE49-F238E27FC236}">
                <a16:creationId xmlns:a16="http://schemas.microsoft.com/office/drawing/2014/main" id="{C9BD7138-5750-4529-8ADF-B596A75F29EB}"/>
              </a:ext>
            </a:extLst>
          </p:cNvPr>
          <p:cNvSpPr>
            <a:spLocks noGrp="1"/>
          </p:cNvSpPr>
          <p:nvPr>
            <p:ph idx="1"/>
          </p:nvPr>
        </p:nvSpPr>
        <p:spPr>
          <a:xfrm>
            <a:off x="1104900" y="1625367"/>
            <a:ext cx="9982200" cy="4572000"/>
          </a:xfrm>
        </p:spPr>
        <p:txBody>
          <a:bodyPr>
            <a:normAutofit fontScale="92500" lnSpcReduction="10000"/>
          </a:bodyPr>
          <a:lstStyle/>
          <a:p>
            <a:pPr marL="457200" indent="-457200">
              <a:buAutoNum type="arabicPeriod"/>
            </a:pPr>
            <a:r>
              <a:rPr lang="de-DE" dirty="0"/>
              <a:t>If processing is based on consent, is </a:t>
            </a:r>
            <a:r>
              <a:rPr lang="de-DE" dirty="0" err="1"/>
              <a:t>withdrawal</a:t>
            </a:r>
            <a:r>
              <a:rPr lang="de-DE" dirty="0"/>
              <a:t> possible at any time? 3 points </a:t>
            </a:r>
          </a:p>
          <a:p>
            <a:pPr marL="457200" indent="-457200">
              <a:buAutoNum type="arabicPeriod"/>
            </a:pPr>
            <a:r>
              <a:rPr lang="de-DE" dirty="0"/>
              <a:t>If the processing is based on legitimate interest, and I as a data subject object, is the controller allowed to still process the personal data? 3 points + 3 extra points</a:t>
            </a:r>
          </a:p>
          <a:p>
            <a:pPr marL="457200" indent="-457200">
              <a:buAutoNum type="arabicPeriod"/>
            </a:pPr>
            <a:r>
              <a:rPr lang="de-DE" dirty="0"/>
              <a:t>Where is the </a:t>
            </a:r>
            <a:r>
              <a:rPr lang="de-DE" dirty="0" err="1"/>
              <a:t>difference</a:t>
            </a:r>
            <a:r>
              <a:rPr lang="de-DE" dirty="0"/>
              <a:t> </a:t>
            </a:r>
            <a:r>
              <a:rPr lang="de-DE" dirty="0" err="1"/>
              <a:t>between</a:t>
            </a:r>
            <a:r>
              <a:rPr lang="de-DE" dirty="0"/>
              <a:t> </a:t>
            </a:r>
            <a:r>
              <a:rPr lang="de-DE" dirty="0" err="1"/>
              <a:t>article</a:t>
            </a:r>
            <a:r>
              <a:rPr lang="de-DE" dirty="0"/>
              <a:t> 13 and 14?  3 points </a:t>
            </a:r>
          </a:p>
          <a:p>
            <a:pPr marL="457200" indent="-457200">
              <a:buAutoNum type="arabicPeriod"/>
            </a:pPr>
            <a:r>
              <a:rPr lang="de-DE" dirty="0"/>
              <a:t>Do you </a:t>
            </a:r>
            <a:r>
              <a:rPr lang="de-DE" dirty="0" err="1"/>
              <a:t>remember</a:t>
            </a:r>
            <a:r>
              <a:rPr lang="de-DE" dirty="0"/>
              <a:t> the </a:t>
            </a:r>
            <a:r>
              <a:rPr lang="de-DE" dirty="0" err="1"/>
              <a:t>facts</a:t>
            </a:r>
            <a:r>
              <a:rPr lang="de-DE" dirty="0"/>
              <a:t> in the </a:t>
            </a:r>
            <a:r>
              <a:rPr lang="de-DE" dirty="0" err="1"/>
              <a:t>Costeja</a:t>
            </a:r>
            <a:r>
              <a:rPr lang="de-DE" dirty="0"/>
              <a:t> case? 10 points</a:t>
            </a:r>
          </a:p>
          <a:p>
            <a:pPr marL="457200" indent="-457200">
              <a:buAutoNum type="arabicPeriod"/>
            </a:pPr>
            <a:r>
              <a:rPr lang="de-DE" dirty="0"/>
              <a:t>Which right </a:t>
            </a:r>
            <a:r>
              <a:rPr lang="de-DE" dirty="0" err="1"/>
              <a:t>did</a:t>
            </a:r>
            <a:r>
              <a:rPr lang="de-DE" dirty="0"/>
              <a:t> the CJEU </a:t>
            </a:r>
            <a:r>
              <a:rPr lang="de-DE" dirty="0" err="1"/>
              <a:t>create</a:t>
            </a:r>
            <a:r>
              <a:rPr lang="de-DE" dirty="0"/>
              <a:t>?  5 points </a:t>
            </a:r>
          </a:p>
          <a:p>
            <a:pPr marL="457200" indent="-457200">
              <a:buAutoNum type="arabicPeriod"/>
            </a:pPr>
            <a:r>
              <a:rPr lang="de-DE" dirty="0"/>
              <a:t>Which two rights does data </a:t>
            </a:r>
            <a:r>
              <a:rPr lang="de-DE" dirty="0" err="1"/>
              <a:t>portability</a:t>
            </a:r>
            <a:r>
              <a:rPr lang="de-DE" dirty="0"/>
              <a:t> include? 5  points</a:t>
            </a:r>
          </a:p>
          <a:p>
            <a:pPr marL="457200" indent="-457200">
              <a:buAutoNum type="arabicPeriod"/>
            </a:pPr>
            <a:r>
              <a:rPr lang="de-DE" dirty="0"/>
              <a:t>Does Article 22 give a right not to be subject to automated decision making in all times? 3 points + 3 extra points</a:t>
            </a:r>
          </a:p>
          <a:p>
            <a:pPr marL="457200" indent="-457200">
              <a:buAutoNum type="arabicPeriod"/>
            </a:pPr>
            <a:endParaRPr lang="de-DE" dirty="0"/>
          </a:p>
        </p:txBody>
      </p:sp>
      <p:sp>
        <p:nvSpPr>
          <p:cNvPr id="4" name="Footer Placeholder 3">
            <a:extLst>
              <a:ext uri="{FF2B5EF4-FFF2-40B4-BE49-F238E27FC236}">
                <a16:creationId xmlns:a16="http://schemas.microsoft.com/office/drawing/2014/main" id="{5E03820E-ABDD-4B10-ADF6-006AD31605D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96581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572-CA95-44B6-8A59-59E712F747B7}"/>
              </a:ext>
            </a:extLst>
          </p:cNvPr>
          <p:cNvSpPr>
            <a:spLocks noGrp="1"/>
          </p:cNvSpPr>
          <p:nvPr>
            <p:ph type="title"/>
          </p:nvPr>
        </p:nvSpPr>
        <p:spPr/>
        <p:txBody>
          <a:bodyPr/>
          <a:lstStyle/>
          <a:p>
            <a:r>
              <a:rPr lang="de-DE" dirty="0"/>
              <a:t>Repetition </a:t>
            </a:r>
            <a:r>
              <a:rPr lang="de-DE" dirty="0" err="1"/>
              <a:t>Answers</a:t>
            </a:r>
            <a:r>
              <a:rPr lang="de-DE" dirty="0"/>
              <a:t> (1)  </a:t>
            </a:r>
            <a:endParaRPr lang="fi-FI" dirty="0"/>
          </a:p>
        </p:txBody>
      </p:sp>
      <p:sp>
        <p:nvSpPr>
          <p:cNvPr id="3" name="Content Placeholder 2">
            <a:extLst>
              <a:ext uri="{FF2B5EF4-FFF2-40B4-BE49-F238E27FC236}">
                <a16:creationId xmlns:a16="http://schemas.microsoft.com/office/drawing/2014/main" id="{6DADAE36-7547-4BBF-911A-09F5BBC3B679}"/>
              </a:ext>
            </a:extLst>
          </p:cNvPr>
          <p:cNvSpPr>
            <a:spLocks noGrp="1"/>
          </p:cNvSpPr>
          <p:nvPr>
            <p:ph idx="1"/>
          </p:nvPr>
        </p:nvSpPr>
        <p:spPr/>
        <p:txBody>
          <a:bodyPr>
            <a:normAutofit fontScale="92500" lnSpcReduction="10000"/>
          </a:bodyPr>
          <a:lstStyle/>
          <a:p>
            <a:pPr marL="457200" indent="-457200">
              <a:buAutoNum type="arabicPeriod"/>
            </a:pPr>
            <a:r>
              <a:rPr lang="de-DE" dirty="0"/>
              <a:t>If processing is based on consent, is </a:t>
            </a:r>
            <a:r>
              <a:rPr lang="de-DE" dirty="0" err="1"/>
              <a:t>withdrawal</a:t>
            </a:r>
            <a:r>
              <a:rPr lang="de-DE" dirty="0"/>
              <a:t> possible at any time? 3 points </a:t>
            </a:r>
          </a:p>
          <a:p>
            <a:pPr marL="457200" lvl="1" indent="0">
              <a:buNone/>
            </a:pPr>
            <a:r>
              <a:rPr lang="de-DE" b="1" dirty="0"/>
              <a:t>=&gt; Yes and it must be </a:t>
            </a:r>
            <a:r>
              <a:rPr lang="de-DE" b="1" dirty="0" err="1"/>
              <a:t>made</a:t>
            </a:r>
            <a:r>
              <a:rPr lang="de-DE" b="1" dirty="0"/>
              <a:t> </a:t>
            </a:r>
            <a:r>
              <a:rPr lang="de-DE" b="1" dirty="0" err="1"/>
              <a:t>known</a:t>
            </a:r>
            <a:r>
              <a:rPr lang="de-DE" b="1" dirty="0"/>
              <a:t> to the data subject at the time of the </a:t>
            </a:r>
            <a:r>
              <a:rPr lang="de-DE" b="1" dirty="0" err="1"/>
              <a:t>collection</a:t>
            </a:r>
            <a:r>
              <a:rPr lang="de-DE" b="1" dirty="0"/>
              <a:t> </a:t>
            </a:r>
          </a:p>
          <a:p>
            <a:pPr marL="457200" indent="-457200">
              <a:buAutoNum type="arabicPeriod"/>
            </a:pPr>
            <a:r>
              <a:rPr lang="de-DE" dirty="0"/>
              <a:t>If the processing is based on legitimate interest, and I as a data subject object, is the controller allowed to still process the personal data? 3 points + 3 extra points</a:t>
            </a:r>
          </a:p>
          <a:p>
            <a:pPr lvl="1">
              <a:buFont typeface="Wingdings" panose="05000000000000000000" pitchFamily="2" charset="2"/>
              <a:buChar char="è"/>
            </a:pPr>
            <a:r>
              <a:rPr lang="de-DE" b="1" dirty="0" err="1"/>
              <a:t>No</a:t>
            </a:r>
            <a:r>
              <a:rPr lang="de-DE" b="1" dirty="0"/>
              <a:t>, there is the </a:t>
            </a:r>
            <a:r>
              <a:rPr lang="de-DE" b="1" dirty="0" err="1"/>
              <a:t>option</a:t>
            </a:r>
            <a:r>
              <a:rPr lang="de-DE" b="1" dirty="0"/>
              <a:t> to </a:t>
            </a:r>
            <a:r>
              <a:rPr lang="de-DE" b="1" dirty="0" err="1"/>
              <a:t>overrule</a:t>
            </a:r>
            <a:r>
              <a:rPr lang="de-DE" b="1" dirty="0"/>
              <a:t> an </a:t>
            </a:r>
            <a:r>
              <a:rPr lang="de-DE" b="1" dirty="0" err="1"/>
              <a:t>objection</a:t>
            </a:r>
            <a:endParaRPr lang="de-DE" b="1" dirty="0"/>
          </a:p>
          <a:p>
            <a:pPr lvl="1">
              <a:buFont typeface="Wingdings" panose="05000000000000000000" pitchFamily="2" charset="2"/>
              <a:buChar char="è"/>
            </a:pPr>
            <a:r>
              <a:rPr lang="de-DE" b="1" dirty="0"/>
              <a:t>Bonus: </a:t>
            </a:r>
            <a:r>
              <a:rPr lang="de-DE" b="1" dirty="0" err="1"/>
              <a:t>unless</a:t>
            </a:r>
            <a:r>
              <a:rPr lang="de-DE" b="1" dirty="0"/>
              <a:t> marketing =&gt; </a:t>
            </a:r>
            <a:r>
              <a:rPr lang="de-DE" b="1" dirty="0" err="1"/>
              <a:t>objection</a:t>
            </a:r>
            <a:r>
              <a:rPr lang="de-DE" b="1" dirty="0"/>
              <a:t> = </a:t>
            </a:r>
            <a:r>
              <a:rPr lang="de-DE" b="1" dirty="0" err="1"/>
              <a:t>objection</a:t>
            </a:r>
            <a:endParaRPr lang="de-DE" b="1" dirty="0"/>
          </a:p>
          <a:p>
            <a:pPr marL="457200" indent="-457200">
              <a:buAutoNum type="arabicPeriod"/>
            </a:pPr>
            <a:r>
              <a:rPr lang="de-DE" dirty="0"/>
              <a:t>Where is the </a:t>
            </a:r>
            <a:r>
              <a:rPr lang="de-DE" dirty="0" err="1"/>
              <a:t>difference</a:t>
            </a:r>
            <a:r>
              <a:rPr lang="de-DE" dirty="0"/>
              <a:t> </a:t>
            </a:r>
            <a:r>
              <a:rPr lang="de-DE" dirty="0" err="1"/>
              <a:t>between</a:t>
            </a:r>
            <a:r>
              <a:rPr lang="de-DE" dirty="0"/>
              <a:t> </a:t>
            </a:r>
            <a:r>
              <a:rPr lang="de-DE" dirty="0" err="1"/>
              <a:t>article</a:t>
            </a:r>
            <a:r>
              <a:rPr lang="de-DE" dirty="0"/>
              <a:t> 13 and 14?  3 points </a:t>
            </a:r>
            <a:br>
              <a:rPr lang="de-DE" dirty="0"/>
            </a:br>
            <a:r>
              <a:rPr lang="de-DE" b="1" dirty="0">
                <a:sym typeface="Wingdings" panose="05000000000000000000" pitchFamily="2" charset="2"/>
              </a:rPr>
              <a:t> Art. 13 = personal data </a:t>
            </a:r>
            <a:r>
              <a:rPr lang="de-DE" b="1" dirty="0" err="1">
                <a:sym typeface="Wingdings" panose="05000000000000000000" pitchFamily="2" charset="2"/>
              </a:rPr>
              <a:t>collected</a:t>
            </a:r>
            <a:r>
              <a:rPr lang="de-DE" b="1" dirty="0">
                <a:sym typeface="Wingdings" panose="05000000000000000000" pitchFamily="2" charset="2"/>
              </a:rPr>
              <a:t> from the data subject</a:t>
            </a:r>
            <a:br>
              <a:rPr lang="de-DE" b="1" dirty="0">
                <a:sym typeface="Wingdings" panose="05000000000000000000" pitchFamily="2" charset="2"/>
              </a:rPr>
            </a:br>
            <a:r>
              <a:rPr lang="de-DE" b="1" dirty="0">
                <a:sym typeface="Wingdings" panose="05000000000000000000" pitchFamily="2" charset="2"/>
              </a:rPr>
              <a:t> Art. 14 = personal data </a:t>
            </a:r>
            <a:r>
              <a:rPr lang="de-DE" b="1" dirty="0" err="1">
                <a:sym typeface="Wingdings" panose="05000000000000000000" pitchFamily="2" charset="2"/>
              </a:rPr>
              <a:t>colelcted</a:t>
            </a:r>
            <a:r>
              <a:rPr lang="de-DE" b="1" dirty="0">
                <a:sym typeface="Wingdings" panose="05000000000000000000" pitchFamily="2" charset="2"/>
              </a:rPr>
              <a:t> from other </a:t>
            </a:r>
            <a:r>
              <a:rPr lang="de-DE" b="1" dirty="0" err="1">
                <a:sym typeface="Wingdings" panose="05000000000000000000" pitchFamily="2" charset="2"/>
              </a:rPr>
              <a:t>sources</a:t>
            </a:r>
            <a:r>
              <a:rPr lang="de-DE" b="1" dirty="0">
                <a:sym typeface="Wingdings" panose="05000000000000000000" pitchFamily="2" charset="2"/>
              </a:rPr>
              <a:t> </a:t>
            </a:r>
            <a:br>
              <a:rPr lang="de-DE" dirty="0">
                <a:sym typeface="Wingdings" panose="05000000000000000000" pitchFamily="2" charset="2"/>
              </a:rPr>
            </a:br>
            <a:endParaRPr lang="de-DE" dirty="0">
              <a:sym typeface="Wingdings" panose="05000000000000000000" pitchFamily="2" charset="2"/>
            </a:endParaRPr>
          </a:p>
          <a:p>
            <a:pPr marL="0" indent="0">
              <a:buNone/>
            </a:pPr>
            <a:endParaRPr lang="de-DE" dirty="0"/>
          </a:p>
          <a:p>
            <a:endParaRPr lang="fi-FI" dirty="0"/>
          </a:p>
        </p:txBody>
      </p:sp>
      <p:sp>
        <p:nvSpPr>
          <p:cNvPr id="4" name="Footer Placeholder 3">
            <a:extLst>
              <a:ext uri="{FF2B5EF4-FFF2-40B4-BE49-F238E27FC236}">
                <a16:creationId xmlns:a16="http://schemas.microsoft.com/office/drawing/2014/main" id="{5B4BCD12-1731-444A-A574-17B9CF37E74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43413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572-CA95-44B6-8A59-59E712F747B7}"/>
              </a:ext>
            </a:extLst>
          </p:cNvPr>
          <p:cNvSpPr>
            <a:spLocks noGrp="1"/>
          </p:cNvSpPr>
          <p:nvPr>
            <p:ph type="title"/>
          </p:nvPr>
        </p:nvSpPr>
        <p:spPr/>
        <p:txBody>
          <a:bodyPr/>
          <a:lstStyle/>
          <a:p>
            <a:r>
              <a:rPr lang="de-DE" dirty="0"/>
              <a:t>Repetition </a:t>
            </a:r>
            <a:r>
              <a:rPr lang="de-DE" dirty="0" err="1"/>
              <a:t>Answers</a:t>
            </a:r>
            <a:r>
              <a:rPr lang="de-DE" dirty="0"/>
              <a:t> (2)  </a:t>
            </a:r>
            <a:endParaRPr lang="fi-FI" dirty="0"/>
          </a:p>
        </p:txBody>
      </p:sp>
      <p:sp>
        <p:nvSpPr>
          <p:cNvPr id="3" name="Content Placeholder 2">
            <a:extLst>
              <a:ext uri="{FF2B5EF4-FFF2-40B4-BE49-F238E27FC236}">
                <a16:creationId xmlns:a16="http://schemas.microsoft.com/office/drawing/2014/main" id="{6DADAE36-7547-4BBF-911A-09F5BBC3B679}"/>
              </a:ext>
            </a:extLst>
          </p:cNvPr>
          <p:cNvSpPr>
            <a:spLocks noGrp="1"/>
          </p:cNvSpPr>
          <p:nvPr>
            <p:ph idx="1"/>
          </p:nvPr>
        </p:nvSpPr>
        <p:spPr/>
        <p:txBody>
          <a:bodyPr>
            <a:normAutofit fontScale="92500" lnSpcReduction="10000"/>
          </a:bodyPr>
          <a:lstStyle/>
          <a:p>
            <a:pPr marL="457200" indent="-457200">
              <a:buFont typeface="+mj-lt"/>
              <a:buAutoNum type="arabicPeriod" startAt="4"/>
            </a:pPr>
            <a:r>
              <a:rPr lang="de-DE" dirty="0"/>
              <a:t>Do you </a:t>
            </a:r>
            <a:r>
              <a:rPr lang="de-DE" dirty="0" err="1"/>
              <a:t>remember</a:t>
            </a:r>
            <a:r>
              <a:rPr lang="de-DE" dirty="0"/>
              <a:t> the </a:t>
            </a:r>
            <a:r>
              <a:rPr lang="de-DE" dirty="0" err="1"/>
              <a:t>facts</a:t>
            </a:r>
            <a:r>
              <a:rPr lang="de-DE" dirty="0"/>
              <a:t> in the </a:t>
            </a:r>
            <a:r>
              <a:rPr lang="de-DE" dirty="0" err="1"/>
              <a:t>Costeja</a:t>
            </a:r>
            <a:r>
              <a:rPr lang="de-DE" dirty="0"/>
              <a:t> case? 10 points</a:t>
            </a:r>
          </a:p>
          <a:p>
            <a:pPr marL="457200" indent="-457200">
              <a:buAutoNum type="arabicPeriod" startAt="4"/>
            </a:pPr>
            <a:r>
              <a:rPr lang="de-DE" dirty="0"/>
              <a:t>Which right </a:t>
            </a:r>
            <a:r>
              <a:rPr lang="de-DE" dirty="0" err="1"/>
              <a:t>did</a:t>
            </a:r>
            <a:r>
              <a:rPr lang="de-DE" dirty="0"/>
              <a:t> the CJEU </a:t>
            </a:r>
            <a:r>
              <a:rPr lang="de-DE" dirty="0" err="1"/>
              <a:t>create</a:t>
            </a:r>
            <a:r>
              <a:rPr lang="de-DE" dirty="0"/>
              <a:t>?  5 points </a:t>
            </a:r>
            <a:br>
              <a:rPr lang="de-DE" dirty="0"/>
            </a:br>
            <a:r>
              <a:rPr lang="de-DE" b="1" dirty="0">
                <a:sym typeface="Wingdings" panose="05000000000000000000" pitchFamily="2" charset="2"/>
              </a:rPr>
              <a:t> The right to be </a:t>
            </a:r>
            <a:r>
              <a:rPr lang="de-DE" b="1" dirty="0" err="1">
                <a:sym typeface="Wingdings" panose="05000000000000000000" pitchFamily="2" charset="2"/>
              </a:rPr>
              <a:t>delisted</a:t>
            </a:r>
            <a:endParaRPr lang="de-DE" b="1" dirty="0"/>
          </a:p>
          <a:p>
            <a:pPr marL="457200" indent="-457200">
              <a:buAutoNum type="arabicPeriod" startAt="4"/>
            </a:pPr>
            <a:r>
              <a:rPr lang="de-DE" dirty="0"/>
              <a:t>Which two rights does data </a:t>
            </a:r>
            <a:r>
              <a:rPr lang="de-DE" dirty="0" err="1"/>
              <a:t>portability</a:t>
            </a:r>
            <a:r>
              <a:rPr lang="de-DE" dirty="0"/>
              <a:t> include? 5  points</a:t>
            </a:r>
            <a:br>
              <a:rPr lang="de-DE" dirty="0"/>
            </a:br>
            <a:r>
              <a:rPr lang="de-DE" dirty="0">
                <a:sym typeface="Wingdings" panose="05000000000000000000" pitchFamily="2" charset="2"/>
              </a:rPr>
              <a:t> Right to receive data "</a:t>
            </a:r>
            <a:r>
              <a:rPr lang="en-GB" dirty="0"/>
              <a:t>in a structured, commonly used and machine-readable format</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Right to have one controller </a:t>
            </a:r>
            <a:r>
              <a:rPr lang="de-DE" dirty="0" err="1">
                <a:sym typeface="Wingdings" panose="05000000000000000000" pitchFamily="2" charset="2"/>
              </a:rPr>
              <a:t>sent</a:t>
            </a:r>
            <a:r>
              <a:rPr lang="de-DE" dirty="0">
                <a:sym typeface="Wingdings" panose="05000000000000000000" pitchFamily="2" charset="2"/>
              </a:rPr>
              <a:t> the data to </a:t>
            </a:r>
            <a:r>
              <a:rPr lang="de-DE" dirty="0" err="1">
                <a:sym typeface="Wingdings" panose="05000000000000000000" pitchFamily="2" charset="2"/>
              </a:rPr>
              <a:t>another</a:t>
            </a:r>
            <a:r>
              <a:rPr lang="de-DE" dirty="0">
                <a:sym typeface="Wingdings" panose="05000000000000000000" pitchFamily="2" charset="2"/>
              </a:rPr>
              <a:t> controller</a:t>
            </a:r>
          </a:p>
          <a:p>
            <a:pPr marL="457200" indent="-457200">
              <a:buAutoNum type="arabicPeriod" startAt="4"/>
            </a:pPr>
            <a:r>
              <a:rPr lang="de-DE" dirty="0"/>
              <a:t>Does Article 22 give a right not to be subject to automated decision making in all times? 3 points + 3 extra points </a:t>
            </a:r>
            <a:br>
              <a:rPr lang="de-DE" dirty="0"/>
            </a:br>
            <a:r>
              <a:rPr lang="de-DE" dirty="0">
                <a:sym typeface="Wingdings" panose="05000000000000000000" pitchFamily="2" charset="2"/>
              </a:rPr>
              <a:t> </a:t>
            </a:r>
            <a:r>
              <a:rPr lang="de-DE" dirty="0" err="1">
                <a:sym typeface="Wingdings" panose="05000000000000000000" pitchFamily="2" charset="2"/>
              </a:rPr>
              <a:t>No</a:t>
            </a:r>
            <a:br>
              <a:rPr lang="de-DE" dirty="0">
                <a:sym typeface="Wingdings" panose="05000000000000000000" pitchFamily="2" charset="2"/>
              </a:rPr>
            </a:br>
            <a:r>
              <a:rPr lang="de-DE" dirty="0">
                <a:sym typeface="Wingdings" panose="05000000000000000000" pitchFamily="2" charset="2"/>
              </a:rPr>
              <a:t> Bonus = </a:t>
            </a:r>
            <a:r>
              <a:rPr lang="de-DE" dirty="0" err="1">
                <a:sym typeface="Wingdings" panose="05000000000000000000" pitchFamily="2" charset="2"/>
              </a:rPr>
              <a:t>why</a:t>
            </a:r>
            <a:r>
              <a:rPr lang="de-DE" dirty="0">
                <a:sym typeface="Wingdings" panose="05000000000000000000" pitchFamily="2" charset="2"/>
              </a:rPr>
              <a:t>? a) solely b) needs to </a:t>
            </a:r>
            <a:r>
              <a:rPr lang="de-DE" dirty="0" err="1">
                <a:sym typeface="Wingdings" panose="05000000000000000000" pitchFamily="2" charset="2"/>
              </a:rPr>
              <a:t>produce</a:t>
            </a:r>
            <a:r>
              <a:rPr lang="de-DE" dirty="0">
                <a:sym typeface="Wingdings" panose="05000000000000000000" pitchFamily="2" charset="2"/>
              </a:rPr>
              <a:t> legal </a:t>
            </a:r>
            <a:r>
              <a:rPr lang="de-DE" dirty="0" err="1">
                <a:sym typeface="Wingdings" panose="05000000000000000000" pitchFamily="2" charset="2"/>
              </a:rPr>
              <a:t>effects</a:t>
            </a:r>
            <a:r>
              <a:rPr lang="de-DE" dirty="0">
                <a:sym typeface="Wingdings" panose="05000000000000000000" pitchFamily="2" charset="2"/>
              </a:rPr>
              <a:t>/</a:t>
            </a:r>
            <a:r>
              <a:rPr lang="de-DE" dirty="0" err="1">
                <a:sym typeface="Wingdings" panose="05000000000000000000" pitchFamily="2" charset="2"/>
              </a:rPr>
              <a:t>similar</a:t>
            </a:r>
            <a:r>
              <a:rPr lang="de-DE" dirty="0">
                <a:sym typeface="Wingdings" panose="05000000000000000000" pitchFamily="2" charset="2"/>
              </a:rPr>
              <a:t> c) </a:t>
            </a:r>
            <a:r>
              <a:rPr lang="de-DE" dirty="0" err="1">
                <a:sym typeface="Wingdings" panose="05000000000000000000" pitchFamily="2" charset="2"/>
              </a:rPr>
              <a:t>exceptions</a:t>
            </a:r>
            <a:r>
              <a:rPr lang="de-DE" dirty="0">
                <a:sym typeface="Wingdings" panose="05000000000000000000" pitchFamily="2" charset="2"/>
              </a:rPr>
              <a:t> = contract, consent, by law </a:t>
            </a:r>
          </a:p>
          <a:p>
            <a:pPr marL="457200" indent="-457200">
              <a:buAutoNum type="arabicPeriod" startAt="4"/>
            </a:pPr>
            <a:endParaRPr lang="de-DE" dirty="0"/>
          </a:p>
          <a:p>
            <a:pPr marL="0" indent="0">
              <a:buNone/>
            </a:pPr>
            <a:endParaRPr lang="de-DE" dirty="0"/>
          </a:p>
          <a:p>
            <a:pPr marL="0" indent="0">
              <a:buNone/>
            </a:pPr>
            <a:endParaRPr lang="de-DE" dirty="0"/>
          </a:p>
          <a:p>
            <a:endParaRPr lang="fi-FI" dirty="0"/>
          </a:p>
        </p:txBody>
      </p:sp>
      <p:sp>
        <p:nvSpPr>
          <p:cNvPr id="4" name="Footer Placeholder 3">
            <a:extLst>
              <a:ext uri="{FF2B5EF4-FFF2-40B4-BE49-F238E27FC236}">
                <a16:creationId xmlns:a16="http://schemas.microsoft.com/office/drawing/2014/main" id="{5B4BCD12-1731-444A-A574-17B9CF37E74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79499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33151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4.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BB_DELETETEXT" val="YES"/>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ELETETEXT" val="YES"/>
</p:tagLst>
</file>

<file path=ppt/tags/tag8.xml><?xml version="1.0" encoding="utf-8"?>
<p:tagLst xmlns:a="http://schemas.openxmlformats.org/drawingml/2006/main" xmlns:r="http://schemas.openxmlformats.org/officeDocument/2006/relationships" xmlns:p="http://schemas.openxmlformats.org/presentationml/2006/main">
  <p:tag name="SHAPE_LOCKS" val="19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2462</Words>
  <Application>Microsoft Office PowerPoint</Application>
  <PresentationFormat>Widescreen</PresentationFormat>
  <Paragraphs>284</Paragraphs>
  <Slides>46</Slides>
  <Notes>17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Georgia</vt:lpstr>
      <vt:lpstr>Open Sans</vt:lpstr>
      <vt:lpstr>Plantagenet Cherokee</vt:lpstr>
      <vt:lpstr>Symbol</vt:lpstr>
      <vt:lpstr>Wingdings</vt:lpstr>
      <vt:lpstr>Office Theme</vt:lpstr>
      <vt:lpstr>PowerPoint Presentation</vt:lpstr>
      <vt:lpstr>DATA TRANSFERS</vt:lpstr>
      <vt:lpstr>Agenda</vt:lpstr>
      <vt:lpstr>repetition</vt:lpstr>
      <vt:lpstr>Activity</vt:lpstr>
      <vt:lpstr>Self-test (6 min): Do you get over 30 points out of 38?</vt:lpstr>
      <vt:lpstr>Repetition Answers (1)  </vt:lpstr>
      <vt:lpstr>Repetition Answers (2)  </vt:lpstr>
      <vt:lpstr>Activity</vt:lpstr>
      <vt:lpstr>Activity</vt:lpstr>
      <vt:lpstr>Introduction</vt:lpstr>
      <vt:lpstr>Learning objectives </vt:lpstr>
      <vt:lpstr>Why is this an issue?</vt:lpstr>
      <vt:lpstr>Which of these is a transfer?</vt:lpstr>
      <vt:lpstr>Typical transfers and safeguards</vt:lpstr>
      <vt:lpstr>International transfers under GDPR – Chapter V</vt:lpstr>
      <vt:lpstr>Adequacy, Safeguards, Derogations</vt:lpstr>
      <vt:lpstr>Adequate countries  </vt:lpstr>
      <vt:lpstr>Whose adequate? </vt:lpstr>
      <vt:lpstr>EU Standard Contractual Clauses</vt:lpstr>
      <vt:lpstr>Binding Corporate Rules</vt:lpstr>
      <vt:lpstr>Privacy Shield</vt:lpstr>
      <vt:lpstr>Derogations</vt:lpstr>
      <vt:lpstr>Derogations (2)</vt:lpstr>
      <vt:lpstr>Derogations (3) extra booster </vt:lpstr>
      <vt:lpstr>Article 48</vt:lpstr>
      <vt:lpstr>Activity</vt:lpstr>
      <vt:lpstr>REMEMBER: Processing is only lawful..</vt:lpstr>
      <vt:lpstr>Read Article 48</vt:lpstr>
      <vt:lpstr>Schrems II</vt:lpstr>
      <vt:lpstr>Intro</vt:lpstr>
      <vt:lpstr>PowerPoint Presentation</vt:lpstr>
      <vt:lpstr>Activity</vt:lpstr>
      <vt:lpstr>Schrems case II –  Please turn to your neighbour and discuss</vt:lpstr>
      <vt:lpstr>Schrems II – judgement </vt:lpstr>
      <vt:lpstr>Schrems II – What the court said </vt:lpstr>
      <vt:lpstr>Consequences </vt:lpstr>
      <vt:lpstr>International Data Transfers</vt:lpstr>
      <vt:lpstr>Actions – after Schrems II</vt:lpstr>
      <vt:lpstr>EDPB's guidance for transfer assessments</vt:lpstr>
      <vt:lpstr>EDPB's guidance for transfer assessments</vt:lpstr>
      <vt:lpstr>EDPB's guidance – supplementary measures</vt:lpstr>
      <vt:lpstr>Microsoft first to announce measures … </vt:lpstr>
      <vt:lpstr>… and not everyone likes it</vt:lpstr>
      <vt:lpstr>New Standard Contractual Clauses (DRAFT!)</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2022-10-03T08:46:37Z</dcterms:created>
  <dcterms:modified xsi:type="dcterms:W3CDTF">2022-10-03T08:47:41Z</dcterms:modified>
</cp:coreProperties>
</file>